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5"/>
    <p:sldMasterId id="2147483753" r:id="rId6"/>
  </p:sldMasterIdLst>
  <p:notesMasterIdLst>
    <p:notesMasterId r:id="rId38"/>
  </p:notesMasterIdLst>
  <p:handoutMasterIdLst>
    <p:handoutMasterId r:id="rId39"/>
  </p:handoutMasterIdLst>
  <p:sldIdLst>
    <p:sldId id="309" r:id="rId7"/>
    <p:sldId id="406" r:id="rId8"/>
    <p:sldId id="608" r:id="rId9"/>
    <p:sldId id="293" r:id="rId10"/>
    <p:sldId id="609" r:id="rId11"/>
    <p:sldId id="611" r:id="rId12"/>
    <p:sldId id="612" r:id="rId13"/>
    <p:sldId id="440" r:id="rId14"/>
    <p:sldId id="610" r:id="rId15"/>
    <p:sldId id="613" r:id="rId16"/>
    <p:sldId id="614" r:id="rId17"/>
    <p:sldId id="584" r:id="rId18"/>
    <p:sldId id="615" r:id="rId19"/>
    <p:sldId id="616" r:id="rId20"/>
    <p:sldId id="620" r:id="rId21"/>
    <p:sldId id="621" r:id="rId22"/>
    <p:sldId id="622" r:id="rId23"/>
    <p:sldId id="619" r:id="rId24"/>
    <p:sldId id="449" r:id="rId25"/>
    <p:sldId id="273" r:id="rId26"/>
    <p:sldId id="450" r:id="rId27"/>
    <p:sldId id="474" r:id="rId28"/>
    <p:sldId id="617" r:id="rId29"/>
    <p:sldId id="618" r:id="rId30"/>
    <p:sldId id="623" r:id="rId31"/>
    <p:sldId id="489" r:id="rId32"/>
    <p:sldId id="490" r:id="rId33"/>
    <p:sldId id="624" r:id="rId34"/>
    <p:sldId id="491" r:id="rId35"/>
    <p:sldId id="625" r:id="rId36"/>
    <p:sldId id="487" r:id="rId37"/>
  </p:sldIdLst>
  <p:sldSz cx="12192000" cy="6858000"/>
  <p:notesSz cx="7099300" cy="10234613"/>
  <p:embeddedFontLst>
    <p:embeddedFont>
      <p:font typeface="Arial Black" panose="020B0A04020102020204" pitchFamily="34" charset="0"/>
      <p:bold r:id="rId40"/>
    </p:embeddedFont>
    <p:embeddedFont>
      <p:font typeface="CNES Poster" panose="00000500000000000000" pitchFamily="50" charset="0"/>
      <p:regular r:id="rId41"/>
    </p:embeddedFont>
    <p:embeddedFont>
      <p:font typeface="CNES Sans" panose="00000500000000000000" pitchFamily="50" charset="0"/>
      <p:regular r:id="rId42"/>
      <p:bold r:id="rId43"/>
      <p:italic r:id="rId44"/>
      <p:boldItalic r:id="rId45"/>
    </p:embeddedFont>
    <p:embeddedFont>
      <p:font typeface="CNES Sans ExtraLight" panose="00000300000000000000" pitchFamily="50" charset="0"/>
      <p:regular r:id="rId46"/>
      <p:italic r:id="rId47"/>
    </p:embeddedFont>
    <p:embeddedFont>
      <p:font typeface="CNES Sans Light" panose="00000400000000000000" pitchFamily="50" charset="0"/>
      <p:regular r:id="rId48"/>
      <p: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hème sombre" id="{9F9C72C1-F7EA-A04A-A09C-DCFCB9FB0BB1}">
          <p14:sldIdLst>
            <p14:sldId id="309"/>
            <p14:sldId id="406"/>
            <p14:sldId id="608"/>
            <p14:sldId id="293"/>
            <p14:sldId id="609"/>
            <p14:sldId id="611"/>
            <p14:sldId id="612"/>
            <p14:sldId id="440"/>
            <p14:sldId id="610"/>
            <p14:sldId id="613"/>
            <p14:sldId id="614"/>
            <p14:sldId id="584"/>
            <p14:sldId id="615"/>
            <p14:sldId id="616"/>
            <p14:sldId id="620"/>
            <p14:sldId id="621"/>
            <p14:sldId id="622"/>
            <p14:sldId id="619"/>
            <p14:sldId id="449"/>
            <p14:sldId id="273"/>
            <p14:sldId id="450"/>
            <p14:sldId id="474"/>
            <p14:sldId id="617"/>
            <p14:sldId id="618"/>
            <p14:sldId id="623"/>
            <p14:sldId id="489"/>
            <p14:sldId id="490"/>
            <p14:sldId id="624"/>
            <p14:sldId id="491"/>
            <p14:sldId id="625"/>
            <p14:sldId id="4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crock Audrey" initials="DA" lastIdx="62" clrIdx="0">
    <p:extLst>
      <p:ext uri="{19B8F6BF-5375-455C-9EA6-DF929625EA0E}">
        <p15:presenceInfo xmlns:p15="http://schemas.microsoft.com/office/powerpoint/2012/main" userId="S-1-5-21-335591254-3743126510-2744721249-115564" providerId="AD"/>
      </p:ext>
    </p:extLst>
  </p:cmAuthor>
  <p:cmAuthor id="2" name="zahra Ayyadi" initials="zA" lastIdx="46" clrIdx="1">
    <p:extLst>
      <p:ext uri="{19B8F6BF-5375-455C-9EA6-DF929625EA0E}">
        <p15:presenceInfo xmlns:p15="http://schemas.microsoft.com/office/powerpoint/2012/main" userId="S::zahra@agencemaartin.onmicrosoft.com::eaabd6e6-0f42-4c30-b3fc-c720a866abe2" providerId="AD"/>
      </p:ext>
    </p:extLst>
  </p:cmAuthor>
  <p:cmAuthor id="3" name="Camille  Cazanave" initials="CC" lastIdx="1" clrIdx="2">
    <p:extLst>
      <p:ext uri="{19B8F6BF-5375-455C-9EA6-DF929625EA0E}">
        <p15:presenceInfo xmlns:p15="http://schemas.microsoft.com/office/powerpoint/2012/main" userId="S::camille@agencemaartin.onmicrosoft.com::775cc034-1fed-4869-95ec-8bf482993b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2FF"/>
    <a:srgbClr val="B2EF79"/>
    <a:srgbClr val="92D050"/>
    <a:srgbClr val="004F92"/>
    <a:srgbClr val="92D058"/>
    <a:srgbClr val="2B295C"/>
    <a:srgbClr val="004F91"/>
    <a:srgbClr val="078574"/>
    <a:srgbClr val="B5DAD1"/>
    <a:srgbClr val="84C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7193"/>
  </p:normalViewPr>
  <p:slideViewPr>
    <p:cSldViewPr snapToGrid="0" showGuides="1">
      <p:cViewPr>
        <p:scale>
          <a:sx n="150" d="100"/>
          <a:sy n="150" d="100"/>
        </p:scale>
        <p:origin x="-3946" y="-8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14" d="100"/>
          <a:sy n="114" d="100"/>
        </p:scale>
        <p:origin x="42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utelm\Documents\_Thematique_GCM\02%20-%20Doc_PostDoc\Synth&#232;se_Doc_PDoc_GC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utelm\Documents\_Thematique_GCM\02%20-%20Doc_PostDoc\Synth&#232;se_Doc_PDoc_GC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utelm\Documents\_Thematique_GCM\03%20-%20APR\2026\Commande_APR_2026_GTGCM_complet.xlsm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fr-FR" sz="1800" b="1" i="0" baseline="0" dirty="0">
                <a:solidFill>
                  <a:schemeClr val="bg1"/>
                </a:solidFill>
                <a:effectLst/>
              </a:rPr>
              <a:t>Bilan 2019-2025</a:t>
            </a:r>
          </a:p>
        </c:rich>
      </c:tx>
      <c:layout>
        <c:manualLayout>
          <c:xMode val="edge"/>
          <c:yMode val="edge"/>
          <c:x val="0.64917460576943464"/>
          <c:y val="6.48559763250152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2.8382633343123406E-2"/>
          <c:y val="1.9607845889349149E-2"/>
          <c:w val="0.8675602672223699"/>
          <c:h val="0.83468971812002168"/>
        </c:manualLayout>
      </c:layout>
      <c:barChart>
        <c:barDir val="col"/>
        <c:grouping val="stacked"/>
        <c:varyColors val="0"/>
        <c:ser>
          <c:idx val="0"/>
          <c:order val="0"/>
          <c:tx>
            <c:v>Docs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Statistiques!$B$2:$P$2</c:f>
              <c:strCache>
                <c:ptCount val="15"/>
                <c:pt idx="0">
                  <c:v>CEA</c:v>
                </c:pt>
                <c:pt idx="1">
                  <c:v>APC</c:v>
                </c:pt>
                <c:pt idx="2">
                  <c:v>CPPM</c:v>
                </c:pt>
                <c:pt idx="3">
                  <c:v>CRAL</c:v>
                </c:pt>
                <c:pt idx="4">
                  <c:v>GEOAZUR</c:v>
                </c:pt>
                <c:pt idx="5">
                  <c:v>IAP</c:v>
                </c:pt>
                <c:pt idx="6">
                  <c:v>IAS</c:v>
                </c:pt>
                <c:pt idx="7">
                  <c:v>IJCLab</c:v>
                </c:pt>
                <c:pt idx="8">
                  <c:v>IRAP</c:v>
                </c:pt>
                <c:pt idx="9">
                  <c:v>L2IT</c:v>
                </c:pt>
                <c:pt idx="10">
                  <c:v>LAGRANGE</c:v>
                </c:pt>
                <c:pt idx="11">
                  <c:v>LAM</c:v>
                </c:pt>
                <c:pt idx="12">
                  <c:v>LESIA</c:v>
                </c:pt>
                <c:pt idx="13">
                  <c:v>LETG</c:v>
                </c:pt>
                <c:pt idx="14">
                  <c:v>SYRTE</c:v>
                </c:pt>
              </c:strCache>
            </c:strRef>
          </c:cat>
          <c:val>
            <c:numRef>
              <c:f>Statistiques!$B$11:$P$11</c:f>
              <c:numCache>
                <c:formatCode>General</c:formatCode>
                <c:ptCount val="15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5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3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70-4AF5-A49F-1C58AFEFE0BA}"/>
            </c:ext>
          </c:extLst>
        </c:ser>
        <c:ser>
          <c:idx val="1"/>
          <c:order val="1"/>
          <c:tx>
            <c:strRef>
              <c:f>Statistiques!$A$12</c:f>
              <c:strCache>
                <c:ptCount val="1"/>
                <c:pt idx="0">
                  <c:v>POSTDOCTORANTS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Statistiques!$B$2:$P$2</c:f>
              <c:strCache>
                <c:ptCount val="15"/>
                <c:pt idx="0">
                  <c:v>CEA</c:v>
                </c:pt>
                <c:pt idx="1">
                  <c:v>APC</c:v>
                </c:pt>
                <c:pt idx="2">
                  <c:v>CPPM</c:v>
                </c:pt>
                <c:pt idx="3">
                  <c:v>CRAL</c:v>
                </c:pt>
                <c:pt idx="4">
                  <c:v>GEOAZUR</c:v>
                </c:pt>
                <c:pt idx="5">
                  <c:v>IAP</c:v>
                </c:pt>
                <c:pt idx="6">
                  <c:v>IAS</c:v>
                </c:pt>
                <c:pt idx="7">
                  <c:v>IJCLab</c:v>
                </c:pt>
                <c:pt idx="8">
                  <c:v>IRAP</c:v>
                </c:pt>
                <c:pt idx="9">
                  <c:v>L2IT</c:v>
                </c:pt>
                <c:pt idx="10">
                  <c:v>LAGRANGE</c:v>
                </c:pt>
                <c:pt idx="11">
                  <c:v>LAM</c:v>
                </c:pt>
                <c:pt idx="12">
                  <c:v>LESIA</c:v>
                </c:pt>
                <c:pt idx="13">
                  <c:v>LETG</c:v>
                </c:pt>
                <c:pt idx="14">
                  <c:v>SYRTE</c:v>
                </c:pt>
              </c:strCache>
            </c:strRef>
          </c:cat>
          <c:val>
            <c:numRef>
              <c:f>Statistiques!$B$22:$P$22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70-4AF5-A49F-1C58AFEFE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28340312"/>
        <c:axId val="528340640"/>
      </c:barChart>
      <c:catAx>
        <c:axId val="528340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340640"/>
        <c:crosses val="autoZero"/>
        <c:auto val="1"/>
        <c:lblAlgn val="ctr"/>
        <c:lblOffset val="100"/>
        <c:noMultiLvlLbl val="0"/>
      </c:catAx>
      <c:valAx>
        <c:axId val="52834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8340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896230099265272"/>
          <c:y val="0.21110977767677722"/>
          <c:w val="0.20205666121219751"/>
          <c:h val="0.165481300285723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Statistiques!$A$1</c:f>
              <c:strCache>
                <c:ptCount val="1"/>
                <c:pt idx="0">
                  <c:v>DOCTORANTS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Statistiques!$A$3:$A$9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  <c:extLst/>
            </c:numRef>
          </c:cat>
          <c:val>
            <c:numRef>
              <c:f>Statistiques!$Q$3:$Q$9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4</c:v>
                </c:pt>
                <c:pt idx="3">
                  <c:v>6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730-44B3-AF39-F89B09A70BD9}"/>
            </c:ext>
          </c:extLst>
        </c:ser>
        <c:ser>
          <c:idx val="1"/>
          <c:order val="1"/>
          <c:tx>
            <c:strRef>
              <c:f>Statistiques!$A$12</c:f>
              <c:strCache>
                <c:ptCount val="1"/>
                <c:pt idx="0">
                  <c:v>POSTDOCTORANTS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Statistiques!$A$3:$A$9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  <c:extLst/>
            </c:numRef>
          </c:cat>
          <c:val>
            <c:numRef>
              <c:f>Statistiques!$Q$14:$Q$20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730-44B3-AF39-F89B09A70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7103152"/>
        <c:axId val="97099312"/>
      </c:barChart>
      <c:catAx>
        <c:axId val="9710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099312"/>
        <c:crosses val="autoZero"/>
        <c:auto val="1"/>
        <c:lblAlgn val="ctr"/>
        <c:lblOffset val="100"/>
        <c:noMultiLvlLbl val="0"/>
      </c:catAx>
      <c:valAx>
        <c:axId val="9709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10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8F4-4585-A3FD-BA0104C72B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8F4-4585-A3FD-BA0104C72B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8F4-4585-A3FD-BA0104C72B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8F4-4585-A3FD-BA0104C72B9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F4-4585-A3FD-BA0104C72B9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F4-4585-A3FD-BA0104C72B9C}"/>
                </c:ext>
              </c:extLst>
            </c:dLbl>
            <c:dLbl>
              <c:idx val="2"/>
              <c:layout>
                <c:manualLayout>
                  <c:x val="-0.22977255436968214"/>
                  <c:y val="-9.876777479702936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F4-4585-A3FD-BA0104C72B9C}"/>
                </c:ext>
              </c:extLst>
            </c:dLbl>
            <c:dLbl>
              <c:idx val="3"/>
              <c:layout>
                <c:manualLayout>
                  <c:x val="-1.9179104139515159E-2"/>
                  <c:y val="-8.14015085105861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F4-4585-A3FD-BA0104C72B9C}"/>
                </c:ext>
              </c:extLst>
            </c:dLbl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[2]Synthese!$AN$7:$AN$10</c:f>
              <c:strCache>
                <c:ptCount val="4"/>
                <c:pt idx="0">
                  <c:v>Prep. Programme Z</c:v>
                </c:pt>
                <c:pt idx="1">
                  <c:v>Acc. Programme W </c:v>
                </c:pt>
                <c:pt idx="2">
                  <c:v>Acc. Scientifique DEVELOP</c:v>
                </c:pt>
                <c:pt idx="3">
                  <c:v>Acc. Scientifique EXPLOIT</c:v>
                </c:pt>
              </c:strCache>
            </c:strRef>
          </c:cat>
          <c:val>
            <c:numRef>
              <c:f>Synthese!$AN$5:$AN$8</c:f>
              <c:numCache>
                <c:formatCode>#\ ##0\ "€"</c:formatCode>
                <c:ptCount val="4"/>
                <c:pt idx="0">
                  <c:v>177724.30184134617</c:v>
                </c:pt>
                <c:pt idx="1">
                  <c:v>229944.0497947298</c:v>
                </c:pt>
                <c:pt idx="2">
                  <c:v>164202.7498700656</c:v>
                </c:pt>
                <c:pt idx="3">
                  <c:v>425239.78965056315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F4-4585-A3FD-BA0104C72B9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DF45A54-39D9-5564-2D4A-61B4C6096C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EB5CA4-3FE3-16D5-DBA2-4A9E7551D7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F53E7CC-A56D-4B41-A2B8-44922E491736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C3E86E-C90E-82E4-99D5-8FB930CC44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E188D9-75D6-7D25-12BF-434F0E6F3B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4AD8D3A-D32D-974C-8BC3-61FC5B394A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43712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4165663-31FB-5D4A-96AC-2B65BACEA836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CCB7270-4A0D-F943-B97F-0CEFC1B07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12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4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25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89"/>
              </a:spcBef>
            </a:pP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9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331F6-2083-468C-B80B-3650EF24A4C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9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878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Revues CNES : 16-18 juin 2025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20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1"/>
                </a:solidFill>
              </a:rPr>
              <a:t>Le salaire d’un </a:t>
            </a:r>
            <a:r>
              <a:rPr lang="fr-FR" sz="1200" dirty="0" err="1">
                <a:solidFill>
                  <a:schemeClr val="bg1"/>
                </a:solidFill>
              </a:rPr>
              <a:t>Postdoc</a:t>
            </a:r>
            <a:r>
              <a:rPr lang="fr-FR" sz="1200" dirty="0">
                <a:solidFill>
                  <a:schemeClr val="bg1"/>
                </a:solidFill>
              </a:rPr>
              <a:t> CNES est au 1er juin 2023 </a:t>
            </a:r>
            <a:r>
              <a:rPr lang="fr-FR" sz="1200" b="1" i="1" dirty="0">
                <a:solidFill>
                  <a:schemeClr val="bg2"/>
                </a:solidFill>
              </a:rPr>
              <a:t>2900 € brut / mois, sur 13 mois</a:t>
            </a:r>
            <a:r>
              <a:rPr lang="fr-FR" sz="1200" dirty="0">
                <a:solidFill>
                  <a:schemeClr val="bg2"/>
                </a:solidFill>
              </a:rPr>
              <a:t> </a:t>
            </a:r>
            <a:r>
              <a:rPr lang="fr-FR" sz="1200" dirty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1"/>
                </a:solidFill>
              </a:rPr>
              <a:t>Bien que l’annonce sur laquelle il faut postuler sur le site Digital </a:t>
            </a:r>
            <a:r>
              <a:rPr lang="fr-FR" sz="1200" dirty="0" err="1">
                <a:solidFill>
                  <a:schemeClr val="bg1"/>
                </a:solidFill>
              </a:rPr>
              <a:t>Recruiters</a:t>
            </a:r>
            <a:r>
              <a:rPr lang="fr-FR" sz="1200" dirty="0">
                <a:solidFill>
                  <a:schemeClr val="bg1"/>
                </a:solidFill>
              </a:rPr>
              <a:t> CNES mentionne Toulouse comme lieu, les </a:t>
            </a:r>
            <a:r>
              <a:rPr lang="fr-FR" sz="1200" dirty="0" err="1">
                <a:solidFill>
                  <a:schemeClr val="bg1"/>
                </a:solidFill>
              </a:rPr>
              <a:t>postdocs</a:t>
            </a:r>
            <a:r>
              <a:rPr lang="fr-FR" sz="1200" dirty="0">
                <a:solidFill>
                  <a:schemeClr val="bg1"/>
                </a:solidFill>
              </a:rPr>
              <a:t> seront bien dans leur labo d’accueil.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43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A2944-28FC-FF15-EFE4-0B9BDC486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ACF8620-EA1F-CB0E-23FE-5B946B441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E44288F-25C3-DA49-6F33-944891C49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1"/>
                </a:solidFill>
              </a:rPr>
              <a:t>Le salaire d’un </a:t>
            </a:r>
            <a:r>
              <a:rPr lang="fr-FR" sz="1200" dirty="0" err="1">
                <a:solidFill>
                  <a:schemeClr val="bg1"/>
                </a:solidFill>
              </a:rPr>
              <a:t>Postdoc</a:t>
            </a:r>
            <a:r>
              <a:rPr lang="fr-FR" sz="1200" dirty="0">
                <a:solidFill>
                  <a:schemeClr val="bg1"/>
                </a:solidFill>
              </a:rPr>
              <a:t> CNES est au 1er juin 2023 </a:t>
            </a:r>
            <a:r>
              <a:rPr lang="fr-FR" sz="1200" b="1" i="1" dirty="0">
                <a:solidFill>
                  <a:schemeClr val="bg2"/>
                </a:solidFill>
              </a:rPr>
              <a:t>2900 € brut / mois, sur 13 mois</a:t>
            </a:r>
            <a:r>
              <a:rPr lang="fr-FR" sz="1200" dirty="0">
                <a:solidFill>
                  <a:schemeClr val="bg2"/>
                </a:solidFill>
              </a:rPr>
              <a:t> </a:t>
            </a:r>
            <a:r>
              <a:rPr lang="fr-FR" sz="1200" dirty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1"/>
                </a:solidFill>
              </a:rPr>
              <a:t>Bien que l’annonce sur laquelle il faut postuler sur le site Digital </a:t>
            </a:r>
            <a:r>
              <a:rPr lang="fr-FR" sz="1200" dirty="0" err="1">
                <a:solidFill>
                  <a:schemeClr val="bg1"/>
                </a:solidFill>
              </a:rPr>
              <a:t>Recruiters</a:t>
            </a:r>
            <a:r>
              <a:rPr lang="fr-FR" sz="1200" dirty="0">
                <a:solidFill>
                  <a:schemeClr val="bg1"/>
                </a:solidFill>
              </a:rPr>
              <a:t> CNES mentionne Toulouse comme lieu, les </a:t>
            </a:r>
            <a:r>
              <a:rPr lang="fr-FR" sz="1200" dirty="0" err="1">
                <a:solidFill>
                  <a:schemeClr val="bg1"/>
                </a:solidFill>
              </a:rPr>
              <a:t>postdocs</a:t>
            </a:r>
            <a:r>
              <a:rPr lang="fr-FR" sz="1200" dirty="0">
                <a:solidFill>
                  <a:schemeClr val="bg1"/>
                </a:solidFill>
              </a:rPr>
              <a:t> seront bien dans leur labo d’accueil.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D043CB-A686-267A-D3E3-D966743C7D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7270-4A0D-F943-B97F-0CEFC1B07561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>
            <a:extLst>
              <a:ext uri="{FF2B5EF4-FFF2-40B4-BE49-F238E27FC236}">
                <a16:creationId xmlns:a16="http://schemas.microsoft.com/office/drawing/2014/main" id="{DF22C6D9-A177-2F78-2784-9AD26678D2FD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D7B3C2DD-957E-556F-C46A-A4DBBCD8C854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0BE11A50-A5CC-0C8B-6B4B-3E4716B2E029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C5F8D7-D419-361B-F5CF-F37DFF15A7EF}"/>
              </a:ext>
            </a:extLst>
          </p:cNvPr>
          <p:cNvSpPr/>
          <p:nvPr userDrawn="1"/>
        </p:nvSpPr>
        <p:spPr>
          <a:xfrm>
            <a:off x="284535" y="269313"/>
            <a:ext cx="932124" cy="8822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53218380-7F23-9C6F-22FD-C86EE00F0A8D}"/>
              </a:ext>
            </a:extLst>
          </p:cNvPr>
          <p:cNvCxnSpPr>
            <a:cxnSpLocks/>
          </p:cNvCxnSpPr>
          <p:nvPr userDrawn="1"/>
        </p:nvCxnSpPr>
        <p:spPr>
          <a:xfrm>
            <a:off x="11236325" y="2365375"/>
            <a:ext cx="721856" cy="2661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912396DB-D299-786E-4F80-1FE8BA3C37E0}"/>
              </a:ext>
            </a:extLst>
          </p:cNvPr>
          <p:cNvCxnSpPr>
            <a:cxnSpLocks/>
          </p:cNvCxnSpPr>
          <p:nvPr userDrawn="1"/>
        </p:nvCxnSpPr>
        <p:spPr>
          <a:xfrm>
            <a:off x="11795714" y="1544775"/>
            <a:ext cx="221216" cy="1111046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DF71B2BD-260E-2B3E-6E6D-07AC06C1C4F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20957" y="4929463"/>
            <a:ext cx="1291293" cy="1033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4914A1BE-BAD9-C46D-82A9-94438702E69C}"/>
              </a:ext>
            </a:extLst>
          </p:cNvPr>
          <p:cNvCxnSpPr>
            <a:cxnSpLocks/>
          </p:cNvCxnSpPr>
          <p:nvPr userDrawn="1"/>
        </p:nvCxnSpPr>
        <p:spPr>
          <a:xfrm>
            <a:off x="1653501" y="5938871"/>
            <a:ext cx="1859513" cy="2486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us-titre 2">
            <a:extLst>
              <a:ext uri="{FF2B5EF4-FFF2-40B4-BE49-F238E27FC236}">
                <a16:creationId xmlns:a16="http://schemas.microsoft.com/office/drawing/2014/main" id="{AB4A7A65-D6F9-6CCE-CA6B-545C1A461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715" y="3234562"/>
            <a:ext cx="10617120" cy="1655762"/>
          </a:xfrm>
        </p:spPr>
        <p:txBody>
          <a:bodyPr>
            <a:noAutofit/>
          </a:bodyPr>
          <a:lstStyle>
            <a:lvl1pPr marL="0" indent="0" algn="ctr">
              <a:buNone/>
              <a:defRPr sz="6000" cap="all" baseline="0">
                <a:ln w="15875">
                  <a:gradFill flip="none" rotWithShape="1">
                    <a:gsLst>
                      <a:gs pos="89000">
                        <a:schemeClr val="accent3"/>
                      </a:gs>
                      <a:gs pos="0">
                        <a:schemeClr val="tx2"/>
                      </a:gs>
                      <a:gs pos="20000">
                        <a:schemeClr val="bg2"/>
                      </a:gs>
                      <a:gs pos="100000">
                        <a:schemeClr val="accent4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</a:ln>
                <a:solidFill>
                  <a:schemeClr val="tx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STYLE DU TEXTE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13E4DAA-709E-C1F9-788A-721F43C650A1}"/>
              </a:ext>
            </a:extLst>
          </p:cNvPr>
          <p:cNvGrpSpPr/>
          <p:nvPr userDrawn="1"/>
        </p:nvGrpSpPr>
        <p:grpSpPr>
          <a:xfrm>
            <a:off x="354937" y="361065"/>
            <a:ext cx="781291" cy="704939"/>
            <a:chOff x="2295604" y="0"/>
            <a:chExt cx="7600791" cy="6858000"/>
          </a:xfrm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742A21C9-CC2F-08E5-12D8-039253E60DAA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3" name="Graphique 12">
              <a:extLst>
                <a:ext uri="{FF2B5EF4-FFF2-40B4-BE49-F238E27FC236}">
                  <a16:creationId xmlns:a16="http://schemas.microsoft.com/office/drawing/2014/main" id="{F27FBF6F-739E-FE1E-8DB2-5780184CFA01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0299347E-C946-2C88-E034-F3E27B542D06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7EE081D0-8623-A0E9-C4F0-65D46A86937F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EC6D3DA1-411A-A14A-442F-04888C8A70C3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5A72F307-8656-4006-AB34-0CDA57445C16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2B015A12-9BD9-5354-83B2-FFA5ED345934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C4095B22-9EAD-18F5-FB19-78E75362FF10}"/>
              </a:ext>
            </a:extLst>
          </p:cNvPr>
          <p:cNvCxnSpPr>
            <a:cxnSpLocks/>
          </p:cNvCxnSpPr>
          <p:nvPr userDrawn="1"/>
        </p:nvCxnSpPr>
        <p:spPr>
          <a:xfrm flipV="1">
            <a:off x="1240420" y="643567"/>
            <a:ext cx="2063586" cy="9483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7110225-107C-FD4B-A2EF-2FE2021DA292}"/>
              </a:ext>
            </a:extLst>
          </p:cNvPr>
          <p:cNvSpPr/>
          <p:nvPr userDrawn="1"/>
        </p:nvSpPr>
        <p:spPr>
          <a:xfrm>
            <a:off x="10956550" y="245435"/>
            <a:ext cx="770350" cy="970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629620-7B6D-3D80-48B2-6CA0081C0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7093" y="350841"/>
            <a:ext cx="643740" cy="7056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F9C5A76-02A2-CBFD-57CF-BFFA9F1E39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714" y="1385339"/>
            <a:ext cx="10617121" cy="2040184"/>
          </a:xfrm>
        </p:spPr>
        <p:txBody>
          <a:bodyPr anchor="b">
            <a:normAutofit/>
          </a:bodyPr>
          <a:lstStyle>
            <a:lvl1pPr algn="ctr">
              <a:defRPr sz="7200" b="0" i="0" cap="all" baseline="0">
                <a:solidFill>
                  <a:schemeClr val="bg1"/>
                </a:solidFill>
                <a:latin typeface="CNES Sans ExtraLight" pitchFamily="2" charset="77"/>
              </a:defRPr>
            </a:lvl1pPr>
          </a:lstStyle>
          <a:p>
            <a:r>
              <a:rPr lang="fr-FR" dirty="0"/>
              <a:t>STYLE DU TITRE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29C1335-5880-748F-7A6F-11FDE0FC97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47246" y="6008923"/>
            <a:ext cx="4302828" cy="250317"/>
          </a:xfrm>
        </p:spPr>
        <p:txBody>
          <a:bodyPr anchor="ctr">
            <a:noAutofit/>
          </a:bodyPr>
          <a:lstStyle>
            <a:lvl1pPr algn="ctr">
              <a:defRPr sz="2000" cap="all" baseline="0"/>
            </a:lvl1pPr>
          </a:lstStyle>
          <a:p>
            <a:pPr lvl="0"/>
            <a:r>
              <a:rPr lang="fr-FR" dirty="0"/>
              <a:t>LIEU &amp; INFOS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2A2CCD37-73F6-30C4-41AA-D351621B02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7246" y="6292665"/>
            <a:ext cx="4302828" cy="202097"/>
          </a:xfrm>
        </p:spPr>
        <p:txBody>
          <a:bodyPr anchor="ctr">
            <a:noAutofit/>
          </a:bodyPr>
          <a:lstStyle>
            <a:lvl1pPr marL="0" algn="ctr" defTabSz="914400" rtl="0" eaLnBrk="1" latinLnBrk="0" hangingPunct="1">
              <a:defRPr lang="fr-FR" sz="1600" kern="1200" cap="all" baseline="0" dirty="0">
                <a:solidFill>
                  <a:schemeClr val="bg1"/>
                </a:solidFill>
                <a:latin typeface="CNES Poster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2F3F76A-BAAB-4B63-9C3E-E7896EAD29B1}"/>
              </a:ext>
            </a:extLst>
          </p:cNvPr>
          <p:cNvSpPr/>
          <p:nvPr userDrawn="1"/>
        </p:nvSpPr>
        <p:spPr>
          <a:xfrm>
            <a:off x="308922" y="1889763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2ABAFBE-3D88-E6BC-BC48-DA51E8D2640C}"/>
              </a:ext>
            </a:extLst>
          </p:cNvPr>
          <p:cNvSpPr/>
          <p:nvPr userDrawn="1"/>
        </p:nvSpPr>
        <p:spPr>
          <a:xfrm>
            <a:off x="11154284" y="2312976"/>
            <a:ext cx="82041" cy="82183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5D37BF1-61BB-A78A-055A-2F8EB69235DE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9E2E2A-5165-FA15-E780-6C3D5D29D0A8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BAAAC30-32D3-CBF1-2B75-539495375154}"/>
              </a:ext>
            </a:extLst>
          </p:cNvPr>
          <p:cNvSpPr/>
          <p:nvPr userDrawn="1"/>
        </p:nvSpPr>
        <p:spPr>
          <a:xfrm>
            <a:off x="11958181" y="2597072"/>
            <a:ext cx="68829" cy="68829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96398B4-7E2D-8F72-19B2-2E1862959DC8}"/>
              </a:ext>
            </a:extLst>
          </p:cNvPr>
          <p:cNvSpPr/>
          <p:nvPr userDrawn="1"/>
        </p:nvSpPr>
        <p:spPr>
          <a:xfrm>
            <a:off x="11761299" y="1544775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D37E4EF-E139-4D78-95FE-8475046F4F03}"/>
              </a:ext>
            </a:extLst>
          </p:cNvPr>
          <p:cNvSpPr/>
          <p:nvPr userDrawn="1"/>
        </p:nvSpPr>
        <p:spPr>
          <a:xfrm>
            <a:off x="3513014" y="6153150"/>
            <a:ext cx="68829" cy="68829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8ED51CC-FC1E-07FD-1D19-8C57FB596C4A}"/>
              </a:ext>
            </a:extLst>
          </p:cNvPr>
          <p:cNvSpPr/>
          <p:nvPr userDrawn="1"/>
        </p:nvSpPr>
        <p:spPr>
          <a:xfrm>
            <a:off x="362208" y="4870714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0863D43-7BAB-254A-EDCD-FE648722C7DF}"/>
              </a:ext>
            </a:extLst>
          </p:cNvPr>
          <p:cNvSpPr/>
          <p:nvPr userDrawn="1"/>
        </p:nvSpPr>
        <p:spPr>
          <a:xfrm>
            <a:off x="1653501" y="5904456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7C2738F-6FF0-CA3B-D691-E87BA064D98B}"/>
              </a:ext>
            </a:extLst>
          </p:cNvPr>
          <p:cNvSpPr/>
          <p:nvPr userDrawn="1"/>
        </p:nvSpPr>
        <p:spPr>
          <a:xfrm>
            <a:off x="3304006" y="589775"/>
            <a:ext cx="82041" cy="82183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985A43A-99B3-BDE7-9336-7666E5DA67C3}"/>
              </a:ext>
            </a:extLst>
          </p:cNvPr>
          <p:cNvSpPr/>
          <p:nvPr userDrawn="1"/>
        </p:nvSpPr>
        <p:spPr>
          <a:xfrm>
            <a:off x="9001741" y="77945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31CC0F5-F7BB-5591-83E3-F40FDE0CFB2A}"/>
              </a:ext>
            </a:extLst>
          </p:cNvPr>
          <p:cNvSpPr/>
          <p:nvPr userDrawn="1"/>
        </p:nvSpPr>
        <p:spPr>
          <a:xfrm>
            <a:off x="1181671" y="1569110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56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POINTS ILLUSTR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14ABB5-8C45-A88B-0542-5206182E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61D5E7DA-F8B6-B0F6-7154-39CCF7436BF3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20D9CD3-8D91-F72B-C103-28F91F64EF3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4" name="Forme libre 3">
              <a:extLst>
                <a:ext uri="{FF2B5EF4-FFF2-40B4-BE49-F238E27FC236}">
                  <a16:creationId xmlns:a16="http://schemas.microsoft.com/office/drawing/2014/main" id="{AF8A6BB7-8F64-7D5E-18A7-E0E56E3B670B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8DB38E80-0DDC-84A2-224F-23F2C0BB449B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C2911017-54FF-FDF8-5FC4-2748C54791F0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04F0D38D-1CFA-AA3B-6CD1-5EE7EE4768A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15A8B8FC-CB3A-67D2-507A-C0E0616B4CC3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3532DA7D-4094-F572-EAB5-264D54748220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1065410F-F013-80F6-76B1-5D6B53B0DE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5247" y="1920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5" name="Espace réservé du texte 41">
            <a:extLst>
              <a:ext uri="{FF2B5EF4-FFF2-40B4-BE49-F238E27FC236}">
                <a16:creationId xmlns:a16="http://schemas.microsoft.com/office/drawing/2014/main" id="{FC37DD8B-ACC9-7EDC-DBAB-42B20FDCD8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55247" y="2601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D9E07F6B-DA3E-41CB-42E6-9DE496F075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5247" y="3846587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1" name="Espace réservé du texte 41">
            <a:extLst>
              <a:ext uri="{FF2B5EF4-FFF2-40B4-BE49-F238E27FC236}">
                <a16:creationId xmlns:a16="http://schemas.microsoft.com/office/drawing/2014/main" id="{63BF6000-3B6E-A2D2-2DFB-32321145345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55247" y="4528101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2" name="Espace réservé du texte 17">
            <a:extLst>
              <a:ext uri="{FF2B5EF4-FFF2-40B4-BE49-F238E27FC236}">
                <a16:creationId xmlns:a16="http://schemas.microsoft.com/office/drawing/2014/main" id="{DE93F381-54D8-FDEC-EE8E-8FD2DF5C91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53377" y="1922825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3" name="Espace réservé du texte 41">
            <a:extLst>
              <a:ext uri="{FF2B5EF4-FFF2-40B4-BE49-F238E27FC236}">
                <a16:creationId xmlns:a16="http://schemas.microsoft.com/office/drawing/2014/main" id="{AD0B8F82-CA25-A2F3-B85D-388B0612556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53377" y="2604339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4" name="Espace réservé du texte 17">
            <a:extLst>
              <a:ext uri="{FF2B5EF4-FFF2-40B4-BE49-F238E27FC236}">
                <a16:creationId xmlns:a16="http://schemas.microsoft.com/office/drawing/2014/main" id="{29ADB64B-3DB1-B8C8-4050-8043EB4165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53377" y="3849014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5" name="Espace réservé du texte 41">
            <a:extLst>
              <a:ext uri="{FF2B5EF4-FFF2-40B4-BE49-F238E27FC236}">
                <a16:creationId xmlns:a16="http://schemas.microsoft.com/office/drawing/2014/main" id="{95BD4B18-C1FD-F590-6699-B9BAE052585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053377" y="4530528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ADC41E37-05A0-B70D-BFDE-E64ADB32B07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35529" y="1925209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7" name="Espace réservé du texte 41">
            <a:extLst>
              <a:ext uri="{FF2B5EF4-FFF2-40B4-BE49-F238E27FC236}">
                <a16:creationId xmlns:a16="http://schemas.microsoft.com/office/drawing/2014/main" id="{1C7D2D23-0972-523B-9221-69338F8220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35529" y="2606723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6063B0F2-B7BA-E6FE-2A8C-3848D743A10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35529" y="3851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9" name="Espace réservé du texte 41">
            <a:extLst>
              <a:ext uri="{FF2B5EF4-FFF2-40B4-BE49-F238E27FC236}">
                <a16:creationId xmlns:a16="http://schemas.microsoft.com/office/drawing/2014/main" id="{FC9EE90A-A06A-81C3-0C43-004FBA7B2B1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35529" y="4532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B6CAA5-164F-CA4F-F36F-F17E259C5E14}"/>
              </a:ext>
            </a:extLst>
          </p:cNvPr>
          <p:cNvSpPr/>
          <p:nvPr userDrawn="1"/>
        </p:nvSpPr>
        <p:spPr>
          <a:xfrm>
            <a:off x="4298695" y="1899942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DC589A6-E578-48CC-D8C7-C89258A26CF4}"/>
              </a:ext>
            </a:extLst>
          </p:cNvPr>
          <p:cNvSpPr/>
          <p:nvPr userDrawn="1"/>
        </p:nvSpPr>
        <p:spPr>
          <a:xfrm>
            <a:off x="4297957" y="3844402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927F1D1-AB8E-94D3-C922-A5A2BBDC8920}"/>
              </a:ext>
            </a:extLst>
          </p:cNvPr>
          <p:cNvSpPr/>
          <p:nvPr userDrawn="1"/>
        </p:nvSpPr>
        <p:spPr>
          <a:xfrm>
            <a:off x="8184157" y="1899942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2AFC405-FACA-B943-98DA-B08795D14B05}"/>
              </a:ext>
            </a:extLst>
          </p:cNvPr>
          <p:cNvSpPr/>
          <p:nvPr userDrawn="1"/>
        </p:nvSpPr>
        <p:spPr>
          <a:xfrm>
            <a:off x="8183419" y="3844402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EFA2441-4F31-6A13-1387-1142FA0175AB}"/>
              </a:ext>
            </a:extLst>
          </p:cNvPr>
          <p:cNvSpPr/>
          <p:nvPr userDrawn="1"/>
        </p:nvSpPr>
        <p:spPr>
          <a:xfrm>
            <a:off x="400174" y="1904554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9F3354E-08DB-0AB5-27EA-7F79937FEF7D}"/>
              </a:ext>
            </a:extLst>
          </p:cNvPr>
          <p:cNvSpPr/>
          <p:nvPr userDrawn="1"/>
        </p:nvSpPr>
        <p:spPr>
          <a:xfrm>
            <a:off x="399436" y="3849014"/>
            <a:ext cx="689374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solidFill>
                <a:schemeClr val="bg1"/>
              </a:solidFill>
              <a:latin typeface="CNES Poster" pitchFamily="2" charset="77"/>
            </a:endParaRP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6C7BC4B-BC51-3B3D-0B1F-6D4E0FEC0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3D283A7-CBC5-EF1D-7A28-5DC20C3E6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981CB38-05E0-9045-812F-5027291CEE44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E654F5A0-741E-9E1A-CE24-82A6C7CBA8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185435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>
          <p15:clr>
            <a:srgbClr val="FBAE40"/>
          </p15:clr>
        </p15:guide>
        <p15:guide id="2" orient="horz" pos="3775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13">
            <a:extLst>
              <a:ext uri="{FF2B5EF4-FFF2-40B4-BE49-F238E27FC236}">
                <a16:creationId xmlns:a16="http://schemas.microsoft.com/office/drawing/2014/main" id="{5812DABB-1D3B-C73C-9B8C-4434B0B259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8980" y="2074741"/>
            <a:ext cx="2261109" cy="170038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13">
            <a:extLst>
              <a:ext uri="{FF2B5EF4-FFF2-40B4-BE49-F238E27FC236}">
                <a16:creationId xmlns:a16="http://schemas.microsoft.com/office/drawing/2014/main" id="{51AAD11E-4E36-F38B-F722-7BAEBEDAE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46586" y="2074741"/>
            <a:ext cx="2261109" cy="170038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9" name="Espace réservé pour une image  13">
            <a:extLst>
              <a:ext uri="{FF2B5EF4-FFF2-40B4-BE49-F238E27FC236}">
                <a16:creationId xmlns:a16="http://schemas.microsoft.com/office/drawing/2014/main" id="{F325FDF3-80F2-7684-432F-0D2E2047F43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74192" y="2074741"/>
            <a:ext cx="2261109" cy="170038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32" name="Espace réservé pour une image  13">
            <a:extLst>
              <a:ext uri="{FF2B5EF4-FFF2-40B4-BE49-F238E27FC236}">
                <a16:creationId xmlns:a16="http://schemas.microsoft.com/office/drawing/2014/main" id="{F51202DA-FB6B-329C-9204-1DCDA7E1583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1798" y="2074741"/>
            <a:ext cx="2261109" cy="170038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5DE35347-8014-985C-6919-2978394B24E2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789BA598-6C58-6C8E-0FDE-B92AE1B0C176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37" name="Graphique 12">
              <a:extLst>
                <a:ext uri="{FF2B5EF4-FFF2-40B4-BE49-F238E27FC236}">
                  <a16:creationId xmlns:a16="http://schemas.microsoft.com/office/drawing/2014/main" id="{78E20E2E-E490-5D56-DA91-6FD09D4D4DB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40" name="Forme libre 39">
                <a:extLst>
                  <a:ext uri="{FF2B5EF4-FFF2-40B4-BE49-F238E27FC236}">
                    <a16:creationId xmlns:a16="http://schemas.microsoft.com/office/drawing/2014/main" id="{57EE361D-5C42-528B-98B4-712341BC876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 40">
                <a:extLst>
                  <a:ext uri="{FF2B5EF4-FFF2-40B4-BE49-F238E27FC236}">
                    <a16:creationId xmlns:a16="http://schemas.microsoft.com/office/drawing/2014/main" id="{0F48E3AE-04B0-7945-6703-5F9B9CB9646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 41">
                <a:extLst>
                  <a:ext uri="{FF2B5EF4-FFF2-40B4-BE49-F238E27FC236}">
                    <a16:creationId xmlns:a16="http://schemas.microsoft.com/office/drawing/2014/main" id="{35712302-AC55-4977-E4F7-9216D101B8D7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E7869F75-A1B2-F1CC-ACE2-7557BD100CE2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95D15255-15BF-357C-06F8-F51F45853917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D800BFAE-F650-173E-F099-97E36307CBA1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1217129B-6381-2429-B07E-B890650DCA5F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3EDF1BB-9AB6-9597-6101-D6E7538B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25389F2D-0A5B-0293-0A7B-FDE8F63A3DD9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53ACEBA-0EF8-D0DE-2C81-CFC4EE1AE919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7689BC54-A2F4-4E56-BF92-FDF91F7E6998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D17938BD-82BD-4EAC-43E8-F170BC778FD3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ED42B8AE-6701-251A-FFEF-A961331C16A9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B8021D8A-290F-6470-82AA-A0598E73DB5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B4860C66-6ABF-5C89-490F-08416592C026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7F78231E-CD88-4271-5160-2F0150A2DCDA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Espace réservé du texte 17">
            <a:extLst>
              <a:ext uri="{FF2B5EF4-FFF2-40B4-BE49-F238E27FC236}">
                <a16:creationId xmlns:a16="http://schemas.microsoft.com/office/drawing/2014/main" id="{1830F6FA-94F4-BA59-2E49-56811854422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69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41">
            <a:extLst>
              <a:ext uri="{FF2B5EF4-FFF2-40B4-BE49-F238E27FC236}">
                <a16:creationId xmlns:a16="http://schemas.microsoft.com/office/drawing/2014/main" id="{58BC7343-DF12-8EBF-91E9-064C97AB30B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6069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83AF3E8-4A70-9B7B-DCA9-EB4606AFE2E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43675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19" name="Espace réservé du texte 41">
            <a:extLst>
              <a:ext uri="{FF2B5EF4-FFF2-40B4-BE49-F238E27FC236}">
                <a16:creationId xmlns:a16="http://schemas.microsoft.com/office/drawing/2014/main" id="{FB63DE4C-FD18-71D8-C43D-C68EF034C7A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43675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6B86BCFB-95A9-4833-5A9E-B560495FB5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73577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21" name="Espace réservé du texte 41">
            <a:extLst>
              <a:ext uri="{FF2B5EF4-FFF2-40B4-BE49-F238E27FC236}">
                <a16:creationId xmlns:a16="http://schemas.microsoft.com/office/drawing/2014/main" id="{6AACFDF6-AE51-C0ED-CE95-279F2ADCE76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73577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7">
            <a:extLst>
              <a:ext uri="{FF2B5EF4-FFF2-40B4-BE49-F238E27FC236}">
                <a16:creationId xmlns:a16="http://schemas.microsoft.com/office/drawing/2014/main" id="{CC201C73-E563-168F-4B32-C44EC49236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01183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23" name="Espace réservé du texte 41">
            <a:extLst>
              <a:ext uri="{FF2B5EF4-FFF2-40B4-BE49-F238E27FC236}">
                <a16:creationId xmlns:a16="http://schemas.microsoft.com/office/drawing/2014/main" id="{16C79258-803E-5DDD-9A85-0177316EE0A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01183" y="4587276"/>
            <a:ext cx="2261724" cy="119122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41BB07-4457-FDEF-1DBC-D1C635781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C51B4E1-F4FC-B0F9-1BFD-19B62E8F54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97487A0-BD59-C4D5-A619-A7D8E20D3779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EB523C08-5477-D4AC-AB52-1D28EB8255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2481858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OUBLE BLOC TEX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A471F423-33E8-3044-7F33-10BD4271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8A21CC8D-31B5-CA7C-9F55-26E03484E068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C928324-5F6A-D421-02B3-810E5639146E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EA6D78D9-32E7-F7DB-B524-DCF19F2B4755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26656E4E-D474-3A14-B529-65AFCCC36AEB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0FE6C7F1-51C7-AB00-CE78-907641DC0576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CEA3F861-5109-892C-F5AF-BCAB80551345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71DB5A1B-6200-7542-EF82-85254F5E7C86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9DD9C785-275A-7DC0-84FC-08D51908F2A8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2857E1A8-7AA9-652D-B6F6-8DC9311E744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46075" y="2609850"/>
            <a:ext cx="5554663" cy="338137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D589EF94-83B2-1D4C-DD15-C3321E225B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6075" y="1827681"/>
            <a:ext cx="5554663" cy="690260"/>
          </a:xfrm>
        </p:spPr>
        <p:txBody>
          <a:bodyPr>
            <a:noAutofit/>
          </a:bodyPr>
          <a:lstStyle>
            <a:lvl1pPr algn="l">
              <a:defRPr sz="1800" b="0" i="0" cap="all" baseline="0">
                <a:solidFill>
                  <a:schemeClr val="accent6"/>
                </a:solidFill>
                <a:latin typeface="CNES Sans Light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</a:p>
        </p:txBody>
      </p:sp>
      <p:sp>
        <p:nvSpPr>
          <p:cNvPr id="30" name="Espace réservé du texte 24">
            <a:extLst>
              <a:ext uri="{FF2B5EF4-FFF2-40B4-BE49-F238E27FC236}">
                <a16:creationId xmlns:a16="http://schemas.microsoft.com/office/drawing/2014/main" id="{0B65758A-3158-8A60-F2FA-ADE09BF2EA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110287" y="2607953"/>
            <a:ext cx="5554663" cy="338137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1" name="Espace réservé du texte 17">
            <a:extLst>
              <a:ext uri="{FF2B5EF4-FFF2-40B4-BE49-F238E27FC236}">
                <a16:creationId xmlns:a16="http://schemas.microsoft.com/office/drawing/2014/main" id="{BF857484-FC2B-8CDC-7E17-AF39A1E75FF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10287" y="1825784"/>
            <a:ext cx="5554663" cy="690260"/>
          </a:xfrm>
        </p:spPr>
        <p:txBody>
          <a:bodyPr>
            <a:noAutofit/>
          </a:bodyPr>
          <a:lstStyle>
            <a:lvl1pPr algn="l">
              <a:defRPr sz="1800" b="0" i="0" cap="all" baseline="0">
                <a:solidFill>
                  <a:schemeClr val="accent6"/>
                </a:solidFill>
                <a:latin typeface="CNES Sans Light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48F0A28-F3BF-8651-A2F9-D464584EC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475ED5C-C2AE-50F1-5987-A0FDC5FCB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F2DBA32-DD20-B7A2-D9DD-9B1278875AE7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A245DC30-E4A5-D142-BC60-CD59F9DC2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4309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UNE IMAGE + TEX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EA642-94AF-4EF7-C1D4-7CF473DBA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5125"/>
            <a:ext cx="5730875" cy="1325563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A55CAEE-C49A-BFA7-3E76-681BAA431A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4922" y="365125"/>
            <a:ext cx="5383555" cy="5634035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D35F3B-B88B-6257-E779-8E313D97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FEEF07B0-130F-9322-8AFC-C6617DDE9EA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388E3FB-117A-307D-7D97-76A5F84C37A9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E4E4BE75-DD94-E73A-52A1-3CB4A65F7CCE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5F1B8D20-7C8B-37FB-55D5-97B06A5F9CFB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723E8623-195F-F7CA-8FCE-585DEED4FF5E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8EFB0EE0-540C-0D81-2DA5-ADCA1DD840C6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C4C258D-C975-D5D9-271A-47EC0E8E873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B58CBC45-C0C4-1916-F695-790807D6F2F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2FFD16B1-F5AA-247F-1FE8-E96F90759D9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46075" y="1806576"/>
            <a:ext cx="5749925" cy="4184650"/>
          </a:xfrm>
        </p:spPr>
        <p:txBody>
          <a:bodyPr/>
          <a:lstStyle/>
          <a:p>
            <a:r>
              <a:rPr lang="fr-FR" u="none" strike="noStrike" dirty="0">
                <a:effectLst/>
              </a:rPr>
              <a:t>Sed </a:t>
            </a:r>
            <a:r>
              <a:rPr lang="fr-FR" u="none" strike="noStrike" dirty="0" err="1">
                <a:effectLst/>
              </a:rPr>
              <a:t>efficitur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nisl</a:t>
            </a:r>
            <a:r>
              <a:rPr lang="fr-FR" u="none" strike="noStrike" dirty="0">
                <a:effectLst/>
              </a:rPr>
              <a:t> ut </a:t>
            </a:r>
            <a:r>
              <a:rPr lang="fr-FR" u="none" strike="noStrike" dirty="0" err="1">
                <a:effectLst/>
              </a:rPr>
              <a:t>fermentum</a:t>
            </a:r>
            <a:r>
              <a:rPr lang="fr-FR" u="none" strike="noStrike" dirty="0">
                <a:effectLst/>
              </a:rPr>
              <a:t> cursus, </a:t>
            </a:r>
            <a:r>
              <a:rPr lang="fr-FR" u="none" strike="noStrike" dirty="0" err="1">
                <a:effectLst/>
              </a:rPr>
              <a:t>justo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felis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volutpat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tortor</a:t>
            </a:r>
            <a:r>
              <a:rPr lang="fr-FR" u="none" strike="noStrike" dirty="0">
                <a:effectLst/>
              </a:rPr>
              <a:t>, a rhoncus </a:t>
            </a:r>
            <a:r>
              <a:rPr lang="fr-FR" u="none" strike="noStrike" dirty="0" err="1">
                <a:effectLst/>
              </a:rPr>
              <a:t>justo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odio</a:t>
            </a:r>
            <a:r>
              <a:rPr lang="fr-FR" u="none" strike="noStrike" dirty="0">
                <a:effectLst/>
              </a:rPr>
              <a:t> nec </a:t>
            </a:r>
            <a:r>
              <a:rPr lang="fr-FR" u="none" strike="noStrike" dirty="0" err="1">
                <a:effectLst/>
              </a:rPr>
              <a:t>odio</a:t>
            </a:r>
            <a:r>
              <a:rPr lang="fr-FR" u="none" strike="noStrike" dirty="0">
                <a:effectLst/>
              </a:rPr>
              <a:t>. </a:t>
            </a:r>
            <a:r>
              <a:rPr lang="fr-FR" u="none" strike="noStrike" dirty="0" err="1">
                <a:effectLst/>
              </a:rPr>
              <a:t>Vivamus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lacinia</a:t>
            </a:r>
            <a:r>
              <a:rPr lang="fr-FR" u="none" strike="noStrike" dirty="0">
                <a:effectLst/>
              </a:rPr>
              <a:t> et </a:t>
            </a:r>
            <a:r>
              <a:rPr lang="fr-FR" u="none" strike="noStrike" dirty="0" err="1">
                <a:effectLst/>
              </a:rPr>
              <a:t>nulla</a:t>
            </a:r>
            <a:r>
              <a:rPr lang="fr-FR" u="none" strike="noStrike" dirty="0">
                <a:effectLst/>
              </a:rPr>
              <a:t> ut </a:t>
            </a:r>
            <a:r>
              <a:rPr lang="fr-FR" u="none" strike="noStrike" dirty="0" err="1">
                <a:effectLst/>
              </a:rPr>
              <a:t>feugiat</a:t>
            </a:r>
            <a:r>
              <a:rPr lang="fr-FR" u="none" strike="noStrike" dirty="0">
                <a:effectLst/>
              </a:rPr>
              <a:t>. Integer </a:t>
            </a:r>
            <a:r>
              <a:rPr lang="fr-FR" u="none" strike="noStrike" dirty="0" err="1">
                <a:effectLst/>
              </a:rPr>
              <a:t>interdum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urna</a:t>
            </a:r>
            <a:r>
              <a:rPr lang="fr-FR" u="none" strike="noStrike" dirty="0">
                <a:effectLst/>
              </a:rPr>
              <a:t> non </a:t>
            </a:r>
            <a:r>
              <a:rPr lang="fr-FR" u="none" strike="noStrike" dirty="0" err="1">
                <a:effectLst/>
              </a:rPr>
              <a:t>placerat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iaculis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arcu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neque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vestibulum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purus</a:t>
            </a:r>
            <a:r>
              <a:rPr lang="fr-FR" u="none" strike="noStrike" dirty="0">
                <a:effectLst/>
              </a:rPr>
              <a:t>, a </a:t>
            </a:r>
            <a:r>
              <a:rPr lang="fr-FR" u="none" strike="noStrike" dirty="0" err="1">
                <a:effectLst/>
              </a:rPr>
              <a:t>ultricies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quam</a:t>
            </a:r>
            <a:r>
              <a:rPr lang="fr-FR" u="none" strike="noStrike" dirty="0">
                <a:effectLst/>
              </a:rPr>
              <a:t> magna eu ante. Integer </a:t>
            </a:r>
            <a:r>
              <a:rPr lang="fr-FR" u="none" strike="noStrike" dirty="0" err="1">
                <a:effectLst/>
              </a:rPr>
              <a:t>porttitor</a:t>
            </a:r>
            <a:r>
              <a:rPr lang="fr-FR" u="none" strike="noStrike" dirty="0">
                <a:effectLst/>
              </a:rPr>
              <a:t> ipsum </a:t>
            </a:r>
            <a:r>
              <a:rPr lang="fr-FR" u="none" strike="noStrike" dirty="0" err="1">
                <a:effectLst/>
              </a:rPr>
              <a:t>urna</a:t>
            </a:r>
            <a:r>
              <a:rPr lang="fr-FR" u="none" strike="noStrike" dirty="0">
                <a:effectLst/>
              </a:rPr>
              <a:t>. </a:t>
            </a:r>
            <a:r>
              <a:rPr lang="fr-FR" u="none" strike="noStrike" dirty="0" err="1">
                <a:effectLst/>
              </a:rPr>
              <a:t>Proin</a:t>
            </a:r>
            <a:r>
              <a:rPr lang="fr-FR" u="none" strike="noStrike" dirty="0">
                <a:effectLst/>
              </a:rPr>
              <a:t> at </a:t>
            </a:r>
            <a:r>
              <a:rPr lang="fr-FR" u="none" strike="noStrike" dirty="0" err="1">
                <a:effectLst/>
              </a:rPr>
              <a:t>faucibus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lectus</a:t>
            </a:r>
            <a:r>
              <a:rPr lang="fr-FR" u="none" strike="noStrike" dirty="0">
                <a:effectLst/>
              </a:rPr>
              <a:t>, id </a:t>
            </a:r>
            <a:r>
              <a:rPr lang="fr-FR" u="none" strike="noStrike" dirty="0" err="1">
                <a:effectLst/>
              </a:rPr>
              <a:t>eleifend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quam</a:t>
            </a:r>
            <a:r>
              <a:rPr lang="fr-FR" u="none" strike="noStrike" dirty="0">
                <a:effectLst/>
              </a:rPr>
              <a:t>. </a:t>
            </a:r>
            <a:r>
              <a:rPr lang="fr-FR" u="none" strike="noStrike" dirty="0">
                <a:solidFill>
                  <a:schemeClr val="accent6"/>
                </a:solidFill>
                <a:effectLst/>
              </a:rPr>
              <a:t>Duis </a:t>
            </a:r>
            <a:r>
              <a:rPr lang="fr-FR" u="none" strike="noStrike" dirty="0" err="1">
                <a:solidFill>
                  <a:schemeClr val="accent6"/>
                </a:solidFill>
                <a:effectLst/>
              </a:rPr>
              <a:t>eget</a:t>
            </a:r>
            <a:r>
              <a:rPr lang="fr-FR" u="none" strike="noStrike" dirty="0">
                <a:solidFill>
                  <a:schemeClr val="accent6"/>
                </a:solidFill>
                <a:effectLst/>
              </a:rPr>
              <a:t> </a:t>
            </a:r>
            <a:r>
              <a:rPr lang="fr-FR" u="none" strike="noStrike" dirty="0" err="1">
                <a:solidFill>
                  <a:schemeClr val="accent6"/>
                </a:solidFill>
                <a:effectLst/>
              </a:rPr>
              <a:t>iaculis</a:t>
            </a:r>
            <a:r>
              <a:rPr lang="fr-FR" u="none" strike="noStrike" dirty="0">
                <a:solidFill>
                  <a:schemeClr val="accent6"/>
                </a:solidFill>
                <a:effectLst/>
              </a:rPr>
              <a:t> </a:t>
            </a:r>
            <a:r>
              <a:rPr lang="fr-FR" u="none" strike="noStrike" dirty="0" err="1">
                <a:solidFill>
                  <a:schemeClr val="accent6"/>
                </a:solidFill>
                <a:effectLst/>
              </a:rPr>
              <a:t>dui</a:t>
            </a:r>
            <a:r>
              <a:rPr lang="fr-FR" u="none" strike="noStrike" dirty="0">
                <a:solidFill>
                  <a:schemeClr val="accent6"/>
                </a:solidFill>
                <a:effectLst/>
              </a:rPr>
              <a:t>. </a:t>
            </a:r>
            <a:r>
              <a:rPr lang="fr-FR" u="none" strike="noStrike" dirty="0" err="1">
                <a:effectLst/>
              </a:rPr>
              <a:t>Aliquam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mattis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lectus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tempor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ultricies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felis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quis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finibus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leo</a:t>
            </a:r>
            <a:r>
              <a:rPr lang="fr-FR" u="none" strike="noStrike" dirty="0">
                <a:effectLst/>
              </a:rPr>
              <a:t>. </a:t>
            </a:r>
            <a:r>
              <a:rPr lang="fr-FR" u="none" strike="noStrike" dirty="0" err="1">
                <a:effectLst/>
              </a:rPr>
              <a:t>Donec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justo</a:t>
            </a:r>
            <a:r>
              <a:rPr lang="fr-FR" u="none" strike="noStrike" dirty="0">
                <a:effectLst/>
              </a:rPr>
              <a:t> nunc, pulvinar </a:t>
            </a:r>
            <a:r>
              <a:rPr lang="fr-FR" u="none" strike="noStrike" dirty="0" err="1">
                <a:effectLst/>
              </a:rPr>
              <a:t>eget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lorem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vel</a:t>
            </a:r>
            <a:r>
              <a:rPr lang="fr-FR" u="none" strike="noStrike" dirty="0">
                <a:effectLst/>
              </a:rPr>
              <a:t>, </a:t>
            </a:r>
            <a:r>
              <a:rPr lang="fr-FR" u="none" strike="noStrike" dirty="0" err="1">
                <a:effectLst/>
              </a:rPr>
              <a:t>sodales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volutpat</a:t>
            </a:r>
            <a:r>
              <a:rPr lang="fr-FR" u="none" strike="noStrike" dirty="0">
                <a:effectLst/>
              </a:rPr>
              <a:t> </a:t>
            </a:r>
            <a:r>
              <a:rPr lang="fr-FR" u="none" strike="noStrike" dirty="0" err="1">
                <a:effectLst/>
              </a:rPr>
              <a:t>eros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7610C3B8-642A-462D-BB1C-CA7C35885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CD6DDB5-3289-5974-B074-0BD02A8DABD3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613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OSAÏQU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4F3F87-0308-9A98-AC93-E383DE2C6721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0D71F61-AF76-A274-30DB-04E83A235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075" y="1806575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8F7A684E-5491-17A1-88FE-6C92F0271C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59698" y="1806575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  8">
            <a:extLst>
              <a:ext uri="{FF2B5EF4-FFF2-40B4-BE49-F238E27FC236}">
                <a16:creationId xmlns:a16="http://schemas.microsoft.com/office/drawing/2014/main" id="{6129476B-56C5-F74F-2762-D2181C4D25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45620" y="1806575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  8">
            <a:extLst>
              <a:ext uri="{FF2B5EF4-FFF2-40B4-BE49-F238E27FC236}">
                <a16:creationId xmlns:a16="http://schemas.microsoft.com/office/drawing/2014/main" id="{B90BC7AA-B892-80AE-8FDF-D1D82153A8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1541" y="1811465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id="{219E2CBD-6589-9A19-4A08-A76E573BF53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17463" y="1806575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8">
            <a:extLst>
              <a:ext uri="{FF2B5EF4-FFF2-40B4-BE49-F238E27FC236}">
                <a16:creationId xmlns:a16="http://schemas.microsoft.com/office/drawing/2014/main" id="{9FA58EE9-4831-7F71-EF32-465E3F6589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075" y="3963466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8">
            <a:extLst>
              <a:ext uri="{FF2B5EF4-FFF2-40B4-BE49-F238E27FC236}">
                <a16:creationId xmlns:a16="http://schemas.microsoft.com/office/drawing/2014/main" id="{254266E2-C4CE-FE6B-79B7-5B32156498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59698" y="3963466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4" name="Espace réservé pour une image  8">
            <a:extLst>
              <a:ext uri="{FF2B5EF4-FFF2-40B4-BE49-F238E27FC236}">
                <a16:creationId xmlns:a16="http://schemas.microsoft.com/office/drawing/2014/main" id="{D9BD41E1-624F-B784-C8B3-0A3B1C94E4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45620" y="3963466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5" name="Espace réservé pour une image  8">
            <a:extLst>
              <a:ext uri="{FF2B5EF4-FFF2-40B4-BE49-F238E27FC236}">
                <a16:creationId xmlns:a16="http://schemas.microsoft.com/office/drawing/2014/main" id="{100F8584-0229-5274-4830-9AD6D51DC3E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31541" y="3968356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8">
            <a:extLst>
              <a:ext uri="{FF2B5EF4-FFF2-40B4-BE49-F238E27FC236}">
                <a16:creationId xmlns:a16="http://schemas.microsoft.com/office/drawing/2014/main" id="{C79EFF97-EEFD-A2DD-548F-9C982F4017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7463" y="3963466"/>
            <a:ext cx="2133600" cy="2024274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0F1592-21F6-F099-462D-A304C9FA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D28CCC98-F414-F32D-1960-B82703727CAD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5CDE0EF-9022-554A-EF8C-8717F82AFA13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92D80825-8FB8-B674-7D3A-C84E8F25F308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D9697CE6-1E39-A437-B35E-A832042E5DF1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533D8DD0-E852-A54D-EA50-D763A5B58717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D27358CA-DB86-59EC-054C-1AD32B1F3AE9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A3216F31-1F8F-C725-C73B-12757F8F4A7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85D4931C-0E70-054F-A80A-DE4EBFF9D73E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C1AC68AC-35C1-1B52-F938-C101325BB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9F11A82-599C-1583-F08E-E11071FD5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033D597-5D14-0AA0-2D56-08019EC54E6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32992C87-55F7-7371-D515-B35E1E03D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82736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E8E02D-8152-5CA5-2E20-A4C1EE6299E1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0D71F61-AF76-A274-30DB-04E83A235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075" y="346075"/>
            <a:ext cx="4667469" cy="2746375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Espace réservé pour une image  8">
            <a:extLst>
              <a:ext uri="{FF2B5EF4-FFF2-40B4-BE49-F238E27FC236}">
                <a16:creationId xmlns:a16="http://schemas.microsoft.com/office/drawing/2014/main" id="{FCDB21D6-83E1-CA30-6311-1EAFBF6DF4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8766" y="346074"/>
            <a:ext cx="6509711" cy="564673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  8">
            <a:extLst>
              <a:ext uri="{FF2B5EF4-FFF2-40B4-BE49-F238E27FC236}">
                <a16:creationId xmlns:a16="http://schemas.microsoft.com/office/drawing/2014/main" id="{5140B622-2D8B-E737-07A0-B54F0DA8A7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075" y="3246437"/>
            <a:ext cx="4667469" cy="2746375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3CA2BB-57C6-CD2F-33D1-0252F043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A7E16439-A37F-235D-15EE-63C272E6DA0A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CBFA1D3-2BC4-9087-3594-F4A2E048A0B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4F482E43-E21B-9AC7-4ACB-C0B49E24EBA3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715309FE-1246-4AA9-7017-A6A5F6910080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20356F4F-5EF0-DBED-8CAA-0F74BC279D1C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F8AFA1B9-AF18-C334-4495-C37690EFB6FA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4C7AC6A-9DB0-023F-8B4A-DF60679DC6BE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A6708A5F-3B0B-A5CD-BFC8-140D370E7956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17FB4DB5-E9C1-549B-EBEF-00CFEAC10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832DB33-D5C4-24E3-388E-5423D3AEA788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681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ITA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51FA2BA-A837-4EA6-E072-51CC10D245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6971" y="1788657"/>
            <a:ext cx="5181600" cy="556264"/>
          </a:xfrm>
          <a:noFill/>
        </p:spPr>
        <p:txBody>
          <a:bodyPr>
            <a:normAutofit/>
          </a:bodyPr>
          <a:lstStyle>
            <a:lvl1pPr algn="ctr">
              <a:defRPr sz="2800" cap="all" baseline="0">
                <a:gradFill flip="none" rotWithShape="1">
                  <a:gsLst>
                    <a:gs pos="100000">
                      <a:schemeClr val="tx2"/>
                    </a:gs>
                    <a:gs pos="0">
                      <a:schemeClr val="accent4"/>
                    </a:gs>
                    <a:gs pos="69000">
                      <a:schemeClr val="bg2"/>
                    </a:gs>
                    <a:gs pos="31000">
                      <a:schemeClr val="accent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NOM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2F534B0-36F1-12CB-B821-20BF839A7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6970" y="1268403"/>
            <a:ext cx="5181599" cy="510540"/>
          </a:xfrm>
        </p:spPr>
        <p:txBody>
          <a:bodyPr anchor="b">
            <a:normAutofit/>
          </a:bodyPr>
          <a:lstStyle>
            <a:lvl1pPr algn="ctr">
              <a:defRPr sz="2000" b="0" i="0" spc="300">
                <a:solidFill>
                  <a:schemeClr val="accent3"/>
                </a:solidFill>
                <a:latin typeface="CNES Sans Light" pitchFamily="2" charset="77"/>
              </a:defRPr>
            </a:lvl1pPr>
          </a:lstStyle>
          <a:p>
            <a:pPr lvl="0"/>
            <a:r>
              <a:rPr lang="fr-FR" dirty="0"/>
              <a:t>PRÉNOM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FF88803-7F70-6672-8224-13135BB1648C}"/>
              </a:ext>
            </a:extLst>
          </p:cNvPr>
          <p:cNvSpPr txBox="1"/>
          <p:nvPr userDrawn="1"/>
        </p:nvSpPr>
        <p:spPr>
          <a:xfrm>
            <a:off x="9850582" y="7367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808DFE-8EA3-1E11-D65E-88A31F86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A940CBAB-5102-3AA0-6AE0-40E63F1922B6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7AE8D67-8F89-4DA4-98C2-61E39902EA61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C091EDAC-0604-DC45-F0EA-DBCAD7EF3945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D3FCFAAF-834C-5506-780E-399AC2B4EED9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F52D5F06-166B-E2BE-2BFB-0CE827E0B62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B3EC9EE2-0190-4508-3926-4804AF9345F3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7907F7D-2285-A68A-7BB2-3F7175B06FC1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BB477ECD-22A8-7D7D-E3D0-6E733E09E82B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EFBC2567-204A-8A19-04C9-1E368D8D913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27">
            <a:extLst>
              <a:ext uri="{FF2B5EF4-FFF2-40B4-BE49-F238E27FC236}">
                <a16:creationId xmlns:a16="http://schemas.microsoft.com/office/drawing/2014/main" id="{69BAA407-A89F-CA91-A7FA-6D1C82C574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5413" y="2344738"/>
            <a:ext cx="6843712" cy="2092325"/>
          </a:xfrm>
        </p:spPr>
        <p:txBody>
          <a:bodyPr anchor="ctr">
            <a:normAutofit/>
          </a:bodyPr>
          <a:lstStyle>
            <a:lvl1pPr algn="ctr">
              <a:defRPr sz="3600" cap="all" baseline="0"/>
            </a:lvl1pPr>
          </a:lstStyle>
          <a:p>
            <a:pPr lvl="0"/>
            <a:r>
              <a:rPr lang="fr-FR" dirty="0"/>
              <a:t>CITATION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2B8EB6E7-F73F-0154-EBBE-5FD9B5744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520A4027-3171-299B-E13C-8E4A1A5A8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1461" y="4147871"/>
            <a:ext cx="1687792" cy="1125195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1BFB37C9-D862-70BC-80C9-A1CF673616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422747" y="1574599"/>
            <a:ext cx="1687792" cy="1125195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9A3F3EAA-5F8E-C7AD-FA84-C2093BB12DCF}"/>
              </a:ext>
            </a:extLst>
          </p:cNvPr>
          <p:cNvSpPr/>
          <p:nvPr userDrawn="1"/>
        </p:nvSpPr>
        <p:spPr>
          <a:xfrm>
            <a:off x="1659303" y="720926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5935F58-E742-7BBC-49BE-BC2ECDC0CDDB}"/>
              </a:ext>
            </a:extLst>
          </p:cNvPr>
          <p:cNvSpPr/>
          <p:nvPr userDrawn="1"/>
        </p:nvSpPr>
        <p:spPr>
          <a:xfrm>
            <a:off x="1117360" y="5143252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20BC10D-A924-8FFB-408C-FFE940E64519}"/>
              </a:ext>
            </a:extLst>
          </p:cNvPr>
          <p:cNvSpPr/>
          <p:nvPr userDrawn="1"/>
        </p:nvSpPr>
        <p:spPr>
          <a:xfrm>
            <a:off x="9569066" y="735124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AA2913B-74C8-8174-ED6D-10954ADEC47B}"/>
              </a:ext>
            </a:extLst>
          </p:cNvPr>
          <p:cNvSpPr/>
          <p:nvPr userDrawn="1"/>
        </p:nvSpPr>
        <p:spPr>
          <a:xfrm>
            <a:off x="10936273" y="521208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56B124B-E01A-CB14-F9C9-DD9B64A91E9A}"/>
              </a:ext>
            </a:extLst>
          </p:cNvPr>
          <p:cNvSpPr/>
          <p:nvPr userDrawn="1"/>
        </p:nvSpPr>
        <p:spPr>
          <a:xfrm>
            <a:off x="4352652" y="5325502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CE9024E-0D32-C6D9-6F08-656DF81476CB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67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95B2-3694-40B7-AE57-A6E66E05A826}" type="datetime1">
              <a:rPr lang="fr-FR" smtClean="0"/>
              <a:t>28/01/2026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412F7-61BA-4C97-B207-57CB29A0918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83715" y="2251383"/>
            <a:ext cx="8624571" cy="424732"/>
          </a:xfrm>
          <a:solidFill>
            <a:srgbClr val="FBBD50">
              <a:alpha val="29804"/>
            </a:srgbClr>
          </a:solidFill>
        </p:spPr>
        <p:txBody>
          <a:bodyPr>
            <a:spAutoFit/>
          </a:bodyPr>
          <a:lstStyle>
            <a:lvl1pPr algn="ctr">
              <a:defRPr>
                <a:solidFill>
                  <a:srgbClr val="FBBD5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783557" y="3591634"/>
            <a:ext cx="8624887" cy="369332"/>
          </a:xfrm>
          <a:solidFill>
            <a:srgbClr val="F8F8F8">
              <a:alpha val="29804"/>
            </a:srgbClr>
          </a:solidFill>
        </p:spPr>
        <p:txBody>
          <a:bodyPr anchor="ctr">
            <a:spAutoFit/>
          </a:bodyPr>
          <a:lstStyle>
            <a:lvl1pPr algn="ctr">
              <a:defRPr sz="2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3840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75439E47-8237-1C3E-087B-62ADDA10250C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1FDF3ECF-DCDA-FF80-3972-DABD4B5F7D78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5E1ADA71-974F-2E79-D5DC-AAA246A1C0D3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1E8C99-0E22-5E8F-733D-4707573F72C1}"/>
              </a:ext>
            </a:extLst>
          </p:cNvPr>
          <p:cNvSpPr/>
          <p:nvPr userDrawn="1"/>
        </p:nvSpPr>
        <p:spPr>
          <a:xfrm>
            <a:off x="10947724" y="281949"/>
            <a:ext cx="819925" cy="870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DF22C6D9-A177-2F78-2784-9AD26678D2FD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1C69A67-D25C-D05D-50AB-F4BE0CDB8CBB}"/>
              </a:ext>
            </a:extLst>
          </p:cNvPr>
          <p:cNvSpPr/>
          <p:nvPr userDrawn="1"/>
        </p:nvSpPr>
        <p:spPr>
          <a:xfrm>
            <a:off x="308922" y="1889763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9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4A7A65-D6F9-6CCE-CA6B-545C1A461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715" y="3234562"/>
            <a:ext cx="10617120" cy="1655762"/>
          </a:xfrm>
        </p:spPr>
        <p:txBody>
          <a:bodyPr>
            <a:noAutofit/>
          </a:bodyPr>
          <a:lstStyle>
            <a:lvl1pPr marL="0" indent="0" algn="ctr">
              <a:buNone/>
              <a:defRPr sz="6000" cap="all" baseline="0">
                <a:ln w="15875">
                  <a:noFill/>
                </a:ln>
                <a:gradFill>
                  <a:gsLst>
                    <a:gs pos="89000">
                      <a:schemeClr val="accent3"/>
                    </a:gs>
                    <a:gs pos="0">
                      <a:schemeClr val="tx2"/>
                    </a:gs>
                    <a:gs pos="20000">
                      <a:schemeClr val="bg2"/>
                    </a:gs>
                    <a:gs pos="100000">
                      <a:schemeClr val="accent4"/>
                    </a:gs>
                  </a:gsLst>
                  <a:path path="circle">
                    <a:fillToRect l="100000" t="100000"/>
                  </a:path>
                </a:gra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STYLE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9C5A76-02A2-CBFD-57CF-BFFA9F1E39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714" y="1385339"/>
            <a:ext cx="10617121" cy="2040184"/>
          </a:xfrm>
        </p:spPr>
        <p:txBody>
          <a:bodyPr anchor="b">
            <a:normAutofit/>
          </a:bodyPr>
          <a:lstStyle>
            <a:lvl1pPr algn="ctr">
              <a:defRPr sz="7200" b="0" i="0" cap="all" baseline="0">
                <a:solidFill>
                  <a:schemeClr val="tx1"/>
                </a:solidFill>
                <a:latin typeface="CNES Sans ExtraLight" pitchFamily="2" charset="77"/>
              </a:defRPr>
            </a:lvl1pPr>
          </a:lstStyle>
          <a:p>
            <a:r>
              <a:rPr lang="fr-FR" dirty="0"/>
              <a:t>STYLE DU TITRE</a:t>
            </a:r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9E599253-FF47-07F1-23D1-8E5D065EB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7093" y="350841"/>
            <a:ext cx="643740" cy="705638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DB8CACFF-2781-E00D-665A-125B884081D7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F126601-16C7-807D-496E-2A915B4F0751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124E3A1-2359-6EF4-389E-173F4980390C}"/>
              </a:ext>
            </a:extLst>
          </p:cNvPr>
          <p:cNvSpPr/>
          <p:nvPr userDrawn="1"/>
        </p:nvSpPr>
        <p:spPr>
          <a:xfrm>
            <a:off x="3304006" y="589775"/>
            <a:ext cx="82041" cy="821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7DDF959-F963-A061-4AD3-747E9A8A3410}"/>
              </a:ext>
            </a:extLst>
          </p:cNvPr>
          <p:cNvSpPr/>
          <p:nvPr userDrawn="1"/>
        </p:nvSpPr>
        <p:spPr>
          <a:xfrm>
            <a:off x="1181671" y="1569110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5DC04DD-9D39-757C-400D-6B6E5E72AEA1}"/>
              </a:ext>
            </a:extLst>
          </p:cNvPr>
          <p:cNvCxnSpPr>
            <a:stCxn id="35" idx="7"/>
            <a:endCxn id="34" idx="2"/>
          </p:cNvCxnSpPr>
          <p:nvPr userDrawn="1"/>
        </p:nvCxnSpPr>
        <p:spPr>
          <a:xfrm flipV="1">
            <a:off x="1240420" y="630867"/>
            <a:ext cx="2063586" cy="94832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A627502F-2762-C846-913D-C67FC39F1E36}"/>
              </a:ext>
            </a:extLst>
          </p:cNvPr>
          <p:cNvSpPr/>
          <p:nvPr userDrawn="1"/>
        </p:nvSpPr>
        <p:spPr>
          <a:xfrm>
            <a:off x="3513014" y="6153150"/>
            <a:ext cx="68829" cy="68829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FF09254-58C5-59BC-A39E-213708643240}"/>
              </a:ext>
            </a:extLst>
          </p:cNvPr>
          <p:cNvCxnSpPr>
            <a:cxnSpLocks/>
            <a:stCxn id="43" idx="5"/>
            <a:endCxn id="42" idx="5"/>
          </p:cNvCxnSpPr>
          <p:nvPr userDrawn="1"/>
        </p:nvCxnSpPr>
        <p:spPr>
          <a:xfrm flipH="1" flipV="1">
            <a:off x="420957" y="4929463"/>
            <a:ext cx="1244639" cy="103596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65510172-FED6-F64C-AE1E-B887565172D5}"/>
              </a:ext>
            </a:extLst>
          </p:cNvPr>
          <p:cNvCxnSpPr>
            <a:cxnSpLocks/>
            <a:stCxn id="43" idx="2"/>
            <a:endCxn id="39" idx="2"/>
          </p:cNvCxnSpPr>
          <p:nvPr userDrawn="1"/>
        </p:nvCxnSpPr>
        <p:spPr>
          <a:xfrm>
            <a:off x="1606847" y="5941096"/>
            <a:ext cx="1906167" cy="24646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20C11E46-DE6E-AD66-C5B4-D9E017D4D79E}"/>
              </a:ext>
            </a:extLst>
          </p:cNvPr>
          <p:cNvSpPr/>
          <p:nvPr userDrawn="1"/>
        </p:nvSpPr>
        <p:spPr>
          <a:xfrm>
            <a:off x="362208" y="4870714"/>
            <a:ext cx="68829" cy="68829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B4F7EB8-CB2D-156C-7783-A08CD7C7B70B}"/>
              </a:ext>
            </a:extLst>
          </p:cNvPr>
          <p:cNvSpPr/>
          <p:nvPr userDrawn="1"/>
        </p:nvSpPr>
        <p:spPr>
          <a:xfrm>
            <a:off x="1606847" y="5906681"/>
            <a:ext cx="68829" cy="68829"/>
          </a:xfrm>
          <a:prstGeom prst="ellipse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A9A30B17-C12D-168C-7947-034124D7ECCA}"/>
              </a:ext>
            </a:extLst>
          </p:cNvPr>
          <p:cNvCxnSpPr>
            <a:cxnSpLocks/>
            <a:stCxn id="49" idx="6"/>
            <a:endCxn id="50" idx="2"/>
          </p:cNvCxnSpPr>
          <p:nvPr userDrawn="1"/>
        </p:nvCxnSpPr>
        <p:spPr>
          <a:xfrm>
            <a:off x="11266815" y="2364340"/>
            <a:ext cx="713591" cy="26714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CE8079D-61EC-2987-4EE0-865B8BD4F394}"/>
              </a:ext>
            </a:extLst>
          </p:cNvPr>
          <p:cNvCxnSpPr>
            <a:cxnSpLocks/>
            <a:stCxn id="51" idx="4"/>
            <a:endCxn id="50" idx="5"/>
          </p:cNvCxnSpPr>
          <p:nvPr userDrawn="1"/>
        </p:nvCxnSpPr>
        <p:spPr>
          <a:xfrm>
            <a:off x="11802064" y="1613604"/>
            <a:ext cx="237091" cy="1042217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7F0A78FD-1A9C-809A-72FB-CD459171AF42}"/>
              </a:ext>
            </a:extLst>
          </p:cNvPr>
          <p:cNvSpPr/>
          <p:nvPr userDrawn="1"/>
        </p:nvSpPr>
        <p:spPr>
          <a:xfrm>
            <a:off x="11184774" y="2323248"/>
            <a:ext cx="82041" cy="82183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2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A11340C-A6F4-56AD-35B9-E92D0AAC949D}"/>
              </a:ext>
            </a:extLst>
          </p:cNvPr>
          <p:cNvSpPr/>
          <p:nvPr userDrawn="1"/>
        </p:nvSpPr>
        <p:spPr>
          <a:xfrm>
            <a:off x="11980406" y="2597072"/>
            <a:ext cx="68829" cy="68829"/>
          </a:xfrm>
          <a:prstGeom prst="ellipse">
            <a:avLst/>
          </a:prstGeom>
          <a:solidFill>
            <a:schemeClr val="bg2"/>
          </a:solidFill>
          <a:ln w="3175"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7DBE897-A39B-B514-3096-6CDA050E37AA}"/>
              </a:ext>
            </a:extLst>
          </p:cNvPr>
          <p:cNvSpPr/>
          <p:nvPr userDrawn="1"/>
        </p:nvSpPr>
        <p:spPr>
          <a:xfrm>
            <a:off x="11767649" y="1544775"/>
            <a:ext cx="68829" cy="68829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  <a:effectLst>
            <a:glow rad="228600">
              <a:schemeClr val="accent3">
                <a:alpha val="19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04B5EFD-DB87-5195-D6EA-2188E81B2EBC}"/>
              </a:ext>
            </a:extLst>
          </p:cNvPr>
          <p:cNvSpPr/>
          <p:nvPr userDrawn="1"/>
        </p:nvSpPr>
        <p:spPr>
          <a:xfrm>
            <a:off x="284536" y="269313"/>
            <a:ext cx="932123" cy="882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E1AB545-1209-DDFF-A6B2-1934AD14FA21}"/>
              </a:ext>
            </a:extLst>
          </p:cNvPr>
          <p:cNvGrpSpPr/>
          <p:nvPr userDrawn="1"/>
        </p:nvGrpSpPr>
        <p:grpSpPr>
          <a:xfrm>
            <a:off x="354937" y="361065"/>
            <a:ext cx="781291" cy="704939"/>
            <a:chOff x="2295604" y="0"/>
            <a:chExt cx="7600791" cy="6858000"/>
          </a:xfrm>
        </p:grpSpPr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909173F1-F8D5-F503-EE90-F327F26912E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55" name="Graphique 12">
              <a:extLst>
                <a:ext uri="{FF2B5EF4-FFF2-40B4-BE49-F238E27FC236}">
                  <a16:creationId xmlns:a16="http://schemas.microsoft.com/office/drawing/2014/main" id="{FCE26F3A-69D6-50A8-9354-251C05B2D3B8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58" name="Forme libre 57">
                <a:extLst>
                  <a:ext uri="{FF2B5EF4-FFF2-40B4-BE49-F238E27FC236}">
                    <a16:creationId xmlns:a16="http://schemas.microsoft.com/office/drawing/2014/main" id="{A672F48E-47B2-7ACA-4217-01DD7997001A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 58">
                <a:extLst>
                  <a:ext uri="{FF2B5EF4-FFF2-40B4-BE49-F238E27FC236}">
                    <a16:creationId xmlns:a16="http://schemas.microsoft.com/office/drawing/2014/main" id="{68E79214-CB96-B43C-F738-953B2AEC9B6E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2B9167FD-2360-A612-A5AB-3436406E2CDE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045CE378-6D3A-5F78-21AF-6BEC16366BB7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A67DDEBC-F8C8-11FB-9276-095A734242B9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17752A10-25B3-158D-5947-98A3A3429A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7246" y="6008923"/>
            <a:ext cx="4302828" cy="250317"/>
          </a:xfrm>
        </p:spPr>
        <p:txBody>
          <a:bodyPr anchor="ctr">
            <a:noAutofit/>
          </a:bodyPr>
          <a:lstStyle>
            <a:lvl1pPr algn="ctr">
              <a:defRPr sz="2000" cap="all" baseline="0"/>
            </a:lvl1pPr>
          </a:lstStyle>
          <a:p>
            <a:pPr lvl="0"/>
            <a:r>
              <a:rPr lang="fr-FR" dirty="0"/>
              <a:t>LIEU &amp; INFOS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EC718C4A-5ABB-B237-D139-90AB6A5D3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7246" y="6292665"/>
            <a:ext cx="4302828" cy="202097"/>
          </a:xfrm>
        </p:spPr>
        <p:txBody>
          <a:bodyPr anchor="ctr">
            <a:noAutofit/>
          </a:bodyPr>
          <a:lstStyle>
            <a:lvl1pPr marL="0" algn="ctr" defTabSz="914400" rtl="0" eaLnBrk="1" latinLnBrk="0" hangingPunct="1">
              <a:defRPr lang="fr-FR" sz="1600" kern="1200" cap="all" baseline="0" dirty="0">
                <a:solidFill>
                  <a:schemeClr val="tx1"/>
                </a:solidFill>
                <a:latin typeface="CNES Poster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51090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UN BLOC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801105D2-529C-7586-24BA-3D38E0157693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11F4BFF0-058D-CEAA-8346-9EE0F7CE4B74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8F55C-6B31-40F9-44D8-26FD296A4120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385A2E7-3629-61C0-F5B4-02573582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A72A6274-4450-AE40-AA49-BABC730EC06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E4A77AA8-24B0-C2C3-30D4-96FEB12BD6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4A94391-FED4-246C-1469-B4F07D787A4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35CD277E-DB30-EC03-EFE9-9C6AA29E31DD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2213F842-C205-31AA-0CFA-7C4791C89CD3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8984FAD5-DD14-7D72-5A4C-CDD4492817C3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F0791A2E-9F2B-5F93-89A3-AAAF0E5CEC53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F67A0A11-B45B-CE3F-AA99-68A4865D48EC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AFCA0403-7F62-64F3-3CA3-5E570BD32AB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0AF1CAD3-C5AD-8CF0-6826-46020345805E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8555F06C-3768-AD74-7B66-35407D200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5302256-A6B0-29BA-70BC-08E653A38F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618B8D7-41CC-99AC-CA69-08B191D44C1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2880690E-CC14-65F7-FF5A-1319E5318E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29768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UN BLO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>
            <a:extLst>
              <a:ext uri="{FF2B5EF4-FFF2-40B4-BE49-F238E27FC236}">
                <a16:creationId xmlns:a16="http://schemas.microsoft.com/office/drawing/2014/main" id="{801105D2-529C-7586-24BA-3D38E0157693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11F4BFF0-058D-CEAA-8346-9EE0F7CE4B74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8F55C-6B31-40F9-44D8-26FD296A4120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385A2E7-3629-61C0-F5B4-02573582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A72A6274-4450-AE40-AA49-BABC730EC06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90FEEB0-5930-C2F5-A84B-40E0975807C1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4E37D67A-AD82-ED1B-9648-6D4160A2A12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67D7729-A50A-46FE-B06E-A1D8B785275D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F4198957-BAEE-F35C-5506-77E6D9B287DF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893CDF4F-2A29-69FD-0F47-CB3127D7EA2E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32BDD3CC-2A98-BA4E-96A5-A405A8982E67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513B498E-AA3D-6A66-9210-324F77F220D4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2FC7D1B-0569-DAF4-1366-4DDEC0A38078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14B069-6ACF-B80E-A070-8073287D5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3A5D2D2-1EA4-921E-2DF5-F673ECE2E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764ADAA8-9920-A178-C3FC-DD806C26B7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E4A77AA8-24B0-C2C3-30D4-96FEB12BD6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047920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OMMAIRE LONG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2BCB33-6DB0-7398-EC0D-BD258D40652D}"/>
              </a:ext>
            </a:extLst>
          </p:cNvPr>
          <p:cNvSpPr/>
          <p:nvPr userDrawn="1"/>
        </p:nvSpPr>
        <p:spPr>
          <a:xfrm>
            <a:off x="6087444" y="0"/>
            <a:ext cx="6096000" cy="6183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Forme libre 31">
            <a:extLst>
              <a:ext uri="{FF2B5EF4-FFF2-40B4-BE49-F238E27FC236}">
                <a16:creationId xmlns:a16="http://schemas.microsoft.com/office/drawing/2014/main" id="{2E56E105-CC46-9258-BDCE-45CC5629BAE8}"/>
              </a:ext>
            </a:extLst>
          </p:cNvPr>
          <p:cNvSpPr/>
          <p:nvPr userDrawn="1"/>
        </p:nvSpPr>
        <p:spPr>
          <a:xfrm>
            <a:off x="8079638" y="-49200"/>
            <a:ext cx="61056" cy="17553"/>
          </a:xfrm>
          <a:custGeom>
            <a:avLst/>
            <a:gdLst>
              <a:gd name="connsiteX0" fmla="*/ 30528 w 61056"/>
              <a:gd name="connsiteY0" fmla="*/ 0 h 17553"/>
              <a:gd name="connsiteX1" fmla="*/ 61056 w 61056"/>
              <a:gd name="connsiteY1" fmla="*/ 17553 h 17553"/>
              <a:gd name="connsiteX2" fmla="*/ 0 w 61056"/>
              <a:gd name="connsiteY2" fmla="*/ 17553 h 17553"/>
              <a:gd name="connsiteX3" fmla="*/ 30528 w 61056"/>
              <a:gd name="connsiteY3" fmla="*/ 0 h 1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56" h="17553">
                <a:moveTo>
                  <a:pt x="30528" y="0"/>
                </a:moveTo>
                <a:lnTo>
                  <a:pt x="61056" y="17553"/>
                </a:lnTo>
                <a:lnTo>
                  <a:pt x="0" y="17553"/>
                </a:lnTo>
                <a:lnTo>
                  <a:pt x="30528" y="0"/>
                </a:lnTo>
                <a:close/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Forme libre 39">
            <a:extLst>
              <a:ext uri="{FF2B5EF4-FFF2-40B4-BE49-F238E27FC236}">
                <a16:creationId xmlns:a16="http://schemas.microsoft.com/office/drawing/2014/main" id="{3AFCAAA6-4246-76DB-573C-9ADBC80BB672}"/>
              </a:ext>
            </a:extLst>
          </p:cNvPr>
          <p:cNvSpPr/>
          <p:nvPr userDrawn="1"/>
        </p:nvSpPr>
        <p:spPr>
          <a:xfrm>
            <a:off x="2076226" y="-31648"/>
            <a:ext cx="6003412" cy="6910494"/>
          </a:xfrm>
          <a:custGeom>
            <a:avLst/>
            <a:gdLst>
              <a:gd name="connsiteX0" fmla="*/ 1975080 w 6003412"/>
              <a:gd name="connsiteY0" fmla="*/ 0 h 6910494"/>
              <a:gd name="connsiteX1" fmla="*/ 6003412 w 6003412"/>
              <a:gd name="connsiteY1" fmla="*/ 0 h 6910494"/>
              <a:gd name="connsiteX2" fmla="*/ 5963706 w 6003412"/>
              <a:gd name="connsiteY2" fmla="*/ 22830 h 6910494"/>
              <a:gd name="connsiteX3" fmla="*/ 4028331 w 6003412"/>
              <a:gd name="connsiteY3" fmla="*/ 3460648 h 6910494"/>
              <a:gd name="connsiteX4" fmla="*/ 5963706 w 6003412"/>
              <a:gd name="connsiteY4" fmla="*/ 6898466 h 6910494"/>
              <a:gd name="connsiteX5" fmla="*/ 5984624 w 6003412"/>
              <a:gd name="connsiteY5" fmla="*/ 6910494 h 6910494"/>
              <a:gd name="connsiteX6" fmla="*/ 1956294 w 6003412"/>
              <a:gd name="connsiteY6" fmla="*/ 6910494 h 6910494"/>
              <a:gd name="connsiteX7" fmla="*/ 1935375 w 6003412"/>
              <a:gd name="connsiteY7" fmla="*/ 6898466 h 6910494"/>
              <a:gd name="connsiteX8" fmla="*/ 0 w 6003412"/>
              <a:gd name="connsiteY8" fmla="*/ 3460648 h 6910494"/>
              <a:gd name="connsiteX9" fmla="*/ 1935375 w 6003412"/>
              <a:gd name="connsiteY9" fmla="*/ 22830 h 6910494"/>
              <a:gd name="connsiteX10" fmla="*/ 1975080 w 6003412"/>
              <a:gd name="connsiteY10" fmla="*/ 0 h 691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03412" h="6910494">
                <a:moveTo>
                  <a:pt x="1975080" y="0"/>
                </a:moveTo>
                <a:lnTo>
                  <a:pt x="6003412" y="0"/>
                </a:lnTo>
                <a:lnTo>
                  <a:pt x="5963706" y="22830"/>
                </a:lnTo>
                <a:cubicBezTo>
                  <a:pt x="4803403" y="727847"/>
                  <a:pt x="4028331" y="2003734"/>
                  <a:pt x="4028331" y="3460648"/>
                </a:cubicBezTo>
                <a:cubicBezTo>
                  <a:pt x="4028331" y="4917563"/>
                  <a:pt x="4803403" y="6193449"/>
                  <a:pt x="5963706" y="6898466"/>
                </a:cubicBezTo>
                <a:lnTo>
                  <a:pt x="5984624" y="6910494"/>
                </a:lnTo>
                <a:lnTo>
                  <a:pt x="1956294" y="6910494"/>
                </a:lnTo>
                <a:lnTo>
                  <a:pt x="1935375" y="6898466"/>
                </a:lnTo>
                <a:cubicBezTo>
                  <a:pt x="775072" y="6193449"/>
                  <a:pt x="0" y="4917563"/>
                  <a:pt x="0" y="3460648"/>
                </a:cubicBezTo>
                <a:cubicBezTo>
                  <a:pt x="0" y="2003734"/>
                  <a:pt x="775072" y="727847"/>
                  <a:pt x="1935375" y="22830"/>
                </a:cubicBezTo>
                <a:lnTo>
                  <a:pt x="1975080" y="0"/>
                </a:lnTo>
                <a:close/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53E3B-45EE-B90B-D426-76D376C2B7A5}"/>
              </a:ext>
            </a:extLst>
          </p:cNvPr>
          <p:cNvSpPr/>
          <p:nvPr userDrawn="1"/>
        </p:nvSpPr>
        <p:spPr>
          <a:xfrm>
            <a:off x="2365422" y="6145528"/>
            <a:ext cx="9344418" cy="712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FD3DEC8-C6FA-149D-30D5-BBEFF977610A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181454DF-B040-6800-50F6-B2A2EC8BEFB9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3300649B-D55D-9715-C6FD-24DC05B7F420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AECB97EA-27EB-D077-11D9-987679E0FAF0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4BD02F39-E227-B103-8CFE-05A8BE6A0072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75112B09-5F3C-F045-59C6-2094922DB1C4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41EC700D-819A-7763-F5A6-4F0DD9E7A1ED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00E00466-A05B-31CF-D066-7CC085A534D9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C0B34801-24CE-5940-CD57-A9259553D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DED7A40A-CFEE-53B0-128A-6AA4C2471F4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3EFB96FF-847E-42A7-80E7-7C7DB4C6D9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05B5A2E-AEF5-6C81-968F-DB18A03499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Autofit/>
          </a:bodyPr>
          <a:lstStyle>
            <a:lvl1pPr algn="l">
              <a:defRPr sz="5400" cap="all" baseline="0">
                <a:ln w="15875">
                  <a:noFill/>
                </a:ln>
                <a:gradFill>
                  <a:gsLst>
                    <a:gs pos="0">
                      <a:schemeClr val="tx2"/>
                    </a:gs>
                    <a:gs pos="26000">
                      <a:schemeClr val="bg2"/>
                    </a:gs>
                    <a:gs pos="74000">
                      <a:schemeClr val="accent3"/>
                    </a:gs>
                    <a:gs pos="100000">
                      <a:schemeClr val="accent4"/>
                    </a:gs>
                  </a:gsLst>
                  <a:path path="circle">
                    <a:fillToRect t="100000" r="100000"/>
                  </a:path>
                </a:gradFill>
                <a:latin typeface="CNES Poster" pitchFamily="2" charset="77"/>
              </a:defRPr>
            </a:lvl1pPr>
          </a:lstStyle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46942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D8C1B46B-66CD-51AD-2511-C628C3ECA242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E87392E-3219-8310-A8DF-E8737B1E9EF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28B72D3F-472D-09BF-CF59-310A22B4193B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0311C47A-F4B8-7510-9E29-2F6A8C9F4E46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587E5DBC-2E9F-BC48-B119-87181E41EB3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6652B425-FDDF-F07E-E0AD-6C45966852D6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894E6C3F-D88B-1250-6447-E0A55898DBFD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897E271B-D0DE-18D2-12E0-1A7C7C9259C1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73CA8F28-2890-811C-D141-D87E78D6C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5221EA4-37CD-BD8D-FCB8-A981FA4C18C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320F944C-69EA-321E-EEF6-419BBE4E56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99F5F5C-19A3-1F95-FFB1-4DA32F8C4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Autofit/>
          </a:bodyPr>
          <a:lstStyle>
            <a:lvl1pPr algn="l">
              <a:defRPr sz="5400" cap="all" baseline="0">
                <a:ln w="15875">
                  <a:noFill/>
                </a:ln>
                <a:gradFill>
                  <a:gsLst>
                    <a:gs pos="0">
                      <a:schemeClr val="tx2"/>
                    </a:gs>
                    <a:gs pos="32000">
                      <a:schemeClr val="bg2"/>
                    </a:gs>
                    <a:gs pos="78000">
                      <a:schemeClr val="accent3"/>
                    </a:gs>
                    <a:gs pos="100000">
                      <a:schemeClr val="accent4"/>
                    </a:gs>
                  </a:gsLst>
                  <a:path path="circle">
                    <a:fillToRect t="100000" r="100000"/>
                  </a:path>
                </a:gradFill>
                <a:latin typeface="CNES Poster" pitchFamily="2" charset="77"/>
              </a:defRPr>
            </a:lvl1pPr>
          </a:lstStyle>
          <a:p>
            <a:r>
              <a:rPr lang="fr-FR" dirty="0"/>
              <a:t>MODIFIEZ LE TEXTE</a:t>
            </a:r>
          </a:p>
        </p:txBody>
      </p:sp>
    </p:spTree>
    <p:extLst>
      <p:ext uri="{BB962C8B-B14F-4D97-AF65-F5344CB8AC3E}">
        <p14:creationId xmlns:p14="http://schemas.microsoft.com/office/powerpoint/2010/main" val="139107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HOTO PLEINE PAGE CL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ce réservé pour une image  56">
            <a:extLst>
              <a:ext uri="{FF2B5EF4-FFF2-40B4-BE49-F238E27FC236}">
                <a16:creationId xmlns:a16="http://schemas.microsoft.com/office/drawing/2014/main" id="{CB6CD917-9206-823B-7FEF-E9CF24D9E8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938" y="0"/>
            <a:ext cx="12199938" cy="61467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A94A53-1939-F77D-3664-44370FEC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2744B75B-2F98-7BEC-E830-9E174C92BCEA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D040DC-5B6B-F3F7-7895-F5887A81330B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F4C55857-50C3-ED57-137C-58D2F9B4316F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0" name="Graphique 12">
              <a:extLst>
                <a:ext uri="{FF2B5EF4-FFF2-40B4-BE49-F238E27FC236}">
                  <a16:creationId xmlns:a16="http://schemas.microsoft.com/office/drawing/2014/main" id="{E7B1557C-EF98-C996-E1A5-8EC83F938014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66CF7951-E36E-6B8B-D87A-EA7DDECC3A4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8848E769-CA89-7864-D8F9-888F4F8708F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75A5FCDA-66B5-E55B-A1A4-35F43A47C9CF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32EA334-E317-F50A-24E3-9C244CE77801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3E5F696-9588-5349-05AA-9086ADE1351A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BC41463-7940-7662-74B8-D423B93E7B2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C710748A-44FD-56AB-3618-82FF571538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714" y="3855682"/>
            <a:ext cx="10617121" cy="2040184"/>
          </a:xfrm>
        </p:spPr>
        <p:txBody>
          <a:bodyPr anchor="t">
            <a:normAutofit/>
          </a:bodyPr>
          <a:lstStyle>
            <a:lvl1pPr algn="ctr">
              <a:defRPr sz="4000" b="0" i="0" cap="all" baseline="0">
                <a:solidFill>
                  <a:schemeClr val="bg1"/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STYLE DU SOUS-TITRE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9226112-B7AE-92D2-6FC8-210A7BCEB0D4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7DC07E2-1AA1-A06C-0D81-635CC0994488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8C550B78-B936-E2FA-9F89-58640B16C79D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70EB1762-525E-DFBA-B47B-64A2E4006297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606C44D9-806A-C747-8F0A-9BBD7B447F83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4D42736C-7A99-0051-B4B7-7497A5D2233B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7E27C525-5003-E1E8-0AB3-F964E3ED53BB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47F2A069-93FB-313B-E4D4-E434B48817C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AB6B2FF-DA8F-248C-530A-A6652064FF32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us-titre 2">
            <a:extLst>
              <a:ext uri="{FF2B5EF4-FFF2-40B4-BE49-F238E27FC236}">
                <a16:creationId xmlns:a16="http://schemas.microsoft.com/office/drawing/2014/main" id="{DC9013CC-538B-F98B-460B-FA9D21300D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715" y="1806575"/>
            <a:ext cx="10617120" cy="2168965"/>
          </a:xfrm>
        </p:spPr>
        <p:txBody>
          <a:bodyPr anchor="b">
            <a:noAutofit/>
          </a:bodyPr>
          <a:lstStyle>
            <a:lvl1pPr marL="0" indent="0" algn="ctr">
              <a:lnSpc>
                <a:spcPct val="70000"/>
              </a:lnSpc>
              <a:buNone/>
              <a:defRPr sz="7200" cap="all" baseline="0">
                <a:ln>
                  <a:noFill/>
                </a:ln>
                <a:solidFill>
                  <a:schemeClr val="bg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INSÉREZ </a:t>
            </a:r>
            <a:br>
              <a:rPr lang="fr-FR" dirty="0"/>
            </a:br>
            <a:r>
              <a:rPr lang="fr-FR" dirty="0"/>
              <a:t>VOTRE TEXTE</a:t>
            </a:r>
          </a:p>
        </p:txBody>
      </p:sp>
    </p:spTree>
    <p:extLst>
      <p:ext uri="{BB962C8B-B14F-4D97-AF65-F5344CB8AC3E}">
        <p14:creationId xmlns:p14="http://schemas.microsoft.com/office/powerpoint/2010/main" val="2116225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ARTIES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e libre 21">
            <a:extLst>
              <a:ext uri="{FF2B5EF4-FFF2-40B4-BE49-F238E27FC236}">
                <a16:creationId xmlns:a16="http://schemas.microsoft.com/office/drawing/2014/main" id="{967B417A-F1DF-43AF-8D1C-EAEC52FEAF00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3" name="Forme libre 22">
            <a:extLst>
              <a:ext uri="{FF2B5EF4-FFF2-40B4-BE49-F238E27FC236}">
                <a16:creationId xmlns:a16="http://schemas.microsoft.com/office/drawing/2014/main" id="{B3F51560-2ED4-CD09-700F-1BE9791FE4D6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4" name="Forme libre 23">
            <a:extLst>
              <a:ext uri="{FF2B5EF4-FFF2-40B4-BE49-F238E27FC236}">
                <a16:creationId xmlns:a16="http://schemas.microsoft.com/office/drawing/2014/main" id="{1D54C067-070C-BBB0-4732-104B68D26D59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50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F11472E9-C49E-B147-461A-8D551FB6DA7C}"/>
              </a:ext>
            </a:extLst>
          </p:cNvPr>
          <p:cNvCxnSpPr>
            <a:cxnSpLocks/>
            <a:stCxn id="28" idx="6"/>
            <a:endCxn id="31" idx="6"/>
          </p:cNvCxnSpPr>
          <p:nvPr userDrawn="1"/>
        </p:nvCxnSpPr>
        <p:spPr>
          <a:xfrm flipV="1">
            <a:off x="9372988" y="844787"/>
            <a:ext cx="1890523" cy="37196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44E20D4-2301-D74E-A4A6-FCC5B15D06A7}"/>
              </a:ext>
            </a:extLst>
          </p:cNvPr>
          <p:cNvCxnSpPr>
            <a:cxnSpLocks/>
            <a:stCxn id="32" idx="1"/>
            <a:endCxn id="31" idx="5"/>
          </p:cNvCxnSpPr>
          <p:nvPr userDrawn="1"/>
        </p:nvCxnSpPr>
        <p:spPr>
          <a:xfrm flipH="1" flipV="1">
            <a:off x="11253431" y="869121"/>
            <a:ext cx="387184" cy="36958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3CC8E8A0-5F2B-6546-DFCC-91D41C9BBDE9}"/>
              </a:ext>
            </a:extLst>
          </p:cNvPr>
          <p:cNvSpPr/>
          <p:nvPr userDrawn="1"/>
        </p:nvSpPr>
        <p:spPr>
          <a:xfrm>
            <a:off x="2981430" y="5548986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6F2802E-2F2A-7A02-24C0-956FAA0CB089}"/>
              </a:ext>
            </a:extLst>
          </p:cNvPr>
          <p:cNvSpPr/>
          <p:nvPr userDrawn="1"/>
        </p:nvSpPr>
        <p:spPr>
          <a:xfrm>
            <a:off x="9304159" y="1182334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82FF09C-A4C0-1022-7B89-42E18CE911B9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3783072-5181-C3ED-8594-F3A5F4D268AD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4557A09-CA88-E5EB-1A07-2BE4D2F09585}"/>
              </a:ext>
            </a:extLst>
          </p:cNvPr>
          <p:cNvSpPr/>
          <p:nvPr userDrawn="1"/>
        </p:nvSpPr>
        <p:spPr>
          <a:xfrm>
            <a:off x="11194682" y="810372"/>
            <a:ext cx="68829" cy="68829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07DC371-8AA1-1D42-5232-E411B75F097E}"/>
              </a:ext>
            </a:extLst>
          </p:cNvPr>
          <p:cNvSpPr/>
          <p:nvPr userDrawn="1"/>
        </p:nvSpPr>
        <p:spPr>
          <a:xfrm>
            <a:off x="11630535" y="1228629"/>
            <a:ext cx="68829" cy="68829"/>
          </a:xfrm>
          <a:prstGeom prst="ellipse">
            <a:avLst/>
          </a:prstGeom>
          <a:solidFill>
            <a:schemeClr val="accent3"/>
          </a:solidFill>
          <a:ln w="3175">
            <a:solidFill>
              <a:schemeClr val="bg1"/>
            </a:solidFill>
          </a:ln>
          <a:effectLst>
            <a:glow rad="228600">
              <a:schemeClr val="accent3">
                <a:alpha val="17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4405C183-9AFC-AF90-C1D2-A772C919F646}"/>
              </a:ext>
            </a:extLst>
          </p:cNvPr>
          <p:cNvSpPr/>
          <p:nvPr userDrawn="1"/>
        </p:nvSpPr>
        <p:spPr>
          <a:xfrm>
            <a:off x="3308214" y="625379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A59B863-1470-4081-8B77-9CC115D832A1}"/>
              </a:ext>
            </a:extLst>
          </p:cNvPr>
          <p:cNvCxnSpPr>
            <a:cxnSpLocks/>
            <a:stCxn id="40" idx="2"/>
            <a:endCxn id="39" idx="6"/>
          </p:cNvCxnSpPr>
          <p:nvPr userDrawn="1"/>
        </p:nvCxnSpPr>
        <p:spPr>
          <a:xfrm flipH="1" flipV="1">
            <a:off x="634488" y="1110266"/>
            <a:ext cx="713534" cy="802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764CA5E-198E-EAEB-3C77-6A1797DB743F}"/>
              </a:ext>
            </a:extLst>
          </p:cNvPr>
          <p:cNvCxnSpPr>
            <a:cxnSpLocks/>
            <a:stCxn id="40" idx="6"/>
            <a:endCxn id="33" idx="2"/>
          </p:cNvCxnSpPr>
          <p:nvPr userDrawn="1"/>
        </p:nvCxnSpPr>
        <p:spPr>
          <a:xfrm flipV="1">
            <a:off x="1416851" y="659794"/>
            <a:ext cx="1891363" cy="5307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11CE9FCF-FFC1-D36B-1050-56748E07DA9A}"/>
              </a:ext>
            </a:extLst>
          </p:cNvPr>
          <p:cNvSpPr/>
          <p:nvPr userDrawn="1"/>
        </p:nvSpPr>
        <p:spPr>
          <a:xfrm>
            <a:off x="565659" y="107585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F442D76C-4192-FCB2-566B-2018A8CDABE4}"/>
              </a:ext>
            </a:extLst>
          </p:cNvPr>
          <p:cNvSpPr/>
          <p:nvPr userDrawn="1"/>
        </p:nvSpPr>
        <p:spPr>
          <a:xfrm>
            <a:off x="1348022" y="1156089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CD96367-1171-2CCA-5E80-561060C52ED2}"/>
              </a:ext>
            </a:extLst>
          </p:cNvPr>
          <p:cNvCxnSpPr>
            <a:cxnSpLocks/>
            <a:stCxn id="43" idx="4"/>
            <a:endCxn id="44" idx="4"/>
          </p:cNvCxnSpPr>
          <p:nvPr userDrawn="1"/>
        </p:nvCxnSpPr>
        <p:spPr>
          <a:xfrm flipV="1">
            <a:off x="531245" y="3429000"/>
            <a:ext cx="387335" cy="194595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41DE9866-E679-4721-503F-1B00C3813A51}"/>
              </a:ext>
            </a:extLst>
          </p:cNvPr>
          <p:cNvCxnSpPr>
            <a:cxnSpLocks/>
            <a:stCxn id="45" idx="3"/>
            <a:endCxn id="44" idx="3"/>
          </p:cNvCxnSpPr>
          <p:nvPr userDrawn="1"/>
        </p:nvCxnSpPr>
        <p:spPr>
          <a:xfrm flipH="1">
            <a:off x="894245" y="2639731"/>
            <a:ext cx="1409538" cy="77918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D5EFF1E5-73BD-16CC-6DD1-5B6698792B03}"/>
              </a:ext>
            </a:extLst>
          </p:cNvPr>
          <p:cNvSpPr/>
          <p:nvPr userDrawn="1"/>
        </p:nvSpPr>
        <p:spPr>
          <a:xfrm>
            <a:off x="496830" y="5306129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CAE89EE8-EF05-0A4E-ABAA-DA5CF71F4635}"/>
              </a:ext>
            </a:extLst>
          </p:cNvPr>
          <p:cNvSpPr/>
          <p:nvPr userDrawn="1"/>
        </p:nvSpPr>
        <p:spPr>
          <a:xfrm>
            <a:off x="884165" y="3360171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5731D624-8ADA-DB99-B621-FED45C9BB3A2}"/>
              </a:ext>
            </a:extLst>
          </p:cNvPr>
          <p:cNvSpPr/>
          <p:nvPr userDrawn="1"/>
        </p:nvSpPr>
        <p:spPr>
          <a:xfrm>
            <a:off x="2293703" y="2580982"/>
            <a:ext cx="68829" cy="68829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bg2"/>
            </a:solidFill>
          </a:ln>
          <a:effectLst>
            <a:glow rad="228600">
              <a:schemeClr val="bg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515AB072-91CB-C4D9-0F63-958381E190B6}"/>
              </a:ext>
            </a:extLst>
          </p:cNvPr>
          <p:cNvSpPr/>
          <p:nvPr userDrawn="1"/>
        </p:nvSpPr>
        <p:spPr>
          <a:xfrm>
            <a:off x="2991339" y="5577848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6F9DCB9-2556-783C-2A97-5407E04DB686}"/>
              </a:ext>
            </a:extLst>
          </p:cNvPr>
          <p:cNvSpPr/>
          <p:nvPr userDrawn="1"/>
        </p:nvSpPr>
        <p:spPr>
          <a:xfrm>
            <a:off x="9697151" y="195973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orme libre 33">
            <a:extLst>
              <a:ext uri="{FF2B5EF4-FFF2-40B4-BE49-F238E27FC236}">
                <a16:creationId xmlns:a16="http://schemas.microsoft.com/office/drawing/2014/main" id="{F85269D2-E34F-3495-D06D-B726B14D277E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5D76499-9EFF-16AB-277A-69F5ED2C87B8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D040DC-5B6B-F3F7-7895-F5887A81330B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F4C55857-50C3-ED57-137C-58D2F9B4316F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0" name="Graphique 12">
              <a:extLst>
                <a:ext uri="{FF2B5EF4-FFF2-40B4-BE49-F238E27FC236}">
                  <a16:creationId xmlns:a16="http://schemas.microsoft.com/office/drawing/2014/main" id="{E7B1557C-EF98-C996-E1A5-8EC83F938014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66CF7951-E36E-6B8B-D87A-EA7DDECC3A4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8848E769-CA89-7864-D8F9-888F4F8708F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75A5FCDA-66B5-E55B-A1A4-35F43A47C9CF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32EA334-E317-F50A-24E3-9C244CE77801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3E5F696-9588-5349-05AA-9086ADE1351A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BC41463-7940-7662-74B8-D423B93E7B2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space réservé du numéro de diapositive 5">
            <a:extLst>
              <a:ext uri="{FF2B5EF4-FFF2-40B4-BE49-F238E27FC236}">
                <a16:creationId xmlns:a16="http://schemas.microsoft.com/office/drawing/2014/main" id="{DCDE0B2C-6A6E-80D0-E7B7-1B979CF6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9" name="Forme libre 58">
            <a:extLst>
              <a:ext uri="{FF2B5EF4-FFF2-40B4-BE49-F238E27FC236}">
                <a16:creationId xmlns:a16="http://schemas.microsoft.com/office/drawing/2014/main" id="{847D6DBA-4E61-C18E-1496-9D20BA571DF4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8A4B313-5D97-35F6-44DF-C9753CA18386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26A6AED9-CC25-0FD8-4BAC-5CA0F6C985B9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C8262654-C8ED-3A22-60C3-C1A995CD7408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C41C66F7-9F13-7D8D-6175-D61B4017E048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AB16BA5B-8A66-BB27-5D63-E53EBBAC94F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7632ED0A-9198-A2D2-ED6A-5B5FE3E0A222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CCC71951-9353-BE5F-099C-F3FDD73DABA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49876229-DA26-14ED-96CA-800A61466ABD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5" name="Titre 1">
            <a:extLst>
              <a:ext uri="{FF2B5EF4-FFF2-40B4-BE49-F238E27FC236}">
                <a16:creationId xmlns:a16="http://schemas.microsoft.com/office/drawing/2014/main" id="{C9407B49-6728-C38A-5A7B-4E20730272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5586" y="4630680"/>
            <a:ext cx="10168568" cy="725835"/>
          </a:xfrm>
        </p:spPr>
        <p:txBody>
          <a:bodyPr anchor="t">
            <a:normAutofit/>
          </a:bodyPr>
          <a:lstStyle>
            <a:lvl1pPr algn="ctr">
              <a:defRPr sz="2400" b="0" i="0" cap="all" baseline="0">
                <a:solidFill>
                  <a:schemeClr val="tx1"/>
                </a:solidFill>
                <a:latin typeface="CNES Sans ExtraLight" pitchFamily="2" charset="77"/>
              </a:defRPr>
            </a:lvl1pPr>
          </a:lstStyle>
          <a:p>
            <a:r>
              <a:rPr lang="fr-FR" dirty="0"/>
              <a:t>STYLE DU SOUS-TITRE</a:t>
            </a:r>
          </a:p>
        </p:txBody>
      </p:sp>
      <p:sp>
        <p:nvSpPr>
          <p:cNvPr id="36" name="Sous-titre 2">
            <a:extLst>
              <a:ext uri="{FF2B5EF4-FFF2-40B4-BE49-F238E27FC236}">
                <a16:creationId xmlns:a16="http://schemas.microsoft.com/office/drawing/2014/main" id="{2076D4A0-7966-25F8-35F9-F6C6F27AF2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5593" y="3439518"/>
            <a:ext cx="10159090" cy="873222"/>
          </a:xfrm>
        </p:spPr>
        <p:txBody>
          <a:bodyPr tIns="144000" anchor="t">
            <a:noAutofit/>
          </a:bodyPr>
          <a:lstStyle>
            <a:lvl1pPr marL="0" indent="0" algn="ctr">
              <a:lnSpc>
                <a:spcPct val="70000"/>
              </a:lnSpc>
              <a:buNone/>
              <a:defRPr sz="4800" cap="all" baseline="0">
                <a:ln w="12700">
                  <a:noFill/>
                </a:ln>
                <a:solidFill>
                  <a:schemeClr val="tx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INSÉREZ LE TITRE </a:t>
            </a:r>
            <a:br>
              <a:rPr lang="fr-FR" dirty="0"/>
            </a:br>
            <a:r>
              <a:rPr lang="fr-FR" dirty="0"/>
              <a:t>DE VOTRE PARTIE</a:t>
            </a:r>
          </a:p>
        </p:txBody>
      </p:sp>
      <p:sp>
        <p:nvSpPr>
          <p:cNvPr id="48" name="Espace réservé du texte 60">
            <a:extLst>
              <a:ext uri="{FF2B5EF4-FFF2-40B4-BE49-F238E27FC236}">
                <a16:creationId xmlns:a16="http://schemas.microsoft.com/office/drawing/2014/main" id="{C10315D9-1EF7-3E8C-8836-178FF2DB3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1699" y="959616"/>
            <a:ext cx="5746879" cy="2471482"/>
          </a:xfrm>
        </p:spPr>
        <p:txBody>
          <a:bodyPr tIns="0" anchor="t">
            <a:noAutofit/>
          </a:bodyPr>
          <a:lstStyle>
            <a:lvl1pPr algn="ctr">
              <a:defRPr sz="20800" cap="all" baseline="0">
                <a:ln w="15875">
                  <a:noFill/>
                </a:ln>
                <a:gradFill>
                  <a:gsLst>
                    <a:gs pos="12000">
                      <a:schemeClr val="accent4"/>
                    </a:gs>
                    <a:gs pos="29000">
                      <a:schemeClr val="accent3"/>
                    </a:gs>
                    <a:gs pos="73000">
                      <a:schemeClr val="tx2"/>
                    </a:gs>
                    <a:gs pos="56000">
                      <a:schemeClr val="bg2"/>
                    </a:gs>
                  </a:gsLst>
                  <a:lin ang="13500000" scaled="1"/>
                </a:gradFill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CDF6B26-A83B-6476-CC14-C2E57A0989DC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916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DEUX BLOC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BB575548-2049-7829-3DEA-3813EDB9F1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 numCol="2" spcCol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5525062-E29E-C95A-73B9-5128769D233F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F25AEF5-3DF6-E9D5-C707-7CE300022B1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DFA88CD1-4553-FF43-E33D-6F86DD88734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1FB9EBC5-903F-8A4B-26E6-B0CFE2E60973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EEDB41D9-1B69-5394-6865-6129C880237D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59B2CB4E-0767-8AB6-8F34-F5CA4B79E650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B2FC7A03-DE80-494B-B8FF-5EF1FA055261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7C730240-DF9A-7E6A-9982-99D2AB009500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B273BAE-7DD9-A9E3-E0A0-8180D4461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2E2E62F-B2CC-CC9A-003E-8DA9D68BD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8809AD8-0751-CADD-BDEA-FFBF4168517E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CEE82BB2-D520-20D5-265A-1A466D73640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3312589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6665F74-EC5A-32B0-5D3C-1244716B4C81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FA37BA5-FD6E-79CD-8C82-085D15164946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B29F5DBF-7B9A-DF39-066F-1CE8295842B9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B078D05-D824-9068-847F-99A10C6EBB0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5C958672-C181-5535-C5B4-DD88DE7F7BB4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3ED88BE-9EA7-8DE8-D2E4-6C0A1900D601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EDB1DE15-B655-38E8-BF9C-960EFAD840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94C2CD9D-5549-0EA7-6840-C8F68B1E634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CC632443-5F89-972A-A594-1E0D62E57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03C5BA4-E087-5F69-BB16-C1CFA60C213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06ADACC-AFCC-9A20-CD3D-6271760A3D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880731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POINTS NUMEROTES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14ABB5-8C45-A88B-0542-5206182E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61D5E7DA-F8B6-B0F6-7154-39CCF7436BF3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1065410F-F013-80F6-76B1-5D6B53B0DE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5247" y="1920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5" name="Espace réservé du texte 41">
            <a:extLst>
              <a:ext uri="{FF2B5EF4-FFF2-40B4-BE49-F238E27FC236}">
                <a16:creationId xmlns:a16="http://schemas.microsoft.com/office/drawing/2014/main" id="{FC37DD8B-ACC9-7EDC-DBAB-42B20FDCD8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55247" y="2601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D9E07F6B-DA3E-41CB-42E6-9DE496F075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5247" y="3846587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1" name="Espace réservé du texte 41">
            <a:extLst>
              <a:ext uri="{FF2B5EF4-FFF2-40B4-BE49-F238E27FC236}">
                <a16:creationId xmlns:a16="http://schemas.microsoft.com/office/drawing/2014/main" id="{63BF6000-3B6E-A2D2-2DFB-32321145345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55247" y="4528101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2" name="Espace réservé du texte 17">
            <a:extLst>
              <a:ext uri="{FF2B5EF4-FFF2-40B4-BE49-F238E27FC236}">
                <a16:creationId xmlns:a16="http://schemas.microsoft.com/office/drawing/2014/main" id="{DE93F381-54D8-FDEC-EE8E-8FD2DF5C91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53377" y="1922825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3" name="Espace réservé du texte 41">
            <a:extLst>
              <a:ext uri="{FF2B5EF4-FFF2-40B4-BE49-F238E27FC236}">
                <a16:creationId xmlns:a16="http://schemas.microsoft.com/office/drawing/2014/main" id="{AD0B8F82-CA25-A2F3-B85D-388B0612556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53377" y="2604339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4" name="Espace réservé du texte 17">
            <a:extLst>
              <a:ext uri="{FF2B5EF4-FFF2-40B4-BE49-F238E27FC236}">
                <a16:creationId xmlns:a16="http://schemas.microsoft.com/office/drawing/2014/main" id="{29ADB64B-3DB1-B8C8-4050-8043EB4165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53377" y="3849014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5" name="Espace réservé du texte 41">
            <a:extLst>
              <a:ext uri="{FF2B5EF4-FFF2-40B4-BE49-F238E27FC236}">
                <a16:creationId xmlns:a16="http://schemas.microsoft.com/office/drawing/2014/main" id="{95BD4B18-C1FD-F590-6699-B9BAE052585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053377" y="4530528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ADC41E37-05A0-B70D-BFDE-E64ADB32B07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35529" y="1925209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7" name="Espace réservé du texte 41">
            <a:extLst>
              <a:ext uri="{FF2B5EF4-FFF2-40B4-BE49-F238E27FC236}">
                <a16:creationId xmlns:a16="http://schemas.microsoft.com/office/drawing/2014/main" id="{1C7D2D23-0972-523B-9221-69338F8220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35529" y="2606723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6063B0F2-B7BA-E6FE-2A8C-3848D743A10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35529" y="3851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9" name="Espace réservé du texte 41">
            <a:extLst>
              <a:ext uri="{FF2B5EF4-FFF2-40B4-BE49-F238E27FC236}">
                <a16:creationId xmlns:a16="http://schemas.microsoft.com/office/drawing/2014/main" id="{FC9EE90A-A06A-81C3-0C43-004FBA7B2B1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35529" y="4532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texte 31">
            <a:extLst>
              <a:ext uri="{FF2B5EF4-FFF2-40B4-BE49-F238E27FC236}">
                <a16:creationId xmlns:a16="http://schemas.microsoft.com/office/drawing/2014/main" id="{6A9A3F81-984B-4AFC-08E0-E08C2F864C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84156" y="3844402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9" name="Espace réservé du texte 31">
            <a:extLst>
              <a:ext uri="{FF2B5EF4-FFF2-40B4-BE49-F238E27FC236}">
                <a16:creationId xmlns:a16="http://schemas.microsoft.com/office/drawing/2014/main" id="{48C40023-4D70-CD14-0740-BBE30CE273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84156" y="1907728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0" name="Espace réservé du texte 31">
            <a:extLst>
              <a:ext uri="{FF2B5EF4-FFF2-40B4-BE49-F238E27FC236}">
                <a16:creationId xmlns:a16="http://schemas.microsoft.com/office/drawing/2014/main" id="{552A54CE-3C28-35E0-FBCB-8CF55CE4BC3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97956" y="3844402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5" name="Espace réservé du texte 31">
            <a:extLst>
              <a:ext uri="{FF2B5EF4-FFF2-40B4-BE49-F238E27FC236}">
                <a16:creationId xmlns:a16="http://schemas.microsoft.com/office/drawing/2014/main" id="{77D2F004-253C-E122-0FE1-8A4D965AFE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97956" y="1907728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7" name="Espace réservé du texte 31">
            <a:extLst>
              <a:ext uri="{FF2B5EF4-FFF2-40B4-BE49-F238E27FC236}">
                <a16:creationId xmlns:a16="http://schemas.microsoft.com/office/drawing/2014/main" id="{318D9A38-5114-0FD0-AE89-544CE5D3170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174" y="3844402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18" name="Espace réservé du texte 31">
            <a:extLst>
              <a:ext uri="{FF2B5EF4-FFF2-40B4-BE49-F238E27FC236}">
                <a16:creationId xmlns:a16="http://schemas.microsoft.com/office/drawing/2014/main" id="{DF46BB10-D28B-78C0-1288-556D8546482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0174" y="1907728"/>
            <a:ext cx="689375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4D17B00-2DA6-BF26-8248-B14226F7F584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4E0DA03-C9FA-4369-D7E6-914A7A0228F0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CB36E962-370B-3B65-FA79-3DCF41D90FF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F743F12-5F24-7B05-E043-A5D8E0815C50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340B941B-9969-7624-6483-98619590CD8B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4019D7C0-06B2-44D7-D0E9-7115C5A3D65F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269B3DD8-22EE-BF70-3C19-34D4AB3A419E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8477FE9B-96AF-EA35-52B6-9265B12AE6CC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BFF319D9-2316-735A-8D1A-1D4CEF710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C51472-1E40-E431-F583-2DD3C3C03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9D7D508-7E6A-1DA6-7A08-6B98F24F1494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228E83B4-87CC-661D-5652-413AACF2ACF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597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POINTS ILLUSTRES CL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14ABB5-8C45-A88B-0542-5206182E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61D5E7DA-F8B6-B0F6-7154-39CCF7436BF3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1065410F-F013-80F6-76B1-5D6B53B0DE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5247" y="1920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5" name="Espace réservé du texte 41">
            <a:extLst>
              <a:ext uri="{FF2B5EF4-FFF2-40B4-BE49-F238E27FC236}">
                <a16:creationId xmlns:a16="http://schemas.microsoft.com/office/drawing/2014/main" id="{FC37DD8B-ACC9-7EDC-DBAB-42B20FDCD8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55247" y="2601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D9E07F6B-DA3E-41CB-42E6-9DE496F075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5247" y="3846587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1" name="Espace réservé du texte 41">
            <a:extLst>
              <a:ext uri="{FF2B5EF4-FFF2-40B4-BE49-F238E27FC236}">
                <a16:creationId xmlns:a16="http://schemas.microsoft.com/office/drawing/2014/main" id="{63BF6000-3B6E-A2D2-2DFB-32321145345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55247" y="4528101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2" name="Espace réservé du texte 17">
            <a:extLst>
              <a:ext uri="{FF2B5EF4-FFF2-40B4-BE49-F238E27FC236}">
                <a16:creationId xmlns:a16="http://schemas.microsoft.com/office/drawing/2014/main" id="{DE93F381-54D8-FDEC-EE8E-8FD2DF5C91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53377" y="1922825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3" name="Espace réservé du texte 41">
            <a:extLst>
              <a:ext uri="{FF2B5EF4-FFF2-40B4-BE49-F238E27FC236}">
                <a16:creationId xmlns:a16="http://schemas.microsoft.com/office/drawing/2014/main" id="{AD0B8F82-CA25-A2F3-B85D-388B0612556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53377" y="2604339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4" name="Espace réservé du texte 17">
            <a:extLst>
              <a:ext uri="{FF2B5EF4-FFF2-40B4-BE49-F238E27FC236}">
                <a16:creationId xmlns:a16="http://schemas.microsoft.com/office/drawing/2014/main" id="{29ADB64B-3DB1-B8C8-4050-8043EB4165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53377" y="3849014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5" name="Espace réservé du texte 41">
            <a:extLst>
              <a:ext uri="{FF2B5EF4-FFF2-40B4-BE49-F238E27FC236}">
                <a16:creationId xmlns:a16="http://schemas.microsoft.com/office/drawing/2014/main" id="{95BD4B18-C1FD-F590-6699-B9BAE052585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053377" y="4530528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ADC41E37-05A0-B70D-BFDE-E64ADB32B07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35529" y="1925209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7" name="Espace réservé du texte 41">
            <a:extLst>
              <a:ext uri="{FF2B5EF4-FFF2-40B4-BE49-F238E27FC236}">
                <a16:creationId xmlns:a16="http://schemas.microsoft.com/office/drawing/2014/main" id="{1C7D2D23-0972-523B-9221-69338F8220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35529" y="2606723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6063B0F2-B7BA-E6FE-2A8C-3848D743A10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35529" y="3851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9" name="Espace réservé du texte 41">
            <a:extLst>
              <a:ext uri="{FF2B5EF4-FFF2-40B4-BE49-F238E27FC236}">
                <a16:creationId xmlns:a16="http://schemas.microsoft.com/office/drawing/2014/main" id="{FC9EE90A-A06A-81C3-0C43-004FBA7B2B1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35529" y="4532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B6CAA5-164F-CA4F-F36F-F17E259C5E14}"/>
              </a:ext>
            </a:extLst>
          </p:cNvPr>
          <p:cNvSpPr/>
          <p:nvPr userDrawn="1"/>
        </p:nvSpPr>
        <p:spPr>
          <a:xfrm>
            <a:off x="4298695" y="189994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DC589A6-E578-48CC-D8C7-C89258A26CF4}"/>
              </a:ext>
            </a:extLst>
          </p:cNvPr>
          <p:cNvSpPr/>
          <p:nvPr userDrawn="1"/>
        </p:nvSpPr>
        <p:spPr>
          <a:xfrm>
            <a:off x="4297957" y="384440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927F1D1-AB8E-94D3-C922-A5A2BBDC8920}"/>
              </a:ext>
            </a:extLst>
          </p:cNvPr>
          <p:cNvSpPr/>
          <p:nvPr userDrawn="1"/>
        </p:nvSpPr>
        <p:spPr>
          <a:xfrm>
            <a:off x="8184157" y="189994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2AFC405-FACA-B943-98DA-B08795D14B05}"/>
              </a:ext>
            </a:extLst>
          </p:cNvPr>
          <p:cNvSpPr/>
          <p:nvPr userDrawn="1"/>
        </p:nvSpPr>
        <p:spPr>
          <a:xfrm>
            <a:off x="8183419" y="3844402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EFA2441-4F31-6A13-1387-1142FA0175AB}"/>
              </a:ext>
            </a:extLst>
          </p:cNvPr>
          <p:cNvSpPr/>
          <p:nvPr userDrawn="1"/>
        </p:nvSpPr>
        <p:spPr>
          <a:xfrm>
            <a:off x="400174" y="1904554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9F3354E-08DB-0AB5-27EA-7F79937FEF7D}"/>
              </a:ext>
            </a:extLst>
          </p:cNvPr>
          <p:cNvSpPr/>
          <p:nvPr userDrawn="1"/>
        </p:nvSpPr>
        <p:spPr>
          <a:xfrm>
            <a:off x="399436" y="3849014"/>
            <a:ext cx="689374" cy="689374"/>
          </a:xfrm>
          <a:prstGeom prst="ellipse">
            <a:avLst/>
          </a:prstGeom>
          <a:solidFill>
            <a:schemeClr val="bg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bg2">
                <a:alpha val="29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>
              <a:latin typeface="CNES Poster" pitchFamily="2" charset="77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858A767-156B-794C-DE05-7D0FE7AAFAC5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074F824-1D68-2B97-DC37-E16CFD379FCB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E43668FE-F73D-ACAB-17DE-886655A93FCA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A28D745F-D6AC-C53A-0FEF-FF4A938C19A6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B1F5D09B-D998-E733-CF98-6F68FAA3039E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7B6C179B-EB46-F111-CAB1-82B39088F35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146248D2-9710-4E35-0B8F-1EFF5B78FD0A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188B4E3D-F2BC-F0C9-3B42-3A6D01A782EF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876A618-C67E-FA4A-F1F4-176554974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892B57-7B9B-97C7-9D03-4A3F7CEED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85CD0F1-1920-3847-2C19-B8A21E4264A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892C75C9-8E9E-BE81-97B3-9C746C456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98732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>
          <p15:clr>
            <a:srgbClr val="FBAE40"/>
          </p15:clr>
        </p15:guide>
        <p15:guide id="2" orient="horz" pos="3775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 IMAGES + TEXTE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13">
            <a:extLst>
              <a:ext uri="{FF2B5EF4-FFF2-40B4-BE49-F238E27FC236}">
                <a16:creationId xmlns:a16="http://schemas.microsoft.com/office/drawing/2014/main" id="{5812DABB-1D3B-C73C-9B8C-4434B0B259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8980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13">
            <a:extLst>
              <a:ext uri="{FF2B5EF4-FFF2-40B4-BE49-F238E27FC236}">
                <a16:creationId xmlns:a16="http://schemas.microsoft.com/office/drawing/2014/main" id="{51AAD11E-4E36-F38B-F722-7BAEBEDAE27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46586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9" name="Espace réservé pour une image  13">
            <a:extLst>
              <a:ext uri="{FF2B5EF4-FFF2-40B4-BE49-F238E27FC236}">
                <a16:creationId xmlns:a16="http://schemas.microsoft.com/office/drawing/2014/main" id="{F325FDF3-80F2-7684-432F-0D2E2047F43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74192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32" name="Espace réservé pour une image  13">
            <a:extLst>
              <a:ext uri="{FF2B5EF4-FFF2-40B4-BE49-F238E27FC236}">
                <a16:creationId xmlns:a16="http://schemas.microsoft.com/office/drawing/2014/main" id="{F51202DA-FB6B-329C-9204-1DCDA7E1583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1798" y="2074741"/>
            <a:ext cx="2261109" cy="170038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5DE35347-8014-985C-6919-2978394B24E2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789BA598-6C58-6C8E-0FDE-B92AE1B0C176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37" name="Graphique 12">
              <a:extLst>
                <a:ext uri="{FF2B5EF4-FFF2-40B4-BE49-F238E27FC236}">
                  <a16:creationId xmlns:a16="http://schemas.microsoft.com/office/drawing/2014/main" id="{78E20E2E-E490-5D56-DA91-6FD09D4D4DB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40" name="Forme libre 39">
                <a:extLst>
                  <a:ext uri="{FF2B5EF4-FFF2-40B4-BE49-F238E27FC236}">
                    <a16:creationId xmlns:a16="http://schemas.microsoft.com/office/drawing/2014/main" id="{57EE361D-5C42-528B-98B4-712341BC876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 40">
                <a:extLst>
                  <a:ext uri="{FF2B5EF4-FFF2-40B4-BE49-F238E27FC236}">
                    <a16:creationId xmlns:a16="http://schemas.microsoft.com/office/drawing/2014/main" id="{0F48E3AE-04B0-7945-6703-5F9B9CB9646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 41">
                <a:extLst>
                  <a:ext uri="{FF2B5EF4-FFF2-40B4-BE49-F238E27FC236}">
                    <a16:creationId xmlns:a16="http://schemas.microsoft.com/office/drawing/2014/main" id="{35712302-AC55-4977-E4F7-9216D101B8D7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E7869F75-A1B2-F1CC-ACE2-7557BD100CE2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95D15255-15BF-357C-06F8-F51F45853917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1217129B-6381-2429-B07E-B890650DCA5F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3EDF1BB-9AB6-9597-6101-D6E7538B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25389F2D-0A5B-0293-0A7B-FDE8F63A3DD9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Espace réservé du texte 17">
            <a:extLst>
              <a:ext uri="{FF2B5EF4-FFF2-40B4-BE49-F238E27FC236}">
                <a16:creationId xmlns:a16="http://schemas.microsoft.com/office/drawing/2014/main" id="{1830F6FA-94F4-BA59-2E49-56811854422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69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texte 41">
            <a:extLst>
              <a:ext uri="{FF2B5EF4-FFF2-40B4-BE49-F238E27FC236}">
                <a16:creationId xmlns:a16="http://schemas.microsoft.com/office/drawing/2014/main" id="{58BC7343-DF12-8EBF-91E9-064C97AB30B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16069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983AF3E8-4A70-9B7B-DCA9-EB4606AFE2E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43675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19" name="Espace réservé du texte 41">
            <a:extLst>
              <a:ext uri="{FF2B5EF4-FFF2-40B4-BE49-F238E27FC236}">
                <a16:creationId xmlns:a16="http://schemas.microsoft.com/office/drawing/2014/main" id="{FB63DE4C-FD18-71D8-C43D-C68EF034C7A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443675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6B86BCFB-95A9-4833-5A9E-B560495FB5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73577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21" name="Espace réservé du texte 41">
            <a:extLst>
              <a:ext uri="{FF2B5EF4-FFF2-40B4-BE49-F238E27FC236}">
                <a16:creationId xmlns:a16="http://schemas.microsoft.com/office/drawing/2014/main" id="{6AACFDF6-AE51-C0ED-CE95-279F2ADCE76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73577" y="4587276"/>
            <a:ext cx="2261724" cy="118233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2" name="Espace réservé du texte 17">
            <a:extLst>
              <a:ext uri="{FF2B5EF4-FFF2-40B4-BE49-F238E27FC236}">
                <a16:creationId xmlns:a16="http://schemas.microsoft.com/office/drawing/2014/main" id="{CC201C73-E563-168F-4B32-C44EC49236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01183" y="3883827"/>
            <a:ext cx="2261110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23" name="Espace réservé du texte 41">
            <a:extLst>
              <a:ext uri="{FF2B5EF4-FFF2-40B4-BE49-F238E27FC236}">
                <a16:creationId xmlns:a16="http://schemas.microsoft.com/office/drawing/2014/main" id="{16C79258-803E-5DDD-9A85-0177316EE0A2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01183" y="4587276"/>
            <a:ext cx="2261724" cy="119122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5458977-428A-E518-97BB-5C9D9A98613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0F12AD-2B94-0284-D245-7C14661FDCCE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9F481219-0F80-A759-681F-E7B6265C387E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ADAB9866-9546-7852-F0D5-55F84AE0D6B7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8F903C93-5D8E-ACF2-0E0A-31ABC3DF94A7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C554C8E7-4DF0-419D-79A5-7A3AD188EAC9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3CBC9CF5-C42F-1BA8-2762-A267B5E8E7E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4BC42DA5-17E0-95EE-5BB0-2E5E485F6AB6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A8361E02-742B-2A44-0D77-00944841D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C646CF1-DC26-0093-F64D-6F1272507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E72067E-F75E-6ECB-1535-DE4C9817E412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DE03EEDF-CA60-9061-B6C0-C74E9204F8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3325283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OUBLE BLOC TEXTE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A471F423-33E8-3044-7F33-10BD4271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8A21CC8D-31B5-CA7C-9F55-26E03484E068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2857E1A8-7AA9-652D-B6F6-8DC9311E744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46075" y="2609850"/>
            <a:ext cx="5554663" cy="3381375"/>
          </a:xfrm>
        </p:spPr>
        <p:txBody>
          <a:bodyPr/>
          <a:lstStyle>
            <a:lvl3pPr>
              <a:buClr>
                <a:schemeClr val="bg2"/>
              </a:buClr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D589EF94-83B2-1D4C-DD15-C3321E225B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46075" y="1827681"/>
            <a:ext cx="5554663" cy="690260"/>
          </a:xfrm>
        </p:spPr>
        <p:txBody>
          <a:bodyPr>
            <a:noAutofit/>
          </a:bodyPr>
          <a:lstStyle>
            <a:lvl1pPr algn="l">
              <a:defRPr sz="1800" b="0" i="0" cap="all" baseline="0">
                <a:solidFill>
                  <a:schemeClr val="tx1"/>
                </a:solidFill>
                <a:latin typeface="CNES Sans Light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</a:p>
        </p:txBody>
      </p:sp>
      <p:sp>
        <p:nvSpPr>
          <p:cNvPr id="30" name="Espace réservé du texte 24">
            <a:extLst>
              <a:ext uri="{FF2B5EF4-FFF2-40B4-BE49-F238E27FC236}">
                <a16:creationId xmlns:a16="http://schemas.microsoft.com/office/drawing/2014/main" id="{0B65758A-3158-8A60-F2FA-ADE09BF2EA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110287" y="2607953"/>
            <a:ext cx="5554663" cy="3381375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1" name="Espace réservé du texte 17">
            <a:extLst>
              <a:ext uri="{FF2B5EF4-FFF2-40B4-BE49-F238E27FC236}">
                <a16:creationId xmlns:a16="http://schemas.microsoft.com/office/drawing/2014/main" id="{BF857484-FC2B-8CDC-7E17-AF39A1E75FF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10287" y="1825784"/>
            <a:ext cx="5554663" cy="690260"/>
          </a:xfrm>
        </p:spPr>
        <p:txBody>
          <a:bodyPr>
            <a:noAutofit/>
          </a:bodyPr>
          <a:lstStyle>
            <a:lvl1pPr algn="l">
              <a:defRPr sz="1800" b="0" i="0" cap="all" baseline="0">
                <a:solidFill>
                  <a:schemeClr val="tx1"/>
                </a:solidFill>
                <a:latin typeface="CNES Sans Light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AC86753-4B1F-F14E-74C2-76D7043EA720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>
            <a:extLst>
              <a:ext uri="{FF2B5EF4-FFF2-40B4-BE49-F238E27FC236}">
                <a16:creationId xmlns:a16="http://schemas.microsoft.com/office/drawing/2014/main" id="{AF144756-92B4-6D88-92F9-D65C284B453D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026A9B31-7ECB-BFD1-0C2B-8F3F5B63470D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1286C591-DC11-CE91-8BC7-8737EF8576D0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F641081E-079F-3880-4D77-DD3CEA219DE5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996161E6-2DAC-2E64-B917-EBC21FDF169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18526CC1-AED1-1CBD-B4CE-693214B3606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59ED27E8-AB72-715A-94A9-73AA80B5E468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B95C2719-BEA0-FFC7-8C7E-5BC639FED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B97FC96-65D9-93CA-00A0-A27FDB4F5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68B0BDF-456C-86BC-1866-90E8B159AC80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304FD5EF-2E6D-33C7-96E7-766BF42E19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2750479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D8C1B46B-66CD-51AD-2511-C628C3ECA242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E87392E-3219-8310-A8DF-E8737B1E9EF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28B72D3F-472D-09BF-CF59-310A22B4193B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0311C47A-F4B8-7510-9E29-2F6A8C9F4E46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587E5DBC-2E9F-BC48-B119-87181E41EB3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6652B425-FDDF-F07E-E0AD-6C45966852D6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894E6C3F-D88B-1250-6447-E0A55898DBFD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897E271B-D0DE-18D2-12E0-1A7C7C9259C1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73CA8F28-2890-811C-D141-D87E78D6C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5221EA4-37CD-BD8D-FCB8-A981FA4C18CD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320F944C-69EA-321E-EEF6-419BBE4E56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99F5F5C-19A3-1F95-FFB1-4DA32F8C40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Autofit/>
          </a:bodyPr>
          <a:lstStyle>
            <a:lvl1pPr algn="l">
              <a:defRPr sz="5400" cap="all" baseline="0">
                <a:ln w="15875">
                  <a:gradFill flip="none" rotWithShape="1">
                    <a:gsLst>
                      <a:gs pos="0">
                        <a:schemeClr val="tx2"/>
                      </a:gs>
                      <a:gs pos="32000">
                        <a:schemeClr val="bg2"/>
                      </a:gs>
                      <a:gs pos="78000">
                        <a:schemeClr val="accent3"/>
                      </a:gs>
                      <a:gs pos="100000">
                        <a:schemeClr val="accent4"/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</a:ln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TEXTE</a:t>
            </a:r>
          </a:p>
        </p:txBody>
      </p:sp>
    </p:spTree>
    <p:extLst>
      <p:ext uri="{BB962C8B-B14F-4D97-AF65-F5344CB8AC3E}">
        <p14:creationId xmlns:p14="http://schemas.microsoft.com/office/powerpoint/2010/main" val="889972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UNE IMAGE + TEXTE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EA642-94AF-4EF7-C1D4-7CF473DBA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5125"/>
            <a:ext cx="5730875" cy="1325563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A55CAEE-C49A-BFA7-3E76-681BAA431A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4922" y="365125"/>
            <a:ext cx="5373617" cy="563403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D35F3B-B88B-6257-E779-8E313D97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FEEF07B0-130F-9322-8AFC-C6617DDE9EA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2FFD16B1-F5AA-247F-1FE8-E96F90759D9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46075" y="1806576"/>
            <a:ext cx="5749925" cy="418465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84CC95E4-78D0-8167-B5E6-C19F6D117AB8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0BA45368-06AA-97FD-FEBB-A4540D62A433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3349942C-76DA-8609-F37A-4034426C74FE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97E24A2A-8DA1-F6A7-5972-DCC83CB222A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CF7B17CA-3F13-3086-E8F0-C919C97926B6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A82E2334-3101-B665-CA28-450B6F6BCFD5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E16C6642-8595-F263-9B12-ED00CE3EAFFC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C0FE9B43-34CF-39E3-9484-2390DC1C9F39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76723933-DF0E-141F-79C5-2C7F6B536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5A3A4A9-BF73-80A8-4DF1-F48E7307580A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76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MOSAÏQUE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4F3F87-0308-9A98-AC93-E383DE2C6721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0D71F61-AF76-A274-30DB-04E83A235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075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  8">
            <a:extLst>
              <a:ext uri="{FF2B5EF4-FFF2-40B4-BE49-F238E27FC236}">
                <a16:creationId xmlns:a16="http://schemas.microsoft.com/office/drawing/2014/main" id="{8F7A684E-5491-17A1-88FE-6C92F0271C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59698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  8">
            <a:extLst>
              <a:ext uri="{FF2B5EF4-FFF2-40B4-BE49-F238E27FC236}">
                <a16:creationId xmlns:a16="http://schemas.microsoft.com/office/drawing/2014/main" id="{6129476B-56C5-F74F-2762-D2181C4D25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45620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  8">
            <a:extLst>
              <a:ext uri="{FF2B5EF4-FFF2-40B4-BE49-F238E27FC236}">
                <a16:creationId xmlns:a16="http://schemas.microsoft.com/office/drawing/2014/main" id="{B90BC7AA-B892-80AE-8FDF-D1D82153A8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1541" y="181146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id="{219E2CBD-6589-9A19-4A08-A76E573BF53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17463" y="1806575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2" name="Espace réservé pour une image  8">
            <a:extLst>
              <a:ext uri="{FF2B5EF4-FFF2-40B4-BE49-F238E27FC236}">
                <a16:creationId xmlns:a16="http://schemas.microsoft.com/office/drawing/2014/main" id="{9FA58EE9-4831-7F71-EF32-465E3F6589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6075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8">
            <a:extLst>
              <a:ext uri="{FF2B5EF4-FFF2-40B4-BE49-F238E27FC236}">
                <a16:creationId xmlns:a16="http://schemas.microsoft.com/office/drawing/2014/main" id="{254266E2-C4CE-FE6B-79B7-5B32156498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59698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4" name="Espace réservé pour une image  8">
            <a:extLst>
              <a:ext uri="{FF2B5EF4-FFF2-40B4-BE49-F238E27FC236}">
                <a16:creationId xmlns:a16="http://schemas.microsoft.com/office/drawing/2014/main" id="{D9BD41E1-624F-B784-C8B3-0A3B1C94E4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945620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5" name="Espace réservé pour une image  8">
            <a:extLst>
              <a:ext uri="{FF2B5EF4-FFF2-40B4-BE49-F238E27FC236}">
                <a16:creationId xmlns:a16="http://schemas.microsoft.com/office/drawing/2014/main" id="{100F8584-0229-5274-4830-9AD6D51DC3E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31541" y="396835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26" name="Espace réservé pour une image  8">
            <a:extLst>
              <a:ext uri="{FF2B5EF4-FFF2-40B4-BE49-F238E27FC236}">
                <a16:creationId xmlns:a16="http://schemas.microsoft.com/office/drawing/2014/main" id="{C79EFF97-EEFD-A2DD-548F-9C982F40178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7463" y="3963466"/>
            <a:ext cx="2133600" cy="20242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0F1592-21F6-F099-462D-A304C9FA5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D28CCC98-F414-F32D-1960-B82703727CAD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50E5F84-DB72-ECC6-FF42-5BA5556399E2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E0C451DE-E4A7-2F86-86E9-B351E5204E2F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2CF5386F-E59E-2CB2-EECD-7BF2C71687E7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1F547227-40B8-D4DE-7A0C-2B781717D724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24E1D915-872C-4E59-AE49-CF007CA96D0E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0689F6DE-C6A8-1B70-C2F1-E7DBD441F620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7BE19796-41BC-8282-38CE-565488E25DF5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977CF429-BC1F-07D5-3299-6C77EA454689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8857010D-66DE-5453-C287-9DBEED0E4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9E8BE3A-D012-1650-A602-5CD0A8A0D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</a:t>
            </a:r>
            <a:br>
              <a:rPr lang="fr-FR" dirty="0"/>
            </a:br>
            <a:r>
              <a:rPr lang="fr-FR" dirty="0"/>
              <a:t>DU TITRE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BF4E1F8-ABB1-F1EC-58B4-33DD6AAB5B6E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0076C480-A6E3-1B0C-430E-2DD6C12475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230261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 IMAGES CLAI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E8E02D-8152-5CA5-2E20-A4C1EE6299E1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80D71F61-AF76-A274-30DB-04E83A235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6075" y="346075"/>
            <a:ext cx="4667469" cy="27463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3" name="Espace réservé pour une image  8">
            <a:extLst>
              <a:ext uri="{FF2B5EF4-FFF2-40B4-BE49-F238E27FC236}">
                <a16:creationId xmlns:a16="http://schemas.microsoft.com/office/drawing/2014/main" id="{FCDB21D6-83E1-CA30-6311-1EAFBF6DF4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68766" y="346074"/>
            <a:ext cx="6482297" cy="564673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  8">
            <a:extLst>
              <a:ext uri="{FF2B5EF4-FFF2-40B4-BE49-F238E27FC236}">
                <a16:creationId xmlns:a16="http://schemas.microsoft.com/office/drawing/2014/main" id="{5140B622-2D8B-E737-07A0-B54F0DA8A7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6075" y="3246437"/>
            <a:ext cx="4667469" cy="27463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3CA2BB-57C6-CD2F-33D1-0252F043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A7E16439-A37F-235D-15EE-63C272E6DA0A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CCCE8A4-8F0E-A93A-583A-BB8A76575F68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5B1592D-B119-CEDA-B8B3-FB62900C343B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0543BCFF-5ED5-5170-A771-13574A7CF8D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F117AC9E-ED99-668A-C4D3-84F5A75736B5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372035DB-6071-6FD9-57AC-4A3979472EC5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24601187-C2A5-C1C0-3154-6E72BD86DA72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AC337D0E-0F73-FC16-ACE8-9D57BC655658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BFFEB5CC-BA1C-104E-26C6-BE9F35BF2A53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DC442DE2-92FA-23FB-0E42-132DAB29E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9E8074C-589B-DD71-8B33-4D5C85DD7A9B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075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52F534B0-36F1-12CB-B821-20BF839A7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6971" y="1268403"/>
            <a:ext cx="5181600" cy="510540"/>
          </a:xfrm>
        </p:spPr>
        <p:txBody>
          <a:bodyPr anchor="b">
            <a:normAutofit/>
          </a:bodyPr>
          <a:lstStyle>
            <a:lvl1pPr algn="ctr">
              <a:defRPr sz="2000" b="0" i="0" cap="all" spc="300" baseline="0">
                <a:solidFill>
                  <a:schemeClr val="accent3"/>
                </a:solidFill>
                <a:latin typeface="CNES Sans Light" pitchFamily="2" charset="77"/>
              </a:defRPr>
            </a:lvl1pPr>
          </a:lstStyle>
          <a:p>
            <a:pPr lvl="0"/>
            <a:r>
              <a:rPr lang="fr-FR" dirty="0"/>
              <a:t>PRÉNOM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FF88803-7F70-6672-8224-13135BB1648C}"/>
              </a:ext>
            </a:extLst>
          </p:cNvPr>
          <p:cNvSpPr txBox="1"/>
          <p:nvPr userDrawn="1"/>
        </p:nvSpPr>
        <p:spPr>
          <a:xfrm>
            <a:off x="9850582" y="7367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808DFE-8EA3-1E11-D65E-88A31F86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A940CBAB-5102-3AA0-6AE0-40E63F1922B6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9" name="Espace réservé du texte 27">
            <a:extLst>
              <a:ext uri="{FF2B5EF4-FFF2-40B4-BE49-F238E27FC236}">
                <a16:creationId xmlns:a16="http://schemas.microsoft.com/office/drawing/2014/main" id="{3ABDF493-D680-3A7B-8583-2FCF414C39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5413" y="2344738"/>
            <a:ext cx="6843712" cy="2092325"/>
          </a:xfrm>
        </p:spPr>
        <p:txBody>
          <a:bodyPr anchor="ctr">
            <a:normAutofit/>
          </a:bodyPr>
          <a:lstStyle>
            <a:lvl1pPr algn="ctr">
              <a:defRPr sz="3600" cap="all" baseline="0"/>
            </a:lvl1pPr>
          </a:lstStyle>
          <a:p>
            <a:pPr lvl="0"/>
            <a:r>
              <a:rPr lang="fr-FR" dirty="0"/>
              <a:t>CITATION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DA16167-ECFF-1AF7-08FC-3F1358FDB117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2526EF6-3C1A-7227-689F-4C08BA87E20C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  <a:solidFill>
            <a:srgbClr val="004F91"/>
          </a:solidFill>
        </p:grpSpPr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EA6B9D77-5093-C8DF-1BE3-38F531C22977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C015DFE3-C899-56FA-EF0D-67D1BCA29A6B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72E1D203-FBE9-F7FC-3D67-AB9B1CE52817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691BBEDF-F315-860C-C12F-C1E4A571D8BD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66142561-5F5F-3D14-2DFD-11AC5F81B080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5903F528-C364-C0C1-5121-D46D31A705AF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1FF6F9D5-3A53-8291-4C8E-21371DF5A7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26971" y="1788657"/>
            <a:ext cx="5181600" cy="556264"/>
          </a:xfrm>
          <a:noFill/>
        </p:spPr>
        <p:txBody>
          <a:bodyPr>
            <a:normAutofit/>
          </a:bodyPr>
          <a:lstStyle>
            <a:lvl1pPr algn="ctr">
              <a:defRPr sz="2800" cap="all" baseline="0">
                <a:gradFill flip="none" rotWithShape="1">
                  <a:gsLst>
                    <a:gs pos="100000">
                      <a:schemeClr val="tx2"/>
                    </a:gs>
                    <a:gs pos="0">
                      <a:schemeClr val="accent4"/>
                    </a:gs>
                    <a:gs pos="69000">
                      <a:schemeClr val="bg2"/>
                    </a:gs>
                    <a:gs pos="31000">
                      <a:schemeClr val="accent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NOM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B5E3DEC-FFF1-78AE-2A02-46AB1D76F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1F31F6A-D3C1-669F-C5B1-EA59DDAD322C}"/>
              </a:ext>
            </a:extLst>
          </p:cNvPr>
          <p:cNvSpPr/>
          <p:nvPr userDrawn="1"/>
        </p:nvSpPr>
        <p:spPr>
          <a:xfrm>
            <a:off x="1659303" y="720926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0E04CD9-2042-9AED-B724-72F068950D38}"/>
              </a:ext>
            </a:extLst>
          </p:cNvPr>
          <p:cNvSpPr/>
          <p:nvPr userDrawn="1"/>
        </p:nvSpPr>
        <p:spPr>
          <a:xfrm>
            <a:off x="1117360" y="5143252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457028E-83FB-91F6-07D8-ED360342B6B4}"/>
              </a:ext>
            </a:extLst>
          </p:cNvPr>
          <p:cNvSpPr/>
          <p:nvPr userDrawn="1"/>
        </p:nvSpPr>
        <p:spPr>
          <a:xfrm>
            <a:off x="9569066" y="735124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AA06870-8192-DB6A-B958-A655F5F5DD51}"/>
              </a:ext>
            </a:extLst>
          </p:cNvPr>
          <p:cNvSpPr/>
          <p:nvPr userDrawn="1"/>
        </p:nvSpPr>
        <p:spPr>
          <a:xfrm>
            <a:off x="10936273" y="521208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28ABCD2-1AE6-D5A0-EF18-D1ADEBB73087}"/>
              </a:ext>
            </a:extLst>
          </p:cNvPr>
          <p:cNvSpPr/>
          <p:nvPr userDrawn="1"/>
        </p:nvSpPr>
        <p:spPr>
          <a:xfrm>
            <a:off x="4352652" y="5325502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165966BF-01D5-11F8-2D78-75BB8AF4A6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1461" y="4147871"/>
            <a:ext cx="1687792" cy="1125195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694382-1CE8-A17E-8A1B-1FB38E46B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457583" y="1583308"/>
            <a:ext cx="1687792" cy="1125195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6888600-E615-EF42-0814-4FE967B70D1C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400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OMMAIRE LO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2BCB33-6DB0-7398-EC0D-BD258D40652D}"/>
              </a:ext>
            </a:extLst>
          </p:cNvPr>
          <p:cNvSpPr/>
          <p:nvPr userDrawn="1"/>
        </p:nvSpPr>
        <p:spPr>
          <a:xfrm>
            <a:off x="6087444" y="0"/>
            <a:ext cx="6096000" cy="61836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Forme libre 31">
            <a:extLst>
              <a:ext uri="{FF2B5EF4-FFF2-40B4-BE49-F238E27FC236}">
                <a16:creationId xmlns:a16="http://schemas.microsoft.com/office/drawing/2014/main" id="{2E56E105-CC46-9258-BDCE-45CC5629BAE8}"/>
              </a:ext>
            </a:extLst>
          </p:cNvPr>
          <p:cNvSpPr/>
          <p:nvPr userDrawn="1"/>
        </p:nvSpPr>
        <p:spPr>
          <a:xfrm>
            <a:off x="8079638" y="-49200"/>
            <a:ext cx="61056" cy="17553"/>
          </a:xfrm>
          <a:custGeom>
            <a:avLst/>
            <a:gdLst>
              <a:gd name="connsiteX0" fmla="*/ 30528 w 61056"/>
              <a:gd name="connsiteY0" fmla="*/ 0 h 17553"/>
              <a:gd name="connsiteX1" fmla="*/ 61056 w 61056"/>
              <a:gd name="connsiteY1" fmla="*/ 17553 h 17553"/>
              <a:gd name="connsiteX2" fmla="*/ 0 w 61056"/>
              <a:gd name="connsiteY2" fmla="*/ 17553 h 17553"/>
              <a:gd name="connsiteX3" fmla="*/ 30528 w 61056"/>
              <a:gd name="connsiteY3" fmla="*/ 0 h 1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56" h="17553">
                <a:moveTo>
                  <a:pt x="30528" y="0"/>
                </a:moveTo>
                <a:lnTo>
                  <a:pt x="61056" y="17553"/>
                </a:lnTo>
                <a:lnTo>
                  <a:pt x="0" y="17553"/>
                </a:lnTo>
                <a:lnTo>
                  <a:pt x="30528" y="0"/>
                </a:lnTo>
                <a:close/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Forme libre 39">
            <a:extLst>
              <a:ext uri="{FF2B5EF4-FFF2-40B4-BE49-F238E27FC236}">
                <a16:creationId xmlns:a16="http://schemas.microsoft.com/office/drawing/2014/main" id="{3AFCAAA6-4246-76DB-573C-9ADBC80BB672}"/>
              </a:ext>
            </a:extLst>
          </p:cNvPr>
          <p:cNvSpPr/>
          <p:nvPr userDrawn="1"/>
        </p:nvSpPr>
        <p:spPr>
          <a:xfrm>
            <a:off x="2076226" y="-31648"/>
            <a:ext cx="6003412" cy="6910494"/>
          </a:xfrm>
          <a:custGeom>
            <a:avLst/>
            <a:gdLst>
              <a:gd name="connsiteX0" fmla="*/ 1975080 w 6003412"/>
              <a:gd name="connsiteY0" fmla="*/ 0 h 6910494"/>
              <a:gd name="connsiteX1" fmla="*/ 6003412 w 6003412"/>
              <a:gd name="connsiteY1" fmla="*/ 0 h 6910494"/>
              <a:gd name="connsiteX2" fmla="*/ 5963706 w 6003412"/>
              <a:gd name="connsiteY2" fmla="*/ 22830 h 6910494"/>
              <a:gd name="connsiteX3" fmla="*/ 4028331 w 6003412"/>
              <a:gd name="connsiteY3" fmla="*/ 3460648 h 6910494"/>
              <a:gd name="connsiteX4" fmla="*/ 5963706 w 6003412"/>
              <a:gd name="connsiteY4" fmla="*/ 6898466 h 6910494"/>
              <a:gd name="connsiteX5" fmla="*/ 5984624 w 6003412"/>
              <a:gd name="connsiteY5" fmla="*/ 6910494 h 6910494"/>
              <a:gd name="connsiteX6" fmla="*/ 1956294 w 6003412"/>
              <a:gd name="connsiteY6" fmla="*/ 6910494 h 6910494"/>
              <a:gd name="connsiteX7" fmla="*/ 1935375 w 6003412"/>
              <a:gd name="connsiteY7" fmla="*/ 6898466 h 6910494"/>
              <a:gd name="connsiteX8" fmla="*/ 0 w 6003412"/>
              <a:gd name="connsiteY8" fmla="*/ 3460648 h 6910494"/>
              <a:gd name="connsiteX9" fmla="*/ 1935375 w 6003412"/>
              <a:gd name="connsiteY9" fmla="*/ 22830 h 6910494"/>
              <a:gd name="connsiteX10" fmla="*/ 1975080 w 6003412"/>
              <a:gd name="connsiteY10" fmla="*/ 0 h 691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03412" h="6910494">
                <a:moveTo>
                  <a:pt x="1975080" y="0"/>
                </a:moveTo>
                <a:lnTo>
                  <a:pt x="6003412" y="0"/>
                </a:lnTo>
                <a:lnTo>
                  <a:pt x="5963706" y="22830"/>
                </a:lnTo>
                <a:cubicBezTo>
                  <a:pt x="4803403" y="727847"/>
                  <a:pt x="4028331" y="2003734"/>
                  <a:pt x="4028331" y="3460648"/>
                </a:cubicBezTo>
                <a:cubicBezTo>
                  <a:pt x="4028331" y="4917563"/>
                  <a:pt x="4803403" y="6193449"/>
                  <a:pt x="5963706" y="6898466"/>
                </a:cubicBezTo>
                <a:lnTo>
                  <a:pt x="5984624" y="6910494"/>
                </a:lnTo>
                <a:lnTo>
                  <a:pt x="1956294" y="6910494"/>
                </a:lnTo>
                <a:lnTo>
                  <a:pt x="1935375" y="6898466"/>
                </a:lnTo>
                <a:cubicBezTo>
                  <a:pt x="775072" y="6193449"/>
                  <a:pt x="0" y="4917563"/>
                  <a:pt x="0" y="3460648"/>
                </a:cubicBezTo>
                <a:cubicBezTo>
                  <a:pt x="0" y="2003734"/>
                  <a:pt x="775072" y="727847"/>
                  <a:pt x="1935375" y="22830"/>
                </a:cubicBezTo>
                <a:lnTo>
                  <a:pt x="1975080" y="0"/>
                </a:lnTo>
                <a:close/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53E3B-45EE-B90B-D426-76D376C2B7A5}"/>
              </a:ext>
            </a:extLst>
          </p:cNvPr>
          <p:cNvSpPr/>
          <p:nvPr userDrawn="1"/>
        </p:nvSpPr>
        <p:spPr>
          <a:xfrm>
            <a:off x="2365422" y="6145528"/>
            <a:ext cx="9344418" cy="712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9005090-B290-9437-D705-6F23E4834FCD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367EB9D-D995-BF22-A791-4CA1C2D3B19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1C45C6EC-2878-EE18-5247-CF29FEEEB4FE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7DB724B8-FE11-F730-69F2-ADFE99945106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148ECD61-EC79-3707-9119-B8BE17945705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8DF2F02-7699-74A5-E92C-DC5A70CB5828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4442731A-BF35-FAFB-E305-ABB40C5BA418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8A2FB79-AE05-6374-AA0C-A789AA19B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042D8C5-FC0F-E15D-7EDB-C56AD69DC57B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1">
            <a:extLst>
              <a:ext uri="{FF2B5EF4-FFF2-40B4-BE49-F238E27FC236}">
                <a16:creationId xmlns:a16="http://schemas.microsoft.com/office/drawing/2014/main" id="{7BC703E1-02D0-F131-4AA0-845B10C62B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64396" cy="1298460"/>
          </a:xfrm>
        </p:spPr>
        <p:txBody>
          <a:bodyPr anchor="t">
            <a:noAutofit/>
          </a:bodyPr>
          <a:lstStyle>
            <a:lvl1pPr algn="l">
              <a:defRPr sz="5400" cap="all" baseline="0">
                <a:ln w="15875">
                  <a:gradFill flip="none" rotWithShape="1">
                    <a:gsLst>
                      <a:gs pos="0">
                        <a:schemeClr val="tx2"/>
                      </a:gs>
                      <a:gs pos="26000">
                        <a:schemeClr val="bg2"/>
                      </a:gs>
                      <a:gs pos="74000">
                        <a:schemeClr val="accent3"/>
                      </a:gs>
                      <a:gs pos="100000">
                        <a:schemeClr val="accent4"/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</a:ln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TEXTE</a:t>
            </a:r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0FE345EB-7BF3-6A04-8C72-64CE681F4C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348043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HOTO PLEINE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ce réservé pour une image  56">
            <a:extLst>
              <a:ext uri="{FF2B5EF4-FFF2-40B4-BE49-F238E27FC236}">
                <a16:creationId xmlns:a16="http://schemas.microsoft.com/office/drawing/2014/main" id="{CB6CD917-9206-823B-7FEF-E9CF24D9E8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9938" cy="6146799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9C5A76-02A2-CBFD-57CF-BFFA9F1E39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0714" y="3855682"/>
            <a:ext cx="10617121" cy="2040184"/>
          </a:xfrm>
        </p:spPr>
        <p:txBody>
          <a:bodyPr anchor="t">
            <a:normAutofit/>
          </a:bodyPr>
          <a:lstStyle>
            <a:lvl1pPr algn="ctr">
              <a:defRPr sz="4000" b="0" i="0" cap="all" baseline="0">
                <a:solidFill>
                  <a:schemeClr val="bg1"/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STYLE DU SOUS-TITRE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4A7A65-D6F9-6CCE-CA6B-545C1A461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0715" y="1806575"/>
            <a:ext cx="10617120" cy="2168965"/>
          </a:xfrm>
        </p:spPr>
        <p:txBody>
          <a:bodyPr anchor="b">
            <a:noAutofit/>
          </a:bodyPr>
          <a:lstStyle>
            <a:lvl1pPr marL="0" indent="0" algn="ctr">
              <a:lnSpc>
                <a:spcPct val="70000"/>
              </a:lnSpc>
              <a:buNone/>
              <a:defRPr sz="7200" cap="all" baseline="0">
                <a:ln>
                  <a:noFill/>
                </a:ln>
                <a:solidFill>
                  <a:schemeClr val="bg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INSÉREZ </a:t>
            </a:r>
            <a:br>
              <a:rPr lang="fr-FR" dirty="0"/>
            </a:br>
            <a:r>
              <a:rPr lang="fr-FR" dirty="0"/>
              <a:t>VOTRE TEXTE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A94A53-1939-F77D-3664-44370FEC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Forme libre 3">
            <a:extLst>
              <a:ext uri="{FF2B5EF4-FFF2-40B4-BE49-F238E27FC236}">
                <a16:creationId xmlns:a16="http://schemas.microsoft.com/office/drawing/2014/main" id="{2744B75B-2F98-7BEC-E830-9E174C92BCEA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D040DC-5B6B-F3F7-7895-F5887A81330B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F4C55857-50C3-ED57-137C-58D2F9B4316F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0" name="Graphique 12">
              <a:extLst>
                <a:ext uri="{FF2B5EF4-FFF2-40B4-BE49-F238E27FC236}">
                  <a16:creationId xmlns:a16="http://schemas.microsoft.com/office/drawing/2014/main" id="{E7B1557C-EF98-C996-E1A5-8EC83F938014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66CF7951-E36E-6B8B-D87A-EA7DDECC3A4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8848E769-CA89-7864-D8F9-888F4F8708F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75A5FCDA-66B5-E55B-A1A4-35F43A47C9CF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32EA334-E317-F50A-24E3-9C244CE77801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3E5F696-9588-5349-05AA-9086ADE1351A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B314DD9-3A00-AF1B-28FB-86958725D60F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BC41463-7940-7662-74B8-D423B93E7B2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5D568534-044B-FF26-BBF9-76EF132E13E1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88D5871C-0BA9-999A-9892-E332A506D4E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83283F76-16C7-E8C4-A8C9-1FA8683AAE17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7B97030F-B9D7-8657-C28B-DCAF1F12D3C6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F837AEF1-EB07-1303-3440-D6477D413C86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DE49AE5B-A909-3FFB-CED4-B77FBAEBF941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486F91A7-69D2-AE55-C696-32B87A6A2919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DF62838-71D4-C6A2-B739-0475DB3A316C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72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ARTI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rme libre 35">
            <a:extLst>
              <a:ext uri="{FF2B5EF4-FFF2-40B4-BE49-F238E27FC236}">
                <a16:creationId xmlns:a16="http://schemas.microsoft.com/office/drawing/2014/main" id="{78C08EA1-629D-E016-F64C-4CD81962325E}"/>
              </a:ext>
            </a:extLst>
          </p:cNvPr>
          <p:cNvSpPr/>
          <p:nvPr userDrawn="1"/>
        </p:nvSpPr>
        <p:spPr>
          <a:xfrm>
            <a:off x="185502" y="-7617"/>
            <a:ext cx="2179391" cy="6902506"/>
          </a:xfrm>
          <a:custGeom>
            <a:avLst/>
            <a:gdLst>
              <a:gd name="connsiteX0" fmla="*/ 1015729 w 2179391"/>
              <a:gd name="connsiteY0" fmla="*/ 0 h 6902506"/>
              <a:gd name="connsiteX1" fmla="*/ 1944898 w 2179391"/>
              <a:gd name="connsiteY1" fmla="*/ 0 h 6902506"/>
              <a:gd name="connsiteX2" fmla="*/ 1928057 w 2179391"/>
              <a:gd name="connsiteY2" fmla="*/ 19442 h 6902506"/>
              <a:gd name="connsiteX3" fmla="*/ 742988 w 2179391"/>
              <a:gd name="connsiteY3" fmla="*/ 3320556 h 6902506"/>
              <a:gd name="connsiteX4" fmla="*/ 2091171 w 2179391"/>
              <a:gd name="connsiteY4" fmla="*/ 6809975 h 6902506"/>
              <a:gd name="connsiteX5" fmla="*/ 2179391 w 2179391"/>
              <a:gd name="connsiteY5" fmla="*/ 6902506 h 6902506"/>
              <a:gd name="connsiteX6" fmla="*/ 1204027 w 2179391"/>
              <a:gd name="connsiteY6" fmla="*/ 6902506 h 6902506"/>
              <a:gd name="connsiteX7" fmla="*/ 1178610 w 2179391"/>
              <a:gd name="connsiteY7" fmla="*/ 6870162 h 6902506"/>
              <a:gd name="connsiteX8" fmla="*/ 0 w 2179391"/>
              <a:gd name="connsiteY8" fmla="*/ 3320556 h 6902506"/>
              <a:gd name="connsiteX9" fmla="*/ 1013205 w 2179391"/>
              <a:gd name="connsiteY9" fmla="*/ 3549 h 6902506"/>
              <a:gd name="connsiteX10" fmla="*/ 1015729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1015729" y="0"/>
                </a:moveTo>
                <a:lnTo>
                  <a:pt x="1944898" y="0"/>
                </a:lnTo>
                <a:lnTo>
                  <a:pt x="1928057" y="19442"/>
                </a:lnTo>
                <a:cubicBezTo>
                  <a:pt x="1187720" y="916524"/>
                  <a:pt x="742988" y="2066604"/>
                  <a:pt x="742988" y="3320556"/>
                </a:cubicBezTo>
                <a:cubicBezTo>
                  <a:pt x="742988" y="4664077"/>
                  <a:pt x="1253522" y="5888356"/>
                  <a:pt x="2091171" y="6809975"/>
                </a:cubicBezTo>
                <a:lnTo>
                  <a:pt x="2179391" y="6902506"/>
                </a:lnTo>
                <a:lnTo>
                  <a:pt x="1204027" y="6902506"/>
                </a:lnTo>
                <a:lnTo>
                  <a:pt x="1178610" y="6870162"/>
                </a:lnTo>
                <a:cubicBezTo>
                  <a:pt x="438367" y="5880341"/>
                  <a:pt x="0" y="4651642"/>
                  <a:pt x="0" y="3320556"/>
                </a:cubicBezTo>
                <a:cubicBezTo>
                  <a:pt x="0" y="2091862"/>
                  <a:pt x="373520" y="950408"/>
                  <a:pt x="1013205" y="3549"/>
                </a:cubicBezTo>
                <a:lnTo>
                  <a:pt x="101572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04669BCC-A840-6882-E8BF-2D4DC93FC0F2}"/>
              </a:ext>
            </a:extLst>
          </p:cNvPr>
          <p:cNvSpPr/>
          <p:nvPr userDrawn="1"/>
        </p:nvSpPr>
        <p:spPr>
          <a:xfrm>
            <a:off x="2273068" y="-7617"/>
            <a:ext cx="7690188" cy="6902506"/>
          </a:xfrm>
          <a:custGeom>
            <a:avLst/>
            <a:gdLst>
              <a:gd name="connsiteX0" fmla="*/ 1907151 w 7690188"/>
              <a:gd name="connsiteY0" fmla="*/ 0 h 6902506"/>
              <a:gd name="connsiteX1" fmla="*/ 5783037 w 7690188"/>
              <a:gd name="connsiteY1" fmla="*/ 0 h 6902506"/>
              <a:gd name="connsiteX2" fmla="*/ 5838915 w 7690188"/>
              <a:gd name="connsiteY2" fmla="*/ 32129 h 6902506"/>
              <a:gd name="connsiteX3" fmla="*/ 7690188 w 7690188"/>
              <a:gd name="connsiteY3" fmla="*/ 3320556 h 6902506"/>
              <a:gd name="connsiteX4" fmla="*/ 5341778 w 7690188"/>
              <a:gd name="connsiteY4" fmla="*/ 6863483 h 6902506"/>
              <a:gd name="connsiteX5" fmla="*/ 5242808 w 7690188"/>
              <a:gd name="connsiteY5" fmla="*/ 6902506 h 6902506"/>
              <a:gd name="connsiteX6" fmla="*/ 2447380 w 7690188"/>
              <a:gd name="connsiteY6" fmla="*/ 6902506 h 6902506"/>
              <a:gd name="connsiteX7" fmla="*/ 2348410 w 7690188"/>
              <a:gd name="connsiteY7" fmla="*/ 6863483 h 6902506"/>
              <a:gd name="connsiteX8" fmla="*/ 0 w 7690188"/>
              <a:gd name="connsiteY8" fmla="*/ 3320556 h 6902506"/>
              <a:gd name="connsiteX9" fmla="*/ 1851273 w 7690188"/>
              <a:gd name="connsiteY9" fmla="*/ 32129 h 6902506"/>
              <a:gd name="connsiteX10" fmla="*/ 1907151 w 7690188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90188" h="6902506">
                <a:moveTo>
                  <a:pt x="1907151" y="0"/>
                </a:moveTo>
                <a:lnTo>
                  <a:pt x="5783037" y="0"/>
                </a:lnTo>
                <a:lnTo>
                  <a:pt x="5838915" y="32129"/>
                </a:lnTo>
                <a:cubicBezTo>
                  <a:pt x="6948797" y="706510"/>
                  <a:pt x="7690188" y="1926952"/>
                  <a:pt x="7690188" y="3320556"/>
                </a:cubicBezTo>
                <a:cubicBezTo>
                  <a:pt x="7690188" y="4913246"/>
                  <a:pt x="6721840" y="6279767"/>
                  <a:pt x="5341778" y="6863483"/>
                </a:cubicBezTo>
                <a:lnTo>
                  <a:pt x="5242808" y="6902506"/>
                </a:lnTo>
                <a:lnTo>
                  <a:pt x="2447380" y="6902506"/>
                </a:lnTo>
                <a:lnTo>
                  <a:pt x="2348410" y="6863483"/>
                </a:lnTo>
                <a:cubicBezTo>
                  <a:pt x="968348" y="6279767"/>
                  <a:pt x="0" y="4913246"/>
                  <a:pt x="0" y="3320556"/>
                </a:cubicBezTo>
                <a:cubicBezTo>
                  <a:pt x="0" y="1926952"/>
                  <a:pt x="741391" y="706510"/>
                  <a:pt x="1851273" y="32129"/>
                </a:cubicBezTo>
                <a:lnTo>
                  <a:pt x="1907151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34" name="Forme libre 33">
            <a:extLst>
              <a:ext uri="{FF2B5EF4-FFF2-40B4-BE49-F238E27FC236}">
                <a16:creationId xmlns:a16="http://schemas.microsoft.com/office/drawing/2014/main" id="{F85269D2-E34F-3495-D06D-B726B14D277E}"/>
              </a:ext>
            </a:extLst>
          </p:cNvPr>
          <p:cNvSpPr/>
          <p:nvPr userDrawn="1"/>
        </p:nvSpPr>
        <p:spPr>
          <a:xfrm>
            <a:off x="9871433" y="-7617"/>
            <a:ext cx="2179391" cy="6902506"/>
          </a:xfrm>
          <a:custGeom>
            <a:avLst/>
            <a:gdLst>
              <a:gd name="connsiteX0" fmla="*/ 234493 w 2179391"/>
              <a:gd name="connsiteY0" fmla="*/ 0 h 6902506"/>
              <a:gd name="connsiteX1" fmla="*/ 1163662 w 2179391"/>
              <a:gd name="connsiteY1" fmla="*/ 0 h 6902506"/>
              <a:gd name="connsiteX2" fmla="*/ 1166186 w 2179391"/>
              <a:gd name="connsiteY2" fmla="*/ 3549 h 6902506"/>
              <a:gd name="connsiteX3" fmla="*/ 2179391 w 2179391"/>
              <a:gd name="connsiteY3" fmla="*/ 3320556 h 6902506"/>
              <a:gd name="connsiteX4" fmla="*/ 1000781 w 2179391"/>
              <a:gd name="connsiteY4" fmla="*/ 6870162 h 6902506"/>
              <a:gd name="connsiteX5" fmla="*/ 975364 w 2179391"/>
              <a:gd name="connsiteY5" fmla="*/ 6902506 h 6902506"/>
              <a:gd name="connsiteX6" fmla="*/ 0 w 2179391"/>
              <a:gd name="connsiteY6" fmla="*/ 6902506 h 6902506"/>
              <a:gd name="connsiteX7" fmla="*/ 88220 w 2179391"/>
              <a:gd name="connsiteY7" fmla="*/ 6809975 h 6902506"/>
              <a:gd name="connsiteX8" fmla="*/ 1436403 w 2179391"/>
              <a:gd name="connsiteY8" fmla="*/ 3320556 h 6902506"/>
              <a:gd name="connsiteX9" fmla="*/ 251334 w 2179391"/>
              <a:gd name="connsiteY9" fmla="*/ 19442 h 6902506"/>
              <a:gd name="connsiteX10" fmla="*/ 234493 w 2179391"/>
              <a:gd name="connsiteY10" fmla="*/ 0 h 69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79391" h="6902506">
                <a:moveTo>
                  <a:pt x="234493" y="0"/>
                </a:moveTo>
                <a:lnTo>
                  <a:pt x="1163662" y="0"/>
                </a:lnTo>
                <a:lnTo>
                  <a:pt x="1166186" y="3549"/>
                </a:lnTo>
                <a:cubicBezTo>
                  <a:pt x="1805871" y="950408"/>
                  <a:pt x="2179391" y="2091862"/>
                  <a:pt x="2179391" y="3320556"/>
                </a:cubicBezTo>
                <a:cubicBezTo>
                  <a:pt x="2179391" y="4651642"/>
                  <a:pt x="1741024" y="5880341"/>
                  <a:pt x="1000781" y="6870162"/>
                </a:cubicBezTo>
                <a:lnTo>
                  <a:pt x="975364" y="6902506"/>
                </a:lnTo>
                <a:lnTo>
                  <a:pt x="0" y="6902506"/>
                </a:lnTo>
                <a:lnTo>
                  <a:pt x="88220" y="6809975"/>
                </a:lnTo>
                <a:cubicBezTo>
                  <a:pt x="925869" y="5888356"/>
                  <a:pt x="1436403" y="4664077"/>
                  <a:pt x="1436403" y="3320556"/>
                </a:cubicBezTo>
                <a:cubicBezTo>
                  <a:pt x="1436403" y="2066604"/>
                  <a:pt x="991671" y="916524"/>
                  <a:pt x="251334" y="19442"/>
                </a:cubicBezTo>
                <a:lnTo>
                  <a:pt x="234493" y="0"/>
                </a:lnTo>
                <a:close/>
              </a:path>
            </a:pathLst>
          </a:custGeom>
          <a:noFill/>
          <a:ln w="9525">
            <a:solidFill>
              <a:schemeClr val="bg1">
                <a:lumMod val="85000"/>
                <a:alpha val="44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5A962553-16FD-A0EC-9A3D-8A26F0F78DAE}"/>
              </a:ext>
            </a:extLst>
          </p:cNvPr>
          <p:cNvCxnSpPr>
            <a:cxnSpLocks/>
            <a:stCxn id="72" idx="6"/>
            <a:endCxn id="75" idx="6"/>
          </p:cNvCxnSpPr>
          <p:nvPr userDrawn="1"/>
        </p:nvCxnSpPr>
        <p:spPr>
          <a:xfrm flipV="1">
            <a:off x="9372988" y="844787"/>
            <a:ext cx="1890523" cy="371962"/>
          </a:xfrm>
          <a:prstGeom prst="line">
            <a:avLst/>
          </a:prstGeom>
          <a:ln w="3175">
            <a:solidFill>
              <a:schemeClr val="bg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238B193D-F335-C29B-9588-B52CA9390C68}"/>
              </a:ext>
            </a:extLst>
          </p:cNvPr>
          <p:cNvCxnSpPr>
            <a:cxnSpLocks/>
            <a:stCxn id="76" idx="1"/>
            <a:endCxn id="75" idx="5"/>
          </p:cNvCxnSpPr>
          <p:nvPr userDrawn="1"/>
        </p:nvCxnSpPr>
        <p:spPr>
          <a:xfrm flipH="1" flipV="1">
            <a:off x="11253431" y="869121"/>
            <a:ext cx="387184" cy="369588"/>
          </a:xfrm>
          <a:prstGeom prst="line">
            <a:avLst/>
          </a:prstGeom>
          <a:ln w="3175">
            <a:solidFill>
              <a:schemeClr val="bg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ACA3A88C-7240-2150-892B-BA49E12399AB}"/>
              </a:ext>
            </a:extLst>
          </p:cNvPr>
          <p:cNvSpPr/>
          <p:nvPr userDrawn="1"/>
        </p:nvSpPr>
        <p:spPr>
          <a:xfrm>
            <a:off x="2981430" y="5548986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E686732B-F343-FD4B-8F12-02BE8551D311}"/>
              </a:ext>
            </a:extLst>
          </p:cNvPr>
          <p:cNvSpPr/>
          <p:nvPr userDrawn="1"/>
        </p:nvSpPr>
        <p:spPr>
          <a:xfrm>
            <a:off x="9304159" y="1182334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5F39915-8D94-490E-384B-112D56BACFAF}"/>
              </a:ext>
            </a:extLst>
          </p:cNvPr>
          <p:cNvSpPr/>
          <p:nvPr userDrawn="1"/>
        </p:nvSpPr>
        <p:spPr>
          <a:xfrm>
            <a:off x="10773676" y="5461797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C87CB5A-EDAB-8F31-2EE8-FF603471B10A}"/>
              </a:ext>
            </a:extLst>
          </p:cNvPr>
          <p:cNvSpPr/>
          <p:nvPr userDrawn="1"/>
        </p:nvSpPr>
        <p:spPr>
          <a:xfrm>
            <a:off x="9500237" y="5027873"/>
            <a:ext cx="68829" cy="6882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FACB4984-EA19-B2D5-A6BE-346DA78E2974}"/>
              </a:ext>
            </a:extLst>
          </p:cNvPr>
          <p:cNvSpPr/>
          <p:nvPr userDrawn="1"/>
        </p:nvSpPr>
        <p:spPr>
          <a:xfrm>
            <a:off x="11194682" y="810372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BEB7B3A-736C-9113-0D5B-BB3D593FF1D3}"/>
              </a:ext>
            </a:extLst>
          </p:cNvPr>
          <p:cNvSpPr/>
          <p:nvPr userDrawn="1"/>
        </p:nvSpPr>
        <p:spPr>
          <a:xfrm>
            <a:off x="11630535" y="1228629"/>
            <a:ext cx="68829" cy="6882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D66D3FCD-9077-4555-D1DD-19343D1C4D1B}"/>
              </a:ext>
            </a:extLst>
          </p:cNvPr>
          <p:cNvSpPr/>
          <p:nvPr userDrawn="1"/>
        </p:nvSpPr>
        <p:spPr>
          <a:xfrm>
            <a:off x="3308214" y="625379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1EF6AB40-CEB2-D7F2-BB3A-4C2071D342B1}"/>
              </a:ext>
            </a:extLst>
          </p:cNvPr>
          <p:cNvCxnSpPr>
            <a:cxnSpLocks/>
            <a:stCxn id="81" idx="2"/>
            <a:endCxn id="80" idx="6"/>
          </p:cNvCxnSpPr>
          <p:nvPr userDrawn="1"/>
        </p:nvCxnSpPr>
        <p:spPr>
          <a:xfrm flipH="1" flipV="1">
            <a:off x="613940" y="1110266"/>
            <a:ext cx="734082" cy="802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41B4D3A9-4A17-E378-60E2-6337E60388EB}"/>
              </a:ext>
            </a:extLst>
          </p:cNvPr>
          <p:cNvCxnSpPr>
            <a:cxnSpLocks/>
            <a:stCxn id="81" idx="6"/>
            <a:endCxn id="77" idx="6"/>
          </p:cNvCxnSpPr>
          <p:nvPr userDrawn="1"/>
        </p:nvCxnSpPr>
        <p:spPr>
          <a:xfrm flipV="1">
            <a:off x="1416851" y="659794"/>
            <a:ext cx="1960192" cy="5307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FB6FA93F-2E36-AC44-FA7B-49047E66723D}"/>
              </a:ext>
            </a:extLst>
          </p:cNvPr>
          <p:cNvSpPr/>
          <p:nvPr userDrawn="1"/>
        </p:nvSpPr>
        <p:spPr>
          <a:xfrm>
            <a:off x="545111" y="1075851"/>
            <a:ext cx="68829" cy="6882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glow rad="228600">
              <a:schemeClr val="accent3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0D4F42EA-9680-F19F-7C05-F7474173A48F}"/>
              </a:ext>
            </a:extLst>
          </p:cNvPr>
          <p:cNvSpPr/>
          <p:nvPr userDrawn="1"/>
        </p:nvSpPr>
        <p:spPr>
          <a:xfrm>
            <a:off x="1348022" y="1156089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5D76499-9EFF-16AB-277A-69F5ED2C87B8}"/>
              </a:ext>
            </a:extLst>
          </p:cNvPr>
          <p:cNvSpPr/>
          <p:nvPr userDrawn="1"/>
        </p:nvSpPr>
        <p:spPr>
          <a:xfrm>
            <a:off x="0" y="6149975"/>
            <a:ext cx="12192000" cy="708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D040DC-5B6B-F3F7-7895-F5887A81330B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F4C55857-50C3-ED57-137C-58D2F9B4316F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0" name="Graphique 12">
              <a:extLst>
                <a:ext uri="{FF2B5EF4-FFF2-40B4-BE49-F238E27FC236}">
                  <a16:creationId xmlns:a16="http://schemas.microsoft.com/office/drawing/2014/main" id="{E7B1557C-EF98-C996-E1A5-8EC83F938014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66CF7951-E36E-6B8B-D87A-EA7DDECC3A4E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8848E769-CA89-7864-D8F9-888F4F8708F5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75A5FCDA-66B5-E55B-A1A4-35F43A47C9CF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332EA334-E317-F50A-24E3-9C244CE77801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33E5F696-9588-5349-05AA-9086ADE1351A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B314DD9-3A00-AF1B-28FB-86958725D60F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5BC41463-7940-7662-74B8-D423B93E7B2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DF9C5A76-02A2-CBFD-57CF-BFFA9F1E39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5586" y="4630680"/>
            <a:ext cx="10168568" cy="725835"/>
          </a:xfrm>
        </p:spPr>
        <p:txBody>
          <a:bodyPr anchor="t">
            <a:normAutofit/>
          </a:bodyPr>
          <a:lstStyle>
            <a:lvl1pPr algn="ctr">
              <a:defRPr sz="2400" b="0" i="0" cap="all" baseline="0">
                <a:solidFill>
                  <a:schemeClr val="bg1"/>
                </a:solidFill>
                <a:latin typeface="CNES Sans ExtraLight" pitchFamily="2" charset="77"/>
              </a:defRPr>
            </a:lvl1pPr>
          </a:lstStyle>
          <a:p>
            <a:r>
              <a:rPr lang="fr-FR" dirty="0"/>
              <a:t>STYLE DU SOUS-TITRE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4A7A65-D6F9-6CCE-CA6B-545C1A461C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5593" y="3439518"/>
            <a:ext cx="10159090" cy="873222"/>
          </a:xfrm>
        </p:spPr>
        <p:txBody>
          <a:bodyPr tIns="144000" anchor="t">
            <a:noAutofit/>
          </a:bodyPr>
          <a:lstStyle>
            <a:lvl1pPr marL="0" indent="0" algn="ctr">
              <a:lnSpc>
                <a:spcPct val="70000"/>
              </a:lnSpc>
              <a:buNone/>
              <a:defRPr sz="4800" cap="all" baseline="0">
                <a:ln w="12700">
                  <a:noFill/>
                </a:ln>
                <a:solidFill>
                  <a:schemeClr val="bg1"/>
                </a:solidFill>
                <a:latin typeface="CNES Poster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INSÉREZ LE TITRE </a:t>
            </a:r>
            <a:br>
              <a:rPr lang="fr-FR" dirty="0"/>
            </a:br>
            <a:r>
              <a:rPr lang="fr-FR" dirty="0"/>
              <a:t>DE VOTRE PARTIE</a:t>
            </a:r>
          </a:p>
        </p:txBody>
      </p:sp>
      <p:sp>
        <p:nvSpPr>
          <p:cNvPr id="58" name="Espace réservé du numéro de diapositive 5">
            <a:extLst>
              <a:ext uri="{FF2B5EF4-FFF2-40B4-BE49-F238E27FC236}">
                <a16:creationId xmlns:a16="http://schemas.microsoft.com/office/drawing/2014/main" id="{DCDE0B2C-6A6E-80D0-E7B7-1B979CF6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9" name="Forme libre 58">
            <a:extLst>
              <a:ext uri="{FF2B5EF4-FFF2-40B4-BE49-F238E27FC236}">
                <a16:creationId xmlns:a16="http://schemas.microsoft.com/office/drawing/2014/main" id="{847D6DBA-4E61-C18E-1496-9D20BA571DF4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C478BC41-1495-E909-6713-41C04D292E1F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F59A62C3-D7F3-A4F5-B68B-EB05F8B14138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467DF8E9-866B-6D78-B520-4AB93F9F052F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E4CFDA41-0F26-57B2-EDEF-62C771776DA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10198C00-107E-84D8-8D5F-B56C8AF030AD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267F3BA1-7302-BBE0-2926-8012D03D26FE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4C80B6A4-6904-B7D3-F66F-BDC2CD5FCEAD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7" name="Espace réservé du texte 60">
            <a:extLst>
              <a:ext uri="{FF2B5EF4-FFF2-40B4-BE49-F238E27FC236}">
                <a16:creationId xmlns:a16="http://schemas.microsoft.com/office/drawing/2014/main" id="{93513065-18F7-0275-22F0-0079131DEC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1699" y="959616"/>
            <a:ext cx="5746879" cy="2471482"/>
          </a:xfrm>
        </p:spPr>
        <p:txBody>
          <a:bodyPr tIns="0" anchor="t">
            <a:noAutofit/>
          </a:bodyPr>
          <a:lstStyle>
            <a:lvl1pPr algn="ctr">
              <a:defRPr sz="20800" cap="all" baseline="0">
                <a:ln w="15875">
                  <a:gradFill flip="none" rotWithShape="1">
                    <a:gsLst>
                      <a:gs pos="12000">
                        <a:schemeClr val="accent4"/>
                      </a:gs>
                      <a:gs pos="29000">
                        <a:schemeClr val="accent3"/>
                      </a:gs>
                      <a:gs pos="73000">
                        <a:schemeClr val="tx2"/>
                      </a:gs>
                      <a:gs pos="56000">
                        <a:schemeClr val="bg2"/>
                      </a:gs>
                    </a:gsLst>
                    <a:lin ang="13500000" scaled="1"/>
                    <a:tileRect/>
                  </a:gradFill>
                </a:ln>
                <a:solidFill>
                  <a:schemeClr val="tx1"/>
                </a:solidFill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F0FB84F-C736-D008-AF35-773EE40AC994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1895C46-E0EC-3072-5D76-BDD9B1E2E193}"/>
              </a:ext>
            </a:extLst>
          </p:cNvPr>
          <p:cNvCxnSpPr>
            <a:cxnSpLocks/>
            <a:stCxn id="19" idx="4"/>
            <a:endCxn id="20" idx="4"/>
          </p:cNvCxnSpPr>
          <p:nvPr userDrawn="1"/>
        </p:nvCxnSpPr>
        <p:spPr>
          <a:xfrm flipV="1">
            <a:off x="531245" y="3429000"/>
            <a:ext cx="387335" cy="1945958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BD47EB0-A0D3-205C-8C6D-CAC1FBF89168}"/>
              </a:ext>
            </a:extLst>
          </p:cNvPr>
          <p:cNvCxnSpPr>
            <a:cxnSpLocks/>
            <a:stCxn id="21" idx="3"/>
            <a:endCxn id="20" idx="3"/>
          </p:cNvCxnSpPr>
          <p:nvPr userDrawn="1"/>
        </p:nvCxnSpPr>
        <p:spPr>
          <a:xfrm flipH="1">
            <a:off x="894245" y="2639731"/>
            <a:ext cx="1409538" cy="77918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A54C4A6F-0F58-8607-1ADB-FCA02649FAC9}"/>
              </a:ext>
            </a:extLst>
          </p:cNvPr>
          <p:cNvSpPr/>
          <p:nvPr userDrawn="1"/>
        </p:nvSpPr>
        <p:spPr>
          <a:xfrm>
            <a:off x="496830" y="5306129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E1BE76D-E3D3-F827-3EAC-F16BFE66225A}"/>
              </a:ext>
            </a:extLst>
          </p:cNvPr>
          <p:cNvSpPr/>
          <p:nvPr userDrawn="1"/>
        </p:nvSpPr>
        <p:spPr>
          <a:xfrm>
            <a:off x="884165" y="3360171"/>
            <a:ext cx="68829" cy="68829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D2203B1-E745-B749-BE67-6B71F74BA806}"/>
              </a:ext>
            </a:extLst>
          </p:cNvPr>
          <p:cNvSpPr/>
          <p:nvPr userDrawn="1"/>
        </p:nvSpPr>
        <p:spPr>
          <a:xfrm>
            <a:off x="2293703" y="2580982"/>
            <a:ext cx="68829" cy="68829"/>
          </a:xfrm>
          <a:prstGeom prst="ellipse">
            <a:avLst/>
          </a:prstGeom>
          <a:solidFill>
            <a:schemeClr val="tx2"/>
          </a:solidFill>
          <a:ln w="3175">
            <a:solidFill>
              <a:schemeClr val="tx2"/>
            </a:solidFill>
          </a:ln>
          <a:effectLst>
            <a:glow rad="228600">
              <a:schemeClr val="tx2">
                <a:alpha val="23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71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E DEUX BLO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99B84A-DC2A-1A22-02D5-98E7BA98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AE8E2CD-FAA1-7703-C8A1-3E037A144160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9005090-B290-9437-D705-6F23E4834FCD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7367EB9D-D995-BF22-A791-4CA1C2D3B191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1C45C6EC-2878-EE18-5247-CF29FEEEB4FE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7DB724B8-FE11-F730-69F2-ADFE99945106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148ECD61-EC79-3707-9119-B8BE17945705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C8DF2F02-7699-74A5-E92C-DC5A70CB5828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4442731A-BF35-FAFB-E305-ABB40C5BA418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BB575548-2049-7829-3DEA-3813EDB9F1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075" y="1806575"/>
            <a:ext cx="11318875" cy="4184650"/>
          </a:xfrm>
        </p:spPr>
        <p:txBody>
          <a:bodyPr numCol="2" spcCol="360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5173CC6E-0F59-87E1-4D81-E093765B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58D73BD-E2AE-A4CA-4B5E-E63BE7804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B953779B-67EB-79C0-DED5-4B21D77819C7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45606DEF-34C6-9D5E-E17B-4F0A4C322B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168605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CAAB5EB-9C22-3437-D94D-32C4A774F539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AF54BE1-2B64-7CC1-B499-1C1514F96209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7" name="Graphique 12">
              <a:extLst>
                <a:ext uri="{FF2B5EF4-FFF2-40B4-BE49-F238E27FC236}">
                  <a16:creationId xmlns:a16="http://schemas.microsoft.com/office/drawing/2014/main" id="{230D0D24-96CD-491C-8B48-64B4172B8A80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B61906F8-6E65-0945-933A-1AB7E5EC4D30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19497B61-1444-6ACD-9373-4506BA6DA70B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1CAF52E-F37C-D341-08D5-C687A5441082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FA5455C-E39F-9FDE-E321-12891E195B33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332100D1-A0F3-FF6D-0A6C-2352A7FDA4B5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D8C1B46B-66CD-51AD-2511-C628C3ECA242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F568F134-F47D-3AD0-FDA4-E2326194FC1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re 1">
            <a:extLst>
              <a:ext uri="{FF2B5EF4-FFF2-40B4-BE49-F238E27FC236}">
                <a16:creationId xmlns:a16="http://schemas.microsoft.com/office/drawing/2014/main" id="{5D805806-8445-FB4B-27F4-35FA59ACB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4" y="364930"/>
            <a:ext cx="9236076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ADACF6E-17C9-B664-F42B-F82D4F77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8" name="Forme libre 57">
            <a:extLst>
              <a:ext uri="{FF2B5EF4-FFF2-40B4-BE49-F238E27FC236}">
                <a16:creationId xmlns:a16="http://schemas.microsoft.com/office/drawing/2014/main" id="{2ADE32E6-18D0-DA1F-C51A-061FA5F6655F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E87392E-3219-8310-A8DF-E8737B1E9EF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28B72D3F-472D-09BF-CF59-310A22B4193B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0311C47A-F4B8-7510-9E29-2F6A8C9F4E46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587E5DBC-2E9F-BC48-B119-87181E41EB31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6652B425-FDDF-F07E-E0AD-6C45966852D6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894E6C3F-D88B-1250-6447-E0A55898DBFD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897E271B-D0DE-18D2-12E0-1A7C7C9259C1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73CA8F28-2890-811C-D141-D87E78D6C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96BDF15-61FA-3A4B-A155-FA20966E7BB0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599F065-3898-AFF4-4338-8D350636A1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403626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 POINTS NUMEROT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FC8835A-7CFB-D691-6827-139C58D0C5DE}"/>
              </a:ext>
            </a:extLst>
          </p:cNvPr>
          <p:cNvGrpSpPr/>
          <p:nvPr userDrawn="1"/>
        </p:nvGrpSpPr>
        <p:grpSpPr>
          <a:xfrm>
            <a:off x="359170" y="6153060"/>
            <a:ext cx="781291" cy="704939"/>
            <a:chOff x="2295604" y="0"/>
            <a:chExt cx="7600791" cy="6858000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47729041-8899-A4AF-ABE4-A94CF572DC95}"/>
                </a:ext>
              </a:extLst>
            </p:cNvPr>
            <p:cNvSpPr/>
            <p:nvPr/>
          </p:nvSpPr>
          <p:spPr>
            <a:xfrm>
              <a:off x="2295604" y="0"/>
              <a:ext cx="7600791" cy="6858000"/>
            </a:xfrm>
            <a:custGeom>
              <a:avLst/>
              <a:gdLst>
                <a:gd name="connsiteX0" fmla="*/ 0 w 7600791"/>
                <a:gd name="connsiteY0" fmla="*/ 0 h 6858000"/>
                <a:gd name="connsiteX1" fmla="*/ 7600791 w 7600791"/>
                <a:gd name="connsiteY1" fmla="*/ 0 h 6858000"/>
                <a:gd name="connsiteX2" fmla="*/ 7600791 w 7600791"/>
                <a:gd name="connsiteY2" fmla="*/ 6858000 h 6858000"/>
                <a:gd name="connsiteX3" fmla="*/ 0 w 760079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00791" h="6858000">
                  <a:moveTo>
                    <a:pt x="0" y="0"/>
                  </a:moveTo>
                  <a:lnTo>
                    <a:pt x="7600791" y="0"/>
                  </a:lnTo>
                  <a:lnTo>
                    <a:pt x="760079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3" name="Graphique 12">
              <a:extLst>
                <a:ext uri="{FF2B5EF4-FFF2-40B4-BE49-F238E27FC236}">
                  <a16:creationId xmlns:a16="http://schemas.microsoft.com/office/drawing/2014/main" id="{FA8D4AAA-C09A-C6CA-BA54-8F72EB9777F6}"/>
                </a:ext>
              </a:extLst>
            </p:cNvPr>
            <p:cNvGrpSpPr/>
            <p:nvPr/>
          </p:nvGrpSpPr>
          <p:grpSpPr>
            <a:xfrm>
              <a:off x="3189814" y="894132"/>
              <a:ext cx="2464444" cy="894132"/>
              <a:chOff x="3189814" y="894132"/>
              <a:chExt cx="2464444" cy="894132"/>
            </a:xfrm>
          </p:grpSpPr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0CB1C74-08A1-4F67-DB6E-4C0065B969B8}"/>
                  </a:ext>
                </a:extLst>
              </p:cNvPr>
              <p:cNvSpPr/>
              <p:nvPr/>
            </p:nvSpPr>
            <p:spPr>
              <a:xfrm>
                <a:off x="3189814" y="894132"/>
                <a:ext cx="1166050" cy="894132"/>
              </a:xfrm>
              <a:custGeom>
                <a:avLst/>
                <a:gdLst>
                  <a:gd name="connsiteX0" fmla="*/ 1023871 w 1166050"/>
                  <a:gd name="connsiteY0" fmla="*/ 790414 h 894132"/>
                  <a:gd name="connsiteX1" fmla="*/ 1052486 w 1166050"/>
                  <a:gd name="connsiteY1" fmla="*/ 760013 h 894132"/>
                  <a:gd name="connsiteX2" fmla="*/ 1108821 w 1166050"/>
                  <a:gd name="connsiteY2" fmla="*/ 702789 h 894132"/>
                  <a:gd name="connsiteX3" fmla="*/ 1127600 w 1166050"/>
                  <a:gd name="connsiteY3" fmla="*/ 688482 h 894132"/>
                  <a:gd name="connsiteX4" fmla="*/ 1131177 w 1166050"/>
                  <a:gd name="connsiteY4" fmla="*/ 681329 h 894132"/>
                  <a:gd name="connsiteX5" fmla="*/ 1108821 w 1166050"/>
                  <a:gd name="connsiteY5" fmla="*/ 694741 h 894132"/>
                  <a:gd name="connsiteX6" fmla="*/ 1107033 w 1166050"/>
                  <a:gd name="connsiteY6" fmla="*/ 691165 h 894132"/>
                  <a:gd name="connsiteX7" fmla="*/ 1124917 w 1166050"/>
                  <a:gd name="connsiteY7" fmla="*/ 677753 h 894132"/>
                  <a:gd name="connsiteX8" fmla="*/ 1124023 w 1166050"/>
                  <a:gd name="connsiteY8" fmla="*/ 677753 h 894132"/>
                  <a:gd name="connsiteX9" fmla="*/ 1122234 w 1166050"/>
                  <a:gd name="connsiteY9" fmla="*/ 674176 h 894132"/>
                  <a:gd name="connsiteX10" fmla="*/ 1068582 w 1166050"/>
                  <a:gd name="connsiteY10" fmla="*/ 699212 h 894132"/>
                  <a:gd name="connsiteX11" fmla="*/ 1060534 w 1166050"/>
                  <a:gd name="connsiteY11" fmla="*/ 697424 h 894132"/>
                  <a:gd name="connsiteX12" fmla="*/ 991680 w 1166050"/>
                  <a:gd name="connsiteY12" fmla="*/ 737660 h 894132"/>
                  <a:gd name="connsiteX13" fmla="*/ 991680 w 1166050"/>
                  <a:gd name="connsiteY13" fmla="*/ 734083 h 894132"/>
                  <a:gd name="connsiteX14" fmla="*/ 961277 w 1166050"/>
                  <a:gd name="connsiteY14" fmla="*/ 745707 h 894132"/>
                  <a:gd name="connsiteX15" fmla="*/ 919249 w 1166050"/>
                  <a:gd name="connsiteY15" fmla="*/ 747495 h 894132"/>
                  <a:gd name="connsiteX16" fmla="*/ 857548 w 1166050"/>
                  <a:gd name="connsiteY16" fmla="*/ 758225 h 894132"/>
                  <a:gd name="connsiteX17" fmla="*/ 855760 w 1166050"/>
                  <a:gd name="connsiteY17" fmla="*/ 759119 h 894132"/>
                  <a:gd name="connsiteX18" fmla="*/ 824462 w 1166050"/>
                  <a:gd name="connsiteY18" fmla="*/ 771637 h 894132"/>
                  <a:gd name="connsiteX19" fmla="*/ 820885 w 1166050"/>
                  <a:gd name="connsiteY19" fmla="*/ 775213 h 894132"/>
                  <a:gd name="connsiteX20" fmla="*/ 809261 w 1166050"/>
                  <a:gd name="connsiteY20" fmla="*/ 785049 h 894132"/>
                  <a:gd name="connsiteX21" fmla="*/ 781540 w 1166050"/>
                  <a:gd name="connsiteY21" fmla="*/ 807402 h 894132"/>
                  <a:gd name="connsiteX22" fmla="*/ 778858 w 1166050"/>
                  <a:gd name="connsiteY22" fmla="*/ 808296 h 894132"/>
                  <a:gd name="connsiteX23" fmla="*/ 752031 w 1166050"/>
                  <a:gd name="connsiteY23" fmla="*/ 834226 h 894132"/>
                  <a:gd name="connsiteX24" fmla="*/ 746666 w 1166050"/>
                  <a:gd name="connsiteY24" fmla="*/ 835120 h 894132"/>
                  <a:gd name="connsiteX25" fmla="*/ 747560 w 1166050"/>
                  <a:gd name="connsiteY25" fmla="*/ 833332 h 894132"/>
                  <a:gd name="connsiteX26" fmla="*/ 752031 w 1166050"/>
                  <a:gd name="connsiteY26" fmla="*/ 826179 h 894132"/>
                  <a:gd name="connsiteX27" fmla="*/ 757396 w 1166050"/>
                  <a:gd name="connsiteY27" fmla="*/ 818132 h 894132"/>
                  <a:gd name="connsiteX28" fmla="*/ 764550 w 1166050"/>
                  <a:gd name="connsiteY28" fmla="*/ 808296 h 894132"/>
                  <a:gd name="connsiteX29" fmla="*/ 764550 w 1166050"/>
                  <a:gd name="connsiteY29" fmla="*/ 806508 h 894132"/>
                  <a:gd name="connsiteX30" fmla="*/ 761868 w 1166050"/>
                  <a:gd name="connsiteY30" fmla="*/ 805614 h 894132"/>
                  <a:gd name="connsiteX31" fmla="*/ 790482 w 1166050"/>
                  <a:gd name="connsiteY31" fmla="*/ 784155 h 894132"/>
                  <a:gd name="connsiteX32" fmla="*/ 788694 w 1166050"/>
                  <a:gd name="connsiteY32" fmla="*/ 782366 h 894132"/>
                  <a:gd name="connsiteX33" fmla="*/ 791377 w 1166050"/>
                  <a:gd name="connsiteY33" fmla="*/ 777896 h 894132"/>
                  <a:gd name="connsiteX34" fmla="*/ 792271 w 1166050"/>
                  <a:gd name="connsiteY34" fmla="*/ 776107 h 894132"/>
                  <a:gd name="connsiteX35" fmla="*/ 791377 w 1166050"/>
                  <a:gd name="connsiteY35" fmla="*/ 774319 h 894132"/>
                  <a:gd name="connsiteX36" fmla="*/ 783329 w 1166050"/>
                  <a:gd name="connsiteY36" fmla="*/ 779684 h 894132"/>
                  <a:gd name="connsiteX37" fmla="*/ 769915 w 1166050"/>
                  <a:gd name="connsiteY37" fmla="*/ 790414 h 894132"/>
                  <a:gd name="connsiteX38" fmla="*/ 767233 w 1166050"/>
                  <a:gd name="connsiteY38" fmla="*/ 790414 h 894132"/>
                  <a:gd name="connsiteX39" fmla="*/ 765444 w 1166050"/>
                  <a:gd name="connsiteY39" fmla="*/ 789519 h 894132"/>
                  <a:gd name="connsiteX40" fmla="*/ 765444 w 1166050"/>
                  <a:gd name="connsiteY40" fmla="*/ 788625 h 894132"/>
                  <a:gd name="connsiteX41" fmla="*/ 766339 w 1166050"/>
                  <a:gd name="connsiteY41" fmla="*/ 786837 h 894132"/>
                  <a:gd name="connsiteX42" fmla="*/ 767233 w 1166050"/>
                  <a:gd name="connsiteY42" fmla="*/ 785049 h 894132"/>
                  <a:gd name="connsiteX43" fmla="*/ 768127 w 1166050"/>
                  <a:gd name="connsiteY43" fmla="*/ 784155 h 894132"/>
                  <a:gd name="connsiteX44" fmla="*/ 769021 w 1166050"/>
                  <a:gd name="connsiteY44" fmla="*/ 782366 h 894132"/>
                  <a:gd name="connsiteX45" fmla="*/ 769915 w 1166050"/>
                  <a:gd name="connsiteY45" fmla="*/ 780578 h 894132"/>
                  <a:gd name="connsiteX46" fmla="*/ 771704 w 1166050"/>
                  <a:gd name="connsiteY46" fmla="*/ 777002 h 894132"/>
                  <a:gd name="connsiteX47" fmla="*/ 772598 w 1166050"/>
                  <a:gd name="connsiteY47" fmla="*/ 775213 h 894132"/>
                  <a:gd name="connsiteX48" fmla="*/ 774387 w 1166050"/>
                  <a:gd name="connsiteY48" fmla="*/ 772531 h 894132"/>
                  <a:gd name="connsiteX49" fmla="*/ 773492 w 1166050"/>
                  <a:gd name="connsiteY49" fmla="*/ 769849 h 894132"/>
                  <a:gd name="connsiteX50" fmla="*/ 785117 w 1166050"/>
                  <a:gd name="connsiteY50" fmla="*/ 760013 h 894132"/>
                  <a:gd name="connsiteX51" fmla="*/ 784223 w 1166050"/>
                  <a:gd name="connsiteY51" fmla="*/ 760013 h 894132"/>
                  <a:gd name="connsiteX52" fmla="*/ 803895 w 1166050"/>
                  <a:gd name="connsiteY52" fmla="*/ 749283 h 894132"/>
                  <a:gd name="connsiteX53" fmla="*/ 806578 w 1166050"/>
                  <a:gd name="connsiteY53" fmla="*/ 746601 h 894132"/>
                  <a:gd name="connsiteX54" fmla="*/ 779752 w 1166050"/>
                  <a:gd name="connsiteY54" fmla="*/ 760013 h 894132"/>
                  <a:gd name="connsiteX55" fmla="*/ 777069 w 1166050"/>
                  <a:gd name="connsiteY55" fmla="*/ 761801 h 894132"/>
                  <a:gd name="connsiteX56" fmla="*/ 772598 w 1166050"/>
                  <a:gd name="connsiteY56" fmla="*/ 760013 h 894132"/>
                  <a:gd name="connsiteX57" fmla="*/ 772598 w 1166050"/>
                  <a:gd name="connsiteY57" fmla="*/ 759119 h 894132"/>
                  <a:gd name="connsiteX58" fmla="*/ 782434 w 1166050"/>
                  <a:gd name="connsiteY58" fmla="*/ 751072 h 894132"/>
                  <a:gd name="connsiteX59" fmla="*/ 786011 w 1166050"/>
                  <a:gd name="connsiteY59" fmla="*/ 752860 h 894132"/>
                  <a:gd name="connsiteX60" fmla="*/ 977372 w 1166050"/>
                  <a:gd name="connsiteY60" fmla="*/ 699212 h 894132"/>
                  <a:gd name="connsiteX61" fmla="*/ 992574 w 1166050"/>
                  <a:gd name="connsiteY61" fmla="*/ 689377 h 894132"/>
                  <a:gd name="connsiteX62" fmla="*/ 1017612 w 1166050"/>
                  <a:gd name="connsiteY62" fmla="*/ 672388 h 894132"/>
                  <a:gd name="connsiteX63" fmla="*/ 1046227 w 1166050"/>
                  <a:gd name="connsiteY63" fmla="*/ 633940 h 894132"/>
                  <a:gd name="connsiteX64" fmla="*/ 1044438 w 1166050"/>
                  <a:gd name="connsiteY64" fmla="*/ 630364 h 894132"/>
                  <a:gd name="connsiteX65" fmla="*/ 970219 w 1166050"/>
                  <a:gd name="connsiteY65" fmla="*/ 685800 h 894132"/>
                  <a:gd name="connsiteX66" fmla="*/ 858442 w 1166050"/>
                  <a:gd name="connsiteY66" fmla="*/ 706365 h 894132"/>
                  <a:gd name="connsiteX67" fmla="*/ 866490 w 1166050"/>
                  <a:gd name="connsiteY67" fmla="*/ 702789 h 894132"/>
                  <a:gd name="connsiteX68" fmla="*/ 873644 w 1166050"/>
                  <a:gd name="connsiteY68" fmla="*/ 692953 h 894132"/>
                  <a:gd name="connsiteX69" fmla="*/ 879009 w 1166050"/>
                  <a:gd name="connsiteY69" fmla="*/ 692953 h 894132"/>
                  <a:gd name="connsiteX70" fmla="*/ 882586 w 1166050"/>
                  <a:gd name="connsiteY70" fmla="*/ 689377 h 894132"/>
                  <a:gd name="connsiteX71" fmla="*/ 889740 w 1166050"/>
                  <a:gd name="connsiteY71" fmla="*/ 687588 h 894132"/>
                  <a:gd name="connsiteX72" fmla="*/ 866490 w 1166050"/>
                  <a:gd name="connsiteY72" fmla="*/ 687588 h 894132"/>
                  <a:gd name="connsiteX73" fmla="*/ 871855 w 1166050"/>
                  <a:gd name="connsiteY73" fmla="*/ 677753 h 894132"/>
                  <a:gd name="connsiteX74" fmla="*/ 879009 w 1166050"/>
                  <a:gd name="connsiteY74" fmla="*/ 677753 h 894132"/>
                  <a:gd name="connsiteX75" fmla="*/ 882586 w 1166050"/>
                  <a:gd name="connsiteY75" fmla="*/ 670600 h 894132"/>
                  <a:gd name="connsiteX76" fmla="*/ 955017 w 1166050"/>
                  <a:gd name="connsiteY76" fmla="*/ 630364 h 894132"/>
                  <a:gd name="connsiteX77" fmla="*/ 941604 w 1166050"/>
                  <a:gd name="connsiteY77" fmla="*/ 632152 h 894132"/>
                  <a:gd name="connsiteX78" fmla="*/ 945181 w 1166050"/>
                  <a:gd name="connsiteY78" fmla="*/ 626787 h 894132"/>
                  <a:gd name="connsiteX79" fmla="*/ 997939 w 1166050"/>
                  <a:gd name="connsiteY79" fmla="*/ 604434 h 894132"/>
                  <a:gd name="connsiteX80" fmla="*/ 979161 w 1166050"/>
                  <a:gd name="connsiteY80" fmla="*/ 604434 h 894132"/>
                  <a:gd name="connsiteX81" fmla="*/ 988997 w 1166050"/>
                  <a:gd name="connsiteY81" fmla="*/ 599069 h 894132"/>
                  <a:gd name="connsiteX82" fmla="*/ 988997 w 1166050"/>
                  <a:gd name="connsiteY82" fmla="*/ 593704 h 894132"/>
                  <a:gd name="connsiteX83" fmla="*/ 992574 w 1166050"/>
                  <a:gd name="connsiteY83" fmla="*/ 591916 h 894132"/>
                  <a:gd name="connsiteX84" fmla="*/ 988997 w 1166050"/>
                  <a:gd name="connsiteY84" fmla="*/ 590128 h 894132"/>
                  <a:gd name="connsiteX85" fmla="*/ 998833 w 1166050"/>
                  <a:gd name="connsiteY85" fmla="*/ 584763 h 894132"/>
                  <a:gd name="connsiteX86" fmla="*/ 993468 w 1166050"/>
                  <a:gd name="connsiteY86" fmla="*/ 582975 h 894132"/>
                  <a:gd name="connsiteX87" fmla="*/ 1015823 w 1166050"/>
                  <a:gd name="connsiteY87" fmla="*/ 573139 h 894132"/>
                  <a:gd name="connsiteX88" fmla="*/ 1008670 w 1166050"/>
                  <a:gd name="connsiteY88" fmla="*/ 569563 h 894132"/>
                  <a:gd name="connsiteX89" fmla="*/ 1012247 w 1166050"/>
                  <a:gd name="connsiteY89" fmla="*/ 567774 h 894132"/>
                  <a:gd name="connsiteX90" fmla="*/ 1008670 w 1166050"/>
                  <a:gd name="connsiteY90" fmla="*/ 567774 h 894132"/>
                  <a:gd name="connsiteX91" fmla="*/ 1006881 w 1166050"/>
                  <a:gd name="connsiteY91" fmla="*/ 560621 h 894132"/>
                  <a:gd name="connsiteX92" fmla="*/ 1022083 w 1166050"/>
                  <a:gd name="connsiteY92" fmla="*/ 520385 h 894132"/>
                  <a:gd name="connsiteX93" fmla="*/ 1018506 w 1166050"/>
                  <a:gd name="connsiteY93" fmla="*/ 518597 h 894132"/>
                  <a:gd name="connsiteX94" fmla="*/ 949652 w 1166050"/>
                  <a:gd name="connsiteY94" fmla="*/ 550786 h 894132"/>
                  <a:gd name="connsiteX95" fmla="*/ 938027 w 1166050"/>
                  <a:gd name="connsiteY95" fmla="*/ 550786 h 894132"/>
                  <a:gd name="connsiteX96" fmla="*/ 909412 w 1166050"/>
                  <a:gd name="connsiteY96" fmla="*/ 548998 h 894132"/>
                  <a:gd name="connsiteX97" fmla="*/ 892422 w 1166050"/>
                  <a:gd name="connsiteY97" fmla="*/ 535586 h 894132"/>
                  <a:gd name="connsiteX98" fmla="*/ 850394 w 1166050"/>
                  <a:gd name="connsiteY98" fmla="*/ 515021 h 894132"/>
                  <a:gd name="connsiteX99" fmla="*/ 720734 w 1166050"/>
                  <a:gd name="connsiteY99" fmla="*/ 496244 h 894132"/>
                  <a:gd name="connsiteX100" fmla="*/ 779752 w 1166050"/>
                  <a:gd name="connsiteY100" fmla="*/ 479255 h 894132"/>
                  <a:gd name="connsiteX101" fmla="*/ 865596 w 1166050"/>
                  <a:gd name="connsiteY101" fmla="*/ 462267 h 894132"/>
                  <a:gd name="connsiteX102" fmla="*/ 848606 w 1166050"/>
                  <a:gd name="connsiteY102" fmla="*/ 462267 h 894132"/>
                  <a:gd name="connsiteX103" fmla="*/ 776175 w 1166050"/>
                  <a:gd name="connsiteY103" fmla="*/ 472102 h 894132"/>
                  <a:gd name="connsiteX104" fmla="*/ 726993 w 1166050"/>
                  <a:gd name="connsiteY104" fmla="*/ 485514 h 894132"/>
                  <a:gd name="connsiteX105" fmla="*/ 700167 w 1166050"/>
                  <a:gd name="connsiteY105" fmla="*/ 497138 h 894132"/>
                  <a:gd name="connsiteX106" fmla="*/ 700167 w 1166050"/>
                  <a:gd name="connsiteY106" fmla="*/ 491773 h 894132"/>
                  <a:gd name="connsiteX107" fmla="*/ 764550 w 1166050"/>
                  <a:gd name="connsiteY107" fmla="*/ 449749 h 894132"/>
                  <a:gd name="connsiteX108" fmla="*/ 853971 w 1166050"/>
                  <a:gd name="connsiteY108" fmla="*/ 453325 h 894132"/>
                  <a:gd name="connsiteX109" fmla="*/ 918354 w 1166050"/>
                  <a:gd name="connsiteY109" fmla="*/ 464949 h 894132"/>
                  <a:gd name="connsiteX110" fmla="*/ 935344 w 1166050"/>
                  <a:gd name="connsiteY110" fmla="*/ 480149 h 894132"/>
                  <a:gd name="connsiteX111" fmla="*/ 965748 w 1166050"/>
                  <a:gd name="connsiteY111" fmla="*/ 487302 h 894132"/>
                  <a:gd name="connsiteX112" fmla="*/ 965748 w 1166050"/>
                  <a:gd name="connsiteY112" fmla="*/ 477467 h 894132"/>
                  <a:gd name="connsiteX113" fmla="*/ 988103 w 1166050"/>
                  <a:gd name="connsiteY113" fmla="*/ 475679 h 894132"/>
                  <a:gd name="connsiteX114" fmla="*/ 969324 w 1166050"/>
                  <a:gd name="connsiteY114" fmla="*/ 439913 h 894132"/>
                  <a:gd name="connsiteX115" fmla="*/ 971113 w 1166050"/>
                  <a:gd name="connsiteY115" fmla="*/ 436337 h 894132"/>
                  <a:gd name="connsiteX116" fmla="*/ 1011352 w 1166050"/>
                  <a:gd name="connsiteY116" fmla="*/ 470314 h 894132"/>
                  <a:gd name="connsiteX117" fmla="*/ 1036390 w 1166050"/>
                  <a:gd name="connsiteY117" fmla="*/ 468526 h 894132"/>
                  <a:gd name="connsiteX118" fmla="*/ 997045 w 1166050"/>
                  <a:gd name="connsiteY118" fmla="*/ 417560 h 894132"/>
                  <a:gd name="connsiteX119" fmla="*/ 997045 w 1166050"/>
                  <a:gd name="connsiteY119" fmla="*/ 410407 h 894132"/>
                  <a:gd name="connsiteX120" fmla="*/ 991680 w 1166050"/>
                  <a:gd name="connsiteY120" fmla="*/ 406831 h 894132"/>
                  <a:gd name="connsiteX121" fmla="*/ 991680 w 1166050"/>
                  <a:gd name="connsiteY121" fmla="*/ 399677 h 894132"/>
                  <a:gd name="connsiteX122" fmla="*/ 983632 w 1166050"/>
                  <a:gd name="connsiteY122" fmla="*/ 384477 h 894132"/>
                  <a:gd name="connsiteX123" fmla="*/ 978267 w 1166050"/>
                  <a:gd name="connsiteY123" fmla="*/ 354077 h 894132"/>
                  <a:gd name="connsiteX124" fmla="*/ 971113 w 1166050"/>
                  <a:gd name="connsiteY124" fmla="*/ 325464 h 894132"/>
                  <a:gd name="connsiteX125" fmla="*/ 955911 w 1166050"/>
                  <a:gd name="connsiteY125" fmla="*/ 244098 h 894132"/>
                  <a:gd name="connsiteX126" fmla="*/ 989891 w 1166050"/>
                  <a:gd name="connsiteY126" fmla="*/ 158262 h 894132"/>
                  <a:gd name="connsiteX127" fmla="*/ 1037284 w 1166050"/>
                  <a:gd name="connsiteY127" fmla="*/ 104614 h 894132"/>
                  <a:gd name="connsiteX128" fmla="*/ 1069476 w 1166050"/>
                  <a:gd name="connsiteY128" fmla="*/ 50966 h 894132"/>
                  <a:gd name="connsiteX129" fmla="*/ 1121340 w 1166050"/>
                  <a:gd name="connsiteY129" fmla="*/ 16989 h 894132"/>
                  <a:gd name="connsiteX130" fmla="*/ 1166051 w 1166050"/>
                  <a:gd name="connsiteY130" fmla="*/ 0 h 894132"/>
                  <a:gd name="connsiteX131" fmla="*/ 0 w 1166050"/>
                  <a:gd name="connsiteY131" fmla="*/ 0 h 894132"/>
                  <a:gd name="connsiteX132" fmla="*/ 0 w 1166050"/>
                  <a:gd name="connsiteY132" fmla="*/ 894133 h 894132"/>
                  <a:gd name="connsiteX133" fmla="*/ 828933 w 1166050"/>
                  <a:gd name="connsiteY133" fmla="*/ 894133 h 894132"/>
                  <a:gd name="connsiteX134" fmla="*/ 938027 w 1166050"/>
                  <a:gd name="connsiteY134" fmla="*/ 837803 h 894132"/>
                  <a:gd name="connsiteX135" fmla="*/ 1023871 w 1166050"/>
                  <a:gd name="connsiteY135" fmla="*/ 790414 h 894132"/>
                  <a:gd name="connsiteX136" fmla="*/ 764550 w 1166050"/>
                  <a:gd name="connsiteY136" fmla="*/ 668812 h 894132"/>
                  <a:gd name="connsiteX137" fmla="*/ 756502 w 1166050"/>
                  <a:gd name="connsiteY137" fmla="*/ 667023 h 894132"/>
                  <a:gd name="connsiteX138" fmla="*/ 777069 w 1166050"/>
                  <a:gd name="connsiteY138" fmla="*/ 655400 h 894132"/>
                  <a:gd name="connsiteX139" fmla="*/ 788694 w 1166050"/>
                  <a:gd name="connsiteY139" fmla="*/ 651823 h 894132"/>
                  <a:gd name="connsiteX140" fmla="*/ 800319 w 1166050"/>
                  <a:gd name="connsiteY140" fmla="*/ 658976 h 894132"/>
                  <a:gd name="connsiteX141" fmla="*/ 764550 w 1166050"/>
                  <a:gd name="connsiteY141" fmla="*/ 668812 h 894132"/>
                  <a:gd name="connsiteX142" fmla="*/ 505229 w 1166050"/>
                  <a:gd name="connsiteY142" fmla="*/ 632152 h 894132"/>
                  <a:gd name="connsiteX143" fmla="*/ 503441 w 1166050"/>
                  <a:gd name="connsiteY143" fmla="*/ 628576 h 894132"/>
                  <a:gd name="connsiteX144" fmla="*/ 557988 w 1166050"/>
                  <a:gd name="connsiteY144" fmla="*/ 542739 h 894132"/>
                  <a:gd name="connsiteX145" fmla="*/ 615217 w 1166050"/>
                  <a:gd name="connsiteY145" fmla="*/ 495350 h 894132"/>
                  <a:gd name="connsiteX146" fmla="*/ 710003 w 1166050"/>
                  <a:gd name="connsiteY146" fmla="*/ 421137 h 894132"/>
                  <a:gd name="connsiteX147" fmla="*/ 753820 w 1166050"/>
                  <a:gd name="connsiteY147" fmla="*/ 422925 h 894132"/>
                  <a:gd name="connsiteX148" fmla="*/ 733253 w 1166050"/>
                  <a:gd name="connsiteY148" fmla="*/ 432760 h 894132"/>
                  <a:gd name="connsiteX149" fmla="*/ 727888 w 1166050"/>
                  <a:gd name="connsiteY149" fmla="*/ 430972 h 894132"/>
                  <a:gd name="connsiteX150" fmla="*/ 729676 w 1166050"/>
                  <a:gd name="connsiteY150" fmla="*/ 425607 h 894132"/>
                  <a:gd name="connsiteX151" fmla="*/ 676023 w 1166050"/>
                  <a:gd name="connsiteY151" fmla="*/ 474785 h 894132"/>
                  <a:gd name="connsiteX152" fmla="*/ 637572 w 1166050"/>
                  <a:gd name="connsiteY152" fmla="*/ 518597 h 894132"/>
                  <a:gd name="connsiteX153" fmla="*/ 635784 w 1166050"/>
                  <a:gd name="connsiteY153" fmla="*/ 515021 h 894132"/>
                  <a:gd name="connsiteX154" fmla="*/ 505229 w 1166050"/>
                  <a:gd name="connsiteY154" fmla="*/ 632152 h 894132"/>
                  <a:gd name="connsiteX155" fmla="*/ 645620 w 1166050"/>
                  <a:gd name="connsiteY155" fmla="*/ 520385 h 894132"/>
                  <a:gd name="connsiteX156" fmla="*/ 640255 w 1166050"/>
                  <a:gd name="connsiteY156" fmla="*/ 527538 h 894132"/>
                  <a:gd name="connsiteX157" fmla="*/ 633101 w 1166050"/>
                  <a:gd name="connsiteY157" fmla="*/ 534692 h 894132"/>
                  <a:gd name="connsiteX158" fmla="*/ 629524 w 1166050"/>
                  <a:gd name="connsiteY158" fmla="*/ 532903 h 894132"/>
                  <a:gd name="connsiteX159" fmla="*/ 642938 w 1166050"/>
                  <a:gd name="connsiteY159" fmla="*/ 517703 h 894132"/>
                  <a:gd name="connsiteX160" fmla="*/ 645620 w 1166050"/>
                  <a:gd name="connsiteY160" fmla="*/ 520385 h 894132"/>
                  <a:gd name="connsiteX161" fmla="*/ 724311 w 1166050"/>
                  <a:gd name="connsiteY161" fmla="*/ 773425 h 894132"/>
                  <a:gd name="connsiteX162" fmla="*/ 719840 w 1166050"/>
                  <a:gd name="connsiteY162" fmla="*/ 778790 h 894132"/>
                  <a:gd name="connsiteX163" fmla="*/ 721628 w 1166050"/>
                  <a:gd name="connsiteY163" fmla="*/ 781472 h 894132"/>
                  <a:gd name="connsiteX164" fmla="*/ 709109 w 1166050"/>
                  <a:gd name="connsiteY164" fmla="*/ 790414 h 894132"/>
                  <a:gd name="connsiteX165" fmla="*/ 706426 w 1166050"/>
                  <a:gd name="connsiteY165" fmla="*/ 790414 h 894132"/>
                  <a:gd name="connsiteX166" fmla="*/ 700167 w 1166050"/>
                  <a:gd name="connsiteY166" fmla="*/ 796673 h 894132"/>
                  <a:gd name="connsiteX167" fmla="*/ 691225 w 1166050"/>
                  <a:gd name="connsiteY167" fmla="*/ 794884 h 894132"/>
                  <a:gd name="connsiteX168" fmla="*/ 703744 w 1166050"/>
                  <a:gd name="connsiteY168" fmla="*/ 783261 h 894132"/>
                  <a:gd name="connsiteX169" fmla="*/ 710898 w 1166050"/>
                  <a:gd name="connsiteY169" fmla="*/ 776107 h 894132"/>
                  <a:gd name="connsiteX170" fmla="*/ 714474 w 1166050"/>
                  <a:gd name="connsiteY170" fmla="*/ 772531 h 894132"/>
                  <a:gd name="connsiteX171" fmla="*/ 724311 w 1166050"/>
                  <a:gd name="connsiteY171" fmla="*/ 773425 h 894132"/>
                  <a:gd name="connsiteX172" fmla="*/ 693908 w 1166050"/>
                  <a:gd name="connsiteY172" fmla="*/ 760013 h 894132"/>
                  <a:gd name="connsiteX173" fmla="*/ 674235 w 1166050"/>
                  <a:gd name="connsiteY173" fmla="*/ 773425 h 894132"/>
                  <a:gd name="connsiteX174" fmla="*/ 651880 w 1166050"/>
                  <a:gd name="connsiteY174" fmla="*/ 784155 h 894132"/>
                  <a:gd name="connsiteX175" fmla="*/ 649197 w 1166050"/>
                  <a:gd name="connsiteY175" fmla="*/ 783261 h 894132"/>
                  <a:gd name="connsiteX176" fmla="*/ 632207 w 1166050"/>
                  <a:gd name="connsiteY176" fmla="*/ 796673 h 894132"/>
                  <a:gd name="connsiteX177" fmla="*/ 629524 w 1166050"/>
                  <a:gd name="connsiteY177" fmla="*/ 799355 h 894132"/>
                  <a:gd name="connsiteX178" fmla="*/ 626842 w 1166050"/>
                  <a:gd name="connsiteY178" fmla="*/ 802037 h 894132"/>
                  <a:gd name="connsiteX179" fmla="*/ 623265 w 1166050"/>
                  <a:gd name="connsiteY179" fmla="*/ 805614 h 894132"/>
                  <a:gd name="connsiteX180" fmla="*/ 620582 w 1166050"/>
                  <a:gd name="connsiteY180" fmla="*/ 808296 h 894132"/>
                  <a:gd name="connsiteX181" fmla="*/ 617005 w 1166050"/>
                  <a:gd name="connsiteY181" fmla="*/ 807402 h 894132"/>
                  <a:gd name="connsiteX182" fmla="*/ 614323 w 1166050"/>
                  <a:gd name="connsiteY182" fmla="*/ 809190 h 894132"/>
                  <a:gd name="connsiteX183" fmla="*/ 611640 w 1166050"/>
                  <a:gd name="connsiteY183" fmla="*/ 810979 h 894132"/>
                  <a:gd name="connsiteX184" fmla="*/ 609852 w 1166050"/>
                  <a:gd name="connsiteY184" fmla="*/ 810979 h 894132"/>
                  <a:gd name="connsiteX185" fmla="*/ 603592 w 1166050"/>
                  <a:gd name="connsiteY185" fmla="*/ 816343 h 894132"/>
                  <a:gd name="connsiteX186" fmla="*/ 593756 w 1166050"/>
                  <a:gd name="connsiteY186" fmla="*/ 827073 h 894132"/>
                  <a:gd name="connsiteX187" fmla="*/ 593756 w 1166050"/>
                  <a:gd name="connsiteY187" fmla="*/ 827967 h 894132"/>
                  <a:gd name="connsiteX188" fmla="*/ 592862 w 1166050"/>
                  <a:gd name="connsiteY188" fmla="*/ 828861 h 894132"/>
                  <a:gd name="connsiteX189" fmla="*/ 591968 w 1166050"/>
                  <a:gd name="connsiteY189" fmla="*/ 829755 h 894132"/>
                  <a:gd name="connsiteX190" fmla="*/ 591073 w 1166050"/>
                  <a:gd name="connsiteY190" fmla="*/ 831544 h 894132"/>
                  <a:gd name="connsiteX191" fmla="*/ 589285 w 1166050"/>
                  <a:gd name="connsiteY191" fmla="*/ 832438 h 894132"/>
                  <a:gd name="connsiteX192" fmla="*/ 588391 w 1166050"/>
                  <a:gd name="connsiteY192" fmla="*/ 831544 h 894132"/>
                  <a:gd name="connsiteX193" fmla="*/ 587496 w 1166050"/>
                  <a:gd name="connsiteY193" fmla="*/ 830650 h 894132"/>
                  <a:gd name="connsiteX194" fmla="*/ 585708 w 1166050"/>
                  <a:gd name="connsiteY194" fmla="*/ 827967 h 894132"/>
                  <a:gd name="connsiteX195" fmla="*/ 585708 w 1166050"/>
                  <a:gd name="connsiteY195" fmla="*/ 827073 h 894132"/>
                  <a:gd name="connsiteX196" fmla="*/ 591073 w 1166050"/>
                  <a:gd name="connsiteY196" fmla="*/ 820814 h 894132"/>
                  <a:gd name="connsiteX197" fmla="*/ 592862 w 1166050"/>
                  <a:gd name="connsiteY197" fmla="*/ 819026 h 894132"/>
                  <a:gd name="connsiteX198" fmla="*/ 595544 w 1166050"/>
                  <a:gd name="connsiteY198" fmla="*/ 815449 h 894132"/>
                  <a:gd name="connsiteX199" fmla="*/ 596439 w 1166050"/>
                  <a:gd name="connsiteY199" fmla="*/ 813661 h 894132"/>
                  <a:gd name="connsiteX200" fmla="*/ 601804 w 1166050"/>
                  <a:gd name="connsiteY200" fmla="*/ 806508 h 894132"/>
                  <a:gd name="connsiteX201" fmla="*/ 602698 w 1166050"/>
                  <a:gd name="connsiteY201" fmla="*/ 805614 h 894132"/>
                  <a:gd name="connsiteX202" fmla="*/ 605381 w 1166050"/>
                  <a:gd name="connsiteY202" fmla="*/ 802037 h 894132"/>
                  <a:gd name="connsiteX203" fmla="*/ 607169 w 1166050"/>
                  <a:gd name="connsiteY203" fmla="*/ 798461 h 894132"/>
                  <a:gd name="connsiteX204" fmla="*/ 607169 w 1166050"/>
                  <a:gd name="connsiteY204" fmla="*/ 797567 h 894132"/>
                  <a:gd name="connsiteX205" fmla="*/ 608958 w 1166050"/>
                  <a:gd name="connsiteY205" fmla="*/ 793990 h 894132"/>
                  <a:gd name="connsiteX206" fmla="*/ 608958 w 1166050"/>
                  <a:gd name="connsiteY206" fmla="*/ 793096 h 894132"/>
                  <a:gd name="connsiteX207" fmla="*/ 609852 w 1166050"/>
                  <a:gd name="connsiteY207" fmla="*/ 791308 h 894132"/>
                  <a:gd name="connsiteX208" fmla="*/ 610746 w 1166050"/>
                  <a:gd name="connsiteY208" fmla="*/ 788625 h 894132"/>
                  <a:gd name="connsiteX209" fmla="*/ 610746 w 1166050"/>
                  <a:gd name="connsiteY209" fmla="*/ 787731 h 894132"/>
                  <a:gd name="connsiteX210" fmla="*/ 617900 w 1166050"/>
                  <a:gd name="connsiteY210" fmla="*/ 778790 h 894132"/>
                  <a:gd name="connsiteX211" fmla="*/ 617005 w 1166050"/>
                  <a:gd name="connsiteY211" fmla="*/ 778790 h 894132"/>
                  <a:gd name="connsiteX212" fmla="*/ 610746 w 1166050"/>
                  <a:gd name="connsiteY212" fmla="*/ 784155 h 894132"/>
                  <a:gd name="connsiteX213" fmla="*/ 608063 w 1166050"/>
                  <a:gd name="connsiteY213" fmla="*/ 781472 h 894132"/>
                  <a:gd name="connsiteX214" fmla="*/ 611640 w 1166050"/>
                  <a:gd name="connsiteY214" fmla="*/ 777896 h 894132"/>
                  <a:gd name="connsiteX215" fmla="*/ 620582 w 1166050"/>
                  <a:gd name="connsiteY215" fmla="*/ 768954 h 894132"/>
                  <a:gd name="connsiteX216" fmla="*/ 625948 w 1166050"/>
                  <a:gd name="connsiteY216" fmla="*/ 765378 h 894132"/>
                  <a:gd name="connsiteX217" fmla="*/ 626842 w 1166050"/>
                  <a:gd name="connsiteY217" fmla="*/ 764484 h 894132"/>
                  <a:gd name="connsiteX218" fmla="*/ 630419 w 1166050"/>
                  <a:gd name="connsiteY218" fmla="*/ 760013 h 894132"/>
                  <a:gd name="connsiteX219" fmla="*/ 694802 w 1166050"/>
                  <a:gd name="connsiteY219" fmla="*/ 734977 h 894132"/>
                  <a:gd name="connsiteX220" fmla="*/ 721628 w 1166050"/>
                  <a:gd name="connsiteY220" fmla="*/ 734977 h 894132"/>
                  <a:gd name="connsiteX221" fmla="*/ 736830 w 1166050"/>
                  <a:gd name="connsiteY221" fmla="*/ 738554 h 894132"/>
                  <a:gd name="connsiteX222" fmla="*/ 693908 w 1166050"/>
                  <a:gd name="connsiteY222" fmla="*/ 760013 h 894132"/>
                  <a:gd name="connsiteX223" fmla="*/ 728782 w 1166050"/>
                  <a:gd name="connsiteY223" fmla="*/ 641988 h 894132"/>
                  <a:gd name="connsiteX224" fmla="*/ 735935 w 1166050"/>
                  <a:gd name="connsiteY224" fmla="*/ 638411 h 894132"/>
                  <a:gd name="connsiteX225" fmla="*/ 722522 w 1166050"/>
                  <a:gd name="connsiteY225" fmla="*/ 638411 h 894132"/>
                  <a:gd name="connsiteX226" fmla="*/ 720734 w 1166050"/>
                  <a:gd name="connsiteY226" fmla="*/ 634834 h 894132"/>
                  <a:gd name="connsiteX227" fmla="*/ 693908 w 1166050"/>
                  <a:gd name="connsiteY227" fmla="*/ 641988 h 894132"/>
                  <a:gd name="connsiteX228" fmla="*/ 658139 w 1166050"/>
                  <a:gd name="connsiteY228" fmla="*/ 657188 h 894132"/>
                  <a:gd name="connsiteX229" fmla="*/ 604486 w 1166050"/>
                  <a:gd name="connsiteY229" fmla="*/ 685800 h 894132"/>
                  <a:gd name="connsiteX230" fmla="*/ 602698 w 1166050"/>
                  <a:gd name="connsiteY230" fmla="*/ 682223 h 894132"/>
                  <a:gd name="connsiteX231" fmla="*/ 614323 w 1166050"/>
                  <a:gd name="connsiteY231" fmla="*/ 670600 h 894132"/>
                  <a:gd name="connsiteX232" fmla="*/ 612534 w 1166050"/>
                  <a:gd name="connsiteY232" fmla="*/ 667023 h 894132"/>
                  <a:gd name="connsiteX233" fmla="*/ 661716 w 1166050"/>
                  <a:gd name="connsiteY233" fmla="*/ 623211 h 894132"/>
                  <a:gd name="connsiteX234" fmla="*/ 661716 w 1166050"/>
                  <a:gd name="connsiteY234" fmla="*/ 617846 h 894132"/>
                  <a:gd name="connsiteX235" fmla="*/ 678706 w 1166050"/>
                  <a:gd name="connsiteY235" fmla="*/ 599069 h 894132"/>
                  <a:gd name="connsiteX236" fmla="*/ 695696 w 1166050"/>
                  <a:gd name="connsiteY236" fmla="*/ 583869 h 894132"/>
                  <a:gd name="connsiteX237" fmla="*/ 690331 w 1166050"/>
                  <a:gd name="connsiteY237" fmla="*/ 578504 h 894132"/>
                  <a:gd name="connsiteX238" fmla="*/ 669764 w 1166050"/>
                  <a:gd name="connsiteY238" fmla="*/ 576716 h 894132"/>
                  <a:gd name="connsiteX239" fmla="*/ 680494 w 1166050"/>
                  <a:gd name="connsiteY239" fmla="*/ 570457 h 894132"/>
                  <a:gd name="connsiteX240" fmla="*/ 676918 w 1166050"/>
                  <a:gd name="connsiteY240" fmla="*/ 567774 h 894132"/>
                  <a:gd name="connsiteX241" fmla="*/ 684965 w 1166050"/>
                  <a:gd name="connsiteY241" fmla="*/ 559727 h 894132"/>
                  <a:gd name="connsiteX242" fmla="*/ 705532 w 1166050"/>
                  <a:gd name="connsiteY242" fmla="*/ 552574 h 894132"/>
                  <a:gd name="connsiteX243" fmla="*/ 667975 w 1166050"/>
                  <a:gd name="connsiteY243" fmla="*/ 548998 h 894132"/>
                  <a:gd name="connsiteX244" fmla="*/ 710003 w 1166050"/>
                  <a:gd name="connsiteY244" fmla="*/ 498032 h 894132"/>
                  <a:gd name="connsiteX245" fmla="*/ 715369 w 1166050"/>
                  <a:gd name="connsiteY245" fmla="*/ 499820 h 894132"/>
                  <a:gd name="connsiteX246" fmla="*/ 701955 w 1166050"/>
                  <a:gd name="connsiteY246" fmla="*/ 516809 h 894132"/>
                  <a:gd name="connsiteX247" fmla="*/ 742195 w 1166050"/>
                  <a:gd name="connsiteY247" fmla="*/ 526644 h 894132"/>
                  <a:gd name="connsiteX248" fmla="*/ 735041 w 1166050"/>
                  <a:gd name="connsiteY248" fmla="*/ 528433 h 894132"/>
                  <a:gd name="connsiteX249" fmla="*/ 761868 w 1166050"/>
                  <a:gd name="connsiteY249" fmla="*/ 536480 h 894132"/>
                  <a:gd name="connsiteX250" fmla="*/ 746666 w 1166050"/>
                  <a:gd name="connsiteY250" fmla="*/ 536480 h 894132"/>
                  <a:gd name="connsiteX251" fmla="*/ 898682 w 1166050"/>
                  <a:gd name="connsiteY251" fmla="*/ 597281 h 894132"/>
                  <a:gd name="connsiteX252" fmla="*/ 782434 w 1166050"/>
                  <a:gd name="connsiteY252" fmla="*/ 633046 h 894132"/>
                  <a:gd name="connsiteX253" fmla="*/ 769021 w 1166050"/>
                  <a:gd name="connsiteY253" fmla="*/ 631258 h 894132"/>
                  <a:gd name="connsiteX254" fmla="*/ 767233 w 1166050"/>
                  <a:gd name="connsiteY254" fmla="*/ 636623 h 894132"/>
                  <a:gd name="connsiteX255" fmla="*/ 750243 w 1166050"/>
                  <a:gd name="connsiteY255" fmla="*/ 640199 h 894132"/>
                  <a:gd name="connsiteX256" fmla="*/ 728782 w 1166050"/>
                  <a:gd name="connsiteY256" fmla="*/ 641988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</a:cxnLst>
                <a:rect l="l" t="t" r="r" b="b"/>
                <a:pathLst>
                  <a:path w="1166050" h="894132">
                    <a:moveTo>
                      <a:pt x="1023871" y="790414"/>
                    </a:moveTo>
                    <a:cubicBezTo>
                      <a:pt x="1033708" y="780578"/>
                      <a:pt x="1043544" y="770743"/>
                      <a:pt x="1052486" y="760013"/>
                    </a:cubicBezTo>
                    <a:cubicBezTo>
                      <a:pt x="1070370" y="739448"/>
                      <a:pt x="1088254" y="720671"/>
                      <a:pt x="1108821" y="702789"/>
                    </a:cubicBezTo>
                    <a:cubicBezTo>
                      <a:pt x="1115081" y="697424"/>
                      <a:pt x="1121340" y="692059"/>
                      <a:pt x="1127600" y="688482"/>
                    </a:cubicBezTo>
                    <a:cubicBezTo>
                      <a:pt x="1129388" y="686694"/>
                      <a:pt x="1129388" y="683118"/>
                      <a:pt x="1131177" y="681329"/>
                    </a:cubicBezTo>
                    <a:cubicBezTo>
                      <a:pt x="1123129" y="684906"/>
                      <a:pt x="1117763" y="691165"/>
                      <a:pt x="1108821" y="694741"/>
                    </a:cubicBezTo>
                    <a:cubicBezTo>
                      <a:pt x="1107033" y="694741"/>
                      <a:pt x="1105244" y="692953"/>
                      <a:pt x="1107033" y="691165"/>
                    </a:cubicBezTo>
                    <a:cubicBezTo>
                      <a:pt x="1113292" y="686694"/>
                      <a:pt x="1119552" y="682223"/>
                      <a:pt x="1124917" y="677753"/>
                    </a:cubicBezTo>
                    <a:lnTo>
                      <a:pt x="1124023" y="677753"/>
                    </a:lnTo>
                    <a:cubicBezTo>
                      <a:pt x="1122234" y="677753"/>
                      <a:pt x="1122234" y="675965"/>
                      <a:pt x="1122234" y="674176"/>
                    </a:cubicBezTo>
                    <a:cubicBezTo>
                      <a:pt x="1099879" y="670600"/>
                      <a:pt x="1083783" y="685800"/>
                      <a:pt x="1068582" y="699212"/>
                    </a:cubicBezTo>
                    <a:cubicBezTo>
                      <a:pt x="1065005" y="701000"/>
                      <a:pt x="1061428" y="697424"/>
                      <a:pt x="1060534" y="697424"/>
                    </a:cubicBezTo>
                    <a:cubicBezTo>
                      <a:pt x="1035496" y="705471"/>
                      <a:pt x="1016718" y="727824"/>
                      <a:pt x="991680" y="737660"/>
                    </a:cubicBezTo>
                    <a:lnTo>
                      <a:pt x="991680" y="734083"/>
                    </a:lnTo>
                    <a:cubicBezTo>
                      <a:pt x="981843" y="737660"/>
                      <a:pt x="972007" y="743919"/>
                      <a:pt x="961277" y="745707"/>
                    </a:cubicBezTo>
                    <a:cubicBezTo>
                      <a:pt x="946075" y="749283"/>
                      <a:pt x="932662" y="747495"/>
                      <a:pt x="919249" y="747495"/>
                    </a:cubicBezTo>
                    <a:cubicBezTo>
                      <a:pt x="898682" y="749283"/>
                      <a:pt x="878115" y="753754"/>
                      <a:pt x="857548" y="758225"/>
                    </a:cubicBezTo>
                    <a:cubicBezTo>
                      <a:pt x="856654" y="758225"/>
                      <a:pt x="856654" y="758225"/>
                      <a:pt x="855760" y="759119"/>
                    </a:cubicBezTo>
                    <a:cubicBezTo>
                      <a:pt x="845029" y="761801"/>
                      <a:pt x="834299" y="766272"/>
                      <a:pt x="824462" y="771637"/>
                    </a:cubicBezTo>
                    <a:lnTo>
                      <a:pt x="820885" y="775213"/>
                    </a:lnTo>
                    <a:cubicBezTo>
                      <a:pt x="817309" y="778790"/>
                      <a:pt x="813732" y="783261"/>
                      <a:pt x="809261" y="785049"/>
                    </a:cubicBezTo>
                    <a:cubicBezTo>
                      <a:pt x="798530" y="790414"/>
                      <a:pt x="790482" y="799355"/>
                      <a:pt x="781540" y="807402"/>
                    </a:cubicBezTo>
                    <a:cubicBezTo>
                      <a:pt x="780646" y="808296"/>
                      <a:pt x="779752" y="808296"/>
                      <a:pt x="778858" y="808296"/>
                    </a:cubicBezTo>
                    <a:cubicBezTo>
                      <a:pt x="769915" y="817238"/>
                      <a:pt x="760973" y="826179"/>
                      <a:pt x="752031" y="834226"/>
                    </a:cubicBezTo>
                    <a:cubicBezTo>
                      <a:pt x="751137" y="835120"/>
                      <a:pt x="748454" y="835120"/>
                      <a:pt x="746666" y="835120"/>
                    </a:cubicBezTo>
                    <a:cubicBezTo>
                      <a:pt x="746666" y="834226"/>
                      <a:pt x="747560" y="834226"/>
                      <a:pt x="747560" y="833332"/>
                    </a:cubicBezTo>
                    <a:cubicBezTo>
                      <a:pt x="749349" y="830650"/>
                      <a:pt x="750243" y="828861"/>
                      <a:pt x="752031" y="826179"/>
                    </a:cubicBezTo>
                    <a:lnTo>
                      <a:pt x="757396" y="818132"/>
                    </a:lnTo>
                    <a:cubicBezTo>
                      <a:pt x="760079" y="814555"/>
                      <a:pt x="761868" y="810979"/>
                      <a:pt x="764550" y="808296"/>
                    </a:cubicBezTo>
                    <a:cubicBezTo>
                      <a:pt x="765444" y="807402"/>
                      <a:pt x="765444" y="806508"/>
                      <a:pt x="764550" y="806508"/>
                    </a:cubicBezTo>
                    <a:cubicBezTo>
                      <a:pt x="763656" y="805614"/>
                      <a:pt x="762762" y="805614"/>
                      <a:pt x="761868" y="805614"/>
                    </a:cubicBezTo>
                    <a:cubicBezTo>
                      <a:pt x="769915" y="797567"/>
                      <a:pt x="780646" y="790414"/>
                      <a:pt x="790482" y="784155"/>
                    </a:cubicBezTo>
                    <a:cubicBezTo>
                      <a:pt x="789588" y="784155"/>
                      <a:pt x="787800" y="783261"/>
                      <a:pt x="788694" y="782366"/>
                    </a:cubicBezTo>
                    <a:cubicBezTo>
                      <a:pt x="789588" y="780578"/>
                      <a:pt x="790482" y="779684"/>
                      <a:pt x="791377" y="777896"/>
                    </a:cubicBezTo>
                    <a:cubicBezTo>
                      <a:pt x="791377" y="777002"/>
                      <a:pt x="791377" y="777002"/>
                      <a:pt x="792271" y="776107"/>
                    </a:cubicBezTo>
                    <a:cubicBezTo>
                      <a:pt x="792271" y="775213"/>
                      <a:pt x="791377" y="775213"/>
                      <a:pt x="791377" y="774319"/>
                    </a:cubicBezTo>
                    <a:lnTo>
                      <a:pt x="783329" y="779684"/>
                    </a:lnTo>
                    <a:cubicBezTo>
                      <a:pt x="778858" y="783261"/>
                      <a:pt x="776175" y="790414"/>
                      <a:pt x="769915" y="790414"/>
                    </a:cubicBezTo>
                    <a:lnTo>
                      <a:pt x="767233" y="790414"/>
                    </a:lnTo>
                    <a:cubicBezTo>
                      <a:pt x="766339" y="790414"/>
                      <a:pt x="765444" y="790414"/>
                      <a:pt x="765444" y="789519"/>
                    </a:cubicBezTo>
                    <a:lnTo>
                      <a:pt x="765444" y="788625"/>
                    </a:lnTo>
                    <a:cubicBezTo>
                      <a:pt x="765444" y="787731"/>
                      <a:pt x="766339" y="787731"/>
                      <a:pt x="766339" y="786837"/>
                    </a:cubicBezTo>
                    <a:cubicBezTo>
                      <a:pt x="766339" y="785943"/>
                      <a:pt x="767233" y="785943"/>
                      <a:pt x="767233" y="785049"/>
                    </a:cubicBezTo>
                    <a:cubicBezTo>
                      <a:pt x="767233" y="785049"/>
                      <a:pt x="767233" y="784155"/>
                      <a:pt x="768127" y="784155"/>
                    </a:cubicBezTo>
                    <a:cubicBezTo>
                      <a:pt x="768127" y="783261"/>
                      <a:pt x="769021" y="782366"/>
                      <a:pt x="769021" y="782366"/>
                    </a:cubicBezTo>
                    <a:cubicBezTo>
                      <a:pt x="769021" y="781472"/>
                      <a:pt x="769915" y="781472"/>
                      <a:pt x="769915" y="780578"/>
                    </a:cubicBezTo>
                    <a:cubicBezTo>
                      <a:pt x="770810" y="779684"/>
                      <a:pt x="771704" y="777896"/>
                      <a:pt x="771704" y="777002"/>
                    </a:cubicBezTo>
                    <a:cubicBezTo>
                      <a:pt x="771704" y="776107"/>
                      <a:pt x="772598" y="776107"/>
                      <a:pt x="772598" y="775213"/>
                    </a:cubicBezTo>
                    <a:cubicBezTo>
                      <a:pt x="773492" y="774319"/>
                      <a:pt x="773492" y="773425"/>
                      <a:pt x="774387" y="772531"/>
                    </a:cubicBezTo>
                    <a:cubicBezTo>
                      <a:pt x="775281" y="770743"/>
                      <a:pt x="774387" y="769849"/>
                      <a:pt x="773492" y="769849"/>
                    </a:cubicBezTo>
                    <a:cubicBezTo>
                      <a:pt x="776175" y="765378"/>
                      <a:pt x="780646" y="762695"/>
                      <a:pt x="785117" y="760013"/>
                    </a:cubicBezTo>
                    <a:lnTo>
                      <a:pt x="784223" y="760013"/>
                    </a:lnTo>
                    <a:cubicBezTo>
                      <a:pt x="790482" y="756437"/>
                      <a:pt x="797636" y="752860"/>
                      <a:pt x="803895" y="749283"/>
                    </a:cubicBezTo>
                    <a:lnTo>
                      <a:pt x="806578" y="746601"/>
                    </a:lnTo>
                    <a:cubicBezTo>
                      <a:pt x="796742" y="750178"/>
                      <a:pt x="788694" y="754648"/>
                      <a:pt x="779752" y="760013"/>
                    </a:cubicBezTo>
                    <a:cubicBezTo>
                      <a:pt x="779752" y="760013"/>
                      <a:pt x="777963" y="760907"/>
                      <a:pt x="777069" y="761801"/>
                    </a:cubicBezTo>
                    <a:cubicBezTo>
                      <a:pt x="777069" y="761801"/>
                      <a:pt x="775281" y="762695"/>
                      <a:pt x="772598" y="760013"/>
                    </a:cubicBezTo>
                    <a:lnTo>
                      <a:pt x="772598" y="759119"/>
                    </a:lnTo>
                    <a:cubicBezTo>
                      <a:pt x="774387" y="755542"/>
                      <a:pt x="779752" y="753754"/>
                      <a:pt x="782434" y="751072"/>
                    </a:cubicBezTo>
                    <a:cubicBezTo>
                      <a:pt x="784223" y="751072"/>
                      <a:pt x="786011" y="751072"/>
                      <a:pt x="786011" y="752860"/>
                    </a:cubicBezTo>
                    <a:cubicBezTo>
                      <a:pt x="840558" y="710836"/>
                      <a:pt x="914778" y="720671"/>
                      <a:pt x="977372" y="699212"/>
                    </a:cubicBezTo>
                    <a:cubicBezTo>
                      <a:pt x="982738" y="695635"/>
                      <a:pt x="987209" y="692059"/>
                      <a:pt x="992574" y="689377"/>
                    </a:cubicBezTo>
                    <a:cubicBezTo>
                      <a:pt x="1000622" y="685800"/>
                      <a:pt x="1007775" y="677753"/>
                      <a:pt x="1017612" y="672388"/>
                    </a:cubicBezTo>
                    <a:cubicBezTo>
                      <a:pt x="1031025" y="662553"/>
                      <a:pt x="1040861" y="650035"/>
                      <a:pt x="1046227" y="633940"/>
                    </a:cubicBezTo>
                    <a:cubicBezTo>
                      <a:pt x="1046227" y="632152"/>
                      <a:pt x="1044438" y="630364"/>
                      <a:pt x="1044438" y="630364"/>
                    </a:cubicBezTo>
                    <a:cubicBezTo>
                      <a:pt x="1022083" y="653611"/>
                      <a:pt x="997045" y="672388"/>
                      <a:pt x="970219" y="685800"/>
                    </a:cubicBezTo>
                    <a:cubicBezTo>
                      <a:pt x="934450" y="704577"/>
                      <a:pt x="895999" y="701000"/>
                      <a:pt x="858442" y="706365"/>
                    </a:cubicBezTo>
                    <a:cubicBezTo>
                      <a:pt x="860231" y="702789"/>
                      <a:pt x="863808" y="702789"/>
                      <a:pt x="866490" y="702789"/>
                    </a:cubicBezTo>
                    <a:cubicBezTo>
                      <a:pt x="866490" y="697424"/>
                      <a:pt x="870067" y="695635"/>
                      <a:pt x="873644" y="692953"/>
                    </a:cubicBezTo>
                    <a:lnTo>
                      <a:pt x="879009" y="692953"/>
                    </a:lnTo>
                    <a:cubicBezTo>
                      <a:pt x="880798" y="692953"/>
                      <a:pt x="880798" y="689377"/>
                      <a:pt x="882586" y="689377"/>
                    </a:cubicBezTo>
                    <a:cubicBezTo>
                      <a:pt x="886163" y="689377"/>
                      <a:pt x="891528" y="687588"/>
                      <a:pt x="889740" y="687588"/>
                    </a:cubicBezTo>
                    <a:cubicBezTo>
                      <a:pt x="884374" y="680435"/>
                      <a:pt x="874538" y="692953"/>
                      <a:pt x="866490" y="687588"/>
                    </a:cubicBezTo>
                    <a:cubicBezTo>
                      <a:pt x="870067" y="684012"/>
                      <a:pt x="868279" y="679541"/>
                      <a:pt x="871855" y="677753"/>
                    </a:cubicBezTo>
                    <a:lnTo>
                      <a:pt x="879009" y="677753"/>
                    </a:lnTo>
                    <a:cubicBezTo>
                      <a:pt x="879009" y="674176"/>
                      <a:pt x="882586" y="670600"/>
                      <a:pt x="882586" y="670600"/>
                    </a:cubicBezTo>
                    <a:cubicBezTo>
                      <a:pt x="907624" y="655400"/>
                      <a:pt x="931768" y="643776"/>
                      <a:pt x="955017" y="630364"/>
                    </a:cubicBezTo>
                    <a:cubicBezTo>
                      <a:pt x="949652" y="630364"/>
                      <a:pt x="946969" y="635729"/>
                      <a:pt x="941604" y="632152"/>
                    </a:cubicBezTo>
                    <a:cubicBezTo>
                      <a:pt x="945181" y="632152"/>
                      <a:pt x="941604" y="626787"/>
                      <a:pt x="945181" y="626787"/>
                    </a:cubicBezTo>
                    <a:cubicBezTo>
                      <a:pt x="963959" y="621422"/>
                      <a:pt x="979161" y="611587"/>
                      <a:pt x="997939" y="604434"/>
                    </a:cubicBezTo>
                    <a:cubicBezTo>
                      <a:pt x="990785" y="604434"/>
                      <a:pt x="986314" y="609799"/>
                      <a:pt x="979161" y="604434"/>
                    </a:cubicBezTo>
                    <a:cubicBezTo>
                      <a:pt x="982738" y="602646"/>
                      <a:pt x="984526" y="599069"/>
                      <a:pt x="988997" y="599069"/>
                    </a:cubicBezTo>
                    <a:lnTo>
                      <a:pt x="988997" y="593704"/>
                    </a:lnTo>
                    <a:cubicBezTo>
                      <a:pt x="988997" y="591916"/>
                      <a:pt x="990785" y="591916"/>
                      <a:pt x="992574" y="591916"/>
                    </a:cubicBezTo>
                    <a:cubicBezTo>
                      <a:pt x="990785" y="591916"/>
                      <a:pt x="988997" y="590128"/>
                      <a:pt x="988997" y="590128"/>
                    </a:cubicBezTo>
                    <a:cubicBezTo>
                      <a:pt x="990785" y="586551"/>
                      <a:pt x="996151" y="588340"/>
                      <a:pt x="998833" y="584763"/>
                    </a:cubicBezTo>
                    <a:cubicBezTo>
                      <a:pt x="997045" y="584763"/>
                      <a:pt x="993468" y="584763"/>
                      <a:pt x="993468" y="582975"/>
                    </a:cubicBezTo>
                    <a:cubicBezTo>
                      <a:pt x="998833" y="575822"/>
                      <a:pt x="1006881" y="574928"/>
                      <a:pt x="1015823" y="573139"/>
                    </a:cubicBezTo>
                    <a:cubicBezTo>
                      <a:pt x="1014035" y="569563"/>
                      <a:pt x="1008670" y="573139"/>
                      <a:pt x="1008670" y="569563"/>
                    </a:cubicBezTo>
                    <a:cubicBezTo>
                      <a:pt x="1008670" y="567774"/>
                      <a:pt x="1010458" y="567774"/>
                      <a:pt x="1012247" y="567774"/>
                    </a:cubicBezTo>
                    <a:lnTo>
                      <a:pt x="1008670" y="567774"/>
                    </a:lnTo>
                    <a:cubicBezTo>
                      <a:pt x="1005093" y="565986"/>
                      <a:pt x="1006881" y="562410"/>
                      <a:pt x="1006881" y="560621"/>
                    </a:cubicBezTo>
                    <a:cubicBezTo>
                      <a:pt x="1016718" y="548998"/>
                      <a:pt x="1016718" y="533797"/>
                      <a:pt x="1022083" y="520385"/>
                    </a:cubicBezTo>
                    <a:cubicBezTo>
                      <a:pt x="1020294" y="520385"/>
                      <a:pt x="1018506" y="520385"/>
                      <a:pt x="1018506" y="518597"/>
                    </a:cubicBezTo>
                    <a:cubicBezTo>
                      <a:pt x="1001516" y="537374"/>
                      <a:pt x="974690" y="543633"/>
                      <a:pt x="949652" y="550786"/>
                    </a:cubicBezTo>
                    <a:lnTo>
                      <a:pt x="938027" y="550786"/>
                    </a:lnTo>
                    <a:cubicBezTo>
                      <a:pt x="929979" y="554362"/>
                      <a:pt x="917460" y="554362"/>
                      <a:pt x="909412" y="548998"/>
                    </a:cubicBezTo>
                    <a:cubicBezTo>
                      <a:pt x="902259" y="545421"/>
                      <a:pt x="899576" y="540950"/>
                      <a:pt x="892422" y="535586"/>
                    </a:cubicBezTo>
                    <a:cubicBezTo>
                      <a:pt x="879009" y="527538"/>
                      <a:pt x="865596" y="520385"/>
                      <a:pt x="850394" y="515021"/>
                    </a:cubicBezTo>
                    <a:cubicBezTo>
                      <a:pt x="808367" y="501609"/>
                      <a:pt x="764550" y="494456"/>
                      <a:pt x="720734" y="496244"/>
                    </a:cubicBezTo>
                    <a:cubicBezTo>
                      <a:pt x="739512" y="486408"/>
                      <a:pt x="760079" y="485514"/>
                      <a:pt x="779752" y="479255"/>
                    </a:cubicBezTo>
                    <a:cubicBezTo>
                      <a:pt x="808367" y="471208"/>
                      <a:pt x="835193" y="460479"/>
                      <a:pt x="865596" y="462267"/>
                    </a:cubicBezTo>
                    <a:cubicBezTo>
                      <a:pt x="860231" y="460479"/>
                      <a:pt x="853971" y="462267"/>
                      <a:pt x="848606" y="462267"/>
                    </a:cubicBezTo>
                    <a:cubicBezTo>
                      <a:pt x="825357" y="460479"/>
                      <a:pt x="801213" y="467632"/>
                      <a:pt x="776175" y="472102"/>
                    </a:cubicBezTo>
                    <a:cubicBezTo>
                      <a:pt x="759185" y="475679"/>
                      <a:pt x="743983" y="481938"/>
                      <a:pt x="726993" y="485514"/>
                    </a:cubicBezTo>
                    <a:cubicBezTo>
                      <a:pt x="717157" y="489091"/>
                      <a:pt x="711792" y="498926"/>
                      <a:pt x="700167" y="497138"/>
                    </a:cubicBezTo>
                    <a:lnTo>
                      <a:pt x="700167" y="491773"/>
                    </a:lnTo>
                    <a:cubicBezTo>
                      <a:pt x="717157" y="471208"/>
                      <a:pt x="737724" y="451537"/>
                      <a:pt x="764550" y="449749"/>
                    </a:cubicBezTo>
                    <a:cubicBezTo>
                      <a:pt x="794953" y="444384"/>
                      <a:pt x="823568" y="449749"/>
                      <a:pt x="853971" y="453325"/>
                    </a:cubicBezTo>
                    <a:cubicBezTo>
                      <a:pt x="876327" y="455114"/>
                      <a:pt x="895999" y="460479"/>
                      <a:pt x="918354" y="464949"/>
                    </a:cubicBezTo>
                    <a:cubicBezTo>
                      <a:pt x="926402" y="464949"/>
                      <a:pt x="928191" y="478361"/>
                      <a:pt x="935344" y="480149"/>
                    </a:cubicBezTo>
                    <a:cubicBezTo>
                      <a:pt x="945181" y="483726"/>
                      <a:pt x="955911" y="480149"/>
                      <a:pt x="965748" y="487302"/>
                    </a:cubicBezTo>
                    <a:cubicBezTo>
                      <a:pt x="965748" y="483726"/>
                      <a:pt x="963959" y="480149"/>
                      <a:pt x="965748" y="477467"/>
                    </a:cubicBezTo>
                    <a:cubicBezTo>
                      <a:pt x="972901" y="470314"/>
                      <a:pt x="980949" y="479255"/>
                      <a:pt x="988103" y="475679"/>
                    </a:cubicBezTo>
                    <a:cubicBezTo>
                      <a:pt x="1001516" y="467632"/>
                      <a:pt x="976478" y="452431"/>
                      <a:pt x="969324" y="439913"/>
                    </a:cubicBezTo>
                    <a:cubicBezTo>
                      <a:pt x="969324" y="438125"/>
                      <a:pt x="971113" y="436337"/>
                      <a:pt x="971113" y="436337"/>
                    </a:cubicBezTo>
                    <a:cubicBezTo>
                      <a:pt x="984526" y="447961"/>
                      <a:pt x="994362" y="461373"/>
                      <a:pt x="1011352" y="470314"/>
                    </a:cubicBezTo>
                    <a:cubicBezTo>
                      <a:pt x="1019400" y="473890"/>
                      <a:pt x="1039967" y="478361"/>
                      <a:pt x="1036390" y="468526"/>
                    </a:cubicBezTo>
                    <a:cubicBezTo>
                      <a:pt x="1028342" y="449749"/>
                      <a:pt x="1011352" y="434549"/>
                      <a:pt x="997045" y="417560"/>
                    </a:cubicBezTo>
                    <a:lnTo>
                      <a:pt x="997045" y="410407"/>
                    </a:lnTo>
                    <a:cubicBezTo>
                      <a:pt x="993468" y="410407"/>
                      <a:pt x="993468" y="408619"/>
                      <a:pt x="991680" y="406831"/>
                    </a:cubicBezTo>
                    <a:lnTo>
                      <a:pt x="991680" y="399677"/>
                    </a:lnTo>
                    <a:cubicBezTo>
                      <a:pt x="984526" y="396101"/>
                      <a:pt x="986314" y="389842"/>
                      <a:pt x="983632" y="384477"/>
                    </a:cubicBezTo>
                    <a:cubicBezTo>
                      <a:pt x="978267" y="376430"/>
                      <a:pt x="981843" y="363912"/>
                      <a:pt x="978267" y="354077"/>
                    </a:cubicBezTo>
                    <a:cubicBezTo>
                      <a:pt x="974690" y="344241"/>
                      <a:pt x="972901" y="335300"/>
                      <a:pt x="971113" y="325464"/>
                    </a:cubicBezTo>
                    <a:cubicBezTo>
                      <a:pt x="965748" y="296852"/>
                      <a:pt x="959488" y="271816"/>
                      <a:pt x="955911" y="244098"/>
                    </a:cubicBezTo>
                    <a:cubicBezTo>
                      <a:pt x="952334" y="211910"/>
                      <a:pt x="974690" y="186874"/>
                      <a:pt x="989891" y="158262"/>
                    </a:cubicBezTo>
                    <a:cubicBezTo>
                      <a:pt x="1001516" y="137696"/>
                      <a:pt x="1014929" y="118026"/>
                      <a:pt x="1037284" y="104614"/>
                    </a:cubicBezTo>
                    <a:cubicBezTo>
                      <a:pt x="1042650" y="84049"/>
                      <a:pt x="1056063" y="67060"/>
                      <a:pt x="1069476" y="50966"/>
                    </a:cubicBezTo>
                    <a:cubicBezTo>
                      <a:pt x="1082889" y="34871"/>
                      <a:pt x="1105244" y="24142"/>
                      <a:pt x="1121340" y="16989"/>
                    </a:cubicBezTo>
                    <a:cubicBezTo>
                      <a:pt x="1144590" y="6259"/>
                      <a:pt x="1166051" y="0"/>
                      <a:pt x="1166051" y="0"/>
                    </a:cubicBezTo>
                    <a:lnTo>
                      <a:pt x="0" y="0"/>
                    </a:lnTo>
                    <a:lnTo>
                      <a:pt x="0" y="894133"/>
                    </a:lnTo>
                    <a:lnTo>
                      <a:pt x="828933" y="894133"/>
                    </a:lnTo>
                    <a:cubicBezTo>
                      <a:pt x="861125" y="870886"/>
                      <a:pt x="893317" y="860156"/>
                      <a:pt x="938027" y="837803"/>
                    </a:cubicBezTo>
                    <a:cubicBezTo>
                      <a:pt x="959488" y="828861"/>
                      <a:pt x="1007775" y="806508"/>
                      <a:pt x="1023871" y="790414"/>
                    </a:cubicBezTo>
                    <a:moveTo>
                      <a:pt x="764550" y="668812"/>
                    </a:moveTo>
                    <a:cubicBezTo>
                      <a:pt x="760973" y="668812"/>
                      <a:pt x="754714" y="670600"/>
                      <a:pt x="756502" y="667023"/>
                    </a:cubicBezTo>
                    <a:cubicBezTo>
                      <a:pt x="758291" y="658976"/>
                      <a:pt x="769915" y="658976"/>
                      <a:pt x="777069" y="655400"/>
                    </a:cubicBezTo>
                    <a:cubicBezTo>
                      <a:pt x="780646" y="653611"/>
                      <a:pt x="785117" y="650035"/>
                      <a:pt x="788694" y="651823"/>
                    </a:cubicBezTo>
                    <a:cubicBezTo>
                      <a:pt x="792271" y="657188"/>
                      <a:pt x="796742" y="655400"/>
                      <a:pt x="800319" y="658976"/>
                    </a:cubicBezTo>
                    <a:cubicBezTo>
                      <a:pt x="789588" y="668812"/>
                      <a:pt x="776175" y="664341"/>
                      <a:pt x="764550" y="668812"/>
                    </a:cubicBezTo>
                    <a:moveTo>
                      <a:pt x="505229" y="632152"/>
                    </a:moveTo>
                    <a:cubicBezTo>
                      <a:pt x="505229" y="632152"/>
                      <a:pt x="503441" y="630364"/>
                      <a:pt x="503441" y="628576"/>
                    </a:cubicBezTo>
                    <a:cubicBezTo>
                      <a:pt x="525796" y="599963"/>
                      <a:pt x="541892" y="573139"/>
                      <a:pt x="557988" y="542739"/>
                    </a:cubicBezTo>
                    <a:cubicBezTo>
                      <a:pt x="580343" y="531115"/>
                      <a:pt x="598227" y="514126"/>
                      <a:pt x="615217" y="495350"/>
                    </a:cubicBezTo>
                    <a:cubicBezTo>
                      <a:pt x="643832" y="464949"/>
                      <a:pt x="674235" y="438125"/>
                      <a:pt x="710003" y="421137"/>
                    </a:cubicBezTo>
                    <a:cubicBezTo>
                      <a:pt x="723416" y="415772"/>
                      <a:pt x="740406" y="417560"/>
                      <a:pt x="753820" y="422925"/>
                    </a:cubicBezTo>
                    <a:cubicBezTo>
                      <a:pt x="748454" y="430078"/>
                      <a:pt x="740406" y="428290"/>
                      <a:pt x="733253" y="432760"/>
                    </a:cubicBezTo>
                    <a:cubicBezTo>
                      <a:pt x="731464" y="432760"/>
                      <a:pt x="729676" y="432760"/>
                      <a:pt x="727888" y="430972"/>
                    </a:cubicBezTo>
                    <a:cubicBezTo>
                      <a:pt x="729676" y="429184"/>
                      <a:pt x="729676" y="427396"/>
                      <a:pt x="729676" y="425607"/>
                    </a:cubicBezTo>
                    <a:cubicBezTo>
                      <a:pt x="712686" y="444384"/>
                      <a:pt x="689436" y="452431"/>
                      <a:pt x="676023" y="474785"/>
                    </a:cubicBezTo>
                    <a:cubicBezTo>
                      <a:pt x="666187" y="491773"/>
                      <a:pt x="659033" y="513232"/>
                      <a:pt x="637572" y="518597"/>
                    </a:cubicBezTo>
                    <a:cubicBezTo>
                      <a:pt x="630419" y="520385"/>
                      <a:pt x="639361" y="513232"/>
                      <a:pt x="635784" y="515021"/>
                    </a:cubicBezTo>
                    <a:cubicBezTo>
                      <a:pt x="583025" y="547209"/>
                      <a:pt x="546363" y="586551"/>
                      <a:pt x="505229" y="632152"/>
                    </a:cubicBezTo>
                    <a:moveTo>
                      <a:pt x="645620" y="520385"/>
                    </a:moveTo>
                    <a:cubicBezTo>
                      <a:pt x="643832" y="523962"/>
                      <a:pt x="642043" y="523962"/>
                      <a:pt x="640255" y="527538"/>
                    </a:cubicBezTo>
                    <a:cubicBezTo>
                      <a:pt x="638466" y="531115"/>
                      <a:pt x="636678" y="532903"/>
                      <a:pt x="633101" y="534692"/>
                    </a:cubicBezTo>
                    <a:cubicBezTo>
                      <a:pt x="631313" y="534692"/>
                      <a:pt x="629524" y="534692"/>
                      <a:pt x="629524" y="532903"/>
                    </a:cubicBezTo>
                    <a:cubicBezTo>
                      <a:pt x="631313" y="525750"/>
                      <a:pt x="636678" y="519491"/>
                      <a:pt x="642938" y="517703"/>
                    </a:cubicBezTo>
                    <a:cubicBezTo>
                      <a:pt x="645620" y="516809"/>
                      <a:pt x="645620" y="518597"/>
                      <a:pt x="645620" y="520385"/>
                    </a:cubicBezTo>
                    <a:moveTo>
                      <a:pt x="724311" y="773425"/>
                    </a:moveTo>
                    <a:cubicBezTo>
                      <a:pt x="723416" y="775213"/>
                      <a:pt x="721628" y="777002"/>
                      <a:pt x="719840" y="778790"/>
                    </a:cubicBezTo>
                    <a:cubicBezTo>
                      <a:pt x="721628" y="778790"/>
                      <a:pt x="723416" y="780578"/>
                      <a:pt x="721628" y="781472"/>
                    </a:cubicBezTo>
                    <a:cubicBezTo>
                      <a:pt x="718051" y="785049"/>
                      <a:pt x="713580" y="788625"/>
                      <a:pt x="709109" y="790414"/>
                    </a:cubicBezTo>
                    <a:lnTo>
                      <a:pt x="706426" y="790414"/>
                    </a:lnTo>
                    <a:cubicBezTo>
                      <a:pt x="704638" y="792202"/>
                      <a:pt x="701955" y="793990"/>
                      <a:pt x="700167" y="796673"/>
                    </a:cubicBezTo>
                    <a:cubicBezTo>
                      <a:pt x="698379" y="798461"/>
                      <a:pt x="688542" y="797567"/>
                      <a:pt x="691225" y="794884"/>
                    </a:cubicBezTo>
                    <a:cubicBezTo>
                      <a:pt x="695696" y="791308"/>
                      <a:pt x="699273" y="786837"/>
                      <a:pt x="703744" y="783261"/>
                    </a:cubicBezTo>
                    <a:cubicBezTo>
                      <a:pt x="706426" y="781472"/>
                      <a:pt x="709109" y="778790"/>
                      <a:pt x="710898" y="776107"/>
                    </a:cubicBezTo>
                    <a:cubicBezTo>
                      <a:pt x="711792" y="774319"/>
                      <a:pt x="712686" y="773425"/>
                      <a:pt x="714474" y="772531"/>
                    </a:cubicBezTo>
                    <a:cubicBezTo>
                      <a:pt x="717157" y="770743"/>
                      <a:pt x="726099" y="769849"/>
                      <a:pt x="724311" y="773425"/>
                    </a:cubicBezTo>
                    <a:moveTo>
                      <a:pt x="693908" y="760013"/>
                    </a:moveTo>
                    <a:cubicBezTo>
                      <a:pt x="686754" y="764484"/>
                      <a:pt x="680494" y="768954"/>
                      <a:pt x="674235" y="773425"/>
                    </a:cubicBezTo>
                    <a:cubicBezTo>
                      <a:pt x="667081" y="777896"/>
                      <a:pt x="659033" y="780578"/>
                      <a:pt x="651880" y="784155"/>
                    </a:cubicBezTo>
                    <a:cubicBezTo>
                      <a:pt x="650985" y="783261"/>
                      <a:pt x="650091" y="783261"/>
                      <a:pt x="649197" y="783261"/>
                    </a:cubicBezTo>
                    <a:cubicBezTo>
                      <a:pt x="642938" y="786837"/>
                      <a:pt x="637572" y="791308"/>
                      <a:pt x="632207" y="796673"/>
                    </a:cubicBezTo>
                    <a:lnTo>
                      <a:pt x="629524" y="799355"/>
                    </a:lnTo>
                    <a:lnTo>
                      <a:pt x="626842" y="802037"/>
                    </a:lnTo>
                    <a:lnTo>
                      <a:pt x="623265" y="805614"/>
                    </a:lnTo>
                    <a:cubicBezTo>
                      <a:pt x="622371" y="806508"/>
                      <a:pt x="622371" y="807402"/>
                      <a:pt x="620582" y="808296"/>
                    </a:cubicBezTo>
                    <a:cubicBezTo>
                      <a:pt x="619688" y="809190"/>
                      <a:pt x="617005" y="809190"/>
                      <a:pt x="617005" y="807402"/>
                    </a:cubicBezTo>
                    <a:cubicBezTo>
                      <a:pt x="616111" y="808296"/>
                      <a:pt x="615217" y="808296"/>
                      <a:pt x="614323" y="809190"/>
                    </a:cubicBezTo>
                    <a:cubicBezTo>
                      <a:pt x="613429" y="810085"/>
                      <a:pt x="612534" y="810085"/>
                      <a:pt x="611640" y="810979"/>
                    </a:cubicBezTo>
                    <a:lnTo>
                      <a:pt x="609852" y="810979"/>
                    </a:lnTo>
                    <a:cubicBezTo>
                      <a:pt x="608063" y="812767"/>
                      <a:pt x="605381" y="814555"/>
                      <a:pt x="603592" y="816343"/>
                    </a:cubicBezTo>
                    <a:cubicBezTo>
                      <a:pt x="600015" y="819920"/>
                      <a:pt x="596439" y="822602"/>
                      <a:pt x="593756" y="827073"/>
                    </a:cubicBezTo>
                    <a:lnTo>
                      <a:pt x="593756" y="827967"/>
                    </a:lnTo>
                    <a:lnTo>
                      <a:pt x="592862" y="828861"/>
                    </a:lnTo>
                    <a:cubicBezTo>
                      <a:pt x="592862" y="828861"/>
                      <a:pt x="592862" y="829755"/>
                      <a:pt x="591968" y="829755"/>
                    </a:cubicBezTo>
                    <a:cubicBezTo>
                      <a:pt x="591968" y="830650"/>
                      <a:pt x="591073" y="830650"/>
                      <a:pt x="591073" y="831544"/>
                    </a:cubicBezTo>
                    <a:cubicBezTo>
                      <a:pt x="591073" y="831544"/>
                      <a:pt x="590179" y="832438"/>
                      <a:pt x="589285" y="832438"/>
                    </a:cubicBezTo>
                    <a:lnTo>
                      <a:pt x="588391" y="831544"/>
                    </a:lnTo>
                    <a:cubicBezTo>
                      <a:pt x="588391" y="831544"/>
                      <a:pt x="588391" y="830650"/>
                      <a:pt x="587496" y="830650"/>
                    </a:cubicBezTo>
                    <a:cubicBezTo>
                      <a:pt x="586602" y="829755"/>
                      <a:pt x="586602" y="828861"/>
                      <a:pt x="585708" y="827967"/>
                    </a:cubicBezTo>
                    <a:lnTo>
                      <a:pt x="585708" y="827073"/>
                    </a:lnTo>
                    <a:cubicBezTo>
                      <a:pt x="587496" y="825285"/>
                      <a:pt x="589285" y="823497"/>
                      <a:pt x="591073" y="820814"/>
                    </a:cubicBezTo>
                    <a:cubicBezTo>
                      <a:pt x="591968" y="819920"/>
                      <a:pt x="591968" y="819026"/>
                      <a:pt x="592862" y="819026"/>
                    </a:cubicBezTo>
                    <a:cubicBezTo>
                      <a:pt x="593756" y="818132"/>
                      <a:pt x="594650" y="816343"/>
                      <a:pt x="595544" y="815449"/>
                    </a:cubicBezTo>
                    <a:cubicBezTo>
                      <a:pt x="595544" y="814555"/>
                      <a:pt x="596439" y="814555"/>
                      <a:pt x="596439" y="813661"/>
                    </a:cubicBezTo>
                    <a:cubicBezTo>
                      <a:pt x="598227" y="810979"/>
                      <a:pt x="600015" y="809190"/>
                      <a:pt x="601804" y="806508"/>
                    </a:cubicBezTo>
                    <a:lnTo>
                      <a:pt x="602698" y="805614"/>
                    </a:lnTo>
                    <a:cubicBezTo>
                      <a:pt x="603592" y="804720"/>
                      <a:pt x="604486" y="802931"/>
                      <a:pt x="605381" y="802037"/>
                    </a:cubicBezTo>
                    <a:cubicBezTo>
                      <a:pt x="606275" y="801143"/>
                      <a:pt x="606275" y="800249"/>
                      <a:pt x="607169" y="798461"/>
                    </a:cubicBezTo>
                    <a:lnTo>
                      <a:pt x="607169" y="797567"/>
                    </a:lnTo>
                    <a:cubicBezTo>
                      <a:pt x="608063" y="795778"/>
                      <a:pt x="608063" y="794884"/>
                      <a:pt x="608958" y="793990"/>
                    </a:cubicBezTo>
                    <a:lnTo>
                      <a:pt x="608958" y="793096"/>
                    </a:lnTo>
                    <a:cubicBezTo>
                      <a:pt x="608958" y="792202"/>
                      <a:pt x="608958" y="792202"/>
                      <a:pt x="609852" y="791308"/>
                    </a:cubicBezTo>
                    <a:cubicBezTo>
                      <a:pt x="609852" y="790414"/>
                      <a:pt x="609852" y="789519"/>
                      <a:pt x="610746" y="788625"/>
                    </a:cubicBezTo>
                    <a:lnTo>
                      <a:pt x="610746" y="787731"/>
                    </a:lnTo>
                    <a:cubicBezTo>
                      <a:pt x="612534" y="784155"/>
                      <a:pt x="615217" y="781472"/>
                      <a:pt x="617900" y="778790"/>
                    </a:cubicBezTo>
                    <a:lnTo>
                      <a:pt x="617005" y="778790"/>
                    </a:lnTo>
                    <a:cubicBezTo>
                      <a:pt x="614323" y="780578"/>
                      <a:pt x="612534" y="782366"/>
                      <a:pt x="610746" y="784155"/>
                    </a:cubicBezTo>
                    <a:cubicBezTo>
                      <a:pt x="608958" y="785943"/>
                      <a:pt x="605381" y="783261"/>
                      <a:pt x="608063" y="781472"/>
                    </a:cubicBezTo>
                    <a:cubicBezTo>
                      <a:pt x="609852" y="780578"/>
                      <a:pt x="610746" y="778790"/>
                      <a:pt x="611640" y="777896"/>
                    </a:cubicBezTo>
                    <a:cubicBezTo>
                      <a:pt x="614323" y="775213"/>
                      <a:pt x="617005" y="771637"/>
                      <a:pt x="620582" y="768954"/>
                    </a:cubicBezTo>
                    <a:cubicBezTo>
                      <a:pt x="622371" y="767166"/>
                      <a:pt x="624159" y="766272"/>
                      <a:pt x="625948" y="765378"/>
                    </a:cubicBezTo>
                    <a:lnTo>
                      <a:pt x="626842" y="764484"/>
                    </a:lnTo>
                    <a:cubicBezTo>
                      <a:pt x="627736" y="762695"/>
                      <a:pt x="629524" y="761801"/>
                      <a:pt x="630419" y="760013"/>
                    </a:cubicBezTo>
                    <a:cubicBezTo>
                      <a:pt x="646514" y="744813"/>
                      <a:pt x="674235" y="744813"/>
                      <a:pt x="694802" y="734977"/>
                    </a:cubicBezTo>
                    <a:cubicBezTo>
                      <a:pt x="702850" y="731401"/>
                      <a:pt x="713580" y="736766"/>
                      <a:pt x="721628" y="734977"/>
                    </a:cubicBezTo>
                    <a:cubicBezTo>
                      <a:pt x="726993" y="734977"/>
                      <a:pt x="731464" y="734977"/>
                      <a:pt x="736830" y="738554"/>
                    </a:cubicBezTo>
                    <a:cubicBezTo>
                      <a:pt x="721628" y="741236"/>
                      <a:pt x="708215" y="751072"/>
                      <a:pt x="693908" y="760013"/>
                    </a:cubicBezTo>
                    <a:moveTo>
                      <a:pt x="728782" y="641988"/>
                    </a:moveTo>
                    <a:cubicBezTo>
                      <a:pt x="726993" y="640199"/>
                      <a:pt x="734147" y="641988"/>
                      <a:pt x="735935" y="638411"/>
                    </a:cubicBezTo>
                    <a:lnTo>
                      <a:pt x="722522" y="638411"/>
                    </a:lnTo>
                    <a:cubicBezTo>
                      <a:pt x="720734" y="638411"/>
                      <a:pt x="720734" y="636623"/>
                      <a:pt x="720734" y="634834"/>
                    </a:cubicBezTo>
                    <a:cubicBezTo>
                      <a:pt x="712686" y="636623"/>
                      <a:pt x="701955" y="640199"/>
                      <a:pt x="693908" y="641988"/>
                    </a:cubicBezTo>
                    <a:cubicBezTo>
                      <a:pt x="682283" y="645564"/>
                      <a:pt x="671552" y="653611"/>
                      <a:pt x="658139" y="657188"/>
                    </a:cubicBezTo>
                    <a:cubicBezTo>
                      <a:pt x="639361" y="664341"/>
                      <a:pt x="624159" y="679541"/>
                      <a:pt x="604486" y="685800"/>
                    </a:cubicBezTo>
                    <a:cubicBezTo>
                      <a:pt x="602698" y="685800"/>
                      <a:pt x="602698" y="684012"/>
                      <a:pt x="602698" y="682223"/>
                    </a:cubicBezTo>
                    <a:cubicBezTo>
                      <a:pt x="604486" y="676859"/>
                      <a:pt x="610746" y="675070"/>
                      <a:pt x="614323" y="670600"/>
                    </a:cubicBezTo>
                    <a:cubicBezTo>
                      <a:pt x="614323" y="668812"/>
                      <a:pt x="614323" y="667023"/>
                      <a:pt x="612534" y="667023"/>
                    </a:cubicBezTo>
                    <a:cubicBezTo>
                      <a:pt x="625948" y="648246"/>
                      <a:pt x="644726" y="638411"/>
                      <a:pt x="661716" y="623211"/>
                    </a:cubicBezTo>
                    <a:lnTo>
                      <a:pt x="661716" y="617846"/>
                    </a:lnTo>
                    <a:cubicBezTo>
                      <a:pt x="667081" y="610693"/>
                      <a:pt x="675129" y="608010"/>
                      <a:pt x="678706" y="599069"/>
                    </a:cubicBezTo>
                    <a:cubicBezTo>
                      <a:pt x="680494" y="593704"/>
                      <a:pt x="687648" y="587445"/>
                      <a:pt x="695696" y="583869"/>
                    </a:cubicBezTo>
                    <a:cubicBezTo>
                      <a:pt x="693908" y="582081"/>
                      <a:pt x="690331" y="582081"/>
                      <a:pt x="690331" y="578504"/>
                    </a:cubicBezTo>
                    <a:cubicBezTo>
                      <a:pt x="683177" y="578504"/>
                      <a:pt x="676918" y="582081"/>
                      <a:pt x="669764" y="576716"/>
                    </a:cubicBezTo>
                    <a:cubicBezTo>
                      <a:pt x="673341" y="574033"/>
                      <a:pt x="676918" y="572245"/>
                      <a:pt x="680494" y="570457"/>
                    </a:cubicBezTo>
                    <a:cubicBezTo>
                      <a:pt x="678706" y="570457"/>
                      <a:pt x="677812" y="569563"/>
                      <a:pt x="676918" y="567774"/>
                    </a:cubicBezTo>
                    <a:cubicBezTo>
                      <a:pt x="675129" y="564198"/>
                      <a:pt x="680494" y="560621"/>
                      <a:pt x="684965" y="559727"/>
                    </a:cubicBezTo>
                    <a:cubicBezTo>
                      <a:pt x="692119" y="557939"/>
                      <a:pt x="700167" y="557939"/>
                      <a:pt x="705532" y="552574"/>
                    </a:cubicBezTo>
                    <a:cubicBezTo>
                      <a:pt x="693908" y="550786"/>
                      <a:pt x="680494" y="556151"/>
                      <a:pt x="667975" y="548998"/>
                    </a:cubicBezTo>
                    <a:cubicBezTo>
                      <a:pt x="676023" y="526644"/>
                      <a:pt x="690331" y="508762"/>
                      <a:pt x="710003" y="498032"/>
                    </a:cubicBezTo>
                    <a:cubicBezTo>
                      <a:pt x="711792" y="498032"/>
                      <a:pt x="715369" y="498032"/>
                      <a:pt x="715369" y="499820"/>
                    </a:cubicBezTo>
                    <a:cubicBezTo>
                      <a:pt x="715369" y="507868"/>
                      <a:pt x="710003" y="515021"/>
                      <a:pt x="701955" y="516809"/>
                    </a:cubicBezTo>
                    <a:cubicBezTo>
                      <a:pt x="715369" y="520385"/>
                      <a:pt x="728782" y="520385"/>
                      <a:pt x="742195" y="526644"/>
                    </a:cubicBezTo>
                    <a:cubicBezTo>
                      <a:pt x="740406" y="530221"/>
                      <a:pt x="736830" y="528433"/>
                      <a:pt x="735041" y="528433"/>
                    </a:cubicBezTo>
                    <a:cubicBezTo>
                      <a:pt x="743089" y="533797"/>
                      <a:pt x="753820" y="530221"/>
                      <a:pt x="761868" y="536480"/>
                    </a:cubicBezTo>
                    <a:cubicBezTo>
                      <a:pt x="756502" y="541845"/>
                      <a:pt x="752031" y="536480"/>
                      <a:pt x="746666" y="536480"/>
                    </a:cubicBezTo>
                    <a:cubicBezTo>
                      <a:pt x="799424" y="551680"/>
                      <a:pt x="854865" y="563304"/>
                      <a:pt x="898682" y="597281"/>
                    </a:cubicBezTo>
                    <a:cubicBezTo>
                      <a:pt x="861125" y="616058"/>
                      <a:pt x="822674" y="624105"/>
                      <a:pt x="782434" y="633046"/>
                    </a:cubicBezTo>
                    <a:cubicBezTo>
                      <a:pt x="777069" y="633046"/>
                      <a:pt x="774387" y="633046"/>
                      <a:pt x="769021" y="631258"/>
                    </a:cubicBezTo>
                    <a:cubicBezTo>
                      <a:pt x="769021" y="633046"/>
                      <a:pt x="769021" y="636623"/>
                      <a:pt x="767233" y="636623"/>
                    </a:cubicBezTo>
                    <a:cubicBezTo>
                      <a:pt x="760079" y="636623"/>
                      <a:pt x="755608" y="636623"/>
                      <a:pt x="750243" y="640199"/>
                    </a:cubicBezTo>
                    <a:cubicBezTo>
                      <a:pt x="743983" y="645564"/>
                      <a:pt x="734147" y="647352"/>
                      <a:pt x="728782" y="641988"/>
                    </a:cubicBezTo>
                  </a:path>
                </a:pathLst>
              </a:custGeom>
              <a:solidFill>
                <a:srgbClr val="000091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B4F883C2-212D-B627-13CB-8C849DE88486}"/>
                  </a:ext>
                </a:extLst>
              </p:cNvPr>
              <p:cNvSpPr/>
              <p:nvPr/>
            </p:nvSpPr>
            <p:spPr>
              <a:xfrm>
                <a:off x="4569124" y="894132"/>
                <a:ext cx="1085135" cy="894132"/>
              </a:xfrm>
              <a:custGeom>
                <a:avLst/>
                <a:gdLst>
                  <a:gd name="connsiteX0" fmla="*/ 1084241 w 1085135"/>
                  <a:gd name="connsiteY0" fmla="*/ 0 h 894132"/>
                  <a:gd name="connsiteX1" fmla="*/ 123859 w 1085135"/>
                  <a:gd name="connsiteY1" fmla="*/ 0 h 894132"/>
                  <a:gd name="connsiteX2" fmla="*/ 132801 w 1085135"/>
                  <a:gd name="connsiteY2" fmla="*/ 4471 h 894132"/>
                  <a:gd name="connsiteX3" fmla="*/ 156945 w 1085135"/>
                  <a:gd name="connsiteY3" fmla="*/ 16989 h 894132"/>
                  <a:gd name="connsiteX4" fmla="*/ 189136 w 1085135"/>
                  <a:gd name="connsiteY4" fmla="*/ 43813 h 894132"/>
                  <a:gd name="connsiteX5" fmla="*/ 194501 w 1085135"/>
                  <a:gd name="connsiteY5" fmla="*/ 66166 h 894132"/>
                  <a:gd name="connsiteX6" fmla="*/ 181088 w 1085135"/>
                  <a:gd name="connsiteY6" fmla="*/ 91202 h 894132"/>
                  <a:gd name="connsiteX7" fmla="*/ 145320 w 1085135"/>
                  <a:gd name="connsiteY7" fmla="*/ 94778 h 894132"/>
                  <a:gd name="connsiteX8" fmla="*/ 124753 w 1085135"/>
                  <a:gd name="connsiteY8" fmla="*/ 91202 h 894132"/>
                  <a:gd name="connsiteX9" fmla="*/ 190925 w 1085135"/>
                  <a:gd name="connsiteY9" fmla="*/ 136802 h 894132"/>
                  <a:gd name="connsiteX10" fmla="*/ 206126 w 1085135"/>
                  <a:gd name="connsiteY10" fmla="*/ 142167 h 894132"/>
                  <a:gd name="connsiteX11" fmla="*/ 207915 w 1085135"/>
                  <a:gd name="connsiteY11" fmla="*/ 147532 h 894132"/>
                  <a:gd name="connsiteX12" fmla="*/ 202549 w 1085135"/>
                  <a:gd name="connsiteY12" fmla="*/ 157367 h 894132"/>
                  <a:gd name="connsiteX13" fmla="*/ 207915 w 1085135"/>
                  <a:gd name="connsiteY13" fmla="*/ 157367 h 894132"/>
                  <a:gd name="connsiteX14" fmla="*/ 226693 w 1085135"/>
                  <a:gd name="connsiteY14" fmla="*/ 142167 h 894132"/>
                  <a:gd name="connsiteX15" fmla="*/ 233847 w 1085135"/>
                  <a:gd name="connsiteY15" fmla="*/ 167203 h 894132"/>
                  <a:gd name="connsiteX16" fmla="*/ 213280 w 1085135"/>
                  <a:gd name="connsiteY16" fmla="*/ 184191 h 894132"/>
                  <a:gd name="connsiteX17" fmla="*/ 213280 w 1085135"/>
                  <a:gd name="connsiteY17" fmla="*/ 195815 h 894132"/>
                  <a:gd name="connsiteX18" fmla="*/ 221328 w 1085135"/>
                  <a:gd name="connsiteY18" fmla="*/ 216380 h 894132"/>
                  <a:gd name="connsiteX19" fmla="*/ 232952 w 1085135"/>
                  <a:gd name="connsiteY19" fmla="*/ 253934 h 894132"/>
                  <a:gd name="connsiteX20" fmla="*/ 244577 w 1085135"/>
                  <a:gd name="connsiteY20" fmla="*/ 329935 h 894132"/>
                  <a:gd name="connsiteX21" fmla="*/ 242789 w 1085135"/>
                  <a:gd name="connsiteY21" fmla="*/ 368383 h 894132"/>
                  <a:gd name="connsiteX22" fmla="*/ 261567 w 1085135"/>
                  <a:gd name="connsiteY22" fmla="*/ 404148 h 894132"/>
                  <a:gd name="connsiteX23" fmla="*/ 280346 w 1085135"/>
                  <a:gd name="connsiteY23" fmla="*/ 430972 h 894132"/>
                  <a:gd name="connsiteX24" fmla="*/ 300912 w 1085135"/>
                  <a:gd name="connsiteY24" fmla="*/ 484620 h 894132"/>
                  <a:gd name="connsiteX25" fmla="*/ 265144 w 1085135"/>
                  <a:gd name="connsiteY25" fmla="*/ 501609 h 894132"/>
                  <a:gd name="connsiteX26" fmla="*/ 268721 w 1085135"/>
                  <a:gd name="connsiteY26" fmla="*/ 532009 h 894132"/>
                  <a:gd name="connsiteX27" fmla="*/ 246366 w 1085135"/>
                  <a:gd name="connsiteY27" fmla="*/ 561516 h 894132"/>
                  <a:gd name="connsiteX28" fmla="*/ 257990 w 1085135"/>
                  <a:gd name="connsiteY28" fmla="*/ 568669 h 894132"/>
                  <a:gd name="connsiteX29" fmla="*/ 263356 w 1085135"/>
                  <a:gd name="connsiteY29" fmla="*/ 591022 h 894132"/>
                  <a:gd name="connsiteX30" fmla="*/ 246366 w 1085135"/>
                  <a:gd name="connsiteY30" fmla="*/ 621422 h 894132"/>
                  <a:gd name="connsiteX31" fmla="*/ 244577 w 1085135"/>
                  <a:gd name="connsiteY31" fmla="*/ 658976 h 894132"/>
                  <a:gd name="connsiteX32" fmla="*/ 214174 w 1085135"/>
                  <a:gd name="connsiteY32" fmla="*/ 684012 h 894132"/>
                  <a:gd name="connsiteX33" fmla="*/ 181982 w 1085135"/>
                  <a:gd name="connsiteY33" fmla="*/ 685800 h 894132"/>
                  <a:gd name="connsiteX34" fmla="*/ 172146 w 1085135"/>
                  <a:gd name="connsiteY34" fmla="*/ 682223 h 894132"/>
                  <a:gd name="connsiteX35" fmla="*/ 86302 w 1085135"/>
                  <a:gd name="connsiteY35" fmla="*/ 670600 h 894132"/>
                  <a:gd name="connsiteX36" fmla="*/ 63052 w 1085135"/>
                  <a:gd name="connsiteY36" fmla="*/ 676859 h 894132"/>
                  <a:gd name="connsiteX37" fmla="*/ 42486 w 1085135"/>
                  <a:gd name="connsiteY37" fmla="*/ 694741 h 894132"/>
                  <a:gd name="connsiteX38" fmla="*/ 38909 w 1085135"/>
                  <a:gd name="connsiteY38" fmla="*/ 699212 h 894132"/>
                  <a:gd name="connsiteX39" fmla="*/ 37120 w 1085135"/>
                  <a:gd name="connsiteY39" fmla="*/ 701894 h 894132"/>
                  <a:gd name="connsiteX40" fmla="*/ 35332 w 1085135"/>
                  <a:gd name="connsiteY40" fmla="*/ 703683 h 894132"/>
                  <a:gd name="connsiteX41" fmla="*/ 21919 w 1085135"/>
                  <a:gd name="connsiteY41" fmla="*/ 723354 h 894132"/>
                  <a:gd name="connsiteX42" fmla="*/ 21024 w 1085135"/>
                  <a:gd name="connsiteY42" fmla="*/ 724248 h 894132"/>
                  <a:gd name="connsiteX43" fmla="*/ 19236 w 1085135"/>
                  <a:gd name="connsiteY43" fmla="*/ 726930 h 894132"/>
                  <a:gd name="connsiteX44" fmla="*/ 6717 w 1085135"/>
                  <a:gd name="connsiteY44" fmla="*/ 758225 h 894132"/>
                  <a:gd name="connsiteX45" fmla="*/ 8506 w 1085135"/>
                  <a:gd name="connsiteY45" fmla="*/ 837803 h 894132"/>
                  <a:gd name="connsiteX46" fmla="*/ 101503 w 1085135"/>
                  <a:gd name="connsiteY46" fmla="*/ 873568 h 894132"/>
                  <a:gd name="connsiteX47" fmla="*/ 141743 w 1085135"/>
                  <a:gd name="connsiteY47" fmla="*/ 894133 h 894132"/>
                  <a:gd name="connsiteX48" fmla="*/ 1085135 w 1085135"/>
                  <a:gd name="connsiteY48" fmla="*/ 894133 h 894132"/>
                  <a:gd name="connsiteX49" fmla="*/ 1085135 w 1085135"/>
                  <a:gd name="connsiteY49" fmla="*/ 0 h 894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5135" h="894132">
                    <a:moveTo>
                      <a:pt x="1084241" y="0"/>
                    </a:moveTo>
                    <a:lnTo>
                      <a:pt x="123859" y="0"/>
                    </a:lnTo>
                    <a:cubicBezTo>
                      <a:pt x="123859" y="0"/>
                      <a:pt x="125647" y="0"/>
                      <a:pt x="132801" y="4471"/>
                    </a:cubicBezTo>
                    <a:cubicBezTo>
                      <a:pt x="140849" y="8941"/>
                      <a:pt x="150685" y="14306"/>
                      <a:pt x="156945" y="16989"/>
                    </a:cubicBezTo>
                    <a:cubicBezTo>
                      <a:pt x="169463" y="23247"/>
                      <a:pt x="181088" y="31295"/>
                      <a:pt x="189136" y="43813"/>
                    </a:cubicBezTo>
                    <a:cubicBezTo>
                      <a:pt x="192713" y="49177"/>
                      <a:pt x="197184" y="59013"/>
                      <a:pt x="194501" y="66166"/>
                    </a:cubicBezTo>
                    <a:cubicBezTo>
                      <a:pt x="190925" y="74213"/>
                      <a:pt x="189136" y="88519"/>
                      <a:pt x="181088" y="91202"/>
                    </a:cubicBezTo>
                    <a:cubicBezTo>
                      <a:pt x="171252" y="96566"/>
                      <a:pt x="157839" y="96566"/>
                      <a:pt x="145320" y="94778"/>
                    </a:cubicBezTo>
                    <a:cubicBezTo>
                      <a:pt x="138166" y="94778"/>
                      <a:pt x="131907" y="92990"/>
                      <a:pt x="124753" y="91202"/>
                    </a:cubicBezTo>
                    <a:cubicBezTo>
                      <a:pt x="149791" y="101037"/>
                      <a:pt x="173935" y="113555"/>
                      <a:pt x="190925" y="136802"/>
                    </a:cubicBezTo>
                    <a:cubicBezTo>
                      <a:pt x="192713" y="140379"/>
                      <a:pt x="198972" y="142167"/>
                      <a:pt x="206126" y="142167"/>
                    </a:cubicBezTo>
                    <a:cubicBezTo>
                      <a:pt x="207915" y="142167"/>
                      <a:pt x="207915" y="145744"/>
                      <a:pt x="207915" y="147532"/>
                    </a:cubicBezTo>
                    <a:cubicBezTo>
                      <a:pt x="204338" y="151108"/>
                      <a:pt x="200761" y="152897"/>
                      <a:pt x="202549" y="157367"/>
                    </a:cubicBezTo>
                    <a:lnTo>
                      <a:pt x="207915" y="157367"/>
                    </a:lnTo>
                    <a:cubicBezTo>
                      <a:pt x="215962" y="153791"/>
                      <a:pt x="215068" y="136802"/>
                      <a:pt x="226693" y="142167"/>
                    </a:cubicBezTo>
                    <a:cubicBezTo>
                      <a:pt x="234741" y="147532"/>
                      <a:pt x="238318" y="159156"/>
                      <a:pt x="233847" y="167203"/>
                    </a:cubicBezTo>
                    <a:cubicBezTo>
                      <a:pt x="226693" y="174356"/>
                      <a:pt x="220433" y="178827"/>
                      <a:pt x="213280" y="184191"/>
                    </a:cubicBezTo>
                    <a:cubicBezTo>
                      <a:pt x="211491" y="187768"/>
                      <a:pt x="211491" y="192239"/>
                      <a:pt x="213280" y="195815"/>
                    </a:cubicBezTo>
                    <a:cubicBezTo>
                      <a:pt x="218645" y="202968"/>
                      <a:pt x="220433" y="209227"/>
                      <a:pt x="221328" y="216380"/>
                    </a:cubicBezTo>
                    <a:cubicBezTo>
                      <a:pt x="226693" y="228004"/>
                      <a:pt x="228481" y="241416"/>
                      <a:pt x="232952" y="253934"/>
                    </a:cubicBezTo>
                    <a:cubicBezTo>
                      <a:pt x="240106" y="278970"/>
                      <a:pt x="246366" y="304899"/>
                      <a:pt x="244577" y="329935"/>
                    </a:cubicBezTo>
                    <a:cubicBezTo>
                      <a:pt x="244577" y="343347"/>
                      <a:pt x="237423" y="354971"/>
                      <a:pt x="242789" y="368383"/>
                    </a:cubicBezTo>
                    <a:cubicBezTo>
                      <a:pt x="246366" y="381795"/>
                      <a:pt x="254413" y="391630"/>
                      <a:pt x="261567" y="404148"/>
                    </a:cubicBezTo>
                    <a:cubicBezTo>
                      <a:pt x="268721" y="413984"/>
                      <a:pt x="274980" y="421137"/>
                      <a:pt x="280346" y="430972"/>
                    </a:cubicBezTo>
                    <a:cubicBezTo>
                      <a:pt x="290182" y="447961"/>
                      <a:pt x="308960" y="464949"/>
                      <a:pt x="300912" y="484620"/>
                    </a:cubicBezTo>
                    <a:cubicBezTo>
                      <a:pt x="295547" y="496244"/>
                      <a:pt x="277663" y="494456"/>
                      <a:pt x="265144" y="501609"/>
                    </a:cubicBezTo>
                    <a:cubicBezTo>
                      <a:pt x="255308" y="509656"/>
                      <a:pt x="263356" y="523962"/>
                      <a:pt x="268721" y="532009"/>
                    </a:cubicBezTo>
                    <a:cubicBezTo>
                      <a:pt x="276769" y="547209"/>
                      <a:pt x="258885" y="557045"/>
                      <a:pt x="246366" y="561516"/>
                    </a:cubicBezTo>
                    <a:cubicBezTo>
                      <a:pt x="249942" y="566880"/>
                      <a:pt x="256202" y="565092"/>
                      <a:pt x="257990" y="568669"/>
                    </a:cubicBezTo>
                    <a:cubicBezTo>
                      <a:pt x="259779" y="576716"/>
                      <a:pt x="267827" y="582081"/>
                      <a:pt x="263356" y="591022"/>
                    </a:cubicBezTo>
                    <a:cubicBezTo>
                      <a:pt x="256202" y="600857"/>
                      <a:pt x="236529" y="606222"/>
                      <a:pt x="246366" y="621422"/>
                    </a:cubicBezTo>
                    <a:cubicBezTo>
                      <a:pt x="253519" y="633046"/>
                      <a:pt x="249048" y="646458"/>
                      <a:pt x="244577" y="658976"/>
                    </a:cubicBezTo>
                    <a:cubicBezTo>
                      <a:pt x="239212" y="672388"/>
                      <a:pt x="227587" y="681329"/>
                      <a:pt x="214174" y="684012"/>
                    </a:cubicBezTo>
                    <a:cubicBezTo>
                      <a:pt x="204338" y="687588"/>
                      <a:pt x="191819" y="687588"/>
                      <a:pt x="181982" y="685800"/>
                    </a:cubicBezTo>
                    <a:cubicBezTo>
                      <a:pt x="178406" y="684012"/>
                      <a:pt x="174829" y="682223"/>
                      <a:pt x="172146" y="682223"/>
                    </a:cubicBezTo>
                    <a:cubicBezTo>
                      <a:pt x="143531" y="678647"/>
                      <a:pt x="114917" y="670600"/>
                      <a:pt x="86302" y="670600"/>
                    </a:cubicBezTo>
                    <a:cubicBezTo>
                      <a:pt x="78254" y="672388"/>
                      <a:pt x="69312" y="674176"/>
                      <a:pt x="63052" y="676859"/>
                    </a:cubicBezTo>
                    <a:cubicBezTo>
                      <a:pt x="55899" y="682223"/>
                      <a:pt x="48745" y="688482"/>
                      <a:pt x="42486" y="694741"/>
                    </a:cubicBezTo>
                    <a:cubicBezTo>
                      <a:pt x="41591" y="696530"/>
                      <a:pt x="39803" y="697424"/>
                      <a:pt x="38909" y="699212"/>
                    </a:cubicBezTo>
                    <a:cubicBezTo>
                      <a:pt x="38014" y="700106"/>
                      <a:pt x="37120" y="701000"/>
                      <a:pt x="37120" y="701894"/>
                    </a:cubicBezTo>
                    <a:lnTo>
                      <a:pt x="35332" y="703683"/>
                    </a:lnTo>
                    <a:cubicBezTo>
                      <a:pt x="29967" y="709942"/>
                      <a:pt x="26390" y="716201"/>
                      <a:pt x="21919" y="723354"/>
                    </a:cubicBezTo>
                    <a:cubicBezTo>
                      <a:pt x="21919" y="724248"/>
                      <a:pt x="21024" y="724248"/>
                      <a:pt x="21024" y="724248"/>
                    </a:cubicBezTo>
                    <a:cubicBezTo>
                      <a:pt x="21024" y="725142"/>
                      <a:pt x="20130" y="726036"/>
                      <a:pt x="19236" y="726930"/>
                    </a:cubicBezTo>
                    <a:cubicBezTo>
                      <a:pt x="13871" y="736766"/>
                      <a:pt x="9400" y="747495"/>
                      <a:pt x="6717" y="758225"/>
                    </a:cubicBezTo>
                    <a:cubicBezTo>
                      <a:pt x="-4908" y="796673"/>
                      <a:pt x="458" y="829755"/>
                      <a:pt x="8506" y="837803"/>
                    </a:cubicBezTo>
                    <a:cubicBezTo>
                      <a:pt x="10294" y="839591"/>
                      <a:pt x="63947" y="856579"/>
                      <a:pt x="101503" y="873568"/>
                    </a:cubicBezTo>
                    <a:cubicBezTo>
                      <a:pt x="119388" y="881615"/>
                      <a:pt x="131012" y="886980"/>
                      <a:pt x="141743" y="894133"/>
                    </a:cubicBezTo>
                    <a:lnTo>
                      <a:pt x="1085135" y="894133"/>
                    </a:lnTo>
                    <a:lnTo>
                      <a:pt x="1085135" y="0"/>
                    </a:lnTo>
                    <a:close/>
                  </a:path>
                </a:pathLst>
              </a:custGeom>
              <a:solidFill>
                <a:srgbClr val="E1000F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1882FA65-38E4-B7CC-52E0-5F8A2C7AD656}"/>
                  </a:ext>
                </a:extLst>
              </p:cNvPr>
              <p:cNvSpPr/>
              <p:nvPr/>
            </p:nvSpPr>
            <p:spPr>
              <a:xfrm>
                <a:off x="4684935" y="1205549"/>
                <a:ext cx="109897" cy="97202"/>
              </a:xfrm>
              <a:custGeom>
                <a:avLst/>
                <a:gdLst>
                  <a:gd name="connsiteX0" fmla="*/ 65277 w 109897"/>
                  <a:gd name="connsiteY0" fmla="*/ 15836 h 97202"/>
                  <a:gd name="connsiteX1" fmla="*/ 82267 w 109897"/>
                  <a:gd name="connsiteY1" fmla="*/ 21201 h 97202"/>
                  <a:gd name="connsiteX2" fmla="*/ 48287 w 109897"/>
                  <a:gd name="connsiteY2" fmla="*/ 51602 h 97202"/>
                  <a:gd name="connsiteX3" fmla="*/ 42922 w 109897"/>
                  <a:gd name="connsiteY3" fmla="*/ 51602 h 97202"/>
                  <a:gd name="connsiteX4" fmla="*/ 34874 w 109897"/>
                  <a:gd name="connsiteY4" fmla="*/ 63225 h 97202"/>
                  <a:gd name="connsiteX5" fmla="*/ 19673 w 109897"/>
                  <a:gd name="connsiteY5" fmla="*/ 65014 h 97202"/>
                  <a:gd name="connsiteX6" fmla="*/ 44711 w 109897"/>
                  <a:gd name="connsiteY6" fmla="*/ 74849 h 97202"/>
                  <a:gd name="connsiteX7" fmla="*/ 50076 w 109897"/>
                  <a:gd name="connsiteY7" fmla="*/ 82002 h 97202"/>
                  <a:gd name="connsiteX8" fmla="*/ 53653 w 109897"/>
                  <a:gd name="connsiteY8" fmla="*/ 80214 h 97202"/>
                  <a:gd name="connsiteX9" fmla="*/ 57229 w 109897"/>
                  <a:gd name="connsiteY9" fmla="*/ 82002 h 97202"/>
                  <a:gd name="connsiteX10" fmla="*/ 57229 w 109897"/>
                  <a:gd name="connsiteY10" fmla="*/ 89155 h 97202"/>
                  <a:gd name="connsiteX11" fmla="*/ 36663 w 109897"/>
                  <a:gd name="connsiteY11" fmla="*/ 94520 h 97202"/>
                  <a:gd name="connsiteX12" fmla="*/ 76008 w 109897"/>
                  <a:gd name="connsiteY12" fmla="*/ 94520 h 97202"/>
                  <a:gd name="connsiteX13" fmla="*/ 83162 w 109897"/>
                  <a:gd name="connsiteY13" fmla="*/ 65908 h 97202"/>
                  <a:gd name="connsiteX14" fmla="*/ 79585 w 109897"/>
                  <a:gd name="connsiteY14" fmla="*/ 60543 h 97202"/>
                  <a:gd name="connsiteX15" fmla="*/ 89421 w 109897"/>
                  <a:gd name="connsiteY15" fmla="*/ 50708 h 97202"/>
                  <a:gd name="connsiteX16" fmla="*/ 99257 w 109897"/>
                  <a:gd name="connsiteY16" fmla="*/ 45343 h 97202"/>
                  <a:gd name="connsiteX17" fmla="*/ 93892 w 109897"/>
                  <a:gd name="connsiteY17" fmla="*/ 37296 h 97202"/>
                  <a:gd name="connsiteX18" fmla="*/ 109094 w 109897"/>
                  <a:gd name="connsiteY18" fmla="*/ 10472 h 97202"/>
                  <a:gd name="connsiteX19" fmla="*/ 85844 w 109897"/>
                  <a:gd name="connsiteY19" fmla="*/ 1530 h 97202"/>
                  <a:gd name="connsiteX20" fmla="*/ 57229 w 109897"/>
                  <a:gd name="connsiteY20" fmla="*/ 3319 h 97202"/>
                  <a:gd name="connsiteX21" fmla="*/ 32192 w 109897"/>
                  <a:gd name="connsiteY21" fmla="*/ 10472 h 97202"/>
                  <a:gd name="connsiteX22" fmla="*/ 0 w 109897"/>
                  <a:gd name="connsiteY22" fmla="*/ 27460 h 97202"/>
                  <a:gd name="connsiteX23" fmla="*/ 36663 w 109897"/>
                  <a:gd name="connsiteY23" fmla="*/ 17625 h 97202"/>
                  <a:gd name="connsiteX24" fmla="*/ 65277 w 109897"/>
                  <a:gd name="connsiteY24" fmla="*/ 15836 h 97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9897" h="97202">
                    <a:moveTo>
                      <a:pt x="65277" y="15836"/>
                    </a:moveTo>
                    <a:cubicBezTo>
                      <a:pt x="72431" y="17625"/>
                      <a:pt x="82267" y="17625"/>
                      <a:pt x="82267" y="21201"/>
                    </a:cubicBezTo>
                    <a:cubicBezTo>
                      <a:pt x="78691" y="34613"/>
                      <a:pt x="59018" y="38190"/>
                      <a:pt x="48287" y="51602"/>
                    </a:cubicBezTo>
                    <a:lnTo>
                      <a:pt x="42922" y="51602"/>
                    </a:lnTo>
                    <a:cubicBezTo>
                      <a:pt x="37557" y="55178"/>
                      <a:pt x="39345" y="63225"/>
                      <a:pt x="34874" y="63225"/>
                    </a:cubicBezTo>
                    <a:cubicBezTo>
                      <a:pt x="29509" y="61437"/>
                      <a:pt x="25038" y="63225"/>
                      <a:pt x="19673" y="65014"/>
                    </a:cubicBezTo>
                    <a:cubicBezTo>
                      <a:pt x="26826" y="72167"/>
                      <a:pt x="34874" y="76637"/>
                      <a:pt x="44711" y="74849"/>
                    </a:cubicBezTo>
                    <a:cubicBezTo>
                      <a:pt x="46499" y="74849"/>
                      <a:pt x="50076" y="78426"/>
                      <a:pt x="50076" y="82002"/>
                    </a:cubicBezTo>
                    <a:cubicBezTo>
                      <a:pt x="50076" y="82002"/>
                      <a:pt x="51864" y="82002"/>
                      <a:pt x="53653" y="80214"/>
                    </a:cubicBezTo>
                    <a:cubicBezTo>
                      <a:pt x="55441" y="80214"/>
                      <a:pt x="57229" y="80214"/>
                      <a:pt x="57229" y="82002"/>
                    </a:cubicBezTo>
                    <a:lnTo>
                      <a:pt x="57229" y="89155"/>
                    </a:lnTo>
                    <a:cubicBezTo>
                      <a:pt x="51864" y="96308"/>
                      <a:pt x="43816" y="92732"/>
                      <a:pt x="36663" y="94520"/>
                    </a:cubicBezTo>
                    <a:cubicBezTo>
                      <a:pt x="50076" y="98097"/>
                      <a:pt x="63489" y="98097"/>
                      <a:pt x="76008" y="94520"/>
                    </a:cubicBezTo>
                    <a:cubicBezTo>
                      <a:pt x="85844" y="90944"/>
                      <a:pt x="76008" y="73955"/>
                      <a:pt x="83162" y="65908"/>
                    </a:cubicBezTo>
                    <a:cubicBezTo>
                      <a:pt x="79585" y="65908"/>
                      <a:pt x="83162" y="60543"/>
                      <a:pt x="79585" y="60543"/>
                    </a:cubicBezTo>
                    <a:cubicBezTo>
                      <a:pt x="83162" y="56967"/>
                      <a:pt x="86738" y="52496"/>
                      <a:pt x="89421" y="50708"/>
                    </a:cubicBezTo>
                    <a:cubicBezTo>
                      <a:pt x="92998" y="50708"/>
                      <a:pt x="97469" y="48919"/>
                      <a:pt x="99257" y="45343"/>
                    </a:cubicBezTo>
                    <a:cubicBezTo>
                      <a:pt x="99257" y="41766"/>
                      <a:pt x="92104" y="39978"/>
                      <a:pt x="93892" y="37296"/>
                    </a:cubicBezTo>
                    <a:cubicBezTo>
                      <a:pt x="103728" y="30143"/>
                      <a:pt x="112671" y="20307"/>
                      <a:pt x="109094" y="10472"/>
                    </a:cubicBezTo>
                    <a:cubicBezTo>
                      <a:pt x="107305" y="5107"/>
                      <a:pt x="93892" y="5107"/>
                      <a:pt x="85844" y="1530"/>
                    </a:cubicBezTo>
                    <a:cubicBezTo>
                      <a:pt x="77796" y="-2046"/>
                      <a:pt x="67066" y="1530"/>
                      <a:pt x="57229" y="3319"/>
                    </a:cubicBezTo>
                    <a:cubicBezTo>
                      <a:pt x="49182" y="3319"/>
                      <a:pt x="40239" y="8683"/>
                      <a:pt x="32192" y="10472"/>
                    </a:cubicBezTo>
                    <a:cubicBezTo>
                      <a:pt x="20567" y="14048"/>
                      <a:pt x="9836" y="20307"/>
                      <a:pt x="0" y="27460"/>
                    </a:cubicBezTo>
                    <a:cubicBezTo>
                      <a:pt x="11625" y="22095"/>
                      <a:pt x="23249" y="20307"/>
                      <a:pt x="36663" y="17625"/>
                    </a:cubicBezTo>
                    <a:cubicBezTo>
                      <a:pt x="46499" y="15836"/>
                      <a:pt x="54547" y="14048"/>
                      <a:pt x="65277" y="15836"/>
                    </a:cubicBezTo>
                  </a:path>
                </a:pathLst>
              </a:custGeom>
              <a:solidFill>
                <a:srgbClr val="808080"/>
              </a:solidFill>
              <a:ln w="8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B664CACB-77F3-F987-1723-74C2CAFF7160}"/>
                </a:ext>
              </a:extLst>
            </p:cNvPr>
            <p:cNvSpPr/>
            <p:nvPr/>
          </p:nvSpPr>
          <p:spPr>
            <a:xfrm>
              <a:off x="3189814" y="2048458"/>
              <a:ext cx="5812369" cy="1982292"/>
            </a:xfrm>
            <a:custGeom>
              <a:avLst/>
              <a:gdLst>
                <a:gd name="connsiteX0" fmla="*/ 0 w 5812369"/>
                <a:gd name="connsiteY0" fmla="*/ 857474 h 1982292"/>
                <a:gd name="connsiteX1" fmla="*/ 0 w 5812369"/>
                <a:gd name="connsiteY1" fmla="*/ 186874 h 1982292"/>
                <a:gd name="connsiteX2" fmla="*/ 203880 w 5812369"/>
                <a:gd name="connsiteY2" fmla="*/ 186874 h 1982292"/>
                <a:gd name="connsiteX3" fmla="*/ 377357 w 5812369"/>
                <a:gd name="connsiteY3" fmla="*/ 240522 h 1982292"/>
                <a:gd name="connsiteX4" fmla="*/ 441740 w 5812369"/>
                <a:gd name="connsiteY4" fmla="*/ 387160 h 1982292"/>
                <a:gd name="connsiteX5" fmla="*/ 414020 w 5812369"/>
                <a:gd name="connsiteY5" fmla="*/ 490879 h 1982292"/>
                <a:gd name="connsiteX6" fmla="*/ 335329 w 5812369"/>
                <a:gd name="connsiteY6" fmla="*/ 560621 h 1982292"/>
                <a:gd name="connsiteX7" fmla="*/ 544574 w 5812369"/>
                <a:gd name="connsiteY7" fmla="*/ 857474 h 1982292"/>
                <a:gd name="connsiteX8" fmla="*/ 382722 w 5812369"/>
                <a:gd name="connsiteY8" fmla="*/ 857474 h 1982292"/>
                <a:gd name="connsiteX9" fmla="*/ 204774 w 5812369"/>
                <a:gd name="connsiteY9" fmla="*/ 586551 h 1982292"/>
                <a:gd name="connsiteX10" fmla="*/ 135920 w 5812369"/>
                <a:gd name="connsiteY10" fmla="*/ 586551 h 1982292"/>
                <a:gd name="connsiteX11" fmla="*/ 135920 w 5812369"/>
                <a:gd name="connsiteY11" fmla="*/ 857474 h 1982292"/>
                <a:gd name="connsiteX12" fmla="*/ 135920 w 5812369"/>
                <a:gd name="connsiteY12" fmla="*/ 471208 h 1982292"/>
                <a:gd name="connsiteX13" fmla="*/ 211928 w 5812369"/>
                <a:gd name="connsiteY13" fmla="*/ 471208 h 1982292"/>
                <a:gd name="connsiteX14" fmla="*/ 278100 w 5812369"/>
                <a:gd name="connsiteY14" fmla="*/ 448855 h 1982292"/>
                <a:gd name="connsiteX15" fmla="*/ 302243 w 5812369"/>
                <a:gd name="connsiteY15" fmla="*/ 385371 h 1982292"/>
                <a:gd name="connsiteX16" fmla="*/ 278100 w 5812369"/>
                <a:gd name="connsiteY16" fmla="*/ 324570 h 1982292"/>
                <a:gd name="connsiteX17" fmla="*/ 211928 w 5812369"/>
                <a:gd name="connsiteY17" fmla="*/ 303111 h 1982292"/>
                <a:gd name="connsiteX18" fmla="*/ 135920 w 5812369"/>
                <a:gd name="connsiteY18" fmla="*/ 303111 h 1982292"/>
                <a:gd name="connsiteX19" fmla="*/ 639361 w 5812369"/>
                <a:gd name="connsiteY19" fmla="*/ 857474 h 1982292"/>
                <a:gd name="connsiteX20" fmla="*/ 639361 w 5812369"/>
                <a:gd name="connsiteY20" fmla="*/ 186874 h 1982292"/>
                <a:gd name="connsiteX21" fmla="*/ 1028342 w 5812369"/>
                <a:gd name="connsiteY21" fmla="*/ 186874 h 1982292"/>
                <a:gd name="connsiteX22" fmla="*/ 1028342 w 5812369"/>
                <a:gd name="connsiteY22" fmla="*/ 303111 h 1982292"/>
                <a:gd name="connsiteX23" fmla="*/ 774387 w 5812369"/>
                <a:gd name="connsiteY23" fmla="*/ 303111 h 1982292"/>
                <a:gd name="connsiteX24" fmla="*/ 774387 w 5812369"/>
                <a:gd name="connsiteY24" fmla="*/ 457796 h 1982292"/>
                <a:gd name="connsiteX25" fmla="*/ 989891 w 5812369"/>
                <a:gd name="connsiteY25" fmla="*/ 457796 h 1982292"/>
                <a:gd name="connsiteX26" fmla="*/ 989891 w 5812369"/>
                <a:gd name="connsiteY26" fmla="*/ 574033 h 1982292"/>
                <a:gd name="connsiteX27" fmla="*/ 774387 w 5812369"/>
                <a:gd name="connsiteY27" fmla="*/ 574033 h 1982292"/>
                <a:gd name="connsiteX28" fmla="*/ 774387 w 5812369"/>
                <a:gd name="connsiteY28" fmla="*/ 741236 h 1982292"/>
                <a:gd name="connsiteX29" fmla="*/ 1028342 w 5812369"/>
                <a:gd name="connsiteY29" fmla="*/ 741236 h 1982292"/>
                <a:gd name="connsiteX30" fmla="*/ 1028342 w 5812369"/>
                <a:gd name="connsiteY30" fmla="*/ 857474 h 1982292"/>
                <a:gd name="connsiteX31" fmla="*/ 770810 w 5812369"/>
                <a:gd name="connsiteY31" fmla="*/ 129649 h 1982292"/>
                <a:gd name="connsiteX32" fmla="*/ 878115 w 5812369"/>
                <a:gd name="connsiteY32" fmla="*/ 0 h 1982292"/>
                <a:gd name="connsiteX33" fmla="*/ 1017612 w 5812369"/>
                <a:gd name="connsiteY33" fmla="*/ 0 h 1982292"/>
                <a:gd name="connsiteX34" fmla="*/ 894211 w 5812369"/>
                <a:gd name="connsiteY34" fmla="*/ 129649 h 1982292"/>
                <a:gd name="connsiteX35" fmla="*/ 1193771 w 5812369"/>
                <a:gd name="connsiteY35" fmla="*/ 857474 h 1982292"/>
                <a:gd name="connsiteX36" fmla="*/ 1193771 w 5812369"/>
                <a:gd name="connsiteY36" fmla="*/ 186874 h 1982292"/>
                <a:gd name="connsiteX37" fmla="*/ 1414641 w 5812369"/>
                <a:gd name="connsiteY37" fmla="*/ 186874 h 1982292"/>
                <a:gd name="connsiteX38" fmla="*/ 1587224 w 5812369"/>
                <a:gd name="connsiteY38" fmla="*/ 240522 h 1982292"/>
                <a:gd name="connsiteX39" fmla="*/ 1650713 w 5812369"/>
                <a:gd name="connsiteY39" fmla="*/ 387160 h 1982292"/>
                <a:gd name="connsiteX40" fmla="*/ 1587224 w 5812369"/>
                <a:gd name="connsiteY40" fmla="*/ 532903 h 1982292"/>
                <a:gd name="connsiteX41" fmla="*/ 1414641 w 5812369"/>
                <a:gd name="connsiteY41" fmla="*/ 586551 h 1982292"/>
                <a:gd name="connsiteX42" fmla="*/ 1329691 w 5812369"/>
                <a:gd name="connsiteY42" fmla="*/ 586551 h 1982292"/>
                <a:gd name="connsiteX43" fmla="*/ 1329691 w 5812369"/>
                <a:gd name="connsiteY43" fmla="*/ 857474 h 1982292"/>
                <a:gd name="connsiteX44" fmla="*/ 1329691 w 5812369"/>
                <a:gd name="connsiteY44" fmla="*/ 471208 h 1982292"/>
                <a:gd name="connsiteX45" fmla="*/ 1420007 w 5812369"/>
                <a:gd name="connsiteY45" fmla="*/ 471208 h 1982292"/>
                <a:gd name="connsiteX46" fmla="*/ 1487967 w 5812369"/>
                <a:gd name="connsiteY46" fmla="*/ 447961 h 1982292"/>
                <a:gd name="connsiteX47" fmla="*/ 1512110 w 5812369"/>
                <a:gd name="connsiteY47" fmla="*/ 385371 h 1982292"/>
                <a:gd name="connsiteX48" fmla="*/ 1487072 w 5812369"/>
                <a:gd name="connsiteY48" fmla="*/ 324570 h 1982292"/>
                <a:gd name="connsiteX49" fmla="*/ 1420007 w 5812369"/>
                <a:gd name="connsiteY49" fmla="*/ 303111 h 1982292"/>
                <a:gd name="connsiteX50" fmla="*/ 1329691 w 5812369"/>
                <a:gd name="connsiteY50" fmla="*/ 303111 h 1982292"/>
                <a:gd name="connsiteX51" fmla="*/ 1759807 w 5812369"/>
                <a:gd name="connsiteY51" fmla="*/ 595493 h 1982292"/>
                <a:gd name="connsiteX52" fmla="*/ 1759807 w 5812369"/>
                <a:gd name="connsiteY52" fmla="*/ 186874 h 1982292"/>
                <a:gd name="connsiteX53" fmla="*/ 1895727 w 5812369"/>
                <a:gd name="connsiteY53" fmla="*/ 186874 h 1982292"/>
                <a:gd name="connsiteX54" fmla="*/ 1895727 w 5812369"/>
                <a:gd name="connsiteY54" fmla="*/ 606222 h 1982292"/>
                <a:gd name="connsiteX55" fmla="*/ 1931495 w 5812369"/>
                <a:gd name="connsiteY55" fmla="*/ 711730 h 1982292"/>
                <a:gd name="connsiteX56" fmla="*/ 2030753 w 5812369"/>
                <a:gd name="connsiteY56" fmla="*/ 749283 h 1982292"/>
                <a:gd name="connsiteX57" fmla="*/ 2129116 w 5812369"/>
                <a:gd name="connsiteY57" fmla="*/ 711730 h 1982292"/>
                <a:gd name="connsiteX58" fmla="*/ 2164884 w 5812369"/>
                <a:gd name="connsiteY58" fmla="*/ 606222 h 1982292"/>
                <a:gd name="connsiteX59" fmla="*/ 2164884 w 5812369"/>
                <a:gd name="connsiteY59" fmla="*/ 186874 h 1982292"/>
                <a:gd name="connsiteX60" fmla="*/ 2300804 w 5812369"/>
                <a:gd name="connsiteY60" fmla="*/ 186874 h 1982292"/>
                <a:gd name="connsiteX61" fmla="*/ 2300804 w 5812369"/>
                <a:gd name="connsiteY61" fmla="*/ 595493 h 1982292"/>
                <a:gd name="connsiteX62" fmla="*/ 2228373 w 5812369"/>
                <a:gd name="connsiteY62" fmla="*/ 802037 h 1982292"/>
                <a:gd name="connsiteX63" fmla="*/ 2029858 w 5812369"/>
                <a:gd name="connsiteY63" fmla="*/ 876250 h 1982292"/>
                <a:gd name="connsiteX64" fmla="*/ 1832238 w 5812369"/>
                <a:gd name="connsiteY64" fmla="*/ 802037 h 1982292"/>
                <a:gd name="connsiteX65" fmla="*/ 1759807 w 5812369"/>
                <a:gd name="connsiteY65" fmla="*/ 595493 h 1982292"/>
                <a:gd name="connsiteX66" fmla="*/ 2477858 w 5812369"/>
                <a:gd name="connsiteY66" fmla="*/ 857474 h 1982292"/>
                <a:gd name="connsiteX67" fmla="*/ 2477858 w 5812369"/>
                <a:gd name="connsiteY67" fmla="*/ 186874 h 1982292"/>
                <a:gd name="connsiteX68" fmla="*/ 2667431 w 5812369"/>
                <a:gd name="connsiteY68" fmla="*/ 186874 h 1982292"/>
                <a:gd name="connsiteX69" fmla="*/ 2831071 w 5812369"/>
                <a:gd name="connsiteY69" fmla="*/ 235157 h 1982292"/>
                <a:gd name="connsiteX70" fmla="*/ 2890983 w 5812369"/>
                <a:gd name="connsiteY70" fmla="*/ 369277 h 1982292"/>
                <a:gd name="connsiteX71" fmla="*/ 2820341 w 5812369"/>
                <a:gd name="connsiteY71" fmla="*/ 501609 h 1982292"/>
                <a:gd name="connsiteX72" fmla="*/ 2901714 w 5812369"/>
                <a:gd name="connsiteY72" fmla="*/ 565986 h 1982292"/>
                <a:gd name="connsiteX73" fmla="*/ 2930329 w 5812369"/>
                <a:gd name="connsiteY73" fmla="*/ 659870 h 1982292"/>
                <a:gd name="connsiteX74" fmla="*/ 2863263 w 5812369"/>
                <a:gd name="connsiteY74" fmla="*/ 804720 h 1982292"/>
                <a:gd name="connsiteX75" fmla="*/ 2681738 w 5812369"/>
                <a:gd name="connsiteY75" fmla="*/ 857474 h 1982292"/>
                <a:gd name="connsiteX76" fmla="*/ 2612884 w 5812369"/>
                <a:gd name="connsiteY76" fmla="*/ 741236 h 1982292"/>
                <a:gd name="connsiteX77" fmla="*/ 2689786 w 5812369"/>
                <a:gd name="connsiteY77" fmla="*/ 741236 h 1982292"/>
                <a:gd name="connsiteX78" fmla="*/ 2764005 w 5812369"/>
                <a:gd name="connsiteY78" fmla="*/ 717989 h 1982292"/>
                <a:gd name="connsiteX79" fmla="*/ 2790832 w 5812369"/>
                <a:gd name="connsiteY79" fmla="*/ 652717 h 1982292"/>
                <a:gd name="connsiteX80" fmla="*/ 2764005 w 5812369"/>
                <a:gd name="connsiteY80" fmla="*/ 588340 h 1982292"/>
                <a:gd name="connsiteX81" fmla="*/ 2689786 w 5812369"/>
                <a:gd name="connsiteY81" fmla="*/ 565986 h 1982292"/>
                <a:gd name="connsiteX82" fmla="*/ 2612884 w 5812369"/>
                <a:gd name="connsiteY82" fmla="*/ 565986 h 1982292"/>
                <a:gd name="connsiteX83" fmla="*/ 2612884 w 5812369"/>
                <a:gd name="connsiteY83" fmla="*/ 449749 h 1982292"/>
                <a:gd name="connsiteX84" fmla="*/ 2670113 w 5812369"/>
                <a:gd name="connsiteY84" fmla="*/ 449749 h 1982292"/>
                <a:gd name="connsiteX85" fmla="*/ 2730025 w 5812369"/>
                <a:gd name="connsiteY85" fmla="*/ 430078 h 1982292"/>
                <a:gd name="connsiteX86" fmla="*/ 2751486 w 5812369"/>
                <a:gd name="connsiteY86" fmla="*/ 375536 h 1982292"/>
                <a:gd name="connsiteX87" fmla="*/ 2730025 w 5812369"/>
                <a:gd name="connsiteY87" fmla="*/ 322782 h 1982292"/>
                <a:gd name="connsiteX88" fmla="*/ 2670113 w 5812369"/>
                <a:gd name="connsiteY88" fmla="*/ 303111 h 1982292"/>
                <a:gd name="connsiteX89" fmla="*/ 2612884 w 5812369"/>
                <a:gd name="connsiteY89" fmla="*/ 303111 h 1982292"/>
                <a:gd name="connsiteX90" fmla="*/ 3077873 w 5812369"/>
                <a:gd name="connsiteY90" fmla="*/ 857474 h 1982292"/>
                <a:gd name="connsiteX91" fmla="*/ 3077873 w 5812369"/>
                <a:gd name="connsiteY91" fmla="*/ 186874 h 1982292"/>
                <a:gd name="connsiteX92" fmla="*/ 3212899 w 5812369"/>
                <a:gd name="connsiteY92" fmla="*/ 186874 h 1982292"/>
                <a:gd name="connsiteX93" fmla="*/ 3212899 w 5812369"/>
                <a:gd name="connsiteY93" fmla="*/ 734083 h 1982292"/>
                <a:gd name="connsiteX94" fmla="*/ 3466855 w 5812369"/>
                <a:gd name="connsiteY94" fmla="*/ 734083 h 1982292"/>
                <a:gd name="connsiteX95" fmla="*/ 3466855 w 5812369"/>
                <a:gd name="connsiteY95" fmla="*/ 857474 h 1982292"/>
                <a:gd name="connsiteX96" fmla="*/ 3595621 w 5812369"/>
                <a:gd name="connsiteY96" fmla="*/ 857474 h 1982292"/>
                <a:gd name="connsiteX97" fmla="*/ 3595621 w 5812369"/>
                <a:gd name="connsiteY97" fmla="*/ 186874 h 1982292"/>
                <a:gd name="connsiteX98" fmla="*/ 3730647 w 5812369"/>
                <a:gd name="connsiteY98" fmla="*/ 186874 h 1982292"/>
                <a:gd name="connsiteX99" fmla="*/ 3730647 w 5812369"/>
                <a:gd name="connsiteY99" fmla="*/ 857474 h 1982292"/>
                <a:gd name="connsiteX100" fmla="*/ 3896076 w 5812369"/>
                <a:gd name="connsiteY100" fmla="*/ 658976 h 1982292"/>
                <a:gd name="connsiteX101" fmla="*/ 3870144 w 5812369"/>
                <a:gd name="connsiteY101" fmla="*/ 522174 h 1982292"/>
                <a:gd name="connsiteX102" fmla="*/ 3896076 w 5812369"/>
                <a:gd name="connsiteY102" fmla="*/ 386265 h 1982292"/>
                <a:gd name="connsiteX103" fmla="*/ 3967613 w 5812369"/>
                <a:gd name="connsiteY103" fmla="*/ 272711 h 1982292"/>
                <a:gd name="connsiteX104" fmla="*/ 4080284 w 5812369"/>
                <a:gd name="connsiteY104" fmla="*/ 195815 h 1982292"/>
                <a:gd name="connsiteX105" fmla="*/ 4224252 w 5812369"/>
                <a:gd name="connsiteY105" fmla="*/ 167203 h 1982292"/>
                <a:gd name="connsiteX106" fmla="*/ 4368220 w 5812369"/>
                <a:gd name="connsiteY106" fmla="*/ 195815 h 1982292"/>
                <a:gd name="connsiteX107" fmla="*/ 4480890 w 5812369"/>
                <a:gd name="connsiteY107" fmla="*/ 272711 h 1982292"/>
                <a:gd name="connsiteX108" fmla="*/ 4552427 w 5812369"/>
                <a:gd name="connsiteY108" fmla="*/ 386265 h 1982292"/>
                <a:gd name="connsiteX109" fmla="*/ 4578359 w 5812369"/>
                <a:gd name="connsiteY109" fmla="*/ 522174 h 1982292"/>
                <a:gd name="connsiteX110" fmla="*/ 4543485 w 5812369"/>
                <a:gd name="connsiteY110" fmla="*/ 679541 h 1982292"/>
                <a:gd name="connsiteX111" fmla="*/ 4446910 w 5812369"/>
                <a:gd name="connsiteY111" fmla="*/ 802037 h 1982292"/>
                <a:gd name="connsiteX112" fmla="*/ 4487150 w 5812369"/>
                <a:gd name="connsiteY112" fmla="*/ 840485 h 1982292"/>
                <a:gd name="connsiteX113" fmla="*/ 4626646 w 5812369"/>
                <a:gd name="connsiteY113" fmla="*/ 903968 h 1982292"/>
                <a:gd name="connsiteX114" fmla="*/ 4674934 w 5812369"/>
                <a:gd name="connsiteY114" fmla="*/ 896815 h 1982292"/>
                <a:gd name="connsiteX115" fmla="*/ 4674934 w 5812369"/>
                <a:gd name="connsiteY115" fmla="*/ 1012159 h 1982292"/>
                <a:gd name="connsiteX116" fmla="*/ 4604291 w 5812369"/>
                <a:gd name="connsiteY116" fmla="*/ 1023782 h 1982292"/>
                <a:gd name="connsiteX117" fmla="*/ 4395940 w 5812369"/>
                <a:gd name="connsiteY117" fmla="*/ 936157 h 1982292"/>
                <a:gd name="connsiteX118" fmla="*/ 4316355 w 5812369"/>
                <a:gd name="connsiteY118" fmla="*/ 864627 h 1982292"/>
                <a:gd name="connsiteX119" fmla="*/ 4224252 w 5812369"/>
                <a:gd name="connsiteY119" fmla="*/ 876250 h 1982292"/>
                <a:gd name="connsiteX120" fmla="*/ 4080284 w 5812369"/>
                <a:gd name="connsiteY120" fmla="*/ 847638 h 1982292"/>
                <a:gd name="connsiteX121" fmla="*/ 3967613 w 5812369"/>
                <a:gd name="connsiteY121" fmla="*/ 771637 h 1982292"/>
                <a:gd name="connsiteX122" fmla="*/ 3896076 w 5812369"/>
                <a:gd name="connsiteY122" fmla="*/ 658976 h 1982292"/>
                <a:gd name="connsiteX123" fmla="*/ 4070447 w 5812369"/>
                <a:gd name="connsiteY123" fmla="*/ 360336 h 1982292"/>
                <a:gd name="connsiteX124" fmla="*/ 4008747 w 5812369"/>
                <a:gd name="connsiteY124" fmla="*/ 522174 h 1982292"/>
                <a:gd name="connsiteX125" fmla="*/ 4070447 w 5812369"/>
                <a:gd name="connsiteY125" fmla="*/ 684012 h 1982292"/>
                <a:gd name="connsiteX126" fmla="*/ 4225146 w 5812369"/>
                <a:gd name="connsiteY126" fmla="*/ 749283 h 1982292"/>
                <a:gd name="connsiteX127" fmla="*/ 4335134 w 5812369"/>
                <a:gd name="connsiteY127" fmla="*/ 719777 h 1982292"/>
                <a:gd name="connsiteX128" fmla="*/ 4412036 w 5812369"/>
                <a:gd name="connsiteY128" fmla="*/ 637517 h 1982292"/>
                <a:gd name="connsiteX129" fmla="*/ 4439756 w 5812369"/>
                <a:gd name="connsiteY129" fmla="*/ 522174 h 1982292"/>
                <a:gd name="connsiteX130" fmla="*/ 4378056 w 5812369"/>
                <a:gd name="connsiteY130" fmla="*/ 360336 h 1982292"/>
                <a:gd name="connsiteX131" fmla="*/ 4224252 w 5812369"/>
                <a:gd name="connsiteY131" fmla="*/ 295064 h 1982292"/>
                <a:gd name="connsiteX132" fmla="*/ 4069553 w 5812369"/>
                <a:gd name="connsiteY132" fmla="*/ 360336 h 1982292"/>
                <a:gd name="connsiteX133" fmla="*/ 4705337 w 5812369"/>
                <a:gd name="connsiteY133" fmla="*/ 595493 h 1982292"/>
                <a:gd name="connsiteX134" fmla="*/ 4705337 w 5812369"/>
                <a:gd name="connsiteY134" fmla="*/ 186874 h 1982292"/>
                <a:gd name="connsiteX135" fmla="*/ 4841257 w 5812369"/>
                <a:gd name="connsiteY135" fmla="*/ 186874 h 1982292"/>
                <a:gd name="connsiteX136" fmla="*/ 4841257 w 5812369"/>
                <a:gd name="connsiteY136" fmla="*/ 606222 h 1982292"/>
                <a:gd name="connsiteX137" fmla="*/ 4877025 w 5812369"/>
                <a:gd name="connsiteY137" fmla="*/ 711730 h 1982292"/>
                <a:gd name="connsiteX138" fmla="*/ 4976283 w 5812369"/>
                <a:gd name="connsiteY138" fmla="*/ 749283 h 1982292"/>
                <a:gd name="connsiteX139" fmla="*/ 5074646 w 5812369"/>
                <a:gd name="connsiteY139" fmla="*/ 711730 h 1982292"/>
                <a:gd name="connsiteX140" fmla="*/ 5110414 w 5812369"/>
                <a:gd name="connsiteY140" fmla="*/ 606222 h 1982292"/>
                <a:gd name="connsiteX141" fmla="*/ 5110414 w 5812369"/>
                <a:gd name="connsiteY141" fmla="*/ 186874 h 1982292"/>
                <a:gd name="connsiteX142" fmla="*/ 5246334 w 5812369"/>
                <a:gd name="connsiteY142" fmla="*/ 186874 h 1982292"/>
                <a:gd name="connsiteX143" fmla="*/ 5246334 w 5812369"/>
                <a:gd name="connsiteY143" fmla="*/ 595493 h 1982292"/>
                <a:gd name="connsiteX144" fmla="*/ 5173903 w 5812369"/>
                <a:gd name="connsiteY144" fmla="*/ 802037 h 1982292"/>
                <a:gd name="connsiteX145" fmla="*/ 4975389 w 5812369"/>
                <a:gd name="connsiteY145" fmla="*/ 876250 h 1982292"/>
                <a:gd name="connsiteX146" fmla="*/ 4777768 w 5812369"/>
                <a:gd name="connsiteY146" fmla="*/ 802037 h 1982292"/>
                <a:gd name="connsiteX147" fmla="*/ 4705337 w 5812369"/>
                <a:gd name="connsiteY147" fmla="*/ 595493 h 1982292"/>
                <a:gd name="connsiteX148" fmla="*/ 5423388 w 5812369"/>
                <a:gd name="connsiteY148" fmla="*/ 857474 h 1982292"/>
                <a:gd name="connsiteX149" fmla="*/ 5423388 w 5812369"/>
                <a:gd name="connsiteY149" fmla="*/ 186874 h 1982292"/>
                <a:gd name="connsiteX150" fmla="*/ 5812370 w 5812369"/>
                <a:gd name="connsiteY150" fmla="*/ 186874 h 1982292"/>
                <a:gd name="connsiteX151" fmla="*/ 5812370 w 5812369"/>
                <a:gd name="connsiteY151" fmla="*/ 303111 h 1982292"/>
                <a:gd name="connsiteX152" fmla="*/ 5558414 w 5812369"/>
                <a:gd name="connsiteY152" fmla="*/ 303111 h 1982292"/>
                <a:gd name="connsiteX153" fmla="*/ 5558414 w 5812369"/>
                <a:gd name="connsiteY153" fmla="*/ 457796 h 1982292"/>
                <a:gd name="connsiteX154" fmla="*/ 5773919 w 5812369"/>
                <a:gd name="connsiteY154" fmla="*/ 457796 h 1982292"/>
                <a:gd name="connsiteX155" fmla="*/ 5773919 w 5812369"/>
                <a:gd name="connsiteY155" fmla="*/ 574033 h 1982292"/>
                <a:gd name="connsiteX156" fmla="*/ 5558414 w 5812369"/>
                <a:gd name="connsiteY156" fmla="*/ 574033 h 1982292"/>
                <a:gd name="connsiteX157" fmla="*/ 5558414 w 5812369"/>
                <a:gd name="connsiteY157" fmla="*/ 741236 h 1982292"/>
                <a:gd name="connsiteX158" fmla="*/ 5812370 w 5812369"/>
                <a:gd name="connsiteY158" fmla="*/ 741236 h 1982292"/>
                <a:gd name="connsiteX159" fmla="*/ 5812370 w 5812369"/>
                <a:gd name="connsiteY159" fmla="*/ 857474 h 1982292"/>
                <a:gd name="connsiteX160" fmla="*/ 0 w 5812369"/>
                <a:gd name="connsiteY160" fmla="*/ 1827608 h 1982292"/>
                <a:gd name="connsiteX161" fmla="*/ 0 w 5812369"/>
                <a:gd name="connsiteY161" fmla="*/ 1157008 h 1982292"/>
                <a:gd name="connsiteX162" fmla="*/ 388982 w 5812369"/>
                <a:gd name="connsiteY162" fmla="*/ 1157008 h 1982292"/>
                <a:gd name="connsiteX163" fmla="*/ 388982 w 5812369"/>
                <a:gd name="connsiteY163" fmla="*/ 1273245 h 1982292"/>
                <a:gd name="connsiteX164" fmla="*/ 135920 w 5812369"/>
                <a:gd name="connsiteY164" fmla="*/ 1273245 h 1982292"/>
                <a:gd name="connsiteX165" fmla="*/ 135920 w 5812369"/>
                <a:gd name="connsiteY165" fmla="*/ 1427930 h 1982292"/>
                <a:gd name="connsiteX166" fmla="*/ 351425 w 5812369"/>
                <a:gd name="connsiteY166" fmla="*/ 1427930 h 1982292"/>
                <a:gd name="connsiteX167" fmla="*/ 351425 w 5812369"/>
                <a:gd name="connsiteY167" fmla="*/ 1544168 h 1982292"/>
                <a:gd name="connsiteX168" fmla="*/ 135920 w 5812369"/>
                <a:gd name="connsiteY168" fmla="*/ 1544168 h 1982292"/>
                <a:gd name="connsiteX169" fmla="*/ 135920 w 5812369"/>
                <a:gd name="connsiteY169" fmla="*/ 1827608 h 1982292"/>
                <a:gd name="connsiteX170" fmla="*/ 517748 w 5812369"/>
                <a:gd name="connsiteY170" fmla="*/ 1827608 h 1982292"/>
                <a:gd name="connsiteX171" fmla="*/ 517748 w 5812369"/>
                <a:gd name="connsiteY171" fmla="*/ 1157008 h 1982292"/>
                <a:gd name="connsiteX172" fmla="*/ 721628 w 5812369"/>
                <a:gd name="connsiteY172" fmla="*/ 1157008 h 1982292"/>
                <a:gd name="connsiteX173" fmla="*/ 895999 w 5812369"/>
                <a:gd name="connsiteY173" fmla="*/ 1210656 h 1982292"/>
                <a:gd name="connsiteX174" fmla="*/ 959488 w 5812369"/>
                <a:gd name="connsiteY174" fmla="*/ 1357294 h 1982292"/>
                <a:gd name="connsiteX175" fmla="*/ 931768 w 5812369"/>
                <a:gd name="connsiteY175" fmla="*/ 1461907 h 1982292"/>
                <a:gd name="connsiteX176" fmla="*/ 853077 w 5812369"/>
                <a:gd name="connsiteY176" fmla="*/ 1530756 h 1982292"/>
                <a:gd name="connsiteX177" fmla="*/ 1062322 w 5812369"/>
                <a:gd name="connsiteY177" fmla="*/ 1827608 h 1982292"/>
                <a:gd name="connsiteX178" fmla="*/ 900470 w 5812369"/>
                <a:gd name="connsiteY178" fmla="*/ 1827608 h 1982292"/>
                <a:gd name="connsiteX179" fmla="*/ 722522 w 5812369"/>
                <a:gd name="connsiteY179" fmla="*/ 1556686 h 1982292"/>
                <a:gd name="connsiteX180" fmla="*/ 653668 w 5812369"/>
                <a:gd name="connsiteY180" fmla="*/ 1556686 h 1982292"/>
                <a:gd name="connsiteX181" fmla="*/ 653668 w 5812369"/>
                <a:gd name="connsiteY181" fmla="*/ 1827608 h 1982292"/>
                <a:gd name="connsiteX182" fmla="*/ 653668 w 5812369"/>
                <a:gd name="connsiteY182" fmla="*/ 1441342 h 1982292"/>
                <a:gd name="connsiteX183" fmla="*/ 729676 w 5812369"/>
                <a:gd name="connsiteY183" fmla="*/ 1441342 h 1982292"/>
                <a:gd name="connsiteX184" fmla="*/ 796742 w 5812369"/>
                <a:gd name="connsiteY184" fmla="*/ 1418989 h 1982292"/>
                <a:gd name="connsiteX185" fmla="*/ 819991 w 5812369"/>
                <a:gd name="connsiteY185" fmla="*/ 1355506 h 1982292"/>
                <a:gd name="connsiteX186" fmla="*/ 796742 w 5812369"/>
                <a:gd name="connsiteY186" fmla="*/ 1294705 h 1982292"/>
                <a:gd name="connsiteX187" fmla="*/ 729676 w 5812369"/>
                <a:gd name="connsiteY187" fmla="*/ 1273245 h 1982292"/>
                <a:gd name="connsiteX188" fmla="*/ 653668 w 5812369"/>
                <a:gd name="connsiteY188" fmla="*/ 1273245 h 1982292"/>
                <a:gd name="connsiteX189" fmla="*/ 1100773 w 5812369"/>
                <a:gd name="connsiteY189" fmla="*/ 1827608 h 1982292"/>
                <a:gd name="connsiteX190" fmla="*/ 1353835 w 5812369"/>
                <a:gd name="connsiteY190" fmla="*/ 1157008 h 1982292"/>
                <a:gd name="connsiteX191" fmla="*/ 1530889 w 5812369"/>
                <a:gd name="connsiteY191" fmla="*/ 1157008 h 1982292"/>
                <a:gd name="connsiteX192" fmla="*/ 1783950 w 5812369"/>
                <a:gd name="connsiteY192" fmla="*/ 1827608 h 1982292"/>
                <a:gd name="connsiteX193" fmla="*/ 1639982 w 5812369"/>
                <a:gd name="connsiteY193" fmla="*/ 1827608 h 1982292"/>
                <a:gd name="connsiteX194" fmla="*/ 1575599 w 5812369"/>
                <a:gd name="connsiteY194" fmla="*/ 1653252 h 1982292"/>
                <a:gd name="connsiteX195" fmla="*/ 1308230 w 5812369"/>
                <a:gd name="connsiteY195" fmla="*/ 1653252 h 1982292"/>
                <a:gd name="connsiteX196" fmla="*/ 1244741 w 5812369"/>
                <a:gd name="connsiteY196" fmla="*/ 1827608 h 1982292"/>
                <a:gd name="connsiteX197" fmla="*/ 1350258 w 5812369"/>
                <a:gd name="connsiteY197" fmla="*/ 1537015 h 1982292"/>
                <a:gd name="connsiteX198" fmla="*/ 1534466 w 5812369"/>
                <a:gd name="connsiteY198" fmla="*/ 1537015 h 1982292"/>
                <a:gd name="connsiteX199" fmla="*/ 1442362 w 5812369"/>
                <a:gd name="connsiteY199" fmla="*/ 1285763 h 1982292"/>
                <a:gd name="connsiteX200" fmla="*/ 1896621 w 5812369"/>
                <a:gd name="connsiteY200" fmla="*/ 1827608 h 1982292"/>
                <a:gd name="connsiteX201" fmla="*/ 1896621 w 5812369"/>
                <a:gd name="connsiteY201" fmla="*/ 1157008 h 1982292"/>
                <a:gd name="connsiteX202" fmla="*/ 2070098 w 5812369"/>
                <a:gd name="connsiteY202" fmla="*/ 1157008 h 1982292"/>
                <a:gd name="connsiteX203" fmla="*/ 2368764 w 5812369"/>
                <a:gd name="connsiteY203" fmla="*/ 1637158 h 1982292"/>
                <a:gd name="connsiteX204" fmla="*/ 2368764 w 5812369"/>
                <a:gd name="connsiteY204" fmla="*/ 1157008 h 1982292"/>
                <a:gd name="connsiteX205" fmla="*/ 2503790 w 5812369"/>
                <a:gd name="connsiteY205" fmla="*/ 1157008 h 1982292"/>
                <a:gd name="connsiteX206" fmla="*/ 2503790 w 5812369"/>
                <a:gd name="connsiteY206" fmla="*/ 1827608 h 1982292"/>
                <a:gd name="connsiteX207" fmla="*/ 2330313 w 5812369"/>
                <a:gd name="connsiteY207" fmla="*/ 1827608 h 1982292"/>
                <a:gd name="connsiteX208" fmla="*/ 2031647 w 5812369"/>
                <a:gd name="connsiteY208" fmla="*/ 1345670 h 1982292"/>
                <a:gd name="connsiteX209" fmla="*/ 2031647 w 5812369"/>
                <a:gd name="connsiteY209" fmla="*/ 1827608 h 1982292"/>
                <a:gd name="connsiteX210" fmla="*/ 2644181 w 5812369"/>
                <a:gd name="connsiteY210" fmla="*/ 1492308 h 1982292"/>
                <a:gd name="connsiteX211" fmla="*/ 2670113 w 5812369"/>
                <a:gd name="connsiteY211" fmla="*/ 1356400 h 1982292"/>
                <a:gd name="connsiteX212" fmla="*/ 2741650 w 5812369"/>
                <a:gd name="connsiteY212" fmla="*/ 1242845 h 1982292"/>
                <a:gd name="connsiteX213" fmla="*/ 2854321 w 5812369"/>
                <a:gd name="connsiteY213" fmla="*/ 1166844 h 1982292"/>
                <a:gd name="connsiteX214" fmla="*/ 2999183 w 5812369"/>
                <a:gd name="connsiteY214" fmla="*/ 1138231 h 1982292"/>
                <a:gd name="connsiteX215" fmla="*/ 3160141 w 5812369"/>
                <a:gd name="connsiteY215" fmla="*/ 1173997 h 1982292"/>
                <a:gd name="connsiteX216" fmla="*/ 3279965 w 5812369"/>
                <a:gd name="connsiteY216" fmla="*/ 1274140 h 1982292"/>
                <a:gd name="connsiteX217" fmla="*/ 3173554 w 5812369"/>
                <a:gd name="connsiteY217" fmla="*/ 1357294 h 1982292"/>
                <a:gd name="connsiteX218" fmla="*/ 3099334 w 5812369"/>
                <a:gd name="connsiteY218" fmla="*/ 1290234 h 1982292"/>
                <a:gd name="connsiteX219" fmla="*/ 2999183 w 5812369"/>
                <a:gd name="connsiteY219" fmla="*/ 1265198 h 1982292"/>
                <a:gd name="connsiteX220" fmla="*/ 2844484 w 5812369"/>
                <a:gd name="connsiteY220" fmla="*/ 1330470 h 1982292"/>
                <a:gd name="connsiteX221" fmla="*/ 2782784 w 5812369"/>
                <a:gd name="connsiteY221" fmla="*/ 1492308 h 1982292"/>
                <a:gd name="connsiteX222" fmla="*/ 2844484 w 5812369"/>
                <a:gd name="connsiteY222" fmla="*/ 1655040 h 1982292"/>
                <a:gd name="connsiteX223" fmla="*/ 2999183 w 5812369"/>
                <a:gd name="connsiteY223" fmla="*/ 1719418 h 1982292"/>
                <a:gd name="connsiteX224" fmla="*/ 3099334 w 5812369"/>
                <a:gd name="connsiteY224" fmla="*/ 1695276 h 1982292"/>
                <a:gd name="connsiteX225" fmla="*/ 3173554 w 5812369"/>
                <a:gd name="connsiteY225" fmla="*/ 1627322 h 1982292"/>
                <a:gd name="connsiteX226" fmla="*/ 3279965 w 5812369"/>
                <a:gd name="connsiteY226" fmla="*/ 1709582 h 1982292"/>
                <a:gd name="connsiteX227" fmla="*/ 3181602 w 5812369"/>
                <a:gd name="connsiteY227" fmla="*/ 1798996 h 1982292"/>
                <a:gd name="connsiteX228" fmla="*/ 3051047 w 5812369"/>
                <a:gd name="connsiteY228" fmla="*/ 1842808 h 1982292"/>
                <a:gd name="connsiteX229" fmla="*/ 2967885 w 5812369"/>
                <a:gd name="connsiteY229" fmla="*/ 1982293 h 1982292"/>
                <a:gd name="connsiteX230" fmla="*/ 2848061 w 5812369"/>
                <a:gd name="connsiteY230" fmla="*/ 1982293 h 1982292"/>
                <a:gd name="connsiteX231" fmla="*/ 2932117 w 5812369"/>
                <a:gd name="connsiteY231" fmla="*/ 1841020 h 1982292"/>
                <a:gd name="connsiteX232" fmla="*/ 2780995 w 5812369"/>
                <a:gd name="connsiteY232" fmla="*/ 1775748 h 1982292"/>
                <a:gd name="connsiteX233" fmla="*/ 2679055 w 5812369"/>
                <a:gd name="connsiteY233" fmla="*/ 1651464 h 1982292"/>
                <a:gd name="connsiteX234" fmla="*/ 2644181 w 5812369"/>
                <a:gd name="connsiteY234" fmla="*/ 1492308 h 1982292"/>
                <a:gd name="connsiteX235" fmla="*/ 3319310 w 5812369"/>
                <a:gd name="connsiteY235" fmla="*/ 1827608 h 1982292"/>
                <a:gd name="connsiteX236" fmla="*/ 3572372 w 5812369"/>
                <a:gd name="connsiteY236" fmla="*/ 1157008 h 1982292"/>
                <a:gd name="connsiteX237" fmla="*/ 3749426 w 5812369"/>
                <a:gd name="connsiteY237" fmla="*/ 1157008 h 1982292"/>
                <a:gd name="connsiteX238" fmla="*/ 4002487 w 5812369"/>
                <a:gd name="connsiteY238" fmla="*/ 1827608 h 1982292"/>
                <a:gd name="connsiteX239" fmla="*/ 3858519 w 5812369"/>
                <a:gd name="connsiteY239" fmla="*/ 1827608 h 1982292"/>
                <a:gd name="connsiteX240" fmla="*/ 3795030 w 5812369"/>
                <a:gd name="connsiteY240" fmla="*/ 1653252 h 1982292"/>
                <a:gd name="connsiteX241" fmla="*/ 3527661 w 5812369"/>
                <a:gd name="connsiteY241" fmla="*/ 1653252 h 1982292"/>
                <a:gd name="connsiteX242" fmla="*/ 3463278 w 5812369"/>
                <a:gd name="connsiteY242" fmla="*/ 1827608 h 1982292"/>
                <a:gd name="connsiteX243" fmla="*/ 3569689 w 5812369"/>
                <a:gd name="connsiteY243" fmla="*/ 1537015 h 1982292"/>
                <a:gd name="connsiteX244" fmla="*/ 3753002 w 5812369"/>
                <a:gd name="connsiteY244" fmla="*/ 1537015 h 1982292"/>
                <a:gd name="connsiteX245" fmla="*/ 3660899 w 5812369"/>
                <a:gd name="connsiteY245" fmla="*/ 1285763 h 1982292"/>
                <a:gd name="connsiteX246" fmla="*/ 4115158 w 5812369"/>
                <a:gd name="connsiteY246" fmla="*/ 1827608 h 1982292"/>
                <a:gd name="connsiteX247" fmla="*/ 4115158 w 5812369"/>
                <a:gd name="connsiteY247" fmla="*/ 1157008 h 1982292"/>
                <a:gd name="connsiteX248" fmla="*/ 4251078 w 5812369"/>
                <a:gd name="connsiteY248" fmla="*/ 1157008 h 1982292"/>
                <a:gd name="connsiteX249" fmla="*/ 4251078 w 5812369"/>
                <a:gd name="connsiteY249" fmla="*/ 1827608 h 1982292"/>
                <a:gd name="connsiteX250" fmla="*/ 4386998 w 5812369"/>
                <a:gd name="connsiteY250" fmla="*/ 1734618 h 1982292"/>
                <a:gd name="connsiteX251" fmla="*/ 4485361 w 5812369"/>
                <a:gd name="connsiteY251" fmla="*/ 1644311 h 1982292"/>
                <a:gd name="connsiteX252" fmla="*/ 4553321 w 5812369"/>
                <a:gd name="connsiteY252" fmla="*/ 1705112 h 1982292"/>
                <a:gd name="connsiteX253" fmla="*/ 4632906 w 5812369"/>
                <a:gd name="connsiteY253" fmla="*/ 1726571 h 1982292"/>
                <a:gd name="connsiteX254" fmla="*/ 4695501 w 5812369"/>
                <a:gd name="connsiteY254" fmla="*/ 1706006 h 1982292"/>
                <a:gd name="connsiteX255" fmla="*/ 4718750 w 5812369"/>
                <a:gd name="connsiteY255" fmla="*/ 1648781 h 1982292"/>
                <a:gd name="connsiteX256" fmla="*/ 4706231 w 5812369"/>
                <a:gd name="connsiteY256" fmla="*/ 1609439 h 1982292"/>
                <a:gd name="connsiteX257" fmla="*/ 4671357 w 5812369"/>
                <a:gd name="connsiteY257" fmla="*/ 1579933 h 1982292"/>
                <a:gd name="connsiteX258" fmla="*/ 4622175 w 5812369"/>
                <a:gd name="connsiteY258" fmla="*/ 1554897 h 1982292"/>
                <a:gd name="connsiteX259" fmla="*/ 4565840 w 5812369"/>
                <a:gd name="connsiteY259" fmla="*/ 1528967 h 1982292"/>
                <a:gd name="connsiteX260" fmla="*/ 4510399 w 5812369"/>
                <a:gd name="connsiteY260" fmla="*/ 1498567 h 1982292"/>
                <a:gd name="connsiteX261" fmla="*/ 4461217 w 5812369"/>
                <a:gd name="connsiteY261" fmla="*/ 1459225 h 1982292"/>
                <a:gd name="connsiteX262" fmla="*/ 4426343 w 5812369"/>
                <a:gd name="connsiteY262" fmla="*/ 1404683 h 1982292"/>
                <a:gd name="connsiteX263" fmla="*/ 4412930 w 5812369"/>
                <a:gd name="connsiteY263" fmla="*/ 1332258 h 1982292"/>
                <a:gd name="connsiteX264" fmla="*/ 4473736 w 5812369"/>
                <a:gd name="connsiteY264" fmla="*/ 1194562 h 1982292"/>
                <a:gd name="connsiteX265" fmla="*/ 4627541 w 5812369"/>
                <a:gd name="connsiteY265" fmla="*/ 1138231 h 1982292"/>
                <a:gd name="connsiteX266" fmla="*/ 4860930 w 5812369"/>
                <a:gd name="connsiteY266" fmla="*/ 1250892 h 1982292"/>
                <a:gd name="connsiteX267" fmla="*/ 4761672 w 5812369"/>
                <a:gd name="connsiteY267" fmla="*/ 1340305 h 1982292"/>
                <a:gd name="connsiteX268" fmla="*/ 4628435 w 5812369"/>
                <a:gd name="connsiteY268" fmla="*/ 1256257 h 1982292"/>
                <a:gd name="connsiteX269" fmla="*/ 4572100 w 5812369"/>
                <a:gd name="connsiteY269" fmla="*/ 1276822 h 1982292"/>
                <a:gd name="connsiteX270" fmla="*/ 4550639 w 5812369"/>
                <a:gd name="connsiteY270" fmla="*/ 1326893 h 1982292"/>
                <a:gd name="connsiteX271" fmla="*/ 4561369 w 5812369"/>
                <a:gd name="connsiteY271" fmla="*/ 1361765 h 1982292"/>
                <a:gd name="connsiteX272" fmla="*/ 4589090 w 5812369"/>
                <a:gd name="connsiteY272" fmla="*/ 1389483 h 1982292"/>
                <a:gd name="connsiteX273" fmla="*/ 4630223 w 5812369"/>
                <a:gd name="connsiteY273" fmla="*/ 1412730 h 1982292"/>
                <a:gd name="connsiteX274" fmla="*/ 4677616 w 5812369"/>
                <a:gd name="connsiteY274" fmla="*/ 1435084 h 1982292"/>
                <a:gd name="connsiteX275" fmla="*/ 4728586 w 5812369"/>
                <a:gd name="connsiteY275" fmla="*/ 1458331 h 1982292"/>
                <a:gd name="connsiteX276" fmla="*/ 4776874 w 5812369"/>
                <a:gd name="connsiteY276" fmla="*/ 1488731 h 1982292"/>
                <a:gd name="connsiteX277" fmla="*/ 4818008 w 5812369"/>
                <a:gd name="connsiteY277" fmla="*/ 1528073 h 1982292"/>
                <a:gd name="connsiteX278" fmla="*/ 4845728 w 5812369"/>
                <a:gd name="connsiteY278" fmla="*/ 1579039 h 1982292"/>
                <a:gd name="connsiteX279" fmla="*/ 4856459 w 5812369"/>
                <a:gd name="connsiteY279" fmla="*/ 1646099 h 1982292"/>
                <a:gd name="connsiteX280" fmla="*/ 4791181 w 5812369"/>
                <a:gd name="connsiteY280" fmla="*/ 1791843 h 1982292"/>
                <a:gd name="connsiteX281" fmla="*/ 4634694 w 5812369"/>
                <a:gd name="connsiteY281" fmla="*/ 1846385 h 1982292"/>
                <a:gd name="connsiteX282" fmla="*/ 4492515 w 5812369"/>
                <a:gd name="connsiteY282" fmla="*/ 1818667 h 1982292"/>
                <a:gd name="connsiteX283" fmla="*/ 4386998 w 5812369"/>
                <a:gd name="connsiteY283" fmla="*/ 1734618 h 1982292"/>
                <a:gd name="connsiteX284" fmla="*/ 5007580 w 5812369"/>
                <a:gd name="connsiteY284" fmla="*/ 1827608 h 1982292"/>
                <a:gd name="connsiteX285" fmla="*/ 5007580 w 5812369"/>
                <a:gd name="connsiteY285" fmla="*/ 1157008 h 1982292"/>
                <a:gd name="connsiteX286" fmla="*/ 5396562 w 5812369"/>
                <a:gd name="connsiteY286" fmla="*/ 1157008 h 1982292"/>
                <a:gd name="connsiteX287" fmla="*/ 5396562 w 5812369"/>
                <a:gd name="connsiteY287" fmla="*/ 1273245 h 1982292"/>
                <a:gd name="connsiteX288" fmla="*/ 5143500 w 5812369"/>
                <a:gd name="connsiteY288" fmla="*/ 1273245 h 1982292"/>
                <a:gd name="connsiteX289" fmla="*/ 5143500 w 5812369"/>
                <a:gd name="connsiteY289" fmla="*/ 1427930 h 1982292"/>
                <a:gd name="connsiteX290" fmla="*/ 5359005 w 5812369"/>
                <a:gd name="connsiteY290" fmla="*/ 1427930 h 1982292"/>
                <a:gd name="connsiteX291" fmla="*/ 5359005 w 5812369"/>
                <a:gd name="connsiteY291" fmla="*/ 1544168 h 1982292"/>
                <a:gd name="connsiteX292" fmla="*/ 5143500 w 5812369"/>
                <a:gd name="connsiteY292" fmla="*/ 1544168 h 1982292"/>
                <a:gd name="connsiteX293" fmla="*/ 5143500 w 5812369"/>
                <a:gd name="connsiteY293" fmla="*/ 1711371 h 1982292"/>
                <a:gd name="connsiteX294" fmla="*/ 5396562 w 5812369"/>
                <a:gd name="connsiteY294" fmla="*/ 1711371 h 1982292"/>
                <a:gd name="connsiteX295" fmla="*/ 5396562 w 5812369"/>
                <a:gd name="connsiteY295" fmla="*/ 1827608 h 198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</a:cxnLst>
              <a:rect l="l" t="t" r="r" b="b"/>
              <a:pathLst>
                <a:path w="5812369" h="1982292">
                  <a:moveTo>
                    <a:pt x="0" y="857474"/>
                  </a:moveTo>
                  <a:lnTo>
                    <a:pt x="0" y="186874"/>
                  </a:lnTo>
                  <a:lnTo>
                    <a:pt x="203880" y="186874"/>
                  </a:lnTo>
                  <a:cubicBezTo>
                    <a:pt x="277804" y="186874"/>
                    <a:pt x="335624" y="204756"/>
                    <a:pt x="377357" y="240522"/>
                  </a:cubicBezTo>
                  <a:cubicBezTo>
                    <a:pt x="419680" y="276287"/>
                    <a:pt x="441141" y="325169"/>
                    <a:pt x="441740" y="387160"/>
                  </a:cubicBezTo>
                  <a:cubicBezTo>
                    <a:pt x="441740" y="427100"/>
                    <a:pt x="432503" y="461668"/>
                    <a:pt x="414020" y="490879"/>
                  </a:cubicBezTo>
                  <a:cubicBezTo>
                    <a:pt x="395536" y="520681"/>
                    <a:pt x="369309" y="543928"/>
                    <a:pt x="335329" y="560621"/>
                  </a:cubicBezTo>
                  <a:lnTo>
                    <a:pt x="544574" y="857474"/>
                  </a:lnTo>
                  <a:lnTo>
                    <a:pt x="382722" y="857474"/>
                  </a:lnTo>
                  <a:lnTo>
                    <a:pt x="204774" y="586551"/>
                  </a:lnTo>
                  <a:lnTo>
                    <a:pt x="135920" y="586551"/>
                  </a:lnTo>
                  <a:lnTo>
                    <a:pt x="135920" y="857474"/>
                  </a:lnTo>
                  <a:close/>
                  <a:moveTo>
                    <a:pt x="135920" y="471208"/>
                  </a:moveTo>
                  <a:lnTo>
                    <a:pt x="211928" y="471208"/>
                  </a:lnTo>
                  <a:cubicBezTo>
                    <a:pt x="240543" y="471208"/>
                    <a:pt x="262603" y="463760"/>
                    <a:pt x="278100" y="448855"/>
                  </a:cubicBezTo>
                  <a:cubicBezTo>
                    <a:pt x="294195" y="433950"/>
                    <a:pt x="302243" y="412794"/>
                    <a:pt x="302243" y="385371"/>
                  </a:cubicBezTo>
                  <a:cubicBezTo>
                    <a:pt x="302243" y="359737"/>
                    <a:pt x="294195" y="339475"/>
                    <a:pt x="278100" y="324570"/>
                  </a:cubicBezTo>
                  <a:cubicBezTo>
                    <a:pt x="262004" y="309665"/>
                    <a:pt x="239944" y="302512"/>
                    <a:pt x="211928" y="303111"/>
                  </a:cubicBezTo>
                  <a:lnTo>
                    <a:pt x="135920" y="303111"/>
                  </a:lnTo>
                  <a:close/>
                  <a:moveTo>
                    <a:pt x="639361" y="857474"/>
                  </a:moveTo>
                  <a:lnTo>
                    <a:pt x="639361" y="186874"/>
                  </a:lnTo>
                  <a:lnTo>
                    <a:pt x="1028342" y="186874"/>
                  </a:lnTo>
                  <a:lnTo>
                    <a:pt x="1028342" y="303111"/>
                  </a:lnTo>
                  <a:lnTo>
                    <a:pt x="774387" y="303111"/>
                  </a:lnTo>
                  <a:lnTo>
                    <a:pt x="774387" y="457796"/>
                  </a:lnTo>
                  <a:lnTo>
                    <a:pt x="989891" y="457796"/>
                  </a:lnTo>
                  <a:lnTo>
                    <a:pt x="989891" y="574033"/>
                  </a:lnTo>
                  <a:lnTo>
                    <a:pt x="774387" y="574033"/>
                  </a:lnTo>
                  <a:lnTo>
                    <a:pt x="774387" y="741236"/>
                  </a:lnTo>
                  <a:lnTo>
                    <a:pt x="1028342" y="741236"/>
                  </a:lnTo>
                  <a:lnTo>
                    <a:pt x="1028342" y="857474"/>
                  </a:lnTo>
                  <a:close/>
                  <a:moveTo>
                    <a:pt x="770810" y="129649"/>
                  </a:moveTo>
                  <a:lnTo>
                    <a:pt x="878115" y="0"/>
                  </a:lnTo>
                  <a:lnTo>
                    <a:pt x="1017612" y="0"/>
                  </a:lnTo>
                  <a:lnTo>
                    <a:pt x="894211" y="129649"/>
                  </a:lnTo>
                  <a:close/>
                  <a:moveTo>
                    <a:pt x="1193771" y="857474"/>
                  </a:moveTo>
                  <a:lnTo>
                    <a:pt x="1193771" y="186874"/>
                  </a:lnTo>
                  <a:lnTo>
                    <a:pt x="1414641" y="186874"/>
                  </a:lnTo>
                  <a:cubicBezTo>
                    <a:pt x="1487967" y="186874"/>
                    <a:pt x="1545491" y="204756"/>
                    <a:pt x="1587224" y="240522"/>
                  </a:cubicBezTo>
                  <a:cubicBezTo>
                    <a:pt x="1629547" y="276287"/>
                    <a:pt x="1650713" y="325169"/>
                    <a:pt x="1650713" y="387160"/>
                  </a:cubicBezTo>
                  <a:cubicBezTo>
                    <a:pt x="1650713" y="449150"/>
                    <a:pt x="1629547" y="497737"/>
                    <a:pt x="1587224" y="532903"/>
                  </a:cubicBezTo>
                  <a:cubicBezTo>
                    <a:pt x="1544901" y="568669"/>
                    <a:pt x="1487368" y="586551"/>
                    <a:pt x="1414641" y="586551"/>
                  </a:cubicBezTo>
                  <a:lnTo>
                    <a:pt x="1329691" y="586551"/>
                  </a:lnTo>
                  <a:lnTo>
                    <a:pt x="1329691" y="857474"/>
                  </a:lnTo>
                  <a:close/>
                  <a:moveTo>
                    <a:pt x="1329691" y="471208"/>
                  </a:moveTo>
                  <a:lnTo>
                    <a:pt x="1420007" y="471208"/>
                  </a:lnTo>
                  <a:cubicBezTo>
                    <a:pt x="1449220" y="471208"/>
                    <a:pt x="1471871" y="463456"/>
                    <a:pt x="1487967" y="447961"/>
                  </a:cubicBezTo>
                  <a:cubicBezTo>
                    <a:pt x="1504062" y="433056"/>
                    <a:pt x="1512110" y="412195"/>
                    <a:pt x="1512110" y="385371"/>
                  </a:cubicBezTo>
                  <a:cubicBezTo>
                    <a:pt x="1512110" y="359737"/>
                    <a:pt x="1503767" y="339475"/>
                    <a:pt x="1487072" y="324570"/>
                  </a:cubicBezTo>
                  <a:cubicBezTo>
                    <a:pt x="1470977" y="309665"/>
                    <a:pt x="1448621" y="302512"/>
                    <a:pt x="1420007" y="303111"/>
                  </a:cubicBezTo>
                  <a:lnTo>
                    <a:pt x="1329691" y="303111"/>
                  </a:lnTo>
                  <a:close/>
                  <a:moveTo>
                    <a:pt x="1759807" y="595493"/>
                  </a:moveTo>
                  <a:lnTo>
                    <a:pt x="1759807" y="186874"/>
                  </a:lnTo>
                  <a:lnTo>
                    <a:pt x="1895727" y="186874"/>
                  </a:lnTo>
                  <a:lnTo>
                    <a:pt x="1895727" y="606222"/>
                  </a:lnTo>
                  <a:cubicBezTo>
                    <a:pt x="1895727" y="650929"/>
                    <a:pt x="1907647" y="686095"/>
                    <a:pt x="1931495" y="711730"/>
                  </a:cubicBezTo>
                  <a:cubicBezTo>
                    <a:pt x="1955344" y="736766"/>
                    <a:pt x="1988430" y="749283"/>
                    <a:pt x="2030753" y="749283"/>
                  </a:cubicBezTo>
                  <a:cubicBezTo>
                    <a:pt x="2072485" y="749283"/>
                    <a:pt x="2105267" y="736766"/>
                    <a:pt x="2129116" y="711730"/>
                  </a:cubicBezTo>
                  <a:cubicBezTo>
                    <a:pt x="2152964" y="686694"/>
                    <a:pt x="2164884" y="651528"/>
                    <a:pt x="2164884" y="606222"/>
                  </a:cubicBezTo>
                  <a:lnTo>
                    <a:pt x="2164884" y="186874"/>
                  </a:lnTo>
                  <a:lnTo>
                    <a:pt x="2300804" y="186874"/>
                  </a:lnTo>
                  <a:lnTo>
                    <a:pt x="2300804" y="595493"/>
                  </a:lnTo>
                  <a:cubicBezTo>
                    <a:pt x="2300804" y="683717"/>
                    <a:pt x="2276661" y="752565"/>
                    <a:pt x="2228373" y="802037"/>
                  </a:cubicBezTo>
                  <a:cubicBezTo>
                    <a:pt x="2180086" y="851510"/>
                    <a:pt x="2113914" y="876250"/>
                    <a:pt x="2029858" y="876250"/>
                  </a:cubicBezTo>
                  <a:cubicBezTo>
                    <a:pt x="1946402" y="876250"/>
                    <a:pt x="1880525" y="851510"/>
                    <a:pt x="1832238" y="802037"/>
                  </a:cubicBezTo>
                  <a:cubicBezTo>
                    <a:pt x="1783950" y="751966"/>
                    <a:pt x="1759807" y="683118"/>
                    <a:pt x="1759807" y="595493"/>
                  </a:cubicBezTo>
                  <a:close/>
                  <a:moveTo>
                    <a:pt x="2477858" y="857474"/>
                  </a:moveTo>
                  <a:lnTo>
                    <a:pt x="2477858" y="186874"/>
                  </a:lnTo>
                  <a:lnTo>
                    <a:pt x="2667431" y="186874"/>
                  </a:lnTo>
                  <a:cubicBezTo>
                    <a:pt x="2737179" y="186874"/>
                    <a:pt x="2791726" y="202968"/>
                    <a:pt x="2831071" y="235157"/>
                  </a:cubicBezTo>
                  <a:cubicBezTo>
                    <a:pt x="2871016" y="267346"/>
                    <a:pt x="2890983" y="312052"/>
                    <a:pt x="2890983" y="369277"/>
                  </a:cubicBezTo>
                  <a:cubicBezTo>
                    <a:pt x="2890983" y="424713"/>
                    <a:pt x="2867439" y="468821"/>
                    <a:pt x="2820341" y="501609"/>
                  </a:cubicBezTo>
                  <a:cubicBezTo>
                    <a:pt x="2855510" y="517703"/>
                    <a:pt x="2882640" y="539162"/>
                    <a:pt x="2901714" y="565986"/>
                  </a:cubicBezTo>
                  <a:cubicBezTo>
                    <a:pt x="2920787" y="593409"/>
                    <a:pt x="2930329" y="624704"/>
                    <a:pt x="2930329" y="659870"/>
                  </a:cubicBezTo>
                  <a:cubicBezTo>
                    <a:pt x="2930329" y="721270"/>
                    <a:pt x="2907973" y="769553"/>
                    <a:pt x="2863263" y="804720"/>
                  </a:cubicBezTo>
                  <a:cubicBezTo>
                    <a:pt x="2819151" y="839886"/>
                    <a:pt x="2758640" y="857474"/>
                    <a:pt x="2681738" y="857474"/>
                  </a:cubicBezTo>
                  <a:close/>
                  <a:moveTo>
                    <a:pt x="2612884" y="741236"/>
                  </a:moveTo>
                  <a:lnTo>
                    <a:pt x="2689786" y="741236"/>
                  </a:lnTo>
                  <a:cubicBezTo>
                    <a:pt x="2721378" y="741236"/>
                    <a:pt x="2746121" y="733484"/>
                    <a:pt x="2764005" y="717989"/>
                  </a:cubicBezTo>
                  <a:cubicBezTo>
                    <a:pt x="2781890" y="701894"/>
                    <a:pt x="2790832" y="680140"/>
                    <a:pt x="2790832" y="652717"/>
                  </a:cubicBezTo>
                  <a:cubicBezTo>
                    <a:pt x="2790832" y="625294"/>
                    <a:pt x="2781890" y="603835"/>
                    <a:pt x="2764005" y="588340"/>
                  </a:cubicBezTo>
                  <a:cubicBezTo>
                    <a:pt x="2746121" y="573434"/>
                    <a:pt x="2721378" y="565986"/>
                    <a:pt x="2689786" y="565986"/>
                  </a:cubicBezTo>
                  <a:lnTo>
                    <a:pt x="2612884" y="565986"/>
                  </a:lnTo>
                  <a:close/>
                  <a:moveTo>
                    <a:pt x="2612884" y="449749"/>
                  </a:moveTo>
                  <a:lnTo>
                    <a:pt x="2670113" y="449749"/>
                  </a:lnTo>
                  <a:cubicBezTo>
                    <a:pt x="2695750" y="449749"/>
                    <a:pt x="2715718" y="443195"/>
                    <a:pt x="2730025" y="430078"/>
                  </a:cubicBezTo>
                  <a:cubicBezTo>
                    <a:pt x="2744333" y="417560"/>
                    <a:pt x="2751486" y="399382"/>
                    <a:pt x="2751486" y="375536"/>
                  </a:cubicBezTo>
                  <a:cubicBezTo>
                    <a:pt x="2751486" y="352887"/>
                    <a:pt x="2744333" y="335300"/>
                    <a:pt x="2730025" y="322782"/>
                  </a:cubicBezTo>
                  <a:cubicBezTo>
                    <a:pt x="2716317" y="309665"/>
                    <a:pt x="2696341" y="303111"/>
                    <a:pt x="2670113" y="303111"/>
                  </a:cubicBezTo>
                  <a:lnTo>
                    <a:pt x="2612884" y="303111"/>
                  </a:lnTo>
                  <a:close/>
                  <a:moveTo>
                    <a:pt x="3077873" y="857474"/>
                  </a:moveTo>
                  <a:lnTo>
                    <a:pt x="3077873" y="186874"/>
                  </a:lnTo>
                  <a:lnTo>
                    <a:pt x="3212899" y="186874"/>
                  </a:lnTo>
                  <a:lnTo>
                    <a:pt x="3212899" y="734083"/>
                  </a:lnTo>
                  <a:lnTo>
                    <a:pt x="3466855" y="734083"/>
                  </a:lnTo>
                  <a:lnTo>
                    <a:pt x="3466855" y="857474"/>
                  </a:lnTo>
                  <a:close/>
                  <a:moveTo>
                    <a:pt x="3595621" y="857474"/>
                  </a:moveTo>
                  <a:lnTo>
                    <a:pt x="3595621" y="186874"/>
                  </a:lnTo>
                  <a:lnTo>
                    <a:pt x="3730647" y="186874"/>
                  </a:lnTo>
                  <a:lnTo>
                    <a:pt x="3730647" y="857474"/>
                  </a:lnTo>
                  <a:close/>
                  <a:moveTo>
                    <a:pt x="3896076" y="658976"/>
                  </a:moveTo>
                  <a:cubicBezTo>
                    <a:pt x="3878791" y="615459"/>
                    <a:pt x="3870144" y="569858"/>
                    <a:pt x="3870144" y="522174"/>
                  </a:cubicBezTo>
                  <a:cubicBezTo>
                    <a:pt x="3870144" y="474489"/>
                    <a:pt x="3878791" y="429184"/>
                    <a:pt x="3896076" y="386265"/>
                  </a:cubicBezTo>
                  <a:cubicBezTo>
                    <a:pt x="3913361" y="342748"/>
                    <a:pt x="3937210" y="304899"/>
                    <a:pt x="3967613" y="272711"/>
                  </a:cubicBezTo>
                  <a:cubicBezTo>
                    <a:pt x="3998615" y="240522"/>
                    <a:pt x="4036172" y="214887"/>
                    <a:pt x="4080284" y="195815"/>
                  </a:cubicBezTo>
                  <a:cubicBezTo>
                    <a:pt x="4124994" y="176743"/>
                    <a:pt x="4172986" y="167203"/>
                    <a:pt x="4224252" y="167203"/>
                  </a:cubicBezTo>
                  <a:cubicBezTo>
                    <a:pt x="4275517" y="167203"/>
                    <a:pt x="4323509" y="176743"/>
                    <a:pt x="4368220" y="195815"/>
                  </a:cubicBezTo>
                  <a:cubicBezTo>
                    <a:pt x="4412930" y="214887"/>
                    <a:pt x="4450487" y="240522"/>
                    <a:pt x="4480890" y="272711"/>
                  </a:cubicBezTo>
                  <a:cubicBezTo>
                    <a:pt x="4511293" y="304899"/>
                    <a:pt x="4535142" y="342748"/>
                    <a:pt x="4552427" y="386265"/>
                  </a:cubicBezTo>
                  <a:cubicBezTo>
                    <a:pt x="4569712" y="429184"/>
                    <a:pt x="4578359" y="474489"/>
                    <a:pt x="4578359" y="522174"/>
                  </a:cubicBezTo>
                  <a:cubicBezTo>
                    <a:pt x="4578359" y="578209"/>
                    <a:pt x="4566734" y="630659"/>
                    <a:pt x="4543485" y="679541"/>
                  </a:cubicBezTo>
                  <a:cubicBezTo>
                    <a:pt x="4520235" y="728423"/>
                    <a:pt x="4488044" y="769250"/>
                    <a:pt x="4446910" y="802037"/>
                  </a:cubicBezTo>
                  <a:lnTo>
                    <a:pt x="4487150" y="840485"/>
                  </a:lnTo>
                  <a:cubicBezTo>
                    <a:pt x="4534248" y="883403"/>
                    <a:pt x="4580747" y="904567"/>
                    <a:pt x="4626646" y="903968"/>
                  </a:cubicBezTo>
                  <a:cubicBezTo>
                    <a:pt x="4645720" y="903968"/>
                    <a:pt x="4661816" y="901581"/>
                    <a:pt x="4674934" y="896815"/>
                  </a:cubicBezTo>
                  <a:lnTo>
                    <a:pt x="4674934" y="1012159"/>
                  </a:lnTo>
                  <a:cubicBezTo>
                    <a:pt x="4654072" y="1020501"/>
                    <a:pt x="4630518" y="1024381"/>
                    <a:pt x="4604291" y="1023782"/>
                  </a:cubicBezTo>
                  <a:cubicBezTo>
                    <a:pt x="4532155" y="1023782"/>
                    <a:pt x="4462711" y="994571"/>
                    <a:pt x="4395940" y="936157"/>
                  </a:cubicBezTo>
                  <a:lnTo>
                    <a:pt x="4316355" y="864627"/>
                  </a:lnTo>
                  <a:cubicBezTo>
                    <a:pt x="4287142" y="872379"/>
                    <a:pt x="4256443" y="876250"/>
                    <a:pt x="4224252" y="876250"/>
                  </a:cubicBezTo>
                  <a:cubicBezTo>
                    <a:pt x="4172986" y="876250"/>
                    <a:pt x="4124994" y="866710"/>
                    <a:pt x="4080284" y="847638"/>
                  </a:cubicBezTo>
                  <a:cubicBezTo>
                    <a:pt x="4036172" y="828566"/>
                    <a:pt x="3998615" y="803227"/>
                    <a:pt x="3967613" y="771637"/>
                  </a:cubicBezTo>
                  <a:cubicBezTo>
                    <a:pt x="3937210" y="739448"/>
                    <a:pt x="3913361" y="701894"/>
                    <a:pt x="3896076" y="658976"/>
                  </a:cubicBezTo>
                  <a:close/>
                  <a:moveTo>
                    <a:pt x="4070447" y="360336"/>
                  </a:moveTo>
                  <a:cubicBezTo>
                    <a:pt x="4029913" y="403853"/>
                    <a:pt x="4009346" y="457796"/>
                    <a:pt x="4008747" y="522174"/>
                  </a:cubicBezTo>
                  <a:cubicBezTo>
                    <a:pt x="4008747" y="586551"/>
                    <a:pt x="4029314" y="640494"/>
                    <a:pt x="4070447" y="684012"/>
                  </a:cubicBezTo>
                  <a:cubicBezTo>
                    <a:pt x="4110982" y="727529"/>
                    <a:pt x="4162551" y="749283"/>
                    <a:pt x="4225146" y="749283"/>
                  </a:cubicBezTo>
                  <a:cubicBezTo>
                    <a:pt x="4266280" y="749283"/>
                    <a:pt x="4302942" y="739448"/>
                    <a:pt x="4335134" y="719777"/>
                  </a:cubicBezTo>
                  <a:cubicBezTo>
                    <a:pt x="4367924" y="700106"/>
                    <a:pt x="4393553" y="672683"/>
                    <a:pt x="4412036" y="637517"/>
                  </a:cubicBezTo>
                  <a:cubicBezTo>
                    <a:pt x="4430519" y="602941"/>
                    <a:pt x="4439756" y="564493"/>
                    <a:pt x="4439756" y="522174"/>
                  </a:cubicBezTo>
                  <a:cubicBezTo>
                    <a:pt x="4439756" y="457796"/>
                    <a:pt x="4419190" y="403853"/>
                    <a:pt x="4378056" y="360336"/>
                  </a:cubicBezTo>
                  <a:cubicBezTo>
                    <a:pt x="4337521" y="316818"/>
                    <a:pt x="4286247" y="295064"/>
                    <a:pt x="4224252" y="295064"/>
                  </a:cubicBezTo>
                  <a:cubicBezTo>
                    <a:pt x="4161657" y="295064"/>
                    <a:pt x="4110088" y="316818"/>
                    <a:pt x="4069553" y="360336"/>
                  </a:cubicBezTo>
                  <a:close/>
                  <a:moveTo>
                    <a:pt x="4705337" y="595493"/>
                  </a:moveTo>
                  <a:lnTo>
                    <a:pt x="4705337" y="186874"/>
                  </a:lnTo>
                  <a:lnTo>
                    <a:pt x="4841257" y="186874"/>
                  </a:lnTo>
                  <a:lnTo>
                    <a:pt x="4841257" y="606222"/>
                  </a:lnTo>
                  <a:cubicBezTo>
                    <a:pt x="4841257" y="650929"/>
                    <a:pt x="4853177" y="686095"/>
                    <a:pt x="4877025" y="711730"/>
                  </a:cubicBezTo>
                  <a:cubicBezTo>
                    <a:pt x="4900874" y="736766"/>
                    <a:pt x="4933960" y="749283"/>
                    <a:pt x="4976283" y="749283"/>
                  </a:cubicBezTo>
                  <a:cubicBezTo>
                    <a:pt x="5018016" y="749283"/>
                    <a:pt x="5050797" y="736766"/>
                    <a:pt x="5074646" y="711730"/>
                  </a:cubicBezTo>
                  <a:cubicBezTo>
                    <a:pt x="5098495" y="686694"/>
                    <a:pt x="5110414" y="651528"/>
                    <a:pt x="5110414" y="606222"/>
                  </a:cubicBezTo>
                  <a:lnTo>
                    <a:pt x="5110414" y="186874"/>
                  </a:lnTo>
                  <a:lnTo>
                    <a:pt x="5246334" y="186874"/>
                  </a:lnTo>
                  <a:lnTo>
                    <a:pt x="5246334" y="595493"/>
                  </a:lnTo>
                  <a:cubicBezTo>
                    <a:pt x="5246334" y="683717"/>
                    <a:pt x="5222191" y="752565"/>
                    <a:pt x="5173903" y="802037"/>
                  </a:cubicBezTo>
                  <a:cubicBezTo>
                    <a:pt x="5125616" y="852109"/>
                    <a:pt x="5059444" y="876849"/>
                    <a:pt x="4975389" y="876250"/>
                  </a:cubicBezTo>
                  <a:cubicBezTo>
                    <a:pt x="4891932" y="876250"/>
                    <a:pt x="4826055" y="851510"/>
                    <a:pt x="4777768" y="802037"/>
                  </a:cubicBezTo>
                  <a:cubicBezTo>
                    <a:pt x="4729481" y="751966"/>
                    <a:pt x="4705337" y="683118"/>
                    <a:pt x="4705337" y="595493"/>
                  </a:cubicBezTo>
                  <a:close/>
                  <a:moveTo>
                    <a:pt x="5423388" y="857474"/>
                  </a:moveTo>
                  <a:lnTo>
                    <a:pt x="5423388" y="186874"/>
                  </a:lnTo>
                  <a:lnTo>
                    <a:pt x="5812370" y="186874"/>
                  </a:lnTo>
                  <a:lnTo>
                    <a:pt x="5812370" y="303111"/>
                  </a:lnTo>
                  <a:lnTo>
                    <a:pt x="5558414" y="303111"/>
                  </a:lnTo>
                  <a:lnTo>
                    <a:pt x="5558414" y="457796"/>
                  </a:lnTo>
                  <a:lnTo>
                    <a:pt x="5773919" y="457796"/>
                  </a:lnTo>
                  <a:lnTo>
                    <a:pt x="5773919" y="574033"/>
                  </a:lnTo>
                  <a:lnTo>
                    <a:pt x="5558414" y="574033"/>
                  </a:lnTo>
                  <a:lnTo>
                    <a:pt x="5558414" y="741236"/>
                  </a:lnTo>
                  <a:lnTo>
                    <a:pt x="5812370" y="741236"/>
                  </a:lnTo>
                  <a:lnTo>
                    <a:pt x="5812370" y="857474"/>
                  </a:lnTo>
                  <a:close/>
                  <a:moveTo>
                    <a:pt x="0" y="1827608"/>
                  </a:moveTo>
                  <a:lnTo>
                    <a:pt x="0" y="1157008"/>
                  </a:lnTo>
                  <a:lnTo>
                    <a:pt x="388982" y="1157008"/>
                  </a:lnTo>
                  <a:lnTo>
                    <a:pt x="388982" y="1273245"/>
                  </a:lnTo>
                  <a:lnTo>
                    <a:pt x="135920" y="1273245"/>
                  </a:lnTo>
                  <a:lnTo>
                    <a:pt x="135920" y="1427930"/>
                  </a:lnTo>
                  <a:lnTo>
                    <a:pt x="351425" y="1427930"/>
                  </a:lnTo>
                  <a:lnTo>
                    <a:pt x="351425" y="1544168"/>
                  </a:lnTo>
                  <a:lnTo>
                    <a:pt x="135920" y="1544168"/>
                  </a:lnTo>
                  <a:lnTo>
                    <a:pt x="135920" y="1827608"/>
                  </a:lnTo>
                  <a:close/>
                  <a:moveTo>
                    <a:pt x="517748" y="1827608"/>
                  </a:moveTo>
                  <a:lnTo>
                    <a:pt x="517748" y="1157008"/>
                  </a:lnTo>
                  <a:lnTo>
                    <a:pt x="721628" y="1157008"/>
                  </a:lnTo>
                  <a:cubicBezTo>
                    <a:pt x="794953" y="1157008"/>
                    <a:pt x="853077" y="1174891"/>
                    <a:pt x="895999" y="1210656"/>
                  </a:cubicBezTo>
                  <a:cubicBezTo>
                    <a:pt x="938322" y="1246421"/>
                    <a:pt x="959488" y="1295304"/>
                    <a:pt x="959488" y="1357294"/>
                  </a:cubicBezTo>
                  <a:cubicBezTo>
                    <a:pt x="959488" y="1397235"/>
                    <a:pt x="950251" y="1432106"/>
                    <a:pt x="931768" y="1461907"/>
                  </a:cubicBezTo>
                  <a:cubicBezTo>
                    <a:pt x="913284" y="1491709"/>
                    <a:pt x="887057" y="1514661"/>
                    <a:pt x="853077" y="1530756"/>
                  </a:cubicBezTo>
                  <a:lnTo>
                    <a:pt x="1062322" y="1827608"/>
                  </a:lnTo>
                  <a:lnTo>
                    <a:pt x="900470" y="1827608"/>
                  </a:lnTo>
                  <a:lnTo>
                    <a:pt x="722522" y="1556686"/>
                  </a:lnTo>
                  <a:lnTo>
                    <a:pt x="653668" y="1556686"/>
                  </a:lnTo>
                  <a:lnTo>
                    <a:pt x="653668" y="1827608"/>
                  </a:lnTo>
                  <a:close/>
                  <a:moveTo>
                    <a:pt x="653668" y="1441342"/>
                  </a:moveTo>
                  <a:lnTo>
                    <a:pt x="729676" y="1441342"/>
                  </a:lnTo>
                  <a:cubicBezTo>
                    <a:pt x="758291" y="1441342"/>
                    <a:pt x="780646" y="1433894"/>
                    <a:pt x="796742" y="1418989"/>
                  </a:cubicBezTo>
                  <a:cubicBezTo>
                    <a:pt x="812838" y="1404084"/>
                    <a:pt x="820590" y="1382929"/>
                    <a:pt x="819991" y="1355506"/>
                  </a:cubicBezTo>
                  <a:cubicBezTo>
                    <a:pt x="819991" y="1329871"/>
                    <a:pt x="812238" y="1309610"/>
                    <a:pt x="796742" y="1294705"/>
                  </a:cubicBezTo>
                  <a:cubicBezTo>
                    <a:pt x="781245" y="1279799"/>
                    <a:pt x="758890" y="1272646"/>
                    <a:pt x="729676" y="1273245"/>
                  </a:cubicBezTo>
                  <a:lnTo>
                    <a:pt x="653668" y="1273245"/>
                  </a:lnTo>
                  <a:close/>
                  <a:moveTo>
                    <a:pt x="1100773" y="1827608"/>
                  </a:moveTo>
                  <a:lnTo>
                    <a:pt x="1353835" y="1157008"/>
                  </a:lnTo>
                  <a:lnTo>
                    <a:pt x="1530889" y="1157008"/>
                  </a:lnTo>
                  <a:lnTo>
                    <a:pt x="1783950" y="1827608"/>
                  </a:lnTo>
                  <a:lnTo>
                    <a:pt x="1639982" y="1827608"/>
                  </a:lnTo>
                  <a:lnTo>
                    <a:pt x="1575599" y="1653252"/>
                  </a:lnTo>
                  <a:lnTo>
                    <a:pt x="1308230" y="1653252"/>
                  </a:lnTo>
                  <a:lnTo>
                    <a:pt x="1244741" y="1827608"/>
                  </a:lnTo>
                  <a:close/>
                  <a:moveTo>
                    <a:pt x="1350258" y="1537015"/>
                  </a:moveTo>
                  <a:lnTo>
                    <a:pt x="1534466" y="1537015"/>
                  </a:lnTo>
                  <a:lnTo>
                    <a:pt x="1442362" y="1285763"/>
                  </a:lnTo>
                  <a:close/>
                  <a:moveTo>
                    <a:pt x="1896621" y="1827608"/>
                  </a:moveTo>
                  <a:lnTo>
                    <a:pt x="1896621" y="1157008"/>
                  </a:lnTo>
                  <a:lnTo>
                    <a:pt x="2070098" y="1157008"/>
                  </a:lnTo>
                  <a:lnTo>
                    <a:pt x="2368764" y="1637158"/>
                  </a:lnTo>
                  <a:lnTo>
                    <a:pt x="2368764" y="1157008"/>
                  </a:lnTo>
                  <a:lnTo>
                    <a:pt x="2503790" y="1157008"/>
                  </a:lnTo>
                  <a:lnTo>
                    <a:pt x="2503790" y="1827608"/>
                  </a:lnTo>
                  <a:lnTo>
                    <a:pt x="2330313" y="1827608"/>
                  </a:lnTo>
                  <a:lnTo>
                    <a:pt x="2031647" y="1345670"/>
                  </a:lnTo>
                  <a:lnTo>
                    <a:pt x="2031647" y="1827608"/>
                  </a:lnTo>
                  <a:close/>
                  <a:moveTo>
                    <a:pt x="2644181" y="1492308"/>
                  </a:moveTo>
                  <a:cubicBezTo>
                    <a:pt x="2644181" y="1444624"/>
                    <a:pt x="2652828" y="1399318"/>
                    <a:pt x="2670113" y="1356400"/>
                  </a:cubicBezTo>
                  <a:cubicBezTo>
                    <a:pt x="2687398" y="1312882"/>
                    <a:pt x="2711247" y="1275034"/>
                    <a:pt x="2741650" y="1242845"/>
                  </a:cubicBezTo>
                  <a:cubicBezTo>
                    <a:pt x="2772652" y="1210656"/>
                    <a:pt x="2810209" y="1185325"/>
                    <a:pt x="2854321" y="1166844"/>
                  </a:cubicBezTo>
                  <a:cubicBezTo>
                    <a:pt x="2899031" y="1147772"/>
                    <a:pt x="2947319" y="1138231"/>
                    <a:pt x="2999183" y="1138231"/>
                  </a:cubicBezTo>
                  <a:cubicBezTo>
                    <a:pt x="3058201" y="1138231"/>
                    <a:pt x="3111853" y="1150150"/>
                    <a:pt x="3160141" y="1173997"/>
                  </a:cubicBezTo>
                  <a:cubicBezTo>
                    <a:pt x="3209027" y="1198433"/>
                    <a:pt x="3248963" y="1231820"/>
                    <a:pt x="3279965" y="1274140"/>
                  </a:cubicBezTo>
                  <a:lnTo>
                    <a:pt x="3173554" y="1357294"/>
                  </a:lnTo>
                  <a:cubicBezTo>
                    <a:pt x="3153881" y="1329281"/>
                    <a:pt x="3129139" y="1306927"/>
                    <a:pt x="3099334" y="1290234"/>
                  </a:cubicBezTo>
                  <a:cubicBezTo>
                    <a:pt x="3069530" y="1273541"/>
                    <a:pt x="3036141" y="1265198"/>
                    <a:pt x="2999183" y="1265198"/>
                  </a:cubicBezTo>
                  <a:cubicBezTo>
                    <a:pt x="2936588" y="1265198"/>
                    <a:pt x="2885019" y="1286953"/>
                    <a:pt x="2844484" y="1330470"/>
                  </a:cubicBezTo>
                  <a:cubicBezTo>
                    <a:pt x="2803950" y="1373987"/>
                    <a:pt x="2783383" y="1427930"/>
                    <a:pt x="2782784" y="1492308"/>
                  </a:cubicBezTo>
                  <a:cubicBezTo>
                    <a:pt x="2782784" y="1556686"/>
                    <a:pt x="2803351" y="1610933"/>
                    <a:pt x="2844484" y="1655040"/>
                  </a:cubicBezTo>
                  <a:cubicBezTo>
                    <a:pt x="2885019" y="1698558"/>
                    <a:pt x="2936588" y="1720017"/>
                    <a:pt x="2999183" y="1719418"/>
                  </a:cubicBezTo>
                  <a:cubicBezTo>
                    <a:pt x="3036141" y="1719418"/>
                    <a:pt x="3069530" y="1711371"/>
                    <a:pt x="3099334" y="1695276"/>
                  </a:cubicBezTo>
                  <a:cubicBezTo>
                    <a:pt x="3129139" y="1678583"/>
                    <a:pt x="3153881" y="1655934"/>
                    <a:pt x="3173554" y="1627322"/>
                  </a:cubicBezTo>
                  <a:lnTo>
                    <a:pt x="3279965" y="1709582"/>
                  </a:lnTo>
                  <a:cubicBezTo>
                    <a:pt x="3253738" y="1745947"/>
                    <a:pt x="3220947" y="1775748"/>
                    <a:pt x="3181602" y="1798996"/>
                  </a:cubicBezTo>
                  <a:cubicBezTo>
                    <a:pt x="3142257" y="1822243"/>
                    <a:pt x="3098735" y="1836844"/>
                    <a:pt x="3051047" y="1842808"/>
                  </a:cubicBezTo>
                  <a:lnTo>
                    <a:pt x="2967885" y="1982293"/>
                  </a:lnTo>
                  <a:lnTo>
                    <a:pt x="2848061" y="1982293"/>
                  </a:lnTo>
                  <a:lnTo>
                    <a:pt x="2932117" y="1841020"/>
                  </a:lnTo>
                  <a:cubicBezTo>
                    <a:pt x="2875487" y="1830889"/>
                    <a:pt x="2825107" y="1809126"/>
                    <a:pt x="2780995" y="1775748"/>
                  </a:cubicBezTo>
                  <a:cubicBezTo>
                    <a:pt x="2736884" y="1742370"/>
                    <a:pt x="2702904" y="1700936"/>
                    <a:pt x="2679055" y="1651464"/>
                  </a:cubicBezTo>
                  <a:cubicBezTo>
                    <a:pt x="2655207" y="1601991"/>
                    <a:pt x="2643582" y="1548934"/>
                    <a:pt x="2644181" y="1492308"/>
                  </a:cubicBezTo>
                  <a:close/>
                  <a:moveTo>
                    <a:pt x="3319310" y="1827608"/>
                  </a:moveTo>
                  <a:lnTo>
                    <a:pt x="3572372" y="1157008"/>
                  </a:lnTo>
                  <a:lnTo>
                    <a:pt x="3749426" y="1157008"/>
                  </a:lnTo>
                  <a:lnTo>
                    <a:pt x="4002487" y="1827608"/>
                  </a:lnTo>
                  <a:lnTo>
                    <a:pt x="3858519" y="1827608"/>
                  </a:lnTo>
                  <a:lnTo>
                    <a:pt x="3795030" y="1653252"/>
                  </a:lnTo>
                  <a:lnTo>
                    <a:pt x="3527661" y="1653252"/>
                  </a:lnTo>
                  <a:lnTo>
                    <a:pt x="3463278" y="1827608"/>
                  </a:lnTo>
                  <a:close/>
                  <a:moveTo>
                    <a:pt x="3569689" y="1537015"/>
                  </a:moveTo>
                  <a:lnTo>
                    <a:pt x="3753002" y="1537015"/>
                  </a:lnTo>
                  <a:lnTo>
                    <a:pt x="3660899" y="1285763"/>
                  </a:lnTo>
                  <a:close/>
                  <a:moveTo>
                    <a:pt x="4115158" y="1827608"/>
                  </a:moveTo>
                  <a:lnTo>
                    <a:pt x="4115158" y="1157008"/>
                  </a:lnTo>
                  <a:lnTo>
                    <a:pt x="4251078" y="1157008"/>
                  </a:lnTo>
                  <a:lnTo>
                    <a:pt x="4251078" y="1827608"/>
                  </a:lnTo>
                  <a:close/>
                  <a:moveTo>
                    <a:pt x="4386998" y="1734618"/>
                  </a:moveTo>
                  <a:lnTo>
                    <a:pt x="4485361" y="1644311"/>
                  </a:lnTo>
                  <a:cubicBezTo>
                    <a:pt x="4505633" y="1670536"/>
                    <a:pt x="4528283" y="1690806"/>
                    <a:pt x="4553321" y="1705112"/>
                  </a:cubicBezTo>
                  <a:cubicBezTo>
                    <a:pt x="4578958" y="1719418"/>
                    <a:pt x="4605481" y="1726571"/>
                    <a:pt x="4632906" y="1726571"/>
                  </a:cubicBezTo>
                  <a:cubicBezTo>
                    <a:pt x="4659732" y="1726571"/>
                    <a:pt x="4680594" y="1719713"/>
                    <a:pt x="4695501" y="1706006"/>
                  </a:cubicBezTo>
                  <a:cubicBezTo>
                    <a:pt x="4710997" y="1692299"/>
                    <a:pt x="4718750" y="1673218"/>
                    <a:pt x="4718750" y="1648781"/>
                  </a:cubicBezTo>
                  <a:cubicBezTo>
                    <a:pt x="4718750" y="1634475"/>
                    <a:pt x="4714574" y="1621358"/>
                    <a:pt x="4706231" y="1609439"/>
                  </a:cubicBezTo>
                  <a:cubicBezTo>
                    <a:pt x="4697289" y="1597521"/>
                    <a:pt x="4685664" y="1587685"/>
                    <a:pt x="4671357" y="1579933"/>
                  </a:cubicBezTo>
                  <a:cubicBezTo>
                    <a:pt x="4657050" y="1571591"/>
                    <a:pt x="4640659" y="1563240"/>
                    <a:pt x="4622175" y="1554897"/>
                  </a:cubicBezTo>
                  <a:cubicBezTo>
                    <a:pt x="4603692" y="1545956"/>
                    <a:pt x="4584914" y="1537310"/>
                    <a:pt x="4565840" y="1528967"/>
                  </a:cubicBezTo>
                  <a:cubicBezTo>
                    <a:pt x="4546767" y="1520625"/>
                    <a:pt x="4528283" y="1510486"/>
                    <a:pt x="4510399" y="1498567"/>
                  </a:cubicBezTo>
                  <a:cubicBezTo>
                    <a:pt x="4491916" y="1486648"/>
                    <a:pt x="4475525" y="1473531"/>
                    <a:pt x="4461217" y="1459225"/>
                  </a:cubicBezTo>
                  <a:cubicBezTo>
                    <a:pt x="4446910" y="1444919"/>
                    <a:pt x="4435285" y="1426741"/>
                    <a:pt x="4426343" y="1404683"/>
                  </a:cubicBezTo>
                  <a:cubicBezTo>
                    <a:pt x="4417401" y="1382625"/>
                    <a:pt x="4412930" y="1358483"/>
                    <a:pt x="4412930" y="1332258"/>
                  </a:cubicBezTo>
                  <a:cubicBezTo>
                    <a:pt x="4412930" y="1278011"/>
                    <a:pt x="4433202" y="1232115"/>
                    <a:pt x="4473736" y="1194562"/>
                  </a:cubicBezTo>
                  <a:cubicBezTo>
                    <a:pt x="4514271" y="1157008"/>
                    <a:pt x="4565545" y="1138231"/>
                    <a:pt x="4627541" y="1138231"/>
                  </a:cubicBezTo>
                  <a:cubicBezTo>
                    <a:pt x="4720539" y="1138231"/>
                    <a:pt x="4798335" y="1175785"/>
                    <a:pt x="4860930" y="1250892"/>
                  </a:cubicBezTo>
                  <a:lnTo>
                    <a:pt x="4761672" y="1340305"/>
                  </a:lnTo>
                  <a:cubicBezTo>
                    <a:pt x="4718750" y="1284270"/>
                    <a:pt x="4674335" y="1256257"/>
                    <a:pt x="4628435" y="1256257"/>
                  </a:cubicBezTo>
                  <a:cubicBezTo>
                    <a:pt x="4605784" y="1256257"/>
                    <a:pt x="4587006" y="1263115"/>
                    <a:pt x="4572100" y="1276822"/>
                  </a:cubicBezTo>
                  <a:cubicBezTo>
                    <a:pt x="4557193" y="1290529"/>
                    <a:pt x="4550039" y="1307222"/>
                    <a:pt x="4550639" y="1326893"/>
                  </a:cubicBezTo>
                  <a:cubicBezTo>
                    <a:pt x="4550639" y="1339411"/>
                    <a:pt x="4554215" y="1351035"/>
                    <a:pt x="4561369" y="1361765"/>
                  </a:cubicBezTo>
                  <a:cubicBezTo>
                    <a:pt x="4568523" y="1371895"/>
                    <a:pt x="4577760" y="1381140"/>
                    <a:pt x="4589090" y="1389483"/>
                  </a:cubicBezTo>
                  <a:cubicBezTo>
                    <a:pt x="4601009" y="1397235"/>
                    <a:pt x="4614727" y="1404978"/>
                    <a:pt x="4630223" y="1412730"/>
                  </a:cubicBezTo>
                  <a:lnTo>
                    <a:pt x="4677616" y="1435084"/>
                  </a:lnTo>
                  <a:cubicBezTo>
                    <a:pt x="4694902" y="1442836"/>
                    <a:pt x="4711892" y="1450579"/>
                    <a:pt x="4728586" y="1458331"/>
                  </a:cubicBezTo>
                  <a:cubicBezTo>
                    <a:pt x="4745872" y="1466673"/>
                    <a:pt x="4761967" y="1476813"/>
                    <a:pt x="4776874" y="1488731"/>
                  </a:cubicBezTo>
                  <a:cubicBezTo>
                    <a:pt x="4792371" y="1500060"/>
                    <a:pt x="4806088" y="1513168"/>
                    <a:pt x="4818008" y="1528073"/>
                  </a:cubicBezTo>
                  <a:cubicBezTo>
                    <a:pt x="4829927" y="1542379"/>
                    <a:pt x="4839173" y="1559368"/>
                    <a:pt x="4845728" y="1579039"/>
                  </a:cubicBezTo>
                  <a:cubicBezTo>
                    <a:pt x="4852882" y="1599309"/>
                    <a:pt x="4856459" y="1621662"/>
                    <a:pt x="4856459" y="1646099"/>
                  </a:cubicBezTo>
                  <a:cubicBezTo>
                    <a:pt x="4855269" y="1706900"/>
                    <a:pt x="4833504" y="1755478"/>
                    <a:pt x="4791181" y="1791843"/>
                  </a:cubicBezTo>
                  <a:cubicBezTo>
                    <a:pt x="4749448" y="1828207"/>
                    <a:pt x="4697289" y="1846385"/>
                    <a:pt x="4634694" y="1846385"/>
                  </a:cubicBezTo>
                  <a:cubicBezTo>
                    <a:pt x="4579852" y="1846385"/>
                    <a:pt x="4532459" y="1837148"/>
                    <a:pt x="4492515" y="1818667"/>
                  </a:cubicBezTo>
                  <a:cubicBezTo>
                    <a:pt x="4452571" y="1799595"/>
                    <a:pt x="4417401" y="1771573"/>
                    <a:pt x="4386998" y="1734618"/>
                  </a:cubicBezTo>
                  <a:close/>
                  <a:moveTo>
                    <a:pt x="5007580" y="1827608"/>
                  </a:moveTo>
                  <a:lnTo>
                    <a:pt x="5007580" y="1157008"/>
                  </a:lnTo>
                  <a:lnTo>
                    <a:pt x="5396562" y="1157008"/>
                  </a:lnTo>
                  <a:lnTo>
                    <a:pt x="5396562" y="1273245"/>
                  </a:lnTo>
                  <a:lnTo>
                    <a:pt x="5143500" y="1273245"/>
                  </a:lnTo>
                  <a:lnTo>
                    <a:pt x="5143500" y="1427930"/>
                  </a:lnTo>
                  <a:lnTo>
                    <a:pt x="5359005" y="1427930"/>
                  </a:lnTo>
                  <a:lnTo>
                    <a:pt x="5359005" y="1544168"/>
                  </a:lnTo>
                  <a:lnTo>
                    <a:pt x="5143500" y="1544168"/>
                  </a:lnTo>
                  <a:lnTo>
                    <a:pt x="5143500" y="1711371"/>
                  </a:lnTo>
                  <a:lnTo>
                    <a:pt x="5396562" y="1711371"/>
                  </a:lnTo>
                  <a:lnTo>
                    <a:pt x="5396562" y="1827608"/>
                  </a:ln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C6E10063-98BC-DBF7-D81D-6019CB375F06}"/>
                </a:ext>
              </a:extLst>
            </p:cNvPr>
            <p:cNvSpPr/>
            <p:nvPr/>
          </p:nvSpPr>
          <p:spPr>
            <a:xfrm>
              <a:off x="3189814" y="4323132"/>
              <a:ext cx="2331207" cy="1640734"/>
            </a:xfrm>
            <a:custGeom>
              <a:avLst/>
              <a:gdLst>
                <a:gd name="connsiteX0" fmla="*/ 2221220 w 2331207"/>
                <a:gd name="connsiteY0" fmla="*/ 1391271 h 1640734"/>
                <a:gd name="connsiteX1" fmla="*/ 2248940 w 2331207"/>
                <a:gd name="connsiteY1" fmla="*/ 1441342 h 1640734"/>
                <a:gd name="connsiteX2" fmla="*/ 2158625 w 2331207"/>
                <a:gd name="connsiteY2" fmla="*/ 1465484 h 1640734"/>
                <a:gd name="connsiteX3" fmla="*/ 2221220 w 2331207"/>
                <a:gd name="connsiteY3" fmla="*/ 1391271 h 1640734"/>
                <a:gd name="connsiteX4" fmla="*/ 2271295 w 2331207"/>
                <a:gd name="connsiteY4" fmla="*/ 1537909 h 1640734"/>
                <a:gd name="connsiteX5" fmla="*/ 2253411 w 2331207"/>
                <a:gd name="connsiteY5" fmla="*/ 1537909 h 1640734"/>
                <a:gd name="connsiteX6" fmla="*/ 2181874 w 2331207"/>
                <a:gd name="connsiteY6" fmla="*/ 1586192 h 1640734"/>
                <a:gd name="connsiteX7" fmla="*/ 2144317 w 2331207"/>
                <a:gd name="connsiteY7" fmla="*/ 1537909 h 1640734"/>
                <a:gd name="connsiteX8" fmla="*/ 2148788 w 2331207"/>
                <a:gd name="connsiteY8" fmla="*/ 1497673 h 1640734"/>
                <a:gd name="connsiteX9" fmla="*/ 2295439 w 2331207"/>
                <a:gd name="connsiteY9" fmla="*/ 1449390 h 1640734"/>
                <a:gd name="connsiteX10" fmla="*/ 2248940 w 2331207"/>
                <a:gd name="connsiteY10" fmla="*/ 1351929 h 1640734"/>
                <a:gd name="connsiteX11" fmla="*/ 2100501 w 2331207"/>
                <a:gd name="connsiteY11" fmla="*/ 1569203 h 1640734"/>
                <a:gd name="connsiteX12" fmla="*/ 2155942 w 2331207"/>
                <a:gd name="connsiteY12" fmla="*/ 1639840 h 1640734"/>
                <a:gd name="connsiteX13" fmla="*/ 2271295 w 2331207"/>
                <a:gd name="connsiteY13" fmla="*/ 1537909 h 1640734"/>
                <a:gd name="connsiteX14" fmla="*/ 2248046 w 2331207"/>
                <a:gd name="connsiteY14" fmla="*/ 1319740 h 1640734"/>
                <a:gd name="connsiteX15" fmla="*/ 2331207 w 2331207"/>
                <a:gd name="connsiteY15" fmla="*/ 1243739 h 1640734"/>
                <a:gd name="connsiteX16" fmla="*/ 2331207 w 2331207"/>
                <a:gd name="connsiteY16" fmla="*/ 1233009 h 1640734"/>
                <a:gd name="connsiteX17" fmla="*/ 2275766 w 2331207"/>
                <a:gd name="connsiteY17" fmla="*/ 1233009 h 1640734"/>
                <a:gd name="connsiteX18" fmla="*/ 2226585 w 2331207"/>
                <a:gd name="connsiteY18" fmla="*/ 1320634 h 1640734"/>
                <a:gd name="connsiteX19" fmla="*/ 2248046 w 2331207"/>
                <a:gd name="connsiteY19" fmla="*/ 1320634 h 1640734"/>
                <a:gd name="connsiteX20" fmla="*/ 1935966 w 2331207"/>
                <a:gd name="connsiteY20" fmla="*/ 1393059 h 1640734"/>
                <a:gd name="connsiteX21" fmla="*/ 1984254 w 2331207"/>
                <a:gd name="connsiteY21" fmla="*/ 1393059 h 1640734"/>
                <a:gd name="connsiteX22" fmla="*/ 1907351 w 2331207"/>
                <a:gd name="connsiteY22" fmla="*/ 1604075 h 1640734"/>
                <a:gd name="connsiteX23" fmla="*/ 1928813 w 2331207"/>
                <a:gd name="connsiteY23" fmla="*/ 1639840 h 1640734"/>
                <a:gd name="connsiteX24" fmla="*/ 2073675 w 2331207"/>
                <a:gd name="connsiteY24" fmla="*/ 1527179 h 1640734"/>
                <a:gd name="connsiteX25" fmla="*/ 2060262 w 2331207"/>
                <a:gd name="connsiteY25" fmla="*/ 1527179 h 1640734"/>
                <a:gd name="connsiteX26" fmla="*/ 1965475 w 2331207"/>
                <a:gd name="connsiteY26" fmla="*/ 1591557 h 1640734"/>
                <a:gd name="connsiteX27" fmla="*/ 2036118 w 2331207"/>
                <a:gd name="connsiteY27" fmla="*/ 1393059 h 1640734"/>
                <a:gd name="connsiteX28" fmla="*/ 2108549 w 2331207"/>
                <a:gd name="connsiteY28" fmla="*/ 1393059 h 1640734"/>
                <a:gd name="connsiteX29" fmla="*/ 2117491 w 2331207"/>
                <a:gd name="connsiteY29" fmla="*/ 1362659 h 1640734"/>
                <a:gd name="connsiteX30" fmla="*/ 2046848 w 2331207"/>
                <a:gd name="connsiteY30" fmla="*/ 1362659 h 1640734"/>
                <a:gd name="connsiteX31" fmla="*/ 2073675 w 2331207"/>
                <a:gd name="connsiteY31" fmla="*/ 1286657 h 1640734"/>
                <a:gd name="connsiteX32" fmla="*/ 2045954 w 2331207"/>
                <a:gd name="connsiteY32" fmla="*/ 1286657 h 1640734"/>
                <a:gd name="connsiteX33" fmla="*/ 1995878 w 2331207"/>
                <a:gd name="connsiteY33" fmla="*/ 1362659 h 1640734"/>
                <a:gd name="connsiteX34" fmla="*/ 1935966 w 2331207"/>
                <a:gd name="connsiteY34" fmla="*/ 1370706 h 1640734"/>
                <a:gd name="connsiteX35" fmla="*/ 1885890 w 2331207"/>
                <a:gd name="connsiteY35" fmla="*/ 1382330 h 1640734"/>
                <a:gd name="connsiteX36" fmla="*/ 1868900 w 2331207"/>
                <a:gd name="connsiteY36" fmla="*/ 1351929 h 1640734"/>
                <a:gd name="connsiteX37" fmla="*/ 1756230 w 2331207"/>
                <a:gd name="connsiteY37" fmla="*/ 1443131 h 1640734"/>
                <a:gd name="connsiteX38" fmla="*/ 1769643 w 2331207"/>
                <a:gd name="connsiteY38" fmla="*/ 1443131 h 1640734"/>
                <a:gd name="connsiteX39" fmla="*/ 1828661 w 2331207"/>
                <a:gd name="connsiteY39" fmla="*/ 1398424 h 1640734"/>
                <a:gd name="connsiteX40" fmla="*/ 1747288 w 2331207"/>
                <a:gd name="connsiteY40" fmla="*/ 1609439 h 1640734"/>
                <a:gd name="connsiteX41" fmla="*/ 1765172 w 2331207"/>
                <a:gd name="connsiteY41" fmla="*/ 1639840 h 1640734"/>
                <a:gd name="connsiteX42" fmla="*/ 1872477 w 2331207"/>
                <a:gd name="connsiteY42" fmla="*/ 1548638 h 1640734"/>
                <a:gd name="connsiteX43" fmla="*/ 1859064 w 2331207"/>
                <a:gd name="connsiteY43" fmla="*/ 1548638 h 1640734"/>
                <a:gd name="connsiteX44" fmla="*/ 1800046 w 2331207"/>
                <a:gd name="connsiteY44" fmla="*/ 1593345 h 1640734"/>
                <a:gd name="connsiteX45" fmla="*/ 1893938 w 2331207"/>
                <a:gd name="connsiteY45" fmla="*/ 1298281 h 1640734"/>
                <a:gd name="connsiteX46" fmla="*/ 1927024 w 2331207"/>
                <a:gd name="connsiteY46" fmla="*/ 1265198 h 1640734"/>
                <a:gd name="connsiteX47" fmla="*/ 1893938 w 2331207"/>
                <a:gd name="connsiteY47" fmla="*/ 1232115 h 1640734"/>
                <a:gd name="connsiteX48" fmla="*/ 1870689 w 2331207"/>
                <a:gd name="connsiteY48" fmla="*/ 1241951 h 1640734"/>
                <a:gd name="connsiteX49" fmla="*/ 1860853 w 2331207"/>
                <a:gd name="connsiteY49" fmla="*/ 1265198 h 1640734"/>
                <a:gd name="connsiteX50" fmla="*/ 1893938 w 2331207"/>
                <a:gd name="connsiteY50" fmla="*/ 1298281 h 1640734"/>
                <a:gd name="connsiteX51" fmla="*/ 1501380 w 2331207"/>
                <a:gd name="connsiteY51" fmla="*/ 1410942 h 1640734"/>
                <a:gd name="connsiteX52" fmla="*/ 1501380 w 2331207"/>
                <a:gd name="connsiteY52" fmla="*/ 1474425 h 1640734"/>
                <a:gd name="connsiteX53" fmla="*/ 1444150 w 2331207"/>
                <a:gd name="connsiteY53" fmla="*/ 1601392 h 1640734"/>
                <a:gd name="connsiteX54" fmla="*/ 1468294 w 2331207"/>
                <a:gd name="connsiteY54" fmla="*/ 1640734 h 1640734"/>
                <a:gd name="connsiteX55" fmla="*/ 1495120 w 2331207"/>
                <a:gd name="connsiteY55" fmla="*/ 1621957 h 1640734"/>
                <a:gd name="connsiteX56" fmla="*/ 1551456 w 2331207"/>
                <a:gd name="connsiteY56" fmla="*/ 1473531 h 1640734"/>
                <a:gd name="connsiteX57" fmla="*/ 1647136 w 2331207"/>
                <a:gd name="connsiteY57" fmla="*/ 1407365 h 1640734"/>
                <a:gd name="connsiteX58" fmla="*/ 1650713 w 2331207"/>
                <a:gd name="connsiteY58" fmla="*/ 1439554 h 1640734"/>
                <a:gd name="connsiteX59" fmla="*/ 1563975 w 2331207"/>
                <a:gd name="connsiteY59" fmla="*/ 1604969 h 1640734"/>
                <a:gd name="connsiteX60" fmla="*/ 1585436 w 2331207"/>
                <a:gd name="connsiteY60" fmla="*/ 1640734 h 1640734"/>
                <a:gd name="connsiteX61" fmla="*/ 1698106 w 2331207"/>
                <a:gd name="connsiteY61" fmla="*/ 1549533 h 1640734"/>
                <a:gd name="connsiteX62" fmla="*/ 1682905 w 2331207"/>
                <a:gd name="connsiteY62" fmla="*/ 1549533 h 1640734"/>
                <a:gd name="connsiteX63" fmla="*/ 1623887 w 2331207"/>
                <a:gd name="connsiteY63" fmla="*/ 1594239 h 1640734"/>
                <a:gd name="connsiteX64" fmla="*/ 1698106 w 2331207"/>
                <a:gd name="connsiteY64" fmla="*/ 1444025 h 1640734"/>
                <a:gd name="connsiteX65" fmla="*/ 1712414 w 2331207"/>
                <a:gd name="connsiteY65" fmla="*/ 1393059 h 1640734"/>
                <a:gd name="connsiteX66" fmla="*/ 1673068 w 2331207"/>
                <a:gd name="connsiteY66" fmla="*/ 1352823 h 1640734"/>
                <a:gd name="connsiteX67" fmla="*/ 1560398 w 2331207"/>
                <a:gd name="connsiteY67" fmla="*/ 1444919 h 1640734"/>
                <a:gd name="connsiteX68" fmla="*/ 1560398 w 2331207"/>
                <a:gd name="connsiteY68" fmla="*/ 1405577 h 1640734"/>
                <a:gd name="connsiteX69" fmla="*/ 1526418 w 2331207"/>
                <a:gd name="connsiteY69" fmla="*/ 1352823 h 1640734"/>
                <a:gd name="connsiteX70" fmla="*/ 1448621 w 2331207"/>
                <a:gd name="connsiteY70" fmla="*/ 1444025 h 1640734"/>
                <a:gd name="connsiteX71" fmla="*/ 1462035 w 2331207"/>
                <a:gd name="connsiteY71" fmla="*/ 1444025 h 1640734"/>
                <a:gd name="connsiteX72" fmla="*/ 1501380 w 2331207"/>
                <a:gd name="connsiteY72" fmla="*/ 1410942 h 1640734"/>
                <a:gd name="connsiteX73" fmla="*/ 1443256 w 2331207"/>
                <a:gd name="connsiteY73" fmla="*/ 1416307 h 1640734"/>
                <a:gd name="connsiteX74" fmla="*/ 1421795 w 2331207"/>
                <a:gd name="connsiteY74" fmla="*/ 1351929 h 1640734"/>
                <a:gd name="connsiteX75" fmla="*/ 1345787 w 2331207"/>
                <a:gd name="connsiteY75" fmla="*/ 1444025 h 1640734"/>
                <a:gd name="connsiteX76" fmla="*/ 1345787 w 2331207"/>
                <a:gd name="connsiteY76" fmla="*/ 1404683 h 1640734"/>
                <a:gd name="connsiteX77" fmla="*/ 1311807 w 2331207"/>
                <a:gd name="connsiteY77" fmla="*/ 1351929 h 1640734"/>
                <a:gd name="connsiteX78" fmla="*/ 1234011 w 2331207"/>
                <a:gd name="connsiteY78" fmla="*/ 1443131 h 1640734"/>
                <a:gd name="connsiteX79" fmla="*/ 1247424 w 2331207"/>
                <a:gd name="connsiteY79" fmla="*/ 1443131 h 1640734"/>
                <a:gd name="connsiteX80" fmla="*/ 1285875 w 2331207"/>
                <a:gd name="connsiteY80" fmla="*/ 1410048 h 1640734"/>
                <a:gd name="connsiteX81" fmla="*/ 1285875 w 2331207"/>
                <a:gd name="connsiteY81" fmla="*/ 1473531 h 1640734"/>
                <a:gd name="connsiteX82" fmla="*/ 1228646 w 2331207"/>
                <a:gd name="connsiteY82" fmla="*/ 1600498 h 1640734"/>
                <a:gd name="connsiteX83" fmla="*/ 1252789 w 2331207"/>
                <a:gd name="connsiteY83" fmla="*/ 1639840 h 1640734"/>
                <a:gd name="connsiteX84" fmla="*/ 1279616 w 2331207"/>
                <a:gd name="connsiteY84" fmla="*/ 1621063 h 1640734"/>
                <a:gd name="connsiteX85" fmla="*/ 1334162 w 2331207"/>
                <a:gd name="connsiteY85" fmla="*/ 1472637 h 1640734"/>
                <a:gd name="connsiteX86" fmla="*/ 1382450 w 2331207"/>
                <a:gd name="connsiteY86" fmla="*/ 1417201 h 1640734"/>
                <a:gd name="connsiteX87" fmla="*/ 1443256 w 2331207"/>
                <a:gd name="connsiteY87" fmla="*/ 1417201 h 1640734"/>
                <a:gd name="connsiteX88" fmla="*/ 1131177 w 2331207"/>
                <a:gd name="connsiteY88" fmla="*/ 1391271 h 1640734"/>
                <a:gd name="connsiteX89" fmla="*/ 1158897 w 2331207"/>
                <a:gd name="connsiteY89" fmla="*/ 1441342 h 1640734"/>
                <a:gd name="connsiteX90" fmla="*/ 1068582 w 2331207"/>
                <a:gd name="connsiteY90" fmla="*/ 1465484 h 1640734"/>
                <a:gd name="connsiteX91" fmla="*/ 1131177 w 2331207"/>
                <a:gd name="connsiteY91" fmla="*/ 1391271 h 1640734"/>
                <a:gd name="connsiteX92" fmla="*/ 1181252 w 2331207"/>
                <a:gd name="connsiteY92" fmla="*/ 1537909 h 1640734"/>
                <a:gd name="connsiteX93" fmla="*/ 1163368 w 2331207"/>
                <a:gd name="connsiteY93" fmla="*/ 1537909 h 1640734"/>
                <a:gd name="connsiteX94" fmla="*/ 1091831 w 2331207"/>
                <a:gd name="connsiteY94" fmla="*/ 1586192 h 1640734"/>
                <a:gd name="connsiteX95" fmla="*/ 1054274 w 2331207"/>
                <a:gd name="connsiteY95" fmla="*/ 1537909 h 1640734"/>
                <a:gd name="connsiteX96" fmla="*/ 1058746 w 2331207"/>
                <a:gd name="connsiteY96" fmla="*/ 1497673 h 1640734"/>
                <a:gd name="connsiteX97" fmla="*/ 1205396 w 2331207"/>
                <a:gd name="connsiteY97" fmla="*/ 1449390 h 1640734"/>
                <a:gd name="connsiteX98" fmla="*/ 1158897 w 2331207"/>
                <a:gd name="connsiteY98" fmla="*/ 1351929 h 1640734"/>
                <a:gd name="connsiteX99" fmla="*/ 1010458 w 2331207"/>
                <a:gd name="connsiteY99" fmla="*/ 1569203 h 1640734"/>
                <a:gd name="connsiteX100" fmla="*/ 1065899 w 2331207"/>
                <a:gd name="connsiteY100" fmla="*/ 1639840 h 1640734"/>
                <a:gd name="connsiteX101" fmla="*/ 1181252 w 2331207"/>
                <a:gd name="connsiteY101" fmla="*/ 1537909 h 1640734"/>
                <a:gd name="connsiteX102" fmla="*/ 845923 w 2331207"/>
                <a:gd name="connsiteY102" fmla="*/ 1393059 h 1640734"/>
                <a:gd name="connsiteX103" fmla="*/ 894211 w 2331207"/>
                <a:gd name="connsiteY103" fmla="*/ 1393059 h 1640734"/>
                <a:gd name="connsiteX104" fmla="*/ 817309 w 2331207"/>
                <a:gd name="connsiteY104" fmla="*/ 1604075 h 1640734"/>
                <a:gd name="connsiteX105" fmla="*/ 838770 w 2331207"/>
                <a:gd name="connsiteY105" fmla="*/ 1639840 h 1640734"/>
                <a:gd name="connsiteX106" fmla="*/ 983632 w 2331207"/>
                <a:gd name="connsiteY106" fmla="*/ 1527179 h 1640734"/>
                <a:gd name="connsiteX107" fmla="*/ 970219 w 2331207"/>
                <a:gd name="connsiteY107" fmla="*/ 1527179 h 1640734"/>
                <a:gd name="connsiteX108" fmla="*/ 875432 w 2331207"/>
                <a:gd name="connsiteY108" fmla="*/ 1591557 h 1640734"/>
                <a:gd name="connsiteX109" fmla="*/ 946075 w 2331207"/>
                <a:gd name="connsiteY109" fmla="*/ 1393059 h 1640734"/>
                <a:gd name="connsiteX110" fmla="*/ 1018506 w 2331207"/>
                <a:gd name="connsiteY110" fmla="*/ 1393059 h 1640734"/>
                <a:gd name="connsiteX111" fmla="*/ 1027448 w 2331207"/>
                <a:gd name="connsiteY111" fmla="*/ 1362659 h 1640734"/>
                <a:gd name="connsiteX112" fmla="*/ 956805 w 2331207"/>
                <a:gd name="connsiteY112" fmla="*/ 1362659 h 1640734"/>
                <a:gd name="connsiteX113" fmla="*/ 983632 w 2331207"/>
                <a:gd name="connsiteY113" fmla="*/ 1286657 h 1640734"/>
                <a:gd name="connsiteX114" fmla="*/ 955911 w 2331207"/>
                <a:gd name="connsiteY114" fmla="*/ 1286657 h 1640734"/>
                <a:gd name="connsiteX115" fmla="*/ 905835 w 2331207"/>
                <a:gd name="connsiteY115" fmla="*/ 1362659 h 1640734"/>
                <a:gd name="connsiteX116" fmla="*/ 845923 w 2331207"/>
                <a:gd name="connsiteY116" fmla="*/ 1370706 h 1640734"/>
                <a:gd name="connsiteX117" fmla="*/ 589285 w 2331207"/>
                <a:gd name="connsiteY117" fmla="*/ 1557580 h 1640734"/>
                <a:gd name="connsiteX118" fmla="*/ 702850 w 2331207"/>
                <a:gd name="connsiteY118" fmla="*/ 1403789 h 1640734"/>
                <a:gd name="connsiteX119" fmla="*/ 727888 w 2331207"/>
                <a:gd name="connsiteY119" fmla="*/ 1407365 h 1640734"/>
                <a:gd name="connsiteX120" fmla="*/ 685860 w 2331207"/>
                <a:gd name="connsiteY120" fmla="*/ 1520026 h 1640734"/>
                <a:gd name="connsiteX121" fmla="*/ 606275 w 2331207"/>
                <a:gd name="connsiteY121" fmla="*/ 1585298 h 1640734"/>
                <a:gd name="connsiteX122" fmla="*/ 589285 w 2331207"/>
                <a:gd name="connsiteY122" fmla="*/ 1557580 h 1640734"/>
                <a:gd name="connsiteX123" fmla="*/ 811943 w 2331207"/>
                <a:gd name="connsiteY123" fmla="*/ 1339411 h 1640734"/>
                <a:gd name="connsiteX124" fmla="*/ 789588 w 2331207"/>
                <a:gd name="connsiteY124" fmla="*/ 1337623 h 1640734"/>
                <a:gd name="connsiteX125" fmla="*/ 764550 w 2331207"/>
                <a:gd name="connsiteY125" fmla="*/ 1362659 h 1640734"/>
                <a:gd name="connsiteX126" fmla="*/ 760079 w 2331207"/>
                <a:gd name="connsiteY126" fmla="*/ 1362659 h 1640734"/>
                <a:gd name="connsiteX127" fmla="*/ 539209 w 2331207"/>
                <a:gd name="connsiteY127" fmla="*/ 1599604 h 1640734"/>
                <a:gd name="connsiteX128" fmla="*/ 578554 w 2331207"/>
                <a:gd name="connsiteY128" fmla="*/ 1639840 h 1640734"/>
                <a:gd name="connsiteX129" fmla="*/ 675129 w 2331207"/>
                <a:gd name="connsiteY129" fmla="*/ 1547744 h 1640734"/>
                <a:gd name="connsiteX130" fmla="*/ 673341 w 2331207"/>
                <a:gd name="connsiteY130" fmla="*/ 1564733 h 1640734"/>
                <a:gd name="connsiteX131" fmla="*/ 709109 w 2331207"/>
                <a:gd name="connsiteY131" fmla="*/ 1639840 h 1640734"/>
                <a:gd name="connsiteX132" fmla="*/ 786011 w 2331207"/>
                <a:gd name="connsiteY132" fmla="*/ 1548638 h 1640734"/>
                <a:gd name="connsiteX133" fmla="*/ 772598 w 2331207"/>
                <a:gd name="connsiteY133" fmla="*/ 1548638 h 1640734"/>
                <a:gd name="connsiteX134" fmla="*/ 734147 w 2331207"/>
                <a:gd name="connsiteY134" fmla="*/ 1581721 h 1640734"/>
                <a:gd name="connsiteX135" fmla="*/ 734147 w 2331207"/>
                <a:gd name="connsiteY135" fmla="*/ 1518238 h 1640734"/>
                <a:gd name="connsiteX136" fmla="*/ 583920 w 2331207"/>
                <a:gd name="connsiteY136" fmla="*/ 1416307 h 1640734"/>
                <a:gd name="connsiteX137" fmla="*/ 562459 w 2331207"/>
                <a:gd name="connsiteY137" fmla="*/ 1351929 h 1640734"/>
                <a:gd name="connsiteX138" fmla="*/ 486451 w 2331207"/>
                <a:gd name="connsiteY138" fmla="*/ 1444025 h 1640734"/>
                <a:gd name="connsiteX139" fmla="*/ 486451 w 2331207"/>
                <a:gd name="connsiteY139" fmla="*/ 1404683 h 1640734"/>
                <a:gd name="connsiteX140" fmla="*/ 451576 w 2331207"/>
                <a:gd name="connsiteY140" fmla="*/ 1351929 h 1640734"/>
                <a:gd name="connsiteX141" fmla="*/ 374674 w 2331207"/>
                <a:gd name="connsiteY141" fmla="*/ 1443131 h 1640734"/>
                <a:gd name="connsiteX142" fmla="*/ 388087 w 2331207"/>
                <a:gd name="connsiteY142" fmla="*/ 1443131 h 1640734"/>
                <a:gd name="connsiteX143" fmla="*/ 426539 w 2331207"/>
                <a:gd name="connsiteY143" fmla="*/ 1410048 h 1640734"/>
                <a:gd name="connsiteX144" fmla="*/ 426539 w 2331207"/>
                <a:gd name="connsiteY144" fmla="*/ 1473531 h 1640734"/>
                <a:gd name="connsiteX145" fmla="*/ 368415 w 2331207"/>
                <a:gd name="connsiteY145" fmla="*/ 1601392 h 1640734"/>
                <a:gd name="connsiteX146" fmla="*/ 392559 w 2331207"/>
                <a:gd name="connsiteY146" fmla="*/ 1640734 h 1640734"/>
                <a:gd name="connsiteX147" fmla="*/ 419385 w 2331207"/>
                <a:gd name="connsiteY147" fmla="*/ 1621957 h 1640734"/>
                <a:gd name="connsiteX148" fmla="*/ 475720 w 2331207"/>
                <a:gd name="connsiteY148" fmla="*/ 1472637 h 1640734"/>
                <a:gd name="connsiteX149" fmla="*/ 524007 w 2331207"/>
                <a:gd name="connsiteY149" fmla="*/ 1417201 h 1640734"/>
                <a:gd name="connsiteX150" fmla="*/ 583920 w 2331207"/>
                <a:gd name="connsiteY150" fmla="*/ 1417201 h 1640734"/>
                <a:gd name="connsiteX151" fmla="*/ 209245 w 2331207"/>
                <a:gd name="connsiteY151" fmla="*/ 1630004 h 1640734"/>
                <a:gd name="connsiteX152" fmla="*/ 214611 w 2331207"/>
                <a:gd name="connsiteY152" fmla="*/ 1613910 h 1640734"/>
                <a:gd name="connsiteX153" fmla="*/ 163641 w 2331207"/>
                <a:gd name="connsiteY153" fmla="*/ 1523603 h 1640734"/>
                <a:gd name="connsiteX154" fmla="*/ 190467 w 2331207"/>
                <a:gd name="connsiteY154" fmla="*/ 1451178 h 1640734"/>
                <a:gd name="connsiteX155" fmla="*/ 246802 w 2331207"/>
                <a:gd name="connsiteY155" fmla="*/ 1451178 h 1640734"/>
                <a:gd name="connsiteX156" fmla="*/ 277205 w 2331207"/>
                <a:gd name="connsiteY156" fmla="*/ 1504826 h 1640734"/>
                <a:gd name="connsiteX157" fmla="*/ 297772 w 2331207"/>
                <a:gd name="connsiteY157" fmla="*/ 1504826 h 1640734"/>
                <a:gd name="connsiteX158" fmla="*/ 344271 w 2331207"/>
                <a:gd name="connsiteY158" fmla="*/ 1376965 h 1640734"/>
                <a:gd name="connsiteX159" fmla="*/ 323704 w 2331207"/>
                <a:gd name="connsiteY159" fmla="*/ 1376965 h 1640734"/>
                <a:gd name="connsiteX160" fmla="*/ 253956 w 2331207"/>
                <a:gd name="connsiteY160" fmla="*/ 1430613 h 1640734"/>
                <a:gd name="connsiteX161" fmla="*/ 197621 w 2331207"/>
                <a:gd name="connsiteY161" fmla="*/ 1430613 h 1640734"/>
                <a:gd name="connsiteX162" fmla="*/ 236072 w 2331207"/>
                <a:gd name="connsiteY162" fmla="*/ 1325999 h 1640734"/>
                <a:gd name="connsiteX163" fmla="*/ 304032 w 2331207"/>
                <a:gd name="connsiteY163" fmla="*/ 1281293 h 1640734"/>
                <a:gd name="connsiteX164" fmla="*/ 316551 w 2331207"/>
                <a:gd name="connsiteY164" fmla="*/ 1281293 h 1640734"/>
                <a:gd name="connsiteX165" fmla="*/ 371992 w 2331207"/>
                <a:gd name="connsiteY165" fmla="*/ 1346564 h 1640734"/>
                <a:gd name="connsiteX166" fmla="*/ 391664 w 2331207"/>
                <a:gd name="connsiteY166" fmla="*/ 1346564 h 1640734"/>
                <a:gd name="connsiteX167" fmla="*/ 407760 w 2331207"/>
                <a:gd name="connsiteY167" fmla="*/ 1259833 h 1640734"/>
                <a:gd name="connsiteX168" fmla="*/ 135026 w 2331207"/>
                <a:gd name="connsiteY168" fmla="*/ 1259833 h 1640734"/>
                <a:gd name="connsiteX169" fmla="*/ 129661 w 2331207"/>
                <a:gd name="connsiteY169" fmla="*/ 1275928 h 1640734"/>
                <a:gd name="connsiteX170" fmla="*/ 165429 w 2331207"/>
                <a:gd name="connsiteY170" fmla="*/ 1366235 h 1640734"/>
                <a:gd name="connsiteX171" fmla="*/ 107305 w 2331207"/>
                <a:gd name="connsiteY171" fmla="*/ 1524497 h 1640734"/>
                <a:gd name="connsiteX172" fmla="*/ 4471 w 2331207"/>
                <a:gd name="connsiteY172" fmla="*/ 1614804 h 1640734"/>
                <a:gd name="connsiteX173" fmla="*/ 0 w 2331207"/>
                <a:gd name="connsiteY173" fmla="*/ 1630899 h 1640734"/>
                <a:gd name="connsiteX174" fmla="*/ 209245 w 2331207"/>
                <a:gd name="connsiteY174" fmla="*/ 1630899 h 1640734"/>
                <a:gd name="connsiteX175" fmla="*/ 1562186 w 2331207"/>
                <a:gd name="connsiteY175" fmla="*/ 775213 h 1640734"/>
                <a:gd name="connsiteX176" fmla="*/ 1589907 w 2331207"/>
                <a:gd name="connsiteY176" fmla="*/ 825285 h 1640734"/>
                <a:gd name="connsiteX177" fmla="*/ 1499591 w 2331207"/>
                <a:gd name="connsiteY177" fmla="*/ 849426 h 1640734"/>
                <a:gd name="connsiteX178" fmla="*/ 1562186 w 2331207"/>
                <a:gd name="connsiteY178" fmla="*/ 775213 h 1640734"/>
                <a:gd name="connsiteX179" fmla="*/ 1612262 w 2331207"/>
                <a:gd name="connsiteY179" fmla="*/ 921851 h 1640734"/>
                <a:gd name="connsiteX180" fmla="*/ 1594378 w 2331207"/>
                <a:gd name="connsiteY180" fmla="*/ 921851 h 1640734"/>
                <a:gd name="connsiteX181" fmla="*/ 1522841 w 2331207"/>
                <a:gd name="connsiteY181" fmla="*/ 970134 h 1640734"/>
                <a:gd name="connsiteX182" fmla="*/ 1485284 w 2331207"/>
                <a:gd name="connsiteY182" fmla="*/ 921851 h 1640734"/>
                <a:gd name="connsiteX183" fmla="*/ 1489755 w 2331207"/>
                <a:gd name="connsiteY183" fmla="*/ 881615 h 1640734"/>
                <a:gd name="connsiteX184" fmla="*/ 1636406 w 2331207"/>
                <a:gd name="connsiteY184" fmla="*/ 833332 h 1640734"/>
                <a:gd name="connsiteX185" fmla="*/ 1589907 w 2331207"/>
                <a:gd name="connsiteY185" fmla="*/ 735871 h 1640734"/>
                <a:gd name="connsiteX186" fmla="*/ 1441468 w 2331207"/>
                <a:gd name="connsiteY186" fmla="*/ 953146 h 1640734"/>
                <a:gd name="connsiteX187" fmla="*/ 1496909 w 2331207"/>
                <a:gd name="connsiteY187" fmla="*/ 1023782 h 1640734"/>
                <a:gd name="connsiteX188" fmla="*/ 1612262 w 2331207"/>
                <a:gd name="connsiteY188" fmla="*/ 921851 h 1640734"/>
                <a:gd name="connsiteX189" fmla="*/ 1589012 w 2331207"/>
                <a:gd name="connsiteY189" fmla="*/ 703683 h 1640734"/>
                <a:gd name="connsiteX190" fmla="*/ 1672174 w 2331207"/>
                <a:gd name="connsiteY190" fmla="*/ 627681 h 1640734"/>
                <a:gd name="connsiteX191" fmla="*/ 1672174 w 2331207"/>
                <a:gd name="connsiteY191" fmla="*/ 616952 h 1640734"/>
                <a:gd name="connsiteX192" fmla="*/ 1616733 w 2331207"/>
                <a:gd name="connsiteY192" fmla="*/ 616952 h 1640734"/>
                <a:gd name="connsiteX193" fmla="*/ 1567551 w 2331207"/>
                <a:gd name="connsiteY193" fmla="*/ 704577 h 1640734"/>
                <a:gd name="connsiteX194" fmla="*/ 1589012 w 2331207"/>
                <a:gd name="connsiteY194" fmla="*/ 704577 h 1640734"/>
                <a:gd name="connsiteX195" fmla="*/ 1276933 w 2331207"/>
                <a:gd name="connsiteY195" fmla="*/ 777002 h 1640734"/>
                <a:gd name="connsiteX196" fmla="*/ 1325220 w 2331207"/>
                <a:gd name="connsiteY196" fmla="*/ 777002 h 1640734"/>
                <a:gd name="connsiteX197" fmla="*/ 1248318 w 2331207"/>
                <a:gd name="connsiteY197" fmla="*/ 988017 h 1640734"/>
                <a:gd name="connsiteX198" fmla="*/ 1269779 w 2331207"/>
                <a:gd name="connsiteY198" fmla="*/ 1023782 h 1640734"/>
                <a:gd name="connsiteX199" fmla="*/ 1414641 w 2331207"/>
                <a:gd name="connsiteY199" fmla="*/ 911122 h 1640734"/>
                <a:gd name="connsiteX200" fmla="*/ 1401228 w 2331207"/>
                <a:gd name="connsiteY200" fmla="*/ 911122 h 1640734"/>
                <a:gd name="connsiteX201" fmla="*/ 1306442 w 2331207"/>
                <a:gd name="connsiteY201" fmla="*/ 975499 h 1640734"/>
                <a:gd name="connsiteX202" fmla="*/ 1377085 w 2331207"/>
                <a:gd name="connsiteY202" fmla="*/ 777002 h 1640734"/>
                <a:gd name="connsiteX203" fmla="*/ 1449516 w 2331207"/>
                <a:gd name="connsiteY203" fmla="*/ 777002 h 1640734"/>
                <a:gd name="connsiteX204" fmla="*/ 1458458 w 2331207"/>
                <a:gd name="connsiteY204" fmla="*/ 746601 h 1640734"/>
                <a:gd name="connsiteX205" fmla="*/ 1387815 w 2331207"/>
                <a:gd name="connsiteY205" fmla="*/ 746601 h 1640734"/>
                <a:gd name="connsiteX206" fmla="*/ 1414641 w 2331207"/>
                <a:gd name="connsiteY206" fmla="*/ 670600 h 1640734"/>
                <a:gd name="connsiteX207" fmla="*/ 1386921 w 2331207"/>
                <a:gd name="connsiteY207" fmla="*/ 670600 h 1640734"/>
                <a:gd name="connsiteX208" fmla="*/ 1336845 w 2331207"/>
                <a:gd name="connsiteY208" fmla="*/ 746601 h 1640734"/>
                <a:gd name="connsiteX209" fmla="*/ 1276933 w 2331207"/>
                <a:gd name="connsiteY209" fmla="*/ 755542 h 1640734"/>
                <a:gd name="connsiteX210" fmla="*/ 1226857 w 2331207"/>
                <a:gd name="connsiteY210" fmla="*/ 767166 h 1640734"/>
                <a:gd name="connsiteX211" fmla="*/ 1208973 w 2331207"/>
                <a:gd name="connsiteY211" fmla="*/ 736766 h 1640734"/>
                <a:gd name="connsiteX212" fmla="*/ 1096302 w 2331207"/>
                <a:gd name="connsiteY212" fmla="*/ 827967 h 1640734"/>
                <a:gd name="connsiteX213" fmla="*/ 1109716 w 2331207"/>
                <a:gd name="connsiteY213" fmla="*/ 827967 h 1640734"/>
                <a:gd name="connsiteX214" fmla="*/ 1168733 w 2331207"/>
                <a:gd name="connsiteY214" fmla="*/ 783261 h 1640734"/>
                <a:gd name="connsiteX215" fmla="*/ 1087360 w 2331207"/>
                <a:gd name="connsiteY215" fmla="*/ 994276 h 1640734"/>
                <a:gd name="connsiteX216" fmla="*/ 1105244 w 2331207"/>
                <a:gd name="connsiteY216" fmla="*/ 1024676 h 1640734"/>
                <a:gd name="connsiteX217" fmla="*/ 1212550 w 2331207"/>
                <a:gd name="connsiteY217" fmla="*/ 933475 h 1640734"/>
                <a:gd name="connsiteX218" fmla="*/ 1199137 w 2331207"/>
                <a:gd name="connsiteY218" fmla="*/ 933475 h 1640734"/>
                <a:gd name="connsiteX219" fmla="*/ 1140119 w 2331207"/>
                <a:gd name="connsiteY219" fmla="*/ 978182 h 1640734"/>
                <a:gd name="connsiteX220" fmla="*/ 1234905 w 2331207"/>
                <a:gd name="connsiteY220" fmla="*/ 683118 h 1640734"/>
                <a:gd name="connsiteX221" fmla="*/ 1267991 w 2331207"/>
                <a:gd name="connsiteY221" fmla="*/ 650035 h 1640734"/>
                <a:gd name="connsiteX222" fmla="*/ 1234905 w 2331207"/>
                <a:gd name="connsiteY222" fmla="*/ 616952 h 1640734"/>
                <a:gd name="connsiteX223" fmla="*/ 1206290 w 2331207"/>
                <a:gd name="connsiteY223" fmla="*/ 633046 h 1640734"/>
                <a:gd name="connsiteX224" fmla="*/ 1206290 w 2331207"/>
                <a:gd name="connsiteY224" fmla="*/ 667023 h 1640734"/>
                <a:gd name="connsiteX225" fmla="*/ 1234905 w 2331207"/>
                <a:gd name="connsiteY225" fmla="*/ 683118 h 1640734"/>
                <a:gd name="connsiteX226" fmla="*/ 975584 w 2331207"/>
                <a:gd name="connsiteY226" fmla="*/ 978182 h 1640734"/>
                <a:gd name="connsiteX227" fmla="*/ 1109716 w 2331207"/>
                <a:gd name="connsiteY227" fmla="*/ 622317 h 1640734"/>
                <a:gd name="connsiteX228" fmla="*/ 1105244 w 2331207"/>
                <a:gd name="connsiteY228" fmla="*/ 616058 h 1640734"/>
                <a:gd name="connsiteX229" fmla="*/ 1012247 w 2331207"/>
                <a:gd name="connsiteY229" fmla="*/ 626787 h 1640734"/>
                <a:gd name="connsiteX230" fmla="*/ 1012247 w 2331207"/>
                <a:gd name="connsiteY230" fmla="*/ 637517 h 1640734"/>
                <a:gd name="connsiteX231" fmla="*/ 1030131 w 2331207"/>
                <a:gd name="connsiteY231" fmla="*/ 650929 h 1640734"/>
                <a:gd name="connsiteX232" fmla="*/ 1026554 w 2331207"/>
                <a:gd name="connsiteY232" fmla="*/ 715306 h 1640734"/>
                <a:gd name="connsiteX233" fmla="*/ 924614 w 2331207"/>
                <a:gd name="connsiteY233" fmla="*/ 987123 h 1640734"/>
                <a:gd name="connsiteX234" fmla="*/ 946075 w 2331207"/>
                <a:gd name="connsiteY234" fmla="*/ 1022888 h 1640734"/>
                <a:gd name="connsiteX235" fmla="*/ 1053380 w 2331207"/>
                <a:gd name="connsiteY235" fmla="*/ 931687 h 1640734"/>
                <a:gd name="connsiteX236" fmla="*/ 1039967 w 2331207"/>
                <a:gd name="connsiteY236" fmla="*/ 931687 h 1640734"/>
                <a:gd name="connsiteX237" fmla="*/ 975584 w 2331207"/>
                <a:gd name="connsiteY237" fmla="*/ 978182 h 1640734"/>
                <a:gd name="connsiteX238" fmla="*/ 701955 w 2331207"/>
                <a:gd name="connsiteY238" fmla="*/ 941522 h 1640734"/>
                <a:gd name="connsiteX239" fmla="*/ 815520 w 2331207"/>
                <a:gd name="connsiteY239" fmla="*/ 787731 h 1640734"/>
                <a:gd name="connsiteX240" fmla="*/ 840558 w 2331207"/>
                <a:gd name="connsiteY240" fmla="*/ 791308 h 1640734"/>
                <a:gd name="connsiteX241" fmla="*/ 797636 w 2331207"/>
                <a:gd name="connsiteY241" fmla="*/ 903968 h 1640734"/>
                <a:gd name="connsiteX242" fmla="*/ 718051 w 2331207"/>
                <a:gd name="connsiteY242" fmla="*/ 969240 h 1640734"/>
                <a:gd name="connsiteX243" fmla="*/ 701955 w 2331207"/>
                <a:gd name="connsiteY243" fmla="*/ 941522 h 1640734"/>
                <a:gd name="connsiteX244" fmla="*/ 924614 w 2331207"/>
                <a:gd name="connsiteY244" fmla="*/ 724248 h 1640734"/>
                <a:gd name="connsiteX245" fmla="*/ 902259 w 2331207"/>
                <a:gd name="connsiteY245" fmla="*/ 722459 h 1640734"/>
                <a:gd name="connsiteX246" fmla="*/ 877221 w 2331207"/>
                <a:gd name="connsiteY246" fmla="*/ 747495 h 1640734"/>
                <a:gd name="connsiteX247" fmla="*/ 872750 w 2331207"/>
                <a:gd name="connsiteY247" fmla="*/ 747495 h 1640734"/>
                <a:gd name="connsiteX248" fmla="*/ 651880 w 2331207"/>
                <a:gd name="connsiteY248" fmla="*/ 984440 h 1640734"/>
                <a:gd name="connsiteX249" fmla="*/ 691225 w 2331207"/>
                <a:gd name="connsiteY249" fmla="*/ 1024676 h 1640734"/>
                <a:gd name="connsiteX250" fmla="*/ 787800 w 2331207"/>
                <a:gd name="connsiteY250" fmla="*/ 932581 h 1640734"/>
                <a:gd name="connsiteX251" fmla="*/ 786011 w 2331207"/>
                <a:gd name="connsiteY251" fmla="*/ 949569 h 1640734"/>
                <a:gd name="connsiteX252" fmla="*/ 821780 w 2331207"/>
                <a:gd name="connsiteY252" fmla="*/ 1024676 h 1640734"/>
                <a:gd name="connsiteX253" fmla="*/ 898682 w 2331207"/>
                <a:gd name="connsiteY253" fmla="*/ 933475 h 1640734"/>
                <a:gd name="connsiteX254" fmla="*/ 885269 w 2331207"/>
                <a:gd name="connsiteY254" fmla="*/ 933475 h 1640734"/>
                <a:gd name="connsiteX255" fmla="*/ 846818 w 2331207"/>
                <a:gd name="connsiteY255" fmla="*/ 966558 h 1640734"/>
                <a:gd name="connsiteX256" fmla="*/ 846818 w 2331207"/>
                <a:gd name="connsiteY256" fmla="*/ 903968 h 1640734"/>
                <a:gd name="connsiteX257" fmla="*/ 406866 w 2331207"/>
                <a:gd name="connsiteY257" fmla="*/ 1075642 h 1640734"/>
                <a:gd name="connsiteX258" fmla="*/ 472143 w 2331207"/>
                <a:gd name="connsiteY258" fmla="*/ 1014841 h 1640734"/>
                <a:gd name="connsiteX259" fmla="*/ 529373 w 2331207"/>
                <a:gd name="connsiteY259" fmla="*/ 1036300 h 1640734"/>
                <a:gd name="connsiteX260" fmla="*/ 584814 w 2331207"/>
                <a:gd name="connsiteY260" fmla="*/ 1066701 h 1640734"/>
                <a:gd name="connsiteX261" fmla="*/ 481085 w 2331207"/>
                <a:gd name="connsiteY261" fmla="*/ 1112301 h 1640734"/>
                <a:gd name="connsiteX262" fmla="*/ 406866 w 2331207"/>
                <a:gd name="connsiteY262" fmla="*/ 1075642 h 1640734"/>
                <a:gd name="connsiteX263" fmla="*/ 516854 w 2331207"/>
                <a:gd name="connsiteY263" fmla="*/ 904863 h 1640734"/>
                <a:gd name="connsiteX264" fmla="*/ 492710 w 2331207"/>
                <a:gd name="connsiteY264" fmla="*/ 872674 h 1640734"/>
                <a:gd name="connsiteX265" fmla="*/ 557988 w 2331207"/>
                <a:gd name="connsiteY265" fmla="*/ 756437 h 1640734"/>
                <a:gd name="connsiteX266" fmla="*/ 582131 w 2331207"/>
                <a:gd name="connsiteY266" fmla="*/ 788625 h 1640734"/>
                <a:gd name="connsiteX267" fmla="*/ 516854 w 2331207"/>
                <a:gd name="connsiteY267" fmla="*/ 904863 h 1640734"/>
                <a:gd name="connsiteX268" fmla="*/ 631313 w 2331207"/>
                <a:gd name="connsiteY268" fmla="*/ 1049712 h 1640734"/>
                <a:gd name="connsiteX269" fmla="*/ 551728 w 2331207"/>
                <a:gd name="connsiteY269" fmla="*/ 988911 h 1640734"/>
                <a:gd name="connsiteX270" fmla="*/ 490027 w 2331207"/>
                <a:gd name="connsiteY270" fmla="*/ 958511 h 1640734"/>
                <a:gd name="connsiteX271" fmla="*/ 516854 w 2331207"/>
                <a:gd name="connsiteY271" fmla="*/ 924534 h 1640734"/>
                <a:gd name="connsiteX272" fmla="*/ 630419 w 2331207"/>
                <a:gd name="connsiteY272" fmla="*/ 802931 h 1640734"/>
                <a:gd name="connsiteX273" fmla="*/ 625948 w 2331207"/>
                <a:gd name="connsiteY273" fmla="*/ 776107 h 1640734"/>
                <a:gd name="connsiteX274" fmla="*/ 673341 w 2331207"/>
                <a:gd name="connsiteY274" fmla="*/ 776107 h 1640734"/>
                <a:gd name="connsiteX275" fmla="*/ 682283 w 2331207"/>
                <a:gd name="connsiteY275" fmla="*/ 745707 h 1640734"/>
                <a:gd name="connsiteX276" fmla="*/ 601804 w 2331207"/>
                <a:gd name="connsiteY276" fmla="*/ 745707 h 1640734"/>
                <a:gd name="connsiteX277" fmla="*/ 562459 w 2331207"/>
                <a:gd name="connsiteY277" fmla="*/ 734977 h 1640734"/>
                <a:gd name="connsiteX278" fmla="*/ 441740 w 2331207"/>
                <a:gd name="connsiteY278" fmla="*/ 856579 h 1640734"/>
                <a:gd name="connsiteX279" fmla="*/ 497181 w 2331207"/>
                <a:gd name="connsiteY279" fmla="*/ 922745 h 1640734"/>
                <a:gd name="connsiteX280" fmla="*/ 443529 w 2331207"/>
                <a:gd name="connsiteY280" fmla="*/ 977287 h 1640734"/>
                <a:gd name="connsiteX281" fmla="*/ 458730 w 2331207"/>
                <a:gd name="connsiteY281" fmla="*/ 1006794 h 1640734"/>
                <a:gd name="connsiteX282" fmla="*/ 347848 w 2331207"/>
                <a:gd name="connsiteY282" fmla="*/ 1093525 h 1640734"/>
                <a:gd name="connsiteX283" fmla="*/ 453365 w 2331207"/>
                <a:gd name="connsiteY283" fmla="*/ 1145384 h 1640734"/>
                <a:gd name="connsiteX284" fmla="*/ 631313 w 2331207"/>
                <a:gd name="connsiteY284" fmla="*/ 1049712 h 1640734"/>
                <a:gd name="connsiteX285" fmla="*/ 266475 w 2331207"/>
                <a:gd name="connsiteY285" fmla="*/ 835120 h 1640734"/>
                <a:gd name="connsiteX286" fmla="*/ 296878 w 2331207"/>
                <a:gd name="connsiteY286" fmla="*/ 888768 h 1640734"/>
                <a:gd name="connsiteX287" fmla="*/ 317445 w 2331207"/>
                <a:gd name="connsiteY287" fmla="*/ 888768 h 1640734"/>
                <a:gd name="connsiteX288" fmla="*/ 363944 w 2331207"/>
                <a:gd name="connsiteY288" fmla="*/ 760907 h 1640734"/>
                <a:gd name="connsiteX289" fmla="*/ 343377 w 2331207"/>
                <a:gd name="connsiteY289" fmla="*/ 760907 h 1640734"/>
                <a:gd name="connsiteX290" fmla="*/ 273628 w 2331207"/>
                <a:gd name="connsiteY290" fmla="*/ 814555 h 1640734"/>
                <a:gd name="connsiteX291" fmla="*/ 195832 w 2331207"/>
                <a:gd name="connsiteY291" fmla="*/ 814555 h 1640734"/>
                <a:gd name="connsiteX292" fmla="*/ 234283 w 2331207"/>
                <a:gd name="connsiteY292" fmla="*/ 709942 h 1640734"/>
                <a:gd name="connsiteX293" fmla="*/ 302243 w 2331207"/>
                <a:gd name="connsiteY293" fmla="*/ 665235 h 1640734"/>
                <a:gd name="connsiteX294" fmla="*/ 336223 w 2331207"/>
                <a:gd name="connsiteY294" fmla="*/ 665235 h 1640734"/>
                <a:gd name="connsiteX295" fmla="*/ 391664 w 2331207"/>
                <a:gd name="connsiteY295" fmla="*/ 730507 h 1640734"/>
                <a:gd name="connsiteX296" fmla="*/ 411337 w 2331207"/>
                <a:gd name="connsiteY296" fmla="*/ 730507 h 1640734"/>
                <a:gd name="connsiteX297" fmla="*/ 427433 w 2331207"/>
                <a:gd name="connsiteY297" fmla="*/ 643776 h 1640734"/>
                <a:gd name="connsiteX298" fmla="*/ 135026 w 2331207"/>
                <a:gd name="connsiteY298" fmla="*/ 643776 h 1640734"/>
                <a:gd name="connsiteX299" fmla="*/ 129661 w 2331207"/>
                <a:gd name="connsiteY299" fmla="*/ 659870 h 1640734"/>
                <a:gd name="connsiteX300" fmla="*/ 165429 w 2331207"/>
                <a:gd name="connsiteY300" fmla="*/ 750178 h 1640734"/>
                <a:gd name="connsiteX301" fmla="*/ 107305 w 2331207"/>
                <a:gd name="connsiteY301" fmla="*/ 908439 h 1640734"/>
                <a:gd name="connsiteX302" fmla="*/ 4471 w 2331207"/>
                <a:gd name="connsiteY302" fmla="*/ 998747 h 1640734"/>
                <a:gd name="connsiteX303" fmla="*/ 0 w 2331207"/>
                <a:gd name="connsiteY303" fmla="*/ 1014841 h 1640734"/>
                <a:gd name="connsiteX304" fmla="*/ 325493 w 2331207"/>
                <a:gd name="connsiteY304" fmla="*/ 1014841 h 1640734"/>
                <a:gd name="connsiteX305" fmla="*/ 383616 w 2331207"/>
                <a:gd name="connsiteY305" fmla="*/ 922745 h 1640734"/>
                <a:gd name="connsiteX306" fmla="*/ 361261 w 2331207"/>
                <a:gd name="connsiteY306" fmla="*/ 922745 h 1640734"/>
                <a:gd name="connsiteX307" fmla="*/ 212822 w 2331207"/>
                <a:gd name="connsiteY307" fmla="*/ 993382 h 1640734"/>
                <a:gd name="connsiteX308" fmla="*/ 162746 w 2331207"/>
                <a:gd name="connsiteY308" fmla="*/ 908439 h 1640734"/>
                <a:gd name="connsiteX309" fmla="*/ 189573 w 2331207"/>
                <a:gd name="connsiteY309" fmla="*/ 836014 h 1640734"/>
                <a:gd name="connsiteX310" fmla="*/ 266475 w 2331207"/>
                <a:gd name="connsiteY310" fmla="*/ 836014 h 1640734"/>
                <a:gd name="connsiteX311" fmla="*/ 308503 w 2331207"/>
                <a:gd name="connsiteY311" fmla="*/ 616952 h 1640734"/>
                <a:gd name="connsiteX312" fmla="*/ 391664 w 2331207"/>
                <a:gd name="connsiteY312" fmla="*/ 556151 h 1640734"/>
                <a:gd name="connsiteX313" fmla="*/ 391664 w 2331207"/>
                <a:gd name="connsiteY313" fmla="*/ 545421 h 1640734"/>
                <a:gd name="connsiteX314" fmla="*/ 336223 w 2331207"/>
                <a:gd name="connsiteY314" fmla="*/ 545421 h 1640734"/>
                <a:gd name="connsiteX315" fmla="*/ 287042 w 2331207"/>
                <a:gd name="connsiteY315" fmla="*/ 616952 h 1640734"/>
                <a:gd name="connsiteX316" fmla="*/ 1551456 w 2331207"/>
                <a:gd name="connsiteY316" fmla="*/ 160050 h 1640734"/>
                <a:gd name="connsiteX317" fmla="*/ 1579176 w 2331207"/>
                <a:gd name="connsiteY317" fmla="*/ 210121 h 1640734"/>
                <a:gd name="connsiteX318" fmla="*/ 1488861 w 2331207"/>
                <a:gd name="connsiteY318" fmla="*/ 234263 h 1640734"/>
                <a:gd name="connsiteX319" fmla="*/ 1551456 w 2331207"/>
                <a:gd name="connsiteY319" fmla="*/ 160050 h 1640734"/>
                <a:gd name="connsiteX320" fmla="*/ 1601531 w 2331207"/>
                <a:gd name="connsiteY320" fmla="*/ 306688 h 1640734"/>
                <a:gd name="connsiteX321" fmla="*/ 1583647 w 2331207"/>
                <a:gd name="connsiteY321" fmla="*/ 306688 h 1640734"/>
                <a:gd name="connsiteX322" fmla="*/ 1512110 w 2331207"/>
                <a:gd name="connsiteY322" fmla="*/ 354971 h 1640734"/>
                <a:gd name="connsiteX323" fmla="*/ 1474554 w 2331207"/>
                <a:gd name="connsiteY323" fmla="*/ 306688 h 1640734"/>
                <a:gd name="connsiteX324" fmla="*/ 1479025 w 2331207"/>
                <a:gd name="connsiteY324" fmla="*/ 266452 h 1640734"/>
                <a:gd name="connsiteX325" fmla="*/ 1625675 w 2331207"/>
                <a:gd name="connsiteY325" fmla="*/ 218168 h 1640734"/>
                <a:gd name="connsiteX326" fmla="*/ 1579176 w 2331207"/>
                <a:gd name="connsiteY326" fmla="*/ 120708 h 1640734"/>
                <a:gd name="connsiteX327" fmla="*/ 1430737 w 2331207"/>
                <a:gd name="connsiteY327" fmla="*/ 337982 h 1640734"/>
                <a:gd name="connsiteX328" fmla="*/ 1486178 w 2331207"/>
                <a:gd name="connsiteY328" fmla="*/ 408619 h 1640734"/>
                <a:gd name="connsiteX329" fmla="*/ 1601531 w 2331207"/>
                <a:gd name="connsiteY329" fmla="*/ 306688 h 1640734"/>
                <a:gd name="connsiteX330" fmla="*/ 1578282 w 2331207"/>
                <a:gd name="connsiteY330" fmla="*/ 88519 h 1640734"/>
                <a:gd name="connsiteX331" fmla="*/ 1661444 w 2331207"/>
                <a:gd name="connsiteY331" fmla="*/ 12518 h 1640734"/>
                <a:gd name="connsiteX332" fmla="*/ 1661444 w 2331207"/>
                <a:gd name="connsiteY332" fmla="*/ 1788 h 1640734"/>
                <a:gd name="connsiteX333" fmla="*/ 1606002 w 2331207"/>
                <a:gd name="connsiteY333" fmla="*/ 1788 h 1640734"/>
                <a:gd name="connsiteX334" fmla="*/ 1556821 w 2331207"/>
                <a:gd name="connsiteY334" fmla="*/ 89413 h 1640734"/>
                <a:gd name="connsiteX335" fmla="*/ 1578282 w 2331207"/>
                <a:gd name="connsiteY335" fmla="*/ 89413 h 1640734"/>
                <a:gd name="connsiteX336" fmla="*/ 1266202 w 2331207"/>
                <a:gd name="connsiteY336" fmla="*/ 160944 h 1640734"/>
                <a:gd name="connsiteX337" fmla="*/ 1315384 w 2331207"/>
                <a:gd name="connsiteY337" fmla="*/ 160944 h 1640734"/>
                <a:gd name="connsiteX338" fmla="*/ 1238482 w 2331207"/>
                <a:gd name="connsiteY338" fmla="*/ 371959 h 1640734"/>
                <a:gd name="connsiteX339" fmla="*/ 1259943 w 2331207"/>
                <a:gd name="connsiteY339" fmla="*/ 407725 h 1640734"/>
                <a:gd name="connsiteX340" fmla="*/ 1404805 w 2331207"/>
                <a:gd name="connsiteY340" fmla="*/ 295064 h 1640734"/>
                <a:gd name="connsiteX341" fmla="*/ 1391392 w 2331207"/>
                <a:gd name="connsiteY341" fmla="*/ 295064 h 1640734"/>
                <a:gd name="connsiteX342" fmla="*/ 1296606 w 2331207"/>
                <a:gd name="connsiteY342" fmla="*/ 359441 h 1640734"/>
                <a:gd name="connsiteX343" fmla="*/ 1367248 w 2331207"/>
                <a:gd name="connsiteY343" fmla="*/ 160944 h 1640734"/>
                <a:gd name="connsiteX344" fmla="*/ 1439679 w 2331207"/>
                <a:gd name="connsiteY344" fmla="*/ 160944 h 1640734"/>
                <a:gd name="connsiteX345" fmla="*/ 1448621 w 2331207"/>
                <a:gd name="connsiteY345" fmla="*/ 130543 h 1640734"/>
                <a:gd name="connsiteX346" fmla="*/ 1377979 w 2331207"/>
                <a:gd name="connsiteY346" fmla="*/ 130543 h 1640734"/>
                <a:gd name="connsiteX347" fmla="*/ 1404805 w 2331207"/>
                <a:gd name="connsiteY347" fmla="*/ 54542 h 1640734"/>
                <a:gd name="connsiteX348" fmla="*/ 1377085 w 2331207"/>
                <a:gd name="connsiteY348" fmla="*/ 54542 h 1640734"/>
                <a:gd name="connsiteX349" fmla="*/ 1327009 w 2331207"/>
                <a:gd name="connsiteY349" fmla="*/ 130543 h 1640734"/>
                <a:gd name="connsiteX350" fmla="*/ 1267097 w 2331207"/>
                <a:gd name="connsiteY350" fmla="*/ 138591 h 1640734"/>
                <a:gd name="connsiteX351" fmla="*/ 1267097 w 2331207"/>
                <a:gd name="connsiteY351" fmla="*/ 160944 h 1640734"/>
                <a:gd name="connsiteX352" fmla="*/ 1241165 w 2331207"/>
                <a:gd name="connsiteY352" fmla="*/ 185086 h 1640734"/>
                <a:gd name="connsiteX353" fmla="*/ 1219703 w 2331207"/>
                <a:gd name="connsiteY353" fmla="*/ 120708 h 1640734"/>
                <a:gd name="connsiteX354" fmla="*/ 1143696 w 2331207"/>
                <a:gd name="connsiteY354" fmla="*/ 212804 h 1640734"/>
                <a:gd name="connsiteX355" fmla="*/ 1143696 w 2331207"/>
                <a:gd name="connsiteY355" fmla="*/ 173462 h 1640734"/>
                <a:gd name="connsiteX356" fmla="*/ 1109716 w 2331207"/>
                <a:gd name="connsiteY356" fmla="*/ 120708 h 1640734"/>
                <a:gd name="connsiteX357" fmla="*/ 1031919 w 2331207"/>
                <a:gd name="connsiteY357" fmla="*/ 211910 h 1640734"/>
                <a:gd name="connsiteX358" fmla="*/ 1045332 w 2331207"/>
                <a:gd name="connsiteY358" fmla="*/ 211910 h 1640734"/>
                <a:gd name="connsiteX359" fmla="*/ 1083783 w 2331207"/>
                <a:gd name="connsiteY359" fmla="*/ 178827 h 1640734"/>
                <a:gd name="connsiteX360" fmla="*/ 1083783 w 2331207"/>
                <a:gd name="connsiteY360" fmla="*/ 242310 h 1640734"/>
                <a:gd name="connsiteX361" fmla="*/ 1026554 w 2331207"/>
                <a:gd name="connsiteY361" fmla="*/ 369277 h 1640734"/>
                <a:gd name="connsiteX362" fmla="*/ 1050698 w 2331207"/>
                <a:gd name="connsiteY362" fmla="*/ 408619 h 1640734"/>
                <a:gd name="connsiteX363" fmla="*/ 1077524 w 2331207"/>
                <a:gd name="connsiteY363" fmla="*/ 389842 h 1640734"/>
                <a:gd name="connsiteX364" fmla="*/ 1133859 w 2331207"/>
                <a:gd name="connsiteY364" fmla="*/ 241416 h 1640734"/>
                <a:gd name="connsiteX365" fmla="*/ 1182147 w 2331207"/>
                <a:gd name="connsiteY365" fmla="*/ 185980 h 1640734"/>
                <a:gd name="connsiteX366" fmla="*/ 1241165 w 2331207"/>
                <a:gd name="connsiteY366" fmla="*/ 185980 h 1640734"/>
                <a:gd name="connsiteX367" fmla="*/ 929085 w 2331207"/>
                <a:gd name="connsiteY367" fmla="*/ 160050 h 1640734"/>
                <a:gd name="connsiteX368" fmla="*/ 956805 w 2331207"/>
                <a:gd name="connsiteY368" fmla="*/ 210121 h 1640734"/>
                <a:gd name="connsiteX369" fmla="*/ 866490 w 2331207"/>
                <a:gd name="connsiteY369" fmla="*/ 234263 h 1640734"/>
                <a:gd name="connsiteX370" fmla="*/ 929085 w 2331207"/>
                <a:gd name="connsiteY370" fmla="*/ 160050 h 1640734"/>
                <a:gd name="connsiteX371" fmla="*/ 979161 w 2331207"/>
                <a:gd name="connsiteY371" fmla="*/ 306688 h 1640734"/>
                <a:gd name="connsiteX372" fmla="*/ 961277 w 2331207"/>
                <a:gd name="connsiteY372" fmla="*/ 306688 h 1640734"/>
                <a:gd name="connsiteX373" fmla="*/ 889740 w 2331207"/>
                <a:gd name="connsiteY373" fmla="*/ 354971 h 1640734"/>
                <a:gd name="connsiteX374" fmla="*/ 852183 w 2331207"/>
                <a:gd name="connsiteY374" fmla="*/ 306688 h 1640734"/>
                <a:gd name="connsiteX375" fmla="*/ 856654 w 2331207"/>
                <a:gd name="connsiteY375" fmla="*/ 266452 h 1640734"/>
                <a:gd name="connsiteX376" fmla="*/ 1003304 w 2331207"/>
                <a:gd name="connsiteY376" fmla="*/ 218168 h 1640734"/>
                <a:gd name="connsiteX377" fmla="*/ 956805 w 2331207"/>
                <a:gd name="connsiteY377" fmla="*/ 120708 h 1640734"/>
                <a:gd name="connsiteX378" fmla="*/ 808367 w 2331207"/>
                <a:gd name="connsiteY378" fmla="*/ 337982 h 1640734"/>
                <a:gd name="connsiteX379" fmla="*/ 863808 w 2331207"/>
                <a:gd name="connsiteY379" fmla="*/ 408619 h 1640734"/>
                <a:gd name="connsiteX380" fmla="*/ 979161 w 2331207"/>
                <a:gd name="connsiteY380" fmla="*/ 306688 h 1640734"/>
                <a:gd name="connsiteX381" fmla="*/ 637572 w 2331207"/>
                <a:gd name="connsiteY381" fmla="*/ 365700 h 1640734"/>
                <a:gd name="connsiteX382" fmla="*/ 602698 w 2331207"/>
                <a:gd name="connsiteY382" fmla="*/ 340665 h 1640734"/>
                <a:gd name="connsiteX383" fmla="*/ 617005 w 2331207"/>
                <a:gd name="connsiteY383" fmla="*/ 299535 h 1640734"/>
                <a:gd name="connsiteX384" fmla="*/ 640255 w 2331207"/>
                <a:gd name="connsiteY384" fmla="*/ 236945 h 1640734"/>
                <a:gd name="connsiteX385" fmla="*/ 726993 w 2331207"/>
                <a:gd name="connsiteY385" fmla="*/ 173462 h 1640734"/>
                <a:gd name="connsiteX386" fmla="*/ 750243 w 2331207"/>
                <a:gd name="connsiteY386" fmla="*/ 201180 h 1640734"/>
                <a:gd name="connsiteX387" fmla="*/ 637572 w 2331207"/>
                <a:gd name="connsiteY387" fmla="*/ 365700 h 1640734"/>
                <a:gd name="connsiteX388" fmla="*/ 800319 w 2331207"/>
                <a:gd name="connsiteY388" fmla="*/ 178827 h 1640734"/>
                <a:gd name="connsiteX389" fmla="*/ 759185 w 2331207"/>
                <a:gd name="connsiteY389" fmla="*/ 119814 h 1640734"/>
                <a:gd name="connsiteX390" fmla="*/ 650985 w 2331207"/>
                <a:gd name="connsiteY390" fmla="*/ 208333 h 1640734"/>
                <a:gd name="connsiteX391" fmla="*/ 726099 w 2331207"/>
                <a:gd name="connsiteY391" fmla="*/ 6259 h 1640734"/>
                <a:gd name="connsiteX392" fmla="*/ 721628 w 2331207"/>
                <a:gd name="connsiteY392" fmla="*/ 0 h 1640734"/>
                <a:gd name="connsiteX393" fmla="*/ 628630 w 2331207"/>
                <a:gd name="connsiteY393" fmla="*/ 10730 h 1640734"/>
                <a:gd name="connsiteX394" fmla="*/ 628630 w 2331207"/>
                <a:gd name="connsiteY394" fmla="*/ 21459 h 1640734"/>
                <a:gd name="connsiteX395" fmla="*/ 646514 w 2331207"/>
                <a:gd name="connsiteY395" fmla="*/ 34871 h 1640734"/>
                <a:gd name="connsiteX396" fmla="*/ 642938 w 2331207"/>
                <a:gd name="connsiteY396" fmla="*/ 99249 h 1640734"/>
                <a:gd name="connsiteX397" fmla="*/ 561564 w 2331207"/>
                <a:gd name="connsiteY397" fmla="*/ 312947 h 1640734"/>
                <a:gd name="connsiteX398" fmla="*/ 546363 w 2331207"/>
                <a:gd name="connsiteY398" fmla="*/ 357653 h 1640734"/>
                <a:gd name="connsiteX399" fmla="*/ 611640 w 2331207"/>
                <a:gd name="connsiteY399" fmla="*/ 406831 h 1640734"/>
                <a:gd name="connsiteX400" fmla="*/ 800319 w 2331207"/>
                <a:gd name="connsiteY400" fmla="*/ 178827 h 1640734"/>
                <a:gd name="connsiteX401" fmla="*/ 525796 w 2331207"/>
                <a:gd name="connsiteY401" fmla="*/ 151108 h 1640734"/>
                <a:gd name="connsiteX402" fmla="*/ 507912 w 2331207"/>
                <a:gd name="connsiteY402" fmla="*/ 120708 h 1640734"/>
                <a:gd name="connsiteX403" fmla="*/ 395241 w 2331207"/>
                <a:gd name="connsiteY403" fmla="*/ 211910 h 1640734"/>
                <a:gd name="connsiteX404" fmla="*/ 408654 w 2331207"/>
                <a:gd name="connsiteY404" fmla="*/ 211910 h 1640734"/>
                <a:gd name="connsiteX405" fmla="*/ 467672 w 2331207"/>
                <a:gd name="connsiteY405" fmla="*/ 167203 h 1640734"/>
                <a:gd name="connsiteX406" fmla="*/ 386299 w 2331207"/>
                <a:gd name="connsiteY406" fmla="*/ 378218 h 1640734"/>
                <a:gd name="connsiteX407" fmla="*/ 404183 w 2331207"/>
                <a:gd name="connsiteY407" fmla="*/ 408619 h 1640734"/>
                <a:gd name="connsiteX408" fmla="*/ 511489 w 2331207"/>
                <a:gd name="connsiteY408" fmla="*/ 317417 h 1640734"/>
                <a:gd name="connsiteX409" fmla="*/ 498075 w 2331207"/>
                <a:gd name="connsiteY409" fmla="*/ 317417 h 1640734"/>
                <a:gd name="connsiteX410" fmla="*/ 439057 w 2331207"/>
                <a:gd name="connsiteY410" fmla="*/ 362124 h 1640734"/>
                <a:gd name="connsiteX411" fmla="*/ 534738 w 2331207"/>
                <a:gd name="connsiteY411" fmla="*/ 67060 h 1640734"/>
                <a:gd name="connsiteX412" fmla="*/ 567824 w 2331207"/>
                <a:gd name="connsiteY412" fmla="*/ 33977 h 1640734"/>
                <a:gd name="connsiteX413" fmla="*/ 534738 w 2331207"/>
                <a:gd name="connsiteY413" fmla="*/ 894 h 1640734"/>
                <a:gd name="connsiteX414" fmla="*/ 506123 w 2331207"/>
                <a:gd name="connsiteY414" fmla="*/ 16989 h 1640734"/>
                <a:gd name="connsiteX415" fmla="*/ 506123 w 2331207"/>
                <a:gd name="connsiteY415" fmla="*/ 50966 h 1640734"/>
                <a:gd name="connsiteX416" fmla="*/ 534738 w 2331207"/>
                <a:gd name="connsiteY416" fmla="*/ 67060 h 1640734"/>
                <a:gd name="connsiteX417" fmla="*/ 328175 w 2331207"/>
                <a:gd name="connsiteY417" fmla="*/ 26824 h 1640734"/>
                <a:gd name="connsiteX418" fmla="*/ 135026 w 2331207"/>
                <a:gd name="connsiteY418" fmla="*/ 26824 h 1640734"/>
                <a:gd name="connsiteX419" fmla="*/ 129661 w 2331207"/>
                <a:gd name="connsiteY419" fmla="*/ 42918 h 1640734"/>
                <a:gd name="connsiteX420" fmla="*/ 165429 w 2331207"/>
                <a:gd name="connsiteY420" fmla="*/ 133226 h 1640734"/>
                <a:gd name="connsiteX421" fmla="*/ 107305 w 2331207"/>
                <a:gd name="connsiteY421" fmla="*/ 291487 h 1640734"/>
                <a:gd name="connsiteX422" fmla="*/ 4471 w 2331207"/>
                <a:gd name="connsiteY422" fmla="*/ 381795 h 1640734"/>
                <a:gd name="connsiteX423" fmla="*/ 0 w 2331207"/>
                <a:gd name="connsiteY423" fmla="*/ 397889 h 1640734"/>
                <a:gd name="connsiteX424" fmla="*/ 293301 w 2331207"/>
                <a:gd name="connsiteY424" fmla="*/ 397889 h 1640734"/>
                <a:gd name="connsiteX425" fmla="*/ 356790 w 2331207"/>
                <a:gd name="connsiteY425" fmla="*/ 284334 h 1640734"/>
                <a:gd name="connsiteX426" fmla="*/ 334435 w 2331207"/>
                <a:gd name="connsiteY426" fmla="*/ 284334 h 1640734"/>
                <a:gd name="connsiteX427" fmla="*/ 190467 w 2331207"/>
                <a:gd name="connsiteY427" fmla="*/ 375536 h 1640734"/>
                <a:gd name="connsiteX428" fmla="*/ 161852 w 2331207"/>
                <a:gd name="connsiteY428" fmla="*/ 290593 h 1640734"/>
                <a:gd name="connsiteX429" fmla="*/ 219976 w 2331207"/>
                <a:gd name="connsiteY429" fmla="*/ 132332 h 1640734"/>
                <a:gd name="connsiteX430" fmla="*/ 322810 w 2331207"/>
                <a:gd name="connsiteY430" fmla="*/ 42024 h 164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</a:cxnLst>
              <a:rect l="l" t="t" r="r" b="b"/>
              <a:pathLst>
                <a:path w="2331207" h="1640734">
                  <a:moveTo>
                    <a:pt x="2221220" y="1391271"/>
                  </a:moveTo>
                  <a:cubicBezTo>
                    <a:pt x="2240892" y="1391271"/>
                    <a:pt x="2257882" y="1406471"/>
                    <a:pt x="2248940" y="1441342"/>
                  </a:cubicBezTo>
                  <a:lnTo>
                    <a:pt x="2158625" y="1465484"/>
                  </a:lnTo>
                  <a:cubicBezTo>
                    <a:pt x="2172932" y="1422566"/>
                    <a:pt x="2199758" y="1391271"/>
                    <a:pt x="2221220" y="1391271"/>
                  </a:cubicBezTo>
                  <a:moveTo>
                    <a:pt x="2271295" y="1537909"/>
                  </a:moveTo>
                  <a:lnTo>
                    <a:pt x="2253411" y="1537909"/>
                  </a:lnTo>
                  <a:cubicBezTo>
                    <a:pt x="2231056" y="1564733"/>
                    <a:pt x="2206018" y="1586192"/>
                    <a:pt x="2181874" y="1586192"/>
                  </a:cubicBezTo>
                  <a:cubicBezTo>
                    <a:pt x="2156836" y="1586192"/>
                    <a:pt x="2144317" y="1570992"/>
                    <a:pt x="2144317" y="1537909"/>
                  </a:cubicBezTo>
                  <a:cubicBezTo>
                    <a:pt x="2144317" y="1524497"/>
                    <a:pt x="2146106" y="1510191"/>
                    <a:pt x="2148788" y="1497673"/>
                  </a:cubicBezTo>
                  <a:lnTo>
                    <a:pt x="2295439" y="1449390"/>
                  </a:lnTo>
                  <a:cubicBezTo>
                    <a:pt x="2324054" y="1381436"/>
                    <a:pt x="2289180" y="1351929"/>
                    <a:pt x="2248940" y="1351929"/>
                  </a:cubicBezTo>
                  <a:cubicBezTo>
                    <a:pt x="2179192" y="1351929"/>
                    <a:pt x="2100501" y="1473531"/>
                    <a:pt x="2100501" y="1569203"/>
                  </a:cubicBezTo>
                  <a:cubicBezTo>
                    <a:pt x="2100501" y="1614804"/>
                    <a:pt x="2121962" y="1639840"/>
                    <a:pt x="2155942" y="1639840"/>
                  </a:cubicBezTo>
                  <a:cubicBezTo>
                    <a:pt x="2196182" y="1639840"/>
                    <a:pt x="2237315" y="1601392"/>
                    <a:pt x="2271295" y="1537909"/>
                  </a:cubicBezTo>
                  <a:moveTo>
                    <a:pt x="2248046" y="1319740"/>
                  </a:moveTo>
                  <a:lnTo>
                    <a:pt x="2331207" y="1243739"/>
                  </a:lnTo>
                  <a:lnTo>
                    <a:pt x="2331207" y="1233009"/>
                  </a:lnTo>
                  <a:lnTo>
                    <a:pt x="2275766" y="1233009"/>
                  </a:lnTo>
                  <a:lnTo>
                    <a:pt x="2226585" y="1320634"/>
                  </a:lnTo>
                  <a:lnTo>
                    <a:pt x="2248046" y="1320634"/>
                  </a:lnTo>
                  <a:close/>
                  <a:moveTo>
                    <a:pt x="1935966" y="1393059"/>
                  </a:moveTo>
                  <a:lnTo>
                    <a:pt x="1984254" y="1393059"/>
                  </a:lnTo>
                  <a:lnTo>
                    <a:pt x="1907351" y="1604075"/>
                  </a:lnTo>
                  <a:cubicBezTo>
                    <a:pt x="1900198" y="1621957"/>
                    <a:pt x="1910034" y="1639840"/>
                    <a:pt x="1928813" y="1639840"/>
                  </a:cubicBezTo>
                  <a:cubicBezTo>
                    <a:pt x="1983359" y="1639840"/>
                    <a:pt x="2048637" y="1593345"/>
                    <a:pt x="2073675" y="1527179"/>
                  </a:cubicBezTo>
                  <a:lnTo>
                    <a:pt x="2060262" y="1527179"/>
                  </a:lnTo>
                  <a:cubicBezTo>
                    <a:pt x="2040589" y="1554897"/>
                    <a:pt x="1997667" y="1585298"/>
                    <a:pt x="1965475" y="1591557"/>
                  </a:cubicBezTo>
                  <a:lnTo>
                    <a:pt x="2036118" y="1393059"/>
                  </a:lnTo>
                  <a:lnTo>
                    <a:pt x="2108549" y="1393059"/>
                  </a:lnTo>
                  <a:lnTo>
                    <a:pt x="2117491" y="1362659"/>
                  </a:lnTo>
                  <a:lnTo>
                    <a:pt x="2046848" y="1362659"/>
                  </a:lnTo>
                  <a:lnTo>
                    <a:pt x="2073675" y="1286657"/>
                  </a:lnTo>
                  <a:lnTo>
                    <a:pt x="2045954" y="1286657"/>
                  </a:lnTo>
                  <a:lnTo>
                    <a:pt x="1995878" y="1362659"/>
                  </a:lnTo>
                  <a:lnTo>
                    <a:pt x="1935966" y="1370706"/>
                  </a:lnTo>
                  <a:close/>
                  <a:moveTo>
                    <a:pt x="1885890" y="1382330"/>
                  </a:moveTo>
                  <a:cubicBezTo>
                    <a:pt x="1892150" y="1362659"/>
                    <a:pt x="1878737" y="1351929"/>
                    <a:pt x="1868900" y="1351929"/>
                  </a:cubicBezTo>
                  <a:cubicBezTo>
                    <a:pt x="1826873" y="1351929"/>
                    <a:pt x="1775903" y="1390377"/>
                    <a:pt x="1756230" y="1443131"/>
                  </a:cubicBezTo>
                  <a:lnTo>
                    <a:pt x="1769643" y="1443131"/>
                  </a:lnTo>
                  <a:cubicBezTo>
                    <a:pt x="1783056" y="1423460"/>
                    <a:pt x="1806306" y="1402001"/>
                    <a:pt x="1828661" y="1398424"/>
                  </a:cubicBezTo>
                  <a:lnTo>
                    <a:pt x="1747288" y="1609439"/>
                  </a:lnTo>
                  <a:cubicBezTo>
                    <a:pt x="1740134" y="1629110"/>
                    <a:pt x="1754441" y="1639840"/>
                    <a:pt x="1765172" y="1639840"/>
                  </a:cubicBezTo>
                  <a:cubicBezTo>
                    <a:pt x="1805411" y="1639840"/>
                    <a:pt x="1852805" y="1601392"/>
                    <a:pt x="1872477" y="1548638"/>
                  </a:cubicBezTo>
                  <a:lnTo>
                    <a:pt x="1859064" y="1548638"/>
                  </a:lnTo>
                  <a:cubicBezTo>
                    <a:pt x="1845651" y="1568309"/>
                    <a:pt x="1822401" y="1589769"/>
                    <a:pt x="1800046" y="1593345"/>
                  </a:cubicBezTo>
                  <a:close/>
                  <a:moveTo>
                    <a:pt x="1893938" y="1298281"/>
                  </a:moveTo>
                  <a:cubicBezTo>
                    <a:pt x="1911823" y="1298281"/>
                    <a:pt x="1927024" y="1283081"/>
                    <a:pt x="1927024" y="1265198"/>
                  </a:cubicBezTo>
                  <a:cubicBezTo>
                    <a:pt x="1927024" y="1247316"/>
                    <a:pt x="1911823" y="1232115"/>
                    <a:pt x="1893938" y="1232115"/>
                  </a:cubicBezTo>
                  <a:cubicBezTo>
                    <a:pt x="1884996" y="1232115"/>
                    <a:pt x="1876948" y="1235692"/>
                    <a:pt x="1870689" y="1241951"/>
                  </a:cubicBezTo>
                  <a:cubicBezTo>
                    <a:pt x="1864429" y="1248210"/>
                    <a:pt x="1860853" y="1256257"/>
                    <a:pt x="1860853" y="1265198"/>
                  </a:cubicBezTo>
                  <a:cubicBezTo>
                    <a:pt x="1860853" y="1283975"/>
                    <a:pt x="1875160" y="1298281"/>
                    <a:pt x="1893938" y="1298281"/>
                  </a:cubicBezTo>
                  <a:moveTo>
                    <a:pt x="1501380" y="1410942"/>
                  </a:moveTo>
                  <a:cubicBezTo>
                    <a:pt x="1513899" y="1410942"/>
                    <a:pt x="1521052" y="1430613"/>
                    <a:pt x="1501380" y="1474425"/>
                  </a:cubicBezTo>
                  <a:lnTo>
                    <a:pt x="1444150" y="1601392"/>
                  </a:lnTo>
                  <a:cubicBezTo>
                    <a:pt x="1433420" y="1625534"/>
                    <a:pt x="1445045" y="1640734"/>
                    <a:pt x="1468294" y="1640734"/>
                  </a:cubicBezTo>
                  <a:cubicBezTo>
                    <a:pt x="1482601" y="1640734"/>
                    <a:pt x="1488861" y="1637158"/>
                    <a:pt x="1495120" y="1621957"/>
                  </a:cubicBezTo>
                  <a:lnTo>
                    <a:pt x="1551456" y="1473531"/>
                  </a:lnTo>
                  <a:cubicBezTo>
                    <a:pt x="1577388" y="1441342"/>
                    <a:pt x="1625675" y="1407365"/>
                    <a:pt x="1647136" y="1407365"/>
                  </a:cubicBezTo>
                  <a:cubicBezTo>
                    <a:pt x="1662338" y="1407365"/>
                    <a:pt x="1660549" y="1419883"/>
                    <a:pt x="1650713" y="1439554"/>
                  </a:cubicBezTo>
                  <a:lnTo>
                    <a:pt x="1563975" y="1604969"/>
                  </a:lnTo>
                  <a:cubicBezTo>
                    <a:pt x="1555927" y="1621063"/>
                    <a:pt x="1566657" y="1640734"/>
                    <a:pt x="1585436" y="1640734"/>
                  </a:cubicBezTo>
                  <a:cubicBezTo>
                    <a:pt x="1627464" y="1640734"/>
                    <a:pt x="1678434" y="1602286"/>
                    <a:pt x="1698106" y="1549533"/>
                  </a:cubicBezTo>
                  <a:lnTo>
                    <a:pt x="1682905" y="1549533"/>
                  </a:lnTo>
                  <a:cubicBezTo>
                    <a:pt x="1669491" y="1569203"/>
                    <a:pt x="1646242" y="1590663"/>
                    <a:pt x="1623887" y="1594239"/>
                  </a:cubicBezTo>
                  <a:lnTo>
                    <a:pt x="1698106" y="1444025"/>
                  </a:lnTo>
                  <a:cubicBezTo>
                    <a:pt x="1707943" y="1425248"/>
                    <a:pt x="1712414" y="1407365"/>
                    <a:pt x="1712414" y="1393059"/>
                  </a:cubicBezTo>
                  <a:cubicBezTo>
                    <a:pt x="1712414" y="1368918"/>
                    <a:pt x="1699000" y="1352823"/>
                    <a:pt x="1673068" y="1352823"/>
                  </a:cubicBezTo>
                  <a:cubicBezTo>
                    <a:pt x="1636406" y="1352823"/>
                    <a:pt x="1605108" y="1393953"/>
                    <a:pt x="1560398" y="1444919"/>
                  </a:cubicBezTo>
                  <a:lnTo>
                    <a:pt x="1560398" y="1405577"/>
                  </a:lnTo>
                  <a:cubicBezTo>
                    <a:pt x="1560398" y="1377859"/>
                    <a:pt x="1551456" y="1352823"/>
                    <a:pt x="1526418" y="1352823"/>
                  </a:cubicBezTo>
                  <a:cubicBezTo>
                    <a:pt x="1496909" y="1352823"/>
                    <a:pt x="1470082" y="1399318"/>
                    <a:pt x="1448621" y="1444025"/>
                  </a:cubicBezTo>
                  <a:lnTo>
                    <a:pt x="1462035" y="1444025"/>
                  </a:lnTo>
                  <a:cubicBezTo>
                    <a:pt x="1477236" y="1422566"/>
                    <a:pt x="1490649" y="1410942"/>
                    <a:pt x="1501380" y="1410942"/>
                  </a:cubicBezTo>
                  <a:moveTo>
                    <a:pt x="1443256" y="1416307"/>
                  </a:moveTo>
                  <a:cubicBezTo>
                    <a:pt x="1453092" y="1381436"/>
                    <a:pt x="1447727" y="1351929"/>
                    <a:pt x="1421795" y="1351929"/>
                  </a:cubicBezTo>
                  <a:cubicBezTo>
                    <a:pt x="1388709" y="1351929"/>
                    <a:pt x="1377979" y="1374282"/>
                    <a:pt x="1345787" y="1444025"/>
                  </a:cubicBezTo>
                  <a:lnTo>
                    <a:pt x="1345787" y="1404683"/>
                  </a:lnTo>
                  <a:cubicBezTo>
                    <a:pt x="1345787" y="1376965"/>
                    <a:pt x="1336845" y="1351929"/>
                    <a:pt x="1311807" y="1351929"/>
                  </a:cubicBezTo>
                  <a:cubicBezTo>
                    <a:pt x="1282298" y="1351929"/>
                    <a:pt x="1255472" y="1398424"/>
                    <a:pt x="1234011" y="1443131"/>
                  </a:cubicBezTo>
                  <a:lnTo>
                    <a:pt x="1247424" y="1443131"/>
                  </a:lnTo>
                  <a:cubicBezTo>
                    <a:pt x="1261731" y="1422566"/>
                    <a:pt x="1275145" y="1410048"/>
                    <a:pt x="1285875" y="1410048"/>
                  </a:cubicBezTo>
                  <a:cubicBezTo>
                    <a:pt x="1298394" y="1410048"/>
                    <a:pt x="1305548" y="1429719"/>
                    <a:pt x="1285875" y="1473531"/>
                  </a:cubicBezTo>
                  <a:lnTo>
                    <a:pt x="1228646" y="1600498"/>
                  </a:lnTo>
                  <a:cubicBezTo>
                    <a:pt x="1217915" y="1624640"/>
                    <a:pt x="1229540" y="1639840"/>
                    <a:pt x="1252789" y="1639840"/>
                  </a:cubicBezTo>
                  <a:cubicBezTo>
                    <a:pt x="1267097" y="1639840"/>
                    <a:pt x="1273356" y="1636263"/>
                    <a:pt x="1279616" y="1621063"/>
                  </a:cubicBezTo>
                  <a:lnTo>
                    <a:pt x="1334162" y="1472637"/>
                  </a:lnTo>
                  <a:cubicBezTo>
                    <a:pt x="1350258" y="1452966"/>
                    <a:pt x="1364566" y="1435978"/>
                    <a:pt x="1382450" y="1417201"/>
                  </a:cubicBezTo>
                  <a:lnTo>
                    <a:pt x="1443256" y="1417201"/>
                  </a:lnTo>
                  <a:close/>
                  <a:moveTo>
                    <a:pt x="1131177" y="1391271"/>
                  </a:moveTo>
                  <a:cubicBezTo>
                    <a:pt x="1150849" y="1391271"/>
                    <a:pt x="1167839" y="1406471"/>
                    <a:pt x="1158897" y="1441342"/>
                  </a:cubicBezTo>
                  <a:lnTo>
                    <a:pt x="1068582" y="1465484"/>
                  </a:lnTo>
                  <a:cubicBezTo>
                    <a:pt x="1083783" y="1422566"/>
                    <a:pt x="1109716" y="1391271"/>
                    <a:pt x="1131177" y="1391271"/>
                  </a:cubicBezTo>
                  <a:moveTo>
                    <a:pt x="1181252" y="1537909"/>
                  </a:moveTo>
                  <a:lnTo>
                    <a:pt x="1163368" y="1537909"/>
                  </a:lnTo>
                  <a:cubicBezTo>
                    <a:pt x="1141013" y="1564733"/>
                    <a:pt x="1115975" y="1586192"/>
                    <a:pt x="1091831" y="1586192"/>
                  </a:cubicBezTo>
                  <a:cubicBezTo>
                    <a:pt x="1066793" y="1586192"/>
                    <a:pt x="1054274" y="1570992"/>
                    <a:pt x="1054274" y="1537909"/>
                  </a:cubicBezTo>
                  <a:cubicBezTo>
                    <a:pt x="1054274" y="1524497"/>
                    <a:pt x="1056063" y="1510191"/>
                    <a:pt x="1058746" y="1497673"/>
                  </a:cubicBezTo>
                  <a:lnTo>
                    <a:pt x="1205396" y="1449390"/>
                  </a:lnTo>
                  <a:cubicBezTo>
                    <a:pt x="1234011" y="1381436"/>
                    <a:pt x="1200031" y="1351929"/>
                    <a:pt x="1158897" y="1351929"/>
                  </a:cubicBezTo>
                  <a:cubicBezTo>
                    <a:pt x="1089149" y="1351929"/>
                    <a:pt x="1010458" y="1473531"/>
                    <a:pt x="1010458" y="1569203"/>
                  </a:cubicBezTo>
                  <a:cubicBezTo>
                    <a:pt x="1010458" y="1614804"/>
                    <a:pt x="1031919" y="1639840"/>
                    <a:pt x="1065899" y="1639840"/>
                  </a:cubicBezTo>
                  <a:cubicBezTo>
                    <a:pt x="1106139" y="1639840"/>
                    <a:pt x="1147272" y="1601392"/>
                    <a:pt x="1181252" y="1537909"/>
                  </a:cubicBezTo>
                  <a:moveTo>
                    <a:pt x="845923" y="1393059"/>
                  </a:moveTo>
                  <a:lnTo>
                    <a:pt x="894211" y="1393059"/>
                  </a:lnTo>
                  <a:lnTo>
                    <a:pt x="817309" y="1604075"/>
                  </a:lnTo>
                  <a:cubicBezTo>
                    <a:pt x="810155" y="1621957"/>
                    <a:pt x="819991" y="1639840"/>
                    <a:pt x="838770" y="1639840"/>
                  </a:cubicBezTo>
                  <a:cubicBezTo>
                    <a:pt x="893317" y="1639840"/>
                    <a:pt x="959488" y="1593345"/>
                    <a:pt x="983632" y="1527179"/>
                  </a:cubicBezTo>
                  <a:lnTo>
                    <a:pt x="970219" y="1527179"/>
                  </a:lnTo>
                  <a:cubicBezTo>
                    <a:pt x="950546" y="1554897"/>
                    <a:pt x="907624" y="1585298"/>
                    <a:pt x="875432" y="1591557"/>
                  </a:cubicBezTo>
                  <a:lnTo>
                    <a:pt x="946075" y="1393059"/>
                  </a:lnTo>
                  <a:lnTo>
                    <a:pt x="1018506" y="1393059"/>
                  </a:lnTo>
                  <a:lnTo>
                    <a:pt x="1027448" y="1362659"/>
                  </a:lnTo>
                  <a:lnTo>
                    <a:pt x="956805" y="1362659"/>
                  </a:lnTo>
                  <a:lnTo>
                    <a:pt x="983632" y="1286657"/>
                  </a:lnTo>
                  <a:lnTo>
                    <a:pt x="955911" y="1286657"/>
                  </a:lnTo>
                  <a:lnTo>
                    <a:pt x="905835" y="1362659"/>
                  </a:lnTo>
                  <a:lnTo>
                    <a:pt x="845923" y="1370706"/>
                  </a:lnTo>
                  <a:close/>
                  <a:moveTo>
                    <a:pt x="589285" y="1557580"/>
                  </a:moveTo>
                  <a:cubicBezTo>
                    <a:pt x="589285" y="1492308"/>
                    <a:pt x="661716" y="1403789"/>
                    <a:pt x="702850" y="1403789"/>
                  </a:cubicBezTo>
                  <a:cubicBezTo>
                    <a:pt x="711792" y="1403789"/>
                    <a:pt x="720734" y="1404683"/>
                    <a:pt x="727888" y="1407365"/>
                  </a:cubicBezTo>
                  <a:lnTo>
                    <a:pt x="685860" y="1520026"/>
                  </a:lnTo>
                  <a:cubicBezTo>
                    <a:pt x="661716" y="1549533"/>
                    <a:pt x="624159" y="1585298"/>
                    <a:pt x="606275" y="1585298"/>
                  </a:cubicBezTo>
                  <a:cubicBezTo>
                    <a:pt x="595544" y="1585298"/>
                    <a:pt x="589285" y="1577251"/>
                    <a:pt x="589285" y="1557580"/>
                  </a:cubicBezTo>
                  <a:moveTo>
                    <a:pt x="811943" y="1339411"/>
                  </a:moveTo>
                  <a:lnTo>
                    <a:pt x="789588" y="1337623"/>
                  </a:lnTo>
                  <a:lnTo>
                    <a:pt x="764550" y="1362659"/>
                  </a:lnTo>
                  <a:lnTo>
                    <a:pt x="760079" y="1362659"/>
                  </a:lnTo>
                  <a:cubicBezTo>
                    <a:pt x="653668" y="1362659"/>
                    <a:pt x="539209" y="1494990"/>
                    <a:pt x="539209" y="1599604"/>
                  </a:cubicBezTo>
                  <a:cubicBezTo>
                    <a:pt x="539209" y="1623746"/>
                    <a:pt x="552622" y="1639840"/>
                    <a:pt x="578554" y="1639840"/>
                  </a:cubicBezTo>
                  <a:cubicBezTo>
                    <a:pt x="609852" y="1639840"/>
                    <a:pt x="640255" y="1595133"/>
                    <a:pt x="675129" y="1547744"/>
                  </a:cubicBezTo>
                  <a:lnTo>
                    <a:pt x="673341" y="1564733"/>
                  </a:lnTo>
                  <a:cubicBezTo>
                    <a:pt x="668870" y="1613016"/>
                    <a:pt x="684071" y="1639840"/>
                    <a:pt x="709109" y="1639840"/>
                  </a:cubicBezTo>
                  <a:cubicBezTo>
                    <a:pt x="738618" y="1639840"/>
                    <a:pt x="765444" y="1593345"/>
                    <a:pt x="786011" y="1548638"/>
                  </a:cubicBezTo>
                  <a:lnTo>
                    <a:pt x="772598" y="1548638"/>
                  </a:lnTo>
                  <a:cubicBezTo>
                    <a:pt x="758291" y="1569203"/>
                    <a:pt x="744878" y="1581721"/>
                    <a:pt x="734147" y="1581721"/>
                  </a:cubicBezTo>
                  <a:cubicBezTo>
                    <a:pt x="723416" y="1581721"/>
                    <a:pt x="715369" y="1561156"/>
                    <a:pt x="734147" y="1518238"/>
                  </a:cubicBezTo>
                  <a:close/>
                  <a:moveTo>
                    <a:pt x="583920" y="1416307"/>
                  </a:moveTo>
                  <a:cubicBezTo>
                    <a:pt x="593756" y="1381436"/>
                    <a:pt x="588391" y="1351929"/>
                    <a:pt x="562459" y="1351929"/>
                  </a:cubicBezTo>
                  <a:cubicBezTo>
                    <a:pt x="529373" y="1351929"/>
                    <a:pt x="518642" y="1374282"/>
                    <a:pt x="486451" y="1444025"/>
                  </a:cubicBezTo>
                  <a:lnTo>
                    <a:pt x="486451" y="1404683"/>
                  </a:lnTo>
                  <a:cubicBezTo>
                    <a:pt x="486451" y="1376965"/>
                    <a:pt x="477509" y="1351929"/>
                    <a:pt x="451576" y="1351929"/>
                  </a:cubicBezTo>
                  <a:cubicBezTo>
                    <a:pt x="422067" y="1351929"/>
                    <a:pt x="395241" y="1398424"/>
                    <a:pt x="374674" y="1443131"/>
                  </a:cubicBezTo>
                  <a:lnTo>
                    <a:pt x="388087" y="1443131"/>
                  </a:lnTo>
                  <a:cubicBezTo>
                    <a:pt x="402395" y="1422566"/>
                    <a:pt x="415808" y="1410048"/>
                    <a:pt x="426539" y="1410048"/>
                  </a:cubicBezTo>
                  <a:cubicBezTo>
                    <a:pt x="439057" y="1410048"/>
                    <a:pt x="446211" y="1429719"/>
                    <a:pt x="426539" y="1473531"/>
                  </a:cubicBezTo>
                  <a:lnTo>
                    <a:pt x="368415" y="1601392"/>
                  </a:lnTo>
                  <a:cubicBezTo>
                    <a:pt x="357684" y="1625534"/>
                    <a:pt x="369309" y="1640734"/>
                    <a:pt x="392559" y="1640734"/>
                  </a:cubicBezTo>
                  <a:cubicBezTo>
                    <a:pt x="406866" y="1640734"/>
                    <a:pt x="413125" y="1637158"/>
                    <a:pt x="419385" y="1621957"/>
                  </a:cubicBezTo>
                  <a:lnTo>
                    <a:pt x="475720" y="1472637"/>
                  </a:lnTo>
                  <a:cubicBezTo>
                    <a:pt x="491816" y="1452966"/>
                    <a:pt x="506123" y="1435978"/>
                    <a:pt x="524007" y="1417201"/>
                  </a:cubicBezTo>
                  <a:lnTo>
                    <a:pt x="583920" y="1417201"/>
                  </a:lnTo>
                  <a:close/>
                  <a:moveTo>
                    <a:pt x="209245" y="1630004"/>
                  </a:moveTo>
                  <a:lnTo>
                    <a:pt x="214611" y="1613910"/>
                  </a:lnTo>
                  <a:cubicBezTo>
                    <a:pt x="143968" y="1600498"/>
                    <a:pt x="135026" y="1600498"/>
                    <a:pt x="163641" y="1523603"/>
                  </a:cubicBezTo>
                  <a:lnTo>
                    <a:pt x="190467" y="1451178"/>
                  </a:lnTo>
                  <a:lnTo>
                    <a:pt x="246802" y="1451178"/>
                  </a:lnTo>
                  <a:cubicBezTo>
                    <a:pt x="281676" y="1451178"/>
                    <a:pt x="282571" y="1466378"/>
                    <a:pt x="277205" y="1504826"/>
                  </a:cubicBezTo>
                  <a:lnTo>
                    <a:pt x="297772" y="1504826"/>
                  </a:lnTo>
                  <a:lnTo>
                    <a:pt x="344271" y="1376965"/>
                  </a:lnTo>
                  <a:lnTo>
                    <a:pt x="323704" y="1376965"/>
                  </a:lnTo>
                  <a:cubicBezTo>
                    <a:pt x="305820" y="1407365"/>
                    <a:pt x="292407" y="1430613"/>
                    <a:pt x="253956" y="1430613"/>
                  </a:cubicBezTo>
                  <a:lnTo>
                    <a:pt x="197621" y="1430613"/>
                  </a:lnTo>
                  <a:lnTo>
                    <a:pt x="236072" y="1325999"/>
                  </a:lnTo>
                  <a:cubicBezTo>
                    <a:pt x="249485" y="1288446"/>
                    <a:pt x="255744" y="1281293"/>
                    <a:pt x="304032" y="1281293"/>
                  </a:cubicBezTo>
                  <a:lnTo>
                    <a:pt x="316551" y="1281293"/>
                  </a:lnTo>
                  <a:cubicBezTo>
                    <a:pt x="365732" y="1281293"/>
                    <a:pt x="371992" y="1294705"/>
                    <a:pt x="371992" y="1346564"/>
                  </a:cubicBezTo>
                  <a:lnTo>
                    <a:pt x="391664" y="1346564"/>
                  </a:lnTo>
                  <a:lnTo>
                    <a:pt x="407760" y="1259833"/>
                  </a:lnTo>
                  <a:lnTo>
                    <a:pt x="135026" y="1259833"/>
                  </a:lnTo>
                  <a:lnTo>
                    <a:pt x="129661" y="1275928"/>
                  </a:lnTo>
                  <a:cubicBezTo>
                    <a:pt x="185996" y="1287552"/>
                    <a:pt x="191361" y="1292916"/>
                    <a:pt x="165429" y="1366235"/>
                  </a:cubicBezTo>
                  <a:lnTo>
                    <a:pt x="107305" y="1524497"/>
                  </a:lnTo>
                  <a:cubicBezTo>
                    <a:pt x="80479" y="1596922"/>
                    <a:pt x="69748" y="1603181"/>
                    <a:pt x="4471" y="1614804"/>
                  </a:cubicBezTo>
                  <a:lnTo>
                    <a:pt x="0" y="1630899"/>
                  </a:lnTo>
                  <a:lnTo>
                    <a:pt x="209245" y="1630899"/>
                  </a:lnTo>
                  <a:close/>
                  <a:moveTo>
                    <a:pt x="1562186" y="775213"/>
                  </a:moveTo>
                  <a:cubicBezTo>
                    <a:pt x="1581859" y="775213"/>
                    <a:pt x="1598849" y="790414"/>
                    <a:pt x="1589907" y="825285"/>
                  </a:cubicBezTo>
                  <a:lnTo>
                    <a:pt x="1499591" y="849426"/>
                  </a:lnTo>
                  <a:cubicBezTo>
                    <a:pt x="1513899" y="806508"/>
                    <a:pt x="1540725" y="775213"/>
                    <a:pt x="1562186" y="775213"/>
                  </a:cubicBezTo>
                  <a:moveTo>
                    <a:pt x="1612262" y="921851"/>
                  </a:moveTo>
                  <a:lnTo>
                    <a:pt x="1594378" y="921851"/>
                  </a:lnTo>
                  <a:cubicBezTo>
                    <a:pt x="1572022" y="948675"/>
                    <a:pt x="1546985" y="970134"/>
                    <a:pt x="1522841" y="970134"/>
                  </a:cubicBezTo>
                  <a:cubicBezTo>
                    <a:pt x="1497803" y="970134"/>
                    <a:pt x="1485284" y="954934"/>
                    <a:pt x="1485284" y="921851"/>
                  </a:cubicBezTo>
                  <a:cubicBezTo>
                    <a:pt x="1485284" y="908439"/>
                    <a:pt x="1487072" y="894133"/>
                    <a:pt x="1489755" y="881615"/>
                  </a:cubicBezTo>
                  <a:lnTo>
                    <a:pt x="1636406" y="833332"/>
                  </a:lnTo>
                  <a:cubicBezTo>
                    <a:pt x="1665020" y="765378"/>
                    <a:pt x="1630146" y="735871"/>
                    <a:pt x="1589907" y="735871"/>
                  </a:cubicBezTo>
                  <a:cubicBezTo>
                    <a:pt x="1520158" y="735871"/>
                    <a:pt x="1441468" y="857474"/>
                    <a:pt x="1441468" y="953146"/>
                  </a:cubicBezTo>
                  <a:cubicBezTo>
                    <a:pt x="1441468" y="998747"/>
                    <a:pt x="1462929" y="1023782"/>
                    <a:pt x="1496909" y="1023782"/>
                  </a:cubicBezTo>
                  <a:cubicBezTo>
                    <a:pt x="1537148" y="1024676"/>
                    <a:pt x="1578282" y="985335"/>
                    <a:pt x="1612262" y="921851"/>
                  </a:cubicBezTo>
                  <a:moveTo>
                    <a:pt x="1589012" y="703683"/>
                  </a:moveTo>
                  <a:lnTo>
                    <a:pt x="1672174" y="627681"/>
                  </a:lnTo>
                  <a:lnTo>
                    <a:pt x="1672174" y="616952"/>
                  </a:lnTo>
                  <a:lnTo>
                    <a:pt x="1616733" y="616952"/>
                  </a:lnTo>
                  <a:lnTo>
                    <a:pt x="1567551" y="704577"/>
                  </a:lnTo>
                  <a:lnTo>
                    <a:pt x="1589012" y="704577"/>
                  </a:lnTo>
                  <a:close/>
                  <a:moveTo>
                    <a:pt x="1276933" y="777002"/>
                  </a:moveTo>
                  <a:lnTo>
                    <a:pt x="1325220" y="777002"/>
                  </a:lnTo>
                  <a:lnTo>
                    <a:pt x="1248318" y="988017"/>
                  </a:lnTo>
                  <a:cubicBezTo>
                    <a:pt x="1241165" y="1005900"/>
                    <a:pt x="1251001" y="1023782"/>
                    <a:pt x="1269779" y="1023782"/>
                  </a:cubicBezTo>
                  <a:cubicBezTo>
                    <a:pt x="1324326" y="1023782"/>
                    <a:pt x="1389603" y="977287"/>
                    <a:pt x="1414641" y="911122"/>
                  </a:cubicBezTo>
                  <a:lnTo>
                    <a:pt x="1401228" y="911122"/>
                  </a:lnTo>
                  <a:cubicBezTo>
                    <a:pt x="1381556" y="938840"/>
                    <a:pt x="1338633" y="969240"/>
                    <a:pt x="1306442" y="975499"/>
                  </a:cubicBezTo>
                  <a:lnTo>
                    <a:pt x="1377085" y="777002"/>
                  </a:lnTo>
                  <a:lnTo>
                    <a:pt x="1449516" y="777002"/>
                  </a:lnTo>
                  <a:lnTo>
                    <a:pt x="1458458" y="746601"/>
                  </a:lnTo>
                  <a:lnTo>
                    <a:pt x="1387815" y="746601"/>
                  </a:lnTo>
                  <a:lnTo>
                    <a:pt x="1414641" y="670600"/>
                  </a:lnTo>
                  <a:lnTo>
                    <a:pt x="1386921" y="670600"/>
                  </a:lnTo>
                  <a:lnTo>
                    <a:pt x="1336845" y="746601"/>
                  </a:lnTo>
                  <a:lnTo>
                    <a:pt x="1276933" y="755542"/>
                  </a:lnTo>
                  <a:close/>
                  <a:moveTo>
                    <a:pt x="1226857" y="767166"/>
                  </a:moveTo>
                  <a:cubicBezTo>
                    <a:pt x="1233117" y="747495"/>
                    <a:pt x="1219703" y="736766"/>
                    <a:pt x="1208973" y="736766"/>
                  </a:cubicBezTo>
                  <a:cubicBezTo>
                    <a:pt x="1166945" y="736766"/>
                    <a:pt x="1115975" y="775213"/>
                    <a:pt x="1096302" y="827967"/>
                  </a:cubicBezTo>
                  <a:lnTo>
                    <a:pt x="1109716" y="827967"/>
                  </a:lnTo>
                  <a:cubicBezTo>
                    <a:pt x="1123129" y="808296"/>
                    <a:pt x="1146378" y="786837"/>
                    <a:pt x="1168733" y="783261"/>
                  </a:cubicBezTo>
                  <a:lnTo>
                    <a:pt x="1087360" y="994276"/>
                  </a:lnTo>
                  <a:cubicBezTo>
                    <a:pt x="1080207" y="1013947"/>
                    <a:pt x="1094514" y="1024676"/>
                    <a:pt x="1105244" y="1024676"/>
                  </a:cubicBezTo>
                  <a:cubicBezTo>
                    <a:pt x="1145484" y="1024676"/>
                    <a:pt x="1192877" y="986229"/>
                    <a:pt x="1212550" y="933475"/>
                  </a:cubicBezTo>
                  <a:lnTo>
                    <a:pt x="1199137" y="933475"/>
                  </a:lnTo>
                  <a:cubicBezTo>
                    <a:pt x="1185723" y="953146"/>
                    <a:pt x="1162474" y="974605"/>
                    <a:pt x="1140119" y="978182"/>
                  </a:cubicBezTo>
                  <a:close/>
                  <a:moveTo>
                    <a:pt x="1234905" y="683118"/>
                  </a:moveTo>
                  <a:cubicBezTo>
                    <a:pt x="1252789" y="683118"/>
                    <a:pt x="1267991" y="667917"/>
                    <a:pt x="1267991" y="650035"/>
                  </a:cubicBezTo>
                  <a:cubicBezTo>
                    <a:pt x="1267991" y="632152"/>
                    <a:pt x="1252789" y="616952"/>
                    <a:pt x="1234905" y="616952"/>
                  </a:cubicBezTo>
                  <a:cubicBezTo>
                    <a:pt x="1223280" y="616952"/>
                    <a:pt x="1212550" y="623211"/>
                    <a:pt x="1206290" y="633046"/>
                  </a:cubicBezTo>
                  <a:cubicBezTo>
                    <a:pt x="1200031" y="642882"/>
                    <a:pt x="1200031" y="656294"/>
                    <a:pt x="1206290" y="667023"/>
                  </a:cubicBezTo>
                  <a:cubicBezTo>
                    <a:pt x="1212550" y="676859"/>
                    <a:pt x="1223280" y="684012"/>
                    <a:pt x="1234905" y="683118"/>
                  </a:cubicBezTo>
                  <a:moveTo>
                    <a:pt x="975584" y="978182"/>
                  </a:moveTo>
                  <a:lnTo>
                    <a:pt x="1109716" y="622317"/>
                  </a:lnTo>
                  <a:lnTo>
                    <a:pt x="1105244" y="616058"/>
                  </a:lnTo>
                  <a:lnTo>
                    <a:pt x="1012247" y="626787"/>
                  </a:lnTo>
                  <a:lnTo>
                    <a:pt x="1012247" y="637517"/>
                  </a:lnTo>
                  <a:lnTo>
                    <a:pt x="1030131" y="650929"/>
                  </a:lnTo>
                  <a:cubicBezTo>
                    <a:pt x="1046227" y="663447"/>
                    <a:pt x="1040861" y="675070"/>
                    <a:pt x="1026554" y="715306"/>
                  </a:cubicBezTo>
                  <a:lnTo>
                    <a:pt x="924614" y="987123"/>
                  </a:lnTo>
                  <a:cubicBezTo>
                    <a:pt x="915672" y="1003217"/>
                    <a:pt x="927297" y="1022888"/>
                    <a:pt x="946075" y="1022888"/>
                  </a:cubicBezTo>
                  <a:cubicBezTo>
                    <a:pt x="988103" y="1022888"/>
                    <a:pt x="1033708" y="984440"/>
                    <a:pt x="1053380" y="931687"/>
                  </a:cubicBezTo>
                  <a:lnTo>
                    <a:pt x="1039967" y="931687"/>
                  </a:lnTo>
                  <a:cubicBezTo>
                    <a:pt x="1025660" y="952252"/>
                    <a:pt x="997045" y="973711"/>
                    <a:pt x="975584" y="978182"/>
                  </a:cubicBezTo>
                  <a:moveTo>
                    <a:pt x="701955" y="941522"/>
                  </a:moveTo>
                  <a:cubicBezTo>
                    <a:pt x="701955" y="876250"/>
                    <a:pt x="774387" y="787731"/>
                    <a:pt x="815520" y="787731"/>
                  </a:cubicBezTo>
                  <a:cubicBezTo>
                    <a:pt x="824462" y="787731"/>
                    <a:pt x="832510" y="788625"/>
                    <a:pt x="840558" y="791308"/>
                  </a:cubicBezTo>
                  <a:lnTo>
                    <a:pt x="797636" y="903968"/>
                  </a:lnTo>
                  <a:cubicBezTo>
                    <a:pt x="773492" y="933475"/>
                    <a:pt x="735935" y="969240"/>
                    <a:pt x="718051" y="969240"/>
                  </a:cubicBezTo>
                  <a:cubicBezTo>
                    <a:pt x="708215" y="970134"/>
                    <a:pt x="701955" y="961193"/>
                    <a:pt x="701955" y="941522"/>
                  </a:cubicBezTo>
                  <a:moveTo>
                    <a:pt x="924614" y="724248"/>
                  </a:moveTo>
                  <a:lnTo>
                    <a:pt x="902259" y="722459"/>
                  </a:lnTo>
                  <a:lnTo>
                    <a:pt x="877221" y="747495"/>
                  </a:lnTo>
                  <a:lnTo>
                    <a:pt x="872750" y="747495"/>
                  </a:lnTo>
                  <a:cubicBezTo>
                    <a:pt x="766339" y="747495"/>
                    <a:pt x="651880" y="879827"/>
                    <a:pt x="651880" y="984440"/>
                  </a:cubicBezTo>
                  <a:cubicBezTo>
                    <a:pt x="651880" y="1008582"/>
                    <a:pt x="665293" y="1024676"/>
                    <a:pt x="691225" y="1024676"/>
                  </a:cubicBezTo>
                  <a:cubicBezTo>
                    <a:pt x="722522" y="1024676"/>
                    <a:pt x="752925" y="979970"/>
                    <a:pt x="787800" y="932581"/>
                  </a:cubicBezTo>
                  <a:lnTo>
                    <a:pt x="786011" y="949569"/>
                  </a:lnTo>
                  <a:cubicBezTo>
                    <a:pt x="781540" y="997852"/>
                    <a:pt x="796742" y="1024676"/>
                    <a:pt x="821780" y="1024676"/>
                  </a:cubicBezTo>
                  <a:cubicBezTo>
                    <a:pt x="851289" y="1024676"/>
                    <a:pt x="878115" y="978182"/>
                    <a:pt x="898682" y="933475"/>
                  </a:cubicBezTo>
                  <a:lnTo>
                    <a:pt x="885269" y="933475"/>
                  </a:lnTo>
                  <a:cubicBezTo>
                    <a:pt x="870961" y="954040"/>
                    <a:pt x="857548" y="966558"/>
                    <a:pt x="846818" y="966558"/>
                  </a:cubicBezTo>
                  <a:cubicBezTo>
                    <a:pt x="836087" y="966558"/>
                    <a:pt x="828039" y="945993"/>
                    <a:pt x="846818" y="903968"/>
                  </a:cubicBezTo>
                  <a:close/>
                  <a:moveTo>
                    <a:pt x="406866" y="1075642"/>
                  </a:moveTo>
                  <a:cubicBezTo>
                    <a:pt x="406866" y="1047924"/>
                    <a:pt x="433692" y="1030041"/>
                    <a:pt x="472143" y="1014841"/>
                  </a:cubicBezTo>
                  <a:cubicBezTo>
                    <a:pt x="484662" y="1021100"/>
                    <a:pt x="504335" y="1028253"/>
                    <a:pt x="529373" y="1036300"/>
                  </a:cubicBezTo>
                  <a:cubicBezTo>
                    <a:pt x="569612" y="1049712"/>
                    <a:pt x="584814" y="1055077"/>
                    <a:pt x="584814" y="1066701"/>
                  </a:cubicBezTo>
                  <a:cubicBezTo>
                    <a:pt x="584814" y="1092631"/>
                    <a:pt x="548151" y="1112301"/>
                    <a:pt x="481085" y="1112301"/>
                  </a:cubicBezTo>
                  <a:cubicBezTo>
                    <a:pt x="431010" y="1113196"/>
                    <a:pt x="406866" y="1102466"/>
                    <a:pt x="406866" y="1075642"/>
                  </a:cubicBezTo>
                  <a:moveTo>
                    <a:pt x="516854" y="904863"/>
                  </a:moveTo>
                  <a:cubicBezTo>
                    <a:pt x="498970" y="904863"/>
                    <a:pt x="492710" y="889662"/>
                    <a:pt x="492710" y="872674"/>
                  </a:cubicBezTo>
                  <a:cubicBezTo>
                    <a:pt x="492710" y="819920"/>
                    <a:pt x="517748" y="756437"/>
                    <a:pt x="557988" y="756437"/>
                  </a:cubicBezTo>
                  <a:cubicBezTo>
                    <a:pt x="575872" y="756437"/>
                    <a:pt x="582131" y="771637"/>
                    <a:pt x="582131" y="788625"/>
                  </a:cubicBezTo>
                  <a:cubicBezTo>
                    <a:pt x="582131" y="840485"/>
                    <a:pt x="556199" y="904863"/>
                    <a:pt x="516854" y="904863"/>
                  </a:cubicBezTo>
                  <a:moveTo>
                    <a:pt x="631313" y="1049712"/>
                  </a:moveTo>
                  <a:cubicBezTo>
                    <a:pt x="631313" y="1015735"/>
                    <a:pt x="600910" y="1003217"/>
                    <a:pt x="551728" y="988911"/>
                  </a:cubicBezTo>
                  <a:cubicBezTo>
                    <a:pt x="509700" y="976393"/>
                    <a:pt x="490027" y="972817"/>
                    <a:pt x="490027" y="958511"/>
                  </a:cubicBezTo>
                  <a:cubicBezTo>
                    <a:pt x="490027" y="947781"/>
                    <a:pt x="498970" y="934369"/>
                    <a:pt x="516854" y="924534"/>
                  </a:cubicBezTo>
                  <a:cubicBezTo>
                    <a:pt x="586602" y="920957"/>
                    <a:pt x="630419" y="858368"/>
                    <a:pt x="630419" y="802931"/>
                  </a:cubicBezTo>
                  <a:cubicBezTo>
                    <a:pt x="630419" y="793096"/>
                    <a:pt x="628630" y="784155"/>
                    <a:pt x="625948" y="776107"/>
                  </a:cubicBezTo>
                  <a:lnTo>
                    <a:pt x="673341" y="776107"/>
                  </a:lnTo>
                  <a:lnTo>
                    <a:pt x="682283" y="745707"/>
                  </a:lnTo>
                  <a:lnTo>
                    <a:pt x="601804" y="745707"/>
                  </a:lnTo>
                  <a:cubicBezTo>
                    <a:pt x="591073" y="738554"/>
                    <a:pt x="577660" y="734977"/>
                    <a:pt x="562459" y="734977"/>
                  </a:cubicBezTo>
                  <a:cubicBezTo>
                    <a:pt x="489133" y="734977"/>
                    <a:pt x="441740" y="799355"/>
                    <a:pt x="441740" y="856579"/>
                  </a:cubicBezTo>
                  <a:cubicBezTo>
                    <a:pt x="441740" y="893239"/>
                    <a:pt x="463201" y="918275"/>
                    <a:pt x="497181" y="922745"/>
                  </a:cubicBezTo>
                  <a:cubicBezTo>
                    <a:pt x="463201" y="938840"/>
                    <a:pt x="443529" y="955828"/>
                    <a:pt x="443529" y="977287"/>
                  </a:cubicBezTo>
                  <a:cubicBezTo>
                    <a:pt x="443529" y="989805"/>
                    <a:pt x="448000" y="998747"/>
                    <a:pt x="458730" y="1006794"/>
                  </a:cubicBezTo>
                  <a:cubicBezTo>
                    <a:pt x="380040" y="1030041"/>
                    <a:pt x="347848" y="1059548"/>
                    <a:pt x="347848" y="1093525"/>
                  </a:cubicBezTo>
                  <a:cubicBezTo>
                    <a:pt x="347848" y="1130184"/>
                    <a:pt x="396135" y="1145384"/>
                    <a:pt x="453365" y="1145384"/>
                  </a:cubicBezTo>
                  <a:cubicBezTo>
                    <a:pt x="549940" y="1146279"/>
                    <a:pt x="631313" y="1093525"/>
                    <a:pt x="631313" y="1049712"/>
                  </a:cubicBezTo>
                  <a:moveTo>
                    <a:pt x="266475" y="835120"/>
                  </a:moveTo>
                  <a:cubicBezTo>
                    <a:pt x="301349" y="835120"/>
                    <a:pt x="302243" y="850321"/>
                    <a:pt x="296878" y="888768"/>
                  </a:cubicBezTo>
                  <a:lnTo>
                    <a:pt x="317445" y="888768"/>
                  </a:lnTo>
                  <a:lnTo>
                    <a:pt x="363944" y="760907"/>
                  </a:lnTo>
                  <a:lnTo>
                    <a:pt x="343377" y="760907"/>
                  </a:lnTo>
                  <a:cubicBezTo>
                    <a:pt x="325493" y="791308"/>
                    <a:pt x="312080" y="814555"/>
                    <a:pt x="273628" y="814555"/>
                  </a:cubicBezTo>
                  <a:lnTo>
                    <a:pt x="195832" y="814555"/>
                  </a:lnTo>
                  <a:lnTo>
                    <a:pt x="234283" y="709942"/>
                  </a:lnTo>
                  <a:cubicBezTo>
                    <a:pt x="247696" y="672388"/>
                    <a:pt x="254850" y="665235"/>
                    <a:pt x="302243" y="665235"/>
                  </a:cubicBezTo>
                  <a:lnTo>
                    <a:pt x="336223" y="665235"/>
                  </a:lnTo>
                  <a:cubicBezTo>
                    <a:pt x="385405" y="665235"/>
                    <a:pt x="391664" y="678647"/>
                    <a:pt x="391664" y="730507"/>
                  </a:cubicBezTo>
                  <a:lnTo>
                    <a:pt x="411337" y="730507"/>
                  </a:lnTo>
                  <a:lnTo>
                    <a:pt x="427433" y="643776"/>
                  </a:lnTo>
                  <a:lnTo>
                    <a:pt x="135026" y="643776"/>
                  </a:lnTo>
                  <a:lnTo>
                    <a:pt x="129661" y="659870"/>
                  </a:lnTo>
                  <a:cubicBezTo>
                    <a:pt x="185996" y="671494"/>
                    <a:pt x="191361" y="676859"/>
                    <a:pt x="165429" y="750178"/>
                  </a:cubicBezTo>
                  <a:lnTo>
                    <a:pt x="107305" y="908439"/>
                  </a:lnTo>
                  <a:cubicBezTo>
                    <a:pt x="80479" y="980864"/>
                    <a:pt x="69748" y="987123"/>
                    <a:pt x="4471" y="998747"/>
                  </a:cubicBezTo>
                  <a:lnTo>
                    <a:pt x="0" y="1014841"/>
                  </a:lnTo>
                  <a:lnTo>
                    <a:pt x="325493" y="1014841"/>
                  </a:lnTo>
                  <a:lnTo>
                    <a:pt x="383616" y="922745"/>
                  </a:lnTo>
                  <a:lnTo>
                    <a:pt x="361261" y="922745"/>
                  </a:lnTo>
                  <a:cubicBezTo>
                    <a:pt x="323704" y="960299"/>
                    <a:pt x="285253" y="993382"/>
                    <a:pt x="212822" y="993382"/>
                  </a:cubicBezTo>
                  <a:cubicBezTo>
                    <a:pt x="126084" y="993382"/>
                    <a:pt x="134132" y="988911"/>
                    <a:pt x="162746" y="908439"/>
                  </a:cubicBezTo>
                  <a:lnTo>
                    <a:pt x="189573" y="836014"/>
                  </a:lnTo>
                  <a:lnTo>
                    <a:pt x="266475" y="836014"/>
                  </a:lnTo>
                  <a:close/>
                  <a:moveTo>
                    <a:pt x="308503" y="616952"/>
                  </a:moveTo>
                  <a:lnTo>
                    <a:pt x="391664" y="556151"/>
                  </a:lnTo>
                  <a:lnTo>
                    <a:pt x="391664" y="545421"/>
                  </a:lnTo>
                  <a:lnTo>
                    <a:pt x="336223" y="545421"/>
                  </a:lnTo>
                  <a:lnTo>
                    <a:pt x="287042" y="616952"/>
                  </a:lnTo>
                  <a:close/>
                  <a:moveTo>
                    <a:pt x="1551456" y="160050"/>
                  </a:moveTo>
                  <a:cubicBezTo>
                    <a:pt x="1571128" y="160050"/>
                    <a:pt x="1588118" y="175250"/>
                    <a:pt x="1579176" y="210121"/>
                  </a:cubicBezTo>
                  <a:lnTo>
                    <a:pt x="1488861" y="234263"/>
                  </a:lnTo>
                  <a:cubicBezTo>
                    <a:pt x="1503168" y="190450"/>
                    <a:pt x="1529995" y="160050"/>
                    <a:pt x="1551456" y="160050"/>
                  </a:cubicBezTo>
                  <a:moveTo>
                    <a:pt x="1601531" y="306688"/>
                  </a:moveTo>
                  <a:lnTo>
                    <a:pt x="1583647" y="306688"/>
                  </a:lnTo>
                  <a:cubicBezTo>
                    <a:pt x="1561292" y="333512"/>
                    <a:pt x="1536254" y="354971"/>
                    <a:pt x="1512110" y="354971"/>
                  </a:cubicBezTo>
                  <a:cubicBezTo>
                    <a:pt x="1487072" y="354971"/>
                    <a:pt x="1474554" y="339771"/>
                    <a:pt x="1474554" y="306688"/>
                  </a:cubicBezTo>
                  <a:cubicBezTo>
                    <a:pt x="1474554" y="293276"/>
                    <a:pt x="1476342" y="278970"/>
                    <a:pt x="1479025" y="266452"/>
                  </a:cubicBezTo>
                  <a:lnTo>
                    <a:pt x="1625675" y="218168"/>
                  </a:lnTo>
                  <a:cubicBezTo>
                    <a:pt x="1654290" y="150214"/>
                    <a:pt x="1619416" y="120708"/>
                    <a:pt x="1579176" y="120708"/>
                  </a:cubicBezTo>
                  <a:cubicBezTo>
                    <a:pt x="1509428" y="120708"/>
                    <a:pt x="1430737" y="242310"/>
                    <a:pt x="1430737" y="337982"/>
                  </a:cubicBezTo>
                  <a:cubicBezTo>
                    <a:pt x="1430737" y="383583"/>
                    <a:pt x="1452198" y="408619"/>
                    <a:pt x="1486178" y="408619"/>
                  </a:cubicBezTo>
                  <a:cubicBezTo>
                    <a:pt x="1526418" y="408619"/>
                    <a:pt x="1567551" y="370171"/>
                    <a:pt x="1601531" y="306688"/>
                  </a:cubicBezTo>
                  <a:moveTo>
                    <a:pt x="1578282" y="88519"/>
                  </a:moveTo>
                  <a:lnTo>
                    <a:pt x="1661444" y="12518"/>
                  </a:lnTo>
                  <a:lnTo>
                    <a:pt x="1661444" y="1788"/>
                  </a:lnTo>
                  <a:lnTo>
                    <a:pt x="1606002" y="1788"/>
                  </a:lnTo>
                  <a:lnTo>
                    <a:pt x="1556821" y="89413"/>
                  </a:lnTo>
                  <a:lnTo>
                    <a:pt x="1578282" y="89413"/>
                  </a:lnTo>
                  <a:close/>
                  <a:moveTo>
                    <a:pt x="1266202" y="160944"/>
                  </a:moveTo>
                  <a:lnTo>
                    <a:pt x="1315384" y="160944"/>
                  </a:lnTo>
                  <a:lnTo>
                    <a:pt x="1238482" y="371959"/>
                  </a:lnTo>
                  <a:cubicBezTo>
                    <a:pt x="1231328" y="389842"/>
                    <a:pt x="1241165" y="407725"/>
                    <a:pt x="1259943" y="407725"/>
                  </a:cubicBezTo>
                  <a:cubicBezTo>
                    <a:pt x="1314490" y="407725"/>
                    <a:pt x="1380661" y="361230"/>
                    <a:pt x="1404805" y="295064"/>
                  </a:cubicBezTo>
                  <a:lnTo>
                    <a:pt x="1391392" y="295064"/>
                  </a:lnTo>
                  <a:cubicBezTo>
                    <a:pt x="1371719" y="322782"/>
                    <a:pt x="1328797" y="353183"/>
                    <a:pt x="1296606" y="359441"/>
                  </a:cubicBezTo>
                  <a:lnTo>
                    <a:pt x="1367248" y="160944"/>
                  </a:lnTo>
                  <a:lnTo>
                    <a:pt x="1439679" y="160944"/>
                  </a:lnTo>
                  <a:lnTo>
                    <a:pt x="1448621" y="130543"/>
                  </a:lnTo>
                  <a:lnTo>
                    <a:pt x="1377979" y="130543"/>
                  </a:lnTo>
                  <a:lnTo>
                    <a:pt x="1404805" y="54542"/>
                  </a:lnTo>
                  <a:lnTo>
                    <a:pt x="1377085" y="54542"/>
                  </a:lnTo>
                  <a:lnTo>
                    <a:pt x="1327009" y="130543"/>
                  </a:lnTo>
                  <a:lnTo>
                    <a:pt x="1267097" y="138591"/>
                  </a:lnTo>
                  <a:lnTo>
                    <a:pt x="1267097" y="160944"/>
                  </a:lnTo>
                  <a:close/>
                  <a:moveTo>
                    <a:pt x="1241165" y="185086"/>
                  </a:moveTo>
                  <a:cubicBezTo>
                    <a:pt x="1251001" y="150214"/>
                    <a:pt x="1245636" y="120708"/>
                    <a:pt x="1219703" y="120708"/>
                  </a:cubicBezTo>
                  <a:cubicBezTo>
                    <a:pt x="1186618" y="120708"/>
                    <a:pt x="1175887" y="143061"/>
                    <a:pt x="1143696" y="212804"/>
                  </a:cubicBezTo>
                  <a:lnTo>
                    <a:pt x="1143696" y="173462"/>
                  </a:lnTo>
                  <a:cubicBezTo>
                    <a:pt x="1143696" y="145744"/>
                    <a:pt x="1134753" y="120708"/>
                    <a:pt x="1109716" y="120708"/>
                  </a:cubicBezTo>
                  <a:cubicBezTo>
                    <a:pt x="1080207" y="120708"/>
                    <a:pt x="1053380" y="167203"/>
                    <a:pt x="1031919" y="211910"/>
                  </a:cubicBezTo>
                  <a:lnTo>
                    <a:pt x="1045332" y="211910"/>
                  </a:lnTo>
                  <a:cubicBezTo>
                    <a:pt x="1059640" y="191344"/>
                    <a:pt x="1073053" y="178827"/>
                    <a:pt x="1083783" y="178827"/>
                  </a:cubicBezTo>
                  <a:cubicBezTo>
                    <a:pt x="1096302" y="178827"/>
                    <a:pt x="1103456" y="198498"/>
                    <a:pt x="1083783" y="242310"/>
                  </a:cubicBezTo>
                  <a:lnTo>
                    <a:pt x="1026554" y="369277"/>
                  </a:lnTo>
                  <a:cubicBezTo>
                    <a:pt x="1015823" y="393419"/>
                    <a:pt x="1027448" y="408619"/>
                    <a:pt x="1050698" y="408619"/>
                  </a:cubicBezTo>
                  <a:cubicBezTo>
                    <a:pt x="1065005" y="408619"/>
                    <a:pt x="1071264" y="405042"/>
                    <a:pt x="1077524" y="389842"/>
                  </a:cubicBezTo>
                  <a:lnTo>
                    <a:pt x="1133859" y="241416"/>
                  </a:lnTo>
                  <a:cubicBezTo>
                    <a:pt x="1149955" y="221745"/>
                    <a:pt x="1164262" y="204756"/>
                    <a:pt x="1182147" y="185980"/>
                  </a:cubicBezTo>
                  <a:lnTo>
                    <a:pt x="1241165" y="185980"/>
                  </a:lnTo>
                  <a:close/>
                  <a:moveTo>
                    <a:pt x="929085" y="160050"/>
                  </a:moveTo>
                  <a:cubicBezTo>
                    <a:pt x="948758" y="160050"/>
                    <a:pt x="965748" y="175250"/>
                    <a:pt x="956805" y="210121"/>
                  </a:cubicBezTo>
                  <a:lnTo>
                    <a:pt x="866490" y="234263"/>
                  </a:lnTo>
                  <a:cubicBezTo>
                    <a:pt x="880798" y="190450"/>
                    <a:pt x="907624" y="160050"/>
                    <a:pt x="929085" y="160050"/>
                  </a:cubicBezTo>
                  <a:moveTo>
                    <a:pt x="979161" y="306688"/>
                  </a:moveTo>
                  <a:lnTo>
                    <a:pt x="961277" y="306688"/>
                  </a:lnTo>
                  <a:cubicBezTo>
                    <a:pt x="938921" y="333512"/>
                    <a:pt x="913883" y="354971"/>
                    <a:pt x="889740" y="354971"/>
                  </a:cubicBezTo>
                  <a:cubicBezTo>
                    <a:pt x="864702" y="354971"/>
                    <a:pt x="852183" y="339771"/>
                    <a:pt x="852183" y="306688"/>
                  </a:cubicBezTo>
                  <a:cubicBezTo>
                    <a:pt x="852183" y="293276"/>
                    <a:pt x="853971" y="278970"/>
                    <a:pt x="856654" y="266452"/>
                  </a:cubicBezTo>
                  <a:lnTo>
                    <a:pt x="1003304" y="218168"/>
                  </a:lnTo>
                  <a:cubicBezTo>
                    <a:pt x="1031919" y="150214"/>
                    <a:pt x="997939" y="120708"/>
                    <a:pt x="956805" y="120708"/>
                  </a:cubicBezTo>
                  <a:cubicBezTo>
                    <a:pt x="887057" y="120708"/>
                    <a:pt x="808367" y="242310"/>
                    <a:pt x="808367" y="337982"/>
                  </a:cubicBezTo>
                  <a:cubicBezTo>
                    <a:pt x="808367" y="383583"/>
                    <a:pt x="829828" y="408619"/>
                    <a:pt x="863808" y="408619"/>
                  </a:cubicBezTo>
                  <a:cubicBezTo>
                    <a:pt x="904047" y="408619"/>
                    <a:pt x="945181" y="370171"/>
                    <a:pt x="979161" y="306688"/>
                  </a:cubicBezTo>
                  <a:moveTo>
                    <a:pt x="637572" y="365700"/>
                  </a:moveTo>
                  <a:cubicBezTo>
                    <a:pt x="623265" y="365700"/>
                    <a:pt x="602698" y="352288"/>
                    <a:pt x="602698" y="340665"/>
                  </a:cubicBezTo>
                  <a:cubicBezTo>
                    <a:pt x="602698" y="337088"/>
                    <a:pt x="608958" y="320100"/>
                    <a:pt x="617005" y="299535"/>
                  </a:cubicBezTo>
                  <a:lnTo>
                    <a:pt x="640255" y="236945"/>
                  </a:lnTo>
                  <a:cubicBezTo>
                    <a:pt x="665293" y="206545"/>
                    <a:pt x="704638" y="173462"/>
                    <a:pt x="726993" y="173462"/>
                  </a:cubicBezTo>
                  <a:cubicBezTo>
                    <a:pt x="740406" y="173462"/>
                    <a:pt x="750243" y="182403"/>
                    <a:pt x="750243" y="201180"/>
                  </a:cubicBezTo>
                  <a:cubicBezTo>
                    <a:pt x="749349" y="260193"/>
                    <a:pt x="695696" y="365700"/>
                    <a:pt x="637572" y="365700"/>
                  </a:cubicBezTo>
                  <a:moveTo>
                    <a:pt x="800319" y="178827"/>
                  </a:moveTo>
                  <a:cubicBezTo>
                    <a:pt x="800319" y="135908"/>
                    <a:pt x="789588" y="119814"/>
                    <a:pt x="759185" y="119814"/>
                  </a:cubicBezTo>
                  <a:cubicBezTo>
                    <a:pt x="721628" y="119814"/>
                    <a:pt x="686754" y="160050"/>
                    <a:pt x="650985" y="208333"/>
                  </a:cubicBezTo>
                  <a:lnTo>
                    <a:pt x="726099" y="6259"/>
                  </a:lnTo>
                  <a:lnTo>
                    <a:pt x="721628" y="0"/>
                  </a:lnTo>
                  <a:lnTo>
                    <a:pt x="628630" y="10730"/>
                  </a:lnTo>
                  <a:lnTo>
                    <a:pt x="628630" y="21459"/>
                  </a:lnTo>
                  <a:lnTo>
                    <a:pt x="646514" y="34871"/>
                  </a:lnTo>
                  <a:cubicBezTo>
                    <a:pt x="662610" y="47389"/>
                    <a:pt x="657245" y="59907"/>
                    <a:pt x="642938" y="99249"/>
                  </a:cubicBezTo>
                  <a:lnTo>
                    <a:pt x="561564" y="312947"/>
                  </a:lnTo>
                  <a:cubicBezTo>
                    <a:pt x="554411" y="330829"/>
                    <a:pt x="546363" y="352288"/>
                    <a:pt x="546363" y="357653"/>
                  </a:cubicBezTo>
                  <a:cubicBezTo>
                    <a:pt x="546363" y="382689"/>
                    <a:pt x="580343" y="406831"/>
                    <a:pt x="611640" y="406831"/>
                  </a:cubicBezTo>
                  <a:cubicBezTo>
                    <a:pt x="682283" y="408619"/>
                    <a:pt x="800319" y="278970"/>
                    <a:pt x="800319" y="178827"/>
                  </a:cubicBezTo>
                  <a:moveTo>
                    <a:pt x="525796" y="151108"/>
                  </a:moveTo>
                  <a:cubicBezTo>
                    <a:pt x="531161" y="131438"/>
                    <a:pt x="518642" y="120708"/>
                    <a:pt x="507912" y="120708"/>
                  </a:cubicBezTo>
                  <a:cubicBezTo>
                    <a:pt x="465884" y="120708"/>
                    <a:pt x="414914" y="159156"/>
                    <a:pt x="395241" y="211910"/>
                  </a:cubicBezTo>
                  <a:lnTo>
                    <a:pt x="408654" y="211910"/>
                  </a:lnTo>
                  <a:cubicBezTo>
                    <a:pt x="422067" y="192239"/>
                    <a:pt x="445317" y="170779"/>
                    <a:pt x="467672" y="167203"/>
                  </a:cubicBezTo>
                  <a:lnTo>
                    <a:pt x="386299" y="378218"/>
                  </a:lnTo>
                  <a:cubicBezTo>
                    <a:pt x="379145" y="397889"/>
                    <a:pt x="393453" y="408619"/>
                    <a:pt x="404183" y="408619"/>
                  </a:cubicBezTo>
                  <a:cubicBezTo>
                    <a:pt x="444423" y="408619"/>
                    <a:pt x="491816" y="370171"/>
                    <a:pt x="511489" y="317417"/>
                  </a:cubicBezTo>
                  <a:lnTo>
                    <a:pt x="498075" y="317417"/>
                  </a:lnTo>
                  <a:cubicBezTo>
                    <a:pt x="484662" y="337088"/>
                    <a:pt x="461413" y="358547"/>
                    <a:pt x="439057" y="362124"/>
                  </a:cubicBezTo>
                  <a:close/>
                  <a:moveTo>
                    <a:pt x="534738" y="67060"/>
                  </a:moveTo>
                  <a:cubicBezTo>
                    <a:pt x="552622" y="67060"/>
                    <a:pt x="567824" y="51860"/>
                    <a:pt x="567824" y="33977"/>
                  </a:cubicBezTo>
                  <a:cubicBezTo>
                    <a:pt x="567824" y="16094"/>
                    <a:pt x="552622" y="894"/>
                    <a:pt x="534738" y="894"/>
                  </a:cubicBezTo>
                  <a:cubicBezTo>
                    <a:pt x="523113" y="894"/>
                    <a:pt x="512383" y="7153"/>
                    <a:pt x="506123" y="16989"/>
                  </a:cubicBezTo>
                  <a:cubicBezTo>
                    <a:pt x="499864" y="26824"/>
                    <a:pt x="499864" y="40236"/>
                    <a:pt x="506123" y="50966"/>
                  </a:cubicBezTo>
                  <a:cubicBezTo>
                    <a:pt x="512383" y="60801"/>
                    <a:pt x="523113" y="67954"/>
                    <a:pt x="534738" y="67060"/>
                  </a:cubicBezTo>
                  <a:moveTo>
                    <a:pt x="328175" y="26824"/>
                  </a:moveTo>
                  <a:lnTo>
                    <a:pt x="135026" y="26824"/>
                  </a:lnTo>
                  <a:lnTo>
                    <a:pt x="129661" y="42918"/>
                  </a:lnTo>
                  <a:cubicBezTo>
                    <a:pt x="185996" y="54542"/>
                    <a:pt x="191361" y="59907"/>
                    <a:pt x="165429" y="133226"/>
                  </a:cubicBezTo>
                  <a:lnTo>
                    <a:pt x="107305" y="291487"/>
                  </a:lnTo>
                  <a:cubicBezTo>
                    <a:pt x="80479" y="363912"/>
                    <a:pt x="69748" y="370171"/>
                    <a:pt x="4471" y="381795"/>
                  </a:cubicBezTo>
                  <a:lnTo>
                    <a:pt x="0" y="397889"/>
                  </a:lnTo>
                  <a:lnTo>
                    <a:pt x="293301" y="397889"/>
                  </a:lnTo>
                  <a:lnTo>
                    <a:pt x="356790" y="284334"/>
                  </a:lnTo>
                  <a:lnTo>
                    <a:pt x="334435" y="284334"/>
                  </a:lnTo>
                  <a:cubicBezTo>
                    <a:pt x="297772" y="324570"/>
                    <a:pt x="255744" y="375536"/>
                    <a:pt x="190467" y="375536"/>
                  </a:cubicBezTo>
                  <a:cubicBezTo>
                    <a:pt x="141285" y="375536"/>
                    <a:pt x="134132" y="366595"/>
                    <a:pt x="161852" y="290593"/>
                  </a:cubicBezTo>
                  <a:lnTo>
                    <a:pt x="219976" y="132332"/>
                  </a:lnTo>
                  <a:cubicBezTo>
                    <a:pt x="246802" y="59907"/>
                    <a:pt x="257533" y="53648"/>
                    <a:pt x="322810" y="42024"/>
                  </a:cubicBezTo>
                  <a:close/>
                </a:path>
              </a:pathLst>
            </a:custGeom>
            <a:solidFill>
              <a:srgbClr val="000000"/>
            </a:solidFill>
            <a:ln w="8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6422E84E-5F26-A501-CC79-22682EA92DEC}"/>
              </a:ext>
            </a:extLst>
          </p:cNvPr>
          <p:cNvCxnSpPr>
            <a:cxnSpLocks/>
          </p:cNvCxnSpPr>
          <p:nvPr userDrawn="1"/>
        </p:nvCxnSpPr>
        <p:spPr>
          <a:xfrm>
            <a:off x="1960396" y="6153150"/>
            <a:ext cx="0" cy="7049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6F701B75-FA18-D27B-8120-48DEC9CB8B65}"/>
              </a:ext>
            </a:extLst>
          </p:cNvPr>
          <p:cNvCxnSpPr>
            <a:cxnSpLocks/>
          </p:cNvCxnSpPr>
          <p:nvPr userDrawn="1"/>
        </p:nvCxnSpPr>
        <p:spPr>
          <a:xfrm flipH="1">
            <a:off x="357115" y="6149975"/>
            <a:ext cx="3047" cy="70802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9561AAD2-97BF-9F73-C43E-C65103C3E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364930"/>
            <a:ext cx="9240888" cy="1298460"/>
          </a:xfrm>
        </p:spPr>
        <p:txBody>
          <a:bodyPr anchor="t">
            <a:normAutofit/>
          </a:bodyPr>
          <a:lstStyle>
            <a:lvl1pPr algn="l">
              <a:defRPr sz="2800" cap="all" baseline="0">
                <a:solidFill>
                  <a:schemeClr val="bg1"/>
                </a:solidFill>
                <a:latin typeface="CNES Poster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14ABB5-8C45-A88B-0542-5206182E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5420" y="6319201"/>
            <a:ext cx="36512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61D5E7DA-F8B6-B0F6-7154-39CCF7436BF3}"/>
              </a:ext>
            </a:extLst>
          </p:cNvPr>
          <p:cNvSpPr/>
          <p:nvPr userDrawn="1"/>
        </p:nvSpPr>
        <p:spPr>
          <a:xfrm>
            <a:off x="11826875" y="6303211"/>
            <a:ext cx="415636" cy="403761"/>
          </a:xfrm>
          <a:custGeom>
            <a:avLst/>
            <a:gdLst>
              <a:gd name="connsiteX0" fmla="*/ 201881 w 415636"/>
              <a:gd name="connsiteY0" fmla="*/ 0 h 403761"/>
              <a:gd name="connsiteX1" fmla="*/ 415636 w 415636"/>
              <a:gd name="connsiteY1" fmla="*/ 0 h 403761"/>
              <a:gd name="connsiteX2" fmla="*/ 415636 w 415636"/>
              <a:gd name="connsiteY2" fmla="*/ 403761 h 403761"/>
              <a:gd name="connsiteX3" fmla="*/ 201881 w 415636"/>
              <a:gd name="connsiteY3" fmla="*/ 403761 h 403761"/>
              <a:gd name="connsiteX4" fmla="*/ 4101 w 415636"/>
              <a:gd name="connsiteY4" fmla="*/ 242566 h 403761"/>
              <a:gd name="connsiteX5" fmla="*/ 0 w 415636"/>
              <a:gd name="connsiteY5" fmla="*/ 201881 h 403761"/>
              <a:gd name="connsiteX6" fmla="*/ 4101 w 415636"/>
              <a:gd name="connsiteY6" fmla="*/ 161195 h 403761"/>
              <a:gd name="connsiteX7" fmla="*/ 201881 w 415636"/>
              <a:gd name="connsiteY7" fmla="*/ 0 h 40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6" h="403761">
                <a:moveTo>
                  <a:pt x="201881" y="0"/>
                </a:moveTo>
                <a:lnTo>
                  <a:pt x="415636" y="0"/>
                </a:lnTo>
                <a:lnTo>
                  <a:pt x="415636" y="403761"/>
                </a:lnTo>
                <a:lnTo>
                  <a:pt x="201881" y="403761"/>
                </a:lnTo>
                <a:cubicBezTo>
                  <a:pt x="104322" y="403761"/>
                  <a:pt x="22926" y="334560"/>
                  <a:pt x="4101" y="242566"/>
                </a:cubicBezTo>
                <a:lnTo>
                  <a:pt x="0" y="201881"/>
                </a:lnTo>
                <a:lnTo>
                  <a:pt x="4101" y="161195"/>
                </a:lnTo>
                <a:cubicBezTo>
                  <a:pt x="22926" y="69201"/>
                  <a:pt x="104322" y="0"/>
                  <a:pt x="201881" y="0"/>
                </a:cubicBezTo>
                <a:close/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34" name="Espace réservé du texte 31">
            <a:extLst>
              <a:ext uri="{FF2B5EF4-FFF2-40B4-BE49-F238E27FC236}">
                <a16:creationId xmlns:a16="http://schemas.microsoft.com/office/drawing/2014/main" id="{9F332AB2-D941-4D64-36F8-67EA40D0470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84156" y="3844402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5" name="Espace réservé du texte 31">
            <a:extLst>
              <a:ext uri="{FF2B5EF4-FFF2-40B4-BE49-F238E27FC236}">
                <a16:creationId xmlns:a16="http://schemas.microsoft.com/office/drawing/2014/main" id="{D78863B0-06E7-4415-F4B6-732F578EA3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84156" y="1907728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6" name="Espace réservé du texte 31">
            <a:extLst>
              <a:ext uri="{FF2B5EF4-FFF2-40B4-BE49-F238E27FC236}">
                <a16:creationId xmlns:a16="http://schemas.microsoft.com/office/drawing/2014/main" id="{B418719A-AFE5-4827-27E8-EB2EB6DD811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97956" y="3844402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37" name="Espace réservé du texte 31">
            <a:extLst>
              <a:ext uri="{FF2B5EF4-FFF2-40B4-BE49-F238E27FC236}">
                <a16:creationId xmlns:a16="http://schemas.microsoft.com/office/drawing/2014/main" id="{9010ABB5-891B-9222-E373-FAED8AABEC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97956" y="1907728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3" name="Espace réservé du texte 31">
            <a:extLst>
              <a:ext uri="{FF2B5EF4-FFF2-40B4-BE49-F238E27FC236}">
                <a16:creationId xmlns:a16="http://schemas.microsoft.com/office/drawing/2014/main" id="{C1220C15-6C5E-C989-98C5-BA63B567112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174" y="3844402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sp>
        <p:nvSpPr>
          <p:cNvPr id="44" name="Espace réservé du texte 31">
            <a:extLst>
              <a:ext uri="{FF2B5EF4-FFF2-40B4-BE49-F238E27FC236}">
                <a16:creationId xmlns:a16="http://schemas.microsoft.com/office/drawing/2014/main" id="{A01BAC35-8C8A-9C0D-3B52-8C32EAE5C28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00174" y="1907728"/>
            <a:ext cx="689375" cy="689374"/>
          </a:xfrm>
          <a:prstGeom prst="ellipse">
            <a:avLst/>
          </a:prstGeom>
          <a:solidFill>
            <a:schemeClr val="tx1"/>
          </a:solidFill>
          <a:ln w="15875">
            <a:gradFill flip="none" rotWithShape="1">
              <a:gsLst>
                <a:gs pos="69000">
                  <a:schemeClr val="accent3"/>
                </a:gs>
                <a:gs pos="94000">
                  <a:schemeClr val="accent4"/>
                </a:gs>
                <a:gs pos="11000">
                  <a:schemeClr val="tx2"/>
                </a:gs>
                <a:gs pos="44000">
                  <a:schemeClr val="bg2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glow rad="63500">
              <a:schemeClr val="tx2">
                <a:alpha val="29000"/>
              </a:schemeClr>
            </a:glow>
          </a:effectLst>
        </p:spPr>
        <p:txBody>
          <a:bodyPr anchor="ctr">
            <a:noAutofit/>
          </a:bodyPr>
          <a:lstStyle>
            <a:lvl1pPr algn="ctr">
              <a:defRPr sz="1400" b="0" i="0">
                <a:latin typeface="CNES Poster" pitchFamily="2" charset="77"/>
              </a:defRPr>
            </a:lvl1pPr>
          </a:lstStyle>
          <a:p>
            <a:pPr lvl="0"/>
            <a:r>
              <a:rPr lang="fr-FR" dirty="0"/>
              <a:t>00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20D9CD3-8D91-F72B-C103-28F91F64EF32}"/>
              </a:ext>
            </a:extLst>
          </p:cNvPr>
          <p:cNvGrpSpPr/>
          <p:nvPr userDrawn="1"/>
        </p:nvGrpSpPr>
        <p:grpSpPr>
          <a:xfrm>
            <a:off x="1274524" y="6279025"/>
            <a:ext cx="517010" cy="449924"/>
            <a:chOff x="1301606" y="6252162"/>
            <a:chExt cx="462845" cy="402788"/>
          </a:xfrm>
        </p:grpSpPr>
        <p:sp>
          <p:nvSpPr>
            <p:cNvPr id="4" name="Forme libre 3">
              <a:extLst>
                <a:ext uri="{FF2B5EF4-FFF2-40B4-BE49-F238E27FC236}">
                  <a16:creationId xmlns:a16="http://schemas.microsoft.com/office/drawing/2014/main" id="{AF8A6BB7-8F64-7D5E-18A7-E0E56E3B670B}"/>
                </a:ext>
              </a:extLst>
            </p:cNvPr>
            <p:cNvSpPr/>
            <p:nvPr/>
          </p:nvSpPr>
          <p:spPr>
            <a:xfrm>
              <a:off x="1434300" y="6252162"/>
              <a:ext cx="199811" cy="269202"/>
            </a:xfrm>
            <a:custGeom>
              <a:avLst/>
              <a:gdLst>
                <a:gd name="connsiteX0" fmla="*/ 1235075 w 1563369"/>
                <a:gd name="connsiteY0" fmla="*/ 1745615 h 2106294"/>
                <a:gd name="connsiteX1" fmla="*/ 708660 w 1563369"/>
                <a:gd name="connsiteY1" fmla="*/ 1172845 h 2106294"/>
                <a:gd name="connsiteX2" fmla="*/ 708660 w 1563369"/>
                <a:gd name="connsiteY2" fmla="*/ 0 h 2106294"/>
                <a:gd name="connsiteX3" fmla="*/ 626110 w 1563369"/>
                <a:gd name="connsiteY3" fmla="*/ 0 h 2106294"/>
                <a:gd name="connsiteX4" fmla="*/ 626110 w 1563369"/>
                <a:gd name="connsiteY4" fmla="*/ 624840 h 2106294"/>
                <a:gd name="connsiteX5" fmla="*/ 0 w 1563369"/>
                <a:gd name="connsiteY5" fmla="*/ 1355725 h 2106294"/>
                <a:gd name="connsiteX6" fmla="*/ 811530 w 1563369"/>
                <a:gd name="connsiteY6" fmla="*/ 2106295 h 2106294"/>
                <a:gd name="connsiteX7" fmla="*/ 1563370 w 1563369"/>
                <a:gd name="connsiteY7" fmla="*/ 1634490 h 2106294"/>
                <a:gd name="connsiteX8" fmla="*/ 1235075 w 1563369"/>
                <a:gd name="connsiteY8" fmla="*/ 1745615 h 2106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3369" h="2106294">
                  <a:moveTo>
                    <a:pt x="1235075" y="1745615"/>
                  </a:moveTo>
                  <a:cubicBezTo>
                    <a:pt x="986155" y="1741805"/>
                    <a:pt x="708660" y="1526540"/>
                    <a:pt x="708660" y="1172845"/>
                  </a:cubicBezTo>
                  <a:lnTo>
                    <a:pt x="708660" y="0"/>
                  </a:lnTo>
                  <a:lnTo>
                    <a:pt x="626110" y="0"/>
                  </a:lnTo>
                  <a:lnTo>
                    <a:pt x="626110" y="624840"/>
                  </a:lnTo>
                  <a:cubicBezTo>
                    <a:pt x="267335" y="702945"/>
                    <a:pt x="0" y="1000125"/>
                    <a:pt x="0" y="1355725"/>
                  </a:cubicBezTo>
                  <a:cubicBezTo>
                    <a:pt x="0" y="1770380"/>
                    <a:pt x="362585" y="2106295"/>
                    <a:pt x="811530" y="2106295"/>
                  </a:cubicBezTo>
                  <a:cubicBezTo>
                    <a:pt x="1152525" y="2106295"/>
                    <a:pt x="1443355" y="1910715"/>
                    <a:pt x="1563370" y="1634490"/>
                  </a:cubicBezTo>
                  <a:cubicBezTo>
                    <a:pt x="1486535" y="1701165"/>
                    <a:pt x="1355090" y="1747520"/>
                    <a:pt x="1235075" y="174561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8DB38E80-0DDC-84A2-224F-23F2C0BB449B}"/>
                </a:ext>
              </a:extLst>
            </p:cNvPr>
            <p:cNvSpPr/>
            <p:nvPr/>
          </p:nvSpPr>
          <p:spPr>
            <a:xfrm>
              <a:off x="1538669" y="6329417"/>
              <a:ext cx="92507" cy="83933"/>
            </a:xfrm>
            <a:custGeom>
              <a:avLst/>
              <a:gdLst>
                <a:gd name="connsiteX0" fmla="*/ 0 w 723792"/>
                <a:gd name="connsiteY0" fmla="*/ 698 h 656710"/>
                <a:gd name="connsiteX1" fmla="*/ 692785 w 723792"/>
                <a:gd name="connsiteY1" fmla="*/ 369633 h 656710"/>
                <a:gd name="connsiteX2" fmla="*/ 448310 w 723792"/>
                <a:gd name="connsiteY2" fmla="*/ 656653 h 656710"/>
                <a:gd name="connsiteX3" fmla="*/ 0 w 723792"/>
                <a:gd name="connsiteY3" fmla="*/ 698 h 65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3792" h="656710">
                  <a:moveTo>
                    <a:pt x="0" y="698"/>
                  </a:moveTo>
                  <a:cubicBezTo>
                    <a:pt x="34290" y="-3747"/>
                    <a:pt x="450215" y="1968"/>
                    <a:pt x="692785" y="369633"/>
                  </a:cubicBezTo>
                  <a:cubicBezTo>
                    <a:pt x="774700" y="493458"/>
                    <a:pt x="694690" y="648398"/>
                    <a:pt x="448310" y="656653"/>
                  </a:cubicBezTo>
                  <a:cubicBezTo>
                    <a:pt x="360680" y="659193"/>
                    <a:pt x="46355" y="579818"/>
                    <a:pt x="0" y="698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C2911017-54FF-FDF8-5FC4-2748C54791F0}"/>
                </a:ext>
              </a:extLst>
            </p:cNvPr>
            <p:cNvSpPr/>
            <p:nvPr/>
          </p:nvSpPr>
          <p:spPr>
            <a:xfrm>
              <a:off x="1416851" y="6550012"/>
              <a:ext cx="107778" cy="104856"/>
            </a:xfrm>
            <a:custGeom>
              <a:avLst/>
              <a:gdLst>
                <a:gd name="connsiteX0" fmla="*/ 421640 w 843281"/>
                <a:gd name="connsiteY0" fmla="*/ 0 h 820420"/>
                <a:gd name="connsiteX1" fmla="*/ 0 w 843281"/>
                <a:gd name="connsiteY1" fmla="*/ 398145 h 820420"/>
                <a:gd name="connsiteX2" fmla="*/ 0 w 843281"/>
                <a:gd name="connsiteY2" fmla="*/ 820420 h 820420"/>
                <a:gd name="connsiteX3" fmla="*/ 187325 w 843281"/>
                <a:gd name="connsiteY3" fmla="*/ 820420 h 820420"/>
                <a:gd name="connsiteX4" fmla="*/ 187325 w 843281"/>
                <a:gd name="connsiteY4" fmla="*/ 401320 h 820420"/>
                <a:gd name="connsiteX5" fmla="*/ 421640 w 843281"/>
                <a:gd name="connsiteY5" fmla="*/ 142875 h 820420"/>
                <a:gd name="connsiteX6" fmla="*/ 655955 w 843281"/>
                <a:gd name="connsiteY6" fmla="*/ 401320 h 820420"/>
                <a:gd name="connsiteX7" fmla="*/ 655955 w 843281"/>
                <a:gd name="connsiteY7" fmla="*/ 820420 h 820420"/>
                <a:gd name="connsiteX8" fmla="*/ 843280 w 843281"/>
                <a:gd name="connsiteY8" fmla="*/ 820420 h 820420"/>
                <a:gd name="connsiteX9" fmla="*/ 843280 w 843281"/>
                <a:gd name="connsiteY9" fmla="*/ 398780 h 820420"/>
                <a:gd name="connsiteX10" fmla="*/ 421640 w 843281"/>
                <a:gd name="connsiteY10" fmla="*/ 0 h 8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1" h="820420">
                  <a:moveTo>
                    <a:pt x="421640" y="0"/>
                  </a:moveTo>
                  <a:cubicBezTo>
                    <a:pt x="212090" y="0"/>
                    <a:pt x="0" y="86360"/>
                    <a:pt x="0" y="398145"/>
                  </a:cubicBezTo>
                  <a:lnTo>
                    <a:pt x="0" y="820420"/>
                  </a:lnTo>
                  <a:lnTo>
                    <a:pt x="187325" y="820420"/>
                  </a:lnTo>
                  <a:lnTo>
                    <a:pt x="187325" y="401320"/>
                  </a:lnTo>
                  <a:cubicBezTo>
                    <a:pt x="187325" y="191135"/>
                    <a:pt x="322580" y="142875"/>
                    <a:pt x="421640" y="142875"/>
                  </a:cubicBezTo>
                  <a:cubicBezTo>
                    <a:pt x="520700" y="142875"/>
                    <a:pt x="655955" y="191770"/>
                    <a:pt x="655955" y="401320"/>
                  </a:cubicBezTo>
                  <a:lnTo>
                    <a:pt x="655955" y="820420"/>
                  </a:lnTo>
                  <a:lnTo>
                    <a:pt x="843280" y="820420"/>
                  </a:lnTo>
                  <a:lnTo>
                    <a:pt x="843280" y="398780"/>
                  </a:lnTo>
                  <a:cubicBezTo>
                    <a:pt x="843915" y="86995"/>
                    <a:pt x="631825" y="0"/>
                    <a:pt x="421640" y="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04F0D38D-1CFA-AA3B-6CD1-5EE7EE4768A8}"/>
                </a:ext>
              </a:extLst>
            </p:cNvPr>
            <p:cNvSpPr/>
            <p:nvPr/>
          </p:nvSpPr>
          <p:spPr>
            <a:xfrm>
              <a:off x="1301606" y="6552934"/>
              <a:ext cx="99581" cy="101935"/>
            </a:xfrm>
            <a:custGeom>
              <a:avLst/>
              <a:gdLst>
                <a:gd name="connsiteX0" fmla="*/ 0 w 779145"/>
                <a:gd name="connsiteY0" fmla="*/ 398780 h 797559"/>
                <a:gd name="connsiteX1" fmla="*/ 398145 w 779145"/>
                <a:gd name="connsiteY1" fmla="*/ 797560 h 797559"/>
                <a:gd name="connsiteX2" fmla="*/ 779145 w 779145"/>
                <a:gd name="connsiteY2" fmla="*/ 797560 h 797559"/>
                <a:gd name="connsiteX3" fmla="*/ 779145 w 779145"/>
                <a:gd name="connsiteY3" fmla="*/ 657860 h 797559"/>
                <a:gd name="connsiteX4" fmla="*/ 446405 w 779145"/>
                <a:gd name="connsiteY4" fmla="*/ 657860 h 797559"/>
                <a:gd name="connsiteX5" fmla="*/ 194945 w 779145"/>
                <a:gd name="connsiteY5" fmla="*/ 398780 h 797559"/>
                <a:gd name="connsiteX6" fmla="*/ 446405 w 779145"/>
                <a:gd name="connsiteY6" fmla="*/ 137795 h 797559"/>
                <a:gd name="connsiteX7" fmla="*/ 779145 w 779145"/>
                <a:gd name="connsiteY7" fmla="*/ 137795 h 797559"/>
                <a:gd name="connsiteX8" fmla="*/ 779145 w 779145"/>
                <a:gd name="connsiteY8" fmla="*/ 0 h 797559"/>
                <a:gd name="connsiteX9" fmla="*/ 398145 w 779145"/>
                <a:gd name="connsiteY9" fmla="*/ 0 h 797559"/>
                <a:gd name="connsiteX10" fmla="*/ 0 w 779145"/>
                <a:gd name="connsiteY10" fmla="*/ 398780 h 79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145" h="797559">
                  <a:moveTo>
                    <a:pt x="0" y="398780"/>
                  </a:moveTo>
                  <a:cubicBezTo>
                    <a:pt x="0" y="596900"/>
                    <a:pt x="86360" y="797560"/>
                    <a:pt x="398145" y="797560"/>
                  </a:cubicBezTo>
                  <a:lnTo>
                    <a:pt x="779145" y="797560"/>
                  </a:lnTo>
                  <a:lnTo>
                    <a:pt x="779145" y="657860"/>
                  </a:lnTo>
                  <a:lnTo>
                    <a:pt x="446405" y="657860"/>
                  </a:lnTo>
                  <a:cubicBezTo>
                    <a:pt x="236220" y="657860"/>
                    <a:pt x="194945" y="495935"/>
                    <a:pt x="194945" y="398780"/>
                  </a:cubicBezTo>
                  <a:cubicBezTo>
                    <a:pt x="194945" y="302260"/>
                    <a:pt x="236220" y="137795"/>
                    <a:pt x="446405" y="137795"/>
                  </a:cubicBezTo>
                  <a:lnTo>
                    <a:pt x="779145" y="137795"/>
                  </a:lnTo>
                  <a:lnTo>
                    <a:pt x="779145" y="0"/>
                  </a:lnTo>
                  <a:lnTo>
                    <a:pt x="398145" y="0"/>
                  </a:lnTo>
                  <a:cubicBezTo>
                    <a:pt x="86360" y="0"/>
                    <a:pt x="0" y="200660"/>
                    <a:pt x="0" y="39878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15A8B8FC-CB3A-67D2-507A-C0E0616B4CC3}"/>
                </a:ext>
              </a:extLst>
            </p:cNvPr>
            <p:cNvSpPr/>
            <p:nvPr/>
          </p:nvSpPr>
          <p:spPr>
            <a:xfrm>
              <a:off x="1538994" y="6550094"/>
              <a:ext cx="108914" cy="104856"/>
            </a:xfrm>
            <a:custGeom>
              <a:avLst/>
              <a:gdLst>
                <a:gd name="connsiteX0" fmla="*/ 652145 w 852169"/>
                <a:gd name="connsiteY0" fmla="*/ 365125 h 820419"/>
                <a:gd name="connsiteX1" fmla="*/ 200025 w 852169"/>
                <a:gd name="connsiteY1" fmla="*/ 365125 h 820419"/>
                <a:gd name="connsiteX2" fmla="*/ 424180 w 852169"/>
                <a:gd name="connsiteY2" fmla="*/ 121920 h 820419"/>
                <a:gd name="connsiteX3" fmla="*/ 652145 w 852169"/>
                <a:gd name="connsiteY3" fmla="*/ 365125 h 820419"/>
                <a:gd name="connsiteX4" fmla="*/ 199390 w 852169"/>
                <a:gd name="connsiteY4" fmla="*/ 485775 h 820419"/>
                <a:gd name="connsiteX5" fmla="*/ 852170 w 852169"/>
                <a:gd name="connsiteY5" fmla="*/ 485775 h 820419"/>
                <a:gd name="connsiteX6" fmla="*/ 852170 w 852169"/>
                <a:gd name="connsiteY6" fmla="*/ 426720 h 820419"/>
                <a:gd name="connsiteX7" fmla="*/ 407670 w 852169"/>
                <a:gd name="connsiteY7" fmla="*/ 0 h 820419"/>
                <a:gd name="connsiteX8" fmla="*/ 0 w 852169"/>
                <a:gd name="connsiteY8" fmla="*/ 410210 h 820419"/>
                <a:gd name="connsiteX9" fmla="*/ 0 w 852169"/>
                <a:gd name="connsiteY9" fmla="*/ 421640 h 820419"/>
                <a:gd name="connsiteX10" fmla="*/ 398145 w 852169"/>
                <a:gd name="connsiteY10" fmla="*/ 820420 h 820419"/>
                <a:gd name="connsiteX11" fmla="*/ 828675 w 852169"/>
                <a:gd name="connsiteY11" fmla="*/ 820420 h 820419"/>
                <a:gd name="connsiteX12" fmla="*/ 828675 w 852169"/>
                <a:gd name="connsiteY12" fmla="*/ 680720 h 820419"/>
                <a:gd name="connsiteX13" fmla="*/ 447040 w 852169"/>
                <a:gd name="connsiteY13" fmla="*/ 680720 h 820419"/>
                <a:gd name="connsiteX14" fmla="*/ 199390 w 852169"/>
                <a:gd name="connsiteY14" fmla="*/ 485775 h 82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2169" h="820419">
                  <a:moveTo>
                    <a:pt x="652145" y="365125"/>
                  </a:moveTo>
                  <a:lnTo>
                    <a:pt x="200025" y="365125"/>
                  </a:lnTo>
                  <a:cubicBezTo>
                    <a:pt x="200025" y="297180"/>
                    <a:pt x="204470" y="121920"/>
                    <a:pt x="424180" y="121920"/>
                  </a:cubicBezTo>
                  <a:cubicBezTo>
                    <a:pt x="683895" y="121285"/>
                    <a:pt x="652145" y="365125"/>
                    <a:pt x="652145" y="365125"/>
                  </a:cubicBezTo>
                  <a:moveTo>
                    <a:pt x="199390" y="485775"/>
                  </a:moveTo>
                  <a:lnTo>
                    <a:pt x="852170" y="485775"/>
                  </a:lnTo>
                  <a:cubicBezTo>
                    <a:pt x="852170" y="463550"/>
                    <a:pt x="852170" y="426720"/>
                    <a:pt x="852170" y="426720"/>
                  </a:cubicBezTo>
                  <a:cubicBezTo>
                    <a:pt x="852170" y="71755"/>
                    <a:pt x="619125" y="0"/>
                    <a:pt x="407670" y="0"/>
                  </a:cubicBezTo>
                  <a:cubicBezTo>
                    <a:pt x="109855" y="0"/>
                    <a:pt x="0" y="212725"/>
                    <a:pt x="0" y="410210"/>
                  </a:cubicBezTo>
                  <a:lnTo>
                    <a:pt x="0" y="421640"/>
                  </a:lnTo>
                  <a:cubicBezTo>
                    <a:pt x="0" y="619760"/>
                    <a:pt x="86995" y="820420"/>
                    <a:pt x="398145" y="820420"/>
                  </a:cubicBezTo>
                  <a:lnTo>
                    <a:pt x="828675" y="820420"/>
                  </a:lnTo>
                  <a:lnTo>
                    <a:pt x="828675" y="680720"/>
                  </a:lnTo>
                  <a:lnTo>
                    <a:pt x="447040" y="680720"/>
                  </a:lnTo>
                  <a:cubicBezTo>
                    <a:pt x="271780" y="679450"/>
                    <a:pt x="213995" y="579120"/>
                    <a:pt x="199390" y="485775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3532DA7D-4094-F572-EAB5-264D54748220}"/>
                </a:ext>
              </a:extLst>
            </p:cNvPr>
            <p:cNvSpPr/>
            <p:nvPr/>
          </p:nvSpPr>
          <p:spPr>
            <a:xfrm>
              <a:off x="1662192" y="6552934"/>
              <a:ext cx="102259" cy="101366"/>
            </a:xfrm>
            <a:custGeom>
              <a:avLst/>
              <a:gdLst>
                <a:gd name="connsiteX0" fmla="*/ 472440 w 800100"/>
                <a:gd name="connsiteY0" fmla="*/ 336550 h 793114"/>
                <a:gd name="connsiteX1" fmla="*/ 367030 w 800100"/>
                <a:gd name="connsiteY1" fmla="*/ 336550 h 793114"/>
                <a:gd name="connsiteX2" fmla="*/ 207010 w 800100"/>
                <a:gd name="connsiteY2" fmla="*/ 234950 h 793114"/>
                <a:gd name="connsiteX3" fmla="*/ 355600 w 800100"/>
                <a:gd name="connsiteY3" fmla="*/ 137795 h 793114"/>
                <a:gd name="connsiteX4" fmla="*/ 769620 w 800100"/>
                <a:gd name="connsiteY4" fmla="*/ 137795 h 793114"/>
                <a:gd name="connsiteX5" fmla="*/ 769620 w 800100"/>
                <a:gd name="connsiteY5" fmla="*/ 0 h 793114"/>
                <a:gd name="connsiteX6" fmla="*/ 357505 w 800100"/>
                <a:gd name="connsiteY6" fmla="*/ 0 h 793114"/>
                <a:gd name="connsiteX7" fmla="*/ 0 w 800100"/>
                <a:gd name="connsiteY7" fmla="*/ 234315 h 793114"/>
                <a:gd name="connsiteX8" fmla="*/ 327660 w 800100"/>
                <a:gd name="connsiteY8" fmla="*/ 456565 h 793114"/>
                <a:gd name="connsiteX9" fmla="*/ 433070 w 800100"/>
                <a:gd name="connsiteY9" fmla="*/ 456565 h 793114"/>
                <a:gd name="connsiteX10" fmla="*/ 593090 w 800100"/>
                <a:gd name="connsiteY10" fmla="*/ 558165 h 793114"/>
                <a:gd name="connsiteX11" fmla="*/ 444500 w 800100"/>
                <a:gd name="connsiteY11" fmla="*/ 655320 h 793114"/>
                <a:gd name="connsiteX12" fmla="*/ 30480 w 800100"/>
                <a:gd name="connsiteY12" fmla="*/ 655320 h 793114"/>
                <a:gd name="connsiteX13" fmla="*/ 30480 w 800100"/>
                <a:gd name="connsiteY13" fmla="*/ 793115 h 793114"/>
                <a:gd name="connsiteX14" fmla="*/ 442595 w 800100"/>
                <a:gd name="connsiteY14" fmla="*/ 793115 h 793114"/>
                <a:gd name="connsiteX15" fmla="*/ 800100 w 800100"/>
                <a:gd name="connsiteY15" fmla="*/ 558800 h 793114"/>
                <a:gd name="connsiteX16" fmla="*/ 472440 w 800100"/>
                <a:gd name="connsiteY16" fmla="*/ 336550 h 79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0100" h="793114">
                  <a:moveTo>
                    <a:pt x="472440" y="336550"/>
                  </a:moveTo>
                  <a:lnTo>
                    <a:pt x="367030" y="336550"/>
                  </a:lnTo>
                  <a:cubicBezTo>
                    <a:pt x="268605" y="336550"/>
                    <a:pt x="207010" y="305435"/>
                    <a:pt x="207010" y="234950"/>
                  </a:cubicBezTo>
                  <a:cubicBezTo>
                    <a:pt x="207010" y="166370"/>
                    <a:pt x="255270" y="139065"/>
                    <a:pt x="355600" y="137795"/>
                  </a:cubicBezTo>
                  <a:lnTo>
                    <a:pt x="769620" y="137795"/>
                  </a:lnTo>
                  <a:lnTo>
                    <a:pt x="769620" y="0"/>
                  </a:lnTo>
                  <a:lnTo>
                    <a:pt x="357505" y="0"/>
                  </a:lnTo>
                  <a:cubicBezTo>
                    <a:pt x="189865" y="0"/>
                    <a:pt x="0" y="27940"/>
                    <a:pt x="0" y="234315"/>
                  </a:cubicBezTo>
                  <a:cubicBezTo>
                    <a:pt x="0" y="459740"/>
                    <a:pt x="252730" y="456565"/>
                    <a:pt x="327660" y="456565"/>
                  </a:cubicBezTo>
                  <a:lnTo>
                    <a:pt x="433070" y="456565"/>
                  </a:lnTo>
                  <a:cubicBezTo>
                    <a:pt x="532130" y="456565"/>
                    <a:pt x="593090" y="487680"/>
                    <a:pt x="593090" y="558165"/>
                  </a:cubicBezTo>
                  <a:cubicBezTo>
                    <a:pt x="593090" y="626110"/>
                    <a:pt x="544830" y="654050"/>
                    <a:pt x="444500" y="655320"/>
                  </a:cubicBezTo>
                  <a:lnTo>
                    <a:pt x="30480" y="655320"/>
                  </a:lnTo>
                  <a:lnTo>
                    <a:pt x="30480" y="793115"/>
                  </a:lnTo>
                  <a:lnTo>
                    <a:pt x="442595" y="793115"/>
                  </a:lnTo>
                  <a:cubicBezTo>
                    <a:pt x="610235" y="793115"/>
                    <a:pt x="800100" y="765175"/>
                    <a:pt x="800100" y="558800"/>
                  </a:cubicBezTo>
                  <a:cubicBezTo>
                    <a:pt x="799465" y="332740"/>
                    <a:pt x="546735" y="336550"/>
                    <a:pt x="472440" y="336550"/>
                  </a:cubicBezTo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Espace réservé du texte 17">
            <a:extLst>
              <a:ext uri="{FF2B5EF4-FFF2-40B4-BE49-F238E27FC236}">
                <a16:creationId xmlns:a16="http://schemas.microsoft.com/office/drawing/2014/main" id="{1065410F-F013-80F6-76B1-5D6B53B0DE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155247" y="1920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45" name="Espace réservé du texte 41">
            <a:extLst>
              <a:ext uri="{FF2B5EF4-FFF2-40B4-BE49-F238E27FC236}">
                <a16:creationId xmlns:a16="http://schemas.microsoft.com/office/drawing/2014/main" id="{FC37DD8B-ACC9-7EDC-DBAB-42B20FDCD8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55247" y="2601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D9E07F6B-DA3E-41CB-42E6-9DE496F075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55247" y="3846587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1" name="Espace réservé du texte 41">
            <a:extLst>
              <a:ext uri="{FF2B5EF4-FFF2-40B4-BE49-F238E27FC236}">
                <a16:creationId xmlns:a16="http://schemas.microsoft.com/office/drawing/2014/main" id="{63BF6000-3B6E-A2D2-2DFB-32321145345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55247" y="4528101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2" name="Espace réservé du texte 17">
            <a:extLst>
              <a:ext uri="{FF2B5EF4-FFF2-40B4-BE49-F238E27FC236}">
                <a16:creationId xmlns:a16="http://schemas.microsoft.com/office/drawing/2014/main" id="{DE93F381-54D8-FDEC-EE8E-8FD2DF5C91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053377" y="1922825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3" name="Espace réservé du texte 41">
            <a:extLst>
              <a:ext uri="{FF2B5EF4-FFF2-40B4-BE49-F238E27FC236}">
                <a16:creationId xmlns:a16="http://schemas.microsoft.com/office/drawing/2014/main" id="{AD0B8F82-CA25-A2F3-B85D-388B0612556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053377" y="2604339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4" name="Espace réservé du texte 17">
            <a:extLst>
              <a:ext uri="{FF2B5EF4-FFF2-40B4-BE49-F238E27FC236}">
                <a16:creationId xmlns:a16="http://schemas.microsoft.com/office/drawing/2014/main" id="{29ADB64B-3DB1-B8C8-4050-8043EB41658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53377" y="3849014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5" name="Espace réservé du texte 41">
            <a:extLst>
              <a:ext uri="{FF2B5EF4-FFF2-40B4-BE49-F238E27FC236}">
                <a16:creationId xmlns:a16="http://schemas.microsoft.com/office/drawing/2014/main" id="{95BD4B18-C1FD-F590-6699-B9BAE052585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053377" y="4530528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ADC41E37-05A0-B70D-BFDE-E64ADB32B07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935529" y="1925209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7" name="Espace réservé du texte 41">
            <a:extLst>
              <a:ext uri="{FF2B5EF4-FFF2-40B4-BE49-F238E27FC236}">
                <a16:creationId xmlns:a16="http://schemas.microsoft.com/office/drawing/2014/main" id="{1C7D2D23-0972-523B-9221-69338F8220D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35529" y="2606723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6063B0F2-B7BA-E6FE-2A8C-3848D743A10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935529" y="3851398"/>
            <a:ext cx="2717059" cy="676704"/>
          </a:xfrm>
        </p:spPr>
        <p:txBody>
          <a:bodyPr>
            <a:noAutofit/>
          </a:bodyPr>
          <a:lstStyle>
            <a:lvl1pPr algn="l">
              <a:defRPr sz="1600" b="0" i="0" cap="all" baseline="0">
                <a:latin typeface="CNES Sans" pitchFamily="2" charset="77"/>
              </a:defRPr>
            </a:lvl1pPr>
            <a:lvl2pPr marL="9525" indent="0">
              <a:buNone/>
              <a:defRPr sz="1600"/>
            </a:lvl2pPr>
          </a:lstStyle>
          <a:p>
            <a:pPr lvl="0"/>
            <a:r>
              <a:rPr lang="fr-FR" dirty="0"/>
              <a:t>INSÉREZ VOTRE TEXTE</a:t>
            </a:r>
            <a:br>
              <a:rPr lang="fr-FR" dirty="0"/>
            </a:br>
            <a:endParaRPr lang="fr-FR" dirty="0"/>
          </a:p>
        </p:txBody>
      </p:sp>
      <p:sp>
        <p:nvSpPr>
          <p:cNvPr id="59" name="Espace réservé du texte 41">
            <a:extLst>
              <a:ext uri="{FF2B5EF4-FFF2-40B4-BE49-F238E27FC236}">
                <a16:creationId xmlns:a16="http://schemas.microsoft.com/office/drawing/2014/main" id="{FC9EE90A-A06A-81C3-0C43-004FBA7B2B1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935529" y="4532912"/>
            <a:ext cx="2717797" cy="112707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EEBD5FDB-EAFF-C9DA-D228-01E5D03D9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85000"/>
                  </a:schemeClr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790EC93-EFCB-A4DE-37BB-DA328DFE86A6}"/>
              </a:ext>
            </a:extLst>
          </p:cNvPr>
          <p:cNvCxnSpPr/>
          <p:nvPr userDrawn="1"/>
        </p:nvCxnSpPr>
        <p:spPr>
          <a:xfrm>
            <a:off x="0" y="6149975"/>
            <a:ext cx="12192000" cy="0"/>
          </a:xfrm>
          <a:prstGeom prst="line">
            <a:avLst/>
          </a:prstGeom>
          <a:ln w="12700">
            <a:gradFill flip="none" rotWithShape="1">
              <a:gsLst>
                <a:gs pos="100000">
                  <a:schemeClr val="accent4"/>
                </a:gs>
                <a:gs pos="45000">
                  <a:schemeClr val="accent2"/>
                </a:gs>
                <a:gs pos="75000">
                  <a:schemeClr val="accent3"/>
                </a:gs>
                <a:gs pos="14000">
                  <a:schemeClr val="tx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E47ADA47-7A6A-A0F7-0024-3C62BEDB6F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9521" y="346074"/>
            <a:ext cx="2018959" cy="666937"/>
          </a:xfrm>
        </p:spPr>
        <p:txBody>
          <a:bodyPr/>
          <a:lstStyle>
            <a:lvl1pPr algn="r">
              <a:defRPr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RAPPEL DE LA PARTIE</a:t>
            </a:r>
          </a:p>
        </p:txBody>
      </p:sp>
    </p:spTree>
    <p:extLst>
      <p:ext uri="{BB962C8B-B14F-4D97-AF65-F5344CB8AC3E}">
        <p14:creationId xmlns:p14="http://schemas.microsoft.com/office/powerpoint/2010/main" val="2178537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4" userDrawn="1">
          <p15:clr>
            <a:srgbClr val="FBAE40"/>
          </p15:clr>
        </p15:guide>
        <p15:guide id="2" orient="horz" pos="3775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ABC472-1A75-1EB1-9EE9-52F93E2E9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7" y="365125"/>
            <a:ext cx="1129020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4E0CCB-AD10-9591-8553-023586346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6" y="1825625"/>
            <a:ext cx="11290209" cy="416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F9DC05-3943-D165-646B-2A3E002FF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3759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1">
                    <a:lumMod val="65000"/>
                  </a:schemeClr>
                </a:solidFill>
                <a:latin typeface="CNES Sans" pitchFamily="2" charset="77"/>
              </a:defRPr>
            </a:lvl1pPr>
          </a:lstStyle>
          <a:p>
            <a:r>
              <a:rPr lang="fr-FR" dirty="0"/>
              <a:t>Insérez dans la zone de pieds de page, si besoin, vos informations annexes (légendes, sources, crédits, restrictions, logos partenaires, </a:t>
            </a:r>
            <a:r>
              <a:rPr lang="fr-FR" dirty="0" err="1"/>
              <a:t>etc</a:t>
            </a:r>
            <a:r>
              <a:rPr lang="fr-FR" dirty="0"/>
              <a:t>). 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FA3585-C39F-3054-84F0-B1EE62B19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5420" y="6319201"/>
            <a:ext cx="36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bg1"/>
                </a:solidFill>
                <a:latin typeface="CNES Sans Light" pitchFamily="2" charset="77"/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235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79" r:id="rId2"/>
    <p:sldLayoutId id="2147483777" r:id="rId3"/>
    <p:sldLayoutId id="2147483751" r:id="rId4"/>
    <p:sldLayoutId id="2147483662" r:id="rId5"/>
    <p:sldLayoutId id="2147483711" r:id="rId6"/>
    <p:sldLayoutId id="2147483680" r:id="rId7"/>
    <p:sldLayoutId id="2147483710" r:id="rId8"/>
    <p:sldLayoutId id="2147483678" r:id="rId9"/>
    <p:sldLayoutId id="2147483768" r:id="rId10"/>
    <p:sldLayoutId id="2147483712" r:id="rId11"/>
    <p:sldLayoutId id="2147483675" r:id="rId12"/>
    <p:sldLayoutId id="2147483674" r:id="rId13"/>
    <p:sldLayoutId id="2147483663" r:id="rId14"/>
    <p:sldLayoutId id="2147483676" r:id="rId15"/>
    <p:sldLayoutId id="2147483677" r:id="rId16"/>
    <p:sldLayoutId id="214748377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 cap="all" baseline="0">
          <a:solidFill>
            <a:schemeClr val="bg1"/>
          </a:solidFill>
          <a:latin typeface="CNES Poster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1pPr>
      <a:lvl2pPr marL="29527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30000"/>
        <a:buFont typeface="Arial" panose="020B0604020202020204" pitchFamily="34" charset="0"/>
        <a:buChar char="•"/>
        <a:tabLst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2pPr>
      <a:lvl3pPr marL="585788" indent="-3175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3pPr>
      <a:lvl4pPr marL="893763" indent="-3175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Arial" panose="020B0604020202020204" pitchFamily="34" charset="0"/>
        <a:buChar char="•"/>
        <a:tabLst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4pPr>
      <a:lvl5pPr marL="9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884" userDrawn="1">
          <p15:clr>
            <a:srgbClr val="F26B43"/>
          </p15:clr>
        </p15:guide>
        <p15:guide id="4" orient="horz" pos="3774" userDrawn="1">
          <p15:clr>
            <a:srgbClr val="F26B43"/>
          </p15:clr>
        </p15:guide>
        <p15:guide id="5" pos="218" userDrawn="1">
          <p15:clr>
            <a:srgbClr val="F26B43"/>
          </p15:clr>
        </p15:guide>
        <p15:guide id="6" pos="7348" userDrawn="1">
          <p15:clr>
            <a:srgbClr val="F26B43"/>
          </p15:clr>
        </p15:guide>
        <p15:guide id="7" orient="horz" pos="1068" userDrawn="1">
          <p15:clr>
            <a:srgbClr val="F26B43"/>
          </p15:clr>
        </p15:guide>
        <p15:guide id="8" orient="horz" pos="1138" userDrawn="1">
          <p15:clr>
            <a:srgbClr val="F26B43"/>
          </p15:clr>
        </p15:guide>
        <p15:guide id="9" orient="horz" pos="2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BABC472-1A75-1EB1-9EE9-52F93E2E9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7" y="365125"/>
            <a:ext cx="1129020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4E0CCB-AD10-9591-8553-023586346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6" y="1825625"/>
            <a:ext cx="11290209" cy="416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FA3585-C39F-3054-84F0-B1EE62B19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5420" y="6319201"/>
            <a:ext cx="36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fld id="{6E739F3C-2768-A14F-A11C-037BCBCB7D2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0F5C4DE5-1CD0-8E3C-2CFE-D8F39EBC6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72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lumMod val="65000"/>
                    <a:lumOff val="35000"/>
                  </a:schemeClr>
                </a:solidFill>
                <a:latin typeface="CNES Sans Light" pitchFamily="2" charset="77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17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78" r:id="rId4"/>
    <p:sldLayoutId id="2147483757" r:id="rId5"/>
    <p:sldLayoutId id="2147483758" r:id="rId6"/>
    <p:sldLayoutId id="2147483759" r:id="rId7"/>
    <p:sldLayoutId id="2147483767" r:id="rId8"/>
    <p:sldLayoutId id="2147483760" r:id="rId9"/>
    <p:sldLayoutId id="2147483769" r:id="rId10"/>
    <p:sldLayoutId id="214748377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 cap="all" baseline="0">
          <a:solidFill>
            <a:schemeClr val="tx1"/>
          </a:solidFill>
          <a:latin typeface="CNES Poster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1pPr>
      <a:lvl2pPr marL="29527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13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2pPr>
      <a:lvl3pPr marL="585788" indent="-3175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3pPr>
      <a:lvl4pPr marL="893763" indent="-3175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CNES Sans Light" pitchFamily="2" charset="77"/>
          <a:ea typeface="+mn-ea"/>
          <a:cs typeface="+mn-cs"/>
        </a:defRPr>
      </a:lvl4pPr>
      <a:lvl5pPr marL="9525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i="0" kern="1200">
          <a:solidFill>
            <a:schemeClr val="bg1"/>
          </a:solidFill>
          <a:latin typeface="CNES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876" userDrawn="1">
          <p15:clr>
            <a:srgbClr val="F26B43"/>
          </p15:clr>
        </p15:guide>
        <p15:guide id="4" orient="horz" pos="3774" userDrawn="1">
          <p15:clr>
            <a:srgbClr val="F26B43"/>
          </p15:clr>
        </p15:guide>
        <p15:guide id="5" pos="218" userDrawn="1">
          <p15:clr>
            <a:srgbClr val="F26B43"/>
          </p15:clr>
        </p15:guide>
        <p15:guide id="6" pos="7348" userDrawn="1">
          <p15:clr>
            <a:srgbClr val="F26B43"/>
          </p15:clr>
        </p15:guide>
        <p15:guide id="7" orient="horz" pos="1068" userDrawn="1">
          <p15:clr>
            <a:srgbClr val="F26B43"/>
          </p15:clr>
        </p15:guide>
        <p15:guide id="8" orient="horz" pos="1138" userDrawn="1">
          <p15:clr>
            <a:srgbClr val="F26B43"/>
          </p15:clr>
        </p15:guide>
        <p15:guide id="9" orient="horz" pos="2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mos.esa.int/web/call-for-missions-202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cid:part1.j0S1cuUK.LfHrqHWc@obspm.fr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microsoft.com/office/2007/relationships/hdphoto" Target="../media/hdphoto4.wdp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microsoft.com/office/2007/relationships/hdphoto" Target="../media/hdphoto7.wdp"/><Relationship Id="rId4" Type="http://schemas.openxmlformats.org/officeDocument/2006/relationships/image" Target="../media/image51.emf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g"/><Relationship Id="rId7" Type="http://schemas.openxmlformats.org/officeDocument/2006/relationships/image" Target="../media/image61.jfif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ostdoctorants-RH@cnes.fr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caroline.bailly@cnes.fr" TargetMode="External"/><Relationship Id="rId4" Type="http://schemas.openxmlformats.org/officeDocument/2006/relationships/hyperlink" Target="mailto:martin.boutelier@cnes.fr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rapportslabos@cnes.fr" TargetMode="External"/><Relationship Id="rId7" Type="http://schemas.openxmlformats.org/officeDocument/2006/relationships/image" Target="../media/image66.svg"/><Relationship Id="rId2" Type="http://schemas.openxmlformats.org/officeDocument/2006/relationships/hyperlink" Target="https://sciences-techniques.cnes.fr/fr/sciences-et-techniques/politique-scientifique-du-cnes/programme-du-cnes/liste-des-thematiques-et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hyperlink" Target="https://sciences-techniques.cnes.fr/fr/appel-propositions-de-recherche" TargetMode="External"/><Relationship Id="rId4" Type="http://schemas.openxmlformats.org/officeDocument/2006/relationships/hyperlink" Target="mailto:AppelAPropositions@cnes.fr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cnes.fr/scientifiques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hyperlink" Target="https://cnes.fr/scientifiques/newsletter-scientifiqu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emf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12.jpeg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jp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jpe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>
            <a:extLst>
              <a:ext uri="{FF2B5EF4-FFF2-40B4-BE49-F238E27FC236}">
                <a16:creationId xmlns:a16="http://schemas.microsoft.com/office/drawing/2014/main" id="{5C568D3B-0167-1B93-FC21-725B376E02C9}"/>
              </a:ext>
            </a:extLst>
          </p:cNvPr>
          <p:cNvSpPr/>
          <p:nvPr/>
        </p:nvSpPr>
        <p:spPr>
          <a:xfrm>
            <a:off x="6433461" y="5631916"/>
            <a:ext cx="68829" cy="688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ous-titre 12">
            <a:extLst>
              <a:ext uri="{FF2B5EF4-FFF2-40B4-BE49-F238E27FC236}">
                <a16:creationId xmlns:a16="http://schemas.microsoft.com/office/drawing/2014/main" id="{F7EEC59D-C314-B4B9-4123-EB33050097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GT G</a:t>
            </a:r>
            <a:r>
              <a:rPr lang="fr-FR" sz="2400" dirty="0"/>
              <a:t>ravité</a:t>
            </a:r>
            <a:r>
              <a:rPr lang="fr-FR" dirty="0"/>
              <a:t> C</a:t>
            </a:r>
            <a:r>
              <a:rPr lang="fr-FR" sz="2400" dirty="0"/>
              <a:t>osmologie</a:t>
            </a:r>
            <a:r>
              <a:rPr lang="fr-FR" dirty="0"/>
              <a:t> M</a:t>
            </a:r>
            <a:r>
              <a:rPr lang="fr-FR" sz="2400" dirty="0"/>
              <a:t>étrologie</a:t>
            </a:r>
            <a:r>
              <a:rPr lang="fr-FR" dirty="0"/>
              <a:t>  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062E11B-26B4-336B-BEDD-C3AA26D1EE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LABS Tour 2026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189AC85-8F28-AFF9-6321-0170E151AF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47246" y="5754029"/>
            <a:ext cx="4302828" cy="74073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FR" dirty="0"/>
              <a:t>Martin </a:t>
            </a:r>
            <a:r>
              <a:rPr lang="fr-FR" dirty="0" err="1"/>
              <a:t>boutelier</a:t>
            </a:r>
            <a:endParaRPr lang="fr-FR" dirty="0"/>
          </a:p>
          <a:p>
            <a:pPr>
              <a:spcBef>
                <a:spcPts val="0"/>
              </a:spcBef>
            </a:pPr>
            <a:r>
              <a:rPr lang="fr-FR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768385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F32A81D-9B1E-6C58-474A-D17ABACB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27D349B-2A28-CFAB-0820-AE1059FA8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3" y="364930"/>
            <a:ext cx="11470297" cy="1298460"/>
          </a:xfrm>
        </p:spPr>
        <p:txBody>
          <a:bodyPr/>
          <a:lstStyle/>
          <a:p>
            <a:r>
              <a:rPr lang="fr-FR" dirty="0" err="1"/>
              <a:t>Perimeter</a:t>
            </a:r>
            <a:r>
              <a:rPr lang="fr-FR" dirty="0"/>
              <a:t> </a:t>
            </a:r>
            <a:r>
              <a:rPr lang="fr-FR" dirty="0" err="1"/>
              <a:t>evolution</a:t>
            </a:r>
            <a:r>
              <a:rPr lang="fr-FR" dirty="0"/>
              <a:t> in </a:t>
            </a:r>
            <a:r>
              <a:rPr lang="fr-FR" dirty="0" err="1"/>
              <a:t>thematic</a:t>
            </a:r>
            <a:r>
              <a:rPr lang="fr-FR" dirty="0"/>
              <a:t> groups</a:t>
            </a:r>
          </a:p>
        </p:txBody>
      </p:sp>
      <p:sp>
        <p:nvSpPr>
          <p:cNvPr id="12" name="Rectangle à coins arrondis 6">
            <a:extLst>
              <a:ext uri="{FF2B5EF4-FFF2-40B4-BE49-F238E27FC236}">
                <a16:creationId xmlns:a16="http://schemas.microsoft.com/office/drawing/2014/main" id="{7056ABBB-5D48-2603-2D6B-A8F801A5B274}"/>
              </a:ext>
            </a:extLst>
          </p:cNvPr>
          <p:cNvSpPr/>
          <p:nvPr/>
        </p:nvSpPr>
        <p:spPr>
          <a:xfrm>
            <a:off x="1028700" y="1930400"/>
            <a:ext cx="4381500" cy="37338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+mj-lt"/>
              </a:rPr>
              <a:t>Groupe Astronomie / Astrophysique</a:t>
            </a:r>
          </a:p>
        </p:txBody>
      </p:sp>
      <p:sp>
        <p:nvSpPr>
          <p:cNvPr id="13" name="Rectangle à coins arrondis 7">
            <a:extLst>
              <a:ext uri="{FF2B5EF4-FFF2-40B4-BE49-F238E27FC236}">
                <a16:creationId xmlns:a16="http://schemas.microsoft.com/office/drawing/2014/main" id="{2A9BA934-46F1-20EA-0D55-26152A810ACB}"/>
              </a:ext>
            </a:extLst>
          </p:cNvPr>
          <p:cNvSpPr/>
          <p:nvPr/>
        </p:nvSpPr>
        <p:spPr>
          <a:xfrm>
            <a:off x="6957695" y="2439020"/>
            <a:ext cx="3953510" cy="27432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>
                <a:latin typeface="+mj-lt"/>
              </a:rPr>
              <a:t>Groupe Physique Fondamentale</a:t>
            </a:r>
          </a:p>
        </p:txBody>
      </p:sp>
      <p:sp>
        <p:nvSpPr>
          <p:cNvPr id="14" name="Rectangle à coins arrondis 8">
            <a:extLst>
              <a:ext uri="{FF2B5EF4-FFF2-40B4-BE49-F238E27FC236}">
                <a16:creationId xmlns:a16="http://schemas.microsoft.com/office/drawing/2014/main" id="{33CAE748-D463-DC57-B53F-DE2BC3E30068}"/>
              </a:ext>
            </a:extLst>
          </p:cNvPr>
          <p:cNvSpPr/>
          <p:nvPr/>
        </p:nvSpPr>
        <p:spPr>
          <a:xfrm>
            <a:off x="1701800" y="2870200"/>
            <a:ext cx="1409700" cy="787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Hautes énergies</a:t>
            </a:r>
          </a:p>
        </p:txBody>
      </p:sp>
      <p:sp>
        <p:nvSpPr>
          <p:cNvPr id="15" name="Rectangle à coins arrondis 9">
            <a:extLst>
              <a:ext uri="{FF2B5EF4-FFF2-40B4-BE49-F238E27FC236}">
                <a16:creationId xmlns:a16="http://schemas.microsoft.com/office/drawing/2014/main" id="{C92FEF55-296E-17BD-6284-B72378E5D369}"/>
              </a:ext>
            </a:extLst>
          </p:cNvPr>
          <p:cNvSpPr/>
          <p:nvPr/>
        </p:nvSpPr>
        <p:spPr>
          <a:xfrm>
            <a:off x="3390900" y="2870200"/>
            <a:ext cx="1409700" cy="787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Cosmologie</a:t>
            </a:r>
          </a:p>
        </p:txBody>
      </p:sp>
      <p:sp>
        <p:nvSpPr>
          <p:cNvPr id="16" name="Rectangle à coins arrondis 10">
            <a:extLst>
              <a:ext uri="{FF2B5EF4-FFF2-40B4-BE49-F238E27FC236}">
                <a16:creationId xmlns:a16="http://schemas.microsoft.com/office/drawing/2014/main" id="{5A1D2A52-CB66-3E57-6996-C4D7F9961947}"/>
              </a:ext>
            </a:extLst>
          </p:cNvPr>
          <p:cNvSpPr/>
          <p:nvPr/>
        </p:nvSpPr>
        <p:spPr>
          <a:xfrm>
            <a:off x="1701800" y="3924610"/>
            <a:ext cx="1409700" cy="787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Milieu interstellaire</a:t>
            </a:r>
          </a:p>
        </p:txBody>
      </p:sp>
      <p:sp>
        <p:nvSpPr>
          <p:cNvPr id="17" name="Rectangle à coins arrondis 11">
            <a:extLst>
              <a:ext uri="{FF2B5EF4-FFF2-40B4-BE49-F238E27FC236}">
                <a16:creationId xmlns:a16="http://schemas.microsoft.com/office/drawing/2014/main" id="{1735ABA6-1EDE-1131-394B-EF61A39CD3D4}"/>
              </a:ext>
            </a:extLst>
          </p:cNvPr>
          <p:cNvSpPr/>
          <p:nvPr/>
        </p:nvSpPr>
        <p:spPr>
          <a:xfrm>
            <a:off x="3378200" y="3873500"/>
            <a:ext cx="1409700" cy="787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Galaxie</a:t>
            </a:r>
          </a:p>
        </p:txBody>
      </p:sp>
      <p:sp>
        <p:nvSpPr>
          <p:cNvPr id="18" name="Rectangle à coins arrondis 12">
            <a:extLst>
              <a:ext uri="{FF2B5EF4-FFF2-40B4-BE49-F238E27FC236}">
                <a16:creationId xmlns:a16="http://schemas.microsoft.com/office/drawing/2014/main" id="{4A12729D-A95B-7737-09EE-EE3A140A74F5}"/>
              </a:ext>
            </a:extLst>
          </p:cNvPr>
          <p:cNvSpPr/>
          <p:nvPr/>
        </p:nvSpPr>
        <p:spPr>
          <a:xfrm>
            <a:off x="2514600" y="4839320"/>
            <a:ext cx="1409700" cy="7874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Physique stellaire</a:t>
            </a:r>
          </a:p>
        </p:txBody>
      </p:sp>
      <p:sp>
        <p:nvSpPr>
          <p:cNvPr id="19" name="Rectangle à coins arrondis 13">
            <a:extLst>
              <a:ext uri="{FF2B5EF4-FFF2-40B4-BE49-F238E27FC236}">
                <a16:creationId xmlns:a16="http://schemas.microsoft.com/office/drawing/2014/main" id="{CA6F956C-035A-07B4-7989-52FD82BAF1DF}"/>
              </a:ext>
            </a:extLst>
          </p:cNvPr>
          <p:cNvSpPr/>
          <p:nvPr/>
        </p:nvSpPr>
        <p:spPr>
          <a:xfrm>
            <a:off x="9309100" y="3022600"/>
            <a:ext cx="1409700" cy="7874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Gravitation</a:t>
            </a:r>
          </a:p>
        </p:txBody>
      </p:sp>
      <p:sp>
        <p:nvSpPr>
          <p:cNvPr id="20" name="Rectangle à coins arrondis 14">
            <a:extLst>
              <a:ext uri="{FF2B5EF4-FFF2-40B4-BE49-F238E27FC236}">
                <a16:creationId xmlns:a16="http://schemas.microsoft.com/office/drawing/2014/main" id="{B9424165-D405-6320-3639-98EB5455A483}"/>
              </a:ext>
            </a:extLst>
          </p:cNvPr>
          <p:cNvSpPr/>
          <p:nvPr/>
        </p:nvSpPr>
        <p:spPr>
          <a:xfrm>
            <a:off x="9309100" y="4263129"/>
            <a:ext cx="1409700" cy="64500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Systèmes de référence</a:t>
            </a:r>
          </a:p>
        </p:txBody>
      </p:sp>
      <p:sp>
        <p:nvSpPr>
          <p:cNvPr id="21" name="Rectangle à coins arrondis 15">
            <a:extLst>
              <a:ext uri="{FF2B5EF4-FFF2-40B4-BE49-F238E27FC236}">
                <a16:creationId xmlns:a16="http://schemas.microsoft.com/office/drawing/2014/main" id="{6925B59E-A09C-63C5-A5F6-7D8FAD6A27E3}"/>
              </a:ext>
            </a:extLst>
          </p:cNvPr>
          <p:cNvSpPr/>
          <p:nvPr/>
        </p:nvSpPr>
        <p:spPr>
          <a:xfrm>
            <a:off x="7428548" y="3041982"/>
            <a:ext cx="1409700" cy="7874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Systèmes de référence</a:t>
            </a:r>
          </a:p>
        </p:txBody>
      </p:sp>
      <p:sp>
        <p:nvSpPr>
          <p:cNvPr id="22" name="Rectangle à coins arrondis 16">
            <a:extLst>
              <a:ext uri="{FF2B5EF4-FFF2-40B4-BE49-F238E27FC236}">
                <a16:creationId xmlns:a16="http://schemas.microsoft.com/office/drawing/2014/main" id="{A28E8927-73A5-2791-5D56-CD42A5BE3681}"/>
              </a:ext>
            </a:extLst>
          </p:cNvPr>
          <p:cNvSpPr/>
          <p:nvPr/>
        </p:nvSpPr>
        <p:spPr>
          <a:xfrm>
            <a:off x="7428548" y="4124801"/>
            <a:ext cx="1409700" cy="7874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Cosmologie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3E42DE8-D13D-BE06-3223-A7492E9E9F74}"/>
              </a:ext>
            </a:extLst>
          </p:cNvPr>
          <p:cNvSpPr txBox="1"/>
          <p:nvPr/>
        </p:nvSpPr>
        <p:spPr>
          <a:xfrm>
            <a:off x="7408546" y="5287759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LiteBIRD</a:t>
            </a:r>
            <a:r>
              <a:rPr lang="fr-FR" dirty="0">
                <a:solidFill>
                  <a:schemeClr val="bg1"/>
                </a:solidFill>
              </a:rPr>
              <a:t>, Euclid, BISOU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ECDD2E-CF09-198F-3E13-CDE3C06EB9CB}"/>
              </a:ext>
            </a:extLst>
          </p:cNvPr>
          <p:cNvSpPr/>
          <p:nvPr/>
        </p:nvSpPr>
        <p:spPr>
          <a:xfrm>
            <a:off x="7314418" y="2539047"/>
            <a:ext cx="3404382" cy="4501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</a:rPr>
              <a:t>Gravité Cosmologie Métrologie</a:t>
            </a:r>
          </a:p>
        </p:txBody>
      </p:sp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315169B4-A791-5EC1-D4A4-95F291DE5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211330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4852D-A180-0224-D7BE-1C565D9E6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3AA405E-5EC0-01E5-D087-F4AEFAD77DA4}"/>
              </a:ext>
            </a:extLst>
          </p:cNvPr>
          <p:cNvGrpSpPr/>
          <p:nvPr/>
        </p:nvGrpSpPr>
        <p:grpSpPr>
          <a:xfrm>
            <a:off x="-8547" y="0"/>
            <a:ext cx="12200547" cy="6132443"/>
            <a:chOff x="-8547" y="0"/>
            <a:chExt cx="12200547" cy="613244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8F09BC5-6CCD-CE12-55E3-7FA6F9C49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50" b="9924"/>
            <a:stretch/>
          </p:blipFill>
          <p:spPr>
            <a:xfrm>
              <a:off x="-8547" y="12953"/>
              <a:ext cx="12200547" cy="61185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67356-C6B0-F7A5-E8D6-42F9EDF15FA8}"/>
                </a:ext>
              </a:extLst>
            </p:cNvPr>
            <p:cNvSpPr/>
            <p:nvPr/>
          </p:nvSpPr>
          <p:spPr>
            <a:xfrm>
              <a:off x="-8547" y="0"/>
              <a:ext cx="12200547" cy="6132443"/>
            </a:xfrm>
            <a:prstGeom prst="rect">
              <a:avLst/>
            </a:prstGeom>
            <a:gradFill flip="none" rotWithShape="1">
              <a:gsLst>
                <a:gs pos="0">
                  <a:srgbClr val="412FB2">
                    <a:alpha val="69804"/>
                  </a:srgbClr>
                </a:gs>
                <a:gs pos="50000">
                  <a:srgbClr val="00BCFF">
                    <a:alpha val="69804"/>
                  </a:srgbClr>
                </a:gs>
                <a:gs pos="100000">
                  <a:srgbClr val="D1F5AE">
                    <a:alpha val="7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Sous-titre 4">
            <a:extLst>
              <a:ext uri="{FF2B5EF4-FFF2-40B4-BE49-F238E27FC236}">
                <a16:creationId xmlns:a16="http://schemas.microsoft.com/office/drawing/2014/main" id="{3B71CF21-A74A-BD51-C946-3EC394F36F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z="4800" dirty="0"/>
              <a:t>ESA Call M8/F3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2C0A7CB-9542-CB3F-B851-3D46DB59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0800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à coins arrondis 85"/>
          <p:cNvSpPr/>
          <p:nvPr/>
        </p:nvSpPr>
        <p:spPr>
          <a:xfrm>
            <a:off x="1848682" y="4028708"/>
            <a:ext cx="3619179" cy="311890"/>
          </a:xfrm>
          <a:prstGeom prst="roundRect">
            <a:avLst/>
          </a:prstGeom>
          <a:solidFill>
            <a:srgbClr val="80808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n w="15875">
                  <a:gradFill flip="none" rotWithShape="1">
                    <a:gsLst>
                      <a:gs pos="0">
                        <a:schemeClr val="tx2"/>
                      </a:gs>
                      <a:gs pos="26000">
                        <a:schemeClr val="bg2"/>
                      </a:gs>
                      <a:gs pos="74000">
                        <a:schemeClr val="accent3"/>
                      </a:gs>
                      <a:gs pos="100000">
                        <a:schemeClr val="accent4"/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</a:ln>
              </a:rPr>
              <a:t>M8/F3 ESA calls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358218" y="1383784"/>
            <a:ext cx="3657600" cy="20267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j-lt"/>
              </a:rPr>
              <a:t>Mission M8</a:t>
            </a:r>
          </a:p>
          <a:p>
            <a:r>
              <a:rPr lang="fr-FR" sz="1600" b="1" dirty="0" err="1">
                <a:solidFill>
                  <a:schemeClr val="tx1"/>
                </a:solidFill>
              </a:rPr>
              <a:t>CaC</a:t>
            </a:r>
            <a:r>
              <a:rPr lang="fr-FR" sz="1600" b="1" dirty="0">
                <a:solidFill>
                  <a:schemeClr val="tx1"/>
                </a:solidFill>
              </a:rPr>
              <a:t> : 650 M€</a:t>
            </a:r>
          </a:p>
          <a:p>
            <a:r>
              <a:rPr lang="fr-FR" sz="1600" dirty="0">
                <a:solidFill>
                  <a:schemeClr val="tx1"/>
                </a:solidFill>
              </a:rPr>
              <a:t>Target mission: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tx1"/>
                </a:solidFill>
              </a:rPr>
              <a:t>ESA </a:t>
            </a:r>
            <a:r>
              <a:rPr lang="fr-FR" sz="1600" dirty="0" err="1">
                <a:solidFill>
                  <a:schemeClr val="tx1"/>
                </a:solidFill>
              </a:rPr>
              <a:t>standalone</a:t>
            </a:r>
            <a:r>
              <a:rPr lang="fr-FR" sz="1600" dirty="0">
                <a:solidFill>
                  <a:schemeClr val="tx1"/>
                </a:solidFill>
              </a:rPr>
              <a:t> mission</a:t>
            </a:r>
          </a:p>
          <a:p>
            <a:pPr marL="285750" indent="-285750">
              <a:buFontTx/>
              <a:buChar char="-"/>
            </a:pPr>
            <a:endParaRPr lang="fr-FR" sz="1600" dirty="0">
              <a:solidFill>
                <a:schemeClr val="tx1"/>
              </a:solidFill>
            </a:endParaRPr>
          </a:p>
          <a:p>
            <a:r>
              <a:rPr lang="fr-FR" sz="1600" dirty="0" err="1">
                <a:solidFill>
                  <a:schemeClr val="tx1"/>
                </a:solidFill>
              </a:rPr>
              <a:t>Expected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launch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year</a:t>
            </a:r>
            <a:r>
              <a:rPr lang="fr-FR" sz="1600" dirty="0">
                <a:solidFill>
                  <a:schemeClr val="tx1"/>
                </a:solidFill>
              </a:rPr>
              <a:t> : 2041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4267200" y="1383784"/>
            <a:ext cx="3657600" cy="20267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j-lt"/>
              </a:rPr>
              <a:t>Mission F3</a:t>
            </a:r>
          </a:p>
          <a:p>
            <a:r>
              <a:rPr lang="fr-FR" sz="1600" b="1" dirty="0" err="1">
                <a:solidFill>
                  <a:schemeClr val="tx1"/>
                </a:solidFill>
              </a:rPr>
              <a:t>CaC</a:t>
            </a:r>
            <a:r>
              <a:rPr lang="fr-FR" sz="1600" b="1" dirty="0">
                <a:solidFill>
                  <a:schemeClr val="tx1"/>
                </a:solidFill>
              </a:rPr>
              <a:t> : 200 M€</a:t>
            </a:r>
          </a:p>
          <a:p>
            <a:r>
              <a:rPr lang="fr-FR" sz="1600" dirty="0">
                <a:solidFill>
                  <a:schemeClr val="tx1"/>
                </a:solidFill>
              </a:rPr>
              <a:t>Target mission: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tx1"/>
                </a:solidFill>
              </a:rPr>
              <a:t>ESA </a:t>
            </a:r>
            <a:r>
              <a:rPr lang="fr-FR" sz="1600" dirty="0" err="1">
                <a:solidFill>
                  <a:schemeClr val="tx1"/>
                </a:solidFill>
              </a:rPr>
              <a:t>standalone</a:t>
            </a:r>
            <a:r>
              <a:rPr lang="fr-FR" sz="1600" dirty="0">
                <a:solidFill>
                  <a:schemeClr val="tx1"/>
                </a:solidFill>
              </a:rPr>
              <a:t> mission</a:t>
            </a:r>
          </a:p>
          <a:p>
            <a:pPr marL="285750" indent="-285750">
              <a:buFontTx/>
              <a:buChar char="-"/>
            </a:pPr>
            <a:endParaRPr lang="fr-FR" sz="1600" dirty="0">
              <a:solidFill>
                <a:schemeClr val="tx1"/>
              </a:solidFill>
            </a:endParaRPr>
          </a:p>
          <a:p>
            <a:r>
              <a:rPr lang="fr-FR" sz="1600" dirty="0" err="1">
                <a:solidFill>
                  <a:schemeClr val="tx1"/>
                </a:solidFill>
              </a:rPr>
              <a:t>Expected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launch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year</a:t>
            </a:r>
            <a:r>
              <a:rPr lang="fr-FR" sz="1600" dirty="0">
                <a:solidFill>
                  <a:schemeClr val="tx1"/>
                </a:solidFill>
              </a:rPr>
              <a:t> : 2034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8105859" y="1383784"/>
            <a:ext cx="3657600" cy="20267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+mj-lt"/>
              </a:rPr>
              <a:t>Mini F</a:t>
            </a:r>
          </a:p>
          <a:p>
            <a:r>
              <a:rPr lang="fr-FR" sz="1600" b="1" dirty="0" err="1">
                <a:solidFill>
                  <a:schemeClr val="tx1"/>
                </a:solidFill>
              </a:rPr>
              <a:t>CaC</a:t>
            </a:r>
            <a:r>
              <a:rPr lang="fr-FR" sz="1600" b="1" dirty="0">
                <a:solidFill>
                  <a:schemeClr val="tx1"/>
                </a:solidFill>
              </a:rPr>
              <a:t> : 50 M€</a:t>
            </a:r>
          </a:p>
          <a:p>
            <a:r>
              <a:rPr lang="fr-FR" sz="1600" dirty="0">
                <a:solidFill>
                  <a:schemeClr val="tx1"/>
                </a:solidFill>
              </a:rPr>
              <a:t>Target mission: </a:t>
            </a:r>
          </a:p>
          <a:p>
            <a:pPr marL="285750" indent="-285750">
              <a:buFontTx/>
              <a:buChar char="-"/>
            </a:pPr>
            <a:r>
              <a:rPr lang="fr-FR" sz="1600" dirty="0">
                <a:solidFill>
                  <a:schemeClr val="tx1"/>
                </a:solidFill>
              </a:rPr>
              <a:t>Short </a:t>
            </a:r>
            <a:r>
              <a:rPr lang="fr-FR" sz="1600" dirty="0" err="1">
                <a:solidFill>
                  <a:schemeClr val="tx1"/>
                </a:solidFill>
              </a:rPr>
              <a:t>timeline</a:t>
            </a:r>
            <a:r>
              <a:rPr lang="fr-FR" sz="1600" dirty="0">
                <a:solidFill>
                  <a:schemeClr val="tx1"/>
                </a:solidFill>
              </a:rPr>
              <a:t> mission(&lt;3 </a:t>
            </a:r>
            <a:r>
              <a:rPr lang="fr-FR" sz="1600" dirty="0" err="1">
                <a:solidFill>
                  <a:schemeClr val="tx1"/>
                </a:solidFill>
              </a:rPr>
              <a:t>years</a:t>
            </a:r>
            <a:r>
              <a:rPr lang="fr-FR" sz="1600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600" dirty="0" err="1">
                <a:solidFill>
                  <a:schemeClr val="tx1"/>
                </a:solidFill>
              </a:rPr>
              <a:t>Passenger</a:t>
            </a:r>
            <a:r>
              <a:rPr lang="fr-FR" sz="1600" dirty="0">
                <a:solidFill>
                  <a:schemeClr val="tx1"/>
                </a:solidFill>
              </a:rPr>
              <a:t> or </a:t>
            </a:r>
            <a:r>
              <a:rPr lang="fr-FR" sz="1600" dirty="0" err="1">
                <a:solidFill>
                  <a:schemeClr val="tx1"/>
                </a:solidFill>
              </a:rPr>
              <a:t>companion</a:t>
            </a:r>
            <a:r>
              <a:rPr lang="fr-FR" sz="1600" dirty="0">
                <a:solidFill>
                  <a:schemeClr val="tx1"/>
                </a:solidFill>
              </a:rPr>
              <a:t> of </a:t>
            </a:r>
            <a:r>
              <a:rPr lang="fr-FR" sz="1600" dirty="0" err="1">
                <a:solidFill>
                  <a:schemeClr val="tx1"/>
                </a:solidFill>
              </a:rPr>
              <a:t>opportunity</a:t>
            </a:r>
            <a:r>
              <a:rPr lang="fr-FR" sz="1600" dirty="0">
                <a:solidFill>
                  <a:schemeClr val="tx1"/>
                </a:solidFill>
              </a:rPr>
              <a:t> mission</a:t>
            </a:r>
          </a:p>
          <a:p>
            <a:endParaRPr lang="fr-FR" sz="1600" dirty="0">
              <a:solidFill>
                <a:schemeClr val="tx1"/>
              </a:solidFill>
            </a:endParaRPr>
          </a:p>
          <a:p>
            <a:r>
              <a:rPr lang="fr-FR" sz="1600" dirty="0" err="1">
                <a:solidFill>
                  <a:schemeClr val="tx1"/>
                </a:solidFill>
              </a:rPr>
              <a:t>Expected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launch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err="1">
                <a:solidFill>
                  <a:schemeClr val="tx1"/>
                </a:solidFill>
              </a:rPr>
              <a:t>year</a:t>
            </a:r>
            <a:r>
              <a:rPr lang="fr-FR" sz="1600" dirty="0">
                <a:solidFill>
                  <a:schemeClr val="tx1"/>
                </a:solidFill>
              </a:rPr>
              <a:t> : TBD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58218" y="4615214"/>
            <a:ext cx="1147720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121A605-B25C-1D08-0AE6-508E6E8280D8}"/>
              </a:ext>
            </a:extLst>
          </p:cNvPr>
          <p:cNvGrpSpPr/>
          <p:nvPr/>
        </p:nvGrpSpPr>
        <p:grpSpPr>
          <a:xfrm flipH="1">
            <a:off x="733757" y="4171341"/>
            <a:ext cx="50355" cy="462727"/>
            <a:chOff x="1912285" y="2695253"/>
            <a:chExt cx="117446" cy="1079241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>
              <a:off x="1912285" y="3657048"/>
              <a:ext cx="117446" cy="11744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>
              <a:off x="1971008" y="2695253"/>
              <a:ext cx="0" cy="9617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5"/>
          <p:cNvGrpSpPr/>
          <p:nvPr/>
        </p:nvGrpSpPr>
        <p:grpSpPr>
          <a:xfrm>
            <a:off x="948217" y="4614401"/>
            <a:ext cx="50355" cy="480174"/>
            <a:chOff x="948217" y="4614401"/>
            <a:chExt cx="50355" cy="48017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 flipH="1" flipV="1">
              <a:off x="948217" y="4614401"/>
              <a:ext cx="50355" cy="503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3394" y="4646294"/>
              <a:ext cx="0" cy="44828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/>
          <p:cNvSpPr txBox="1"/>
          <p:nvPr/>
        </p:nvSpPr>
        <p:spPr>
          <a:xfrm>
            <a:off x="499621" y="3861068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>
                <a:solidFill>
                  <a:schemeClr val="bg1"/>
                </a:solidFill>
                <a:latin typeface="+mj-lt"/>
              </a:rPr>
              <a:t>Dec</a:t>
            </a:r>
            <a:r>
              <a:rPr lang="fr-FR" sz="800" dirty="0">
                <a:solidFill>
                  <a:schemeClr val="bg1"/>
                </a:solidFill>
                <a:latin typeface="+mj-lt"/>
              </a:rPr>
              <a:t> 2024</a:t>
            </a:r>
          </a:p>
          <a:p>
            <a:r>
              <a:rPr lang="fr-FR" sz="800" dirty="0">
                <a:solidFill>
                  <a:schemeClr val="bg1"/>
                </a:solidFill>
              </a:rPr>
              <a:t>Information Workshop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66321" y="5099988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+mj-lt"/>
              </a:rPr>
              <a:t>Mars 2025</a:t>
            </a:r>
          </a:p>
          <a:p>
            <a:r>
              <a:rPr lang="fr-FR" sz="800" dirty="0">
                <a:solidFill>
                  <a:schemeClr val="bg1"/>
                </a:solidFill>
              </a:rPr>
              <a:t>Open the Call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121A605-B25C-1D08-0AE6-508E6E8280D8}"/>
              </a:ext>
            </a:extLst>
          </p:cNvPr>
          <p:cNvGrpSpPr/>
          <p:nvPr/>
        </p:nvGrpSpPr>
        <p:grpSpPr>
          <a:xfrm flipH="1">
            <a:off x="1739597" y="3977600"/>
            <a:ext cx="50355" cy="656468"/>
            <a:chOff x="1912285" y="2243381"/>
            <a:chExt cx="117446" cy="1531113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>
              <a:off x="1912285" y="3657048"/>
              <a:ext cx="117446" cy="11744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1007" y="2243381"/>
              <a:ext cx="0" cy="141366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ZoneTexte 23"/>
          <p:cNvSpPr txBox="1"/>
          <p:nvPr/>
        </p:nvSpPr>
        <p:spPr>
          <a:xfrm>
            <a:off x="1543561" y="3617228"/>
            <a:ext cx="1001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+mj-lt"/>
              </a:rPr>
              <a:t>Mai 2025</a:t>
            </a:r>
          </a:p>
          <a:p>
            <a:r>
              <a:rPr lang="fr-FR" sz="800" dirty="0">
                <a:solidFill>
                  <a:schemeClr val="bg1"/>
                </a:solidFill>
              </a:rPr>
              <a:t>Phase1 </a:t>
            </a:r>
            <a:r>
              <a:rPr lang="fr-FR" sz="800" dirty="0" err="1">
                <a:solidFill>
                  <a:schemeClr val="bg1"/>
                </a:solidFill>
              </a:rPr>
              <a:t>submission</a:t>
            </a:r>
            <a:endParaRPr lang="fr-FR" sz="800" dirty="0">
              <a:solidFill>
                <a:schemeClr val="bg1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281717" y="4599161"/>
            <a:ext cx="50355" cy="477967"/>
            <a:chOff x="2281717" y="4599161"/>
            <a:chExt cx="50355" cy="477967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 flipH="1" flipV="1">
              <a:off x="2281717" y="4599161"/>
              <a:ext cx="50355" cy="503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6895" y="4631054"/>
              <a:ext cx="0" cy="4460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ZoneTexte 27"/>
          <p:cNvSpPr txBox="1"/>
          <p:nvPr/>
        </p:nvSpPr>
        <p:spPr>
          <a:xfrm>
            <a:off x="2099821" y="5084748"/>
            <a:ext cx="100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accent5"/>
                </a:solidFill>
                <a:latin typeface="+mj-lt"/>
              </a:rPr>
              <a:t>Sept 2025</a:t>
            </a:r>
          </a:p>
          <a:p>
            <a:r>
              <a:rPr lang="fr-FR" sz="800" dirty="0">
                <a:solidFill>
                  <a:schemeClr val="accent5"/>
                </a:solidFill>
              </a:rPr>
              <a:t>Select proposition for phase 2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D121A605-B25C-1D08-0AE6-508E6E8280D8}"/>
              </a:ext>
            </a:extLst>
          </p:cNvPr>
          <p:cNvGrpSpPr/>
          <p:nvPr/>
        </p:nvGrpSpPr>
        <p:grpSpPr>
          <a:xfrm flipH="1">
            <a:off x="3004517" y="3955782"/>
            <a:ext cx="50355" cy="685906"/>
            <a:chOff x="1912285" y="2174722"/>
            <a:chExt cx="117446" cy="1599772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>
              <a:off x="1912285" y="3657048"/>
              <a:ext cx="117446" cy="11744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1007" y="2174722"/>
              <a:ext cx="2" cy="148232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ZoneTexte 31"/>
          <p:cNvSpPr txBox="1"/>
          <p:nvPr/>
        </p:nvSpPr>
        <p:spPr>
          <a:xfrm>
            <a:off x="2815372" y="3617228"/>
            <a:ext cx="1001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>
                <a:solidFill>
                  <a:schemeClr val="bg1"/>
                </a:solidFill>
                <a:latin typeface="+mj-lt"/>
              </a:rPr>
              <a:t>Oct</a:t>
            </a:r>
            <a:r>
              <a:rPr lang="fr-FR" sz="800" dirty="0">
                <a:solidFill>
                  <a:schemeClr val="bg1"/>
                </a:solidFill>
                <a:latin typeface="+mj-lt"/>
              </a:rPr>
              <a:t> 2025</a:t>
            </a:r>
          </a:p>
          <a:p>
            <a:r>
              <a:rPr lang="fr-FR" sz="800" dirty="0">
                <a:solidFill>
                  <a:schemeClr val="bg1"/>
                </a:solidFill>
              </a:rPr>
              <a:t>Phase 2 Workshop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4415317" y="4591541"/>
            <a:ext cx="50355" cy="485587"/>
            <a:chOff x="4415317" y="4591541"/>
            <a:chExt cx="50355" cy="485587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 flipH="1" flipV="1">
              <a:off x="4415317" y="4591541"/>
              <a:ext cx="50355" cy="503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0495" y="4623434"/>
              <a:ext cx="0" cy="4536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ZoneTexte 35"/>
          <p:cNvSpPr txBox="1"/>
          <p:nvPr/>
        </p:nvSpPr>
        <p:spPr>
          <a:xfrm>
            <a:off x="4233421" y="5077128"/>
            <a:ext cx="100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+mj-lt"/>
              </a:rPr>
              <a:t>Mars 2026</a:t>
            </a:r>
          </a:p>
          <a:p>
            <a:r>
              <a:rPr lang="fr-FR" sz="800" dirty="0">
                <a:solidFill>
                  <a:schemeClr val="bg1"/>
                </a:solidFill>
              </a:rPr>
              <a:t>Phase 2 proposition </a:t>
            </a:r>
            <a:r>
              <a:rPr lang="fr-FR" sz="800" dirty="0" err="1">
                <a:solidFill>
                  <a:schemeClr val="bg1"/>
                </a:solidFill>
              </a:rPr>
              <a:t>submission</a:t>
            </a:r>
            <a:endParaRPr lang="fr-FR" sz="800" dirty="0">
              <a:solidFill>
                <a:schemeClr val="bg1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D121A605-B25C-1D08-0AE6-508E6E8280D8}"/>
              </a:ext>
            </a:extLst>
          </p:cNvPr>
          <p:cNvGrpSpPr/>
          <p:nvPr/>
        </p:nvGrpSpPr>
        <p:grpSpPr>
          <a:xfrm flipH="1">
            <a:off x="5663897" y="4178961"/>
            <a:ext cx="50355" cy="462727"/>
            <a:chOff x="1912285" y="2695253"/>
            <a:chExt cx="117446" cy="1079241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>
              <a:off x="1912285" y="3657048"/>
              <a:ext cx="117446" cy="11744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>
              <a:off x="1971008" y="2695253"/>
              <a:ext cx="0" cy="9617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ZoneTexte 39"/>
          <p:cNvSpPr txBox="1"/>
          <p:nvPr/>
        </p:nvSpPr>
        <p:spPr>
          <a:xfrm>
            <a:off x="5467861" y="3746768"/>
            <a:ext cx="166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>
                <a:solidFill>
                  <a:schemeClr val="accent5"/>
                </a:solidFill>
                <a:latin typeface="+mj-lt"/>
              </a:rPr>
              <a:t>Nov</a:t>
            </a:r>
            <a:r>
              <a:rPr lang="fr-FR" sz="800" dirty="0">
                <a:solidFill>
                  <a:schemeClr val="accent5"/>
                </a:solidFill>
                <a:latin typeface="+mj-lt"/>
              </a:rPr>
              <a:t> 2026</a:t>
            </a:r>
          </a:p>
          <a:p>
            <a:r>
              <a:rPr lang="fr-FR" sz="800" dirty="0">
                <a:solidFill>
                  <a:schemeClr val="accent5"/>
                </a:solidFill>
              </a:rPr>
              <a:t>Select 5 M8 for </a:t>
            </a:r>
            <a:r>
              <a:rPr lang="fr-FR" sz="800" dirty="0" err="1">
                <a:solidFill>
                  <a:schemeClr val="accent5"/>
                </a:solidFill>
              </a:rPr>
              <a:t>competitive</a:t>
            </a:r>
            <a:r>
              <a:rPr lang="fr-FR" sz="800" dirty="0">
                <a:solidFill>
                  <a:schemeClr val="accent5"/>
                </a:solidFill>
              </a:rPr>
              <a:t> phase  0</a:t>
            </a:r>
          </a:p>
          <a:p>
            <a:r>
              <a:rPr lang="fr-FR" sz="800" dirty="0">
                <a:solidFill>
                  <a:schemeClr val="accent5"/>
                </a:solidFill>
              </a:rPr>
              <a:t>1 F3 </a:t>
            </a:r>
            <a:r>
              <a:rPr lang="fr-FR" sz="800" dirty="0" err="1">
                <a:solidFill>
                  <a:schemeClr val="accent5"/>
                </a:solidFill>
              </a:rPr>
              <a:t>selected</a:t>
            </a:r>
            <a:endParaRPr lang="fr-FR" sz="800" dirty="0">
              <a:solidFill>
                <a:schemeClr val="accent5"/>
              </a:solidFill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6663217" y="4599161"/>
            <a:ext cx="50355" cy="495414"/>
            <a:chOff x="6663217" y="4599161"/>
            <a:chExt cx="50355" cy="495414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 flipH="1" flipV="1">
              <a:off x="6663217" y="4599161"/>
              <a:ext cx="50355" cy="503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8395" y="4631054"/>
              <a:ext cx="0" cy="46352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ZoneTexte 47"/>
          <p:cNvSpPr txBox="1"/>
          <p:nvPr/>
        </p:nvSpPr>
        <p:spPr>
          <a:xfrm>
            <a:off x="6367021" y="5094575"/>
            <a:ext cx="140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>
                <a:solidFill>
                  <a:schemeClr val="accent5"/>
                </a:solidFill>
                <a:latin typeface="+mj-lt"/>
              </a:rPr>
              <a:t>Nov</a:t>
            </a:r>
            <a:r>
              <a:rPr lang="fr-FR" sz="800" dirty="0">
                <a:solidFill>
                  <a:schemeClr val="accent5"/>
                </a:solidFill>
                <a:latin typeface="+mj-lt"/>
              </a:rPr>
              <a:t> 2027</a:t>
            </a:r>
          </a:p>
          <a:p>
            <a:r>
              <a:rPr lang="fr-FR" sz="800" dirty="0">
                <a:solidFill>
                  <a:schemeClr val="accent5"/>
                </a:solidFill>
              </a:rPr>
              <a:t>3 M8 </a:t>
            </a:r>
            <a:r>
              <a:rPr lang="fr-FR" sz="800" dirty="0" err="1">
                <a:solidFill>
                  <a:schemeClr val="accent5"/>
                </a:solidFill>
              </a:rPr>
              <a:t>selected</a:t>
            </a:r>
            <a:r>
              <a:rPr lang="fr-FR" sz="800" dirty="0">
                <a:solidFill>
                  <a:schemeClr val="accent5"/>
                </a:solidFill>
              </a:rPr>
              <a:t> to continue </a:t>
            </a:r>
            <a:r>
              <a:rPr lang="fr-FR" sz="800" dirty="0" err="1">
                <a:solidFill>
                  <a:schemeClr val="accent5"/>
                </a:solidFill>
              </a:rPr>
              <a:t>competitive</a:t>
            </a:r>
            <a:r>
              <a:rPr lang="fr-FR" sz="800" dirty="0">
                <a:solidFill>
                  <a:schemeClr val="accent5"/>
                </a:solidFill>
              </a:rPr>
              <a:t> Phase A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121A605-B25C-1D08-0AE6-508E6E8280D8}"/>
              </a:ext>
            </a:extLst>
          </p:cNvPr>
          <p:cNvGrpSpPr/>
          <p:nvPr/>
        </p:nvGrpSpPr>
        <p:grpSpPr>
          <a:xfrm flipH="1">
            <a:off x="8026097" y="4178961"/>
            <a:ext cx="50355" cy="462727"/>
            <a:chOff x="1912285" y="2695253"/>
            <a:chExt cx="117446" cy="1079241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>
              <a:off x="1912285" y="3657048"/>
              <a:ext cx="117446" cy="11744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>
              <a:off x="1971008" y="2695253"/>
              <a:ext cx="0" cy="9617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ZoneTexte 51"/>
          <p:cNvSpPr txBox="1"/>
          <p:nvPr/>
        </p:nvSpPr>
        <p:spPr>
          <a:xfrm>
            <a:off x="7830061" y="3777248"/>
            <a:ext cx="1092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accent5"/>
                </a:solidFill>
                <a:latin typeface="+mj-lt"/>
              </a:rPr>
              <a:t>Mars 2030</a:t>
            </a:r>
            <a:endParaRPr lang="fr-FR" sz="800" dirty="0">
              <a:solidFill>
                <a:schemeClr val="accent5"/>
              </a:solidFill>
            </a:endParaRPr>
          </a:p>
          <a:p>
            <a:r>
              <a:rPr lang="fr-FR" sz="800" dirty="0">
                <a:solidFill>
                  <a:schemeClr val="accent5"/>
                </a:solidFill>
              </a:rPr>
              <a:t>M8 mission </a:t>
            </a:r>
            <a:r>
              <a:rPr lang="fr-FR" sz="800" dirty="0" err="1">
                <a:solidFill>
                  <a:schemeClr val="accent5"/>
                </a:solidFill>
              </a:rPr>
              <a:t>selected</a:t>
            </a:r>
            <a:endParaRPr lang="fr-FR" sz="800" dirty="0">
              <a:solidFill>
                <a:schemeClr val="accent5"/>
              </a:solidFill>
            </a:endParaRPr>
          </a:p>
          <a:p>
            <a:r>
              <a:rPr lang="fr-FR" sz="800" dirty="0">
                <a:solidFill>
                  <a:schemeClr val="accent5"/>
                </a:solidFill>
              </a:rPr>
              <a:t>F3 mission </a:t>
            </a:r>
            <a:r>
              <a:rPr lang="fr-FR" sz="800" dirty="0" err="1">
                <a:solidFill>
                  <a:schemeClr val="accent5"/>
                </a:solidFill>
              </a:rPr>
              <a:t>adopted</a:t>
            </a:r>
            <a:endParaRPr lang="fr-FR" sz="800" dirty="0">
              <a:solidFill>
                <a:schemeClr val="accent5"/>
              </a:solidFill>
            </a:endParaRPr>
          </a:p>
        </p:txBody>
      </p:sp>
      <p:grpSp>
        <p:nvGrpSpPr>
          <p:cNvPr id="42" name="Groupe 41"/>
          <p:cNvGrpSpPr/>
          <p:nvPr/>
        </p:nvGrpSpPr>
        <p:grpSpPr>
          <a:xfrm>
            <a:off x="9086377" y="4591541"/>
            <a:ext cx="50355" cy="493207"/>
            <a:chOff x="9086377" y="4591541"/>
            <a:chExt cx="50355" cy="493207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 flipH="1" flipV="1">
              <a:off x="9086377" y="4591541"/>
              <a:ext cx="50355" cy="503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1555" y="4623434"/>
              <a:ext cx="0" cy="46131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ZoneTexte 55"/>
          <p:cNvSpPr txBox="1"/>
          <p:nvPr/>
        </p:nvSpPr>
        <p:spPr>
          <a:xfrm>
            <a:off x="8790181" y="5086955"/>
            <a:ext cx="1405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>
                <a:solidFill>
                  <a:schemeClr val="bg1"/>
                </a:solidFill>
                <a:latin typeface="+mj-lt"/>
              </a:rPr>
              <a:t>Nov</a:t>
            </a:r>
            <a:r>
              <a:rPr lang="fr-FR" sz="800" dirty="0">
                <a:solidFill>
                  <a:schemeClr val="bg1"/>
                </a:solidFill>
                <a:latin typeface="+mj-lt"/>
              </a:rPr>
              <a:t> 2032</a:t>
            </a:r>
          </a:p>
          <a:p>
            <a:r>
              <a:rPr lang="fr-FR" sz="800" dirty="0">
                <a:solidFill>
                  <a:schemeClr val="bg1"/>
                </a:solidFill>
              </a:rPr>
              <a:t>M8 mission </a:t>
            </a:r>
            <a:r>
              <a:rPr lang="fr-FR" sz="800" dirty="0" err="1">
                <a:solidFill>
                  <a:schemeClr val="bg1"/>
                </a:solidFill>
              </a:rPr>
              <a:t>adopted</a:t>
            </a:r>
            <a:endParaRPr lang="fr-FR" sz="800" dirty="0">
              <a:solidFill>
                <a:schemeClr val="bg1"/>
              </a:solidFill>
            </a:endParaRP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D121A605-B25C-1D08-0AE6-508E6E8280D8}"/>
              </a:ext>
            </a:extLst>
          </p:cNvPr>
          <p:cNvGrpSpPr/>
          <p:nvPr/>
        </p:nvGrpSpPr>
        <p:grpSpPr>
          <a:xfrm flipH="1">
            <a:off x="9781055" y="4180530"/>
            <a:ext cx="50355" cy="462727"/>
            <a:chOff x="1912285" y="2695253"/>
            <a:chExt cx="117446" cy="1079241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>
              <a:off x="1912285" y="3657048"/>
              <a:ext cx="117446" cy="11744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>
              <a:off x="1971008" y="2695253"/>
              <a:ext cx="0" cy="9617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ZoneTexte 59"/>
          <p:cNvSpPr txBox="1"/>
          <p:nvPr/>
        </p:nvSpPr>
        <p:spPr>
          <a:xfrm>
            <a:off x="9585019" y="3778817"/>
            <a:ext cx="1092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+mj-lt"/>
              </a:rPr>
              <a:t>2034</a:t>
            </a:r>
            <a:endParaRPr lang="fr-FR" sz="800" dirty="0">
              <a:solidFill>
                <a:schemeClr val="bg1"/>
              </a:solidFill>
            </a:endParaRPr>
          </a:p>
          <a:p>
            <a:r>
              <a:rPr lang="fr-FR" sz="800" dirty="0">
                <a:solidFill>
                  <a:schemeClr val="bg1"/>
                </a:solidFill>
              </a:rPr>
              <a:t>F3 </a:t>
            </a:r>
            <a:r>
              <a:rPr lang="fr-FR" sz="800" dirty="0" err="1">
                <a:solidFill>
                  <a:schemeClr val="bg1"/>
                </a:solidFill>
              </a:rPr>
              <a:t>launch</a:t>
            </a:r>
            <a:endParaRPr lang="fr-FR" sz="800" dirty="0">
              <a:solidFill>
                <a:schemeClr val="bg1"/>
              </a:solidFill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11567197" y="4593111"/>
            <a:ext cx="50355" cy="420849"/>
            <a:chOff x="11567197" y="4593111"/>
            <a:chExt cx="50355" cy="420849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 flipH="1" flipV="1">
              <a:off x="11567197" y="4593111"/>
              <a:ext cx="50355" cy="50355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92375" y="4625004"/>
              <a:ext cx="0" cy="38895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ZoneTexte 63"/>
          <p:cNvSpPr txBox="1"/>
          <p:nvPr/>
        </p:nvSpPr>
        <p:spPr>
          <a:xfrm>
            <a:off x="11353649" y="5088525"/>
            <a:ext cx="655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+mj-lt"/>
              </a:rPr>
              <a:t>2041</a:t>
            </a:r>
          </a:p>
          <a:p>
            <a:r>
              <a:rPr lang="fr-FR" sz="800" dirty="0">
                <a:solidFill>
                  <a:schemeClr val="bg1"/>
                </a:solidFill>
              </a:rPr>
              <a:t>M8 </a:t>
            </a:r>
            <a:r>
              <a:rPr lang="fr-FR" sz="800" dirty="0" err="1">
                <a:solidFill>
                  <a:schemeClr val="bg1"/>
                </a:solidFill>
              </a:rPr>
              <a:t>launch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218" y="5690142"/>
            <a:ext cx="11259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2"/>
                </a:solidFill>
              </a:rPr>
              <a:t>Link : </a:t>
            </a:r>
            <a:r>
              <a:rPr lang="en-US" dirty="0">
                <a:hlinkClick r:id="rId3"/>
              </a:rPr>
              <a:t>COSMOS Briefing Meeting - Call for a Medium-size and a Fast mission opportunity - 2025 - Cosmos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1848682" y="4002045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>
                <a:solidFill>
                  <a:schemeClr val="bg2"/>
                </a:solidFill>
                <a:latin typeface="+mj-lt"/>
              </a:rPr>
              <a:t>June</a:t>
            </a:r>
            <a:r>
              <a:rPr lang="fr-FR" sz="800" dirty="0">
                <a:solidFill>
                  <a:schemeClr val="bg2"/>
                </a:solidFill>
                <a:latin typeface="+mj-lt"/>
              </a:rPr>
              <a:t> 2025</a:t>
            </a:r>
          </a:p>
          <a:p>
            <a:r>
              <a:rPr lang="fr-FR" sz="800" dirty="0">
                <a:solidFill>
                  <a:schemeClr val="bg2"/>
                </a:solidFill>
              </a:rPr>
              <a:t>CNES </a:t>
            </a:r>
            <a:r>
              <a:rPr lang="fr-FR" sz="800" dirty="0" err="1">
                <a:solidFill>
                  <a:schemeClr val="bg2"/>
                </a:solidFill>
              </a:rPr>
              <a:t>internal</a:t>
            </a:r>
            <a:r>
              <a:rPr lang="fr-FR" sz="800" dirty="0">
                <a:solidFill>
                  <a:schemeClr val="bg2"/>
                </a:solidFill>
              </a:rPr>
              <a:t> </a:t>
            </a:r>
            <a:r>
              <a:rPr lang="fr-FR" sz="800" dirty="0" err="1">
                <a:solidFill>
                  <a:schemeClr val="bg2"/>
                </a:solidFill>
              </a:rPr>
              <a:t>review</a:t>
            </a:r>
            <a:endParaRPr lang="fr-FR" sz="800" dirty="0">
              <a:solidFill>
                <a:schemeClr val="bg2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2AE2074D-C52E-5CC0-E3F4-991E5C7764C5}"/>
              </a:ext>
            </a:extLst>
          </p:cNvPr>
          <p:cNvSpPr/>
          <p:nvPr/>
        </p:nvSpPr>
        <p:spPr>
          <a:xfrm flipH="1" flipV="1">
            <a:off x="2021812" y="4595939"/>
            <a:ext cx="50355" cy="5035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glow rad="172430">
              <a:schemeClr val="accent6">
                <a:alpha val="17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>
                <a:glow rad="127000">
                  <a:schemeClr val="accent5"/>
                </a:glow>
              </a:effectLst>
            </a:endParaRP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D121A605-B25C-1D08-0AE6-508E6E8280D8}"/>
              </a:ext>
            </a:extLst>
          </p:cNvPr>
          <p:cNvGrpSpPr/>
          <p:nvPr/>
        </p:nvGrpSpPr>
        <p:grpSpPr>
          <a:xfrm flipH="1">
            <a:off x="4703501" y="4340598"/>
            <a:ext cx="50355" cy="285849"/>
            <a:chOff x="1912285" y="3107794"/>
            <a:chExt cx="117446" cy="666700"/>
          </a:xfrm>
        </p:grpSpPr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2AE2074D-C52E-5CC0-E3F4-991E5C7764C5}"/>
                </a:ext>
              </a:extLst>
            </p:cNvPr>
            <p:cNvSpPr/>
            <p:nvPr/>
          </p:nvSpPr>
          <p:spPr>
            <a:xfrm>
              <a:off x="1912285" y="3657048"/>
              <a:ext cx="117446" cy="11744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glow rad="172430">
                <a:schemeClr val="accent6">
                  <a:alpha val="17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effectLst>
                  <a:glow rad="127000">
                    <a:schemeClr val="accent5"/>
                  </a:glow>
                </a:effectLst>
              </a:endParaRPr>
            </a:p>
          </p:txBody>
        </p: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1DC03C12-A06C-23E1-684B-1FF6E7F5EA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1007" y="3107794"/>
              <a:ext cx="2" cy="54925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ZoneTexte 71"/>
          <p:cNvSpPr txBox="1"/>
          <p:nvPr/>
        </p:nvSpPr>
        <p:spPr>
          <a:xfrm>
            <a:off x="4507465" y="4028708"/>
            <a:ext cx="1057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>
                <a:solidFill>
                  <a:schemeClr val="bg2"/>
                </a:solidFill>
                <a:latin typeface="+mj-lt"/>
              </a:rPr>
              <a:t>Apr</a:t>
            </a:r>
            <a:r>
              <a:rPr lang="fr-FR" sz="800" dirty="0">
                <a:solidFill>
                  <a:schemeClr val="bg2"/>
                </a:solidFill>
                <a:latin typeface="+mj-lt"/>
              </a:rPr>
              <a:t> 2026</a:t>
            </a:r>
          </a:p>
          <a:p>
            <a:r>
              <a:rPr lang="fr-FR" sz="800" dirty="0">
                <a:solidFill>
                  <a:schemeClr val="bg2"/>
                </a:solidFill>
              </a:rPr>
              <a:t>CNES </a:t>
            </a:r>
            <a:r>
              <a:rPr lang="fr-FR" sz="800" dirty="0" err="1">
                <a:solidFill>
                  <a:schemeClr val="bg2"/>
                </a:solidFill>
              </a:rPr>
              <a:t>internal</a:t>
            </a:r>
            <a:r>
              <a:rPr lang="fr-FR" sz="800" dirty="0">
                <a:solidFill>
                  <a:schemeClr val="bg2"/>
                </a:solidFill>
              </a:rPr>
              <a:t> </a:t>
            </a:r>
            <a:r>
              <a:rPr lang="fr-FR" sz="800" dirty="0" err="1">
                <a:solidFill>
                  <a:schemeClr val="bg2"/>
                </a:solidFill>
              </a:rPr>
              <a:t>review</a:t>
            </a:r>
            <a:endParaRPr lang="fr-FR" sz="800" dirty="0">
              <a:solidFill>
                <a:schemeClr val="bg2"/>
              </a:solidFill>
            </a:endParaRP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1DC03C12-A06C-23E1-684B-1FF6E7F5EA62}"/>
              </a:ext>
            </a:extLst>
          </p:cNvPr>
          <p:cNvCxnSpPr>
            <a:cxnSpLocks/>
          </p:cNvCxnSpPr>
          <p:nvPr/>
        </p:nvCxnSpPr>
        <p:spPr>
          <a:xfrm flipH="1">
            <a:off x="2036700" y="4347277"/>
            <a:ext cx="0" cy="2327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8A403295-3400-891F-130B-AF35A6445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2589212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572C6-C666-0465-4C63-3FF149D90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C39FEF4-28A6-2727-4E98-181344B81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245AC6DC-B317-AB9B-CB55-0FCA7DAC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3" y="364930"/>
            <a:ext cx="11470297" cy="1298460"/>
          </a:xfrm>
        </p:spPr>
        <p:txBody>
          <a:bodyPr/>
          <a:lstStyle/>
          <a:p>
            <a:r>
              <a:rPr lang="fr-FR" dirty="0" err="1"/>
              <a:t>Selected</a:t>
            </a:r>
            <a:r>
              <a:rPr lang="fr-FR" dirty="0"/>
              <a:t> missions for Phase 2</a:t>
            </a:r>
          </a:p>
        </p:txBody>
      </p:sp>
      <p:sp>
        <p:nvSpPr>
          <p:cNvPr id="25" name="Espace réservé du pied de page 2">
            <a:extLst>
              <a:ext uri="{FF2B5EF4-FFF2-40B4-BE49-F238E27FC236}">
                <a16:creationId xmlns:a16="http://schemas.microsoft.com/office/drawing/2014/main" id="{499DE112-D5C2-0537-29CA-02C351325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490A224-73F4-7C23-8509-FCC947841F6C}"/>
              </a:ext>
            </a:extLst>
          </p:cNvPr>
          <p:cNvGrpSpPr/>
          <p:nvPr/>
        </p:nvGrpSpPr>
        <p:grpSpPr>
          <a:xfrm>
            <a:off x="601763" y="1171794"/>
            <a:ext cx="10988473" cy="4918903"/>
            <a:chOff x="-23488" y="703385"/>
            <a:chExt cx="12192000" cy="5457652"/>
          </a:xfrm>
        </p:grpSpPr>
        <p:pic>
          <p:nvPicPr>
            <p:cNvPr id="4" name="Image 3" descr="Une image contenant texte, capture d’écran, nombre, Police&#10;&#10;Le contenu généré par l’IA peut être incorrect.">
              <a:extLst>
                <a:ext uri="{FF2B5EF4-FFF2-40B4-BE49-F238E27FC236}">
                  <a16:creationId xmlns:a16="http://schemas.microsoft.com/office/drawing/2014/main" id="{36D8B03B-FDCE-7FA9-81CA-3E9CE94E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983"/>
            <a:stretch/>
          </p:blipFill>
          <p:spPr>
            <a:xfrm>
              <a:off x="-23488" y="703385"/>
              <a:ext cx="12192000" cy="5457652"/>
            </a:xfrm>
            <a:prstGeom prst="rect">
              <a:avLst/>
            </a:prstGeom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3E40A7A-0439-B285-DDBC-EFAAD4E3C507}"/>
                </a:ext>
              </a:extLst>
            </p:cNvPr>
            <p:cNvGrpSpPr/>
            <p:nvPr/>
          </p:nvGrpSpPr>
          <p:grpSpPr>
            <a:xfrm>
              <a:off x="804985" y="1750647"/>
              <a:ext cx="11363527" cy="1304387"/>
              <a:chOff x="804985" y="1750647"/>
              <a:chExt cx="11363527" cy="1304387"/>
            </a:xfrm>
          </p:grpSpPr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63CA2FA0-4E63-DD07-B5CE-E8E5AFB05106}"/>
                  </a:ext>
                </a:extLst>
              </p:cNvPr>
              <p:cNvSpPr/>
              <p:nvPr/>
            </p:nvSpPr>
            <p:spPr>
              <a:xfrm>
                <a:off x="804985" y="1750647"/>
                <a:ext cx="5418889" cy="351692"/>
              </a:xfrm>
              <a:prstGeom prst="roundRect">
                <a:avLst/>
              </a:prstGeom>
              <a:solidFill>
                <a:srgbClr val="CCF2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79A06DC7-BAED-3C27-E867-5B291292ED23}"/>
                  </a:ext>
                </a:extLst>
              </p:cNvPr>
              <p:cNvSpPr/>
              <p:nvPr/>
            </p:nvSpPr>
            <p:spPr>
              <a:xfrm>
                <a:off x="7192986" y="2603308"/>
                <a:ext cx="4975526" cy="451726"/>
              </a:xfrm>
              <a:prstGeom prst="roundRect">
                <a:avLst/>
              </a:prstGeom>
              <a:solidFill>
                <a:srgbClr val="CCF2FF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851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D1789-E215-E6F9-2D8D-267C574E9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A6AAC64-DE75-97B3-906C-A90CEE117DC9}"/>
              </a:ext>
            </a:extLst>
          </p:cNvPr>
          <p:cNvGrpSpPr/>
          <p:nvPr/>
        </p:nvGrpSpPr>
        <p:grpSpPr>
          <a:xfrm>
            <a:off x="-8547" y="0"/>
            <a:ext cx="12200547" cy="6132443"/>
            <a:chOff x="-8547" y="0"/>
            <a:chExt cx="12200547" cy="613244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B49BD78-1C87-0194-27EE-3410D04F2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50" b="9924"/>
            <a:stretch/>
          </p:blipFill>
          <p:spPr>
            <a:xfrm>
              <a:off x="-8547" y="12953"/>
              <a:ext cx="12200547" cy="61185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5F08FA-B303-8597-B5EA-28F31CE8EBD7}"/>
                </a:ext>
              </a:extLst>
            </p:cNvPr>
            <p:cNvSpPr/>
            <p:nvPr/>
          </p:nvSpPr>
          <p:spPr>
            <a:xfrm>
              <a:off x="-8547" y="0"/>
              <a:ext cx="12200547" cy="6132443"/>
            </a:xfrm>
            <a:prstGeom prst="rect">
              <a:avLst/>
            </a:prstGeom>
            <a:gradFill flip="none" rotWithShape="1">
              <a:gsLst>
                <a:gs pos="0">
                  <a:srgbClr val="412FB2">
                    <a:alpha val="69804"/>
                  </a:srgbClr>
                </a:gs>
                <a:gs pos="50000">
                  <a:srgbClr val="00BCFF">
                    <a:alpha val="69804"/>
                  </a:srgbClr>
                </a:gs>
                <a:gs pos="100000">
                  <a:srgbClr val="D1F5AE">
                    <a:alpha val="7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Sous-titre 4">
            <a:extLst>
              <a:ext uri="{FF2B5EF4-FFF2-40B4-BE49-F238E27FC236}">
                <a16:creationId xmlns:a16="http://schemas.microsoft.com/office/drawing/2014/main" id="{90554E2F-D692-1BBD-2D8B-BC40107522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z="4800" dirty="0"/>
              <a:t>GCM Missions : </a:t>
            </a:r>
          </a:p>
          <a:p>
            <a:r>
              <a:rPr lang="fr-FR" sz="4800" dirty="0"/>
              <a:t>news, </a:t>
            </a:r>
            <a:r>
              <a:rPr lang="fr-FR" sz="4800" dirty="0" err="1"/>
              <a:t>programmatic</a:t>
            </a:r>
            <a:endParaRPr lang="fr-FR" sz="48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1524B9-E1DC-8D01-FAAD-13C3FA1C9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5932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45EE60C-EA6F-24E9-C19A-9C1D8EF57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Missions in </a:t>
            </a:r>
            <a:r>
              <a:rPr lang="fr-FR" dirty="0" err="1"/>
              <a:t>operation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25F0AF-4B1C-0A32-B4B5-9962E11F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573180-4EB2-DB1D-2905-5D532742BF61}"/>
              </a:ext>
            </a:extLst>
          </p:cNvPr>
          <p:cNvSpPr txBox="1"/>
          <p:nvPr/>
        </p:nvSpPr>
        <p:spPr>
          <a:xfrm flipH="1">
            <a:off x="344376" y="1056840"/>
            <a:ext cx="3991501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100" dirty="0">
                <a:solidFill>
                  <a:schemeClr val="bg2"/>
                </a:solidFill>
                <a:latin typeface="Arial Black" panose="020B0A04020102020204"/>
                <a:ea typeface="+mj-ea"/>
                <a:cs typeface="+mj-cs"/>
              </a:rPr>
              <a:t>Euclid 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(ESA – </a:t>
            </a:r>
            <a:r>
              <a:rPr lang="fr-FR" sz="1200" dirty="0" err="1">
                <a:solidFill>
                  <a:schemeClr val="bg2"/>
                </a:solidFill>
                <a:latin typeface="Arial Black" panose="020B0A04020102020204"/>
              </a:rPr>
              <a:t>Dark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 Energy) - 2023</a:t>
            </a:r>
            <a:endParaRPr lang="fr-FR" sz="1200" dirty="0">
              <a:solidFill>
                <a:schemeClr val="bg2"/>
              </a:solidFill>
            </a:endParaRPr>
          </a:p>
          <a:p>
            <a:pPr marL="12065" lvl="1">
              <a:spcBef>
                <a:spcPts val="300"/>
              </a:spcBef>
              <a:buClr>
                <a:srgbClr val="003C6C"/>
              </a:buClr>
              <a:buSzPct val="129000"/>
              <a:tabLst>
                <a:tab pos="262255" algn="l"/>
                <a:tab pos="262890" algn="l"/>
              </a:tabLst>
              <a:defRPr/>
            </a:pPr>
            <a:r>
              <a:rPr lang="fr-FR" sz="1400" dirty="0">
                <a:solidFill>
                  <a:schemeClr val="bg1"/>
                </a:solidFill>
                <a:cs typeface="Arial"/>
              </a:rPr>
              <a:t>First data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published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and consolidation of data release dates</a:t>
            </a:r>
          </a:p>
          <a:p>
            <a:pPr marL="297815" lvl="1" indent="-285750">
              <a:spcBef>
                <a:spcPts val="300"/>
              </a:spcBef>
              <a:buClr>
                <a:srgbClr val="003C6C"/>
              </a:buClr>
              <a:buSzPct val="129000"/>
              <a:buFont typeface="Arial" panose="020B0604020202020204" pitchFamily="34" charset="0"/>
              <a:buChar char="•"/>
              <a:tabLst>
                <a:tab pos="262255" algn="l"/>
                <a:tab pos="262890" algn="l"/>
              </a:tabLst>
              <a:defRPr/>
            </a:pPr>
            <a:r>
              <a:rPr lang="fr-FR" sz="1400" dirty="0">
                <a:solidFill>
                  <a:schemeClr val="bg1"/>
                </a:solidFill>
                <a:cs typeface="Arial"/>
              </a:rPr>
              <a:t>Q1 (63 deg.</a:t>
            </a:r>
            <a:r>
              <a:rPr lang="fr-FR" sz="1400" baseline="30000" dirty="0">
                <a:solidFill>
                  <a:schemeClr val="bg1"/>
                </a:solidFill>
                <a:cs typeface="Arial"/>
              </a:rPr>
              <a:t>2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) 19/03/2025</a:t>
            </a:r>
          </a:p>
          <a:p>
            <a:pPr marL="297815" lvl="1" indent="-285750">
              <a:spcBef>
                <a:spcPts val="300"/>
              </a:spcBef>
              <a:buClr>
                <a:srgbClr val="003C6C"/>
              </a:buClr>
              <a:buSzPct val="129000"/>
              <a:buFont typeface="Arial" panose="020B0604020202020204" pitchFamily="34" charset="0"/>
              <a:buChar char="•"/>
              <a:tabLst>
                <a:tab pos="262255" algn="l"/>
                <a:tab pos="262890" algn="l"/>
              </a:tabLst>
              <a:defRPr/>
            </a:pPr>
            <a:r>
              <a:rPr lang="fr-FR" sz="1400" b="1" dirty="0">
                <a:solidFill>
                  <a:schemeClr val="bg1"/>
                </a:solidFill>
                <a:cs typeface="Arial"/>
              </a:rPr>
              <a:t>DR1 (1900 deg.</a:t>
            </a:r>
            <a:r>
              <a:rPr lang="fr-FR" sz="1400" b="1" baseline="30000" dirty="0">
                <a:solidFill>
                  <a:schemeClr val="bg1"/>
                </a:solidFill>
                <a:cs typeface="Arial"/>
              </a:rPr>
              <a:t>2</a:t>
            </a:r>
            <a:r>
              <a:rPr lang="fr-FR" sz="1400" b="1" dirty="0">
                <a:solidFill>
                  <a:schemeClr val="bg1"/>
                </a:solidFill>
                <a:cs typeface="Arial"/>
              </a:rPr>
              <a:t>) 21/10/2026</a:t>
            </a:r>
          </a:p>
          <a:p>
            <a:pPr marL="297815" lvl="1" indent="-285750">
              <a:spcBef>
                <a:spcPts val="300"/>
              </a:spcBef>
              <a:buClr>
                <a:srgbClr val="003C6C"/>
              </a:buClr>
              <a:buSzPct val="129000"/>
              <a:buFont typeface="Arial" panose="020B0604020202020204" pitchFamily="34" charset="0"/>
              <a:buChar char="•"/>
              <a:tabLst>
                <a:tab pos="262255" algn="l"/>
                <a:tab pos="262890" algn="l"/>
              </a:tabLst>
              <a:defRPr/>
            </a:pPr>
            <a:r>
              <a:rPr lang="fr-FR" sz="1400" dirty="0">
                <a:solidFill>
                  <a:schemeClr val="bg1"/>
                </a:solidFill>
                <a:cs typeface="Arial"/>
              </a:rPr>
              <a:t>DR2 Mars 2029 (+9 mois)</a:t>
            </a:r>
          </a:p>
          <a:p>
            <a:pPr marL="297815" lvl="1" indent="-285750">
              <a:spcBef>
                <a:spcPts val="300"/>
              </a:spcBef>
              <a:buClr>
                <a:srgbClr val="003C6C"/>
              </a:buClr>
              <a:buSzPct val="129000"/>
              <a:buFont typeface="Arial" panose="020B0604020202020204" pitchFamily="34" charset="0"/>
              <a:buChar char="•"/>
              <a:tabLst>
                <a:tab pos="262255" algn="l"/>
                <a:tab pos="262890" algn="l"/>
              </a:tabLst>
              <a:defRPr/>
            </a:pPr>
            <a:r>
              <a:rPr lang="fr-FR" sz="1400" dirty="0">
                <a:solidFill>
                  <a:schemeClr val="bg1"/>
                </a:solidFill>
                <a:cs typeface="Arial"/>
              </a:rPr>
              <a:t>DR3 Octobre 2031 (+4 mois)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7D8040-5EE0-B7BD-4EC1-42A2C6E64FBB}"/>
              </a:ext>
            </a:extLst>
          </p:cNvPr>
          <p:cNvSpPr/>
          <p:nvPr/>
        </p:nvSpPr>
        <p:spPr>
          <a:xfrm>
            <a:off x="267878" y="955040"/>
            <a:ext cx="6136145" cy="5093547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933C481-2841-D906-9644-35273CBCC567}"/>
              </a:ext>
            </a:extLst>
          </p:cNvPr>
          <p:cNvCxnSpPr/>
          <p:nvPr/>
        </p:nvCxnSpPr>
        <p:spPr>
          <a:xfrm>
            <a:off x="4775164" y="2985657"/>
            <a:ext cx="404696" cy="490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B43AC2B4-8BAE-4FF7-F84C-E2D29B2E2AC1}"/>
              </a:ext>
            </a:extLst>
          </p:cNvPr>
          <p:cNvSpPr txBox="1"/>
          <p:nvPr/>
        </p:nvSpPr>
        <p:spPr>
          <a:xfrm>
            <a:off x="4468029" y="2871853"/>
            <a:ext cx="6142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zoomx150</a:t>
            </a:r>
          </a:p>
        </p:txBody>
      </p:sp>
      <p:pic>
        <p:nvPicPr>
          <p:cNvPr id="13" name="Picture 2" descr="https://www.cosmos.esa.int/documents/10647/21812057/cgv_map_dr1input_equ_rgb_small.png">
            <a:extLst>
              <a:ext uri="{FF2B5EF4-FFF2-40B4-BE49-F238E27FC236}">
                <a16:creationId xmlns:a16="http://schemas.microsoft.com/office/drawing/2014/main" id="{462BF97E-2398-8ABA-6AED-DB4AC0115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9" y="3270456"/>
            <a:ext cx="3414870" cy="17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F1B9D49-F93A-5DC3-0539-FEDA2A11CADE}"/>
              </a:ext>
            </a:extLst>
          </p:cNvPr>
          <p:cNvSpPr/>
          <p:nvPr/>
        </p:nvSpPr>
        <p:spPr>
          <a:xfrm>
            <a:off x="267878" y="5198246"/>
            <a:ext cx="3196251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i="1" dirty="0">
                <a:solidFill>
                  <a:schemeClr val="bg1"/>
                </a:solidFill>
                <a:latin typeface="Verdana" panose="020B0604030504040204" pitchFamily="34" charset="0"/>
              </a:rPr>
              <a:t>Euclid </a:t>
            </a:r>
            <a:r>
              <a:rPr lang="fr-FR" sz="700" i="1" dirty="0" err="1">
                <a:solidFill>
                  <a:schemeClr val="bg1"/>
                </a:solidFill>
                <a:latin typeface="Verdana" panose="020B0604030504040204" pitchFamily="34" charset="0"/>
              </a:rPr>
              <a:t>coverage</a:t>
            </a:r>
            <a:r>
              <a:rPr lang="fr-FR" sz="700" i="1" dirty="0">
                <a:solidFill>
                  <a:schemeClr val="bg1"/>
                </a:solidFill>
                <a:latin typeface="Verdana" panose="020B0604030504040204" pitchFamily="34" charset="0"/>
              </a:rPr>
              <a:t> images, </a:t>
            </a:r>
            <a:r>
              <a:rPr lang="fr-FR" sz="700" i="1" dirty="0" err="1">
                <a:solidFill>
                  <a:schemeClr val="bg1"/>
                </a:solidFill>
                <a:latin typeface="Verdana" panose="020B0604030504040204" pitchFamily="34" charset="0"/>
              </a:rPr>
              <a:t>credit</a:t>
            </a:r>
            <a:r>
              <a:rPr lang="fr-FR" sz="700" i="1" dirty="0">
                <a:solidFill>
                  <a:schemeClr val="bg1"/>
                </a:solidFill>
                <a:latin typeface="Verdana" panose="020B0604030504040204" pitchFamily="34" charset="0"/>
              </a:rPr>
              <a:t>: H. Aussel/ESA/Euclid/Euclid Consortium/NASA; ESA/Gaia/DPAC. </a:t>
            </a:r>
            <a:r>
              <a:rPr lang="fr-FR" sz="700" i="1" dirty="0" err="1">
                <a:solidFill>
                  <a:schemeClr val="bg1"/>
                </a:solidFill>
                <a:latin typeface="Verdana" panose="020B0604030504040204" pitchFamily="34" charset="0"/>
              </a:rPr>
              <a:t>Acknowledgement</a:t>
            </a:r>
            <a:r>
              <a:rPr lang="fr-FR" sz="700" i="1" dirty="0">
                <a:solidFill>
                  <a:schemeClr val="bg1"/>
                </a:solidFill>
                <a:latin typeface="Verdana" panose="020B0604030504040204" pitchFamily="34" charset="0"/>
              </a:rPr>
              <a:t>: A. </a:t>
            </a:r>
            <a:r>
              <a:rPr lang="fr-FR" sz="700" i="1" dirty="0" err="1">
                <a:solidFill>
                  <a:schemeClr val="bg1"/>
                </a:solidFill>
                <a:latin typeface="Verdana" panose="020B0604030504040204" pitchFamily="34" charset="0"/>
              </a:rPr>
              <a:t>Moitinho</a:t>
            </a:r>
            <a:endParaRPr lang="fr-FR" sz="700" i="1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7292316-BF05-9AED-078D-47F0676BD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379" y="1022146"/>
            <a:ext cx="1999852" cy="21759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8334575-AAA5-0FF5-8A30-150B9A7D6D92}"/>
              </a:ext>
            </a:extLst>
          </p:cNvPr>
          <p:cNvSpPr/>
          <p:nvPr/>
        </p:nvSpPr>
        <p:spPr>
          <a:xfrm>
            <a:off x="5006730" y="1577139"/>
            <a:ext cx="1186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000" i="1" dirty="0"/>
              <a:t>ESLAB 2025</a:t>
            </a:r>
          </a:p>
          <a:p>
            <a:pPr algn="ctr"/>
            <a:r>
              <a:rPr lang="it-IT" sz="1000" i="1" dirty="0"/>
              <a:t>Fu et al. 2025, in </a:t>
            </a:r>
            <a:r>
              <a:rPr lang="it-IT" sz="1000" i="1" dirty="0" err="1"/>
              <a:t>prep</a:t>
            </a:r>
            <a:r>
              <a:rPr lang="it-IT" sz="1000" i="1" dirty="0"/>
              <a:t>.</a:t>
            </a:r>
            <a:endParaRPr lang="fr-FR" sz="1000" i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16438BD-09E7-2BA9-5CF6-09CA9779869F}"/>
              </a:ext>
            </a:extLst>
          </p:cNvPr>
          <p:cNvSpPr txBox="1"/>
          <p:nvPr/>
        </p:nvSpPr>
        <p:spPr>
          <a:xfrm>
            <a:off x="302025" y="4774717"/>
            <a:ext cx="1412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/>
              <a:t>DR1 (in </a:t>
            </a:r>
            <a:r>
              <a:rPr lang="fr-FR" sz="1000" i="1" dirty="0" err="1"/>
              <a:t>blue</a:t>
            </a:r>
            <a:r>
              <a:rPr lang="fr-FR" sz="1000" i="1" dirty="0"/>
              <a:t>)</a:t>
            </a:r>
          </a:p>
          <a:p>
            <a:r>
              <a:rPr lang="fr-FR" sz="1000" i="1" dirty="0"/>
              <a:t>« Wide » </a:t>
            </a:r>
            <a:r>
              <a:rPr lang="fr-FR" sz="1000" i="1" dirty="0" err="1"/>
              <a:t>survey</a:t>
            </a:r>
            <a:r>
              <a:rPr lang="fr-FR" sz="1000" i="1" dirty="0"/>
              <a:t> (in green)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70E827-D940-7944-29AA-5D41568FE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t="-2226" r="5554"/>
          <a:stretch/>
        </p:blipFill>
        <p:spPr bwMode="auto">
          <a:xfrm>
            <a:off x="4158341" y="4575001"/>
            <a:ext cx="1973433" cy="13029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CAA68A3-DF1C-C239-EFF2-33013F395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886" y="3170710"/>
            <a:ext cx="2228345" cy="12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D12284F-B386-E5D7-1C06-B6F172C1FED2}"/>
              </a:ext>
            </a:extLst>
          </p:cNvPr>
          <p:cNvSpPr txBox="1"/>
          <p:nvPr/>
        </p:nvSpPr>
        <p:spPr>
          <a:xfrm>
            <a:off x="3710486" y="4377066"/>
            <a:ext cx="26935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700" b="1" i="0" dirty="0">
                <a:solidFill>
                  <a:schemeClr val="bg1"/>
                </a:solidFill>
                <a:effectLst/>
              </a:rPr>
              <a:t>ESA/Euclid/Euclid Consortium/NASA, Diagram by J.-C. </a:t>
            </a:r>
            <a:r>
              <a:rPr lang="fr-FR" sz="700" b="1" i="0" dirty="0" err="1">
                <a:solidFill>
                  <a:schemeClr val="bg1"/>
                </a:solidFill>
                <a:effectLst/>
              </a:rPr>
              <a:t>Cuillandre</a:t>
            </a:r>
            <a:r>
              <a:rPr lang="fr-FR" sz="700" b="1" i="0" dirty="0">
                <a:solidFill>
                  <a:schemeClr val="bg1"/>
                </a:solidFill>
                <a:effectLst/>
              </a:rPr>
              <a:t>, L. </a:t>
            </a:r>
            <a:r>
              <a:rPr lang="fr-FR" sz="700" b="1" i="0" dirty="0" err="1">
                <a:solidFill>
                  <a:schemeClr val="bg1"/>
                </a:solidFill>
                <a:effectLst/>
              </a:rPr>
              <a:t>Quilley</a:t>
            </a:r>
            <a:r>
              <a:rPr lang="fr-FR" sz="700" b="1" i="0" dirty="0">
                <a:solidFill>
                  <a:schemeClr val="bg1"/>
                </a:solidFill>
                <a:effectLst/>
              </a:rPr>
              <a:t>, F. Marleau. </a:t>
            </a:r>
            <a:endParaRPr lang="fr-FR" sz="700" b="1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79C96F-2EEC-AC97-EF38-88C0BCBACD22}"/>
              </a:ext>
            </a:extLst>
          </p:cNvPr>
          <p:cNvSpPr/>
          <p:nvPr/>
        </p:nvSpPr>
        <p:spPr>
          <a:xfrm>
            <a:off x="6513440" y="955039"/>
            <a:ext cx="5611885" cy="509354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2F13E1E-2610-39A2-3732-5FAC11A22CD8}"/>
              </a:ext>
            </a:extLst>
          </p:cNvPr>
          <p:cNvSpPr txBox="1"/>
          <p:nvPr/>
        </p:nvSpPr>
        <p:spPr>
          <a:xfrm flipH="1">
            <a:off x="6520283" y="3280127"/>
            <a:ext cx="5504703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2"/>
              </a:buClr>
            </a:pPr>
            <a:r>
              <a:rPr lang="fr-FR" sz="2100" dirty="0">
                <a:solidFill>
                  <a:schemeClr val="bg2"/>
                </a:solidFill>
                <a:latin typeface="Arial Black" panose="020B0A04020102020204"/>
                <a:ea typeface="+mj-ea"/>
                <a:cs typeface="+mj-cs"/>
              </a:rPr>
              <a:t>ACES 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(ESA – Fundamental </a:t>
            </a:r>
            <a:r>
              <a:rPr lang="fr-FR" sz="1200" dirty="0" err="1">
                <a:solidFill>
                  <a:schemeClr val="bg2"/>
                </a:solidFill>
                <a:latin typeface="Arial Black" panose="020B0A04020102020204"/>
              </a:rPr>
              <a:t>Physic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) - 2025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200" dirty="0" err="1">
                <a:solidFill>
                  <a:schemeClr val="bg1"/>
                </a:solidFill>
              </a:rPr>
              <a:t>Launched</a:t>
            </a:r>
            <a:r>
              <a:rPr lang="fr-FR" sz="1200" dirty="0">
                <a:solidFill>
                  <a:schemeClr val="bg1"/>
                </a:solidFill>
              </a:rPr>
              <a:t> 21st of </a:t>
            </a:r>
            <a:r>
              <a:rPr lang="fr-FR" sz="1200" dirty="0" err="1">
                <a:solidFill>
                  <a:schemeClr val="bg1"/>
                </a:solidFill>
              </a:rPr>
              <a:t>april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Cargo SpX-32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200" dirty="0" err="1">
                <a:solidFill>
                  <a:schemeClr val="bg1"/>
                </a:solidFill>
              </a:rPr>
              <a:t>Installed</a:t>
            </a:r>
            <a:r>
              <a:rPr lang="fr-FR" sz="1200" dirty="0">
                <a:solidFill>
                  <a:schemeClr val="bg1"/>
                </a:solidFill>
              </a:rPr>
              <a:t> on ISS the 25th of </a:t>
            </a:r>
            <a:r>
              <a:rPr lang="fr-FR" sz="1200" dirty="0" err="1">
                <a:solidFill>
                  <a:schemeClr val="bg1"/>
                </a:solidFill>
              </a:rPr>
              <a:t>april</a:t>
            </a:r>
            <a:endParaRPr lang="fr-FR" sz="1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200" dirty="0" err="1">
                <a:solidFill>
                  <a:schemeClr val="bg1"/>
                </a:solidFill>
              </a:rPr>
              <a:t>Comissioning</a:t>
            </a:r>
            <a:r>
              <a:rPr lang="fr-FR" sz="1200" dirty="0">
                <a:solidFill>
                  <a:schemeClr val="bg1"/>
                </a:solidFill>
              </a:rPr>
              <a:t> phase in </a:t>
            </a:r>
            <a:r>
              <a:rPr lang="fr-FR" sz="1200" dirty="0" err="1">
                <a:solidFill>
                  <a:schemeClr val="bg1"/>
                </a:solidFill>
              </a:rPr>
              <a:t>progress</a:t>
            </a:r>
            <a:r>
              <a:rPr lang="fr-FR" sz="1200" dirty="0">
                <a:solidFill>
                  <a:schemeClr val="bg1"/>
                </a:solidFill>
              </a:rPr>
              <a:t> : </a:t>
            </a:r>
          </a:p>
          <a:p>
            <a:pPr marL="800100" lvl="1" indent="-34290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chemeClr val="bg1"/>
                </a:solidFill>
              </a:rPr>
              <a:t>Acquisition of the </a:t>
            </a:r>
            <a:r>
              <a:rPr lang="fr-FR" sz="1200" dirty="0" err="1">
                <a:solidFill>
                  <a:schemeClr val="bg1"/>
                </a:solidFill>
              </a:rPr>
              <a:t>thinnest</a:t>
            </a:r>
            <a:r>
              <a:rPr lang="fr-FR" sz="1200" dirty="0">
                <a:solidFill>
                  <a:schemeClr val="bg1"/>
                </a:solidFill>
              </a:rPr>
              <a:t> Ramsey </a:t>
            </a:r>
            <a:r>
              <a:rPr lang="fr-FR" sz="1200" dirty="0" err="1">
                <a:solidFill>
                  <a:schemeClr val="bg1"/>
                </a:solidFill>
              </a:rPr>
              <a:t>fringes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demonstrated</a:t>
            </a:r>
            <a:r>
              <a:rPr lang="fr-FR" sz="1200" dirty="0">
                <a:solidFill>
                  <a:schemeClr val="bg1"/>
                </a:solidFill>
              </a:rPr>
              <a:t> the correct </a:t>
            </a:r>
            <a:r>
              <a:rPr lang="fr-FR" sz="1200" dirty="0" err="1">
                <a:solidFill>
                  <a:schemeClr val="bg1"/>
                </a:solidFill>
              </a:rPr>
              <a:t>behavior</a:t>
            </a:r>
            <a:r>
              <a:rPr lang="fr-FR" sz="1200" dirty="0">
                <a:solidFill>
                  <a:schemeClr val="bg1"/>
                </a:solidFill>
              </a:rPr>
              <a:t> of </a:t>
            </a:r>
            <a:r>
              <a:rPr lang="fr-FR" sz="1200" dirty="0" err="1">
                <a:solidFill>
                  <a:schemeClr val="bg1"/>
                </a:solidFill>
              </a:rPr>
              <a:t>Pharo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Clock</a:t>
            </a:r>
            <a:endParaRPr lang="fr-FR" sz="1200" dirty="0">
              <a:solidFill>
                <a:schemeClr val="bg1"/>
              </a:solidFill>
            </a:endParaRPr>
          </a:p>
          <a:p>
            <a:pPr marL="800100" lvl="1" indent="-34290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rgbClr val="FF0000"/>
                </a:solidFill>
              </a:rPr>
              <a:t>SHM </a:t>
            </a:r>
            <a:r>
              <a:rPr lang="fr-FR" sz="1200" dirty="0" err="1">
                <a:solidFill>
                  <a:srgbClr val="FF0000"/>
                </a:solidFill>
              </a:rPr>
              <a:t>is</a:t>
            </a:r>
            <a:r>
              <a:rPr lang="fr-FR" sz="1200" dirty="0">
                <a:solidFill>
                  <a:srgbClr val="FF0000"/>
                </a:solidFill>
              </a:rPr>
              <a:t> (</a:t>
            </a:r>
            <a:r>
              <a:rPr lang="fr-FR" sz="1200" dirty="0" err="1">
                <a:solidFill>
                  <a:srgbClr val="FF0000"/>
                </a:solidFill>
              </a:rPr>
              <a:t>almost</a:t>
            </a:r>
            <a:r>
              <a:rPr lang="fr-FR" sz="1200" dirty="0">
                <a:solidFill>
                  <a:srgbClr val="FF0000"/>
                </a:solidFill>
              </a:rPr>
              <a:t>) </a:t>
            </a:r>
            <a:r>
              <a:rPr lang="fr-FR" sz="1200" dirty="0" err="1">
                <a:solidFill>
                  <a:srgbClr val="FF0000"/>
                </a:solidFill>
              </a:rPr>
              <a:t>definitely</a:t>
            </a:r>
            <a:r>
              <a:rPr lang="fr-FR" sz="1200" dirty="0">
                <a:solidFill>
                  <a:srgbClr val="FF0000"/>
                </a:solidFill>
              </a:rPr>
              <a:t> out</a:t>
            </a:r>
          </a:p>
          <a:p>
            <a:pPr marL="800100" lvl="1" indent="-34290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200" dirty="0" err="1">
                <a:solidFill>
                  <a:schemeClr val="bg1"/>
                </a:solidFill>
              </a:rPr>
              <a:t>Uge</a:t>
            </a:r>
            <a:r>
              <a:rPr lang="fr-FR" sz="1200" dirty="0">
                <a:solidFill>
                  <a:schemeClr val="bg1"/>
                </a:solidFill>
              </a:rPr>
              <a:t> effort made by </a:t>
            </a:r>
            <a:r>
              <a:rPr lang="fr-FR" sz="1200" dirty="0" err="1">
                <a:solidFill>
                  <a:schemeClr val="bg1"/>
                </a:solidFill>
              </a:rPr>
              <a:t>scientific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community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is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done</a:t>
            </a:r>
            <a:r>
              <a:rPr lang="fr-FR" sz="1200" dirty="0">
                <a:solidFill>
                  <a:schemeClr val="bg1"/>
                </a:solidFill>
              </a:rPr>
              <a:t> to </a:t>
            </a:r>
            <a:r>
              <a:rPr lang="fr-FR" sz="1200" dirty="0" err="1">
                <a:solidFill>
                  <a:schemeClr val="bg1"/>
                </a:solidFill>
              </a:rPr>
              <a:t>work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around</a:t>
            </a:r>
            <a:r>
              <a:rPr lang="fr-FR" sz="1200" dirty="0">
                <a:solidFill>
                  <a:schemeClr val="bg1"/>
                </a:solidFill>
              </a:rPr>
              <a:t> SHM </a:t>
            </a:r>
            <a:r>
              <a:rPr lang="fr-FR" sz="1200" dirty="0" err="1">
                <a:solidFill>
                  <a:schemeClr val="bg1"/>
                </a:solidFill>
              </a:rPr>
              <a:t>failure</a:t>
            </a:r>
            <a:endParaRPr lang="fr-FR" sz="1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fr-FR" sz="1200" dirty="0">
              <a:solidFill>
                <a:schemeClr val="bg2"/>
              </a:solidFill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E846280-A4F1-7C6F-47B8-95300EB3F70A}"/>
              </a:ext>
            </a:extLst>
          </p:cNvPr>
          <p:cNvGrpSpPr/>
          <p:nvPr/>
        </p:nvGrpSpPr>
        <p:grpSpPr>
          <a:xfrm>
            <a:off x="6627950" y="1225525"/>
            <a:ext cx="2288089" cy="1483429"/>
            <a:chOff x="0" y="0"/>
            <a:chExt cx="7452460" cy="5148926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A615BF4-821C-A956-F796-4A95925E6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2"/>
            <a:stretch/>
          </p:blipFill>
          <p:spPr>
            <a:xfrm>
              <a:off x="0" y="0"/>
              <a:ext cx="7452460" cy="5148926"/>
            </a:xfrm>
            <a:prstGeom prst="rect">
              <a:avLst/>
            </a:prstGeom>
          </p:spPr>
        </p:pic>
        <p:sp>
          <p:nvSpPr>
            <p:cNvPr id="26" name="Parallélogramme 25">
              <a:extLst>
                <a:ext uri="{FF2B5EF4-FFF2-40B4-BE49-F238E27FC236}">
                  <a16:creationId xmlns:a16="http://schemas.microsoft.com/office/drawing/2014/main" id="{74B96620-424F-7DFC-4DED-6D0C87DB2BFE}"/>
                </a:ext>
              </a:extLst>
            </p:cNvPr>
            <p:cNvSpPr/>
            <p:nvPr/>
          </p:nvSpPr>
          <p:spPr>
            <a:xfrm rot="21038161">
              <a:off x="2162504" y="1114726"/>
              <a:ext cx="563697" cy="476553"/>
            </a:xfrm>
            <a:prstGeom prst="parallelogram">
              <a:avLst>
                <a:gd name="adj" fmla="val 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8C42AA79-40BA-A971-C496-6CEAB9E44FF4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891752"/>
            <a:ext cx="3771876" cy="2581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926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783A-3027-5760-5C0F-37F0360CC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4E2EA2D-6A9E-511E-85A3-F144C6D3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Missions in </a:t>
            </a:r>
            <a:r>
              <a:rPr lang="fr-FR" dirty="0" err="1"/>
              <a:t>development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CA9D29-EC22-4620-E44F-128636E4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CC4651-0096-C73B-BA26-C52B9C203146}"/>
              </a:ext>
            </a:extLst>
          </p:cNvPr>
          <p:cNvSpPr txBox="1"/>
          <p:nvPr/>
        </p:nvSpPr>
        <p:spPr>
          <a:xfrm flipH="1">
            <a:off x="344375" y="961590"/>
            <a:ext cx="599927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100" dirty="0">
                <a:solidFill>
                  <a:schemeClr val="bg2"/>
                </a:solidFill>
                <a:latin typeface="Arial Black" panose="020B0A04020102020204"/>
                <a:ea typeface="+mj-ea"/>
                <a:cs typeface="+mj-cs"/>
              </a:rPr>
              <a:t>LISA 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(ESA – GW – 2035)</a:t>
            </a:r>
          </a:p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fr-FR" sz="1400" b="1" dirty="0">
                <a:solidFill>
                  <a:schemeClr val="bg1"/>
                </a:solidFill>
                <a:latin typeface="+mj-lt"/>
                <a:cs typeface="Arial"/>
              </a:rPr>
              <a:t>IDS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: </a:t>
            </a:r>
          </a:p>
          <a:p>
            <a:pPr marL="285750" indent="-28575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sz="1400" dirty="0" err="1">
                <a:solidFill>
                  <a:schemeClr val="bg1"/>
                </a:solidFill>
                <a:cs typeface="Arial"/>
              </a:rPr>
              <a:t>Definition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and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prototyping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of BSIM, TMS and STS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nearly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completed</a:t>
            </a:r>
            <a:endParaRPr lang="fr-FR" sz="1400" dirty="0">
              <a:solidFill>
                <a:schemeClr val="bg1"/>
              </a:solidFill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bg1"/>
                </a:solidFill>
                <a:cs typeface="Arial"/>
              </a:rPr>
              <a:t>Most of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industrial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contracts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in place</a:t>
            </a:r>
          </a:p>
          <a:p>
            <a:pPr marL="285750" indent="-28575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bg1"/>
                </a:solidFill>
                <a:cs typeface="Arial"/>
              </a:rPr>
              <a:t>First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delivery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foreseen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in T3 2026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CA2822-E599-87F3-1635-2E618EEC9EB0}"/>
              </a:ext>
            </a:extLst>
          </p:cNvPr>
          <p:cNvSpPr/>
          <p:nvPr/>
        </p:nvSpPr>
        <p:spPr>
          <a:xfrm>
            <a:off x="267878" y="955040"/>
            <a:ext cx="6136145" cy="509354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61E209-AAB6-A5EA-F85C-96368BAF39AC}"/>
              </a:ext>
            </a:extLst>
          </p:cNvPr>
          <p:cNvSpPr/>
          <p:nvPr/>
        </p:nvSpPr>
        <p:spPr>
          <a:xfrm>
            <a:off x="6513440" y="1557019"/>
            <a:ext cx="5611885" cy="3782061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EC18527-EF6D-8506-97A7-7DDB8FC936CE}"/>
              </a:ext>
            </a:extLst>
          </p:cNvPr>
          <p:cNvSpPr txBox="1"/>
          <p:nvPr/>
        </p:nvSpPr>
        <p:spPr>
          <a:xfrm flipH="1">
            <a:off x="6520283" y="3882107"/>
            <a:ext cx="5504703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2"/>
              </a:buClr>
            </a:pPr>
            <a:r>
              <a:rPr lang="fr-FR" sz="2100" dirty="0" err="1">
                <a:solidFill>
                  <a:schemeClr val="bg2"/>
                </a:solidFill>
                <a:latin typeface="Arial Black" panose="020B0A04020102020204"/>
                <a:ea typeface="+mj-ea"/>
                <a:cs typeface="+mj-cs"/>
              </a:rPr>
              <a:t>LiteBIRD</a:t>
            </a:r>
            <a:r>
              <a:rPr lang="fr-FR" sz="2100" dirty="0">
                <a:solidFill>
                  <a:schemeClr val="bg2"/>
                </a:solidFill>
                <a:latin typeface="Arial Black" panose="020B0A04020102020204"/>
                <a:ea typeface="+mj-ea"/>
                <a:cs typeface="+mj-cs"/>
              </a:rPr>
              <a:t> 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(</a:t>
            </a:r>
            <a:r>
              <a:rPr lang="fr-FR" sz="1200" dirty="0" err="1">
                <a:solidFill>
                  <a:schemeClr val="bg2"/>
                </a:solidFill>
                <a:latin typeface="Arial Black" panose="020B0A04020102020204"/>
              </a:rPr>
              <a:t>Jaxa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 – Inflation – 2038)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200" dirty="0" err="1">
                <a:solidFill>
                  <a:schemeClr val="bg1"/>
                </a:solidFill>
              </a:rPr>
              <a:t>Success</a:t>
            </a:r>
            <a:r>
              <a:rPr lang="fr-FR" sz="1200" dirty="0">
                <a:solidFill>
                  <a:schemeClr val="bg1"/>
                </a:solidFill>
              </a:rPr>
              <a:t> of KDP#2 in </a:t>
            </a:r>
            <a:r>
              <a:rPr lang="fr-FR" sz="1200" dirty="0" err="1">
                <a:solidFill>
                  <a:schemeClr val="bg1"/>
                </a:solidFill>
              </a:rPr>
              <a:t>september</a:t>
            </a:r>
            <a:r>
              <a:rPr lang="fr-FR" sz="1200" dirty="0">
                <a:solidFill>
                  <a:schemeClr val="bg1"/>
                </a:solidFill>
              </a:rPr>
              <a:t>, MDR </a:t>
            </a:r>
            <a:r>
              <a:rPr lang="fr-FR" sz="1200" dirty="0" err="1">
                <a:solidFill>
                  <a:schemeClr val="bg1"/>
                </a:solidFill>
              </a:rPr>
              <a:t>foreseen</a:t>
            </a:r>
            <a:r>
              <a:rPr lang="fr-FR" sz="1200" dirty="0">
                <a:solidFill>
                  <a:schemeClr val="bg1"/>
                </a:solidFill>
              </a:rPr>
              <a:t> in May/June 2026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chemeClr val="bg1"/>
                </a:solidFill>
              </a:rPr>
              <a:t>CNES architecture KP 18th of June 2025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200" dirty="0" err="1">
                <a:solidFill>
                  <a:schemeClr val="bg1"/>
                </a:solidFill>
              </a:rPr>
              <a:t>European</a:t>
            </a:r>
            <a:r>
              <a:rPr lang="fr-FR" sz="1200" dirty="0">
                <a:solidFill>
                  <a:schemeClr val="bg1"/>
                </a:solidFill>
              </a:rPr>
              <a:t> initiative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IT, UK and NL to pave the </a:t>
            </a:r>
            <a:r>
              <a:rPr lang="fr-FR" sz="1200" dirty="0" err="1">
                <a:solidFill>
                  <a:schemeClr val="bg1"/>
                </a:solidFill>
              </a:rPr>
              <a:t>way</a:t>
            </a:r>
            <a:r>
              <a:rPr lang="fr-FR" sz="1200" dirty="0">
                <a:solidFill>
                  <a:schemeClr val="bg1"/>
                </a:solidFill>
              </a:rPr>
              <a:t> for EU detectors </a:t>
            </a:r>
            <a:r>
              <a:rPr lang="fr-FR" sz="1200" dirty="0" err="1">
                <a:solidFill>
                  <a:schemeClr val="bg1"/>
                </a:solidFill>
              </a:rPr>
              <a:t>development</a:t>
            </a:r>
            <a:endParaRPr lang="fr-FR" sz="12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fr-FR" sz="1200" dirty="0">
              <a:solidFill>
                <a:schemeClr val="bg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4BD8B4F-DFB5-B164-7ECA-2CC72DEA4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30" y="3404314"/>
            <a:ext cx="2751438" cy="19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E09ECB-0635-7C5C-DADE-469589F3E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85" y="2524227"/>
            <a:ext cx="3060065" cy="1689979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7A4D59-D454-5FBB-B3A6-106C3F3EB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585" y="4290615"/>
            <a:ext cx="3060064" cy="169025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AB9BC86-4980-1F5A-84BE-D7D1BA45B22D}"/>
              </a:ext>
            </a:extLst>
          </p:cNvPr>
          <p:cNvSpPr txBox="1"/>
          <p:nvPr/>
        </p:nvSpPr>
        <p:spPr>
          <a:xfrm>
            <a:off x="334158" y="2463281"/>
            <a:ext cx="28890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j-lt"/>
                <a:cs typeface="Arial"/>
              </a:rPr>
              <a:t>DDPC :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sz="1400" dirty="0" err="1">
                <a:solidFill>
                  <a:schemeClr val="bg1"/>
                </a:solidFill>
                <a:cs typeface="Arial"/>
              </a:rPr>
              <a:t>Definition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and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delivery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of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common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data set Mojito Light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8B39FB1-D2BC-CF82-D2E3-82249FC95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5000" y1="41887" x2="45263" y2="27547"/>
                        <a14:foregroundMark x1="59474" y1="47925" x2="58947" y2="41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5382" y="1161204"/>
            <a:ext cx="3677721" cy="2564726"/>
          </a:xfrm>
          <a:prstGeom prst="rect">
            <a:avLst/>
          </a:prstGeom>
        </p:spPr>
      </p:pic>
      <p:pic>
        <p:nvPicPr>
          <p:cNvPr id="29" name="Google Shape;443;p39">
            <a:extLst>
              <a:ext uri="{FF2B5EF4-FFF2-40B4-BE49-F238E27FC236}">
                <a16:creationId xmlns:a16="http://schemas.microsoft.com/office/drawing/2014/main" id="{E4FD8952-9474-8DEB-5191-D6DBE87CDF09}"/>
              </a:ext>
            </a:extLst>
          </p:cNvPr>
          <p:cNvPicPr preferRelativeResize="0"/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50" b="95269" l="3298" r="95706">
                        <a14:foregroundMark x1="37500" y1="9079" x2="44709" y2="7161"/>
                        <a14:foregroundMark x1="55598" y1="8440" x2="63574" y2="8440"/>
                        <a14:foregroundMark x1="75077" y1="14578" x2="81442" y2="18926"/>
                        <a14:foregroundMark x1="73236" y1="20844" x2="67408" y2="16752"/>
                        <a14:foregroundMark x1="55368" y1="11637" x2="49923" y2="11765"/>
                        <a14:foregroundMark x1="76764" y1="28517" x2="87577" y2="30307"/>
                        <a14:foregroundMark x1="85353" y1="42327" x2="95782" y2="43734"/>
                        <a14:foregroundMark x1="89110" y1="45013" x2="92945" y2="45141"/>
                        <a14:foregroundMark x1="79371" y1="26471" x2="76380" y2="26471"/>
                        <a14:foregroundMark x1="82055" y1="58440" x2="81672" y2="59847"/>
                        <a14:foregroundMark x1="75997" y1="72251" x2="74847" y2="74041"/>
                        <a14:foregroundMark x1="62730" y1="83887" x2="66718" y2="81969"/>
                        <a14:foregroundMark x1="45936" y1="86189" x2="53528" y2="84783"/>
                        <a14:foregroundMark x1="45092" y1="90026" x2="56902" y2="92199"/>
                        <a14:foregroundMark x1="43865" y1="95396" x2="56365" y2="94629"/>
                        <a14:foregroundMark x1="28144" y1="82481" x2="27837" y2="82864"/>
                        <a14:foregroundMark x1="13650" y1="72890" x2="13037" y2="72762"/>
                        <a14:foregroundMark x1="14494" y1="74297" x2="19939" y2="76343"/>
                        <a14:foregroundMark x1="4831" y1="60358" x2="15798" y2="61125"/>
                        <a14:foregroundMark x1="3758" y1="63171" x2="13650" y2="62020"/>
                        <a14:foregroundMark x1="3298" y1="42327" x2="12270" y2="43478"/>
                        <a14:foregroundMark x1="10966" y1="28389" x2="22623" y2="30691"/>
                        <a14:foregroundMark x1="21166" y1="16880" x2="33436" y2="18286"/>
                        <a14:foregroundMark x1="56518" y1="20332" x2="57209" y2="24936"/>
                        <a14:foregroundMark x1="68635" y1="26982" x2="68712" y2="29923"/>
                        <a14:foregroundMark x1="54831" y1="24041" x2="55291" y2="24041"/>
                        <a14:foregroundMark x1="58052" y1="25064" x2="58512" y2="24808"/>
                        <a14:foregroundMark x1="67945" y1="30307" x2="67945" y2="30307"/>
                        <a14:foregroundMark x1="66794" y1="31714" x2="66794" y2="31714"/>
                        <a14:foregroundMark x1="65874" y1="28772" x2="65874" y2="28772"/>
                        <a14:foregroundMark x1="68942" y1="31714" x2="68942" y2="31714"/>
                        <a14:foregroundMark x1="66411" y1="28772" x2="66411" y2="28772"/>
                        <a14:foregroundMark x1="75460" y1="35166" x2="74310" y2="39003"/>
                        <a14:foregroundMark x1="78758" y1="46931" x2="75844" y2="46419"/>
                        <a14:foregroundMark x1="78758" y1="59847" x2="75307" y2="57417"/>
                        <a14:foregroundMark x1="73006" y1="70460" x2="70475" y2="66240"/>
                        <a14:foregroundMark x1="63344" y1="76215" x2="62423" y2="72123"/>
                        <a14:foregroundMark x1="50690" y1="79156" x2="51074" y2="74552"/>
                        <a14:foregroundMark x1="37577" y1="76982" x2="38574" y2="71100"/>
                        <a14:foregroundMark x1="26150" y1="68542" x2="29448" y2="64962"/>
                        <a14:foregroundMark x1="20859" y1="58440" x2="23926" y2="58056"/>
                        <a14:foregroundMark x1="20552" y1="47698" x2="23696" y2="47315"/>
                        <a14:foregroundMark x1="25077" y1="34271" x2="28144" y2="36445"/>
                        <a14:foregroundMark x1="32669" y1="25448" x2="33129" y2="30051"/>
                        <a14:foregroundMark x1="43021" y1="20332" x2="42638" y2="24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4218" y="1744981"/>
            <a:ext cx="3020768" cy="2025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593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ECB8E-4715-3E3F-A992-BB38779BB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C95F15-EBC7-9745-5C00-D8F7ECAA5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Missions in </a:t>
            </a:r>
            <a:r>
              <a:rPr lang="fr-FR" dirty="0" err="1"/>
              <a:t>study</a:t>
            </a:r>
            <a:r>
              <a:rPr lang="fr-FR" dirty="0"/>
              <a:t> phase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6F0C9C-A4CB-12A4-794D-0265BE9E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97AA50-DCF1-EACF-184B-227CE8E48F6F}"/>
              </a:ext>
            </a:extLst>
          </p:cNvPr>
          <p:cNvSpPr txBox="1"/>
          <p:nvPr/>
        </p:nvSpPr>
        <p:spPr>
          <a:xfrm flipH="1">
            <a:off x="344374" y="1342590"/>
            <a:ext cx="54315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100" dirty="0">
                <a:solidFill>
                  <a:schemeClr val="bg2"/>
                </a:solidFill>
                <a:latin typeface="Arial Black" panose="020B0A04020102020204"/>
                <a:ea typeface="+mj-ea"/>
                <a:cs typeface="+mj-cs"/>
              </a:rPr>
              <a:t>FOSSIL 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(ESA M8 candidate – spectral </a:t>
            </a:r>
            <a:r>
              <a:rPr lang="fr-FR" sz="1200" dirty="0" err="1">
                <a:solidFill>
                  <a:schemeClr val="bg2"/>
                </a:solidFill>
                <a:latin typeface="Arial Black" panose="020B0A04020102020204"/>
              </a:rPr>
              <a:t>distortion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 – 2041)</a:t>
            </a:r>
          </a:p>
          <a:p>
            <a:pPr marL="285750" indent="-28575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bg1"/>
                </a:solidFill>
                <a:cs typeface="Arial"/>
              </a:rPr>
              <a:t>Support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from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PASO to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elaborate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Phase 2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proposal</a:t>
            </a:r>
            <a:endParaRPr lang="fr-FR" sz="1400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sz="1400" dirty="0" err="1">
                <a:solidFill>
                  <a:schemeClr val="bg1"/>
                </a:solidFill>
                <a:cs typeface="Arial"/>
              </a:rPr>
              <a:t>Cost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estimation and consolidation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bg1"/>
                </a:solidFill>
                <a:cs typeface="Arial"/>
              </a:rPr>
              <a:t>Consolidation of power, mass and thermal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assessment</a:t>
            </a:r>
            <a:endParaRPr lang="fr-FR" sz="1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985264-7C8D-94DE-C664-85C231A46A8F}"/>
              </a:ext>
            </a:extLst>
          </p:cNvPr>
          <p:cNvSpPr/>
          <p:nvPr/>
        </p:nvSpPr>
        <p:spPr>
          <a:xfrm>
            <a:off x="244035" y="1342590"/>
            <a:ext cx="5349046" cy="262636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EC4652-D7EA-E591-AB62-F74B4FC1F811}"/>
              </a:ext>
            </a:extLst>
          </p:cNvPr>
          <p:cNvSpPr/>
          <p:nvPr/>
        </p:nvSpPr>
        <p:spPr>
          <a:xfrm>
            <a:off x="5876298" y="1342590"/>
            <a:ext cx="5611885" cy="378206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1C5C52E-60DD-0A79-67DE-0E94856D8682}"/>
              </a:ext>
            </a:extLst>
          </p:cNvPr>
          <p:cNvSpPr txBox="1"/>
          <p:nvPr/>
        </p:nvSpPr>
        <p:spPr>
          <a:xfrm flipH="1">
            <a:off x="5883141" y="3667678"/>
            <a:ext cx="5504703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2"/>
              </a:buClr>
            </a:pPr>
            <a:r>
              <a:rPr lang="fr-FR" sz="2100" dirty="0" err="1">
                <a:solidFill>
                  <a:schemeClr val="bg2"/>
                </a:solidFill>
                <a:latin typeface="Arial Black" panose="020B0A04020102020204"/>
                <a:ea typeface="+mj-ea"/>
                <a:cs typeface="+mj-cs"/>
              </a:rPr>
              <a:t>CosmoCal</a:t>
            </a:r>
            <a:r>
              <a:rPr lang="fr-FR" sz="2100" dirty="0">
                <a:solidFill>
                  <a:schemeClr val="bg2"/>
                </a:solidFill>
                <a:latin typeface="Arial Black" panose="020B0A04020102020204"/>
                <a:ea typeface="+mj-ea"/>
                <a:cs typeface="+mj-cs"/>
              </a:rPr>
              <a:t> 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(FR – CMB calibration source – 2030)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chemeClr val="bg1"/>
                </a:solidFill>
              </a:rPr>
              <a:t>Support </a:t>
            </a:r>
            <a:r>
              <a:rPr lang="fr-FR" sz="1200" dirty="0" err="1">
                <a:solidFill>
                  <a:schemeClr val="bg1"/>
                </a:solidFill>
              </a:rPr>
              <a:t>from</a:t>
            </a:r>
            <a:r>
              <a:rPr lang="fr-FR" sz="1200" dirty="0">
                <a:solidFill>
                  <a:schemeClr val="bg1"/>
                </a:solidFill>
              </a:rPr>
              <a:t> CNES by </a:t>
            </a:r>
            <a:r>
              <a:rPr lang="fr-FR" sz="1200" dirty="0" err="1">
                <a:solidFill>
                  <a:schemeClr val="bg1"/>
                </a:solidFill>
              </a:rPr>
              <a:t>organizing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regular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reviews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with</a:t>
            </a:r>
            <a:r>
              <a:rPr lang="fr-FR" sz="1200" dirty="0">
                <a:solidFill>
                  <a:schemeClr val="bg1"/>
                </a:solidFill>
              </a:rPr>
              <a:t> CNES experts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solidFill>
                  <a:schemeClr val="bg1"/>
                </a:solidFill>
              </a:rPr>
              <a:t>Goal : to </a:t>
            </a:r>
            <a:r>
              <a:rPr lang="fr-FR" sz="1200" dirty="0" err="1">
                <a:solidFill>
                  <a:schemeClr val="bg1"/>
                </a:solidFill>
              </a:rPr>
              <a:t>reach</a:t>
            </a:r>
            <a:r>
              <a:rPr lang="fr-FR" sz="1200" dirty="0">
                <a:solidFill>
                  <a:schemeClr val="bg1"/>
                </a:solidFill>
              </a:rPr>
              <a:t> RDM </a:t>
            </a:r>
            <a:r>
              <a:rPr lang="fr-FR" sz="1200" dirty="0" err="1">
                <a:solidFill>
                  <a:schemeClr val="bg1"/>
                </a:solidFill>
              </a:rPr>
              <a:t>maturity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level</a:t>
            </a:r>
            <a:r>
              <a:rPr lang="fr-FR" sz="1200" dirty="0">
                <a:solidFill>
                  <a:schemeClr val="bg1"/>
                </a:solidFill>
              </a:rPr>
              <a:t> by the end of 2026</a:t>
            </a:r>
          </a:p>
          <a:p>
            <a:pPr>
              <a:spcAft>
                <a:spcPts val="600"/>
              </a:spcAft>
            </a:pPr>
            <a:endParaRPr lang="fr-FR" sz="1200" dirty="0">
              <a:solidFill>
                <a:schemeClr val="bg2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74E0465-A961-9971-77D1-2A9A276FD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6" b="96466" l="2513" r="89820">
                        <a14:foregroundMark x1="5606" y1="31545" x2="15077" y2="75654"/>
                        <a14:foregroundMark x1="15077" y1="75654" x2="27513" y2="89005"/>
                        <a14:foregroundMark x1="27513" y1="89005" x2="34149" y2="86911"/>
                        <a14:foregroundMark x1="34149" y1="86911" x2="42461" y2="71466"/>
                        <a14:foregroundMark x1="21778" y1="96466" x2="23325" y2="96204"/>
                        <a14:foregroundMark x1="21843" y1="6937" x2="26804" y2="6937"/>
                        <a14:foregroundMark x1="32603" y1="9031" x2="45425" y2="34555"/>
                        <a14:foregroundMark x1="6186" y1="61911" x2="10760" y2="70026"/>
                        <a14:foregroundMark x1="10760" y1="70026" x2="10760" y2="70288"/>
                        <a14:foregroundMark x1="11534" y1="73037" x2="14046" y2="77356"/>
                        <a14:foregroundMark x1="15528" y1="80497" x2="18814" y2="83508"/>
                        <a14:foregroundMark x1="21843" y1="80890" x2="21327" y2="74476"/>
                        <a14:foregroundMark x1="16688" y1="78534" x2="15915" y2="83770"/>
                        <a14:foregroundMark x1="2513" y1="38089" x2="2771" y2="51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19"/>
          <a:stretch/>
        </p:blipFill>
        <p:spPr bwMode="auto">
          <a:xfrm>
            <a:off x="1251782" y="2693570"/>
            <a:ext cx="1206571" cy="120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8FCCD4-9783-1690-F682-F5EEF38F1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026" y="2737097"/>
            <a:ext cx="1595871" cy="116209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1A3E1C61-BAA9-E4D6-D0D8-254A07CB1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8" b="99118" l="1752" r="100000">
                        <a14:foregroundMark x1="39343" y1="30294" x2="60876" y2="64706"/>
                        <a14:foregroundMark x1="57810" y1="31765" x2="38248" y2="69559"/>
                        <a14:foregroundMark x1="43139" y1="69559" x2="56131" y2="71029"/>
                        <a14:foregroundMark x1="61168" y1="43088" x2="50000" y2="26176"/>
                        <a14:foregroundMark x1="47226" y1="25000" x2="36277" y2="47794"/>
                        <a14:foregroundMark x1="37299" y1="59706" x2="38248" y2="47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53" y="1693972"/>
            <a:ext cx="2777994" cy="137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4">
            <a:extLst>
              <a:ext uri="{FF2B5EF4-FFF2-40B4-BE49-F238E27FC236}">
                <a16:creationId xmlns:a16="http://schemas.microsoft.com/office/drawing/2014/main" id="{001552F7-E14E-FA22-2A39-ED1258740A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4504" y="1691615"/>
            <a:ext cx="2602475" cy="1898870"/>
            <a:chOff x="1127" y="385"/>
            <a:chExt cx="5008" cy="3555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AFF7A559-A528-6BA0-AD3A-2E97EE2BAB2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45" y="385"/>
              <a:ext cx="4590" cy="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5A8E23EC-AE93-18E2-CBA3-B48E09822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43" b="100000" l="0" r="968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" y="385"/>
              <a:ext cx="4595" cy="3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4A091A28-9716-A745-5B5D-927EB45DF8D8}"/>
              </a:ext>
            </a:extLst>
          </p:cNvPr>
          <p:cNvSpPr txBox="1"/>
          <p:nvPr/>
        </p:nvSpPr>
        <p:spPr>
          <a:xfrm flipH="1">
            <a:off x="222454" y="4154370"/>
            <a:ext cx="51725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100" dirty="0">
                <a:solidFill>
                  <a:schemeClr val="bg2"/>
                </a:solidFill>
                <a:latin typeface="Arial Black" panose="020B0A04020102020204"/>
                <a:ea typeface="+mj-ea"/>
                <a:cs typeface="+mj-cs"/>
              </a:rPr>
              <a:t>STEIN 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(ESA F3 candidate – spectral </a:t>
            </a:r>
            <a:r>
              <a:rPr lang="fr-FR" sz="1200" dirty="0" err="1">
                <a:solidFill>
                  <a:schemeClr val="bg2"/>
                </a:solidFill>
                <a:latin typeface="Arial Black" panose="020B0A04020102020204"/>
              </a:rPr>
              <a:t>distortion</a:t>
            </a:r>
            <a:r>
              <a:rPr lang="fr-FR" sz="1200" dirty="0">
                <a:solidFill>
                  <a:schemeClr val="bg2"/>
                </a:solidFill>
                <a:latin typeface="Arial Black" panose="020B0A04020102020204"/>
              </a:rPr>
              <a:t> – 2034)</a:t>
            </a:r>
          </a:p>
          <a:p>
            <a:pPr marL="285750" indent="-28575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bg1"/>
                </a:solidFill>
                <a:cs typeface="Arial"/>
              </a:rPr>
              <a:t>Support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from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PASO to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elaborate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Phase 2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proposal</a:t>
            </a:r>
            <a:endParaRPr lang="fr-FR" sz="1400" dirty="0">
              <a:solidFill>
                <a:schemeClr val="bg1"/>
              </a:solidFill>
              <a:cs typeface="Arial"/>
            </a:endParaRP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sz="1400" dirty="0" err="1">
                <a:solidFill>
                  <a:schemeClr val="bg1"/>
                </a:solidFill>
                <a:cs typeface="Arial"/>
              </a:rPr>
              <a:t>Orbitography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and compatibility </a:t>
            </a:r>
            <a:r>
              <a:rPr lang="fr-FR" sz="1400" dirty="0" err="1">
                <a:solidFill>
                  <a:schemeClr val="bg1"/>
                </a:solidFill>
                <a:cs typeface="Arial"/>
              </a:rPr>
              <a:t>with</a:t>
            </a:r>
            <a:r>
              <a:rPr lang="fr-FR" sz="1400" dirty="0">
                <a:solidFill>
                  <a:schemeClr val="bg1"/>
                </a:solidFill>
                <a:cs typeface="Arial"/>
              </a:rPr>
              <a:t> the LOS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bg1"/>
                </a:solidFill>
                <a:cs typeface="Arial"/>
              </a:rPr>
              <a:t>Propulsion solution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8179C2-A5CD-B2BE-DA2E-C01417324320}"/>
              </a:ext>
            </a:extLst>
          </p:cNvPr>
          <p:cNvSpPr/>
          <p:nvPr/>
        </p:nvSpPr>
        <p:spPr>
          <a:xfrm>
            <a:off x="266895" y="4154370"/>
            <a:ext cx="5349046" cy="185019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6AF3CF84-113F-21F0-1555-AFD78790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36" y="5292045"/>
            <a:ext cx="678920" cy="68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C3B3E8D-FF31-EC07-A6F6-B1143CA0EE9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96" y="4800701"/>
            <a:ext cx="1364505" cy="1076990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B5E72E8C-5402-30F0-062D-B6A60742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885" r="91667">
                        <a14:foregroundMark x1="12821" y1="51474" x2="12821" y2="51474"/>
                        <a14:foregroundMark x1="11538" y1="49789" x2="11538" y2="49789"/>
                        <a14:foregroundMark x1="70513" y1="53895" x2="70513" y2="53895"/>
                        <a14:foregroundMark x1="77244" y1="55053" x2="77244" y2="55053"/>
                        <a14:foregroundMark x1="85256" y1="48000" x2="90064" y2="70947"/>
                        <a14:foregroundMark x1="73077" y1="66842" x2="87179" y2="45579"/>
                        <a14:foregroundMark x1="87179" y1="45579" x2="87179" y2="45579"/>
                        <a14:foregroundMark x1="62179" y1="35053" x2="65705" y2="73053"/>
                        <a14:foregroundMark x1="65705" y1="73053" x2="67949" y2="78632"/>
                        <a14:foregroundMark x1="72115" y1="74526" x2="87179" y2="84421"/>
                        <a14:foregroundMark x1="87179" y1="84421" x2="91667" y2="75684"/>
                        <a14:foregroundMark x1="61538" y1="73895" x2="61859" y2="82737"/>
                        <a14:foregroundMark x1="2885" y1="49789" x2="14423" y2="53895"/>
                        <a14:foregroundMark x1="13782" y1="49158" x2="3205" y2="49789"/>
                        <a14:foregroundMark x1="2885" y1="54421" x2="14744" y2="52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61" y="5373953"/>
            <a:ext cx="1681377" cy="57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025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B7E8E-A668-45E2-3587-7D21752A6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B29C646E-02DB-D92F-A055-19B6716459C1}"/>
              </a:ext>
            </a:extLst>
          </p:cNvPr>
          <p:cNvGrpSpPr/>
          <p:nvPr/>
        </p:nvGrpSpPr>
        <p:grpSpPr>
          <a:xfrm>
            <a:off x="-8547" y="0"/>
            <a:ext cx="12200547" cy="6132443"/>
            <a:chOff x="-8547" y="0"/>
            <a:chExt cx="12200547" cy="613244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80ED803-7BA2-982C-1A77-CC0160DB2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50" b="9924"/>
            <a:stretch/>
          </p:blipFill>
          <p:spPr>
            <a:xfrm>
              <a:off x="-8547" y="12953"/>
              <a:ext cx="12200547" cy="61185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C19FBB-AC09-DDB8-1CDC-634A851FFCEF}"/>
                </a:ext>
              </a:extLst>
            </p:cNvPr>
            <p:cNvSpPr/>
            <p:nvPr/>
          </p:nvSpPr>
          <p:spPr>
            <a:xfrm>
              <a:off x="-8547" y="0"/>
              <a:ext cx="12200547" cy="6132443"/>
            </a:xfrm>
            <a:prstGeom prst="rect">
              <a:avLst/>
            </a:prstGeom>
            <a:gradFill flip="none" rotWithShape="1">
              <a:gsLst>
                <a:gs pos="0">
                  <a:srgbClr val="412FB2">
                    <a:alpha val="69804"/>
                  </a:srgbClr>
                </a:gs>
                <a:gs pos="50000">
                  <a:srgbClr val="00BCFF">
                    <a:alpha val="69804"/>
                  </a:srgbClr>
                </a:gs>
                <a:gs pos="100000">
                  <a:srgbClr val="D1F5AE">
                    <a:alpha val="7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Sous-titre 4">
            <a:extLst>
              <a:ext uri="{FF2B5EF4-FFF2-40B4-BE49-F238E27FC236}">
                <a16:creationId xmlns:a16="http://schemas.microsoft.com/office/drawing/2014/main" id="{68DB5DBB-877C-DFF6-5D13-81B85A147C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z="4800" dirty="0"/>
              <a:t>APR process, </a:t>
            </a:r>
            <a:r>
              <a:rPr lang="fr-FR" sz="4800" dirty="0" err="1"/>
              <a:t>calendar</a:t>
            </a:r>
            <a:r>
              <a:rPr lang="fr-FR" sz="4800" dirty="0"/>
              <a:t>, </a:t>
            </a:r>
            <a:r>
              <a:rPr lang="fr-FR" sz="4800" dirty="0" err="1"/>
              <a:t>useful</a:t>
            </a:r>
            <a:r>
              <a:rPr lang="fr-FR" sz="4800" dirty="0"/>
              <a:t> information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1C681C0-E3DF-3952-DB4B-A4D8F6C8D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096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 calls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calendar</a:t>
            </a:r>
            <a:b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8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19</a:t>
            </a:fld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223550"/>
              </p:ext>
            </p:extLst>
          </p:nvPr>
        </p:nvGraphicFramePr>
        <p:xfrm>
          <a:off x="687684" y="1241417"/>
          <a:ext cx="10960796" cy="4341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6966">
                  <a:extLst>
                    <a:ext uri="{9D8B030D-6E8A-4147-A177-3AD203B41FA5}">
                      <a16:colId xmlns:a16="http://schemas.microsoft.com/office/drawing/2014/main" val="1591154334"/>
                    </a:ext>
                  </a:extLst>
                </a:gridCol>
                <a:gridCol w="2217478">
                  <a:extLst>
                    <a:ext uri="{9D8B030D-6E8A-4147-A177-3AD203B41FA5}">
                      <a16:colId xmlns:a16="http://schemas.microsoft.com/office/drawing/2014/main" val="787699134"/>
                    </a:ext>
                  </a:extLst>
                </a:gridCol>
                <a:gridCol w="2706352">
                  <a:extLst>
                    <a:ext uri="{9D8B030D-6E8A-4147-A177-3AD203B41FA5}">
                      <a16:colId xmlns:a16="http://schemas.microsoft.com/office/drawing/2014/main" val="2674632648"/>
                    </a:ext>
                  </a:extLst>
                </a:gridCol>
              </a:tblGrid>
              <a:tr h="196858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rgbClr val="00B0F0"/>
                          </a:solidFill>
                        </a:rPr>
                        <a:t>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rgbClr val="00B0F0"/>
                          </a:solidFill>
                        </a:rPr>
                        <a:t>Start</a:t>
                      </a:r>
                      <a:r>
                        <a:rPr lang="fr-FR" sz="1600" baseline="0" dirty="0">
                          <a:solidFill>
                            <a:srgbClr val="00B0F0"/>
                          </a:solidFill>
                        </a:rPr>
                        <a:t> </a:t>
                      </a:r>
                      <a:endParaRPr lang="fr-FR" sz="1600" dirty="0">
                        <a:solidFill>
                          <a:srgbClr val="00B0F0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rgbClr val="00B0F0"/>
                          </a:solidFill>
                        </a:rPr>
                        <a:t>End</a:t>
                      </a: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46794"/>
                  </a:ext>
                </a:extLst>
              </a:tr>
              <a:tr h="352528"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aseline="0" dirty="0">
                          <a:solidFill>
                            <a:schemeClr val="bg1"/>
                          </a:solidFill>
                        </a:rPr>
                        <a:t>PhD </a:t>
                      </a:r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: Call for candidates for PhD and </a:t>
                      </a:r>
                      <a:r>
                        <a:rPr lang="fr-FR" sz="1600" dirty="0" err="1">
                          <a:solidFill>
                            <a:schemeClr val="bg1"/>
                          </a:solidFill>
                        </a:rPr>
                        <a:t>PostDoc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02/02/2026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13/03/2026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022751"/>
                  </a:ext>
                </a:extLst>
              </a:tr>
              <a:tr h="352528"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PhD candidate</a:t>
                      </a:r>
                      <a:r>
                        <a:rPr lang="fr-FR" sz="16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="1" baseline="0" dirty="0" err="1">
                          <a:solidFill>
                            <a:schemeClr val="bg1"/>
                          </a:solidFill>
                        </a:rPr>
                        <a:t>selection</a:t>
                      </a:r>
                      <a:r>
                        <a:rPr lang="fr-FR" sz="1600" b="1" baseline="0" dirty="0">
                          <a:solidFill>
                            <a:schemeClr val="bg1"/>
                          </a:solidFill>
                        </a:rPr>
                        <a:t> by PhD </a:t>
                      </a:r>
                      <a:r>
                        <a:rPr lang="fr-FR" sz="1600" b="1" baseline="0" dirty="0" err="1">
                          <a:solidFill>
                            <a:schemeClr val="bg1"/>
                          </a:solidFill>
                        </a:rPr>
                        <a:t>directors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End of April 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681612"/>
                  </a:ext>
                </a:extLst>
              </a:tr>
              <a:tr h="352528"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err="1">
                          <a:solidFill>
                            <a:schemeClr val="bg1"/>
                          </a:solidFill>
                        </a:rPr>
                        <a:t>PostDoc</a:t>
                      </a:r>
                      <a:r>
                        <a:rPr lang="fr-FR" sz="16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="1" baseline="0" dirty="0" err="1">
                          <a:solidFill>
                            <a:schemeClr val="bg1"/>
                          </a:solidFill>
                        </a:rPr>
                        <a:t>preselection</a:t>
                      </a:r>
                      <a:r>
                        <a:rPr lang="fr-FR" sz="1600" b="1" baseline="0" dirty="0">
                          <a:solidFill>
                            <a:schemeClr val="bg1"/>
                          </a:solidFill>
                        </a:rPr>
                        <a:t> by CNES </a:t>
                      </a:r>
                      <a:r>
                        <a:rPr lang="fr-FR" sz="1600" b="1" baseline="0" dirty="0" err="1">
                          <a:solidFill>
                            <a:schemeClr val="bg1"/>
                          </a:solidFill>
                        </a:rPr>
                        <a:t>thematic</a:t>
                      </a:r>
                      <a:r>
                        <a:rPr lang="fr-FR" sz="1600" b="1" baseline="0" dirty="0">
                          <a:solidFill>
                            <a:schemeClr val="bg1"/>
                          </a:solidFill>
                        </a:rPr>
                        <a:t> experts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err="1">
                          <a:solidFill>
                            <a:schemeClr val="bg1"/>
                          </a:solidFill>
                        </a:rPr>
                        <a:t>Beginning</a:t>
                      </a:r>
                      <a:r>
                        <a:rPr lang="fr-FR" sz="1600" b="1" baseline="0" dirty="0">
                          <a:solidFill>
                            <a:schemeClr val="bg1"/>
                          </a:solidFill>
                        </a:rPr>
                        <a:t> of April</a:t>
                      </a:r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 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568798"/>
                  </a:ext>
                </a:extLst>
              </a:tr>
              <a:tr h="357743"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 err="1">
                          <a:solidFill>
                            <a:schemeClr val="bg1"/>
                          </a:solidFill>
                        </a:rPr>
                        <a:t>Selected</a:t>
                      </a:r>
                      <a:r>
                        <a:rPr lang="fr-FR" sz="16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="1" baseline="0" dirty="0" err="1">
                          <a:solidFill>
                            <a:schemeClr val="bg1"/>
                          </a:solidFill>
                        </a:rPr>
                        <a:t>PostDoc</a:t>
                      </a:r>
                      <a:r>
                        <a:rPr lang="fr-FR" sz="1600" b="1" baseline="0" dirty="0">
                          <a:solidFill>
                            <a:schemeClr val="bg1"/>
                          </a:solidFill>
                        </a:rPr>
                        <a:t> audition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18-19 May 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245"/>
                  </a:ext>
                </a:extLst>
              </a:tr>
              <a:tr h="328678">
                <a:tc>
                  <a:txBody>
                    <a:bodyPr/>
                    <a:lstStyle/>
                    <a:p>
                      <a:pPr algn="l"/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PhD/</a:t>
                      </a:r>
                      <a:r>
                        <a:rPr lang="fr-FR" sz="1600" b="1" dirty="0" err="1">
                          <a:solidFill>
                            <a:schemeClr val="bg1"/>
                          </a:solidFill>
                        </a:rPr>
                        <a:t>PostDoc</a:t>
                      </a:r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 final commission</a:t>
                      </a: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5 June 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796974"/>
                  </a:ext>
                </a:extLst>
              </a:tr>
              <a:tr h="352528">
                <a:tc>
                  <a:txBody>
                    <a:bodyPr/>
                    <a:lstStyle/>
                    <a:p>
                      <a:pPr algn="l"/>
                      <a:r>
                        <a:rPr lang="fr-FR" sz="160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APR : Appel à propositions de Recherche (</a:t>
                      </a:r>
                      <a:r>
                        <a:rPr lang="fr-FR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no extra time </a:t>
                      </a:r>
                      <a:r>
                        <a:rPr lang="fr-FR" sz="160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foreseen</a:t>
                      </a:r>
                      <a:r>
                        <a:rPr lang="fr-FR" sz="1600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200" dirty="0" err="1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Mid</a:t>
                      </a:r>
                      <a:r>
                        <a:rPr lang="fr-FR" sz="16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-May</a:t>
                      </a: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200" dirty="0" err="1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Mid</a:t>
                      </a:r>
                      <a:r>
                        <a:rPr lang="fr-FR" sz="1600" b="1" kern="1200" dirty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-June</a:t>
                      </a: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854720"/>
                  </a:ext>
                </a:extLst>
              </a:tr>
              <a:tr h="328678"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JC1 : Journées Jeunes Chercheurs au CST</a:t>
                      </a: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1/04/2026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2/04/2026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3398459"/>
                  </a:ext>
                </a:extLst>
              </a:tr>
              <a:tr h="328678"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PhD : </a:t>
                      </a:r>
                      <a:r>
                        <a:rPr lang="fr-FR" sz="1600" dirty="0" err="1">
                          <a:solidFill>
                            <a:schemeClr val="bg1"/>
                          </a:solidFill>
                        </a:rPr>
                        <a:t>subject</a:t>
                      </a:r>
                      <a:r>
                        <a:rPr lang="fr-FR" sz="16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aseline="0" dirty="0" err="1">
                          <a:solidFill>
                            <a:schemeClr val="bg1"/>
                          </a:solidFill>
                        </a:rPr>
                        <a:t>submission</a:t>
                      </a:r>
                      <a:r>
                        <a:rPr lang="fr-FR" sz="1600" baseline="0" dirty="0">
                          <a:solidFill>
                            <a:schemeClr val="bg1"/>
                          </a:solidFill>
                        </a:rPr>
                        <a:t> 2026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chemeClr val="bg1"/>
                          </a:solidFill>
                        </a:rPr>
                        <a:t>Mid</a:t>
                      </a:r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dirty="0" err="1">
                          <a:solidFill>
                            <a:schemeClr val="bg1"/>
                          </a:solidFill>
                        </a:rPr>
                        <a:t>September</a:t>
                      </a:r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 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chemeClr val="bg1"/>
                          </a:solidFill>
                        </a:rPr>
                        <a:t>Mid</a:t>
                      </a:r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dirty="0" err="1">
                          <a:solidFill>
                            <a:schemeClr val="bg1"/>
                          </a:solidFill>
                        </a:rPr>
                        <a:t>October</a:t>
                      </a:r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 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053331"/>
                  </a:ext>
                </a:extLst>
              </a:tr>
              <a:tr h="328678"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JC2 : at la Cité de l’Espace</a:t>
                      </a: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15/10/26 (TBC)</a:t>
                      </a: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17/10/26 (TBC)</a:t>
                      </a: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185356"/>
                  </a:ext>
                </a:extLst>
              </a:tr>
              <a:tr h="328678"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rgbClr val="00B0F0"/>
                          </a:solidFill>
                        </a:rPr>
                        <a:t>APR : report</a:t>
                      </a:r>
                      <a:r>
                        <a:rPr lang="fr-FR" sz="1600" baseline="0" dirty="0">
                          <a:solidFill>
                            <a:srgbClr val="00B0F0"/>
                          </a:solidFill>
                        </a:rPr>
                        <a:t> deadline</a:t>
                      </a:r>
                      <a:endParaRPr lang="fr-FR" sz="1600" dirty="0">
                        <a:solidFill>
                          <a:srgbClr val="00B0F0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rgbClr val="00B0F0"/>
                          </a:solidFill>
                        </a:rPr>
                        <a:t>November</a:t>
                      </a:r>
                      <a:r>
                        <a:rPr lang="fr-FR" sz="1600" dirty="0">
                          <a:solidFill>
                            <a:srgbClr val="00B0F0"/>
                          </a:solidFill>
                        </a:rPr>
                        <a:t> 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B0F0"/>
                          </a:solidFill>
                        </a:rPr>
                        <a:t>30 </a:t>
                      </a:r>
                      <a:r>
                        <a:rPr lang="fr-FR" sz="1600" dirty="0" err="1">
                          <a:solidFill>
                            <a:srgbClr val="00B0F0"/>
                          </a:solidFill>
                        </a:rPr>
                        <a:t>November</a:t>
                      </a:r>
                      <a:r>
                        <a:rPr lang="fr-FR" sz="1600" dirty="0">
                          <a:solidFill>
                            <a:srgbClr val="00B0F0"/>
                          </a:solidFill>
                        </a:rPr>
                        <a:t> 2026</a:t>
                      </a: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900877"/>
                  </a:ext>
                </a:extLst>
              </a:tr>
              <a:tr h="448515"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PhD : </a:t>
                      </a:r>
                      <a:r>
                        <a:rPr lang="fr-FR" sz="1600" dirty="0" err="1">
                          <a:solidFill>
                            <a:schemeClr val="bg1"/>
                          </a:solidFill>
                        </a:rPr>
                        <a:t>subject</a:t>
                      </a:r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dirty="0" err="1">
                          <a:solidFill>
                            <a:schemeClr val="bg1"/>
                          </a:solidFill>
                        </a:rPr>
                        <a:t>evaluation</a:t>
                      </a:r>
                      <a:r>
                        <a:rPr lang="fr-FR" sz="1600" baseline="0" dirty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fr-FR" sz="1600" baseline="0" dirty="0" err="1">
                          <a:solidFill>
                            <a:schemeClr val="bg1"/>
                          </a:solidFill>
                        </a:rPr>
                        <a:t>ranking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chemeClr val="bg1"/>
                          </a:solidFill>
                        </a:rPr>
                        <a:t>Mid</a:t>
                      </a:r>
                      <a:r>
                        <a:rPr lang="fr-FR" sz="16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600" baseline="0" dirty="0" err="1">
                          <a:solidFill>
                            <a:schemeClr val="bg1"/>
                          </a:solidFill>
                        </a:rPr>
                        <a:t>November</a:t>
                      </a:r>
                      <a:r>
                        <a:rPr lang="fr-FR" sz="1600" baseline="0" dirty="0">
                          <a:solidFill>
                            <a:schemeClr val="bg1"/>
                          </a:solidFill>
                        </a:rPr>
                        <a:t> 2026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1"/>
                          </a:solidFill>
                        </a:rPr>
                        <a:t>Mi </a:t>
                      </a:r>
                      <a:r>
                        <a:rPr lang="fr-FR" sz="1600" dirty="0" err="1">
                          <a:solidFill>
                            <a:schemeClr val="bg1"/>
                          </a:solidFill>
                        </a:rPr>
                        <a:t>December</a:t>
                      </a:r>
                      <a:r>
                        <a:rPr lang="fr-FR" sz="1600" baseline="0" dirty="0">
                          <a:solidFill>
                            <a:schemeClr val="bg1"/>
                          </a:solidFill>
                        </a:rPr>
                        <a:t> 2026</a:t>
                      </a:r>
                      <a:endParaRPr lang="fr-FR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146150"/>
                  </a:ext>
                </a:extLst>
              </a:tr>
            </a:tbl>
          </a:graphicData>
        </a:graphic>
      </p:graphicFrame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4454F670-83BF-03CF-D9CE-8BD113498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1588550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893928-CC22-976E-F3DD-1692AD149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C0716FC3-33DE-3C78-723D-AF4D3BF9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4DA6F5F2-846E-506E-6DED-6E05D2F4E82B}"/>
              </a:ext>
            </a:extLst>
          </p:cNvPr>
          <p:cNvSpPr/>
          <p:nvPr/>
        </p:nvSpPr>
        <p:spPr>
          <a:xfrm>
            <a:off x="2021864" y="3390526"/>
            <a:ext cx="100492" cy="10049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</a:ln>
          <a:effectLst>
            <a:glow rad="63500">
              <a:schemeClr val="bg2">
                <a:alpha val="17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Titre 2">
            <a:extLst>
              <a:ext uri="{FF2B5EF4-FFF2-40B4-BE49-F238E27FC236}">
                <a16:creationId xmlns:a16="http://schemas.microsoft.com/office/drawing/2014/main" id="{AB1287E3-BAC6-53D0-E1AD-10F4B6946F0E}"/>
              </a:ext>
            </a:extLst>
          </p:cNvPr>
          <p:cNvSpPr txBox="1">
            <a:spLocks/>
          </p:cNvSpPr>
          <p:nvPr/>
        </p:nvSpPr>
        <p:spPr>
          <a:xfrm>
            <a:off x="2368883" y="3126200"/>
            <a:ext cx="1020912" cy="6291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CNES Poster" pitchFamily="2" charset="77"/>
                <a:ea typeface="+mj-ea"/>
                <a:cs typeface="+mj-cs"/>
              </a:defRPr>
            </a:lvl1pPr>
          </a:lstStyle>
          <a:p>
            <a:r>
              <a:rPr lang="fr-FR" sz="3200" dirty="0">
                <a:ln w="15875">
                  <a:gradFill flip="none" rotWithShape="1">
                    <a:gsLst>
                      <a:gs pos="18000">
                        <a:schemeClr val="tx2"/>
                      </a:gs>
                      <a:gs pos="34000">
                        <a:schemeClr val="bg2"/>
                      </a:gs>
                      <a:gs pos="78000">
                        <a:schemeClr val="accent3"/>
                      </a:gs>
                      <a:gs pos="100000">
                        <a:schemeClr val="accent4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</a:ln>
                <a:solidFill>
                  <a:sysClr val="windowText" lastClr="000000"/>
                </a:solidFill>
              </a:rPr>
              <a:t>02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6152EE80-9DDD-36BE-3052-F39315D4D11A}"/>
              </a:ext>
            </a:extLst>
          </p:cNvPr>
          <p:cNvSpPr/>
          <p:nvPr/>
        </p:nvSpPr>
        <p:spPr>
          <a:xfrm>
            <a:off x="2174594" y="4478204"/>
            <a:ext cx="100492" cy="10049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</a:ln>
          <a:effectLst>
            <a:glow rad="63500">
              <a:schemeClr val="bg2">
                <a:alpha val="17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Titre 2">
            <a:extLst>
              <a:ext uri="{FF2B5EF4-FFF2-40B4-BE49-F238E27FC236}">
                <a16:creationId xmlns:a16="http://schemas.microsoft.com/office/drawing/2014/main" id="{E7C1EA56-C2DF-F0D2-AFBA-70450787C631}"/>
              </a:ext>
            </a:extLst>
          </p:cNvPr>
          <p:cNvSpPr txBox="1">
            <a:spLocks/>
          </p:cNvSpPr>
          <p:nvPr/>
        </p:nvSpPr>
        <p:spPr>
          <a:xfrm>
            <a:off x="2368883" y="4213878"/>
            <a:ext cx="1020912" cy="6291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CNES Poster" pitchFamily="2" charset="77"/>
                <a:ea typeface="+mj-ea"/>
                <a:cs typeface="+mj-cs"/>
              </a:defRPr>
            </a:lvl1pPr>
          </a:lstStyle>
          <a:p>
            <a:r>
              <a:rPr lang="fr-FR" sz="3200" dirty="0">
                <a:ln w="15875">
                  <a:gradFill flip="none" rotWithShape="1">
                    <a:gsLst>
                      <a:gs pos="18000">
                        <a:schemeClr val="tx2"/>
                      </a:gs>
                      <a:gs pos="34000">
                        <a:schemeClr val="bg2"/>
                      </a:gs>
                      <a:gs pos="78000">
                        <a:schemeClr val="accent3"/>
                      </a:gs>
                      <a:gs pos="100000">
                        <a:schemeClr val="accent4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</a:ln>
                <a:solidFill>
                  <a:sysClr val="windowText" lastClr="000000"/>
                </a:solidFill>
              </a:rPr>
              <a:t>03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1F498617-ADCC-223B-7848-33C04213F7CB}"/>
              </a:ext>
            </a:extLst>
          </p:cNvPr>
          <p:cNvSpPr/>
          <p:nvPr/>
        </p:nvSpPr>
        <p:spPr>
          <a:xfrm>
            <a:off x="2169449" y="2302848"/>
            <a:ext cx="100492" cy="10049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</a:ln>
          <a:effectLst>
            <a:glow rad="63500">
              <a:schemeClr val="bg2">
                <a:alpha val="17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DC9C767B-0659-B91D-4ED3-DCEEEC06FDF6}"/>
              </a:ext>
            </a:extLst>
          </p:cNvPr>
          <p:cNvSpPr txBox="1"/>
          <p:nvPr/>
        </p:nvSpPr>
        <p:spPr>
          <a:xfrm>
            <a:off x="3247947" y="2183817"/>
            <a:ext cx="238693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fr-FR" sz="1600" b="1" cap="small" dirty="0">
                <a:solidFill>
                  <a:schemeClr val="bg1"/>
                </a:solidFill>
                <a:latin typeface="CNES Sans Light" pitchFamily="2" charset="77"/>
              </a:rPr>
              <a:t>General information</a:t>
            </a:r>
          </a:p>
        </p:txBody>
      </p:sp>
      <p:sp>
        <p:nvSpPr>
          <p:cNvPr id="112" name="Titre 2">
            <a:extLst>
              <a:ext uri="{FF2B5EF4-FFF2-40B4-BE49-F238E27FC236}">
                <a16:creationId xmlns:a16="http://schemas.microsoft.com/office/drawing/2014/main" id="{5542981D-CFD2-D355-3CF7-22D6DD68762A}"/>
              </a:ext>
            </a:extLst>
          </p:cNvPr>
          <p:cNvSpPr txBox="1">
            <a:spLocks/>
          </p:cNvSpPr>
          <p:nvPr/>
        </p:nvSpPr>
        <p:spPr>
          <a:xfrm>
            <a:off x="2368883" y="2038522"/>
            <a:ext cx="1020912" cy="6291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CNES Poster" pitchFamily="2" charset="77"/>
                <a:ea typeface="+mj-ea"/>
                <a:cs typeface="+mj-cs"/>
              </a:defRPr>
            </a:lvl1pPr>
          </a:lstStyle>
          <a:p>
            <a:r>
              <a:rPr lang="fr-FR" sz="3200" dirty="0">
                <a:ln w="15875">
                  <a:gradFill flip="none" rotWithShape="1">
                    <a:gsLst>
                      <a:gs pos="18000">
                        <a:schemeClr val="tx2"/>
                      </a:gs>
                      <a:gs pos="34000">
                        <a:schemeClr val="bg2"/>
                      </a:gs>
                      <a:gs pos="78000">
                        <a:schemeClr val="accent3"/>
                      </a:gs>
                      <a:gs pos="100000">
                        <a:schemeClr val="accent4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</a:ln>
                <a:solidFill>
                  <a:sysClr val="windowText" lastClr="000000"/>
                </a:solidFill>
              </a:rPr>
              <a:t>01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C893AE96-2ECA-CE69-EEAF-1C010F1D95C2}"/>
              </a:ext>
            </a:extLst>
          </p:cNvPr>
          <p:cNvSpPr/>
          <p:nvPr/>
        </p:nvSpPr>
        <p:spPr>
          <a:xfrm>
            <a:off x="6098123" y="3996818"/>
            <a:ext cx="100492" cy="10049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</a:ln>
          <a:effectLst>
            <a:glow rad="63500">
              <a:schemeClr val="bg2">
                <a:alpha val="17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Titre 2">
            <a:extLst>
              <a:ext uri="{FF2B5EF4-FFF2-40B4-BE49-F238E27FC236}">
                <a16:creationId xmlns:a16="http://schemas.microsoft.com/office/drawing/2014/main" id="{6B710B25-4B7D-2BA9-5F63-742F34BA00DA}"/>
              </a:ext>
            </a:extLst>
          </p:cNvPr>
          <p:cNvSpPr txBox="1">
            <a:spLocks/>
          </p:cNvSpPr>
          <p:nvPr/>
        </p:nvSpPr>
        <p:spPr>
          <a:xfrm>
            <a:off x="6445142" y="3732492"/>
            <a:ext cx="1020912" cy="6291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CNES Poster" pitchFamily="2" charset="77"/>
                <a:ea typeface="+mj-ea"/>
                <a:cs typeface="+mj-cs"/>
              </a:defRPr>
            </a:lvl1pPr>
          </a:lstStyle>
          <a:p>
            <a:r>
              <a:rPr lang="fr-FR" sz="3200" dirty="0">
                <a:ln w="15875">
                  <a:gradFill flip="none" rotWithShape="1">
                    <a:gsLst>
                      <a:gs pos="18000">
                        <a:schemeClr val="tx2"/>
                      </a:gs>
                      <a:gs pos="34000">
                        <a:schemeClr val="bg2"/>
                      </a:gs>
                      <a:gs pos="78000">
                        <a:schemeClr val="accent3"/>
                      </a:gs>
                      <a:gs pos="100000">
                        <a:schemeClr val="accent4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</a:ln>
                <a:solidFill>
                  <a:sysClr val="windowText" lastClr="000000"/>
                </a:solidFill>
              </a:rPr>
              <a:t>05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CDAAA9E5-8881-F699-F261-667D4C9785F0}"/>
              </a:ext>
            </a:extLst>
          </p:cNvPr>
          <p:cNvSpPr/>
          <p:nvPr/>
        </p:nvSpPr>
        <p:spPr>
          <a:xfrm>
            <a:off x="6079435" y="2963298"/>
            <a:ext cx="100492" cy="10049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</a:ln>
          <a:effectLst>
            <a:glow rad="63500">
              <a:schemeClr val="bg2">
                <a:alpha val="17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Titre 2">
            <a:extLst>
              <a:ext uri="{FF2B5EF4-FFF2-40B4-BE49-F238E27FC236}">
                <a16:creationId xmlns:a16="http://schemas.microsoft.com/office/drawing/2014/main" id="{1DAB2DD5-E6A1-2830-6EA3-90C73AC918BC}"/>
              </a:ext>
            </a:extLst>
          </p:cNvPr>
          <p:cNvSpPr txBox="1">
            <a:spLocks/>
          </p:cNvSpPr>
          <p:nvPr/>
        </p:nvSpPr>
        <p:spPr>
          <a:xfrm>
            <a:off x="6418015" y="2698972"/>
            <a:ext cx="1020912" cy="6291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CNES Poster" pitchFamily="2" charset="77"/>
                <a:ea typeface="+mj-ea"/>
                <a:cs typeface="+mj-cs"/>
              </a:defRPr>
            </a:lvl1pPr>
          </a:lstStyle>
          <a:p>
            <a:r>
              <a:rPr lang="fr-FR" sz="3200" dirty="0">
                <a:ln w="15875">
                  <a:gradFill flip="none" rotWithShape="1">
                    <a:gsLst>
                      <a:gs pos="18000">
                        <a:schemeClr val="tx2"/>
                      </a:gs>
                      <a:gs pos="34000">
                        <a:schemeClr val="bg2"/>
                      </a:gs>
                      <a:gs pos="78000">
                        <a:schemeClr val="accent3"/>
                      </a:gs>
                      <a:gs pos="100000">
                        <a:schemeClr val="accent4"/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</a:ln>
                <a:solidFill>
                  <a:sysClr val="windowText" lastClr="000000"/>
                </a:solidFill>
              </a:rPr>
              <a:t>04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7D52EF-3F54-43EA-7414-BE9DCAFCF045}"/>
              </a:ext>
            </a:extLst>
          </p:cNvPr>
          <p:cNvSpPr txBox="1"/>
          <p:nvPr/>
        </p:nvSpPr>
        <p:spPr>
          <a:xfrm>
            <a:off x="3217818" y="3271494"/>
            <a:ext cx="21979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cap="small" dirty="0">
                <a:solidFill>
                  <a:schemeClr val="bg1"/>
                </a:solidFill>
                <a:latin typeface="CNES Sans Light" pitchFamily="2" charset="77"/>
              </a:rPr>
              <a:t>CALL M8/F3/mini-F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6BDB345F-5A2A-65A0-8F61-C3849D621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ACD7E8-DFEA-FF9D-C4D0-EAB63E539B47}"/>
              </a:ext>
            </a:extLst>
          </p:cNvPr>
          <p:cNvSpPr txBox="1"/>
          <p:nvPr/>
        </p:nvSpPr>
        <p:spPr>
          <a:xfrm>
            <a:off x="3247947" y="4185814"/>
            <a:ext cx="238693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1600" b="1" cap="small">
                <a:solidFill>
                  <a:schemeClr val="bg1"/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GCM Missions : news, </a:t>
            </a:r>
            <a:r>
              <a:rPr lang="fr-FR" dirty="0" err="1"/>
              <a:t>programmatic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B376AD-C3C1-1FEF-7CA6-6341F62713E3}"/>
              </a:ext>
            </a:extLst>
          </p:cNvPr>
          <p:cNvSpPr txBox="1"/>
          <p:nvPr/>
        </p:nvSpPr>
        <p:spPr>
          <a:xfrm>
            <a:off x="7159768" y="2844267"/>
            <a:ext cx="397474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1600" b="1" cap="small">
                <a:solidFill>
                  <a:schemeClr val="bg1"/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APR Process, </a:t>
            </a:r>
            <a:r>
              <a:rPr lang="fr-FR" dirty="0" err="1"/>
              <a:t>Calendar</a:t>
            </a:r>
            <a:r>
              <a:rPr lang="fr-FR" dirty="0"/>
              <a:t>, </a:t>
            </a:r>
            <a:r>
              <a:rPr lang="fr-FR" dirty="0" err="1"/>
              <a:t>Useful</a:t>
            </a:r>
            <a:r>
              <a:rPr lang="fr-FR" dirty="0"/>
              <a:t> information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D27AE5-EFFE-C188-778A-AB0BE81C206E}"/>
              </a:ext>
            </a:extLst>
          </p:cNvPr>
          <p:cNvSpPr txBox="1"/>
          <p:nvPr/>
        </p:nvSpPr>
        <p:spPr>
          <a:xfrm>
            <a:off x="7186895" y="3827540"/>
            <a:ext cx="347348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>
              <a:defRPr sz="1600" b="1" cap="small">
                <a:solidFill>
                  <a:schemeClr val="bg1"/>
                </a:solidFill>
                <a:latin typeface="CNES Sans Light" pitchFamily="2" charset="77"/>
              </a:defRPr>
            </a:lvl1pPr>
          </a:lstStyle>
          <a:p>
            <a:r>
              <a:rPr lang="fr-FR" dirty="0"/>
              <a:t>GCM main </a:t>
            </a:r>
            <a:r>
              <a:rPr lang="fr-FR" dirty="0" err="1"/>
              <a:t>results</a:t>
            </a:r>
            <a:r>
              <a:rPr lang="fr-FR" dirty="0"/>
              <a:t> : APR, PhD, </a:t>
            </a:r>
            <a:r>
              <a:rPr lang="fr-FR" dirty="0" err="1"/>
              <a:t>PDoc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2518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/>
              <a:pPr/>
              <a:t>20</a:t>
            </a:fld>
            <a:endParaRPr lang="fr-FR" dirty="0"/>
          </a:p>
        </p:txBody>
      </p: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EF891170-9266-B497-8C00-F7D731ECEC4A}"/>
              </a:ext>
            </a:extLst>
          </p:cNvPr>
          <p:cNvGrpSpPr/>
          <p:nvPr/>
        </p:nvGrpSpPr>
        <p:grpSpPr>
          <a:xfrm>
            <a:off x="1" y="1681476"/>
            <a:ext cx="12112235" cy="3006841"/>
            <a:chOff x="56685" y="1792735"/>
            <a:chExt cx="11259015" cy="2795031"/>
          </a:xfrm>
        </p:grpSpPr>
        <p:sp>
          <p:nvSpPr>
            <p:cNvPr id="131" name="Forme libre 142">
              <a:extLst>
                <a:ext uri="{FF2B5EF4-FFF2-40B4-BE49-F238E27FC236}">
                  <a16:creationId xmlns:a16="http://schemas.microsoft.com/office/drawing/2014/main" id="{11202912-A9B2-7187-98F7-F72636B44CBE}"/>
                </a:ext>
              </a:extLst>
            </p:cNvPr>
            <p:cNvSpPr/>
            <p:nvPr/>
          </p:nvSpPr>
          <p:spPr>
            <a:xfrm>
              <a:off x="7075651" y="2326064"/>
              <a:ext cx="1532752" cy="1290360"/>
            </a:xfrm>
            <a:custGeom>
              <a:avLst/>
              <a:gdLst>
                <a:gd name="connsiteX0" fmla="*/ 0 w 2211160"/>
                <a:gd name="connsiteY0" fmla="*/ 129536 h 1295356"/>
                <a:gd name="connsiteX1" fmla="*/ 129536 w 2211160"/>
                <a:gd name="connsiteY1" fmla="*/ 0 h 1295356"/>
                <a:gd name="connsiteX2" fmla="*/ 2081624 w 2211160"/>
                <a:gd name="connsiteY2" fmla="*/ 0 h 1295356"/>
                <a:gd name="connsiteX3" fmla="*/ 2211160 w 2211160"/>
                <a:gd name="connsiteY3" fmla="*/ 129536 h 1295356"/>
                <a:gd name="connsiteX4" fmla="*/ 2211160 w 2211160"/>
                <a:gd name="connsiteY4" fmla="*/ 1165820 h 1295356"/>
                <a:gd name="connsiteX5" fmla="*/ 2081624 w 2211160"/>
                <a:gd name="connsiteY5" fmla="*/ 1295356 h 1295356"/>
                <a:gd name="connsiteX6" fmla="*/ 129536 w 2211160"/>
                <a:gd name="connsiteY6" fmla="*/ 1295356 h 1295356"/>
                <a:gd name="connsiteX7" fmla="*/ 0 w 2211160"/>
                <a:gd name="connsiteY7" fmla="*/ 1165820 h 1295356"/>
                <a:gd name="connsiteX8" fmla="*/ 0 w 2211160"/>
                <a:gd name="connsiteY8" fmla="*/ 129536 h 129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1160" h="1295356">
                  <a:moveTo>
                    <a:pt x="0" y="129536"/>
                  </a:moveTo>
                  <a:cubicBezTo>
                    <a:pt x="0" y="57995"/>
                    <a:pt x="57995" y="0"/>
                    <a:pt x="129536" y="0"/>
                  </a:cubicBezTo>
                  <a:lnTo>
                    <a:pt x="2081624" y="0"/>
                  </a:lnTo>
                  <a:cubicBezTo>
                    <a:pt x="2153165" y="0"/>
                    <a:pt x="2211160" y="57995"/>
                    <a:pt x="2211160" y="129536"/>
                  </a:cubicBezTo>
                  <a:lnTo>
                    <a:pt x="2211160" y="1165820"/>
                  </a:lnTo>
                  <a:cubicBezTo>
                    <a:pt x="2211160" y="1237361"/>
                    <a:pt x="2153165" y="1295356"/>
                    <a:pt x="2081624" y="1295356"/>
                  </a:cubicBezTo>
                  <a:lnTo>
                    <a:pt x="129536" y="1295356"/>
                  </a:lnTo>
                  <a:cubicBezTo>
                    <a:pt x="57995" y="1295356"/>
                    <a:pt x="0" y="1237361"/>
                    <a:pt x="0" y="1165820"/>
                  </a:cubicBezTo>
                  <a:lnTo>
                    <a:pt x="0" y="12953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724183" rIns="102413" bIns="413299" numCol="1" spcCol="1270" anchor="ctr" anchorCtr="0">
              <a:noAutofit/>
            </a:bodyPr>
            <a:lstStyle/>
            <a:p>
              <a:pPr algn="ctr" defTabSz="640080">
                <a:lnSpc>
                  <a:spcPct val="90000"/>
                </a:lnSpc>
                <a:spcBef>
                  <a:spcPct val="0"/>
                </a:spcBef>
              </a:pPr>
              <a:r>
                <a:rPr lang="fr-FR" sz="132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Contrat de travail </a:t>
              </a:r>
            </a:p>
            <a:p>
              <a:pPr algn="ctr" defTabSz="640080">
                <a:lnSpc>
                  <a:spcPct val="90000"/>
                </a:lnSpc>
                <a:spcBef>
                  <a:spcPct val="0"/>
                </a:spcBef>
              </a:pPr>
              <a:r>
                <a:rPr lang="fr-FR" sz="132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CNES</a:t>
              </a:r>
            </a:p>
            <a:p>
              <a:pPr algn="ctr" defTabSz="640080">
                <a:lnSpc>
                  <a:spcPct val="90000"/>
                </a:lnSpc>
                <a:spcBef>
                  <a:spcPct val="0"/>
                </a:spcBef>
              </a:pPr>
              <a:r>
                <a:rPr lang="fr-FR" sz="132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Convention cofinancement CNES/Partenaires </a:t>
              </a:r>
              <a:endParaRPr lang="fr-FR" sz="13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40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32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orme libre 132">
              <a:extLst>
                <a:ext uri="{FF2B5EF4-FFF2-40B4-BE49-F238E27FC236}">
                  <a16:creationId xmlns:a16="http://schemas.microsoft.com/office/drawing/2014/main" id="{1B82B367-E9CF-CD8A-5655-7C9604C3E38D}"/>
                </a:ext>
              </a:extLst>
            </p:cNvPr>
            <p:cNvSpPr/>
            <p:nvPr/>
          </p:nvSpPr>
          <p:spPr>
            <a:xfrm>
              <a:off x="146400" y="2299367"/>
              <a:ext cx="1092336" cy="1295356"/>
            </a:xfrm>
            <a:custGeom>
              <a:avLst/>
              <a:gdLst>
                <a:gd name="connsiteX0" fmla="*/ 0 w 1592469"/>
                <a:gd name="connsiteY0" fmla="*/ 129536 h 1295356"/>
                <a:gd name="connsiteX1" fmla="*/ 129536 w 1592469"/>
                <a:gd name="connsiteY1" fmla="*/ 0 h 1295356"/>
                <a:gd name="connsiteX2" fmla="*/ 1462933 w 1592469"/>
                <a:gd name="connsiteY2" fmla="*/ 0 h 1295356"/>
                <a:gd name="connsiteX3" fmla="*/ 1592469 w 1592469"/>
                <a:gd name="connsiteY3" fmla="*/ 129536 h 1295356"/>
                <a:gd name="connsiteX4" fmla="*/ 1592469 w 1592469"/>
                <a:gd name="connsiteY4" fmla="*/ 1165820 h 1295356"/>
                <a:gd name="connsiteX5" fmla="*/ 1462933 w 1592469"/>
                <a:gd name="connsiteY5" fmla="*/ 1295356 h 1295356"/>
                <a:gd name="connsiteX6" fmla="*/ 129536 w 1592469"/>
                <a:gd name="connsiteY6" fmla="*/ 1295356 h 1295356"/>
                <a:gd name="connsiteX7" fmla="*/ 0 w 1592469"/>
                <a:gd name="connsiteY7" fmla="*/ 1165820 h 1295356"/>
                <a:gd name="connsiteX8" fmla="*/ 0 w 1592469"/>
                <a:gd name="connsiteY8" fmla="*/ 129536 h 129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2469" h="1295356">
                  <a:moveTo>
                    <a:pt x="0" y="129536"/>
                  </a:moveTo>
                  <a:cubicBezTo>
                    <a:pt x="0" y="57995"/>
                    <a:pt x="57995" y="0"/>
                    <a:pt x="129536" y="0"/>
                  </a:cubicBezTo>
                  <a:lnTo>
                    <a:pt x="1462933" y="0"/>
                  </a:lnTo>
                  <a:cubicBezTo>
                    <a:pt x="1534474" y="0"/>
                    <a:pt x="1592469" y="57995"/>
                    <a:pt x="1592469" y="129536"/>
                  </a:cubicBezTo>
                  <a:lnTo>
                    <a:pt x="1592469" y="1165820"/>
                  </a:lnTo>
                  <a:cubicBezTo>
                    <a:pt x="1592469" y="1237361"/>
                    <a:pt x="1534474" y="1295356"/>
                    <a:pt x="1462933" y="1295356"/>
                  </a:cubicBezTo>
                  <a:lnTo>
                    <a:pt x="129536" y="1295356"/>
                  </a:lnTo>
                  <a:cubicBezTo>
                    <a:pt x="57995" y="1295356"/>
                    <a:pt x="0" y="1237361"/>
                    <a:pt x="0" y="1165820"/>
                  </a:cubicBezTo>
                  <a:lnTo>
                    <a:pt x="0" y="1295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724183" rIns="102413" bIns="413299" numCol="1" spcCol="1270" anchor="ctr" anchorCtr="0">
              <a:noAutofit/>
            </a:bodyPr>
            <a:lstStyle/>
            <a:p>
              <a:pPr algn="ctr" defTabSz="640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2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Appel à sujets </a:t>
              </a:r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B6C0B422-DCE5-9F3C-B4DE-83FB98B83FB7}"/>
                </a:ext>
              </a:extLst>
            </p:cNvPr>
            <p:cNvSpPr/>
            <p:nvPr/>
          </p:nvSpPr>
          <p:spPr>
            <a:xfrm>
              <a:off x="312523" y="1792735"/>
              <a:ext cx="778153" cy="833838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t="9000" r="-25000" b="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2160"/>
            </a:p>
          </p:txBody>
        </p:sp>
        <p:sp>
          <p:nvSpPr>
            <p:cNvPr id="134" name="Forme libre 134">
              <a:extLst>
                <a:ext uri="{FF2B5EF4-FFF2-40B4-BE49-F238E27FC236}">
                  <a16:creationId xmlns:a16="http://schemas.microsoft.com/office/drawing/2014/main" id="{65F9A0D3-E393-34B3-3F83-869E25D73ADE}"/>
                </a:ext>
              </a:extLst>
            </p:cNvPr>
            <p:cNvSpPr/>
            <p:nvPr/>
          </p:nvSpPr>
          <p:spPr>
            <a:xfrm>
              <a:off x="1311871" y="2308491"/>
              <a:ext cx="1076508" cy="1295356"/>
            </a:xfrm>
            <a:custGeom>
              <a:avLst/>
              <a:gdLst>
                <a:gd name="connsiteX0" fmla="*/ 0 w 1502447"/>
                <a:gd name="connsiteY0" fmla="*/ 129536 h 1295356"/>
                <a:gd name="connsiteX1" fmla="*/ 129536 w 1502447"/>
                <a:gd name="connsiteY1" fmla="*/ 0 h 1295356"/>
                <a:gd name="connsiteX2" fmla="*/ 1372911 w 1502447"/>
                <a:gd name="connsiteY2" fmla="*/ 0 h 1295356"/>
                <a:gd name="connsiteX3" fmla="*/ 1502447 w 1502447"/>
                <a:gd name="connsiteY3" fmla="*/ 129536 h 1295356"/>
                <a:gd name="connsiteX4" fmla="*/ 1502447 w 1502447"/>
                <a:gd name="connsiteY4" fmla="*/ 1165820 h 1295356"/>
                <a:gd name="connsiteX5" fmla="*/ 1372911 w 1502447"/>
                <a:gd name="connsiteY5" fmla="*/ 1295356 h 1295356"/>
                <a:gd name="connsiteX6" fmla="*/ 129536 w 1502447"/>
                <a:gd name="connsiteY6" fmla="*/ 1295356 h 1295356"/>
                <a:gd name="connsiteX7" fmla="*/ 0 w 1502447"/>
                <a:gd name="connsiteY7" fmla="*/ 1165820 h 1295356"/>
                <a:gd name="connsiteX8" fmla="*/ 0 w 1502447"/>
                <a:gd name="connsiteY8" fmla="*/ 129536 h 129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2447" h="1295356">
                  <a:moveTo>
                    <a:pt x="0" y="129536"/>
                  </a:moveTo>
                  <a:cubicBezTo>
                    <a:pt x="0" y="57995"/>
                    <a:pt x="57995" y="0"/>
                    <a:pt x="129536" y="0"/>
                  </a:cubicBezTo>
                  <a:lnTo>
                    <a:pt x="1372911" y="0"/>
                  </a:lnTo>
                  <a:cubicBezTo>
                    <a:pt x="1444452" y="0"/>
                    <a:pt x="1502447" y="57995"/>
                    <a:pt x="1502447" y="129536"/>
                  </a:cubicBezTo>
                  <a:lnTo>
                    <a:pt x="1502447" y="1165820"/>
                  </a:lnTo>
                  <a:cubicBezTo>
                    <a:pt x="1502447" y="1237361"/>
                    <a:pt x="1444452" y="1295356"/>
                    <a:pt x="1372911" y="1295356"/>
                  </a:cubicBezTo>
                  <a:lnTo>
                    <a:pt x="129536" y="1295356"/>
                  </a:lnTo>
                  <a:cubicBezTo>
                    <a:pt x="57995" y="1295356"/>
                    <a:pt x="0" y="1237361"/>
                    <a:pt x="0" y="1165820"/>
                  </a:cubicBezTo>
                  <a:lnTo>
                    <a:pt x="0" y="1295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724183" rIns="102413" bIns="413299" numCol="1" spcCol="1270" anchor="ctr" anchorCtr="0">
              <a:noAutofit/>
            </a:bodyPr>
            <a:lstStyle/>
            <a:p>
              <a:pPr algn="ctr" defTabSz="640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2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Sélection sujets</a:t>
              </a:r>
            </a:p>
            <a:p>
              <a:pPr algn="ctr" defTabSz="640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2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(Comités experts)</a:t>
              </a:r>
            </a:p>
          </p:txBody>
        </p:sp>
        <p:grpSp>
          <p:nvGrpSpPr>
            <p:cNvPr id="135" name="Groupe 134">
              <a:extLst>
                <a:ext uri="{FF2B5EF4-FFF2-40B4-BE49-F238E27FC236}">
                  <a16:creationId xmlns:a16="http://schemas.microsoft.com/office/drawing/2014/main" id="{B037D745-1AF4-E0EE-8AE3-3C029B27CF2B}"/>
                </a:ext>
              </a:extLst>
            </p:cNvPr>
            <p:cNvGrpSpPr/>
            <p:nvPr/>
          </p:nvGrpSpPr>
          <p:grpSpPr>
            <a:xfrm>
              <a:off x="1575780" y="1983822"/>
              <a:ext cx="729042" cy="714024"/>
              <a:chOff x="4869423" y="5220393"/>
              <a:chExt cx="824795" cy="818918"/>
            </a:xfrm>
          </p:grpSpPr>
          <p:sp>
            <p:nvSpPr>
              <p:cNvPr id="161" name="Ellipse 160">
                <a:extLst>
                  <a:ext uri="{FF2B5EF4-FFF2-40B4-BE49-F238E27FC236}">
                    <a16:creationId xmlns:a16="http://schemas.microsoft.com/office/drawing/2014/main" id="{752D6DBC-498B-22E1-5F9D-F56CD21FDCB4}"/>
                  </a:ext>
                </a:extLst>
              </p:cNvPr>
              <p:cNvSpPr/>
              <p:nvPr/>
            </p:nvSpPr>
            <p:spPr>
              <a:xfrm>
                <a:off x="4869423" y="5220393"/>
                <a:ext cx="824795" cy="7730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Ellipse 161">
                <a:extLst>
                  <a:ext uri="{FF2B5EF4-FFF2-40B4-BE49-F238E27FC236}">
                    <a16:creationId xmlns:a16="http://schemas.microsoft.com/office/drawing/2014/main" id="{694370AD-7815-F983-A4D9-BB66938BEDC8}"/>
                  </a:ext>
                </a:extLst>
              </p:cNvPr>
              <p:cNvSpPr/>
              <p:nvPr/>
            </p:nvSpPr>
            <p:spPr>
              <a:xfrm>
                <a:off x="4918297" y="5302034"/>
                <a:ext cx="707181" cy="737277"/>
              </a:xfrm>
              <a:prstGeom prst="ellipse">
                <a:avLst/>
              </a:prstGeom>
              <a:blipFill dpi="0" rotWithShape="1">
                <a:blip r:embed="rId4">
                  <a:alphaModFix amt="95000"/>
                </a:blip>
                <a:srcRect/>
                <a:stretch>
                  <a:fillRect l="9000" t="3000" r="12000" b="13000"/>
                </a:stretch>
              </a:blip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fr-FR" sz="2160"/>
              </a:p>
            </p:txBody>
          </p:sp>
        </p:grpSp>
        <p:sp>
          <p:nvSpPr>
            <p:cNvPr id="136" name="Forme libre 136">
              <a:extLst>
                <a:ext uri="{FF2B5EF4-FFF2-40B4-BE49-F238E27FC236}">
                  <a16:creationId xmlns:a16="http://schemas.microsoft.com/office/drawing/2014/main" id="{9403955E-BD44-1722-A0A3-F7D9CAD9AD68}"/>
                </a:ext>
              </a:extLst>
            </p:cNvPr>
            <p:cNvSpPr/>
            <p:nvPr/>
          </p:nvSpPr>
          <p:spPr>
            <a:xfrm>
              <a:off x="2412123" y="2340479"/>
              <a:ext cx="1134224" cy="1281343"/>
            </a:xfrm>
            <a:custGeom>
              <a:avLst/>
              <a:gdLst>
                <a:gd name="connsiteX0" fmla="*/ 0 w 1407233"/>
                <a:gd name="connsiteY0" fmla="*/ 129536 h 1295356"/>
                <a:gd name="connsiteX1" fmla="*/ 129536 w 1407233"/>
                <a:gd name="connsiteY1" fmla="*/ 0 h 1295356"/>
                <a:gd name="connsiteX2" fmla="*/ 1277697 w 1407233"/>
                <a:gd name="connsiteY2" fmla="*/ 0 h 1295356"/>
                <a:gd name="connsiteX3" fmla="*/ 1407233 w 1407233"/>
                <a:gd name="connsiteY3" fmla="*/ 129536 h 1295356"/>
                <a:gd name="connsiteX4" fmla="*/ 1407233 w 1407233"/>
                <a:gd name="connsiteY4" fmla="*/ 1165820 h 1295356"/>
                <a:gd name="connsiteX5" fmla="*/ 1277697 w 1407233"/>
                <a:gd name="connsiteY5" fmla="*/ 1295356 h 1295356"/>
                <a:gd name="connsiteX6" fmla="*/ 129536 w 1407233"/>
                <a:gd name="connsiteY6" fmla="*/ 1295356 h 1295356"/>
                <a:gd name="connsiteX7" fmla="*/ 0 w 1407233"/>
                <a:gd name="connsiteY7" fmla="*/ 1165820 h 1295356"/>
                <a:gd name="connsiteX8" fmla="*/ 0 w 1407233"/>
                <a:gd name="connsiteY8" fmla="*/ 129536 h 129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7233" h="1295356">
                  <a:moveTo>
                    <a:pt x="0" y="129536"/>
                  </a:moveTo>
                  <a:cubicBezTo>
                    <a:pt x="0" y="57995"/>
                    <a:pt x="57995" y="0"/>
                    <a:pt x="129536" y="0"/>
                  </a:cubicBezTo>
                  <a:lnTo>
                    <a:pt x="1277697" y="0"/>
                  </a:lnTo>
                  <a:cubicBezTo>
                    <a:pt x="1349238" y="0"/>
                    <a:pt x="1407233" y="57995"/>
                    <a:pt x="1407233" y="129536"/>
                  </a:cubicBezTo>
                  <a:lnTo>
                    <a:pt x="1407233" y="1165820"/>
                  </a:lnTo>
                  <a:cubicBezTo>
                    <a:pt x="1407233" y="1237361"/>
                    <a:pt x="1349238" y="1295356"/>
                    <a:pt x="1277697" y="1295356"/>
                  </a:cubicBezTo>
                  <a:lnTo>
                    <a:pt x="129536" y="1295356"/>
                  </a:lnTo>
                  <a:cubicBezTo>
                    <a:pt x="57995" y="1295356"/>
                    <a:pt x="0" y="1237361"/>
                    <a:pt x="0" y="1165820"/>
                  </a:cubicBezTo>
                  <a:lnTo>
                    <a:pt x="0" y="1295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724183" rIns="102413" bIns="413299" numCol="1" spcCol="1270" anchor="ctr" anchorCtr="0">
              <a:noAutofit/>
            </a:bodyPr>
            <a:lstStyle/>
            <a:p>
              <a:pPr algn="ctr" defTabSz="640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2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Commission Sélection Sujets</a:t>
              </a:r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7FBBCE8D-AD15-8A1F-74C4-AB603C566997}"/>
                </a:ext>
              </a:extLst>
            </p:cNvPr>
            <p:cNvSpPr/>
            <p:nvPr/>
          </p:nvSpPr>
          <p:spPr>
            <a:xfrm>
              <a:off x="2674845" y="1848420"/>
              <a:ext cx="778153" cy="778153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7000" b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2160"/>
            </a:p>
          </p:txBody>
        </p:sp>
        <p:sp>
          <p:nvSpPr>
            <p:cNvPr id="138" name="Forme libre 138">
              <a:extLst>
                <a:ext uri="{FF2B5EF4-FFF2-40B4-BE49-F238E27FC236}">
                  <a16:creationId xmlns:a16="http://schemas.microsoft.com/office/drawing/2014/main" id="{083B2FBF-FD70-DA3E-3543-C505A4E3ACF3}"/>
                </a:ext>
              </a:extLst>
            </p:cNvPr>
            <p:cNvSpPr/>
            <p:nvPr/>
          </p:nvSpPr>
          <p:spPr>
            <a:xfrm>
              <a:off x="3578622" y="2338043"/>
              <a:ext cx="1240877" cy="1334130"/>
            </a:xfrm>
            <a:custGeom>
              <a:avLst/>
              <a:gdLst>
                <a:gd name="connsiteX0" fmla="*/ 0 w 1771272"/>
                <a:gd name="connsiteY0" fmla="*/ 129536 h 1295356"/>
                <a:gd name="connsiteX1" fmla="*/ 129536 w 1771272"/>
                <a:gd name="connsiteY1" fmla="*/ 0 h 1295356"/>
                <a:gd name="connsiteX2" fmla="*/ 1641736 w 1771272"/>
                <a:gd name="connsiteY2" fmla="*/ 0 h 1295356"/>
                <a:gd name="connsiteX3" fmla="*/ 1771272 w 1771272"/>
                <a:gd name="connsiteY3" fmla="*/ 129536 h 1295356"/>
                <a:gd name="connsiteX4" fmla="*/ 1771272 w 1771272"/>
                <a:gd name="connsiteY4" fmla="*/ 1165820 h 1295356"/>
                <a:gd name="connsiteX5" fmla="*/ 1641736 w 1771272"/>
                <a:gd name="connsiteY5" fmla="*/ 1295356 h 1295356"/>
                <a:gd name="connsiteX6" fmla="*/ 129536 w 1771272"/>
                <a:gd name="connsiteY6" fmla="*/ 1295356 h 1295356"/>
                <a:gd name="connsiteX7" fmla="*/ 0 w 1771272"/>
                <a:gd name="connsiteY7" fmla="*/ 1165820 h 1295356"/>
                <a:gd name="connsiteX8" fmla="*/ 0 w 1771272"/>
                <a:gd name="connsiteY8" fmla="*/ 129536 h 129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71272" h="1295356">
                  <a:moveTo>
                    <a:pt x="0" y="129536"/>
                  </a:moveTo>
                  <a:cubicBezTo>
                    <a:pt x="0" y="57995"/>
                    <a:pt x="57995" y="0"/>
                    <a:pt x="129536" y="0"/>
                  </a:cubicBezTo>
                  <a:lnTo>
                    <a:pt x="1641736" y="0"/>
                  </a:lnTo>
                  <a:cubicBezTo>
                    <a:pt x="1713277" y="0"/>
                    <a:pt x="1771272" y="57995"/>
                    <a:pt x="1771272" y="129536"/>
                  </a:cubicBezTo>
                  <a:lnTo>
                    <a:pt x="1771272" y="1165820"/>
                  </a:lnTo>
                  <a:cubicBezTo>
                    <a:pt x="1771272" y="1237361"/>
                    <a:pt x="1713277" y="1295356"/>
                    <a:pt x="1641736" y="1295356"/>
                  </a:cubicBezTo>
                  <a:lnTo>
                    <a:pt x="129536" y="1295356"/>
                  </a:lnTo>
                  <a:cubicBezTo>
                    <a:pt x="57995" y="1295356"/>
                    <a:pt x="0" y="1237361"/>
                    <a:pt x="0" y="1165820"/>
                  </a:cubicBezTo>
                  <a:lnTo>
                    <a:pt x="0" y="12953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724183" rIns="102413" bIns="413299" numCol="1" spcCol="1270" anchor="ctr" anchorCtr="0">
              <a:noAutofit/>
            </a:bodyPr>
            <a:lstStyle/>
            <a:p>
              <a:pPr algn="ctr" defTabSz="640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2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Appel à candidatures</a:t>
              </a:r>
              <a:endParaRPr lang="fr-FR" sz="13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60329321-A50A-B3C2-9F64-E224E4C60C22}"/>
                </a:ext>
              </a:extLst>
            </p:cNvPr>
            <p:cNvSpPr/>
            <p:nvPr/>
          </p:nvSpPr>
          <p:spPr>
            <a:xfrm>
              <a:off x="3853758" y="1865582"/>
              <a:ext cx="730709" cy="778153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l="7000" t="9000" r="5000" b="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2160"/>
            </a:p>
          </p:txBody>
        </p:sp>
        <p:sp>
          <p:nvSpPr>
            <p:cNvPr id="140" name="Forme libre 140">
              <a:extLst>
                <a:ext uri="{FF2B5EF4-FFF2-40B4-BE49-F238E27FC236}">
                  <a16:creationId xmlns:a16="http://schemas.microsoft.com/office/drawing/2014/main" id="{0DAA4544-47C2-1C74-9145-DB65449DB6D9}"/>
                </a:ext>
              </a:extLst>
            </p:cNvPr>
            <p:cNvSpPr/>
            <p:nvPr/>
          </p:nvSpPr>
          <p:spPr>
            <a:xfrm>
              <a:off x="4812187" y="2346644"/>
              <a:ext cx="1025178" cy="1295356"/>
            </a:xfrm>
            <a:custGeom>
              <a:avLst/>
              <a:gdLst>
                <a:gd name="connsiteX0" fmla="*/ 0 w 1592469"/>
                <a:gd name="connsiteY0" fmla="*/ 129536 h 1295356"/>
                <a:gd name="connsiteX1" fmla="*/ 129536 w 1592469"/>
                <a:gd name="connsiteY1" fmla="*/ 0 h 1295356"/>
                <a:gd name="connsiteX2" fmla="*/ 1462933 w 1592469"/>
                <a:gd name="connsiteY2" fmla="*/ 0 h 1295356"/>
                <a:gd name="connsiteX3" fmla="*/ 1592469 w 1592469"/>
                <a:gd name="connsiteY3" fmla="*/ 129536 h 1295356"/>
                <a:gd name="connsiteX4" fmla="*/ 1592469 w 1592469"/>
                <a:gd name="connsiteY4" fmla="*/ 1165820 h 1295356"/>
                <a:gd name="connsiteX5" fmla="*/ 1462933 w 1592469"/>
                <a:gd name="connsiteY5" fmla="*/ 1295356 h 1295356"/>
                <a:gd name="connsiteX6" fmla="*/ 129536 w 1592469"/>
                <a:gd name="connsiteY6" fmla="*/ 1295356 h 1295356"/>
                <a:gd name="connsiteX7" fmla="*/ 0 w 1592469"/>
                <a:gd name="connsiteY7" fmla="*/ 1165820 h 1295356"/>
                <a:gd name="connsiteX8" fmla="*/ 0 w 1592469"/>
                <a:gd name="connsiteY8" fmla="*/ 129536 h 129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2469" h="1295356">
                  <a:moveTo>
                    <a:pt x="0" y="129536"/>
                  </a:moveTo>
                  <a:cubicBezTo>
                    <a:pt x="0" y="57995"/>
                    <a:pt x="57995" y="0"/>
                    <a:pt x="129536" y="0"/>
                  </a:cubicBezTo>
                  <a:lnTo>
                    <a:pt x="1462933" y="0"/>
                  </a:lnTo>
                  <a:cubicBezTo>
                    <a:pt x="1534474" y="0"/>
                    <a:pt x="1592469" y="57995"/>
                    <a:pt x="1592469" y="129536"/>
                  </a:cubicBezTo>
                  <a:lnTo>
                    <a:pt x="1592469" y="1165820"/>
                  </a:lnTo>
                  <a:cubicBezTo>
                    <a:pt x="1592469" y="1237361"/>
                    <a:pt x="1534474" y="1295356"/>
                    <a:pt x="1462933" y="1295356"/>
                  </a:cubicBezTo>
                  <a:lnTo>
                    <a:pt x="129536" y="1295356"/>
                  </a:lnTo>
                  <a:cubicBezTo>
                    <a:pt x="57995" y="1295356"/>
                    <a:pt x="0" y="1237361"/>
                    <a:pt x="0" y="1165820"/>
                  </a:cubicBezTo>
                  <a:lnTo>
                    <a:pt x="0" y="12953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724183" rIns="102413" bIns="413299" numCol="1" spcCol="1270" anchor="ctr" anchorCtr="0">
              <a:noAutofit/>
            </a:bodyPr>
            <a:lstStyle/>
            <a:p>
              <a:pPr algn="ctr" defTabSz="640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20" b="1" dirty="0">
                  <a:solidFill>
                    <a:srgbClr val="EAEA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Sélection</a:t>
              </a:r>
            </a:p>
            <a:p>
              <a:pPr algn="ctr" defTabSz="640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320" b="1" dirty="0">
                  <a:solidFill>
                    <a:srgbClr val="EAEA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candidats</a:t>
              </a:r>
              <a:endParaRPr lang="fr-FR" sz="1320" dirty="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E924C328-8D19-E103-0EA0-C019FBD3F0FB}"/>
                </a:ext>
              </a:extLst>
            </p:cNvPr>
            <p:cNvSpPr/>
            <p:nvPr/>
          </p:nvSpPr>
          <p:spPr>
            <a:xfrm>
              <a:off x="4935149" y="1835807"/>
              <a:ext cx="778153" cy="778153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2160"/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A0C2D4BB-6F61-DF85-882F-A75FEF804887}"/>
                </a:ext>
              </a:extLst>
            </p:cNvPr>
            <p:cNvSpPr txBox="1"/>
            <p:nvPr/>
          </p:nvSpPr>
          <p:spPr>
            <a:xfrm>
              <a:off x="56685" y="3628583"/>
              <a:ext cx="1331660" cy="46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 15 sept </a:t>
              </a:r>
            </a:p>
            <a:p>
              <a:pPr lvl="0" algn="ctr"/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 17 </a:t>
              </a:r>
              <a:r>
                <a:rPr lang="fr-FR" sz="132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</a:t>
              </a:r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2025 </a:t>
              </a:r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2C1B87BF-065B-24EA-0F4B-DEF1555A08CD}"/>
                </a:ext>
              </a:extLst>
            </p:cNvPr>
            <p:cNvSpPr txBox="1"/>
            <p:nvPr/>
          </p:nvSpPr>
          <p:spPr>
            <a:xfrm>
              <a:off x="1187933" y="3612969"/>
              <a:ext cx="1372370" cy="46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 27 </a:t>
              </a:r>
              <a:r>
                <a:rPr lang="fr-FR" sz="132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</a:t>
              </a:r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 28 </a:t>
              </a:r>
              <a:r>
                <a:rPr lang="fr-FR" sz="132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</a:t>
              </a:r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2025 </a:t>
              </a:r>
            </a:p>
          </p:txBody>
        </p:sp>
        <p:sp>
          <p:nvSpPr>
            <p:cNvPr id="144" name="ZoneTexte 143">
              <a:extLst>
                <a:ext uri="{FF2B5EF4-FFF2-40B4-BE49-F238E27FC236}">
                  <a16:creationId xmlns:a16="http://schemas.microsoft.com/office/drawing/2014/main" id="{E7462248-40DD-F6C1-C875-96C2E7D1C717}"/>
                </a:ext>
              </a:extLst>
            </p:cNvPr>
            <p:cNvSpPr txBox="1"/>
            <p:nvPr/>
          </p:nvSpPr>
          <p:spPr>
            <a:xfrm>
              <a:off x="2545907" y="3621823"/>
              <a:ext cx="1013555" cy="274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fr-FR" sz="132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déc</a:t>
              </a:r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2025 </a:t>
              </a:r>
            </a:p>
          </p:txBody>
        </p: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FFA40D68-1B57-0A3C-AEC0-781D29653C50}"/>
                </a:ext>
              </a:extLst>
            </p:cNvPr>
            <p:cNvSpPr txBox="1"/>
            <p:nvPr/>
          </p:nvSpPr>
          <p:spPr>
            <a:xfrm>
              <a:off x="3515971" y="3616424"/>
              <a:ext cx="1209089" cy="463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fr-FR" sz="1320" b="1" dirty="0" err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fév</a:t>
              </a:r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au 13 mars 2026 </a:t>
              </a:r>
            </a:p>
          </p:txBody>
        </p:sp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4C830484-EE8D-038F-8329-5FA65F8C0F9B}"/>
                </a:ext>
              </a:extLst>
            </p:cNvPr>
            <p:cNvSpPr txBox="1"/>
            <p:nvPr/>
          </p:nvSpPr>
          <p:spPr>
            <a:xfrm>
              <a:off x="5963522" y="3650978"/>
              <a:ext cx="977793" cy="274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juin 2026</a:t>
              </a:r>
            </a:p>
          </p:txBody>
        </p:sp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id="{0574FBA0-1D16-68D0-262F-D4A3A075E171}"/>
                </a:ext>
              </a:extLst>
            </p:cNvPr>
            <p:cNvSpPr txBox="1"/>
            <p:nvPr/>
          </p:nvSpPr>
          <p:spPr>
            <a:xfrm>
              <a:off x="7246351" y="3642000"/>
              <a:ext cx="1171502" cy="463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Juillet à </a:t>
              </a:r>
            </a:p>
            <a:p>
              <a:pPr lvl="0" algn="ctr"/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Octobre 2026</a:t>
              </a:r>
            </a:p>
          </p:txBody>
        </p:sp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6098B555-DFCA-4278-AFB5-86EFEC466408}"/>
                </a:ext>
              </a:extLst>
            </p:cNvPr>
            <p:cNvSpPr txBox="1"/>
            <p:nvPr/>
          </p:nvSpPr>
          <p:spPr>
            <a:xfrm>
              <a:off x="8742772" y="3672173"/>
              <a:ext cx="2302476" cy="274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À partir d’octobre de N+1…. </a:t>
              </a: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23919F11-11E4-8087-0873-D634F3BD8B61}"/>
                </a:ext>
              </a:extLst>
            </p:cNvPr>
            <p:cNvSpPr txBox="1"/>
            <p:nvPr/>
          </p:nvSpPr>
          <p:spPr>
            <a:xfrm>
              <a:off x="4815375" y="3616423"/>
              <a:ext cx="1073158" cy="463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Mi-mars à</a:t>
              </a:r>
            </a:p>
            <a:p>
              <a:pPr lvl="0" algn="ctr"/>
              <a:r>
                <a:rPr lang="fr-FR" sz="132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 mai 2026</a:t>
              </a:r>
            </a:p>
          </p:txBody>
        </p:sp>
        <p:sp>
          <p:nvSpPr>
            <p:cNvPr id="150" name="Forme libre 164">
              <a:extLst>
                <a:ext uri="{FF2B5EF4-FFF2-40B4-BE49-F238E27FC236}">
                  <a16:creationId xmlns:a16="http://schemas.microsoft.com/office/drawing/2014/main" id="{A05F2668-38DE-7C24-79E8-37258904118E}"/>
                </a:ext>
              </a:extLst>
            </p:cNvPr>
            <p:cNvSpPr/>
            <p:nvPr/>
          </p:nvSpPr>
          <p:spPr>
            <a:xfrm>
              <a:off x="5862981" y="2328261"/>
              <a:ext cx="1192873" cy="1295356"/>
            </a:xfrm>
            <a:custGeom>
              <a:avLst/>
              <a:gdLst>
                <a:gd name="connsiteX0" fmla="*/ 0 w 1592469"/>
                <a:gd name="connsiteY0" fmla="*/ 129536 h 1295356"/>
                <a:gd name="connsiteX1" fmla="*/ 129536 w 1592469"/>
                <a:gd name="connsiteY1" fmla="*/ 0 h 1295356"/>
                <a:gd name="connsiteX2" fmla="*/ 1462933 w 1592469"/>
                <a:gd name="connsiteY2" fmla="*/ 0 h 1295356"/>
                <a:gd name="connsiteX3" fmla="*/ 1592469 w 1592469"/>
                <a:gd name="connsiteY3" fmla="*/ 129536 h 1295356"/>
                <a:gd name="connsiteX4" fmla="*/ 1592469 w 1592469"/>
                <a:gd name="connsiteY4" fmla="*/ 1165820 h 1295356"/>
                <a:gd name="connsiteX5" fmla="*/ 1462933 w 1592469"/>
                <a:gd name="connsiteY5" fmla="*/ 1295356 h 1295356"/>
                <a:gd name="connsiteX6" fmla="*/ 129536 w 1592469"/>
                <a:gd name="connsiteY6" fmla="*/ 1295356 h 1295356"/>
                <a:gd name="connsiteX7" fmla="*/ 0 w 1592469"/>
                <a:gd name="connsiteY7" fmla="*/ 1165820 h 1295356"/>
                <a:gd name="connsiteX8" fmla="*/ 0 w 1592469"/>
                <a:gd name="connsiteY8" fmla="*/ 129536 h 129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2469" h="1295356">
                  <a:moveTo>
                    <a:pt x="0" y="129536"/>
                  </a:moveTo>
                  <a:cubicBezTo>
                    <a:pt x="0" y="57995"/>
                    <a:pt x="57995" y="0"/>
                    <a:pt x="129536" y="0"/>
                  </a:cubicBezTo>
                  <a:lnTo>
                    <a:pt x="1462933" y="0"/>
                  </a:lnTo>
                  <a:cubicBezTo>
                    <a:pt x="1534474" y="0"/>
                    <a:pt x="1592469" y="57995"/>
                    <a:pt x="1592469" y="129536"/>
                  </a:cubicBezTo>
                  <a:lnTo>
                    <a:pt x="1592469" y="1165820"/>
                  </a:lnTo>
                  <a:cubicBezTo>
                    <a:pt x="1592469" y="1237361"/>
                    <a:pt x="1534474" y="1295356"/>
                    <a:pt x="1462933" y="1295356"/>
                  </a:cubicBezTo>
                  <a:lnTo>
                    <a:pt x="129536" y="1295356"/>
                  </a:lnTo>
                  <a:cubicBezTo>
                    <a:pt x="57995" y="1295356"/>
                    <a:pt x="0" y="1237361"/>
                    <a:pt x="0" y="1165820"/>
                  </a:cubicBezTo>
                  <a:lnTo>
                    <a:pt x="0" y="12953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724183" rIns="102413" bIns="413299" numCol="1" spcCol="1270" anchor="ctr" anchorCtr="0">
              <a:noAutofit/>
            </a:bodyPr>
            <a:lstStyle/>
            <a:p>
              <a:pPr algn="ctr" defTabSz="640080">
                <a:spcBef>
                  <a:spcPct val="0"/>
                </a:spcBef>
              </a:pPr>
              <a:r>
                <a:rPr lang="fr-FR" sz="1320" b="1" dirty="0">
                  <a:solidFill>
                    <a:srgbClr val="EAEA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Commission finale Information</a:t>
              </a:r>
            </a:p>
            <a:p>
              <a:pPr algn="ctr" defTabSz="640080">
                <a:spcBef>
                  <a:spcPct val="0"/>
                </a:spcBef>
              </a:pPr>
              <a:r>
                <a:rPr lang="fr-FR" sz="1320" b="1" dirty="0">
                  <a:solidFill>
                    <a:srgbClr val="EAEA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candidats</a:t>
              </a:r>
              <a:endParaRPr lang="fr-FR" sz="1320" dirty="0">
                <a:solidFill>
                  <a:srgbClr val="EAEAE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Ellipse 150">
              <a:extLst>
                <a:ext uri="{FF2B5EF4-FFF2-40B4-BE49-F238E27FC236}">
                  <a16:creationId xmlns:a16="http://schemas.microsoft.com/office/drawing/2014/main" id="{98B4613C-ECD7-0CBA-B1C6-85925C2ABBFD}"/>
                </a:ext>
              </a:extLst>
            </p:cNvPr>
            <p:cNvSpPr/>
            <p:nvPr/>
          </p:nvSpPr>
          <p:spPr>
            <a:xfrm>
              <a:off x="5998138" y="1882744"/>
              <a:ext cx="778153" cy="778153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7000" b="-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 sz="2160"/>
            </a:p>
          </p:txBody>
        </p:sp>
        <p:grpSp>
          <p:nvGrpSpPr>
            <p:cNvPr id="152" name="Groupe 151">
              <a:extLst>
                <a:ext uri="{FF2B5EF4-FFF2-40B4-BE49-F238E27FC236}">
                  <a16:creationId xmlns:a16="http://schemas.microsoft.com/office/drawing/2014/main" id="{51656D77-0A40-0B28-98C5-B1E40BF4D614}"/>
                </a:ext>
              </a:extLst>
            </p:cNvPr>
            <p:cNvGrpSpPr/>
            <p:nvPr/>
          </p:nvGrpSpPr>
          <p:grpSpPr>
            <a:xfrm>
              <a:off x="7231122" y="1792735"/>
              <a:ext cx="778152" cy="905111"/>
              <a:chOff x="7370076" y="4635768"/>
              <a:chExt cx="778152" cy="905111"/>
            </a:xfrm>
          </p:grpSpPr>
          <p:sp>
            <p:nvSpPr>
              <p:cNvPr id="159" name="Ellipse 158">
                <a:extLst>
                  <a:ext uri="{FF2B5EF4-FFF2-40B4-BE49-F238E27FC236}">
                    <a16:creationId xmlns:a16="http://schemas.microsoft.com/office/drawing/2014/main" id="{355CFE9B-7F7C-AC54-0078-47A5AD993C36}"/>
                  </a:ext>
                </a:extLst>
              </p:cNvPr>
              <p:cNvSpPr/>
              <p:nvPr/>
            </p:nvSpPr>
            <p:spPr>
              <a:xfrm>
                <a:off x="7395692" y="4758419"/>
                <a:ext cx="702501" cy="6899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6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Ellipse 159">
                <a:extLst>
                  <a:ext uri="{FF2B5EF4-FFF2-40B4-BE49-F238E27FC236}">
                    <a16:creationId xmlns:a16="http://schemas.microsoft.com/office/drawing/2014/main" id="{BEFFD0E1-D1D4-E91B-84A3-4C80362716E4}"/>
                  </a:ext>
                </a:extLst>
              </p:cNvPr>
              <p:cNvSpPr/>
              <p:nvPr/>
            </p:nvSpPr>
            <p:spPr>
              <a:xfrm>
                <a:off x="7370076" y="4635768"/>
                <a:ext cx="778152" cy="905111"/>
              </a:xfrm>
              <a:prstGeom prst="ellipse">
                <a:avLst/>
              </a:prstGeom>
              <a:blipFill dpi="0" rotWithShape="1">
                <a:blip r:embed="rId8"/>
                <a:srcRect/>
                <a:stretch>
                  <a:fillRect l="14000" t="13000" r="11000" b="15000"/>
                </a:stretch>
              </a:blip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fr-FR" sz="2160" dirty="0"/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3CDB2D69-28CA-99B3-8720-9E75E570654E}"/>
                </a:ext>
              </a:extLst>
            </p:cNvPr>
            <p:cNvSpPr/>
            <p:nvPr/>
          </p:nvSpPr>
          <p:spPr>
            <a:xfrm>
              <a:off x="146400" y="4231985"/>
              <a:ext cx="3451395" cy="24821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2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Année N</a:t>
              </a:r>
            </a:p>
          </p:txBody>
        </p:sp>
        <p:sp>
          <p:nvSpPr>
            <p:cNvPr id="154" name="Flèche droite 37">
              <a:extLst>
                <a:ext uri="{FF2B5EF4-FFF2-40B4-BE49-F238E27FC236}">
                  <a16:creationId xmlns:a16="http://schemas.microsoft.com/office/drawing/2014/main" id="{DA3A3937-0588-92B9-631A-E147E771DBDE}"/>
                </a:ext>
              </a:extLst>
            </p:cNvPr>
            <p:cNvSpPr/>
            <p:nvPr/>
          </p:nvSpPr>
          <p:spPr>
            <a:xfrm>
              <a:off x="9052560" y="4124421"/>
              <a:ext cx="2263140" cy="463345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32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Années suivantes….. 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0B19A476-8A25-8CC9-53B7-980C5685F64D}"/>
                </a:ext>
              </a:extLst>
            </p:cNvPr>
            <p:cNvSpPr/>
            <p:nvPr/>
          </p:nvSpPr>
          <p:spPr>
            <a:xfrm>
              <a:off x="3597795" y="4231985"/>
              <a:ext cx="5454765" cy="24821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2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Année N+1</a:t>
              </a:r>
            </a:p>
          </p:txBody>
        </p:sp>
        <p:sp>
          <p:nvSpPr>
            <p:cNvPr id="157" name="Forme libre 35">
              <a:extLst>
                <a:ext uri="{FF2B5EF4-FFF2-40B4-BE49-F238E27FC236}">
                  <a16:creationId xmlns:a16="http://schemas.microsoft.com/office/drawing/2014/main" id="{385EB53C-7CC4-AB8D-BEAE-04423C08E02C}"/>
                </a:ext>
              </a:extLst>
            </p:cNvPr>
            <p:cNvSpPr/>
            <p:nvPr/>
          </p:nvSpPr>
          <p:spPr>
            <a:xfrm>
              <a:off x="8625467" y="2315696"/>
              <a:ext cx="2374024" cy="1320139"/>
            </a:xfrm>
            <a:custGeom>
              <a:avLst/>
              <a:gdLst>
                <a:gd name="connsiteX0" fmla="*/ 0 w 1592469"/>
                <a:gd name="connsiteY0" fmla="*/ 129536 h 1295356"/>
                <a:gd name="connsiteX1" fmla="*/ 129536 w 1592469"/>
                <a:gd name="connsiteY1" fmla="*/ 0 h 1295356"/>
                <a:gd name="connsiteX2" fmla="*/ 1462933 w 1592469"/>
                <a:gd name="connsiteY2" fmla="*/ 0 h 1295356"/>
                <a:gd name="connsiteX3" fmla="*/ 1592469 w 1592469"/>
                <a:gd name="connsiteY3" fmla="*/ 129536 h 1295356"/>
                <a:gd name="connsiteX4" fmla="*/ 1592469 w 1592469"/>
                <a:gd name="connsiteY4" fmla="*/ 1165820 h 1295356"/>
                <a:gd name="connsiteX5" fmla="*/ 1462933 w 1592469"/>
                <a:gd name="connsiteY5" fmla="*/ 1295356 h 1295356"/>
                <a:gd name="connsiteX6" fmla="*/ 129536 w 1592469"/>
                <a:gd name="connsiteY6" fmla="*/ 1295356 h 1295356"/>
                <a:gd name="connsiteX7" fmla="*/ 0 w 1592469"/>
                <a:gd name="connsiteY7" fmla="*/ 1165820 h 1295356"/>
                <a:gd name="connsiteX8" fmla="*/ 0 w 1592469"/>
                <a:gd name="connsiteY8" fmla="*/ 129536 h 129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2469" h="1295356">
                  <a:moveTo>
                    <a:pt x="0" y="129536"/>
                  </a:moveTo>
                  <a:cubicBezTo>
                    <a:pt x="0" y="57995"/>
                    <a:pt x="57995" y="0"/>
                    <a:pt x="129536" y="0"/>
                  </a:cubicBezTo>
                  <a:lnTo>
                    <a:pt x="1462933" y="0"/>
                  </a:lnTo>
                  <a:cubicBezTo>
                    <a:pt x="1534474" y="0"/>
                    <a:pt x="1592469" y="57995"/>
                    <a:pt x="1592469" y="129536"/>
                  </a:cubicBezTo>
                  <a:lnTo>
                    <a:pt x="1592469" y="1165820"/>
                  </a:lnTo>
                  <a:cubicBezTo>
                    <a:pt x="1592469" y="1237361"/>
                    <a:pt x="1534474" y="1295356"/>
                    <a:pt x="1462933" y="1295356"/>
                  </a:cubicBezTo>
                  <a:lnTo>
                    <a:pt x="129536" y="1295356"/>
                  </a:lnTo>
                  <a:cubicBezTo>
                    <a:pt x="57995" y="1295356"/>
                    <a:pt x="0" y="1237361"/>
                    <a:pt x="0" y="1165820"/>
                  </a:cubicBezTo>
                  <a:lnTo>
                    <a:pt x="0" y="12953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413" tIns="724183" rIns="102413" bIns="413299" numCol="1" spcCol="1270" anchor="ctr" anchorCtr="0">
              <a:noAutofit/>
            </a:bodyPr>
            <a:lstStyle/>
            <a:p>
              <a:r>
                <a:rPr lang="fr-FR" sz="132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Allocation Recherche :</a:t>
              </a:r>
            </a:p>
            <a:p>
              <a:pPr marL="205740" indent="-205740">
                <a:buFont typeface="Arial" panose="020B0604020202020204" pitchFamily="34" charset="0"/>
                <a:buChar char="•"/>
              </a:pPr>
              <a:r>
                <a:rPr lang="fr-FR" sz="132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Doctorat (3 ans)</a:t>
              </a:r>
            </a:p>
            <a:p>
              <a:pPr marL="205740" indent="-205740">
                <a:buFont typeface="Arial" panose="020B0604020202020204" pitchFamily="34" charset="0"/>
                <a:buChar char="•"/>
              </a:pPr>
              <a:r>
                <a:rPr lang="fr-FR" sz="132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Postdoctorat (1an +1)</a:t>
              </a:r>
            </a:p>
            <a:p>
              <a:pPr algn="ctr" defTabSz="640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32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Ellipse 157">
              <a:extLst>
                <a:ext uri="{FF2B5EF4-FFF2-40B4-BE49-F238E27FC236}">
                  <a16:creationId xmlns:a16="http://schemas.microsoft.com/office/drawing/2014/main" id="{7367A34C-DE47-34FF-45AF-0482184DFFE3}"/>
                </a:ext>
              </a:extLst>
            </p:cNvPr>
            <p:cNvSpPr/>
            <p:nvPr/>
          </p:nvSpPr>
          <p:spPr>
            <a:xfrm>
              <a:off x="9142070" y="1879906"/>
              <a:ext cx="1303957" cy="689956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 l="5000" t="-7000" r="3000" b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itre 12">
            <a:extLst>
              <a:ext uri="{FF2B5EF4-FFF2-40B4-BE49-F238E27FC236}">
                <a16:creationId xmlns:a16="http://schemas.microsoft.com/office/drawing/2014/main" id="{700D47BE-1EF8-DA73-AD12-92FD54928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4" y="364930"/>
            <a:ext cx="11356976" cy="1298460"/>
          </a:xfrm>
        </p:spPr>
        <p:txBody>
          <a:bodyPr/>
          <a:lstStyle/>
          <a:p>
            <a:r>
              <a:rPr lang="en-US" dirty="0"/>
              <a:t>Prepare the </a:t>
            </a:r>
            <a:r>
              <a:rPr lang="en-US" dirty="0" err="1"/>
              <a:t>FUTURe</a:t>
            </a:r>
            <a:r>
              <a:rPr lang="en-US" dirty="0"/>
              <a:t> : PhD and POSTDOCS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0DA946-88B6-2927-4F07-A761EB82DAF5}"/>
              </a:ext>
            </a:extLst>
          </p:cNvPr>
          <p:cNvSpPr/>
          <p:nvPr/>
        </p:nvSpPr>
        <p:spPr>
          <a:xfrm>
            <a:off x="275227" y="4873781"/>
            <a:ext cx="5301808" cy="1068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56570">
              <a:spcBef>
                <a:spcPts val="360"/>
              </a:spcBef>
              <a:spcAft>
                <a:spcPts val="720"/>
              </a:spcAft>
              <a:buClr>
                <a:srgbClr val="44C39D"/>
              </a:buClr>
            </a:pPr>
            <a:r>
              <a:rPr lang="fr-FR" sz="144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2026 </a:t>
            </a:r>
            <a:r>
              <a:rPr lang="fr-FR" sz="144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campaign</a:t>
            </a:r>
            <a:r>
              <a:rPr lang="fr-FR" sz="144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</a:p>
          <a:p>
            <a:pPr marL="342887" indent="-342887" algn="just" defTabSz="956570"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368 PhD </a:t>
            </a:r>
            <a:r>
              <a:rPr lang="fr-FR" sz="144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subject</a:t>
            </a: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4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received</a:t>
            </a: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(212 in 2025), 79 in SUE</a:t>
            </a:r>
          </a:p>
          <a:p>
            <a:pPr marL="342887" indent="-342887" algn="just" defTabSz="956570"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30 SUE PhD </a:t>
            </a:r>
            <a:r>
              <a:rPr lang="fr-FR" sz="144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subject</a:t>
            </a: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4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selected</a:t>
            </a:r>
            <a:endParaRPr lang="fr-FR" sz="144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887" indent="-342887" algn="just" defTabSz="956570"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 PhD </a:t>
            </a:r>
            <a:r>
              <a:rPr lang="fr-FR" sz="144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eventually</a:t>
            </a: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4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</a:t>
            </a: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4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funded</a:t>
            </a: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by CNES</a:t>
            </a:r>
            <a:endParaRPr lang="fr-FR" sz="144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237BD8-FE8E-2E64-BBDA-28E5D1642D07}"/>
              </a:ext>
            </a:extLst>
          </p:cNvPr>
          <p:cNvSpPr/>
          <p:nvPr/>
        </p:nvSpPr>
        <p:spPr>
          <a:xfrm>
            <a:off x="5588473" y="4875044"/>
            <a:ext cx="6310178" cy="1068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56570">
              <a:spcBef>
                <a:spcPts val="360"/>
              </a:spcBef>
              <a:spcAft>
                <a:spcPts val="720"/>
              </a:spcAft>
              <a:buClr>
                <a:srgbClr val="44C39D"/>
              </a:buClr>
            </a:pPr>
            <a:r>
              <a:rPr lang="fr-FR" sz="144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Every</a:t>
            </a:r>
            <a:r>
              <a:rPr lang="fr-FR" sz="144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4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year</a:t>
            </a:r>
            <a:r>
              <a:rPr lang="fr-FR" sz="144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:</a:t>
            </a:r>
          </a:p>
          <a:p>
            <a:pPr marL="342887" lvl="1" indent="-342887" algn="just" defTabSz="956570"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44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Roughly</a:t>
            </a:r>
            <a:r>
              <a:rPr lang="fr-FR" sz="144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80 PhD and 35 </a:t>
            </a:r>
            <a:r>
              <a:rPr lang="fr-FR" sz="144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PostDoc</a:t>
            </a: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4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are </a:t>
            </a:r>
            <a:r>
              <a:rPr lang="fr-FR" sz="144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supported</a:t>
            </a:r>
            <a:r>
              <a:rPr lang="fr-FR" sz="144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by CNES </a:t>
            </a:r>
            <a:r>
              <a:rPr lang="fr-FR" sz="144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contracts</a:t>
            </a:r>
            <a:endParaRPr lang="fr-FR" sz="144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887" lvl="1" indent="-342887" algn="just" defTabSz="956570"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44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PostDoc</a:t>
            </a:r>
            <a:r>
              <a:rPr lang="fr-FR" sz="144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and </a:t>
            </a: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1/3 of PhD </a:t>
            </a:r>
            <a:r>
              <a:rPr lang="fr-FR" sz="144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are CNES </a:t>
            </a:r>
            <a:r>
              <a:rPr lang="fr-FR" sz="144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employees</a:t>
            </a:r>
            <a:endParaRPr lang="fr-FR" sz="144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887" lvl="1" indent="-342887" algn="just" defTabSz="956570"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44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Roughly</a:t>
            </a:r>
            <a:r>
              <a:rPr lang="fr-FR" sz="144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60 french </a:t>
            </a:r>
            <a:r>
              <a:rPr lang="fr-FR" sz="144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labs</a:t>
            </a:r>
            <a:r>
              <a:rPr lang="fr-FR" sz="144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4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are </a:t>
            </a:r>
            <a:r>
              <a:rPr lang="fr-FR" sz="144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concerned</a:t>
            </a:r>
            <a:r>
              <a:rPr lang="fr-FR" sz="144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4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every</a:t>
            </a:r>
            <a:r>
              <a:rPr lang="fr-FR" sz="144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44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year</a:t>
            </a:r>
            <a:endParaRPr lang="fr-FR" sz="144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68F6CEBB-B615-93E5-F8E4-9A7A317B7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143239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65124" y="364930"/>
            <a:ext cx="11470296" cy="1298460"/>
          </a:xfrm>
        </p:spPr>
        <p:txBody>
          <a:bodyPr/>
          <a:lstStyle/>
          <a:p>
            <a:r>
              <a:rPr lang="fr-FR" dirty="0"/>
              <a:t>CNES PhD/</a:t>
            </a:r>
            <a:r>
              <a:rPr lang="fr-FR" dirty="0" err="1"/>
              <a:t>Postdoc</a:t>
            </a:r>
            <a:r>
              <a:rPr lang="fr-FR" dirty="0"/>
              <a:t>: </a:t>
            </a:r>
            <a:r>
              <a:rPr lang="fr-FR" dirty="0" err="1"/>
              <a:t>duties</a:t>
            </a:r>
            <a:r>
              <a:rPr lang="fr-FR" dirty="0"/>
              <a:t> and obligations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429" y="923711"/>
            <a:ext cx="4988991" cy="50517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5600" y="1169022"/>
            <a:ext cx="5984181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Participation</a:t>
            </a:r>
            <a:r>
              <a:rPr lang="fr-FR" dirty="0">
                <a:solidFill>
                  <a:schemeClr val="bg1"/>
                </a:solidFill>
              </a:rPr>
              <a:t> to </a:t>
            </a:r>
            <a:r>
              <a:rPr lang="fr-FR" dirty="0" err="1">
                <a:solidFill>
                  <a:schemeClr val="bg1"/>
                </a:solidFill>
              </a:rPr>
              <a:t>events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organized</a:t>
            </a:r>
            <a:r>
              <a:rPr lang="fr-FR" dirty="0">
                <a:solidFill>
                  <a:schemeClr val="bg1"/>
                </a:solidFill>
              </a:rPr>
              <a:t> by CNES for </a:t>
            </a:r>
            <a:r>
              <a:rPr lang="fr-FR" dirty="0" err="1">
                <a:solidFill>
                  <a:schemeClr val="bg1"/>
                </a:solidFill>
              </a:rPr>
              <a:t>young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researchers</a:t>
            </a:r>
            <a:r>
              <a:rPr lang="fr-FR" dirty="0">
                <a:solidFill>
                  <a:schemeClr val="bg1"/>
                </a:solidFill>
              </a:rPr>
              <a:t>: 	</a:t>
            </a:r>
          </a:p>
          <a:p>
            <a:pPr marL="684337" lvl="1" indent="-28575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JC1 (01 – 02/04/2026)</a:t>
            </a:r>
          </a:p>
          <a:p>
            <a:pPr marL="684337" lvl="1" indent="-28575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JC2 (</a:t>
            </a:r>
            <a:r>
              <a:rPr lang="fr-FR" sz="1600" dirty="0" err="1">
                <a:solidFill>
                  <a:schemeClr val="bg1"/>
                </a:solidFill>
              </a:rPr>
              <a:t>mid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october</a:t>
            </a:r>
            <a:r>
              <a:rPr lang="fr-FR" sz="1600" dirty="0">
                <a:solidFill>
                  <a:schemeClr val="bg1"/>
                </a:solidFill>
              </a:rPr>
              <a:t> 2026)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chemeClr val="accent2"/>
                </a:solidFill>
              </a:rPr>
              <a:t>Submission</a:t>
            </a:r>
            <a:r>
              <a:rPr lang="fr-FR" dirty="0">
                <a:solidFill>
                  <a:schemeClr val="accent2"/>
                </a:solidFill>
              </a:rPr>
              <a:t> of </a:t>
            </a:r>
            <a:r>
              <a:rPr lang="fr-FR" dirty="0" err="1">
                <a:solidFill>
                  <a:schemeClr val="accent2"/>
                </a:solidFill>
              </a:rPr>
              <a:t>annual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activity</a:t>
            </a:r>
            <a:r>
              <a:rPr lang="fr-FR" dirty="0">
                <a:solidFill>
                  <a:schemeClr val="accent2"/>
                </a:solidFill>
              </a:rPr>
              <a:t> report and final report</a:t>
            </a:r>
          </a:p>
          <a:p>
            <a:pPr marL="684337" lvl="1" indent="-28575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bg1"/>
                </a:solidFill>
              </a:rPr>
              <a:t>June</a:t>
            </a:r>
            <a:r>
              <a:rPr lang="fr-FR" sz="1600" dirty="0">
                <a:solidFill>
                  <a:schemeClr val="bg1"/>
                </a:solidFill>
              </a:rPr>
              <a:t> of </a:t>
            </a:r>
            <a:r>
              <a:rPr lang="fr-FR" sz="1600" dirty="0" err="1">
                <a:solidFill>
                  <a:schemeClr val="bg1"/>
                </a:solidFill>
              </a:rPr>
              <a:t>year</a:t>
            </a:r>
            <a:r>
              <a:rPr lang="fr-FR" sz="1600" dirty="0">
                <a:solidFill>
                  <a:schemeClr val="bg1"/>
                </a:solidFill>
              </a:rPr>
              <a:t> n</a:t>
            </a:r>
          </a:p>
          <a:p>
            <a:pPr marL="684337" lvl="1" indent="-28575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2 </a:t>
            </a:r>
            <a:r>
              <a:rPr lang="fr-FR" sz="1600" dirty="0" err="1">
                <a:solidFill>
                  <a:schemeClr val="bg1"/>
                </a:solidFill>
              </a:rPr>
              <a:t>monthes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after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defence</a:t>
            </a:r>
            <a:r>
              <a:rPr lang="fr-FR" sz="1600" dirty="0">
                <a:solidFill>
                  <a:schemeClr val="bg1"/>
                </a:solidFill>
              </a:rPr>
              <a:t> (PhD) or end of the 2</a:t>
            </a:r>
            <a:r>
              <a:rPr lang="fr-FR" sz="1600" baseline="30000" dirty="0">
                <a:solidFill>
                  <a:schemeClr val="bg1"/>
                </a:solidFill>
              </a:rPr>
              <a:t>nd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year</a:t>
            </a:r>
            <a:r>
              <a:rPr lang="fr-FR" sz="1600" dirty="0">
                <a:solidFill>
                  <a:schemeClr val="bg1"/>
                </a:solidFill>
              </a:rPr>
              <a:t> (PDOC)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For </a:t>
            </a:r>
            <a:r>
              <a:rPr lang="fr-FR" dirty="0">
                <a:solidFill>
                  <a:schemeClr val="accent2"/>
                </a:solidFill>
              </a:rPr>
              <a:t>CNES </a:t>
            </a:r>
            <a:r>
              <a:rPr lang="fr-FR" dirty="0" err="1">
                <a:solidFill>
                  <a:schemeClr val="accent2"/>
                </a:solidFill>
              </a:rPr>
              <a:t>employee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(PDOC and </a:t>
            </a:r>
            <a:r>
              <a:rPr lang="fr-FR" dirty="0" err="1">
                <a:solidFill>
                  <a:schemeClr val="bg1"/>
                </a:solidFill>
              </a:rPr>
              <a:t>some</a:t>
            </a:r>
            <a:r>
              <a:rPr lang="fr-FR" dirty="0">
                <a:solidFill>
                  <a:schemeClr val="bg1"/>
                </a:solidFill>
              </a:rPr>
              <a:t> PhD </a:t>
            </a:r>
            <a:r>
              <a:rPr lang="fr-FR" dirty="0" err="1">
                <a:solidFill>
                  <a:schemeClr val="bg1"/>
                </a:solidFill>
              </a:rPr>
              <a:t>student</a:t>
            </a:r>
            <a:r>
              <a:rPr lang="fr-FR" dirty="0">
                <a:solidFill>
                  <a:schemeClr val="bg1"/>
                </a:solidFill>
              </a:rPr>
              <a:t>) :</a:t>
            </a:r>
          </a:p>
          <a:p>
            <a:pPr marL="684337" lvl="1" indent="-28575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Communication of </a:t>
            </a:r>
            <a:r>
              <a:rPr lang="fr-FR" sz="1600" dirty="0" err="1">
                <a:solidFill>
                  <a:schemeClr val="accent2"/>
                </a:solidFill>
              </a:rPr>
              <a:t>holidays</a:t>
            </a:r>
            <a:endParaRPr lang="fr-FR" sz="1600" dirty="0">
              <a:solidFill>
                <a:schemeClr val="accent2"/>
              </a:solidFill>
            </a:endParaRPr>
          </a:p>
          <a:p>
            <a:pPr marL="684337" lvl="1" indent="-28575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</a:rPr>
              <a:t>Coverage</a:t>
            </a:r>
            <a:r>
              <a:rPr lang="fr-FR" sz="1600" dirty="0">
                <a:solidFill>
                  <a:schemeClr val="accent2"/>
                </a:solidFill>
              </a:rPr>
              <a:t> mission</a:t>
            </a:r>
            <a:r>
              <a:rPr lang="fr-FR" sz="1600" dirty="0">
                <a:solidFill>
                  <a:schemeClr val="bg1"/>
                </a:solidFill>
              </a:rPr>
              <a:t> for all mission </a:t>
            </a:r>
            <a:r>
              <a:rPr lang="fr-FR" sz="1600" dirty="0" err="1">
                <a:solidFill>
                  <a:schemeClr val="bg1"/>
                </a:solidFill>
              </a:rPr>
              <a:t>even</a:t>
            </a:r>
            <a:r>
              <a:rPr lang="fr-FR" sz="1600" dirty="0">
                <a:solidFill>
                  <a:schemeClr val="bg1"/>
                </a:solidFill>
              </a:rPr>
              <a:t> if </a:t>
            </a:r>
            <a:r>
              <a:rPr lang="fr-FR" sz="1600" dirty="0" err="1">
                <a:solidFill>
                  <a:schemeClr val="bg1"/>
                </a:solidFill>
              </a:rPr>
              <a:t>it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is</a:t>
            </a:r>
            <a:r>
              <a:rPr lang="fr-FR" sz="1600" dirty="0">
                <a:solidFill>
                  <a:schemeClr val="bg1"/>
                </a:solidFill>
              </a:rPr>
              <a:t> not </a:t>
            </a:r>
            <a:r>
              <a:rPr lang="fr-FR" sz="1600" dirty="0" err="1">
                <a:solidFill>
                  <a:schemeClr val="bg1"/>
                </a:solidFill>
              </a:rPr>
              <a:t>paid</a:t>
            </a:r>
            <a:r>
              <a:rPr lang="fr-FR" sz="1600" dirty="0">
                <a:solidFill>
                  <a:schemeClr val="bg1"/>
                </a:solidFill>
              </a:rPr>
              <a:t> by CNES</a:t>
            </a:r>
          </a:p>
          <a:p>
            <a:pPr marL="684337" lvl="1" indent="-285750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Communication of </a:t>
            </a:r>
            <a:r>
              <a:rPr lang="fr-FR" sz="1600" dirty="0" err="1">
                <a:solidFill>
                  <a:schemeClr val="bg1"/>
                </a:solidFill>
              </a:rPr>
              <a:t>every</a:t>
            </a:r>
            <a:r>
              <a:rPr lang="fr-FR" sz="1600" dirty="0">
                <a:solidFill>
                  <a:schemeClr val="bg1"/>
                </a:solidFill>
              </a:rPr>
              <a:t> administrative modification</a:t>
            </a:r>
          </a:p>
        </p:txBody>
      </p:sp>
      <p:sp>
        <p:nvSpPr>
          <p:cNvPr id="11" name="Flèche droite 10"/>
          <p:cNvSpPr/>
          <p:nvPr/>
        </p:nvSpPr>
        <p:spPr>
          <a:xfrm>
            <a:off x="1064388" y="5570707"/>
            <a:ext cx="782604" cy="209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9956" y="5375257"/>
            <a:ext cx="512542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</a:pPr>
            <a:r>
              <a:rPr lang="fr-FR" sz="1400" dirty="0">
                <a:solidFill>
                  <a:schemeClr val="bg1"/>
                </a:solidFill>
              </a:rPr>
              <a:t>mail to </a:t>
            </a:r>
            <a:r>
              <a:rPr lang="fr-FR" sz="1400" dirty="0">
                <a:solidFill>
                  <a:schemeClr val="bg1"/>
                </a:solidFill>
                <a:hlinkClick r:id="rId3"/>
              </a:rPr>
              <a:t>postdoctorants-RH@cnes.fr</a:t>
            </a:r>
            <a:r>
              <a:rPr lang="fr-FR" sz="1400" dirty="0">
                <a:solidFill>
                  <a:schemeClr val="bg1"/>
                </a:solidFill>
              </a:rPr>
              <a:t>, </a:t>
            </a:r>
          </a:p>
          <a:p>
            <a:pPr lvl="1"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</a:pPr>
            <a:r>
              <a:rPr lang="fr-FR" sz="1400" dirty="0">
                <a:solidFill>
                  <a:schemeClr val="bg1"/>
                </a:solidFill>
              </a:rPr>
              <a:t>cc </a:t>
            </a:r>
            <a:r>
              <a:rPr lang="fr-FR" sz="1400" dirty="0">
                <a:solidFill>
                  <a:schemeClr val="bg1"/>
                </a:solidFill>
                <a:hlinkClick r:id="rId4"/>
              </a:rPr>
              <a:t>martin.boutelier@cnes.fr</a:t>
            </a:r>
            <a:r>
              <a:rPr lang="fr-FR" sz="1400" dirty="0">
                <a:solidFill>
                  <a:schemeClr val="bg1"/>
                </a:solidFill>
              </a:rPr>
              <a:t> and </a:t>
            </a:r>
            <a:r>
              <a:rPr lang="fr-FR" sz="1400" dirty="0">
                <a:solidFill>
                  <a:schemeClr val="bg1"/>
                </a:solidFill>
                <a:hlinkClick r:id="rId5"/>
              </a:rPr>
              <a:t>caroline.bailly@cnes.fr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52D2D4F-D1C2-C23F-886B-E04E1F0639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2363849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APR call : </a:t>
            </a:r>
            <a:r>
              <a:rPr lang="fr-FR" dirty="0" err="1"/>
              <a:t>general</a:t>
            </a:r>
            <a:r>
              <a:rPr lang="fr-FR" dirty="0"/>
              <a:t> information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05578" y="2934095"/>
            <a:ext cx="5749892" cy="23237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93663" indent="1588">
              <a:spcBef>
                <a:spcPts val="0"/>
              </a:spcBef>
              <a:spcAft>
                <a:spcPts val="0"/>
              </a:spcAft>
            </a:pPr>
            <a:r>
              <a:rPr lang="fr-FR" sz="1600" b="1" dirty="0" err="1">
                <a:solidFill>
                  <a:schemeClr val="bg1"/>
                </a:solidFill>
              </a:rPr>
              <a:t>Your</a:t>
            </a:r>
            <a:r>
              <a:rPr lang="fr-FR" sz="1600" b="1" dirty="0">
                <a:solidFill>
                  <a:schemeClr val="bg1"/>
                </a:solidFill>
              </a:rPr>
              <a:t> contacts</a:t>
            </a:r>
            <a:br>
              <a:rPr lang="fr-FR" sz="1400" dirty="0">
                <a:solidFill>
                  <a:schemeClr val="bg1"/>
                </a:solidFill>
              </a:rPr>
            </a:br>
            <a:endParaRPr lang="fr-FR" sz="1400" dirty="0">
              <a:solidFill>
                <a:schemeClr val="bg1"/>
              </a:solidFill>
            </a:endParaRPr>
          </a:p>
          <a:p>
            <a:pPr marL="93663" indent="1588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chemeClr val="bg1"/>
                </a:solidFill>
                <a:cs typeface="Arial" panose="020B0604020202020204" pitchFamily="34" charset="0"/>
              </a:rPr>
              <a:t>Program manager</a:t>
            </a:r>
            <a:r>
              <a:rPr lang="fr-FR" sz="1400" dirty="0">
                <a:solidFill>
                  <a:schemeClr val="bg1"/>
                </a:solidFill>
                <a:cs typeface="Arial" panose="020B0604020202020204" pitchFamily="34" charset="0"/>
              </a:rPr>
              <a:t> : </a:t>
            </a:r>
            <a:r>
              <a:rPr lang="fr-FR" sz="1200" dirty="0">
                <a:solidFill>
                  <a:schemeClr val="bg1"/>
                </a:solidFill>
                <a:cs typeface="Arial" panose="020B0604020202020204" pitchFamily="34" charset="0"/>
                <a:hlinkClick r:id="rId2"/>
              </a:rPr>
              <a:t>https://sciences-techniques.cnes.fr/fr/sciences-et-techniques/politique-scientifique-du-cnes/programme-du-cnes/liste-des-thematiques-et</a:t>
            </a:r>
            <a:endParaRPr lang="fr-FR" sz="1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3663" indent="1588">
              <a:spcBef>
                <a:spcPts val="0"/>
              </a:spcBef>
              <a:spcAft>
                <a:spcPts val="0"/>
              </a:spcAft>
            </a:pPr>
            <a:endParaRPr lang="fr-FR" sz="1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93663" lvl="1" indent="1588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1400" b="1" dirty="0">
                <a:solidFill>
                  <a:schemeClr val="bg1"/>
                </a:solidFill>
              </a:rPr>
              <a:t>Administrative </a:t>
            </a:r>
            <a:r>
              <a:rPr lang="fr-FR" sz="1400" b="1" dirty="0" err="1">
                <a:solidFill>
                  <a:schemeClr val="bg1"/>
                </a:solidFill>
              </a:rPr>
              <a:t>matter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: Rapports Labos (</a:t>
            </a:r>
            <a:r>
              <a:rPr lang="fr-FR" sz="1400" dirty="0">
                <a:solidFill>
                  <a:schemeClr val="bg1"/>
                </a:solidFill>
                <a:hlinkClick r:id="rId3"/>
              </a:rPr>
              <a:t>rapportslabos@cnes.fr</a:t>
            </a:r>
            <a:r>
              <a:rPr lang="fr-FR" sz="1400" dirty="0">
                <a:solidFill>
                  <a:schemeClr val="bg1"/>
                </a:solidFill>
              </a:rPr>
              <a:t>)</a:t>
            </a:r>
          </a:p>
          <a:p>
            <a:pPr marL="2122488" lvl="1" indent="-2030413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1400" b="1" dirty="0">
                <a:solidFill>
                  <a:schemeClr val="bg1"/>
                </a:solidFill>
              </a:rPr>
              <a:t>Répondre à l’appel annuel 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  <a:r>
              <a:rPr lang="fr-FR" b="1" dirty="0">
                <a:solidFill>
                  <a:schemeClr val="bg1"/>
                </a:solidFill>
              </a:rPr>
              <a:t>https://appels-sciences.cnes.fr/fr</a:t>
            </a:r>
          </a:p>
          <a:p>
            <a:pPr marL="2122488" lvl="1" indent="-2030413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1400" b="1" dirty="0" err="1">
                <a:solidFill>
                  <a:schemeClr val="bg1"/>
                </a:solidFill>
              </a:rPr>
              <a:t>Generic</a:t>
            </a:r>
            <a:r>
              <a:rPr lang="fr-FR" sz="1400" b="1" dirty="0">
                <a:solidFill>
                  <a:schemeClr val="bg1"/>
                </a:solidFill>
              </a:rPr>
              <a:t> mail box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  <a:r>
              <a:rPr lang="fr-FR" sz="1400" dirty="0">
                <a:solidFill>
                  <a:schemeClr val="bg1"/>
                </a:solidFill>
                <a:hlinkClick r:id="rId4"/>
              </a:rPr>
              <a:t>AppelAPropositions@cnes.fr</a:t>
            </a:r>
            <a:endParaRPr lang="fr-FR" sz="1400" dirty="0">
              <a:solidFill>
                <a:schemeClr val="bg1"/>
              </a:solidFill>
            </a:endParaRPr>
          </a:p>
          <a:p>
            <a:pPr marL="93663" lvl="1" indent="1588">
              <a:spcBef>
                <a:spcPts val="0"/>
              </a:spcBef>
              <a:buNone/>
            </a:pPr>
            <a:r>
              <a:rPr lang="fr-FR" sz="1400" b="1" dirty="0">
                <a:solidFill>
                  <a:schemeClr val="bg1"/>
                </a:solidFill>
              </a:rPr>
              <a:t>Cécile Vignolles </a:t>
            </a:r>
            <a:r>
              <a:rPr lang="fr-FR" sz="1400" dirty="0">
                <a:solidFill>
                  <a:schemeClr val="bg1"/>
                </a:solidFill>
              </a:rPr>
              <a:t>(APR process manager)</a:t>
            </a:r>
          </a:p>
        </p:txBody>
      </p:sp>
      <p:sp>
        <p:nvSpPr>
          <p:cNvPr id="9" name="Espace réservé du contenu 5"/>
          <p:cNvSpPr txBox="1">
            <a:spLocks/>
          </p:cNvSpPr>
          <p:nvPr/>
        </p:nvSpPr>
        <p:spPr>
          <a:xfrm>
            <a:off x="6555470" y="816032"/>
            <a:ext cx="5471430" cy="4657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76197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613" indent="-293676" algn="l" defTabSz="761970" rtl="0" eaLnBrk="1" latinLnBrk="0" hangingPunct="1">
              <a:lnSpc>
                <a:spcPct val="100000"/>
              </a:lnSpc>
              <a:spcBef>
                <a:spcPts val="417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1333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96902" indent="-261927" algn="l" defTabSz="7619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333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269949" indent="-190492" algn="l" defTabSz="761970" rtl="0" eaLnBrk="1" latinLnBrk="0" hangingPunct="1">
              <a:lnSpc>
                <a:spcPct val="100000"/>
              </a:lnSpc>
              <a:spcBef>
                <a:spcPts val="25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167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642997" indent="-190492" algn="l" defTabSz="76197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9112" indent="-360363">
              <a:spcBef>
                <a:spcPts val="600"/>
              </a:spcBef>
              <a:spcAft>
                <a:spcPts val="600"/>
              </a:spcAft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400" b="1" dirty="0" err="1">
                <a:solidFill>
                  <a:schemeClr val="bg1"/>
                </a:solidFill>
              </a:rPr>
              <a:t>Some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numbers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br>
              <a:rPr lang="fr-FR" sz="1400" dirty="0">
                <a:solidFill>
                  <a:schemeClr val="bg1"/>
                </a:solidFill>
              </a:rPr>
            </a:b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- 16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themes</a:t>
            </a:r>
            <a:b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roughly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 900 actions/an</a:t>
            </a:r>
            <a:b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roughly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 16 M€/an</a:t>
            </a:r>
          </a:p>
          <a:p>
            <a:pPr marL="419112" indent="-360363">
              <a:spcBef>
                <a:spcPts val="0"/>
              </a:spcBef>
              <a:spcAft>
                <a:spcPts val="0"/>
              </a:spcAft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bg2"/>
                </a:solidFill>
              </a:rPr>
              <a:t>Reports </a:t>
            </a:r>
            <a:r>
              <a:rPr lang="fr-FR" sz="1400" dirty="0">
                <a:solidFill>
                  <a:schemeClr val="bg2"/>
                </a:solidFill>
              </a:rPr>
              <a:t>(30th of </a:t>
            </a:r>
            <a:r>
              <a:rPr lang="fr-FR" sz="1400" dirty="0" err="1">
                <a:solidFill>
                  <a:schemeClr val="bg2"/>
                </a:solidFill>
              </a:rPr>
              <a:t>november</a:t>
            </a:r>
            <a:r>
              <a:rPr lang="fr-FR" sz="1400" dirty="0">
                <a:solidFill>
                  <a:schemeClr val="bg2"/>
                </a:solidFill>
              </a:rPr>
              <a:t>) in WORD, in french (</a:t>
            </a:r>
            <a:r>
              <a:rPr lang="fr-FR" sz="1400" b="1" dirty="0" err="1">
                <a:solidFill>
                  <a:schemeClr val="bg2"/>
                </a:solidFill>
              </a:rPr>
              <a:t>please</a:t>
            </a:r>
            <a:r>
              <a:rPr lang="fr-FR" sz="1400" b="1" dirty="0">
                <a:solidFill>
                  <a:schemeClr val="bg2"/>
                </a:solidFill>
              </a:rPr>
              <a:t> respect the </a:t>
            </a:r>
            <a:r>
              <a:rPr lang="fr-FR" sz="1400" b="1" dirty="0" err="1">
                <a:solidFill>
                  <a:schemeClr val="bg2"/>
                </a:solidFill>
              </a:rPr>
              <a:t>template</a:t>
            </a:r>
            <a:r>
              <a:rPr lang="fr-FR" sz="1400" b="1" dirty="0">
                <a:solidFill>
                  <a:schemeClr val="bg2"/>
                </a:solidFill>
              </a:rPr>
              <a:t> </a:t>
            </a:r>
            <a:r>
              <a:rPr lang="fr-FR" sz="1400" dirty="0">
                <a:solidFill>
                  <a:schemeClr val="bg2"/>
                </a:solidFill>
              </a:rPr>
              <a:t>!)</a:t>
            </a:r>
            <a:br>
              <a:rPr lang="fr-FR" sz="1400" dirty="0">
                <a:solidFill>
                  <a:schemeClr val="bg2"/>
                </a:solidFill>
              </a:rPr>
            </a:br>
            <a:r>
              <a:rPr lang="fr-FR" sz="1400" dirty="0">
                <a:solidFill>
                  <a:schemeClr val="bg2"/>
                </a:solidFill>
                <a:latin typeface="Arial" panose="020B0604020202020204" pitchFamily="34" charset="0"/>
              </a:rPr>
              <a:t>- </a:t>
            </a:r>
            <a:r>
              <a:rPr lang="fr-FR" sz="1400" dirty="0" err="1">
                <a:solidFill>
                  <a:schemeClr val="bg2"/>
                </a:solidFill>
                <a:latin typeface="Arial" panose="020B0604020202020204" pitchFamily="34" charset="0"/>
              </a:rPr>
              <a:t>Study</a:t>
            </a:r>
            <a:r>
              <a:rPr lang="fr-FR" sz="1400" dirty="0">
                <a:solidFill>
                  <a:schemeClr val="bg2"/>
                </a:solidFill>
                <a:latin typeface="Arial" panose="020B0604020202020204" pitchFamily="34" charset="0"/>
              </a:rPr>
              <a:t> report</a:t>
            </a:r>
            <a:br>
              <a:rPr lang="fr-FR" sz="14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fr-FR" sz="1400" dirty="0">
                <a:solidFill>
                  <a:schemeClr val="bg2"/>
                </a:solidFill>
                <a:latin typeface="Arial" panose="020B0604020202020204" pitchFamily="34" charset="0"/>
              </a:rPr>
              <a:t>- Budget </a:t>
            </a:r>
            <a:r>
              <a:rPr lang="fr-FR" sz="1400" dirty="0" err="1">
                <a:solidFill>
                  <a:schemeClr val="bg2"/>
                </a:solidFill>
                <a:latin typeface="Arial" panose="020B0604020202020204" pitchFamily="34" charset="0"/>
              </a:rPr>
              <a:t>remainder</a:t>
            </a:r>
            <a:br>
              <a:rPr lang="fr-FR" sz="1400" dirty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fr-FR" sz="1400" dirty="0">
                <a:solidFill>
                  <a:schemeClr val="bg2"/>
                </a:solidFill>
                <a:latin typeface="Arial" panose="020B0604020202020204" pitchFamily="34" charset="0"/>
              </a:rPr>
              <a:t>- </a:t>
            </a:r>
            <a:r>
              <a:rPr lang="fr-FR" sz="1400" b="1" dirty="0" err="1">
                <a:solidFill>
                  <a:schemeClr val="bg2"/>
                </a:solidFill>
                <a:latin typeface="Arial" panose="020B0604020202020204" pitchFamily="34" charset="0"/>
              </a:rPr>
              <a:t>required</a:t>
            </a:r>
            <a:r>
              <a:rPr lang="fr-FR" sz="1400" b="1" dirty="0">
                <a:solidFill>
                  <a:schemeClr val="bg2"/>
                </a:solidFill>
                <a:latin typeface="Arial" panose="020B0604020202020204" pitchFamily="34" charset="0"/>
              </a:rPr>
              <a:t> for the administration (</a:t>
            </a:r>
            <a:r>
              <a:rPr lang="fr-FR" sz="1400" b="1" dirty="0" err="1">
                <a:solidFill>
                  <a:schemeClr val="bg2"/>
                </a:solidFill>
                <a:latin typeface="Arial" panose="020B0604020202020204" pitchFamily="34" charset="0"/>
              </a:rPr>
              <a:t>payments</a:t>
            </a:r>
            <a:r>
              <a:rPr lang="fr-FR" sz="1400" b="1" dirty="0">
                <a:solidFill>
                  <a:schemeClr val="bg2"/>
                </a:solidFill>
                <a:latin typeface="Arial" panose="020B0604020202020204" pitchFamily="34" charset="0"/>
              </a:rPr>
              <a:t>) </a:t>
            </a:r>
            <a:r>
              <a:rPr lang="fr-FR" sz="1400" dirty="0">
                <a:solidFill>
                  <a:schemeClr val="bg2"/>
                </a:solidFill>
                <a:latin typeface="Arial" panose="020B0604020202020204" pitchFamily="34" charset="0"/>
              </a:rPr>
              <a:t>and to </a:t>
            </a:r>
            <a:r>
              <a:rPr lang="fr-FR" sz="1400" dirty="0" err="1">
                <a:solidFill>
                  <a:schemeClr val="bg2"/>
                </a:solidFill>
                <a:latin typeface="Arial" panose="020B0604020202020204" pitchFamily="34" charset="0"/>
              </a:rPr>
              <a:t>prepare</a:t>
            </a:r>
            <a:r>
              <a:rPr lang="fr-FR" sz="1400" dirty="0">
                <a:solidFill>
                  <a:schemeClr val="bg2"/>
                </a:solidFill>
                <a:latin typeface="Arial" panose="020B0604020202020204" pitchFamily="34" charset="0"/>
              </a:rPr>
              <a:t> the global report (Livre bleu)</a:t>
            </a:r>
          </a:p>
          <a:p>
            <a:pPr marL="419112" indent="-360363"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bg1"/>
                </a:solidFill>
              </a:rPr>
              <a:t>Livre bleu </a:t>
            </a:r>
            <a:r>
              <a:rPr lang="fr-FR" sz="1400" dirty="0">
                <a:solidFill>
                  <a:schemeClr val="bg1"/>
                </a:solidFill>
              </a:rPr>
              <a:t>: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evaluation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 of APR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activity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based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 on data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extracted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from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 the report (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number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 of actions, </a:t>
            </a:r>
            <a:r>
              <a:rPr lang="fr-FR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pulications</a:t>
            </a: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</a:rPr>
              <a:t>, collaborations, HR effort, etc…)</a:t>
            </a:r>
          </a:p>
          <a:p>
            <a:pPr marL="720725" lvl="1" indent="-179388">
              <a:buClr>
                <a:srgbClr val="44C39D"/>
              </a:buClr>
              <a:buFont typeface="Arial" panose="020B0604020202020204" pitchFamily="34" charset="0"/>
              <a:buChar char="•"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</a:rPr>
              <a:t>1er livre bleu (APR 2018) </a:t>
            </a:r>
            <a:r>
              <a:rPr lang="fr-FR" sz="1400" b="0" dirty="0" err="1">
                <a:solidFill>
                  <a:schemeClr val="bg1"/>
                </a:solidFill>
                <a:latin typeface="Arial" panose="020B0604020202020204" pitchFamily="34" charset="0"/>
              </a:rPr>
              <a:t>published</a:t>
            </a: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latin typeface="Arial" panose="020B0604020202020204" pitchFamily="34" charset="0"/>
              </a:rPr>
              <a:t>in</a:t>
            </a: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</a:rPr>
              <a:t> 2019</a:t>
            </a:r>
          </a:p>
          <a:p>
            <a:pPr marL="720725" lvl="1" indent="-179388">
              <a:buClr>
                <a:srgbClr val="44C39D"/>
              </a:buClr>
              <a:buFont typeface="Arial" panose="020B0604020202020204" pitchFamily="34" charset="0"/>
              <a:buChar char="•"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fr-FR" sz="14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ème</a:t>
            </a: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</a:rPr>
              <a:t> livre bleu (APR 2019 &amp; APR 2020) </a:t>
            </a:r>
            <a:r>
              <a:rPr lang="fr-FR" sz="1400" b="0" dirty="0" err="1">
                <a:solidFill>
                  <a:schemeClr val="bg1"/>
                </a:solidFill>
                <a:latin typeface="Arial" panose="020B0604020202020204" pitchFamily="34" charset="0"/>
              </a:rPr>
              <a:t>published</a:t>
            </a: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1400" b="0" dirty="0" err="1">
                <a:solidFill>
                  <a:schemeClr val="bg1"/>
                </a:solidFill>
                <a:latin typeface="Arial" panose="020B0604020202020204" pitchFamily="34" charset="0"/>
              </a:rPr>
              <a:t>in</a:t>
            </a: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</a:rPr>
              <a:t> 2022</a:t>
            </a:r>
          </a:p>
          <a:p>
            <a:pPr marL="720725" lvl="1" indent="-179388">
              <a:buClr>
                <a:srgbClr val="44C39D"/>
              </a:buClr>
              <a:buFont typeface="Arial" panose="020B0604020202020204" pitchFamily="34" charset="0"/>
              <a:buChar char="•"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fr-FR" sz="14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ème</a:t>
            </a: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</a:rPr>
              <a:t> livre bleu (APR 2021 &amp; APR 2022) in </a:t>
            </a:r>
            <a:r>
              <a:rPr lang="fr-FR" sz="1400" b="0" dirty="0" err="1">
                <a:solidFill>
                  <a:schemeClr val="bg1"/>
                </a:solidFill>
                <a:latin typeface="Arial" panose="020B0604020202020204" pitchFamily="34" charset="0"/>
              </a:rPr>
              <a:t>preparation</a:t>
            </a:r>
            <a:endParaRPr lang="fr-FR" sz="14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541337" lvl="1" indent="0">
              <a:buClr>
                <a:srgbClr val="44C39D"/>
              </a:buClr>
              <a:buNone/>
            </a:pP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</a:rPr>
              <a:t>Livres bleus </a:t>
            </a:r>
            <a:r>
              <a:rPr lang="fr-FR" sz="1400" b="0" dirty="0" err="1">
                <a:solidFill>
                  <a:schemeClr val="bg1"/>
                </a:solidFill>
                <a:latin typeface="Arial" panose="020B0604020202020204" pitchFamily="34" charset="0"/>
              </a:rPr>
              <a:t>available</a:t>
            </a: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</a:rPr>
              <a:t> on : </a:t>
            </a:r>
            <a:r>
              <a:rPr lang="fr-FR" sz="1400" b="0" dirty="0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https://sciences-techniques.cnes.fr/fr/appel-propositions-de-recherche</a:t>
            </a:r>
            <a:endParaRPr lang="fr-FR" sz="1400" b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77176" y="5594383"/>
            <a:ext cx="7179165" cy="307777"/>
          </a:xfrm>
          <a:prstGeom prst="rect">
            <a:avLst/>
          </a:prstGeom>
          <a:ln>
            <a:solidFill>
              <a:srgbClr val="44C39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APR 2025 </a:t>
            </a:r>
            <a:r>
              <a:rPr lang="fr-F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sym typeface="Wingdings" panose="05000000000000000000" pitchFamily="2" charset="2"/>
              </a:rPr>
              <a:t></a:t>
            </a:r>
            <a:r>
              <a:rPr lang="fr-F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more </a:t>
            </a:r>
            <a:r>
              <a:rPr lang="fr-FR" sz="12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than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655 </a:t>
            </a:r>
            <a:r>
              <a:rPr lang="fr-FR" sz="12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proposals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and </a:t>
            </a:r>
            <a:r>
              <a:rPr lang="fr-FR" sz="12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co-proposals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(454 for SUE       )</a:t>
            </a:r>
            <a:endParaRPr lang="fr-FR" sz="1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578" y="1105860"/>
            <a:ext cx="5163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bg2"/>
                </a:solidFill>
                <a:latin typeface="Arial" panose="020B0604020202020204" pitchFamily="34" charset="0"/>
              </a:rPr>
              <a:t>Yearly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</a:rPr>
              <a:t> call</a:t>
            </a:r>
          </a:p>
          <a:p>
            <a:pPr marL="171450" indent="-171450"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Prepare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2"/>
                </a:solidFill>
                <a:latin typeface="Arial" panose="020B0604020202020204" pitchFamily="34" charset="0"/>
              </a:rPr>
              <a:t>Space</a:t>
            </a:r>
            <a:r>
              <a:rPr lang="fr-FR" sz="1600" dirty="0">
                <a:solidFill>
                  <a:schemeClr val="bg2"/>
                </a:solidFill>
                <a:latin typeface="Arial" panose="020B0604020202020204" pitchFamily="34" charset="0"/>
              </a:rPr>
              <a:t> Science program</a:t>
            </a:r>
          </a:p>
          <a:p>
            <a:pPr marL="171450" indent="-171450"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</a:rPr>
              <a:t>In relation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with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</a:rPr>
              <a:t> national program and ESA </a:t>
            </a: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projects</a:t>
            </a:r>
            <a:endParaRPr lang="fr-FR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44C39D"/>
              </a:buClr>
              <a:buFont typeface="Wingdings" panose="05000000000000000000" pitchFamily="2" charset="2"/>
              <a:buChar char="Ø"/>
            </a:pPr>
            <a:r>
              <a:rPr lang="fr-FR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Related</a:t>
            </a: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</a:rPr>
              <a:t> to </a:t>
            </a:r>
            <a:r>
              <a:rPr lang="fr-FR" sz="1600" dirty="0">
                <a:solidFill>
                  <a:schemeClr val="bg2"/>
                </a:solidFill>
                <a:latin typeface="Arial" panose="020B0604020202020204" pitchFamily="34" charset="0"/>
              </a:rPr>
              <a:t>science of the </a:t>
            </a:r>
            <a:r>
              <a:rPr lang="fr-FR" sz="1600" dirty="0" err="1">
                <a:solidFill>
                  <a:schemeClr val="bg2"/>
                </a:solidFill>
                <a:latin typeface="Arial" panose="020B0604020202020204" pitchFamily="34" charset="0"/>
              </a:rPr>
              <a:t>Universe</a:t>
            </a:r>
            <a:r>
              <a:rPr lang="fr-FR" sz="1600" dirty="0">
                <a:solidFill>
                  <a:schemeClr val="bg2"/>
                </a:solidFill>
                <a:latin typeface="Arial" panose="020B0604020202020204" pitchFamily="34" charset="0"/>
              </a:rPr>
              <a:t>, exploration, </a:t>
            </a:r>
            <a:r>
              <a:rPr lang="fr-FR" sz="1600" dirty="0" err="1">
                <a:solidFill>
                  <a:schemeClr val="bg2"/>
                </a:solidFill>
                <a:latin typeface="Arial" panose="020B0604020202020204" pitchFamily="34" charset="0"/>
              </a:rPr>
              <a:t>human</a:t>
            </a:r>
            <a:r>
              <a:rPr lang="fr-FR" sz="1600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bg2"/>
                </a:solidFill>
                <a:latin typeface="Arial" panose="020B0604020202020204" pitchFamily="34" charset="0"/>
              </a:rPr>
              <a:t>space</a:t>
            </a:r>
            <a:r>
              <a:rPr lang="fr-FR" sz="1600" dirty="0">
                <a:solidFill>
                  <a:schemeClr val="bg2"/>
                </a:solidFill>
                <a:latin typeface="Arial" panose="020B0604020202020204" pitchFamily="34" charset="0"/>
              </a:rPr>
              <a:t> flight, science in </a:t>
            </a:r>
            <a:r>
              <a:rPr lang="fr-FR" sz="1600" dirty="0" err="1">
                <a:solidFill>
                  <a:schemeClr val="bg2"/>
                </a:solidFill>
                <a:latin typeface="Arial" panose="020B0604020202020204" pitchFamily="34" charset="0"/>
              </a:rPr>
              <a:t>microgravity</a:t>
            </a:r>
            <a:r>
              <a:rPr lang="fr-FR" sz="1600" dirty="0">
                <a:solidFill>
                  <a:schemeClr val="bg2"/>
                </a:solidFill>
                <a:latin typeface="Arial" panose="020B0604020202020204" pitchFamily="34" charset="0"/>
              </a:rPr>
              <a:t> and </a:t>
            </a:r>
            <a:r>
              <a:rPr lang="fr-FR" sz="1600" dirty="0" err="1">
                <a:solidFill>
                  <a:schemeClr val="bg2"/>
                </a:solidFill>
                <a:latin typeface="Arial" panose="020B0604020202020204" pitchFamily="34" charset="0"/>
              </a:rPr>
              <a:t>Earth</a:t>
            </a:r>
            <a:r>
              <a:rPr lang="fr-FR" sz="1600" dirty="0">
                <a:solidFill>
                  <a:schemeClr val="bg2"/>
                </a:solidFill>
                <a:latin typeface="Arial" panose="020B0604020202020204" pitchFamily="34" charset="0"/>
              </a:rPr>
              <a:t> Science</a:t>
            </a:r>
          </a:p>
        </p:txBody>
      </p:sp>
      <p:sp>
        <p:nvSpPr>
          <p:cNvPr id="14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- 2025</a:t>
            </a:r>
          </a:p>
        </p:txBody>
      </p:sp>
      <p:pic>
        <p:nvPicPr>
          <p:cNvPr id="5" name="Graphique 4" descr="Geste pour rester détendu contour">
            <a:extLst>
              <a:ext uri="{FF2B5EF4-FFF2-40B4-BE49-F238E27FC236}">
                <a16:creationId xmlns:a16="http://schemas.microsoft.com/office/drawing/2014/main" id="{FEE8C49F-9914-D771-613E-1E34FA681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32133" y="5644977"/>
            <a:ext cx="206587" cy="20658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77435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37946-CDCD-4974-B3A8-E6C263AD0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E1C9761-DCC1-F493-2ABE-69DFCE7B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CNES </a:t>
            </a:r>
            <a:r>
              <a:rPr lang="fr-FR" dirty="0" err="1"/>
              <a:t>scientific</a:t>
            </a:r>
            <a:r>
              <a:rPr lang="fr-FR" dirty="0"/>
              <a:t> newsletter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7A30288-32F2-BA82-769B-5C287F0E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363FDC2-D38F-9B49-5F8A-B30A6EECC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652E8F-B723-8DA6-EB11-CF6DE3EE4854}"/>
              </a:ext>
            </a:extLst>
          </p:cNvPr>
          <p:cNvSpPr txBox="1"/>
          <p:nvPr/>
        </p:nvSpPr>
        <p:spPr>
          <a:xfrm>
            <a:off x="365124" y="1340224"/>
            <a:ext cx="5533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All CNES </a:t>
            </a:r>
            <a:r>
              <a:rPr lang="fr-FR" b="1" dirty="0" err="1">
                <a:solidFill>
                  <a:schemeClr val="bg1"/>
                </a:solidFill>
              </a:rPr>
              <a:t>scientific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activities</a:t>
            </a:r>
            <a:r>
              <a:rPr lang="fr-FR" b="1" dirty="0">
                <a:solidFill>
                  <a:schemeClr val="bg1"/>
                </a:solidFill>
              </a:rPr>
              <a:t> are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: </a:t>
            </a:r>
            <a:r>
              <a:rPr lang="fr-FR" dirty="0">
                <a:hlinkClick r:id="rId2"/>
              </a:rPr>
              <a:t>Scientifiques | CNES</a:t>
            </a:r>
            <a:endParaRPr lang="fr-FR" b="1" dirty="0">
              <a:solidFill>
                <a:srgbClr val="00B0F0"/>
              </a:solidFill>
            </a:endParaRP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80B6C23-6A5F-202A-4BCC-D7A07B546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778" y="851600"/>
            <a:ext cx="5609205" cy="24645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87490B3-F5AD-FB10-5CF9-9E9240835469}"/>
              </a:ext>
            </a:extLst>
          </p:cNvPr>
          <p:cNvSpPr txBox="1"/>
          <p:nvPr/>
        </p:nvSpPr>
        <p:spPr>
          <a:xfrm>
            <a:off x="365124" y="2246450"/>
            <a:ext cx="57308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fr-FR" b="1" dirty="0">
                <a:solidFill>
                  <a:schemeClr val="bg1"/>
                </a:solidFill>
              </a:rPr>
              <a:t>A </a:t>
            </a:r>
            <a:r>
              <a:rPr lang="fr-FR" b="1" dirty="0" err="1">
                <a:solidFill>
                  <a:schemeClr val="bg1"/>
                </a:solidFill>
              </a:rPr>
              <a:t>specific</a:t>
            </a:r>
            <a:r>
              <a:rPr lang="fr-FR" b="1" dirty="0">
                <a:solidFill>
                  <a:schemeClr val="bg1"/>
                </a:solidFill>
              </a:rPr>
              <a:t> CNES newsletter </a:t>
            </a:r>
            <a:r>
              <a:rPr lang="fr-FR" b="1" dirty="0" err="1">
                <a:solidFill>
                  <a:schemeClr val="bg1"/>
                </a:solidFill>
              </a:rPr>
              <a:t>dedicated</a:t>
            </a:r>
            <a:r>
              <a:rPr lang="fr-FR" b="1" dirty="0">
                <a:solidFill>
                  <a:schemeClr val="bg1"/>
                </a:solidFill>
              </a:rPr>
              <a:t> to Science can </a:t>
            </a:r>
            <a:r>
              <a:rPr lang="fr-FR" b="1" dirty="0" err="1">
                <a:solidFill>
                  <a:schemeClr val="bg1"/>
                </a:solidFill>
              </a:rPr>
              <a:t>be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subscribed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here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Newsletter scientifique | CNES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 err="1">
                <a:solidFill>
                  <a:schemeClr val="bg1"/>
                </a:solidFill>
              </a:rPr>
              <a:t>Quarterly</a:t>
            </a:r>
            <a:r>
              <a:rPr lang="fr-FR" dirty="0">
                <a:solidFill>
                  <a:schemeClr val="bg1"/>
                </a:solidFill>
              </a:rPr>
              <a:t> publication</a:t>
            </a:r>
          </a:p>
          <a:p>
            <a:pPr marL="742950" lvl="1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Highlights </a:t>
            </a:r>
            <a:r>
              <a:rPr lang="fr-FR" dirty="0" err="1">
                <a:solidFill>
                  <a:schemeClr val="bg1"/>
                </a:solidFill>
              </a:rPr>
              <a:t>recent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scientific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results</a:t>
            </a:r>
            <a:r>
              <a:rPr lang="fr-FR" dirty="0">
                <a:solidFill>
                  <a:schemeClr val="bg1"/>
                </a:solidFill>
              </a:rPr>
              <a:t> in</a:t>
            </a:r>
          </a:p>
          <a:p>
            <a:pPr lvl="3">
              <a:buClr>
                <a:schemeClr val="bg2"/>
              </a:buClr>
            </a:pPr>
            <a:r>
              <a:rPr lang="fr-FR" dirty="0" err="1">
                <a:solidFill>
                  <a:schemeClr val="bg1"/>
                </a:solidFill>
              </a:rPr>
              <a:t>Universe</a:t>
            </a:r>
            <a:r>
              <a:rPr lang="fr-FR" dirty="0">
                <a:solidFill>
                  <a:schemeClr val="bg1"/>
                </a:solidFill>
              </a:rPr>
              <a:t> Science</a:t>
            </a:r>
          </a:p>
          <a:p>
            <a:pPr lvl="3">
              <a:buClr>
                <a:schemeClr val="bg2"/>
              </a:buClr>
            </a:pPr>
            <a:r>
              <a:rPr lang="fr-FR" dirty="0">
                <a:solidFill>
                  <a:schemeClr val="bg1"/>
                </a:solidFill>
              </a:rPr>
              <a:t>Exploration</a:t>
            </a:r>
          </a:p>
          <a:p>
            <a:pPr lvl="3">
              <a:buClr>
                <a:schemeClr val="bg2"/>
              </a:buClr>
            </a:pPr>
            <a:r>
              <a:rPr lang="fr-FR" dirty="0" err="1">
                <a:solidFill>
                  <a:schemeClr val="bg1"/>
                </a:solidFill>
              </a:rPr>
              <a:t>Earth</a:t>
            </a:r>
            <a:r>
              <a:rPr lang="fr-FR" dirty="0">
                <a:solidFill>
                  <a:schemeClr val="bg1"/>
                </a:solidFill>
              </a:rPr>
              <a:t> Observation</a:t>
            </a:r>
          </a:p>
          <a:p>
            <a:pPr marL="742950" lvl="1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 err="1">
                <a:solidFill>
                  <a:schemeClr val="bg1"/>
                </a:solidFill>
              </a:rPr>
              <a:t>Contains</a:t>
            </a:r>
            <a:r>
              <a:rPr lang="fr-FR" dirty="0">
                <a:solidFill>
                  <a:schemeClr val="bg1"/>
                </a:solidFill>
              </a:rPr>
              <a:t> a short </a:t>
            </a:r>
            <a:r>
              <a:rPr lang="fr-FR" dirty="0" err="1">
                <a:solidFill>
                  <a:schemeClr val="bg1"/>
                </a:solidFill>
              </a:rPr>
              <a:t>summary</a:t>
            </a:r>
            <a:r>
              <a:rPr lang="fr-FR" dirty="0">
                <a:solidFill>
                  <a:schemeClr val="bg1"/>
                </a:solidFill>
              </a:rPr>
              <a:t> of 6-8 </a:t>
            </a:r>
            <a:r>
              <a:rPr lang="fr-FR" dirty="0" err="1">
                <a:solidFill>
                  <a:schemeClr val="bg1"/>
                </a:solidFill>
              </a:rPr>
              <a:t>scientific</a:t>
            </a:r>
            <a:r>
              <a:rPr lang="fr-FR" dirty="0">
                <a:solidFill>
                  <a:schemeClr val="bg1"/>
                </a:solidFill>
              </a:rPr>
              <a:t> publications </a:t>
            </a:r>
            <a:r>
              <a:rPr lang="fr-FR" dirty="0" err="1">
                <a:solidFill>
                  <a:schemeClr val="bg1"/>
                </a:solidFill>
              </a:rPr>
              <a:t>obtained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the support of CNES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2CD2AB-9EB9-7C55-FC3C-26AD7AF25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031" y="3374810"/>
            <a:ext cx="3525495" cy="26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5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DB822-389E-E4C9-ECB6-7BA1D19D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1B85CEE-077E-A0C8-84DF-08FD62F64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 of last </a:t>
            </a:r>
            <a:r>
              <a:rPr lang="fr-FR" dirty="0" err="1"/>
              <a:t>editions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5EB463-1D5B-5379-1630-F47861E4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065B490-27E3-B8B9-1F0C-3A0D5964A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F5BAB1-B172-BC4A-BD2D-4FC1532AA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4" y="1119292"/>
            <a:ext cx="3777190" cy="26721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9BAA5A6-9DE6-799C-BE3B-83E34B911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232" y="3547197"/>
            <a:ext cx="3777191" cy="239679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8E18834-F01B-9B58-95D2-8DF649366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566" y="1119292"/>
            <a:ext cx="3882477" cy="261602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92C8BE-135F-4BDA-2F1C-07BFF82A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414" y="3330450"/>
            <a:ext cx="3282006" cy="25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03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B258C-48B5-6127-1FD0-C5DEFB702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8214A2B-C723-9914-BA08-A3FC4001042A}"/>
              </a:ext>
            </a:extLst>
          </p:cNvPr>
          <p:cNvGrpSpPr/>
          <p:nvPr/>
        </p:nvGrpSpPr>
        <p:grpSpPr>
          <a:xfrm>
            <a:off x="-8547" y="0"/>
            <a:ext cx="12200547" cy="6132443"/>
            <a:chOff x="-8547" y="0"/>
            <a:chExt cx="12200547" cy="613244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5B441C7-5A79-5580-432B-B346491DB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50" b="9924"/>
            <a:stretch/>
          </p:blipFill>
          <p:spPr>
            <a:xfrm>
              <a:off x="-8547" y="12953"/>
              <a:ext cx="12200547" cy="61185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686B60-CC49-9D1A-64E6-4FC71DA6C3DF}"/>
                </a:ext>
              </a:extLst>
            </p:cNvPr>
            <p:cNvSpPr/>
            <p:nvPr/>
          </p:nvSpPr>
          <p:spPr>
            <a:xfrm>
              <a:off x="-8547" y="0"/>
              <a:ext cx="12200547" cy="6132443"/>
            </a:xfrm>
            <a:prstGeom prst="rect">
              <a:avLst/>
            </a:prstGeom>
            <a:gradFill flip="none" rotWithShape="1">
              <a:gsLst>
                <a:gs pos="0">
                  <a:srgbClr val="412FB2">
                    <a:alpha val="69804"/>
                  </a:srgbClr>
                </a:gs>
                <a:gs pos="50000">
                  <a:srgbClr val="00BCFF">
                    <a:alpha val="69804"/>
                  </a:srgbClr>
                </a:gs>
                <a:gs pos="100000">
                  <a:srgbClr val="D1F5AE">
                    <a:alpha val="7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Sous-titre 4">
            <a:extLst>
              <a:ext uri="{FF2B5EF4-FFF2-40B4-BE49-F238E27FC236}">
                <a16:creationId xmlns:a16="http://schemas.microsoft.com/office/drawing/2014/main" id="{6D7E79E2-46EA-AD35-2670-DF58F4305F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z="4800" dirty="0"/>
              <a:t>GCM </a:t>
            </a:r>
            <a:r>
              <a:rPr lang="fr-FR" sz="4800" dirty="0" err="1"/>
              <a:t>results</a:t>
            </a:r>
            <a:r>
              <a:rPr lang="fr-FR" sz="4800" dirty="0"/>
              <a:t> : APR, PHD, PDOC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8F3DE9-B0F9-6ACD-AF61-6F7FE092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8522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GCM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working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group </a:t>
            </a:r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members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t>26</a:t>
            </a:fld>
            <a:endParaRPr lang="fr-FR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965237" y="1250001"/>
          <a:ext cx="10447401" cy="434974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11850">
                  <a:extLst>
                    <a:ext uri="{9D8B030D-6E8A-4147-A177-3AD203B41FA5}">
                      <a16:colId xmlns:a16="http://schemas.microsoft.com/office/drawing/2014/main" val="3539636750"/>
                    </a:ext>
                  </a:extLst>
                </a:gridCol>
                <a:gridCol w="2611850">
                  <a:extLst>
                    <a:ext uri="{9D8B030D-6E8A-4147-A177-3AD203B41FA5}">
                      <a16:colId xmlns:a16="http://schemas.microsoft.com/office/drawing/2014/main" val="2607401059"/>
                    </a:ext>
                  </a:extLst>
                </a:gridCol>
                <a:gridCol w="1820086">
                  <a:extLst>
                    <a:ext uri="{9D8B030D-6E8A-4147-A177-3AD203B41FA5}">
                      <a16:colId xmlns:a16="http://schemas.microsoft.com/office/drawing/2014/main" val="205418176"/>
                    </a:ext>
                  </a:extLst>
                </a:gridCol>
                <a:gridCol w="3403615">
                  <a:extLst>
                    <a:ext uri="{9D8B030D-6E8A-4147-A177-3AD203B41FA5}">
                      <a16:colId xmlns:a16="http://schemas.microsoft.com/office/drawing/2014/main" val="4116327790"/>
                    </a:ext>
                  </a:extLst>
                </a:gridCol>
              </a:tblGrid>
              <a:tr h="234534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Name</a:t>
                      </a:r>
                      <a:endParaRPr lang="fr-FR" sz="12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54252" marR="81378" marT="37976" marB="37976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 err="1">
                          <a:effectLst/>
                        </a:rPr>
                        <a:t>Lab</a:t>
                      </a:r>
                      <a:endParaRPr lang="fr-FR" sz="12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54252" marR="81378" marT="37976" marB="37976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 err="1">
                          <a:effectLst/>
                        </a:rPr>
                        <a:t>Appointment</a:t>
                      </a:r>
                      <a:endParaRPr lang="fr-FR" sz="12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54252" marR="81378" marT="37976" marB="37976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Expertise </a:t>
                      </a:r>
                      <a:r>
                        <a:rPr lang="fr-FR" sz="1200" dirty="0" err="1">
                          <a:effectLst/>
                        </a:rPr>
                        <a:t>field</a:t>
                      </a:r>
                      <a:endParaRPr lang="fr-FR" sz="12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54252" marR="81378" marT="37976" marB="37976"/>
                </a:tc>
                <a:extLst>
                  <a:ext uri="{0D108BD9-81ED-4DB2-BD59-A6C34878D82A}">
                    <a16:rowId xmlns:a16="http://schemas.microsoft.com/office/drawing/2014/main" val="2545002828"/>
                  </a:ext>
                </a:extLst>
              </a:tr>
              <a:tr h="439114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PETITEAU Antoine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CEA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2019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200" dirty="0" err="1">
                          <a:effectLst/>
                        </a:rPr>
                        <a:t>Gravitational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waves</a:t>
                      </a:r>
                      <a:r>
                        <a:rPr lang="fr-FR" sz="1200" dirty="0">
                          <a:effectLst/>
                        </a:rPr>
                        <a:t>, data </a:t>
                      </a:r>
                      <a:r>
                        <a:rPr lang="fr-FR" sz="1200" dirty="0" err="1">
                          <a:effectLst/>
                        </a:rPr>
                        <a:t>processing</a:t>
                      </a:r>
                      <a:r>
                        <a:rPr lang="fr-FR" sz="1200" dirty="0">
                          <a:effectLst/>
                        </a:rPr>
                        <a:t>, LISA mission</a:t>
                      </a:r>
                    </a:p>
                  </a:txBody>
                  <a:tcPr marL="54252" marR="54252" marT="37976" marB="37976" anchor="ctr"/>
                </a:tc>
                <a:extLst>
                  <a:ext uri="{0D108BD9-81ED-4DB2-BD59-A6C34878D82A}">
                    <a16:rowId xmlns:a16="http://schemas.microsoft.com/office/drawing/2014/main" val="1340498421"/>
                  </a:ext>
                </a:extLst>
              </a:tr>
              <a:tr h="684201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HEES Aurélien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SYRTE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2024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200" dirty="0" err="1">
                          <a:effectLst/>
                        </a:rPr>
                        <a:t>Gravitational</a:t>
                      </a:r>
                      <a:r>
                        <a:rPr lang="fr-FR" sz="1200" dirty="0">
                          <a:effectLst/>
                        </a:rPr>
                        <a:t> tests  /</a:t>
                      </a:r>
                      <a:r>
                        <a:rPr lang="fr-FR" sz="1200" dirty="0" err="1">
                          <a:effectLst/>
                        </a:rPr>
                        <a:t>Dark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matter</a:t>
                      </a:r>
                      <a:r>
                        <a:rPr lang="fr-FR" sz="1200" dirty="0">
                          <a:effectLst/>
                        </a:rPr>
                        <a:t> (in </a:t>
                      </a:r>
                      <a:r>
                        <a:rPr lang="fr-FR" sz="1200" dirty="0" err="1">
                          <a:effectLst/>
                        </a:rPr>
                        <a:t>labs</a:t>
                      </a:r>
                      <a:r>
                        <a:rPr lang="fr-FR" sz="1200" dirty="0">
                          <a:effectLst/>
                        </a:rPr>
                        <a:t>, </a:t>
                      </a:r>
                      <a:r>
                        <a:rPr lang="fr-FR" sz="1200" dirty="0" err="1">
                          <a:effectLst/>
                        </a:rPr>
                        <a:t>solar</a:t>
                      </a:r>
                      <a:r>
                        <a:rPr lang="fr-FR" sz="1200" baseline="0" dirty="0">
                          <a:effectLst/>
                        </a:rPr>
                        <a:t> system, galaxies), LISA</a:t>
                      </a:r>
                      <a:endParaRPr lang="fr-FR" sz="1200" dirty="0">
                        <a:effectLst/>
                      </a:endParaRPr>
                    </a:p>
                  </a:txBody>
                  <a:tcPr marL="54252" marR="54252" marT="37976" marB="37976" anchor="ctr"/>
                </a:tc>
                <a:extLst>
                  <a:ext uri="{0D108BD9-81ED-4DB2-BD59-A6C34878D82A}">
                    <a16:rowId xmlns:a16="http://schemas.microsoft.com/office/drawing/2014/main" val="2265079291"/>
                  </a:ext>
                </a:extLst>
              </a:tr>
              <a:tr h="316570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GALLI Silvia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IAP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2024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200" dirty="0">
                          <a:effectLst/>
                        </a:rPr>
                        <a:t>CMB data </a:t>
                      </a:r>
                      <a:r>
                        <a:rPr lang="fr-FR" sz="1200" dirty="0" err="1">
                          <a:effectLst/>
                        </a:rPr>
                        <a:t>processing</a:t>
                      </a:r>
                      <a:r>
                        <a:rPr lang="fr-FR" sz="1200" baseline="0" dirty="0">
                          <a:effectLst/>
                        </a:rPr>
                        <a:t>, </a:t>
                      </a:r>
                      <a:r>
                        <a:rPr lang="fr-FR" sz="1200" baseline="0" dirty="0" err="1">
                          <a:effectLst/>
                        </a:rPr>
                        <a:t>cosmology</a:t>
                      </a:r>
                      <a:endParaRPr lang="fr-FR" sz="1200" dirty="0">
                        <a:effectLst/>
                      </a:endParaRPr>
                    </a:p>
                  </a:txBody>
                  <a:tcPr marL="54252" marR="54252" marT="37976" marB="37976" anchor="ctr"/>
                </a:tc>
                <a:extLst>
                  <a:ext uri="{0D108BD9-81ED-4DB2-BD59-A6C34878D82A}">
                    <a16:rowId xmlns:a16="http://schemas.microsoft.com/office/drawing/2014/main" val="3258627374"/>
                  </a:ext>
                </a:extLst>
              </a:tr>
              <a:tr h="316570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ASTIER Pierre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LPNHE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2019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200" dirty="0">
                          <a:effectLst/>
                        </a:rPr>
                        <a:t>Particule </a:t>
                      </a:r>
                      <a:r>
                        <a:rPr lang="fr-FR" sz="1200" dirty="0" err="1">
                          <a:effectLst/>
                        </a:rPr>
                        <a:t>physics</a:t>
                      </a:r>
                      <a:r>
                        <a:rPr lang="fr-FR" sz="1200" dirty="0">
                          <a:effectLst/>
                        </a:rPr>
                        <a:t>,</a:t>
                      </a:r>
                      <a:r>
                        <a:rPr lang="fr-FR" sz="1200" baseline="0" dirty="0">
                          <a:effectLst/>
                        </a:rPr>
                        <a:t> </a:t>
                      </a:r>
                      <a:r>
                        <a:rPr lang="fr-FR" sz="1200" baseline="0" dirty="0" err="1">
                          <a:effectLst/>
                        </a:rPr>
                        <a:t>cosmology</a:t>
                      </a:r>
                      <a:endParaRPr lang="fr-FR" sz="1200" dirty="0">
                        <a:effectLst/>
                      </a:endParaRPr>
                    </a:p>
                  </a:txBody>
                  <a:tcPr marL="54252" marR="54252" marT="37976" marB="37976" anchor="ctr"/>
                </a:tc>
                <a:extLst>
                  <a:ext uri="{0D108BD9-81ED-4DB2-BD59-A6C34878D82A}">
                    <a16:rowId xmlns:a16="http://schemas.microsoft.com/office/drawing/2014/main" val="2034216967"/>
                  </a:ext>
                </a:extLst>
              </a:tr>
              <a:tr h="234534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BERTOLDI Andrea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LP2N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2019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200" dirty="0">
                          <a:effectLst/>
                        </a:rPr>
                        <a:t>Cold </a:t>
                      </a:r>
                      <a:r>
                        <a:rPr lang="fr-FR" sz="1200" dirty="0" err="1">
                          <a:effectLst/>
                        </a:rPr>
                        <a:t>atoms</a:t>
                      </a:r>
                      <a:r>
                        <a:rPr lang="fr-FR" sz="1200" dirty="0">
                          <a:effectLst/>
                        </a:rPr>
                        <a:t>, 0-g, MIGA</a:t>
                      </a:r>
                    </a:p>
                  </a:txBody>
                  <a:tcPr marL="54252" marR="54252" marT="37976" marB="37976" anchor="ctr"/>
                </a:tc>
                <a:extLst>
                  <a:ext uri="{0D108BD9-81ED-4DB2-BD59-A6C34878D82A}">
                    <a16:rowId xmlns:a16="http://schemas.microsoft.com/office/drawing/2014/main" val="1758291823"/>
                  </a:ext>
                </a:extLst>
              </a:tr>
              <a:tr h="316570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BRAX Philippe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IPhT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2023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200" dirty="0" err="1">
                          <a:effectLst/>
                        </a:rPr>
                        <a:t>Theoretical</a:t>
                      </a:r>
                      <a:r>
                        <a:rPr lang="fr-FR" sz="1200" baseline="0" dirty="0">
                          <a:effectLst/>
                        </a:rPr>
                        <a:t> </a:t>
                      </a:r>
                      <a:r>
                        <a:rPr lang="fr-FR" sz="1200" baseline="0" dirty="0" err="1">
                          <a:effectLst/>
                        </a:rPr>
                        <a:t>cosmology</a:t>
                      </a:r>
                      <a:r>
                        <a:rPr lang="fr-FR" sz="1200" dirty="0">
                          <a:effectLst/>
                        </a:rPr>
                        <a:t>, </a:t>
                      </a:r>
                      <a:r>
                        <a:rPr lang="fr-FR" sz="1200" dirty="0" err="1">
                          <a:effectLst/>
                        </a:rPr>
                        <a:t>gravitational</a:t>
                      </a:r>
                      <a:r>
                        <a:rPr lang="fr-FR" sz="1200" dirty="0">
                          <a:effectLst/>
                        </a:rPr>
                        <a:t> test</a:t>
                      </a:r>
                    </a:p>
                  </a:txBody>
                  <a:tcPr marL="54252" marR="54252" marT="37976" marB="37976" anchor="ctr"/>
                </a:tc>
                <a:extLst>
                  <a:ext uri="{0D108BD9-81ED-4DB2-BD59-A6C34878D82A}">
                    <a16:rowId xmlns:a16="http://schemas.microsoft.com/office/drawing/2014/main" val="2040573347"/>
                  </a:ext>
                </a:extLst>
              </a:tr>
              <a:tr h="400245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RODRIGUES Manuel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ONERA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2022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200" dirty="0">
                          <a:effectLst/>
                        </a:rPr>
                        <a:t>High </a:t>
                      </a:r>
                      <a:r>
                        <a:rPr lang="fr-FR" sz="1200" dirty="0" err="1">
                          <a:effectLst/>
                        </a:rPr>
                        <a:t>precision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accelerometers</a:t>
                      </a:r>
                      <a:r>
                        <a:rPr lang="fr-FR" sz="1200" dirty="0">
                          <a:effectLst/>
                        </a:rPr>
                        <a:t>, </a:t>
                      </a:r>
                      <a:r>
                        <a:rPr lang="fr-FR" sz="1200" dirty="0" err="1">
                          <a:effectLst/>
                        </a:rPr>
                        <a:t>weak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equivalent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principle</a:t>
                      </a:r>
                      <a:r>
                        <a:rPr lang="fr-FR" sz="1200" dirty="0">
                          <a:effectLst/>
                        </a:rPr>
                        <a:t> </a:t>
                      </a:r>
                    </a:p>
                  </a:txBody>
                  <a:tcPr marL="54252" marR="54252" marT="37976" marB="37976" anchor="ctr"/>
                </a:tc>
                <a:extLst>
                  <a:ext uri="{0D108BD9-81ED-4DB2-BD59-A6C34878D82A}">
                    <a16:rowId xmlns:a16="http://schemas.microsoft.com/office/drawing/2014/main" val="4234700882"/>
                  </a:ext>
                </a:extLst>
              </a:tr>
              <a:tr h="316570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CLEVA Frédéric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ARTEMIS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2019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200" dirty="0">
                          <a:effectLst/>
                        </a:rPr>
                        <a:t>Lasers, VIRGO, LISA</a:t>
                      </a:r>
                    </a:p>
                  </a:txBody>
                  <a:tcPr marL="54252" marR="54252" marT="37976" marB="37976" anchor="ctr"/>
                </a:tc>
                <a:extLst>
                  <a:ext uri="{0D108BD9-81ED-4DB2-BD59-A6C34878D82A}">
                    <a16:rowId xmlns:a16="http://schemas.microsoft.com/office/drawing/2014/main" val="4180071793"/>
                  </a:ext>
                </a:extLst>
              </a:tr>
              <a:tr h="439114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ESCOFFIER Stéphanie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CPPM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2024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200" dirty="0" err="1">
                          <a:effectLst/>
                        </a:rPr>
                        <a:t>Cosmology</a:t>
                      </a:r>
                      <a:r>
                        <a:rPr lang="fr-FR" sz="1200" dirty="0">
                          <a:effectLst/>
                        </a:rPr>
                        <a:t>,</a:t>
                      </a:r>
                      <a:r>
                        <a:rPr lang="fr-FR" sz="1200" baseline="0" dirty="0">
                          <a:effectLst/>
                        </a:rPr>
                        <a:t> </a:t>
                      </a:r>
                      <a:r>
                        <a:rPr lang="fr-FR" sz="1200" baseline="0" dirty="0" err="1">
                          <a:effectLst/>
                        </a:rPr>
                        <a:t>astroparticules</a:t>
                      </a:r>
                      <a:endParaRPr lang="fr-FR" sz="1200" dirty="0">
                        <a:effectLst/>
                      </a:endParaRPr>
                    </a:p>
                  </a:txBody>
                  <a:tcPr marL="54252" marR="54252" marT="37976" marB="37976" anchor="ctr"/>
                </a:tc>
                <a:extLst>
                  <a:ext uri="{0D108BD9-81ED-4DB2-BD59-A6C34878D82A}">
                    <a16:rowId xmlns:a16="http://schemas.microsoft.com/office/drawing/2014/main" val="4078180071"/>
                  </a:ext>
                </a:extLst>
              </a:tr>
              <a:tr h="561657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COURDE Clément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>
                          <a:effectLst/>
                        </a:rPr>
                        <a:t>GEOAZUR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dirty="0">
                          <a:effectLst/>
                        </a:rPr>
                        <a:t>2023</a:t>
                      </a:r>
                    </a:p>
                  </a:txBody>
                  <a:tcPr marL="54252" marR="54252" marT="37976" marB="37976" anchor="ctr"/>
                </a:tc>
                <a:tc>
                  <a:txBody>
                    <a:bodyPr/>
                    <a:lstStyle/>
                    <a:p>
                      <a:pPr lvl="0" algn="l" fontAlgn="t"/>
                      <a:r>
                        <a:rPr lang="fr-FR" sz="1200" dirty="0">
                          <a:effectLst/>
                        </a:rPr>
                        <a:t>Laser </a:t>
                      </a:r>
                      <a:r>
                        <a:rPr lang="fr-FR" sz="1200" dirty="0" err="1">
                          <a:effectLst/>
                        </a:rPr>
                        <a:t>link</a:t>
                      </a:r>
                      <a:r>
                        <a:rPr lang="fr-FR" sz="1200" dirty="0">
                          <a:effectLst/>
                        </a:rPr>
                        <a:t>,</a:t>
                      </a:r>
                      <a:r>
                        <a:rPr lang="fr-FR" sz="1200" baseline="0" dirty="0">
                          <a:effectLst/>
                        </a:rPr>
                        <a:t> </a:t>
                      </a:r>
                      <a:r>
                        <a:rPr lang="fr-FR" sz="1200" dirty="0">
                          <a:effectLst/>
                        </a:rPr>
                        <a:t>time </a:t>
                      </a:r>
                      <a:r>
                        <a:rPr lang="fr-FR" sz="1200" dirty="0" err="1">
                          <a:effectLst/>
                        </a:rPr>
                        <a:t>transfer</a:t>
                      </a:r>
                      <a:r>
                        <a:rPr lang="fr-FR" sz="1200" dirty="0">
                          <a:effectLst/>
                        </a:rPr>
                        <a:t>, </a:t>
                      </a:r>
                      <a:r>
                        <a:rPr lang="fr-FR" sz="1200" dirty="0" err="1">
                          <a:effectLst/>
                        </a:rPr>
                        <a:t>space</a:t>
                      </a:r>
                      <a:r>
                        <a:rPr lang="fr-FR" sz="1200" dirty="0">
                          <a:effectLst/>
                        </a:rPr>
                        <a:t> </a:t>
                      </a:r>
                      <a:r>
                        <a:rPr lang="fr-FR" sz="1200" dirty="0" err="1">
                          <a:effectLst/>
                        </a:rPr>
                        <a:t>geodesy</a:t>
                      </a:r>
                      <a:r>
                        <a:rPr lang="fr-FR" sz="1200" dirty="0">
                          <a:effectLst/>
                        </a:rPr>
                        <a:t> (SLR, LLR)</a:t>
                      </a:r>
                    </a:p>
                  </a:txBody>
                  <a:tcPr marL="54252" marR="54252" marT="37976" marB="37976" anchor="ctr"/>
                </a:tc>
                <a:extLst>
                  <a:ext uri="{0D108BD9-81ED-4DB2-BD59-A6C34878D82A}">
                    <a16:rowId xmlns:a16="http://schemas.microsoft.com/office/drawing/2014/main" val="4112011771"/>
                  </a:ext>
                </a:extLst>
              </a:tr>
            </a:tbl>
          </a:graphicData>
        </a:graphic>
      </p:graphicFrame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10871EB3-CB51-3EA3-AD58-95661A2F4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781894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t>27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PhD subject / Post doc in GCM</a:t>
            </a:r>
            <a:br>
              <a:rPr lang="en-US" dirty="0"/>
            </a:br>
            <a:endParaRPr lang="fr-FR" dirty="0"/>
          </a:p>
        </p:txBody>
      </p:sp>
      <p:sp>
        <p:nvSpPr>
          <p:cNvPr id="6" name="Sous-titre 5"/>
          <p:cNvSpPr txBox="1">
            <a:spLocks/>
          </p:cNvSpPr>
          <p:nvPr/>
        </p:nvSpPr>
        <p:spPr>
          <a:xfrm>
            <a:off x="43262" y="6580928"/>
            <a:ext cx="9555125" cy="318044"/>
          </a:xfrm>
          <a:prstGeom prst="rect">
            <a:avLst/>
          </a:prstGeom>
        </p:spPr>
        <p:txBody>
          <a:bodyPr vert="horz" lIns="109726" tIns="54864" rIns="109726" bIns="54864" rtlCol="0"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2222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1015990" indent="0" algn="ctr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523985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31980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39975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7970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5964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3959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15949">
              <a:defRPr/>
            </a:pPr>
            <a:r>
              <a:rPr lang="fr-FR" sz="1320" dirty="0">
                <a:solidFill>
                  <a:prstClr val="white"/>
                </a:solidFill>
              </a:rPr>
              <a:t>LABS TOUR 2024 – FP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132" y="1080785"/>
            <a:ext cx="17283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36" lvl="1" indent="-352411" defTabSz="914364"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600" b="1" dirty="0">
                <a:solidFill>
                  <a:schemeClr val="bg1"/>
                </a:solidFill>
                <a:cs typeface="Arial" panose="020B0604020202020204" pitchFamily="34" charset="0"/>
              </a:rPr>
              <a:t>PhD in 2025 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0131" y="3252069"/>
            <a:ext cx="21852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36" lvl="1" indent="-352411" defTabSz="914364"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600" b="1" dirty="0">
                <a:solidFill>
                  <a:schemeClr val="bg1"/>
                </a:solidFill>
                <a:cs typeface="Arial" panose="020B0604020202020204" pitchFamily="34" charset="0"/>
              </a:rPr>
              <a:t>Post doc in 2025 : </a:t>
            </a:r>
            <a:r>
              <a:rPr lang="fr-FR" sz="1600" b="1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199CD8-108B-FDEC-7762-B80961037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955001"/>
              </p:ext>
            </p:extLst>
          </p:nvPr>
        </p:nvGraphicFramePr>
        <p:xfrm>
          <a:off x="603154" y="1571739"/>
          <a:ext cx="10985691" cy="1436272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1568546">
                  <a:extLst>
                    <a:ext uri="{9D8B030D-6E8A-4147-A177-3AD203B41FA5}">
                      <a16:colId xmlns:a16="http://schemas.microsoft.com/office/drawing/2014/main" val="766422608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1033879130"/>
                    </a:ext>
                  </a:extLst>
                </a:gridCol>
                <a:gridCol w="6614160">
                  <a:extLst>
                    <a:ext uri="{9D8B030D-6E8A-4147-A177-3AD203B41FA5}">
                      <a16:colId xmlns:a16="http://schemas.microsoft.com/office/drawing/2014/main" val="2368916388"/>
                    </a:ext>
                  </a:extLst>
                </a:gridCol>
                <a:gridCol w="1850485">
                  <a:extLst>
                    <a:ext uri="{9D8B030D-6E8A-4147-A177-3AD203B41FA5}">
                      <a16:colId xmlns:a16="http://schemas.microsoft.com/office/drawing/2014/main" val="2306298727"/>
                    </a:ext>
                  </a:extLst>
                </a:gridCol>
              </a:tblGrid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Proposant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Laboratoire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Titre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</a:rPr>
                        <a:t>Statut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2457012640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Nicolas Martinet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LAM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/>
                        </a:rPr>
                        <a:t>Shear calibration for Euclid DR2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Sélectionné</a:t>
                      </a:r>
                    </a:p>
                  </a:txBody>
                  <a:tcPr marL="60960" marR="60960" marT="60960" marB="6096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552207"/>
                  </a:ext>
                </a:extLst>
              </a:tr>
              <a:tr h="46700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Stéphanie</a:t>
                      </a:r>
                      <a:r>
                        <a:rPr lang="fr-FR" sz="1300" baseline="0" dirty="0">
                          <a:solidFill>
                            <a:schemeClr val="bg1"/>
                          </a:solidFill>
                          <a:effectLst/>
                        </a:rPr>
                        <a:t> Escoffier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CPPM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</a:rPr>
                        <a:t>Combined analysis of galaxy clustering and weak lensing with Euclid</a:t>
                      </a:r>
                      <a:endParaRPr lang="fr-FR" sz="13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Sélectionné</a:t>
                      </a:r>
                    </a:p>
                  </a:txBody>
                  <a:tcPr marL="60960" marR="60960" marT="60960" marB="6096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599263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Martin </a:t>
                      </a:r>
                      <a:r>
                        <a:rPr lang="fr-FR" sz="1300" dirty="0" err="1">
                          <a:solidFill>
                            <a:schemeClr val="bg1"/>
                          </a:solidFill>
                          <a:effectLst/>
                        </a:rPr>
                        <a:t>Kilbinger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CEA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</a:rPr>
                        <a:t>Machine-learning methods for weak lensing with Euclid</a:t>
                      </a:r>
                      <a:endParaRPr lang="fr-FR" sz="13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Abandon du candidat</a:t>
                      </a:r>
                    </a:p>
                  </a:txBody>
                  <a:tcPr marL="60960" marR="60960" marT="60960" marB="6096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69345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8EA62BF-E3FB-D666-E4C1-5F2B13DD4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639176"/>
              </p:ext>
            </p:extLst>
          </p:nvPr>
        </p:nvGraphicFramePr>
        <p:xfrm>
          <a:off x="603154" y="3760669"/>
          <a:ext cx="10985691" cy="1631344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1614266">
                  <a:extLst>
                    <a:ext uri="{9D8B030D-6E8A-4147-A177-3AD203B41FA5}">
                      <a16:colId xmlns:a16="http://schemas.microsoft.com/office/drawing/2014/main" val="1249927647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815202450"/>
                    </a:ext>
                  </a:extLst>
                </a:gridCol>
                <a:gridCol w="6598920">
                  <a:extLst>
                    <a:ext uri="{9D8B030D-6E8A-4147-A177-3AD203B41FA5}">
                      <a16:colId xmlns:a16="http://schemas.microsoft.com/office/drawing/2014/main" val="1640914464"/>
                    </a:ext>
                  </a:extLst>
                </a:gridCol>
                <a:gridCol w="1835245">
                  <a:extLst>
                    <a:ext uri="{9D8B030D-6E8A-4147-A177-3AD203B41FA5}">
                      <a16:colId xmlns:a16="http://schemas.microsoft.com/office/drawing/2014/main" val="1197391087"/>
                    </a:ext>
                  </a:extLst>
                </a:gridCol>
              </a:tblGrid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Proposant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Laboratoire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Projet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  <a:latin typeface="Calibri" panose="020F0502020204030204" pitchFamily="34" charset="0"/>
                        </a:rPr>
                        <a:t>Statut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454054040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Clément </a:t>
                      </a:r>
                      <a:r>
                        <a:rPr lang="fr-FR" sz="1300" dirty="0" err="1">
                          <a:solidFill>
                            <a:schemeClr val="bg1"/>
                          </a:solidFill>
                          <a:effectLst/>
                        </a:rPr>
                        <a:t>Leloup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 err="1">
                          <a:solidFill>
                            <a:schemeClr val="bg1"/>
                          </a:solidFill>
                          <a:effectLst/>
                        </a:rPr>
                        <a:t>IJCLab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Comprendre l'inflation cosmique par l'observation de la polarisation du CMB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Retenu</a:t>
                      </a:r>
                    </a:p>
                  </a:txBody>
                  <a:tcPr marL="60960" marR="60960" marT="60960" marB="6096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352890"/>
                  </a:ext>
                </a:extLst>
              </a:tr>
              <a:tr h="46700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Carole </a:t>
                      </a:r>
                      <a:r>
                        <a:rPr lang="fr-FR" sz="1300" dirty="0" err="1">
                          <a:solidFill>
                            <a:schemeClr val="bg1"/>
                          </a:solidFill>
                          <a:effectLst/>
                        </a:rPr>
                        <a:t>Perigois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IRAP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</a:rPr>
                        <a:t>Inferring model of the Galaxy with compact binaries observed by LISA</a:t>
                      </a:r>
                      <a:endParaRPr lang="fr-FR" sz="13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Liste d’attente </a:t>
                      </a:r>
                      <a:r>
                        <a:rPr lang="fr-FR" sz="13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 retenu</a:t>
                      </a:r>
                      <a:endParaRPr lang="fr-FR" sz="13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233012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Monica </a:t>
                      </a:r>
                      <a:r>
                        <a:rPr lang="fr-FR" sz="1300" dirty="0" err="1">
                          <a:solidFill>
                            <a:schemeClr val="bg1"/>
                          </a:solidFill>
                          <a:effectLst/>
                        </a:rPr>
                        <a:t>Seglar</a:t>
                      </a:r>
                      <a:r>
                        <a:rPr lang="fr-FR" sz="1300" baseline="0" dirty="0">
                          <a:solidFill>
                            <a:schemeClr val="bg1"/>
                          </a:solidFill>
                          <a:effectLst/>
                        </a:rPr>
                        <a:t> Arroyo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L2IT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</a:rPr>
                        <a:t>Exploring binary systems with LISA and CTAO: Multi-Messenger Insights From Gravitational Waves and Gamma Rays</a:t>
                      </a:r>
                      <a:endParaRPr lang="fr-FR" sz="13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Retenu</a:t>
                      </a:r>
                    </a:p>
                  </a:txBody>
                  <a:tcPr marL="60960" marR="60960" marT="60960" marB="6096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127742"/>
                  </a:ext>
                </a:extLst>
              </a:tr>
            </a:tbl>
          </a:graphicData>
        </a:graphic>
      </p:graphicFrame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552C2F6A-8EC7-5CC2-42E6-E1565DF81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1341572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8D0AB-6776-14AA-6179-0A94D7DB1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F966264-31B6-A97E-1A61-908522E34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8EFC2-1E6F-E543-8F2B-2782CBB9317F}" type="slidenum">
              <a:rPr lang="fr-FR" smtClean="0"/>
              <a:t>28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84A7F10-C39D-7B32-BDA2-880258BDE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PhD subject / Post doc in GCM</a:t>
            </a:r>
            <a:br>
              <a:rPr lang="en-US" dirty="0"/>
            </a:br>
            <a:endParaRPr lang="fr-FR" dirty="0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766EB837-9DB0-0D1A-233F-55E5F1342F78}"/>
              </a:ext>
            </a:extLst>
          </p:cNvPr>
          <p:cNvSpPr txBox="1">
            <a:spLocks/>
          </p:cNvSpPr>
          <p:nvPr/>
        </p:nvSpPr>
        <p:spPr>
          <a:xfrm>
            <a:off x="43262" y="6580928"/>
            <a:ext cx="9555125" cy="318044"/>
          </a:xfrm>
          <a:prstGeom prst="rect">
            <a:avLst/>
          </a:prstGeom>
        </p:spPr>
        <p:txBody>
          <a:bodyPr vert="horz" lIns="109726" tIns="54864" rIns="109726" bIns="54864" rtlCol="0">
            <a:normAutofit/>
          </a:bodyPr>
          <a:lstStyle>
            <a:lvl1pPr marL="0" indent="0" algn="l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Font typeface="Arial"/>
              <a:buNone/>
              <a:defRPr lang="fr-FR" sz="1100" b="0" kern="1200" baseline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  <a:lvl2pPr marL="507995" indent="0" algn="ctr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2222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2pPr>
            <a:lvl3pPr marL="1015990" indent="0" algn="ctr" defTabSz="10159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B0F0"/>
              </a:buClr>
              <a:buFont typeface="Wingdings" panose="05000000000000000000" pitchFamily="2" charset="2"/>
              <a:buNone/>
              <a:defRPr sz="2000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3pPr>
            <a:lvl4pPr marL="1523985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31980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39975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47970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55964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3959" indent="0" algn="ctr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/>
              <a:buNone/>
              <a:defRPr sz="17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15949">
              <a:defRPr/>
            </a:pPr>
            <a:r>
              <a:rPr lang="fr-FR" sz="1320" dirty="0">
                <a:solidFill>
                  <a:prstClr val="white"/>
                </a:solidFill>
              </a:rPr>
              <a:t>LABS TOUR 2024 – FP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E97321-7059-7D6B-3786-A14675DF81EF}"/>
              </a:ext>
            </a:extLst>
          </p:cNvPr>
          <p:cNvSpPr/>
          <p:nvPr/>
        </p:nvSpPr>
        <p:spPr>
          <a:xfrm>
            <a:off x="265852" y="1088616"/>
            <a:ext cx="3776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36" lvl="1" indent="-352411" defTabSz="914364"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1600" b="1" dirty="0">
                <a:solidFill>
                  <a:schemeClr val="bg1"/>
                </a:solidFill>
                <a:cs typeface="Arial" panose="020B0604020202020204" pitchFamily="34" charset="0"/>
              </a:rPr>
              <a:t>List of PhD </a:t>
            </a:r>
            <a:r>
              <a:rPr lang="fr-FR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subject</a:t>
            </a:r>
            <a:r>
              <a:rPr lang="fr-FR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cs typeface="Arial" panose="020B0604020202020204" pitchFamily="34" charset="0"/>
              </a:rPr>
              <a:t>selected</a:t>
            </a:r>
            <a:r>
              <a:rPr lang="fr-FR" sz="1600" b="1" dirty="0">
                <a:solidFill>
                  <a:schemeClr val="bg1"/>
                </a:solidFill>
                <a:cs typeface="Arial" panose="020B0604020202020204" pitchFamily="34" charset="0"/>
              </a:rPr>
              <a:t> for 2026 :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69C73A72-14AC-54DD-7A6F-EE91F435B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667270"/>
              </p:ext>
            </p:extLst>
          </p:nvPr>
        </p:nvGraphicFramePr>
        <p:xfrm>
          <a:off x="433704" y="1543551"/>
          <a:ext cx="10985691" cy="2584704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2224970">
                  <a:extLst>
                    <a:ext uri="{9D8B030D-6E8A-4147-A177-3AD203B41FA5}">
                      <a16:colId xmlns:a16="http://schemas.microsoft.com/office/drawing/2014/main" val="1249927647"/>
                    </a:ext>
                  </a:extLst>
                </a:gridCol>
                <a:gridCol w="1346430">
                  <a:extLst>
                    <a:ext uri="{9D8B030D-6E8A-4147-A177-3AD203B41FA5}">
                      <a16:colId xmlns:a16="http://schemas.microsoft.com/office/drawing/2014/main" val="815202450"/>
                    </a:ext>
                  </a:extLst>
                </a:gridCol>
                <a:gridCol w="7414291">
                  <a:extLst>
                    <a:ext uri="{9D8B030D-6E8A-4147-A177-3AD203B41FA5}">
                      <a16:colId xmlns:a16="http://schemas.microsoft.com/office/drawing/2014/main" val="1640914464"/>
                    </a:ext>
                  </a:extLst>
                </a:gridCol>
              </a:tblGrid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Proposant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Laboratoire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effectLst/>
                        </a:rPr>
                        <a:t>Titre</a:t>
                      </a:r>
                      <a:endParaRPr lang="fr-FR" sz="13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454054040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Samuel </a:t>
                      </a:r>
                      <a:r>
                        <a:rPr lang="fr-FR" sz="1300" dirty="0" err="1">
                          <a:solidFill>
                            <a:schemeClr val="bg1"/>
                          </a:solidFill>
                          <a:effectLst/>
                        </a:rPr>
                        <a:t>Farrens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CEA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/>
                        </a:rPr>
                        <a:t>Unbiased Shear Estimation for Euclid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4021352890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Sandrine Pires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CEA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</a:rPr>
                        <a:t>Euclid Weak-Lensing Cluster Cosmology Inference</a:t>
                      </a:r>
                      <a:endParaRPr lang="fr-FR" sz="13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553233012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James Bartlett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CPB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</a:rPr>
                        <a:t>Cosmic Census</a:t>
                      </a:r>
                      <a:endParaRPr lang="fr-FR" sz="13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99375579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Jerome </a:t>
                      </a:r>
                      <a:r>
                        <a:rPr lang="fr-FR" sz="1300" dirty="0" err="1">
                          <a:solidFill>
                            <a:schemeClr val="bg1"/>
                          </a:solidFill>
                          <a:effectLst/>
                        </a:rPr>
                        <a:t>Bobin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CEA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</a:rPr>
                        <a:t>Methods for the rapid detection of gravitational events from LISA Data</a:t>
                      </a:r>
                      <a:endParaRPr lang="fr-FR" sz="13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067127742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Peter Wolf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</a:rPr>
                        <a:t>SYRTE</a:t>
                      </a:r>
                      <a:endParaRPr lang="fr-FR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</a:rPr>
                        <a:t>Detection of dark matter using MICROSCOPE and LISA space missions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4158539851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Nabila Aghanim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IAS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</a:rPr>
                        <a:t>Preparing for CMB spectral distortion measurement with space missions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1394395346"/>
                  </a:ext>
                </a:extLst>
              </a:tr>
              <a:tr h="323088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Lionel Bigot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3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Lagrange</a:t>
                      </a:r>
                    </a:p>
                  </a:txBody>
                  <a:tcPr marL="60960" marR="60960" marT="60960" marB="6096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</a:rPr>
                        <a:t>Gravitational signatures of Sun's core rotation into planetary orbits</a:t>
                      </a:r>
                    </a:p>
                  </a:txBody>
                  <a:tcPr marL="60960" marR="60960" marT="60960" marB="60960"/>
                </a:tc>
                <a:extLst>
                  <a:ext uri="{0D108BD9-81ED-4DB2-BD59-A6C34878D82A}">
                    <a16:rowId xmlns:a16="http://schemas.microsoft.com/office/drawing/2014/main" val="3129474273"/>
                  </a:ext>
                </a:extLst>
              </a:tr>
            </a:tbl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3D508188-6985-48AF-809F-D151DF9211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302482"/>
              </p:ext>
            </p:extLst>
          </p:nvPr>
        </p:nvGraphicFramePr>
        <p:xfrm>
          <a:off x="160021" y="4338452"/>
          <a:ext cx="6606540" cy="1958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DCD0FE20-0824-650A-0034-0631285BCD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5866410"/>
              </p:ext>
            </p:extLst>
          </p:nvPr>
        </p:nvGraphicFramePr>
        <p:xfrm>
          <a:off x="6096000" y="4244635"/>
          <a:ext cx="6096000" cy="180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D975C9C9-0C5D-E77C-C38D-BBD7E8B80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4125567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 of APR for GCM in 2025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5124" y="13857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cap="small" dirty="0">
                <a:solidFill>
                  <a:schemeClr val="bg1"/>
                </a:solidFill>
              </a:rPr>
              <a:t>40 </a:t>
            </a:r>
            <a:r>
              <a:rPr lang="fr-FR" sz="2000" cap="small" dirty="0" err="1">
                <a:solidFill>
                  <a:schemeClr val="bg1"/>
                </a:solidFill>
              </a:rPr>
              <a:t>evaluated</a:t>
            </a:r>
            <a:r>
              <a:rPr lang="fr-FR" sz="2000" cap="small" dirty="0">
                <a:solidFill>
                  <a:schemeClr val="bg1"/>
                </a:solidFill>
              </a:rPr>
              <a:t> </a:t>
            </a:r>
            <a:r>
              <a:rPr lang="fr-FR" sz="2000" cap="small" dirty="0" err="1">
                <a:solidFill>
                  <a:schemeClr val="bg1"/>
                </a:solidFill>
              </a:rPr>
              <a:t>proposal</a:t>
            </a:r>
            <a:r>
              <a:rPr lang="fr-FR" sz="2000" cap="small" dirty="0">
                <a:solidFill>
                  <a:schemeClr val="bg1"/>
                </a:solidFill>
              </a:rPr>
              <a:t> for a total budget of 990 k€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5124" y="1785893"/>
            <a:ext cx="10919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bg1"/>
                </a:solidFill>
              </a:rPr>
              <a:t>11 </a:t>
            </a:r>
            <a:r>
              <a:rPr lang="fr-FR" sz="2000" dirty="0" err="1">
                <a:solidFill>
                  <a:schemeClr val="bg1"/>
                </a:solidFill>
              </a:rPr>
              <a:t>proposals</a:t>
            </a:r>
            <a:r>
              <a:rPr lang="fr-FR" sz="2000" dirty="0">
                <a:solidFill>
                  <a:schemeClr val="bg1"/>
                </a:solidFill>
              </a:rPr>
              <a:t> to </a:t>
            </a:r>
            <a:r>
              <a:rPr lang="fr-FR" sz="2000" dirty="0" err="1">
                <a:solidFill>
                  <a:schemeClr val="bg1"/>
                </a:solidFill>
              </a:rPr>
              <a:t>prepare</a:t>
            </a:r>
            <a:r>
              <a:rPr lang="fr-FR" sz="2000" dirty="0">
                <a:solidFill>
                  <a:schemeClr val="bg1"/>
                </a:solidFill>
              </a:rPr>
              <a:t> the future: cold </a:t>
            </a:r>
            <a:r>
              <a:rPr lang="fr-FR" sz="2000" dirty="0" err="1">
                <a:solidFill>
                  <a:schemeClr val="bg1"/>
                </a:solidFill>
              </a:rPr>
              <a:t>atom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interferometry</a:t>
            </a:r>
            <a:r>
              <a:rPr lang="fr-FR" sz="2000" dirty="0">
                <a:solidFill>
                  <a:schemeClr val="bg1"/>
                </a:solidFill>
              </a:rPr>
              <a:t>, </a:t>
            </a:r>
            <a:r>
              <a:rPr lang="fr-FR" sz="2000" dirty="0" err="1">
                <a:solidFill>
                  <a:schemeClr val="bg1"/>
                </a:solidFill>
              </a:rPr>
              <a:t>strange</a:t>
            </a:r>
            <a:r>
              <a:rPr lang="fr-FR" sz="2000" dirty="0">
                <a:solidFill>
                  <a:schemeClr val="bg1"/>
                </a:solidFill>
              </a:rPr>
              <a:t> quark </a:t>
            </a:r>
            <a:r>
              <a:rPr lang="fr-FR" sz="2000" dirty="0" err="1">
                <a:solidFill>
                  <a:schemeClr val="bg1"/>
                </a:solidFill>
              </a:rPr>
              <a:t>matter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research</a:t>
            </a:r>
            <a:r>
              <a:rPr lang="fr-FR" sz="2000" dirty="0">
                <a:solidFill>
                  <a:schemeClr val="bg1"/>
                </a:solidFill>
              </a:rPr>
              <a:t>, M8/F3 missions </a:t>
            </a:r>
            <a:r>
              <a:rPr lang="fr-FR" sz="2000" dirty="0" err="1">
                <a:solidFill>
                  <a:schemeClr val="bg1"/>
                </a:solidFill>
              </a:rPr>
              <a:t>preparation</a:t>
            </a:r>
            <a:r>
              <a:rPr lang="fr-FR" sz="2000" dirty="0">
                <a:solidFill>
                  <a:schemeClr val="bg1"/>
                </a:solidFill>
              </a:rPr>
              <a:t>, radio observation on the Moon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bg1"/>
                </a:solidFill>
              </a:rPr>
              <a:t>14 </a:t>
            </a:r>
            <a:r>
              <a:rPr lang="fr-FR" sz="2000" dirty="0" err="1">
                <a:solidFill>
                  <a:schemeClr val="bg1"/>
                </a:solidFill>
              </a:rPr>
              <a:t>proposals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dedicated</a:t>
            </a:r>
            <a:r>
              <a:rPr lang="fr-FR" sz="2000" dirty="0">
                <a:solidFill>
                  <a:schemeClr val="bg1"/>
                </a:solidFill>
              </a:rPr>
              <a:t> to support mission in exploitation: Euclid and ACES/Pharao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bg1"/>
                </a:solidFill>
              </a:rPr>
              <a:t>15 </a:t>
            </a:r>
            <a:r>
              <a:rPr lang="fr-FR" sz="2000" dirty="0" err="1">
                <a:solidFill>
                  <a:schemeClr val="bg1"/>
                </a:solidFill>
              </a:rPr>
              <a:t>proposals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dedicated</a:t>
            </a:r>
            <a:r>
              <a:rPr lang="fr-FR" sz="2000" dirty="0">
                <a:solidFill>
                  <a:schemeClr val="bg1"/>
                </a:solidFill>
              </a:rPr>
              <a:t> to support mission in </a:t>
            </a:r>
            <a:r>
              <a:rPr lang="fr-FR" sz="2000" dirty="0" err="1">
                <a:solidFill>
                  <a:schemeClr val="bg1"/>
                </a:solidFill>
              </a:rPr>
              <a:t>development</a:t>
            </a:r>
            <a:r>
              <a:rPr lang="fr-FR" sz="2000" dirty="0">
                <a:solidFill>
                  <a:schemeClr val="bg1"/>
                </a:solidFill>
              </a:rPr>
              <a:t>: LISA, </a:t>
            </a:r>
            <a:r>
              <a:rPr lang="fr-FR" sz="2000" dirty="0" err="1">
                <a:solidFill>
                  <a:schemeClr val="bg1"/>
                </a:solidFill>
              </a:rPr>
              <a:t>LiteBIRD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5124" y="3208994"/>
            <a:ext cx="204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cap="small" dirty="0">
                <a:solidFill>
                  <a:schemeClr val="bg1"/>
                </a:solidFill>
              </a:rPr>
              <a:t>Budget allocation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260B0A-800A-F58C-8174-CE3FB40D7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231" y="3652045"/>
            <a:ext cx="3840813" cy="2462997"/>
          </a:xfrm>
          <a:prstGeom prst="rect">
            <a:avLst/>
          </a:prstGeom>
        </p:spPr>
      </p:pic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B96059A5-2DF2-3E51-D761-D3BD8973C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62AA40D-481F-402D-9058-FBFF1C0DDB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4850727"/>
              </p:ext>
            </p:extLst>
          </p:nvPr>
        </p:nvGraphicFramePr>
        <p:xfrm>
          <a:off x="6809591" y="3609104"/>
          <a:ext cx="5582477" cy="257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695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-8547" y="0"/>
            <a:ext cx="12200547" cy="6132443"/>
            <a:chOff x="-8547" y="0"/>
            <a:chExt cx="12200547" cy="61324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50" b="9924"/>
            <a:stretch/>
          </p:blipFill>
          <p:spPr>
            <a:xfrm>
              <a:off x="-8547" y="12953"/>
              <a:ext cx="12200547" cy="611857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8547" y="0"/>
              <a:ext cx="12200547" cy="6132443"/>
            </a:xfrm>
            <a:prstGeom prst="rect">
              <a:avLst/>
            </a:prstGeom>
            <a:gradFill flip="none" rotWithShape="1">
              <a:gsLst>
                <a:gs pos="0">
                  <a:srgbClr val="412FB2">
                    <a:alpha val="69804"/>
                  </a:srgbClr>
                </a:gs>
                <a:gs pos="50000">
                  <a:srgbClr val="00BCFF">
                    <a:alpha val="69804"/>
                  </a:srgbClr>
                </a:gs>
                <a:gs pos="100000">
                  <a:srgbClr val="D1F5AE">
                    <a:alpha val="7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Sous-titre 4">
            <a:extLst>
              <a:ext uri="{FF2B5EF4-FFF2-40B4-BE49-F238E27FC236}">
                <a16:creationId xmlns:a16="http://schemas.microsoft.com/office/drawing/2014/main" id="{5CF03586-73A4-7713-895C-48CCB067C4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z="4800" dirty="0"/>
              <a:t>CNES General information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D650741-A7F8-1D2B-B852-59553C1E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593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1AB9F-6998-BCA1-ADA2-732806FFC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D980EC-2ECC-85B1-B23F-BFA7CB2B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3DA6598-55F2-F6E4-20D6-DD02B4F0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on APR evaluation</a:t>
            </a:r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4C90DE29-C00D-5887-FB68-586A7F39F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F72196B0-D400-E3EE-D861-9B6C1FA61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470371"/>
              </p:ext>
            </p:extLst>
          </p:nvPr>
        </p:nvGraphicFramePr>
        <p:xfrm>
          <a:off x="1200150" y="2109937"/>
          <a:ext cx="2146300" cy="133350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383171">
                  <a:extLst>
                    <a:ext uri="{9D8B030D-6E8A-4147-A177-3AD203B41FA5}">
                      <a16:colId xmlns:a16="http://schemas.microsoft.com/office/drawing/2014/main" val="2826675694"/>
                    </a:ext>
                  </a:extLst>
                </a:gridCol>
                <a:gridCol w="763129">
                  <a:extLst>
                    <a:ext uri="{9D8B030D-6E8A-4147-A177-3AD203B41FA5}">
                      <a16:colId xmlns:a16="http://schemas.microsoft.com/office/drawing/2014/main" val="559843612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Mission France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315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Voyage A/R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300 €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33804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Indemnité journalière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150 €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261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3258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jours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750 €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5876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jours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1 050 €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1890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jours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1 350 €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909427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13FA9688-4666-0699-7CBA-147FB9FCD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936668"/>
              </p:ext>
            </p:extLst>
          </p:nvPr>
        </p:nvGraphicFramePr>
        <p:xfrm>
          <a:off x="3625850" y="2109937"/>
          <a:ext cx="2146300" cy="133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3171">
                  <a:extLst>
                    <a:ext uri="{9D8B030D-6E8A-4147-A177-3AD203B41FA5}">
                      <a16:colId xmlns:a16="http://schemas.microsoft.com/office/drawing/2014/main" val="2711243584"/>
                    </a:ext>
                  </a:extLst>
                </a:gridCol>
                <a:gridCol w="763129">
                  <a:extLst>
                    <a:ext uri="{9D8B030D-6E8A-4147-A177-3AD203B41FA5}">
                      <a16:colId xmlns:a16="http://schemas.microsoft.com/office/drawing/2014/main" val="3668964324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Mission Europe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2408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Voyage A/R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400 €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2607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Indemnité journalière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200 €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0449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8796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jours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1 000 €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4961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jours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1 400 €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48427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jours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1 800 €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44066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9619A5D4-7F5B-6BEF-1911-8BF164B52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365242"/>
              </p:ext>
            </p:extLst>
          </p:nvPr>
        </p:nvGraphicFramePr>
        <p:xfrm>
          <a:off x="6051550" y="2109937"/>
          <a:ext cx="2146300" cy="1333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3171">
                  <a:extLst>
                    <a:ext uri="{9D8B030D-6E8A-4147-A177-3AD203B41FA5}">
                      <a16:colId xmlns:a16="http://schemas.microsoft.com/office/drawing/2014/main" val="3852859438"/>
                    </a:ext>
                  </a:extLst>
                </a:gridCol>
                <a:gridCol w="763129">
                  <a:extLst>
                    <a:ext uri="{9D8B030D-6E8A-4147-A177-3AD203B41FA5}">
                      <a16:colId xmlns:a16="http://schemas.microsoft.com/office/drawing/2014/main" val="2383272080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Mission Monde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5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Voyage A/R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1000 €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5302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Indemnité journalière</a:t>
                      </a:r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300 €</a:t>
                      </a:r>
                      <a:endParaRPr lang="fr-FR" sz="1100" b="1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448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9989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jours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1 900 €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8098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 jours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2 500 €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3327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jours</a:t>
                      </a:r>
                      <a:endParaRPr lang="fr-FR" sz="1100" b="0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1" u="none" strike="noStrike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3 100 €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567078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486E7A34-67A2-5B3F-23F7-EE23572FEAF4}"/>
              </a:ext>
            </a:extLst>
          </p:cNvPr>
          <p:cNvSpPr txBox="1"/>
          <p:nvPr/>
        </p:nvSpPr>
        <p:spPr>
          <a:xfrm>
            <a:off x="365124" y="1385783"/>
            <a:ext cx="4139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bg1"/>
                </a:solidFill>
              </a:rPr>
              <a:t>Evolution in </a:t>
            </a:r>
            <a:r>
              <a:rPr lang="fr-FR" sz="2000" dirty="0" err="1">
                <a:solidFill>
                  <a:schemeClr val="bg1"/>
                </a:solidFill>
              </a:rPr>
              <a:t>travel</a:t>
            </a:r>
            <a:r>
              <a:rPr lang="fr-FR" sz="2000" dirty="0">
                <a:solidFill>
                  <a:schemeClr val="bg1"/>
                </a:solidFill>
              </a:rPr>
              <a:t> package allocation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8AC577-5439-66F6-3C2E-6946C4C9126D}"/>
              </a:ext>
            </a:extLst>
          </p:cNvPr>
          <p:cNvSpPr txBox="1"/>
          <p:nvPr/>
        </p:nvSpPr>
        <p:spPr>
          <a:xfrm>
            <a:off x="365124" y="3767481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 err="1">
                <a:solidFill>
                  <a:schemeClr val="bg1"/>
                </a:solidFill>
              </a:rPr>
              <a:t>Conference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fees</a:t>
            </a:r>
            <a:r>
              <a:rPr lang="fr-FR" sz="2000" dirty="0">
                <a:solidFill>
                  <a:schemeClr val="bg1"/>
                </a:solidFill>
              </a:rPr>
              <a:t> : </a:t>
            </a:r>
            <a:r>
              <a:rPr lang="fr-FR" sz="2000" b="1" dirty="0">
                <a:solidFill>
                  <a:schemeClr val="bg2"/>
                </a:solidFill>
              </a:rPr>
              <a:t>400 €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CD06C62-B988-77E5-E768-1A961314D417}"/>
              </a:ext>
            </a:extLst>
          </p:cNvPr>
          <p:cNvSpPr txBox="1"/>
          <p:nvPr/>
        </p:nvSpPr>
        <p:spPr>
          <a:xfrm>
            <a:off x="365124" y="4491635"/>
            <a:ext cx="3924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bg1"/>
                </a:solidFill>
              </a:rPr>
              <a:t>Limited support to publication </a:t>
            </a:r>
            <a:r>
              <a:rPr lang="fr-FR" sz="2000" dirty="0" err="1">
                <a:solidFill>
                  <a:schemeClr val="bg1"/>
                </a:solidFill>
              </a:rPr>
              <a:t>fees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09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01379AA-77D3-5220-A512-402B32906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400" i="1" dirty="0">
                <a:ln w="15875">
                  <a:gradFill flip="none" rotWithShape="1">
                    <a:gsLst>
                      <a:gs pos="0">
                        <a:schemeClr val="tx2"/>
                      </a:gs>
                      <a:gs pos="26000">
                        <a:schemeClr val="bg2"/>
                      </a:gs>
                      <a:gs pos="74000">
                        <a:schemeClr val="accent3"/>
                      </a:gs>
                      <a:gs pos="100000">
                        <a:schemeClr val="accent4"/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</a:ln>
                <a:latin typeface="CNES Poster" pitchFamily="2" charset="77"/>
              </a:rPr>
              <a:t>Merci pour votre attention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FD70E5-DE99-9770-CA0D-AE27342E89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6875" y="6319838"/>
            <a:ext cx="36512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739F3C-2768-A14F-A11C-037BCBCB7D23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NES Sans Light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NES Sans Ligh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12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365124" y="364930"/>
            <a:ext cx="11929580" cy="1298460"/>
          </a:xfrm>
        </p:spPr>
        <p:txBody>
          <a:bodyPr/>
          <a:lstStyle/>
          <a:p>
            <a:r>
              <a:rPr lang="fr-FR" dirty="0"/>
              <a:t>New CNES </a:t>
            </a:r>
            <a:r>
              <a:rPr lang="fr-FR" dirty="0" err="1"/>
              <a:t>president</a:t>
            </a:r>
            <a:r>
              <a:rPr lang="fr-FR" dirty="0"/>
              <a:t> and </a:t>
            </a:r>
            <a:r>
              <a:rPr lang="fr-FR" dirty="0" err="1"/>
              <a:t>strategic</a:t>
            </a:r>
            <a:r>
              <a:rPr lang="fr-FR" dirty="0"/>
              <a:t> </a:t>
            </a:r>
            <a:r>
              <a:rPr lang="fr-FR" dirty="0" err="1"/>
              <a:t>director</a:t>
            </a:r>
            <a:endParaRPr lang="fr-FR" dirty="0"/>
          </a:p>
        </p:txBody>
      </p:sp>
      <p:sp>
        <p:nvSpPr>
          <p:cNvPr id="11" name="Flèche vers le haut 10"/>
          <p:cNvSpPr/>
          <p:nvPr/>
        </p:nvSpPr>
        <p:spPr>
          <a:xfrm flipV="1">
            <a:off x="291851" y="1729047"/>
            <a:ext cx="87562" cy="3674226"/>
          </a:xfrm>
          <a:prstGeom prst="upArrow">
            <a:avLst>
              <a:gd name="adj1" fmla="val 50000"/>
              <a:gd name="adj2" fmla="val 141883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16183" y="1669689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Ingénieur et docteur X-Mines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16183" y="1998419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MESR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16183" y="2327149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Andra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16183" y="2655879"/>
            <a:ext cx="2684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Ministère de l’économie et des finances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16183" y="3200052"/>
            <a:ext cx="2684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Cabinet du 1</a:t>
            </a:r>
            <a:r>
              <a:rPr lang="fr-FR" sz="1400" baseline="30000" dirty="0">
                <a:solidFill>
                  <a:schemeClr val="bg1"/>
                </a:solidFill>
              </a:rPr>
              <a:t>er</a:t>
            </a:r>
            <a:r>
              <a:rPr lang="fr-FR" sz="1400" dirty="0">
                <a:solidFill>
                  <a:schemeClr val="bg1"/>
                </a:solidFill>
              </a:rPr>
              <a:t> ministre, énergie et développement durable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16183" y="3744225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MéteoFrance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16183" y="4072955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Ifremer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16183" y="4401685"/>
            <a:ext cx="2093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Administrateur général CEA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16183" y="4730415"/>
            <a:ext cx="3895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Membre du CA du CNES, P du comité d’audit du CNES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16183" y="5059149"/>
            <a:ext cx="1928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Prise de fonction : 23 mai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66" y="2769843"/>
            <a:ext cx="2344051" cy="225654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5708194-A43D-9A40-FD9B-5A18D04F0F9F}"/>
              </a:ext>
            </a:extLst>
          </p:cNvPr>
          <p:cNvSpPr txBox="1"/>
          <p:nvPr/>
        </p:nvSpPr>
        <p:spPr>
          <a:xfrm>
            <a:off x="168332" y="1300357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  <a:latin typeface="+mj-lt"/>
              </a:rPr>
              <a:t>François Jacq</a:t>
            </a:r>
          </a:p>
        </p:txBody>
      </p:sp>
      <p:sp>
        <p:nvSpPr>
          <p:cNvPr id="6" name="Flèche vers le haut 10">
            <a:extLst>
              <a:ext uri="{FF2B5EF4-FFF2-40B4-BE49-F238E27FC236}">
                <a16:creationId xmlns:a16="http://schemas.microsoft.com/office/drawing/2014/main" id="{C55014BC-DB17-B543-F96B-31665215B680}"/>
              </a:ext>
            </a:extLst>
          </p:cNvPr>
          <p:cNvSpPr/>
          <p:nvPr/>
        </p:nvSpPr>
        <p:spPr>
          <a:xfrm flipV="1">
            <a:off x="6707326" y="1788405"/>
            <a:ext cx="87562" cy="3674226"/>
          </a:xfrm>
          <a:prstGeom prst="upArrow">
            <a:avLst>
              <a:gd name="adj1" fmla="val 50000"/>
              <a:gd name="adj2" fmla="val 141883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2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16CDC7-AA24-C8AD-32FC-338759E43ADE}"/>
              </a:ext>
            </a:extLst>
          </p:cNvPr>
          <p:cNvSpPr txBox="1"/>
          <p:nvPr/>
        </p:nvSpPr>
        <p:spPr>
          <a:xfrm>
            <a:off x="6583807" y="1359715"/>
            <a:ext cx="282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  <a:latin typeface="+mj-lt"/>
              </a:rPr>
              <a:t>Jean Claude </a:t>
            </a:r>
            <a:r>
              <a:rPr lang="fr-FR" dirty="0" err="1">
                <a:solidFill>
                  <a:schemeClr val="bg2"/>
                </a:solidFill>
                <a:latin typeface="+mj-lt"/>
              </a:rPr>
              <a:t>Souyris</a:t>
            </a:r>
            <a:endParaRPr lang="fr-FR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742C7BE-532B-01BE-7E36-92D942B65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551" y="2746900"/>
            <a:ext cx="2311990" cy="2302424"/>
          </a:xfrm>
          <a:prstGeom prst="ellipse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82DC5F78-D6DC-5562-6BD5-793FD1A05A4E}"/>
              </a:ext>
            </a:extLst>
          </p:cNvPr>
          <p:cNvSpPr txBox="1"/>
          <p:nvPr/>
        </p:nvSpPr>
        <p:spPr>
          <a:xfrm>
            <a:off x="6751107" y="1710651"/>
            <a:ext cx="1635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Ingénieur ENSEEIHT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5FAF05B-A6ED-4D11-3EDE-89BF6415D428}"/>
              </a:ext>
            </a:extLst>
          </p:cNvPr>
          <p:cNvSpPr txBox="1"/>
          <p:nvPr/>
        </p:nvSpPr>
        <p:spPr>
          <a:xfrm>
            <a:off x="6751107" y="2126261"/>
            <a:ext cx="3073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Doctorat à l’ONERA en télédétection radar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40A8F7D-E913-6519-27CB-27D9BBB6E1FA}"/>
              </a:ext>
            </a:extLst>
          </p:cNvPr>
          <p:cNvSpPr txBox="1"/>
          <p:nvPr/>
        </p:nvSpPr>
        <p:spPr>
          <a:xfrm>
            <a:off x="6751107" y="2541871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CESBIO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B45E2C9-12E5-2A24-0F59-F4F19D710C8D}"/>
              </a:ext>
            </a:extLst>
          </p:cNvPr>
          <p:cNvSpPr txBox="1"/>
          <p:nvPr/>
        </p:nvSpPr>
        <p:spPr>
          <a:xfrm>
            <a:off x="6751107" y="2957481"/>
            <a:ext cx="2393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Chef de service Altimétrie Radar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A3B6106-B198-ED1B-0228-B962D77249D5}"/>
              </a:ext>
            </a:extLst>
          </p:cNvPr>
          <p:cNvSpPr txBox="1"/>
          <p:nvPr/>
        </p:nvSpPr>
        <p:spPr>
          <a:xfrm>
            <a:off x="6751107" y="3373091"/>
            <a:ext cx="249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Chef de service Techniques et préparation du futur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A2DA6DE-BA56-3BE3-07B6-2B6CFF645C33}"/>
              </a:ext>
            </a:extLst>
          </p:cNvPr>
          <p:cNvSpPr txBox="1"/>
          <p:nvPr/>
        </p:nvSpPr>
        <p:spPr>
          <a:xfrm>
            <a:off x="6751107" y="4004144"/>
            <a:ext cx="249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Directeur adjoint de la direction Innovation, Applications, Sciences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F1AB275-688A-BF44-8791-34723F54CD53}"/>
              </a:ext>
            </a:extLst>
          </p:cNvPr>
          <p:cNvSpPr txBox="1"/>
          <p:nvPr/>
        </p:nvSpPr>
        <p:spPr>
          <a:xfrm>
            <a:off x="6751107" y="4635197"/>
            <a:ext cx="249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Directeur adjoint de la direction Technique et Numérique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66F0F03-DE05-246A-1F70-D9B0DA7215F0}"/>
              </a:ext>
            </a:extLst>
          </p:cNvPr>
          <p:cNvSpPr txBox="1"/>
          <p:nvPr/>
        </p:nvSpPr>
        <p:spPr>
          <a:xfrm>
            <a:off x="6751107" y="5266253"/>
            <a:ext cx="360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Directeur de la Stratégie depuis le 1</a:t>
            </a:r>
            <a:r>
              <a:rPr lang="fr-FR" sz="1400" baseline="30000" dirty="0">
                <a:solidFill>
                  <a:schemeClr val="bg1"/>
                </a:solidFill>
              </a:rPr>
              <a:t>er</a:t>
            </a:r>
            <a:r>
              <a:rPr lang="fr-FR" sz="1400" dirty="0">
                <a:solidFill>
                  <a:schemeClr val="bg1"/>
                </a:solidFill>
              </a:rPr>
              <a:t> janvier</a:t>
            </a:r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82ED36EA-D249-A8C2-F77B-9C55671D4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2019547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3D33D-3577-D751-A858-742F36CCB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5B75812-B699-61D1-0F91-65672139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A311B95-C7B2-E70A-BD5C-E6B90D55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4" y="364930"/>
            <a:ext cx="11929580" cy="1298460"/>
          </a:xfrm>
        </p:spPr>
        <p:txBody>
          <a:bodyPr/>
          <a:lstStyle/>
          <a:p>
            <a:r>
              <a:rPr lang="fr-FR" dirty="0"/>
              <a:t>CNES </a:t>
            </a:r>
            <a:r>
              <a:rPr lang="fr-FR" dirty="0" err="1"/>
              <a:t>general</a:t>
            </a:r>
            <a:r>
              <a:rPr lang="fr-FR" dirty="0"/>
              <a:t> information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84FEA7B-6CCA-181D-4360-4DF219D3F88A}"/>
              </a:ext>
            </a:extLst>
          </p:cNvPr>
          <p:cNvSpPr txBox="1"/>
          <p:nvPr/>
        </p:nvSpPr>
        <p:spPr>
          <a:xfrm>
            <a:off x="365124" y="1155246"/>
            <a:ext cx="1163623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chemeClr val="bg2"/>
              </a:buClr>
            </a:pPr>
            <a:r>
              <a:rPr lang="fr-FR" sz="2000" b="1" dirty="0">
                <a:solidFill>
                  <a:schemeClr val="bg2"/>
                </a:solidFill>
              </a:rPr>
              <a:t>National </a:t>
            </a:r>
            <a:r>
              <a:rPr lang="fr-FR" sz="2000" b="1" dirty="0" err="1">
                <a:solidFill>
                  <a:schemeClr val="bg2"/>
                </a:solidFill>
              </a:rPr>
              <a:t>strategy</a:t>
            </a:r>
            <a:r>
              <a:rPr lang="fr-FR" sz="2000" b="1" dirty="0">
                <a:solidFill>
                  <a:schemeClr val="bg2"/>
                </a:solidFill>
              </a:rPr>
              <a:t> for </a:t>
            </a:r>
            <a:r>
              <a:rPr lang="fr-FR" sz="2000" b="1" dirty="0" err="1">
                <a:solidFill>
                  <a:schemeClr val="bg2"/>
                </a:solidFill>
              </a:rPr>
              <a:t>Space</a:t>
            </a:r>
            <a:r>
              <a:rPr lang="fr-FR" sz="2000" b="1" dirty="0">
                <a:solidFill>
                  <a:schemeClr val="bg2"/>
                </a:solidFill>
              </a:rPr>
              <a:t> </a:t>
            </a:r>
            <a:r>
              <a:rPr lang="fr-FR" sz="2000" dirty="0">
                <a:solidFill>
                  <a:schemeClr val="bg2"/>
                </a:solidFill>
              </a:rPr>
              <a:t>: </a:t>
            </a:r>
          </a:p>
          <a:p>
            <a:pPr marL="800100" lvl="1" indent="-342900">
              <a:spcBef>
                <a:spcPts val="6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000" b="1" dirty="0">
                <a:solidFill>
                  <a:schemeClr val="bg1"/>
                </a:solidFill>
              </a:rPr>
              <a:t>Link</a:t>
            </a:r>
            <a:r>
              <a:rPr lang="fr-FR" sz="2000" dirty="0">
                <a:solidFill>
                  <a:schemeClr val="bg1"/>
                </a:solidFill>
              </a:rPr>
              <a:t> : https://www.sgdsn.gouv.fr/publications/strategie-nationale-spatiale-2025-2040040 | SGDSN</a:t>
            </a:r>
          </a:p>
          <a:p>
            <a:pPr marL="800100" lvl="1" indent="-342900">
              <a:spcBef>
                <a:spcPts val="600"/>
              </a:spcBef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fr-FR" sz="2000" b="1" dirty="0" err="1">
                <a:solidFill>
                  <a:schemeClr val="bg1"/>
                </a:solidFill>
              </a:rPr>
              <a:t>Choose</a:t>
            </a:r>
            <a:r>
              <a:rPr lang="fr-FR" sz="2000" b="1" dirty="0">
                <a:solidFill>
                  <a:schemeClr val="bg1"/>
                </a:solidFill>
              </a:rPr>
              <a:t> France </a:t>
            </a:r>
            <a:r>
              <a:rPr lang="fr-FR" sz="2000" dirty="0">
                <a:solidFill>
                  <a:schemeClr val="bg1"/>
                </a:solidFill>
              </a:rPr>
              <a:t>: end of </a:t>
            </a:r>
            <a:r>
              <a:rPr lang="fr-FR" sz="2000" dirty="0" err="1">
                <a:solidFill>
                  <a:schemeClr val="bg1"/>
                </a:solidFill>
              </a:rPr>
              <a:t>selection</a:t>
            </a:r>
            <a:r>
              <a:rPr lang="fr-FR" sz="2000" dirty="0">
                <a:solidFill>
                  <a:schemeClr val="bg1"/>
                </a:solidFill>
              </a:rPr>
              <a:t> process. 33 candidates </a:t>
            </a:r>
            <a:r>
              <a:rPr lang="fr-FR" sz="2000" dirty="0" err="1">
                <a:solidFill>
                  <a:schemeClr val="bg1"/>
                </a:solidFill>
              </a:rPr>
              <a:t>validated</a:t>
            </a:r>
            <a:r>
              <a:rPr lang="fr-FR" sz="2000" dirty="0">
                <a:solidFill>
                  <a:schemeClr val="bg1"/>
                </a:solidFill>
              </a:rPr>
              <a:t> by ANR; 1 candidate for SU (LAM)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56C5EA0-CA8C-6CA6-F609-029390340B27}"/>
              </a:ext>
            </a:extLst>
          </p:cNvPr>
          <p:cNvSpPr txBox="1"/>
          <p:nvPr/>
        </p:nvSpPr>
        <p:spPr>
          <a:xfrm>
            <a:off x="365124" y="2567672"/>
            <a:ext cx="11636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chemeClr val="bg2"/>
              </a:buClr>
            </a:pPr>
            <a:r>
              <a:rPr lang="fr-FR" sz="2000" b="1" dirty="0">
                <a:solidFill>
                  <a:schemeClr val="bg2"/>
                </a:solidFill>
              </a:rPr>
              <a:t>Budget</a:t>
            </a:r>
            <a:r>
              <a:rPr lang="fr-FR" sz="2000" dirty="0">
                <a:solidFill>
                  <a:schemeClr val="bg2"/>
                </a:solidFill>
              </a:rPr>
              <a:t>: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47A956-A7C1-4C92-FFEB-49DAEE850D25}"/>
              </a:ext>
            </a:extLst>
          </p:cNvPr>
          <p:cNvSpPr/>
          <p:nvPr/>
        </p:nvSpPr>
        <p:spPr>
          <a:xfrm>
            <a:off x="812383" y="2967782"/>
            <a:ext cx="10866094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lvl="1">
              <a:spcBef>
                <a:spcPts val="300"/>
              </a:spcBef>
              <a:buClr>
                <a:srgbClr val="003C6C"/>
              </a:buClr>
              <a:buSzPct val="129000"/>
              <a:tabLst>
                <a:tab pos="262255" algn="l"/>
                <a:tab pos="262890" algn="l"/>
              </a:tabLst>
              <a:defRPr/>
            </a:pPr>
            <a:r>
              <a:rPr lang="fr-FR" b="1" dirty="0">
                <a:solidFill>
                  <a:schemeClr val="bg2"/>
                </a:solidFill>
                <a:cs typeface="Arial"/>
              </a:rPr>
              <a:t>2025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: </a:t>
            </a:r>
            <a:r>
              <a:rPr lang="fr-FR" b="1" dirty="0">
                <a:solidFill>
                  <a:srgbClr val="FF0000"/>
                </a:solidFill>
                <a:latin typeface="+mj-lt"/>
                <a:cs typeface="Arial"/>
              </a:rPr>
              <a:t>- 100 M€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asked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on the CNES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multilateral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budget:</a:t>
            </a:r>
          </a:p>
          <a:p>
            <a:pPr marL="755015" lvl="2" indent="-285750">
              <a:spcBef>
                <a:spcPts val="300"/>
              </a:spcBef>
              <a:buClr>
                <a:srgbClr val="003C6C"/>
              </a:buClr>
              <a:buSzPct val="129000"/>
              <a:buFont typeface="Wingdings" panose="05000000000000000000" pitchFamily="2" charset="2"/>
              <a:buChar char="Ø"/>
              <a:tabLst>
                <a:tab pos="262255" algn="l"/>
                <a:tab pos="262890" algn="l"/>
              </a:tabLst>
              <a:defRPr/>
            </a:pPr>
            <a:r>
              <a:rPr lang="fr-FR" b="1" dirty="0">
                <a:solidFill>
                  <a:schemeClr val="bg1"/>
                </a:solidFill>
                <a:cs typeface="Arial"/>
              </a:rPr>
              <a:t>Reduction of running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costs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: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travels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restriction, ban of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entertainment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and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representation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expenses</a:t>
            </a:r>
            <a:endParaRPr lang="fr-FR" b="1" dirty="0">
              <a:solidFill>
                <a:schemeClr val="bg1"/>
              </a:solidFill>
              <a:cs typeface="Arial"/>
            </a:endParaRPr>
          </a:p>
          <a:p>
            <a:pPr marL="755015" lvl="2" indent="-285750">
              <a:spcBef>
                <a:spcPts val="300"/>
              </a:spcBef>
              <a:buClr>
                <a:srgbClr val="003C6C"/>
              </a:buClr>
              <a:buSzPct val="129000"/>
              <a:buFont typeface="Wingdings" panose="05000000000000000000" pitchFamily="2" charset="2"/>
              <a:buChar char="Ø"/>
              <a:tabLst>
                <a:tab pos="262255" algn="l"/>
                <a:tab pos="262890" algn="l"/>
              </a:tabLst>
              <a:defRPr/>
            </a:pPr>
            <a:r>
              <a:rPr lang="fr-FR" b="1" dirty="0">
                <a:solidFill>
                  <a:schemeClr val="bg1"/>
                </a:solidFill>
                <a:cs typeface="Arial"/>
              </a:rPr>
              <a:t>Stop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endorsement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of new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affairs</a:t>
            </a:r>
            <a:endParaRPr lang="fr-FR" b="1" dirty="0">
              <a:solidFill>
                <a:schemeClr val="bg1"/>
              </a:solidFill>
              <a:cs typeface="Arial"/>
            </a:endParaRPr>
          </a:p>
          <a:p>
            <a:pPr marL="755015" lvl="2" indent="-285750">
              <a:spcBef>
                <a:spcPts val="300"/>
              </a:spcBef>
              <a:buClr>
                <a:srgbClr val="003C6C"/>
              </a:buClr>
              <a:buSzPct val="129000"/>
              <a:buFont typeface="Wingdings" panose="05000000000000000000" pitchFamily="2" charset="2"/>
              <a:buChar char="Ø"/>
              <a:tabLst>
                <a:tab pos="262255" algn="l"/>
                <a:tab pos="262890" algn="l"/>
              </a:tabLst>
              <a:defRPr/>
            </a:pPr>
            <a:r>
              <a:rPr lang="fr-FR" b="1" dirty="0" err="1">
                <a:solidFill>
                  <a:schemeClr val="bg1"/>
                </a:solidFill>
                <a:cs typeface="Arial"/>
              </a:rPr>
              <a:t>Postpone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to 2026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some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projects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due date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434D6A-A9E0-7471-B77D-EE17468AB4A5}"/>
              </a:ext>
            </a:extLst>
          </p:cNvPr>
          <p:cNvSpPr/>
          <p:nvPr/>
        </p:nvSpPr>
        <p:spPr>
          <a:xfrm>
            <a:off x="812383" y="4422413"/>
            <a:ext cx="10866094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lvl="1">
              <a:spcBef>
                <a:spcPts val="300"/>
              </a:spcBef>
              <a:buClr>
                <a:srgbClr val="003C6C"/>
              </a:buClr>
              <a:buSzPct val="129000"/>
              <a:tabLst>
                <a:tab pos="262255" algn="l"/>
                <a:tab pos="262890" algn="l"/>
              </a:tabLst>
              <a:defRPr/>
            </a:pPr>
            <a:r>
              <a:rPr lang="fr-FR" b="1" dirty="0">
                <a:solidFill>
                  <a:schemeClr val="bg2"/>
                </a:solidFill>
                <a:cs typeface="Arial"/>
              </a:rPr>
              <a:t>2026-2028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: Final budget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is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not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completely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set but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some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scenarios are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studied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with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already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consequences</a:t>
            </a:r>
            <a:endParaRPr lang="fr-FR" b="1" dirty="0">
              <a:solidFill>
                <a:schemeClr val="bg1"/>
              </a:solidFill>
              <a:cs typeface="Arial"/>
            </a:endParaRPr>
          </a:p>
          <a:p>
            <a:pPr marL="755015" lvl="2" indent="-285750">
              <a:spcBef>
                <a:spcPts val="300"/>
              </a:spcBef>
              <a:buClr>
                <a:srgbClr val="003C6C"/>
              </a:buClr>
              <a:buSzPct val="129000"/>
              <a:buFont typeface="Wingdings" panose="05000000000000000000" pitchFamily="2" charset="2"/>
              <a:buChar char="Ø"/>
              <a:tabLst>
                <a:tab pos="262255" algn="l"/>
                <a:tab pos="262890" algn="l"/>
              </a:tabLst>
              <a:defRPr/>
            </a:pPr>
            <a:r>
              <a:rPr lang="fr-FR" b="1" dirty="0">
                <a:solidFill>
                  <a:schemeClr val="bg1"/>
                </a:solidFill>
                <a:cs typeface="Arial"/>
              </a:rPr>
              <a:t>Reduction of </a:t>
            </a:r>
            <a:r>
              <a:rPr lang="fr-FR" b="1" dirty="0" err="1">
                <a:solidFill>
                  <a:schemeClr val="bg1"/>
                </a:solidFill>
                <a:cs typeface="Arial"/>
              </a:rPr>
              <a:t>financial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support to National Program AA</a:t>
            </a:r>
          </a:p>
          <a:p>
            <a:pPr marL="755015" lvl="2" indent="-285750">
              <a:spcBef>
                <a:spcPts val="300"/>
              </a:spcBef>
              <a:buClr>
                <a:srgbClr val="003C6C"/>
              </a:buClr>
              <a:buSzPct val="129000"/>
              <a:buFont typeface="Wingdings" panose="05000000000000000000" pitchFamily="2" charset="2"/>
              <a:buChar char="Ø"/>
              <a:tabLst>
                <a:tab pos="262255" algn="l"/>
                <a:tab pos="262890" algn="l"/>
              </a:tabLst>
              <a:defRPr/>
            </a:pPr>
            <a:r>
              <a:rPr lang="fr-FR" b="1" dirty="0" err="1">
                <a:solidFill>
                  <a:srgbClr val="FF0000"/>
                </a:solidFill>
                <a:cs typeface="Arial"/>
              </a:rPr>
              <a:t>Likely</a:t>
            </a:r>
            <a:r>
              <a:rPr lang="fr-FR" b="1" dirty="0">
                <a:solidFill>
                  <a:srgbClr val="FF0000"/>
                </a:solidFill>
                <a:cs typeface="Arial"/>
              </a:rPr>
              <a:t> </a:t>
            </a:r>
            <a:r>
              <a:rPr lang="fr-FR" b="1" dirty="0" err="1">
                <a:solidFill>
                  <a:srgbClr val="FF0000"/>
                </a:solidFill>
                <a:cs typeface="Arial"/>
              </a:rPr>
              <a:t>reduction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of APR budget of </a:t>
            </a:r>
            <a:r>
              <a:rPr lang="fr-FR" b="1" dirty="0">
                <a:solidFill>
                  <a:srgbClr val="FF0000"/>
                </a:solidFill>
                <a:latin typeface="+mj-lt"/>
                <a:cs typeface="Arial"/>
              </a:rPr>
              <a:t>20%</a:t>
            </a:r>
          </a:p>
          <a:p>
            <a:pPr marL="755015" lvl="2" indent="-285750">
              <a:spcBef>
                <a:spcPts val="300"/>
              </a:spcBef>
              <a:buClr>
                <a:srgbClr val="003C6C"/>
              </a:buClr>
              <a:buSzPct val="129000"/>
              <a:buFont typeface="Wingdings" panose="05000000000000000000" pitchFamily="2" charset="2"/>
              <a:buChar char="Ø"/>
              <a:tabLst>
                <a:tab pos="262255" algn="l"/>
                <a:tab pos="262890" algn="l"/>
              </a:tabLst>
              <a:defRPr/>
            </a:pPr>
            <a:r>
              <a:rPr lang="fr-FR" b="1" dirty="0" err="1">
                <a:solidFill>
                  <a:srgbClr val="FF0000"/>
                </a:solidFill>
                <a:cs typeface="Arial"/>
              </a:rPr>
              <a:t>Likely</a:t>
            </a:r>
            <a:r>
              <a:rPr lang="fr-FR" b="1" dirty="0">
                <a:solidFill>
                  <a:srgbClr val="FF0000"/>
                </a:solidFill>
                <a:cs typeface="Arial"/>
              </a:rPr>
              <a:t> </a:t>
            </a:r>
            <a:r>
              <a:rPr lang="fr-FR" b="1" dirty="0" err="1">
                <a:solidFill>
                  <a:srgbClr val="FF0000"/>
                </a:solidFill>
                <a:cs typeface="Arial"/>
              </a:rPr>
              <a:t>reduction</a:t>
            </a:r>
            <a:r>
              <a:rPr lang="fr-FR" b="1" dirty="0">
                <a:solidFill>
                  <a:schemeClr val="bg1"/>
                </a:solidFill>
                <a:cs typeface="Arial"/>
              </a:rPr>
              <a:t> of DOC/PDOC allocation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7E9CC80-E1E0-93FB-702F-A99FAE5F40AB}"/>
              </a:ext>
            </a:extLst>
          </p:cNvPr>
          <p:cNvSpPr txBox="1"/>
          <p:nvPr/>
        </p:nvSpPr>
        <p:spPr>
          <a:xfrm>
            <a:off x="812383" y="5783958"/>
            <a:ext cx="8570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bg2"/>
                </a:solidFill>
                <a:cs typeface="Arial"/>
              </a:rPr>
              <a:t>Spending</a:t>
            </a:r>
            <a:r>
              <a:rPr lang="fr-FR" b="1" dirty="0">
                <a:solidFill>
                  <a:schemeClr val="bg2"/>
                </a:solidFill>
                <a:cs typeface="Arial"/>
              </a:rPr>
              <a:t> </a:t>
            </a:r>
            <a:r>
              <a:rPr lang="fr-FR" b="1" dirty="0" err="1">
                <a:solidFill>
                  <a:schemeClr val="bg2"/>
                </a:solidFill>
                <a:cs typeface="Arial"/>
              </a:rPr>
              <a:t>review</a:t>
            </a:r>
            <a:r>
              <a:rPr lang="fr-FR" b="1" dirty="0">
                <a:solidFill>
                  <a:schemeClr val="bg2"/>
                </a:solidFill>
                <a:cs typeface="Arial"/>
              </a:rPr>
              <a:t> at </a:t>
            </a:r>
            <a:r>
              <a:rPr lang="fr-FR" b="1" dirty="0" err="1">
                <a:solidFill>
                  <a:schemeClr val="bg2"/>
                </a:solidFill>
                <a:cs typeface="Arial"/>
              </a:rPr>
              <a:t>director</a:t>
            </a:r>
            <a:r>
              <a:rPr lang="fr-FR" b="1" dirty="0">
                <a:solidFill>
                  <a:schemeClr val="bg2"/>
                </a:solidFill>
                <a:cs typeface="Arial"/>
              </a:rPr>
              <a:t> </a:t>
            </a:r>
            <a:r>
              <a:rPr lang="fr-FR" b="1" dirty="0" err="1">
                <a:solidFill>
                  <a:schemeClr val="bg2"/>
                </a:solidFill>
                <a:cs typeface="Arial"/>
              </a:rPr>
              <a:t>level</a:t>
            </a:r>
            <a:r>
              <a:rPr lang="fr-FR" b="1" dirty="0">
                <a:solidFill>
                  <a:schemeClr val="bg2"/>
                </a:solidFill>
                <a:cs typeface="Arial"/>
              </a:rPr>
              <a:t> </a:t>
            </a:r>
            <a:r>
              <a:rPr lang="fr-FR" b="1" dirty="0" err="1">
                <a:solidFill>
                  <a:schemeClr val="bg2"/>
                </a:solidFill>
                <a:cs typeface="Arial"/>
              </a:rPr>
              <a:t>is</a:t>
            </a:r>
            <a:r>
              <a:rPr lang="fr-FR" b="1" dirty="0">
                <a:solidFill>
                  <a:schemeClr val="bg2"/>
                </a:solidFill>
                <a:cs typeface="Arial"/>
              </a:rPr>
              <a:t> </a:t>
            </a:r>
            <a:r>
              <a:rPr lang="fr-FR" b="1" dirty="0" err="1">
                <a:solidFill>
                  <a:schemeClr val="bg2"/>
                </a:solidFill>
                <a:cs typeface="Arial"/>
              </a:rPr>
              <a:t>planned</a:t>
            </a:r>
            <a:r>
              <a:rPr lang="fr-FR" b="1" dirty="0">
                <a:solidFill>
                  <a:schemeClr val="bg2"/>
                </a:solidFill>
                <a:cs typeface="Arial"/>
              </a:rPr>
              <a:t> first quarter of 2026 (due date 31st of March)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329993-C8EA-07DB-8B9C-4BA7D24E6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1320099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D64E6-08C1-356E-DB65-FD489F89A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9C04876-BF9F-C5CB-B56D-2879395B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7A7DFE7-BDF3-5C5A-4B2D-DC972AC2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4" y="364930"/>
            <a:ext cx="11929580" cy="1298460"/>
          </a:xfrm>
        </p:spPr>
        <p:txBody>
          <a:bodyPr/>
          <a:lstStyle/>
          <a:p>
            <a:r>
              <a:rPr lang="fr-FR" dirty="0"/>
              <a:t>CNES </a:t>
            </a:r>
            <a:r>
              <a:rPr lang="fr-FR" dirty="0" err="1"/>
              <a:t>general</a:t>
            </a:r>
            <a:r>
              <a:rPr lang="fr-FR" dirty="0"/>
              <a:t> information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2A2030-51B2-693A-461A-AAE92FA96DE7}"/>
              </a:ext>
            </a:extLst>
          </p:cNvPr>
          <p:cNvSpPr txBox="1"/>
          <p:nvPr/>
        </p:nvSpPr>
        <p:spPr>
          <a:xfrm>
            <a:off x="305490" y="1155246"/>
            <a:ext cx="11636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chemeClr val="bg2"/>
              </a:buClr>
            </a:pPr>
            <a:r>
              <a:rPr lang="fr-FR" sz="2000" b="1" dirty="0">
                <a:solidFill>
                  <a:schemeClr val="bg2"/>
                </a:solidFill>
              </a:rPr>
              <a:t>CMIN </a:t>
            </a:r>
            <a:r>
              <a:rPr lang="fr-FR" sz="2000" b="1" dirty="0" err="1">
                <a:solidFill>
                  <a:schemeClr val="bg2"/>
                </a:solidFill>
              </a:rPr>
              <a:t>outcome</a:t>
            </a:r>
            <a:r>
              <a:rPr lang="fr-FR" sz="2000" b="1" dirty="0">
                <a:solidFill>
                  <a:schemeClr val="bg2"/>
                </a:solidFill>
              </a:rPr>
              <a:t> </a:t>
            </a:r>
            <a:r>
              <a:rPr lang="fr-FR" sz="2000" dirty="0">
                <a:solidFill>
                  <a:schemeClr val="bg2"/>
                </a:solidFill>
              </a:rPr>
              <a:t>: a global </a:t>
            </a:r>
            <a:r>
              <a:rPr lang="fr-FR" sz="2000" dirty="0" err="1">
                <a:solidFill>
                  <a:schemeClr val="bg2"/>
                </a:solidFill>
              </a:rPr>
              <a:t>success</a:t>
            </a:r>
            <a:r>
              <a:rPr lang="fr-FR" sz="2000" dirty="0">
                <a:solidFill>
                  <a:schemeClr val="bg2"/>
                </a:solidFill>
              </a:rPr>
              <a:t> for </a:t>
            </a:r>
            <a:r>
              <a:rPr lang="fr-FR" sz="2000" dirty="0" err="1">
                <a:solidFill>
                  <a:schemeClr val="bg2"/>
                </a:solidFill>
              </a:rPr>
              <a:t>Space</a:t>
            </a:r>
            <a:r>
              <a:rPr lang="fr-FR" sz="2000" dirty="0">
                <a:solidFill>
                  <a:schemeClr val="bg2"/>
                </a:solidFill>
              </a:rPr>
              <a:t> in Europe !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C6B0525-7658-900E-0B98-F719418BF62C}"/>
              </a:ext>
            </a:extLst>
          </p:cNvPr>
          <p:cNvSpPr txBox="1"/>
          <p:nvPr/>
        </p:nvSpPr>
        <p:spPr>
          <a:xfrm>
            <a:off x="365124" y="1725688"/>
            <a:ext cx="5409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chemeClr val="bg1"/>
                </a:solidFill>
              </a:rPr>
              <a:t>Total </a:t>
            </a:r>
            <a:r>
              <a:rPr lang="fr-FR" sz="1800" b="1" dirty="0" err="1">
                <a:solidFill>
                  <a:schemeClr val="bg1"/>
                </a:solidFill>
              </a:rPr>
              <a:t>subscription</a:t>
            </a:r>
            <a:r>
              <a:rPr lang="fr-FR" sz="1800" b="1" dirty="0">
                <a:solidFill>
                  <a:schemeClr val="bg1"/>
                </a:solidFill>
              </a:rPr>
              <a:t> : 22.159 Md€ ; +17% </a:t>
            </a:r>
            <a:r>
              <a:rPr lang="fr-FR" sz="1800" b="1" dirty="0" err="1">
                <a:solidFill>
                  <a:schemeClr val="bg1"/>
                </a:solidFill>
              </a:rPr>
              <a:t>wrt</a:t>
            </a:r>
            <a:r>
              <a:rPr lang="fr-FR" sz="1800" b="1" dirty="0">
                <a:solidFill>
                  <a:schemeClr val="bg1"/>
                </a:solidFill>
              </a:rPr>
              <a:t> CMIN22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D8127D2-3740-6BE2-4423-5BDE056F4FD5}"/>
              </a:ext>
            </a:extLst>
          </p:cNvPr>
          <p:cNvSpPr txBox="1"/>
          <p:nvPr/>
        </p:nvSpPr>
        <p:spPr>
          <a:xfrm>
            <a:off x="365124" y="2364637"/>
            <a:ext cx="5639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chemeClr val="bg1"/>
                </a:solidFill>
              </a:rPr>
              <a:t>Science </a:t>
            </a:r>
            <a:r>
              <a:rPr lang="fr-FR" sz="1800" b="1" dirty="0" err="1">
                <a:solidFill>
                  <a:schemeClr val="bg1"/>
                </a:solidFill>
              </a:rPr>
              <a:t>mandatory</a:t>
            </a:r>
            <a:r>
              <a:rPr lang="fr-FR" sz="1800" b="1" dirty="0">
                <a:solidFill>
                  <a:schemeClr val="bg1"/>
                </a:solidFill>
              </a:rPr>
              <a:t> program : +3.5% (ESA </a:t>
            </a:r>
            <a:r>
              <a:rPr lang="fr-FR" sz="1800" b="1" dirty="0" err="1">
                <a:solidFill>
                  <a:schemeClr val="bg1"/>
                </a:solidFill>
              </a:rPr>
              <a:t>proposal</a:t>
            </a:r>
            <a:r>
              <a:rPr lang="fr-FR" sz="1800" b="1" dirty="0">
                <a:solidFill>
                  <a:schemeClr val="bg1"/>
                </a:solidFill>
              </a:rPr>
              <a:t> </a:t>
            </a:r>
            <a:r>
              <a:rPr lang="fr-FR" sz="1800" b="1" dirty="0" err="1">
                <a:solidFill>
                  <a:schemeClr val="bg1"/>
                </a:solidFill>
              </a:rPr>
              <a:t>was</a:t>
            </a:r>
            <a:r>
              <a:rPr lang="fr-FR" sz="1800" b="1" dirty="0">
                <a:solidFill>
                  <a:schemeClr val="bg1"/>
                </a:solidFill>
              </a:rPr>
              <a:t> +4.5%)</a:t>
            </a:r>
            <a:endParaRPr lang="fr-FR" dirty="0"/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F8DD8024-9BCF-B9CE-A2F2-310DE8785DE4}"/>
              </a:ext>
            </a:extLst>
          </p:cNvPr>
          <p:cNvGrpSpPr/>
          <p:nvPr/>
        </p:nvGrpSpPr>
        <p:grpSpPr>
          <a:xfrm>
            <a:off x="6096000" y="1631071"/>
            <a:ext cx="6274542" cy="3862447"/>
            <a:chOff x="5312856" y="1874607"/>
            <a:chExt cx="6274542" cy="3862447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AB676252-F425-A662-FBA6-186C5B8E5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2856" y="1874607"/>
              <a:ext cx="6131179" cy="386244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561FAD5-24F0-1D3C-1591-56E081C4F434}"/>
                </a:ext>
              </a:extLst>
            </p:cNvPr>
            <p:cNvSpPr/>
            <p:nvPr/>
          </p:nvSpPr>
          <p:spPr>
            <a:xfrm>
              <a:off x="5839036" y="1884221"/>
              <a:ext cx="976273" cy="3290907"/>
            </a:xfrm>
            <a:prstGeom prst="rect">
              <a:avLst/>
            </a:prstGeom>
            <a:solidFill>
              <a:schemeClr val="bg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040522F8-DDB8-0D2E-ABE4-DE445B71F204}"/>
                </a:ext>
              </a:extLst>
            </p:cNvPr>
            <p:cNvSpPr txBox="1"/>
            <p:nvPr/>
          </p:nvSpPr>
          <p:spPr>
            <a:xfrm>
              <a:off x="6407525" y="4225508"/>
              <a:ext cx="49885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50" dirty="0">
                  <a:solidFill>
                    <a:schemeClr val="bg1"/>
                  </a:solidFill>
                </a:rPr>
                <a:t>L3 (Lisa)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114C073-8434-0DFE-D999-DCBDF28B5413}"/>
                </a:ext>
              </a:extLst>
            </p:cNvPr>
            <p:cNvSpPr txBox="1"/>
            <p:nvPr/>
          </p:nvSpPr>
          <p:spPr>
            <a:xfrm>
              <a:off x="6854264" y="4019652"/>
              <a:ext cx="720069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50" dirty="0">
                  <a:solidFill>
                    <a:schemeClr val="bg1"/>
                  </a:solidFill>
                </a:rPr>
                <a:t>M5 (</a:t>
              </a:r>
              <a:r>
                <a:rPr lang="fr-FR" sz="750" dirty="0" err="1">
                  <a:solidFill>
                    <a:schemeClr val="bg1"/>
                  </a:solidFill>
                </a:rPr>
                <a:t>Envision</a:t>
              </a:r>
              <a:r>
                <a:rPr lang="fr-FR" sz="75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72B844BD-6C0D-DBAA-1F07-164A9E2DBB0D}"/>
                </a:ext>
              </a:extLst>
            </p:cNvPr>
            <p:cNvSpPr txBox="1"/>
            <p:nvPr/>
          </p:nvSpPr>
          <p:spPr>
            <a:xfrm>
              <a:off x="7293567" y="3721029"/>
              <a:ext cx="817853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50" dirty="0">
                  <a:solidFill>
                    <a:schemeClr val="bg1"/>
                  </a:solidFill>
                </a:rPr>
                <a:t>L2 (</a:t>
              </a:r>
              <a:r>
                <a:rPr lang="fr-FR" sz="750" dirty="0" err="1">
                  <a:solidFill>
                    <a:schemeClr val="bg1"/>
                  </a:solidFill>
                </a:rPr>
                <a:t>NewAthena</a:t>
              </a:r>
              <a:r>
                <a:rPr lang="fr-FR" sz="75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AD7CF5A6-8319-C739-8382-293D4550835C}"/>
                </a:ext>
              </a:extLst>
            </p:cNvPr>
            <p:cNvSpPr txBox="1"/>
            <p:nvPr/>
          </p:nvSpPr>
          <p:spPr>
            <a:xfrm>
              <a:off x="8049539" y="3425801"/>
              <a:ext cx="31451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50" dirty="0">
                  <a:solidFill>
                    <a:schemeClr val="bg1"/>
                  </a:solidFill>
                </a:rPr>
                <a:t>M7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B0B3143-B374-CCE5-2A39-8484AD4BD0F3}"/>
                </a:ext>
              </a:extLst>
            </p:cNvPr>
            <p:cNvSpPr txBox="1"/>
            <p:nvPr/>
          </p:nvSpPr>
          <p:spPr>
            <a:xfrm>
              <a:off x="8736737" y="3606558"/>
              <a:ext cx="31451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50" dirty="0">
                  <a:solidFill>
                    <a:schemeClr val="bg1"/>
                  </a:solidFill>
                </a:rPr>
                <a:t>M8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E379DF80-055C-5A4F-B768-81A1E34BB9CE}"/>
                </a:ext>
              </a:extLst>
            </p:cNvPr>
            <p:cNvSpPr txBox="1"/>
            <p:nvPr/>
          </p:nvSpPr>
          <p:spPr>
            <a:xfrm>
              <a:off x="5344881" y="4378616"/>
              <a:ext cx="124213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50" dirty="0">
                  <a:solidFill>
                    <a:schemeClr val="bg1"/>
                  </a:solidFill>
                </a:rPr>
                <a:t>Missions </a:t>
              </a:r>
              <a:r>
                <a:rPr lang="fr-FR" sz="750" dirty="0" err="1">
                  <a:solidFill>
                    <a:schemeClr val="bg1"/>
                  </a:solidFill>
                </a:rPr>
                <a:t>Cosmic</a:t>
              </a:r>
              <a:r>
                <a:rPr lang="fr-FR" sz="750" dirty="0">
                  <a:solidFill>
                    <a:schemeClr val="bg1"/>
                  </a:solidFill>
                </a:rPr>
                <a:t> Vision en fin de développement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973C1669-9C1F-2DF7-335C-08A0C140E218}"/>
                </a:ext>
              </a:extLst>
            </p:cNvPr>
            <p:cNvSpPr txBox="1"/>
            <p:nvPr/>
          </p:nvSpPr>
          <p:spPr>
            <a:xfrm>
              <a:off x="6854264" y="4900613"/>
              <a:ext cx="124213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50" dirty="0">
                  <a:solidFill>
                    <a:schemeClr val="bg1"/>
                  </a:solidFill>
                </a:rPr>
                <a:t>Missions en opérations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C3E52FA-E303-4509-0C78-20C8D2779B79}"/>
                </a:ext>
              </a:extLst>
            </p:cNvPr>
            <p:cNvSpPr txBox="1"/>
            <p:nvPr/>
          </p:nvSpPr>
          <p:spPr>
            <a:xfrm>
              <a:off x="7483761" y="5134760"/>
              <a:ext cx="124213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50" dirty="0">
                  <a:solidFill>
                    <a:schemeClr val="bg1"/>
                  </a:solidFill>
                </a:rPr>
                <a:t>Marge programme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58F4AD13-52EF-7257-FC2F-E7019B99B6CA}"/>
                </a:ext>
              </a:extLst>
            </p:cNvPr>
            <p:cNvSpPr txBox="1"/>
            <p:nvPr/>
          </p:nvSpPr>
          <p:spPr>
            <a:xfrm>
              <a:off x="9519309" y="3418920"/>
              <a:ext cx="31451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50" dirty="0">
                  <a:solidFill>
                    <a:schemeClr val="bg1"/>
                  </a:solidFill>
                </a:rPr>
                <a:t>M9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90623AD2-7D15-9827-4B25-81DFFDC94464}"/>
                </a:ext>
              </a:extLst>
            </p:cNvPr>
            <p:cNvSpPr txBox="1"/>
            <p:nvPr/>
          </p:nvSpPr>
          <p:spPr>
            <a:xfrm>
              <a:off x="10155600" y="3606558"/>
              <a:ext cx="36260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50" dirty="0">
                  <a:solidFill>
                    <a:schemeClr val="bg1"/>
                  </a:solidFill>
                </a:rPr>
                <a:t>M10</a:t>
              </a: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529C8E9-3696-9104-2F9A-662DC6C809F9}"/>
                </a:ext>
              </a:extLst>
            </p:cNvPr>
            <p:cNvSpPr txBox="1"/>
            <p:nvPr/>
          </p:nvSpPr>
          <p:spPr>
            <a:xfrm>
              <a:off x="10576786" y="3315045"/>
              <a:ext cx="272832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50" dirty="0">
                  <a:solidFill>
                    <a:schemeClr val="bg1"/>
                  </a:solidFill>
                </a:rPr>
                <a:t>L5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B906BBF-A302-A3C3-B04F-CBFADE0B93A9}"/>
                </a:ext>
              </a:extLst>
            </p:cNvPr>
            <p:cNvSpPr txBox="1"/>
            <p:nvPr/>
          </p:nvSpPr>
          <p:spPr>
            <a:xfrm>
              <a:off x="9318835" y="3843759"/>
              <a:ext cx="59406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50" dirty="0">
                  <a:solidFill>
                    <a:schemeClr val="bg1"/>
                  </a:solidFill>
                </a:rPr>
                <a:t>L4 (Encelade)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C265E26F-69EF-BF07-20FF-80C37C29A665}"/>
                </a:ext>
              </a:extLst>
            </p:cNvPr>
            <p:cNvSpPr txBox="1"/>
            <p:nvPr/>
          </p:nvSpPr>
          <p:spPr>
            <a:xfrm>
              <a:off x="8789241" y="2827578"/>
              <a:ext cx="768159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50" dirty="0">
                  <a:solidFill>
                    <a:schemeClr val="bg1"/>
                  </a:solidFill>
                </a:rPr>
                <a:t>NASA </a:t>
              </a:r>
              <a:r>
                <a:rPr lang="fr-FR" sz="750" dirty="0" err="1">
                  <a:solidFill>
                    <a:schemeClr val="bg1"/>
                  </a:solidFill>
                </a:rPr>
                <a:t>flagships</a:t>
              </a:r>
              <a:endParaRPr lang="fr-FR" sz="750" dirty="0">
                <a:solidFill>
                  <a:schemeClr val="bg1"/>
                </a:solidFill>
              </a:endParaRP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443B86C8-A3E3-6324-2C61-5235E833EE06}"/>
                </a:ext>
              </a:extLst>
            </p:cNvPr>
            <p:cNvSpPr txBox="1"/>
            <p:nvPr/>
          </p:nvSpPr>
          <p:spPr>
            <a:xfrm>
              <a:off x="11224798" y="3215154"/>
              <a:ext cx="36260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50" dirty="0">
                  <a:solidFill>
                    <a:schemeClr val="bg1"/>
                  </a:solidFill>
                </a:rPr>
                <a:t>M11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4E6035EC-E76D-33E8-6DF2-88FEE0B8553A}"/>
                </a:ext>
              </a:extLst>
            </p:cNvPr>
            <p:cNvSpPr txBox="1"/>
            <p:nvPr/>
          </p:nvSpPr>
          <p:spPr>
            <a:xfrm>
              <a:off x="7118146" y="2477017"/>
              <a:ext cx="995785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50" dirty="0">
                  <a:solidFill>
                    <a:schemeClr val="bg1"/>
                  </a:solidFill>
                </a:rPr>
                <a:t>Préparation du futur</a:t>
              </a:r>
            </a:p>
          </p:txBody>
        </p:sp>
      </p:grpSp>
      <p:sp>
        <p:nvSpPr>
          <p:cNvPr id="55" name="ZoneTexte 54">
            <a:extLst>
              <a:ext uri="{FF2B5EF4-FFF2-40B4-BE49-F238E27FC236}">
                <a16:creationId xmlns:a16="http://schemas.microsoft.com/office/drawing/2014/main" id="{AAFC289A-08DB-3364-FDB7-B5772EB5BC80}"/>
              </a:ext>
            </a:extLst>
          </p:cNvPr>
          <p:cNvSpPr txBox="1"/>
          <p:nvPr/>
        </p:nvSpPr>
        <p:spPr>
          <a:xfrm>
            <a:off x="357058" y="3375508"/>
            <a:ext cx="56398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bg2"/>
                </a:solidFill>
              </a:rPr>
              <a:t>3 787 M€ </a:t>
            </a:r>
            <a:r>
              <a:rPr lang="fr-FR" dirty="0">
                <a:solidFill>
                  <a:schemeClr val="bg1"/>
                </a:solidFill>
              </a:rPr>
              <a:t>for 2026 – 2030 (</a:t>
            </a:r>
            <a:r>
              <a:rPr lang="fr-FR" dirty="0" err="1">
                <a:solidFill>
                  <a:schemeClr val="bg1"/>
                </a:solidFill>
              </a:rPr>
              <a:t>compared</a:t>
            </a:r>
            <a:r>
              <a:rPr lang="fr-FR" dirty="0">
                <a:solidFill>
                  <a:schemeClr val="bg1"/>
                </a:solidFill>
              </a:rPr>
              <a:t> to 3 186 M€ for 2023-2027)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487E4693-9DF7-33FD-EB86-A11153D2E18E}"/>
              </a:ext>
            </a:extLst>
          </p:cNvPr>
          <p:cNvSpPr txBox="1"/>
          <p:nvPr/>
        </p:nvSpPr>
        <p:spPr>
          <a:xfrm>
            <a:off x="355186" y="4333911"/>
            <a:ext cx="56398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Mixed </a:t>
            </a:r>
            <a:r>
              <a:rPr lang="fr-FR" dirty="0" err="1">
                <a:solidFill>
                  <a:schemeClr val="bg1"/>
                </a:solidFill>
              </a:rPr>
              <a:t>results</a:t>
            </a:r>
            <a:r>
              <a:rPr lang="fr-FR" dirty="0">
                <a:solidFill>
                  <a:schemeClr val="bg1"/>
                </a:solidFill>
              </a:rPr>
              <a:t> for exploration program : </a:t>
            </a:r>
            <a:r>
              <a:rPr lang="fr-FR" dirty="0" err="1">
                <a:solidFill>
                  <a:schemeClr val="bg1"/>
                </a:solidFill>
              </a:rPr>
              <a:t>only</a:t>
            </a:r>
            <a:r>
              <a:rPr lang="fr-FR" dirty="0">
                <a:solidFill>
                  <a:schemeClr val="bg1"/>
                </a:solidFill>
              </a:rPr>
              <a:t> 80% of the total budget has been </a:t>
            </a:r>
            <a:r>
              <a:rPr lang="fr-FR" dirty="0" err="1">
                <a:solidFill>
                  <a:schemeClr val="bg1"/>
                </a:solidFill>
              </a:rPr>
              <a:t>subscribed</a:t>
            </a:r>
            <a:r>
              <a:rPr lang="fr-FR" dirty="0">
                <a:solidFill>
                  <a:schemeClr val="bg1"/>
                </a:solidFill>
              </a:rPr>
              <a:t> : </a:t>
            </a:r>
          </a:p>
          <a:p>
            <a:pPr marL="742950" lvl="1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FR </a:t>
            </a:r>
            <a:r>
              <a:rPr lang="fr-FR" dirty="0" err="1">
                <a:solidFill>
                  <a:schemeClr val="bg1"/>
                </a:solidFill>
              </a:rPr>
              <a:t>activities</a:t>
            </a:r>
            <a:r>
              <a:rPr lang="fr-FR" dirty="0">
                <a:solidFill>
                  <a:schemeClr val="bg1"/>
                </a:solidFill>
              </a:rPr>
              <a:t> are </a:t>
            </a:r>
            <a:r>
              <a:rPr lang="fr-FR" dirty="0" err="1">
                <a:solidFill>
                  <a:schemeClr val="bg1"/>
                </a:solidFill>
              </a:rPr>
              <a:t>focused</a:t>
            </a:r>
            <a:r>
              <a:rPr lang="fr-FR" dirty="0">
                <a:solidFill>
                  <a:schemeClr val="bg1"/>
                </a:solidFill>
              </a:rPr>
              <a:t> on </a:t>
            </a:r>
            <a:r>
              <a:rPr lang="fr-FR" dirty="0" err="1">
                <a:solidFill>
                  <a:schemeClr val="bg1"/>
                </a:solidFill>
              </a:rPr>
              <a:t>european</a:t>
            </a:r>
            <a:r>
              <a:rPr lang="fr-FR" dirty="0">
                <a:solidFill>
                  <a:schemeClr val="bg1"/>
                </a:solidFill>
              </a:rPr>
              <a:t> cargo and RFM (ex-</a:t>
            </a:r>
            <a:r>
              <a:rPr lang="fr-FR" dirty="0" err="1">
                <a:solidFill>
                  <a:schemeClr val="bg1"/>
                </a:solidFill>
              </a:rPr>
              <a:t>Exomars</a:t>
            </a:r>
            <a:r>
              <a:rPr lang="fr-FR" dirty="0">
                <a:solidFill>
                  <a:schemeClr val="bg1"/>
                </a:solidFill>
              </a:rPr>
              <a:t>) </a:t>
            </a:r>
          </a:p>
          <a:p>
            <a:pPr marL="742950" lvl="1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No budget to support </a:t>
            </a:r>
            <a:r>
              <a:rPr lang="fr-FR" dirty="0" err="1">
                <a:solidFill>
                  <a:schemeClr val="bg1"/>
                </a:solidFill>
              </a:rPr>
              <a:t>ZefERO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activities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5FB20A-DA91-004A-3D7B-E4BAC5EAC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649781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95C4A-85DD-0CCA-A344-40D161818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E34F9BD-0BDB-5B8B-3CBC-7621D03F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CF33982-5DE9-0F3D-DB09-D9EB14B2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4" y="364930"/>
            <a:ext cx="11929580" cy="1298460"/>
          </a:xfrm>
        </p:spPr>
        <p:txBody>
          <a:bodyPr/>
          <a:lstStyle/>
          <a:p>
            <a:r>
              <a:rPr lang="fr-FR" dirty="0"/>
              <a:t>NASA situation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554F9E-75B8-7341-6FFB-A298A6C99E27}"/>
              </a:ext>
            </a:extLst>
          </p:cNvPr>
          <p:cNvSpPr txBox="1"/>
          <p:nvPr/>
        </p:nvSpPr>
        <p:spPr>
          <a:xfrm>
            <a:off x="365124" y="1297545"/>
            <a:ext cx="851159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fr-FR" sz="1800" b="1" dirty="0" err="1">
                <a:solidFill>
                  <a:schemeClr val="bg1"/>
                </a:solidFill>
              </a:rPr>
              <a:t>Budgetary</a:t>
            </a:r>
            <a:r>
              <a:rPr lang="fr-FR" sz="1800" b="1" dirty="0">
                <a:solidFill>
                  <a:schemeClr val="bg1"/>
                </a:solidFill>
              </a:rPr>
              <a:t> </a:t>
            </a:r>
            <a:r>
              <a:rPr lang="fr-FR" sz="1800" b="1" dirty="0" err="1">
                <a:solidFill>
                  <a:schemeClr val="bg1"/>
                </a:solidFill>
              </a:rPr>
              <a:t>context</a:t>
            </a:r>
            <a:r>
              <a:rPr lang="fr-FR" sz="1800" b="1" dirty="0">
                <a:solidFill>
                  <a:schemeClr val="bg1"/>
                </a:solidFill>
              </a:rPr>
              <a:t> : </a:t>
            </a:r>
          </a:p>
          <a:p>
            <a:pPr marL="742950" lvl="1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Rejection of White House budget </a:t>
            </a:r>
            <a:r>
              <a:rPr lang="fr-FR" dirty="0" err="1">
                <a:solidFill>
                  <a:schemeClr val="bg1"/>
                </a:solidFill>
              </a:rPr>
              <a:t>proposal</a:t>
            </a:r>
            <a:r>
              <a:rPr lang="fr-FR" dirty="0">
                <a:solidFill>
                  <a:schemeClr val="bg1"/>
                </a:solidFill>
              </a:rPr>
              <a:t> last </a:t>
            </a:r>
            <a:r>
              <a:rPr lang="fr-FR" dirty="0" err="1">
                <a:solidFill>
                  <a:schemeClr val="bg1"/>
                </a:solidFill>
              </a:rPr>
              <a:t>september</a:t>
            </a:r>
            <a:r>
              <a:rPr lang="fr-FR" dirty="0">
                <a:solidFill>
                  <a:schemeClr val="bg1"/>
                </a:solidFill>
              </a:rPr>
              <a:t> by House of </a:t>
            </a:r>
            <a:r>
              <a:rPr lang="fr-FR" dirty="0" err="1">
                <a:solidFill>
                  <a:schemeClr val="bg1"/>
                </a:solidFill>
              </a:rPr>
              <a:t>representant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Senate</a:t>
            </a:r>
            <a:endParaRPr lang="fr-FR" dirty="0">
              <a:solidFill>
                <a:schemeClr val="bg1"/>
              </a:solidFill>
            </a:endParaRPr>
          </a:p>
          <a:p>
            <a:pPr marL="742950" lvl="1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 err="1">
                <a:solidFill>
                  <a:schemeClr val="bg1"/>
                </a:solidFill>
              </a:rPr>
              <a:t>Shutdown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between</a:t>
            </a:r>
            <a:r>
              <a:rPr lang="fr-FR" dirty="0">
                <a:solidFill>
                  <a:schemeClr val="bg1"/>
                </a:solidFill>
              </a:rPr>
              <a:t> 1st </a:t>
            </a:r>
            <a:r>
              <a:rPr lang="fr-FR" dirty="0" err="1">
                <a:solidFill>
                  <a:schemeClr val="bg1"/>
                </a:solidFill>
              </a:rPr>
              <a:t>october</a:t>
            </a:r>
            <a:r>
              <a:rPr lang="fr-FR" dirty="0">
                <a:solidFill>
                  <a:schemeClr val="bg1"/>
                </a:solidFill>
              </a:rPr>
              <a:t> and 13 </a:t>
            </a:r>
            <a:r>
              <a:rPr lang="fr-FR" dirty="0" err="1">
                <a:solidFill>
                  <a:schemeClr val="bg1"/>
                </a:solidFill>
              </a:rPr>
              <a:t>november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pPr marL="742950" lvl="1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Minibus </a:t>
            </a:r>
            <a:r>
              <a:rPr lang="fr-FR" dirty="0" err="1">
                <a:solidFill>
                  <a:schemeClr val="bg1"/>
                </a:solidFill>
              </a:rPr>
              <a:t>provides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2"/>
                </a:solidFill>
              </a:rPr>
              <a:t>a </a:t>
            </a:r>
            <a:r>
              <a:rPr lang="fr-FR" b="1" dirty="0">
                <a:solidFill>
                  <a:schemeClr val="bg2"/>
                </a:solidFill>
              </a:rPr>
              <a:t>24,4 B$ budget for NASA for FY2026 on 6th of </a:t>
            </a:r>
            <a:r>
              <a:rPr lang="fr-FR" b="1" dirty="0" err="1">
                <a:solidFill>
                  <a:schemeClr val="bg2"/>
                </a:solidFill>
              </a:rPr>
              <a:t>January</a:t>
            </a:r>
            <a:r>
              <a:rPr lang="fr-FR" b="1" dirty="0">
                <a:solidFill>
                  <a:schemeClr val="bg2"/>
                </a:solidFill>
              </a:rPr>
              <a:t> 2026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BF137DE-D58F-BEBE-6922-F802BB0F04F4}"/>
              </a:ext>
            </a:extLst>
          </p:cNvPr>
          <p:cNvSpPr txBox="1"/>
          <p:nvPr/>
        </p:nvSpPr>
        <p:spPr>
          <a:xfrm>
            <a:off x="365123" y="3195097"/>
            <a:ext cx="7554987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fr-FR" sz="1800" b="1" dirty="0" err="1">
                <a:solidFill>
                  <a:schemeClr val="bg1"/>
                </a:solidFill>
              </a:rPr>
              <a:t>Governance</a:t>
            </a:r>
            <a:r>
              <a:rPr lang="fr-FR" sz="1800" b="1" dirty="0">
                <a:solidFill>
                  <a:schemeClr val="bg1"/>
                </a:solidFill>
              </a:rPr>
              <a:t> :</a:t>
            </a:r>
          </a:p>
          <a:p>
            <a:pPr marL="742950" lvl="1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bg2"/>
                </a:solidFill>
              </a:rPr>
              <a:t>Jared </a:t>
            </a:r>
            <a:r>
              <a:rPr lang="fr-FR" b="1" dirty="0" err="1">
                <a:solidFill>
                  <a:schemeClr val="bg2"/>
                </a:solidFill>
              </a:rPr>
              <a:t>Isaacman</a:t>
            </a:r>
            <a:r>
              <a:rPr lang="fr-FR" b="1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eventually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nominated</a:t>
            </a:r>
            <a:r>
              <a:rPr lang="fr-FR" dirty="0">
                <a:solidFill>
                  <a:schemeClr val="bg1"/>
                </a:solidFill>
              </a:rPr>
              <a:t> as NASA </a:t>
            </a:r>
            <a:r>
              <a:rPr lang="fr-FR" dirty="0" err="1">
                <a:solidFill>
                  <a:schemeClr val="bg1"/>
                </a:solidFill>
              </a:rPr>
              <a:t>administrator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1D7522-CBD7-2D33-D3CF-62277DF28168}"/>
              </a:ext>
            </a:extLst>
          </p:cNvPr>
          <p:cNvSpPr txBox="1"/>
          <p:nvPr/>
        </p:nvSpPr>
        <p:spPr>
          <a:xfrm>
            <a:off x="365123" y="4033874"/>
            <a:ext cx="89406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fr-FR" sz="1800" b="1" dirty="0">
                <a:solidFill>
                  <a:schemeClr val="bg1"/>
                </a:solidFill>
              </a:rPr>
              <a:t>Impact on </a:t>
            </a:r>
            <a:r>
              <a:rPr lang="fr-FR" sz="1800" b="1" dirty="0" err="1">
                <a:solidFill>
                  <a:schemeClr val="bg1"/>
                </a:solidFill>
              </a:rPr>
              <a:t>scientific</a:t>
            </a:r>
            <a:r>
              <a:rPr lang="fr-FR" sz="1800" b="1" dirty="0">
                <a:solidFill>
                  <a:schemeClr val="bg1"/>
                </a:solidFill>
              </a:rPr>
              <a:t> mission :</a:t>
            </a:r>
          </a:p>
          <a:p>
            <a:pPr marL="742950" lvl="1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Most of </a:t>
            </a:r>
            <a:r>
              <a:rPr lang="fr-FR" dirty="0" err="1">
                <a:solidFill>
                  <a:schemeClr val="bg1"/>
                </a:solidFill>
              </a:rPr>
              <a:t>scientific</a:t>
            </a:r>
            <a:r>
              <a:rPr lang="fr-FR" dirty="0">
                <a:solidFill>
                  <a:schemeClr val="bg1"/>
                </a:solidFill>
              </a:rPr>
              <a:t> missions </a:t>
            </a:r>
            <a:r>
              <a:rPr lang="fr-FR" b="1" dirty="0" err="1">
                <a:solidFill>
                  <a:schemeClr val="bg2"/>
                </a:solidFill>
              </a:rPr>
              <a:t>should</a:t>
            </a:r>
            <a:r>
              <a:rPr lang="fr-FR" b="1" dirty="0">
                <a:solidFill>
                  <a:schemeClr val="bg2"/>
                </a:solidFill>
              </a:rPr>
              <a:t> </a:t>
            </a:r>
            <a:r>
              <a:rPr lang="fr-FR" b="1" dirty="0" err="1">
                <a:solidFill>
                  <a:schemeClr val="bg2"/>
                </a:solidFill>
              </a:rPr>
              <a:t>be</a:t>
            </a:r>
            <a:r>
              <a:rPr lang="fr-FR" b="1" dirty="0">
                <a:solidFill>
                  <a:schemeClr val="bg2"/>
                </a:solidFill>
              </a:rPr>
              <a:t> </a:t>
            </a:r>
            <a:r>
              <a:rPr lang="fr-FR" b="1" dirty="0" err="1">
                <a:solidFill>
                  <a:schemeClr val="bg2"/>
                </a:solidFill>
              </a:rPr>
              <a:t>preserved</a:t>
            </a:r>
            <a:r>
              <a:rPr lang="fr-FR" b="1" dirty="0">
                <a:solidFill>
                  <a:schemeClr val="bg2"/>
                </a:solidFill>
              </a:rPr>
              <a:t> in 2026</a:t>
            </a:r>
          </a:p>
          <a:p>
            <a:pPr marL="742950" lvl="1" indent="-28575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ESA </a:t>
            </a:r>
            <a:r>
              <a:rPr lang="fr-FR" dirty="0" err="1">
                <a:solidFill>
                  <a:schemeClr val="bg1"/>
                </a:solidFill>
              </a:rPr>
              <a:t>is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studying</a:t>
            </a:r>
            <a:r>
              <a:rPr lang="fr-FR" dirty="0">
                <a:solidFill>
                  <a:schemeClr val="bg1"/>
                </a:solidFill>
              </a:rPr>
              <a:t> alternative to NASA contribution for </a:t>
            </a:r>
            <a:r>
              <a:rPr lang="fr-FR" dirty="0" err="1">
                <a:solidFill>
                  <a:schemeClr val="bg1"/>
                </a:solidFill>
              </a:rPr>
              <a:t>Athena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b="1" dirty="0">
                <a:solidFill>
                  <a:schemeClr val="bg2"/>
                </a:solidFill>
              </a:rPr>
              <a:t>LISA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Envision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5231D89B-67F2-9F37-B63A-C2CDD44EC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115948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9F3C-2768-A14F-A11C-037BCBCB7D2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CNES consultative structures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2801435" y="1070754"/>
            <a:ext cx="4619698" cy="969064"/>
          </a:xfrm>
          <a:prstGeom prst="roundRect">
            <a:avLst/>
          </a:prstGeom>
          <a:noFill/>
          <a:ln>
            <a:solidFill>
              <a:srgbClr val="00B29C"/>
            </a:solidFill>
          </a:ln>
          <a:effectLst>
            <a:glow rad="50800">
              <a:schemeClr val="accent2">
                <a:satMod val="175000"/>
                <a:alpha val="2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97174">
              <a:lnSpc>
                <a:spcPct val="90000"/>
              </a:lnSpc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2"/>
                    </a:gs>
                    <a:gs pos="100000">
                      <a:schemeClr val="accent4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/>
                <a:uLnTx/>
                <a:uFillTx/>
                <a:latin typeface="+mj-lt"/>
                <a:ea typeface="+mn-ea"/>
                <a:cs typeface="+mn-cs"/>
              </a:rPr>
              <a:t>CPS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C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omité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P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rogrammes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S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cientifiques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79717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President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: Jean Marie Hameury, </a:t>
            </a:r>
            <a:b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Secretary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: Pascale Ultre-Guerard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4088301" y="3585145"/>
            <a:ext cx="719477" cy="460132"/>
            <a:chOff x="2206414" y="3297068"/>
            <a:chExt cx="719477" cy="460132"/>
          </a:xfrm>
        </p:grpSpPr>
        <p:sp>
          <p:nvSpPr>
            <p:cNvPr id="22" name="Espace réservé du texte 8">
              <a:extLst>
                <a:ext uri="{FF2B5EF4-FFF2-40B4-BE49-F238E27FC236}">
                  <a16:creationId xmlns:a16="http://schemas.microsoft.com/office/drawing/2014/main" id="{4D1D54E5-813F-506C-99F6-C7DE12AB5E8C}"/>
                </a:ext>
              </a:extLst>
            </p:cNvPr>
            <p:cNvSpPr txBox="1">
              <a:spLocks/>
            </p:cNvSpPr>
            <p:nvPr/>
          </p:nvSpPr>
          <p:spPr>
            <a:xfrm>
              <a:off x="2206414" y="3618560"/>
              <a:ext cx="719477" cy="13864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400" b="0" i="0" kern="1200">
                  <a:solidFill>
                    <a:schemeClr val="bg1"/>
                  </a:solidFill>
                  <a:latin typeface="CNES Sans Light" pitchFamily="2" charset="77"/>
                  <a:ea typeface="+mn-ea"/>
                  <a:cs typeface="+mn-cs"/>
                </a:defRPr>
              </a:lvl1pPr>
              <a:lvl2pPr marL="9525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CNES Sans Light" pitchFamily="2" charset="77"/>
                  <a:ea typeface="+mn-ea"/>
                  <a:cs typeface="+mn-cs"/>
                </a:defRPr>
              </a:lvl2pPr>
              <a:lvl3pPr marL="9525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CNES Sans Light" pitchFamily="2" charset="77"/>
                  <a:ea typeface="+mn-ea"/>
                  <a:cs typeface="+mn-cs"/>
                </a:defRPr>
              </a:lvl3pPr>
              <a:lvl4pPr marL="9525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CNES Sans Light" pitchFamily="2" charset="77"/>
                  <a:ea typeface="+mn-ea"/>
                  <a:cs typeface="+mn-cs"/>
                </a:defRPr>
              </a:lvl4pPr>
              <a:lvl5pPr marL="9525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 kern="1200">
                  <a:solidFill>
                    <a:schemeClr val="bg1"/>
                  </a:solidFill>
                  <a:latin typeface="CNES Sans Light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400" b="1" spc="300" dirty="0">
                  <a:solidFill>
                    <a:schemeClr val="bg2"/>
                  </a:solidFill>
                </a:rPr>
                <a:t>PHILIPPE</a:t>
              </a:r>
              <a:br>
                <a:rPr lang="fr-FR" sz="400" b="1" dirty="0">
                  <a:solidFill>
                    <a:schemeClr val="bg2"/>
                  </a:solidFill>
                </a:rPr>
              </a:br>
              <a:r>
                <a:rPr lang="fr-FR" sz="400" b="1" spc="100" dirty="0">
                  <a:solidFill>
                    <a:schemeClr val="bg2"/>
                  </a:solidFill>
                  <a:latin typeface="CNES Poster" panose="00000500000000000000" pitchFamily="50" charset="0"/>
                </a:rPr>
                <a:t>LAUDET</a:t>
              </a:r>
              <a:br>
                <a:rPr lang="fr-FR" sz="400" b="1" spc="100" dirty="0">
                  <a:solidFill>
                    <a:schemeClr val="bg2"/>
                  </a:solidFill>
                  <a:latin typeface="CNES Poster" panose="00000500000000000000" pitchFamily="50" charset="0"/>
                </a:rPr>
              </a:br>
              <a:endParaRPr lang="en-US" sz="400" b="1" dirty="0">
                <a:solidFill>
                  <a:schemeClr val="bg2"/>
                </a:solidFill>
                <a:latin typeface="CNES Sans" panose="00000500000000000000" pitchFamily="50" charset="0"/>
              </a:endParaRPr>
            </a:p>
            <a:p>
              <a:pPr algn="ctr"/>
              <a:endParaRPr lang="en-US" sz="400" b="1" dirty="0">
                <a:solidFill>
                  <a:schemeClr val="bg2"/>
                </a:solidFill>
                <a:latin typeface="CNES Sans" panose="00000500000000000000" pitchFamily="50" charset="0"/>
              </a:endParaRPr>
            </a:p>
            <a:p>
              <a:pPr algn="ctr"/>
              <a:endParaRPr lang="fr-FR" sz="400" b="1" dirty="0">
                <a:solidFill>
                  <a:schemeClr val="bg2"/>
                </a:solidFill>
                <a:latin typeface="CNES Sans" panose="00000500000000000000" pitchFamily="50" charset="0"/>
              </a:endParaRPr>
            </a:p>
            <a:p>
              <a:pPr algn="ctr"/>
              <a:endParaRPr lang="fr-FR" sz="400" b="1" dirty="0">
                <a:solidFill>
                  <a:schemeClr val="bg2"/>
                </a:solidFill>
                <a:latin typeface="CNES Sans" panose="00000500000000000000" pitchFamily="50" charset="0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2403887" y="3297068"/>
              <a:ext cx="324531" cy="320063"/>
              <a:chOff x="316648" y="2597830"/>
              <a:chExt cx="1022070" cy="1008000"/>
            </a:xfrm>
          </p:grpSpPr>
          <p:grpSp>
            <p:nvGrpSpPr>
              <p:cNvPr id="24" name="Groupe 23"/>
              <p:cNvGrpSpPr/>
              <p:nvPr/>
            </p:nvGrpSpPr>
            <p:grpSpPr>
              <a:xfrm>
                <a:off x="391899" y="2683239"/>
                <a:ext cx="869892" cy="865120"/>
                <a:chOff x="10530559" y="1486519"/>
                <a:chExt cx="904930" cy="899965"/>
              </a:xfrm>
            </p:grpSpPr>
            <p:sp>
              <p:nvSpPr>
                <p:cNvPr id="26" name="Ellipse 25">
                  <a:extLst>
                    <a:ext uri="{FF2B5EF4-FFF2-40B4-BE49-F238E27FC236}">
                      <a16:creationId xmlns:a16="http://schemas.microsoft.com/office/drawing/2014/main" id="{79AF9A8D-A517-D3A0-7C5C-63894933C8AD}"/>
                    </a:ext>
                  </a:extLst>
                </p:cNvPr>
                <p:cNvSpPr/>
                <p:nvPr/>
              </p:nvSpPr>
              <p:spPr>
                <a:xfrm flipH="1">
                  <a:off x="11383390" y="1582428"/>
                  <a:ext cx="46358" cy="45720"/>
                </a:xfrm>
                <a:prstGeom prst="ellipse">
                  <a:avLst/>
                </a:prstGeom>
                <a:solidFill>
                  <a:schemeClr val="accent2"/>
                </a:solidFill>
                <a:ln w="6350">
                  <a:noFill/>
                </a:ln>
                <a:effectLst>
                  <a:glow rad="228600">
                    <a:schemeClr val="accent2">
                      <a:alpha val="18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800"/>
                </a:p>
              </p:txBody>
            </p:sp>
            <p:pic>
              <p:nvPicPr>
                <p:cNvPr id="27" name="Picture 4">
                  <a:extLst>
                    <a:ext uri="{FF2B5EF4-FFF2-40B4-BE49-F238E27FC236}">
                      <a16:creationId xmlns:a16="http://schemas.microsoft.com/office/drawing/2014/main" id="{3C729A6A-F5D0-2A74-1763-6A4FA39FCC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0530559" y="1486519"/>
                  <a:ext cx="904930" cy="899965"/>
                </a:xfrm>
                <a:prstGeom prst="ellipse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A947EB4-2173-58A3-F7A4-7F0ADC668467}"/>
                  </a:ext>
                </a:extLst>
              </p:cNvPr>
              <p:cNvSpPr/>
              <p:nvPr/>
            </p:nvSpPr>
            <p:spPr>
              <a:xfrm>
                <a:off x="316648" y="2597830"/>
                <a:ext cx="1022070" cy="1008000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" b="1"/>
              </a:p>
            </p:txBody>
          </p:sp>
        </p:grpSp>
      </p:grpSp>
      <p:grpSp>
        <p:nvGrpSpPr>
          <p:cNvPr id="28" name="Groupe 27"/>
          <p:cNvGrpSpPr/>
          <p:nvPr/>
        </p:nvGrpSpPr>
        <p:grpSpPr>
          <a:xfrm>
            <a:off x="4504346" y="3857397"/>
            <a:ext cx="712529" cy="451220"/>
            <a:chOff x="2990479" y="3545774"/>
            <a:chExt cx="712529" cy="451220"/>
          </a:xfrm>
        </p:grpSpPr>
        <p:sp>
          <p:nvSpPr>
            <p:cNvPr id="29" name="Espace réservé du texte 8">
              <a:extLst>
                <a:ext uri="{FF2B5EF4-FFF2-40B4-BE49-F238E27FC236}">
                  <a16:creationId xmlns:a16="http://schemas.microsoft.com/office/drawing/2014/main" id="{4D1D54E5-813F-506C-99F6-C7DE12AB5E8C}"/>
                </a:ext>
              </a:extLst>
            </p:cNvPr>
            <p:cNvSpPr txBox="1">
              <a:spLocks/>
            </p:cNvSpPr>
            <p:nvPr/>
          </p:nvSpPr>
          <p:spPr>
            <a:xfrm>
              <a:off x="2990479" y="3821247"/>
              <a:ext cx="712529" cy="175747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" b="1" i="0" spc="300">
                  <a:solidFill>
                    <a:schemeClr val="bg2"/>
                  </a:solidFill>
                  <a:latin typeface="CNES Sans Light" pitchFamily="2" charset="77"/>
                </a:defRPr>
              </a:lvl1pPr>
              <a:lvl2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2pPr>
              <a:lvl3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3pPr>
              <a:lvl4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4pPr>
              <a:lvl5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/>
                <a:t>FRANCIS</a:t>
              </a:r>
              <a:br>
                <a:rPr lang="fr-FR" dirty="0"/>
              </a:br>
              <a:r>
                <a:rPr lang="fr-FR" spc="100" dirty="0">
                  <a:latin typeface="CNES Poster" panose="00000500000000000000" pitchFamily="50" charset="0"/>
                </a:rPr>
                <a:t>ROCARD</a:t>
              </a:r>
              <a:endParaRPr lang="en-US" spc="100" dirty="0">
                <a:latin typeface="CNES Poster" panose="00000500000000000000" pitchFamily="50" charset="0"/>
              </a:endParaRPr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3202668" y="3545774"/>
              <a:ext cx="288151" cy="284184"/>
              <a:chOff x="1547005" y="2597830"/>
              <a:chExt cx="1022070" cy="1008000"/>
            </a:xfrm>
          </p:grpSpPr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id="{3C729A6A-F5D0-2A74-1763-6A4FA39FCC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611614" y="2673130"/>
                <a:ext cx="882867" cy="865354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2A947EB4-2173-58A3-F7A4-7F0ADC668467}"/>
                  </a:ext>
                </a:extLst>
              </p:cNvPr>
              <p:cNvSpPr/>
              <p:nvPr/>
            </p:nvSpPr>
            <p:spPr>
              <a:xfrm>
                <a:off x="1547005" y="2597830"/>
                <a:ext cx="1022070" cy="1008000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</p:grpSp>
      </p:grpSp>
      <p:grpSp>
        <p:nvGrpSpPr>
          <p:cNvPr id="33" name="Groupe 32"/>
          <p:cNvGrpSpPr/>
          <p:nvPr/>
        </p:nvGrpSpPr>
        <p:grpSpPr>
          <a:xfrm>
            <a:off x="4897705" y="4120050"/>
            <a:ext cx="771776" cy="547077"/>
            <a:chOff x="2180264" y="3841490"/>
            <a:chExt cx="771776" cy="547077"/>
          </a:xfrm>
        </p:grpSpPr>
        <p:grpSp>
          <p:nvGrpSpPr>
            <p:cNvPr id="34" name="Groupe 33"/>
            <p:cNvGrpSpPr/>
            <p:nvPr/>
          </p:nvGrpSpPr>
          <p:grpSpPr>
            <a:xfrm>
              <a:off x="2387123" y="3841490"/>
              <a:ext cx="358059" cy="353130"/>
              <a:chOff x="5330384" y="2597830"/>
              <a:chExt cx="1022070" cy="1008000"/>
            </a:xfrm>
          </p:grpSpPr>
          <p:pic>
            <p:nvPicPr>
              <p:cNvPr id="36" name="Picture 4">
                <a:extLst>
                  <a:ext uri="{FF2B5EF4-FFF2-40B4-BE49-F238E27FC236}">
                    <a16:creationId xmlns:a16="http://schemas.microsoft.com/office/drawing/2014/main" id="{3C729A6A-F5D0-2A74-1763-6A4FA39FCC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414683" y="2673130"/>
                <a:ext cx="860612" cy="865354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2A947EB4-2173-58A3-F7A4-7F0ADC668467}"/>
                  </a:ext>
                </a:extLst>
              </p:cNvPr>
              <p:cNvSpPr/>
              <p:nvPr/>
            </p:nvSpPr>
            <p:spPr>
              <a:xfrm>
                <a:off x="5330384" y="2597830"/>
                <a:ext cx="1022070" cy="1008000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</p:grpSp>
        <p:sp>
          <p:nvSpPr>
            <p:cNvPr id="35" name="Espace réservé du texte 8">
              <a:extLst>
                <a:ext uri="{FF2B5EF4-FFF2-40B4-BE49-F238E27FC236}">
                  <a16:creationId xmlns:a16="http://schemas.microsoft.com/office/drawing/2014/main" id="{4D1D54E5-813F-506C-99F6-C7DE12AB5E8C}"/>
                </a:ext>
              </a:extLst>
            </p:cNvPr>
            <p:cNvSpPr txBox="1">
              <a:spLocks/>
            </p:cNvSpPr>
            <p:nvPr/>
          </p:nvSpPr>
          <p:spPr>
            <a:xfrm>
              <a:off x="2180264" y="4212820"/>
              <a:ext cx="771776" cy="175747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" b="1" i="0" spc="300">
                  <a:solidFill>
                    <a:schemeClr val="bg2"/>
                  </a:solidFill>
                  <a:latin typeface="CNES Sans Light" pitchFamily="2" charset="77"/>
                </a:defRPr>
              </a:lvl1pPr>
              <a:lvl2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2pPr>
              <a:lvl3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3pPr>
              <a:lvl4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4pPr>
              <a:lvl5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/>
                <a:t>CHRISTIAN</a:t>
              </a:r>
              <a:r>
                <a:rPr lang="fr-FR" spc="100" dirty="0">
                  <a:latin typeface="CNES Poster" panose="00000500000000000000" pitchFamily="50" charset="0"/>
                </a:rPr>
                <a:t>MUSTIN</a:t>
              </a:r>
              <a:endParaRPr lang="en-US" spc="100" dirty="0">
                <a:latin typeface="CNES Poster" panose="00000500000000000000" pitchFamily="50" charset="0"/>
              </a:endParaRP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6165077" y="4895973"/>
            <a:ext cx="938113" cy="511429"/>
            <a:chOff x="2877687" y="4268711"/>
            <a:chExt cx="938113" cy="511429"/>
          </a:xfrm>
        </p:grpSpPr>
        <p:grpSp>
          <p:nvGrpSpPr>
            <p:cNvPr id="39" name="Groupe 38"/>
            <p:cNvGrpSpPr/>
            <p:nvPr/>
          </p:nvGrpSpPr>
          <p:grpSpPr>
            <a:xfrm>
              <a:off x="3186264" y="4268711"/>
              <a:ext cx="320959" cy="316540"/>
              <a:chOff x="8622503" y="2967793"/>
              <a:chExt cx="1022070" cy="1008000"/>
            </a:xfrm>
          </p:grpSpPr>
          <p:pic>
            <p:nvPicPr>
              <p:cNvPr id="41" name="Picture 4">
                <a:extLst>
                  <a:ext uri="{FF2B5EF4-FFF2-40B4-BE49-F238E27FC236}">
                    <a16:creationId xmlns:a16="http://schemas.microsoft.com/office/drawing/2014/main" id="{3C729A6A-F5D0-2A74-1763-6A4FA39FCC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713638" y="3043093"/>
                <a:ext cx="849854" cy="865354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2A947EB4-2173-58A3-F7A4-7F0ADC668467}"/>
                  </a:ext>
                </a:extLst>
              </p:cNvPr>
              <p:cNvSpPr/>
              <p:nvPr/>
            </p:nvSpPr>
            <p:spPr>
              <a:xfrm>
                <a:off x="8622503" y="2967793"/>
                <a:ext cx="1022070" cy="1008000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</p:grpSp>
        <p:sp>
          <p:nvSpPr>
            <p:cNvPr id="40" name="Espace réservé du texte 8">
              <a:extLst>
                <a:ext uri="{FF2B5EF4-FFF2-40B4-BE49-F238E27FC236}">
                  <a16:creationId xmlns:a16="http://schemas.microsoft.com/office/drawing/2014/main" id="{4D1D54E5-813F-506C-99F6-C7DE12AB5E8C}"/>
                </a:ext>
              </a:extLst>
            </p:cNvPr>
            <p:cNvSpPr txBox="1">
              <a:spLocks/>
            </p:cNvSpPr>
            <p:nvPr/>
          </p:nvSpPr>
          <p:spPr>
            <a:xfrm>
              <a:off x="2877687" y="4604393"/>
              <a:ext cx="938113" cy="175747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" b="1" i="0" spc="300">
                  <a:solidFill>
                    <a:schemeClr val="bg2"/>
                  </a:solidFill>
                  <a:latin typeface="CNES Sans Light" pitchFamily="2" charset="77"/>
                </a:defRPr>
              </a:lvl1pPr>
              <a:lvl2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2pPr>
              <a:lvl3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3pPr>
              <a:lvl4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4pPr>
              <a:lvl5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/>
                <a:t>GUILLEMETTE</a:t>
              </a:r>
              <a:r>
                <a:rPr lang="fr-FR" spc="100" dirty="0">
                  <a:latin typeface="CNES Poster" panose="00000500000000000000" pitchFamily="50" charset="0"/>
                </a:rPr>
                <a:t>GAUQUELIN-KOCH</a:t>
              </a:r>
              <a:endParaRPr lang="en-US" spc="100" dirty="0">
                <a:latin typeface="CNES Poster" panose="00000500000000000000" pitchFamily="50" charset="0"/>
              </a:endParaRP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5412868" y="4376725"/>
            <a:ext cx="771776" cy="500204"/>
            <a:chOff x="2180264" y="4623022"/>
            <a:chExt cx="771776" cy="500204"/>
          </a:xfrm>
        </p:grpSpPr>
        <p:grpSp>
          <p:nvGrpSpPr>
            <p:cNvPr id="44" name="Groupe 43"/>
            <p:cNvGrpSpPr/>
            <p:nvPr/>
          </p:nvGrpSpPr>
          <p:grpSpPr>
            <a:xfrm>
              <a:off x="2401431" y="4623022"/>
              <a:ext cx="329443" cy="324908"/>
              <a:chOff x="3183419" y="2967793"/>
              <a:chExt cx="1022070" cy="1008000"/>
            </a:xfrm>
          </p:grpSpPr>
          <p:pic>
            <p:nvPicPr>
              <p:cNvPr id="46" name="Picture 4">
                <a:extLst>
                  <a:ext uri="{FF2B5EF4-FFF2-40B4-BE49-F238E27FC236}">
                    <a16:creationId xmlns:a16="http://schemas.microsoft.com/office/drawing/2014/main" id="{3C729A6A-F5D0-2A74-1763-6A4FA39FCC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268110" y="3043093"/>
                <a:ext cx="851332" cy="865354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2A947EB4-2173-58A3-F7A4-7F0ADC668467}"/>
                  </a:ext>
                </a:extLst>
              </p:cNvPr>
              <p:cNvSpPr/>
              <p:nvPr/>
            </p:nvSpPr>
            <p:spPr>
              <a:xfrm>
                <a:off x="3183419" y="2967793"/>
                <a:ext cx="1022070" cy="1008000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</p:grpSp>
        <p:sp>
          <p:nvSpPr>
            <p:cNvPr id="45" name="Espace réservé du texte 8">
              <a:extLst>
                <a:ext uri="{FF2B5EF4-FFF2-40B4-BE49-F238E27FC236}">
                  <a16:creationId xmlns:a16="http://schemas.microsoft.com/office/drawing/2014/main" id="{4D1D54E5-813F-506C-99F6-C7DE12AB5E8C}"/>
                </a:ext>
              </a:extLst>
            </p:cNvPr>
            <p:cNvSpPr txBox="1">
              <a:spLocks/>
            </p:cNvSpPr>
            <p:nvPr/>
          </p:nvSpPr>
          <p:spPr>
            <a:xfrm>
              <a:off x="2180264" y="4947479"/>
              <a:ext cx="771776" cy="175747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" b="1" i="0" spc="300">
                  <a:solidFill>
                    <a:schemeClr val="bg2"/>
                  </a:solidFill>
                  <a:latin typeface="CNES Sans Light" pitchFamily="2" charset="77"/>
                </a:defRPr>
              </a:lvl1pPr>
              <a:lvl2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2pPr>
              <a:lvl3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3pPr>
              <a:lvl4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4pPr>
              <a:lvl5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/>
                <a:t>KADER </a:t>
              </a:r>
              <a:r>
                <a:rPr lang="fr-FR" spc="100" dirty="0">
                  <a:latin typeface="CNES Poster" panose="00000500000000000000" pitchFamily="50" charset="0"/>
                </a:rPr>
                <a:t>AMSIF</a:t>
              </a:r>
              <a:endParaRPr lang="en-US" spc="100" dirty="0">
                <a:latin typeface="CNES Poster" panose="00000500000000000000" pitchFamily="50" charset="0"/>
              </a:endParaRPr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3513466" y="3283534"/>
            <a:ext cx="771776" cy="531879"/>
            <a:chOff x="2960855" y="4972382"/>
            <a:chExt cx="771776" cy="531879"/>
          </a:xfrm>
        </p:grpSpPr>
        <p:grpSp>
          <p:nvGrpSpPr>
            <p:cNvPr id="49" name="Groupe 48"/>
            <p:cNvGrpSpPr/>
            <p:nvPr/>
          </p:nvGrpSpPr>
          <p:grpSpPr>
            <a:xfrm>
              <a:off x="3164462" y="4972382"/>
              <a:ext cx="364563" cy="359544"/>
              <a:chOff x="4541432" y="2967793"/>
              <a:chExt cx="1022070" cy="1008000"/>
            </a:xfrm>
          </p:grpSpPr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2A947EB4-2173-58A3-F7A4-7F0ADC668467}"/>
                  </a:ext>
                </a:extLst>
              </p:cNvPr>
              <p:cNvSpPr/>
              <p:nvPr/>
            </p:nvSpPr>
            <p:spPr>
              <a:xfrm>
                <a:off x="4541432" y="2967793"/>
                <a:ext cx="1022070" cy="1008000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  <p:pic>
            <p:nvPicPr>
              <p:cNvPr id="52" name="Image 5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29771" y="3053751"/>
                <a:ext cx="850877" cy="845389"/>
              </a:xfrm>
              <a:prstGeom prst="flowChartConnector">
                <a:avLst/>
              </a:prstGeom>
            </p:spPr>
          </p:pic>
        </p:grpSp>
        <p:sp>
          <p:nvSpPr>
            <p:cNvPr id="50" name="Espace réservé du texte 8">
              <a:extLst>
                <a:ext uri="{FF2B5EF4-FFF2-40B4-BE49-F238E27FC236}">
                  <a16:creationId xmlns:a16="http://schemas.microsoft.com/office/drawing/2014/main" id="{4D1D54E5-813F-506C-99F6-C7DE12AB5E8C}"/>
                </a:ext>
              </a:extLst>
            </p:cNvPr>
            <p:cNvSpPr txBox="1">
              <a:spLocks/>
            </p:cNvSpPr>
            <p:nvPr/>
          </p:nvSpPr>
          <p:spPr>
            <a:xfrm>
              <a:off x="2960855" y="5328514"/>
              <a:ext cx="771776" cy="175747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" b="1" i="0" spc="300">
                  <a:solidFill>
                    <a:schemeClr val="bg2"/>
                  </a:solidFill>
                  <a:latin typeface="CNES Sans Light" pitchFamily="2" charset="77"/>
                </a:defRPr>
              </a:lvl1pPr>
              <a:lvl2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2pPr>
              <a:lvl3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3pPr>
              <a:lvl4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4pPr>
              <a:lvl5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/>
                <a:t>MARTIN </a:t>
              </a:r>
              <a:r>
                <a:rPr lang="fr-FR" spc="100" dirty="0">
                  <a:latin typeface="CNES Poster" panose="00000500000000000000" pitchFamily="50" charset="0"/>
                </a:rPr>
                <a:t>BOUTELIER</a:t>
              </a:r>
              <a:endParaRPr lang="en-US" spc="100" dirty="0">
                <a:latin typeface="CNES Poster" panose="00000500000000000000" pitchFamily="50" charset="0"/>
              </a:endParaRPr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5787960" y="4585537"/>
            <a:ext cx="771776" cy="566556"/>
            <a:chOff x="2180264" y="5357644"/>
            <a:chExt cx="771776" cy="566556"/>
          </a:xfrm>
        </p:grpSpPr>
        <p:grpSp>
          <p:nvGrpSpPr>
            <p:cNvPr id="54" name="Groupe 53"/>
            <p:cNvGrpSpPr>
              <a:grpSpLocks noChangeAspect="1"/>
            </p:cNvGrpSpPr>
            <p:nvPr/>
          </p:nvGrpSpPr>
          <p:grpSpPr>
            <a:xfrm>
              <a:off x="2379625" y="5357644"/>
              <a:ext cx="373055" cy="373055"/>
              <a:chOff x="3908629" y="695804"/>
              <a:chExt cx="1208662" cy="1208662"/>
            </a:xfrm>
          </p:grpSpPr>
          <p:pic>
            <p:nvPicPr>
              <p:cNvPr id="56" name="Picture 4">
                <a:extLst>
                  <a:ext uri="{FF2B5EF4-FFF2-40B4-BE49-F238E27FC236}">
                    <a16:creationId xmlns:a16="http://schemas.microsoft.com/office/drawing/2014/main" id="{3C729A6A-F5D0-2A74-1763-6A4FA39FCC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02330" y="803133"/>
                <a:ext cx="1012634" cy="1007834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7" name="Groupe 56"/>
              <p:cNvGrpSpPr/>
              <p:nvPr/>
            </p:nvGrpSpPr>
            <p:grpSpPr>
              <a:xfrm>
                <a:off x="3908629" y="695804"/>
                <a:ext cx="1208662" cy="1208662"/>
                <a:chOff x="1824973" y="2018107"/>
                <a:chExt cx="2175052" cy="2175052"/>
              </a:xfrm>
            </p:grpSpPr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2A947EB4-2173-58A3-F7A4-7F0ADC668467}"/>
                    </a:ext>
                  </a:extLst>
                </p:cNvPr>
                <p:cNvSpPr/>
                <p:nvPr/>
              </p:nvSpPr>
              <p:spPr>
                <a:xfrm>
                  <a:off x="1824973" y="2018107"/>
                  <a:ext cx="2175052" cy="2175052"/>
                </a:xfrm>
                <a:prstGeom prst="ellipse">
                  <a:avLst/>
                </a:prstGeom>
                <a:noFill/>
                <a:ln w="12700">
                  <a:solidFill>
                    <a:schemeClr val="accent3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6EF9E4BA-FDC2-AE82-0E5B-A2CEE8DBD536}"/>
                    </a:ext>
                  </a:extLst>
                </p:cNvPr>
                <p:cNvSpPr/>
                <p:nvPr/>
              </p:nvSpPr>
              <p:spPr>
                <a:xfrm>
                  <a:off x="3708306" y="2368335"/>
                  <a:ext cx="68829" cy="68829"/>
                </a:xfrm>
                <a:prstGeom prst="ellipse">
                  <a:avLst/>
                </a:prstGeom>
                <a:solidFill>
                  <a:schemeClr val="accent3"/>
                </a:solidFill>
                <a:ln w="6350">
                  <a:solidFill>
                    <a:schemeClr val="accent3"/>
                  </a:solidFill>
                </a:ln>
                <a:effectLst>
                  <a:glow rad="228600">
                    <a:schemeClr val="accent3">
                      <a:alpha val="18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</p:grpSp>
        </p:grpSp>
        <p:sp>
          <p:nvSpPr>
            <p:cNvPr id="55" name="Espace réservé du texte 8">
              <a:extLst>
                <a:ext uri="{FF2B5EF4-FFF2-40B4-BE49-F238E27FC236}">
                  <a16:creationId xmlns:a16="http://schemas.microsoft.com/office/drawing/2014/main" id="{4D1D54E5-813F-506C-99F6-C7DE12AB5E8C}"/>
                </a:ext>
              </a:extLst>
            </p:cNvPr>
            <p:cNvSpPr txBox="1">
              <a:spLocks/>
            </p:cNvSpPr>
            <p:nvPr/>
          </p:nvSpPr>
          <p:spPr>
            <a:xfrm>
              <a:off x="2180264" y="5748453"/>
              <a:ext cx="771776" cy="175747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" b="1" i="0" spc="300">
                  <a:solidFill>
                    <a:schemeClr val="bg2"/>
                  </a:solidFill>
                  <a:latin typeface="CNES Sans Light" pitchFamily="2" charset="77"/>
                </a:defRPr>
              </a:lvl1pPr>
              <a:lvl2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2pPr>
              <a:lvl3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3pPr>
              <a:lvl4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4pPr>
              <a:lvl5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/>
                <a:t>THIERRY </a:t>
              </a:r>
              <a:r>
                <a:rPr lang="fr-FR" spc="100" dirty="0">
                  <a:latin typeface="CNES Poster" panose="00000500000000000000" pitchFamily="50" charset="0"/>
                </a:rPr>
                <a:t>BRET-DIBAT</a:t>
              </a:r>
              <a:endParaRPr lang="en-US" spc="100" dirty="0">
                <a:latin typeface="CNES Poster" panose="00000500000000000000" pitchFamily="50" charset="0"/>
              </a:endParaRPr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6312032" y="3505341"/>
            <a:ext cx="712529" cy="487925"/>
            <a:chOff x="8506057" y="4115317"/>
            <a:chExt cx="712529" cy="487925"/>
          </a:xfrm>
        </p:grpSpPr>
        <p:grpSp>
          <p:nvGrpSpPr>
            <p:cNvPr id="61" name="Groupe 60"/>
            <p:cNvGrpSpPr/>
            <p:nvPr/>
          </p:nvGrpSpPr>
          <p:grpSpPr>
            <a:xfrm>
              <a:off x="8723073" y="4115317"/>
              <a:ext cx="284099" cy="292579"/>
              <a:chOff x="8851106" y="4451481"/>
              <a:chExt cx="447675" cy="461038"/>
            </a:xfrm>
          </p:grpSpPr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529252D8-9F77-1208-1E0C-ED958820E782}"/>
                  </a:ext>
                </a:extLst>
              </p:cNvPr>
              <p:cNvSpPr/>
              <p:nvPr/>
            </p:nvSpPr>
            <p:spPr>
              <a:xfrm>
                <a:off x="8877300" y="4486771"/>
                <a:ext cx="386462" cy="398706"/>
              </a:xfrm>
              <a:prstGeom prst="ellipse">
                <a:avLst/>
              </a:prstGeom>
              <a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627" b="321"/>
                </a:stretch>
              </a:blip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2A947EB4-2173-58A3-F7A4-7F0ADC668467}"/>
                  </a:ext>
                </a:extLst>
              </p:cNvPr>
              <p:cNvSpPr/>
              <p:nvPr/>
            </p:nvSpPr>
            <p:spPr>
              <a:xfrm>
                <a:off x="8851106" y="4451481"/>
                <a:ext cx="447675" cy="461038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/>
              </a:p>
            </p:txBody>
          </p:sp>
        </p:grpSp>
        <p:sp>
          <p:nvSpPr>
            <p:cNvPr id="62" name="Espace réservé du texte 8">
              <a:extLst>
                <a:ext uri="{FF2B5EF4-FFF2-40B4-BE49-F238E27FC236}">
                  <a16:creationId xmlns:a16="http://schemas.microsoft.com/office/drawing/2014/main" id="{4D1D54E5-813F-506C-99F6-C7DE12AB5E8C}"/>
                </a:ext>
              </a:extLst>
            </p:cNvPr>
            <p:cNvSpPr txBox="1">
              <a:spLocks/>
            </p:cNvSpPr>
            <p:nvPr/>
          </p:nvSpPr>
          <p:spPr>
            <a:xfrm>
              <a:off x="8506057" y="4427495"/>
              <a:ext cx="712529" cy="175747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" b="1" i="0" spc="300">
                  <a:solidFill>
                    <a:schemeClr val="bg2"/>
                  </a:solidFill>
                  <a:latin typeface="CNES Sans Light" pitchFamily="2" charset="77"/>
                </a:defRPr>
              </a:lvl1pPr>
              <a:lvl2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2pPr>
              <a:lvl3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3pPr>
              <a:lvl4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4pPr>
              <a:lvl5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/>
                <a:t>FELIX</a:t>
              </a:r>
              <a:br>
                <a:rPr lang="fr-FR" dirty="0"/>
              </a:br>
              <a:r>
                <a:rPr lang="fr-FR" spc="100" dirty="0">
                  <a:latin typeface="CNES Poster" panose="00000500000000000000" pitchFamily="50" charset="0"/>
                </a:rPr>
                <a:t>PEROSANZ</a:t>
              </a:r>
              <a:endParaRPr lang="en-US" spc="100" dirty="0">
                <a:latin typeface="CNES Poster" panose="00000500000000000000" pitchFamily="50" charset="0"/>
              </a:endParaRP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8529647" y="4716890"/>
            <a:ext cx="915783" cy="490721"/>
            <a:chOff x="8404429" y="3252173"/>
            <a:chExt cx="915783" cy="490721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2A947EB4-2173-58A3-F7A4-7F0ADC668467}"/>
                </a:ext>
              </a:extLst>
            </p:cNvPr>
            <p:cNvSpPr/>
            <p:nvPr/>
          </p:nvSpPr>
          <p:spPr>
            <a:xfrm>
              <a:off x="8700850" y="3252173"/>
              <a:ext cx="284099" cy="292579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grpSp>
          <p:nvGrpSpPr>
            <p:cNvPr id="69" name="Groupe 68"/>
            <p:cNvGrpSpPr/>
            <p:nvPr/>
          </p:nvGrpSpPr>
          <p:grpSpPr>
            <a:xfrm>
              <a:off x="8404429" y="3270101"/>
              <a:ext cx="915783" cy="472793"/>
              <a:chOff x="8404429" y="3270101"/>
              <a:chExt cx="915783" cy="472793"/>
            </a:xfrm>
          </p:grpSpPr>
          <p:pic>
            <p:nvPicPr>
              <p:cNvPr id="70" name="Image 69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93"/>
              <a:stretch/>
            </p:blipFill>
            <p:spPr>
              <a:xfrm>
                <a:off x="8726087" y="3270101"/>
                <a:ext cx="241703" cy="251479"/>
              </a:xfrm>
              <a:prstGeom prst="ellipse">
                <a:avLst/>
              </a:prstGeom>
              <a:ln w="19050">
                <a:noFill/>
              </a:ln>
            </p:spPr>
          </p:pic>
          <p:sp>
            <p:nvSpPr>
              <p:cNvPr id="71" name="Espace réservé du texte 8">
                <a:extLst>
                  <a:ext uri="{FF2B5EF4-FFF2-40B4-BE49-F238E27FC236}">
                    <a16:creationId xmlns:a16="http://schemas.microsoft.com/office/drawing/2014/main" id="{4D1D54E5-813F-506C-99F6-C7DE12AB5E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04429" y="3567147"/>
                <a:ext cx="915783" cy="175747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fr-FR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400" b="1" i="0" spc="300">
                    <a:solidFill>
                      <a:schemeClr val="bg2"/>
                    </a:solidFill>
                    <a:latin typeface="CNES Sans Light" pitchFamily="2" charset="77"/>
                  </a:defRPr>
                </a:lvl1pPr>
                <a:lvl2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2pPr>
                <a:lvl3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3pPr>
                <a:lvl4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4pPr>
                <a:lvl5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fr-FR" dirty="0"/>
                  <a:t>PHILIPPE</a:t>
                </a:r>
                <a:br>
                  <a:rPr lang="fr-FR" dirty="0"/>
                </a:br>
                <a:r>
                  <a:rPr lang="fr-FR" spc="100" dirty="0">
                    <a:latin typeface="CNES Poster" panose="00000500000000000000" pitchFamily="50" charset="0"/>
                  </a:rPr>
                  <a:t>MAISONGRANDE</a:t>
                </a:r>
                <a:endParaRPr lang="en-US" spc="100" dirty="0">
                  <a:latin typeface="CNES Poster" panose="00000500000000000000" pitchFamily="50" charset="0"/>
                </a:endParaRPr>
              </a:p>
            </p:txBody>
          </p:sp>
        </p:grpSp>
      </p:grpSp>
      <p:grpSp>
        <p:nvGrpSpPr>
          <p:cNvPr id="72" name="Groupe 71"/>
          <p:cNvGrpSpPr/>
          <p:nvPr/>
        </p:nvGrpSpPr>
        <p:grpSpPr>
          <a:xfrm>
            <a:off x="6636549" y="3910684"/>
            <a:ext cx="915783" cy="445416"/>
            <a:chOff x="9474404" y="3528831"/>
            <a:chExt cx="915783" cy="445416"/>
          </a:xfrm>
        </p:grpSpPr>
        <p:pic>
          <p:nvPicPr>
            <p:cNvPr id="73" name="Image 7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07"/>
            <a:stretch/>
          </p:blipFill>
          <p:spPr>
            <a:xfrm>
              <a:off x="9845541" y="3546322"/>
              <a:ext cx="236731" cy="253592"/>
            </a:xfrm>
            <a:prstGeom prst="ellipse">
              <a:avLst/>
            </a:prstGeom>
            <a:ln w="19050">
              <a:noFill/>
            </a:ln>
          </p:spPr>
        </p:pic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2A947EB4-2173-58A3-F7A4-7F0ADC668467}"/>
                </a:ext>
              </a:extLst>
            </p:cNvPr>
            <p:cNvSpPr/>
            <p:nvPr/>
          </p:nvSpPr>
          <p:spPr>
            <a:xfrm>
              <a:off x="9821856" y="3528831"/>
              <a:ext cx="284099" cy="292579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5" name="Espace réservé du texte 8">
              <a:extLst>
                <a:ext uri="{FF2B5EF4-FFF2-40B4-BE49-F238E27FC236}">
                  <a16:creationId xmlns:a16="http://schemas.microsoft.com/office/drawing/2014/main" id="{4D1D54E5-813F-506C-99F6-C7DE12AB5E8C}"/>
                </a:ext>
              </a:extLst>
            </p:cNvPr>
            <p:cNvSpPr txBox="1">
              <a:spLocks/>
            </p:cNvSpPr>
            <p:nvPr/>
          </p:nvSpPr>
          <p:spPr>
            <a:xfrm>
              <a:off x="9474404" y="3798500"/>
              <a:ext cx="915783" cy="175747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" b="1" i="0" spc="300">
                  <a:solidFill>
                    <a:schemeClr val="bg2"/>
                  </a:solidFill>
                  <a:latin typeface="CNES Sans Light" pitchFamily="2" charset="77"/>
                </a:defRPr>
              </a:lvl1pPr>
              <a:lvl2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2pPr>
              <a:lvl3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3pPr>
              <a:lvl4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4pPr>
              <a:lvl5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/>
                <a:t>YANNICE</a:t>
              </a:r>
              <a:br>
                <a:rPr lang="fr-FR" dirty="0"/>
              </a:br>
              <a:r>
                <a:rPr lang="fr-FR" spc="100" dirty="0">
                  <a:latin typeface="CNES Poster" panose="00000500000000000000" pitchFamily="50" charset="0"/>
                </a:rPr>
                <a:t>FAUGERE</a:t>
              </a:r>
              <a:endParaRPr lang="en-US" spc="100" dirty="0">
                <a:latin typeface="CNES Poster" panose="00000500000000000000" pitchFamily="50" charset="0"/>
              </a:endParaRPr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7225566" y="3890995"/>
            <a:ext cx="915783" cy="458501"/>
            <a:chOff x="9129178" y="4094340"/>
            <a:chExt cx="915783" cy="458501"/>
          </a:xfrm>
        </p:grpSpPr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2A947EB4-2173-58A3-F7A4-7F0ADC668467}"/>
                </a:ext>
              </a:extLst>
            </p:cNvPr>
            <p:cNvSpPr/>
            <p:nvPr/>
          </p:nvSpPr>
          <p:spPr>
            <a:xfrm>
              <a:off x="9431319" y="4094340"/>
              <a:ext cx="284099" cy="292579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grpSp>
          <p:nvGrpSpPr>
            <p:cNvPr id="78" name="Groupe 77"/>
            <p:cNvGrpSpPr/>
            <p:nvPr/>
          </p:nvGrpSpPr>
          <p:grpSpPr>
            <a:xfrm>
              <a:off x="9129178" y="4104712"/>
              <a:ext cx="915783" cy="448129"/>
              <a:chOff x="9129178" y="4109475"/>
              <a:chExt cx="915783" cy="448129"/>
            </a:xfrm>
          </p:grpSpPr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93DCC46D-4EA8-CF2D-D182-5804A87C286F}"/>
                  </a:ext>
                </a:extLst>
              </p:cNvPr>
              <p:cNvSpPr/>
              <p:nvPr/>
            </p:nvSpPr>
            <p:spPr>
              <a:xfrm>
                <a:off x="9456293" y="4109475"/>
                <a:ext cx="247840" cy="265703"/>
              </a:xfrm>
              <a:prstGeom prst="ellipse">
                <a:avLst/>
              </a:prstGeom>
              <a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336" t="-7267" r="6428" b="-11663"/>
                </a:stretch>
              </a:blipFill>
              <a:ln>
                <a:noFill/>
              </a:ln>
            </p:spPr>
            <p:style>
              <a:lnRef idx="2">
                <a:schemeClr val="dk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Espace réservé du texte 8">
                <a:extLst>
                  <a:ext uri="{FF2B5EF4-FFF2-40B4-BE49-F238E27FC236}">
                    <a16:creationId xmlns:a16="http://schemas.microsoft.com/office/drawing/2014/main" id="{4D1D54E5-813F-506C-99F6-C7DE12AB5E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29178" y="4381857"/>
                <a:ext cx="915783" cy="175747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fr-FR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400" b="1" i="0" spc="300">
                    <a:solidFill>
                      <a:schemeClr val="bg2"/>
                    </a:solidFill>
                    <a:latin typeface="CNES Sans Light" pitchFamily="2" charset="77"/>
                  </a:defRPr>
                </a:lvl1pPr>
                <a:lvl2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2pPr>
                <a:lvl3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3pPr>
                <a:lvl4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4pPr>
                <a:lvl5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fr-FR" dirty="0"/>
                  <a:t>AURELIEN</a:t>
                </a:r>
                <a:br>
                  <a:rPr lang="fr-FR" dirty="0"/>
                </a:br>
                <a:r>
                  <a:rPr lang="fr-FR" spc="100" dirty="0">
                    <a:latin typeface="CNES Poster" panose="00000500000000000000" pitchFamily="50" charset="0"/>
                  </a:rPr>
                  <a:t>CARBONNIERE</a:t>
                </a:r>
                <a:endParaRPr lang="en-US" spc="100" dirty="0">
                  <a:latin typeface="CNES Poster" panose="00000500000000000000" pitchFamily="50" charset="0"/>
                </a:endParaRPr>
              </a:p>
            </p:txBody>
          </p:sp>
        </p:grpSp>
      </p:grpSp>
      <p:grpSp>
        <p:nvGrpSpPr>
          <p:cNvPr id="81" name="Groupe 80"/>
          <p:cNvGrpSpPr/>
          <p:nvPr/>
        </p:nvGrpSpPr>
        <p:grpSpPr>
          <a:xfrm>
            <a:off x="8280159" y="4277945"/>
            <a:ext cx="712529" cy="470890"/>
            <a:chOff x="8277999" y="4463906"/>
            <a:chExt cx="712529" cy="470890"/>
          </a:xfrm>
        </p:grpSpPr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2A947EB4-2173-58A3-F7A4-7F0ADC668467}"/>
                </a:ext>
              </a:extLst>
            </p:cNvPr>
            <p:cNvSpPr/>
            <p:nvPr/>
          </p:nvSpPr>
          <p:spPr>
            <a:xfrm>
              <a:off x="8500324" y="4463906"/>
              <a:ext cx="284099" cy="292579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grpSp>
          <p:nvGrpSpPr>
            <p:cNvPr id="83" name="Groupe 82"/>
            <p:cNvGrpSpPr/>
            <p:nvPr/>
          </p:nvGrpSpPr>
          <p:grpSpPr>
            <a:xfrm>
              <a:off x="8277999" y="4493052"/>
              <a:ext cx="712529" cy="441744"/>
              <a:chOff x="9934795" y="5184313"/>
              <a:chExt cx="712529" cy="441744"/>
            </a:xfrm>
          </p:grpSpPr>
          <p:grpSp>
            <p:nvGrpSpPr>
              <p:cNvPr id="84" name="Groupe 83"/>
              <p:cNvGrpSpPr/>
              <p:nvPr/>
            </p:nvGrpSpPr>
            <p:grpSpPr>
              <a:xfrm>
                <a:off x="10185421" y="5184313"/>
                <a:ext cx="227498" cy="234288"/>
                <a:chOff x="8851106" y="4451481"/>
                <a:chExt cx="447675" cy="461038"/>
              </a:xfrm>
            </p:grpSpPr>
            <p:sp>
              <p:nvSpPr>
                <p:cNvPr id="86" name="Ellipse 85">
                  <a:extLst>
                    <a:ext uri="{FF2B5EF4-FFF2-40B4-BE49-F238E27FC236}">
                      <a16:creationId xmlns:a16="http://schemas.microsoft.com/office/drawing/2014/main" id="{529252D8-9F77-1208-1E0C-ED958820E782}"/>
                    </a:ext>
                  </a:extLst>
                </p:cNvPr>
                <p:cNvSpPr/>
                <p:nvPr/>
              </p:nvSpPr>
              <p:spPr>
                <a:xfrm>
                  <a:off x="8877300" y="4486771"/>
                  <a:ext cx="386462" cy="398706"/>
                </a:xfrm>
                <a:prstGeom prst="ellipse">
                  <a:avLst/>
                </a:prstGeom>
                <a:blipFill rotWithShape="1">
                  <a:blip r:embed="rId13"/>
                  <a:srcRect/>
                  <a:stretch>
                    <a:fillRect t="-16000" b="-16000"/>
                  </a:stretch>
                </a:blipFill>
                <a:ln>
                  <a:noFill/>
                </a:ln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dk2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2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" name="Ellipse 86">
                  <a:extLst>
                    <a:ext uri="{FF2B5EF4-FFF2-40B4-BE49-F238E27FC236}">
                      <a16:creationId xmlns:a16="http://schemas.microsoft.com/office/drawing/2014/main" id="{2A947EB4-2173-58A3-F7A4-7F0ADC668467}"/>
                    </a:ext>
                  </a:extLst>
                </p:cNvPr>
                <p:cNvSpPr/>
                <p:nvPr/>
              </p:nvSpPr>
              <p:spPr>
                <a:xfrm>
                  <a:off x="8851106" y="4451481"/>
                  <a:ext cx="447675" cy="461038"/>
                </a:xfrm>
                <a:prstGeom prst="ellipse">
                  <a:avLst/>
                </a:prstGeom>
                <a:blipFill rotWithShape="1">
                  <a:blip r:embed="rId13"/>
                  <a:srcRect/>
                  <a:stretch>
                    <a:fillRect t="-16000" b="-16000"/>
                  </a:stretch>
                </a:blipFill>
                <a:ln>
                  <a:noFill/>
                </a:ln>
              </p:spPr>
              <p:style>
                <a:lnRef idx="2">
                  <a:schemeClr val="dk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dk2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2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rtlCol="0" anchor="ctr"/>
                <a:lstStyle/>
                <a:p>
                  <a:pPr algn="ctr"/>
                  <a:endParaRPr lang="fr-FR" b="1"/>
                </a:p>
              </p:txBody>
            </p:sp>
          </p:grpSp>
          <p:sp>
            <p:nvSpPr>
              <p:cNvPr id="85" name="Espace réservé du texte 8">
                <a:extLst>
                  <a:ext uri="{FF2B5EF4-FFF2-40B4-BE49-F238E27FC236}">
                    <a16:creationId xmlns:a16="http://schemas.microsoft.com/office/drawing/2014/main" id="{4D1D54E5-813F-506C-99F6-C7DE12AB5E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34795" y="5450310"/>
                <a:ext cx="712529" cy="175747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fr-FR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400" b="1" i="0" spc="300">
                    <a:solidFill>
                      <a:schemeClr val="bg2"/>
                    </a:solidFill>
                    <a:latin typeface="CNES Sans Light" pitchFamily="2" charset="77"/>
                  </a:defRPr>
                </a:lvl1pPr>
                <a:lvl2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2pPr>
                <a:lvl3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3pPr>
                <a:lvl4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4pPr>
                <a:lvl5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fr-FR" dirty="0"/>
                  <a:t>CAROLE</a:t>
                </a:r>
                <a:br>
                  <a:rPr lang="fr-FR" dirty="0"/>
                </a:br>
                <a:r>
                  <a:rPr lang="fr-FR" spc="100" dirty="0">
                    <a:latin typeface="CNES Poster" panose="00000500000000000000" pitchFamily="50" charset="0"/>
                  </a:rPr>
                  <a:t>DENIEL</a:t>
                </a:r>
                <a:endParaRPr lang="en-US" spc="100" dirty="0">
                  <a:latin typeface="CNES Poster" panose="00000500000000000000" pitchFamily="50" charset="0"/>
                </a:endParaRPr>
              </a:p>
            </p:txBody>
          </p:sp>
        </p:grpSp>
      </p:grpSp>
      <p:grpSp>
        <p:nvGrpSpPr>
          <p:cNvPr id="88" name="Groupe 87"/>
          <p:cNvGrpSpPr/>
          <p:nvPr/>
        </p:nvGrpSpPr>
        <p:grpSpPr>
          <a:xfrm>
            <a:off x="7767039" y="4282388"/>
            <a:ext cx="746291" cy="471236"/>
            <a:chOff x="8990528" y="4473689"/>
            <a:chExt cx="746291" cy="471236"/>
          </a:xfrm>
        </p:grpSpPr>
        <p:sp>
          <p:nvSpPr>
            <p:cNvPr id="89" name="Espace réservé du texte 8">
              <a:extLst>
                <a:ext uri="{FF2B5EF4-FFF2-40B4-BE49-F238E27FC236}">
                  <a16:creationId xmlns:a16="http://schemas.microsoft.com/office/drawing/2014/main" id="{4D1D54E5-813F-506C-99F6-C7DE12AB5E8C}"/>
                </a:ext>
              </a:extLst>
            </p:cNvPr>
            <p:cNvSpPr txBox="1">
              <a:spLocks/>
            </p:cNvSpPr>
            <p:nvPr/>
          </p:nvSpPr>
          <p:spPr>
            <a:xfrm>
              <a:off x="8990528" y="4769178"/>
              <a:ext cx="746291" cy="175747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" b="1" i="0" spc="300">
                  <a:solidFill>
                    <a:schemeClr val="bg2"/>
                  </a:solidFill>
                  <a:latin typeface="CNES Sans Light" pitchFamily="2" charset="77"/>
                </a:defRPr>
              </a:lvl1pPr>
              <a:lvl2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2pPr>
              <a:lvl3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3pPr>
              <a:lvl4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4pPr>
              <a:lvl5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/>
                <a:t>ADRIEN</a:t>
              </a:r>
              <a:br>
                <a:rPr lang="fr-FR" dirty="0"/>
              </a:br>
              <a:r>
                <a:rPr lang="fr-FR" spc="100" dirty="0">
                  <a:latin typeface="CNES Poster" panose="00000500000000000000" pitchFamily="50" charset="0"/>
                </a:rPr>
                <a:t>DESCHAMPS</a:t>
              </a:r>
              <a:endParaRPr lang="en-US" spc="100" dirty="0">
                <a:latin typeface="CNES Poster" panose="00000500000000000000" pitchFamily="50" charset="0"/>
              </a:endParaRPr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2A947EB4-2173-58A3-F7A4-7F0ADC668467}"/>
                </a:ext>
              </a:extLst>
            </p:cNvPr>
            <p:cNvSpPr/>
            <p:nvPr/>
          </p:nvSpPr>
          <p:spPr>
            <a:xfrm>
              <a:off x="9238504" y="4473689"/>
              <a:ext cx="284099" cy="292579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B39DAB44-4F99-5CC2-321B-C6BFE1C3EBA6}"/>
                </a:ext>
              </a:extLst>
            </p:cNvPr>
            <p:cNvSpPr/>
            <p:nvPr/>
          </p:nvSpPr>
          <p:spPr>
            <a:xfrm>
              <a:off x="9255450" y="4483528"/>
              <a:ext cx="251705" cy="262817"/>
            </a:xfrm>
            <a:prstGeom prst="ellipse">
              <a:avLst/>
            </a:prstGeom>
            <a:blipFill rotWithShape="1">
              <a:blip r:embed="rId14"/>
              <a:srcRect/>
              <a:stretch>
                <a:fillRect t="-11000" r="-21954" b="-11000"/>
              </a:stretch>
            </a:blipFill>
            <a:ln>
              <a:noFill/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</p:grpSp>
      <p:cxnSp>
        <p:nvCxnSpPr>
          <p:cNvPr id="94" name="Connecteur droit 93"/>
          <p:cNvCxnSpPr/>
          <p:nvPr/>
        </p:nvCxnSpPr>
        <p:spPr>
          <a:xfrm>
            <a:off x="1678895" y="3546707"/>
            <a:ext cx="1947485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>
            <a:off x="1926545" y="3813551"/>
            <a:ext cx="2276195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>
            <a:off x="2255157" y="4122326"/>
            <a:ext cx="2355148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>
            <a:off x="2899141" y="4392744"/>
            <a:ext cx="2055718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/>
          <p:cNvCxnSpPr/>
          <p:nvPr/>
        </p:nvCxnSpPr>
        <p:spPr>
          <a:xfrm>
            <a:off x="3600852" y="4661023"/>
            <a:ext cx="1973768" cy="610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3904537" y="4914685"/>
            <a:ext cx="1973768" cy="610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>
            <a:off x="4196347" y="5157289"/>
            <a:ext cx="216402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/>
        </p:nvCxnSpPr>
        <p:spPr>
          <a:xfrm>
            <a:off x="6942135" y="3742623"/>
            <a:ext cx="157362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7924367" y="4129757"/>
            <a:ext cx="117749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/>
          <p:cNvCxnSpPr/>
          <p:nvPr/>
        </p:nvCxnSpPr>
        <p:spPr>
          <a:xfrm>
            <a:off x="10330881" y="4889892"/>
            <a:ext cx="28052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à coins arrondis 107"/>
          <p:cNvSpPr/>
          <p:nvPr/>
        </p:nvSpPr>
        <p:spPr>
          <a:xfrm>
            <a:off x="322835" y="5576542"/>
            <a:ext cx="11512585" cy="519457"/>
          </a:xfrm>
          <a:prstGeom prst="roundRect">
            <a:avLst/>
          </a:prstGeom>
          <a:noFill/>
          <a:ln>
            <a:solidFill>
              <a:srgbClr val="00BC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2"/>
                    </a:gs>
                    <a:gs pos="100000">
                      <a:schemeClr val="accent4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+mj-lt"/>
              </a:rPr>
              <a:t>RESEARCH LABORATORIES</a:t>
            </a:r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4DEAE6CD-1EBF-210F-8EE1-0F0EFDC35D07}"/>
              </a:ext>
            </a:extLst>
          </p:cNvPr>
          <p:cNvGrpSpPr/>
          <p:nvPr/>
        </p:nvGrpSpPr>
        <p:grpSpPr>
          <a:xfrm>
            <a:off x="9787575" y="1200150"/>
            <a:ext cx="1975800" cy="807268"/>
            <a:chOff x="6096000" y="1819351"/>
            <a:chExt cx="2645444" cy="3578726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61787D1-9DE8-D1C0-DA2E-8FE6B66B6CD5}"/>
                </a:ext>
              </a:extLst>
            </p:cNvPr>
            <p:cNvSpPr/>
            <p:nvPr/>
          </p:nvSpPr>
          <p:spPr>
            <a:xfrm>
              <a:off x="6096000" y="1819351"/>
              <a:ext cx="2611030" cy="3544312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15875">
              <a:solidFill>
                <a:schemeClr val="accent3"/>
              </a:solidFill>
            </a:ln>
            <a:effectLst>
              <a:glow rad="63500">
                <a:schemeClr val="accent3">
                  <a:alpha val="22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098931A8-F167-9B4A-01C6-7F75E55DA2B8}"/>
                </a:ext>
              </a:extLst>
            </p:cNvPr>
            <p:cNvSpPr/>
            <p:nvPr/>
          </p:nvSpPr>
          <p:spPr>
            <a:xfrm>
              <a:off x="8672615" y="1961848"/>
              <a:ext cx="68829" cy="68829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accent3"/>
              </a:solidFill>
            </a:ln>
            <a:effectLst>
              <a:glow rad="228600">
                <a:schemeClr val="accent3">
                  <a:alpha val="18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F3115A4D-F8A6-0C2A-21CA-5AC0580FC41E}"/>
                </a:ext>
              </a:extLst>
            </p:cNvPr>
            <p:cNvSpPr/>
            <p:nvPr/>
          </p:nvSpPr>
          <p:spPr>
            <a:xfrm>
              <a:off x="6188578" y="5329248"/>
              <a:ext cx="68829" cy="68829"/>
            </a:xfrm>
            <a:prstGeom prst="ellipse">
              <a:avLst/>
            </a:prstGeom>
            <a:solidFill>
              <a:schemeClr val="tx1"/>
            </a:solidFill>
            <a:ln w="3175">
              <a:solidFill>
                <a:schemeClr val="accent3"/>
              </a:solidFill>
            </a:ln>
            <a:effectLst>
              <a:glow rad="228600">
                <a:schemeClr val="accent3">
                  <a:alpha val="18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3" name="Groupe 112"/>
          <p:cNvGrpSpPr/>
          <p:nvPr/>
        </p:nvGrpSpPr>
        <p:grpSpPr>
          <a:xfrm>
            <a:off x="9876939" y="1327320"/>
            <a:ext cx="1460775" cy="536415"/>
            <a:chOff x="9326663" y="949289"/>
            <a:chExt cx="1460775" cy="536415"/>
          </a:xfrm>
        </p:grpSpPr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59005090-B290-9437-D705-6F23E4834FCD}"/>
                </a:ext>
              </a:extLst>
            </p:cNvPr>
            <p:cNvGrpSpPr/>
            <p:nvPr/>
          </p:nvGrpSpPr>
          <p:grpSpPr>
            <a:xfrm>
              <a:off x="10270428" y="949289"/>
              <a:ext cx="517010" cy="449924"/>
              <a:chOff x="1301606" y="6252162"/>
              <a:chExt cx="462845" cy="402788"/>
            </a:xfrm>
          </p:grpSpPr>
          <p:sp>
            <p:nvSpPr>
              <p:cNvPr id="116" name="Forme libre 115">
                <a:extLst>
                  <a:ext uri="{FF2B5EF4-FFF2-40B4-BE49-F238E27FC236}">
                    <a16:creationId xmlns:a16="http://schemas.microsoft.com/office/drawing/2014/main" id="{7367EB9D-D995-BF22-A791-4CA1C2D3B191}"/>
                  </a:ext>
                </a:extLst>
              </p:cNvPr>
              <p:cNvSpPr/>
              <p:nvPr/>
            </p:nvSpPr>
            <p:spPr>
              <a:xfrm>
                <a:off x="1434300" y="6252162"/>
                <a:ext cx="199811" cy="269202"/>
              </a:xfrm>
              <a:custGeom>
                <a:avLst/>
                <a:gdLst>
                  <a:gd name="connsiteX0" fmla="*/ 1235075 w 1563369"/>
                  <a:gd name="connsiteY0" fmla="*/ 1745615 h 2106294"/>
                  <a:gd name="connsiteX1" fmla="*/ 708660 w 1563369"/>
                  <a:gd name="connsiteY1" fmla="*/ 1172845 h 2106294"/>
                  <a:gd name="connsiteX2" fmla="*/ 708660 w 1563369"/>
                  <a:gd name="connsiteY2" fmla="*/ 0 h 2106294"/>
                  <a:gd name="connsiteX3" fmla="*/ 626110 w 1563369"/>
                  <a:gd name="connsiteY3" fmla="*/ 0 h 2106294"/>
                  <a:gd name="connsiteX4" fmla="*/ 626110 w 1563369"/>
                  <a:gd name="connsiteY4" fmla="*/ 624840 h 2106294"/>
                  <a:gd name="connsiteX5" fmla="*/ 0 w 1563369"/>
                  <a:gd name="connsiteY5" fmla="*/ 1355725 h 2106294"/>
                  <a:gd name="connsiteX6" fmla="*/ 811530 w 1563369"/>
                  <a:gd name="connsiteY6" fmla="*/ 2106295 h 2106294"/>
                  <a:gd name="connsiteX7" fmla="*/ 1563370 w 1563369"/>
                  <a:gd name="connsiteY7" fmla="*/ 1634490 h 2106294"/>
                  <a:gd name="connsiteX8" fmla="*/ 1235075 w 1563369"/>
                  <a:gd name="connsiteY8" fmla="*/ 1745615 h 2106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3369" h="2106294">
                    <a:moveTo>
                      <a:pt x="1235075" y="1745615"/>
                    </a:moveTo>
                    <a:cubicBezTo>
                      <a:pt x="986155" y="1741805"/>
                      <a:pt x="708660" y="1526540"/>
                      <a:pt x="708660" y="1172845"/>
                    </a:cubicBezTo>
                    <a:lnTo>
                      <a:pt x="708660" y="0"/>
                    </a:lnTo>
                    <a:lnTo>
                      <a:pt x="626110" y="0"/>
                    </a:lnTo>
                    <a:lnTo>
                      <a:pt x="626110" y="624840"/>
                    </a:lnTo>
                    <a:cubicBezTo>
                      <a:pt x="267335" y="702945"/>
                      <a:pt x="0" y="1000125"/>
                      <a:pt x="0" y="1355725"/>
                    </a:cubicBezTo>
                    <a:cubicBezTo>
                      <a:pt x="0" y="1770380"/>
                      <a:pt x="362585" y="2106295"/>
                      <a:pt x="811530" y="2106295"/>
                    </a:cubicBezTo>
                    <a:cubicBezTo>
                      <a:pt x="1152525" y="2106295"/>
                      <a:pt x="1443355" y="1910715"/>
                      <a:pt x="1563370" y="1634490"/>
                    </a:cubicBezTo>
                    <a:cubicBezTo>
                      <a:pt x="1486535" y="1701165"/>
                      <a:pt x="1355090" y="1747520"/>
                      <a:pt x="1235075" y="1745615"/>
                    </a:cubicBezTo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117" name="Forme libre 116">
                <a:extLst>
                  <a:ext uri="{FF2B5EF4-FFF2-40B4-BE49-F238E27FC236}">
                    <a16:creationId xmlns:a16="http://schemas.microsoft.com/office/drawing/2014/main" id="{1C45C6EC-2878-EE18-5247-CF29FEEEB4FE}"/>
                  </a:ext>
                </a:extLst>
              </p:cNvPr>
              <p:cNvSpPr/>
              <p:nvPr/>
            </p:nvSpPr>
            <p:spPr>
              <a:xfrm>
                <a:off x="1538669" y="6329417"/>
                <a:ext cx="92507" cy="83933"/>
              </a:xfrm>
              <a:custGeom>
                <a:avLst/>
                <a:gdLst>
                  <a:gd name="connsiteX0" fmla="*/ 0 w 723792"/>
                  <a:gd name="connsiteY0" fmla="*/ 698 h 656710"/>
                  <a:gd name="connsiteX1" fmla="*/ 692785 w 723792"/>
                  <a:gd name="connsiteY1" fmla="*/ 369633 h 656710"/>
                  <a:gd name="connsiteX2" fmla="*/ 448310 w 723792"/>
                  <a:gd name="connsiteY2" fmla="*/ 656653 h 656710"/>
                  <a:gd name="connsiteX3" fmla="*/ 0 w 723792"/>
                  <a:gd name="connsiteY3" fmla="*/ 698 h 656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3792" h="656710">
                    <a:moveTo>
                      <a:pt x="0" y="698"/>
                    </a:moveTo>
                    <a:cubicBezTo>
                      <a:pt x="34290" y="-3747"/>
                      <a:pt x="450215" y="1968"/>
                      <a:pt x="692785" y="369633"/>
                    </a:cubicBezTo>
                    <a:cubicBezTo>
                      <a:pt x="774700" y="493458"/>
                      <a:pt x="694690" y="648398"/>
                      <a:pt x="448310" y="656653"/>
                    </a:cubicBezTo>
                    <a:cubicBezTo>
                      <a:pt x="360680" y="659193"/>
                      <a:pt x="46355" y="579818"/>
                      <a:pt x="0" y="698"/>
                    </a:cubicBezTo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8" name="Forme libre 117">
                <a:extLst>
                  <a:ext uri="{FF2B5EF4-FFF2-40B4-BE49-F238E27FC236}">
                    <a16:creationId xmlns:a16="http://schemas.microsoft.com/office/drawing/2014/main" id="{7DB724B8-FE11-F730-69F2-ADFE99945106}"/>
                  </a:ext>
                </a:extLst>
              </p:cNvPr>
              <p:cNvSpPr/>
              <p:nvPr/>
            </p:nvSpPr>
            <p:spPr>
              <a:xfrm>
                <a:off x="1416851" y="6550012"/>
                <a:ext cx="107778" cy="104856"/>
              </a:xfrm>
              <a:custGeom>
                <a:avLst/>
                <a:gdLst>
                  <a:gd name="connsiteX0" fmla="*/ 421640 w 843281"/>
                  <a:gd name="connsiteY0" fmla="*/ 0 h 820420"/>
                  <a:gd name="connsiteX1" fmla="*/ 0 w 843281"/>
                  <a:gd name="connsiteY1" fmla="*/ 398145 h 820420"/>
                  <a:gd name="connsiteX2" fmla="*/ 0 w 843281"/>
                  <a:gd name="connsiteY2" fmla="*/ 820420 h 820420"/>
                  <a:gd name="connsiteX3" fmla="*/ 187325 w 843281"/>
                  <a:gd name="connsiteY3" fmla="*/ 820420 h 820420"/>
                  <a:gd name="connsiteX4" fmla="*/ 187325 w 843281"/>
                  <a:gd name="connsiteY4" fmla="*/ 401320 h 820420"/>
                  <a:gd name="connsiteX5" fmla="*/ 421640 w 843281"/>
                  <a:gd name="connsiteY5" fmla="*/ 142875 h 820420"/>
                  <a:gd name="connsiteX6" fmla="*/ 655955 w 843281"/>
                  <a:gd name="connsiteY6" fmla="*/ 401320 h 820420"/>
                  <a:gd name="connsiteX7" fmla="*/ 655955 w 843281"/>
                  <a:gd name="connsiteY7" fmla="*/ 820420 h 820420"/>
                  <a:gd name="connsiteX8" fmla="*/ 843280 w 843281"/>
                  <a:gd name="connsiteY8" fmla="*/ 820420 h 820420"/>
                  <a:gd name="connsiteX9" fmla="*/ 843280 w 843281"/>
                  <a:gd name="connsiteY9" fmla="*/ 398780 h 820420"/>
                  <a:gd name="connsiteX10" fmla="*/ 421640 w 843281"/>
                  <a:gd name="connsiteY10" fmla="*/ 0 h 820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3281" h="820420">
                    <a:moveTo>
                      <a:pt x="421640" y="0"/>
                    </a:moveTo>
                    <a:cubicBezTo>
                      <a:pt x="212090" y="0"/>
                      <a:pt x="0" y="86360"/>
                      <a:pt x="0" y="398145"/>
                    </a:cubicBezTo>
                    <a:lnTo>
                      <a:pt x="0" y="820420"/>
                    </a:lnTo>
                    <a:lnTo>
                      <a:pt x="187325" y="820420"/>
                    </a:lnTo>
                    <a:lnTo>
                      <a:pt x="187325" y="401320"/>
                    </a:lnTo>
                    <a:cubicBezTo>
                      <a:pt x="187325" y="191135"/>
                      <a:pt x="322580" y="142875"/>
                      <a:pt x="421640" y="142875"/>
                    </a:cubicBezTo>
                    <a:cubicBezTo>
                      <a:pt x="520700" y="142875"/>
                      <a:pt x="655955" y="191770"/>
                      <a:pt x="655955" y="401320"/>
                    </a:cubicBezTo>
                    <a:lnTo>
                      <a:pt x="655955" y="820420"/>
                    </a:lnTo>
                    <a:lnTo>
                      <a:pt x="843280" y="820420"/>
                    </a:lnTo>
                    <a:lnTo>
                      <a:pt x="843280" y="398780"/>
                    </a:lnTo>
                    <a:cubicBezTo>
                      <a:pt x="843915" y="86995"/>
                      <a:pt x="631825" y="0"/>
                      <a:pt x="421640" y="0"/>
                    </a:cubicBezTo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9" name="Forme libre 118">
                <a:extLst>
                  <a:ext uri="{FF2B5EF4-FFF2-40B4-BE49-F238E27FC236}">
                    <a16:creationId xmlns:a16="http://schemas.microsoft.com/office/drawing/2014/main" id="{148ECD61-EC79-3707-9119-B8BE17945705}"/>
                  </a:ext>
                </a:extLst>
              </p:cNvPr>
              <p:cNvSpPr/>
              <p:nvPr/>
            </p:nvSpPr>
            <p:spPr>
              <a:xfrm>
                <a:off x="1301606" y="6552934"/>
                <a:ext cx="99581" cy="101935"/>
              </a:xfrm>
              <a:custGeom>
                <a:avLst/>
                <a:gdLst>
                  <a:gd name="connsiteX0" fmla="*/ 0 w 779145"/>
                  <a:gd name="connsiteY0" fmla="*/ 398780 h 797559"/>
                  <a:gd name="connsiteX1" fmla="*/ 398145 w 779145"/>
                  <a:gd name="connsiteY1" fmla="*/ 797560 h 797559"/>
                  <a:gd name="connsiteX2" fmla="*/ 779145 w 779145"/>
                  <a:gd name="connsiteY2" fmla="*/ 797560 h 797559"/>
                  <a:gd name="connsiteX3" fmla="*/ 779145 w 779145"/>
                  <a:gd name="connsiteY3" fmla="*/ 657860 h 797559"/>
                  <a:gd name="connsiteX4" fmla="*/ 446405 w 779145"/>
                  <a:gd name="connsiteY4" fmla="*/ 657860 h 797559"/>
                  <a:gd name="connsiteX5" fmla="*/ 194945 w 779145"/>
                  <a:gd name="connsiteY5" fmla="*/ 398780 h 797559"/>
                  <a:gd name="connsiteX6" fmla="*/ 446405 w 779145"/>
                  <a:gd name="connsiteY6" fmla="*/ 137795 h 797559"/>
                  <a:gd name="connsiteX7" fmla="*/ 779145 w 779145"/>
                  <a:gd name="connsiteY7" fmla="*/ 137795 h 797559"/>
                  <a:gd name="connsiteX8" fmla="*/ 779145 w 779145"/>
                  <a:gd name="connsiteY8" fmla="*/ 0 h 797559"/>
                  <a:gd name="connsiteX9" fmla="*/ 398145 w 779145"/>
                  <a:gd name="connsiteY9" fmla="*/ 0 h 797559"/>
                  <a:gd name="connsiteX10" fmla="*/ 0 w 779145"/>
                  <a:gd name="connsiteY10" fmla="*/ 398780 h 79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79145" h="797559">
                    <a:moveTo>
                      <a:pt x="0" y="398780"/>
                    </a:moveTo>
                    <a:cubicBezTo>
                      <a:pt x="0" y="596900"/>
                      <a:pt x="86360" y="797560"/>
                      <a:pt x="398145" y="797560"/>
                    </a:cubicBezTo>
                    <a:lnTo>
                      <a:pt x="779145" y="797560"/>
                    </a:lnTo>
                    <a:lnTo>
                      <a:pt x="779145" y="657860"/>
                    </a:lnTo>
                    <a:lnTo>
                      <a:pt x="446405" y="657860"/>
                    </a:lnTo>
                    <a:cubicBezTo>
                      <a:pt x="236220" y="657860"/>
                      <a:pt x="194945" y="495935"/>
                      <a:pt x="194945" y="398780"/>
                    </a:cubicBezTo>
                    <a:cubicBezTo>
                      <a:pt x="194945" y="302260"/>
                      <a:pt x="236220" y="137795"/>
                      <a:pt x="446405" y="137795"/>
                    </a:cubicBezTo>
                    <a:lnTo>
                      <a:pt x="779145" y="137795"/>
                    </a:lnTo>
                    <a:lnTo>
                      <a:pt x="779145" y="0"/>
                    </a:lnTo>
                    <a:lnTo>
                      <a:pt x="398145" y="0"/>
                    </a:lnTo>
                    <a:cubicBezTo>
                      <a:pt x="86360" y="0"/>
                      <a:pt x="0" y="200660"/>
                      <a:pt x="0" y="398780"/>
                    </a:cubicBezTo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0" name="Forme libre 119">
                <a:extLst>
                  <a:ext uri="{FF2B5EF4-FFF2-40B4-BE49-F238E27FC236}">
                    <a16:creationId xmlns:a16="http://schemas.microsoft.com/office/drawing/2014/main" id="{C8DF2F02-7699-74A5-E92C-DC5A70CB5828}"/>
                  </a:ext>
                </a:extLst>
              </p:cNvPr>
              <p:cNvSpPr/>
              <p:nvPr/>
            </p:nvSpPr>
            <p:spPr>
              <a:xfrm>
                <a:off x="1538994" y="6550094"/>
                <a:ext cx="108914" cy="104856"/>
              </a:xfrm>
              <a:custGeom>
                <a:avLst/>
                <a:gdLst>
                  <a:gd name="connsiteX0" fmla="*/ 652145 w 852169"/>
                  <a:gd name="connsiteY0" fmla="*/ 365125 h 820419"/>
                  <a:gd name="connsiteX1" fmla="*/ 200025 w 852169"/>
                  <a:gd name="connsiteY1" fmla="*/ 365125 h 820419"/>
                  <a:gd name="connsiteX2" fmla="*/ 424180 w 852169"/>
                  <a:gd name="connsiteY2" fmla="*/ 121920 h 820419"/>
                  <a:gd name="connsiteX3" fmla="*/ 652145 w 852169"/>
                  <a:gd name="connsiteY3" fmla="*/ 365125 h 820419"/>
                  <a:gd name="connsiteX4" fmla="*/ 199390 w 852169"/>
                  <a:gd name="connsiteY4" fmla="*/ 485775 h 820419"/>
                  <a:gd name="connsiteX5" fmla="*/ 852170 w 852169"/>
                  <a:gd name="connsiteY5" fmla="*/ 485775 h 820419"/>
                  <a:gd name="connsiteX6" fmla="*/ 852170 w 852169"/>
                  <a:gd name="connsiteY6" fmla="*/ 426720 h 820419"/>
                  <a:gd name="connsiteX7" fmla="*/ 407670 w 852169"/>
                  <a:gd name="connsiteY7" fmla="*/ 0 h 820419"/>
                  <a:gd name="connsiteX8" fmla="*/ 0 w 852169"/>
                  <a:gd name="connsiteY8" fmla="*/ 410210 h 820419"/>
                  <a:gd name="connsiteX9" fmla="*/ 0 w 852169"/>
                  <a:gd name="connsiteY9" fmla="*/ 421640 h 820419"/>
                  <a:gd name="connsiteX10" fmla="*/ 398145 w 852169"/>
                  <a:gd name="connsiteY10" fmla="*/ 820420 h 820419"/>
                  <a:gd name="connsiteX11" fmla="*/ 828675 w 852169"/>
                  <a:gd name="connsiteY11" fmla="*/ 820420 h 820419"/>
                  <a:gd name="connsiteX12" fmla="*/ 828675 w 852169"/>
                  <a:gd name="connsiteY12" fmla="*/ 680720 h 820419"/>
                  <a:gd name="connsiteX13" fmla="*/ 447040 w 852169"/>
                  <a:gd name="connsiteY13" fmla="*/ 680720 h 820419"/>
                  <a:gd name="connsiteX14" fmla="*/ 199390 w 852169"/>
                  <a:gd name="connsiteY14" fmla="*/ 485775 h 820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2169" h="820419">
                    <a:moveTo>
                      <a:pt x="652145" y="365125"/>
                    </a:moveTo>
                    <a:lnTo>
                      <a:pt x="200025" y="365125"/>
                    </a:lnTo>
                    <a:cubicBezTo>
                      <a:pt x="200025" y="297180"/>
                      <a:pt x="204470" y="121920"/>
                      <a:pt x="424180" y="121920"/>
                    </a:cubicBezTo>
                    <a:cubicBezTo>
                      <a:pt x="683895" y="121285"/>
                      <a:pt x="652145" y="365125"/>
                      <a:pt x="652145" y="365125"/>
                    </a:cubicBezTo>
                    <a:moveTo>
                      <a:pt x="199390" y="485775"/>
                    </a:moveTo>
                    <a:lnTo>
                      <a:pt x="852170" y="485775"/>
                    </a:lnTo>
                    <a:cubicBezTo>
                      <a:pt x="852170" y="463550"/>
                      <a:pt x="852170" y="426720"/>
                      <a:pt x="852170" y="426720"/>
                    </a:cubicBezTo>
                    <a:cubicBezTo>
                      <a:pt x="852170" y="71755"/>
                      <a:pt x="619125" y="0"/>
                      <a:pt x="407670" y="0"/>
                    </a:cubicBezTo>
                    <a:cubicBezTo>
                      <a:pt x="109855" y="0"/>
                      <a:pt x="0" y="212725"/>
                      <a:pt x="0" y="410210"/>
                    </a:cubicBezTo>
                    <a:lnTo>
                      <a:pt x="0" y="421640"/>
                    </a:lnTo>
                    <a:cubicBezTo>
                      <a:pt x="0" y="619760"/>
                      <a:pt x="86995" y="820420"/>
                      <a:pt x="398145" y="820420"/>
                    </a:cubicBezTo>
                    <a:lnTo>
                      <a:pt x="828675" y="820420"/>
                    </a:lnTo>
                    <a:lnTo>
                      <a:pt x="828675" y="680720"/>
                    </a:lnTo>
                    <a:lnTo>
                      <a:pt x="447040" y="680720"/>
                    </a:lnTo>
                    <a:cubicBezTo>
                      <a:pt x="271780" y="679450"/>
                      <a:pt x="213995" y="579120"/>
                      <a:pt x="199390" y="485775"/>
                    </a:cubicBezTo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" name="Forme libre 120">
                <a:extLst>
                  <a:ext uri="{FF2B5EF4-FFF2-40B4-BE49-F238E27FC236}">
                    <a16:creationId xmlns:a16="http://schemas.microsoft.com/office/drawing/2014/main" id="{4442731A-BF35-FAFB-E305-ABB40C5BA418}"/>
                  </a:ext>
                </a:extLst>
              </p:cNvPr>
              <p:cNvSpPr/>
              <p:nvPr/>
            </p:nvSpPr>
            <p:spPr>
              <a:xfrm>
                <a:off x="1662192" y="6552934"/>
                <a:ext cx="102259" cy="101366"/>
              </a:xfrm>
              <a:custGeom>
                <a:avLst/>
                <a:gdLst>
                  <a:gd name="connsiteX0" fmla="*/ 472440 w 800100"/>
                  <a:gd name="connsiteY0" fmla="*/ 336550 h 793114"/>
                  <a:gd name="connsiteX1" fmla="*/ 367030 w 800100"/>
                  <a:gd name="connsiteY1" fmla="*/ 336550 h 793114"/>
                  <a:gd name="connsiteX2" fmla="*/ 207010 w 800100"/>
                  <a:gd name="connsiteY2" fmla="*/ 234950 h 793114"/>
                  <a:gd name="connsiteX3" fmla="*/ 355600 w 800100"/>
                  <a:gd name="connsiteY3" fmla="*/ 137795 h 793114"/>
                  <a:gd name="connsiteX4" fmla="*/ 769620 w 800100"/>
                  <a:gd name="connsiteY4" fmla="*/ 137795 h 793114"/>
                  <a:gd name="connsiteX5" fmla="*/ 769620 w 800100"/>
                  <a:gd name="connsiteY5" fmla="*/ 0 h 793114"/>
                  <a:gd name="connsiteX6" fmla="*/ 357505 w 800100"/>
                  <a:gd name="connsiteY6" fmla="*/ 0 h 793114"/>
                  <a:gd name="connsiteX7" fmla="*/ 0 w 800100"/>
                  <a:gd name="connsiteY7" fmla="*/ 234315 h 793114"/>
                  <a:gd name="connsiteX8" fmla="*/ 327660 w 800100"/>
                  <a:gd name="connsiteY8" fmla="*/ 456565 h 793114"/>
                  <a:gd name="connsiteX9" fmla="*/ 433070 w 800100"/>
                  <a:gd name="connsiteY9" fmla="*/ 456565 h 793114"/>
                  <a:gd name="connsiteX10" fmla="*/ 593090 w 800100"/>
                  <a:gd name="connsiteY10" fmla="*/ 558165 h 793114"/>
                  <a:gd name="connsiteX11" fmla="*/ 444500 w 800100"/>
                  <a:gd name="connsiteY11" fmla="*/ 655320 h 793114"/>
                  <a:gd name="connsiteX12" fmla="*/ 30480 w 800100"/>
                  <a:gd name="connsiteY12" fmla="*/ 655320 h 793114"/>
                  <a:gd name="connsiteX13" fmla="*/ 30480 w 800100"/>
                  <a:gd name="connsiteY13" fmla="*/ 793115 h 793114"/>
                  <a:gd name="connsiteX14" fmla="*/ 442595 w 800100"/>
                  <a:gd name="connsiteY14" fmla="*/ 793115 h 793114"/>
                  <a:gd name="connsiteX15" fmla="*/ 800100 w 800100"/>
                  <a:gd name="connsiteY15" fmla="*/ 558800 h 793114"/>
                  <a:gd name="connsiteX16" fmla="*/ 472440 w 800100"/>
                  <a:gd name="connsiteY16" fmla="*/ 336550 h 793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00100" h="793114">
                    <a:moveTo>
                      <a:pt x="472440" y="336550"/>
                    </a:moveTo>
                    <a:lnTo>
                      <a:pt x="367030" y="336550"/>
                    </a:lnTo>
                    <a:cubicBezTo>
                      <a:pt x="268605" y="336550"/>
                      <a:pt x="207010" y="305435"/>
                      <a:pt x="207010" y="234950"/>
                    </a:cubicBezTo>
                    <a:cubicBezTo>
                      <a:pt x="207010" y="166370"/>
                      <a:pt x="255270" y="139065"/>
                      <a:pt x="355600" y="137795"/>
                    </a:cubicBezTo>
                    <a:lnTo>
                      <a:pt x="769620" y="137795"/>
                    </a:lnTo>
                    <a:lnTo>
                      <a:pt x="769620" y="0"/>
                    </a:lnTo>
                    <a:lnTo>
                      <a:pt x="357505" y="0"/>
                    </a:lnTo>
                    <a:cubicBezTo>
                      <a:pt x="189865" y="0"/>
                      <a:pt x="0" y="27940"/>
                      <a:pt x="0" y="234315"/>
                    </a:cubicBezTo>
                    <a:cubicBezTo>
                      <a:pt x="0" y="459740"/>
                      <a:pt x="252730" y="456565"/>
                      <a:pt x="327660" y="456565"/>
                    </a:cubicBezTo>
                    <a:lnTo>
                      <a:pt x="433070" y="456565"/>
                    </a:lnTo>
                    <a:cubicBezTo>
                      <a:pt x="532130" y="456565"/>
                      <a:pt x="593090" y="487680"/>
                      <a:pt x="593090" y="558165"/>
                    </a:cubicBezTo>
                    <a:cubicBezTo>
                      <a:pt x="593090" y="626110"/>
                      <a:pt x="544830" y="654050"/>
                      <a:pt x="444500" y="655320"/>
                    </a:cubicBezTo>
                    <a:lnTo>
                      <a:pt x="30480" y="655320"/>
                    </a:lnTo>
                    <a:lnTo>
                      <a:pt x="30480" y="793115"/>
                    </a:lnTo>
                    <a:lnTo>
                      <a:pt x="442595" y="793115"/>
                    </a:lnTo>
                    <a:cubicBezTo>
                      <a:pt x="610235" y="793115"/>
                      <a:pt x="800100" y="765175"/>
                      <a:pt x="800100" y="558800"/>
                    </a:cubicBezTo>
                    <a:cubicBezTo>
                      <a:pt x="799465" y="332740"/>
                      <a:pt x="546735" y="336550"/>
                      <a:pt x="472440" y="336550"/>
                    </a:cubicBezTo>
                  </a:path>
                </a:pathLst>
              </a:custGeom>
              <a:solidFill>
                <a:schemeClr val="bg1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15" name="ZoneTexte 114"/>
            <p:cNvSpPr txBox="1"/>
            <p:nvPr/>
          </p:nvSpPr>
          <p:spPr>
            <a:xfrm>
              <a:off x="9326663" y="1085594"/>
              <a:ext cx="1156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cap="small" dirty="0">
                  <a:solidFill>
                    <a:schemeClr val="bg2"/>
                  </a:solidFill>
                </a:rPr>
                <a:t>Conseil Administration</a:t>
              </a:r>
            </a:p>
          </p:txBody>
        </p:sp>
      </p:grpSp>
      <p:sp>
        <p:nvSpPr>
          <p:cNvPr id="123" name="Rectangle à coins arrondis 122"/>
          <p:cNvSpPr/>
          <p:nvPr/>
        </p:nvSpPr>
        <p:spPr>
          <a:xfrm>
            <a:off x="473262" y="3293684"/>
            <a:ext cx="1244328" cy="380663"/>
          </a:xfrm>
          <a:prstGeom prst="round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FR" sz="1050" b="1" dirty="0">
                <a:solidFill>
                  <a:schemeClr val="accent2"/>
                </a:solidFill>
                <a:latin typeface="+mj-lt"/>
              </a:rPr>
              <a:t>P</a:t>
            </a:r>
            <a:r>
              <a:rPr lang="fr-FR" sz="1050" b="1" dirty="0">
                <a:solidFill>
                  <a:schemeClr val="bg1"/>
                </a:solidFill>
              </a:rPr>
              <a:t>h.</a:t>
            </a:r>
            <a:r>
              <a:rPr lang="fr-FR" sz="105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050" b="1" dirty="0">
                <a:solidFill>
                  <a:schemeClr val="accent2"/>
                </a:solidFill>
                <a:latin typeface="+mj-lt"/>
              </a:rPr>
              <a:t>F</a:t>
            </a:r>
            <a:r>
              <a:rPr lang="fr-FR" sz="1050" b="1" dirty="0">
                <a:solidFill>
                  <a:schemeClr val="bg1"/>
                </a:solidFill>
              </a:rPr>
              <a:t>ondamentale</a:t>
            </a:r>
          </a:p>
        </p:txBody>
      </p:sp>
      <p:sp>
        <p:nvSpPr>
          <p:cNvPr id="124" name="Rectangle à coins arrondis 123"/>
          <p:cNvSpPr/>
          <p:nvPr/>
        </p:nvSpPr>
        <p:spPr>
          <a:xfrm>
            <a:off x="778687" y="3671468"/>
            <a:ext cx="1131207" cy="282065"/>
          </a:xfrm>
          <a:prstGeom prst="round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4000" rIns="54000" rtlCol="0" anchor="ctr"/>
          <a:lstStyle/>
          <a:p>
            <a:pPr algn="ctr"/>
            <a:r>
              <a:rPr lang="fr-FR" sz="1050" b="1" dirty="0">
                <a:solidFill>
                  <a:schemeClr val="accent2"/>
                </a:solidFill>
                <a:latin typeface="+mj-lt"/>
              </a:rPr>
              <a:t>A</a:t>
            </a:r>
            <a:r>
              <a:rPr lang="fr-FR" sz="1050" b="1" dirty="0">
                <a:solidFill>
                  <a:schemeClr val="bg1"/>
                </a:solidFill>
              </a:rPr>
              <a:t>stronomie</a:t>
            </a:r>
          </a:p>
        </p:txBody>
      </p:sp>
      <p:sp>
        <p:nvSpPr>
          <p:cNvPr id="125" name="Rectangle à coins arrondis 124"/>
          <p:cNvSpPr/>
          <p:nvPr/>
        </p:nvSpPr>
        <p:spPr>
          <a:xfrm>
            <a:off x="1111191" y="3939362"/>
            <a:ext cx="1131207" cy="282065"/>
          </a:xfrm>
          <a:prstGeom prst="round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FR" sz="1050" b="1" dirty="0" err="1">
                <a:solidFill>
                  <a:schemeClr val="accent2"/>
                </a:solidFill>
                <a:latin typeface="+mj-lt"/>
              </a:rPr>
              <a:t>S</a:t>
            </a:r>
            <a:r>
              <a:rPr lang="fr-FR" sz="1050" b="1" dirty="0" err="1">
                <a:solidFill>
                  <a:schemeClr val="bg1"/>
                </a:solidFill>
              </a:rPr>
              <a:t>yst</a:t>
            </a:r>
            <a:r>
              <a:rPr lang="fr-FR" sz="1050" b="1" dirty="0">
                <a:solidFill>
                  <a:schemeClr val="bg1"/>
                </a:solidFill>
              </a:rPr>
              <a:t>.</a:t>
            </a:r>
            <a:r>
              <a:rPr lang="fr-FR" sz="105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050" b="1" dirty="0">
                <a:solidFill>
                  <a:schemeClr val="accent2"/>
                </a:solidFill>
                <a:latin typeface="+mj-lt"/>
              </a:rPr>
              <a:t>S</a:t>
            </a:r>
            <a:r>
              <a:rPr lang="fr-FR" sz="1050" b="1" dirty="0">
                <a:solidFill>
                  <a:schemeClr val="bg1"/>
                </a:solidFill>
              </a:rPr>
              <a:t>olaire</a:t>
            </a:r>
          </a:p>
        </p:txBody>
      </p:sp>
      <p:sp>
        <p:nvSpPr>
          <p:cNvPr id="126" name="Rectangle à coins arrondis 125"/>
          <p:cNvSpPr/>
          <p:nvPr/>
        </p:nvSpPr>
        <p:spPr>
          <a:xfrm>
            <a:off x="1750366" y="4219964"/>
            <a:ext cx="1131207" cy="282065"/>
          </a:xfrm>
          <a:prstGeom prst="round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FR" sz="1050" b="1" dirty="0" err="1">
                <a:solidFill>
                  <a:schemeClr val="accent2"/>
                </a:solidFill>
                <a:latin typeface="+mj-lt"/>
              </a:rPr>
              <a:t>E</a:t>
            </a:r>
            <a:r>
              <a:rPr lang="fr-FR" sz="1050" b="1" dirty="0" err="1">
                <a:solidFill>
                  <a:schemeClr val="bg1"/>
                </a:solidFill>
                <a:latin typeface="CNES Sans Light" panose="00000400000000000000" pitchFamily="50" charset="0"/>
              </a:rPr>
              <a:t>xobio</a:t>
            </a:r>
            <a:r>
              <a:rPr lang="fr-FR" sz="1050" b="1" dirty="0">
                <a:solidFill>
                  <a:schemeClr val="bg1"/>
                </a:solidFill>
                <a:latin typeface="CNES Sans Light" panose="00000400000000000000" pitchFamily="50" charset="0"/>
              </a:rPr>
              <a:t>  / </a:t>
            </a:r>
            <a:r>
              <a:rPr lang="fr-FR" sz="1050" b="1" dirty="0" err="1">
                <a:solidFill>
                  <a:schemeClr val="accent2"/>
                </a:solidFill>
                <a:latin typeface="+mj-lt"/>
              </a:rPr>
              <a:t>E</a:t>
            </a:r>
            <a:r>
              <a:rPr lang="fr-FR" sz="1050" b="1" dirty="0" err="1">
                <a:solidFill>
                  <a:schemeClr val="bg1"/>
                </a:solidFill>
              </a:rPr>
              <a:t>xoplan</a:t>
            </a:r>
            <a:r>
              <a:rPr lang="fr-FR" sz="1050" b="1" dirty="0">
                <a:solidFill>
                  <a:schemeClr val="bg1"/>
                </a:solidFill>
                <a:latin typeface="CNES Sans Light" panose="00000400000000000000" pitchFamily="50" charset="0"/>
              </a:rPr>
              <a:t>.</a:t>
            </a:r>
          </a:p>
        </p:txBody>
      </p:sp>
      <p:sp>
        <p:nvSpPr>
          <p:cNvPr id="127" name="Rectangle à coins arrondis 126"/>
          <p:cNvSpPr/>
          <p:nvPr/>
        </p:nvSpPr>
        <p:spPr>
          <a:xfrm>
            <a:off x="2207435" y="4498224"/>
            <a:ext cx="1368761" cy="282065"/>
          </a:xfrm>
          <a:prstGeom prst="round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FR" sz="1050" b="1" dirty="0">
                <a:solidFill>
                  <a:schemeClr val="accent2"/>
                </a:solidFill>
                <a:latin typeface="+mj-lt"/>
              </a:rPr>
              <a:t>S</a:t>
            </a:r>
            <a:r>
              <a:rPr lang="fr-FR" sz="1050" b="1" dirty="0">
                <a:solidFill>
                  <a:schemeClr val="bg1"/>
                </a:solidFill>
              </a:rPr>
              <a:t>oleil, </a:t>
            </a:r>
            <a:r>
              <a:rPr lang="fr-FR" sz="1050" b="1" dirty="0" err="1">
                <a:solidFill>
                  <a:schemeClr val="accent2"/>
                </a:solidFill>
                <a:latin typeface="+mj-lt"/>
              </a:rPr>
              <a:t>H</a:t>
            </a:r>
            <a:r>
              <a:rPr lang="fr-FR" sz="1050" b="1" dirty="0" err="1">
                <a:solidFill>
                  <a:schemeClr val="bg1"/>
                </a:solidFill>
              </a:rPr>
              <a:t>él</a:t>
            </a:r>
            <a:r>
              <a:rPr lang="fr-FR" sz="1050" b="1" dirty="0">
                <a:solidFill>
                  <a:schemeClr val="bg1"/>
                </a:solidFill>
              </a:rPr>
              <a:t>.,</a:t>
            </a:r>
            <a:r>
              <a:rPr lang="fr-FR" sz="105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050" b="1" dirty="0" err="1">
                <a:solidFill>
                  <a:schemeClr val="accent2"/>
                </a:solidFill>
                <a:latin typeface="+mj-lt"/>
              </a:rPr>
              <a:t>M</a:t>
            </a:r>
            <a:r>
              <a:rPr lang="fr-FR" sz="1050" b="1" dirty="0" err="1">
                <a:solidFill>
                  <a:schemeClr val="bg1"/>
                </a:solidFill>
              </a:rPr>
              <a:t>agnréto</a:t>
            </a:r>
            <a:r>
              <a:rPr lang="fr-FR" sz="105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8" name="Rectangle à coins arrondis 127"/>
          <p:cNvSpPr/>
          <p:nvPr/>
        </p:nvSpPr>
        <p:spPr>
          <a:xfrm>
            <a:off x="2516389" y="4782016"/>
            <a:ext cx="1368761" cy="282065"/>
          </a:xfrm>
          <a:prstGeom prst="round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FR" sz="1050" b="1" dirty="0">
                <a:solidFill>
                  <a:schemeClr val="accent2"/>
                </a:solidFill>
                <a:latin typeface="+mj-lt"/>
              </a:rPr>
              <a:t>S</a:t>
            </a:r>
            <a:r>
              <a:rPr lang="fr-FR" sz="1050" b="1" dirty="0">
                <a:solidFill>
                  <a:schemeClr val="bg1"/>
                </a:solidFill>
              </a:rPr>
              <a:t>c. de la </a:t>
            </a:r>
            <a:r>
              <a:rPr lang="fr-FR" sz="1050" b="1" dirty="0">
                <a:solidFill>
                  <a:schemeClr val="accent2"/>
                </a:solidFill>
                <a:latin typeface="+mj-lt"/>
              </a:rPr>
              <a:t>M</a:t>
            </a:r>
            <a:r>
              <a:rPr lang="fr-FR" sz="1050" b="1" dirty="0">
                <a:solidFill>
                  <a:schemeClr val="bg1"/>
                </a:solidFill>
              </a:rPr>
              <a:t>atière</a:t>
            </a:r>
          </a:p>
        </p:txBody>
      </p:sp>
      <p:sp>
        <p:nvSpPr>
          <p:cNvPr id="129" name="Rectangle à coins arrondis 128"/>
          <p:cNvSpPr/>
          <p:nvPr/>
        </p:nvSpPr>
        <p:spPr>
          <a:xfrm>
            <a:off x="2821189" y="5023316"/>
            <a:ext cx="1368761" cy="282065"/>
          </a:xfrm>
          <a:prstGeom prst="round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FR" sz="1050" b="1" dirty="0">
                <a:solidFill>
                  <a:schemeClr val="accent2"/>
                </a:solidFill>
                <a:latin typeface="+mj-lt"/>
              </a:rPr>
              <a:t>S</a:t>
            </a:r>
            <a:r>
              <a:rPr lang="fr-FR" sz="1050" b="1" dirty="0">
                <a:solidFill>
                  <a:schemeClr val="bg1"/>
                </a:solidFill>
              </a:rPr>
              <a:t>c. de la </a:t>
            </a:r>
            <a:r>
              <a:rPr lang="fr-FR" sz="1050" b="1" dirty="0">
                <a:solidFill>
                  <a:schemeClr val="accent2"/>
                </a:solidFill>
                <a:latin typeface="+mj-lt"/>
              </a:rPr>
              <a:t>V</a:t>
            </a:r>
            <a:r>
              <a:rPr lang="fr-FR" sz="1050" b="1" dirty="0">
                <a:solidFill>
                  <a:schemeClr val="bg1"/>
                </a:solidFill>
              </a:rPr>
              <a:t>ie</a:t>
            </a:r>
          </a:p>
        </p:txBody>
      </p:sp>
      <p:sp>
        <p:nvSpPr>
          <p:cNvPr id="130" name="Rectangle à coins arrondis 129"/>
          <p:cNvSpPr/>
          <p:nvPr/>
        </p:nvSpPr>
        <p:spPr>
          <a:xfrm>
            <a:off x="8540676" y="3523359"/>
            <a:ext cx="1131207" cy="436544"/>
          </a:xfrm>
          <a:prstGeom prst="round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4000" rIns="54000" rtlCol="0" anchor="ctr"/>
          <a:lstStyle/>
          <a:p>
            <a:pPr algn="ctr"/>
            <a:r>
              <a:rPr lang="fr-FR" sz="1050" b="1" dirty="0">
                <a:solidFill>
                  <a:schemeClr val="accent2"/>
                </a:solidFill>
                <a:latin typeface="+mj-lt"/>
              </a:rPr>
              <a:t>T</a:t>
            </a:r>
            <a:r>
              <a:rPr lang="fr-FR" sz="1050" b="1" dirty="0">
                <a:solidFill>
                  <a:schemeClr val="bg1"/>
                </a:solidFill>
                <a:latin typeface="CNES Sans Light" panose="00000400000000000000" pitchFamily="50" charset="0"/>
              </a:rPr>
              <a:t>erre </a:t>
            </a:r>
            <a:r>
              <a:rPr lang="fr-FR" sz="1050" b="1" dirty="0">
                <a:solidFill>
                  <a:schemeClr val="accent2"/>
                </a:solidFill>
                <a:latin typeface="+mj-lt"/>
              </a:rPr>
              <a:t>S</a:t>
            </a:r>
            <a:r>
              <a:rPr lang="fr-FR" sz="1050" b="1" dirty="0">
                <a:solidFill>
                  <a:schemeClr val="bg1"/>
                </a:solidFill>
                <a:latin typeface="CNES Sans Light" panose="00000400000000000000" pitchFamily="50" charset="0"/>
              </a:rPr>
              <a:t>olide</a:t>
            </a:r>
          </a:p>
        </p:txBody>
      </p:sp>
      <p:sp>
        <p:nvSpPr>
          <p:cNvPr id="131" name="Rectangle à coins arrondis 130"/>
          <p:cNvSpPr/>
          <p:nvPr/>
        </p:nvSpPr>
        <p:spPr>
          <a:xfrm>
            <a:off x="9088264" y="3928534"/>
            <a:ext cx="772630" cy="396858"/>
          </a:xfrm>
          <a:prstGeom prst="round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4000" rIns="54000" rtlCol="0" anchor="ctr"/>
          <a:lstStyle/>
          <a:p>
            <a:pPr algn="ctr"/>
            <a:r>
              <a:rPr lang="fr-FR" sz="1050" b="1" dirty="0">
                <a:solidFill>
                  <a:schemeClr val="accent2"/>
                </a:solidFill>
                <a:latin typeface="+mj-lt"/>
              </a:rPr>
              <a:t>O</a:t>
            </a:r>
            <a:r>
              <a:rPr lang="fr-FR" sz="1050" b="1" dirty="0">
                <a:solidFill>
                  <a:schemeClr val="bg1"/>
                </a:solidFill>
                <a:latin typeface="CNES Sans Light" panose="00000400000000000000" pitchFamily="50" charset="0"/>
              </a:rPr>
              <a:t>céan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5EFD227C-7DE0-0FB4-AC15-CDDD48BD9DB0}"/>
              </a:ext>
            </a:extLst>
          </p:cNvPr>
          <p:cNvSpPr/>
          <p:nvPr/>
        </p:nvSpPr>
        <p:spPr>
          <a:xfrm>
            <a:off x="3427203" y="2002143"/>
            <a:ext cx="68829" cy="68829"/>
          </a:xfrm>
          <a:prstGeom prst="ellipse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05742" y="2304833"/>
            <a:ext cx="357670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CERES</a:t>
            </a:r>
          </a:p>
          <a:p>
            <a:pPr algn="ctr"/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C</a:t>
            </a:r>
            <a:r>
              <a:rPr lang="fr-FR" sz="1600" b="1" dirty="0">
                <a:solidFill>
                  <a:schemeClr val="bg1"/>
                </a:solidFill>
                <a:latin typeface="CNES Sans Light" panose="00000400000000000000" pitchFamily="50" charset="0"/>
              </a:rPr>
              <a:t>omité</a:t>
            </a: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 </a:t>
            </a:r>
            <a:r>
              <a:rPr lang="fr-FR" sz="1600" b="1" dirty="0">
                <a:solidFill>
                  <a:schemeClr val="bg1"/>
                </a:solidFill>
                <a:latin typeface="CNES Sans Light" panose="00000400000000000000" pitchFamily="50" charset="0"/>
              </a:rPr>
              <a:t>d’</a:t>
            </a: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E</a:t>
            </a:r>
            <a:r>
              <a:rPr lang="fr-FR" sz="1600" b="1" dirty="0">
                <a:solidFill>
                  <a:schemeClr val="bg1"/>
                </a:solidFill>
                <a:latin typeface="CNES Sans Light" panose="00000400000000000000" pitchFamily="50" charset="0"/>
              </a:rPr>
              <a:t>valuation sur la </a:t>
            </a: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R</a:t>
            </a:r>
            <a:r>
              <a:rPr lang="fr-FR" sz="1600" b="1" dirty="0">
                <a:solidFill>
                  <a:schemeClr val="bg1"/>
                </a:solidFill>
                <a:latin typeface="CNES Sans Light" panose="00000400000000000000" pitchFamily="50" charset="0"/>
              </a:rPr>
              <a:t>echerche et l’</a:t>
            </a: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E</a:t>
            </a:r>
            <a:r>
              <a:rPr lang="fr-FR" sz="1600" b="1" dirty="0">
                <a:solidFill>
                  <a:schemeClr val="bg1"/>
                </a:solidFill>
                <a:latin typeface="CNES Sans Light" panose="00000400000000000000" pitchFamily="50" charset="0"/>
              </a:rPr>
              <a:t>xploration </a:t>
            </a: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S</a:t>
            </a:r>
            <a:r>
              <a:rPr lang="fr-FR" sz="1600" b="1" dirty="0">
                <a:solidFill>
                  <a:schemeClr val="bg1"/>
                </a:solidFill>
                <a:latin typeface="CNES Sans Light" panose="00000400000000000000" pitchFamily="50" charset="0"/>
              </a:rPr>
              <a:t>patiales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6776647" y="2304833"/>
            <a:ext cx="35767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TOSCA</a:t>
            </a:r>
          </a:p>
          <a:p>
            <a:pPr algn="ctr"/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T</a:t>
            </a:r>
            <a:r>
              <a:rPr lang="fr-FR" sz="1600" b="1" dirty="0">
                <a:solidFill>
                  <a:schemeClr val="bg1"/>
                </a:solidFill>
                <a:latin typeface="CNES Sans Light" panose="00000400000000000000" pitchFamily="50" charset="0"/>
              </a:rPr>
              <a:t>erre</a:t>
            </a: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 O</a:t>
            </a:r>
            <a:r>
              <a:rPr lang="fr-FR" sz="1600" b="1" dirty="0">
                <a:solidFill>
                  <a:schemeClr val="bg1"/>
                </a:solidFill>
                <a:latin typeface="CNES Sans Light" panose="00000400000000000000" pitchFamily="50" charset="0"/>
              </a:rPr>
              <a:t>céan </a:t>
            </a: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S</a:t>
            </a:r>
            <a:r>
              <a:rPr lang="fr-FR" sz="1600" b="1" dirty="0">
                <a:solidFill>
                  <a:schemeClr val="bg1"/>
                </a:solidFill>
                <a:latin typeface="CNES Sans Light" panose="00000400000000000000" pitchFamily="50" charset="0"/>
              </a:rPr>
              <a:t>urfaces </a:t>
            </a: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C</a:t>
            </a:r>
            <a:r>
              <a:rPr lang="fr-FR" sz="1600" b="1" dirty="0">
                <a:solidFill>
                  <a:schemeClr val="bg1"/>
                </a:solidFill>
                <a:latin typeface="CNES Sans Light" panose="00000400000000000000" pitchFamily="50" charset="0"/>
              </a:rPr>
              <a:t>ontinentales </a:t>
            </a:r>
            <a:r>
              <a:rPr lang="fr-FR" sz="1600" b="1" dirty="0">
                <a:gradFill flip="none" rotWithShape="1">
                  <a:gsLst>
                    <a:gs pos="0">
                      <a:srgbClr val="00BCFF">
                        <a:lumMod val="75000"/>
                      </a:srgbClr>
                    </a:gs>
                    <a:gs pos="50000">
                      <a:srgbClr val="00BCFF"/>
                    </a:gs>
                    <a:gs pos="100000">
                      <a:srgbClr val="B2EF7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NES Poster"/>
              </a:rPr>
              <a:t>A</a:t>
            </a:r>
            <a:r>
              <a:rPr lang="fr-FR" sz="1600" b="1" dirty="0">
                <a:solidFill>
                  <a:schemeClr val="bg1"/>
                </a:solidFill>
                <a:latin typeface="CNES Sans Light" panose="00000400000000000000" pitchFamily="50" charset="0"/>
              </a:rPr>
              <a:t>tmosphères</a:t>
            </a:r>
          </a:p>
        </p:txBody>
      </p:sp>
      <p:sp>
        <p:nvSpPr>
          <p:cNvPr id="138" name="Rectangle à coins arrondis 137"/>
          <p:cNvSpPr/>
          <p:nvPr/>
        </p:nvSpPr>
        <p:spPr>
          <a:xfrm>
            <a:off x="10617699" y="4670993"/>
            <a:ext cx="1505637" cy="396858"/>
          </a:xfrm>
          <a:prstGeom prst="round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4000" rIns="54000" rtlCol="0" anchor="ctr"/>
          <a:lstStyle/>
          <a:p>
            <a:pPr algn="ctr"/>
            <a:r>
              <a:rPr lang="fr-FR" sz="1050" b="1" dirty="0">
                <a:solidFill>
                  <a:schemeClr val="accent2"/>
                </a:solidFill>
                <a:latin typeface="+mj-lt"/>
              </a:rPr>
              <a:t>S</a:t>
            </a:r>
            <a:r>
              <a:rPr lang="fr-FR" sz="1050" b="1" dirty="0">
                <a:solidFill>
                  <a:schemeClr val="bg1"/>
                </a:solidFill>
                <a:latin typeface="CNES Sans Light" panose="00000400000000000000" pitchFamily="50" charset="0"/>
              </a:rPr>
              <a:t>urfaces </a:t>
            </a:r>
            <a:r>
              <a:rPr lang="fr-FR" sz="1050" b="1" dirty="0">
                <a:solidFill>
                  <a:schemeClr val="accent2"/>
                </a:solidFill>
                <a:latin typeface="+mj-lt"/>
              </a:rPr>
              <a:t>C</a:t>
            </a:r>
            <a:r>
              <a:rPr lang="fr-FR" sz="1050" b="1" dirty="0">
                <a:solidFill>
                  <a:schemeClr val="bg1"/>
                </a:solidFill>
                <a:latin typeface="CNES Sans Light" panose="00000400000000000000" pitchFamily="50" charset="0"/>
              </a:rPr>
              <a:t>ontinentales</a:t>
            </a:r>
          </a:p>
        </p:txBody>
      </p:sp>
      <p:sp>
        <p:nvSpPr>
          <p:cNvPr id="139" name="Rectangle à coins arrondis 138"/>
          <p:cNvSpPr/>
          <p:nvPr/>
        </p:nvSpPr>
        <p:spPr>
          <a:xfrm>
            <a:off x="9622571" y="4299763"/>
            <a:ext cx="1261790" cy="396858"/>
          </a:xfrm>
          <a:prstGeom prst="roundRect">
            <a:avLst/>
          </a:prstGeom>
          <a:solidFill>
            <a:schemeClr val="accent6">
              <a:lumMod val="1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4000" rIns="54000" rtlCol="0" anchor="ctr"/>
          <a:lstStyle/>
          <a:p>
            <a:pPr algn="ctr"/>
            <a:r>
              <a:rPr lang="fr-FR" sz="1050" b="1" dirty="0">
                <a:solidFill>
                  <a:schemeClr val="accent2"/>
                </a:solidFill>
                <a:latin typeface="+mj-lt"/>
              </a:rPr>
              <a:t>A</a:t>
            </a:r>
            <a:r>
              <a:rPr lang="fr-FR" sz="1050" b="1" dirty="0">
                <a:solidFill>
                  <a:schemeClr val="bg1"/>
                </a:solidFill>
                <a:latin typeface="CNES Sans Light" panose="00000400000000000000" pitchFamily="50" charset="0"/>
              </a:rPr>
              <a:t>tmosphères</a:t>
            </a:r>
          </a:p>
        </p:txBody>
      </p:sp>
      <p:cxnSp>
        <p:nvCxnSpPr>
          <p:cNvPr id="140" name="Connecteur droit 139"/>
          <p:cNvCxnSpPr/>
          <p:nvPr/>
        </p:nvCxnSpPr>
        <p:spPr>
          <a:xfrm>
            <a:off x="8808586" y="4521643"/>
            <a:ext cx="80424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/>
          <p:cNvGrpSpPr/>
          <p:nvPr/>
        </p:nvGrpSpPr>
        <p:grpSpPr>
          <a:xfrm>
            <a:off x="9224360" y="4715389"/>
            <a:ext cx="756845" cy="486691"/>
            <a:chOff x="8500460" y="4658239"/>
            <a:chExt cx="756845" cy="486691"/>
          </a:xfrm>
        </p:grpSpPr>
        <p:grpSp>
          <p:nvGrpSpPr>
            <p:cNvPr id="13" name="Groupe 12"/>
            <p:cNvGrpSpPr/>
            <p:nvPr/>
          </p:nvGrpSpPr>
          <p:grpSpPr>
            <a:xfrm>
              <a:off x="8713810" y="4658239"/>
              <a:ext cx="295392" cy="295392"/>
              <a:chOff x="8551462" y="4651351"/>
              <a:chExt cx="343241" cy="343241"/>
            </a:xfrm>
          </p:grpSpPr>
          <p:sp>
            <p:nvSpPr>
              <p:cNvPr id="146" name="Ellipse 145">
                <a:extLst>
                  <a:ext uri="{FF2B5EF4-FFF2-40B4-BE49-F238E27FC236}">
                    <a16:creationId xmlns:a16="http://schemas.microsoft.com/office/drawing/2014/main" id="{F3DDFB57-F06E-C26F-DBFE-F13A7FE26E38}"/>
                  </a:ext>
                </a:extLst>
              </p:cNvPr>
              <p:cNvSpPr/>
              <p:nvPr/>
            </p:nvSpPr>
            <p:spPr>
              <a:xfrm>
                <a:off x="8580063" y="4670059"/>
                <a:ext cx="289028" cy="314344"/>
              </a:xfrm>
              <a:prstGeom prst="ellipse">
                <a:avLst/>
              </a:prstGeom>
              <a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l="4562" t="-1281" r="4240" b="-28173"/>
                </a:stretch>
              </a:blipFill>
              <a:ln>
                <a:noFill/>
              </a:ln>
            </p:spPr>
            <p:style>
              <a:lnRef idx="2">
                <a:schemeClr val="dk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2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8551462" y="4651351"/>
                <a:ext cx="343241" cy="343241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7" name="Espace réservé du texte 8">
              <a:extLst>
                <a:ext uri="{FF2B5EF4-FFF2-40B4-BE49-F238E27FC236}">
                  <a16:creationId xmlns:a16="http://schemas.microsoft.com/office/drawing/2014/main" id="{4D1D54E5-813F-506C-99F6-C7DE12AB5E8C}"/>
                </a:ext>
              </a:extLst>
            </p:cNvPr>
            <p:cNvSpPr txBox="1">
              <a:spLocks/>
            </p:cNvSpPr>
            <p:nvPr/>
          </p:nvSpPr>
          <p:spPr>
            <a:xfrm>
              <a:off x="8500460" y="4969183"/>
              <a:ext cx="756845" cy="175747"/>
            </a:xfrm>
            <a:prstGeom prst="rect">
              <a:avLst/>
            </a:prstGeom>
          </p:spPr>
          <p:txBody>
            <a:bodyPr/>
            <a:lstStyle>
              <a:defPPr>
                <a:defRPr lang="fr-FR"/>
              </a:defPPr>
              <a:lvl1pPr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" b="1" i="0" spc="300">
                  <a:solidFill>
                    <a:schemeClr val="bg2"/>
                  </a:solidFill>
                  <a:latin typeface="CNES Sans Light" pitchFamily="2" charset="77"/>
                </a:defRPr>
              </a:lvl1pPr>
              <a:lvl2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2pPr>
              <a:lvl3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3pPr>
              <a:lvl4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4pPr>
              <a:lvl5pPr marL="9525"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tabLst/>
                <a:defRPr sz="1400" b="0" i="0">
                  <a:solidFill>
                    <a:schemeClr val="bg1"/>
                  </a:solidFill>
                  <a:latin typeface="CNES Sans Light" pitchFamily="2" charset="77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/>
                <a:t>AURELIEN</a:t>
              </a:r>
              <a:br>
                <a:rPr lang="fr-FR" dirty="0"/>
              </a:br>
              <a:r>
                <a:rPr lang="fr-FR" spc="100" dirty="0">
                  <a:latin typeface="CNES Poster" panose="00000500000000000000" pitchFamily="50" charset="0"/>
                </a:rPr>
                <a:t>SACOTTE</a:t>
              </a:r>
              <a:endParaRPr lang="en-US" spc="100" dirty="0">
                <a:latin typeface="CNES Poster" panose="00000500000000000000" pitchFamily="50" charset="0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9786313" y="4715389"/>
            <a:ext cx="756845" cy="486691"/>
            <a:chOff x="9062413" y="4658239"/>
            <a:chExt cx="756845" cy="486691"/>
          </a:xfrm>
        </p:grpSpPr>
        <p:grpSp>
          <p:nvGrpSpPr>
            <p:cNvPr id="148" name="Groupe 147"/>
            <p:cNvGrpSpPr/>
            <p:nvPr/>
          </p:nvGrpSpPr>
          <p:grpSpPr>
            <a:xfrm>
              <a:off x="9062413" y="4658239"/>
              <a:ext cx="756845" cy="486691"/>
              <a:chOff x="8500460" y="4658239"/>
              <a:chExt cx="756845" cy="486691"/>
            </a:xfrm>
          </p:grpSpPr>
          <p:sp>
            <p:nvSpPr>
              <p:cNvPr id="152" name="Ellipse 151"/>
              <p:cNvSpPr/>
              <p:nvPr/>
            </p:nvSpPr>
            <p:spPr>
              <a:xfrm>
                <a:off x="8713810" y="4658239"/>
                <a:ext cx="295392" cy="295392"/>
              </a:xfrm>
              <a:prstGeom prst="ellipse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0" name="Espace réservé du texte 8">
                <a:extLst>
                  <a:ext uri="{FF2B5EF4-FFF2-40B4-BE49-F238E27FC236}">
                    <a16:creationId xmlns:a16="http://schemas.microsoft.com/office/drawing/2014/main" id="{4D1D54E5-813F-506C-99F6-C7DE12AB5E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00460" y="4969183"/>
                <a:ext cx="756845" cy="175747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fr-FR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400" b="1" i="0" spc="300">
                    <a:solidFill>
                      <a:schemeClr val="bg2"/>
                    </a:solidFill>
                    <a:latin typeface="CNES Sans Light" pitchFamily="2" charset="77"/>
                  </a:defRPr>
                </a:lvl1pPr>
                <a:lvl2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2pPr>
                <a:lvl3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3pPr>
                <a:lvl4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4pPr>
                <a:lvl5pPr marL="9525" indent="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tabLst/>
                  <a:defRPr sz="1400" b="0" i="0">
                    <a:solidFill>
                      <a:schemeClr val="bg1"/>
                    </a:solidFill>
                    <a:latin typeface="CNES Sans Light" pitchFamily="2" charset="77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r>
                  <a:rPr lang="fr-FR" dirty="0"/>
                  <a:t>DELPHINE</a:t>
                </a:r>
                <a:br>
                  <a:rPr lang="fr-FR" dirty="0"/>
                </a:br>
                <a:r>
                  <a:rPr lang="fr-FR" spc="100" dirty="0">
                    <a:latin typeface="CNES Poster" panose="00000500000000000000" pitchFamily="50" charset="0"/>
                  </a:rPr>
                  <a:t>LEROUX</a:t>
                </a:r>
                <a:endParaRPr lang="en-US" spc="100" dirty="0">
                  <a:latin typeface="CNES Poster" panose="00000500000000000000" pitchFamily="50" charset="0"/>
                </a:endParaRPr>
              </a:p>
            </p:txBody>
          </p:sp>
        </p:grpSp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49" b="9823"/>
            <a:stretch/>
          </p:blipFill>
          <p:spPr>
            <a:xfrm>
              <a:off x="9298845" y="4676372"/>
              <a:ext cx="252475" cy="255227"/>
            </a:xfrm>
            <a:prstGeom prst="ellipse">
              <a:avLst/>
            </a:prstGeom>
          </p:spPr>
        </p:pic>
      </p:grpSp>
      <p:sp>
        <p:nvSpPr>
          <p:cNvPr id="153" name="Ellipse 152">
            <a:extLst>
              <a:ext uri="{FF2B5EF4-FFF2-40B4-BE49-F238E27FC236}">
                <a16:creationId xmlns:a16="http://schemas.microsoft.com/office/drawing/2014/main" id="{5EFD227C-7DE0-0FB4-AC15-CDDD48BD9DB0}"/>
              </a:ext>
            </a:extLst>
          </p:cNvPr>
          <p:cNvSpPr/>
          <p:nvPr/>
        </p:nvSpPr>
        <p:spPr>
          <a:xfrm>
            <a:off x="7025611" y="1026540"/>
            <a:ext cx="68829" cy="68829"/>
          </a:xfrm>
          <a:prstGeom prst="ellipse">
            <a:avLst/>
          </a:prstGeom>
          <a:solidFill>
            <a:schemeClr val="accent3"/>
          </a:solidFill>
          <a:ln w="6350">
            <a:solidFill>
              <a:schemeClr val="accent3"/>
            </a:solidFill>
          </a:ln>
          <a:effectLst>
            <a:glow rad="228600">
              <a:schemeClr val="accent3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/>
          <p:cNvCxnSpPr/>
          <p:nvPr/>
        </p:nvCxnSpPr>
        <p:spPr>
          <a:xfrm>
            <a:off x="7670800" y="1628025"/>
            <a:ext cx="1930400" cy="0"/>
          </a:xfrm>
          <a:prstGeom prst="line">
            <a:avLst/>
          </a:prstGeom>
          <a:ln>
            <a:headEnd type="none" w="med" len="med"/>
            <a:tailEnd type="triangl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rc 64"/>
          <p:cNvSpPr/>
          <p:nvPr/>
        </p:nvSpPr>
        <p:spPr>
          <a:xfrm rot="16200000">
            <a:off x="2059599" y="1906511"/>
            <a:ext cx="1447784" cy="941875"/>
          </a:xfrm>
          <a:prstGeom prst="arc">
            <a:avLst/>
          </a:prstGeom>
          <a:ln>
            <a:solidFill>
              <a:schemeClr val="accent6">
                <a:lumMod val="25000"/>
              </a:schemeClr>
            </a:solidFill>
          </a:ln>
          <a:effectLst>
            <a:glow rad="63500">
              <a:schemeClr val="accent6">
                <a:lumMod val="50000"/>
                <a:alpha val="2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Arc 153"/>
          <p:cNvSpPr/>
          <p:nvPr/>
        </p:nvSpPr>
        <p:spPr>
          <a:xfrm>
            <a:off x="6984001" y="1680482"/>
            <a:ext cx="1447784" cy="1359707"/>
          </a:xfrm>
          <a:prstGeom prst="arc">
            <a:avLst/>
          </a:prstGeom>
          <a:ln>
            <a:solidFill>
              <a:schemeClr val="accent6">
                <a:lumMod val="25000"/>
              </a:schemeClr>
            </a:solidFill>
          </a:ln>
          <a:effectLst>
            <a:glow rad="63500">
              <a:schemeClr val="accent6">
                <a:lumMod val="50000"/>
                <a:alpha val="2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173E937-217C-747A-D39A-D43D55962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3800304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Ellipse 97">
            <a:extLst>
              <a:ext uri="{FF2B5EF4-FFF2-40B4-BE49-F238E27FC236}">
                <a16:creationId xmlns:a16="http://schemas.microsoft.com/office/drawing/2014/main" id="{2A947EB4-2173-58A3-F7A4-7F0ADC668467}"/>
              </a:ext>
            </a:extLst>
          </p:cNvPr>
          <p:cNvSpPr/>
          <p:nvPr/>
        </p:nvSpPr>
        <p:spPr>
          <a:xfrm>
            <a:off x="901002" y="1115946"/>
            <a:ext cx="1226484" cy="1209600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pic>
        <p:nvPicPr>
          <p:cNvPr id="106" name="Picture 4">
            <a:extLst>
              <a:ext uri="{FF2B5EF4-FFF2-40B4-BE49-F238E27FC236}">
                <a16:creationId xmlns:a16="http://schemas.microsoft.com/office/drawing/2014/main" id="{3C729A6A-F5D0-2A74-1763-6A4FA39F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56146" y="1219967"/>
            <a:ext cx="1001576" cy="1008782"/>
          </a:xfrm>
          <a:prstGeom prst="ellipse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Ellipse 104">
            <a:extLst>
              <a:ext uri="{FF2B5EF4-FFF2-40B4-BE49-F238E27FC236}">
                <a16:creationId xmlns:a16="http://schemas.microsoft.com/office/drawing/2014/main" id="{79AF9A8D-A517-D3A0-7C5C-63894933C8AD}"/>
              </a:ext>
            </a:extLst>
          </p:cNvPr>
          <p:cNvSpPr/>
          <p:nvPr/>
        </p:nvSpPr>
        <p:spPr>
          <a:xfrm flipH="1">
            <a:off x="4161333" y="2130401"/>
            <a:ext cx="46394" cy="45756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>
            <a:glow rad="228600">
              <a:schemeClr val="accent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 b="1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2A947EB4-2173-58A3-F7A4-7F0ADC668467}"/>
              </a:ext>
            </a:extLst>
          </p:cNvPr>
          <p:cNvSpPr/>
          <p:nvPr/>
        </p:nvSpPr>
        <p:spPr>
          <a:xfrm>
            <a:off x="3143460" y="1114201"/>
            <a:ext cx="1226484" cy="1209600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 b="1"/>
          </a:p>
        </p:txBody>
      </p:sp>
      <p:sp>
        <p:nvSpPr>
          <p:cNvPr id="5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4"/>
            <a:fld id="{1F15C832-BA88-44B2-B74D-EBDA7A9ACE5F}" type="slidenum">
              <a:rPr lang="fr-FR" sz="960">
                <a:solidFill>
                  <a:prstClr val="white"/>
                </a:solidFill>
                <a:latin typeface="Arial" panose="020B0604020202020204"/>
              </a:rPr>
              <a:pPr defTabSz="914364"/>
              <a:t>9</a:t>
            </a:fld>
            <a:endParaRPr lang="fr-FR" sz="96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3" name="Titre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 sz="2800" dirty="0" err="1">
                <a:ln>
                  <a:noFill/>
                </a:ln>
                <a:solidFill>
                  <a:schemeClr val="bg1"/>
                </a:solidFill>
              </a:rPr>
              <a:t>Universe</a:t>
            </a:r>
            <a:r>
              <a:rPr lang="fr-FR" sz="2800" dirty="0">
                <a:ln>
                  <a:noFill/>
                </a:ln>
                <a:solidFill>
                  <a:schemeClr val="bg1"/>
                </a:solidFill>
              </a:rPr>
              <a:t> science and exploration </a:t>
            </a:r>
          </a:p>
        </p:txBody>
      </p:sp>
      <p:sp>
        <p:nvSpPr>
          <p:cNvPr id="71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4913238" y="2340201"/>
            <a:ext cx="2039045" cy="7367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sz="1200" spc="360" dirty="0">
                <a:solidFill>
                  <a:schemeClr val="accent3"/>
                </a:solidFill>
              </a:rPr>
              <a:t>THIERRY</a:t>
            </a:r>
            <a:br>
              <a:rPr lang="fr-FR" sz="1200" spc="360" dirty="0">
                <a:solidFill>
                  <a:schemeClr val="accent3"/>
                </a:solidFill>
              </a:rPr>
            </a:br>
            <a:r>
              <a:rPr lang="fr-FR" sz="1200" spc="120" dirty="0">
                <a:solidFill>
                  <a:schemeClr val="accent3"/>
                </a:solidFill>
                <a:latin typeface="CNES Poster" panose="00000500000000000000" pitchFamily="50" charset="0"/>
              </a:rPr>
              <a:t>BRET-DIBAT</a:t>
            </a:r>
            <a:br>
              <a:rPr lang="fr-FR" sz="1200" dirty="0">
                <a:solidFill>
                  <a:schemeClr val="accent3"/>
                </a:solidFill>
              </a:rPr>
            </a:br>
            <a:r>
              <a:rPr lang="en-US" sz="1080" dirty="0">
                <a:solidFill>
                  <a:schemeClr val="accent3"/>
                </a:solidFill>
                <a:latin typeface="CNES Sans" panose="00000500000000000000" pitchFamily="50" charset="0"/>
              </a:rPr>
              <a:t>Sous-</a:t>
            </a:r>
            <a:r>
              <a:rPr lang="en-US" sz="1080" dirty="0" err="1">
                <a:solidFill>
                  <a:schemeClr val="accent3"/>
                </a:solidFill>
                <a:latin typeface="CNES Sans" panose="00000500000000000000" pitchFamily="50" charset="0"/>
              </a:rPr>
              <a:t>Directeur</a:t>
            </a:r>
            <a:endParaRPr lang="en-US" sz="1260" dirty="0">
              <a:solidFill>
                <a:schemeClr val="accent3"/>
              </a:solidFill>
              <a:latin typeface="CNES Sans" panose="00000500000000000000" pitchFamily="50" charset="0"/>
            </a:endParaRPr>
          </a:p>
          <a:p>
            <a:pPr algn="ctr">
              <a:lnSpc>
                <a:spcPct val="100000"/>
              </a:lnSpc>
            </a:pPr>
            <a:endParaRPr lang="fr-FR" sz="1320" dirty="0">
              <a:solidFill>
                <a:schemeClr val="accent3"/>
              </a:solidFill>
              <a:latin typeface="CNES Poster" pitchFamily="2" charset="77"/>
            </a:endParaRPr>
          </a:p>
        </p:txBody>
      </p:sp>
      <p:sp>
        <p:nvSpPr>
          <p:cNvPr id="93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-451551" y="2367184"/>
            <a:ext cx="3931590" cy="5951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spc="360" dirty="0">
                <a:solidFill>
                  <a:schemeClr val="bg2"/>
                </a:solidFill>
              </a:rPr>
              <a:t>CAROLINE</a:t>
            </a:r>
            <a:br>
              <a:rPr lang="fr-FR" sz="1200" dirty="0">
                <a:solidFill>
                  <a:schemeClr val="bg2"/>
                </a:solidFill>
              </a:rPr>
            </a:br>
            <a: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  <a:t>BAILLY</a:t>
            </a:r>
            <a:b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Assistante de sous-direction</a:t>
            </a:r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</p:txBody>
      </p:sp>
      <p:sp>
        <p:nvSpPr>
          <p:cNvPr id="101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1790907" y="2373005"/>
            <a:ext cx="3931590" cy="5969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28">
              <a:defRPr/>
            </a:pPr>
            <a:r>
              <a:rPr lang="fr-FR" sz="1200" b="1" spc="360" dirty="0">
                <a:solidFill>
                  <a:schemeClr val="bg2"/>
                </a:solidFill>
              </a:rPr>
              <a:t>OLIVIER</a:t>
            </a:r>
            <a:br>
              <a:rPr lang="fr-FR" sz="1200" b="1" dirty="0">
                <a:solidFill>
                  <a:schemeClr val="bg2"/>
                </a:solidFill>
              </a:rPr>
            </a:br>
            <a:r>
              <a:rPr lang="fr-FR" sz="1200" b="1" spc="120" dirty="0">
                <a:solidFill>
                  <a:schemeClr val="bg2"/>
                </a:solidFill>
                <a:latin typeface="CNES Poster" panose="00000500000000000000" pitchFamily="50" charset="0"/>
              </a:rPr>
              <a:t>LA MARLE</a:t>
            </a:r>
            <a:br>
              <a:rPr lang="fr-FR" sz="1200" b="1" spc="120" dirty="0">
                <a:solidFill>
                  <a:schemeClr val="bg2"/>
                </a:solidFill>
                <a:latin typeface="CNES Poster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Responsable</a:t>
            </a:r>
            <a:b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Programme SCIENCE de l’UNIVERS</a:t>
            </a:r>
          </a:p>
          <a:p>
            <a:pPr algn="ctr"/>
            <a:endParaRPr lang="en-US" sz="1080" b="1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b="1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b="1" dirty="0">
              <a:solidFill>
                <a:schemeClr val="bg2"/>
              </a:solidFill>
              <a:latin typeface="CNES Sans" panose="00000500000000000000" pitchFamily="50" charset="0"/>
            </a:endParaRPr>
          </a:p>
        </p:txBody>
      </p:sp>
      <p:sp>
        <p:nvSpPr>
          <p:cNvPr id="110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8623828" y="2363245"/>
            <a:ext cx="3931590" cy="8629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28">
              <a:defRPr/>
            </a:pP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Chargé de mission</a:t>
            </a:r>
            <a:b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Montages de projet et Synthèse </a:t>
            </a:r>
          </a:p>
          <a:p>
            <a:pPr algn="ctr" defTabSz="914328">
              <a:defRPr/>
            </a:pPr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</p:txBody>
      </p:sp>
      <p:sp>
        <p:nvSpPr>
          <p:cNvPr id="116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6232961" y="2363245"/>
            <a:ext cx="3931590" cy="8629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28">
              <a:defRPr/>
            </a:pPr>
            <a:r>
              <a:rPr lang="fr-FR" sz="1200" spc="360" dirty="0">
                <a:solidFill>
                  <a:schemeClr val="bg2"/>
                </a:solidFill>
              </a:rPr>
              <a:t>JEAN</a:t>
            </a:r>
            <a:br>
              <a:rPr lang="fr-FR" sz="1200" dirty="0">
                <a:solidFill>
                  <a:schemeClr val="bg2"/>
                </a:solidFill>
              </a:rPr>
            </a:br>
            <a: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  <a:t>BLOUVAC</a:t>
            </a:r>
            <a:b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Responsable </a:t>
            </a:r>
            <a:b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Programme EXPLORATION Et Vols Habités</a:t>
            </a: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</p:txBody>
      </p:sp>
      <p:sp>
        <p:nvSpPr>
          <p:cNvPr id="122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236553" y="4841789"/>
            <a:ext cx="1861734" cy="5951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spc="360" dirty="0">
                <a:solidFill>
                  <a:schemeClr val="bg2"/>
                </a:solidFill>
              </a:rPr>
              <a:t>PHILIPPE</a:t>
            </a:r>
            <a:br>
              <a:rPr lang="fr-FR" sz="1200" dirty="0">
                <a:solidFill>
                  <a:schemeClr val="bg2"/>
                </a:solidFill>
              </a:rPr>
            </a:br>
            <a: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  <a:t>LAUDET</a:t>
            </a:r>
            <a:b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Expert thématique</a:t>
            </a:r>
            <a:b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Astronomie</a:t>
            </a:r>
            <a:b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Astrophysique</a:t>
            </a: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</p:txBody>
      </p:sp>
      <p:sp>
        <p:nvSpPr>
          <p:cNvPr id="128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1836167" y="4812589"/>
            <a:ext cx="1861734" cy="5951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spc="360" dirty="0">
                <a:solidFill>
                  <a:schemeClr val="bg2"/>
                </a:solidFill>
              </a:rPr>
              <a:t>FRANCIS</a:t>
            </a:r>
            <a:br>
              <a:rPr lang="fr-FR" sz="1200" dirty="0">
                <a:solidFill>
                  <a:schemeClr val="bg2"/>
                </a:solidFill>
              </a:rPr>
            </a:br>
            <a: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  <a:t>ROCARD</a:t>
            </a:r>
            <a:b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Expert thématique</a:t>
            </a:r>
            <a:b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Système Solaire</a:t>
            </a: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</p:txBody>
      </p:sp>
      <p:sp>
        <p:nvSpPr>
          <p:cNvPr id="133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3483388" y="4812589"/>
            <a:ext cx="1861734" cy="5951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28">
              <a:defRPr/>
            </a:pPr>
            <a:r>
              <a:rPr lang="fr-FR" sz="1200" spc="360" dirty="0">
                <a:solidFill>
                  <a:schemeClr val="bg2"/>
                </a:solidFill>
              </a:rPr>
              <a:t>KADER</a:t>
            </a:r>
            <a:br>
              <a:rPr lang="fr-FR" sz="1200" dirty="0">
                <a:solidFill>
                  <a:schemeClr val="bg2"/>
                </a:solidFill>
              </a:rPr>
            </a:br>
            <a: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  <a:t>AMSIF</a:t>
            </a:r>
            <a:b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Expert thématique</a:t>
            </a:r>
            <a:b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Soleil, Héliosphère</a:t>
            </a:r>
            <a:b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Magnétosphère</a:t>
            </a: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</p:txBody>
      </p:sp>
      <p:sp>
        <p:nvSpPr>
          <p:cNvPr id="138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5113004" y="4812588"/>
            <a:ext cx="1861734" cy="9382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28">
              <a:defRPr/>
            </a:pPr>
            <a:r>
              <a:rPr lang="fr-FR" sz="1200" spc="360" dirty="0">
                <a:solidFill>
                  <a:schemeClr val="bg2"/>
                </a:solidFill>
              </a:rPr>
              <a:t>MARTIN</a:t>
            </a:r>
            <a:br>
              <a:rPr lang="fr-FR" sz="1200" dirty="0">
                <a:solidFill>
                  <a:schemeClr val="bg2"/>
                </a:solidFill>
              </a:rPr>
            </a:br>
            <a: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  <a:t>BOUTELIER</a:t>
            </a:r>
            <a:b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Expert thématique </a:t>
            </a:r>
            <a:b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Gravité, Cosmologie, Métrologie</a:t>
            </a: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</p:txBody>
      </p:sp>
      <p:sp>
        <p:nvSpPr>
          <p:cNvPr id="141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6730223" y="4812589"/>
            <a:ext cx="1861734" cy="5951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28">
              <a:defRPr/>
            </a:pPr>
            <a:r>
              <a:rPr lang="fr-FR" sz="1200" spc="360" dirty="0">
                <a:solidFill>
                  <a:schemeClr val="bg2"/>
                </a:solidFill>
              </a:rPr>
              <a:t>CHRISTIAN</a:t>
            </a:r>
            <a:br>
              <a:rPr lang="fr-FR" sz="1200" dirty="0">
                <a:solidFill>
                  <a:schemeClr val="bg2"/>
                </a:solidFill>
              </a:rPr>
            </a:br>
            <a: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  <a:t>MUSTIN</a:t>
            </a:r>
            <a:b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Expert thématique </a:t>
            </a:r>
            <a:b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Expert Exobiologie-Exoplanètes</a:t>
            </a:r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</p:txBody>
      </p:sp>
      <p:sp>
        <p:nvSpPr>
          <p:cNvPr id="144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8619466" y="4813628"/>
            <a:ext cx="1398748" cy="8713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28">
              <a:defRPr/>
            </a:pPr>
            <a:r>
              <a:rPr lang="fr-FR" sz="1200" spc="360" dirty="0">
                <a:solidFill>
                  <a:schemeClr val="bg2"/>
                </a:solidFill>
              </a:rPr>
              <a:t>Guillaume</a:t>
            </a: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 </a:t>
            </a:r>
            <a: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  <a:t>LEGROS </a:t>
            </a: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Expert thématique </a:t>
            </a:r>
            <a:b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Science de la Matière en Microgravité</a:t>
            </a:r>
          </a:p>
          <a:p>
            <a:pPr algn="ctr" defTabSz="914328">
              <a:defRPr/>
            </a:pPr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 defTabSz="914328">
              <a:defRPr/>
            </a:pPr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</p:txBody>
      </p:sp>
      <p:sp>
        <p:nvSpPr>
          <p:cNvPr id="147" name="Espace réservé du texte 8">
            <a:extLst>
              <a:ext uri="{FF2B5EF4-FFF2-40B4-BE49-F238E27FC236}">
                <a16:creationId xmlns:a16="http://schemas.microsoft.com/office/drawing/2014/main" id="{4D1D54E5-813F-506C-99F6-C7DE12AB5E8C}"/>
              </a:ext>
            </a:extLst>
          </p:cNvPr>
          <p:cNvSpPr txBox="1">
            <a:spLocks/>
          </p:cNvSpPr>
          <p:nvPr/>
        </p:nvSpPr>
        <p:spPr>
          <a:xfrm>
            <a:off x="10010289" y="4812589"/>
            <a:ext cx="1861734" cy="5951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2pPr>
            <a:lvl3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3pPr>
            <a:lvl4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4pPr>
            <a:lvl5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bg1"/>
                </a:solidFill>
                <a:latin typeface="CNES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28">
              <a:defRPr/>
            </a:pPr>
            <a:r>
              <a:rPr lang="fr-FR" sz="1200" spc="360" dirty="0">
                <a:solidFill>
                  <a:schemeClr val="bg2"/>
                </a:solidFill>
              </a:rPr>
              <a:t>GUILLEMETTE</a:t>
            </a:r>
            <a:br>
              <a:rPr lang="fr-FR" sz="1200" dirty="0">
                <a:solidFill>
                  <a:schemeClr val="bg2"/>
                </a:solidFill>
              </a:rPr>
            </a:br>
            <a:r>
              <a:rPr lang="fr-FR" sz="1200" spc="120" dirty="0">
                <a:solidFill>
                  <a:schemeClr val="bg2"/>
                </a:solidFill>
                <a:latin typeface="CNES Poster" panose="00000500000000000000" pitchFamily="50" charset="0"/>
              </a:rPr>
              <a:t>GAUQUELIN-KOCH</a:t>
            </a:r>
            <a:br>
              <a:rPr lang="fr-FR" sz="120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Expert thématique </a:t>
            </a:r>
            <a:b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</a:br>
            <a:r>
              <a:rPr lang="fr-FR" sz="1080" dirty="0">
                <a:solidFill>
                  <a:schemeClr val="bg2"/>
                </a:solidFill>
                <a:latin typeface="CNES Sans" panose="00000500000000000000" pitchFamily="50" charset="0"/>
              </a:rPr>
              <a:t>Sciences de la Vie</a:t>
            </a:r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en-US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  <a:p>
            <a:pPr algn="ctr"/>
            <a:endParaRPr lang="fr-FR" sz="1080" dirty="0">
              <a:solidFill>
                <a:schemeClr val="bg2"/>
              </a:solidFill>
              <a:latin typeface="CNES Sans" panose="00000500000000000000" pitchFamily="50" charset="0"/>
            </a:endParaRP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2A947EB4-2173-58A3-F7A4-7F0ADC668467}"/>
              </a:ext>
            </a:extLst>
          </p:cNvPr>
          <p:cNvSpPr/>
          <p:nvPr/>
        </p:nvSpPr>
        <p:spPr>
          <a:xfrm>
            <a:off x="8724688" y="3561352"/>
            <a:ext cx="1226484" cy="1209600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 b="1"/>
          </a:p>
        </p:txBody>
      </p:sp>
      <p:grpSp>
        <p:nvGrpSpPr>
          <p:cNvPr id="33" name="Groupe 32"/>
          <p:cNvGrpSpPr/>
          <p:nvPr/>
        </p:nvGrpSpPr>
        <p:grpSpPr>
          <a:xfrm>
            <a:off x="2172882" y="3561352"/>
            <a:ext cx="1226484" cy="1209600"/>
            <a:chOff x="1547005" y="2597830"/>
            <a:chExt cx="1022070" cy="1008000"/>
          </a:xfrm>
        </p:grpSpPr>
        <p:pic>
          <p:nvPicPr>
            <p:cNvPr id="131" name="Picture 4">
              <a:extLst>
                <a:ext uri="{FF2B5EF4-FFF2-40B4-BE49-F238E27FC236}">
                  <a16:creationId xmlns:a16="http://schemas.microsoft.com/office/drawing/2014/main" id="{3C729A6A-F5D0-2A74-1763-6A4FA39FCC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11614" y="2673130"/>
              <a:ext cx="882867" cy="865354"/>
            </a:xfrm>
            <a:prstGeom prst="ellipse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2A947EB4-2173-58A3-F7A4-7F0ADC668467}"/>
                </a:ext>
              </a:extLst>
            </p:cNvPr>
            <p:cNvSpPr/>
            <p:nvPr/>
          </p:nvSpPr>
          <p:spPr>
            <a:xfrm>
              <a:off x="1547005" y="2597830"/>
              <a:ext cx="1022070" cy="1008000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0" b="1"/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7066938" y="3561352"/>
            <a:ext cx="1226484" cy="1209600"/>
            <a:chOff x="5330384" y="2597830"/>
            <a:chExt cx="1022070" cy="1008000"/>
          </a:xfrm>
        </p:grpSpPr>
        <p:pic>
          <p:nvPicPr>
            <p:cNvPr id="142" name="Picture 4">
              <a:extLst>
                <a:ext uri="{FF2B5EF4-FFF2-40B4-BE49-F238E27FC236}">
                  <a16:creationId xmlns:a16="http://schemas.microsoft.com/office/drawing/2014/main" id="{3C729A6A-F5D0-2A74-1763-6A4FA39FCC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14683" y="2673130"/>
              <a:ext cx="860612" cy="865354"/>
            </a:xfrm>
            <a:prstGeom prst="ellipse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2A947EB4-2173-58A3-F7A4-7F0ADC668467}"/>
                </a:ext>
              </a:extLst>
            </p:cNvPr>
            <p:cNvSpPr/>
            <p:nvPr/>
          </p:nvSpPr>
          <p:spPr>
            <a:xfrm>
              <a:off x="5330384" y="2597830"/>
              <a:ext cx="1022070" cy="1008000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0" b="1"/>
            </a:p>
          </p:txBody>
        </p:sp>
      </p:grpSp>
      <p:pic>
        <p:nvPicPr>
          <p:cNvPr id="148" name="Picture 4">
            <a:extLst>
              <a:ext uri="{FF2B5EF4-FFF2-40B4-BE49-F238E27FC236}">
                <a16:creationId xmlns:a16="http://schemas.microsoft.com/office/drawing/2014/main" id="{3C729A6A-F5D0-2A74-1763-6A4FA39FC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6366" y="3651712"/>
            <a:ext cx="1019825" cy="1038425"/>
          </a:xfrm>
          <a:prstGeom prst="ellipse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Ellipse 148">
            <a:extLst>
              <a:ext uri="{FF2B5EF4-FFF2-40B4-BE49-F238E27FC236}">
                <a16:creationId xmlns:a16="http://schemas.microsoft.com/office/drawing/2014/main" id="{2A947EB4-2173-58A3-F7A4-7F0ADC668467}"/>
              </a:ext>
            </a:extLst>
          </p:cNvPr>
          <p:cNvSpPr/>
          <p:nvPr/>
        </p:nvSpPr>
        <p:spPr>
          <a:xfrm>
            <a:off x="10347004" y="3561352"/>
            <a:ext cx="1226484" cy="1209600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 b="1"/>
          </a:p>
        </p:txBody>
      </p:sp>
      <p:grpSp>
        <p:nvGrpSpPr>
          <p:cNvPr id="25" name="Groupe 24"/>
          <p:cNvGrpSpPr>
            <a:grpSpLocks noChangeAspect="1"/>
          </p:cNvGrpSpPr>
          <p:nvPr/>
        </p:nvGrpSpPr>
        <p:grpSpPr>
          <a:xfrm>
            <a:off x="5332277" y="1105506"/>
            <a:ext cx="1209600" cy="1209600"/>
            <a:chOff x="3908629" y="695804"/>
            <a:chExt cx="1208662" cy="1208662"/>
          </a:xfrm>
        </p:grpSpPr>
        <p:pic>
          <p:nvPicPr>
            <p:cNvPr id="75" name="Picture 4">
              <a:extLst>
                <a:ext uri="{FF2B5EF4-FFF2-40B4-BE49-F238E27FC236}">
                  <a16:creationId xmlns:a16="http://schemas.microsoft.com/office/drawing/2014/main" id="{3C729A6A-F5D0-2A74-1763-6A4FA39FC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002330" y="803133"/>
              <a:ext cx="1012634" cy="1007834"/>
            </a:xfrm>
            <a:prstGeom prst="ellipse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6" name="Groupe 75"/>
            <p:cNvGrpSpPr/>
            <p:nvPr/>
          </p:nvGrpSpPr>
          <p:grpSpPr>
            <a:xfrm>
              <a:off x="3908629" y="695804"/>
              <a:ext cx="1208662" cy="1208662"/>
              <a:chOff x="1824973" y="2018107"/>
              <a:chExt cx="2175052" cy="2175052"/>
            </a:xfrm>
          </p:grpSpPr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2A947EB4-2173-58A3-F7A4-7F0ADC668467}"/>
                  </a:ext>
                </a:extLst>
              </p:cNvPr>
              <p:cNvSpPr/>
              <p:nvPr/>
            </p:nvSpPr>
            <p:spPr>
              <a:xfrm>
                <a:off x="1824973" y="2018107"/>
                <a:ext cx="2175052" cy="2175052"/>
              </a:xfrm>
              <a:prstGeom prst="ellipse">
                <a:avLst/>
              </a:prstGeom>
              <a:noFill/>
              <a:ln w="1270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60" b="1"/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6EF9E4BA-FDC2-AE82-0E5B-A2CEE8DBD536}"/>
                  </a:ext>
                </a:extLst>
              </p:cNvPr>
              <p:cNvSpPr/>
              <p:nvPr/>
            </p:nvSpPr>
            <p:spPr>
              <a:xfrm>
                <a:off x="3708306" y="2368335"/>
                <a:ext cx="68829" cy="68829"/>
              </a:xfrm>
              <a:prstGeom prst="ellipse">
                <a:avLst/>
              </a:prstGeom>
              <a:solidFill>
                <a:schemeClr val="accent3"/>
              </a:solidFill>
              <a:ln w="6350">
                <a:solidFill>
                  <a:schemeClr val="accent3"/>
                </a:solidFill>
              </a:ln>
              <a:effectLst>
                <a:glow rad="228600">
                  <a:schemeClr val="accent3">
                    <a:alpha val="18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60" b="1"/>
              </a:p>
            </p:txBody>
          </p:sp>
        </p:grpSp>
      </p:grpSp>
      <p:sp>
        <p:nvSpPr>
          <p:cNvPr id="140" name="Ellipse 139">
            <a:extLst>
              <a:ext uri="{FF2B5EF4-FFF2-40B4-BE49-F238E27FC236}">
                <a16:creationId xmlns:a16="http://schemas.microsoft.com/office/drawing/2014/main" id="{2A947EB4-2173-58A3-F7A4-7F0ADC668467}"/>
              </a:ext>
            </a:extLst>
          </p:cNvPr>
          <p:cNvSpPr/>
          <p:nvPr/>
        </p:nvSpPr>
        <p:spPr>
          <a:xfrm>
            <a:off x="5449718" y="3561352"/>
            <a:ext cx="1226484" cy="1209600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 b="1"/>
          </a:p>
        </p:txBody>
      </p:sp>
      <p:pic>
        <p:nvPicPr>
          <p:cNvPr id="136" name="Picture 4">
            <a:extLst>
              <a:ext uri="{FF2B5EF4-FFF2-40B4-BE49-F238E27FC236}">
                <a16:creationId xmlns:a16="http://schemas.microsoft.com/office/drawing/2014/main" id="{3C729A6A-F5D0-2A74-1763-6A4FA39FC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1732" y="3651712"/>
            <a:ext cx="1021598" cy="1038425"/>
          </a:xfrm>
          <a:prstGeom prst="ellipse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Ellipse 136">
            <a:extLst>
              <a:ext uri="{FF2B5EF4-FFF2-40B4-BE49-F238E27FC236}">
                <a16:creationId xmlns:a16="http://schemas.microsoft.com/office/drawing/2014/main" id="{2A947EB4-2173-58A3-F7A4-7F0ADC668467}"/>
              </a:ext>
            </a:extLst>
          </p:cNvPr>
          <p:cNvSpPr/>
          <p:nvPr/>
        </p:nvSpPr>
        <p:spPr>
          <a:xfrm>
            <a:off x="3820103" y="3561352"/>
            <a:ext cx="1226484" cy="1209600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 b="1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79AF9A8D-A517-D3A0-7C5C-63894933C8AD}"/>
              </a:ext>
            </a:extLst>
          </p:cNvPr>
          <p:cNvSpPr/>
          <p:nvPr/>
        </p:nvSpPr>
        <p:spPr>
          <a:xfrm flipH="1">
            <a:off x="7746405" y="2130200"/>
            <a:ext cx="46394" cy="45756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>
            <a:glow rad="228600">
              <a:schemeClr val="accent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pic>
        <p:nvPicPr>
          <p:cNvPr id="121" name="Picture 4">
            <a:extLst>
              <a:ext uri="{FF2B5EF4-FFF2-40B4-BE49-F238E27FC236}">
                <a16:creationId xmlns:a16="http://schemas.microsoft.com/office/drawing/2014/main" id="{3C729A6A-F5D0-2A74-1763-6A4FA39FC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8252" y="1197108"/>
            <a:ext cx="1024369" cy="1044308"/>
          </a:xfrm>
          <a:prstGeom prst="ellipse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Ellipse 118">
            <a:extLst>
              <a:ext uri="{FF2B5EF4-FFF2-40B4-BE49-F238E27FC236}">
                <a16:creationId xmlns:a16="http://schemas.microsoft.com/office/drawing/2014/main" id="{2A947EB4-2173-58A3-F7A4-7F0ADC668467}"/>
              </a:ext>
            </a:extLst>
          </p:cNvPr>
          <p:cNvSpPr/>
          <p:nvPr/>
        </p:nvSpPr>
        <p:spPr>
          <a:xfrm>
            <a:off x="7585514" y="1112008"/>
            <a:ext cx="1226484" cy="1209600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 b="1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79AF9A8D-A517-D3A0-7C5C-63894933C8AD}"/>
              </a:ext>
            </a:extLst>
          </p:cNvPr>
          <p:cNvSpPr/>
          <p:nvPr/>
        </p:nvSpPr>
        <p:spPr>
          <a:xfrm flipH="1">
            <a:off x="10101296" y="1294251"/>
            <a:ext cx="46394" cy="45756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>
            <a:glow rad="228600">
              <a:schemeClr val="accent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2A947EB4-2173-58A3-F7A4-7F0ADC668467}"/>
              </a:ext>
            </a:extLst>
          </p:cNvPr>
          <p:cNvSpPr/>
          <p:nvPr/>
        </p:nvSpPr>
        <p:spPr>
          <a:xfrm>
            <a:off x="9976381" y="1112008"/>
            <a:ext cx="1226484" cy="1209600"/>
          </a:xfrm>
          <a:prstGeom prst="ellipse">
            <a:avLst/>
          </a:prstGeom>
          <a:noFill/>
          <a:ln w="12700"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 b="1"/>
          </a:p>
        </p:txBody>
      </p:sp>
      <p:grpSp>
        <p:nvGrpSpPr>
          <p:cNvPr id="42" name="Groupe 41"/>
          <p:cNvGrpSpPr/>
          <p:nvPr/>
        </p:nvGrpSpPr>
        <p:grpSpPr>
          <a:xfrm>
            <a:off x="558162" y="3561352"/>
            <a:ext cx="1226484" cy="1209600"/>
            <a:chOff x="316648" y="2597830"/>
            <a:chExt cx="1022070" cy="1008000"/>
          </a:xfrm>
        </p:grpSpPr>
        <p:grpSp>
          <p:nvGrpSpPr>
            <p:cNvPr id="124" name="Groupe 123"/>
            <p:cNvGrpSpPr/>
            <p:nvPr/>
          </p:nvGrpSpPr>
          <p:grpSpPr>
            <a:xfrm>
              <a:off x="391899" y="2683239"/>
              <a:ext cx="869892" cy="865120"/>
              <a:chOff x="10530559" y="1486519"/>
              <a:chExt cx="904930" cy="899965"/>
            </a:xfrm>
          </p:grpSpPr>
          <p:sp>
            <p:nvSpPr>
              <p:cNvPr id="126" name="Ellipse 125">
                <a:extLst>
                  <a:ext uri="{FF2B5EF4-FFF2-40B4-BE49-F238E27FC236}">
                    <a16:creationId xmlns:a16="http://schemas.microsoft.com/office/drawing/2014/main" id="{79AF9A8D-A517-D3A0-7C5C-63894933C8AD}"/>
                  </a:ext>
                </a:extLst>
              </p:cNvPr>
              <p:cNvSpPr/>
              <p:nvPr/>
            </p:nvSpPr>
            <p:spPr>
              <a:xfrm flipH="1">
                <a:off x="11383390" y="1582428"/>
                <a:ext cx="46358" cy="45720"/>
              </a:xfrm>
              <a:prstGeom prst="ellipse">
                <a:avLst/>
              </a:prstGeom>
              <a:solidFill>
                <a:schemeClr val="accent2"/>
              </a:solidFill>
              <a:ln w="6350">
                <a:noFill/>
              </a:ln>
              <a:effectLst>
                <a:glow rad="228600">
                  <a:schemeClr val="accent2">
                    <a:alpha val="18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160"/>
              </a:p>
            </p:txBody>
          </p:sp>
          <p:pic>
            <p:nvPicPr>
              <p:cNvPr id="127" name="Picture 4">
                <a:extLst>
                  <a:ext uri="{FF2B5EF4-FFF2-40B4-BE49-F238E27FC236}">
                    <a16:creationId xmlns:a16="http://schemas.microsoft.com/office/drawing/2014/main" id="{3C729A6A-F5D0-2A74-1763-6A4FA39FCC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530559" y="1486519"/>
                <a:ext cx="904930" cy="899965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2A947EB4-2173-58A3-F7A4-7F0ADC668467}"/>
                </a:ext>
              </a:extLst>
            </p:cNvPr>
            <p:cNvSpPr/>
            <p:nvPr/>
          </p:nvSpPr>
          <p:spPr>
            <a:xfrm>
              <a:off x="316648" y="2597830"/>
              <a:ext cx="1022070" cy="1008000"/>
            </a:xfrm>
            <a:prstGeom prst="ellipse">
              <a:avLst/>
            </a:prstGeom>
            <a:noFill/>
            <a:ln w="12700">
              <a:solidFill>
                <a:schemeClr val="bg2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60" b="1"/>
            </a:p>
          </p:txBody>
        </p:sp>
      </p:grpSp>
      <p:sp>
        <p:nvSpPr>
          <p:cNvPr id="99" name="Ellipse 98">
            <a:extLst>
              <a:ext uri="{FF2B5EF4-FFF2-40B4-BE49-F238E27FC236}">
                <a16:creationId xmlns:a16="http://schemas.microsoft.com/office/drawing/2014/main" id="{79AF9A8D-A517-D3A0-7C5C-63894933C8AD}"/>
              </a:ext>
            </a:extLst>
          </p:cNvPr>
          <p:cNvSpPr/>
          <p:nvPr/>
        </p:nvSpPr>
        <p:spPr>
          <a:xfrm flipH="1">
            <a:off x="1918877" y="1267920"/>
            <a:ext cx="46394" cy="45756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>
            <a:glow rad="228600">
              <a:schemeClr val="accent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pic>
        <p:nvPicPr>
          <p:cNvPr id="100" name="Picture 4">
            <a:extLst>
              <a:ext uri="{FF2B5EF4-FFF2-40B4-BE49-F238E27FC236}">
                <a16:creationId xmlns:a16="http://schemas.microsoft.com/office/drawing/2014/main" id="{3C729A6A-F5D0-2A74-1763-6A4FA39FC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28" t="4045" r="12924" b="40457"/>
          <a:stretch/>
        </p:blipFill>
        <p:spPr bwMode="auto">
          <a:xfrm>
            <a:off x="993220" y="1221712"/>
            <a:ext cx="1042513" cy="1008782"/>
          </a:xfrm>
          <a:prstGeom prst="ellipse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" name="Ellipse 177">
            <a:extLst>
              <a:ext uri="{FF2B5EF4-FFF2-40B4-BE49-F238E27FC236}">
                <a16:creationId xmlns:a16="http://schemas.microsoft.com/office/drawing/2014/main" id="{79AF9A8D-A517-D3A0-7C5C-63894933C8AD}"/>
              </a:ext>
            </a:extLst>
          </p:cNvPr>
          <p:cNvSpPr/>
          <p:nvPr/>
        </p:nvSpPr>
        <p:spPr>
          <a:xfrm flipH="1">
            <a:off x="2338431" y="4576126"/>
            <a:ext cx="46394" cy="45756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>
            <a:glow rad="228600">
              <a:schemeClr val="accent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79AF9A8D-A517-D3A0-7C5C-63894933C8AD}"/>
              </a:ext>
            </a:extLst>
          </p:cNvPr>
          <p:cNvSpPr/>
          <p:nvPr/>
        </p:nvSpPr>
        <p:spPr>
          <a:xfrm flipH="1">
            <a:off x="3911207" y="3786511"/>
            <a:ext cx="46394" cy="45756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>
            <a:glow rad="228600">
              <a:schemeClr val="accent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79AF9A8D-A517-D3A0-7C5C-63894933C8AD}"/>
              </a:ext>
            </a:extLst>
          </p:cNvPr>
          <p:cNvSpPr/>
          <p:nvPr/>
        </p:nvSpPr>
        <p:spPr>
          <a:xfrm flipH="1">
            <a:off x="6628601" y="3969391"/>
            <a:ext cx="46394" cy="45756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>
            <a:glow rad="228600">
              <a:schemeClr val="accent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79AF9A8D-A517-D3A0-7C5C-63894933C8AD}"/>
              </a:ext>
            </a:extLst>
          </p:cNvPr>
          <p:cNvSpPr/>
          <p:nvPr/>
        </p:nvSpPr>
        <p:spPr>
          <a:xfrm flipH="1">
            <a:off x="8007736" y="4638520"/>
            <a:ext cx="46394" cy="45756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>
            <a:glow rad="228600">
              <a:schemeClr val="accent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79AF9A8D-A517-D3A0-7C5C-63894933C8AD}"/>
              </a:ext>
            </a:extLst>
          </p:cNvPr>
          <p:cNvSpPr/>
          <p:nvPr/>
        </p:nvSpPr>
        <p:spPr>
          <a:xfrm flipH="1">
            <a:off x="8711283" y="4055452"/>
            <a:ext cx="46394" cy="45756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>
            <a:glow rad="228600">
              <a:schemeClr val="accent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79AF9A8D-A517-D3A0-7C5C-63894933C8AD}"/>
              </a:ext>
            </a:extLst>
          </p:cNvPr>
          <p:cNvSpPr/>
          <p:nvPr/>
        </p:nvSpPr>
        <p:spPr>
          <a:xfrm flipH="1">
            <a:off x="10589622" y="3652589"/>
            <a:ext cx="46394" cy="45756"/>
          </a:xfrm>
          <a:prstGeom prst="ellipse">
            <a:avLst/>
          </a:prstGeom>
          <a:solidFill>
            <a:schemeClr val="accent2"/>
          </a:solidFill>
          <a:ln w="6350">
            <a:noFill/>
          </a:ln>
          <a:effectLst>
            <a:glow rad="228600">
              <a:schemeClr val="accent2">
                <a:alpha val="1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726" y="3664502"/>
            <a:ext cx="1021052" cy="1014467"/>
          </a:xfrm>
          <a:prstGeom prst="flowChartConnector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AB6F04-39EA-02FE-0F69-1E8A66271539}"/>
              </a:ext>
            </a:extLst>
          </p:cNvPr>
          <p:cNvSpPr/>
          <p:nvPr/>
        </p:nvSpPr>
        <p:spPr>
          <a:xfrm>
            <a:off x="9871102" y="1430105"/>
            <a:ext cx="1419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64"/>
            <a:r>
              <a:rPr lang="fr-FR" sz="1200" b="1" dirty="0">
                <a:solidFill>
                  <a:schemeClr val="bg2"/>
                </a:solidFill>
              </a:rPr>
              <a:t>Poste ouvert</a:t>
            </a:r>
            <a:endParaRPr lang="fr-FR" sz="1080" cap="all" dirty="0">
              <a:solidFill>
                <a:schemeClr val="bg2"/>
              </a:solidFill>
              <a:latin typeface="CNES Poster" panose="00000500000000000000" pitchFamily="50" charset="0"/>
            </a:endParaRPr>
          </a:p>
        </p:txBody>
      </p:sp>
      <p:pic>
        <p:nvPicPr>
          <p:cNvPr id="1026" name="Picture 2" descr="Guillaume LEGROS | Professor | Professor | Sorbonne University, Paris |  UPMC | Institut Jean Le Rond d'Alembert (IJLRA) - UMR 7190 | Research  profile">
            <a:extLst>
              <a:ext uri="{FF2B5EF4-FFF2-40B4-BE49-F238E27FC236}">
                <a16:creationId xmlns:a16="http://schemas.microsoft.com/office/drawing/2014/main" id="{C8B94135-AB48-E11D-5AD8-03DA9DFC5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53" y="3565755"/>
            <a:ext cx="1176806" cy="11768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10E05F4C-7523-B90D-5059-8ABA99CAA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9202"/>
            <a:ext cx="5582477" cy="365125"/>
          </a:xfrm>
        </p:spPr>
        <p:txBody>
          <a:bodyPr/>
          <a:lstStyle/>
          <a:p>
            <a:pPr algn="r"/>
            <a:r>
              <a:rPr lang="fr-FR" dirty="0"/>
              <a:t>LABS TOUR – GCM – 2026 </a:t>
            </a:r>
          </a:p>
        </p:txBody>
      </p:sp>
    </p:spTree>
    <p:extLst>
      <p:ext uri="{BB962C8B-B14F-4D97-AF65-F5344CB8AC3E}">
        <p14:creationId xmlns:p14="http://schemas.microsoft.com/office/powerpoint/2010/main" val="1765117677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 SOMBRE / ECRANS ">
  <a:themeElements>
    <a:clrScheme name="CNES 2">
      <a:dk1>
        <a:srgbClr val="000000"/>
      </a:dk1>
      <a:lt1>
        <a:srgbClr val="FFFFFF"/>
      </a:lt1>
      <a:dk2>
        <a:srgbClr val="412FB3"/>
      </a:dk2>
      <a:lt2>
        <a:srgbClr val="00BCFF"/>
      </a:lt2>
      <a:accent1>
        <a:srgbClr val="412FB2"/>
      </a:accent1>
      <a:accent2>
        <a:srgbClr val="00BCFF"/>
      </a:accent2>
      <a:accent3>
        <a:srgbClr val="00B29C"/>
      </a:accent3>
      <a:accent4>
        <a:srgbClr val="B2EF78"/>
      </a:accent4>
      <a:accent5>
        <a:srgbClr val="FFB63A"/>
      </a:accent5>
      <a:accent6>
        <a:srgbClr val="ECECEC"/>
      </a:accent6>
      <a:hlink>
        <a:srgbClr val="B3B1B0"/>
      </a:hlink>
      <a:folHlink>
        <a:srgbClr val="ECEDEC"/>
      </a:folHlink>
    </a:clrScheme>
    <a:fontScheme name="Personnalisé 11">
      <a:majorFont>
        <a:latin typeface="CNES Poster"/>
        <a:ea typeface=""/>
        <a:cs typeface=""/>
      </a:majorFont>
      <a:minorFont>
        <a:latin typeface="CNES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CLAIR / PRINT">
  <a:themeElements>
    <a:clrScheme name="CNES 2">
      <a:dk1>
        <a:srgbClr val="000000"/>
      </a:dk1>
      <a:lt1>
        <a:srgbClr val="FFFFFF"/>
      </a:lt1>
      <a:dk2>
        <a:srgbClr val="412FB3"/>
      </a:dk2>
      <a:lt2>
        <a:srgbClr val="00BCFF"/>
      </a:lt2>
      <a:accent1>
        <a:srgbClr val="412FB2"/>
      </a:accent1>
      <a:accent2>
        <a:srgbClr val="00BCFF"/>
      </a:accent2>
      <a:accent3>
        <a:srgbClr val="00B29C"/>
      </a:accent3>
      <a:accent4>
        <a:srgbClr val="B2EF78"/>
      </a:accent4>
      <a:accent5>
        <a:srgbClr val="FFB63A"/>
      </a:accent5>
      <a:accent6>
        <a:srgbClr val="ECECEC"/>
      </a:accent6>
      <a:hlink>
        <a:srgbClr val="B3B1B0"/>
      </a:hlink>
      <a:folHlink>
        <a:srgbClr val="ECED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NES 2">
    <a:dk1>
      <a:srgbClr val="000000"/>
    </a:dk1>
    <a:lt1>
      <a:srgbClr val="FFFFFF"/>
    </a:lt1>
    <a:dk2>
      <a:srgbClr val="412FB3"/>
    </a:dk2>
    <a:lt2>
      <a:srgbClr val="00BCFF"/>
    </a:lt2>
    <a:accent1>
      <a:srgbClr val="412FB2"/>
    </a:accent1>
    <a:accent2>
      <a:srgbClr val="00BCFF"/>
    </a:accent2>
    <a:accent3>
      <a:srgbClr val="00B29C"/>
    </a:accent3>
    <a:accent4>
      <a:srgbClr val="B2EF78"/>
    </a:accent4>
    <a:accent5>
      <a:srgbClr val="FFB63A"/>
    </a:accent5>
    <a:accent6>
      <a:srgbClr val="ECECEC"/>
    </a:accent6>
    <a:hlink>
      <a:srgbClr val="B3B1B0"/>
    </a:hlink>
    <a:folHlink>
      <a:srgbClr val="ECEDE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43899476-92d5-47bd-aa4b-8ef5a50c3054" ContentTypeId="0x0101008BA2EC32BB3849CFA34975D0F55D50D0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80e229-d1f0-4dea-859f-b8c45efabb7a"/>
    <IconOverlay xmlns="http://schemas.microsoft.com/sharepoint/v4" xsi:nil="true"/>
    <Reference xmlns="1480e229-d1f0-4dea-859f-b8c45efabb7a" xsi:nil="true"/>
    <Versiondudocument xmlns="1480e229-d1f0-4dea-859f-b8c45efabb7a" xsi:nil="true"/>
    <m87c471c6bd344bca5d69bd9ba6ed2b9 xmlns="1480e229-d1f0-4dea-859f-b8c45efabb7a">
      <Terms xmlns="http://schemas.microsoft.com/office/infopath/2007/PartnerControls"/>
    </m87c471c6bd344bca5d69bd9ba6ed2b9>
    <Datedudocument xmlns="1480e229-d1f0-4dea-859f-b8c45efabb7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 du Cnes" ma:contentTypeID="0x0101008BA2EC32BB3849CFA34975D0F55D50D000B41857AF9A7DE942907FDA73F8FB4A7A00ECB7FC4BE2EDB644B34444A41D846D0D" ma:contentTypeVersion="38" ma:contentTypeDescription="" ma:contentTypeScope="" ma:versionID="645da10ac0ec3a4bbf8c78dfa51a2abb">
  <xsd:schema xmlns:xsd="http://www.w3.org/2001/XMLSchema" xmlns:xs="http://www.w3.org/2001/XMLSchema" xmlns:p="http://schemas.microsoft.com/office/2006/metadata/properties" xmlns:ns2="1480e229-d1f0-4dea-859f-b8c45efabb7a" xmlns:ns3="http://schemas.microsoft.com/sharepoint/v4" xmlns:ns4="1b8bc9be-c147-49a5-85ca-78e19e97e222" targetNamespace="http://schemas.microsoft.com/office/2006/metadata/properties" ma:root="true" ma:fieldsID="a53b1321096b71b5323329d61c315960" ns2:_="" ns3:_="" ns4:_="">
    <xsd:import namespace="1480e229-d1f0-4dea-859f-b8c45efabb7a"/>
    <xsd:import namespace="http://schemas.microsoft.com/sharepoint/v4"/>
    <xsd:import namespace="1b8bc9be-c147-49a5-85ca-78e19e97e222"/>
    <xsd:element name="properties">
      <xsd:complexType>
        <xsd:sequence>
          <xsd:element name="documentManagement">
            <xsd:complexType>
              <xsd:all>
                <xsd:element ref="ns2:Reference" minOccurs="0"/>
                <xsd:element ref="ns2:Versiondudocument" minOccurs="0"/>
                <xsd:element ref="ns2:Datedudocument" minOccurs="0"/>
                <xsd:element ref="ns2:m87c471c6bd344bca5d69bd9ba6ed2b9" minOccurs="0"/>
                <xsd:element ref="ns2:TaxCatchAll" minOccurs="0"/>
                <xsd:element ref="ns2:TaxCatchAllLabel" minOccurs="0"/>
                <xsd:element ref="ns3:IconOverlay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0e229-d1f0-4dea-859f-b8c45efabb7a" elementFormDefault="qualified">
    <xsd:import namespace="http://schemas.microsoft.com/office/2006/documentManagement/types"/>
    <xsd:import namespace="http://schemas.microsoft.com/office/infopath/2007/PartnerControls"/>
    <xsd:element name="Reference" ma:index="8" nillable="true" ma:displayName="Référence du document" ma:internalName="Reference">
      <xsd:simpleType>
        <xsd:restriction base="dms:Text">
          <xsd:maxLength value="255"/>
        </xsd:restriction>
      </xsd:simpleType>
    </xsd:element>
    <xsd:element name="Versiondudocument" ma:index="9" nillable="true" ma:displayName="Version du document" ma:internalName="Versiondudocument">
      <xsd:simpleType>
        <xsd:restriction base="dms:Text">
          <xsd:maxLength value="255"/>
        </xsd:restriction>
      </xsd:simpleType>
    </xsd:element>
    <xsd:element name="Datedudocument" ma:index="10" nillable="true" ma:displayName="Date du document" ma:format="DateOnly" ma:internalName="Datedudocument">
      <xsd:simpleType>
        <xsd:restriction base="dms:DateTime"/>
      </xsd:simpleType>
    </xsd:element>
    <xsd:element name="m87c471c6bd344bca5d69bd9ba6ed2b9" ma:index="11" nillable="true" ma:taxonomy="true" ma:internalName="m87c471c6bd344bca5d69bd9ba6ed2b9" ma:taxonomyFieldName="Classification" ma:displayName="Classification" ma:default="" ma:fieldId="{687c471c-6bd3-44bc-a5d6-9bd9ba6ed2b9}" ma:sspId="43899476-92d5-47bd-aa4b-8ef5a50c3054" ma:termSetId="b5b6ba9c-22e9-463a-bed9-64f7977048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description="" ma:hidden="true" ma:list="{4656e95c-3061-4815-8f08-14741078249f}" ma:internalName="TaxCatchAll" ma:showField="CatchAllData" ma:web="1b8bc9be-c147-49a5-85ca-78e19e97e2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description="" ma:hidden="true" ma:list="{4656e95c-3061-4815-8f08-14741078249f}" ma:internalName="TaxCatchAllLabel" ma:readOnly="true" ma:showField="CatchAllDataLabel" ma:web="1b8bc9be-c147-49a5-85ca-78e19e97e2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5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bc9be-c147-49a5-85ca-78e19e97e22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F591E9-C7E5-42CC-9DFF-F9DD81312CBF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D6CD3DD-4A48-439B-9461-5E73B975A1CD}">
  <ds:schemaRefs>
    <ds:schemaRef ds:uri="http://schemas.microsoft.com/office/2006/metadata/properties"/>
    <ds:schemaRef ds:uri="http://schemas.microsoft.com/office/infopath/2007/PartnerControls"/>
    <ds:schemaRef ds:uri="1480e229-d1f0-4dea-859f-b8c45efabb7a"/>
    <ds:schemaRef ds:uri="http://schemas.microsoft.com/sharepoint/v4"/>
  </ds:schemaRefs>
</ds:datastoreItem>
</file>

<file path=customXml/itemProps3.xml><?xml version="1.0" encoding="utf-8"?>
<ds:datastoreItem xmlns:ds="http://schemas.openxmlformats.org/officeDocument/2006/customXml" ds:itemID="{169B479E-22CF-417A-965A-33BACC84A61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1B4FD15-0973-4BE0-BEC9-6BFEB354BE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80e229-d1f0-4dea-859f-b8c45efabb7a"/>
    <ds:schemaRef ds:uri="http://schemas.microsoft.com/sharepoint/v4"/>
    <ds:schemaRef ds:uri="1b8bc9be-c147-49a5-85ca-78e19e97e2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23435</TotalTime>
  <Words>2870</Words>
  <Application>Microsoft Office PowerPoint</Application>
  <PresentationFormat>Grand écran</PresentationFormat>
  <Paragraphs>597</Paragraphs>
  <Slides>31</Slides>
  <Notes>5</Notes>
  <HiddenSlides>2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43" baseType="lpstr">
      <vt:lpstr>Calibri</vt:lpstr>
      <vt:lpstr>Courier New</vt:lpstr>
      <vt:lpstr>CNES Sans ExtraLight</vt:lpstr>
      <vt:lpstr>Wingdings</vt:lpstr>
      <vt:lpstr>Arial</vt:lpstr>
      <vt:lpstr>Arial Black</vt:lpstr>
      <vt:lpstr>CNES Sans Light</vt:lpstr>
      <vt:lpstr>Verdana</vt:lpstr>
      <vt:lpstr>CNES Sans</vt:lpstr>
      <vt:lpstr>CNES Poster</vt:lpstr>
      <vt:lpstr>MASQUE SOMBRE / ECRANS </vt:lpstr>
      <vt:lpstr>MASQUE CLAIR / PRINT</vt:lpstr>
      <vt:lpstr>LABS Tour 2026</vt:lpstr>
      <vt:lpstr>Agenda</vt:lpstr>
      <vt:lpstr>Présentation PowerPoint</vt:lpstr>
      <vt:lpstr>New CNES president and strategic director</vt:lpstr>
      <vt:lpstr>CNES general information</vt:lpstr>
      <vt:lpstr>CNES general information</vt:lpstr>
      <vt:lpstr>NASA situation</vt:lpstr>
      <vt:lpstr>CNES consultative structures</vt:lpstr>
      <vt:lpstr>Universe science and exploration </vt:lpstr>
      <vt:lpstr>Perimeter evolution in thematic groups</vt:lpstr>
      <vt:lpstr>Présentation PowerPoint</vt:lpstr>
      <vt:lpstr>M8/F3 ESA calls</vt:lpstr>
      <vt:lpstr>Selected missions for Phase 2</vt:lpstr>
      <vt:lpstr>Présentation PowerPoint</vt:lpstr>
      <vt:lpstr>Missions in operation</vt:lpstr>
      <vt:lpstr>Missions in development</vt:lpstr>
      <vt:lpstr>Missions in study phase</vt:lpstr>
      <vt:lpstr>Présentation PowerPoint</vt:lpstr>
      <vt:lpstr>2026 calls calendar </vt:lpstr>
      <vt:lpstr>Prepare the FUTURe : PhD and POSTDOCS</vt:lpstr>
      <vt:lpstr>CNES PhD/Postdoc: duties and obligations</vt:lpstr>
      <vt:lpstr>APR call : general information</vt:lpstr>
      <vt:lpstr>CNES scientific newsletter</vt:lpstr>
      <vt:lpstr>Some examples of last editions</vt:lpstr>
      <vt:lpstr>Présentation PowerPoint</vt:lpstr>
      <vt:lpstr>GCM working group members</vt:lpstr>
      <vt:lpstr>PhD subject / Post doc in GCM </vt:lpstr>
      <vt:lpstr>PhD subject / Post doc in GCM </vt:lpstr>
      <vt:lpstr>Synthesis of APR for GCM in 2025</vt:lpstr>
      <vt:lpstr>Information on APR evaluation</vt:lpstr>
      <vt:lpstr>Merci pour votre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CECI EST UN</dc:title>
  <dc:subject/>
  <dc:creator>Jean Philippe LAURENT</dc:creator>
  <cp:keywords/>
  <dc:description/>
  <cp:lastModifiedBy>Boutelier Martin</cp:lastModifiedBy>
  <cp:revision>356</cp:revision>
  <cp:lastPrinted>2025-01-21T13:38:32Z</cp:lastPrinted>
  <dcterms:created xsi:type="dcterms:W3CDTF">2023-02-28T15:36:40Z</dcterms:created>
  <dcterms:modified xsi:type="dcterms:W3CDTF">2026-01-28T15:39:54Z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0x0101008BA2EC32BB3849CFA34975D0F55D50D000B41857AF9A7DE942907FDA73F8FB4A7A00ECB7FC4BE2EDB644B34444A41D846D0D</vt:lpwstr>
  </property>
  <property fmtid="{D5CDD505-2E9C-101B-9397-08002B2CF9AE}" pid="3" name="Classification">
    <vt:lpwstr/>
  </property>
</Properties>
</file>