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6"/>
  </p:notesMasterIdLst>
  <p:sldIdLst>
    <p:sldId id="1842" r:id="rId2"/>
    <p:sldId id="1844" r:id="rId3"/>
    <p:sldId id="1845" r:id="rId4"/>
    <p:sldId id="1846" r:id="rId5"/>
    <p:sldId id="1847" r:id="rId6"/>
    <p:sldId id="1848" r:id="rId7"/>
    <p:sldId id="1849" r:id="rId8"/>
    <p:sldId id="1850" r:id="rId9"/>
    <p:sldId id="1851" r:id="rId10"/>
    <p:sldId id="1852" r:id="rId11"/>
    <p:sldId id="1854" r:id="rId12"/>
    <p:sldId id="1843" r:id="rId13"/>
    <p:sldId id="1829" r:id="rId14"/>
    <p:sldId id="1830" r:id="rId1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E80"/>
    <a:srgbClr val="9CE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3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1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33067-2FE2-491B-8B14-AA03377BDC60}" type="datetimeFigureOut">
              <a:rPr lang="en-NL" smtClean="0"/>
              <a:t>3/17/26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5C08D-136E-4DD2-8FD8-645D39A72DCA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532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8CAB2-EEF2-E304-7AE5-0CD830ED1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B1081-3803-A37A-BBEE-E47A24DAD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8CCE6-DB8A-FDD8-D3B2-4BCE3E9C5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24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5B7F1-DB96-DF37-F058-75D65DBC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47395-946F-B65D-2C65-C7C435250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7715D-7AF7-5377-F104-5D7AE5A20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6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7DF3-C3B0-C54D-7113-8D0D39AC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C0D79-A4C4-7378-43D8-57A828F56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63AD5-B243-8362-46EB-47CA52798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6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CDA7-7CF5-236A-6F91-045F75690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6D006-B948-D875-6728-3A847AE9F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AE96F-E367-CD94-4D19-1D9AC4C3D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7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4C161-C7E8-D6B1-CA32-6CE6FFEB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DE0E3-B5E6-E6B0-81B8-FA5D75D0B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0E534-ADA8-D57F-7CB6-5249005F5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77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2BBF4-AFD0-E51D-E766-5BB2D6DF2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6058F-9A20-3D5A-19DF-4D6731C85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DC1D6-D6E8-AC61-E93E-2E230A53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7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3F117-3744-2184-0A7A-A0508B3A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1B7ED-29DE-73EB-A514-F6991BAFE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0C947-BB29-15D3-1686-41DE84A69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8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6FF7-0568-E3E9-92EE-5D07F8E3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C96AF-5183-C901-7429-BCB68CA67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81749-8EC3-01C7-B124-68F73ADF5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455B3-F126-7550-8730-CD7042862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3A3D3-10A1-C46C-2DFF-F7DBE81EA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E66B2-5B72-89D3-E610-DA5B491B5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8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96CEC-2AC6-B026-96FC-E134CFC3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D3BE25-AA90-7130-3F01-81ACD9086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A612E-7A4C-E081-20ED-44178DCF9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B9911-9FDD-B79D-D010-A158AFB2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256DE-B858-1C39-E16D-593A02EEA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85121-F3FB-3F4A-81BC-A3B28B28A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9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3A79E-B1A3-5284-AFE8-7B38E1E7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D9770-48D2-24A9-EE8C-7069440F1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99AE2-DD59-8F67-EB29-D21A995E5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30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8D99A-D6AC-47A7-BDE9-D01E4B95D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14059-BF46-A616-8F67-DE8551681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712B9-4696-59FE-5BA1-EEE02BBB6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7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A5069-68B1-5409-A07B-DC8A46C4F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0B534-6962-1403-0DAD-7FC1ED759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005BF-45B1-9280-A882-1BA1EB036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tabLst>
                <a:tab pos="3575685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8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98937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08" name="Google Shape;54;p20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1000"/>
              </a:spcBef>
              <a:buClrTx/>
              <a:buSzTx/>
              <a:buFontTx/>
              <a:buNone/>
              <a:defRPr sz="1600"/>
            </a:lvl1pPr>
            <a:lvl2pPr marL="228600" indent="457200">
              <a:spcBef>
                <a:spcPts val="1000"/>
              </a:spcBef>
              <a:buClrTx/>
              <a:buSzTx/>
              <a:buFontTx/>
              <a:buNone/>
              <a:defRPr sz="1600"/>
            </a:lvl2pPr>
            <a:lvl3pPr marL="228600" indent="914400">
              <a:spcBef>
                <a:spcPts val="1000"/>
              </a:spcBef>
              <a:buClrTx/>
              <a:buSzTx/>
              <a:buFontTx/>
              <a:buNone/>
              <a:defRPr sz="1600"/>
            </a:lvl3pPr>
            <a:lvl4pPr marL="228600" indent="1371600">
              <a:spcBef>
                <a:spcPts val="1000"/>
              </a:spcBef>
              <a:buClrTx/>
              <a:buSzTx/>
              <a:buFontTx/>
              <a:buNone/>
              <a:defRPr sz="1600"/>
            </a:lvl4pPr>
            <a:lvl5pPr marL="228600" indent="1828800">
              <a:spcBef>
                <a:spcPts val="10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3147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228600" indent="0" algn="ctr">
              <a:spcBef>
                <a:spcPts val="1000"/>
              </a:spcBef>
              <a:buClrTx/>
              <a:buSzTx/>
              <a:buFontTx/>
              <a:buNone/>
              <a:defRPr sz="2400"/>
            </a:lvl1pPr>
            <a:lvl2pPr marL="228600" indent="457200" algn="ctr">
              <a:spcBef>
                <a:spcPts val="1000"/>
              </a:spcBef>
              <a:buClrTx/>
              <a:buSzTx/>
              <a:buFontTx/>
              <a:buNone/>
              <a:defRPr sz="2400"/>
            </a:lvl2pPr>
            <a:lvl3pPr marL="228600" indent="914400" algn="ctr">
              <a:spcBef>
                <a:spcPts val="1000"/>
              </a:spcBef>
              <a:buClrTx/>
              <a:buSzTx/>
              <a:buFontTx/>
              <a:buNone/>
              <a:defRPr sz="2400"/>
            </a:lvl3pPr>
            <a:lvl4pPr marL="228600" indent="1371600" algn="ctr">
              <a:spcBef>
                <a:spcPts val="1000"/>
              </a:spcBef>
              <a:buClrTx/>
              <a:buSzTx/>
              <a:buFontTx/>
              <a:buNone/>
              <a:defRPr sz="2400"/>
            </a:lvl4pPr>
            <a:lvl5pPr marL="228600" indent="1828800" algn="ctr">
              <a:spcBef>
                <a:spcPts val="1000"/>
              </a:spcBef>
              <a:buClrTx/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9676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6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</a:lvl1pPr>
            <a:lvl2pPr>
              <a:spcBef>
                <a:spcPts val="1000"/>
              </a:spcBef>
            </a:lvl2pPr>
            <a:lvl3pPr>
              <a:spcBef>
                <a:spcPts val="1000"/>
              </a:spcBef>
            </a:lvl3pPr>
            <a:lvl4pPr>
              <a:spcBef>
                <a:spcPts val="1000"/>
              </a:spcBef>
            </a:lvl4pPr>
            <a:lvl5pPr>
              <a:spcBef>
                <a:spcPts val="1000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2383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5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79957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</a:lvl1pPr>
            <a:lvl2pPr>
              <a:spcBef>
                <a:spcPts val="1000"/>
              </a:spcBef>
            </a:lvl2pPr>
            <a:lvl3pPr>
              <a:spcBef>
                <a:spcPts val="1000"/>
              </a:spcBef>
            </a:lvl3pPr>
            <a:lvl4pPr>
              <a:spcBef>
                <a:spcPts val="1000"/>
              </a:spcBef>
            </a:lvl4pPr>
            <a:lvl5pPr>
              <a:spcBef>
                <a:spcPts val="1000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020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1000"/>
              </a:spcBef>
              <a:buClrTx/>
              <a:buSzTx/>
              <a:buFontTx/>
              <a:buNone/>
              <a:defRPr sz="2400" b="1"/>
            </a:lvl1pPr>
            <a:lvl2pPr marL="228600" indent="457200">
              <a:spcBef>
                <a:spcPts val="1000"/>
              </a:spcBef>
              <a:buClrTx/>
              <a:buSzTx/>
              <a:buFontTx/>
              <a:buNone/>
              <a:defRPr sz="2400" b="1"/>
            </a:lvl2pPr>
            <a:lvl3pPr marL="228600" indent="914400">
              <a:spcBef>
                <a:spcPts val="1000"/>
              </a:spcBef>
              <a:buClrTx/>
              <a:buSzTx/>
              <a:buFontTx/>
              <a:buNone/>
              <a:defRPr sz="2400" b="1"/>
            </a:lvl3pPr>
            <a:lvl4pPr marL="228600" indent="1371600">
              <a:spcBef>
                <a:spcPts val="1000"/>
              </a:spcBef>
              <a:buClrTx/>
              <a:buSzTx/>
              <a:buFontTx/>
              <a:buNone/>
              <a:defRPr sz="2400" b="1"/>
            </a:lvl4pPr>
            <a:lvl5pPr marL="228600" indent="1828800">
              <a:spcBef>
                <a:spcPts val="10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Google Shape;40;p16"/>
          <p:cNvSpPr txBox="1"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1000"/>
              </a:spcBef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350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8920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1502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9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spcBef>
                <a:spcPts val="1000"/>
              </a:spcBef>
              <a:buSzPts val="3200"/>
              <a:defRPr sz="3200"/>
            </a:lvl1pPr>
            <a:lvl2pPr indent="-431800">
              <a:spcBef>
                <a:spcPts val="1000"/>
              </a:spcBef>
              <a:buSzPts val="3200"/>
              <a:defRPr sz="3200"/>
            </a:lvl2pPr>
            <a:lvl3pPr indent="-431800">
              <a:spcBef>
                <a:spcPts val="1000"/>
              </a:spcBef>
              <a:buSzPts val="3200"/>
              <a:defRPr sz="3200"/>
            </a:lvl3pPr>
            <a:lvl4pPr indent="-431800">
              <a:spcBef>
                <a:spcPts val="1000"/>
              </a:spcBef>
              <a:buSzPts val="3200"/>
              <a:defRPr sz="3200"/>
            </a:lvl4pPr>
            <a:lvl5pPr indent="-431800">
              <a:spcBef>
                <a:spcPts val="1000"/>
              </a:spcBef>
              <a:buSzPts val="3200"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9" name="Google Shape;50;p19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endParaRPr/>
          </a:p>
        </p:txBody>
      </p:sp>
      <p:sp>
        <p:nvSpPr>
          <p:cNvPr id="10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3802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2044699"/>
            <a:ext cx="10515600" cy="432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04312"/>
            <a:ext cx="258585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48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3429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B219E-A3CA-1D5B-62F5-31A366C7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E252D257-B3EB-1F34-18CB-9FBF9541A73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79C39462-06E5-1AB4-ED22-F0D0BFFCFDFE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6F815FFD-00C0-0402-9576-22EC918B7408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039C36DA-3B61-E210-95FD-BCAA0AD75D3F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65E4FF83-22DF-6C1C-142F-EAD0140E0CD5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27DE6125-A111-DCEB-E390-117C9322B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A44FAD83-29AA-07C0-F3DF-F0DB9C21467E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11EA768B-9EBE-B881-EFE6-0252C5A9917E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FF8AE2-B052-4BEA-26BE-68464AEB66E3}"/>
              </a:ext>
            </a:extLst>
          </p:cNvPr>
          <p:cNvSpPr txBox="1"/>
          <p:nvPr/>
        </p:nvSpPr>
        <p:spPr>
          <a:xfrm>
            <a:off x="6099150" y="2136252"/>
            <a:ext cx="43036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Einstein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Telescope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Project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1E4EC3-AB7A-7C9B-55F1-E6C8E021F2A7}"/>
              </a:ext>
            </a:extLst>
          </p:cNvPr>
          <p:cNvSpPr txBox="1"/>
          <p:nvPr/>
        </p:nvSpPr>
        <p:spPr>
          <a:xfrm>
            <a:off x="7370997" y="5275561"/>
            <a:ext cx="302262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>
                <a:solidFill>
                  <a:srgbClr val="000000"/>
                </a:solidFill>
                <a:sym typeface="Arial"/>
              </a:rPr>
              <a:t>Christian.olivetto@ijclab.in2p3.fr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09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D92FF-5B92-276C-9B6C-334533FC9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99C607D1-3FE5-D186-D68D-ED9FCC6ED4F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940AFB7F-94F5-3B84-10C0-4C1582F6F330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3A5682F9-7FDB-10C4-282D-FDEF43E53835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BB42E9FC-64A5-3CF4-B162-57D2ADAABAD4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DCA30FE5-2FF9-F112-4CA4-0045BE7CC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E5ECC709-2426-5F1F-60BD-0E7770DB2F2F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D9E2D675-B038-6CB2-5217-4DE571BFBB14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067F65-FD99-B2B6-09A2-A57A113A5D47}"/>
              </a:ext>
            </a:extLst>
          </p:cNvPr>
          <p:cNvSpPr txBox="1"/>
          <p:nvPr/>
        </p:nvSpPr>
        <p:spPr>
          <a:xfrm>
            <a:off x="304800" y="441546"/>
            <a:ext cx="1111611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Project Office – System Engineering (</a:t>
            </a:r>
            <a:r>
              <a:rPr lang="fr-FR" sz="2800" dirty="0" err="1">
                <a:solidFill>
                  <a:srgbClr val="000000"/>
                </a:solidFill>
                <a:sym typeface="Arial"/>
              </a:rPr>
              <a:t>Requirements</a:t>
            </a:r>
            <a:r>
              <a:rPr lang="fr-FR" sz="2800" dirty="0">
                <a:solidFill>
                  <a:srgbClr val="000000"/>
                </a:solidFill>
                <a:sym typeface="Arial"/>
              </a:rPr>
              <a:t>-Interfaces)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5D5F6678-4507-4B72-8095-3559D802C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970" y="1449306"/>
            <a:ext cx="8448410" cy="4401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74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B57F-E9B4-B239-60D8-8004EF7CB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B50C7755-D9E8-1721-703E-EBC840B5951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11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DCF1FFFD-1EA6-EEB1-A61E-CFF536B3FC2B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FCBADB66-EF64-E917-5DFD-5A9579D2F7D5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A998CAC2-83D7-9865-2E51-30261D3346D1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EF4218DD-D27B-073F-ED7E-43DA9BF15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E36C5BBE-275A-6763-975F-F25867B7D9D0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7CFFFE33-8EF9-A410-5514-DD61B011E704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237580-869D-97F5-B3D8-7909F0BCB02C}"/>
              </a:ext>
            </a:extLst>
          </p:cNvPr>
          <p:cNvSpPr txBox="1"/>
          <p:nvPr/>
        </p:nvSpPr>
        <p:spPr>
          <a:xfrm>
            <a:off x="304800" y="441546"/>
            <a:ext cx="88350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Project Office – Schedule, Budget, HR </a:t>
            </a:r>
            <a:r>
              <a:rPr lang="fr-FR" sz="2800" dirty="0" err="1">
                <a:solidFill>
                  <a:srgbClr val="000000"/>
                </a:solidFill>
                <a:sym typeface="Arial"/>
              </a:rPr>
              <a:t>Reporting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69073D-4F00-B1C2-72D2-99B7513D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399" y="1514402"/>
            <a:ext cx="6362092" cy="43225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1B26CC-4A3B-58C4-EDA2-6EFBB0504194}"/>
              </a:ext>
            </a:extLst>
          </p:cNvPr>
          <p:cNvSpPr/>
          <p:nvPr/>
        </p:nvSpPr>
        <p:spPr>
          <a:xfrm>
            <a:off x="6514491" y="2155681"/>
            <a:ext cx="5525110" cy="294123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Process for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Schedule 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in real time (more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PM in //)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real </a:t>
            </a: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 of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readable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all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(2000) and National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7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09EA3-9426-E5D2-7C89-ED27102F9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48C52B5B-F806-C373-FD0F-7B9A8984BA0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12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303EB39E-4E4E-4DD3-3649-1521D19905E0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99317C89-D64A-1C7E-374B-888CD5EC4FE4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E5812D73-125A-AB57-3E89-D359D9C9066E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BED1C1A5-831D-83D8-DF00-ED2522C3B19F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99A06273-6094-C5DD-F875-A9960051A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C2A983EF-DEA1-FBCC-CE2B-EA157AE9C566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 Schedule Training March 26/27 2026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921335B8-37C4-F8D5-DD83-0C32889F4203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</a:t>
            </a:r>
            <a:r>
              <a:rPr lang="en-US" dirty="0" err="1"/>
              <a:t>Organisation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EB292B-DC73-C364-942E-487D430EF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92" y="542536"/>
            <a:ext cx="10378068" cy="57924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DD95F2-74B9-2C8F-3899-F1514C6C2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73" y="5418581"/>
            <a:ext cx="2032000" cy="13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4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8E7A-D251-737F-D239-80D51132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757407A0-D20A-FC1B-62DA-B1A71113A95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13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E2F6E88E-6F2F-A6E0-E3A1-1E4E68C36E22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C1D673FC-B356-29F9-7359-B4C40DBE568C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67175BC5-0297-906F-397A-3A7E00D4C723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85B2E075-FF4E-7762-A1FD-FD871408B2A5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427B7492-1774-B6E1-854C-A77409E6F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65FFB20B-72EE-291D-D865-FE1818E86498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 Schedule Training March 26/27 2026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5DF840DD-6B26-677A-7AF1-DD96F62DB850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</a:t>
            </a:r>
            <a:r>
              <a:rPr lang="en-US" dirty="0" err="1"/>
              <a:t>Organisation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AC1FA6-8D59-EE2B-1F48-2D8D61E83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" y="580540"/>
            <a:ext cx="11726897" cy="59569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FDD79E-194B-A33C-C393-A04E13754A0B}"/>
              </a:ext>
            </a:extLst>
          </p:cNvPr>
          <p:cNvSpPr txBox="1"/>
          <p:nvPr/>
        </p:nvSpPr>
        <p:spPr>
          <a:xfrm>
            <a:off x="7734215" y="2876347"/>
            <a:ext cx="1492651" cy="307775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Main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Task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in Blue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1B129CC-7BD4-0B90-D24D-3708F4AFFDF3}"/>
              </a:ext>
            </a:extLst>
          </p:cNvPr>
          <p:cNvCxnSpPr/>
          <p:nvPr/>
        </p:nvCxnSpPr>
        <p:spPr>
          <a:xfrm flipH="1">
            <a:off x="6802244" y="3010829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41D8DA6-78CF-AF18-15FC-E1D49ABA5D62}"/>
              </a:ext>
            </a:extLst>
          </p:cNvPr>
          <p:cNvSpPr txBox="1"/>
          <p:nvPr/>
        </p:nvSpPr>
        <p:spPr>
          <a:xfrm>
            <a:off x="7875464" y="3965449"/>
            <a:ext cx="1724188" cy="307775"/>
          </a:xfrm>
          <a:prstGeom prst="rect">
            <a:avLst/>
          </a:prstGeom>
          <a:solidFill>
            <a:srgbClr val="FE4E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 err="1">
                <a:solidFill>
                  <a:srgbClr val="000000"/>
                </a:solidFill>
                <a:sym typeface="Arial"/>
              </a:rPr>
              <a:t>Deliverable</a:t>
            </a:r>
            <a:r>
              <a:rPr lang="fr-FR" sz="1400" dirty="0">
                <a:solidFill>
                  <a:srgbClr val="000000"/>
                </a:solidFill>
                <a:sym typeface="Arial"/>
              </a:rPr>
              <a:t> in </a:t>
            </a:r>
            <a:r>
              <a:rPr lang="fr-FR" sz="1400" dirty="0" err="1">
                <a:solidFill>
                  <a:srgbClr val="000000"/>
                </a:solidFill>
                <a:sym typeface="Arial"/>
              </a:rPr>
              <a:t>purple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99DD7A9-C624-DAF6-1F85-441ABE4191EC}"/>
              </a:ext>
            </a:extLst>
          </p:cNvPr>
          <p:cNvCxnSpPr/>
          <p:nvPr/>
        </p:nvCxnSpPr>
        <p:spPr>
          <a:xfrm flipH="1">
            <a:off x="7259444" y="4119336"/>
            <a:ext cx="616020" cy="0"/>
          </a:xfrm>
          <a:prstGeom prst="straightConnector1">
            <a:avLst/>
          </a:prstGeom>
          <a:ln>
            <a:solidFill>
              <a:srgbClr val="FE4E8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7BD3D54-2F1C-92EC-E2E6-AFDAAC8C49C4}"/>
              </a:ext>
            </a:extLst>
          </p:cNvPr>
          <p:cNvCxnSpPr>
            <a:cxnSpLocks/>
          </p:cNvCxnSpPr>
          <p:nvPr/>
        </p:nvCxnSpPr>
        <p:spPr>
          <a:xfrm flipH="1">
            <a:off x="7024255" y="3030234"/>
            <a:ext cx="692389" cy="554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E8F9BEC-EA23-B66D-0239-78A998E1D54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024255" y="4119337"/>
            <a:ext cx="851209" cy="660481"/>
          </a:xfrm>
          <a:prstGeom prst="straightConnector1">
            <a:avLst/>
          </a:prstGeom>
          <a:ln>
            <a:solidFill>
              <a:srgbClr val="FE4E8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48895A1-735A-6373-BB9F-478AF4962143}"/>
              </a:ext>
            </a:extLst>
          </p:cNvPr>
          <p:cNvSpPr txBox="1"/>
          <p:nvPr/>
        </p:nvSpPr>
        <p:spPr>
          <a:xfrm>
            <a:off x="9539300" y="4501045"/>
            <a:ext cx="2250935" cy="954105"/>
          </a:xfrm>
          <a:prstGeom prst="rect">
            <a:avLst/>
          </a:prstGeom>
          <a:solidFill>
            <a:srgbClr val="9CED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solidFill>
                  <a:srgbClr val="000000"/>
                </a:solidFill>
                <a:sym typeface="Arial"/>
              </a:rPr>
              <a:t>To </a:t>
            </a:r>
            <a:r>
              <a:rPr lang="fr-FR" sz="1400" dirty="0" err="1">
                <a:solidFill>
                  <a:srgbClr val="000000"/>
                </a:solidFill>
                <a:sym typeface="Arial"/>
              </a:rPr>
              <a:t>simplify</a:t>
            </a:r>
            <a:r>
              <a:rPr lang="fr-FR" sz="1400" dirty="0">
                <a:solidFill>
                  <a:srgbClr val="000000"/>
                </a:solidFill>
                <a:sym typeface="Arial"/>
              </a:rPr>
              <a:t> the organisation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Each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subsystem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has 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 err="1">
                <a:solidFill>
                  <a:srgbClr val="000000"/>
                </a:solidFill>
                <a:sym typeface="Arial"/>
              </a:rPr>
              <a:t>Integration</a:t>
            </a:r>
            <a:r>
              <a:rPr lang="fr-FR" sz="1400" dirty="0">
                <a:solidFill>
                  <a:srgbClr val="000000"/>
                </a:solidFill>
                <a:sym typeface="Arial"/>
              </a:rPr>
              <a:t> </a:t>
            </a:r>
            <a:r>
              <a:rPr lang="fr-FR" sz="1400" dirty="0" err="1">
                <a:solidFill>
                  <a:srgbClr val="000000"/>
                </a:solidFill>
                <a:sym typeface="Arial"/>
              </a:rPr>
              <a:t>task</a:t>
            </a:r>
            <a:r>
              <a:rPr lang="fr-FR" sz="1400" dirty="0">
                <a:solidFill>
                  <a:srgbClr val="000000"/>
                </a:solidFill>
                <a:sym typeface="Arial"/>
              </a:rPr>
              <a:t> &amp;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Validation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task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6121F0B-65B4-B036-A901-7F48B254EC00}"/>
              </a:ext>
            </a:extLst>
          </p:cNvPr>
          <p:cNvCxnSpPr>
            <a:cxnSpLocks/>
          </p:cNvCxnSpPr>
          <p:nvPr/>
        </p:nvCxnSpPr>
        <p:spPr>
          <a:xfrm flipH="1">
            <a:off x="9324109" y="4978097"/>
            <a:ext cx="215191" cy="81083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8E6C1C1-6C39-BB54-FADA-39020826114A}"/>
              </a:ext>
            </a:extLst>
          </p:cNvPr>
          <p:cNvCxnSpPr>
            <a:cxnSpLocks/>
          </p:cNvCxnSpPr>
          <p:nvPr/>
        </p:nvCxnSpPr>
        <p:spPr>
          <a:xfrm>
            <a:off x="10671836" y="5433652"/>
            <a:ext cx="0" cy="52876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30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9780-4895-1965-8DE7-06CDEDA56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2DA3F090-2AA5-DCD2-B766-1091D702939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65CC3F40-D6D4-9FDB-52AF-1871B7899709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6914DF74-6E97-07EB-5E75-DD9E8D8735C1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A8F648F5-5EE0-058B-F071-3E7B2D51FDAA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27B2C14C-1D79-94D5-6E34-FB9E70F08062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064E3671-1376-A152-B3DD-DEB3E7690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45B686B2-5DE0-64D0-05D3-4E8A9259DBD6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 Schedule Training March 26/27 2026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79055AAB-0447-8734-DA1A-2B73DDD437D2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</a:t>
            </a:r>
            <a:r>
              <a:rPr lang="en-US" dirty="0" err="1"/>
              <a:t>Organisation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0B1B5C-DA8A-CBDE-A344-FA905FC38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563045"/>
            <a:ext cx="7772400" cy="37470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38497E-8A03-AC81-F0BF-62AB792B2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1387635"/>
            <a:ext cx="7772400" cy="37470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9B6576-D87B-2AA9-5C4F-ED61A7300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7" y="3269614"/>
            <a:ext cx="7772400" cy="2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F3961-F593-D9B2-527E-7743AE11D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0ECBEF60-741D-F3E9-3F9D-773DCEB7C00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2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33764B5C-4D58-DA62-2BC2-40AB6F128CCE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13630C0F-1090-CFB9-D06F-05426B67D89C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E6B08EB4-1483-2A40-D85E-39648EA65D65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90C5C5B6-3386-B3CD-2DD3-148EAE879950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9950AA00-62EE-6061-9F08-959DC78A6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46398E52-ACC0-B668-141C-331A4ECFDCB3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7E75ED51-1D53-CE60-849D-912A2D5F4FC3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3C5F62-1754-63CF-4A3E-D86023BE85B0}"/>
              </a:ext>
            </a:extLst>
          </p:cNvPr>
          <p:cNvSpPr txBox="1"/>
          <p:nvPr/>
        </p:nvSpPr>
        <p:spPr>
          <a:xfrm>
            <a:off x="3074051" y="599630"/>
            <a:ext cx="60438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Einstein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Telescope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Project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Timelapse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361F109-8A57-E653-1F95-EEDBA5BC4A35}"/>
              </a:ext>
            </a:extLst>
          </p:cNvPr>
          <p:cNvCxnSpPr/>
          <p:nvPr/>
        </p:nvCxnSpPr>
        <p:spPr>
          <a:xfrm>
            <a:off x="1084092" y="2853946"/>
            <a:ext cx="418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E81DA22-4FD4-934E-92EF-986089928DD6}"/>
              </a:ext>
            </a:extLst>
          </p:cNvPr>
          <p:cNvCxnSpPr>
            <a:cxnSpLocks/>
          </p:cNvCxnSpPr>
          <p:nvPr/>
        </p:nvCxnSpPr>
        <p:spPr>
          <a:xfrm>
            <a:off x="5264788" y="2853946"/>
            <a:ext cx="17694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BA27C73-9AEA-5C77-4C76-C644220220C3}"/>
              </a:ext>
            </a:extLst>
          </p:cNvPr>
          <p:cNvCxnSpPr/>
          <p:nvPr/>
        </p:nvCxnSpPr>
        <p:spPr>
          <a:xfrm>
            <a:off x="7034212" y="2828216"/>
            <a:ext cx="418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8257C45-58B4-EC3B-FFC4-76E2FD051496}"/>
              </a:ext>
            </a:extLst>
          </p:cNvPr>
          <p:cNvSpPr txBox="1"/>
          <p:nvPr/>
        </p:nvSpPr>
        <p:spPr>
          <a:xfrm>
            <a:off x="1522982" y="2367273"/>
            <a:ext cx="32074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ET-PP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Preparatory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Phase)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61ECC1-EC31-5DF4-AF65-4841766CA1AA}"/>
              </a:ext>
            </a:extLst>
          </p:cNvPr>
          <p:cNvSpPr txBox="1"/>
          <p:nvPr/>
        </p:nvSpPr>
        <p:spPr>
          <a:xfrm>
            <a:off x="5264785" y="2367273"/>
            <a:ext cx="175669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ET-COMPASS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42F0A1-A066-99DB-B374-5DFB61375E13}"/>
              </a:ext>
            </a:extLst>
          </p:cNvPr>
          <p:cNvSpPr txBox="1"/>
          <p:nvPr/>
        </p:nvSpPr>
        <p:spPr>
          <a:xfrm>
            <a:off x="8112884" y="2367273"/>
            <a:ext cx="128515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 Project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27F795-9493-DC4B-8E1E-EE0F18A98E61}"/>
              </a:ext>
            </a:extLst>
          </p:cNvPr>
          <p:cNvSpPr txBox="1"/>
          <p:nvPr/>
        </p:nvSpPr>
        <p:spPr>
          <a:xfrm>
            <a:off x="2484110" y="3016796"/>
            <a:ext cx="1318629" cy="400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2023-2026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1C727D0-F5F6-84B4-3870-DF40A1AF8C78}"/>
              </a:ext>
            </a:extLst>
          </p:cNvPr>
          <p:cNvSpPr txBox="1"/>
          <p:nvPr/>
        </p:nvSpPr>
        <p:spPr>
          <a:xfrm>
            <a:off x="5483818" y="3016796"/>
            <a:ext cx="1318629" cy="400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2027-2029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433071-4967-A969-08BD-CFACD735815B}"/>
              </a:ext>
            </a:extLst>
          </p:cNvPr>
          <p:cNvSpPr txBox="1"/>
          <p:nvPr/>
        </p:nvSpPr>
        <p:spPr>
          <a:xfrm>
            <a:off x="8141082" y="3016796"/>
            <a:ext cx="1145504" cy="400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2030- ….</a:t>
            </a:r>
          </a:p>
        </p:txBody>
      </p:sp>
    </p:spTree>
    <p:extLst>
      <p:ext uri="{BB962C8B-B14F-4D97-AF65-F5344CB8AC3E}">
        <p14:creationId xmlns:p14="http://schemas.microsoft.com/office/powerpoint/2010/main" val="34109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4269C-B177-8E48-7AAA-CC487DFA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EAD525E1-881A-1DF0-EF53-D8AFE8A072E8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4118F47A-A438-6332-3024-B74DAC7FBD75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8FB54E3E-0E1F-E567-46C9-848E9BB286E9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9C20DB16-3699-CD0B-8C6B-298D8ABA9D69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CA15CA9D-FC03-326F-065C-5A8470ED7B51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DFDA9939-7112-6460-B0E2-1893085A7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947013E0-F14A-7BB5-659F-15DD20C9E7A5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996FA297-59B3-3502-48C0-ABEE5B7B568F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DF3C59-0FE3-5F66-BD69-DE96A5B726A2}"/>
              </a:ext>
            </a:extLst>
          </p:cNvPr>
          <p:cNvSpPr txBox="1"/>
          <p:nvPr/>
        </p:nvSpPr>
        <p:spPr>
          <a:xfrm>
            <a:off x="3074051" y="599630"/>
            <a:ext cx="60438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Einstein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Telescope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Project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Timelapse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6A5A842-043F-4B13-DC8D-1CA4636AEFDA}"/>
              </a:ext>
            </a:extLst>
          </p:cNvPr>
          <p:cNvCxnSpPr/>
          <p:nvPr/>
        </p:nvCxnSpPr>
        <p:spPr>
          <a:xfrm>
            <a:off x="254359" y="1554862"/>
            <a:ext cx="418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9EF6E0D-D47F-3FF2-78AD-142979FA1E2C}"/>
              </a:ext>
            </a:extLst>
          </p:cNvPr>
          <p:cNvSpPr txBox="1"/>
          <p:nvPr/>
        </p:nvSpPr>
        <p:spPr>
          <a:xfrm>
            <a:off x="693249" y="1068189"/>
            <a:ext cx="32074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ET-PP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Preparatory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Phase)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E7EC85F-EA05-43F8-93C7-D4AD7E615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16" y="1936856"/>
            <a:ext cx="3217447" cy="426046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01196AB-45B2-2E3A-C30E-315712D13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23" y="1936856"/>
            <a:ext cx="3217447" cy="426046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96331693-CB9C-4D52-F38F-472215EE9F39}"/>
              </a:ext>
            </a:extLst>
          </p:cNvPr>
          <p:cNvGrpSpPr/>
          <p:nvPr/>
        </p:nvGrpSpPr>
        <p:grpSpPr>
          <a:xfrm>
            <a:off x="4665100" y="1936856"/>
            <a:ext cx="3185651" cy="4260466"/>
            <a:chOff x="4743266" y="1179364"/>
            <a:chExt cx="3185651" cy="426046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6349EFF-4682-650C-6CFD-D58E2B6CF900}"/>
                </a:ext>
              </a:extLst>
            </p:cNvPr>
            <p:cNvSpPr/>
            <p:nvPr/>
          </p:nvSpPr>
          <p:spPr>
            <a:xfrm>
              <a:off x="4743266" y="1179364"/>
              <a:ext cx="3185651" cy="426046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F4A8FAA-E164-98C5-AAB6-00CAFAFDC785}"/>
                </a:ext>
              </a:extLst>
            </p:cNvPr>
            <p:cNvSpPr txBox="1"/>
            <p:nvPr/>
          </p:nvSpPr>
          <p:spPr>
            <a:xfrm>
              <a:off x="4884101" y="1340256"/>
              <a:ext cx="25801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ET– </a:t>
              </a:r>
              <a:r>
                <a:rPr lang="fr-FR" sz="2000" b="1" dirty="0" err="1">
                  <a:solidFill>
                    <a:schemeClr val="bg1"/>
                  </a:solidFill>
                </a:rPr>
                <a:t>Preparatory</a:t>
              </a:r>
              <a:r>
                <a:rPr lang="fr-FR" sz="2000" b="1" dirty="0">
                  <a:solidFill>
                    <a:schemeClr val="bg1"/>
                  </a:solidFill>
                </a:rPr>
                <a:t> Phase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EF5799-91B1-1034-0523-CD52A0C7324C}"/>
                </a:ext>
              </a:extLst>
            </p:cNvPr>
            <p:cNvSpPr/>
            <p:nvPr/>
          </p:nvSpPr>
          <p:spPr>
            <a:xfrm>
              <a:off x="4791284" y="1901258"/>
              <a:ext cx="3122885" cy="306766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/>
                <a:t>WP1: Project Management</a:t>
              </a:r>
            </a:p>
            <a:p>
              <a:r>
                <a:rPr lang="fr-FR" dirty="0"/>
                <a:t>WP2: Legal Framework</a:t>
              </a:r>
            </a:p>
            <a:p>
              <a:r>
                <a:rPr lang="fr-FR" dirty="0"/>
                <a:t>WP3: Financial Model</a:t>
              </a:r>
            </a:p>
            <a:p>
              <a:r>
                <a:rPr lang="fr-FR" dirty="0"/>
                <a:t>WP4: Site </a:t>
              </a:r>
              <a:r>
                <a:rPr lang="fr-FR" dirty="0" err="1"/>
                <a:t>Characterization</a:t>
              </a:r>
              <a:endParaRPr lang="fr-FR" dirty="0"/>
            </a:p>
            <a:p>
              <a:r>
                <a:rPr lang="fr-FR" dirty="0"/>
                <a:t>WP5: PO &amp; Eng Dept</a:t>
              </a:r>
            </a:p>
            <a:p>
              <a:r>
                <a:rPr lang="fr-FR" dirty="0"/>
                <a:t>WP6: </a:t>
              </a:r>
              <a:r>
                <a:rPr lang="fr-FR" dirty="0" err="1"/>
                <a:t>Technical</a:t>
              </a:r>
              <a:r>
                <a:rPr lang="fr-FR" dirty="0"/>
                <a:t> Designs</a:t>
              </a:r>
            </a:p>
            <a:p>
              <a:r>
                <a:rPr lang="fr-FR" dirty="0"/>
                <a:t>WP7: Innovation, </a:t>
              </a:r>
              <a:r>
                <a:rPr lang="fr-FR" dirty="0" err="1"/>
                <a:t>Industrial</a:t>
              </a:r>
              <a:r>
                <a:rPr lang="fr-FR" dirty="0"/>
                <a:t> Eng</a:t>
              </a:r>
            </a:p>
            <a:p>
              <a:r>
                <a:rPr lang="fr-FR" dirty="0"/>
                <a:t>WP8: </a:t>
              </a:r>
              <a:r>
                <a:rPr lang="fr-FR" dirty="0" err="1"/>
                <a:t>Computing</a:t>
              </a:r>
              <a:r>
                <a:rPr lang="fr-FR" dirty="0"/>
                <a:t> Model</a:t>
              </a:r>
            </a:p>
            <a:p>
              <a:r>
                <a:rPr lang="fr-FR" dirty="0"/>
                <a:t>WP9: </a:t>
              </a:r>
              <a:r>
                <a:rPr lang="fr-FR" dirty="0" err="1"/>
                <a:t>Sustainability</a:t>
              </a:r>
              <a:endParaRPr lang="fr-FR" dirty="0"/>
            </a:p>
            <a:p>
              <a:r>
                <a:rPr lang="fr-FR" dirty="0"/>
                <a:t>WP10: Education, </a:t>
              </a:r>
              <a:r>
                <a:rPr lang="fr-FR" dirty="0" err="1"/>
                <a:t>Outreach</a:t>
              </a:r>
              <a:endParaRPr lang="fr-FR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CB9B14-E009-17C9-7BC4-62B98061F158}"/>
              </a:ext>
            </a:extLst>
          </p:cNvPr>
          <p:cNvSpPr/>
          <p:nvPr/>
        </p:nvSpPr>
        <p:spPr>
          <a:xfrm>
            <a:off x="2450900" y="5172175"/>
            <a:ext cx="1831035" cy="806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4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A3C5-EE39-5E70-A331-DBF54916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47C1B9F4-8EA7-E0D1-55C0-67C09E9C5EE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1480C113-3213-5C08-56A6-4A1F3A9F9CBA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CE05D4CA-91E3-1E83-91F3-ACE5AE49B6A6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E7F5400F-FC39-2EE9-E65D-CC7CE346756D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6D9CEAA8-A58E-25CD-BF5A-7A20292D90CE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F30173BE-F501-AB68-BB10-190A6525C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6AFAAD5F-8D61-00E7-373D-0FE0D4CB5FA1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C6C536FB-318B-FAC0-D0FC-5EDEBADE5C6B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33933C-4E96-2C08-5802-8048AB385336}"/>
              </a:ext>
            </a:extLst>
          </p:cNvPr>
          <p:cNvSpPr txBox="1"/>
          <p:nvPr/>
        </p:nvSpPr>
        <p:spPr>
          <a:xfrm>
            <a:off x="3074051" y="599630"/>
            <a:ext cx="60438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Einstein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Telescope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Project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Timelapse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802FE47-4BD6-698A-3ED8-A4C9A0DC3E61}"/>
              </a:ext>
            </a:extLst>
          </p:cNvPr>
          <p:cNvCxnSpPr/>
          <p:nvPr/>
        </p:nvCxnSpPr>
        <p:spPr>
          <a:xfrm>
            <a:off x="254359" y="1554862"/>
            <a:ext cx="418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D40224F-C129-040C-AEA4-FDA1C4F67526}"/>
              </a:ext>
            </a:extLst>
          </p:cNvPr>
          <p:cNvSpPr txBox="1"/>
          <p:nvPr/>
        </p:nvSpPr>
        <p:spPr>
          <a:xfrm>
            <a:off x="693249" y="1068189"/>
            <a:ext cx="32074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ET-PP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Preparatory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Phase)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49A28AA-CC8F-B05E-25DD-B0B08CB8779E}"/>
              </a:ext>
            </a:extLst>
          </p:cNvPr>
          <p:cNvGrpSpPr/>
          <p:nvPr/>
        </p:nvGrpSpPr>
        <p:grpSpPr>
          <a:xfrm>
            <a:off x="1136151" y="1813746"/>
            <a:ext cx="3185651" cy="4260466"/>
            <a:chOff x="4743266" y="1179364"/>
            <a:chExt cx="3185651" cy="426046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433B8C7-6C92-7C4D-4E34-FB070F626063}"/>
                </a:ext>
              </a:extLst>
            </p:cNvPr>
            <p:cNvSpPr/>
            <p:nvPr/>
          </p:nvSpPr>
          <p:spPr>
            <a:xfrm>
              <a:off x="4743266" y="1179364"/>
              <a:ext cx="3185651" cy="426046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0F4E42F-9C6E-CA24-78F6-6C7DA1DC935C}"/>
                </a:ext>
              </a:extLst>
            </p:cNvPr>
            <p:cNvSpPr txBox="1"/>
            <p:nvPr/>
          </p:nvSpPr>
          <p:spPr>
            <a:xfrm>
              <a:off x="5046026" y="1300575"/>
              <a:ext cx="25801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ET– </a:t>
              </a:r>
              <a:r>
                <a:rPr lang="fr-FR" sz="2000" b="1" dirty="0" err="1">
                  <a:solidFill>
                    <a:schemeClr val="bg1"/>
                  </a:solidFill>
                </a:rPr>
                <a:t>Preparatory</a:t>
              </a:r>
              <a:r>
                <a:rPr lang="fr-FR" sz="2000" b="1" dirty="0">
                  <a:solidFill>
                    <a:schemeClr val="bg1"/>
                  </a:solidFill>
                </a:rPr>
                <a:t> Phase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CD2392-5148-2E3F-6EA7-5CE4BF0AA32E}"/>
                </a:ext>
              </a:extLst>
            </p:cNvPr>
            <p:cNvSpPr/>
            <p:nvPr/>
          </p:nvSpPr>
          <p:spPr>
            <a:xfrm>
              <a:off x="4791284" y="1901258"/>
              <a:ext cx="3122885" cy="306766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/>
                <a:t>WP1: Project Management</a:t>
              </a:r>
            </a:p>
            <a:p>
              <a:r>
                <a:rPr lang="fr-FR" dirty="0"/>
                <a:t>WP2: Legal Framework</a:t>
              </a:r>
            </a:p>
            <a:p>
              <a:r>
                <a:rPr lang="fr-FR" dirty="0"/>
                <a:t>WP3: Financial Model</a:t>
              </a:r>
            </a:p>
            <a:p>
              <a:r>
                <a:rPr lang="fr-FR" dirty="0"/>
                <a:t>WP4: Site </a:t>
              </a:r>
              <a:r>
                <a:rPr lang="fr-FR" dirty="0" err="1"/>
                <a:t>Characterization</a:t>
              </a:r>
              <a:endParaRPr lang="fr-FR" dirty="0"/>
            </a:p>
            <a:p>
              <a:r>
                <a:rPr lang="fr-FR" dirty="0"/>
                <a:t>WP5: PO &amp; Eng Dept</a:t>
              </a:r>
            </a:p>
            <a:p>
              <a:r>
                <a:rPr lang="fr-FR" dirty="0"/>
                <a:t>WP6: </a:t>
              </a:r>
              <a:r>
                <a:rPr lang="fr-FR" dirty="0" err="1"/>
                <a:t>Technical</a:t>
              </a:r>
              <a:r>
                <a:rPr lang="fr-FR" dirty="0"/>
                <a:t> Designs</a:t>
              </a:r>
            </a:p>
            <a:p>
              <a:r>
                <a:rPr lang="fr-FR" dirty="0"/>
                <a:t>WP7: Innovation, </a:t>
              </a:r>
              <a:r>
                <a:rPr lang="fr-FR" dirty="0" err="1"/>
                <a:t>Industrial</a:t>
              </a:r>
              <a:r>
                <a:rPr lang="fr-FR" dirty="0"/>
                <a:t> Eng</a:t>
              </a:r>
            </a:p>
            <a:p>
              <a:r>
                <a:rPr lang="fr-FR" dirty="0"/>
                <a:t>WP8: </a:t>
              </a:r>
              <a:r>
                <a:rPr lang="fr-FR" dirty="0" err="1"/>
                <a:t>Computing</a:t>
              </a:r>
              <a:r>
                <a:rPr lang="fr-FR" dirty="0"/>
                <a:t> Model</a:t>
              </a:r>
            </a:p>
            <a:p>
              <a:r>
                <a:rPr lang="fr-FR" dirty="0"/>
                <a:t>WP9: </a:t>
              </a:r>
              <a:r>
                <a:rPr lang="fr-FR" dirty="0" err="1"/>
                <a:t>Sustainability</a:t>
              </a:r>
              <a:endParaRPr lang="fr-FR" dirty="0"/>
            </a:p>
            <a:p>
              <a:r>
                <a:rPr lang="fr-FR" dirty="0"/>
                <a:t>WP10: Education, </a:t>
              </a:r>
              <a:r>
                <a:rPr lang="fr-FR" dirty="0" err="1"/>
                <a:t>Outreach</a:t>
              </a:r>
              <a:endParaRPr lang="fr-FR" dirty="0"/>
            </a:p>
          </p:txBody>
        </p: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AAA9C85-D6CF-980F-FD79-7002B79B3707}"/>
              </a:ext>
            </a:extLst>
          </p:cNvPr>
          <p:cNvSpPr/>
          <p:nvPr/>
        </p:nvSpPr>
        <p:spPr>
          <a:xfrm>
            <a:off x="4750346" y="2425894"/>
            <a:ext cx="6942781" cy="292849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ESFRI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domains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process in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fr-F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TDR 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process and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Infrastrcutures</a:t>
            </a:r>
            <a:endParaRPr lang="fr-F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7848F7-7D8E-BCF0-77BC-A9C7C930F805}"/>
              </a:ext>
            </a:extLst>
          </p:cNvPr>
          <p:cNvSpPr txBox="1"/>
          <p:nvPr/>
        </p:nvSpPr>
        <p:spPr>
          <a:xfrm>
            <a:off x="5439835" y="1283293"/>
            <a:ext cx="3497109" cy="707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000000"/>
                </a:solidFill>
                <a:sym typeface="Arial"/>
              </a:rPr>
              <a:t>Due date: August 2026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 err="1">
                <a:solidFill>
                  <a:srgbClr val="000000"/>
                </a:solidFill>
                <a:sym typeface="Arial"/>
              </a:rPr>
              <a:t>Postponed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to 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November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52780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DAFC5-E65B-4898-51F7-9F55BB80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D6C2DB11-7DF9-52A4-3BCE-D7851807454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5</a:t>
            </a:fld>
            <a:endParaRPr dirty="0"/>
          </a:p>
        </p:txBody>
      </p:sp>
      <p:sp>
        <p:nvSpPr>
          <p:cNvPr id="133" name="Google Shape;78;p2">
            <a:extLst>
              <a:ext uri="{FF2B5EF4-FFF2-40B4-BE49-F238E27FC236}">
                <a16:creationId xmlns:a16="http://schemas.microsoft.com/office/drawing/2014/main" id="{6D15AA18-5155-C38A-D0E3-26F1E42065A5}"/>
              </a:ext>
            </a:extLst>
          </p:cNvPr>
          <p:cNvSpPr/>
          <p:nvPr/>
        </p:nvSpPr>
        <p:spPr>
          <a:xfrm>
            <a:off x="304800" y="540799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2F0B13C1-C1AA-8E77-4DE2-8C9FB09F186A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BC72D3D8-476C-10C9-FDDC-E25A415A6633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C9AB1699-4CE8-4444-BA98-7D8CCE524869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790CC483-3CA1-BA5E-BA84-B90692123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99D44817-D8D5-8DCC-EFB3-1B3AD5EB4CA5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E424D59F-3646-1148-4155-76B1D8030C63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1613FF-B217-8229-12D1-F3C1D4FEA3A7}"/>
              </a:ext>
            </a:extLst>
          </p:cNvPr>
          <p:cNvSpPr txBox="1"/>
          <p:nvPr/>
        </p:nvSpPr>
        <p:spPr>
          <a:xfrm>
            <a:off x="3074051" y="599630"/>
            <a:ext cx="60438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Einstein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Telescope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Project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Timelapse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1D785CC-D128-411D-B9B5-11C7970D7B0E}"/>
              </a:ext>
            </a:extLst>
          </p:cNvPr>
          <p:cNvCxnSpPr/>
          <p:nvPr/>
        </p:nvCxnSpPr>
        <p:spPr>
          <a:xfrm>
            <a:off x="254359" y="1554862"/>
            <a:ext cx="418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9E0F18F-1A48-4EC3-ECE8-B946FE22A80E}"/>
              </a:ext>
            </a:extLst>
          </p:cNvPr>
          <p:cNvSpPr txBox="1"/>
          <p:nvPr/>
        </p:nvSpPr>
        <p:spPr>
          <a:xfrm>
            <a:off x="693249" y="1068189"/>
            <a:ext cx="32074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ET-PP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Preparatory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Phase)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87F91C-1D78-556E-F081-EE5764EA77EF}"/>
              </a:ext>
            </a:extLst>
          </p:cNvPr>
          <p:cNvSpPr txBox="1"/>
          <p:nvPr/>
        </p:nvSpPr>
        <p:spPr>
          <a:xfrm>
            <a:off x="5439835" y="1283293"/>
            <a:ext cx="3497109" cy="707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000000"/>
                </a:solidFill>
                <a:sym typeface="Arial"/>
              </a:rPr>
              <a:t>Due date: August 2026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 err="1">
                <a:solidFill>
                  <a:srgbClr val="000000"/>
                </a:solidFill>
                <a:sym typeface="Arial"/>
              </a:rPr>
              <a:t>Postponed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to 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November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2026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AAB1D1-E9E8-E747-5E4C-3B4FA7ED9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5" y="1869178"/>
            <a:ext cx="3217447" cy="4260466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794655C-38EE-467E-F411-B99A2BEC9CF6}"/>
              </a:ext>
            </a:extLst>
          </p:cNvPr>
          <p:cNvSpPr/>
          <p:nvPr/>
        </p:nvSpPr>
        <p:spPr>
          <a:xfrm>
            <a:off x="4360275" y="3239869"/>
            <a:ext cx="7527069" cy="233483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ETO Organisation to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final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operationnal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ET </a:t>
            </a: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2026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CERN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fr-F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(Vacuum pipe,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 for Infra, configuration,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NL-IT but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country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1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C4E8B-BA61-B815-3564-DD642E4B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543D6D65-B341-484A-5EB4-667030ECE56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C21F6216-6134-3751-8DB7-708E1D60D399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AE511556-513C-D823-E976-12BF9A01ED8B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7CBAB267-A7D1-F142-9831-F397E342B9EB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B524D0F4-D014-6322-3AE7-D233917BC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CF05C474-27CE-4589-567A-228164458938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02273E5C-3960-236F-93DD-75F78AB61DB9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BB0A7BA-5D35-90E4-A550-3D350B53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73" y="1228464"/>
            <a:ext cx="9854586" cy="51278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C597B65-C8CF-F123-71D7-4F4CB3C6BE2E}"/>
              </a:ext>
            </a:extLst>
          </p:cNvPr>
          <p:cNvSpPr txBox="1"/>
          <p:nvPr/>
        </p:nvSpPr>
        <p:spPr>
          <a:xfrm>
            <a:off x="593289" y="1228464"/>
            <a:ext cx="323302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Optical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Layout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Draft (ISB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Interferometers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Optics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B20B32-DDBB-B376-3ACF-0637DA28723C}"/>
              </a:ext>
            </a:extLst>
          </p:cNvPr>
          <p:cNvSpPr txBox="1"/>
          <p:nvPr/>
        </p:nvSpPr>
        <p:spPr>
          <a:xfrm>
            <a:off x="304800" y="441546"/>
            <a:ext cx="497026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Engineering </a:t>
            </a:r>
            <a:r>
              <a:rPr lang="fr-FR" sz="2800" dirty="0" err="1">
                <a:solidFill>
                  <a:srgbClr val="000000"/>
                </a:solidFill>
                <a:sym typeface="Arial"/>
              </a:rPr>
              <a:t>Department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13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8986-3858-7839-9795-6AAF4752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445C72E0-35C1-28D6-C898-BDD9D1DD884C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5E5BF8F1-3239-D64B-2C93-5C35ADC1C060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E94EAD7A-56A2-B934-BE79-59EA330739C9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ECD0EA5C-6748-C4B8-8646-3E69363DB93B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612D4C2C-262A-475D-E2A9-B0181DA90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48F49B79-45C0-4774-0790-47B3909A39EB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4229E6E1-45DE-E767-A422-7332573310D1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137D4D-699B-E898-CE4C-4FC22F54260D}"/>
              </a:ext>
            </a:extLst>
          </p:cNvPr>
          <p:cNvSpPr txBox="1"/>
          <p:nvPr/>
        </p:nvSpPr>
        <p:spPr>
          <a:xfrm>
            <a:off x="304800" y="441546"/>
            <a:ext cx="497026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Engineering </a:t>
            </a:r>
            <a:r>
              <a:rPr lang="fr-FR" sz="2800" dirty="0" err="1">
                <a:solidFill>
                  <a:srgbClr val="000000"/>
                </a:solidFill>
                <a:sym typeface="Arial"/>
              </a:rPr>
              <a:t>Department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CF84BD-5139-F3D4-B87A-718111165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8" y="1351389"/>
            <a:ext cx="11101139" cy="48076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E618F8-FE3E-FCAF-B92D-544AD110B504}"/>
              </a:ext>
            </a:extLst>
          </p:cNvPr>
          <p:cNvSpPr txBox="1"/>
          <p:nvPr/>
        </p:nvSpPr>
        <p:spPr>
          <a:xfrm>
            <a:off x="593289" y="1228464"/>
            <a:ext cx="323302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Integration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scenarios 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Studies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strong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impacts </a:t>
            </a:r>
          </a:p>
        </p:txBody>
      </p:sp>
    </p:spTree>
    <p:extLst>
      <p:ext uri="{BB962C8B-B14F-4D97-AF65-F5344CB8AC3E}">
        <p14:creationId xmlns:p14="http://schemas.microsoft.com/office/powerpoint/2010/main" val="230465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FD90-D377-C2DB-6097-F481FDDD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AC4CDD7C-0127-24AA-A82D-266326102D4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EE93ECCB-4E94-1C7C-30FB-A8C9AB94795B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09EB5262-371E-F357-FB57-9A4B2CD8E67C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8E648C59-E55C-0C26-73B9-3CC2D0F50BE5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4D531C37-CB35-CF14-E640-482F2371A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31D2CCC6-AEF5-DFC8-105A-56D3EDA7E12C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CB353A8D-7DE1-41F4-351D-660F681A3598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6C2DE4-5207-E08F-ABC5-C50F745EC10F}"/>
              </a:ext>
            </a:extLst>
          </p:cNvPr>
          <p:cNvSpPr txBox="1"/>
          <p:nvPr/>
        </p:nvSpPr>
        <p:spPr>
          <a:xfrm>
            <a:off x="304800" y="441546"/>
            <a:ext cx="321812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Project Office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AA69C8-C537-9019-C63B-E8BA3E0CD9E0}"/>
              </a:ext>
            </a:extLst>
          </p:cNvPr>
          <p:cNvSpPr/>
          <p:nvPr/>
        </p:nvSpPr>
        <p:spPr>
          <a:xfrm>
            <a:off x="1235927" y="1347840"/>
            <a:ext cx="3623940" cy="3571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WP1: PO Management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897375-721F-8A05-A33E-A34BE1C01C23}"/>
              </a:ext>
            </a:extLst>
          </p:cNvPr>
          <p:cNvSpPr/>
          <p:nvPr/>
        </p:nvSpPr>
        <p:spPr>
          <a:xfrm>
            <a:off x="1235927" y="1836063"/>
            <a:ext cx="3623940" cy="3571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WP2: </a:t>
            </a:r>
            <a:r>
              <a:rPr lang="fr-FR" dirty="0" err="1"/>
              <a:t>Technical</a:t>
            </a:r>
            <a:r>
              <a:rPr lang="fr-FR" dirty="0"/>
              <a:t>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AE3BBE-D964-1AFE-3EED-545829B2A450}"/>
              </a:ext>
            </a:extLst>
          </p:cNvPr>
          <p:cNvSpPr/>
          <p:nvPr/>
        </p:nvSpPr>
        <p:spPr>
          <a:xfrm>
            <a:off x="1235927" y="2322379"/>
            <a:ext cx="3623940" cy="372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WP3: </a:t>
            </a:r>
            <a:r>
              <a:rPr lang="fr-FR" dirty="0" err="1"/>
              <a:t>Safety</a:t>
            </a:r>
            <a:r>
              <a:rPr lang="fr-FR" dirty="0"/>
              <a:t>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1818E4-AA7F-694B-FA64-AA2823FCEEBC}"/>
              </a:ext>
            </a:extLst>
          </p:cNvPr>
          <p:cNvSpPr/>
          <p:nvPr/>
        </p:nvSpPr>
        <p:spPr>
          <a:xfrm>
            <a:off x="1235927" y="2824526"/>
            <a:ext cx="3623940" cy="343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WP4: Scope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F45344-11F3-0035-D496-5C98FF79B122}"/>
              </a:ext>
            </a:extLst>
          </p:cNvPr>
          <p:cNvSpPr/>
          <p:nvPr/>
        </p:nvSpPr>
        <p:spPr>
          <a:xfrm>
            <a:off x="1235927" y="3296920"/>
            <a:ext cx="3623940" cy="3463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r>
              <a:rPr lang="fr-FR" dirty="0"/>
              <a:t>WP5: Schedule Management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8FB308-19B4-D8EB-E367-72CB68A6850D}"/>
              </a:ext>
            </a:extLst>
          </p:cNvPr>
          <p:cNvSpPr/>
          <p:nvPr/>
        </p:nvSpPr>
        <p:spPr>
          <a:xfrm>
            <a:off x="1235927" y="3799930"/>
            <a:ext cx="3623940" cy="372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WP6: Ressource &amp; Financial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1481F9-9ECE-F723-D4EB-8D55F71F8676}"/>
              </a:ext>
            </a:extLst>
          </p:cNvPr>
          <p:cNvSpPr/>
          <p:nvPr/>
        </p:nvSpPr>
        <p:spPr>
          <a:xfrm>
            <a:off x="1235927" y="4302076"/>
            <a:ext cx="3623940" cy="372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WP7: </a:t>
            </a:r>
            <a:r>
              <a:rPr lang="fr-FR" dirty="0" err="1"/>
              <a:t>Quality</a:t>
            </a:r>
            <a:r>
              <a:rPr lang="fr-FR" dirty="0"/>
              <a:t> Assurance </a:t>
            </a:r>
            <a:r>
              <a:rPr lang="fr-FR" dirty="0" err="1"/>
              <a:t>Mgt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5141D2-876F-9CBB-D653-D62087BA37A4}"/>
              </a:ext>
            </a:extLst>
          </p:cNvPr>
          <p:cNvSpPr/>
          <p:nvPr/>
        </p:nvSpPr>
        <p:spPr>
          <a:xfrm>
            <a:off x="1235927" y="4774471"/>
            <a:ext cx="3623940" cy="419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WP8: Risks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4C7CE-E101-396B-801E-10C730727BA3}"/>
              </a:ext>
            </a:extLst>
          </p:cNvPr>
          <p:cNvSpPr/>
          <p:nvPr/>
        </p:nvSpPr>
        <p:spPr>
          <a:xfrm>
            <a:off x="1235927" y="5305830"/>
            <a:ext cx="3623940" cy="3466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WP9: Configuration </a:t>
            </a:r>
            <a:r>
              <a:rPr lang="fr-FR" dirty="0" err="1"/>
              <a:t>Mgt</a:t>
            </a:r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1D452BB-0EE2-759A-8A19-10E034BED38B}"/>
              </a:ext>
            </a:extLst>
          </p:cNvPr>
          <p:cNvSpPr/>
          <p:nvPr/>
        </p:nvSpPr>
        <p:spPr>
          <a:xfrm>
            <a:off x="5012267" y="2302674"/>
            <a:ext cx="7027477" cy="233483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Office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 Package</a:t>
            </a: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 management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domains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goals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tests (if possible) and compare </a:t>
            </a:r>
          </a:p>
          <a:p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process or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to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Management Plan </a:t>
            </a:r>
          </a:p>
        </p:txBody>
      </p:sp>
    </p:spTree>
    <p:extLst>
      <p:ext uri="{BB962C8B-B14F-4D97-AF65-F5344CB8AC3E}">
        <p14:creationId xmlns:p14="http://schemas.microsoft.com/office/powerpoint/2010/main" val="55965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59FE-99E9-16CE-AE80-5BEF505D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77;p2">
            <a:extLst>
              <a:ext uri="{FF2B5EF4-FFF2-40B4-BE49-F238E27FC236}">
                <a16:creationId xmlns:a16="http://schemas.microsoft.com/office/drawing/2014/main" id="{81D5CF15-32FC-9F4C-C531-2D2CB0E03BDC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693127" y="6292018"/>
            <a:ext cx="194217" cy="307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134" name="Google Shape;79;p2">
            <a:extLst>
              <a:ext uri="{FF2B5EF4-FFF2-40B4-BE49-F238E27FC236}">
                <a16:creationId xmlns:a16="http://schemas.microsoft.com/office/drawing/2014/main" id="{1F769D80-039F-946D-7DEE-A389B774B5CB}"/>
              </a:ext>
            </a:extLst>
          </p:cNvPr>
          <p:cNvSpPr/>
          <p:nvPr/>
        </p:nvSpPr>
        <p:spPr>
          <a:xfrm>
            <a:off x="304800" y="226483"/>
            <a:ext cx="11588700" cy="1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5" name="Google Shape;80;p2">
            <a:extLst>
              <a:ext uri="{FF2B5EF4-FFF2-40B4-BE49-F238E27FC236}">
                <a16:creationId xmlns:a16="http://schemas.microsoft.com/office/drawing/2014/main" id="{52E036FC-396C-3FE1-9D94-78C632209092}"/>
              </a:ext>
            </a:extLst>
          </p:cNvPr>
          <p:cNvSpPr/>
          <p:nvPr/>
        </p:nvSpPr>
        <p:spPr>
          <a:xfrm>
            <a:off x="304656" y="6296200"/>
            <a:ext cx="11570700" cy="16500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6" name="Google Shape;81;p2">
            <a:extLst>
              <a:ext uri="{FF2B5EF4-FFF2-40B4-BE49-F238E27FC236}">
                <a16:creationId xmlns:a16="http://schemas.microsoft.com/office/drawing/2014/main" id="{7D1A2398-5C94-1DC9-7C4D-A4D88CFC9DA1}"/>
              </a:ext>
            </a:extLst>
          </p:cNvPr>
          <p:cNvSpPr/>
          <p:nvPr/>
        </p:nvSpPr>
        <p:spPr>
          <a:xfrm>
            <a:off x="304655" y="6658149"/>
            <a:ext cx="11570701" cy="30902"/>
          </a:xfrm>
          <a:prstGeom prst="line">
            <a:avLst/>
          </a:prstGeom>
          <a:ln>
            <a:solidFill>
              <a:srgbClr val="0000CC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" name="Picture 9" descr="A blue and white striped pattern on a black background&#10;&#10;AI-generated content may be incorrect.">
            <a:extLst>
              <a:ext uri="{FF2B5EF4-FFF2-40B4-BE49-F238E27FC236}">
                <a16:creationId xmlns:a16="http://schemas.microsoft.com/office/drawing/2014/main" id="{59BCEC0E-7C08-4D08-B3C8-6490BFCD4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5" y="6334945"/>
            <a:ext cx="1218327" cy="283464"/>
          </a:xfrm>
          <a:prstGeom prst="rect">
            <a:avLst/>
          </a:prstGeom>
        </p:spPr>
      </p:pic>
      <p:sp>
        <p:nvSpPr>
          <p:cNvPr id="5" name="Google Shape;82;p2">
            <a:extLst>
              <a:ext uri="{FF2B5EF4-FFF2-40B4-BE49-F238E27FC236}">
                <a16:creationId xmlns:a16="http://schemas.microsoft.com/office/drawing/2014/main" id="{614D9A9C-F714-A692-5E12-9481034E213C}"/>
              </a:ext>
            </a:extLst>
          </p:cNvPr>
          <p:cNvSpPr txBox="1"/>
          <p:nvPr/>
        </p:nvSpPr>
        <p:spPr>
          <a:xfrm>
            <a:off x="6257926" y="228600"/>
            <a:ext cx="56357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 algn="r">
              <a:lnSpc>
                <a:spcPts val="1800"/>
              </a:lnSpc>
            </a:pPr>
            <a:r>
              <a:rPr lang="en-US" dirty="0"/>
              <a:t>ET-CEA IRFU</a:t>
            </a:r>
          </a:p>
        </p:txBody>
      </p:sp>
      <p:sp>
        <p:nvSpPr>
          <p:cNvPr id="4" name="Google Shape;82;p2">
            <a:extLst>
              <a:ext uri="{FF2B5EF4-FFF2-40B4-BE49-F238E27FC236}">
                <a16:creationId xmlns:a16="http://schemas.microsoft.com/office/drawing/2014/main" id="{86E328E4-2DEC-C152-9AFC-098351CFE6A8}"/>
              </a:ext>
            </a:extLst>
          </p:cNvPr>
          <p:cNvSpPr txBox="1"/>
          <p:nvPr/>
        </p:nvSpPr>
        <p:spPr>
          <a:xfrm>
            <a:off x="304655" y="228600"/>
            <a:ext cx="5303520" cy="27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875" tIns="33875" rIns="33875" bIns="33875">
            <a:spAutoFit/>
          </a:bodyPr>
          <a:lstStyle>
            <a:lvl1pPr>
              <a:lnSpc>
                <a:spcPct val="115000"/>
              </a:lnSpc>
              <a:spcBef>
                <a:spcPts val="2400"/>
              </a:spcBef>
              <a:defRPr sz="110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</a:lstStyle>
          <a:p>
            <a:pPr>
              <a:lnSpc>
                <a:spcPts val="1800"/>
              </a:lnSpc>
            </a:pPr>
            <a:r>
              <a:rPr lang="en-US" dirty="0"/>
              <a:t>Einstein Telescope  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E637BB-4D69-45E6-2D72-E378A0F7FE22}"/>
              </a:ext>
            </a:extLst>
          </p:cNvPr>
          <p:cNvSpPr txBox="1"/>
          <p:nvPr/>
        </p:nvSpPr>
        <p:spPr>
          <a:xfrm>
            <a:off x="304800" y="441546"/>
            <a:ext cx="721921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solidFill>
                  <a:srgbClr val="000000"/>
                </a:solidFill>
                <a:sym typeface="Arial"/>
              </a:rPr>
              <a:t>WP5: Project Office – Configuration </a:t>
            </a:r>
            <a:r>
              <a:rPr lang="fr-FR" sz="2800" dirty="0" err="1">
                <a:solidFill>
                  <a:srgbClr val="000000"/>
                </a:solidFill>
                <a:sym typeface="Arial"/>
              </a:rPr>
              <a:t>example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04EDB0-4708-1956-8DAF-A244288A6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38407" y="1177710"/>
            <a:ext cx="8339536" cy="46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526</Words>
  <Application>Microsoft Macintosh PowerPoint</Application>
  <PresentationFormat>Grand écran</PresentationFormat>
  <Paragraphs>130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Symbol</vt:lpstr>
      <vt:lpstr>Times New Roman</vt:lpstr>
      <vt:lpstr>Tema de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Werneke</dc:creator>
  <cp:lastModifiedBy>Christian Olivetto</cp:lastModifiedBy>
  <cp:revision>89</cp:revision>
  <dcterms:created xsi:type="dcterms:W3CDTF">2025-10-08T21:28:17Z</dcterms:created>
  <dcterms:modified xsi:type="dcterms:W3CDTF">2026-03-17T10:42:20Z</dcterms:modified>
</cp:coreProperties>
</file>