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Default Extension="fntdata" ContentType="application/x-fontdata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84" r:id="rId1"/>
  </p:sldMasterIdLst>
  <p:notesMasterIdLst>
    <p:notesMasterId r:id="rId48"/>
  </p:notesMasterIdLst>
  <p:handoutMasterIdLst>
    <p:handoutMasterId r:id="rId49"/>
  </p:handoutMasterIdLst>
  <p:sldIdLst>
    <p:sldId id="256" r:id="rId2"/>
    <p:sldId id="357" r:id="rId3"/>
    <p:sldId id="359" r:id="rId4"/>
    <p:sldId id="358" r:id="rId5"/>
    <p:sldId id="360" r:id="rId6"/>
    <p:sldId id="381" r:id="rId7"/>
    <p:sldId id="361" r:id="rId8"/>
    <p:sldId id="362" r:id="rId9"/>
    <p:sldId id="363" r:id="rId10"/>
    <p:sldId id="364" r:id="rId11"/>
    <p:sldId id="365" r:id="rId12"/>
    <p:sldId id="367" r:id="rId13"/>
    <p:sldId id="368" r:id="rId14"/>
    <p:sldId id="382" r:id="rId15"/>
    <p:sldId id="369" r:id="rId16"/>
    <p:sldId id="370" r:id="rId17"/>
    <p:sldId id="371" r:id="rId18"/>
    <p:sldId id="372" r:id="rId19"/>
    <p:sldId id="373" r:id="rId20"/>
    <p:sldId id="397" r:id="rId21"/>
    <p:sldId id="398" r:id="rId22"/>
    <p:sldId id="374" r:id="rId23"/>
    <p:sldId id="375" r:id="rId24"/>
    <p:sldId id="376" r:id="rId25"/>
    <p:sldId id="377" r:id="rId26"/>
    <p:sldId id="378" r:id="rId27"/>
    <p:sldId id="400" r:id="rId28"/>
    <p:sldId id="379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401" r:id="rId44"/>
    <p:sldId id="402" r:id="rId45"/>
    <p:sldId id="403" r:id="rId46"/>
    <p:sldId id="404" r:id="rId47"/>
  </p:sldIdLst>
  <p:sldSz cx="9144000" cy="6858000" type="screen4x3"/>
  <p:notesSz cx="6858000" cy="9144000"/>
  <p:embeddedFontLst>
    <p:embeddedFont>
      <p:font typeface="Calibri" pitchFamily="34" charset="0"/>
      <p:regular r:id="rId50"/>
      <p:bold r:id="rId51"/>
      <p:italic r:id="rId52"/>
      <p:boldItalic r:id="rId53"/>
    </p:embeddedFont>
    <p:embeddedFont>
      <p:font typeface="Arial Narrow" pitchFamily="34" charset="0"/>
      <p:regular r:id="rId54"/>
      <p:bold r:id="rId55"/>
      <p:italic r:id="rId56"/>
      <p:boldItalic r:id="rId57"/>
    </p:embeddedFont>
    <p:embeddedFont>
      <p:font typeface="cmmi10" pitchFamily="34" charset="0"/>
      <p:regular r:id="rId58"/>
    </p:embeddedFont>
    <p:embeddedFont>
      <p:font typeface="cmsy10" pitchFamily="34" charset="0"/>
      <p:regular r:id="rId59"/>
    </p:embeddedFont>
    <p:embeddedFont>
      <p:font typeface="cmr10" pitchFamily="34" charset="0"/>
      <p:regular r:id="rId60"/>
    </p:embeddedFont>
  </p:embeddedFontLst>
  <p:custDataLst>
    <p:tags r:id="rId61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402B2"/>
    <a:srgbClr val="008000"/>
    <a:srgbClr val="007FAC"/>
    <a:srgbClr val="E5DEC9"/>
    <a:srgbClr val="C0BF82"/>
    <a:srgbClr val="D8DBB3"/>
    <a:srgbClr val="AAA60E"/>
    <a:srgbClr val="B5B36D"/>
    <a:srgbClr val="71713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43" autoAdjust="0"/>
    <p:restoredTop sz="94238" autoAdjust="0"/>
  </p:normalViewPr>
  <p:slideViewPr>
    <p:cSldViewPr>
      <p:cViewPr>
        <p:scale>
          <a:sx n="60" d="100"/>
          <a:sy n="60" d="100"/>
        </p:scale>
        <p:origin x="-2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61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Brief review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81770-77E9-4A06-A1A2-093378045546}" type="datetimeFigureOut">
              <a:rPr lang="fr-FR" smtClean="0"/>
              <a:pPr/>
              <a:t>15/04/2010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3F728-ACA8-40CF-842A-79B196036A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Brief review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1B6C9-8783-43C1-9A26-AAE0452A7898}" type="datetimeFigureOut">
              <a:rPr lang="fr-FR" smtClean="0"/>
              <a:pPr/>
              <a:t>15/04/2010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E7CBE-4035-444A-AAD2-78C732C1FF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</a:t>
            </a:r>
            <a:r>
              <a:rPr lang="en-US" baseline="0" dirty="0" smtClean="0"/>
              <a:t> evening.</a:t>
            </a:r>
          </a:p>
          <a:p>
            <a:r>
              <a:rPr lang="en-US" dirty="0" smtClean="0"/>
              <a:t>Today I would like to tell you</a:t>
            </a:r>
            <a:r>
              <a:rPr lang="en-US" baseline="0" dirty="0" smtClean="0"/>
              <a:t> about explicit calculations that verify the </a:t>
            </a:r>
            <a:r>
              <a:rPr lang="en-US" baseline="0" dirty="0" err="1" smtClean="0"/>
              <a:t>Maldacena’s</a:t>
            </a:r>
            <a:r>
              <a:rPr lang="en-US" baseline="0" dirty="0" smtClean="0"/>
              <a:t> conjecture.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E7CBE-4035-444A-AAD2-78C732C1FF08}" type="slidenum">
              <a:rPr lang="fr-FR" smtClean="0"/>
              <a:pPr/>
              <a:t>0</a:t>
            </a:fld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smtClean="0"/>
              <a:t>Brief review</a:t>
            </a:r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F802-2452-4704-AA48-A9AB647F5773}" type="datetime1">
              <a:rPr lang="fr-FR" smtClean="0"/>
              <a:pPr/>
              <a:t>15/04/2010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C785-F60F-4898-8C6D-A12C42B299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FFDC-31B3-4B1F-AF1A-AAF98F71942D}" type="datetime1">
              <a:rPr lang="fr-FR" smtClean="0"/>
              <a:pPr/>
              <a:t>15/04/2010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C785-F60F-4898-8C6D-A12C42B299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544C-F527-4B58-8CA0-38554CC9BAA3}" type="datetime1">
              <a:rPr lang="fr-FR" smtClean="0"/>
              <a:pPr/>
              <a:t>15/04/2010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C785-F60F-4898-8C6D-A12C42B299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C18B-8723-43FA-A1B2-877BE7BA5504}" type="datetime1">
              <a:rPr lang="fr-FR" smtClean="0"/>
              <a:pPr/>
              <a:t>15/04/2010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C785-F60F-4898-8C6D-A12C42B299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11BC-9553-45B8-8F2D-CF93C060E54E}" type="datetime1">
              <a:rPr lang="fr-FR" smtClean="0"/>
              <a:pPr/>
              <a:t>15/04/2010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C785-F60F-4898-8C6D-A12C42B299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AAA4-240B-4814-AB9C-1A83E484F64B}" type="datetime1">
              <a:rPr lang="fr-FR" smtClean="0"/>
              <a:pPr/>
              <a:t>15/04/2010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C785-F60F-4898-8C6D-A12C42B299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EFE6-B6D3-420C-BF5E-7C8A67D4DDB2}" type="datetime1">
              <a:rPr lang="fr-FR" smtClean="0"/>
              <a:pPr/>
              <a:t>15/04/2010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C785-F60F-4898-8C6D-A12C42B299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959CD-8E58-4C45-A053-ACB10F4828F1}" type="datetime1">
              <a:rPr lang="fr-FR" smtClean="0"/>
              <a:pPr/>
              <a:t>15/04/2010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C785-F60F-4898-8C6D-A12C42B299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325A-3A5C-4F8F-A675-E9F250A8C5E7}" type="datetime1">
              <a:rPr lang="fr-FR" smtClean="0"/>
              <a:pPr/>
              <a:t>15/04/2010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C785-F60F-4898-8C6D-A12C42B299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27DB-2C37-45E6-B487-D46BCD4A04A4}" type="datetime1">
              <a:rPr lang="fr-FR" smtClean="0"/>
              <a:pPr/>
              <a:t>15/04/2010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C785-F60F-4898-8C6D-A12C42B299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A79C-9B9E-4C95-BE01-F52292166C02}" type="datetime1">
              <a:rPr lang="fr-FR" smtClean="0"/>
              <a:pPr/>
              <a:t>15/04/2010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C785-F60F-4898-8C6D-A12C42B299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D87A6-9086-4736-97F0-709915F1415C}" type="datetime1">
              <a:rPr lang="fr-FR" smtClean="0"/>
              <a:pPr/>
              <a:t>15/04/2010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2C785-F60F-4898-8C6D-A12C42B299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0904.492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arxiv.org/abs/1003.4725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41.xml"/><Relationship Id="rId7" Type="http://schemas.openxmlformats.org/officeDocument/2006/relationships/image" Target="../media/image38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37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2.xml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image" Target="../media/image43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image" Target="../media/image42.png"/><Relationship Id="rId17" Type="http://schemas.openxmlformats.org/officeDocument/2006/relationships/image" Target="../media/image40.png"/><Relationship Id="rId2" Type="http://schemas.openxmlformats.org/officeDocument/2006/relationships/tags" Target="../tags/tag44.xml"/><Relationship Id="rId16" Type="http://schemas.openxmlformats.org/officeDocument/2006/relationships/image" Target="../media/image46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41.png"/><Relationship Id="rId5" Type="http://schemas.openxmlformats.org/officeDocument/2006/relationships/tags" Target="../tags/tag47.xml"/><Relationship Id="rId15" Type="http://schemas.openxmlformats.org/officeDocument/2006/relationships/image" Target="../media/image45.png"/><Relationship Id="rId10" Type="http://schemas.openxmlformats.org/officeDocument/2006/relationships/image" Target="../media/image38.png"/><Relationship Id="rId4" Type="http://schemas.openxmlformats.org/officeDocument/2006/relationships/tags" Target="../tags/tag46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1.png"/><Relationship Id="rId3" Type="http://schemas.openxmlformats.org/officeDocument/2006/relationships/tags" Target="../tags/tag5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0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49.png"/><Relationship Id="rId5" Type="http://schemas.openxmlformats.org/officeDocument/2006/relationships/tags" Target="../tags/tag55.xml"/><Relationship Id="rId10" Type="http://schemas.openxmlformats.org/officeDocument/2006/relationships/image" Target="../media/image48.png"/><Relationship Id="rId4" Type="http://schemas.openxmlformats.org/officeDocument/2006/relationships/tags" Target="../tags/tag54.xml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47.pn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../media/image51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53.png"/><Relationship Id="rId5" Type="http://schemas.openxmlformats.org/officeDocument/2006/relationships/tags" Target="../tags/tag61.xml"/><Relationship Id="rId15" Type="http://schemas.openxmlformats.org/officeDocument/2006/relationships/image" Target="../media/image54.png"/><Relationship Id="rId10" Type="http://schemas.openxmlformats.org/officeDocument/2006/relationships/image" Target="../media/image52.png"/><Relationship Id="rId4" Type="http://schemas.openxmlformats.org/officeDocument/2006/relationships/tags" Target="../tags/tag60.xml"/><Relationship Id="rId9" Type="http://schemas.openxmlformats.org/officeDocument/2006/relationships/image" Target="../media/image40.png"/><Relationship Id="rId1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57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59.png"/><Relationship Id="rId5" Type="http://schemas.openxmlformats.org/officeDocument/2006/relationships/image" Target="../media/image57.png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62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5.png"/><Relationship Id="rId5" Type="http://schemas.openxmlformats.org/officeDocument/2006/relationships/tags" Target="../tags/tag6.xml"/><Relationship Id="rId10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67.png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image" Target="../media/image66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../media/image65.png"/><Relationship Id="rId5" Type="http://schemas.openxmlformats.org/officeDocument/2006/relationships/tags" Target="../tags/tag79.xml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tags" Target="../tags/tag78.xml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30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29.png"/><Relationship Id="rId5" Type="http://schemas.openxmlformats.org/officeDocument/2006/relationships/image" Target="../media/image70.png"/><Relationship Id="rId4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75.png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image" Target="../media/image74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image" Target="../media/image73.png"/><Relationship Id="rId5" Type="http://schemas.openxmlformats.org/officeDocument/2006/relationships/tags" Target="../tags/tag89.xml"/><Relationship Id="rId15" Type="http://schemas.openxmlformats.org/officeDocument/2006/relationships/image" Target="../media/image68.png"/><Relationship Id="rId10" Type="http://schemas.openxmlformats.org/officeDocument/2006/relationships/image" Target="../media/image72.png"/><Relationship Id="rId4" Type="http://schemas.openxmlformats.org/officeDocument/2006/relationships/tags" Target="../tags/tag88.xml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image" Target="../media/image71.png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image" Target="../media/image79.png"/><Relationship Id="rId17" Type="http://schemas.openxmlformats.org/officeDocument/2006/relationships/image" Target="../media/image68.png"/><Relationship Id="rId2" Type="http://schemas.openxmlformats.org/officeDocument/2006/relationships/tags" Target="../tags/tag93.xml"/><Relationship Id="rId16" Type="http://schemas.openxmlformats.org/officeDocument/2006/relationships/image" Target="../media/image75.png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image" Target="../media/image78.png"/><Relationship Id="rId5" Type="http://schemas.openxmlformats.org/officeDocument/2006/relationships/tags" Target="../tags/tag96.xml"/><Relationship Id="rId15" Type="http://schemas.openxmlformats.org/officeDocument/2006/relationships/image" Target="../media/image74.png"/><Relationship Id="rId10" Type="http://schemas.openxmlformats.org/officeDocument/2006/relationships/image" Target="../media/image77.png"/><Relationship Id="rId4" Type="http://schemas.openxmlformats.org/officeDocument/2006/relationships/tags" Target="../tags/tag95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image" Target="../media/image72.png"/><Relationship Id="rId18" Type="http://schemas.openxmlformats.org/officeDocument/2006/relationships/image" Target="../media/image78.png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image" Target="../media/image71.png"/><Relationship Id="rId17" Type="http://schemas.openxmlformats.org/officeDocument/2006/relationships/image" Target="../media/image77.png"/><Relationship Id="rId2" Type="http://schemas.openxmlformats.org/officeDocument/2006/relationships/tags" Target="../tags/tag101.xml"/><Relationship Id="rId16" Type="http://schemas.openxmlformats.org/officeDocument/2006/relationships/image" Target="../media/image73.png"/><Relationship Id="rId20" Type="http://schemas.openxmlformats.org/officeDocument/2006/relationships/image" Target="../media/image82.png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04.xml"/><Relationship Id="rId15" Type="http://schemas.openxmlformats.org/officeDocument/2006/relationships/image" Target="../media/image81.png"/><Relationship Id="rId10" Type="http://schemas.openxmlformats.org/officeDocument/2006/relationships/tags" Target="../tags/tag109.xml"/><Relationship Id="rId19" Type="http://schemas.openxmlformats.org/officeDocument/2006/relationships/image" Target="../media/image79.png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../media/image77.png"/><Relationship Id="rId18" Type="http://schemas.openxmlformats.org/officeDocument/2006/relationships/image" Target="../media/image84.png"/><Relationship Id="rId3" Type="http://schemas.openxmlformats.org/officeDocument/2006/relationships/tags" Target="../tags/tag112.xml"/><Relationship Id="rId21" Type="http://schemas.openxmlformats.org/officeDocument/2006/relationships/image" Target="../media/image72.png"/><Relationship Id="rId7" Type="http://schemas.openxmlformats.org/officeDocument/2006/relationships/tags" Target="../tags/tag116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82.png"/><Relationship Id="rId2" Type="http://schemas.openxmlformats.org/officeDocument/2006/relationships/tags" Target="../tags/tag111.xml"/><Relationship Id="rId16" Type="http://schemas.openxmlformats.org/officeDocument/2006/relationships/image" Target="../media/image83.png"/><Relationship Id="rId20" Type="http://schemas.openxmlformats.org/officeDocument/2006/relationships/image" Target="../media/image71.png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5" Type="http://schemas.openxmlformats.org/officeDocument/2006/relationships/tags" Target="../tags/tag114.xml"/><Relationship Id="rId15" Type="http://schemas.openxmlformats.org/officeDocument/2006/relationships/image" Target="../media/image79.png"/><Relationship Id="rId23" Type="http://schemas.openxmlformats.org/officeDocument/2006/relationships/image" Target="../media/image81.png"/><Relationship Id="rId10" Type="http://schemas.openxmlformats.org/officeDocument/2006/relationships/tags" Target="../tags/tag119.xml"/><Relationship Id="rId19" Type="http://schemas.openxmlformats.org/officeDocument/2006/relationships/image" Target="../media/image85.png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78.png"/><Relationship Id="rId22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tags" Target="../tags/tag123.xml"/><Relationship Id="rId7" Type="http://schemas.openxmlformats.org/officeDocument/2006/relationships/image" Target="../media/image87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image" Target="../media/image8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4.xml"/><Relationship Id="rId9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tags" Target="../tags/tag127.xml"/><Relationship Id="rId7" Type="http://schemas.openxmlformats.org/officeDocument/2006/relationships/image" Target="../media/image88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image" Target="../media/image89.png"/><Relationship Id="rId5" Type="http://schemas.openxmlformats.org/officeDocument/2006/relationships/image" Target="../media/image86.png"/><Relationship Id="rId4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image" Target="../media/image94.png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image" Target="../media/image93.png"/><Relationship Id="rId17" Type="http://schemas.openxmlformats.org/officeDocument/2006/relationships/image" Target="../media/image97.png"/><Relationship Id="rId2" Type="http://schemas.openxmlformats.org/officeDocument/2006/relationships/tags" Target="../tags/tag129.xml"/><Relationship Id="rId16" Type="http://schemas.openxmlformats.org/officeDocument/2006/relationships/image" Target="../media/image96.png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image" Target="../media/image92.png"/><Relationship Id="rId5" Type="http://schemas.openxmlformats.org/officeDocument/2006/relationships/tags" Target="../tags/tag132.xml"/><Relationship Id="rId15" Type="http://schemas.openxmlformats.org/officeDocument/2006/relationships/image" Target="../media/image95.png"/><Relationship Id="rId10" Type="http://schemas.openxmlformats.org/officeDocument/2006/relationships/image" Target="../media/image91.png"/><Relationship Id="rId4" Type="http://schemas.openxmlformats.org/officeDocument/2006/relationships/tags" Target="../tags/tag131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8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1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10.png"/><Relationship Id="rId2" Type="http://schemas.openxmlformats.org/officeDocument/2006/relationships/tags" Target="../tags/tag9.xml"/><Relationship Id="rId16" Type="http://schemas.openxmlformats.org/officeDocument/2006/relationships/image" Target="../media/image14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9.png"/><Relationship Id="rId5" Type="http://schemas.openxmlformats.org/officeDocument/2006/relationships/tags" Target="../tags/tag12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tags" Target="../tags/tag11.xml"/><Relationship Id="rId9" Type="http://schemas.openxmlformats.org/officeDocument/2006/relationships/image" Target="../media/image7.wmf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tags" Target="../tags/tag138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02.pn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image" Target="../media/image101.png"/><Relationship Id="rId5" Type="http://schemas.openxmlformats.org/officeDocument/2006/relationships/tags" Target="../tags/tag140.xml"/><Relationship Id="rId10" Type="http://schemas.openxmlformats.org/officeDocument/2006/relationships/image" Target="../media/image100.png"/><Relationship Id="rId4" Type="http://schemas.openxmlformats.org/officeDocument/2006/relationships/tags" Target="../tags/tag139.xml"/><Relationship Id="rId9" Type="http://schemas.openxmlformats.org/officeDocument/2006/relationships/image" Target="../media/image9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3" Type="http://schemas.openxmlformats.org/officeDocument/2006/relationships/tags" Target="../tags/tag144.xml"/><Relationship Id="rId21" Type="http://schemas.openxmlformats.org/officeDocument/2006/relationships/image" Target="../media/image112.png"/><Relationship Id="rId7" Type="http://schemas.openxmlformats.org/officeDocument/2006/relationships/tags" Target="../tags/tag148.xml"/><Relationship Id="rId12" Type="http://schemas.openxmlformats.org/officeDocument/2006/relationships/image" Target="../media/image101.png"/><Relationship Id="rId17" Type="http://schemas.openxmlformats.org/officeDocument/2006/relationships/image" Target="../media/image108.png"/><Relationship Id="rId2" Type="http://schemas.openxmlformats.org/officeDocument/2006/relationships/tags" Target="../tags/tag143.xml"/><Relationship Id="rId16" Type="http://schemas.openxmlformats.org/officeDocument/2006/relationships/image" Target="../media/image107.png"/><Relationship Id="rId20" Type="http://schemas.openxmlformats.org/officeDocument/2006/relationships/image" Target="../media/image111.png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46.xml"/><Relationship Id="rId15" Type="http://schemas.openxmlformats.org/officeDocument/2006/relationships/image" Target="../media/image106.png"/><Relationship Id="rId10" Type="http://schemas.openxmlformats.org/officeDocument/2006/relationships/tags" Target="../tags/tag151.xml"/><Relationship Id="rId19" Type="http://schemas.openxmlformats.org/officeDocument/2006/relationships/image" Target="../media/image110.png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../media/image10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image" Target="../media/image115.png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12" Type="http://schemas.openxmlformats.org/officeDocument/2006/relationships/image" Target="../media/image114.png"/><Relationship Id="rId2" Type="http://schemas.openxmlformats.org/officeDocument/2006/relationships/tags" Target="../tags/tag153.xml"/><Relationship Id="rId16" Type="http://schemas.openxmlformats.org/officeDocument/2006/relationships/image" Target="../media/image118.png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image" Target="../media/image113.png"/><Relationship Id="rId5" Type="http://schemas.openxmlformats.org/officeDocument/2006/relationships/tags" Target="../tags/tag156.xml"/><Relationship Id="rId15" Type="http://schemas.openxmlformats.org/officeDocument/2006/relationships/image" Target="../media/image117.png"/><Relationship Id="rId10" Type="http://schemas.openxmlformats.org/officeDocument/2006/relationships/image" Target="../media/image111.png"/><Relationship Id="rId4" Type="http://schemas.openxmlformats.org/officeDocument/2006/relationships/tags" Target="../tags/tag155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1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22.png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image" Target="../media/image121.png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image" Target="../media/image120.png"/><Relationship Id="rId5" Type="http://schemas.openxmlformats.org/officeDocument/2006/relationships/tags" Target="../tags/tag164.xml"/><Relationship Id="rId15" Type="http://schemas.openxmlformats.org/officeDocument/2006/relationships/image" Target="../media/image123.png"/><Relationship Id="rId10" Type="http://schemas.openxmlformats.org/officeDocument/2006/relationships/image" Target="../media/image119.png"/><Relationship Id="rId4" Type="http://schemas.openxmlformats.org/officeDocument/2006/relationships/tags" Target="../tags/tag163.xml"/><Relationship Id="rId9" Type="http://schemas.openxmlformats.org/officeDocument/2006/relationships/image" Target="../media/image118.png"/><Relationship Id="rId1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tags" Target="../tags/tag169.xml"/><Relationship Id="rId7" Type="http://schemas.openxmlformats.org/officeDocument/2006/relationships/image" Target="../media/image125.png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image" Target="../media/image124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0.xml"/><Relationship Id="rId9" Type="http://schemas.openxmlformats.org/officeDocument/2006/relationships/image" Target="../media/image12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tags" Target="../tags/tag173.xml"/><Relationship Id="rId7" Type="http://schemas.openxmlformats.org/officeDocument/2006/relationships/image" Target="../media/image130.png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tags" Target="../tags/tag176.xml"/><Relationship Id="rId7" Type="http://schemas.openxmlformats.org/officeDocument/2006/relationships/image" Target="../media/image132.png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35.png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image" Target="../media/image134.png"/><Relationship Id="rId2" Type="http://schemas.openxmlformats.org/officeDocument/2006/relationships/tags" Target="../tags/tag178.xml"/><Relationship Id="rId16" Type="http://schemas.openxmlformats.org/officeDocument/2006/relationships/image" Target="../media/image138.png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image" Target="../media/image101.png"/><Relationship Id="rId5" Type="http://schemas.openxmlformats.org/officeDocument/2006/relationships/tags" Target="../tags/tag181.xml"/><Relationship Id="rId15" Type="http://schemas.openxmlformats.org/officeDocument/2006/relationships/image" Target="../media/image137.png"/><Relationship Id="rId10" Type="http://schemas.openxmlformats.org/officeDocument/2006/relationships/image" Target="../media/image133.png"/><Relationship Id="rId4" Type="http://schemas.openxmlformats.org/officeDocument/2006/relationships/tags" Target="../tags/tag180.xml"/><Relationship Id="rId9" Type="http://schemas.openxmlformats.org/officeDocument/2006/relationships/image" Target="../media/image128.png"/><Relationship Id="rId14" Type="http://schemas.openxmlformats.org/officeDocument/2006/relationships/image" Target="../media/image1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image" Target="../media/image128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7.xml"/><Relationship Id="rId7" Type="http://schemas.openxmlformats.org/officeDocument/2006/relationships/image" Target="../media/image17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image" Target="../media/image141.png"/><Relationship Id="rId5" Type="http://schemas.openxmlformats.org/officeDocument/2006/relationships/image" Target="../media/image128.png"/><Relationship Id="rId4" Type="http://schemas.openxmlformats.org/officeDocument/2006/relationships/image" Target="../media/image14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145.png"/><Relationship Id="rId3" Type="http://schemas.openxmlformats.org/officeDocument/2006/relationships/tags" Target="../tags/tag190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44.png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image" Target="../media/image66.png"/><Relationship Id="rId5" Type="http://schemas.openxmlformats.org/officeDocument/2006/relationships/tags" Target="../tags/tag192.xml"/><Relationship Id="rId10" Type="http://schemas.openxmlformats.org/officeDocument/2006/relationships/image" Target="../media/image143.png"/><Relationship Id="rId4" Type="http://schemas.openxmlformats.org/officeDocument/2006/relationships/tags" Target="../tags/tag191.xml"/><Relationship Id="rId9" Type="http://schemas.openxmlformats.org/officeDocument/2006/relationships/image" Target="../media/image14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image" Target="../media/image146.png"/><Relationship Id="rId3" Type="http://schemas.openxmlformats.org/officeDocument/2006/relationships/tags" Target="../tags/tag196.xml"/><Relationship Id="rId7" Type="http://schemas.openxmlformats.org/officeDocument/2006/relationships/tags" Target="../tags/tag200.xml"/><Relationship Id="rId12" Type="http://schemas.openxmlformats.org/officeDocument/2006/relationships/image" Target="../media/image86.png"/><Relationship Id="rId17" Type="http://schemas.openxmlformats.org/officeDocument/2006/relationships/image" Target="../media/image145.png"/><Relationship Id="rId2" Type="http://schemas.openxmlformats.org/officeDocument/2006/relationships/tags" Target="../tags/tag195.xml"/><Relationship Id="rId16" Type="http://schemas.openxmlformats.org/officeDocument/2006/relationships/image" Target="../media/image144.png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image" Target="../media/image94.png"/><Relationship Id="rId5" Type="http://schemas.openxmlformats.org/officeDocument/2006/relationships/tags" Target="../tags/tag198.xml"/><Relationship Id="rId15" Type="http://schemas.openxmlformats.org/officeDocument/2006/relationships/image" Target="../media/image148.png"/><Relationship Id="rId10" Type="http://schemas.openxmlformats.org/officeDocument/2006/relationships/image" Target="../media/image93.png"/><Relationship Id="rId4" Type="http://schemas.openxmlformats.org/officeDocument/2006/relationships/tags" Target="../tags/tag197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4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tags" Target="../tags/tag204.xml"/><Relationship Id="rId7" Type="http://schemas.openxmlformats.org/officeDocument/2006/relationships/image" Target="../media/image150.png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image" Target="../media/image149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05.xml"/><Relationship Id="rId9" Type="http://schemas.openxmlformats.org/officeDocument/2006/relationships/image" Target="../media/image15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tags" Target="../tags/tag208.xml"/><Relationship Id="rId7" Type="http://schemas.openxmlformats.org/officeDocument/2006/relationships/image" Target="../media/image93.png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image" Target="../media/image153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09.xml"/><Relationship Id="rId9" Type="http://schemas.openxmlformats.org/officeDocument/2006/relationships/image" Target="../media/image8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tags" Target="../tags/tag20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22.png"/><Relationship Id="rId5" Type="http://schemas.openxmlformats.org/officeDocument/2006/relationships/tags" Target="../tags/tag22.xml"/><Relationship Id="rId10" Type="http://schemas.openxmlformats.org/officeDocument/2006/relationships/image" Target="../media/image21.png"/><Relationship Id="rId4" Type="http://schemas.openxmlformats.org/officeDocument/2006/relationships/tags" Target="../tags/tag21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28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27.png"/><Relationship Id="rId5" Type="http://schemas.openxmlformats.org/officeDocument/2006/relationships/tags" Target="../tags/tag28.xml"/><Relationship Id="rId10" Type="http://schemas.openxmlformats.org/officeDocument/2006/relationships/image" Target="../media/image26.png"/><Relationship Id="rId4" Type="http://schemas.openxmlformats.org/officeDocument/2006/relationships/tags" Target="../tags/tag27.xml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image" Target="../media/image32.png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tags" Target="../tags/tag32.xml"/><Relationship Id="rId16" Type="http://schemas.openxmlformats.org/officeDocument/2006/relationships/image" Target="../media/image35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30.png"/><Relationship Id="rId5" Type="http://schemas.openxmlformats.org/officeDocument/2006/relationships/tags" Target="../tags/tag35.xml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tags" Target="../tags/tag34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-214346" y="285728"/>
            <a:ext cx="53578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Dressing factor </a:t>
            </a:r>
          </a:p>
          <a:p>
            <a:pPr algn="ctr"/>
            <a:r>
              <a:rPr lang="en-US" sz="4400" b="1" dirty="0" smtClean="0"/>
              <a:t>in </a:t>
            </a:r>
            <a:r>
              <a:rPr lang="en-US" sz="4400" b="1" dirty="0" err="1" smtClean="0"/>
              <a:t>integrable</a:t>
            </a:r>
            <a:r>
              <a:rPr lang="en-US" sz="4400" b="1" dirty="0" smtClean="0"/>
              <a:t> </a:t>
            </a:r>
          </a:p>
          <a:p>
            <a:pPr algn="ctr"/>
            <a:r>
              <a:rPr lang="en-US" sz="4400" b="1" dirty="0" err="1" smtClean="0"/>
              <a:t>AdS</a:t>
            </a:r>
            <a:r>
              <a:rPr lang="en-US" sz="4400" b="1" dirty="0" smtClean="0"/>
              <a:t>/CFT system</a:t>
            </a:r>
            <a:endParaRPr lang="fr-FR" sz="4400" b="1" dirty="0">
              <a:latin typeface="Arial Narrow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3143248"/>
            <a:ext cx="471487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>
                    <a:lumMod val="50000"/>
                  </a:schemeClr>
                </a:solidFill>
              </a:rPr>
              <a:t>Dmytro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1">
                    <a:lumMod val="50000"/>
                  </a:schemeClr>
                </a:solidFill>
              </a:rPr>
              <a:t>Volin</a:t>
            </a:r>
            <a:endParaRPr lang="en-US" sz="3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643174" y="6396335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Annecy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  15 April 2010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2" name="Connecteur droit 81"/>
          <p:cNvCxnSpPr/>
          <p:nvPr/>
        </p:nvCxnSpPr>
        <p:spPr>
          <a:xfrm rot="5400000" flipH="1" flipV="1">
            <a:off x="5950960" y="1998158"/>
            <a:ext cx="25676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rot="5400000" flipH="1" flipV="1">
            <a:off x="6447274" y="1998158"/>
            <a:ext cx="25676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rot="5400000" flipH="1" flipV="1">
            <a:off x="5475458" y="1998158"/>
            <a:ext cx="25676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rot="5400000" flipH="1" flipV="1">
            <a:off x="5010730" y="1998158"/>
            <a:ext cx="25676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rot="5400000" flipH="1" flipV="1">
            <a:off x="4519434" y="1998158"/>
            <a:ext cx="25676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4929158" y="2823068"/>
            <a:ext cx="366017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>
            <a:off x="4929182" y="3281960"/>
            <a:ext cx="366017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>
            <a:off x="4983788" y="2364773"/>
            <a:ext cx="366017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e 65"/>
          <p:cNvGrpSpPr/>
          <p:nvPr/>
        </p:nvGrpSpPr>
        <p:grpSpPr>
          <a:xfrm rot="16200000">
            <a:off x="7606395" y="2239347"/>
            <a:ext cx="249363" cy="250107"/>
            <a:chOff x="3571868" y="1928802"/>
            <a:chExt cx="285752" cy="285752"/>
          </a:xfrm>
        </p:grpSpPr>
        <p:sp>
          <p:nvSpPr>
            <p:cNvPr id="67" name="Ellipse 66"/>
            <p:cNvSpPr/>
            <p:nvPr/>
          </p:nvSpPr>
          <p:spPr>
            <a:xfrm>
              <a:off x="3571868" y="1928802"/>
              <a:ext cx="285752" cy="28575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68" name="Connecteur droit 67"/>
            <p:cNvCxnSpPr>
              <a:stCxn id="67" idx="1"/>
              <a:endCxn id="67" idx="5"/>
            </p:cNvCxnSpPr>
            <p:nvPr/>
          </p:nvCxnSpPr>
          <p:spPr>
            <a:xfrm rot="16200000" flipH="1">
              <a:off x="3613715" y="1970649"/>
              <a:ext cx="202058" cy="202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>
              <a:stCxn id="67" idx="7"/>
              <a:endCxn id="67" idx="3"/>
            </p:cNvCxnSpPr>
            <p:nvPr/>
          </p:nvCxnSpPr>
          <p:spPr>
            <a:xfrm rot="16200000" flipH="1" flipV="1">
              <a:off x="3613715" y="1970649"/>
              <a:ext cx="202058" cy="202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Ellipse 69"/>
          <p:cNvSpPr/>
          <p:nvPr/>
        </p:nvSpPr>
        <p:spPr>
          <a:xfrm rot="10800000">
            <a:off x="7606395" y="2704074"/>
            <a:ext cx="249363" cy="25010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b="1"/>
          </a:p>
        </p:txBody>
      </p:sp>
      <p:grpSp>
        <p:nvGrpSpPr>
          <p:cNvPr id="72" name="Groupe 52"/>
          <p:cNvGrpSpPr/>
          <p:nvPr/>
        </p:nvGrpSpPr>
        <p:grpSpPr>
          <a:xfrm rot="16200000">
            <a:off x="7114725" y="2704074"/>
            <a:ext cx="249363" cy="250106"/>
            <a:chOff x="3571868" y="1928802"/>
            <a:chExt cx="285752" cy="285752"/>
          </a:xfrm>
        </p:grpSpPr>
        <p:sp>
          <p:nvSpPr>
            <p:cNvPr id="74" name="Ellipse 73"/>
            <p:cNvSpPr/>
            <p:nvPr/>
          </p:nvSpPr>
          <p:spPr>
            <a:xfrm>
              <a:off x="3571868" y="1928802"/>
              <a:ext cx="285752" cy="28575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75" name="Connecteur droit 74"/>
            <p:cNvCxnSpPr>
              <a:stCxn id="74" idx="1"/>
              <a:endCxn id="74" idx="5"/>
            </p:cNvCxnSpPr>
            <p:nvPr/>
          </p:nvCxnSpPr>
          <p:spPr>
            <a:xfrm rot="16200000" flipH="1">
              <a:off x="3613715" y="1970649"/>
              <a:ext cx="202058" cy="202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>
              <a:stCxn id="74" idx="7"/>
              <a:endCxn id="74" idx="3"/>
            </p:cNvCxnSpPr>
            <p:nvPr/>
          </p:nvCxnSpPr>
          <p:spPr>
            <a:xfrm rot="16200000" flipH="1" flipV="1">
              <a:off x="3613716" y="1970649"/>
              <a:ext cx="202056" cy="2020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Connecteur droit 72"/>
          <p:cNvCxnSpPr>
            <a:stCxn id="74" idx="4"/>
            <a:endCxn id="70" idx="6"/>
          </p:cNvCxnSpPr>
          <p:nvPr/>
        </p:nvCxnSpPr>
        <p:spPr>
          <a:xfrm>
            <a:off x="7364460" y="2829127"/>
            <a:ext cx="241935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rot="5400000" flipH="1" flipV="1">
            <a:off x="7623953" y="2596765"/>
            <a:ext cx="214246" cy="3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>
            <a:stCxn id="74" idx="0"/>
          </p:cNvCxnSpPr>
          <p:nvPr/>
        </p:nvCxnSpPr>
        <p:spPr>
          <a:xfrm rot="10800000" flipV="1">
            <a:off x="6900477" y="2829127"/>
            <a:ext cx="213876" cy="3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e 65"/>
          <p:cNvGrpSpPr/>
          <p:nvPr/>
        </p:nvGrpSpPr>
        <p:grpSpPr>
          <a:xfrm rot="5400000" flipH="1">
            <a:off x="5678928" y="2239347"/>
            <a:ext cx="249363" cy="250107"/>
            <a:chOff x="3571868" y="1928802"/>
            <a:chExt cx="285752" cy="285752"/>
          </a:xfrm>
        </p:grpSpPr>
        <p:sp>
          <p:nvSpPr>
            <p:cNvPr id="28" name="Ellipse 27"/>
            <p:cNvSpPr/>
            <p:nvPr/>
          </p:nvSpPr>
          <p:spPr>
            <a:xfrm>
              <a:off x="3571868" y="1928802"/>
              <a:ext cx="285752" cy="28575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29" name="Connecteur droit 28"/>
            <p:cNvCxnSpPr>
              <a:stCxn id="28" idx="1"/>
              <a:endCxn id="28" idx="5"/>
            </p:cNvCxnSpPr>
            <p:nvPr/>
          </p:nvCxnSpPr>
          <p:spPr>
            <a:xfrm rot="16200000" flipH="1">
              <a:off x="3613715" y="1970649"/>
              <a:ext cx="202058" cy="202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>
              <a:stCxn id="28" idx="7"/>
              <a:endCxn id="28" idx="3"/>
            </p:cNvCxnSpPr>
            <p:nvPr/>
          </p:nvCxnSpPr>
          <p:spPr>
            <a:xfrm rot="16200000" flipH="1" flipV="1">
              <a:off x="3613715" y="1970649"/>
              <a:ext cx="202058" cy="202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Ellipse 25"/>
          <p:cNvSpPr/>
          <p:nvPr/>
        </p:nvSpPr>
        <p:spPr>
          <a:xfrm rot="10800000" flipH="1">
            <a:off x="5678928" y="2704074"/>
            <a:ext cx="249363" cy="25010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b="1"/>
          </a:p>
        </p:txBody>
      </p:sp>
      <p:grpSp>
        <p:nvGrpSpPr>
          <p:cNvPr id="22" name="Groupe 52"/>
          <p:cNvGrpSpPr/>
          <p:nvPr/>
        </p:nvGrpSpPr>
        <p:grpSpPr>
          <a:xfrm rot="5400000" flipH="1">
            <a:off x="6154430" y="2704074"/>
            <a:ext cx="249363" cy="250107"/>
            <a:chOff x="3571868" y="1928802"/>
            <a:chExt cx="285752" cy="285752"/>
          </a:xfrm>
        </p:grpSpPr>
        <p:sp>
          <p:nvSpPr>
            <p:cNvPr id="23" name="Ellipse 22"/>
            <p:cNvSpPr/>
            <p:nvPr/>
          </p:nvSpPr>
          <p:spPr>
            <a:xfrm>
              <a:off x="3571868" y="1928802"/>
              <a:ext cx="285752" cy="28575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24" name="Connecteur droit 23"/>
            <p:cNvCxnSpPr>
              <a:stCxn id="23" idx="1"/>
              <a:endCxn id="23" idx="5"/>
            </p:cNvCxnSpPr>
            <p:nvPr/>
          </p:nvCxnSpPr>
          <p:spPr>
            <a:xfrm rot="16200000" flipH="1">
              <a:off x="3613715" y="1970649"/>
              <a:ext cx="202058" cy="202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>
              <a:stCxn id="23" idx="7"/>
              <a:endCxn id="23" idx="3"/>
            </p:cNvCxnSpPr>
            <p:nvPr/>
          </p:nvCxnSpPr>
          <p:spPr>
            <a:xfrm rot="16200000" flipH="1" flipV="1">
              <a:off x="3613716" y="1970649"/>
              <a:ext cx="202056" cy="2020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Connecteur droit 30"/>
          <p:cNvCxnSpPr>
            <a:endCxn id="26" idx="6"/>
          </p:cNvCxnSpPr>
          <p:nvPr/>
        </p:nvCxnSpPr>
        <p:spPr>
          <a:xfrm rot="10800000">
            <a:off x="5928290" y="2829127"/>
            <a:ext cx="2257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rot="5400000" flipH="1" flipV="1">
            <a:off x="5696113" y="2596578"/>
            <a:ext cx="21499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rot="10800000" flipH="1" flipV="1">
            <a:off x="6404165" y="2829500"/>
            <a:ext cx="2415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/>
          <p:cNvSpPr/>
          <p:nvPr/>
        </p:nvSpPr>
        <p:spPr>
          <a:xfrm rot="5400000">
            <a:off x="6646099" y="2704446"/>
            <a:ext cx="249363" cy="250107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b="1"/>
          </a:p>
        </p:txBody>
      </p:sp>
      <p:cxnSp>
        <p:nvCxnSpPr>
          <p:cNvPr id="92" name="Connecteur droit 91"/>
          <p:cNvCxnSpPr/>
          <p:nvPr/>
        </p:nvCxnSpPr>
        <p:spPr>
          <a:xfrm>
            <a:off x="5803236" y="1905287"/>
            <a:ext cx="191204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>
            <a:off x="5803236" y="1446396"/>
            <a:ext cx="191204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>
            <a:off x="5803236" y="987505"/>
            <a:ext cx="191204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rot="5400000">
            <a:off x="7742597" y="2817606"/>
            <a:ext cx="92870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 rot="5400000">
            <a:off x="4847213" y="2817606"/>
            <a:ext cx="92870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e 178"/>
          <p:cNvGrpSpPr/>
          <p:nvPr/>
        </p:nvGrpSpPr>
        <p:grpSpPr>
          <a:xfrm>
            <a:off x="5357818" y="3981424"/>
            <a:ext cx="2857519" cy="1662154"/>
            <a:chOff x="5357818" y="3981424"/>
            <a:chExt cx="2857519" cy="1662154"/>
          </a:xfrm>
        </p:grpSpPr>
        <p:cxnSp>
          <p:nvCxnSpPr>
            <p:cNvPr id="120" name="Connecteur droit 119"/>
            <p:cNvCxnSpPr/>
            <p:nvPr/>
          </p:nvCxnSpPr>
          <p:spPr>
            <a:xfrm>
              <a:off x="5892066" y="4838680"/>
              <a:ext cx="1000132" cy="7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120"/>
            <p:cNvCxnSpPr/>
            <p:nvPr/>
          </p:nvCxnSpPr>
          <p:spPr>
            <a:xfrm>
              <a:off x="5606314" y="4695804"/>
              <a:ext cx="1000132" cy="7143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cteur droit 161"/>
            <p:cNvCxnSpPr/>
            <p:nvPr/>
          </p:nvCxnSpPr>
          <p:spPr>
            <a:xfrm>
              <a:off x="6929454" y="4429132"/>
              <a:ext cx="10715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cteur droit 163"/>
            <p:cNvCxnSpPr/>
            <p:nvPr/>
          </p:nvCxnSpPr>
          <p:spPr>
            <a:xfrm>
              <a:off x="6643702" y="4286256"/>
              <a:ext cx="10715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eur droit 144"/>
            <p:cNvCxnSpPr/>
            <p:nvPr/>
          </p:nvCxnSpPr>
          <p:spPr>
            <a:xfrm rot="10800000">
              <a:off x="6625459" y="5286388"/>
              <a:ext cx="285752" cy="142874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cteur droit 143"/>
            <p:cNvCxnSpPr/>
            <p:nvPr/>
          </p:nvCxnSpPr>
          <p:spPr>
            <a:xfrm rot="10800000">
              <a:off x="6625459" y="5034272"/>
              <a:ext cx="285752" cy="142874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cteur droit 142"/>
            <p:cNvCxnSpPr/>
            <p:nvPr/>
          </p:nvCxnSpPr>
          <p:spPr>
            <a:xfrm rot="10800000">
              <a:off x="6625459" y="4782156"/>
              <a:ext cx="285752" cy="142874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eur droit 141"/>
            <p:cNvCxnSpPr/>
            <p:nvPr/>
          </p:nvCxnSpPr>
          <p:spPr>
            <a:xfrm rot="10800000">
              <a:off x="6625459" y="4530040"/>
              <a:ext cx="285752" cy="142874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/>
            <p:cNvCxnSpPr/>
            <p:nvPr/>
          </p:nvCxnSpPr>
          <p:spPr>
            <a:xfrm rot="10800000">
              <a:off x="6625459" y="4277924"/>
              <a:ext cx="285752" cy="142874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rganigramme : Données 115"/>
            <p:cNvSpPr/>
            <p:nvPr/>
          </p:nvSpPr>
          <p:spPr>
            <a:xfrm rot="5400000" flipH="1" flipV="1">
              <a:off x="4972460" y="4400964"/>
              <a:ext cx="1590716" cy="751636"/>
            </a:xfrm>
            <a:prstGeom prst="flowChartInputOutp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7" name="Connecteur droit 116"/>
            <p:cNvCxnSpPr/>
            <p:nvPr/>
          </p:nvCxnSpPr>
          <p:spPr>
            <a:xfrm rot="10800000">
              <a:off x="5606314" y="4695804"/>
              <a:ext cx="323008" cy="161956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rganigramme : Données 117"/>
            <p:cNvSpPr/>
            <p:nvPr/>
          </p:nvSpPr>
          <p:spPr>
            <a:xfrm rot="5400000" flipH="1" flipV="1">
              <a:off x="5972592" y="4472402"/>
              <a:ext cx="1590716" cy="751636"/>
            </a:xfrm>
            <a:prstGeom prst="flowChartInputOutp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2" name="ZoneTexte 121"/>
            <p:cNvSpPr txBox="1"/>
            <p:nvPr/>
          </p:nvSpPr>
          <p:spPr>
            <a:xfrm>
              <a:off x="5497198" y="4552928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123" name="ZoneTexte 122"/>
            <p:cNvSpPr txBox="1"/>
            <p:nvPr/>
          </p:nvSpPr>
          <p:spPr>
            <a:xfrm>
              <a:off x="5782950" y="4695804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124" name="ZoneTexte 123"/>
            <p:cNvSpPr txBox="1"/>
            <p:nvPr/>
          </p:nvSpPr>
          <p:spPr>
            <a:xfrm>
              <a:off x="6497330" y="4628742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125" name="ZoneTexte 124"/>
            <p:cNvSpPr txBox="1"/>
            <p:nvPr/>
          </p:nvSpPr>
          <p:spPr>
            <a:xfrm>
              <a:off x="6783082" y="4771618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126" name="ZoneTexte 125"/>
            <p:cNvSpPr txBox="1"/>
            <p:nvPr/>
          </p:nvSpPr>
          <p:spPr>
            <a:xfrm>
              <a:off x="6497330" y="4376521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127" name="ZoneTexte 126"/>
            <p:cNvSpPr txBox="1"/>
            <p:nvPr/>
          </p:nvSpPr>
          <p:spPr>
            <a:xfrm>
              <a:off x="6783082" y="4519397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128" name="ZoneTexte 127"/>
            <p:cNvSpPr txBox="1"/>
            <p:nvPr/>
          </p:nvSpPr>
          <p:spPr>
            <a:xfrm>
              <a:off x="6497330" y="4124300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129" name="ZoneTexte 128"/>
            <p:cNvSpPr txBox="1"/>
            <p:nvPr/>
          </p:nvSpPr>
          <p:spPr>
            <a:xfrm>
              <a:off x="6783082" y="4267176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130" name="ZoneTexte 129"/>
            <p:cNvSpPr txBox="1"/>
            <p:nvPr/>
          </p:nvSpPr>
          <p:spPr>
            <a:xfrm>
              <a:off x="6497330" y="4880963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131" name="ZoneTexte 130"/>
            <p:cNvSpPr txBox="1"/>
            <p:nvPr/>
          </p:nvSpPr>
          <p:spPr>
            <a:xfrm>
              <a:off x="6783082" y="5023839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132" name="ZoneTexte 131"/>
            <p:cNvSpPr txBox="1"/>
            <p:nvPr/>
          </p:nvSpPr>
          <p:spPr>
            <a:xfrm>
              <a:off x="6497330" y="5133185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133" name="ZoneTexte 132"/>
            <p:cNvSpPr txBox="1"/>
            <p:nvPr/>
          </p:nvSpPr>
          <p:spPr>
            <a:xfrm>
              <a:off x="6783082" y="5276061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134" name="ZoneTexte 133"/>
            <p:cNvSpPr txBox="1"/>
            <p:nvPr/>
          </p:nvSpPr>
          <p:spPr>
            <a:xfrm>
              <a:off x="5782640" y="4786322"/>
              <a:ext cx="3593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mmi10"/>
                </a:rPr>
                <a:t>2g</a:t>
              </a:r>
              <a:endParaRPr lang="fr-FR" sz="1400" dirty="0">
                <a:latin typeface="cmmi10"/>
              </a:endParaRPr>
            </a:p>
          </p:txBody>
        </p:sp>
        <p:sp>
          <p:nvSpPr>
            <p:cNvPr id="135" name="ZoneTexte 134"/>
            <p:cNvSpPr txBox="1"/>
            <p:nvPr/>
          </p:nvSpPr>
          <p:spPr>
            <a:xfrm>
              <a:off x="5357818" y="4643446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"/>
                </a:rPr>
                <a:t>-</a:t>
              </a:r>
              <a:r>
                <a:rPr lang="en-US" sz="1400" dirty="0" smtClean="0">
                  <a:latin typeface="cmmi10"/>
                </a:rPr>
                <a:t>2g</a:t>
              </a:r>
              <a:endParaRPr lang="fr-FR" sz="1400" dirty="0">
                <a:latin typeface="cmmi10"/>
              </a:endParaRPr>
            </a:p>
          </p:txBody>
        </p:sp>
        <p:cxnSp>
          <p:nvCxnSpPr>
            <p:cNvPr id="150" name="Connecteur droit 149"/>
            <p:cNvCxnSpPr/>
            <p:nvPr/>
          </p:nvCxnSpPr>
          <p:spPr>
            <a:xfrm rot="10800000">
              <a:off x="7697028" y="4277924"/>
              <a:ext cx="285752" cy="142874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Organigramme : Données 150"/>
            <p:cNvSpPr/>
            <p:nvPr/>
          </p:nvSpPr>
          <p:spPr>
            <a:xfrm rot="5400000" flipH="1" flipV="1">
              <a:off x="7044161" y="4472402"/>
              <a:ext cx="1590716" cy="751636"/>
            </a:xfrm>
            <a:prstGeom prst="flowChartInputOutp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2" name="ZoneTexte 151"/>
            <p:cNvSpPr txBox="1"/>
            <p:nvPr/>
          </p:nvSpPr>
          <p:spPr>
            <a:xfrm>
              <a:off x="7568899" y="4628742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153" name="ZoneTexte 152"/>
            <p:cNvSpPr txBox="1"/>
            <p:nvPr/>
          </p:nvSpPr>
          <p:spPr>
            <a:xfrm>
              <a:off x="7856399" y="4771618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154" name="ZoneTexte 153"/>
            <p:cNvSpPr txBox="1"/>
            <p:nvPr/>
          </p:nvSpPr>
          <p:spPr>
            <a:xfrm>
              <a:off x="7568899" y="4376521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155" name="ZoneTexte 154"/>
            <p:cNvSpPr txBox="1"/>
            <p:nvPr/>
          </p:nvSpPr>
          <p:spPr>
            <a:xfrm>
              <a:off x="7856399" y="4519397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156" name="ZoneTexte 155"/>
            <p:cNvSpPr txBox="1"/>
            <p:nvPr/>
          </p:nvSpPr>
          <p:spPr>
            <a:xfrm>
              <a:off x="7568899" y="4124300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157" name="ZoneTexte 156"/>
            <p:cNvSpPr txBox="1"/>
            <p:nvPr/>
          </p:nvSpPr>
          <p:spPr>
            <a:xfrm>
              <a:off x="7856399" y="4267176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158" name="ZoneTexte 157"/>
            <p:cNvSpPr txBox="1"/>
            <p:nvPr/>
          </p:nvSpPr>
          <p:spPr>
            <a:xfrm>
              <a:off x="7568899" y="4880963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159" name="ZoneTexte 158"/>
            <p:cNvSpPr txBox="1"/>
            <p:nvPr/>
          </p:nvSpPr>
          <p:spPr>
            <a:xfrm>
              <a:off x="7856399" y="5023839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160" name="ZoneTexte 159"/>
            <p:cNvSpPr txBox="1"/>
            <p:nvPr/>
          </p:nvSpPr>
          <p:spPr>
            <a:xfrm>
              <a:off x="7568899" y="5133185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161" name="ZoneTexte 160"/>
            <p:cNvSpPr txBox="1"/>
            <p:nvPr/>
          </p:nvSpPr>
          <p:spPr>
            <a:xfrm>
              <a:off x="7856399" y="5276061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166" name="Ellipse 165"/>
            <p:cNvSpPr/>
            <p:nvPr/>
          </p:nvSpPr>
          <p:spPr>
            <a:xfrm>
              <a:off x="8072462" y="4546808"/>
              <a:ext cx="25200" cy="25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75" name="Connecteur droit 174"/>
          <p:cNvCxnSpPr>
            <a:stCxn id="34" idx="5"/>
          </p:cNvCxnSpPr>
          <p:nvPr/>
        </p:nvCxnSpPr>
        <p:spPr>
          <a:xfrm rot="10800000" flipV="1">
            <a:off x="6143636" y="2917662"/>
            <a:ext cx="538718" cy="8685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 droit 176"/>
          <p:cNvCxnSpPr>
            <a:stCxn id="34" idx="7"/>
          </p:cNvCxnSpPr>
          <p:nvPr/>
        </p:nvCxnSpPr>
        <p:spPr>
          <a:xfrm>
            <a:off x="6859207" y="2917663"/>
            <a:ext cx="570313" cy="939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/>
          <p:cNvSpPr/>
          <p:nvPr/>
        </p:nvSpPr>
        <p:spPr>
          <a:xfrm>
            <a:off x="1428728" y="4071942"/>
            <a:ext cx="178606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3"/>
              </a:rPr>
              <a:t>arXiv</a:t>
            </a: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3"/>
              </a:rPr>
              <a:t>:0904.4929</a:t>
            </a:r>
            <a:endParaRPr lang="fr-FR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fr-FR" b="1" dirty="0" err="1" smtClean="0">
                <a:solidFill>
                  <a:srgbClr val="008000"/>
                </a:solidFill>
                <a:hlinkClick r:id="rId4"/>
              </a:rPr>
              <a:t>arXiv</a:t>
            </a:r>
            <a:r>
              <a:rPr lang="fr-FR" b="1" dirty="0" smtClean="0">
                <a:solidFill>
                  <a:srgbClr val="008000"/>
                </a:solidFill>
                <a:hlinkClick r:id="rId4"/>
              </a:rPr>
              <a:t>:1003.4725</a:t>
            </a:r>
            <a:endParaRPr lang="fr-FR" b="1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92182" y="71414"/>
            <a:ext cx="3908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Asymptotic Bethe </a:t>
            </a:r>
            <a:r>
              <a:rPr lang="en-US" sz="2800" b="1" dirty="0" err="1" smtClean="0"/>
              <a:t>Ansatz</a:t>
            </a:r>
            <a:endParaRPr lang="fr-FR" sz="2800" b="1" dirty="0"/>
          </a:p>
        </p:txBody>
      </p:sp>
      <p:grpSp>
        <p:nvGrpSpPr>
          <p:cNvPr id="49" name="Groupe 48"/>
          <p:cNvGrpSpPr/>
          <p:nvPr/>
        </p:nvGrpSpPr>
        <p:grpSpPr>
          <a:xfrm>
            <a:off x="7786679" y="6572246"/>
            <a:ext cx="1357321" cy="285754"/>
            <a:chOff x="6500826" y="2000238"/>
            <a:chExt cx="1885697" cy="424708"/>
          </a:xfrm>
        </p:grpSpPr>
        <p:sp>
          <p:nvSpPr>
            <p:cNvPr id="50" name="Ellipse 49"/>
            <p:cNvSpPr/>
            <p:nvPr/>
          </p:nvSpPr>
          <p:spPr>
            <a:xfrm rot="16200000" flipV="1">
              <a:off x="7985270" y="2023693"/>
              <a:ext cx="424707" cy="37779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54" name="Connecteur droit 53"/>
            <p:cNvCxnSpPr/>
            <p:nvPr/>
          </p:nvCxnSpPr>
          <p:spPr>
            <a:xfrm rot="10800000">
              <a:off x="7643835" y="2212592"/>
              <a:ext cx="3648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Ellipse 56"/>
            <p:cNvSpPr/>
            <p:nvPr/>
          </p:nvSpPr>
          <p:spPr>
            <a:xfrm rot="16200000">
              <a:off x="7229093" y="2023693"/>
              <a:ext cx="424707" cy="37779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58" name="Groupe 57"/>
            <p:cNvGrpSpPr/>
            <p:nvPr/>
          </p:nvGrpSpPr>
          <p:grpSpPr>
            <a:xfrm flipH="1">
              <a:off x="6500826" y="2000239"/>
              <a:ext cx="742689" cy="424707"/>
              <a:chOff x="6429388" y="2000240"/>
              <a:chExt cx="742689" cy="424707"/>
            </a:xfrm>
          </p:grpSpPr>
          <p:sp>
            <p:nvSpPr>
              <p:cNvPr id="59" name="Ellipse 58"/>
              <p:cNvSpPr/>
              <p:nvPr/>
            </p:nvSpPr>
            <p:spPr>
              <a:xfrm rot="16200000" flipV="1">
                <a:off x="6770824" y="2023695"/>
                <a:ext cx="424707" cy="3777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60" name="Connecteur droit 59"/>
              <p:cNvCxnSpPr>
                <a:stCxn id="59" idx="4"/>
              </p:cNvCxnSpPr>
              <p:nvPr/>
            </p:nvCxnSpPr>
            <p:spPr>
              <a:xfrm flipH="1" flipV="1">
                <a:off x="6429388" y="2212594"/>
                <a:ext cx="36489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ZoneTexte 60"/>
          <p:cNvSpPr txBox="1"/>
          <p:nvPr/>
        </p:nvSpPr>
        <p:spPr>
          <a:xfrm>
            <a:off x="0" y="1142984"/>
            <a:ext cx="93583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Number of particles is conserved. Therefore we can  use a first quantization language and describe scattering in terms of wave function.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Periodicity condition is realized as: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Algebraic part of S-matrix,             ,  is the same as R-matrix of </a:t>
            </a:r>
          </a:p>
          <a:p>
            <a:r>
              <a:rPr lang="en-US" sz="2400" dirty="0" smtClean="0"/>
              <a:t>Heisenberg XXX spin chain. </a:t>
            </a:r>
            <a:r>
              <a:rPr lang="en-US" sz="2400" dirty="0" err="1" smtClean="0"/>
              <a:t>Diagonalization</a:t>
            </a:r>
            <a:r>
              <a:rPr lang="en-US" sz="2400" dirty="0" smtClean="0"/>
              <a:t> of periodicity condition – the same as </a:t>
            </a:r>
            <a:r>
              <a:rPr lang="en-US" sz="2400" dirty="0" err="1" smtClean="0"/>
              <a:t>albraic</a:t>
            </a:r>
            <a:r>
              <a:rPr lang="en-US" sz="2400" dirty="0" smtClean="0"/>
              <a:t> Bethe </a:t>
            </a:r>
            <a:r>
              <a:rPr lang="en-US" sz="2400" dirty="0" err="1" smtClean="0"/>
              <a:t>Ansatz</a:t>
            </a:r>
            <a:r>
              <a:rPr lang="en-US" sz="2400" dirty="0" smtClean="0"/>
              <a:t> in XXX.</a:t>
            </a:r>
          </a:p>
          <a:p>
            <a:pPr>
              <a:buFont typeface="Arial" pitchFamily="34" charset="0"/>
              <a:buChar char="•"/>
            </a:pPr>
            <a:endParaRPr lang="fr-FR" sz="2400" dirty="0"/>
          </a:p>
        </p:txBody>
      </p:sp>
      <p:pic>
        <p:nvPicPr>
          <p:cNvPr id="65" name="Image 64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06" y="2214554"/>
            <a:ext cx="8970964" cy="692917"/>
          </a:xfrm>
          <a:prstGeom prst="rect">
            <a:avLst/>
          </a:prstGeom>
          <a:noFill/>
          <a:ln/>
          <a:effectLst/>
        </p:spPr>
      </p:pic>
      <p:pic>
        <p:nvPicPr>
          <p:cNvPr id="66" name="Image 65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00298" y="4124903"/>
            <a:ext cx="3834400" cy="661419"/>
          </a:xfrm>
          <a:prstGeom prst="rect">
            <a:avLst/>
          </a:prstGeom>
          <a:noFill/>
          <a:ln/>
          <a:effectLst/>
        </p:spPr>
      </p:pic>
      <p:pic>
        <p:nvPicPr>
          <p:cNvPr id="68" name="Image 6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5247718"/>
            <a:ext cx="862586" cy="252984"/>
          </a:xfrm>
          <a:prstGeom prst="rect">
            <a:avLst/>
          </a:prstGeom>
          <a:noFill/>
        </p:spPr>
      </p:pic>
      <p:pic>
        <p:nvPicPr>
          <p:cNvPr id="76" name="Image 75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03257" y="142850"/>
            <a:ext cx="3712083" cy="48192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92182" y="71414"/>
            <a:ext cx="3908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Asymptotic Bethe </a:t>
            </a:r>
            <a:r>
              <a:rPr lang="en-US" sz="2800" b="1" dirty="0" err="1" smtClean="0"/>
              <a:t>Ansatz</a:t>
            </a:r>
            <a:endParaRPr lang="fr-FR" sz="2800" b="1" dirty="0"/>
          </a:p>
        </p:txBody>
      </p:sp>
      <p:grpSp>
        <p:nvGrpSpPr>
          <p:cNvPr id="2" name="Groupe 48"/>
          <p:cNvGrpSpPr/>
          <p:nvPr/>
        </p:nvGrpSpPr>
        <p:grpSpPr>
          <a:xfrm>
            <a:off x="7786679" y="6572246"/>
            <a:ext cx="1357321" cy="285754"/>
            <a:chOff x="6500826" y="2000238"/>
            <a:chExt cx="1885697" cy="424708"/>
          </a:xfrm>
        </p:grpSpPr>
        <p:sp>
          <p:nvSpPr>
            <p:cNvPr id="50" name="Ellipse 49"/>
            <p:cNvSpPr/>
            <p:nvPr/>
          </p:nvSpPr>
          <p:spPr>
            <a:xfrm rot="16200000" flipV="1">
              <a:off x="7985270" y="2023693"/>
              <a:ext cx="424707" cy="37779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54" name="Connecteur droit 53"/>
            <p:cNvCxnSpPr/>
            <p:nvPr/>
          </p:nvCxnSpPr>
          <p:spPr>
            <a:xfrm rot="10800000">
              <a:off x="7643835" y="2212592"/>
              <a:ext cx="3648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Ellipse 56"/>
            <p:cNvSpPr/>
            <p:nvPr/>
          </p:nvSpPr>
          <p:spPr>
            <a:xfrm rot="16200000">
              <a:off x="7229093" y="2023693"/>
              <a:ext cx="424707" cy="37779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3" name="Groupe 57"/>
            <p:cNvGrpSpPr/>
            <p:nvPr/>
          </p:nvGrpSpPr>
          <p:grpSpPr>
            <a:xfrm flipH="1">
              <a:off x="6500826" y="2000239"/>
              <a:ext cx="742689" cy="424707"/>
              <a:chOff x="6429388" y="2000240"/>
              <a:chExt cx="742689" cy="424707"/>
            </a:xfrm>
          </p:grpSpPr>
          <p:sp>
            <p:nvSpPr>
              <p:cNvPr id="59" name="Ellipse 58"/>
              <p:cNvSpPr/>
              <p:nvPr/>
            </p:nvSpPr>
            <p:spPr>
              <a:xfrm rot="16200000" flipV="1">
                <a:off x="6770824" y="2023695"/>
                <a:ext cx="424707" cy="3777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60" name="Connecteur droit 59"/>
              <p:cNvCxnSpPr>
                <a:stCxn id="59" idx="4"/>
              </p:cNvCxnSpPr>
              <p:nvPr/>
            </p:nvCxnSpPr>
            <p:spPr>
              <a:xfrm flipH="1" flipV="1">
                <a:off x="6429388" y="2212594"/>
                <a:ext cx="36489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6" name="Image 65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2000" y="928670"/>
            <a:ext cx="3834400" cy="661419"/>
          </a:xfrm>
          <a:prstGeom prst="rect">
            <a:avLst/>
          </a:prstGeom>
          <a:noFill/>
          <a:ln/>
          <a:effectLst/>
        </p:spPr>
      </p:pic>
      <p:pic>
        <p:nvPicPr>
          <p:cNvPr id="18" name="Image 1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28728" y="2571744"/>
            <a:ext cx="7584323" cy="2611535"/>
          </a:xfrm>
          <a:prstGeom prst="rect">
            <a:avLst/>
          </a:prstGeom>
          <a:noFill/>
          <a:ln/>
          <a:effectLst/>
        </p:spPr>
      </p:pic>
      <p:grpSp>
        <p:nvGrpSpPr>
          <p:cNvPr id="19" name="Groupe 48"/>
          <p:cNvGrpSpPr/>
          <p:nvPr/>
        </p:nvGrpSpPr>
        <p:grpSpPr>
          <a:xfrm rot="16200000">
            <a:off x="-299174" y="3585266"/>
            <a:ext cx="2205641" cy="464349"/>
            <a:chOff x="6500826" y="2000238"/>
            <a:chExt cx="1885697" cy="424708"/>
          </a:xfrm>
        </p:grpSpPr>
        <p:sp>
          <p:nvSpPr>
            <p:cNvPr id="20" name="Ellipse 19"/>
            <p:cNvSpPr/>
            <p:nvPr/>
          </p:nvSpPr>
          <p:spPr>
            <a:xfrm rot="16200000" flipV="1">
              <a:off x="7985270" y="2023693"/>
              <a:ext cx="424707" cy="37779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21" name="Connecteur droit 20"/>
            <p:cNvCxnSpPr/>
            <p:nvPr/>
          </p:nvCxnSpPr>
          <p:spPr>
            <a:xfrm rot="10800000">
              <a:off x="7643835" y="2212592"/>
              <a:ext cx="3648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Ellipse 21"/>
            <p:cNvSpPr/>
            <p:nvPr/>
          </p:nvSpPr>
          <p:spPr>
            <a:xfrm rot="16200000">
              <a:off x="7229093" y="2023693"/>
              <a:ext cx="424707" cy="37779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23" name="Groupe 57"/>
            <p:cNvGrpSpPr/>
            <p:nvPr/>
          </p:nvGrpSpPr>
          <p:grpSpPr>
            <a:xfrm flipH="1">
              <a:off x="6500826" y="2000239"/>
              <a:ext cx="742689" cy="424707"/>
              <a:chOff x="6429388" y="2000240"/>
              <a:chExt cx="742689" cy="424707"/>
            </a:xfrm>
          </p:grpSpPr>
          <p:sp>
            <p:nvSpPr>
              <p:cNvPr id="24" name="Ellipse 23"/>
              <p:cNvSpPr/>
              <p:nvPr/>
            </p:nvSpPr>
            <p:spPr>
              <a:xfrm rot="16200000" flipV="1">
                <a:off x="6770824" y="2023695"/>
                <a:ext cx="424707" cy="3777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26" name="Connecteur droit 25"/>
              <p:cNvCxnSpPr>
                <a:stCxn id="24" idx="4"/>
              </p:cNvCxnSpPr>
              <p:nvPr/>
            </p:nvCxnSpPr>
            <p:spPr>
              <a:xfrm flipH="1" flipV="1">
                <a:off x="6429388" y="2212594"/>
                <a:ext cx="36489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Ellipse 26"/>
          <p:cNvSpPr/>
          <p:nvPr/>
        </p:nvSpPr>
        <p:spPr>
          <a:xfrm>
            <a:off x="357158" y="1142984"/>
            <a:ext cx="3286148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714348" y="1428736"/>
            <a:ext cx="142876" cy="142876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1571604" y="1500174"/>
            <a:ext cx="142876" cy="142876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2428860" y="1500174"/>
            <a:ext cx="142876" cy="142876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1214414" y="1071546"/>
            <a:ext cx="142876" cy="142876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2071670" y="1071546"/>
            <a:ext cx="142876" cy="142876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2857488" y="1098000"/>
            <a:ext cx="142876" cy="142876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3143240" y="1428736"/>
            <a:ext cx="142876" cy="142876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357158" y="1223946"/>
            <a:ext cx="142876" cy="142876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avec flèche 36"/>
          <p:cNvCxnSpPr/>
          <p:nvPr/>
        </p:nvCxnSpPr>
        <p:spPr>
          <a:xfrm rot="5400000" flipH="1" flipV="1">
            <a:off x="1465241" y="1535099"/>
            <a:ext cx="35719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rot="5400000" flipH="1" flipV="1">
            <a:off x="2322497" y="1535099"/>
            <a:ext cx="35719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rot="5400000" flipH="1" flipV="1">
            <a:off x="3035289" y="1463661"/>
            <a:ext cx="35719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rot="16200000" flipH="1">
            <a:off x="2751125" y="1177910"/>
            <a:ext cx="35719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rot="16200000" flipH="1">
            <a:off x="1108051" y="1177910"/>
            <a:ext cx="35719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rot="16200000" flipH="1">
            <a:off x="607985" y="1535099"/>
            <a:ext cx="35719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rot="5400000" flipH="1" flipV="1">
            <a:off x="1965307" y="1106471"/>
            <a:ext cx="35719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rot="5400000" flipH="1" flipV="1">
            <a:off x="250795" y="1249347"/>
            <a:ext cx="35719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1571604" y="1785926"/>
            <a:ext cx="357190" cy="1588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Image 5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10298" y="1857363"/>
            <a:ext cx="194051" cy="215093"/>
          </a:xfrm>
          <a:prstGeom prst="rect">
            <a:avLst/>
          </a:prstGeom>
          <a:noFill/>
          <a:ln/>
          <a:effectLst/>
        </p:spPr>
      </p:pic>
      <p:cxnSp>
        <p:nvCxnSpPr>
          <p:cNvPr id="51" name="Connecteur droit avec flèche 50"/>
          <p:cNvCxnSpPr/>
          <p:nvPr/>
        </p:nvCxnSpPr>
        <p:spPr>
          <a:xfrm flipV="1">
            <a:off x="2285984" y="1755450"/>
            <a:ext cx="641175" cy="30476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Image 54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29248" y="1857363"/>
            <a:ext cx="193274" cy="214231"/>
          </a:xfrm>
          <a:prstGeom prst="rect">
            <a:avLst/>
          </a:prstGeom>
          <a:noFill/>
          <a:ln/>
          <a:effectLst/>
        </p:spPr>
      </p:pic>
      <p:cxnSp>
        <p:nvCxnSpPr>
          <p:cNvPr id="56" name="Connecteur droit avec flèche 55"/>
          <p:cNvCxnSpPr/>
          <p:nvPr/>
        </p:nvCxnSpPr>
        <p:spPr>
          <a:xfrm flipV="1">
            <a:off x="3153466" y="1643050"/>
            <a:ext cx="346964" cy="107769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Image 6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64666" y="1785926"/>
            <a:ext cx="192500" cy="213373"/>
          </a:xfrm>
          <a:prstGeom prst="rect">
            <a:avLst/>
          </a:prstGeom>
          <a:noFill/>
          <a:ln/>
          <a:effectLst/>
        </p:spPr>
      </p:pic>
      <p:cxnSp>
        <p:nvCxnSpPr>
          <p:cNvPr id="70" name="Connecteur droit avec flèche 69"/>
          <p:cNvCxnSpPr/>
          <p:nvPr/>
        </p:nvCxnSpPr>
        <p:spPr>
          <a:xfrm>
            <a:off x="500034" y="1714488"/>
            <a:ext cx="571504" cy="71438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Image 74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3099" y="1785925"/>
            <a:ext cx="260985" cy="192085"/>
          </a:xfrm>
          <a:prstGeom prst="rect">
            <a:avLst/>
          </a:prstGeom>
          <a:noFill/>
          <a:ln/>
          <a:effectLst/>
        </p:spPr>
      </p:pic>
      <p:pic>
        <p:nvPicPr>
          <p:cNvPr id="77" name="Image 76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74582" y="6072206"/>
            <a:ext cx="2440624" cy="533888"/>
          </a:xfrm>
          <a:prstGeom prst="rect">
            <a:avLst/>
          </a:prstGeom>
          <a:noFill/>
          <a:ln/>
          <a:effectLst/>
        </p:spPr>
      </p:pic>
      <p:sp>
        <p:nvSpPr>
          <p:cNvPr id="78" name="ZoneTexte 77"/>
          <p:cNvSpPr txBox="1"/>
          <p:nvPr/>
        </p:nvSpPr>
        <p:spPr>
          <a:xfrm>
            <a:off x="-32" y="6000768"/>
            <a:ext cx="4830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Solve Beth </a:t>
            </a:r>
            <a:r>
              <a:rPr lang="en-US" sz="2400" dirty="0" err="1" smtClean="0"/>
              <a:t>Ansatz</a:t>
            </a:r>
            <a:r>
              <a:rPr lang="en-US" sz="2400" dirty="0" smtClean="0"/>
              <a:t> and find spectrum:</a:t>
            </a:r>
            <a:endParaRPr lang="fr-FR" sz="2400" dirty="0"/>
          </a:p>
        </p:txBody>
      </p:sp>
      <p:pic>
        <p:nvPicPr>
          <p:cNvPr id="80" name="Image 79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03257" y="142850"/>
            <a:ext cx="3712083" cy="48192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92182" y="71414"/>
            <a:ext cx="3539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Fixing the scalar factor</a:t>
            </a:r>
            <a:endParaRPr lang="fr-FR" sz="2800" b="1" dirty="0"/>
          </a:p>
        </p:txBody>
      </p:sp>
      <p:grpSp>
        <p:nvGrpSpPr>
          <p:cNvPr id="2" name="Groupe 48"/>
          <p:cNvGrpSpPr/>
          <p:nvPr/>
        </p:nvGrpSpPr>
        <p:grpSpPr>
          <a:xfrm>
            <a:off x="7786679" y="6572246"/>
            <a:ext cx="1357321" cy="285754"/>
            <a:chOff x="6500826" y="2000238"/>
            <a:chExt cx="1885697" cy="424708"/>
          </a:xfrm>
        </p:grpSpPr>
        <p:sp>
          <p:nvSpPr>
            <p:cNvPr id="50" name="Ellipse 49"/>
            <p:cNvSpPr/>
            <p:nvPr/>
          </p:nvSpPr>
          <p:spPr>
            <a:xfrm rot="16200000" flipV="1">
              <a:off x="7985270" y="2023693"/>
              <a:ext cx="424707" cy="37779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54" name="Connecteur droit 53"/>
            <p:cNvCxnSpPr/>
            <p:nvPr/>
          </p:nvCxnSpPr>
          <p:spPr>
            <a:xfrm rot="10800000">
              <a:off x="7643835" y="2212592"/>
              <a:ext cx="3648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Ellipse 56"/>
            <p:cNvSpPr/>
            <p:nvPr/>
          </p:nvSpPr>
          <p:spPr>
            <a:xfrm rot="16200000">
              <a:off x="7229093" y="2023693"/>
              <a:ext cx="424707" cy="37779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3" name="Groupe 57"/>
            <p:cNvGrpSpPr/>
            <p:nvPr/>
          </p:nvGrpSpPr>
          <p:grpSpPr>
            <a:xfrm flipH="1">
              <a:off x="6500826" y="2000239"/>
              <a:ext cx="742689" cy="424707"/>
              <a:chOff x="6429388" y="2000240"/>
              <a:chExt cx="742689" cy="424707"/>
            </a:xfrm>
          </p:grpSpPr>
          <p:sp>
            <p:nvSpPr>
              <p:cNvPr id="59" name="Ellipse 58"/>
              <p:cNvSpPr/>
              <p:nvPr/>
            </p:nvSpPr>
            <p:spPr>
              <a:xfrm rot="16200000" flipV="1">
                <a:off x="6770824" y="2023695"/>
                <a:ext cx="424707" cy="3777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60" name="Connecteur droit 59"/>
              <p:cNvCxnSpPr>
                <a:stCxn id="59" idx="4"/>
              </p:cNvCxnSpPr>
              <p:nvPr/>
            </p:nvCxnSpPr>
            <p:spPr>
              <a:xfrm flipH="1" flipV="1">
                <a:off x="6429388" y="2212594"/>
                <a:ext cx="36489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2" name="Image 3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03257" y="142850"/>
            <a:ext cx="3712083" cy="481929"/>
          </a:xfrm>
          <a:prstGeom prst="rect">
            <a:avLst/>
          </a:prstGeom>
          <a:noFill/>
          <a:ln/>
          <a:effectLst/>
        </p:spPr>
      </p:pic>
      <p:sp>
        <p:nvSpPr>
          <p:cNvPr id="67" name="ZoneTexte 66"/>
          <p:cNvSpPr txBox="1"/>
          <p:nvPr/>
        </p:nvSpPr>
        <p:spPr>
          <a:xfrm>
            <a:off x="0" y="1109947"/>
            <a:ext cx="55721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Unitarity</a:t>
            </a:r>
            <a:r>
              <a:rPr lang="en-US" sz="2400" dirty="0" smtClean="0"/>
              <a:t> and crossing conditions require: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Solution of crossing: </a:t>
            </a:r>
          </a:p>
          <a:p>
            <a:endParaRPr lang="en-US" sz="2400" dirty="0" smtClean="0"/>
          </a:p>
        </p:txBody>
      </p:sp>
      <p:pic>
        <p:nvPicPr>
          <p:cNvPr id="33" name="Image 32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10173" y="2143116"/>
            <a:ext cx="1433067" cy="357190"/>
          </a:xfrm>
          <a:prstGeom prst="rect">
            <a:avLst/>
          </a:prstGeom>
          <a:noFill/>
          <a:ln/>
          <a:effectLst/>
        </p:spPr>
      </p:pic>
      <p:pic>
        <p:nvPicPr>
          <p:cNvPr id="34" name="Image 33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66004" y="3000372"/>
            <a:ext cx="2448740" cy="428628"/>
          </a:xfrm>
          <a:prstGeom prst="rect">
            <a:avLst/>
          </a:prstGeom>
          <a:noFill/>
          <a:ln/>
          <a:effectLst/>
        </p:spPr>
      </p:pic>
      <p:pic>
        <p:nvPicPr>
          <p:cNvPr id="31" name="Image 30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72132" y="1021679"/>
            <a:ext cx="3191708" cy="549933"/>
          </a:xfrm>
          <a:prstGeom prst="rect">
            <a:avLst/>
          </a:prstGeom>
          <a:noFill/>
          <a:ln/>
          <a:effectLst/>
        </p:spPr>
      </p:pic>
      <p:pic>
        <p:nvPicPr>
          <p:cNvPr id="30" name="Image 29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7246" y="2643182"/>
            <a:ext cx="2883844" cy="500066"/>
          </a:xfrm>
          <a:prstGeom prst="rect">
            <a:avLst/>
          </a:prstGeom>
          <a:noFill/>
        </p:spPr>
      </p:pic>
      <p:pic>
        <p:nvPicPr>
          <p:cNvPr id="36" name="Image 35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570" y="4286256"/>
            <a:ext cx="192792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92182" y="71414"/>
            <a:ext cx="3539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Fixing the scalar factor</a:t>
            </a:r>
            <a:endParaRPr lang="fr-FR" sz="2800" b="1" dirty="0"/>
          </a:p>
        </p:txBody>
      </p:sp>
      <p:grpSp>
        <p:nvGrpSpPr>
          <p:cNvPr id="2" name="Groupe 48"/>
          <p:cNvGrpSpPr/>
          <p:nvPr/>
        </p:nvGrpSpPr>
        <p:grpSpPr>
          <a:xfrm>
            <a:off x="7786679" y="6572246"/>
            <a:ext cx="1357321" cy="285754"/>
            <a:chOff x="6500826" y="2000238"/>
            <a:chExt cx="1885697" cy="424708"/>
          </a:xfrm>
        </p:grpSpPr>
        <p:sp>
          <p:nvSpPr>
            <p:cNvPr id="50" name="Ellipse 49"/>
            <p:cNvSpPr/>
            <p:nvPr/>
          </p:nvSpPr>
          <p:spPr>
            <a:xfrm rot="16200000" flipV="1">
              <a:off x="7985270" y="2023693"/>
              <a:ext cx="424707" cy="37779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54" name="Connecteur droit 53"/>
            <p:cNvCxnSpPr/>
            <p:nvPr/>
          </p:nvCxnSpPr>
          <p:spPr>
            <a:xfrm rot="10800000">
              <a:off x="7643835" y="2212592"/>
              <a:ext cx="3648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Ellipse 56"/>
            <p:cNvSpPr/>
            <p:nvPr/>
          </p:nvSpPr>
          <p:spPr>
            <a:xfrm rot="16200000">
              <a:off x="7229093" y="2023693"/>
              <a:ext cx="424707" cy="37779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3" name="Groupe 57"/>
            <p:cNvGrpSpPr/>
            <p:nvPr/>
          </p:nvGrpSpPr>
          <p:grpSpPr>
            <a:xfrm flipH="1">
              <a:off x="6500826" y="2000239"/>
              <a:ext cx="742689" cy="424707"/>
              <a:chOff x="6429388" y="2000240"/>
              <a:chExt cx="742689" cy="424707"/>
            </a:xfrm>
          </p:grpSpPr>
          <p:sp>
            <p:nvSpPr>
              <p:cNvPr id="59" name="Ellipse 58"/>
              <p:cNvSpPr/>
              <p:nvPr/>
            </p:nvSpPr>
            <p:spPr>
              <a:xfrm rot="16200000" flipV="1">
                <a:off x="6770824" y="2023695"/>
                <a:ext cx="424707" cy="3777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60" name="Connecteur droit 59"/>
              <p:cNvCxnSpPr>
                <a:stCxn id="59" idx="4"/>
              </p:cNvCxnSpPr>
              <p:nvPr/>
            </p:nvCxnSpPr>
            <p:spPr>
              <a:xfrm flipH="1" flipV="1">
                <a:off x="6429388" y="2212594"/>
                <a:ext cx="36489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2" name="Image 3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03257" y="142850"/>
            <a:ext cx="3712083" cy="481929"/>
          </a:xfrm>
          <a:prstGeom prst="rect">
            <a:avLst/>
          </a:prstGeom>
          <a:noFill/>
          <a:ln/>
          <a:effectLst/>
        </p:spPr>
      </p:pic>
      <p:sp>
        <p:nvSpPr>
          <p:cNvPr id="67" name="ZoneTexte 66"/>
          <p:cNvSpPr txBox="1"/>
          <p:nvPr/>
        </p:nvSpPr>
        <p:spPr>
          <a:xfrm>
            <a:off x="0" y="1906494"/>
            <a:ext cx="55721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How give a sense to this expression?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Particle content </a:t>
            </a:r>
            <a:r>
              <a:rPr lang="en-US" sz="2400" dirty="0" smtClean="0">
                <a:latin typeface="Symbol"/>
                <a:sym typeface="Symbol"/>
              </a:rPr>
              <a:t></a:t>
            </a:r>
            <a:r>
              <a:rPr lang="en-US" sz="2400" dirty="0" smtClean="0"/>
              <a:t> analytical structure in the physical strip</a:t>
            </a:r>
          </a:p>
        </p:txBody>
      </p:sp>
      <p:pic>
        <p:nvPicPr>
          <p:cNvPr id="42" name="Image 41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4282" y="5786454"/>
            <a:ext cx="3679206" cy="857256"/>
          </a:xfrm>
          <a:prstGeom prst="rect">
            <a:avLst/>
          </a:prstGeom>
          <a:noFill/>
          <a:ln/>
          <a:effectLst/>
        </p:spPr>
      </p:pic>
      <p:pic>
        <p:nvPicPr>
          <p:cNvPr id="41" name="Image 40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4282" y="4786322"/>
            <a:ext cx="4470723" cy="525966"/>
          </a:xfrm>
          <a:prstGeom prst="rect">
            <a:avLst/>
          </a:prstGeom>
          <a:noFill/>
          <a:ln/>
          <a:effectLst/>
        </p:spPr>
      </p:pic>
      <p:pic>
        <p:nvPicPr>
          <p:cNvPr id="36" name="Image 35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974" y="1714488"/>
            <a:ext cx="1927926" cy="571504"/>
          </a:xfrm>
          <a:prstGeom prst="rect">
            <a:avLst/>
          </a:prstGeom>
          <a:noFill/>
        </p:spPr>
      </p:pic>
      <p:grpSp>
        <p:nvGrpSpPr>
          <p:cNvPr id="26" name="Groupe 25"/>
          <p:cNvGrpSpPr/>
          <p:nvPr/>
        </p:nvGrpSpPr>
        <p:grpSpPr>
          <a:xfrm>
            <a:off x="5786446" y="2786058"/>
            <a:ext cx="2928958" cy="2000264"/>
            <a:chOff x="5786446" y="2786058"/>
            <a:chExt cx="2928958" cy="2000264"/>
          </a:xfrm>
        </p:grpSpPr>
        <p:sp>
          <p:nvSpPr>
            <p:cNvPr id="23" name="Rectangle 22"/>
            <p:cNvSpPr/>
            <p:nvPr/>
          </p:nvSpPr>
          <p:spPr>
            <a:xfrm>
              <a:off x="5786446" y="3357562"/>
              <a:ext cx="2928958" cy="928694"/>
            </a:xfrm>
            <a:prstGeom prst="rect">
              <a:avLst/>
            </a:pr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>
              <a:off x="5786446" y="4286256"/>
              <a:ext cx="2928926" cy="1588"/>
            </a:xfrm>
            <a:prstGeom prst="straightConnector1">
              <a:avLst/>
            </a:prstGeom>
            <a:ln>
              <a:solidFill>
                <a:srgbClr val="2402B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rot="10800000">
              <a:off x="5786446" y="3357562"/>
              <a:ext cx="2928926" cy="1588"/>
            </a:xfrm>
            <a:prstGeom prst="line">
              <a:avLst/>
            </a:prstGeom>
            <a:ln>
              <a:solidFill>
                <a:srgbClr val="2402B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/>
            <p:cNvSpPr txBox="1"/>
            <p:nvPr/>
          </p:nvSpPr>
          <p:spPr>
            <a:xfrm>
              <a:off x="7143768" y="4229566"/>
              <a:ext cx="3016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fr-FR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7143768" y="3071810"/>
              <a:ext cx="26481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cmmi10"/>
                </a:rPr>
                <a:t>i</a:t>
              </a:r>
              <a:endParaRPr lang="fr-FR" dirty="0">
                <a:latin typeface="cmmi10"/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5786446" y="3059668"/>
              <a:ext cx="2936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cmmi10"/>
                </a:rPr>
                <a:t>µ</a:t>
              </a:r>
              <a:endParaRPr lang="fr-FR" dirty="0">
                <a:latin typeface="cmmi10"/>
              </a:endParaRPr>
            </a:p>
          </p:txBody>
        </p:sp>
        <p:cxnSp>
          <p:nvCxnSpPr>
            <p:cNvPr id="37" name="Connecteur droit avec flèche 36"/>
            <p:cNvCxnSpPr/>
            <p:nvPr/>
          </p:nvCxnSpPr>
          <p:spPr>
            <a:xfrm rot="16200000" flipV="1">
              <a:off x="6215075" y="3786189"/>
              <a:ext cx="2000264" cy="1"/>
            </a:xfrm>
            <a:prstGeom prst="straightConnector1">
              <a:avLst/>
            </a:prstGeom>
            <a:ln w="12700">
              <a:solidFill>
                <a:srgbClr val="2402B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Image 37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00563" y="928670"/>
            <a:ext cx="1146454" cy="285752"/>
          </a:xfrm>
          <a:prstGeom prst="rect">
            <a:avLst/>
          </a:prstGeom>
          <a:noFill/>
          <a:ln/>
          <a:effectLst/>
        </p:spPr>
      </p:pic>
      <p:pic>
        <p:nvPicPr>
          <p:cNvPr id="39" name="Image 38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86512" y="928670"/>
            <a:ext cx="2143140" cy="375136"/>
          </a:xfrm>
          <a:prstGeom prst="rect">
            <a:avLst/>
          </a:prstGeom>
          <a:noFill/>
          <a:ln/>
          <a:effectLst/>
        </p:spPr>
      </p:pic>
      <p:pic>
        <p:nvPicPr>
          <p:cNvPr id="45" name="Image 44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59440" y="4925143"/>
            <a:ext cx="3327402" cy="432683"/>
          </a:xfrm>
          <a:prstGeom prst="rect">
            <a:avLst/>
          </a:prstGeom>
          <a:noFill/>
          <a:ln/>
          <a:effectLst/>
        </p:spPr>
      </p:pic>
      <p:sp>
        <p:nvSpPr>
          <p:cNvPr id="46" name="ZoneTexte 45"/>
          <p:cNvSpPr txBox="1"/>
          <p:nvPr/>
        </p:nvSpPr>
        <p:spPr>
          <a:xfrm>
            <a:off x="4714876" y="5896293"/>
            <a:ext cx="3710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S-matrix is completely fixed!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1124" y="1714488"/>
            <a:ext cx="569444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Part II</a:t>
            </a:r>
          </a:p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Asymptotic Bethe </a:t>
            </a:r>
            <a:r>
              <a:rPr lang="en-US" sz="3600" b="1" dirty="0" err="1" smtClean="0"/>
              <a:t>Ansatz</a:t>
            </a:r>
            <a:r>
              <a:rPr lang="en-US" sz="3600" b="1" dirty="0" smtClean="0"/>
              <a:t> in</a:t>
            </a:r>
          </a:p>
          <a:p>
            <a:pPr algn="ctr"/>
            <a:r>
              <a:rPr lang="en-US" sz="3600" b="1" dirty="0" smtClean="0"/>
              <a:t>spectral problem of </a:t>
            </a:r>
            <a:r>
              <a:rPr lang="en-US" sz="3600" b="1" dirty="0" err="1" smtClean="0"/>
              <a:t>AdS</a:t>
            </a:r>
            <a:r>
              <a:rPr lang="en-US" sz="3600" b="1" dirty="0" smtClean="0"/>
              <a:t>/CFT</a:t>
            </a:r>
          </a:p>
        </p:txBody>
      </p:sp>
      <p:grpSp>
        <p:nvGrpSpPr>
          <p:cNvPr id="10" name="Groupe 9"/>
          <p:cNvGrpSpPr/>
          <p:nvPr/>
        </p:nvGrpSpPr>
        <p:grpSpPr>
          <a:xfrm rot="16200000">
            <a:off x="4464843" y="2893216"/>
            <a:ext cx="285752" cy="3357586"/>
            <a:chOff x="602577" y="817393"/>
            <a:chExt cx="329096" cy="4081673"/>
          </a:xfrm>
        </p:grpSpPr>
        <p:grpSp>
          <p:nvGrpSpPr>
            <p:cNvPr id="11" name="Groupe 52"/>
            <p:cNvGrpSpPr/>
            <p:nvPr/>
          </p:nvGrpSpPr>
          <p:grpSpPr>
            <a:xfrm>
              <a:off x="605588" y="817393"/>
              <a:ext cx="326085" cy="327058"/>
              <a:chOff x="3571868" y="1928802"/>
              <a:chExt cx="285752" cy="285752"/>
            </a:xfrm>
          </p:grpSpPr>
          <p:sp>
            <p:nvSpPr>
              <p:cNvPr id="33" name="Ellipse 32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34" name="Connecteur droit 33"/>
              <p:cNvCxnSpPr>
                <a:stCxn id="33" idx="1"/>
                <a:endCxn id="33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>
                <a:stCxn id="33" idx="7"/>
                <a:endCxn id="33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Ellipse 11"/>
            <p:cNvSpPr/>
            <p:nvPr/>
          </p:nvSpPr>
          <p:spPr>
            <a:xfrm>
              <a:off x="602577" y="1357298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13" name="Groupe 65"/>
            <p:cNvGrpSpPr/>
            <p:nvPr/>
          </p:nvGrpSpPr>
          <p:grpSpPr>
            <a:xfrm>
              <a:off x="605588" y="1958934"/>
              <a:ext cx="326085" cy="327058"/>
              <a:chOff x="3571868" y="1928802"/>
              <a:chExt cx="285752" cy="285752"/>
            </a:xfrm>
          </p:grpSpPr>
          <p:sp>
            <p:nvSpPr>
              <p:cNvPr id="30" name="Ellipse 29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31" name="Connecteur droit 30"/>
              <p:cNvCxnSpPr>
                <a:stCxn id="30" idx="1"/>
                <a:endCxn id="30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>
                <a:stCxn id="30" idx="7"/>
                <a:endCxn id="30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Connecteur droit 13"/>
            <p:cNvCxnSpPr>
              <a:stCxn id="33" idx="4"/>
              <a:endCxn id="12" idx="0"/>
            </p:cNvCxnSpPr>
            <p:nvPr/>
          </p:nvCxnSpPr>
          <p:spPr>
            <a:xfrm rot="5400000">
              <a:off x="660703" y="1249369"/>
              <a:ext cx="212847" cy="3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>
              <a:stCxn id="12" idx="4"/>
              <a:endCxn id="30" idx="0"/>
            </p:cNvCxnSpPr>
            <p:nvPr/>
          </p:nvCxnSpPr>
          <p:spPr>
            <a:xfrm rot="16200000" flipH="1">
              <a:off x="629836" y="1820139"/>
              <a:ext cx="274578" cy="3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>
              <a:stCxn id="30" idx="4"/>
              <a:endCxn id="23" idx="0"/>
            </p:cNvCxnSpPr>
            <p:nvPr/>
          </p:nvCxnSpPr>
          <p:spPr>
            <a:xfrm rot="5400000">
              <a:off x="590036" y="2464587"/>
              <a:ext cx="3571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e 52"/>
            <p:cNvGrpSpPr/>
            <p:nvPr/>
          </p:nvGrpSpPr>
          <p:grpSpPr>
            <a:xfrm flipV="1">
              <a:off x="605588" y="4572008"/>
              <a:ext cx="326085" cy="327058"/>
              <a:chOff x="3571868" y="1928802"/>
              <a:chExt cx="285752" cy="285752"/>
            </a:xfrm>
          </p:grpSpPr>
          <p:sp>
            <p:nvSpPr>
              <p:cNvPr id="27" name="Ellipse 26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28" name="Connecteur droit 27"/>
              <p:cNvCxnSpPr>
                <a:stCxn id="27" idx="1"/>
                <a:endCxn id="27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>
                <a:stCxn id="27" idx="7"/>
                <a:endCxn id="27" idx="3"/>
              </p:cNvCxnSpPr>
              <p:nvPr/>
            </p:nvCxnSpPr>
            <p:spPr>
              <a:xfrm rot="16200000" flipH="1" flipV="1">
                <a:off x="3613716" y="1970649"/>
                <a:ext cx="202056" cy="202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Ellipse 17"/>
            <p:cNvSpPr/>
            <p:nvPr/>
          </p:nvSpPr>
          <p:spPr>
            <a:xfrm flipV="1">
              <a:off x="605588" y="3929066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19" name="Groupe 65"/>
            <p:cNvGrpSpPr/>
            <p:nvPr/>
          </p:nvGrpSpPr>
          <p:grpSpPr>
            <a:xfrm flipV="1">
              <a:off x="605588" y="3286124"/>
              <a:ext cx="326085" cy="327058"/>
              <a:chOff x="3571868" y="1928802"/>
              <a:chExt cx="285752" cy="285752"/>
            </a:xfrm>
          </p:grpSpPr>
          <p:sp>
            <p:nvSpPr>
              <p:cNvPr id="24" name="Ellipse 23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25" name="Connecteur droit 24"/>
              <p:cNvCxnSpPr>
                <a:stCxn id="24" idx="1"/>
                <a:endCxn id="24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>
                <a:stCxn id="24" idx="7"/>
                <a:endCxn id="24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Connecteur droit 19"/>
            <p:cNvCxnSpPr>
              <a:stCxn id="27" idx="4"/>
              <a:endCxn id="18" idx="0"/>
            </p:cNvCxnSpPr>
            <p:nvPr/>
          </p:nvCxnSpPr>
          <p:spPr>
            <a:xfrm rot="5400000" flipH="1" flipV="1">
              <a:off x="610689" y="4414066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>
              <a:stCxn id="18" idx="4"/>
              <a:endCxn id="24" idx="0"/>
            </p:cNvCxnSpPr>
            <p:nvPr/>
          </p:nvCxnSpPr>
          <p:spPr>
            <a:xfrm rot="5400000" flipH="1" flipV="1">
              <a:off x="610689" y="3771124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>
              <a:stCxn id="24" idx="4"/>
              <a:endCxn id="23" idx="4"/>
            </p:cNvCxnSpPr>
            <p:nvPr/>
          </p:nvCxnSpPr>
          <p:spPr>
            <a:xfrm rot="5400000" flipH="1" flipV="1">
              <a:off x="610689" y="3128182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lipse 22"/>
            <p:cNvSpPr/>
            <p:nvPr/>
          </p:nvSpPr>
          <p:spPr>
            <a:xfrm>
              <a:off x="605588" y="2643182"/>
              <a:ext cx="326085" cy="32705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 rot="16200000">
            <a:off x="6679449" y="5750740"/>
            <a:ext cx="214290" cy="1857356"/>
            <a:chOff x="602577" y="817393"/>
            <a:chExt cx="329096" cy="4081673"/>
          </a:xfrm>
        </p:grpSpPr>
        <p:grpSp>
          <p:nvGrpSpPr>
            <p:cNvPr id="3" name="Groupe 52"/>
            <p:cNvGrpSpPr/>
            <p:nvPr/>
          </p:nvGrpSpPr>
          <p:grpSpPr>
            <a:xfrm>
              <a:off x="605588" y="817393"/>
              <a:ext cx="326085" cy="327058"/>
              <a:chOff x="3571868" y="1928802"/>
              <a:chExt cx="285752" cy="285752"/>
            </a:xfrm>
          </p:grpSpPr>
          <p:sp>
            <p:nvSpPr>
              <p:cNvPr id="25" name="Ellipse 24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26" name="Connecteur droit 25"/>
              <p:cNvCxnSpPr>
                <a:stCxn id="25" idx="1"/>
                <a:endCxn id="25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>
                <a:stCxn id="25" idx="7"/>
                <a:endCxn id="25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Ellipse 3"/>
            <p:cNvSpPr/>
            <p:nvPr/>
          </p:nvSpPr>
          <p:spPr>
            <a:xfrm>
              <a:off x="602577" y="1357298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5" name="Groupe 65"/>
            <p:cNvGrpSpPr/>
            <p:nvPr/>
          </p:nvGrpSpPr>
          <p:grpSpPr>
            <a:xfrm>
              <a:off x="605588" y="1958934"/>
              <a:ext cx="326085" cy="327058"/>
              <a:chOff x="3571868" y="1928802"/>
              <a:chExt cx="285752" cy="285752"/>
            </a:xfrm>
          </p:grpSpPr>
          <p:sp>
            <p:nvSpPr>
              <p:cNvPr id="22" name="Ellipse 21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23" name="Connecteur droit 22"/>
              <p:cNvCxnSpPr>
                <a:stCxn id="22" idx="1"/>
                <a:endCxn id="22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>
                <a:stCxn id="22" idx="7"/>
                <a:endCxn id="22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Connecteur droit 5"/>
            <p:cNvCxnSpPr>
              <a:stCxn id="25" idx="4"/>
              <a:endCxn id="4" idx="0"/>
            </p:cNvCxnSpPr>
            <p:nvPr/>
          </p:nvCxnSpPr>
          <p:spPr>
            <a:xfrm rot="5400000">
              <a:off x="660703" y="1249369"/>
              <a:ext cx="212847" cy="3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>
              <a:stCxn id="4" idx="4"/>
              <a:endCxn id="22" idx="0"/>
            </p:cNvCxnSpPr>
            <p:nvPr/>
          </p:nvCxnSpPr>
          <p:spPr>
            <a:xfrm rot="16200000" flipH="1">
              <a:off x="629836" y="1820139"/>
              <a:ext cx="274578" cy="3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>
              <a:stCxn id="22" idx="4"/>
              <a:endCxn id="15" idx="0"/>
            </p:cNvCxnSpPr>
            <p:nvPr/>
          </p:nvCxnSpPr>
          <p:spPr>
            <a:xfrm rot="5400000">
              <a:off x="590036" y="2464587"/>
              <a:ext cx="3571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e 52"/>
            <p:cNvGrpSpPr/>
            <p:nvPr/>
          </p:nvGrpSpPr>
          <p:grpSpPr>
            <a:xfrm flipV="1">
              <a:off x="605588" y="4572008"/>
              <a:ext cx="326085" cy="327058"/>
              <a:chOff x="3571868" y="1928802"/>
              <a:chExt cx="285752" cy="285752"/>
            </a:xfrm>
          </p:grpSpPr>
          <p:sp>
            <p:nvSpPr>
              <p:cNvPr id="19" name="Ellipse 18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20" name="Connecteur droit 19"/>
              <p:cNvCxnSpPr>
                <a:stCxn id="19" idx="1"/>
                <a:endCxn id="19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>
                <a:stCxn id="19" idx="7"/>
                <a:endCxn id="19" idx="3"/>
              </p:cNvCxnSpPr>
              <p:nvPr/>
            </p:nvCxnSpPr>
            <p:spPr>
              <a:xfrm rot="16200000" flipH="1" flipV="1">
                <a:off x="3613716" y="1970649"/>
                <a:ext cx="202056" cy="202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llipse 9"/>
            <p:cNvSpPr/>
            <p:nvPr/>
          </p:nvSpPr>
          <p:spPr>
            <a:xfrm flipV="1">
              <a:off x="605588" y="3929066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11" name="Groupe 65"/>
            <p:cNvGrpSpPr/>
            <p:nvPr/>
          </p:nvGrpSpPr>
          <p:grpSpPr>
            <a:xfrm flipV="1">
              <a:off x="605588" y="3286124"/>
              <a:ext cx="326085" cy="327058"/>
              <a:chOff x="3571868" y="1928802"/>
              <a:chExt cx="285752" cy="285752"/>
            </a:xfrm>
          </p:grpSpPr>
          <p:sp>
            <p:nvSpPr>
              <p:cNvPr id="16" name="Ellipse 15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17" name="Connecteur droit 16"/>
              <p:cNvCxnSpPr>
                <a:stCxn id="16" idx="1"/>
                <a:endCxn id="16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/>
              <p:cNvCxnSpPr>
                <a:stCxn id="16" idx="7"/>
                <a:endCxn id="16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Connecteur droit 11"/>
            <p:cNvCxnSpPr>
              <a:stCxn id="19" idx="4"/>
              <a:endCxn id="10" idx="0"/>
            </p:cNvCxnSpPr>
            <p:nvPr/>
          </p:nvCxnSpPr>
          <p:spPr>
            <a:xfrm rot="5400000" flipH="1" flipV="1">
              <a:off x="610689" y="4414066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>
              <a:stCxn id="10" idx="4"/>
              <a:endCxn id="16" idx="0"/>
            </p:cNvCxnSpPr>
            <p:nvPr/>
          </p:nvCxnSpPr>
          <p:spPr>
            <a:xfrm rot="5400000" flipH="1" flipV="1">
              <a:off x="610689" y="3771124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>
              <a:stCxn id="16" idx="4"/>
              <a:endCxn id="15" idx="4"/>
            </p:cNvCxnSpPr>
            <p:nvPr/>
          </p:nvCxnSpPr>
          <p:spPr>
            <a:xfrm rot="5400000" flipH="1" flipV="1">
              <a:off x="610689" y="3128182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e 14"/>
            <p:cNvSpPr/>
            <p:nvPr/>
          </p:nvSpPr>
          <p:spPr>
            <a:xfrm>
              <a:off x="605588" y="2643182"/>
              <a:ext cx="326085" cy="32705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92182" y="71414"/>
            <a:ext cx="3703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/>
              <a:t>Integrability</a:t>
            </a:r>
            <a:r>
              <a:rPr lang="en-US" sz="2800" b="1" dirty="0" smtClean="0"/>
              <a:t> in </a:t>
            </a:r>
            <a:r>
              <a:rPr lang="en-US" sz="2800" b="1" dirty="0" err="1" smtClean="0"/>
              <a:t>AdS</a:t>
            </a:r>
            <a:r>
              <a:rPr lang="en-US" sz="2800" b="1" dirty="0" smtClean="0"/>
              <a:t>/CFT</a:t>
            </a:r>
            <a:endParaRPr lang="fr-FR" sz="2800" b="1" dirty="0"/>
          </a:p>
        </p:txBody>
      </p:sp>
      <p:cxnSp>
        <p:nvCxnSpPr>
          <p:cNvPr id="30" name="Connecteur droit 29"/>
          <p:cNvCxnSpPr/>
          <p:nvPr/>
        </p:nvCxnSpPr>
        <p:spPr>
          <a:xfrm rot="5400000">
            <a:off x="3821901" y="1464455"/>
            <a:ext cx="15001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-32" y="657035"/>
            <a:ext cx="45657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SU(2)</a:t>
            </a:r>
            <a:r>
              <a:rPr lang="en-US" dirty="0" smtClean="0">
                <a:latin typeface="cmsy10"/>
              </a:rPr>
              <a:t>£</a:t>
            </a:r>
            <a:r>
              <a:rPr lang="en-US" dirty="0" smtClean="0"/>
              <a:t> SU(2)  PCF is a  sigma model on a </a:t>
            </a:r>
            <a:r>
              <a:rPr lang="en-US" dirty="0" err="1" smtClean="0"/>
              <a:t>coset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fr-FR" dirty="0"/>
          </a:p>
        </p:txBody>
      </p:sp>
      <p:pic>
        <p:nvPicPr>
          <p:cNvPr id="34" name="Image 3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71604" y="1285860"/>
            <a:ext cx="1370981" cy="481366"/>
          </a:xfrm>
          <a:prstGeom prst="rect">
            <a:avLst/>
          </a:prstGeom>
          <a:noFill/>
          <a:ln/>
          <a:effectLst/>
        </p:spPr>
      </p:pic>
      <p:sp>
        <p:nvSpPr>
          <p:cNvPr id="37" name="ZoneTexte 36"/>
          <p:cNvSpPr txBox="1"/>
          <p:nvPr/>
        </p:nvSpPr>
        <p:spPr>
          <a:xfrm>
            <a:off x="4643438" y="642918"/>
            <a:ext cx="4429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IIB string theory (1</a:t>
            </a:r>
            <a:r>
              <a:rPr lang="en-US" baseline="30000" dirty="0" smtClean="0"/>
              <a:t>st</a:t>
            </a:r>
            <a:r>
              <a:rPr lang="en-US" dirty="0" smtClean="0"/>
              <a:t> quantized only) is described by a </a:t>
            </a:r>
            <a:r>
              <a:rPr lang="en-US" dirty="0" err="1" smtClean="0"/>
              <a:t>coset</a:t>
            </a:r>
            <a:r>
              <a:rPr lang="en-US" dirty="0" smtClean="0"/>
              <a:t> sigma model</a:t>
            </a:r>
            <a:endParaRPr lang="fr-FR" dirty="0"/>
          </a:p>
        </p:txBody>
      </p:sp>
      <p:grpSp>
        <p:nvGrpSpPr>
          <p:cNvPr id="39" name="Groupe 146"/>
          <p:cNvGrpSpPr/>
          <p:nvPr/>
        </p:nvGrpSpPr>
        <p:grpSpPr>
          <a:xfrm>
            <a:off x="8438328" y="1401991"/>
            <a:ext cx="634266" cy="694581"/>
            <a:chOff x="5286380" y="2143116"/>
            <a:chExt cx="1785950" cy="1714512"/>
          </a:xfrm>
        </p:grpSpPr>
        <p:sp>
          <p:nvSpPr>
            <p:cNvPr id="55" name="Ellipse 5"/>
            <p:cNvSpPr/>
            <p:nvPr/>
          </p:nvSpPr>
          <p:spPr>
            <a:xfrm>
              <a:off x="5286380" y="2143116"/>
              <a:ext cx="1785950" cy="171451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Arc 6"/>
            <p:cNvSpPr/>
            <p:nvPr/>
          </p:nvSpPr>
          <p:spPr>
            <a:xfrm>
              <a:off x="5286380" y="2928934"/>
              <a:ext cx="1785950" cy="196558"/>
            </a:xfrm>
            <a:prstGeom prst="arc">
              <a:avLst>
                <a:gd name="adj1" fmla="val 10843197"/>
                <a:gd name="adj2" fmla="val 21476898"/>
              </a:avLst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Arc 56"/>
            <p:cNvSpPr/>
            <p:nvPr/>
          </p:nvSpPr>
          <p:spPr>
            <a:xfrm>
              <a:off x="5286380" y="2928934"/>
              <a:ext cx="1785950" cy="196558"/>
            </a:xfrm>
            <a:prstGeom prst="arc">
              <a:avLst>
                <a:gd name="adj1" fmla="val 21441054"/>
                <a:gd name="adj2" fmla="val 1086818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0" name="ZoneTexte 39"/>
          <p:cNvSpPr txBox="1"/>
          <p:nvPr/>
        </p:nvSpPr>
        <p:spPr>
          <a:xfrm>
            <a:off x="7962403" y="1584137"/>
            <a:ext cx="249163" cy="401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</a:t>
            </a:r>
            <a:endParaRPr lang="fr-FR" sz="2800" dirty="0"/>
          </a:p>
        </p:txBody>
      </p:sp>
      <p:grpSp>
        <p:nvGrpSpPr>
          <p:cNvPr id="42" name="Groupe 17"/>
          <p:cNvGrpSpPr/>
          <p:nvPr/>
        </p:nvGrpSpPr>
        <p:grpSpPr>
          <a:xfrm rot="16200000">
            <a:off x="7077265" y="1438631"/>
            <a:ext cx="694581" cy="656824"/>
            <a:chOff x="1848478" y="1134106"/>
            <a:chExt cx="3580778" cy="3884700"/>
          </a:xfrm>
        </p:grpSpPr>
        <p:sp>
          <p:nvSpPr>
            <p:cNvPr id="48" name="Ellipse 47"/>
            <p:cNvSpPr/>
            <p:nvPr/>
          </p:nvSpPr>
          <p:spPr>
            <a:xfrm>
              <a:off x="1884818" y="1134106"/>
              <a:ext cx="3544438" cy="35719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Forme libre 48"/>
            <p:cNvSpPr/>
            <p:nvPr/>
          </p:nvSpPr>
          <p:spPr>
            <a:xfrm>
              <a:off x="4368647" y="1335817"/>
              <a:ext cx="1056443" cy="3480046"/>
            </a:xfrm>
            <a:custGeom>
              <a:avLst/>
              <a:gdLst>
                <a:gd name="connsiteX0" fmla="*/ 1056443 w 1056443"/>
                <a:gd name="connsiteY0" fmla="*/ 0 h 3480046"/>
                <a:gd name="connsiteX1" fmla="*/ 0 w 1056443"/>
                <a:gd name="connsiteY1" fmla="*/ 1722268 h 3480046"/>
                <a:gd name="connsiteX2" fmla="*/ 1056443 w 1056443"/>
                <a:gd name="connsiteY2" fmla="*/ 3480046 h 348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6443" h="3480046">
                  <a:moveTo>
                    <a:pt x="1056443" y="0"/>
                  </a:moveTo>
                  <a:cubicBezTo>
                    <a:pt x="528221" y="571130"/>
                    <a:pt x="0" y="1142260"/>
                    <a:pt x="0" y="1722268"/>
                  </a:cubicBezTo>
                  <a:cubicBezTo>
                    <a:pt x="0" y="2302276"/>
                    <a:pt x="528221" y="2891161"/>
                    <a:pt x="1056443" y="3480046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Forme libre 49"/>
            <p:cNvSpPr/>
            <p:nvPr/>
          </p:nvSpPr>
          <p:spPr>
            <a:xfrm rot="10800000">
              <a:off x="1875113" y="1330664"/>
              <a:ext cx="1056443" cy="3480046"/>
            </a:xfrm>
            <a:custGeom>
              <a:avLst/>
              <a:gdLst>
                <a:gd name="connsiteX0" fmla="*/ 1056443 w 1056443"/>
                <a:gd name="connsiteY0" fmla="*/ 0 h 3480046"/>
                <a:gd name="connsiteX1" fmla="*/ 0 w 1056443"/>
                <a:gd name="connsiteY1" fmla="*/ 1722268 h 3480046"/>
                <a:gd name="connsiteX2" fmla="*/ 1056443 w 1056443"/>
                <a:gd name="connsiteY2" fmla="*/ 3480046 h 348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6443" h="3480046">
                  <a:moveTo>
                    <a:pt x="1056443" y="0"/>
                  </a:moveTo>
                  <a:cubicBezTo>
                    <a:pt x="528221" y="571130"/>
                    <a:pt x="0" y="1142260"/>
                    <a:pt x="0" y="1722268"/>
                  </a:cubicBezTo>
                  <a:cubicBezTo>
                    <a:pt x="0" y="2302276"/>
                    <a:pt x="528221" y="2891161"/>
                    <a:pt x="1056443" y="3480046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Arc 50"/>
            <p:cNvSpPr/>
            <p:nvPr/>
          </p:nvSpPr>
          <p:spPr>
            <a:xfrm>
              <a:off x="1848478" y="4661202"/>
              <a:ext cx="3571900" cy="357190"/>
            </a:xfrm>
            <a:prstGeom prst="arc">
              <a:avLst>
                <a:gd name="adj1" fmla="val 10924122"/>
                <a:gd name="adj2" fmla="val 21493743"/>
              </a:avLst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2" name="Arc 51"/>
            <p:cNvSpPr/>
            <p:nvPr/>
          </p:nvSpPr>
          <p:spPr>
            <a:xfrm>
              <a:off x="1857356" y="4661616"/>
              <a:ext cx="3571900" cy="357190"/>
            </a:xfrm>
            <a:prstGeom prst="arc">
              <a:avLst>
                <a:gd name="adj1" fmla="val 21523828"/>
                <a:gd name="adj2" fmla="val 10892166"/>
              </a:avLst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7174470" y="2059536"/>
            <a:ext cx="63605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AdS</a:t>
            </a:r>
            <a:r>
              <a:rPr lang="en-US" baseline="-25000" dirty="0"/>
              <a:t>5</a:t>
            </a:r>
            <a:endParaRPr lang="fr-FR" dirty="0"/>
          </a:p>
        </p:txBody>
      </p:sp>
      <p:sp>
        <p:nvSpPr>
          <p:cNvPr id="45" name="Rectangle 44"/>
          <p:cNvSpPr/>
          <p:nvPr/>
        </p:nvSpPr>
        <p:spPr>
          <a:xfrm>
            <a:off x="8583427" y="2059537"/>
            <a:ext cx="371781" cy="28329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 smtClean="0"/>
              <a:t>S</a:t>
            </a:r>
            <a:r>
              <a:rPr lang="en-US" baseline="30000" dirty="0" smtClean="0"/>
              <a:t>5</a:t>
            </a:r>
            <a:endParaRPr lang="fr-FR" dirty="0"/>
          </a:p>
        </p:txBody>
      </p:sp>
      <p:pic>
        <p:nvPicPr>
          <p:cNvPr id="61" name="Image 60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00628" y="1643050"/>
            <a:ext cx="1547376" cy="481269"/>
          </a:xfrm>
          <a:prstGeom prst="rect">
            <a:avLst/>
          </a:prstGeom>
          <a:noFill/>
          <a:ln/>
          <a:effectLst/>
        </p:spPr>
      </p:pic>
      <p:sp>
        <p:nvSpPr>
          <p:cNvPr id="62" name="ZoneTexte 61"/>
          <p:cNvSpPr txBox="1"/>
          <p:nvPr/>
        </p:nvSpPr>
        <p:spPr>
          <a:xfrm>
            <a:off x="179085" y="2500306"/>
            <a:ext cx="8464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Difference:   in </a:t>
            </a:r>
            <a:r>
              <a:rPr lang="en-US" sz="2400" dirty="0" err="1" smtClean="0"/>
              <a:t>AdS</a:t>
            </a:r>
            <a:r>
              <a:rPr lang="en-US" sz="2400" dirty="0" smtClean="0"/>
              <a:t>/CFT we are dealing with a </a:t>
            </a:r>
            <a:r>
              <a:rPr lang="en-US" sz="2400" dirty="0" smtClean="0">
                <a:solidFill>
                  <a:srgbClr val="FF0000"/>
                </a:solidFill>
              </a:rPr>
              <a:t>string  </a:t>
            </a:r>
            <a:r>
              <a:rPr lang="en-US" sz="2400" dirty="0" smtClean="0"/>
              <a:t>sigma model</a:t>
            </a:r>
            <a:endParaRPr lang="fr-FR" sz="2400" dirty="0"/>
          </a:p>
        </p:txBody>
      </p:sp>
      <p:sp>
        <p:nvSpPr>
          <p:cNvPr id="63" name="ZoneTexte 62"/>
          <p:cNvSpPr txBox="1"/>
          <p:nvPr/>
        </p:nvSpPr>
        <p:spPr>
          <a:xfrm>
            <a:off x="288563" y="3286124"/>
            <a:ext cx="88554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pitchFamily="18" charset="2"/>
              <a:buChar char="®"/>
            </a:pPr>
            <a:r>
              <a:rPr lang="en-US" dirty="0" smtClean="0"/>
              <a:t> need to pick a nontrivial string solution from the beginning</a:t>
            </a:r>
          </a:p>
          <a:p>
            <a:pPr>
              <a:buFont typeface="Symbol" pitchFamily="18" charset="2"/>
              <a:buChar char="®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standard choice:   BMN string:  a point-like string  encircling the equator of </a:t>
            </a:r>
            <a:r>
              <a:rPr lang="en-US" dirty="0" smtClean="0">
                <a:latin typeface="Calibri"/>
              </a:rPr>
              <a:t>S</a:t>
            </a:r>
            <a:r>
              <a:rPr lang="en-US" baseline="30000" dirty="0" smtClean="0">
                <a:latin typeface="Calibri"/>
              </a:rPr>
              <a:t>5</a:t>
            </a:r>
            <a:r>
              <a:rPr lang="en-US" dirty="0" smtClean="0"/>
              <a:t> with angular momentum </a:t>
            </a:r>
            <a:r>
              <a:rPr lang="en-US" dirty="0" smtClean="0">
                <a:latin typeface="cmmi10"/>
              </a:rPr>
              <a:t>J</a:t>
            </a:r>
            <a:r>
              <a:rPr lang="en-US" dirty="0" smtClean="0"/>
              <a:t>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The symmetry is broken   (both symmetry of target space and relativistic invariance)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             </a:t>
            </a:r>
            <a:r>
              <a:rPr lang="en-US" dirty="0" smtClean="0">
                <a:latin typeface="cmmi10"/>
              </a:rPr>
              <a:t>SU</a:t>
            </a:r>
            <a:r>
              <a:rPr lang="en-US" dirty="0" smtClean="0"/>
              <a:t>(2)</a:t>
            </a:r>
            <a:r>
              <a:rPr lang="en-US" dirty="0" smtClean="0">
                <a:latin typeface="cmsy10"/>
              </a:rPr>
              <a:t>£</a:t>
            </a:r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SU</a:t>
            </a:r>
            <a:r>
              <a:rPr lang="en-US" dirty="0" smtClean="0"/>
              <a:t>(2)</a:t>
            </a:r>
            <a:r>
              <a:rPr lang="en-US" dirty="0" smtClean="0">
                <a:latin typeface="cmsy10"/>
              </a:rPr>
              <a:t>£</a:t>
            </a:r>
            <a:r>
              <a:rPr lang="en-US" dirty="0" smtClean="0"/>
              <a:t> Poincare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Elementary excitations:     Oscillations around the BMN solution.  Mass is due to the centrifugal force, not due to the dimensional transmutation.</a:t>
            </a:r>
          </a:p>
        </p:txBody>
      </p:sp>
      <p:cxnSp>
        <p:nvCxnSpPr>
          <p:cNvPr id="64" name="Connecteur droit 63"/>
          <p:cNvCxnSpPr/>
          <p:nvPr/>
        </p:nvCxnSpPr>
        <p:spPr>
          <a:xfrm rot="5400000">
            <a:off x="4286236" y="5500714"/>
            <a:ext cx="5715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rot="5400000">
            <a:off x="4429118" y="6715118"/>
            <a:ext cx="2857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e 48"/>
          <p:cNvGrpSpPr/>
          <p:nvPr/>
        </p:nvGrpSpPr>
        <p:grpSpPr>
          <a:xfrm>
            <a:off x="2000232" y="6643710"/>
            <a:ext cx="857256" cy="180476"/>
            <a:chOff x="6500826" y="2000238"/>
            <a:chExt cx="1885697" cy="424708"/>
          </a:xfrm>
        </p:grpSpPr>
        <p:sp>
          <p:nvSpPr>
            <p:cNvPr id="69" name="Ellipse 68"/>
            <p:cNvSpPr/>
            <p:nvPr/>
          </p:nvSpPr>
          <p:spPr>
            <a:xfrm rot="16200000" flipV="1">
              <a:off x="7985270" y="2023693"/>
              <a:ext cx="424707" cy="37779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70" name="Connecteur droit 69"/>
            <p:cNvCxnSpPr/>
            <p:nvPr/>
          </p:nvCxnSpPr>
          <p:spPr>
            <a:xfrm rot="10800000">
              <a:off x="7643835" y="2212592"/>
              <a:ext cx="3648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Ellipse 70"/>
            <p:cNvSpPr/>
            <p:nvPr/>
          </p:nvSpPr>
          <p:spPr>
            <a:xfrm rot="16200000">
              <a:off x="7229093" y="2023693"/>
              <a:ext cx="424707" cy="37779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72" name="Groupe 57"/>
            <p:cNvGrpSpPr/>
            <p:nvPr/>
          </p:nvGrpSpPr>
          <p:grpSpPr>
            <a:xfrm flipH="1">
              <a:off x="6500826" y="2000239"/>
              <a:ext cx="742689" cy="424707"/>
              <a:chOff x="6429388" y="2000240"/>
              <a:chExt cx="742689" cy="424707"/>
            </a:xfrm>
          </p:grpSpPr>
          <p:sp>
            <p:nvSpPr>
              <p:cNvPr id="73" name="Ellipse 72"/>
              <p:cNvSpPr/>
              <p:nvPr/>
            </p:nvSpPr>
            <p:spPr>
              <a:xfrm rot="16200000" flipV="1">
                <a:off x="6770824" y="2023695"/>
                <a:ext cx="424707" cy="3777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74" name="Connecteur droit 73"/>
              <p:cNvCxnSpPr>
                <a:stCxn id="73" idx="4"/>
              </p:cNvCxnSpPr>
              <p:nvPr/>
            </p:nvCxnSpPr>
            <p:spPr>
              <a:xfrm flipH="1" flipV="1">
                <a:off x="6429388" y="2212594"/>
                <a:ext cx="36489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6" name="Image 75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32742" y="5286388"/>
            <a:ext cx="2882596" cy="268148"/>
          </a:xfrm>
          <a:prstGeom prst="rect">
            <a:avLst/>
          </a:prstGeom>
          <a:noFill/>
          <a:ln/>
          <a:effectLst/>
        </p:spPr>
      </p:pic>
      <p:grpSp>
        <p:nvGrpSpPr>
          <p:cNvPr id="75" name="Groupe 74"/>
          <p:cNvGrpSpPr/>
          <p:nvPr/>
        </p:nvGrpSpPr>
        <p:grpSpPr>
          <a:xfrm>
            <a:off x="7422684" y="928670"/>
            <a:ext cx="1605626" cy="906502"/>
            <a:chOff x="7422684" y="928670"/>
            <a:chExt cx="1605626" cy="906502"/>
          </a:xfrm>
        </p:grpSpPr>
        <p:grpSp>
          <p:nvGrpSpPr>
            <p:cNvPr id="41" name="Groupe 61"/>
            <p:cNvGrpSpPr/>
            <p:nvPr/>
          </p:nvGrpSpPr>
          <p:grpSpPr>
            <a:xfrm>
              <a:off x="8680274" y="1785559"/>
              <a:ext cx="216227" cy="49613"/>
              <a:chOff x="7881961" y="5264363"/>
              <a:chExt cx="357190" cy="71438"/>
            </a:xfrm>
          </p:grpSpPr>
          <p:sp>
            <p:nvSpPr>
              <p:cNvPr id="53" name="Ellipse 52"/>
              <p:cNvSpPr/>
              <p:nvPr/>
            </p:nvSpPr>
            <p:spPr>
              <a:xfrm>
                <a:off x="7881961" y="5264363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54" name="Connecteur droit avec flèche 53"/>
              <p:cNvCxnSpPr>
                <a:stCxn id="53" idx="5"/>
              </p:cNvCxnSpPr>
              <p:nvPr/>
            </p:nvCxnSpPr>
            <p:spPr>
              <a:xfrm rot="16200000" flipH="1">
                <a:off x="8085813" y="5182463"/>
                <a:ext cx="10462" cy="29621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e 63"/>
            <p:cNvGrpSpPr/>
            <p:nvPr/>
          </p:nvGrpSpPr>
          <p:grpSpPr>
            <a:xfrm rot="16200000">
              <a:off x="7331081" y="1629061"/>
              <a:ext cx="248067" cy="64861"/>
              <a:chOff x="7881961" y="5264363"/>
              <a:chExt cx="357190" cy="71438"/>
            </a:xfrm>
          </p:grpSpPr>
          <p:sp>
            <p:nvSpPr>
              <p:cNvPr id="46" name="Ellipse 45"/>
              <p:cNvSpPr/>
              <p:nvPr/>
            </p:nvSpPr>
            <p:spPr>
              <a:xfrm>
                <a:off x="7881961" y="5264363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47" name="Connecteur droit avec flèche 46"/>
              <p:cNvCxnSpPr>
                <a:stCxn id="46" idx="5"/>
              </p:cNvCxnSpPr>
              <p:nvPr/>
            </p:nvCxnSpPr>
            <p:spPr>
              <a:xfrm rot="16200000" flipH="1">
                <a:off x="8085813" y="5182463"/>
                <a:ext cx="10462" cy="29621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Connecteur droit avec flèche 81"/>
            <p:cNvCxnSpPr/>
            <p:nvPr/>
          </p:nvCxnSpPr>
          <p:spPr>
            <a:xfrm rot="5400000" flipH="1" flipV="1">
              <a:off x="8604000" y="1224000"/>
              <a:ext cx="285752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Forme libre 93"/>
            <p:cNvSpPr/>
            <p:nvPr/>
          </p:nvSpPr>
          <p:spPr>
            <a:xfrm>
              <a:off x="8572528" y="1284960"/>
              <a:ext cx="370638" cy="72338"/>
            </a:xfrm>
            <a:custGeom>
              <a:avLst/>
              <a:gdLst>
                <a:gd name="connsiteX0" fmla="*/ 0 w 422695"/>
                <a:gd name="connsiteY0" fmla="*/ 86264 h 117894"/>
                <a:gd name="connsiteX1" fmla="*/ 310551 w 422695"/>
                <a:gd name="connsiteY1" fmla="*/ 103517 h 117894"/>
                <a:gd name="connsiteX2" fmla="*/ 422695 w 422695"/>
                <a:gd name="connsiteY2" fmla="*/ 0 h 117894"/>
                <a:gd name="connsiteX3" fmla="*/ 422695 w 422695"/>
                <a:gd name="connsiteY3" fmla="*/ 0 h 117894"/>
                <a:gd name="connsiteX0" fmla="*/ 0 w 422695"/>
                <a:gd name="connsiteY0" fmla="*/ 86264 h 132272"/>
                <a:gd name="connsiteX1" fmla="*/ 162943 w 422695"/>
                <a:gd name="connsiteY1" fmla="*/ 117894 h 132272"/>
                <a:gd name="connsiteX2" fmla="*/ 422695 w 422695"/>
                <a:gd name="connsiteY2" fmla="*/ 0 h 132272"/>
                <a:gd name="connsiteX3" fmla="*/ 422695 w 422695"/>
                <a:gd name="connsiteY3" fmla="*/ 0 h 132272"/>
                <a:gd name="connsiteX0" fmla="*/ 0 w 422695"/>
                <a:gd name="connsiteY0" fmla="*/ 0 h 121658"/>
                <a:gd name="connsiteX1" fmla="*/ 162943 w 422695"/>
                <a:gd name="connsiteY1" fmla="*/ 121120 h 121658"/>
                <a:gd name="connsiteX2" fmla="*/ 422695 w 422695"/>
                <a:gd name="connsiteY2" fmla="*/ 3226 h 121658"/>
                <a:gd name="connsiteX3" fmla="*/ 422695 w 422695"/>
                <a:gd name="connsiteY3" fmla="*/ 3226 h 121658"/>
                <a:gd name="connsiteX0" fmla="*/ 0 w 422695"/>
                <a:gd name="connsiteY0" fmla="*/ 0 h 121660"/>
                <a:gd name="connsiteX1" fmla="*/ 162943 w 422695"/>
                <a:gd name="connsiteY1" fmla="*/ 121122 h 121660"/>
                <a:gd name="connsiteX2" fmla="*/ 422695 w 422695"/>
                <a:gd name="connsiteY2" fmla="*/ 3226 h 121660"/>
                <a:gd name="connsiteX3" fmla="*/ 422695 w 422695"/>
                <a:gd name="connsiteY3" fmla="*/ 3226 h 121660"/>
                <a:gd name="connsiteX0" fmla="*/ 0 w 422695"/>
                <a:gd name="connsiteY0" fmla="*/ 0 h 121660"/>
                <a:gd name="connsiteX1" fmla="*/ 162943 w 422695"/>
                <a:gd name="connsiteY1" fmla="*/ 121122 h 121660"/>
                <a:gd name="connsiteX2" fmla="*/ 422695 w 422695"/>
                <a:gd name="connsiteY2" fmla="*/ 3226 h 121660"/>
                <a:gd name="connsiteX3" fmla="*/ 422695 w 422695"/>
                <a:gd name="connsiteY3" fmla="*/ 3226 h 121660"/>
                <a:gd name="connsiteX0" fmla="*/ 0 w 422695"/>
                <a:gd name="connsiteY0" fmla="*/ 0 h 121660"/>
                <a:gd name="connsiteX1" fmla="*/ 162943 w 422695"/>
                <a:gd name="connsiteY1" fmla="*/ 121122 h 121660"/>
                <a:gd name="connsiteX2" fmla="*/ 422695 w 422695"/>
                <a:gd name="connsiteY2" fmla="*/ 3226 h 121660"/>
                <a:gd name="connsiteX3" fmla="*/ 422695 w 422695"/>
                <a:gd name="connsiteY3" fmla="*/ 3226 h 121660"/>
                <a:gd name="connsiteX0" fmla="*/ 0 w 422695"/>
                <a:gd name="connsiteY0" fmla="*/ 0 h 122647"/>
                <a:gd name="connsiteX1" fmla="*/ 162943 w 422695"/>
                <a:gd name="connsiteY1" fmla="*/ 121122 h 122647"/>
                <a:gd name="connsiteX2" fmla="*/ 422695 w 422695"/>
                <a:gd name="connsiteY2" fmla="*/ 3226 h 122647"/>
                <a:gd name="connsiteX3" fmla="*/ 422695 w 422695"/>
                <a:gd name="connsiteY3" fmla="*/ 3226 h 12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95" h="122647">
                  <a:moveTo>
                    <a:pt x="0" y="0"/>
                  </a:moveTo>
                  <a:cubicBezTo>
                    <a:pt x="19008" y="87527"/>
                    <a:pt x="25737" y="120280"/>
                    <a:pt x="162943" y="121122"/>
                  </a:cubicBezTo>
                  <a:cubicBezTo>
                    <a:pt x="233392" y="121660"/>
                    <a:pt x="345379" y="122647"/>
                    <a:pt x="422695" y="3226"/>
                  </a:cubicBezTo>
                  <a:lnTo>
                    <a:pt x="422695" y="3226"/>
                  </a:lnTo>
                </a:path>
              </a:pathLst>
            </a:cu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8715404" y="92867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mi10"/>
                </a:rPr>
                <a:t>J</a:t>
              </a:r>
              <a:endParaRPr lang="fr-FR" dirty="0">
                <a:latin typeface="cmmi1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 rot="16200000">
            <a:off x="8108209" y="5822201"/>
            <a:ext cx="214290" cy="1857356"/>
            <a:chOff x="602577" y="817393"/>
            <a:chExt cx="329096" cy="4081673"/>
          </a:xfrm>
        </p:grpSpPr>
        <p:grpSp>
          <p:nvGrpSpPr>
            <p:cNvPr id="3" name="Groupe 52"/>
            <p:cNvGrpSpPr/>
            <p:nvPr/>
          </p:nvGrpSpPr>
          <p:grpSpPr>
            <a:xfrm>
              <a:off x="605588" y="817393"/>
              <a:ext cx="326085" cy="327058"/>
              <a:chOff x="3571868" y="1928802"/>
              <a:chExt cx="285752" cy="285752"/>
            </a:xfrm>
          </p:grpSpPr>
          <p:sp>
            <p:nvSpPr>
              <p:cNvPr id="25" name="Ellipse 24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26" name="Connecteur droit 25"/>
              <p:cNvCxnSpPr>
                <a:stCxn id="25" idx="1"/>
                <a:endCxn id="25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>
                <a:stCxn id="25" idx="7"/>
                <a:endCxn id="25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Ellipse 3"/>
            <p:cNvSpPr/>
            <p:nvPr/>
          </p:nvSpPr>
          <p:spPr>
            <a:xfrm>
              <a:off x="602577" y="1357298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5" name="Groupe 65"/>
            <p:cNvGrpSpPr/>
            <p:nvPr/>
          </p:nvGrpSpPr>
          <p:grpSpPr>
            <a:xfrm>
              <a:off x="605588" y="1958934"/>
              <a:ext cx="326085" cy="327058"/>
              <a:chOff x="3571868" y="1928802"/>
              <a:chExt cx="285752" cy="285752"/>
            </a:xfrm>
          </p:grpSpPr>
          <p:sp>
            <p:nvSpPr>
              <p:cNvPr id="22" name="Ellipse 21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23" name="Connecteur droit 22"/>
              <p:cNvCxnSpPr>
                <a:stCxn id="22" idx="1"/>
                <a:endCxn id="22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>
                <a:stCxn id="22" idx="7"/>
                <a:endCxn id="22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Connecteur droit 5"/>
            <p:cNvCxnSpPr>
              <a:stCxn id="25" idx="4"/>
              <a:endCxn id="4" idx="0"/>
            </p:cNvCxnSpPr>
            <p:nvPr/>
          </p:nvCxnSpPr>
          <p:spPr>
            <a:xfrm rot="5400000">
              <a:off x="660703" y="1249369"/>
              <a:ext cx="212847" cy="3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>
              <a:stCxn id="4" idx="4"/>
              <a:endCxn id="22" idx="0"/>
            </p:cNvCxnSpPr>
            <p:nvPr/>
          </p:nvCxnSpPr>
          <p:spPr>
            <a:xfrm rot="16200000" flipH="1">
              <a:off x="629836" y="1820139"/>
              <a:ext cx="274578" cy="3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>
              <a:stCxn id="22" idx="4"/>
              <a:endCxn id="15" idx="0"/>
            </p:cNvCxnSpPr>
            <p:nvPr/>
          </p:nvCxnSpPr>
          <p:spPr>
            <a:xfrm rot="5400000">
              <a:off x="590036" y="2464587"/>
              <a:ext cx="3571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e 52"/>
            <p:cNvGrpSpPr/>
            <p:nvPr/>
          </p:nvGrpSpPr>
          <p:grpSpPr>
            <a:xfrm flipV="1">
              <a:off x="605588" y="4572008"/>
              <a:ext cx="326085" cy="327058"/>
              <a:chOff x="3571868" y="1928802"/>
              <a:chExt cx="285752" cy="285752"/>
            </a:xfrm>
          </p:grpSpPr>
          <p:sp>
            <p:nvSpPr>
              <p:cNvPr id="19" name="Ellipse 18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20" name="Connecteur droit 19"/>
              <p:cNvCxnSpPr>
                <a:stCxn id="19" idx="1"/>
                <a:endCxn id="19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>
                <a:stCxn id="19" idx="7"/>
                <a:endCxn id="19" idx="3"/>
              </p:cNvCxnSpPr>
              <p:nvPr/>
            </p:nvCxnSpPr>
            <p:spPr>
              <a:xfrm rot="16200000" flipH="1" flipV="1">
                <a:off x="3613716" y="1970649"/>
                <a:ext cx="202056" cy="202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llipse 9"/>
            <p:cNvSpPr/>
            <p:nvPr/>
          </p:nvSpPr>
          <p:spPr>
            <a:xfrm flipV="1">
              <a:off x="605588" y="3929066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11" name="Groupe 65"/>
            <p:cNvGrpSpPr/>
            <p:nvPr/>
          </p:nvGrpSpPr>
          <p:grpSpPr>
            <a:xfrm flipV="1">
              <a:off x="605588" y="3286124"/>
              <a:ext cx="326085" cy="327058"/>
              <a:chOff x="3571868" y="1928802"/>
              <a:chExt cx="285752" cy="285752"/>
            </a:xfrm>
          </p:grpSpPr>
          <p:sp>
            <p:nvSpPr>
              <p:cNvPr id="16" name="Ellipse 15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17" name="Connecteur droit 16"/>
              <p:cNvCxnSpPr>
                <a:stCxn id="16" idx="1"/>
                <a:endCxn id="16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/>
              <p:cNvCxnSpPr>
                <a:stCxn id="16" idx="7"/>
                <a:endCxn id="16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Connecteur droit 11"/>
            <p:cNvCxnSpPr>
              <a:stCxn id="19" idx="4"/>
              <a:endCxn id="10" idx="0"/>
            </p:cNvCxnSpPr>
            <p:nvPr/>
          </p:nvCxnSpPr>
          <p:spPr>
            <a:xfrm rot="5400000" flipH="1" flipV="1">
              <a:off x="610689" y="4414066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>
              <a:stCxn id="10" idx="4"/>
              <a:endCxn id="16" idx="0"/>
            </p:cNvCxnSpPr>
            <p:nvPr/>
          </p:nvCxnSpPr>
          <p:spPr>
            <a:xfrm rot="5400000" flipH="1" flipV="1">
              <a:off x="610689" y="3771124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>
              <a:stCxn id="16" idx="4"/>
              <a:endCxn id="15" idx="4"/>
            </p:cNvCxnSpPr>
            <p:nvPr/>
          </p:nvCxnSpPr>
          <p:spPr>
            <a:xfrm rot="5400000" flipH="1" flipV="1">
              <a:off x="610689" y="3128182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e 14"/>
            <p:cNvSpPr/>
            <p:nvPr/>
          </p:nvSpPr>
          <p:spPr>
            <a:xfrm>
              <a:off x="605588" y="2643182"/>
              <a:ext cx="326085" cy="32705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92182" y="71414"/>
            <a:ext cx="3703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/>
              <a:t>Integrability</a:t>
            </a:r>
            <a:r>
              <a:rPr lang="en-US" sz="2800" b="1" dirty="0" smtClean="0"/>
              <a:t> in </a:t>
            </a:r>
            <a:r>
              <a:rPr lang="en-US" sz="2800" b="1" dirty="0" err="1" smtClean="0"/>
              <a:t>AdS</a:t>
            </a:r>
            <a:r>
              <a:rPr lang="en-US" sz="2800" b="1" dirty="0" smtClean="0"/>
              <a:t>/CFT</a:t>
            </a:r>
            <a:endParaRPr lang="fr-FR" sz="2800" b="1" dirty="0"/>
          </a:p>
        </p:txBody>
      </p:sp>
      <p:grpSp>
        <p:nvGrpSpPr>
          <p:cNvPr id="29" name="Groupe 37"/>
          <p:cNvGrpSpPr/>
          <p:nvPr/>
        </p:nvGrpSpPr>
        <p:grpSpPr>
          <a:xfrm>
            <a:off x="7000892" y="473321"/>
            <a:ext cx="1976450" cy="1026877"/>
            <a:chOff x="6738922" y="571480"/>
            <a:chExt cx="2405078" cy="1338761"/>
          </a:xfrm>
        </p:grpSpPr>
        <p:grpSp>
          <p:nvGrpSpPr>
            <p:cNvPr id="32" name="Groupe 146"/>
            <p:cNvGrpSpPr/>
            <p:nvPr/>
          </p:nvGrpSpPr>
          <p:grpSpPr>
            <a:xfrm>
              <a:off x="8372182" y="571480"/>
              <a:ext cx="771818" cy="905540"/>
              <a:chOff x="5286380" y="2143116"/>
              <a:chExt cx="1785950" cy="1714512"/>
            </a:xfrm>
          </p:grpSpPr>
          <p:sp>
            <p:nvSpPr>
              <p:cNvPr id="55" name="Ellipse 5"/>
              <p:cNvSpPr/>
              <p:nvPr/>
            </p:nvSpPr>
            <p:spPr>
              <a:xfrm>
                <a:off x="5286380" y="2143116"/>
                <a:ext cx="1785950" cy="171451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Arc 6"/>
              <p:cNvSpPr/>
              <p:nvPr/>
            </p:nvSpPr>
            <p:spPr>
              <a:xfrm>
                <a:off x="5286380" y="2928934"/>
                <a:ext cx="1785950" cy="196558"/>
              </a:xfrm>
              <a:prstGeom prst="arc">
                <a:avLst>
                  <a:gd name="adj1" fmla="val 10843197"/>
                  <a:gd name="adj2" fmla="val 21476898"/>
                </a:avLst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Arc 56"/>
              <p:cNvSpPr/>
              <p:nvPr/>
            </p:nvSpPr>
            <p:spPr>
              <a:xfrm>
                <a:off x="5286380" y="2928934"/>
                <a:ext cx="1785950" cy="196558"/>
              </a:xfrm>
              <a:prstGeom prst="arc">
                <a:avLst>
                  <a:gd name="adj1" fmla="val 21441054"/>
                  <a:gd name="adj2" fmla="val 1086818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0" name="ZoneTexte 39"/>
            <p:cNvSpPr txBox="1"/>
            <p:nvPr/>
          </p:nvSpPr>
          <p:spPr>
            <a:xfrm>
              <a:off x="7793045" y="808948"/>
              <a:ext cx="3031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x</a:t>
              </a:r>
              <a:endParaRPr lang="fr-FR" sz="2800" dirty="0"/>
            </a:p>
          </p:txBody>
        </p:sp>
        <p:grpSp>
          <p:nvGrpSpPr>
            <p:cNvPr id="33" name="Groupe 61"/>
            <p:cNvGrpSpPr/>
            <p:nvPr/>
          </p:nvGrpSpPr>
          <p:grpSpPr>
            <a:xfrm>
              <a:off x="8666598" y="1071546"/>
              <a:ext cx="263120" cy="64681"/>
              <a:chOff x="7881961" y="5264363"/>
              <a:chExt cx="357190" cy="71438"/>
            </a:xfrm>
          </p:grpSpPr>
          <p:sp>
            <p:nvSpPr>
              <p:cNvPr id="53" name="Ellipse 52"/>
              <p:cNvSpPr/>
              <p:nvPr/>
            </p:nvSpPr>
            <p:spPr>
              <a:xfrm>
                <a:off x="7881961" y="5264363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54" name="Connecteur droit avec flèche 53"/>
              <p:cNvCxnSpPr>
                <a:stCxn id="53" idx="5"/>
              </p:cNvCxnSpPr>
              <p:nvPr/>
            </p:nvCxnSpPr>
            <p:spPr>
              <a:xfrm rot="16200000" flipH="1">
                <a:off x="8085813" y="5182463"/>
                <a:ext cx="10462" cy="29621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e 17"/>
            <p:cNvGrpSpPr/>
            <p:nvPr/>
          </p:nvGrpSpPr>
          <p:grpSpPr>
            <a:xfrm rot="16200000">
              <a:off x="6685786" y="647772"/>
              <a:ext cx="905540" cy="799268"/>
              <a:chOff x="1848478" y="1134106"/>
              <a:chExt cx="3580778" cy="3884700"/>
            </a:xfrm>
          </p:grpSpPr>
          <p:sp>
            <p:nvSpPr>
              <p:cNvPr id="48" name="Ellipse 47"/>
              <p:cNvSpPr/>
              <p:nvPr/>
            </p:nvSpPr>
            <p:spPr>
              <a:xfrm>
                <a:off x="1884818" y="1134106"/>
                <a:ext cx="3544438" cy="35719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Forme libre 48"/>
              <p:cNvSpPr/>
              <p:nvPr/>
            </p:nvSpPr>
            <p:spPr>
              <a:xfrm>
                <a:off x="4368647" y="1335817"/>
                <a:ext cx="1056443" cy="3480046"/>
              </a:xfrm>
              <a:custGeom>
                <a:avLst/>
                <a:gdLst>
                  <a:gd name="connsiteX0" fmla="*/ 1056443 w 1056443"/>
                  <a:gd name="connsiteY0" fmla="*/ 0 h 3480046"/>
                  <a:gd name="connsiteX1" fmla="*/ 0 w 1056443"/>
                  <a:gd name="connsiteY1" fmla="*/ 1722268 h 3480046"/>
                  <a:gd name="connsiteX2" fmla="*/ 1056443 w 1056443"/>
                  <a:gd name="connsiteY2" fmla="*/ 3480046 h 348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56443" h="3480046">
                    <a:moveTo>
                      <a:pt x="1056443" y="0"/>
                    </a:moveTo>
                    <a:cubicBezTo>
                      <a:pt x="528221" y="571130"/>
                      <a:pt x="0" y="1142260"/>
                      <a:pt x="0" y="1722268"/>
                    </a:cubicBezTo>
                    <a:cubicBezTo>
                      <a:pt x="0" y="2302276"/>
                      <a:pt x="528221" y="2891161"/>
                      <a:pt x="1056443" y="348004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0" name="Forme libre 49"/>
              <p:cNvSpPr/>
              <p:nvPr/>
            </p:nvSpPr>
            <p:spPr>
              <a:xfrm rot="10800000">
                <a:off x="1875113" y="1330664"/>
                <a:ext cx="1056443" cy="3480046"/>
              </a:xfrm>
              <a:custGeom>
                <a:avLst/>
                <a:gdLst>
                  <a:gd name="connsiteX0" fmla="*/ 1056443 w 1056443"/>
                  <a:gd name="connsiteY0" fmla="*/ 0 h 3480046"/>
                  <a:gd name="connsiteX1" fmla="*/ 0 w 1056443"/>
                  <a:gd name="connsiteY1" fmla="*/ 1722268 h 3480046"/>
                  <a:gd name="connsiteX2" fmla="*/ 1056443 w 1056443"/>
                  <a:gd name="connsiteY2" fmla="*/ 3480046 h 348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56443" h="3480046">
                    <a:moveTo>
                      <a:pt x="1056443" y="0"/>
                    </a:moveTo>
                    <a:cubicBezTo>
                      <a:pt x="528221" y="571130"/>
                      <a:pt x="0" y="1142260"/>
                      <a:pt x="0" y="1722268"/>
                    </a:cubicBezTo>
                    <a:cubicBezTo>
                      <a:pt x="0" y="2302276"/>
                      <a:pt x="528221" y="2891161"/>
                      <a:pt x="1056443" y="348004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Arc 50"/>
              <p:cNvSpPr/>
              <p:nvPr/>
            </p:nvSpPr>
            <p:spPr>
              <a:xfrm>
                <a:off x="1848478" y="4661202"/>
                <a:ext cx="3571900" cy="357190"/>
              </a:xfrm>
              <a:prstGeom prst="arc">
                <a:avLst>
                  <a:gd name="adj1" fmla="val 10924122"/>
                  <a:gd name="adj2" fmla="val 21493743"/>
                </a:avLst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2" name="Arc 51"/>
              <p:cNvSpPr/>
              <p:nvPr/>
            </p:nvSpPr>
            <p:spPr>
              <a:xfrm>
                <a:off x="1857356" y="4661616"/>
                <a:ext cx="3571900" cy="357190"/>
              </a:xfrm>
              <a:prstGeom prst="arc">
                <a:avLst>
                  <a:gd name="adj1" fmla="val 21523828"/>
                  <a:gd name="adj2" fmla="val 10892166"/>
                </a:avLst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6" name="Groupe 63"/>
            <p:cNvGrpSpPr/>
            <p:nvPr/>
          </p:nvGrpSpPr>
          <p:grpSpPr>
            <a:xfrm rot="16200000">
              <a:off x="7014037" y="870333"/>
              <a:ext cx="323410" cy="78927"/>
              <a:chOff x="7881961" y="5264363"/>
              <a:chExt cx="357190" cy="71438"/>
            </a:xfrm>
          </p:grpSpPr>
          <p:sp>
            <p:nvSpPr>
              <p:cNvPr id="46" name="Ellipse 45"/>
              <p:cNvSpPr/>
              <p:nvPr/>
            </p:nvSpPr>
            <p:spPr>
              <a:xfrm>
                <a:off x="7881961" y="5264363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47" name="Connecteur droit avec flèche 46"/>
              <p:cNvCxnSpPr>
                <a:stCxn id="46" idx="5"/>
              </p:cNvCxnSpPr>
              <p:nvPr/>
            </p:nvCxnSpPr>
            <p:spPr>
              <a:xfrm rot="16200000" flipH="1">
                <a:off x="8085813" y="5182463"/>
                <a:ext cx="10462" cy="29621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/>
            <p:cNvSpPr/>
            <p:nvPr/>
          </p:nvSpPr>
          <p:spPr>
            <a:xfrm>
              <a:off x="6834234" y="1428735"/>
              <a:ext cx="773994" cy="48150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AdS</a:t>
              </a:r>
              <a:r>
                <a:rPr lang="en-US" baseline="-25000" dirty="0"/>
                <a:t>5</a:t>
              </a:r>
              <a:endParaRPr lang="fr-FR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548748" y="1428736"/>
              <a:ext cx="452408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dirty="0" smtClean="0"/>
                <a:t>S</a:t>
              </a:r>
              <a:r>
                <a:rPr lang="en-US" baseline="30000" dirty="0" smtClean="0"/>
                <a:t>5</a:t>
              </a:r>
              <a:endParaRPr lang="fr-FR" dirty="0"/>
            </a:p>
          </p:txBody>
        </p:sp>
      </p:grpSp>
      <p:pic>
        <p:nvPicPr>
          <p:cNvPr id="76" name="Image 75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75288" y="785794"/>
            <a:ext cx="2882596" cy="268148"/>
          </a:xfrm>
          <a:prstGeom prst="rect">
            <a:avLst/>
          </a:prstGeom>
          <a:noFill/>
          <a:ln/>
          <a:effectLst/>
        </p:spPr>
      </p:pic>
      <p:cxnSp>
        <p:nvCxnSpPr>
          <p:cNvPr id="82" name="Connecteur droit avec flèche 81"/>
          <p:cNvCxnSpPr/>
          <p:nvPr/>
        </p:nvCxnSpPr>
        <p:spPr>
          <a:xfrm rot="5400000" flipH="1" flipV="1">
            <a:off x="8508748" y="295330"/>
            <a:ext cx="28575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Forme libre 93"/>
          <p:cNvSpPr/>
          <p:nvPr/>
        </p:nvSpPr>
        <p:spPr>
          <a:xfrm>
            <a:off x="8477276" y="356290"/>
            <a:ext cx="370638" cy="72338"/>
          </a:xfrm>
          <a:custGeom>
            <a:avLst/>
            <a:gdLst>
              <a:gd name="connsiteX0" fmla="*/ 0 w 422695"/>
              <a:gd name="connsiteY0" fmla="*/ 86264 h 117894"/>
              <a:gd name="connsiteX1" fmla="*/ 310551 w 422695"/>
              <a:gd name="connsiteY1" fmla="*/ 103517 h 117894"/>
              <a:gd name="connsiteX2" fmla="*/ 422695 w 422695"/>
              <a:gd name="connsiteY2" fmla="*/ 0 h 117894"/>
              <a:gd name="connsiteX3" fmla="*/ 422695 w 422695"/>
              <a:gd name="connsiteY3" fmla="*/ 0 h 117894"/>
              <a:gd name="connsiteX0" fmla="*/ 0 w 422695"/>
              <a:gd name="connsiteY0" fmla="*/ 86264 h 132272"/>
              <a:gd name="connsiteX1" fmla="*/ 162943 w 422695"/>
              <a:gd name="connsiteY1" fmla="*/ 117894 h 132272"/>
              <a:gd name="connsiteX2" fmla="*/ 422695 w 422695"/>
              <a:gd name="connsiteY2" fmla="*/ 0 h 132272"/>
              <a:gd name="connsiteX3" fmla="*/ 422695 w 422695"/>
              <a:gd name="connsiteY3" fmla="*/ 0 h 132272"/>
              <a:gd name="connsiteX0" fmla="*/ 0 w 422695"/>
              <a:gd name="connsiteY0" fmla="*/ 0 h 121658"/>
              <a:gd name="connsiteX1" fmla="*/ 162943 w 422695"/>
              <a:gd name="connsiteY1" fmla="*/ 121120 h 121658"/>
              <a:gd name="connsiteX2" fmla="*/ 422695 w 422695"/>
              <a:gd name="connsiteY2" fmla="*/ 3226 h 121658"/>
              <a:gd name="connsiteX3" fmla="*/ 422695 w 422695"/>
              <a:gd name="connsiteY3" fmla="*/ 3226 h 121658"/>
              <a:gd name="connsiteX0" fmla="*/ 0 w 422695"/>
              <a:gd name="connsiteY0" fmla="*/ 0 h 121660"/>
              <a:gd name="connsiteX1" fmla="*/ 162943 w 422695"/>
              <a:gd name="connsiteY1" fmla="*/ 121122 h 121660"/>
              <a:gd name="connsiteX2" fmla="*/ 422695 w 422695"/>
              <a:gd name="connsiteY2" fmla="*/ 3226 h 121660"/>
              <a:gd name="connsiteX3" fmla="*/ 422695 w 422695"/>
              <a:gd name="connsiteY3" fmla="*/ 3226 h 121660"/>
              <a:gd name="connsiteX0" fmla="*/ 0 w 422695"/>
              <a:gd name="connsiteY0" fmla="*/ 0 h 121660"/>
              <a:gd name="connsiteX1" fmla="*/ 162943 w 422695"/>
              <a:gd name="connsiteY1" fmla="*/ 121122 h 121660"/>
              <a:gd name="connsiteX2" fmla="*/ 422695 w 422695"/>
              <a:gd name="connsiteY2" fmla="*/ 3226 h 121660"/>
              <a:gd name="connsiteX3" fmla="*/ 422695 w 422695"/>
              <a:gd name="connsiteY3" fmla="*/ 3226 h 121660"/>
              <a:gd name="connsiteX0" fmla="*/ 0 w 422695"/>
              <a:gd name="connsiteY0" fmla="*/ 0 h 121660"/>
              <a:gd name="connsiteX1" fmla="*/ 162943 w 422695"/>
              <a:gd name="connsiteY1" fmla="*/ 121122 h 121660"/>
              <a:gd name="connsiteX2" fmla="*/ 422695 w 422695"/>
              <a:gd name="connsiteY2" fmla="*/ 3226 h 121660"/>
              <a:gd name="connsiteX3" fmla="*/ 422695 w 422695"/>
              <a:gd name="connsiteY3" fmla="*/ 3226 h 121660"/>
              <a:gd name="connsiteX0" fmla="*/ 0 w 422695"/>
              <a:gd name="connsiteY0" fmla="*/ 0 h 122647"/>
              <a:gd name="connsiteX1" fmla="*/ 162943 w 422695"/>
              <a:gd name="connsiteY1" fmla="*/ 121122 h 122647"/>
              <a:gd name="connsiteX2" fmla="*/ 422695 w 422695"/>
              <a:gd name="connsiteY2" fmla="*/ 3226 h 122647"/>
              <a:gd name="connsiteX3" fmla="*/ 422695 w 422695"/>
              <a:gd name="connsiteY3" fmla="*/ 3226 h 12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695" h="122647">
                <a:moveTo>
                  <a:pt x="0" y="0"/>
                </a:moveTo>
                <a:cubicBezTo>
                  <a:pt x="19008" y="87527"/>
                  <a:pt x="25737" y="120280"/>
                  <a:pt x="162943" y="121122"/>
                </a:cubicBezTo>
                <a:cubicBezTo>
                  <a:pt x="233392" y="121660"/>
                  <a:pt x="345379" y="122647"/>
                  <a:pt x="422695" y="3226"/>
                </a:cubicBezTo>
                <a:lnTo>
                  <a:pt x="422695" y="3226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ZoneTexte 94"/>
          <p:cNvSpPr txBox="1"/>
          <p:nvPr/>
        </p:nvSpPr>
        <p:spPr>
          <a:xfrm>
            <a:off x="8620152" y="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mi10"/>
              </a:rPr>
              <a:t>J</a:t>
            </a:r>
            <a:endParaRPr lang="fr-FR" dirty="0">
              <a:latin typeface="cmmi1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214282" y="2130974"/>
            <a:ext cx="834427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Integrability</a:t>
            </a:r>
            <a:r>
              <a:rPr lang="en-US" dirty="0" smtClean="0"/>
              <a:t> [</a:t>
            </a:r>
            <a:r>
              <a:rPr lang="en-US" dirty="0" err="1" smtClean="0"/>
              <a:t>Staudacher</a:t>
            </a:r>
            <a:r>
              <a:rPr lang="en-US" dirty="0" smtClean="0"/>
              <a:t>,  04]</a:t>
            </a:r>
          </a:p>
          <a:p>
            <a:pPr lvl="2">
              <a:buFont typeface="Wingdings" pitchFamily="2" charset="2"/>
              <a:buChar char="q"/>
            </a:pPr>
            <a:r>
              <a:rPr lang="en-US" dirty="0" smtClean="0"/>
              <a:t> was observed</a:t>
            </a:r>
          </a:p>
          <a:p>
            <a:pPr lvl="2">
              <a:buFont typeface="Wingdings" pitchFamily="2" charset="2"/>
              <a:buChar char="q"/>
            </a:pP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 classically on the string side (</a:t>
            </a:r>
            <a:r>
              <a:rPr lang="en-US" dirty="0" smtClean="0">
                <a:latin typeface="cmmi10"/>
              </a:rPr>
              <a:t>g</a:t>
            </a:r>
            <a:r>
              <a:rPr lang="en-US" dirty="0" smtClean="0"/>
              <a:t> is large)            </a:t>
            </a:r>
            <a:r>
              <a:rPr lang="en-US" dirty="0" smtClean="0">
                <a:solidFill>
                  <a:srgbClr val="2402B2"/>
                </a:solidFill>
              </a:rPr>
              <a:t>[</a:t>
            </a:r>
            <a:r>
              <a:rPr lang="en-US" dirty="0" err="1" smtClean="0">
                <a:solidFill>
                  <a:srgbClr val="2402B2"/>
                </a:solidFill>
              </a:rPr>
              <a:t>Bena</a:t>
            </a:r>
            <a:r>
              <a:rPr lang="en-US" dirty="0" smtClean="0">
                <a:solidFill>
                  <a:srgbClr val="2402B2"/>
                </a:solidFill>
              </a:rPr>
              <a:t>, </a:t>
            </a:r>
            <a:r>
              <a:rPr lang="en-US" dirty="0" err="1" smtClean="0">
                <a:solidFill>
                  <a:srgbClr val="2402B2"/>
                </a:solidFill>
              </a:rPr>
              <a:t>Polchinski</a:t>
            </a:r>
            <a:r>
              <a:rPr lang="en-US" dirty="0" smtClean="0">
                <a:solidFill>
                  <a:srgbClr val="2402B2"/>
                </a:solidFill>
              </a:rPr>
              <a:t>, </a:t>
            </a:r>
            <a:r>
              <a:rPr lang="en-US" dirty="0" err="1" smtClean="0">
                <a:solidFill>
                  <a:srgbClr val="2402B2"/>
                </a:solidFill>
              </a:rPr>
              <a:t>Roiban</a:t>
            </a:r>
            <a:r>
              <a:rPr lang="en-US" dirty="0" smtClean="0">
                <a:solidFill>
                  <a:srgbClr val="2402B2"/>
                </a:solidFill>
              </a:rPr>
              <a:t>,  04]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 at one-loop  and partially up to  three loops on the gauge side (g is small)</a:t>
            </a:r>
          </a:p>
          <a:p>
            <a:r>
              <a:rPr lang="en-US" dirty="0" smtClean="0"/>
              <a:t>					</a:t>
            </a:r>
            <a:r>
              <a:rPr lang="en-US" dirty="0" smtClean="0">
                <a:solidFill>
                  <a:srgbClr val="2402B2"/>
                </a:solidFill>
              </a:rPr>
              <a:t>              [</a:t>
            </a:r>
            <a:r>
              <a:rPr lang="en-US" dirty="0" err="1" smtClean="0">
                <a:solidFill>
                  <a:srgbClr val="2402B2"/>
                </a:solidFill>
              </a:rPr>
              <a:t>Minahan</a:t>
            </a:r>
            <a:r>
              <a:rPr lang="en-US" dirty="0" smtClean="0">
                <a:solidFill>
                  <a:srgbClr val="2402B2"/>
                </a:solidFill>
              </a:rPr>
              <a:t>, </a:t>
            </a:r>
            <a:r>
              <a:rPr lang="en-US" dirty="0" err="1" smtClean="0">
                <a:solidFill>
                  <a:srgbClr val="2402B2"/>
                </a:solidFill>
              </a:rPr>
              <a:t>Zarembo</a:t>
            </a:r>
            <a:r>
              <a:rPr lang="en-US" dirty="0" smtClean="0">
                <a:solidFill>
                  <a:srgbClr val="2402B2"/>
                </a:solidFill>
              </a:rPr>
              <a:t>,  02] </a:t>
            </a:r>
          </a:p>
          <a:p>
            <a:r>
              <a:rPr lang="en-US" dirty="0" smtClean="0">
                <a:solidFill>
                  <a:srgbClr val="2402B2"/>
                </a:solidFill>
              </a:rPr>
              <a:t>					              [</a:t>
            </a:r>
            <a:r>
              <a:rPr lang="en-US" dirty="0" err="1" smtClean="0">
                <a:solidFill>
                  <a:srgbClr val="2402B2"/>
                </a:solidFill>
              </a:rPr>
              <a:t>Beisert</a:t>
            </a:r>
            <a:r>
              <a:rPr lang="en-US" dirty="0" smtClean="0">
                <a:solidFill>
                  <a:srgbClr val="2402B2"/>
                </a:solidFill>
              </a:rPr>
              <a:t>, 04]	</a:t>
            </a:r>
          </a:p>
          <a:p>
            <a:pPr lvl="6">
              <a:buFont typeface="Arial" pitchFamily="34" charset="0"/>
              <a:buChar char="•"/>
            </a:pPr>
            <a:endParaRPr lang="en-US" dirty="0" smtClean="0"/>
          </a:p>
          <a:p>
            <a:pPr lvl="2">
              <a:buFont typeface="Wingdings" pitchFamily="2" charset="2"/>
              <a:buChar char="q"/>
            </a:pPr>
            <a:r>
              <a:rPr lang="en-US" dirty="0" smtClean="0"/>
              <a:t> was conjectured to hold on the quantum level </a:t>
            </a:r>
          </a:p>
          <a:p>
            <a:pPr lvl="2"/>
            <a:r>
              <a:rPr lang="en-US" dirty="0" smtClean="0"/>
              <a:t>				 </a:t>
            </a:r>
            <a:r>
              <a:rPr lang="en-US" dirty="0" smtClean="0">
                <a:solidFill>
                  <a:srgbClr val="2402B2"/>
                </a:solidFill>
              </a:rPr>
              <a:t>[</a:t>
            </a:r>
            <a:r>
              <a:rPr lang="en-US" dirty="0" err="1" smtClean="0">
                <a:solidFill>
                  <a:srgbClr val="2402B2"/>
                </a:solidFill>
              </a:rPr>
              <a:t>Beisert</a:t>
            </a:r>
            <a:r>
              <a:rPr lang="en-US" dirty="0" smtClean="0">
                <a:solidFill>
                  <a:srgbClr val="2402B2"/>
                </a:solidFill>
              </a:rPr>
              <a:t>, </a:t>
            </a:r>
            <a:r>
              <a:rPr lang="en-US" dirty="0" err="1" smtClean="0">
                <a:solidFill>
                  <a:srgbClr val="2402B2"/>
                </a:solidFill>
              </a:rPr>
              <a:t>Kristjansen</a:t>
            </a:r>
            <a:r>
              <a:rPr lang="en-US" dirty="0" smtClean="0">
                <a:solidFill>
                  <a:srgbClr val="2402B2"/>
                </a:solidFill>
              </a:rPr>
              <a:t>, </a:t>
            </a:r>
            <a:r>
              <a:rPr lang="en-US" dirty="0" err="1" smtClean="0">
                <a:solidFill>
                  <a:srgbClr val="2402B2"/>
                </a:solidFill>
              </a:rPr>
              <a:t>Staudacher</a:t>
            </a:r>
            <a:r>
              <a:rPr lang="en-US" dirty="0" smtClean="0">
                <a:solidFill>
                  <a:srgbClr val="2402B2"/>
                </a:solidFill>
              </a:rPr>
              <a:t> 03] </a:t>
            </a:r>
          </a:p>
          <a:p>
            <a:pPr lvl="2"/>
            <a:endParaRPr lang="en-US" dirty="0" smtClean="0"/>
          </a:p>
          <a:p>
            <a:pPr lvl="2">
              <a:buFont typeface="Wingdings" pitchFamily="2" charset="2"/>
              <a:buChar char="q"/>
            </a:pPr>
            <a:r>
              <a:rPr lang="en-US" dirty="0" smtClean="0"/>
              <a:t> has nontrivial checks of validity up to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2 loops on the string side                        </a:t>
            </a:r>
            <a:r>
              <a:rPr lang="en-US" dirty="0" smtClean="0">
                <a:solidFill>
                  <a:srgbClr val="2402B2"/>
                </a:solidFill>
              </a:rPr>
              <a:t>[…………………….]</a:t>
            </a:r>
            <a:r>
              <a:rPr lang="en-US" dirty="0" smtClean="0"/>
              <a:t> 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5 loops on the gauge side                         </a:t>
            </a:r>
            <a:r>
              <a:rPr lang="en-US" dirty="0" smtClean="0">
                <a:solidFill>
                  <a:srgbClr val="2402B2"/>
                </a:solidFill>
              </a:rPr>
              <a:t>[…………………….]</a:t>
            </a:r>
            <a:endParaRPr lang="fr-FR" dirty="0"/>
          </a:p>
        </p:txBody>
      </p:sp>
      <p:pic>
        <p:nvPicPr>
          <p:cNvPr id="77" name="Image 76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65464" y="1282590"/>
            <a:ext cx="2235230" cy="57477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 rot="16200000">
            <a:off x="8108209" y="5822201"/>
            <a:ext cx="214290" cy="1857356"/>
            <a:chOff x="602577" y="817393"/>
            <a:chExt cx="329096" cy="4081673"/>
          </a:xfrm>
        </p:grpSpPr>
        <p:grpSp>
          <p:nvGrpSpPr>
            <p:cNvPr id="3" name="Groupe 52"/>
            <p:cNvGrpSpPr/>
            <p:nvPr/>
          </p:nvGrpSpPr>
          <p:grpSpPr>
            <a:xfrm>
              <a:off x="605588" y="817393"/>
              <a:ext cx="326085" cy="327058"/>
              <a:chOff x="3571868" y="1928802"/>
              <a:chExt cx="285752" cy="285752"/>
            </a:xfrm>
          </p:grpSpPr>
          <p:sp>
            <p:nvSpPr>
              <p:cNvPr id="25" name="Ellipse 24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26" name="Connecteur droit 25"/>
              <p:cNvCxnSpPr>
                <a:stCxn id="25" idx="1"/>
                <a:endCxn id="25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>
                <a:stCxn id="25" idx="7"/>
                <a:endCxn id="25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Ellipse 3"/>
            <p:cNvSpPr/>
            <p:nvPr/>
          </p:nvSpPr>
          <p:spPr>
            <a:xfrm>
              <a:off x="602577" y="1357298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5" name="Groupe 65"/>
            <p:cNvGrpSpPr/>
            <p:nvPr/>
          </p:nvGrpSpPr>
          <p:grpSpPr>
            <a:xfrm>
              <a:off x="605588" y="1958934"/>
              <a:ext cx="326085" cy="327058"/>
              <a:chOff x="3571868" y="1928802"/>
              <a:chExt cx="285752" cy="285752"/>
            </a:xfrm>
          </p:grpSpPr>
          <p:sp>
            <p:nvSpPr>
              <p:cNvPr id="22" name="Ellipse 21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23" name="Connecteur droit 22"/>
              <p:cNvCxnSpPr>
                <a:stCxn id="22" idx="1"/>
                <a:endCxn id="22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>
                <a:stCxn id="22" idx="7"/>
                <a:endCxn id="22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Connecteur droit 5"/>
            <p:cNvCxnSpPr>
              <a:stCxn id="25" idx="4"/>
              <a:endCxn id="4" idx="0"/>
            </p:cNvCxnSpPr>
            <p:nvPr/>
          </p:nvCxnSpPr>
          <p:spPr>
            <a:xfrm rot="5400000">
              <a:off x="660703" y="1249369"/>
              <a:ext cx="212847" cy="3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>
              <a:stCxn id="4" idx="4"/>
              <a:endCxn id="22" idx="0"/>
            </p:cNvCxnSpPr>
            <p:nvPr/>
          </p:nvCxnSpPr>
          <p:spPr>
            <a:xfrm rot="16200000" flipH="1">
              <a:off x="629836" y="1820139"/>
              <a:ext cx="274578" cy="3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>
              <a:stCxn id="22" idx="4"/>
              <a:endCxn id="15" idx="0"/>
            </p:cNvCxnSpPr>
            <p:nvPr/>
          </p:nvCxnSpPr>
          <p:spPr>
            <a:xfrm rot="5400000">
              <a:off x="590036" y="2464587"/>
              <a:ext cx="3571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e 52"/>
            <p:cNvGrpSpPr/>
            <p:nvPr/>
          </p:nvGrpSpPr>
          <p:grpSpPr>
            <a:xfrm flipV="1">
              <a:off x="605588" y="4572008"/>
              <a:ext cx="326085" cy="327058"/>
              <a:chOff x="3571868" y="1928802"/>
              <a:chExt cx="285752" cy="285752"/>
            </a:xfrm>
          </p:grpSpPr>
          <p:sp>
            <p:nvSpPr>
              <p:cNvPr id="19" name="Ellipse 18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20" name="Connecteur droit 19"/>
              <p:cNvCxnSpPr>
                <a:stCxn id="19" idx="1"/>
                <a:endCxn id="19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>
                <a:stCxn id="19" idx="7"/>
                <a:endCxn id="19" idx="3"/>
              </p:cNvCxnSpPr>
              <p:nvPr/>
            </p:nvCxnSpPr>
            <p:spPr>
              <a:xfrm rot="16200000" flipH="1" flipV="1">
                <a:off x="3613716" y="1970649"/>
                <a:ext cx="202056" cy="202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llipse 9"/>
            <p:cNvSpPr/>
            <p:nvPr/>
          </p:nvSpPr>
          <p:spPr>
            <a:xfrm flipV="1">
              <a:off x="605588" y="3929066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11" name="Groupe 65"/>
            <p:cNvGrpSpPr/>
            <p:nvPr/>
          </p:nvGrpSpPr>
          <p:grpSpPr>
            <a:xfrm flipV="1">
              <a:off x="605588" y="3286124"/>
              <a:ext cx="326085" cy="327058"/>
              <a:chOff x="3571868" y="1928802"/>
              <a:chExt cx="285752" cy="285752"/>
            </a:xfrm>
          </p:grpSpPr>
          <p:sp>
            <p:nvSpPr>
              <p:cNvPr id="16" name="Ellipse 15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17" name="Connecteur droit 16"/>
              <p:cNvCxnSpPr>
                <a:stCxn id="16" idx="1"/>
                <a:endCxn id="16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/>
              <p:cNvCxnSpPr>
                <a:stCxn id="16" idx="7"/>
                <a:endCxn id="16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Connecteur droit 11"/>
            <p:cNvCxnSpPr>
              <a:stCxn id="19" idx="4"/>
              <a:endCxn id="10" idx="0"/>
            </p:cNvCxnSpPr>
            <p:nvPr/>
          </p:nvCxnSpPr>
          <p:spPr>
            <a:xfrm rot="5400000" flipH="1" flipV="1">
              <a:off x="610689" y="4414066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>
              <a:stCxn id="10" idx="4"/>
              <a:endCxn id="16" idx="0"/>
            </p:cNvCxnSpPr>
            <p:nvPr/>
          </p:nvCxnSpPr>
          <p:spPr>
            <a:xfrm rot="5400000" flipH="1" flipV="1">
              <a:off x="610689" y="3771124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>
              <a:stCxn id="16" idx="4"/>
              <a:endCxn id="15" idx="4"/>
            </p:cNvCxnSpPr>
            <p:nvPr/>
          </p:nvCxnSpPr>
          <p:spPr>
            <a:xfrm rot="5400000" flipH="1" flipV="1">
              <a:off x="610689" y="3128182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e 14"/>
            <p:cNvSpPr/>
            <p:nvPr/>
          </p:nvSpPr>
          <p:spPr>
            <a:xfrm>
              <a:off x="605588" y="2643182"/>
              <a:ext cx="326085" cy="32705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92182" y="71414"/>
            <a:ext cx="3703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/>
              <a:t>Integrability</a:t>
            </a:r>
            <a:r>
              <a:rPr lang="en-US" sz="2800" b="1" dirty="0" smtClean="0"/>
              <a:t> in </a:t>
            </a:r>
            <a:r>
              <a:rPr lang="en-US" sz="2800" b="1" dirty="0" err="1" smtClean="0"/>
              <a:t>AdS</a:t>
            </a:r>
            <a:r>
              <a:rPr lang="en-US" sz="2800" b="1" dirty="0" smtClean="0"/>
              <a:t>/CFT</a:t>
            </a:r>
            <a:endParaRPr lang="fr-FR" sz="2800" b="1" dirty="0"/>
          </a:p>
        </p:txBody>
      </p:sp>
      <p:grpSp>
        <p:nvGrpSpPr>
          <p:cNvPr id="29" name="Groupe 37"/>
          <p:cNvGrpSpPr/>
          <p:nvPr/>
        </p:nvGrpSpPr>
        <p:grpSpPr>
          <a:xfrm>
            <a:off x="7000892" y="473321"/>
            <a:ext cx="1976450" cy="1026877"/>
            <a:chOff x="6738922" y="571480"/>
            <a:chExt cx="2405078" cy="1338761"/>
          </a:xfrm>
        </p:grpSpPr>
        <p:grpSp>
          <p:nvGrpSpPr>
            <p:cNvPr id="30" name="Groupe 146"/>
            <p:cNvGrpSpPr/>
            <p:nvPr/>
          </p:nvGrpSpPr>
          <p:grpSpPr>
            <a:xfrm>
              <a:off x="8372182" y="571480"/>
              <a:ext cx="771818" cy="905540"/>
              <a:chOff x="5286380" y="2143116"/>
              <a:chExt cx="1785950" cy="1714512"/>
            </a:xfrm>
          </p:grpSpPr>
          <p:sp>
            <p:nvSpPr>
              <p:cNvPr id="55" name="Ellipse 5"/>
              <p:cNvSpPr/>
              <p:nvPr/>
            </p:nvSpPr>
            <p:spPr>
              <a:xfrm>
                <a:off x="5286380" y="2143116"/>
                <a:ext cx="1785950" cy="171451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Arc 6"/>
              <p:cNvSpPr/>
              <p:nvPr/>
            </p:nvSpPr>
            <p:spPr>
              <a:xfrm>
                <a:off x="5286380" y="2928934"/>
                <a:ext cx="1785950" cy="196558"/>
              </a:xfrm>
              <a:prstGeom prst="arc">
                <a:avLst>
                  <a:gd name="adj1" fmla="val 10843197"/>
                  <a:gd name="adj2" fmla="val 21476898"/>
                </a:avLst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Arc 56"/>
              <p:cNvSpPr/>
              <p:nvPr/>
            </p:nvSpPr>
            <p:spPr>
              <a:xfrm>
                <a:off x="5286380" y="2928934"/>
                <a:ext cx="1785950" cy="196558"/>
              </a:xfrm>
              <a:prstGeom prst="arc">
                <a:avLst>
                  <a:gd name="adj1" fmla="val 21441054"/>
                  <a:gd name="adj2" fmla="val 1086818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0" name="ZoneTexte 39"/>
            <p:cNvSpPr txBox="1"/>
            <p:nvPr/>
          </p:nvSpPr>
          <p:spPr>
            <a:xfrm>
              <a:off x="7793045" y="808948"/>
              <a:ext cx="3031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x</a:t>
              </a:r>
              <a:endParaRPr lang="fr-FR" sz="2800" dirty="0"/>
            </a:p>
          </p:txBody>
        </p:sp>
        <p:grpSp>
          <p:nvGrpSpPr>
            <p:cNvPr id="31" name="Groupe 61"/>
            <p:cNvGrpSpPr/>
            <p:nvPr/>
          </p:nvGrpSpPr>
          <p:grpSpPr>
            <a:xfrm>
              <a:off x="8666598" y="1071546"/>
              <a:ext cx="263120" cy="64681"/>
              <a:chOff x="7881961" y="5264363"/>
              <a:chExt cx="357190" cy="71438"/>
            </a:xfrm>
          </p:grpSpPr>
          <p:sp>
            <p:nvSpPr>
              <p:cNvPr id="53" name="Ellipse 52"/>
              <p:cNvSpPr/>
              <p:nvPr/>
            </p:nvSpPr>
            <p:spPr>
              <a:xfrm>
                <a:off x="7881961" y="5264363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54" name="Connecteur droit avec flèche 53"/>
              <p:cNvCxnSpPr>
                <a:stCxn id="53" idx="5"/>
              </p:cNvCxnSpPr>
              <p:nvPr/>
            </p:nvCxnSpPr>
            <p:spPr>
              <a:xfrm rot="16200000" flipH="1">
                <a:off x="8085813" y="5182463"/>
                <a:ext cx="10462" cy="29621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e 17"/>
            <p:cNvGrpSpPr/>
            <p:nvPr/>
          </p:nvGrpSpPr>
          <p:grpSpPr>
            <a:xfrm rot="16200000">
              <a:off x="6685786" y="647772"/>
              <a:ext cx="905540" cy="799268"/>
              <a:chOff x="1848478" y="1134106"/>
              <a:chExt cx="3580778" cy="3884700"/>
            </a:xfrm>
          </p:grpSpPr>
          <p:sp>
            <p:nvSpPr>
              <p:cNvPr id="48" name="Ellipse 47"/>
              <p:cNvSpPr/>
              <p:nvPr/>
            </p:nvSpPr>
            <p:spPr>
              <a:xfrm>
                <a:off x="1884818" y="1134106"/>
                <a:ext cx="3544438" cy="35719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Forme libre 48"/>
              <p:cNvSpPr/>
              <p:nvPr/>
            </p:nvSpPr>
            <p:spPr>
              <a:xfrm>
                <a:off x="4368647" y="1335817"/>
                <a:ext cx="1056443" cy="3480046"/>
              </a:xfrm>
              <a:custGeom>
                <a:avLst/>
                <a:gdLst>
                  <a:gd name="connsiteX0" fmla="*/ 1056443 w 1056443"/>
                  <a:gd name="connsiteY0" fmla="*/ 0 h 3480046"/>
                  <a:gd name="connsiteX1" fmla="*/ 0 w 1056443"/>
                  <a:gd name="connsiteY1" fmla="*/ 1722268 h 3480046"/>
                  <a:gd name="connsiteX2" fmla="*/ 1056443 w 1056443"/>
                  <a:gd name="connsiteY2" fmla="*/ 3480046 h 348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56443" h="3480046">
                    <a:moveTo>
                      <a:pt x="1056443" y="0"/>
                    </a:moveTo>
                    <a:cubicBezTo>
                      <a:pt x="528221" y="571130"/>
                      <a:pt x="0" y="1142260"/>
                      <a:pt x="0" y="1722268"/>
                    </a:cubicBezTo>
                    <a:cubicBezTo>
                      <a:pt x="0" y="2302276"/>
                      <a:pt x="528221" y="2891161"/>
                      <a:pt x="1056443" y="348004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0" name="Forme libre 49"/>
              <p:cNvSpPr/>
              <p:nvPr/>
            </p:nvSpPr>
            <p:spPr>
              <a:xfrm rot="10800000">
                <a:off x="1875113" y="1330664"/>
                <a:ext cx="1056443" cy="3480046"/>
              </a:xfrm>
              <a:custGeom>
                <a:avLst/>
                <a:gdLst>
                  <a:gd name="connsiteX0" fmla="*/ 1056443 w 1056443"/>
                  <a:gd name="connsiteY0" fmla="*/ 0 h 3480046"/>
                  <a:gd name="connsiteX1" fmla="*/ 0 w 1056443"/>
                  <a:gd name="connsiteY1" fmla="*/ 1722268 h 3480046"/>
                  <a:gd name="connsiteX2" fmla="*/ 1056443 w 1056443"/>
                  <a:gd name="connsiteY2" fmla="*/ 3480046 h 348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56443" h="3480046">
                    <a:moveTo>
                      <a:pt x="1056443" y="0"/>
                    </a:moveTo>
                    <a:cubicBezTo>
                      <a:pt x="528221" y="571130"/>
                      <a:pt x="0" y="1142260"/>
                      <a:pt x="0" y="1722268"/>
                    </a:cubicBezTo>
                    <a:cubicBezTo>
                      <a:pt x="0" y="2302276"/>
                      <a:pt x="528221" y="2891161"/>
                      <a:pt x="1056443" y="348004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Arc 50"/>
              <p:cNvSpPr/>
              <p:nvPr/>
            </p:nvSpPr>
            <p:spPr>
              <a:xfrm>
                <a:off x="1848478" y="4661202"/>
                <a:ext cx="3571900" cy="357190"/>
              </a:xfrm>
              <a:prstGeom prst="arc">
                <a:avLst>
                  <a:gd name="adj1" fmla="val 10924122"/>
                  <a:gd name="adj2" fmla="val 21493743"/>
                </a:avLst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2" name="Arc 51"/>
              <p:cNvSpPr/>
              <p:nvPr/>
            </p:nvSpPr>
            <p:spPr>
              <a:xfrm>
                <a:off x="1857356" y="4661616"/>
                <a:ext cx="3571900" cy="357190"/>
              </a:xfrm>
              <a:prstGeom prst="arc">
                <a:avLst>
                  <a:gd name="adj1" fmla="val 21523828"/>
                  <a:gd name="adj2" fmla="val 10892166"/>
                </a:avLst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3" name="Groupe 63"/>
            <p:cNvGrpSpPr/>
            <p:nvPr/>
          </p:nvGrpSpPr>
          <p:grpSpPr>
            <a:xfrm rot="16200000">
              <a:off x="7014037" y="870333"/>
              <a:ext cx="323410" cy="78927"/>
              <a:chOff x="7881961" y="5264363"/>
              <a:chExt cx="357190" cy="71438"/>
            </a:xfrm>
          </p:grpSpPr>
          <p:sp>
            <p:nvSpPr>
              <p:cNvPr id="46" name="Ellipse 45"/>
              <p:cNvSpPr/>
              <p:nvPr/>
            </p:nvSpPr>
            <p:spPr>
              <a:xfrm>
                <a:off x="7881961" y="5264363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47" name="Connecteur droit avec flèche 46"/>
              <p:cNvCxnSpPr>
                <a:stCxn id="46" idx="5"/>
              </p:cNvCxnSpPr>
              <p:nvPr/>
            </p:nvCxnSpPr>
            <p:spPr>
              <a:xfrm rot="16200000" flipH="1">
                <a:off x="8085813" y="5182463"/>
                <a:ext cx="10462" cy="29621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/>
            <p:cNvSpPr/>
            <p:nvPr/>
          </p:nvSpPr>
          <p:spPr>
            <a:xfrm>
              <a:off x="6834234" y="1428735"/>
              <a:ext cx="773994" cy="48150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AdS</a:t>
              </a:r>
              <a:r>
                <a:rPr lang="en-US" baseline="-25000" dirty="0"/>
                <a:t>5</a:t>
              </a:r>
              <a:endParaRPr lang="fr-FR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548748" y="1428736"/>
              <a:ext cx="452408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dirty="0" smtClean="0"/>
                <a:t>S</a:t>
              </a:r>
              <a:r>
                <a:rPr lang="en-US" baseline="30000" dirty="0" smtClean="0"/>
                <a:t>5</a:t>
              </a:r>
              <a:endParaRPr lang="fr-FR" dirty="0"/>
            </a:p>
          </p:txBody>
        </p:sp>
      </p:grpSp>
      <p:pic>
        <p:nvPicPr>
          <p:cNvPr id="76" name="Image 75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75288" y="785794"/>
            <a:ext cx="2882596" cy="268148"/>
          </a:xfrm>
          <a:prstGeom prst="rect">
            <a:avLst/>
          </a:prstGeom>
          <a:noFill/>
          <a:ln/>
          <a:effectLst/>
        </p:spPr>
      </p:pic>
      <p:cxnSp>
        <p:nvCxnSpPr>
          <p:cNvPr id="82" name="Connecteur droit avec flèche 81"/>
          <p:cNvCxnSpPr/>
          <p:nvPr/>
        </p:nvCxnSpPr>
        <p:spPr>
          <a:xfrm rot="5400000" flipH="1" flipV="1">
            <a:off x="8508748" y="295330"/>
            <a:ext cx="28575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Forme libre 93"/>
          <p:cNvSpPr/>
          <p:nvPr/>
        </p:nvSpPr>
        <p:spPr>
          <a:xfrm>
            <a:off x="8477276" y="356290"/>
            <a:ext cx="370638" cy="72338"/>
          </a:xfrm>
          <a:custGeom>
            <a:avLst/>
            <a:gdLst>
              <a:gd name="connsiteX0" fmla="*/ 0 w 422695"/>
              <a:gd name="connsiteY0" fmla="*/ 86264 h 117894"/>
              <a:gd name="connsiteX1" fmla="*/ 310551 w 422695"/>
              <a:gd name="connsiteY1" fmla="*/ 103517 h 117894"/>
              <a:gd name="connsiteX2" fmla="*/ 422695 w 422695"/>
              <a:gd name="connsiteY2" fmla="*/ 0 h 117894"/>
              <a:gd name="connsiteX3" fmla="*/ 422695 w 422695"/>
              <a:gd name="connsiteY3" fmla="*/ 0 h 117894"/>
              <a:gd name="connsiteX0" fmla="*/ 0 w 422695"/>
              <a:gd name="connsiteY0" fmla="*/ 86264 h 132272"/>
              <a:gd name="connsiteX1" fmla="*/ 162943 w 422695"/>
              <a:gd name="connsiteY1" fmla="*/ 117894 h 132272"/>
              <a:gd name="connsiteX2" fmla="*/ 422695 w 422695"/>
              <a:gd name="connsiteY2" fmla="*/ 0 h 132272"/>
              <a:gd name="connsiteX3" fmla="*/ 422695 w 422695"/>
              <a:gd name="connsiteY3" fmla="*/ 0 h 132272"/>
              <a:gd name="connsiteX0" fmla="*/ 0 w 422695"/>
              <a:gd name="connsiteY0" fmla="*/ 0 h 121658"/>
              <a:gd name="connsiteX1" fmla="*/ 162943 w 422695"/>
              <a:gd name="connsiteY1" fmla="*/ 121120 h 121658"/>
              <a:gd name="connsiteX2" fmla="*/ 422695 w 422695"/>
              <a:gd name="connsiteY2" fmla="*/ 3226 h 121658"/>
              <a:gd name="connsiteX3" fmla="*/ 422695 w 422695"/>
              <a:gd name="connsiteY3" fmla="*/ 3226 h 121658"/>
              <a:gd name="connsiteX0" fmla="*/ 0 w 422695"/>
              <a:gd name="connsiteY0" fmla="*/ 0 h 121660"/>
              <a:gd name="connsiteX1" fmla="*/ 162943 w 422695"/>
              <a:gd name="connsiteY1" fmla="*/ 121122 h 121660"/>
              <a:gd name="connsiteX2" fmla="*/ 422695 w 422695"/>
              <a:gd name="connsiteY2" fmla="*/ 3226 h 121660"/>
              <a:gd name="connsiteX3" fmla="*/ 422695 w 422695"/>
              <a:gd name="connsiteY3" fmla="*/ 3226 h 121660"/>
              <a:gd name="connsiteX0" fmla="*/ 0 w 422695"/>
              <a:gd name="connsiteY0" fmla="*/ 0 h 121660"/>
              <a:gd name="connsiteX1" fmla="*/ 162943 w 422695"/>
              <a:gd name="connsiteY1" fmla="*/ 121122 h 121660"/>
              <a:gd name="connsiteX2" fmla="*/ 422695 w 422695"/>
              <a:gd name="connsiteY2" fmla="*/ 3226 h 121660"/>
              <a:gd name="connsiteX3" fmla="*/ 422695 w 422695"/>
              <a:gd name="connsiteY3" fmla="*/ 3226 h 121660"/>
              <a:gd name="connsiteX0" fmla="*/ 0 w 422695"/>
              <a:gd name="connsiteY0" fmla="*/ 0 h 121660"/>
              <a:gd name="connsiteX1" fmla="*/ 162943 w 422695"/>
              <a:gd name="connsiteY1" fmla="*/ 121122 h 121660"/>
              <a:gd name="connsiteX2" fmla="*/ 422695 w 422695"/>
              <a:gd name="connsiteY2" fmla="*/ 3226 h 121660"/>
              <a:gd name="connsiteX3" fmla="*/ 422695 w 422695"/>
              <a:gd name="connsiteY3" fmla="*/ 3226 h 121660"/>
              <a:gd name="connsiteX0" fmla="*/ 0 w 422695"/>
              <a:gd name="connsiteY0" fmla="*/ 0 h 122647"/>
              <a:gd name="connsiteX1" fmla="*/ 162943 w 422695"/>
              <a:gd name="connsiteY1" fmla="*/ 121122 h 122647"/>
              <a:gd name="connsiteX2" fmla="*/ 422695 w 422695"/>
              <a:gd name="connsiteY2" fmla="*/ 3226 h 122647"/>
              <a:gd name="connsiteX3" fmla="*/ 422695 w 422695"/>
              <a:gd name="connsiteY3" fmla="*/ 3226 h 12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695" h="122647">
                <a:moveTo>
                  <a:pt x="0" y="0"/>
                </a:moveTo>
                <a:cubicBezTo>
                  <a:pt x="19008" y="87527"/>
                  <a:pt x="25737" y="120280"/>
                  <a:pt x="162943" y="121122"/>
                </a:cubicBezTo>
                <a:cubicBezTo>
                  <a:pt x="233392" y="121660"/>
                  <a:pt x="345379" y="122647"/>
                  <a:pt x="422695" y="3226"/>
                </a:cubicBezTo>
                <a:lnTo>
                  <a:pt x="422695" y="3226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ZoneTexte 94"/>
          <p:cNvSpPr txBox="1"/>
          <p:nvPr/>
        </p:nvSpPr>
        <p:spPr>
          <a:xfrm>
            <a:off x="8620152" y="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mi10"/>
              </a:rPr>
              <a:t>J</a:t>
            </a:r>
            <a:endParaRPr lang="fr-FR" dirty="0">
              <a:latin typeface="cmmi1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85720" y="1735945"/>
            <a:ext cx="825681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If </a:t>
            </a:r>
            <a:r>
              <a:rPr lang="en-US" dirty="0" err="1" smtClean="0"/>
              <a:t>integrability</a:t>
            </a:r>
            <a:r>
              <a:rPr lang="en-US" dirty="0" smtClean="0"/>
              <a:t> holds on the quantum level, let us apply  bootstrap approach</a:t>
            </a:r>
          </a:p>
          <a:p>
            <a:pPr lvl="8"/>
            <a:r>
              <a:rPr lang="en-US" dirty="0" smtClean="0"/>
              <a:t>			  </a:t>
            </a:r>
            <a:r>
              <a:rPr lang="en-US" dirty="0" smtClean="0">
                <a:solidFill>
                  <a:srgbClr val="2402B2"/>
                </a:solidFill>
              </a:rPr>
              <a:t>[Staudacher’04]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2402B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2402B2"/>
                </a:solidFill>
              </a:rPr>
              <a:t>  </a:t>
            </a:r>
            <a:r>
              <a:rPr lang="en-US" dirty="0" smtClean="0"/>
              <a:t>Algebraic part of  2-particle S-matrix is fixed using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Can then apply Bethe </a:t>
            </a:r>
            <a:r>
              <a:rPr lang="en-US" dirty="0" err="1" smtClean="0"/>
              <a:t>Ansatz</a:t>
            </a:r>
            <a:r>
              <a:rPr lang="en-US" dirty="0" smtClean="0"/>
              <a:t> </a:t>
            </a:r>
            <a:r>
              <a:rPr lang="en-US" dirty="0" err="1" smtClean="0"/>
              <a:t>technis</a:t>
            </a:r>
            <a:r>
              <a:rPr lang="en-US" dirty="0" smtClean="0"/>
              <a:t>.</a:t>
            </a:r>
          </a:p>
          <a:p>
            <a:pPr lvl="8"/>
            <a:endParaRPr lang="en-US" dirty="0" smtClean="0">
              <a:solidFill>
                <a:srgbClr val="2402B2"/>
              </a:solidFill>
            </a:endParaRPr>
          </a:p>
          <a:p>
            <a:pPr lvl="8"/>
            <a:endParaRPr lang="en-US" dirty="0" smtClean="0">
              <a:solidFill>
                <a:srgbClr val="2402B2"/>
              </a:solidFill>
            </a:endParaRPr>
          </a:p>
          <a:p>
            <a:pPr lvl="8"/>
            <a:r>
              <a:rPr lang="en-US" dirty="0" smtClean="0">
                <a:solidFill>
                  <a:srgbClr val="2402B2"/>
                </a:solidFill>
              </a:rPr>
              <a:t> </a:t>
            </a:r>
            <a:endParaRPr lang="fr-FR" dirty="0">
              <a:solidFill>
                <a:srgbClr val="2402B2"/>
              </a:solidFill>
            </a:endParaRPr>
          </a:p>
        </p:txBody>
      </p:sp>
      <p:pic>
        <p:nvPicPr>
          <p:cNvPr id="59" name="Image 58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32742" y="2660786"/>
            <a:ext cx="2882596" cy="268148"/>
          </a:xfrm>
          <a:prstGeom prst="rect">
            <a:avLst/>
          </a:prstGeom>
          <a:noFill/>
          <a:ln/>
          <a:effectLst/>
        </p:spPr>
      </p:pic>
      <p:sp>
        <p:nvSpPr>
          <p:cNvPr id="60" name="ZoneTexte 59"/>
          <p:cNvSpPr txBox="1"/>
          <p:nvPr/>
        </p:nvSpPr>
        <p:spPr>
          <a:xfrm>
            <a:off x="6786578" y="2928934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402B2"/>
                </a:solidFill>
              </a:rPr>
              <a:t>[Beisert’04]</a:t>
            </a:r>
            <a:endParaRPr lang="fr-FR" dirty="0">
              <a:solidFill>
                <a:srgbClr val="2402B2"/>
              </a:solidFill>
            </a:endParaRPr>
          </a:p>
        </p:txBody>
      </p:sp>
      <p:pic>
        <p:nvPicPr>
          <p:cNvPr id="64" name="Image 6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70433" y="3500437"/>
            <a:ext cx="4674977" cy="43303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4286" y="1637947"/>
            <a:ext cx="448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mmi10"/>
              </a:rPr>
              <a:t>u</a:t>
            </a:r>
            <a:r>
              <a:rPr lang="en-US" sz="2000" baseline="-25000" dirty="0" smtClean="0">
                <a:latin typeface="cmmi10"/>
              </a:rPr>
              <a:t>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14286" y="2171634"/>
            <a:ext cx="448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mmi10"/>
              </a:rPr>
              <a:t>u</a:t>
            </a:r>
            <a:r>
              <a:rPr lang="en-US" sz="2000" baseline="-25000" dirty="0">
                <a:latin typeface="cmmi10"/>
              </a:rPr>
              <a:t>2</a:t>
            </a:r>
            <a:endParaRPr lang="en-US" sz="2000" baseline="-25000" dirty="0" smtClean="0">
              <a:latin typeface="cmmi1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5813" y="2743138"/>
            <a:ext cx="448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mmi10"/>
              </a:rPr>
              <a:t>u</a:t>
            </a:r>
            <a:r>
              <a:rPr lang="en-US" sz="2000" baseline="-25000" dirty="0">
                <a:latin typeface="cmmi10"/>
              </a:rPr>
              <a:t>3</a:t>
            </a:r>
            <a:endParaRPr lang="en-US" sz="2000" baseline="-25000" dirty="0" smtClean="0">
              <a:latin typeface="cmmi1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65813" y="4100460"/>
            <a:ext cx="448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mmi10"/>
              </a:rPr>
              <a:t>u</a:t>
            </a:r>
            <a:r>
              <a:rPr lang="en-US" sz="2000" baseline="-25000" dirty="0" smtClean="0">
                <a:latin typeface="cmmi10"/>
              </a:rPr>
              <a:t>5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65813" y="4743402"/>
            <a:ext cx="448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mmi10"/>
              </a:rPr>
              <a:t>u</a:t>
            </a:r>
            <a:r>
              <a:rPr lang="en-US" sz="2000" baseline="-25000" dirty="0">
                <a:latin typeface="cmmi10"/>
              </a:rPr>
              <a:t>6</a:t>
            </a:r>
            <a:endParaRPr lang="en-US" sz="2000" baseline="-25000" dirty="0" smtClean="0">
              <a:latin typeface="cmmi1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4286" y="5386344"/>
            <a:ext cx="448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mmi10"/>
              </a:rPr>
              <a:t>u</a:t>
            </a:r>
            <a:r>
              <a:rPr lang="en-US" sz="2000" baseline="-25000" dirty="0">
                <a:latin typeface="cmmi10"/>
              </a:rPr>
              <a:t>7</a:t>
            </a:r>
            <a:endParaRPr lang="en-US" sz="2000" baseline="-25000" dirty="0" smtClean="0">
              <a:latin typeface="cmmi10"/>
            </a:endParaRPr>
          </a:p>
        </p:txBody>
      </p:sp>
      <p:grpSp>
        <p:nvGrpSpPr>
          <p:cNvPr id="10" name="Groupe 52"/>
          <p:cNvGrpSpPr/>
          <p:nvPr/>
        </p:nvGrpSpPr>
        <p:grpSpPr>
          <a:xfrm>
            <a:off x="605588" y="1703167"/>
            <a:ext cx="326085" cy="327058"/>
            <a:chOff x="3571868" y="1928802"/>
            <a:chExt cx="285752" cy="285752"/>
          </a:xfrm>
        </p:grpSpPr>
        <p:sp>
          <p:nvSpPr>
            <p:cNvPr id="11" name="Ellipse 10"/>
            <p:cNvSpPr/>
            <p:nvPr/>
          </p:nvSpPr>
          <p:spPr>
            <a:xfrm>
              <a:off x="3571868" y="1928802"/>
              <a:ext cx="285752" cy="28575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12" name="Connecteur droit 11"/>
            <p:cNvCxnSpPr>
              <a:stCxn id="11" idx="1"/>
              <a:endCxn id="11" idx="5"/>
            </p:cNvCxnSpPr>
            <p:nvPr/>
          </p:nvCxnSpPr>
          <p:spPr>
            <a:xfrm rot="16200000" flipH="1">
              <a:off x="3613715" y="1970649"/>
              <a:ext cx="202058" cy="202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>
              <a:stCxn id="11" idx="7"/>
              <a:endCxn id="11" idx="3"/>
            </p:cNvCxnSpPr>
            <p:nvPr/>
          </p:nvCxnSpPr>
          <p:spPr>
            <a:xfrm rot="16200000" flipH="1" flipV="1">
              <a:off x="3613715" y="1970649"/>
              <a:ext cx="202058" cy="202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Ellipse 13"/>
          <p:cNvSpPr/>
          <p:nvPr/>
        </p:nvSpPr>
        <p:spPr>
          <a:xfrm>
            <a:off x="602577" y="2243072"/>
            <a:ext cx="326085" cy="32705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b="1"/>
          </a:p>
        </p:txBody>
      </p:sp>
      <p:grpSp>
        <p:nvGrpSpPr>
          <p:cNvPr id="15" name="Groupe 65"/>
          <p:cNvGrpSpPr/>
          <p:nvPr/>
        </p:nvGrpSpPr>
        <p:grpSpPr>
          <a:xfrm>
            <a:off x="605588" y="2844708"/>
            <a:ext cx="326085" cy="327058"/>
            <a:chOff x="3571868" y="1928802"/>
            <a:chExt cx="285752" cy="285752"/>
          </a:xfrm>
        </p:grpSpPr>
        <p:sp>
          <p:nvSpPr>
            <p:cNvPr id="16" name="Ellipse 15"/>
            <p:cNvSpPr/>
            <p:nvPr/>
          </p:nvSpPr>
          <p:spPr>
            <a:xfrm>
              <a:off x="3571868" y="1928802"/>
              <a:ext cx="285752" cy="28575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17" name="Connecteur droit 16"/>
            <p:cNvCxnSpPr>
              <a:stCxn id="16" idx="1"/>
              <a:endCxn id="16" idx="5"/>
            </p:cNvCxnSpPr>
            <p:nvPr/>
          </p:nvCxnSpPr>
          <p:spPr>
            <a:xfrm rot="16200000" flipH="1">
              <a:off x="3613715" y="1970649"/>
              <a:ext cx="202058" cy="202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>
              <a:stCxn id="16" idx="7"/>
              <a:endCxn id="16" idx="3"/>
            </p:cNvCxnSpPr>
            <p:nvPr/>
          </p:nvCxnSpPr>
          <p:spPr>
            <a:xfrm rot="16200000" flipH="1" flipV="1">
              <a:off x="3613715" y="1970649"/>
              <a:ext cx="202058" cy="202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necteur droit 18"/>
          <p:cNvCxnSpPr>
            <a:endCxn id="14" idx="0"/>
          </p:cNvCxnSpPr>
          <p:nvPr/>
        </p:nvCxnSpPr>
        <p:spPr>
          <a:xfrm rot="5400000">
            <a:off x="660703" y="2135143"/>
            <a:ext cx="212847" cy="3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Image 63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14219" y="4100459"/>
            <a:ext cx="2786867" cy="701393"/>
          </a:xfrm>
          <a:prstGeom prst="rect">
            <a:avLst/>
          </a:prstGeom>
          <a:noFill/>
          <a:ln/>
          <a:effectLst/>
        </p:spPr>
      </p:pic>
      <p:pic>
        <p:nvPicPr>
          <p:cNvPr id="65" name="Image 64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72129" y="4029021"/>
            <a:ext cx="2714649" cy="793342"/>
          </a:xfrm>
          <a:prstGeom prst="rect">
            <a:avLst/>
          </a:prstGeom>
          <a:noFill/>
          <a:ln/>
          <a:effectLst/>
        </p:spPr>
      </p:pic>
      <p:pic>
        <p:nvPicPr>
          <p:cNvPr id="66" name="Image 65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22406" y="3223706"/>
            <a:ext cx="4278733" cy="881149"/>
          </a:xfrm>
          <a:prstGeom prst="rect">
            <a:avLst/>
          </a:prstGeom>
          <a:noFill/>
          <a:ln/>
          <a:effectLst/>
        </p:spPr>
      </p:pic>
      <p:cxnSp>
        <p:nvCxnSpPr>
          <p:cNvPr id="21" name="Connecteur droit 20"/>
          <p:cNvCxnSpPr>
            <a:stCxn id="14" idx="4"/>
          </p:cNvCxnSpPr>
          <p:nvPr/>
        </p:nvCxnSpPr>
        <p:spPr>
          <a:xfrm rot="16200000" flipH="1">
            <a:off x="629836" y="2705913"/>
            <a:ext cx="274578" cy="3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endCxn id="35" idx="0"/>
          </p:cNvCxnSpPr>
          <p:nvPr/>
        </p:nvCxnSpPr>
        <p:spPr>
          <a:xfrm rot="5400000">
            <a:off x="590036" y="3350361"/>
            <a:ext cx="3571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52"/>
          <p:cNvGrpSpPr/>
          <p:nvPr/>
        </p:nvGrpSpPr>
        <p:grpSpPr>
          <a:xfrm flipV="1">
            <a:off x="605588" y="5457782"/>
            <a:ext cx="326085" cy="327058"/>
            <a:chOff x="3571868" y="1928802"/>
            <a:chExt cx="285752" cy="285752"/>
          </a:xfrm>
        </p:grpSpPr>
        <p:sp>
          <p:nvSpPr>
            <p:cNvPr id="24" name="Ellipse 23"/>
            <p:cNvSpPr/>
            <p:nvPr/>
          </p:nvSpPr>
          <p:spPr>
            <a:xfrm>
              <a:off x="3571868" y="1928802"/>
              <a:ext cx="285752" cy="28575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25" name="Connecteur droit 24"/>
            <p:cNvCxnSpPr>
              <a:stCxn id="24" idx="1"/>
              <a:endCxn id="24" idx="5"/>
            </p:cNvCxnSpPr>
            <p:nvPr/>
          </p:nvCxnSpPr>
          <p:spPr>
            <a:xfrm rot="16200000" flipH="1">
              <a:off x="3613715" y="1970649"/>
              <a:ext cx="202058" cy="202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>
              <a:stCxn id="24" idx="7"/>
              <a:endCxn id="24" idx="3"/>
            </p:cNvCxnSpPr>
            <p:nvPr/>
          </p:nvCxnSpPr>
          <p:spPr>
            <a:xfrm rot="16200000" flipH="1" flipV="1">
              <a:off x="3613716" y="1970649"/>
              <a:ext cx="202056" cy="2020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Ellipse 26"/>
          <p:cNvSpPr/>
          <p:nvPr/>
        </p:nvSpPr>
        <p:spPr>
          <a:xfrm flipV="1">
            <a:off x="605588" y="4814840"/>
            <a:ext cx="326085" cy="32705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b="1"/>
          </a:p>
        </p:txBody>
      </p:sp>
      <p:grpSp>
        <p:nvGrpSpPr>
          <p:cNvPr id="28" name="Groupe 65"/>
          <p:cNvGrpSpPr/>
          <p:nvPr/>
        </p:nvGrpSpPr>
        <p:grpSpPr>
          <a:xfrm flipV="1">
            <a:off x="605588" y="4171898"/>
            <a:ext cx="326085" cy="327058"/>
            <a:chOff x="3571868" y="1928802"/>
            <a:chExt cx="285752" cy="285752"/>
          </a:xfrm>
        </p:grpSpPr>
        <p:sp>
          <p:nvSpPr>
            <p:cNvPr id="29" name="Ellipse 28"/>
            <p:cNvSpPr/>
            <p:nvPr/>
          </p:nvSpPr>
          <p:spPr>
            <a:xfrm>
              <a:off x="3571868" y="1928802"/>
              <a:ext cx="285752" cy="28575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30" name="Connecteur droit 29"/>
            <p:cNvCxnSpPr>
              <a:stCxn id="29" idx="1"/>
              <a:endCxn id="29" idx="5"/>
            </p:cNvCxnSpPr>
            <p:nvPr/>
          </p:nvCxnSpPr>
          <p:spPr>
            <a:xfrm rot="16200000" flipH="1">
              <a:off x="3613715" y="1970649"/>
              <a:ext cx="202058" cy="202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>
              <a:stCxn id="29" idx="7"/>
              <a:endCxn id="29" idx="3"/>
            </p:cNvCxnSpPr>
            <p:nvPr/>
          </p:nvCxnSpPr>
          <p:spPr>
            <a:xfrm rot="16200000" flipH="1" flipV="1">
              <a:off x="3613715" y="1970649"/>
              <a:ext cx="202058" cy="202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Connecteur droit 31"/>
          <p:cNvCxnSpPr>
            <a:endCxn id="27" idx="0"/>
          </p:cNvCxnSpPr>
          <p:nvPr/>
        </p:nvCxnSpPr>
        <p:spPr>
          <a:xfrm rot="5400000" flipH="1" flipV="1">
            <a:off x="610689" y="5299840"/>
            <a:ext cx="3158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27" idx="4"/>
          </p:cNvCxnSpPr>
          <p:nvPr/>
        </p:nvCxnSpPr>
        <p:spPr>
          <a:xfrm rot="5400000" flipH="1" flipV="1">
            <a:off x="610689" y="4656898"/>
            <a:ext cx="3158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endCxn id="35" idx="4"/>
          </p:cNvCxnSpPr>
          <p:nvPr/>
        </p:nvCxnSpPr>
        <p:spPr>
          <a:xfrm rot="5400000" flipH="1" flipV="1">
            <a:off x="610689" y="4013956"/>
            <a:ext cx="3158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/>
          <p:cNvSpPr/>
          <p:nvPr/>
        </p:nvSpPr>
        <p:spPr>
          <a:xfrm>
            <a:off x="605588" y="3528956"/>
            <a:ext cx="326085" cy="32705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b="1"/>
          </a:p>
        </p:txBody>
      </p:sp>
      <p:sp>
        <p:nvSpPr>
          <p:cNvPr id="37" name="ZoneTexte 36"/>
          <p:cNvSpPr txBox="1"/>
          <p:nvPr/>
        </p:nvSpPr>
        <p:spPr>
          <a:xfrm>
            <a:off x="1285852" y="1957320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The symmetry fixes the form of the Bethe equations up to a scalar factor (dressing factor):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 rot="16200000">
            <a:off x="-421428" y="3593196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PSU(2,2|4)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6523283" y="642918"/>
            <a:ext cx="26207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402B2"/>
                </a:solidFill>
              </a:rPr>
              <a:t>[</a:t>
            </a:r>
            <a:r>
              <a:rPr lang="en-US" sz="1400" dirty="0" err="1" smtClean="0">
                <a:solidFill>
                  <a:srgbClr val="2402B2"/>
                </a:solidFill>
              </a:rPr>
              <a:t>Beisert</a:t>
            </a:r>
            <a:r>
              <a:rPr lang="en-US" sz="1400" dirty="0" smtClean="0">
                <a:solidFill>
                  <a:srgbClr val="2402B2"/>
                </a:solidFill>
              </a:rPr>
              <a:t>, </a:t>
            </a:r>
            <a:r>
              <a:rPr lang="en-US" sz="1400" dirty="0" err="1" smtClean="0">
                <a:solidFill>
                  <a:srgbClr val="2402B2"/>
                </a:solidFill>
              </a:rPr>
              <a:t>Staudacher</a:t>
            </a:r>
            <a:r>
              <a:rPr lang="en-US" sz="1400" dirty="0" smtClean="0">
                <a:solidFill>
                  <a:srgbClr val="2402B2"/>
                </a:solidFill>
              </a:rPr>
              <a:t>, 03]</a:t>
            </a:r>
          </a:p>
          <a:p>
            <a:r>
              <a:rPr lang="en-US" sz="1400" dirty="0" smtClean="0">
                <a:solidFill>
                  <a:srgbClr val="2402B2"/>
                </a:solidFill>
              </a:rPr>
              <a:t>[</a:t>
            </a:r>
            <a:r>
              <a:rPr lang="en-US" sz="1400" dirty="0" err="1" smtClean="0">
                <a:solidFill>
                  <a:srgbClr val="2402B2"/>
                </a:solidFill>
              </a:rPr>
              <a:t>Beisert</a:t>
            </a:r>
            <a:r>
              <a:rPr lang="en-US" sz="1400" dirty="0" smtClean="0">
                <a:solidFill>
                  <a:srgbClr val="2402B2"/>
                </a:solidFill>
              </a:rPr>
              <a:t>, 03-04]</a:t>
            </a:r>
          </a:p>
          <a:p>
            <a:r>
              <a:rPr lang="en-US" sz="1400" dirty="0" smtClean="0">
                <a:solidFill>
                  <a:srgbClr val="2402B2"/>
                </a:solidFill>
              </a:rPr>
              <a:t>[</a:t>
            </a:r>
            <a:r>
              <a:rPr lang="en-US" sz="1400" dirty="0" err="1" smtClean="0">
                <a:solidFill>
                  <a:srgbClr val="2402B2"/>
                </a:solidFill>
              </a:rPr>
              <a:t>Arutyunov</a:t>
            </a:r>
            <a:r>
              <a:rPr lang="en-US" sz="1400" dirty="0" smtClean="0">
                <a:solidFill>
                  <a:srgbClr val="2402B2"/>
                </a:solidFill>
              </a:rPr>
              <a:t>, </a:t>
            </a:r>
            <a:r>
              <a:rPr lang="en-US" sz="1400" dirty="0" err="1" smtClean="0">
                <a:solidFill>
                  <a:srgbClr val="2402B2"/>
                </a:solidFill>
              </a:rPr>
              <a:t>Frolov</a:t>
            </a:r>
            <a:r>
              <a:rPr lang="en-US" sz="1400" dirty="0" smtClean="0">
                <a:solidFill>
                  <a:srgbClr val="2402B2"/>
                </a:solidFill>
              </a:rPr>
              <a:t>, </a:t>
            </a:r>
            <a:r>
              <a:rPr lang="en-US" sz="1400" dirty="0" err="1" smtClean="0">
                <a:solidFill>
                  <a:srgbClr val="2402B2"/>
                </a:solidFill>
              </a:rPr>
              <a:t>Zamaklar</a:t>
            </a:r>
            <a:r>
              <a:rPr lang="en-US" sz="1400" dirty="0" smtClean="0">
                <a:solidFill>
                  <a:srgbClr val="2402B2"/>
                </a:solidFill>
              </a:rPr>
              <a:t>, 06 ]</a:t>
            </a:r>
          </a:p>
        </p:txBody>
      </p:sp>
      <p:cxnSp>
        <p:nvCxnSpPr>
          <p:cNvPr id="40" name="Connecteur droit avec flèche 39"/>
          <p:cNvCxnSpPr>
            <a:stCxn id="37" idx="2"/>
          </p:cNvCxnSpPr>
          <p:nvPr/>
        </p:nvCxnSpPr>
        <p:spPr>
          <a:xfrm rot="16200000" flipH="1">
            <a:off x="3752158" y="2780551"/>
            <a:ext cx="782429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265813" y="3457518"/>
            <a:ext cx="448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mmi10"/>
              </a:rPr>
              <a:t>u</a:t>
            </a:r>
            <a:r>
              <a:rPr lang="en-US" sz="2000" baseline="-25000" dirty="0">
                <a:latin typeface="cmmi10"/>
              </a:rPr>
              <a:t>4</a:t>
            </a:r>
            <a:endParaRPr lang="en-US" sz="2000" baseline="-25000" dirty="0" smtClean="0">
              <a:latin typeface="cmmi1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0" y="0"/>
            <a:ext cx="7838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Bethe </a:t>
            </a:r>
            <a:r>
              <a:rPr lang="en-US" sz="2400" b="1" dirty="0" err="1" smtClean="0"/>
              <a:t>Ansatz</a:t>
            </a:r>
            <a:r>
              <a:rPr lang="en-US" sz="2400" b="1" dirty="0" smtClean="0"/>
              <a:t> in </a:t>
            </a:r>
            <a:r>
              <a:rPr lang="en-US" sz="2400" b="1" dirty="0" err="1" smtClean="0"/>
              <a:t>AdS</a:t>
            </a:r>
            <a:r>
              <a:rPr lang="en-US" sz="2400" b="1" dirty="0" smtClean="0"/>
              <a:t>/CFT  (</a:t>
            </a:r>
            <a:r>
              <a:rPr lang="en-US" sz="2400" b="1" dirty="0" err="1" smtClean="0"/>
              <a:t>Beisert-Staudacher</a:t>
            </a:r>
            <a:r>
              <a:rPr lang="en-US" sz="2400" b="1" dirty="0" smtClean="0"/>
              <a:t> Bethe </a:t>
            </a:r>
            <a:r>
              <a:rPr lang="en-US" sz="2400" b="1" dirty="0" err="1" smtClean="0"/>
              <a:t>Ansatz</a:t>
            </a:r>
            <a:r>
              <a:rPr lang="en-US" sz="2400" b="1" dirty="0" smtClean="0"/>
              <a:t>)</a:t>
            </a:r>
            <a:endParaRPr lang="fr-FR" sz="2400" b="1" dirty="0"/>
          </a:p>
        </p:txBody>
      </p:sp>
      <p:grpSp>
        <p:nvGrpSpPr>
          <p:cNvPr id="67" name="Groupe 66"/>
          <p:cNvGrpSpPr/>
          <p:nvPr/>
        </p:nvGrpSpPr>
        <p:grpSpPr>
          <a:xfrm rot="16200000">
            <a:off x="8108209" y="5822201"/>
            <a:ext cx="214290" cy="1857356"/>
            <a:chOff x="602577" y="817393"/>
            <a:chExt cx="329096" cy="4081673"/>
          </a:xfrm>
        </p:grpSpPr>
        <p:grpSp>
          <p:nvGrpSpPr>
            <p:cNvPr id="68" name="Groupe 52"/>
            <p:cNvGrpSpPr/>
            <p:nvPr/>
          </p:nvGrpSpPr>
          <p:grpSpPr>
            <a:xfrm>
              <a:off x="605588" y="817393"/>
              <a:ext cx="326085" cy="327058"/>
              <a:chOff x="3571868" y="1928802"/>
              <a:chExt cx="285752" cy="285752"/>
            </a:xfrm>
          </p:grpSpPr>
          <p:sp>
            <p:nvSpPr>
              <p:cNvPr id="90" name="Ellipse 89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91" name="Connecteur droit 90"/>
              <p:cNvCxnSpPr>
                <a:stCxn id="90" idx="1"/>
                <a:endCxn id="90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cteur droit 91"/>
              <p:cNvCxnSpPr>
                <a:stCxn id="90" idx="7"/>
                <a:endCxn id="90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Ellipse 68"/>
            <p:cNvSpPr/>
            <p:nvPr/>
          </p:nvSpPr>
          <p:spPr>
            <a:xfrm>
              <a:off x="602577" y="1357298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70" name="Groupe 65"/>
            <p:cNvGrpSpPr/>
            <p:nvPr/>
          </p:nvGrpSpPr>
          <p:grpSpPr>
            <a:xfrm>
              <a:off x="605588" y="1958934"/>
              <a:ext cx="326085" cy="327058"/>
              <a:chOff x="3571868" y="1928802"/>
              <a:chExt cx="285752" cy="285752"/>
            </a:xfrm>
          </p:grpSpPr>
          <p:sp>
            <p:nvSpPr>
              <p:cNvPr id="87" name="Ellipse 86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88" name="Connecteur droit 87"/>
              <p:cNvCxnSpPr>
                <a:stCxn id="87" idx="1"/>
                <a:endCxn id="87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cteur droit 88"/>
              <p:cNvCxnSpPr>
                <a:stCxn id="87" idx="7"/>
                <a:endCxn id="87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Connecteur droit 70"/>
            <p:cNvCxnSpPr>
              <a:stCxn id="90" idx="4"/>
              <a:endCxn id="69" idx="0"/>
            </p:cNvCxnSpPr>
            <p:nvPr/>
          </p:nvCxnSpPr>
          <p:spPr>
            <a:xfrm rot="5400000">
              <a:off x="660703" y="1249369"/>
              <a:ext cx="212847" cy="3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>
              <a:stCxn id="69" idx="4"/>
              <a:endCxn id="87" idx="0"/>
            </p:cNvCxnSpPr>
            <p:nvPr/>
          </p:nvCxnSpPr>
          <p:spPr>
            <a:xfrm rot="16200000" flipH="1">
              <a:off x="629836" y="1820139"/>
              <a:ext cx="274578" cy="3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>
              <a:stCxn id="87" idx="4"/>
              <a:endCxn id="80" idx="0"/>
            </p:cNvCxnSpPr>
            <p:nvPr/>
          </p:nvCxnSpPr>
          <p:spPr>
            <a:xfrm rot="5400000">
              <a:off x="590036" y="2464587"/>
              <a:ext cx="3571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e 52"/>
            <p:cNvGrpSpPr/>
            <p:nvPr/>
          </p:nvGrpSpPr>
          <p:grpSpPr>
            <a:xfrm flipV="1">
              <a:off x="605588" y="4572008"/>
              <a:ext cx="326085" cy="327058"/>
              <a:chOff x="3571868" y="1928802"/>
              <a:chExt cx="285752" cy="285752"/>
            </a:xfrm>
          </p:grpSpPr>
          <p:sp>
            <p:nvSpPr>
              <p:cNvPr id="84" name="Ellipse 83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85" name="Connecteur droit 84"/>
              <p:cNvCxnSpPr>
                <a:stCxn id="84" idx="1"/>
                <a:endCxn id="84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necteur droit 85"/>
              <p:cNvCxnSpPr>
                <a:stCxn id="84" idx="7"/>
                <a:endCxn id="84" idx="3"/>
              </p:cNvCxnSpPr>
              <p:nvPr/>
            </p:nvCxnSpPr>
            <p:spPr>
              <a:xfrm rot="16200000" flipH="1" flipV="1">
                <a:off x="3613716" y="1970649"/>
                <a:ext cx="202056" cy="202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Ellipse 74"/>
            <p:cNvSpPr/>
            <p:nvPr/>
          </p:nvSpPr>
          <p:spPr>
            <a:xfrm flipV="1">
              <a:off x="605588" y="3929066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76" name="Groupe 65"/>
            <p:cNvGrpSpPr/>
            <p:nvPr/>
          </p:nvGrpSpPr>
          <p:grpSpPr>
            <a:xfrm flipV="1">
              <a:off x="605588" y="3286124"/>
              <a:ext cx="326085" cy="327058"/>
              <a:chOff x="3571868" y="1928802"/>
              <a:chExt cx="285752" cy="285752"/>
            </a:xfrm>
          </p:grpSpPr>
          <p:sp>
            <p:nvSpPr>
              <p:cNvPr id="81" name="Ellipse 80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82" name="Connecteur droit 81"/>
              <p:cNvCxnSpPr>
                <a:stCxn id="81" idx="1"/>
                <a:endCxn id="81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necteur droit 82"/>
              <p:cNvCxnSpPr>
                <a:stCxn id="81" idx="7"/>
                <a:endCxn id="81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Connecteur droit 76"/>
            <p:cNvCxnSpPr>
              <a:stCxn id="84" idx="4"/>
              <a:endCxn id="75" idx="0"/>
            </p:cNvCxnSpPr>
            <p:nvPr/>
          </p:nvCxnSpPr>
          <p:spPr>
            <a:xfrm rot="5400000" flipH="1" flipV="1">
              <a:off x="610689" y="4414066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>
              <a:stCxn id="75" idx="4"/>
              <a:endCxn id="81" idx="0"/>
            </p:cNvCxnSpPr>
            <p:nvPr/>
          </p:nvCxnSpPr>
          <p:spPr>
            <a:xfrm rot="5400000" flipH="1" flipV="1">
              <a:off x="610689" y="3771124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>
              <a:stCxn id="81" idx="4"/>
              <a:endCxn id="80" idx="4"/>
            </p:cNvCxnSpPr>
            <p:nvPr/>
          </p:nvCxnSpPr>
          <p:spPr>
            <a:xfrm rot="5400000" flipH="1" flipV="1">
              <a:off x="610689" y="3128182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Ellipse 79"/>
            <p:cNvSpPr/>
            <p:nvPr/>
          </p:nvSpPr>
          <p:spPr>
            <a:xfrm>
              <a:off x="605588" y="2643182"/>
              <a:ext cx="326085" cy="32705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</p:grpSp>
      <p:grpSp>
        <p:nvGrpSpPr>
          <p:cNvPr id="93" name="Groupe 48"/>
          <p:cNvGrpSpPr/>
          <p:nvPr/>
        </p:nvGrpSpPr>
        <p:grpSpPr>
          <a:xfrm rot="16200000">
            <a:off x="8072446" y="3500454"/>
            <a:ext cx="1643074" cy="357158"/>
            <a:chOff x="6500826" y="2000238"/>
            <a:chExt cx="1885697" cy="424708"/>
          </a:xfrm>
        </p:grpSpPr>
        <p:sp>
          <p:nvSpPr>
            <p:cNvPr id="94" name="Ellipse 93"/>
            <p:cNvSpPr/>
            <p:nvPr/>
          </p:nvSpPr>
          <p:spPr>
            <a:xfrm rot="16200000" flipV="1">
              <a:off x="7985270" y="2023693"/>
              <a:ext cx="424707" cy="37779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95" name="Connecteur droit 94"/>
            <p:cNvCxnSpPr/>
            <p:nvPr/>
          </p:nvCxnSpPr>
          <p:spPr>
            <a:xfrm rot="10800000">
              <a:off x="7643835" y="2212592"/>
              <a:ext cx="3648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Ellipse 95"/>
            <p:cNvSpPr/>
            <p:nvPr/>
          </p:nvSpPr>
          <p:spPr>
            <a:xfrm rot="16200000">
              <a:off x="7229093" y="2023693"/>
              <a:ext cx="424707" cy="37779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97" name="Groupe 57"/>
            <p:cNvGrpSpPr/>
            <p:nvPr/>
          </p:nvGrpSpPr>
          <p:grpSpPr>
            <a:xfrm flipH="1">
              <a:off x="6500826" y="2000239"/>
              <a:ext cx="742689" cy="424707"/>
              <a:chOff x="6429388" y="2000240"/>
              <a:chExt cx="742689" cy="424707"/>
            </a:xfrm>
          </p:grpSpPr>
          <p:sp>
            <p:nvSpPr>
              <p:cNvPr id="98" name="Ellipse 97"/>
              <p:cNvSpPr/>
              <p:nvPr/>
            </p:nvSpPr>
            <p:spPr>
              <a:xfrm rot="16200000" flipV="1">
                <a:off x="6770824" y="2023695"/>
                <a:ext cx="424707" cy="3777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99" name="Connecteur droit 98"/>
              <p:cNvCxnSpPr>
                <a:stCxn id="98" idx="4"/>
              </p:cNvCxnSpPr>
              <p:nvPr/>
            </p:nvCxnSpPr>
            <p:spPr>
              <a:xfrm flipH="1" flipV="1">
                <a:off x="6429388" y="2212594"/>
                <a:ext cx="36489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785794"/>
            <a:ext cx="72866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Solution up to the dressing factor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Dressing factor is not trivial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The dressing factor is constrained by the </a:t>
            </a:r>
          </a:p>
          <a:p>
            <a:r>
              <a:rPr lang="en-US" dirty="0" smtClean="0"/>
              <a:t>   crossing equations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Asymptotic strong coupling solution for crossing 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Exact expression (BES/BHL proposal)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Useful Integral representations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……  getting experience ……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Check that BES/BHL satisfy crossing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Direct solution of crossing equations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5786446" y="3214686"/>
            <a:ext cx="3003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402B2"/>
                </a:solidFill>
              </a:rPr>
              <a:t>[</a:t>
            </a:r>
            <a:r>
              <a:rPr lang="en-US" dirty="0" err="1" smtClean="0">
                <a:solidFill>
                  <a:srgbClr val="2402B2"/>
                </a:solidFill>
              </a:rPr>
              <a:t>Beisert,Hernandez</a:t>
            </a:r>
            <a:r>
              <a:rPr lang="en-US" dirty="0" smtClean="0">
                <a:solidFill>
                  <a:srgbClr val="2402B2"/>
                </a:solidFill>
              </a:rPr>
              <a:t>, Lopez 06]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6446" y="3854239"/>
            <a:ext cx="2964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402B2"/>
                </a:solidFill>
              </a:rPr>
              <a:t>[</a:t>
            </a:r>
            <a:r>
              <a:rPr lang="en-US" dirty="0" err="1" smtClean="0">
                <a:solidFill>
                  <a:srgbClr val="2402B2"/>
                </a:solidFill>
              </a:rPr>
              <a:t>Beisert,Eden</a:t>
            </a:r>
            <a:r>
              <a:rPr lang="en-US" dirty="0" smtClean="0">
                <a:solidFill>
                  <a:srgbClr val="2402B2"/>
                </a:solidFill>
              </a:rPr>
              <a:t>, </a:t>
            </a:r>
            <a:r>
              <a:rPr lang="en-US" dirty="0" err="1" smtClean="0">
                <a:solidFill>
                  <a:srgbClr val="2402B2"/>
                </a:solidFill>
              </a:rPr>
              <a:t>Staudacher</a:t>
            </a:r>
            <a:r>
              <a:rPr lang="en-US" dirty="0" smtClean="0">
                <a:solidFill>
                  <a:srgbClr val="2402B2"/>
                </a:solidFill>
              </a:rPr>
              <a:t> 06]</a:t>
            </a:r>
          </a:p>
        </p:txBody>
      </p:sp>
      <p:sp>
        <p:nvSpPr>
          <p:cNvPr id="5" name="Rectangle 4"/>
          <p:cNvSpPr/>
          <p:nvPr/>
        </p:nvSpPr>
        <p:spPr>
          <a:xfrm>
            <a:off x="5786446" y="4282867"/>
            <a:ext cx="32270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402B2"/>
                </a:solidFill>
              </a:rPr>
              <a:t>[</a:t>
            </a:r>
            <a:r>
              <a:rPr lang="en-US" dirty="0" err="1" smtClean="0">
                <a:solidFill>
                  <a:srgbClr val="2402B2"/>
                </a:solidFill>
              </a:rPr>
              <a:t>Kostov</a:t>
            </a:r>
            <a:r>
              <a:rPr lang="en-US" dirty="0" smtClean="0">
                <a:solidFill>
                  <a:srgbClr val="2402B2"/>
                </a:solidFill>
              </a:rPr>
              <a:t>, </a:t>
            </a:r>
            <a:r>
              <a:rPr lang="en-US" dirty="0" err="1" smtClean="0">
                <a:solidFill>
                  <a:srgbClr val="2402B2"/>
                </a:solidFill>
              </a:rPr>
              <a:t>Serban</a:t>
            </a:r>
            <a:r>
              <a:rPr lang="en-US" dirty="0" smtClean="0">
                <a:solidFill>
                  <a:srgbClr val="2402B2"/>
                </a:solidFill>
              </a:rPr>
              <a:t>, D.V. 07]</a:t>
            </a:r>
          </a:p>
          <a:p>
            <a:r>
              <a:rPr lang="en-US" dirty="0" smtClean="0">
                <a:solidFill>
                  <a:srgbClr val="2402B2"/>
                </a:solidFill>
              </a:rPr>
              <a:t>[</a:t>
            </a:r>
            <a:r>
              <a:rPr lang="en-US" dirty="0" err="1" smtClean="0">
                <a:solidFill>
                  <a:srgbClr val="2402B2"/>
                </a:solidFill>
              </a:rPr>
              <a:t>Dorey</a:t>
            </a:r>
            <a:r>
              <a:rPr lang="en-US" dirty="0" smtClean="0">
                <a:solidFill>
                  <a:srgbClr val="2402B2"/>
                </a:solidFill>
              </a:rPr>
              <a:t>, </a:t>
            </a:r>
            <a:r>
              <a:rPr lang="en-US" dirty="0" err="1" smtClean="0">
                <a:solidFill>
                  <a:srgbClr val="2402B2"/>
                </a:solidFill>
              </a:rPr>
              <a:t>Hofman</a:t>
            </a:r>
            <a:r>
              <a:rPr lang="en-US" dirty="0" smtClean="0">
                <a:solidFill>
                  <a:srgbClr val="2402B2"/>
                </a:solidFill>
              </a:rPr>
              <a:t>, </a:t>
            </a:r>
            <a:r>
              <a:rPr lang="en-US" dirty="0" err="1" smtClean="0">
                <a:solidFill>
                  <a:srgbClr val="2402B2"/>
                </a:solidFill>
              </a:rPr>
              <a:t>Maldacena</a:t>
            </a:r>
            <a:r>
              <a:rPr lang="en-US" dirty="0" smtClean="0">
                <a:solidFill>
                  <a:srgbClr val="2402B2"/>
                </a:solidFill>
              </a:rPr>
              <a:t>, 07]</a:t>
            </a:r>
          </a:p>
        </p:txBody>
      </p:sp>
      <p:sp>
        <p:nvSpPr>
          <p:cNvPr id="6" name="Rectangle 5"/>
          <p:cNvSpPr/>
          <p:nvPr/>
        </p:nvSpPr>
        <p:spPr>
          <a:xfrm>
            <a:off x="5786446" y="5425875"/>
            <a:ext cx="2366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402B2"/>
                </a:solidFill>
              </a:rPr>
              <a:t>[</a:t>
            </a:r>
            <a:r>
              <a:rPr lang="en-US" dirty="0" err="1" smtClean="0">
                <a:solidFill>
                  <a:srgbClr val="2402B2"/>
                </a:solidFill>
              </a:rPr>
              <a:t>Arutyunov</a:t>
            </a:r>
            <a:r>
              <a:rPr lang="en-US" dirty="0" smtClean="0">
                <a:solidFill>
                  <a:srgbClr val="2402B2"/>
                </a:solidFill>
              </a:rPr>
              <a:t>, </a:t>
            </a:r>
            <a:r>
              <a:rPr lang="en-US" dirty="0" err="1" smtClean="0">
                <a:solidFill>
                  <a:srgbClr val="2402B2"/>
                </a:solidFill>
              </a:rPr>
              <a:t>Frolov</a:t>
            </a:r>
            <a:r>
              <a:rPr lang="en-US" dirty="0" smtClean="0">
                <a:solidFill>
                  <a:srgbClr val="2402B2"/>
                </a:solidFill>
              </a:rPr>
              <a:t>, 09]</a:t>
            </a:r>
          </a:p>
          <a:p>
            <a:r>
              <a:rPr lang="en-US" dirty="0" smtClean="0">
                <a:solidFill>
                  <a:srgbClr val="2402B2"/>
                </a:solidFill>
              </a:rPr>
              <a:t>[D.V. 09]</a:t>
            </a:r>
          </a:p>
        </p:txBody>
      </p:sp>
      <p:sp>
        <p:nvSpPr>
          <p:cNvPr id="7" name="Rectangle 6"/>
          <p:cNvSpPr/>
          <p:nvPr/>
        </p:nvSpPr>
        <p:spPr>
          <a:xfrm>
            <a:off x="5786446" y="2416726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402B2"/>
                </a:solidFill>
              </a:rPr>
              <a:t>[</a:t>
            </a:r>
            <a:r>
              <a:rPr lang="en-US" dirty="0" err="1" smtClean="0">
                <a:solidFill>
                  <a:srgbClr val="2402B2"/>
                </a:solidFill>
              </a:rPr>
              <a:t>Janik</a:t>
            </a:r>
            <a:r>
              <a:rPr lang="en-US" dirty="0" smtClean="0">
                <a:solidFill>
                  <a:srgbClr val="2402B2"/>
                </a:solidFill>
              </a:rPr>
              <a:t>, 06]</a:t>
            </a:r>
          </a:p>
        </p:txBody>
      </p:sp>
      <p:grpSp>
        <p:nvGrpSpPr>
          <p:cNvPr id="8" name="Groupe 7"/>
          <p:cNvGrpSpPr/>
          <p:nvPr/>
        </p:nvGrpSpPr>
        <p:grpSpPr>
          <a:xfrm rot="16200000">
            <a:off x="8108209" y="5822201"/>
            <a:ext cx="214290" cy="1857356"/>
            <a:chOff x="602577" y="817393"/>
            <a:chExt cx="329096" cy="4081673"/>
          </a:xfrm>
        </p:grpSpPr>
        <p:grpSp>
          <p:nvGrpSpPr>
            <p:cNvPr id="9" name="Groupe 52"/>
            <p:cNvGrpSpPr/>
            <p:nvPr/>
          </p:nvGrpSpPr>
          <p:grpSpPr>
            <a:xfrm>
              <a:off x="605588" y="817393"/>
              <a:ext cx="326085" cy="327058"/>
              <a:chOff x="3571868" y="1928802"/>
              <a:chExt cx="285752" cy="285752"/>
            </a:xfrm>
          </p:grpSpPr>
          <p:sp>
            <p:nvSpPr>
              <p:cNvPr id="31" name="Ellipse 30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32" name="Connecteur droit 31"/>
              <p:cNvCxnSpPr>
                <a:stCxn id="31" idx="1"/>
                <a:endCxn id="31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>
                <a:stCxn id="31" idx="7"/>
                <a:endCxn id="31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llipse 9"/>
            <p:cNvSpPr/>
            <p:nvPr/>
          </p:nvSpPr>
          <p:spPr>
            <a:xfrm>
              <a:off x="602577" y="1357298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11" name="Groupe 65"/>
            <p:cNvGrpSpPr/>
            <p:nvPr/>
          </p:nvGrpSpPr>
          <p:grpSpPr>
            <a:xfrm>
              <a:off x="605588" y="1958934"/>
              <a:ext cx="326085" cy="327058"/>
              <a:chOff x="3571868" y="1928802"/>
              <a:chExt cx="285752" cy="285752"/>
            </a:xfrm>
          </p:grpSpPr>
          <p:sp>
            <p:nvSpPr>
              <p:cNvPr id="28" name="Ellipse 27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29" name="Connecteur droit 28"/>
              <p:cNvCxnSpPr>
                <a:stCxn id="28" idx="1"/>
                <a:endCxn id="28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>
                <a:stCxn id="28" idx="7"/>
                <a:endCxn id="28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Connecteur droit 11"/>
            <p:cNvCxnSpPr>
              <a:stCxn id="31" idx="4"/>
              <a:endCxn id="10" idx="0"/>
            </p:cNvCxnSpPr>
            <p:nvPr/>
          </p:nvCxnSpPr>
          <p:spPr>
            <a:xfrm rot="5400000">
              <a:off x="660703" y="1249369"/>
              <a:ext cx="212847" cy="3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>
              <a:stCxn id="10" idx="4"/>
              <a:endCxn id="28" idx="0"/>
            </p:cNvCxnSpPr>
            <p:nvPr/>
          </p:nvCxnSpPr>
          <p:spPr>
            <a:xfrm rot="16200000" flipH="1">
              <a:off x="629836" y="1820139"/>
              <a:ext cx="274578" cy="3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>
              <a:stCxn id="28" idx="4"/>
              <a:endCxn id="21" idx="0"/>
            </p:cNvCxnSpPr>
            <p:nvPr/>
          </p:nvCxnSpPr>
          <p:spPr>
            <a:xfrm rot="5400000">
              <a:off x="590036" y="2464587"/>
              <a:ext cx="3571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e 52"/>
            <p:cNvGrpSpPr/>
            <p:nvPr/>
          </p:nvGrpSpPr>
          <p:grpSpPr>
            <a:xfrm flipV="1">
              <a:off x="605588" y="4572008"/>
              <a:ext cx="326085" cy="327058"/>
              <a:chOff x="3571868" y="1928802"/>
              <a:chExt cx="285752" cy="285752"/>
            </a:xfrm>
          </p:grpSpPr>
          <p:sp>
            <p:nvSpPr>
              <p:cNvPr id="25" name="Ellipse 24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26" name="Connecteur droit 25"/>
              <p:cNvCxnSpPr>
                <a:stCxn id="25" idx="1"/>
                <a:endCxn id="25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>
                <a:stCxn id="25" idx="7"/>
                <a:endCxn id="25" idx="3"/>
              </p:cNvCxnSpPr>
              <p:nvPr/>
            </p:nvCxnSpPr>
            <p:spPr>
              <a:xfrm rot="16200000" flipH="1" flipV="1">
                <a:off x="3613716" y="1970649"/>
                <a:ext cx="202056" cy="202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Ellipse 15"/>
            <p:cNvSpPr/>
            <p:nvPr/>
          </p:nvSpPr>
          <p:spPr>
            <a:xfrm flipV="1">
              <a:off x="605588" y="3929066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17" name="Groupe 65"/>
            <p:cNvGrpSpPr/>
            <p:nvPr/>
          </p:nvGrpSpPr>
          <p:grpSpPr>
            <a:xfrm flipV="1">
              <a:off x="605588" y="3286124"/>
              <a:ext cx="326085" cy="327058"/>
              <a:chOff x="3571868" y="1928802"/>
              <a:chExt cx="285752" cy="285752"/>
            </a:xfrm>
          </p:grpSpPr>
          <p:sp>
            <p:nvSpPr>
              <p:cNvPr id="22" name="Ellipse 21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23" name="Connecteur droit 22"/>
              <p:cNvCxnSpPr>
                <a:stCxn id="22" idx="1"/>
                <a:endCxn id="22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>
                <a:stCxn id="22" idx="7"/>
                <a:endCxn id="22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Connecteur droit 17"/>
            <p:cNvCxnSpPr>
              <a:stCxn id="25" idx="4"/>
              <a:endCxn id="16" idx="0"/>
            </p:cNvCxnSpPr>
            <p:nvPr/>
          </p:nvCxnSpPr>
          <p:spPr>
            <a:xfrm rot="5400000" flipH="1" flipV="1">
              <a:off x="610689" y="4414066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>
              <a:stCxn id="16" idx="4"/>
              <a:endCxn id="22" idx="0"/>
            </p:cNvCxnSpPr>
            <p:nvPr/>
          </p:nvCxnSpPr>
          <p:spPr>
            <a:xfrm rot="5400000" flipH="1" flipV="1">
              <a:off x="610689" y="3771124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>
              <a:stCxn id="22" idx="4"/>
              <a:endCxn id="21" idx="4"/>
            </p:cNvCxnSpPr>
            <p:nvPr/>
          </p:nvCxnSpPr>
          <p:spPr>
            <a:xfrm rot="5400000" flipH="1" flipV="1">
              <a:off x="610689" y="3128182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e 20"/>
            <p:cNvSpPr/>
            <p:nvPr/>
          </p:nvSpPr>
          <p:spPr>
            <a:xfrm>
              <a:off x="605588" y="2643182"/>
              <a:ext cx="326085" cy="32705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92182" y="71414"/>
            <a:ext cx="2400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Some history…</a:t>
            </a:r>
            <a:endParaRPr lang="fr-FR" sz="2800" b="1" dirty="0"/>
          </a:p>
        </p:txBody>
      </p:sp>
      <p:sp>
        <p:nvSpPr>
          <p:cNvPr id="35" name="Rectangle 34"/>
          <p:cNvSpPr/>
          <p:nvPr/>
        </p:nvSpPr>
        <p:spPr>
          <a:xfrm>
            <a:off x="5786446" y="7857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2402B2"/>
                </a:solidFill>
              </a:rPr>
              <a:t>[</a:t>
            </a:r>
            <a:r>
              <a:rPr lang="en-US" dirty="0" err="1" smtClean="0">
                <a:solidFill>
                  <a:srgbClr val="2402B2"/>
                </a:solidFill>
              </a:rPr>
              <a:t>Beisert</a:t>
            </a:r>
            <a:r>
              <a:rPr lang="en-US" dirty="0" smtClean="0">
                <a:solidFill>
                  <a:srgbClr val="2402B2"/>
                </a:solidFill>
              </a:rPr>
              <a:t>, </a:t>
            </a:r>
            <a:r>
              <a:rPr lang="en-US" dirty="0" err="1" smtClean="0">
                <a:solidFill>
                  <a:srgbClr val="2402B2"/>
                </a:solidFill>
              </a:rPr>
              <a:t>Staudacher</a:t>
            </a:r>
            <a:r>
              <a:rPr lang="en-US" dirty="0" smtClean="0">
                <a:solidFill>
                  <a:srgbClr val="2402B2"/>
                </a:solidFill>
              </a:rPr>
              <a:t>, 03]</a:t>
            </a:r>
          </a:p>
          <a:p>
            <a:r>
              <a:rPr lang="en-US" dirty="0" smtClean="0">
                <a:solidFill>
                  <a:srgbClr val="2402B2"/>
                </a:solidFill>
              </a:rPr>
              <a:t>[</a:t>
            </a:r>
            <a:r>
              <a:rPr lang="en-US" dirty="0" err="1" smtClean="0">
                <a:solidFill>
                  <a:srgbClr val="2402B2"/>
                </a:solidFill>
              </a:rPr>
              <a:t>Beisert</a:t>
            </a:r>
            <a:r>
              <a:rPr lang="en-US" dirty="0" smtClean="0">
                <a:solidFill>
                  <a:srgbClr val="2402B2"/>
                </a:solidFill>
              </a:rPr>
              <a:t>, 03-04]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786446" y="15716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2402B2"/>
                </a:solidFill>
              </a:rPr>
              <a:t>[</a:t>
            </a:r>
            <a:r>
              <a:rPr lang="en-US" dirty="0" err="1" smtClean="0">
                <a:solidFill>
                  <a:srgbClr val="2402B2"/>
                </a:solidFill>
              </a:rPr>
              <a:t>Arutyunov</a:t>
            </a:r>
            <a:r>
              <a:rPr lang="en-US" dirty="0" smtClean="0">
                <a:solidFill>
                  <a:srgbClr val="2402B2"/>
                </a:solidFill>
              </a:rPr>
              <a:t>, </a:t>
            </a:r>
            <a:r>
              <a:rPr lang="en-US" dirty="0" err="1" smtClean="0">
                <a:solidFill>
                  <a:srgbClr val="2402B2"/>
                </a:solidFill>
              </a:rPr>
              <a:t>Frolov</a:t>
            </a:r>
            <a:r>
              <a:rPr lang="en-US" dirty="0" smtClean="0">
                <a:solidFill>
                  <a:srgbClr val="2402B2"/>
                </a:solidFill>
              </a:rPr>
              <a:t>, </a:t>
            </a:r>
            <a:r>
              <a:rPr lang="en-US" dirty="0" err="1" smtClean="0">
                <a:solidFill>
                  <a:srgbClr val="2402B2"/>
                </a:solidFill>
              </a:rPr>
              <a:t>Staudacher</a:t>
            </a:r>
            <a:r>
              <a:rPr lang="en-US" dirty="0" smtClean="0">
                <a:solidFill>
                  <a:srgbClr val="2402B2"/>
                </a:solidFill>
              </a:rPr>
              <a:t>, 04]</a:t>
            </a:r>
          </a:p>
          <a:p>
            <a:r>
              <a:rPr lang="en-US" dirty="0" smtClean="0">
                <a:solidFill>
                  <a:srgbClr val="2402B2"/>
                </a:solidFill>
              </a:rPr>
              <a:t>[Hernandez, Lopez, 06]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0" y="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In the last decade we learned how to calculate certain nontrivial quantities in one 4-dimensional theory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This theory  is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How we learned this?</a:t>
            </a:r>
          </a:p>
          <a:p>
            <a:r>
              <a:rPr lang="en-US" sz="2400" dirty="0" smtClean="0"/>
              <a:t>               </a:t>
            </a:r>
            <a:r>
              <a:rPr lang="en-US" sz="2400" dirty="0" smtClean="0">
                <a:latin typeface="Symbol"/>
                <a:sym typeface="Symbol"/>
              </a:rPr>
              <a:t>1)  </a:t>
            </a:r>
            <a:r>
              <a:rPr lang="en-US" sz="2400" dirty="0" err="1" smtClean="0">
                <a:sym typeface="Symbol"/>
              </a:rPr>
              <a:t>AdS</a:t>
            </a:r>
            <a:r>
              <a:rPr lang="en-US" sz="2400" dirty="0" smtClean="0">
                <a:sym typeface="Symbol"/>
              </a:rPr>
              <a:t>/CFT </a:t>
            </a:r>
            <a:r>
              <a:rPr lang="en-US" sz="2400" dirty="0" smtClean="0">
                <a:sym typeface="Symbol"/>
              </a:rPr>
              <a:t>duality</a:t>
            </a:r>
            <a:endParaRPr lang="fr-FR" sz="2400" dirty="0">
              <a:latin typeface="Calibri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291679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                                      </a:t>
            </a:r>
            <a:r>
              <a:rPr lang="en-US" sz="3600" dirty="0" smtClean="0"/>
              <a:t>=</a:t>
            </a:r>
            <a:r>
              <a:rPr lang="en-US" sz="3600" b="1" dirty="0" smtClean="0"/>
              <a:t>                       </a:t>
            </a:r>
            <a:r>
              <a:rPr lang="en-US" sz="3600" dirty="0" smtClean="0"/>
              <a:t>IIB, AdS</a:t>
            </a:r>
            <a:r>
              <a:rPr lang="en-US" sz="3600" baseline="-25000" dirty="0" smtClean="0"/>
              <a:t>5</a:t>
            </a:r>
            <a:r>
              <a:rPr lang="en-US" sz="3600" dirty="0" smtClean="0"/>
              <a:t>xS</a:t>
            </a:r>
            <a:r>
              <a:rPr lang="en-US" sz="3600" baseline="30000" dirty="0" smtClean="0"/>
              <a:t>5</a:t>
            </a:r>
            <a:r>
              <a:rPr lang="en-US" sz="3600" b="1" dirty="0" smtClean="0"/>
              <a:t> </a:t>
            </a:r>
            <a:endParaRPr lang="fr-FR" sz="3600" b="1" dirty="0">
              <a:latin typeface="Arial Narrow" pitchFamily="34" charset="0"/>
            </a:endParaRPr>
          </a:p>
        </p:txBody>
      </p:sp>
      <p:pic>
        <p:nvPicPr>
          <p:cNvPr id="6" name="Image 5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85984" y="1142984"/>
            <a:ext cx="1848065" cy="357190"/>
          </a:xfrm>
          <a:prstGeom prst="rect">
            <a:avLst/>
          </a:prstGeom>
          <a:noFill/>
          <a:ln/>
          <a:effectLst/>
        </p:spPr>
      </p:pic>
      <p:pic>
        <p:nvPicPr>
          <p:cNvPr id="8" name="Image 7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4282" y="3059668"/>
            <a:ext cx="1848065" cy="357190"/>
          </a:xfrm>
          <a:prstGeom prst="rect">
            <a:avLst/>
          </a:prstGeom>
          <a:noFill/>
          <a:ln/>
          <a:effectLst/>
        </p:spPr>
      </p:pic>
      <p:cxnSp>
        <p:nvCxnSpPr>
          <p:cNvPr id="10" name="Connecteur droit avec flèche 9"/>
          <p:cNvCxnSpPr/>
          <p:nvPr/>
        </p:nvCxnSpPr>
        <p:spPr>
          <a:xfrm flipV="1">
            <a:off x="928662" y="3571876"/>
            <a:ext cx="6500858" cy="12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28596" y="3643314"/>
            <a:ext cx="52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mi10"/>
              </a:rPr>
              <a:t>g</a:t>
            </a:r>
            <a:r>
              <a:rPr lang="en-US" dirty="0" smtClean="0"/>
              <a:t>=0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500958" y="3643314"/>
            <a:ext cx="74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mi10"/>
              </a:rPr>
              <a:t>g</a:t>
            </a:r>
            <a:r>
              <a:rPr lang="en-US" dirty="0" smtClean="0">
                <a:latin typeface="Calibri"/>
              </a:rPr>
              <a:t> = </a:t>
            </a:r>
            <a:r>
              <a:rPr lang="en-US" b="1" dirty="0" smtClean="0">
                <a:latin typeface="cmsy10"/>
              </a:rPr>
              <a:t>1</a:t>
            </a:r>
            <a:endParaRPr lang="fr-FR" b="1" dirty="0">
              <a:latin typeface="cmsy10"/>
            </a:endParaRPr>
          </a:p>
        </p:txBody>
      </p:sp>
      <p:pic>
        <p:nvPicPr>
          <p:cNvPr id="13" name="Image 12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3643314"/>
            <a:ext cx="1362423" cy="571504"/>
          </a:xfrm>
          <a:prstGeom prst="rect">
            <a:avLst/>
          </a:prstGeom>
          <a:noFill/>
        </p:spPr>
      </p:pic>
      <p:pic>
        <p:nvPicPr>
          <p:cNvPr id="14" name="Image 13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00232" y="5500702"/>
            <a:ext cx="2241648" cy="176361"/>
          </a:xfrm>
          <a:prstGeom prst="rect">
            <a:avLst/>
          </a:prstGeom>
          <a:noFill/>
          <a:ln/>
          <a:effectLst/>
        </p:spPr>
      </p:pic>
      <p:grpSp>
        <p:nvGrpSpPr>
          <p:cNvPr id="57" name="Groupe 56"/>
          <p:cNvGrpSpPr/>
          <p:nvPr/>
        </p:nvGrpSpPr>
        <p:grpSpPr>
          <a:xfrm>
            <a:off x="2000232" y="5857892"/>
            <a:ext cx="2357454" cy="928694"/>
            <a:chOff x="2000232" y="5857892"/>
            <a:chExt cx="2357454" cy="928694"/>
          </a:xfrm>
        </p:grpSpPr>
        <p:sp>
          <p:nvSpPr>
            <p:cNvPr id="15" name="Ellipse 14"/>
            <p:cNvSpPr/>
            <p:nvPr/>
          </p:nvSpPr>
          <p:spPr>
            <a:xfrm>
              <a:off x="2000232" y="6072206"/>
              <a:ext cx="2214578" cy="500066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lèche vers le bas 15"/>
            <p:cNvSpPr/>
            <p:nvPr/>
          </p:nvSpPr>
          <p:spPr>
            <a:xfrm>
              <a:off x="2383141" y="6286520"/>
              <a:ext cx="45719" cy="357190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lèche vers le bas 16"/>
            <p:cNvSpPr/>
            <p:nvPr/>
          </p:nvSpPr>
          <p:spPr>
            <a:xfrm rot="10800000">
              <a:off x="2143108" y="6215082"/>
              <a:ext cx="71438" cy="35719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Flèche vers le bas 17"/>
            <p:cNvSpPr/>
            <p:nvPr/>
          </p:nvSpPr>
          <p:spPr>
            <a:xfrm>
              <a:off x="2643174" y="6357958"/>
              <a:ext cx="45719" cy="357190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lèche vers le bas 18"/>
            <p:cNvSpPr/>
            <p:nvPr/>
          </p:nvSpPr>
          <p:spPr>
            <a:xfrm>
              <a:off x="2883207" y="6357958"/>
              <a:ext cx="45719" cy="357190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lèche vers le bas 19"/>
            <p:cNvSpPr/>
            <p:nvPr/>
          </p:nvSpPr>
          <p:spPr>
            <a:xfrm rot="10800000">
              <a:off x="3143240" y="6357958"/>
              <a:ext cx="71438" cy="35719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Flèche vers le bas 20"/>
            <p:cNvSpPr/>
            <p:nvPr/>
          </p:nvSpPr>
          <p:spPr>
            <a:xfrm>
              <a:off x="3428992" y="6357958"/>
              <a:ext cx="45719" cy="357190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lèche vers le bas 21"/>
            <p:cNvSpPr/>
            <p:nvPr/>
          </p:nvSpPr>
          <p:spPr>
            <a:xfrm rot="10800000">
              <a:off x="3857620" y="6000768"/>
              <a:ext cx="71438" cy="35719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Flèche vers le bas 22"/>
            <p:cNvSpPr/>
            <p:nvPr/>
          </p:nvSpPr>
          <p:spPr>
            <a:xfrm>
              <a:off x="3571868" y="5929330"/>
              <a:ext cx="45719" cy="357190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lèche vers le bas 23"/>
            <p:cNvSpPr/>
            <p:nvPr/>
          </p:nvSpPr>
          <p:spPr>
            <a:xfrm>
              <a:off x="3286116" y="5857892"/>
              <a:ext cx="45719" cy="357190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3571868" y="6417254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 </a:t>
              </a:r>
              <a:endParaRPr lang="fr-FR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3848098" y="6357958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 </a:t>
              </a:r>
              <a:endParaRPr lang="fr-FR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4062412" y="6274378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 </a:t>
              </a:r>
              <a:endParaRPr lang="fr-FR" dirty="0"/>
            </a:p>
          </p:txBody>
        </p:sp>
      </p:grpSp>
      <p:sp>
        <p:nvSpPr>
          <p:cNvPr id="36" name="ZoneTexte 35"/>
          <p:cNvSpPr txBox="1"/>
          <p:nvPr/>
        </p:nvSpPr>
        <p:spPr>
          <a:xfrm>
            <a:off x="5143504" y="4500570"/>
            <a:ext cx="1333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String states</a:t>
            </a:r>
            <a:endParaRPr lang="fr-FR" dirty="0"/>
          </a:p>
        </p:txBody>
      </p:sp>
      <p:grpSp>
        <p:nvGrpSpPr>
          <p:cNvPr id="55" name="Groupe 54"/>
          <p:cNvGrpSpPr/>
          <p:nvPr/>
        </p:nvGrpSpPr>
        <p:grpSpPr>
          <a:xfrm>
            <a:off x="6715140" y="5715016"/>
            <a:ext cx="1833575" cy="880410"/>
            <a:chOff x="5072066" y="5120358"/>
            <a:chExt cx="2690831" cy="1392618"/>
          </a:xfrm>
        </p:grpSpPr>
        <p:grpSp>
          <p:nvGrpSpPr>
            <p:cNvPr id="28" name="Groupe 146"/>
            <p:cNvGrpSpPr/>
            <p:nvPr/>
          </p:nvGrpSpPr>
          <p:grpSpPr>
            <a:xfrm>
              <a:off x="6715140" y="5120358"/>
              <a:ext cx="1047757" cy="1000132"/>
              <a:chOff x="5286380" y="2143116"/>
              <a:chExt cx="1785950" cy="1714512"/>
            </a:xfrm>
          </p:grpSpPr>
          <p:sp>
            <p:nvSpPr>
              <p:cNvPr id="29" name="Ellipse 28"/>
              <p:cNvSpPr/>
              <p:nvPr/>
            </p:nvSpPr>
            <p:spPr>
              <a:xfrm>
                <a:off x="5286380" y="2143116"/>
                <a:ext cx="1785950" cy="1714512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Arc 29"/>
              <p:cNvSpPr/>
              <p:nvPr/>
            </p:nvSpPr>
            <p:spPr>
              <a:xfrm>
                <a:off x="5286380" y="2928934"/>
                <a:ext cx="1785950" cy="196558"/>
              </a:xfrm>
              <a:prstGeom prst="arc">
                <a:avLst>
                  <a:gd name="adj1" fmla="val 10843197"/>
                  <a:gd name="adj2" fmla="val 21476898"/>
                </a:avLst>
              </a:prstGeom>
              <a:ln w="190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Arc 30"/>
              <p:cNvSpPr/>
              <p:nvPr/>
            </p:nvSpPr>
            <p:spPr>
              <a:xfrm>
                <a:off x="5286380" y="2928934"/>
                <a:ext cx="1785950" cy="196558"/>
              </a:xfrm>
              <a:prstGeom prst="arc">
                <a:avLst>
                  <a:gd name="adj1" fmla="val 21441054"/>
                  <a:gd name="adj2" fmla="val 10868180"/>
                </a:avLst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2" name="ZoneTexte 31"/>
            <p:cNvSpPr txBox="1"/>
            <p:nvPr/>
          </p:nvSpPr>
          <p:spPr>
            <a:xfrm>
              <a:off x="6303544" y="5357826"/>
              <a:ext cx="4115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/>
                  </a:solidFill>
                </a:rPr>
                <a:t>x</a:t>
              </a:r>
              <a:endParaRPr lang="fr-FR" sz="2800" dirty="0">
                <a:solidFill>
                  <a:schemeClr val="accent1"/>
                </a:solidFill>
              </a:endParaRPr>
            </a:p>
          </p:txBody>
        </p:sp>
        <p:grpSp>
          <p:nvGrpSpPr>
            <p:cNvPr id="33" name="Groupe 32"/>
            <p:cNvGrpSpPr/>
            <p:nvPr/>
          </p:nvGrpSpPr>
          <p:grpSpPr>
            <a:xfrm>
              <a:off x="7072330" y="5643578"/>
              <a:ext cx="357190" cy="71438"/>
              <a:chOff x="7881961" y="5264363"/>
              <a:chExt cx="357190" cy="71438"/>
            </a:xfrm>
          </p:grpSpPr>
          <p:sp>
            <p:nvSpPr>
              <p:cNvPr id="34" name="Ellipse 33"/>
              <p:cNvSpPr/>
              <p:nvPr/>
            </p:nvSpPr>
            <p:spPr>
              <a:xfrm>
                <a:off x="7881961" y="5264363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35" name="Connecteur droit avec flèche 34"/>
              <p:cNvCxnSpPr>
                <a:stCxn id="34" idx="5"/>
              </p:cNvCxnSpPr>
              <p:nvPr/>
            </p:nvCxnSpPr>
            <p:spPr>
              <a:xfrm rot="16200000" flipH="1">
                <a:off x="8085813" y="5182463"/>
                <a:ext cx="10462" cy="29621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e 17"/>
            <p:cNvGrpSpPr/>
            <p:nvPr/>
          </p:nvGrpSpPr>
          <p:grpSpPr>
            <a:xfrm rot="16200000">
              <a:off x="5114510" y="5101068"/>
              <a:ext cx="1000132" cy="1085019"/>
              <a:chOff x="1848478" y="1134106"/>
              <a:chExt cx="3580778" cy="3884700"/>
            </a:xfrm>
          </p:grpSpPr>
          <p:sp>
            <p:nvSpPr>
              <p:cNvPr id="38" name="Ellipse 37"/>
              <p:cNvSpPr/>
              <p:nvPr/>
            </p:nvSpPr>
            <p:spPr>
              <a:xfrm>
                <a:off x="1884818" y="1134106"/>
                <a:ext cx="3544438" cy="357190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Forme libre 38"/>
              <p:cNvSpPr/>
              <p:nvPr/>
            </p:nvSpPr>
            <p:spPr>
              <a:xfrm>
                <a:off x="4368647" y="1335817"/>
                <a:ext cx="1056443" cy="3480046"/>
              </a:xfrm>
              <a:custGeom>
                <a:avLst/>
                <a:gdLst>
                  <a:gd name="connsiteX0" fmla="*/ 1056443 w 1056443"/>
                  <a:gd name="connsiteY0" fmla="*/ 0 h 3480046"/>
                  <a:gd name="connsiteX1" fmla="*/ 0 w 1056443"/>
                  <a:gd name="connsiteY1" fmla="*/ 1722268 h 3480046"/>
                  <a:gd name="connsiteX2" fmla="*/ 1056443 w 1056443"/>
                  <a:gd name="connsiteY2" fmla="*/ 3480046 h 348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56443" h="3480046">
                    <a:moveTo>
                      <a:pt x="1056443" y="0"/>
                    </a:moveTo>
                    <a:cubicBezTo>
                      <a:pt x="528221" y="571130"/>
                      <a:pt x="0" y="1142260"/>
                      <a:pt x="0" y="1722268"/>
                    </a:cubicBezTo>
                    <a:cubicBezTo>
                      <a:pt x="0" y="2302276"/>
                      <a:pt x="528221" y="2891161"/>
                      <a:pt x="1056443" y="3480046"/>
                    </a:cubicBezTo>
                  </a:path>
                </a:pathLst>
              </a:cu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Forme libre 39"/>
              <p:cNvSpPr/>
              <p:nvPr/>
            </p:nvSpPr>
            <p:spPr>
              <a:xfrm rot="10800000">
                <a:off x="1875113" y="1330664"/>
                <a:ext cx="1056443" cy="3480046"/>
              </a:xfrm>
              <a:custGeom>
                <a:avLst/>
                <a:gdLst>
                  <a:gd name="connsiteX0" fmla="*/ 1056443 w 1056443"/>
                  <a:gd name="connsiteY0" fmla="*/ 0 h 3480046"/>
                  <a:gd name="connsiteX1" fmla="*/ 0 w 1056443"/>
                  <a:gd name="connsiteY1" fmla="*/ 1722268 h 3480046"/>
                  <a:gd name="connsiteX2" fmla="*/ 1056443 w 1056443"/>
                  <a:gd name="connsiteY2" fmla="*/ 3480046 h 348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56443" h="3480046">
                    <a:moveTo>
                      <a:pt x="1056443" y="0"/>
                    </a:moveTo>
                    <a:cubicBezTo>
                      <a:pt x="528221" y="571130"/>
                      <a:pt x="0" y="1142260"/>
                      <a:pt x="0" y="1722268"/>
                    </a:cubicBezTo>
                    <a:cubicBezTo>
                      <a:pt x="0" y="2302276"/>
                      <a:pt x="528221" y="2891161"/>
                      <a:pt x="1056443" y="3480046"/>
                    </a:cubicBezTo>
                  </a:path>
                </a:pathLst>
              </a:cu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Arc 40"/>
              <p:cNvSpPr/>
              <p:nvPr/>
            </p:nvSpPr>
            <p:spPr>
              <a:xfrm>
                <a:off x="1848478" y="4661202"/>
                <a:ext cx="3571900" cy="357190"/>
              </a:xfrm>
              <a:prstGeom prst="arc">
                <a:avLst>
                  <a:gd name="adj1" fmla="val 10924122"/>
                  <a:gd name="adj2" fmla="val 21493743"/>
                </a:avLst>
              </a:prstGeom>
              <a:ln w="190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2" name="Arc 41"/>
              <p:cNvSpPr/>
              <p:nvPr/>
            </p:nvSpPr>
            <p:spPr>
              <a:xfrm>
                <a:off x="1857356" y="4661616"/>
                <a:ext cx="3571900" cy="357190"/>
              </a:xfrm>
              <a:prstGeom prst="arc">
                <a:avLst>
                  <a:gd name="adj1" fmla="val 21523828"/>
                  <a:gd name="adj2" fmla="val 10892166"/>
                </a:avLst>
              </a:prstGeom>
              <a:ln w="19050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43" name="Groupe 42"/>
            <p:cNvGrpSpPr/>
            <p:nvPr/>
          </p:nvGrpSpPr>
          <p:grpSpPr>
            <a:xfrm rot="16200000">
              <a:off x="5447109" y="5482849"/>
              <a:ext cx="357191" cy="107145"/>
              <a:chOff x="7881961" y="5264363"/>
              <a:chExt cx="357190" cy="71438"/>
            </a:xfrm>
          </p:grpSpPr>
          <p:sp>
            <p:nvSpPr>
              <p:cNvPr id="44" name="Ellipse 43"/>
              <p:cNvSpPr/>
              <p:nvPr/>
            </p:nvSpPr>
            <p:spPr>
              <a:xfrm>
                <a:off x="7881961" y="5264363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45" name="Connecteur droit avec flèche 44"/>
              <p:cNvCxnSpPr>
                <a:stCxn id="44" idx="5"/>
              </p:cNvCxnSpPr>
              <p:nvPr/>
            </p:nvCxnSpPr>
            <p:spPr>
              <a:xfrm rot="16200000" flipH="1">
                <a:off x="8085813" y="5182463"/>
                <a:ext cx="10462" cy="29621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Rectangle 45"/>
            <p:cNvSpPr/>
            <p:nvPr/>
          </p:nvSpPr>
          <p:spPr>
            <a:xfrm>
              <a:off x="5305433" y="6143644"/>
              <a:ext cx="6238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AdS</a:t>
              </a:r>
              <a:r>
                <a:rPr lang="en-US" baseline="-25000" dirty="0"/>
                <a:t>5</a:t>
              </a:r>
              <a:endParaRPr lang="fr-FR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060508" y="6143644"/>
              <a:ext cx="3690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S</a:t>
              </a:r>
              <a:r>
                <a:rPr lang="en-US" baseline="30000" dirty="0" smtClean="0">
                  <a:solidFill>
                    <a:schemeClr val="tx1"/>
                  </a:solidFill>
                </a:rPr>
                <a:t>5</a:t>
              </a:r>
              <a:endParaRPr lang="fr-FR" dirty="0"/>
            </a:p>
          </p:txBody>
        </p:sp>
      </p:grpSp>
      <p:sp>
        <p:nvSpPr>
          <p:cNvPr id="48" name="ZoneTexte 47"/>
          <p:cNvSpPr txBox="1"/>
          <p:nvPr/>
        </p:nvSpPr>
        <p:spPr>
          <a:xfrm>
            <a:off x="2071670" y="4500570"/>
            <a:ext cx="162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operators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2071670" y="4786322"/>
            <a:ext cx="220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Conformal dimension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5143504" y="4786322"/>
            <a:ext cx="82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4572000" y="448842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fr-FR" dirty="0"/>
          </a:p>
        </p:txBody>
      </p:sp>
      <p:pic>
        <p:nvPicPr>
          <p:cNvPr id="53" name="Image 52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2844" y="5358556"/>
            <a:ext cx="1374372" cy="213584"/>
          </a:xfrm>
          <a:prstGeom prst="rect">
            <a:avLst/>
          </a:prstGeom>
          <a:noFill/>
          <a:ln/>
          <a:effectLst/>
        </p:spPr>
      </p:pic>
      <p:pic>
        <p:nvPicPr>
          <p:cNvPr id="54" name="Image 53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3453" y="5643578"/>
            <a:ext cx="1336411" cy="213454"/>
          </a:xfrm>
          <a:prstGeom prst="rect">
            <a:avLst/>
          </a:prstGeom>
          <a:noFill/>
          <a:ln/>
          <a:effectLst/>
        </p:spPr>
      </p:pic>
      <p:sp>
        <p:nvSpPr>
          <p:cNvPr id="56" name="ZoneTexte 55"/>
          <p:cNvSpPr txBox="1"/>
          <p:nvPr/>
        </p:nvSpPr>
        <p:spPr>
          <a:xfrm>
            <a:off x="4572000" y="47741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fr-FR" dirty="0"/>
          </a:p>
        </p:txBody>
      </p:sp>
      <p:sp>
        <p:nvSpPr>
          <p:cNvPr id="58" name="ZoneTexte 57"/>
          <p:cNvSpPr txBox="1"/>
          <p:nvPr/>
        </p:nvSpPr>
        <p:spPr>
          <a:xfrm>
            <a:off x="5643570" y="2214554"/>
            <a:ext cx="21695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ymbol"/>
                <a:sym typeface="Symbol"/>
              </a:rPr>
              <a:t> 2)  </a:t>
            </a:r>
            <a:r>
              <a:rPr lang="en-US" sz="2400" dirty="0" err="1" smtClean="0">
                <a:sym typeface="Symbol"/>
              </a:rPr>
              <a:t>Integrability</a:t>
            </a:r>
            <a:endParaRPr lang="fr-FR" sz="2400" dirty="0" smtClean="0"/>
          </a:p>
          <a:p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36" grpId="0"/>
      <p:bldP spid="48" grpId="0"/>
      <p:bldP spid="49" grpId="0"/>
      <p:bldP spid="50" grpId="0"/>
      <p:bldP spid="52" grpId="0"/>
      <p:bldP spid="56" grpId="0"/>
      <p:bldP spid="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500042"/>
            <a:ext cx="38669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Dispersion relation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Zhukovsky</a:t>
            </a:r>
            <a:r>
              <a:rPr lang="en-US" sz="2400" dirty="0" smtClean="0"/>
              <a:t> </a:t>
            </a:r>
            <a:r>
              <a:rPr lang="en-US" sz="2400" dirty="0" err="1" smtClean="0"/>
              <a:t>parametrization</a:t>
            </a:r>
            <a:endParaRPr lang="fr-FR" sz="2400" dirty="0"/>
          </a:p>
        </p:txBody>
      </p:sp>
      <p:pic>
        <p:nvPicPr>
          <p:cNvPr id="4" name="Imag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428604"/>
            <a:ext cx="2819406" cy="557786"/>
          </a:xfrm>
          <a:prstGeom prst="rect">
            <a:avLst/>
          </a:prstGeom>
          <a:noFill/>
        </p:spPr>
      </p:pic>
      <p:pic>
        <p:nvPicPr>
          <p:cNvPr id="11" name="Imag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96520" y="1666466"/>
            <a:ext cx="2918752" cy="405212"/>
          </a:xfrm>
          <a:prstGeom prst="rect">
            <a:avLst/>
          </a:prstGeom>
          <a:noFill/>
          <a:ln/>
          <a:effectLst/>
        </p:spPr>
      </p:pic>
      <p:pic>
        <p:nvPicPr>
          <p:cNvPr id="8" name="Image 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14876" y="2214554"/>
            <a:ext cx="1422814" cy="432632"/>
          </a:xfrm>
          <a:prstGeom prst="rect">
            <a:avLst/>
          </a:prstGeom>
          <a:noFill/>
          <a:ln/>
          <a:effectLst/>
        </p:spPr>
      </p:pic>
      <p:pic>
        <p:nvPicPr>
          <p:cNvPr id="10" name="Image 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4192" y="3071810"/>
            <a:ext cx="3048006" cy="432816"/>
          </a:xfrm>
          <a:prstGeom prst="rect">
            <a:avLst/>
          </a:prstGeom>
          <a:noFill/>
        </p:spPr>
      </p:pic>
      <p:pic>
        <p:nvPicPr>
          <p:cNvPr id="34" name="Image 33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85636" y="4500569"/>
            <a:ext cx="1288124" cy="643223"/>
          </a:xfrm>
          <a:prstGeom prst="rect">
            <a:avLst/>
          </a:prstGeom>
          <a:noFill/>
          <a:ln/>
          <a:effectLst/>
        </p:spPr>
      </p:pic>
      <p:grpSp>
        <p:nvGrpSpPr>
          <p:cNvPr id="14" name="Groupe 98"/>
          <p:cNvGrpSpPr/>
          <p:nvPr/>
        </p:nvGrpSpPr>
        <p:grpSpPr>
          <a:xfrm>
            <a:off x="4581513" y="4532841"/>
            <a:ext cx="1562123" cy="1522971"/>
            <a:chOff x="2357429" y="2095480"/>
            <a:chExt cx="2357455" cy="2357454"/>
          </a:xfrm>
        </p:grpSpPr>
        <p:sp>
          <p:nvSpPr>
            <p:cNvPr id="21" name="Rectangle 20"/>
            <p:cNvSpPr/>
            <p:nvPr/>
          </p:nvSpPr>
          <p:spPr>
            <a:xfrm>
              <a:off x="2357429" y="2095480"/>
              <a:ext cx="2357454" cy="2357454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2" name="Connecteur droit 21"/>
            <p:cNvCxnSpPr/>
            <p:nvPr/>
          </p:nvCxnSpPr>
          <p:spPr>
            <a:xfrm rot="10800000" flipH="1">
              <a:off x="2357430" y="3273413"/>
              <a:ext cx="235745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lipse 22"/>
            <p:cNvSpPr/>
            <p:nvPr/>
          </p:nvSpPr>
          <p:spPr>
            <a:xfrm>
              <a:off x="2928933" y="2666984"/>
              <a:ext cx="1214446" cy="12144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3" name="Image 32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28851" y="4578991"/>
            <a:ext cx="225414" cy="189348"/>
          </a:xfrm>
          <a:prstGeom prst="rect">
            <a:avLst/>
          </a:prstGeom>
          <a:noFill/>
          <a:ln/>
          <a:effectLst/>
        </p:spPr>
      </p:pic>
      <p:sp>
        <p:nvSpPr>
          <p:cNvPr id="16" name="ZoneTexte 15"/>
          <p:cNvSpPr txBox="1"/>
          <p:nvPr/>
        </p:nvSpPr>
        <p:spPr>
          <a:xfrm>
            <a:off x="5738641" y="500144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fr-FR" sz="1600" dirty="0"/>
          </a:p>
        </p:txBody>
      </p:sp>
      <p:sp>
        <p:nvSpPr>
          <p:cNvPr id="17" name="ZoneTexte 16"/>
          <p:cNvSpPr txBox="1"/>
          <p:nvPr/>
        </p:nvSpPr>
        <p:spPr>
          <a:xfrm>
            <a:off x="4639369" y="5001447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mr10"/>
              </a:rPr>
              <a:t>-1</a:t>
            </a:r>
            <a:endParaRPr lang="fr-FR" sz="1600" dirty="0">
              <a:latin typeface="cmr1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764940" y="5455854"/>
            <a:ext cx="295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endParaRPr lang="fr-FR" sz="2000" dirty="0"/>
          </a:p>
        </p:txBody>
      </p:sp>
      <p:sp>
        <p:nvSpPr>
          <p:cNvPr id="19" name="ZoneTexte 18"/>
          <p:cNvSpPr txBox="1"/>
          <p:nvPr/>
        </p:nvSpPr>
        <p:spPr>
          <a:xfrm>
            <a:off x="5429256" y="4997077"/>
            <a:ext cx="203092" cy="238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fr-FR" dirty="0"/>
          </a:p>
        </p:txBody>
      </p:sp>
      <p:sp>
        <p:nvSpPr>
          <p:cNvPr id="20" name="Triangle isocèle 19"/>
          <p:cNvSpPr/>
          <p:nvPr/>
        </p:nvSpPr>
        <p:spPr>
          <a:xfrm>
            <a:off x="5480917" y="4671293"/>
            <a:ext cx="109822" cy="92301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4" name="Groupe 23"/>
          <p:cNvGrpSpPr/>
          <p:nvPr/>
        </p:nvGrpSpPr>
        <p:grpSpPr>
          <a:xfrm>
            <a:off x="6693737" y="4429132"/>
            <a:ext cx="1521601" cy="1626680"/>
            <a:chOff x="687191" y="5506845"/>
            <a:chExt cx="2384619" cy="2517989"/>
          </a:xfrm>
        </p:grpSpPr>
        <p:sp>
          <p:nvSpPr>
            <p:cNvPr id="25" name="Rectangle 24"/>
            <p:cNvSpPr/>
            <p:nvPr/>
          </p:nvSpPr>
          <p:spPr>
            <a:xfrm>
              <a:off x="714356" y="5667380"/>
              <a:ext cx="2357454" cy="2357454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6" name="Connecteur droit 25"/>
            <p:cNvCxnSpPr/>
            <p:nvPr/>
          </p:nvCxnSpPr>
          <p:spPr>
            <a:xfrm>
              <a:off x="1357298" y="6845313"/>
              <a:ext cx="107157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2176162" y="6310655"/>
              <a:ext cx="603429" cy="524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mmi10"/>
                </a:rPr>
                <a:t>2g</a:t>
              </a:r>
              <a:endParaRPr lang="fr-FR" sz="1600" dirty="0">
                <a:latin typeface="cmmi10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944645" y="6310655"/>
              <a:ext cx="711452" cy="524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mr10"/>
                </a:rPr>
                <a:t>-</a:t>
              </a:r>
              <a:r>
                <a:rPr lang="en-US" sz="1600" dirty="0" smtClean="0">
                  <a:latin typeface="cmmi10"/>
                </a:rPr>
                <a:t>2g</a:t>
              </a:r>
              <a:endParaRPr lang="fr-FR" sz="1600" dirty="0">
                <a:latin typeface="cmmi10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687191" y="5506845"/>
              <a:ext cx="3898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mmi10"/>
                </a:rPr>
                <a:t>u</a:t>
              </a:r>
              <a:endParaRPr lang="fr-FR" sz="2800" dirty="0">
                <a:latin typeface="cmmi10"/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2500306" y="7167579"/>
              <a:ext cx="462747" cy="619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</a:t>
              </a:r>
              <a:endParaRPr lang="fr-FR" sz="2000" dirty="0"/>
            </a:p>
          </p:txBody>
        </p:sp>
        <p:sp>
          <p:nvSpPr>
            <p:cNvPr id="31" name="Triangle isocèle 30"/>
            <p:cNvSpPr/>
            <p:nvPr/>
          </p:nvSpPr>
          <p:spPr>
            <a:xfrm>
              <a:off x="2071678" y="6024570"/>
              <a:ext cx="165736" cy="14287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</p:grpSp>
      <p:pic>
        <p:nvPicPr>
          <p:cNvPr id="35" name="Image 34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85918" y="5500702"/>
            <a:ext cx="2023485" cy="357190"/>
          </a:xfrm>
          <a:prstGeom prst="rect">
            <a:avLst/>
          </a:prstGeom>
          <a:noFill/>
          <a:ln/>
          <a:effectLst/>
        </p:spPr>
      </p:pic>
      <p:grpSp>
        <p:nvGrpSpPr>
          <p:cNvPr id="36" name="Groupe 35"/>
          <p:cNvGrpSpPr/>
          <p:nvPr/>
        </p:nvGrpSpPr>
        <p:grpSpPr>
          <a:xfrm rot="16200000">
            <a:off x="8108209" y="5822201"/>
            <a:ext cx="214290" cy="1857356"/>
            <a:chOff x="602577" y="817393"/>
            <a:chExt cx="329096" cy="4081673"/>
          </a:xfrm>
        </p:grpSpPr>
        <p:grpSp>
          <p:nvGrpSpPr>
            <p:cNvPr id="37" name="Groupe 52"/>
            <p:cNvGrpSpPr/>
            <p:nvPr/>
          </p:nvGrpSpPr>
          <p:grpSpPr>
            <a:xfrm>
              <a:off x="605588" y="817393"/>
              <a:ext cx="326085" cy="327058"/>
              <a:chOff x="3571868" y="1928802"/>
              <a:chExt cx="285752" cy="285752"/>
            </a:xfrm>
          </p:grpSpPr>
          <p:sp>
            <p:nvSpPr>
              <p:cNvPr id="59" name="Ellipse 58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60" name="Connecteur droit 59"/>
              <p:cNvCxnSpPr>
                <a:stCxn id="59" idx="1"/>
                <a:endCxn id="59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/>
              <p:cNvCxnSpPr>
                <a:stCxn id="59" idx="7"/>
                <a:endCxn id="59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Ellipse 37"/>
            <p:cNvSpPr/>
            <p:nvPr/>
          </p:nvSpPr>
          <p:spPr>
            <a:xfrm>
              <a:off x="602577" y="1357298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39" name="Groupe 65"/>
            <p:cNvGrpSpPr/>
            <p:nvPr/>
          </p:nvGrpSpPr>
          <p:grpSpPr>
            <a:xfrm>
              <a:off x="605588" y="1958934"/>
              <a:ext cx="326085" cy="327058"/>
              <a:chOff x="3571868" y="1928802"/>
              <a:chExt cx="285752" cy="285752"/>
            </a:xfrm>
          </p:grpSpPr>
          <p:sp>
            <p:nvSpPr>
              <p:cNvPr id="56" name="Ellipse 55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57" name="Connecteur droit 56"/>
              <p:cNvCxnSpPr>
                <a:stCxn id="56" idx="1"/>
                <a:endCxn id="56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/>
              <p:cNvCxnSpPr>
                <a:stCxn id="56" idx="7"/>
                <a:endCxn id="56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Connecteur droit 39"/>
            <p:cNvCxnSpPr>
              <a:stCxn id="59" idx="4"/>
              <a:endCxn id="38" idx="0"/>
            </p:cNvCxnSpPr>
            <p:nvPr/>
          </p:nvCxnSpPr>
          <p:spPr>
            <a:xfrm rot="5400000">
              <a:off x="660703" y="1249369"/>
              <a:ext cx="212847" cy="3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>
              <a:stCxn id="38" idx="4"/>
              <a:endCxn id="56" idx="0"/>
            </p:cNvCxnSpPr>
            <p:nvPr/>
          </p:nvCxnSpPr>
          <p:spPr>
            <a:xfrm rot="16200000" flipH="1">
              <a:off x="629836" y="1820139"/>
              <a:ext cx="274578" cy="3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>
              <a:stCxn id="56" idx="4"/>
              <a:endCxn id="49" idx="0"/>
            </p:cNvCxnSpPr>
            <p:nvPr/>
          </p:nvCxnSpPr>
          <p:spPr>
            <a:xfrm rot="5400000">
              <a:off x="590036" y="2464587"/>
              <a:ext cx="3571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e 52"/>
            <p:cNvGrpSpPr/>
            <p:nvPr/>
          </p:nvGrpSpPr>
          <p:grpSpPr>
            <a:xfrm flipV="1">
              <a:off x="605588" y="4572008"/>
              <a:ext cx="326085" cy="327058"/>
              <a:chOff x="3571868" y="1928802"/>
              <a:chExt cx="285752" cy="285752"/>
            </a:xfrm>
          </p:grpSpPr>
          <p:sp>
            <p:nvSpPr>
              <p:cNvPr id="53" name="Ellipse 52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54" name="Connecteur droit 53"/>
              <p:cNvCxnSpPr>
                <a:stCxn id="53" idx="1"/>
                <a:endCxn id="53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>
                <a:stCxn id="53" idx="7"/>
                <a:endCxn id="53" idx="3"/>
              </p:cNvCxnSpPr>
              <p:nvPr/>
            </p:nvCxnSpPr>
            <p:spPr>
              <a:xfrm rot="16200000" flipH="1" flipV="1">
                <a:off x="3613716" y="1970649"/>
                <a:ext cx="202056" cy="202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Ellipse 43"/>
            <p:cNvSpPr/>
            <p:nvPr/>
          </p:nvSpPr>
          <p:spPr>
            <a:xfrm flipV="1">
              <a:off x="605588" y="3929066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45" name="Groupe 65"/>
            <p:cNvGrpSpPr/>
            <p:nvPr/>
          </p:nvGrpSpPr>
          <p:grpSpPr>
            <a:xfrm flipV="1">
              <a:off x="605588" y="3286124"/>
              <a:ext cx="326085" cy="327058"/>
              <a:chOff x="3571868" y="1928802"/>
              <a:chExt cx="285752" cy="285752"/>
            </a:xfrm>
          </p:grpSpPr>
          <p:sp>
            <p:nvSpPr>
              <p:cNvPr id="50" name="Ellipse 49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51" name="Connecteur droit 50"/>
              <p:cNvCxnSpPr>
                <a:stCxn id="50" idx="1"/>
                <a:endCxn id="50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/>
              <p:cNvCxnSpPr>
                <a:stCxn id="50" idx="7"/>
                <a:endCxn id="50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Connecteur droit 45"/>
            <p:cNvCxnSpPr>
              <a:stCxn id="53" idx="4"/>
              <a:endCxn id="44" idx="0"/>
            </p:cNvCxnSpPr>
            <p:nvPr/>
          </p:nvCxnSpPr>
          <p:spPr>
            <a:xfrm rot="5400000" flipH="1" flipV="1">
              <a:off x="610689" y="4414066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>
              <a:stCxn id="44" idx="4"/>
              <a:endCxn id="50" idx="0"/>
            </p:cNvCxnSpPr>
            <p:nvPr/>
          </p:nvCxnSpPr>
          <p:spPr>
            <a:xfrm rot="5400000" flipH="1" flipV="1">
              <a:off x="610689" y="3771124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>
              <a:stCxn id="50" idx="4"/>
              <a:endCxn id="49" idx="4"/>
            </p:cNvCxnSpPr>
            <p:nvPr/>
          </p:nvCxnSpPr>
          <p:spPr>
            <a:xfrm rot="5400000" flipH="1" flipV="1">
              <a:off x="610689" y="3128182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Ellipse 48"/>
            <p:cNvSpPr/>
            <p:nvPr/>
          </p:nvSpPr>
          <p:spPr>
            <a:xfrm>
              <a:off x="605588" y="2643182"/>
              <a:ext cx="326085" cy="32705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92182" y="71414"/>
            <a:ext cx="2990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Crossing equations</a:t>
            </a:r>
            <a:endParaRPr lang="fr-FR" sz="2800" b="1" dirty="0"/>
          </a:p>
        </p:txBody>
      </p:sp>
      <p:pic>
        <p:nvPicPr>
          <p:cNvPr id="59" name="Image 5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447" y="1000108"/>
            <a:ext cx="2996189" cy="609602"/>
          </a:xfrm>
          <a:prstGeom prst="rect">
            <a:avLst/>
          </a:prstGeom>
          <a:noFill/>
        </p:spPr>
      </p:pic>
      <p:sp>
        <p:nvSpPr>
          <p:cNvPr id="60" name="ZoneTexte 59"/>
          <p:cNvSpPr txBox="1"/>
          <p:nvPr/>
        </p:nvSpPr>
        <p:spPr>
          <a:xfrm>
            <a:off x="428596" y="1038509"/>
            <a:ext cx="221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Relativistic case:</a:t>
            </a:r>
            <a:endParaRPr lang="fr-FR" sz="2400" dirty="0"/>
          </a:p>
        </p:txBody>
      </p:sp>
      <p:sp>
        <p:nvSpPr>
          <p:cNvPr id="61" name="ZoneTexte 60"/>
          <p:cNvSpPr txBox="1"/>
          <p:nvPr/>
        </p:nvSpPr>
        <p:spPr>
          <a:xfrm>
            <a:off x="928662" y="200024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Shift by  </a:t>
            </a:r>
            <a:r>
              <a:rPr lang="en-US" dirty="0" err="1" smtClean="0">
                <a:latin typeface="cmmi10"/>
              </a:rPr>
              <a:t>i</a:t>
            </a:r>
            <a:r>
              <a:rPr lang="en-US" dirty="0" smtClean="0"/>
              <a:t> changes sign of </a:t>
            </a:r>
            <a:r>
              <a:rPr lang="en-US" dirty="0" smtClean="0">
                <a:latin typeface="cmmi10"/>
              </a:rPr>
              <a:t>E</a:t>
            </a:r>
            <a:r>
              <a:rPr lang="en-US" dirty="0" smtClean="0"/>
              <a:t> and </a:t>
            </a:r>
            <a:r>
              <a:rPr lang="en-US" dirty="0" smtClean="0">
                <a:latin typeface="cmmi10"/>
              </a:rPr>
              <a:t>p</a:t>
            </a:r>
            <a:endParaRPr lang="fr-FR" dirty="0">
              <a:latin typeface="cmmi10"/>
            </a:endParaRPr>
          </a:p>
        </p:txBody>
      </p:sp>
      <p:pic>
        <p:nvPicPr>
          <p:cNvPr id="62" name="Image 61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72066" y="1930447"/>
            <a:ext cx="2058161" cy="355649"/>
          </a:xfrm>
          <a:prstGeom prst="rect">
            <a:avLst/>
          </a:prstGeom>
          <a:noFill/>
          <a:ln/>
          <a:effectLst/>
        </p:spPr>
      </p:pic>
      <p:pic>
        <p:nvPicPr>
          <p:cNvPr id="63" name="Image 62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97350" y="2359074"/>
            <a:ext cx="2057562" cy="355546"/>
          </a:xfrm>
          <a:prstGeom prst="rect">
            <a:avLst/>
          </a:prstGeom>
          <a:noFill/>
          <a:ln/>
          <a:effectLst/>
        </p:spPr>
      </p:pic>
      <p:grpSp>
        <p:nvGrpSpPr>
          <p:cNvPr id="64" name="Groupe 63"/>
          <p:cNvGrpSpPr/>
          <p:nvPr/>
        </p:nvGrpSpPr>
        <p:grpSpPr>
          <a:xfrm rot="16200000">
            <a:off x="8108209" y="5822201"/>
            <a:ext cx="214290" cy="1857356"/>
            <a:chOff x="602577" y="817393"/>
            <a:chExt cx="329096" cy="4081673"/>
          </a:xfrm>
        </p:grpSpPr>
        <p:grpSp>
          <p:nvGrpSpPr>
            <p:cNvPr id="65" name="Groupe 52"/>
            <p:cNvGrpSpPr/>
            <p:nvPr/>
          </p:nvGrpSpPr>
          <p:grpSpPr>
            <a:xfrm>
              <a:off x="605588" y="817393"/>
              <a:ext cx="326085" cy="327058"/>
              <a:chOff x="3571868" y="1928802"/>
              <a:chExt cx="285752" cy="285752"/>
            </a:xfrm>
          </p:grpSpPr>
          <p:sp>
            <p:nvSpPr>
              <p:cNvPr id="87" name="Ellipse 86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88" name="Connecteur droit 87"/>
              <p:cNvCxnSpPr>
                <a:stCxn id="87" idx="1"/>
                <a:endCxn id="87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cteur droit 88"/>
              <p:cNvCxnSpPr>
                <a:stCxn id="87" idx="7"/>
                <a:endCxn id="87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Ellipse 65"/>
            <p:cNvSpPr/>
            <p:nvPr/>
          </p:nvSpPr>
          <p:spPr>
            <a:xfrm>
              <a:off x="602577" y="1357298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67" name="Groupe 65"/>
            <p:cNvGrpSpPr/>
            <p:nvPr/>
          </p:nvGrpSpPr>
          <p:grpSpPr>
            <a:xfrm>
              <a:off x="605588" y="1958934"/>
              <a:ext cx="326085" cy="327058"/>
              <a:chOff x="3571868" y="1928802"/>
              <a:chExt cx="285752" cy="285752"/>
            </a:xfrm>
          </p:grpSpPr>
          <p:sp>
            <p:nvSpPr>
              <p:cNvPr id="84" name="Ellipse 83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85" name="Connecteur droit 84"/>
              <p:cNvCxnSpPr>
                <a:stCxn id="84" idx="1"/>
                <a:endCxn id="84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necteur droit 85"/>
              <p:cNvCxnSpPr>
                <a:stCxn id="84" idx="7"/>
                <a:endCxn id="84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Connecteur droit 67"/>
            <p:cNvCxnSpPr>
              <a:stCxn id="87" idx="4"/>
              <a:endCxn id="66" idx="0"/>
            </p:cNvCxnSpPr>
            <p:nvPr/>
          </p:nvCxnSpPr>
          <p:spPr>
            <a:xfrm rot="5400000">
              <a:off x="660703" y="1249369"/>
              <a:ext cx="212847" cy="3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>
              <a:stCxn id="66" idx="4"/>
              <a:endCxn id="84" idx="0"/>
            </p:cNvCxnSpPr>
            <p:nvPr/>
          </p:nvCxnSpPr>
          <p:spPr>
            <a:xfrm rot="16200000" flipH="1">
              <a:off x="629836" y="1820139"/>
              <a:ext cx="274578" cy="3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>
              <a:stCxn id="84" idx="4"/>
              <a:endCxn id="77" idx="0"/>
            </p:cNvCxnSpPr>
            <p:nvPr/>
          </p:nvCxnSpPr>
          <p:spPr>
            <a:xfrm rot="5400000">
              <a:off x="590036" y="2464587"/>
              <a:ext cx="3571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e 52"/>
            <p:cNvGrpSpPr/>
            <p:nvPr/>
          </p:nvGrpSpPr>
          <p:grpSpPr>
            <a:xfrm flipV="1">
              <a:off x="605588" y="4572008"/>
              <a:ext cx="326085" cy="327058"/>
              <a:chOff x="3571868" y="1928802"/>
              <a:chExt cx="285752" cy="285752"/>
            </a:xfrm>
          </p:grpSpPr>
          <p:sp>
            <p:nvSpPr>
              <p:cNvPr id="81" name="Ellipse 80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82" name="Connecteur droit 81"/>
              <p:cNvCxnSpPr>
                <a:stCxn id="81" idx="1"/>
                <a:endCxn id="81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necteur droit 82"/>
              <p:cNvCxnSpPr>
                <a:stCxn id="81" idx="7"/>
                <a:endCxn id="81" idx="3"/>
              </p:cNvCxnSpPr>
              <p:nvPr/>
            </p:nvCxnSpPr>
            <p:spPr>
              <a:xfrm rot="16200000" flipH="1" flipV="1">
                <a:off x="3613716" y="1970649"/>
                <a:ext cx="202056" cy="202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Ellipse 71"/>
            <p:cNvSpPr/>
            <p:nvPr/>
          </p:nvSpPr>
          <p:spPr>
            <a:xfrm flipV="1">
              <a:off x="605588" y="3929066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73" name="Groupe 65"/>
            <p:cNvGrpSpPr/>
            <p:nvPr/>
          </p:nvGrpSpPr>
          <p:grpSpPr>
            <a:xfrm flipV="1">
              <a:off x="605588" y="3286124"/>
              <a:ext cx="326085" cy="327058"/>
              <a:chOff x="3571868" y="1928802"/>
              <a:chExt cx="285752" cy="285752"/>
            </a:xfrm>
          </p:grpSpPr>
          <p:sp>
            <p:nvSpPr>
              <p:cNvPr id="78" name="Ellipse 77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79" name="Connecteur droit 78"/>
              <p:cNvCxnSpPr>
                <a:stCxn id="78" idx="1"/>
                <a:endCxn id="78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>
                <a:stCxn id="78" idx="7"/>
                <a:endCxn id="78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Connecteur droit 73"/>
            <p:cNvCxnSpPr>
              <a:stCxn id="81" idx="4"/>
              <a:endCxn id="72" idx="0"/>
            </p:cNvCxnSpPr>
            <p:nvPr/>
          </p:nvCxnSpPr>
          <p:spPr>
            <a:xfrm rot="5400000" flipH="1" flipV="1">
              <a:off x="610689" y="4414066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>
              <a:stCxn id="72" idx="4"/>
              <a:endCxn id="78" idx="0"/>
            </p:cNvCxnSpPr>
            <p:nvPr/>
          </p:nvCxnSpPr>
          <p:spPr>
            <a:xfrm rot="5400000" flipH="1" flipV="1">
              <a:off x="610689" y="3771124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>
              <a:stCxn id="78" idx="4"/>
              <a:endCxn id="77" idx="4"/>
            </p:cNvCxnSpPr>
            <p:nvPr/>
          </p:nvCxnSpPr>
          <p:spPr>
            <a:xfrm rot="5400000" flipH="1" flipV="1">
              <a:off x="610689" y="3128182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Ellipse 76"/>
            <p:cNvSpPr/>
            <p:nvPr/>
          </p:nvSpPr>
          <p:spPr>
            <a:xfrm>
              <a:off x="605588" y="2643182"/>
              <a:ext cx="326085" cy="32705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>
            <a:off x="357158" y="3195638"/>
            <a:ext cx="37147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928662" y="2695572"/>
            <a:ext cx="1500198" cy="0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928662" y="3695704"/>
            <a:ext cx="1500198" cy="0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785786" y="2481258"/>
            <a:ext cx="928694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5400000" flipH="1" flipV="1">
            <a:off x="1079348" y="3417762"/>
            <a:ext cx="285752" cy="984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rme libre 18"/>
          <p:cNvSpPr/>
          <p:nvPr/>
        </p:nvSpPr>
        <p:spPr>
          <a:xfrm>
            <a:off x="1802970" y="2261074"/>
            <a:ext cx="1916623" cy="2074188"/>
          </a:xfrm>
          <a:custGeom>
            <a:avLst/>
            <a:gdLst>
              <a:gd name="connsiteX0" fmla="*/ 1808135 w 1916623"/>
              <a:gd name="connsiteY0" fmla="*/ 563104 h 2074188"/>
              <a:gd name="connsiteX1" fmla="*/ 738752 w 1916623"/>
              <a:gd name="connsiteY1" fmla="*/ 98155 h 2074188"/>
              <a:gd name="connsiteX2" fmla="*/ 103322 w 1916623"/>
              <a:gd name="connsiteY2" fmla="*/ 284135 h 2074188"/>
              <a:gd name="connsiteX3" fmla="*/ 118820 w 1916623"/>
              <a:gd name="connsiteY3" fmla="*/ 1802968 h 2074188"/>
              <a:gd name="connsiteX4" fmla="*/ 816244 w 1916623"/>
              <a:gd name="connsiteY4" fmla="*/ 1911457 h 2074188"/>
              <a:gd name="connsiteX5" fmla="*/ 1684149 w 1916623"/>
              <a:gd name="connsiteY5" fmla="*/ 1291524 h 2074188"/>
              <a:gd name="connsiteX6" fmla="*/ 1916623 w 1916623"/>
              <a:gd name="connsiteY6" fmla="*/ 764582 h 2074188"/>
              <a:gd name="connsiteX7" fmla="*/ 1916623 w 1916623"/>
              <a:gd name="connsiteY7" fmla="*/ 764582 h 2074188"/>
              <a:gd name="connsiteX0" fmla="*/ 1911774 w 1916623"/>
              <a:gd name="connsiteY0" fmla="*/ 720250 h 2074188"/>
              <a:gd name="connsiteX1" fmla="*/ 738752 w 1916623"/>
              <a:gd name="connsiteY1" fmla="*/ 98155 h 2074188"/>
              <a:gd name="connsiteX2" fmla="*/ 103322 w 1916623"/>
              <a:gd name="connsiteY2" fmla="*/ 284135 h 2074188"/>
              <a:gd name="connsiteX3" fmla="*/ 118820 w 1916623"/>
              <a:gd name="connsiteY3" fmla="*/ 1802968 h 2074188"/>
              <a:gd name="connsiteX4" fmla="*/ 816244 w 1916623"/>
              <a:gd name="connsiteY4" fmla="*/ 1911457 h 2074188"/>
              <a:gd name="connsiteX5" fmla="*/ 1684149 w 1916623"/>
              <a:gd name="connsiteY5" fmla="*/ 1291524 h 2074188"/>
              <a:gd name="connsiteX6" fmla="*/ 1916623 w 1916623"/>
              <a:gd name="connsiteY6" fmla="*/ 764582 h 2074188"/>
              <a:gd name="connsiteX7" fmla="*/ 1916623 w 1916623"/>
              <a:gd name="connsiteY7" fmla="*/ 764582 h 2074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6623" h="2074188">
                <a:moveTo>
                  <a:pt x="1911774" y="720250"/>
                </a:moveTo>
                <a:cubicBezTo>
                  <a:pt x="1519150" y="511023"/>
                  <a:pt x="1040161" y="170841"/>
                  <a:pt x="738752" y="98155"/>
                </a:cubicBezTo>
                <a:cubicBezTo>
                  <a:pt x="437343" y="25469"/>
                  <a:pt x="206644" y="0"/>
                  <a:pt x="103322" y="284135"/>
                </a:cubicBezTo>
                <a:cubicBezTo>
                  <a:pt x="0" y="568270"/>
                  <a:pt x="0" y="1531748"/>
                  <a:pt x="118820" y="1802968"/>
                </a:cubicBezTo>
                <a:cubicBezTo>
                  <a:pt x="237640" y="2074188"/>
                  <a:pt x="555356" y="1996698"/>
                  <a:pt x="816244" y="1911457"/>
                </a:cubicBezTo>
                <a:cubicBezTo>
                  <a:pt x="1077132" y="1826216"/>
                  <a:pt x="1500753" y="1482670"/>
                  <a:pt x="1684149" y="1291524"/>
                </a:cubicBezTo>
                <a:cubicBezTo>
                  <a:pt x="1867545" y="1100378"/>
                  <a:pt x="1916623" y="764582"/>
                  <a:pt x="1916623" y="764582"/>
                </a:cubicBezTo>
                <a:lnTo>
                  <a:pt x="1916623" y="764582"/>
                </a:ln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3714744" y="2981324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 rot="1829498">
            <a:off x="2905535" y="2470022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3786182" y="276701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fr-FR" dirty="0"/>
          </a:p>
        </p:txBody>
      </p:sp>
      <p:pic>
        <p:nvPicPr>
          <p:cNvPr id="71" name="Image 70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5719" y="2124068"/>
            <a:ext cx="914404" cy="278893"/>
          </a:xfrm>
          <a:prstGeom prst="rect">
            <a:avLst/>
          </a:prstGeom>
          <a:noFill/>
          <a:ln/>
          <a:effectLst/>
        </p:spPr>
      </p:pic>
      <p:pic>
        <p:nvPicPr>
          <p:cNvPr id="72" name="Image 71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5972" y="4052894"/>
            <a:ext cx="887989" cy="304627"/>
          </a:xfrm>
          <a:prstGeom prst="rect">
            <a:avLst/>
          </a:prstGeom>
          <a:noFill/>
          <a:ln/>
          <a:effectLst/>
        </p:spPr>
      </p:pic>
      <p:pic>
        <p:nvPicPr>
          <p:cNvPr id="75" name="Image 74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43174" y="5214950"/>
            <a:ext cx="5590757" cy="785818"/>
          </a:xfrm>
          <a:prstGeom prst="rect">
            <a:avLst/>
          </a:prstGeom>
          <a:noFill/>
          <a:ln/>
          <a:effectLst/>
        </p:spPr>
      </p:pic>
      <p:grpSp>
        <p:nvGrpSpPr>
          <p:cNvPr id="6" name="Groupe 44"/>
          <p:cNvGrpSpPr/>
          <p:nvPr/>
        </p:nvGrpSpPr>
        <p:grpSpPr>
          <a:xfrm>
            <a:off x="7479555" y="1945196"/>
            <a:ext cx="1521601" cy="1626680"/>
            <a:chOff x="687191" y="5506845"/>
            <a:chExt cx="2384619" cy="2517989"/>
          </a:xfrm>
        </p:grpSpPr>
        <p:sp>
          <p:nvSpPr>
            <p:cNvPr id="46" name="Rectangle 45"/>
            <p:cNvSpPr/>
            <p:nvPr/>
          </p:nvSpPr>
          <p:spPr>
            <a:xfrm>
              <a:off x="714356" y="5667380"/>
              <a:ext cx="2357454" cy="2357454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7" name="Connecteur droit 46"/>
            <p:cNvCxnSpPr/>
            <p:nvPr/>
          </p:nvCxnSpPr>
          <p:spPr>
            <a:xfrm>
              <a:off x="1357298" y="6845313"/>
              <a:ext cx="107157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ZoneTexte 47"/>
            <p:cNvSpPr txBox="1"/>
            <p:nvPr/>
          </p:nvSpPr>
          <p:spPr>
            <a:xfrm>
              <a:off x="2176162" y="6310655"/>
              <a:ext cx="603429" cy="524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mmi10"/>
                </a:rPr>
                <a:t>2g</a:t>
              </a:r>
              <a:endParaRPr lang="fr-FR" sz="1600" dirty="0">
                <a:latin typeface="cmmi10"/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944645" y="6310655"/>
              <a:ext cx="711452" cy="524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mr10"/>
                </a:rPr>
                <a:t>-</a:t>
              </a:r>
              <a:r>
                <a:rPr lang="en-US" sz="1600" dirty="0" smtClean="0">
                  <a:latin typeface="cmmi10"/>
                </a:rPr>
                <a:t>2g</a:t>
              </a:r>
              <a:endParaRPr lang="fr-FR" sz="1600" dirty="0">
                <a:latin typeface="cmmi10"/>
              </a:endParaRP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687191" y="5506845"/>
              <a:ext cx="3898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mmi10"/>
                </a:rPr>
                <a:t>u</a:t>
              </a:r>
              <a:endParaRPr lang="fr-FR" sz="2800" dirty="0">
                <a:latin typeface="cmmi10"/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2500306" y="7167579"/>
              <a:ext cx="462747" cy="619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</a:t>
              </a:r>
              <a:endParaRPr lang="fr-FR" sz="2000" dirty="0"/>
            </a:p>
          </p:txBody>
        </p:sp>
        <p:sp>
          <p:nvSpPr>
            <p:cNvPr id="52" name="Triangle isocèle 51"/>
            <p:cNvSpPr/>
            <p:nvPr/>
          </p:nvSpPr>
          <p:spPr>
            <a:xfrm>
              <a:off x="2071678" y="6024570"/>
              <a:ext cx="165736" cy="14287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</p:grpSp>
      <p:pic>
        <p:nvPicPr>
          <p:cNvPr id="73" name="Image 72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85551" y="3786189"/>
            <a:ext cx="1415397" cy="249849"/>
          </a:xfrm>
          <a:prstGeom prst="rect">
            <a:avLst/>
          </a:prstGeom>
          <a:noFill/>
          <a:ln/>
          <a:effectLst/>
        </p:spPr>
      </p:pic>
      <p:pic>
        <p:nvPicPr>
          <p:cNvPr id="74" name="Image 73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95126" y="4143378"/>
            <a:ext cx="1396247" cy="249999"/>
          </a:xfrm>
          <a:prstGeom prst="rect">
            <a:avLst/>
          </a:prstGeom>
          <a:noFill/>
          <a:ln/>
          <a:effectLst/>
        </p:spPr>
      </p:pic>
      <p:sp>
        <p:nvSpPr>
          <p:cNvPr id="57" name="Rectangle 56"/>
          <p:cNvSpPr/>
          <p:nvPr/>
        </p:nvSpPr>
        <p:spPr>
          <a:xfrm>
            <a:off x="772810" y="550070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[</a:t>
            </a:r>
            <a:r>
              <a:rPr lang="en-US" dirty="0" err="1" smtClean="0">
                <a:solidFill>
                  <a:srgbClr val="008000"/>
                </a:solidFill>
              </a:rPr>
              <a:t>Janik</a:t>
            </a:r>
            <a:r>
              <a:rPr lang="en-US" dirty="0" smtClean="0">
                <a:solidFill>
                  <a:srgbClr val="008000"/>
                </a:solidFill>
              </a:rPr>
              <a:t>, 06]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214546" y="2643182"/>
            <a:ext cx="70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mmi10"/>
              </a:rPr>
              <a:t>2g</a:t>
            </a:r>
            <a:r>
              <a:rPr lang="en-US" sz="1400" dirty="0" smtClean="0">
                <a:latin typeface="Calibri"/>
              </a:rPr>
              <a:t>+i/2</a:t>
            </a:r>
            <a:endParaRPr lang="fr-FR" sz="1400" dirty="0">
              <a:latin typeface="Calibri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14546" y="3357562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</a:rPr>
              <a:t>-</a:t>
            </a:r>
            <a:r>
              <a:rPr lang="en-US" dirty="0" smtClean="0">
                <a:latin typeface="cmmi10"/>
              </a:rPr>
              <a:t>2g</a:t>
            </a:r>
            <a:r>
              <a:rPr lang="en-US" sz="1400" dirty="0" smtClean="0">
                <a:latin typeface="Calibri"/>
              </a:rPr>
              <a:t>+i/2</a:t>
            </a:r>
            <a:endParaRPr lang="fr-FR" sz="1400" dirty="0"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2182" y="71414"/>
            <a:ext cx="2990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Crossing equations</a:t>
            </a:r>
            <a:endParaRPr lang="fr-FR" sz="2800" b="1" dirty="0"/>
          </a:p>
        </p:txBody>
      </p:sp>
      <p:sp>
        <p:nvSpPr>
          <p:cNvPr id="56" name="Rectangle 55"/>
          <p:cNvSpPr/>
          <p:nvPr/>
        </p:nvSpPr>
        <p:spPr>
          <a:xfrm>
            <a:off x="714348" y="857232"/>
            <a:ext cx="1938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AdS</a:t>
            </a:r>
            <a:r>
              <a:rPr lang="en-US" sz="2400" dirty="0" smtClean="0"/>
              <a:t>/CFT </a:t>
            </a:r>
            <a:r>
              <a:rPr lang="en-US" sz="2400" dirty="0" smtClean="0"/>
              <a:t>case:</a:t>
            </a:r>
            <a:endParaRPr lang="fr-FR" sz="2400" dirty="0"/>
          </a:p>
        </p:txBody>
      </p:sp>
      <p:pic>
        <p:nvPicPr>
          <p:cNvPr id="60" name="Image 59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928670"/>
            <a:ext cx="1167386" cy="405384"/>
          </a:xfrm>
          <a:prstGeom prst="rect">
            <a:avLst/>
          </a:prstGeom>
          <a:noFill/>
        </p:spPr>
      </p:pic>
      <p:grpSp>
        <p:nvGrpSpPr>
          <p:cNvPr id="61" name="Groupe 98"/>
          <p:cNvGrpSpPr/>
          <p:nvPr/>
        </p:nvGrpSpPr>
        <p:grpSpPr>
          <a:xfrm>
            <a:off x="5857884" y="2071678"/>
            <a:ext cx="1562123" cy="1522971"/>
            <a:chOff x="2357429" y="2095480"/>
            <a:chExt cx="2357455" cy="2357454"/>
          </a:xfrm>
        </p:grpSpPr>
        <p:sp>
          <p:nvSpPr>
            <p:cNvPr id="62" name="Rectangle 61"/>
            <p:cNvSpPr/>
            <p:nvPr/>
          </p:nvSpPr>
          <p:spPr>
            <a:xfrm>
              <a:off x="2357429" y="2095480"/>
              <a:ext cx="2357454" cy="2357454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3" name="Connecteur droit 62"/>
            <p:cNvCxnSpPr/>
            <p:nvPr/>
          </p:nvCxnSpPr>
          <p:spPr>
            <a:xfrm rot="10800000" flipH="1">
              <a:off x="2357430" y="3273413"/>
              <a:ext cx="235745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Ellipse 63"/>
            <p:cNvSpPr/>
            <p:nvPr/>
          </p:nvSpPr>
          <p:spPr>
            <a:xfrm>
              <a:off x="2928933" y="2666984"/>
              <a:ext cx="1214446" cy="12144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5" name="Image 64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05222" y="2117828"/>
            <a:ext cx="225414" cy="189348"/>
          </a:xfrm>
          <a:prstGeom prst="rect">
            <a:avLst/>
          </a:prstGeom>
          <a:noFill/>
          <a:ln/>
          <a:effectLst/>
        </p:spPr>
      </p:pic>
      <p:sp>
        <p:nvSpPr>
          <p:cNvPr id="66" name="ZoneTexte 65"/>
          <p:cNvSpPr txBox="1"/>
          <p:nvPr/>
        </p:nvSpPr>
        <p:spPr>
          <a:xfrm>
            <a:off x="7015012" y="25402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fr-FR" sz="1600" dirty="0"/>
          </a:p>
        </p:txBody>
      </p:sp>
      <p:sp>
        <p:nvSpPr>
          <p:cNvPr id="67" name="ZoneTexte 66"/>
          <p:cNvSpPr txBox="1"/>
          <p:nvPr/>
        </p:nvSpPr>
        <p:spPr>
          <a:xfrm>
            <a:off x="5915740" y="2540284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mr10"/>
              </a:rPr>
              <a:t>-1</a:t>
            </a:r>
            <a:endParaRPr lang="fr-FR" sz="1600" dirty="0">
              <a:latin typeface="cmr1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7041311" y="2994691"/>
            <a:ext cx="295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endParaRPr lang="fr-FR" sz="2000" dirty="0"/>
          </a:p>
        </p:txBody>
      </p:sp>
      <p:sp>
        <p:nvSpPr>
          <p:cNvPr id="69" name="ZoneTexte 68"/>
          <p:cNvSpPr txBox="1"/>
          <p:nvPr/>
        </p:nvSpPr>
        <p:spPr>
          <a:xfrm>
            <a:off x="6705627" y="2535914"/>
            <a:ext cx="203092" cy="238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fr-FR" dirty="0"/>
          </a:p>
        </p:txBody>
      </p:sp>
      <p:sp>
        <p:nvSpPr>
          <p:cNvPr id="70" name="Triangle isocèle 69"/>
          <p:cNvSpPr/>
          <p:nvPr/>
        </p:nvSpPr>
        <p:spPr>
          <a:xfrm>
            <a:off x="6757288" y="2210130"/>
            <a:ext cx="109822" cy="92301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6" name="Groupe 75"/>
          <p:cNvGrpSpPr/>
          <p:nvPr/>
        </p:nvGrpSpPr>
        <p:grpSpPr>
          <a:xfrm rot="16200000">
            <a:off x="8108209" y="5822201"/>
            <a:ext cx="214290" cy="1857356"/>
            <a:chOff x="602577" y="817393"/>
            <a:chExt cx="329096" cy="4081673"/>
          </a:xfrm>
        </p:grpSpPr>
        <p:grpSp>
          <p:nvGrpSpPr>
            <p:cNvPr id="77" name="Groupe 52"/>
            <p:cNvGrpSpPr/>
            <p:nvPr/>
          </p:nvGrpSpPr>
          <p:grpSpPr>
            <a:xfrm>
              <a:off x="605588" y="817393"/>
              <a:ext cx="326085" cy="327058"/>
              <a:chOff x="3571868" y="1928802"/>
              <a:chExt cx="285752" cy="285752"/>
            </a:xfrm>
          </p:grpSpPr>
          <p:sp>
            <p:nvSpPr>
              <p:cNvPr id="99" name="Ellipse 98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100" name="Connecteur droit 99"/>
              <p:cNvCxnSpPr>
                <a:stCxn id="99" idx="1"/>
                <a:endCxn id="99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cteur droit 100"/>
              <p:cNvCxnSpPr>
                <a:stCxn id="99" idx="7"/>
                <a:endCxn id="99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Ellipse 77"/>
            <p:cNvSpPr/>
            <p:nvPr/>
          </p:nvSpPr>
          <p:spPr>
            <a:xfrm>
              <a:off x="602577" y="1357298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79" name="Groupe 65"/>
            <p:cNvGrpSpPr/>
            <p:nvPr/>
          </p:nvGrpSpPr>
          <p:grpSpPr>
            <a:xfrm>
              <a:off x="605588" y="1958934"/>
              <a:ext cx="326085" cy="327058"/>
              <a:chOff x="3571868" y="1928802"/>
              <a:chExt cx="285752" cy="285752"/>
            </a:xfrm>
          </p:grpSpPr>
          <p:sp>
            <p:nvSpPr>
              <p:cNvPr id="96" name="Ellipse 95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97" name="Connecteur droit 96"/>
              <p:cNvCxnSpPr>
                <a:stCxn id="96" idx="1"/>
                <a:endCxn id="96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97"/>
              <p:cNvCxnSpPr>
                <a:stCxn id="96" idx="7"/>
                <a:endCxn id="96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Connecteur droit 79"/>
            <p:cNvCxnSpPr>
              <a:stCxn id="99" idx="4"/>
              <a:endCxn id="78" idx="0"/>
            </p:cNvCxnSpPr>
            <p:nvPr/>
          </p:nvCxnSpPr>
          <p:spPr>
            <a:xfrm rot="5400000">
              <a:off x="660703" y="1249369"/>
              <a:ext cx="212847" cy="3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>
              <a:stCxn id="78" idx="4"/>
              <a:endCxn id="96" idx="0"/>
            </p:cNvCxnSpPr>
            <p:nvPr/>
          </p:nvCxnSpPr>
          <p:spPr>
            <a:xfrm rot="16200000" flipH="1">
              <a:off x="629836" y="1820139"/>
              <a:ext cx="274578" cy="3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>
              <a:stCxn id="96" idx="4"/>
              <a:endCxn id="89" idx="0"/>
            </p:cNvCxnSpPr>
            <p:nvPr/>
          </p:nvCxnSpPr>
          <p:spPr>
            <a:xfrm rot="5400000">
              <a:off x="590036" y="2464587"/>
              <a:ext cx="3571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e 52"/>
            <p:cNvGrpSpPr/>
            <p:nvPr/>
          </p:nvGrpSpPr>
          <p:grpSpPr>
            <a:xfrm flipV="1">
              <a:off x="605588" y="4572008"/>
              <a:ext cx="326085" cy="327058"/>
              <a:chOff x="3571868" y="1928802"/>
              <a:chExt cx="285752" cy="285752"/>
            </a:xfrm>
          </p:grpSpPr>
          <p:sp>
            <p:nvSpPr>
              <p:cNvPr id="93" name="Ellipse 92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94" name="Connecteur droit 93"/>
              <p:cNvCxnSpPr>
                <a:stCxn id="93" idx="1"/>
                <a:endCxn id="93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onnecteur droit 94"/>
              <p:cNvCxnSpPr>
                <a:stCxn id="93" idx="7"/>
                <a:endCxn id="93" idx="3"/>
              </p:cNvCxnSpPr>
              <p:nvPr/>
            </p:nvCxnSpPr>
            <p:spPr>
              <a:xfrm rot="16200000" flipH="1" flipV="1">
                <a:off x="3613716" y="1970649"/>
                <a:ext cx="202056" cy="202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Ellipse 83"/>
            <p:cNvSpPr/>
            <p:nvPr/>
          </p:nvSpPr>
          <p:spPr>
            <a:xfrm flipV="1">
              <a:off x="605588" y="3929066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85" name="Groupe 65"/>
            <p:cNvGrpSpPr/>
            <p:nvPr/>
          </p:nvGrpSpPr>
          <p:grpSpPr>
            <a:xfrm flipV="1">
              <a:off x="605588" y="3286124"/>
              <a:ext cx="326085" cy="327058"/>
              <a:chOff x="3571868" y="1928802"/>
              <a:chExt cx="285752" cy="285752"/>
            </a:xfrm>
          </p:grpSpPr>
          <p:sp>
            <p:nvSpPr>
              <p:cNvPr id="90" name="Ellipse 89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91" name="Connecteur droit 90"/>
              <p:cNvCxnSpPr>
                <a:stCxn id="90" idx="1"/>
                <a:endCxn id="90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cteur droit 91"/>
              <p:cNvCxnSpPr>
                <a:stCxn id="90" idx="7"/>
                <a:endCxn id="90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6" name="Connecteur droit 85"/>
            <p:cNvCxnSpPr>
              <a:stCxn id="93" idx="4"/>
              <a:endCxn id="84" idx="0"/>
            </p:cNvCxnSpPr>
            <p:nvPr/>
          </p:nvCxnSpPr>
          <p:spPr>
            <a:xfrm rot="5400000" flipH="1" flipV="1">
              <a:off x="610689" y="4414066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>
              <a:stCxn id="84" idx="4"/>
              <a:endCxn id="90" idx="0"/>
            </p:cNvCxnSpPr>
            <p:nvPr/>
          </p:nvCxnSpPr>
          <p:spPr>
            <a:xfrm rot="5400000" flipH="1" flipV="1">
              <a:off x="610689" y="3771124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>
              <a:stCxn id="90" idx="4"/>
              <a:endCxn id="89" idx="4"/>
            </p:cNvCxnSpPr>
            <p:nvPr/>
          </p:nvCxnSpPr>
          <p:spPr>
            <a:xfrm rot="5400000" flipH="1" flipV="1">
              <a:off x="610689" y="3128182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Ellipse 88"/>
            <p:cNvSpPr/>
            <p:nvPr/>
          </p:nvSpPr>
          <p:spPr>
            <a:xfrm>
              <a:off x="605588" y="2643182"/>
              <a:ext cx="326085" cy="32705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ZoneTexte 44"/>
          <p:cNvSpPr txBox="1"/>
          <p:nvPr/>
        </p:nvSpPr>
        <p:spPr>
          <a:xfrm>
            <a:off x="214283" y="3357562"/>
            <a:ext cx="89297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Assumptions on the structure of the dressing  factor: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Decomposition in terms of </a:t>
            </a:r>
            <a:r>
              <a:rPr lang="en-US" dirty="0" smtClean="0">
                <a:latin typeface="cmmi10"/>
              </a:rPr>
              <a:t>Â</a:t>
            </a:r>
            <a:r>
              <a:rPr lang="en-US" dirty="0" smtClean="0"/>
              <a:t>: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>
                <a:latin typeface="cmmi10"/>
              </a:rPr>
              <a:t>Â </a:t>
            </a:r>
            <a:r>
              <a:rPr lang="en-US" dirty="0"/>
              <a:t>is analytic for |x|&gt;</a:t>
            </a:r>
            <a:r>
              <a:rPr lang="en-US" dirty="0" smtClean="0"/>
              <a:t>1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All branch points of  </a:t>
            </a:r>
            <a:r>
              <a:rPr lang="en-US" dirty="0" smtClean="0">
                <a:latin typeface="cmmi10"/>
              </a:rPr>
              <a:t>Â</a:t>
            </a:r>
            <a:r>
              <a:rPr lang="en-US" dirty="0" smtClean="0"/>
              <a:t> (as a function of </a:t>
            </a:r>
            <a:r>
              <a:rPr lang="en-US" dirty="0" smtClean="0">
                <a:latin typeface="cmmi10"/>
              </a:rPr>
              <a:t>u</a:t>
            </a:r>
            <a:r>
              <a:rPr lang="en-US" dirty="0" smtClean="0"/>
              <a:t>) are of square root type. There are only branch points that are explicitly required by crossing.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Â</a:t>
            </a:r>
            <a:r>
              <a:rPr lang="en-US" dirty="0" smtClean="0">
                <a:latin typeface="Symbol"/>
                <a:sym typeface="Symbol"/>
              </a:rPr>
              <a:t></a:t>
            </a:r>
            <a:r>
              <a:rPr lang="en-US" dirty="0" smtClean="0"/>
              <a:t> const,  x</a:t>
            </a:r>
            <a:r>
              <a:rPr lang="en-US" dirty="0" smtClean="0">
                <a:latin typeface="Symbol"/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1</a:t>
            </a:r>
            <a:endParaRPr lang="fr-FR" dirty="0">
              <a:latin typeface="cmsy10"/>
            </a:endParaRPr>
          </a:p>
        </p:txBody>
      </p:sp>
      <p:pic>
        <p:nvPicPr>
          <p:cNvPr id="94" name="Image 93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29650" y="3857628"/>
            <a:ext cx="2213266" cy="428373"/>
          </a:xfrm>
          <a:prstGeom prst="rect">
            <a:avLst/>
          </a:prstGeom>
          <a:noFill/>
          <a:ln/>
          <a:effectLst/>
        </p:spPr>
      </p:pic>
      <p:pic>
        <p:nvPicPr>
          <p:cNvPr id="95" name="Image 94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27556" y="4429131"/>
            <a:ext cx="5649335" cy="285897"/>
          </a:xfrm>
          <a:prstGeom prst="rect">
            <a:avLst/>
          </a:prstGeom>
          <a:noFill/>
          <a:ln/>
          <a:effectLst/>
        </p:spPr>
      </p:pic>
      <p:pic>
        <p:nvPicPr>
          <p:cNvPr id="96" name="Image 95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30205" y="4786322"/>
            <a:ext cx="2246322" cy="335489"/>
          </a:xfrm>
          <a:prstGeom prst="rect">
            <a:avLst/>
          </a:prstGeom>
          <a:noFill/>
          <a:ln/>
          <a:effectLst/>
        </p:spPr>
      </p:pic>
      <p:sp>
        <p:nvSpPr>
          <p:cNvPr id="59" name="Rectangle 58"/>
          <p:cNvSpPr/>
          <p:nvPr/>
        </p:nvSpPr>
        <p:spPr>
          <a:xfrm>
            <a:off x="92182" y="71414"/>
            <a:ext cx="4660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Solution of crossing equations</a:t>
            </a:r>
            <a:endParaRPr lang="fr-FR" sz="2800" b="1" dirty="0"/>
          </a:p>
        </p:txBody>
      </p:sp>
      <p:grpSp>
        <p:nvGrpSpPr>
          <p:cNvPr id="73" name="Groupe 72"/>
          <p:cNvGrpSpPr/>
          <p:nvPr/>
        </p:nvGrpSpPr>
        <p:grpSpPr>
          <a:xfrm>
            <a:off x="285719" y="838357"/>
            <a:ext cx="3818179" cy="2233453"/>
            <a:chOff x="285719" y="2124068"/>
            <a:chExt cx="3818179" cy="2233453"/>
          </a:xfrm>
        </p:grpSpPr>
        <p:cxnSp>
          <p:nvCxnSpPr>
            <p:cNvPr id="60" name="Connecteur droit 59"/>
            <p:cNvCxnSpPr/>
            <p:nvPr/>
          </p:nvCxnSpPr>
          <p:spPr>
            <a:xfrm>
              <a:off x="357158" y="3195638"/>
              <a:ext cx="37147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928662" y="2695572"/>
              <a:ext cx="150019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928662" y="3695704"/>
              <a:ext cx="150019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avec flèche 62"/>
            <p:cNvCxnSpPr/>
            <p:nvPr/>
          </p:nvCxnSpPr>
          <p:spPr>
            <a:xfrm>
              <a:off x="785786" y="2481258"/>
              <a:ext cx="928694" cy="1428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avec flèche 63"/>
            <p:cNvCxnSpPr/>
            <p:nvPr/>
          </p:nvCxnSpPr>
          <p:spPr>
            <a:xfrm rot="5400000" flipH="1" flipV="1">
              <a:off x="1079348" y="3417762"/>
              <a:ext cx="285752" cy="98451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Forme libre 64"/>
            <p:cNvSpPr/>
            <p:nvPr/>
          </p:nvSpPr>
          <p:spPr>
            <a:xfrm>
              <a:off x="1802970" y="2261074"/>
              <a:ext cx="1916623" cy="2074188"/>
            </a:xfrm>
            <a:custGeom>
              <a:avLst/>
              <a:gdLst>
                <a:gd name="connsiteX0" fmla="*/ 1808135 w 1916623"/>
                <a:gd name="connsiteY0" fmla="*/ 563104 h 2074188"/>
                <a:gd name="connsiteX1" fmla="*/ 738752 w 1916623"/>
                <a:gd name="connsiteY1" fmla="*/ 98155 h 2074188"/>
                <a:gd name="connsiteX2" fmla="*/ 103322 w 1916623"/>
                <a:gd name="connsiteY2" fmla="*/ 284135 h 2074188"/>
                <a:gd name="connsiteX3" fmla="*/ 118820 w 1916623"/>
                <a:gd name="connsiteY3" fmla="*/ 1802968 h 2074188"/>
                <a:gd name="connsiteX4" fmla="*/ 816244 w 1916623"/>
                <a:gd name="connsiteY4" fmla="*/ 1911457 h 2074188"/>
                <a:gd name="connsiteX5" fmla="*/ 1684149 w 1916623"/>
                <a:gd name="connsiteY5" fmla="*/ 1291524 h 2074188"/>
                <a:gd name="connsiteX6" fmla="*/ 1916623 w 1916623"/>
                <a:gd name="connsiteY6" fmla="*/ 764582 h 2074188"/>
                <a:gd name="connsiteX7" fmla="*/ 1916623 w 1916623"/>
                <a:gd name="connsiteY7" fmla="*/ 764582 h 2074188"/>
                <a:gd name="connsiteX0" fmla="*/ 1911774 w 1916623"/>
                <a:gd name="connsiteY0" fmla="*/ 720250 h 2074188"/>
                <a:gd name="connsiteX1" fmla="*/ 738752 w 1916623"/>
                <a:gd name="connsiteY1" fmla="*/ 98155 h 2074188"/>
                <a:gd name="connsiteX2" fmla="*/ 103322 w 1916623"/>
                <a:gd name="connsiteY2" fmla="*/ 284135 h 2074188"/>
                <a:gd name="connsiteX3" fmla="*/ 118820 w 1916623"/>
                <a:gd name="connsiteY3" fmla="*/ 1802968 h 2074188"/>
                <a:gd name="connsiteX4" fmla="*/ 816244 w 1916623"/>
                <a:gd name="connsiteY4" fmla="*/ 1911457 h 2074188"/>
                <a:gd name="connsiteX5" fmla="*/ 1684149 w 1916623"/>
                <a:gd name="connsiteY5" fmla="*/ 1291524 h 2074188"/>
                <a:gd name="connsiteX6" fmla="*/ 1916623 w 1916623"/>
                <a:gd name="connsiteY6" fmla="*/ 764582 h 2074188"/>
                <a:gd name="connsiteX7" fmla="*/ 1916623 w 1916623"/>
                <a:gd name="connsiteY7" fmla="*/ 764582 h 207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6623" h="2074188">
                  <a:moveTo>
                    <a:pt x="1911774" y="720250"/>
                  </a:moveTo>
                  <a:cubicBezTo>
                    <a:pt x="1519150" y="511023"/>
                    <a:pt x="1040161" y="170841"/>
                    <a:pt x="738752" y="98155"/>
                  </a:cubicBezTo>
                  <a:cubicBezTo>
                    <a:pt x="437343" y="25469"/>
                    <a:pt x="206644" y="0"/>
                    <a:pt x="103322" y="284135"/>
                  </a:cubicBezTo>
                  <a:cubicBezTo>
                    <a:pt x="0" y="568270"/>
                    <a:pt x="0" y="1531748"/>
                    <a:pt x="118820" y="1802968"/>
                  </a:cubicBezTo>
                  <a:cubicBezTo>
                    <a:pt x="237640" y="2074188"/>
                    <a:pt x="555356" y="1996698"/>
                    <a:pt x="816244" y="1911457"/>
                  </a:cubicBezTo>
                  <a:cubicBezTo>
                    <a:pt x="1077132" y="1826216"/>
                    <a:pt x="1500753" y="1482670"/>
                    <a:pt x="1684149" y="1291524"/>
                  </a:cubicBezTo>
                  <a:cubicBezTo>
                    <a:pt x="1867545" y="1100378"/>
                    <a:pt x="1916623" y="764582"/>
                    <a:pt x="1916623" y="764582"/>
                  </a:cubicBezTo>
                  <a:lnTo>
                    <a:pt x="1916623" y="764582"/>
                  </a:lnTo>
                </a:path>
              </a:pathLst>
            </a:cu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Ellipse 65"/>
            <p:cNvSpPr/>
            <p:nvPr/>
          </p:nvSpPr>
          <p:spPr>
            <a:xfrm>
              <a:off x="3714744" y="298132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ZoneTexte 66"/>
            <p:cNvSpPr txBox="1"/>
            <p:nvPr/>
          </p:nvSpPr>
          <p:spPr>
            <a:xfrm rot="1829498">
              <a:off x="2905535" y="2470022"/>
              <a:ext cx="660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cross</a:t>
              </a:r>
              <a:endParaRPr lang="fr-FR" dirty="0"/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3786182" y="276701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fr-FR" dirty="0"/>
            </a:p>
          </p:txBody>
        </p:sp>
        <p:pic>
          <p:nvPicPr>
            <p:cNvPr id="69" name="Image 68" descr="TP_tmp.bmp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85719" y="2124068"/>
              <a:ext cx="914404" cy="27889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0" name="Image 69" descr="TP_tmp.bmp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85972" y="4052894"/>
              <a:ext cx="887989" cy="30462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71" name="Rectangle 70"/>
            <p:cNvSpPr/>
            <p:nvPr/>
          </p:nvSpPr>
          <p:spPr>
            <a:xfrm>
              <a:off x="2214546" y="2643182"/>
              <a:ext cx="7024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mmi10"/>
                </a:rPr>
                <a:t>2g</a:t>
              </a:r>
              <a:r>
                <a:rPr lang="en-US" sz="1400" dirty="0" smtClean="0">
                  <a:latin typeface="Calibri"/>
                </a:rPr>
                <a:t>+i/2</a:t>
              </a:r>
              <a:endParaRPr lang="fr-FR" sz="1400" dirty="0">
                <a:latin typeface="Calibri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214546" y="3357562"/>
              <a:ext cx="766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/>
                </a:rPr>
                <a:t>-</a:t>
              </a:r>
              <a:r>
                <a:rPr lang="en-US" dirty="0" smtClean="0">
                  <a:latin typeface="cmmi10"/>
                </a:rPr>
                <a:t>2g</a:t>
              </a:r>
              <a:r>
                <a:rPr lang="en-US" sz="1400" dirty="0" smtClean="0">
                  <a:latin typeface="Calibri"/>
                </a:rPr>
                <a:t>+i/2</a:t>
              </a:r>
              <a:endParaRPr lang="fr-FR" sz="1400" dirty="0">
                <a:latin typeface="Calibri"/>
              </a:endParaRPr>
            </a:p>
          </p:txBody>
        </p:sp>
      </p:grpSp>
      <p:grpSp>
        <p:nvGrpSpPr>
          <p:cNvPr id="74" name="Groupe 44"/>
          <p:cNvGrpSpPr/>
          <p:nvPr/>
        </p:nvGrpSpPr>
        <p:grpSpPr>
          <a:xfrm>
            <a:off x="7479555" y="837943"/>
            <a:ext cx="1521601" cy="1626680"/>
            <a:chOff x="687191" y="5506845"/>
            <a:chExt cx="2384619" cy="2517989"/>
          </a:xfrm>
        </p:grpSpPr>
        <p:sp>
          <p:nvSpPr>
            <p:cNvPr id="75" name="Rectangle 74"/>
            <p:cNvSpPr/>
            <p:nvPr/>
          </p:nvSpPr>
          <p:spPr>
            <a:xfrm>
              <a:off x="714356" y="5667380"/>
              <a:ext cx="2357454" cy="2357454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6" name="Connecteur droit 75"/>
            <p:cNvCxnSpPr/>
            <p:nvPr/>
          </p:nvCxnSpPr>
          <p:spPr>
            <a:xfrm>
              <a:off x="1357298" y="6845313"/>
              <a:ext cx="107157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ZoneTexte 76"/>
            <p:cNvSpPr txBox="1"/>
            <p:nvPr/>
          </p:nvSpPr>
          <p:spPr>
            <a:xfrm>
              <a:off x="2176162" y="6310655"/>
              <a:ext cx="603429" cy="524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mmi10"/>
                </a:rPr>
                <a:t>2g</a:t>
              </a:r>
              <a:endParaRPr lang="fr-FR" sz="1600" dirty="0">
                <a:latin typeface="cmmi10"/>
              </a:endParaRPr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944645" y="6310655"/>
              <a:ext cx="711452" cy="524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mr10"/>
                </a:rPr>
                <a:t>-</a:t>
              </a:r>
              <a:r>
                <a:rPr lang="en-US" sz="1600" dirty="0" smtClean="0">
                  <a:latin typeface="cmmi10"/>
                </a:rPr>
                <a:t>2g</a:t>
              </a:r>
              <a:endParaRPr lang="fr-FR" sz="1600" dirty="0">
                <a:latin typeface="cmmi10"/>
              </a:endParaRPr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687191" y="5506845"/>
              <a:ext cx="3898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mmi10"/>
                </a:rPr>
                <a:t>u</a:t>
              </a:r>
              <a:endParaRPr lang="fr-FR" sz="2800" dirty="0">
                <a:latin typeface="cmmi10"/>
              </a:endParaRPr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2500306" y="7167579"/>
              <a:ext cx="462747" cy="619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</a:t>
              </a:r>
              <a:endParaRPr lang="fr-FR" sz="2000" dirty="0"/>
            </a:p>
          </p:txBody>
        </p:sp>
        <p:sp>
          <p:nvSpPr>
            <p:cNvPr id="81" name="Triangle isocèle 80"/>
            <p:cNvSpPr/>
            <p:nvPr/>
          </p:nvSpPr>
          <p:spPr>
            <a:xfrm>
              <a:off x="2071678" y="6024570"/>
              <a:ext cx="165736" cy="14287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</p:grpSp>
      <p:pic>
        <p:nvPicPr>
          <p:cNvPr id="82" name="Image 81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85551" y="2678936"/>
            <a:ext cx="1415397" cy="249849"/>
          </a:xfrm>
          <a:prstGeom prst="rect">
            <a:avLst/>
          </a:prstGeom>
          <a:noFill/>
          <a:ln/>
          <a:effectLst/>
        </p:spPr>
      </p:pic>
      <p:pic>
        <p:nvPicPr>
          <p:cNvPr id="83" name="Image 82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95126" y="3036125"/>
            <a:ext cx="1396247" cy="249999"/>
          </a:xfrm>
          <a:prstGeom prst="rect">
            <a:avLst/>
          </a:prstGeom>
          <a:noFill/>
          <a:ln/>
          <a:effectLst/>
        </p:spPr>
      </p:pic>
      <p:grpSp>
        <p:nvGrpSpPr>
          <p:cNvPr id="84" name="Groupe 98"/>
          <p:cNvGrpSpPr/>
          <p:nvPr/>
        </p:nvGrpSpPr>
        <p:grpSpPr>
          <a:xfrm>
            <a:off x="5857884" y="964425"/>
            <a:ext cx="1562123" cy="1522971"/>
            <a:chOff x="2357429" y="2095480"/>
            <a:chExt cx="2357455" cy="2357454"/>
          </a:xfrm>
        </p:grpSpPr>
        <p:sp>
          <p:nvSpPr>
            <p:cNvPr id="85" name="Rectangle 84"/>
            <p:cNvSpPr/>
            <p:nvPr/>
          </p:nvSpPr>
          <p:spPr>
            <a:xfrm>
              <a:off x="2357429" y="2095480"/>
              <a:ext cx="2357454" cy="2357454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6" name="Connecteur droit 85"/>
            <p:cNvCxnSpPr/>
            <p:nvPr/>
          </p:nvCxnSpPr>
          <p:spPr>
            <a:xfrm rot="10800000" flipH="1">
              <a:off x="2357430" y="3273413"/>
              <a:ext cx="235745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Ellipse 86"/>
            <p:cNvSpPr/>
            <p:nvPr/>
          </p:nvSpPr>
          <p:spPr>
            <a:xfrm>
              <a:off x="2928933" y="2666984"/>
              <a:ext cx="1214446" cy="12144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8" name="Image 87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05222" y="1010575"/>
            <a:ext cx="225414" cy="189348"/>
          </a:xfrm>
          <a:prstGeom prst="rect">
            <a:avLst/>
          </a:prstGeom>
          <a:noFill/>
          <a:ln/>
          <a:effectLst/>
        </p:spPr>
      </p:pic>
      <p:sp>
        <p:nvSpPr>
          <p:cNvPr id="89" name="ZoneTexte 88"/>
          <p:cNvSpPr txBox="1"/>
          <p:nvPr/>
        </p:nvSpPr>
        <p:spPr>
          <a:xfrm>
            <a:off x="7015012" y="143303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fr-FR" sz="1600" dirty="0"/>
          </a:p>
        </p:txBody>
      </p:sp>
      <p:sp>
        <p:nvSpPr>
          <p:cNvPr id="90" name="ZoneTexte 89"/>
          <p:cNvSpPr txBox="1"/>
          <p:nvPr/>
        </p:nvSpPr>
        <p:spPr>
          <a:xfrm>
            <a:off x="5915740" y="1433031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mr10"/>
              </a:rPr>
              <a:t>-1</a:t>
            </a:r>
            <a:endParaRPr lang="fr-FR" sz="1600" dirty="0">
              <a:latin typeface="cmr10"/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7041311" y="1887438"/>
            <a:ext cx="295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endParaRPr lang="fr-FR" sz="2000" dirty="0"/>
          </a:p>
        </p:txBody>
      </p:sp>
      <p:sp>
        <p:nvSpPr>
          <p:cNvPr id="92" name="ZoneTexte 91"/>
          <p:cNvSpPr txBox="1"/>
          <p:nvPr/>
        </p:nvSpPr>
        <p:spPr>
          <a:xfrm>
            <a:off x="6705627" y="1428661"/>
            <a:ext cx="203092" cy="238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fr-FR" dirty="0"/>
          </a:p>
        </p:txBody>
      </p:sp>
      <p:sp>
        <p:nvSpPr>
          <p:cNvPr id="93" name="Triangle isocèle 92"/>
          <p:cNvSpPr/>
          <p:nvPr/>
        </p:nvSpPr>
        <p:spPr>
          <a:xfrm>
            <a:off x="6757288" y="1102877"/>
            <a:ext cx="109822" cy="92301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97" name="Groupe 96"/>
          <p:cNvGrpSpPr/>
          <p:nvPr/>
        </p:nvGrpSpPr>
        <p:grpSpPr>
          <a:xfrm rot="16200000">
            <a:off x="8108209" y="5822201"/>
            <a:ext cx="214290" cy="1857356"/>
            <a:chOff x="602577" y="817393"/>
            <a:chExt cx="329096" cy="4081673"/>
          </a:xfrm>
        </p:grpSpPr>
        <p:grpSp>
          <p:nvGrpSpPr>
            <p:cNvPr id="98" name="Groupe 52"/>
            <p:cNvGrpSpPr/>
            <p:nvPr/>
          </p:nvGrpSpPr>
          <p:grpSpPr>
            <a:xfrm>
              <a:off x="605588" y="817393"/>
              <a:ext cx="326085" cy="327058"/>
              <a:chOff x="3571868" y="1928802"/>
              <a:chExt cx="285752" cy="285752"/>
            </a:xfrm>
          </p:grpSpPr>
          <p:sp>
            <p:nvSpPr>
              <p:cNvPr id="120" name="Ellipse 119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121" name="Connecteur droit 120"/>
              <p:cNvCxnSpPr>
                <a:stCxn id="120" idx="1"/>
                <a:endCxn id="120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necteur droit 121"/>
              <p:cNvCxnSpPr>
                <a:stCxn id="120" idx="7"/>
                <a:endCxn id="120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Ellipse 98"/>
            <p:cNvSpPr/>
            <p:nvPr/>
          </p:nvSpPr>
          <p:spPr>
            <a:xfrm>
              <a:off x="602577" y="1357298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100" name="Groupe 65"/>
            <p:cNvGrpSpPr/>
            <p:nvPr/>
          </p:nvGrpSpPr>
          <p:grpSpPr>
            <a:xfrm>
              <a:off x="605588" y="1958934"/>
              <a:ext cx="326085" cy="327058"/>
              <a:chOff x="3571868" y="1928802"/>
              <a:chExt cx="285752" cy="285752"/>
            </a:xfrm>
          </p:grpSpPr>
          <p:sp>
            <p:nvSpPr>
              <p:cNvPr id="117" name="Ellipse 116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118" name="Connecteur droit 117"/>
              <p:cNvCxnSpPr>
                <a:stCxn id="117" idx="1"/>
                <a:endCxn id="117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onnecteur droit 118"/>
              <p:cNvCxnSpPr>
                <a:stCxn id="117" idx="7"/>
                <a:endCxn id="117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Connecteur droit 100"/>
            <p:cNvCxnSpPr>
              <a:stCxn id="120" idx="4"/>
              <a:endCxn id="99" idx="0"/>
            </p:cNvCxnSpPr>
            <p:nvPr/>
          </p:nvCxnSpPr>
          <p:spPr>
            <a:xfrm rot="5400000">
              <a:off x="660703" y="1249369"/>
              <a:ext cx="212847" cy="3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/>
            <p:cNvCxnSpPr>
              <a:stCxn id="99" idx="4"/>
              <a:endCxn id="117" idx="0"/>
            </p:cNvCxnSpPr>
            <p:nvPr/>
          </p:nvCxnSpPr>
          <p:spPr>
            <a:xfrm rot="16200000" flipH="1">
              <a:off x="629836" y="1820139"/>
              <a:ext cx="274578" cy="3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102"/>
            <p:cNvCxnSpPr>
              <a:stCxn id="117" idx="4"/>
              <a:endCxn id="110" idx="0"/>
            </p:cNvCxnSpPr>
            <p:nvPr/>
          </p:nvCxnSpPr>
          <p:spPr>
            <a:xfrm rot="5400000">
              <a:off x="590036" y="2464587"/>
              <a:ext cx="3571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Groupe 52"/>
            <p:cNvGrpSpPr/>
            <p:nvPr/>
          </p:nvGrpSpPr>
          <p:grpSpPr>
            <a:xfrm flipV="1">
              <a:off x="605588" y="4572008"/>
              <a:ext cx="326085" cy="327058"/>
              <a:chOff x="3571868" y="1928802"/>
              <a:chExt cx="285752" cy="285752"/>
            </a:xfrm>
          </p:grpSpPr>
          <p:sp>
            <p:nvSpPr>
              <p:cNvPr id="114" name="Ellipse 113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115" name="Connecteur droit 114"/>
              <p:cNvCxnSpPr>
                <a:stCxn id="114" idx="1"/>
                <a:endCxn id="114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necteur droit 115"/>
              <p:cNvCxnSpPr>
                <a:stCxn id="114" idx="7"/>
                <a:endCxn id="114" idx="3"/>
              </p:cNvCxnSpPr>
              <p:nvPr/>
            </p:nvCxnSpPr>
            <p:spPr>
              <a:xfrm rot="16200000" flipH="1" flipV="1">
                <a:off x="3613716" y="1970649"/>
                <a:ext cx="202056" cy="202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" name="Ellipse 104"/>
            <p:cNvSpPr/>
            <p:nvPr/>
          </p:nvSpPr>
          <p:spPr>
            <a:xfrm flipV="1">
              <a:off x="605588" y="3929066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106" name="Groupe 65"/>
            <p:cNvGrpSpPr/>
            <p:nvPr/>
          </p:nvGrpSpPr>
          <p:grpSpPr>
            <a:xfrm flipV="1">
              <a:off x="605588" y="3286124"/>
              <a:ext cx="326085" cy="327058"/>
              <a:chOff x="3571868" y="1928802"/>
              <a:chExt cx="285752" cy="285752"/>
            </a:xfrm>
          </p:grpSpPr>
          <p:sp>
            <p:nvSpPr>
              <p:cNvPr id="111" name="Ellipse 110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112" name="Connecteur droit 111"/>
              <p:cNvCxnSpPr>
                <a:stCxn id="111" idx="1"/>
                <a:endCxn id="111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12"/>
              <p:cNvCxnSpPr>
                <a:stCxn id="111" idx="7"/>
                <a:endCxn id="111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7" name="Connecteur droit 106"/>
            <p:cNvCxnSpPr>
              <a:stCxn id="114" idx="4"/>
              <a:endCxn id="105" idx="0"/>
            </p:cNvCxnSpPr>
            <p:nvPr/>
          </p:nvCxnSpPr>
          <p:spPr>
            <a:xfrm rot="5400000" flipH="1" flipV="1">
              <a:off x="610689" y="4414066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/>
            <p:cNvCxnSpPr>
              <a:stCxn id="105" idx="4"/>
              <a:endCxn id="111" idx="0"/>
            </p:cNvCxnSpPr>
            <p:nvPr/>
          </p:nvCxnSpPr>
          <p:spPr>
            <a:xfrm rot="5400000" flipH="1" flipV="1">
              <a:off x="610689" y="3771124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/>
            <p:cNvCxnSpPr>
              <a:stCxn id="111" idx="4"/>
              <a:endCxn id="110" idx="4"/>
            </p:cNvCxnSpPr>
            <p:nvPr/>
          </p:nvCxnSpPr>
          <p:spPr>
            <a:xfrm rot="5400000" flipH="1" flipV="1">
              <a:off x="610689" y="3128182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Ellipse 109"/>
            <p:cNvSpPr/>
            <p:nvPr/>
          </p:nvSpPr>
          <p:spPr>
            <a:xfrm>
              <a:off x="605588" y="2643182"/>
              <a:ext cx="326085" cy="32705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e 40"/>
          <p:cNvGrpSpPr/>
          <p:nvPr/>
        </p:nvGrpSpPr>
        <p:grpSpPr>
          <a:xfrm>
            <a:off x="285719" y="766745"/>
            <a:ext cx="3818179" cy="2233454"/>
            <a:chOff x="285719" y="766745"/>
            <a:chExt cx="3818179" cy="2233454"/>
          </a:xfrm>
        </p:grpSpPr>
        <p:cxnSp>
          <p:nvCxnSpPr>
            <p:cNvPr id="3" name="Connecteur droit 2"/>
            <p:cNvCxnSpPr/>
            <p:nvPr/>
          </p:nvCxnSpPr>
          <p:spPr>
            <a:xfrm>
              <a:off x="357158" y="1838316"/>
              <a:ext cx="37147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cteur droit 4"/>
            <p:cNvCxnSpPr/>
            <p:nvPr/>
          </p:nvCxnSpPr>
          <p:spPr>
            <a:xfrm>
              <a:off x="928662" y="1338250"/>
              <a:ext cx="150019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>
              <a:off x="928662" y="2338382"/>
              <a:ext cx="150019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>
              <a:off x="785786" y="1123936"/>
              <a:ext cx="928694" cy="1428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 rot="5400000" flipH="1" flipV="1">
              <a:off x="1079348" y="2060440"/>
              <a:ext cx="285752" cy="98451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orme libre 18"/>
            <p:cNvSpPr/>
            <p:nvPr/>
          </p:nvSpPr>
          <p:spPr>
            <a:xfrm>
              <a:off x="1802970" y="903752"/>
              <a:ext cx="1916623" cy="2074188"/>
            </a:xfrm>
            <a:custGeom>
              <a:avLst/>
              <a:gdLst>
                <a:gd name="connsiteX0" fmla="*/ 1808135 w 1916623"/>
                <a:gd name="connsiteY0" fmla="*/ 563104 h 2074188"/>
                <a:gd name="connsiteX1" fmla="*/ 738752 w 1916623"/>
                <a:gd name="connsiteY1" fmla="*/ 98155 h 2074188"/>
                <a:gd name="connsiteX2" fmla="*/ 103322 w 1916623"/>
                <a:gd name="connsiteY2" fmla="*/ 284135 h 2074188"/>
                <a:gd name="connsiteX3" fmla="*/ 118820 w 1916623"/>
                <a:gd name="connsiteY3" fmla="*/ 1802968 h 2074188"/>
                <a:gd name="connsiteX4" fmla="*/ 816244 w 1916623"/>
                <a:gd name="connsiteY4" fmla="*/ 1911457 h 2074188"/>
                <a:gd name="connsiteX5" fmla="*/ 1684149 w 1916623"/>
                <a:gd name="connsiteY5" fmla="*/ 1291524 h 2074188"/>
                <a:gd name="connsiteX6" fmla="*/ 1916623 w 1916623"/>
                <a:gd name="connsiteY6" fmla="*/ 764582 h 2074188"/>
                <a:gd name="connsiteX7" fmla="*/ 1916623 w 1916623"/>
                <a:gd name="connsiteY7" fmla="*/ 764582 h 2074188"/>
                <a:gd name="connsiteX0" fmla="*/ 1911774 w 1916623"/>
                <a:gd name="connsiteY0" fmla="*/ 720250 h 2074188"/>
                <a:gd name="connsiteX1" fmla="*/ 738752 w 1916623"/>
                <a:gd name="connsiteY1" fmla="*/ 98155 h 2074188"/>
                <a:gd name="connsiteX2" fmla="*/ 103322 w 1916623"/>
                <a:gd name="connsiteY2" fmla="*/ 284135 h 2074188"/>
                <a:gd name="connsiteX3" fmla="*/ 118820 w 1916623"/>
                <a:gd name="connsiteY3" fmla="*/ 1802968 h 2074188"/>
                <a:gd name="connsiteX4" fmla="*/ 816244 w 1916623"/>
                <a:gd name="connsiteY4" fmla="*/ 1911457 h 2074188"/>
                <a:gd name="connsiteX5" fmla="*/ 1684149 w 1916623"/>
                <a:gd name="connsiteY5" fmla="*/ 1291524 h 2074188"/>
                <a:gd name="connsiteX6" fmla="*/ 1916623 w 1916623"/>
                <a:gd name="connsiteY6" fmla="*/ 764582 h 2074188"/>
                <a:gd name="connsiteX7" fmla="*/ 1916623 w 1916623"/>
                <a:gd name="connsiteY7" fmla="*/ 764582 h 207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6623" h="2074188">
                  <a:moveTo>
                    <a:pt x="1911774" y="720250"/>
                  </a:moveTo>
                  <a:cubicBezTo>
                    <a:pt x="1519150" y="511023"/>
                    <a:pt x="1040161" y="170841"/>
                    <a:pt x="738752" y="98155"/>
                  </a:cubicBezTo>
                  <a:cubicBezTo>
                    <a:pt x="437343" y="25469"/>
                    <a:pt x="206644" y="0"/>
                    <a:pt x="103322" y="284135"/>
                  </a:cubicBezTo>
                  <a:cubicBezTo>
                    <a:pt x="0" y="568270"/>
                    <a:pt x="0" y="1531748"/>
                    <a:pt x="118820" y="1802968"/>
                  </a:cubicBezTo>
                  <a:cubicBezTo>
                    <a:pt x="237640" y="2074188"/>
                    <a:pt x="555356" y="1996698"/>
                    <a:pt x="816244" y="1911457"/>
                  </a:cubicBezTo>
                  <a:cubicBezTo>
                    <a:pt x="1077132" y="1826216"/>
                    <a:pt x="1500753" y="1482670"/>
                    <a:pt x="1684149" y="1291524"/>
                  </a:cubicBezTo>
                  <a:cubicBezTo>
                    <a:pt x="1867545" y="1100378"/>
                    <a:pt x="1916623" y="764582"/>
                    <a:pt x="1916623" y="764582"/>
                  </a:cubicBezTo>
                  <a:lnTo>
                    <a:pt x="1916623" y="764582"/>
                  </a:lnTo>
                </a:path>
              </a:pathLst>
            </a:cu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3714744" y="162400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6" name="Image 35" descr="TP_tmp.bmp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85719" y="766745"/>
              <a:ext cx="914404" cy="27889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7" name="Image 36" descr="TP_tmp.bmp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85972" y="2695572"/>
              <a:ext cx="887989" cy="30462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1" name="ZoneTexte 20"/>
            <p:cNvSpPr txBox="1"/>
            <p:nvPr/>
          </p:nvSpPr>
          <p:spPr>
            <a:xfrm rot="1829498">
              <a:off x="2905535" y="1112700"/>
              <a:ext cx="660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cross</a:t>
              </a:r>
              <a:endParaRPr lang="fr-FR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3786182" y="1409688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fr-FR" dirty="0"/>
            </a:p>
          </p:txBody>
        </p:sp>
        <p:sp>
          <p:nvSpPr>
            <p:cNvPr id="24" name="Forme libre 23"/>
            <p:cNvSpPr/>
            <p:nvPr/>
          </p:nvSpPr>
          <p:spPr>
            <a:xfrm>
              <a:off x="2123268" y="1668334"/>
              <a:ext cx="1627322" cy="991892"/>
            </a:xfrm>
            <a:custGeom>
              <a:avLst/>
              <a:gdLst>
                <a:gd name="connsiteX0" fmla="*/ 1627322 w 2030278"/>
                <a:gd name="connsiteY0" fmla="*/ 0 h 991892"/>
                <a:gd name="connsiteX1" fmla="*/ 852407 w 2030278"/>
                <a:gd name="connsiteY1" fmla="*/ 774915 h 991892"/>
                <a:gd name="connsiteX2" fmla="*/ 185979 w 2030278"/>
                <a:gd name="connsiteY2" fmla="*/ 945397 h 991892"/>
                <a:gd name="connsiteX3" fmla="*/ 61993 w 2030278"/>
                <a:gd name="connsiteY3" fmla="*/ 495946 h 991892"/>
                <a:gd name="connsiteX4" fmla="*/ 557939 w 2030278"/>
                <a:gd name="connsiteY4" fmla="*/ 123986 h 991892"/>
                <a:gd name="connsiteX5" fmla="*/ 557939 w 2030278"/>
                <a:gd name="connsiteY5" fmla="*/ 123986 h 991892"/>
                <a:gd name="connsiteX6" fmla="*/ 2030278 w 2030278"/>
                <a:gd name="connsiteY6" fmla="*/ 914400 h 991892"/>
                <a:gd name="connsiteX7" fmla="*/ 2030278 w 2030278"/>
                <a:gd name="connsiteY7" fmla="*/ 914400 h 991892"/>
                <a:gd name="connsiteX0" fmla="*/ 1627322 w 2030278"/>
                <a:gd name="connsiteY0" fmla="*/ 0 h 991892"/>
                <a:gd name="connsiteX1" fmla="*/ 852407 w 2030278"/>
                <a:gd name="connsiteY1" fmla="*/ 774915 h 991892"/>
                <a:gd name="connsiteX2" fmla="*/ 185979 w 2030278"/>
                <a:gd name="connsiteY2" fmla="*/ 945397 h 991892"/>
                <a:gd name="connsiteX3" fmla="*/ 61993 w 2030278"/>
                <a:gd name="connsiteY3" fmla="*/ 495946 h 991892"/>
                <a:gd name="connsiteX4" fmla="*/ 557939 w 2030278"/>
                <a:gd name="connsiteY4" fmla="*/ 123986 h 991892"/>
                <a:gd name="connsiteX5" fmla="*/ 557939 w 2030278"/>
                <a:gd name="connsiteY5" fmla="*/ 123986 h 991892"/>
                <a:gd name="connsiteX6" fmla="*/ 2030278 w 2030278"/>
                <a:gd name="connsiteY6" fmla="*/ 914400 h 991892"/>
                <a:gd name="connsiteX0" fmla="*/ 1627322 w 1627322"/>
                <a:gd name="connsiteY0" fmla="*/ 0 h 991892"/>
                <a:gd name="connsiteX1" fmla="*/ 852407 w 1627322"/>
                <a:gd name="connsiteY1" fmla="*/ 774915 h 991892"/>
                <a:gd name="connsiteX2" fmla="*/ 185979 w 1627322"/>
                <a:gd name="connsiteY2" fmla="*/ 945397 h 991892"/>
                <a:gd name="connsiteX3" fmla="*/ 61993 w 1627322"/>
                <a:gd name="connsiteY3" fmla="*/ 495946 h 991892"/>
                <a:gd name="connsiteX4" fmla="*/ 557939 w 1627322"/>
                <a:gd name="connsiteY4" fmla="*/ 123986 h 991892"/>
                <a:gd name="connsiteX5" fmla="*/ 557939 w 1627322"/>
                <a:gd name="connsiteY5" fmla="*/ 123986 h 99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7322" h="991892">
                  <a:moveTo>
                    <a:pt x="1627322" y="0"/>
                  </a:moveTo>
                  <a:cubicBezTo>
                    <a:pt x="1359976" y="308674"/>
                    <a:pt x="1092631" y="617349"/>
                    <a:pt x="852407" y="774915"/>
                  </a:cubicBezTo>
                  <a:cubicBezTo>
                    <a:pt x="612183" y="932481"/>
                    <a:pt x="317715" y="991892"/>
                    <a:pt x="185979" y="945397"/>
                  </a:cubicBezTo>
                  <a:cubicBezTo>
                    <a:pt x="54243" y="898902"/>
                    <a:pt x="0" y="632848"/>
                    <a:pt x="61993" y="495946"/>
                  </a:cubicBezTo>
                  <a:cubicBezTo>
                    <a:pt x="123986" y="359044"/>
                    <a:pt x="557939" y="123986"/>
                    <a:pt x="557939" y="123986"/>
                  </a:cubicBezTo>
                  <a:lnTo>
                    <a:pt x="557939" y="123986"/>
                  </a:lnTo>
                </a:path>
              </a:pathLst>
            </a:cu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2714612" y="1552564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fr-FR" dirty="0"/>
            </a:p>
          </p:txBody>
        </p:sp>
        <p:sp>
          <p:nvSpPr>
            <p:cNvPr id="23" name="Forme libre 22"/>
            <p:cNvSpPr/>
            <p:nvPr/>
          </p:nvSpPr>
          <p:spPr>
            <a:xfrm>
              <a:off x="2138766" y="1169805"/>
              <a:ext cx="1580827" cy="609601"/>
            </a:xfrm>
            <a:custGeom>
              <a:avLst/>
              <a:gdLst>
                <a:gd name="connsiteX0" fmla="*/ 1580827 w 1580827"/>
                <a:gd name="connsiteY0" fmla="*/ 483031 h 609601"/>
                <a:gd name="connsiteX1" fmla="*/ 836909 w 1580827"/>
                <a:gd name="connsiteY1" fmla="*/ 328048 h 609601"/>
                <a:gd name="connsiteX2" fmla="*/ 402956 w 1580827"/>
                <a:gd name="connsiteY2" fmla="*/ 49078 h 609601"/>
                <a:gd name="connsiteX3" fmla="*/ 46495 w 1580827"/>
                <a:gd name="connsiteY3" fmla="*/ 80075 h 609601"/>
                <a:gd name="connsiteX4" fmla="*/ 123987 w 1580827"/>
                <a:gd name="connsiteY4" fmla="*/ 529526 h 609601"/>
                <a:gd name="connsiteX5" fmla="*/ 573437 w 1580827"/>
                <a:gd name="connsiteY5" fmla="*/ 560522 h 609601"/>
                <a:gd name="connsiteX6" fmla="*/ 573437 w 1580827"/>
                <a:gd name="connsiteY6" fmla="*/ 560522 h 60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0827" h="609601">
                  <a:moveTo>
                    <a:pt x="1580827" y="483031"/>
                  </a:moveTo>
                  <a:cubicBezTo>
                    <a:pt x="1307024" y="441702"/>
                    <a:pt x="1033221" y="400373"/>
                    <a:pt x="836909" y="328048"/>
                  </a:cubicBezTo>
                  <a:cubicBezTo>
                    <a:pt x="640597" y="255723"/>
                    <a:pt x="534692" y="90407"/>
                    <a:pt x="402956" y="49078"/>
                  </a:cubicBezTo>
                  <a:cubicBezTo>
                    <a:pt x="271220" y="7749"/>
                    <a:pt x="92990" y="0"/>
                    <a:pt x="46495" y="80075"/>
                  </a:cubicBezTo>
                  <a:cubicBezTo>
                    <a:pt x="0" y="160150"/>
                    <a:pt x="36163" y="449452"/>
                    <a:pt x="123987" y="529526"/>
                  </a:cubicBezTo>
                  <a:cubicBezTo>
                    <a:pt x="211811" y="609601"/>
                    <a:pt x="573437" y="560522"/>
                    <a:pt x="573437" y="560522"/>
                  </a:cubicBezTo>
                  <a:lnTo>
                    <a:pt x="573437" y="560522"/>
                  </a:lnTo>
                </a:path>
              </a:pathLst>
            </a:cu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2714612" y="1740456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4" name="Image 33" descr="TP_tmp.bmp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857233" y="1374256"/>
              <a:ext cx="255017" cy="17866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5" name="Image 34" descr="TP_tmp.bmp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928416" y="2302592"/>
              <a:ext cx="255527" cy="179022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38" name="Image 37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01415" y="3071809"/>
            <a:ext cx="4868393" cy="684285"/>
          </a:xfrm>
          <a:prstGeom prst="rect">
            <a:avLst/>
          </a:prstGeom>
          <a:noFill/>
          <a:ln/>
          <a:effectLst/>
        </p:spPr>
      </p:pic>
      <p:sp>
        <p:nvSpPr>
          <p:cNvPr id="60" name="ZoneTexte 59"/>
          <p:cNvSpPr txBox="1"/>
          <p:nvPr/>
        </p:nvSpPr>
        <p:spPr>
          <a:xfrm>
            <a:off x="214282" y="3857628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Complication with crossing equation:   We do not know analytical structure of  </a:t>
            </a:r>
            <a:r>
              <a:rPr lang="en-US" dirty="0" smtClean="0">
                <a:latin typeface="cmmi10"/>
              </a:rPr>
              <a:t>Â </a:t>
            </a:r>
            <a:r>
              <a:rPr lang="en-US" dirty="0" smtClean="0"/>
              <a:t>for |</a:t>
            </a:r>
            <a:r>
              <a:rPr lang="en-US" dirty="0" smtClean="0">
                <a:latin typeface="cmmi10"/>
              </a:rPr>
              <a:t>x</a:t>
            </a:r>
            <a:r>
              <a:rPr lang="en-US" dirty="0" smtClean="0"/>
              <a:t>|&lt;1.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Solution: analytically continue the equation through the contour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Resulting equations are:</a:t>
            </a:r>
          </a:p>
        </p:txBody>
      </p:sp>
      <p:pic>
        <p:nvPicPr>
          <p:cNvPr id="29" name="Image 28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72922" y="928669"/>
            <a:ext cx="2213266" cy="428373"/>
          </a:xfrm>
          <a:prstGeom prst="rect">
            <a:avLst/>
          </a:prstGeom>
          <a:noFill/>
          <a:ln/>
          <a:effectLst/>
        </p:spPr>
      </p:pic>
      <p:pic>
        <p:nvPicPr>
          <p:cNvPr id="32" name="Image 31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67942" y="1554402"/>
            <a:ext cx="4577220" cy="231640"/>
          </a:xfrm>
          <a:prstGeom prst="rect">
            <a:avLst/>
          </a:prstGeom>
          <a:noFill/>
          <a:ln/>
          <a:effectLst/>
        </p:spPr>
      </p:pic>
      <p:pic>
        <p:nvPicPr>
          <p:cNvPr id="33" name="Image 32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73477" y="2000239"/>
            <a:ext cx="2246322" cy="335489"/>
          </a:xfrm>
          <a:prstGeom prst="rect">
            <a:avLst/>
          </a:prstGeom>
          <a:noFill/>
          <a:ln/>
          <a:effectLst/>
        </p:spPr>
      </p:pic>
      <p:pic>
        <p:nvPicPr>
          <p:cNvPr id="64" name="Image 63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6429388" y="4536576"/>
            <a:ext cx="254508" cy="178308"/>
          </a:xfrm>
          <a:prstGeom prst="rect">
            <a:avLst/>
          </a:prstGeom>
        </p:spPr>
      </p:pic>
      <p:pic>
        <p:nvPicPr>
          <p:cNvPr id="39" name="Image 38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43408" y="5292883"/>
            <a:ext cx="4642868" cy="733182"/>
          </a:xfrm>
          <a:prstGeom prst="rect">
            <a:avLst/>
          </a:prstGeom>
          <a:noFill/>
          <a:ln/>
          <a:effectLst/>
        </p:spPr>
      </p:pic>
      <p:sp>
        <p:nvSpPr>
          <p:cNvPr id="40" name="Rectangle 39"/>
          <p:cNvSpPr/>
          <p:nvPr/>
        </p:nvSpPr>
        <p:spPr>
          <a:xfrm>
            <a:off x="92182" y="71414"/>
            <a:ext cx="4660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Solution of crossing equations</a:t>
            </a:r>
            <a:endParaRPr lang="fr-FR" sz="2800" b="1" dirty="0"/>
          </a:p>
        </p:txBody>
      </p:sp>
      <p:grpSp>
        <p:nvGrpSpPr>
          <p:cNvPr id="42" name="Groupe 41"/>
          <p:cNvGrpSpPr/>
          <p:nvPr/>
        </p:nvGrpSpPr>
        <p:grpSpPr>
          <a:xfrm rot="16200000">
            <a:off x="8108209" y="5822201"/>
            <a:ext cx="214290" cy="1857356"/>
            <a:chOff x="602577" y="817393"/>
            <a:chExt cx="329096" cy="4081673"/>
          </a:xfrm>
        </p:grpSpPr>
        <p:grpSp>
          <p:nvGrpSpPr>
            <p:cNvPr id="43" name="Groupe 52"/>
            <p:cNvGrpSpPr/>
            <p:nvPr/>
          </p:nvGrpSpPr>
          <p:grpSpPr>
            <a:xfrm>
              <a:off x="605588" y="817393"/>
              <a:ext cx="326085" cy="327058"/>
              <a:chOff x="3571868" y="1928802"/>
              <a:chExt cx="285752" cy="285752"/>
            </a:xfrm>
          </p:grpSpPr>
          <p:sp>
            <p:nvSpPr>
              <p:cNvPr id="72" name="Ellipse 71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73" name="Connecteur droit 72"/>
              <p:cNvCxnSpPr>
                <a:stCxn id="72" idx="1"/>
                <a:endCxn id="72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>
                <a:stCxn id="72" idx="7"/>
                <a:endCxn id="72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Ellipse 43"/>
            <p:cNvSpPr/>
            <p:nvPr/>
          </p:nvSpPr>
          <p:spPr>
            <a:xfrm>
              <a:off x="602577" y="1357298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45" name="Groupe 65"/>
            <p:cNvGrpSpPr/>
            <p:nvPr/>
          </p:nvGrpSpPr>
          <p:grpSpPr>
            <a:xfrm>
              <a:off x="605588" y="1958934"/>
              <a:ext cx="326085" cy="327058"/>
              <a:chOff x="3571868" y="1928802"/>
              <a:chExt cx="285752" cy="285752"/>
            </a:xfrm>
          </p:grpSpPr>
          <p:sp>
            <p:nvSpPr>
              <p:cNvPr id="69" name="Ellipse 68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70" name="Connecteur droit 69"/>
              <p:cNvCxnSpPr>
                <a:stCxn id="69" idx="1"/>
                <a:endCxn id="69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70"/>
              <p:cNvCxnSpPr>
                <a:stCxn id="69" idx="7"/>
                <a:endCxn id="69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Connecteur droit 45"/>
            <p:cNvCxnSpPr>
              <a:stCxn id="72" idx="4"/>
              <a:endCxn id="44" idx="0"/>
            </p:cNvCxnSpPr>
            <p:nvPr/>
          </p:nvCxnSpPr>
          <p:spPr>
            <a:xfrm rot="5400000">
              <a:off x="660703" y="1249369"/>
              <a:ext cx="212847" cy="3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>
              <a:stCxn id="44" idx="4"/>
              <a:endCxn id="69" idx="0"/>
            </p:cNvCxnSpPr>
            <p:nvPr/>
          </p:nvCxnSpPr>
          <p:spPr>
            <a:xfrm rot="16200000" flipH="1">
              <a:off x="629836" y="1820139"/>
              <a:ext cx="274578" cy="3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>
              <a:stCxn id="69" idx="4"/>
              <a:endCxn id="55" idx="0"/>
            </p:cNvCxnSpPr>
            <p:nvPr/>
          </p:nvCxnSpPr>
          <p:spPr>
            <a:xfrm rot="5400000">
              <a:off x="590036" y="2464587"/>
              <a:ext cx="3571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e 52"/>
            <p:cNvGrpSpPr/>
            <p:nvPr/>
          </p:nvGrpSpPr>
          <p:grpSpPr>
            <a:xfrm flipV="1">
              <a:off x="605588" y="4572008"/>
              <a:ext cx="326085" cy="327058"/>
              <a:chOff x="3571868" y="1928802"/>
              <a:chExt cx="285752" cy="285752"/>
            </a:xfrm>
          </p:grpSpPr>
          <p:sp>
            <p:nvSpPr>
              <p:cNvPr id="65" name="Ellipse 64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66" name="Connecteur droit 65"/>
              <p:cNvCxnSpPr>
                <a:stCxn id="65" idx="1"/>
                <a:endCxn id="65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67"/>
              <p:cNvCxnSpPr>
                <a:stCxn id="65" idx="7"/>
                <a:endCxn id="65" idx="3"/>
              </p:cNvCxnSpPr>
              <p:nvPr/>
            </p:nvCxnSpPr>
            <p:spPr>
              <a:xfrm rot="16200000" flipH="1" flipV="1">
                <a:off x="3613716" y="1970649"/>
                <a:ext cx="202056" cy="202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Ellipse 49"/>
            <p:cNvSpPr/>
            <p:nvPr/>
          </p:nvSpPr>
          <p:spPr>
            <a:xfrm flipV="1">
              <a:off x="605588" y="3929066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51" name="Groupe 65"/>
            <p:cNvGrpSpPr/>
            <p:nvPr/>
          </p:nvGrpSpPr>
          <p:grpSpPr>
            <a:xfrm flipV="1">
              <a:off x="605588" y="3286124"/>
              <a:ext cx="326085" cy="327058"/>
              <a:chOff x="3571868" y="1928802"/>
              <a:chExt cx="285752" cy="285752"/>
            </a:xfrm>
          </p:grpSpPr>
          <p:sp>
            <p:nvSpPr>
              <p:cNvPr id="56" name="Ellipse 55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57" name="Connecteur droit 56"/>
              <p:cNvCxnSpPr>
                <a:stCxn id="56" idx="1"/>
                <a:endCxn id="56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/>
              <p:cNvCxnSpPr>
                <a:stCxn id="56" idx="7"/>
                <a:endCxn id="56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Connecteur droit 51"/>
            <p:cNvCxnSpPr>
              <a:stCxn id="65" idx="4"/>
              <a:endCxn id="50" idx="0"/>
            </p:cNvCxnSpPr>
            <p:nvPr/>
          </p:nvCxnSpPr>
          <p:spPr>
            <a:xfrm rot="5400000" flipH="1" flipV="1">
              <a:off x="610689" y="4414066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>
              <a:stCxn id="50" idx="4"/>
              <a:endCxn id="56" idx="0"/>
            </p:cNvCxnSpPr>
            <p:nvPr/>
          </p:nvCxnSpPr>
          <p:spPr>
            <a:xfrm rot="5400000" flipH="1" flipV="1">
              <a:off x="610689" y="3771124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>
              <a:stCxn id="56" idx="4"/>
              <a:endCxn id="55" idx="4"/>
            </p:cNvCxnSpPr>
            <p:nvPr/>
          </p:nvCxnSpPr>
          <p:spPr>
            <a:xfrm rot="5400000" flipH="1" flipV="1">
              <a:off x="610689" y="3128182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Ellipse 54"/>
            <p:cNvSpPr/>
            <p:nvPr/>
          </p:nvSpPr>
          <p:spPr>
            <a:xfrm>
              <a:off x="605588" y="2643182"/>
              <a:ext cx="326085" cy="32705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72922" y="928669"/>
            <a:ext cx="2213266" cy="428373"/>
          </a:xfrm>
          <a:prstGeom prst="rect">
            <a:avLst/>
          </a:prstGeom>
          <a:noFill/>
          <a:ln/>
          <a:effectLst/>
        </p:spPr>
      </p:pic>
      <p:pic>
        <p:nvPicPr>
          <p:cNvPr id="35" name="Image 34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67942" y="1554402"/>
            <a:ext cx="4577220" cy="231640"/>
          </a:xfrm>
          <a:prstGeom prst="rect">
            <a:avLst/>
          </a:prstGeom>
          <a:noFill/>
          <a:ln/>
          <a:effectLst/>
        </p:spPr>
      </p:pic>
      <p:pic>
        <p:nvPicPr>
          <p:cNvPr id="36" name="Image 35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73477" y="2000239"/>
            <a:ext cx="2246322" cy="335489"/>
          </a:xfrm>
          <a:prstGeom prst="rect">
            <a:avLst/>
          </a:prstGeom>
          <a:noFill/>
          <a:ln/>
          <a:effectLst/>
        </p:spPr>
      </p:pic>
      <p:cxnSp>
        <p:nvCxnSpPr>
          <p:cNvPr id="38" name="Connecteur droit 37"/>
          <p:cNvCxnSpPr/>
          <p:nvPr/>
        </p:nvCxnSpPr>
        <p:spPr>
          <a:xfrm>
            <a:off x="357158" y="1838316"/>
            <a:ext cx="37147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Image 56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72544" y="2721886"/>
            <a:ext cx="2259823" cy="706937"/>
          </a:xfrm>
          <a:prstGeom prst="rect">
            <a:avLst/>
          </a:prstGeom>
          <a:noFill/>
          <a:ln/>
          <a:effectLst/>
        </p:spPr>
      </p:pic>
      <p:pic>
        <p:nvPicPr>
          <p:cNvPr id="58" name="Image 57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14714" y="3286123"/>
            <a:ext cx="4642868" cy="733182"/>
          </a:xfrm>
          <a:prstGeom prst="rect">
            <a:avLst/>
          </a:prstGeom>
          <a:noFill/>
          <a:ln/>
          <a:effectLst/>
        </p:spPr>
      </p:pic>
      <p:pic>
        <p:nvPicPr>
          <p:cNvPr id="59" name="Image 58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8386" y="4248448"/>
            <a:ext cx="5242911" cy="823795"/>
          </a:xfrm>
          <a:prstGeom prst="rect">
            <a:avLst/>
          </a:prstGeom>
          <a:noFill/>
          <a:ln/>
          <a:effectLst/>
        </p:spPr>
      </p:pic>
      <p:pic>
        <p:nvPicPr>
          <p:cNvPr id="60" name="Image 59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7336" y="5500702"/>
            <a:ext cx="5509176" cy="825013"/>
          </a:xfrm>
          <a:prstGeom prst="rect">
            <a:avLst/>
          </a:prstGeom>
          <a:noFill/>
          <a:ln/>
          <a:effectLst/>
        </p:spPr>
      </p:pic>
      <p:cxnSp>
        <p:nvCxnSpPr>
          <p:cNvPr id="39" name="Connecteur droit 38"/>
          <p:cNvCxnSpPr/>
          <p:nvPr/>
        </p:nvCxnSpPr>
        <p:spPr>
          <a:xfrm>
            <a:off x="928662" y="1338250"/>
            <a:ext cx="1500198" cy="0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928662" y="2338382"/>
            <a:ext cx="1500198" cy="0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785786" y="1123936"/>
            <a:ext cx="928694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rot="5400000" flipH="1" flipV="1">
            <a:off x="1079348" y="2060440"/>
            <a:ext cx="285752" cy="984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orme libre 43"/>
          <p:cNvSpPr/>
          <p:nvPr/>
        </p:nvSpPr>
        <p:spPr>
          <a:xfrm>
            <a:off x="1802970" y="903752"/>
            <a:ext cx="1916623" cy="2074188"/>
          </a:xfrm>
          <a:custGeom>
            <a:avLst/>
            <a:gdLst>
              <a:gd name="connsiteX0" fmla="*/ 1808135 w 1916623"/>
              <a:gd name="connsiteY0" fmla="*/ 563104 h 2074188"/>
              <a:gd name="connsiteX1" fmla="*/ 738752 w 1916623"/>
              <a:gd name="connsiteY1" fmla="*/ 98155 h 2074188"/>
              <a:gd name="connsiteX2" fmla="*/ 103322 w 1916623"/>
              <a:gd name="connsiteY2" fmla="*/ 284135 h 2074188"/>
              <a:gd name="connsiteX3" fmla="*/ 118820 w 1916623"/>
              <a:gd name="connsiteY3" fmla="*/ 1802968 h 2074188"/>
              <a:gd name="connsiteX4" fmla="*/ 816244 w 1916623"/>
              <a:gd name="connsiteY4" fmla="*/ 1911457 h 2074188"/>
              <a:gd name="connsiteX5" fmla="*/ 1684149 w 1916623"/>
              <a:gd name="connsiteY5" fmla="*/ 1291524 h 2074188"/>
              <a:gd name="connsiteX6" fmla="*/ 1916623 w 1916623"/>
              <a:gd name="connsiteY6" fmla="*/ 764582 h 2074188"/>
              <a:gd name="connsiteX7" fmla="*/ 1916623 w 1916623"/>
              <a:gd name="connsiteY7" fmla="*/ 764582 h 2074188"/>
              <a:gd name="connsiteX0" fmla="*/ 1911774 w 1916623"/>
              <a:gd name="connsiteY0" fmla="*/ 720250 h 2074188"/>
              <a:gd name="connsiteX1" fmla="*/ 738752 w 1916623"/>
              <a:gd name="connsiteY1" fmla="*/ 98155 h 2074188"/>
              <a:gd name="connsiteX2" fmla="*/ 103322 w 1916623"/>
              <a:gd name="connsiteY2" fmla="*/ 284135 h 2074188"/>
              <a:gd name="connsiteX3" fmla="*/ 118820 w 1916623"/>
              <a:gd name="connsiteY3" fmla="*/ 1802968 h 2074188"/>
              <a:gd name="connsiteX4" fmla="*/ 816244 w 1916623"/>
              <a:gd name="connsiteY4" fmla="*/ 1911457 h 2074188"/>
              <a:gd name="connsiteX5" fmla="*/ 1684149 w 1916623"/>
              <a:gd name="connsiteY5" fmla="*/ 1291524 h 2074188"/>
              <a:gd name="connsiteX6" fmla="*/ 1916623 w 1916623"/>
              <a:gd name="connsiteY6" fmla="*/ 764582 h 2074188"/>
              <a:gd name="connsiteX7" fmla="*/ 1916623 w 1916623"/>
              <a:gd name="connsiteY7" fmla="*/ 764582 h 2074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6623" h="2074188">
                <a:moveTo>
                  <a:pt x="1911774" y="720250"/>
                </a:moveTo>
                <a:cubicBezTo>
                  <a:pt x="1519150" y="511023"/>
                  <a:pt x="1040161" y="170841"/>
                  <a:pt x="738752" y="98155"/>
                </a:cubicBezTo>
                <a:cubicBezTo>
                  <a:pt x="437343" y="25469"/>
                  <a:pt x="206644" y="0"/>
                  <a:pt x="103322" y="284135"/>
                </a:cubicBezTo>
                <a:cubicBezTo>
                  <a:pt x="0" y="568270"/>
                  <a:pt x="0" y="1531748"/>
                  <a:pt x="118820" y="1802968"/>
                </a:cubicBezTo>
                <a:cubicBezTo>
                  <a:pt x="237640" y="2074188"/>
                  <a:pt x="555356" y="1996698"/>
                  <a:pt x="816244" y="1911457"/>
                </a:cubicBezTo>
                <a:cubicBezTo>
                  <a:pt x="1077132" y="1826216"/>
                  <a:pt x="1500753" y="1482670"/>
                  <a:pt x="1684149" y="1291524"/>
                </a:cubicBezTo>
                <a:cubicBezTo>
                  <a:pt x="1867545" y="1100378"/>
                  <a:pt x="1916623" y="764582"/>
                  <a:pt x="1916623" y="764582"/>
                </a:cubicBezTo>
                <a:lnTo>
                  <a:pt x="1916623" y="764582"/>
                </a:ln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3714744" y="1624002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7" name="Image 46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5719" y="766745"/>
            <a:ext cx="914404" cy="278893"/>
          </a:xfrm>
          <a:prstGeom prst="rect">
            <a:avLst/>
          </a:prstGeom>
          <a:noFill/>
          <a:ln/>
          <a:effectLst/>
        </p:spPr>
      </p:pic>
      <p:pic>
        <p:nvPicPr>
          <p:cNvPr id="48" name="Image 47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5972" y="2695572"/>
            <a:ext cx="887989" cy="304627"/>
          </a:xfrm>
          <a:prstGeom prst="rect">
            <a:avLst/>
          </a:prstGeom>
          <a:noFill/>
          <a:ln/>
          <a:effectLst/>
        </p:spPr>
      </p:pic>
      <p:sp>
        <p:nvSpPr>
          <p:cNvPr id="49" name="ZoneTexte 48"/>
          <p:cNvSpPr txBox="1"/>
          <p:nvPr/>
        </p:nvSpPr>
        <p:spPr>
          <a:xfrm rot="1829498">
            <a:off x="2905535" y="1112700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3786182" y="140968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fr-FR" dirty="0"/>
          </a:p>
        </p:txBody>
      </p:sp>
      <p:sp>
        <p:nvSpPr>
          <p:cNvPr id="51" name="Forme libre 50"/>
          <p:cNvSpPr/>
          <p:nvPr/>
        </p:nvSpPr>
        <p:spPr>
          <a:xfrm>
            <a:off x="2123268" y="1668334"/>
            <a:ext cx="1627322" cy="991892"/>
          </a:xfrm>
          <a:custGeom>
            <a:avLst/>
            <a:gdLst>
              <a:gd name="connsiteX0" fmla="*/ 1627322 w 2030278"/>
              <a:gd name="connsiteY0" fmla="*/ 0 h 991892"/>
              <a:gd name="connsiteX1" fmla="*/ 852407 w 2030278"/>
              <a:gd name="connsiteY1" fmla="*/ 774915 h 991892"/>
              <a:gd name="connsiteX2" fmla="*/ 185979 w 2030278"/>
              <a:gd name="connsiteY2" fmla="*/ 945397 h 991892"/>
              <a:gd name="connsiteX3" fmla="*/ 61993 w 2030278"/>
              <a:gd name="connsiteY3" fmla="*/ 495946 h 991892"/>
              <a:gd name="connsiteX4" fmla="*/ 557939 w 2030278"/>
              <a:gd name="connsiteY4" fmla="*/ 123986 h 991892"/>
              <a:gd name="connsiteX5" fmla="*/ 557939 w 2030278"/>
              <a:gd name="connsiteY5" fmla="*/ 123986 h 991892"/>
              <a:gd name="connsiteX6" fmla="*/ 2030278 w 2030278"/>
              <a:gd name="connsiteY6" fmla="*/ 914400 h 991892"/>
              <a:gd name="connsiteX7" fmla="*/ 2030278 w 2030278"/>
              <a:gd name="connsiteY7" fmla="*/ 914400 h 991892"/>
              <a:gd name="connsiteX0" fmla="*/ 1627322 w 2030278"/>
              <a:gd name="connsiteY0" fmla="*/ 0 h 991892"/>
              <a:gd name="connsiteX1" fmla="*/ 852407 w 2030278"/>
              <a:gd name="connsiteY1" fmla="*/ 774915 h 991892"/>
              <a:gd name="connsiteX2" fmla="*/ 185979 w 2030278"/>
              <a:gd name="connsiteY2" fmla="*/ 945397 h 991892"/>
              <a:gd name="connsiteX3" fmla="*/ 61993 w 2030278"/>
              <a:gd name="connsiteY3" fmla="*/ 495946 h 991892"/>
              <a:gd name="connsiteX4" fmla="*/ 557939 w 2030278"/>
              <a:gd name="connsiteY4" fmla="*/ 123986 h 991892"/>
              <a:gd name="connsiteX5" fmla="*/ 557939 w 2030278"/>
              <a:gd name="connsiteY5" fmla="*/ 123986 h 991892"/>
              <a:gd name="connsiteX6" fmla="*/ 2030278 w 2030278"/>
              <a:gd name="connsiteY6" fmla="*/ 914400 h 991892"/>
              <a:gd name="connsiteX0" fmla="*/ 1627322 w 1627322"/>
              <a:gd name="connsiteY0" fmla="*/ 0 h 991892"/>
              <a:gd name="connsiteX1" fmla="*/ 852407 w 1627322"/>
              <a:gd name="connsiteY1" fmla="*/ 774915 h 991892"/>
              <a:gd name="connsiteX2" fmla="*/ 185979 w 1627322"/>
              <a:gd name="connsiteY2" fmla="*/ 945397 h 991892"/>
              <a:gd name="connsiteX3" fmla="*/ 61993 w 1627322"/>
              <a:gd name="connsiteY3" fmla="*/ 495946 h 991892"/>
              <a:gd name="connsiteX4" fmla="*/ 557939 w 1627322"/>
              <a:gd name="connsiteY4" fmla="*/ 123986 h 991892"/>
              <a:gd name="connsiteX5" fmla="*/ 557939 w 1627322"/>
              <a:gd name="connsiteY5" fmla="*/ 123986 h 99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7322" h="991892">
                <a:moveTo>
                  <a:pt x="1627322" y="0"/>
                </a:moveTo>
                <a:cubicBezTo>
                  <a:pt x="1359976" y="308674"/>
                  <a:pt x="1092631" y="617349"/>
                  <a:pt x="852407" y="774915"/>
                </a:cubicBezTo>
                <a:cubicBezTo>
                  <a:pt x="612183" y="932481"/>
                  <a:pt x="317715" y="991892"/>
                  <a:pt x="185979" y="945397"/>
                </a:cubicBezTo>
                <a:cubicBezTo>
                  <a:pt x="54243" y="898902"/>
                  <a:pt x="0" y="632848"/>
                  <a:pt x="61993" y="495946"/>
                </a:cubicBezTo>
                <a:cubicBezTo>
                  <a:pt x="123986" y="359044"/>
                  <a:pt x="557939" y="123986"/>
                  <a:pt x="557939" y="123986"/>
                </a:cubicBezTo>
                <a:lnTo>
                  <a:pt x="557939" y="123986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2714612" y="155256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fr-FR" dirty="0"/>
          </a:p>
        </p:txBody>
      </p:sp>
      <p:sp>
        <p:nvSpPr>
          <p:cNvPr id="53" name="Forme libre 52"/>
          <p:cNvSpPr/>
          <p:nvPr/>
        </p:nvSpPr>
        <p:spPr>
          <a:xfrm>
            <a:off x="2138766" y="1169805"/>
            <a:ext cx="1580827" cy="609601"/>
          </a:xfrm>
          <a:custGeom>
            <a:avLst/>
            <a:gdLst>
              <a:gd name="connsiteX0" fmla="*/ 1580827 w 1580827"/>
              <a:gd name="connsiteY0" fmla="*/ 483031 h 609601"/>
              <a:gd name="connsiteX1" fmla="*/ 836909 w 1580827"/>
              <a:gd name="connsiteY1" fmla="*/ 328048 h 609601"/>
              <a:gd name="connsiteX2" fmla="*/ 402956 w 1580827"/>
              <a:gd name="connsiteY2" fmla="*/ 49078 h 609601"/>
              <a:gd name="connsiteX3" fmla="*/ 46495 w 1580827"/>
              <a:gd name="connsiteY3" fmla="*/ 80075 h 609601"/>
              <a:gd name="connsiteX4" fmla="*/ 123987 w 1580827"/>
              <a:gd name="connsiteY4" fmla="*/ 529526 h 609601"/>
              <a:gd name="connsiteX5" fmla="*/ 573437 w 1580827"/>
              <a:gd name="connsiteY5" fmla="*/ 560522 h 609601"/>
              <a:gd name="connsiteX6" fmla="*/ 573437 w 1580827"/>
              <a:gd name="connsiteY6" fmla="*/ 560522 h 6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827" h="609601">
                <a:moveTo>
                  <a:pt x="1580827" y="483031"/>
                </a:moveTo>
                <a:cubicBezTo>
                  <a:pt x="1307024" y="441702"/>
                  <a:pt x="1033221" y="400373"/>
                  <a:pt x="836909" y="328048"/>
                </a:cubicBezTo>
                <a:cubicBezTo>
                  <a:pt x="640597" y="255723"/>
                  <a:pt x="534692" y="90407"/>
                  <a:pt x="402956" y="49078"/>
                </a:cubicBezTo>
                <a:cubicBezTo>
                  <a:pt x="271220" y="7749"/>
                  <a:pt x="92990" y="0"/>
                  <a:pt x="46495" y="80075"/>
                </a:cubicBezTo>
                <a:cubicBezTo>
                  <a:pt x="0" y="160150"/>
                  <a:pt x="36163" y="449452"/>
                  <a:pt x="123987" y="529526"/>
                </a:cubicBezTo>
                <a:cubicBezTo>
                  <a:pt x="211811" y="609601"/>
                  <a:pt x="573437" y="560522"/>
                  <a:pt x="573437" y="560522"/>
                </a:cubicBezTo>
                <a:lnTo>
                  <a:pt x="573437" y="560522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2714612" y="1740456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5" name="Image 54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57233" y="1374256"/>
            <a:ext cx="255017" cy="178665"/>
          </a:xfrm>
          <a:prstGeom prst="rect">
            <a:avLst/>
          </a:prstGeom>
          <a:noFill/>
          <a:ln/>
          <a:effectLst/>
        </p:spPr>
      </p:pic>
      <p:pic>
        <p:nvPicPr>
          <p:cNvPr id="56" name="Image 55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28416" y="2302592"/>
            <a:ext cx="255527" cy="179022"/>
          </a:xfrm>
          <a:prstGeom prst="rect">
            <a:avLst/>
          </a:prstGeom>
          <a:noFill/>
          <a:ln/>
          <a:effectLst/>
        </p:spPr>
      </p:pic>
      <p:sp>
        <p:nvSpPr>
          <p:cNvPr id="64" name="Rectangle 63"/>
          <p:cNvSpPr/>
          <p:nvPr/>
        </p:nvSpPr>
        <p:spPr>
          <a:xfrm>
            <a:off x="92182" y="71414"/>
            <a:ext cx="4660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Solution of crossing equations</a:t>
            </a:r>
            <a:endParaRPr lang="fr-FR" sz="2800" b="1" dirty="0"/>
          </a:p>
        </p:txBody>
      </p:sp>
      <p:grpSp>
        <p:nvGrpSpPr>
          <p:cNvPr id="65" name="Groupe 64"/>
          <p:cNvGrpSpPr/>
          <p:nvPr/>
        </p:nvGrpSpPr>
        <p:grpSpPr>
          <a:xfrm rot="16200000">
            <a:off x="8108209" y="5822201"/>
            <a:ext cx="214290" cy="1857356"/>
            <a:chOff x="602577" y="817393"/>
            <a:chExt cx="329096" cy="4081673"/>
          </a:xfrm>
        </p:grpSpPr>
        <p:grpSp>
          <p:nvGrpSpPr>
            <p:cNvPr id="66" name="Groupe 52"/>
            <p:cNvGrpSpPr/>
            <p:nvPr/>
          </p:nvGrpSpPr>
          <p:grpSpPr>
            <a:xfrm>
              <a:off x="605588" y="817393"/>
              <a:ext cx="326085" cy="327058"/>
              <a:chOff x="3571868" y="1928802"/>
              <a:chExt cx="285752" cy="285752"/>
            </a:xfrm>
          </p:grpSpPr>
          <p:sp>
            <p:nvSpPr>
              <p:cNvPr id="89" name="Ellipse 88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90" name="Connecteur droit 89"/>
              <p:cNvCxnSpPr>
                <a:stCxn id="89" idx="1"/>
                <a:endCxn id="89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90"/>
              <p:cNvCxnSpPr>
                <a:stCxn id="89" idx="7"/>
                <a:endCxn id="89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Ellipse 67"/>
            <p:cNvSpPr/>
            <p:nvPr/>
          </p:nvSpPr>
          <p:spPr>
            <a:xfrm>
              <a:off x="602577" y="1357298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69" name="Groupe 65"/>
            <p:cNvGrpSpPr/>
            <p:nvPr/>
          </p:nvGrpSpPr>
          <p:grpSpPr>
            <a:xfrm>
              <a:off x="605588" y="1958934"/>
              <a:ext cx="326085" cy="327058"/>
              <a:chOff x="3571868" y="1928802"/>
              <a:chExt cx="285752" cy="285752"/>
            </a:xfrm>
          </p:grpSpPr>
          <p:sp>
            <p:nvSpPr>
              <p:cNvPr id="86" name="Ellipse 85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87" name="Connecteur droit 86"/>
              <p:cNvCxnSpPr>
                <a:stCxn id="86" idx="1"/>
                <a:endCxn id="86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cteur droit 87"/>
              <p:cNvCxnSpPr>
                <a:stCxn id="86" idx="7"/>
                <a:endCxn id="86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Connecteur droit 69"/>
            <p:cNvCxnSpPr>
              <a:stCxn id="89" idx="4"/>
              <a:endCxn id="68" idx="0"/>
            </p:cNvCxnSpPr>
            <p:nvPr/>
          </p:nvCxnSpPr>
          <p:spPr>
            <a:xfrm rot="5400000">
              <a:off x="660703" y="1249369"/>
              <a:ext cx="212847" cy="3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>
              <a:stCxn id="68" idx="4"/>
              <a:endCxn id="86" idx="0"/>
            </p:cNvCxnSpPr>
            <p:nvPr/>
          </p:nvCxnSpPr>
          <p:spPr>
            <a:xfrm rot="16200000" flipH="1">
              <a:off x="629836" y="1820139"/>
              <a:ext cx="274578" cy="3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>
              <a:stCxn id="86" idx="4"/>
              <a:endCxn id="79" idx="0"/>
            </p:cNvCxnSpPr>
            <p:nvPr/>
          </p:nvCxnSpPr>
          <p:spPr>
            <a:xfrm rot="5400000">
              <a:off x="590036" y="2464587"/>
              <a:ext cx="3571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e 52"/>
            <p:cNvGrpSpPr/>
            <p:nvPr/>
          </p:nvGrpSpPr>
          <p:grpSpPr>
            <a:xfrm flipV="1">
              <a:off x="605588" y="4572008"/>
              <a:ext cx="326085" cy="327058"/>
              <a:chOff x="3571868" y="1928802"/>
              <a:chExt cx="285752" cy="285752"/>
            </a:xfrm>
          </p:grpSpPr>
          <p:sp>
            <p:nvSpPr>
              <p:cNvPr id="83" name="Ellipse 82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84" name="Connecteur droit 83"/>
              <p:cNvCxnSpPr>
                <a:stCxn id="83" idx="1"/>
                <a:endCxn id="83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necteur droit 84"/>
              <p:cNvCxnSpPr>
                <a:stCxn id="83" idx="7"/>
                <a:endCxn id="83" idx="3"/>
              </p:cNvCxnSpPr>
              <p:nvPr/>
            </p:nvCxnSpPr>
            <p:spPr>
              <a:xfrm rot="16200000" flipH="1" flipV="1">
                <a:off x="3613716" y="1970649"/>
                <a:ext cx="202056" cy="202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Ellipse 73"/>
            <p:cNvSpPr/>
            <p:nvPr/>
          </p:nvSpPr>
          <p:spPr>
            <a:xfrm flipV="1">
              <a:off x="605588" y="3929066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75" name="Groupe 65"/>
            <p:cNvGrpSpPr/>
            <p:nvPr/>
          </p:nvGrpSpPr>
          <p:grpSpPr>
            <a:xfrm flipV="1">
              <a:off x="605588" y="3286124"/>
              <a:ext cx="326085" cy="327058"/>
              <a:chOff x="3571868" y="1928802"/>
              <a:chExt cx="285752" cy="285752"/>
            </a:xfrm>
          </p:grpSpPr>
          <p:sp>
            <p:nvSpPr>
              <p:cNvPr id="80" name="Ellipse 79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81" name="Connecteur droit 80"/>
              <p:cNvCxnSpPr>
                <a:stCxn id="80" idx="1"/>
                <a:endCxn id="80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cteur droit 81"/>
              <p:cNvCxnSpPr>
                <a:stCxn id="80" idx="7"/>
                <a:endCxn id="80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Connecteur droit 75"/>
            <p:cNvCxnSpPr>
              <a:stCxn id="83" idx="4"/>
              <a:endCxn id="74" idx="0"/>
            </p:cNvCxnSpPr>
            <p:nvPr/>
          </p:nvCxnSpPr>
          <p:spPr>
            <a:xfrm rot="5400000" flipH="1" flipV="1">
              <a:off x="610689" y="4414066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>
              <a:stCxn id="74" idx="4"/>
              <a:endCxn id="80" idx="0"/>
            </p:cNvCxnSpPr>
            <p:nvPr/>
          </p:nvCxnSpPr>
          <p:spPr>
            <a:xfrm rot="5400000" flipH="1" flipV="1">
              <a:off x="610689" y="3771124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>
              <a:stCxn id="80" idx="4"/>
              <a:endCxn id="79" idx="4"/>
            </p:cNvCxnSpPr>
            <p:nvPr/>
          </p:nvCxnSpPr>
          <p:spPr>
            <a:xfrm rot="5400000" flipH="1" flipV="1">
              <a:off x="610689" y="3128182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Ellipse 78"/>
            <p:cNvSpPr/>
            <p:nvPr/>
          </p:nvSpPr>
          <p:spPr>
            <a:xfrm>
              <a:off x="605588" y="2643182"/>
              <a:ext cx="326085" cy="32705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ZoneTexte 44"/>
          <p:cNvSpPr txBox="1"/>
          <p:nvPr/>
        </p:nvSpPr>
        <p:spPr>
          <a:xfrm>
            <a:off x="71438" y="642918"/>
            <a:ext cx="8929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If the dressing factor satisfies the assumptions given above then it is fixed uniquely and coincides with the BES/BHL proposal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It is given by the expression: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fr-FR" dirty="0">
              <a:latin typeface="cmsy10"/>
            </a:endParaRPr>
          </a:p>
        </p:txBody>
      </p:sp>
      <p:pic>
        <p:nvPicPr>
          <p:cNvPr id="16" name="Image 15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616" y="2127070"/>
            <a:ext cx="5983961" cy="466132"/>
          </a:xfrm>
          <a:prstGeom prst="rect">
            <a:avLst/>
          </a:prstGeom>
          <a:noFill/>
          <a:ln/>
          <a:effectLst/>
        </p:spPr>
      </p:pic>
      <p:pic>
        <p:nvPicPr>
          <p:cNvPr id="17" name="Image 16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2905" y="3399044"/>
            <a:ext cx="4971090" cy="672899"/>
          </a:xfrm>
          <a:prstGeom prst="rect">
            <a:avLst/>
          </a:prstGeom>
          <a:noFill/>
          <a:ln/>
          <a:effectLst/>
        </p:spPr>
      </p:pic>
      <p:pic>
        <p:nvPicPr>
          <p:cNvPr id="18" name="Image 1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5536" y="5384532"/>
            <a:ext cx="5358348" cy="317087"/>
          </a:xfrm>
          <a:prstGeom prst="rect">
            <a:avLst/>
          </a:prstGeom>
          <a:noFill/>
          <a:ln/>
          <a:effectLst/>
        </p:spPr>
      </p:pic>
      <p:sp>
        <p:nvSpPr>
          <p:cNvPr id="63" name="ZoneTexte 62"/>
          <p:cNvSpPr txBox="1"/>
          <p:nvPr/>
        </p:nvSpPr>
        <p:spPr>
          <a:xfrm>
            <a:off x="93238" y="4572008"/>
            <a:ext cx="640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Kernel creates </a:t>
            </a:r>
            <a:r>
              <a:rPr lang="en-US" dirty="0" err="1" smtClean="0"/>
              <a:t>Jukowsky</a:t>
            </a:r>
            <a:r>
              <a:rPr lang="en-US" dirty="0" smtClean="0"/>
              <a:t> cut. The main property of the Kernel:</a:t>
            </a:r>
            <a:endParaRPr lang="fr-FR" dirty="0"/>
          </a:p>
        </p:txBody>
      </p:sp>
      <p:cxnSp>
        <p:nvCxnSpPr>
          <p:cNvPr id="68" name="Connecteur droit avec flèche 67"/>
          <p:cNvCxnSpPr/>
          <p:nvPr/>
        </p:nvCxnSpPr>
        <p:spPr>
          <a:xfrm>
            <a:off x="6500826" y="5572140"/>
            <a:ext cx="235745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>
            <a:off x="6929454" y="5572140"/>
            <a:ext cx="1357322" cy="0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/>
          <p:cNvSpPr txBox="1"/>
          <p:nvPr/>
        </p:nvSpPr>
        <p:spPr>
          <a:xfrm>
            <a:off x="6643702" y="5572140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r>
              <a:rPr lang="en-US" dirty="0" smtClean="0">
                <a:latin typeface="cmmi10"/>
              </a:rPr>
              <a:t>2g</a:t>
            </a:r>
            <a:endParaRPr lang="fr-FR" dirty="0">
              <a:latin typeface="cmmi1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8091306" y="5572140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mi10"/>
              </a:rPr>
              <a:t>2g</a:t>
            </a:r>
            <a:endParaRPr lang="fr-FR" dirty="0">
              <a:latin typeface="cmmi10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7358082" y="521495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mmi10"/>
              </a:rPr>
              <a:t>u</a:t>
            </a:r>
            <a:r>
              <a:rPr lang="en-US" dirty="0" smtClean="0"/>
              <a:t>+</a:t>
            </a:r>
            <a:r>
              <a:rPr lang="en-US" dirty="0" smtClean="0">
                <a:latin typeface="cmmi10"/>
              </a:rPr>
              <a:t>i0</a:t>
            </a:r>
            <a:endParaRPr lang="fr-FR" dirty="0">
              <a:latin typeface="cmmi10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7358082" y="555999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mmi10"/>
              </a:rPr>
              <a:t>u</a:t>
            </a:r>
            <a:r>
              <a:rPr lang="en-US" dirty="0" smtClean="0"/>
              <a:t>-</a:t>
            </a:r>
            <a:r>
              <a:rPr lang="en-US" dirty="0" smtClean="0">
                <a:latin typeface="cmmi10"/>
              </a:rPr>
              <a:t>i0</a:t>
            </a:r>
            <a:endParaRPr lang="fr-FR" dirty="0">
              <a:latin typeface="cmmi10"/>
            </a:endParaRPr>
          </a:p>
        </p:txBody>
      </p:sp>
      <p:pic>
        <p:nvPicPr>
          <p:cNvPr id="15" name="Image 14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5478" y="1071546"/>
            <a:ext cx="5509176" cy="825013"/>
          </a:xfrm>
          <a:prstGeom prst="rect">
            <a:avLst/>
          </a:prstGeom>
          <a:noFill/>
          <a:ln/>
          <a:effectLst/>
        </p:spPr>
      </p:pic>
      <p:sp>
        <p:nvSpPr>
          <p:cNvPr id="19" name="Rectangle 18"/>
          <p:cNvSpPr/>
          <p:nvPr/>
        </p:nvSpPr>
        <p:spPr>
          <a:xfrm>
            <a:off x="92182" y="71414"/>
            <a:ext cx="4660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Solution of crossing equations</a:t>
            </a:r>
            <a:endParaRPr lang="fr-FR" sz="2800" b="1" dirty="0"/>
          </a:p>
        </p:txBody>
      </p:sp>
      <p:grpSp>
        <p:nvGrpSpPr>
          <p:cNvPr id="20" name="Groupe 19"/>
          <p:cNvGrpSpPr/>
          <p:nvPr/>
        </p:nvGrpSpPr>
        <p:grpSpPr>
          <a:xfrm rot="16200000">
            <a:off x="8108209" y="5822201"/>
            <a:ext cx="214290" cy="1857356"/>
            <a:chOff x="602577" y="817393"/>
            <a:chExt cx="329096" cy="4081673"/>
          </a:xfrm>
        </p:grpSpPr>
        <p:grpSp>
          <p:nvGrpSpPr>
            <p:cNvPr id="21" name="Groupe 52"/>
            <p:cNvGrpSpPr/>
            <p:nvPr/>
          </p:nvGrpSpPr>
          <p:grpSpPr>
            <a:xfrm>
              <a:off x="605588" y="817393"/>
              <a:ext cx="326085" cy="327058"/>
              <a:chOff x="3571868" y="1928802"/>
              <a:chExt cx="285752" cy="285752"/>
            </a:xfrm>
          </p:grpSpPr>
          <p:sp>
            <p:nvSpPr>
              <p:cNvPr id="44" name="Ellipse 43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46" name="Connecteur droit 45"/>
              <p:cNvCxnSpPr>
                <a:stCxn id="44" idx="1"/>
                <a:endCxn id="44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>
                <a:stCxn id="44" idx="7"/>
                <a:endCxn id="44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Ellipse 21"/>
            <p:cNvSpPr/>
            <p:nvPr/>
          </p:nvSpPr>
          <p:spPr>
            <a:xfrm>
              <a:off x="602577" y="1357298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23" name="Groupe 65"/>
            <p:cNvGrpSpPr/>
            <p:nvPr/>
          </p:nvGrpSpPr>
          <p:grpSpPr>
            <a:xfrm>
              <a:off x="605588" y="1958934"/>
              <a:ext cx="326085" cy="327058"/>
              <a:chOff x="3571868" y="1928802"/>
              <a:chExt cx="285752" cy="285752"/>
            </a:xfrm>
          </p:grpSpPr>
          <p:sp>
            <p:nvSpPr>
              <p:cNvPr id="41" name="Ellipse 40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42" name="Connecteur droit 41"/>
              <p:cNvCxnSpPr>
                <a:stCxn id="41" idx="1"/>
                <a:endCxn id="41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>
                <a:stCxn id="41" idx="7"/>
                <a:endCxn id="41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Connecteur droit 23"/>
            <p:cNvCxnSpPr>
              <a:stCxn id="44" idx="4"/>
              <a:endCxn id="22" idx="0"/>
            </p:cNvCxnSpPr>
            <p:nvPr/>
          </p:nvCxnSpPr>
          <p:spPr>
            <a:xfrm rot="5400000">
              <a:off x="660703" y="1249369"/>
              <a:ext cx="212847" cy="3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>
              <a:stCxn id="22" idx="4"/>
              <a:endCxn id="41" idx="0"/>
            </p:cNvCxnSpPr>
            <p:nvPr/>
          </p:nvCxnSpPr>
          <p:spPr>
            <a:xfrm rot="16200000" flipH="1">
              <a:off x="629836" y="1820139"/>
              <a:ext cx="274578" cy="3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>
              <a:stCxn id="41" idx="4"/>
              <a:endCxn id="34" idx="0"/>
            </p:cNvCxnSpPr>
            <p:nvPr/>
          </p:nvCxnSpPr>
          <p:spPr>
            <a:xfrm rot="5400000">
              <a:off x="590036" y="2464587"/>
              <a:ext cx="3571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e 52"/>
            <p:cNvGrpSpPr/>
            <p:nvPr/>
          </p:nvGrpSpPr>
          <p:grpSpPr>
            <a:xfrm flipV="1">
              <a:off x="605588" y="4572008"/>
              <a:ext cx="326085" cy="327058"/>
              <a:chOff x="3571868" y="1928802"/>
              <a:chExt cx="285752" cy="285752"/>
            </a:xfrm>
          </p:grpSpPr>
          <p:sp>
            <p:nvSpPr>
              <p:cNvPr id="38" name="Ellipse 37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39" name="Connecteur droit 38"/>
              <p:cNvCxnSpPr>
                <a:stCxn id="38" idx="1"/>
                <a:endCxn id="38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/>
              <p:cNvCxnSpPr>
                <a:stCxn id="38" idx="7"/>
                <a:endCxn id="38" idx="3"/>
              </p:cNvCxnSpPr>
              <p:nvPr/>
            </p:nvCxnSpPr>
            <p:spPr>
              <a:xfrm rot="16200000" flipH="1" flipV="1">
                <a:off x="3613716" y="1970649"/>
                <a:ext cx="202056" cy="202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Ellipse 27"/>
            <p:cNvSpPr/>
            <p:nvPr/>
          </p:nvSpPr>
          <p:spPr>
            <a:xfrm flipV="1">
              <a:off x="605588" y="3929066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29" name="Groupe 65"/>
            <p:cNvGrpSpPr/>
            <p:nvPr/>
          </p:nvGrpSpPr>
          <p:grpSpPr>
            <a:xfrm flipV="1">
              <a:off x="605588" y="3286124"/>
              <a:ext cx="326085" cy="327058"/>
              <a:chOff x="3571868" y="1928802"/>
              <a:chExt cx="285752" cy="285752"/>
            </a:xfrm>
          </p:grpSpPr>
          <p:sp>
            <p:nvSpPr>
              <p:cNvPr id="35" name="Ellipse 34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36" name="Connecteur droit 35"/>
              <p:cNvCxnSpPr>
                <a:stCxn id="35" idx="1"/>
                <a:endCxn id="35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>
                <a:stCxn id="35" idx="7"/>
                <a:endCxn id="35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Connecteur droit 29"/>
            <p:cNvCxnSpPr>
              <a:stCxn id="38" idx="4"/>
              <a:endCxn id="28" idx="0"/>
            </p:cNvCxnSpPr>
            <p:nvPr/>
          </p:nvCxnSpPr>
          <p:spPr>
            <a:xfrm rot="5400000" flipH="1" flipV="1">
              <a:off x="610689" y="4414066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>
              <a:stCxn id="28" idx="4"/>
              <a:endCxn id="35" idx="0"/>
            </p:cNvCxnSpPr>
            <p:nvPr/>
          </p:nvCxnSpPr>
          <p:spPr>
            <a:xfrm rot="5400000" flipH="1" flipV="1">
              <a:off x="610689" y="3771124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>
              <a:stCxn id="35" idx="4"/>
              <a:endCxn id="34" idx="4"/>
            </p:cNvCxnSpPr>
            <p:nvPr/>
          </p:nvCxnSpPr>
          <p:spPr>
            <a:xfrm rot="5400000" flipH="1" flipV="1">
              <a:off x="610689" y="3128182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Ellipse 33"/>
            <p:cNvSpPr/>
            <p:nvPr/>
          </p:nvSpPr>
          <p:spPr>
            <a:xfrm>
              <a:off x="605588" y="2643182"/>
              <a:ext cx="326085" cy="32705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74657" y="819770"/>
            <a:ext cx="5983425" cy="466090"/>
          </a:xfrm>
          <a:prstGeom prst="rect">
            <a:avLst/>
          </a:prstGeom>
          <a:noFill/>
          <a:ln/>
          <a:effectLst/>
        </p:spPr>
      </p:pic>
      <p:sp>
        <p:nvSpPr>
          <p:cNvPr id="23" name="Rectangle 22"/>
          <p:cNvSpPr/>
          <p:nvPr/>
        </p:nvSpPr>
        <p:spPr>
          <a:xfrm>
            <a:off x="92182" y="71414"/>
            <a:ext cx="6344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Analytical structure of the dressing factor</a:t>
            </a:r>
            <a:endParaRPr lang="fr-FR" sz="2800" b="1" dirty="0"/>
          </a:p>
        </p:txBody>
      </p:sp>
      <p:pic>
        <p:nvPicPr>
          <p:cNvPr id="21" name="Image 20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47369" y="1462711"/>
            <a:ext cx="5653523" cy="713073"/>
          </a:xfrm>
          <a:prstGeom prst="rect">
            <a:avLst/>
          </a:prstGeom>
          <a:noFill/>
          <a:ln/>
          <a:effectLst/>
        </p:spPr>
      </p:pic>
      <p:pic>
        <p:nvPicPr>
          <p:cNvPr id="24" name="Image 23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85852" y="2397533"/>
            <a:ext cx="5358348" cy="317087"/>
          </a:xfrm>
          <a:prstGeom prst="rect">
            <a:avLst/>
          </a:prstGeom>
          <a:noFill/>
          <a:ln/>
          <a:effectLst/>
        </p:spPr>
      </p:pic>
      <p:pic>
        <p:nvPicPr>
          <p:cNvPr id="25" name="Image 24" descr="dressinganalytic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71670" y="2857496"/>
            <a:ext cx="7597402" cy="9072626"/>
          </a:xfrm>
          <a:prstGeom prst="rect">
            <a:avLst/>
          </a:prstGeom>
        </p:spPr>
      </p:pic>
      <p:grpSp>
        <p:nvGrpSpPr>
          <p:cNvPr id="26" name="Groupe 25"/>
          <p:cNvGrpSpPr/>
          <p:nvPr/>
        </p:nvGrpSpPr>
        <p:grpSpPr>
          <a:xfrm rot="16200000">
            <a:off x="8108209" y="5822201"/>
            <a:ext cx="214290" cy="1857356"/>
            <a:chOff x="602577" y="817393"/>
            <a:chExt cx="329096" cy="4081673"/>
          </a:xfrm>
        </p:grpSpPr>
        <p:grpSp>
          <p:nvGrpSpPr>
            <p:cNvPr id="29" name="Groupe 52"/>
            <p:cNvGrpSpPr/>
            <p:nvPr/>
          </p:nvGrpSpPr>
          <p:grpSpPr>
            <a:xfrm>
              <a:off x="605588" y="817393"/>
              <a:ext cx="326085" cy="327058"/>
              <a:chOff x="3571868" y="1928802"/>
              <a:chExt cx="285752" cy="285752"/>
            </a:xfrm>
          </p:grpSpPr>
          <p:sp>
            <p:nvSpPr>
              <p:cNvPr id="51" name="Ellipse 50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52" name="Connecteur droit 51"/>
              <p:cNvCxnSpPr>
                <a:stCxn id="51" idx="1"/>
                <a:endCxn id="51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/>
              <p:cNvCxnSpPr>
                <a:stCxn id="51" idx="7"/>
                <a:endCxn id="51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Ellipse 29"/>
            <p:cNvSpPr/>
            <p:nvPr/>
          </p:nvSpPr>
          <p:spPr>
            <a:xfrm>
              <a:off x="602577" y="1357298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31" name="Groupe 65"/>
            <p:cNvGrpSpPr/>
            <p:nvPr/>
          </p:nvGrpSpPr>
          <p:grpSpPr>
            <a:xfrm>
              <a:off x="605588" y="1958934"/>
              <a:ext cx="326085" cy="327058"/>
              <a:chOff x="3571868" y="1928802"/>
              <a:chExt cx="285752" cy="285752"/>
            </a:xfrm>
          </p:grpSpPr>
          <p:sp>
            <p:nvSpPr>
              <p:cNvPr id="48" name="Ellipse 47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49" name="Connecteur droit 48"/>
              <p:cNvCxnSpPr>
                <a:stCxn id="48" idx="1"/>
                <a:endCxn id="48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>
                <a:stCxn id="48" idx="7"/>
                <a:endCxn id="48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Connecteur droit 31"/>
            <p:cNvCxnSpPr>
              <a:stCxn id="51" idx="4"/>
              <a:endCxn id="30" idx="0"/>
            </p:cNvCxnSpPr>
            <p:nvPr/>
          </p:nvCxnSpPr>
          <p:spPr>
            <a:xfrm rot="5400000">
              <a:off x="660703" y="1249369"/>
              <a:ext cx="212847" cy="3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>
              <a:stCxn id="30" idx="4"/>
              <a:endCxn id="48" idx="0"/>
            </p:cNvCxnSpPr>
            <p:nvPr/>
          </p:nvCxnSpPr>
          <p:spPr>
            <a:xfrm rot="16200000" flipH="1">
              <a:off x="629836" y="1820139"/>
              <a:ext cx="274578" cy="3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>
              <a:stCxn id="48" idx="4"/>
              <a:endCxn id="41" idx="0"/>
            </p:cNvCxnSpPr>
            <p:nvPr/>
          </p:nvCxnSpPr>
          <p:spPr>
            <a:xfrm rot="5400000">
              <a:off x="590036" y="2464587"/>
              <a:ext cx="3571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e 52"/>
            <p:cNvGrpSpPr/>
            <p:nvPr/>
          </p:nvGrpSpPr>
          <p:grpSpPr>
            <a:xfrm flipV="1">
              <a:off x="605588" y="4572008"/>
              <a:ext cx="326085" cy="327058"/>
              <a:chOff x="3571868" y="1928802"/>
              <a:chExt cx="285752" cy="285752"/>
            </a:xfrm>
          </p:grpSpPr>
          <p:sp>
            <p:nvSpPr>
              <p:cNvPr id="45" name="Ellipse 44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46" name="Connecteur droit 45"/>
              <p:cNvCxnSpPr>
                <a:stCxn id="45" idx="1"/>
                <a:endCxn id="45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>
                <a:stCxn id="45" idx="7"/>
                <a:endCxn id="45" idx="3"/>
              </p:cNvCxnSpPr>
              <p:nvPr/>
            </p:nvCxnSpPr>
            <p:spPr>
              <a:xfrm rot="16200000" flipH="1" flipV="1">
                <a:off x="3613716" y="1970649"/>
                <a:ext cx="202056" cy="202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Ellipse 35"/>
            <p:cNvSpPr/>
            <p:nvPr/>
          </p:nvSpPr>
          <p:spPr>
            <a:xfrm flipV="1">
              <a:off x="605588" y="3929066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37" name="Groupe 65"/>
            <p:cNvGrpSpPr/>
            <p:nvPr/>
          </p:nvGrpSpPr>
          <p:grpSpPr>
            <a:xfrm flipV="1">
              <a:off x="605588" y="3286124"/>
              <a:ext cx="326085" cy="327058"/>
              <a:chOff x="3571868" y="1928802"/>
              <a:chExt cx="285752" cy="285752"/>
            </a:xfrm>
          </p:grpSpPr>
          <p:sp>
            <p:nvSpPr>
              <p:cNvPr id="42" name="Ellipse 41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43" name="Connecteur droit 42"/>
              <p:cNvCxnSpPr>
                <a:stCxn id="42" idx="1"/>
                <a:endCxn id="42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/>
              <p:cNvCxnSpPr>
                <a:stCxn id="42" idx="7"/>
                <a:endCxn id="42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Connecteur droit 37"/>
            <p:cNvCxnSpPr>
              <a:stCxn id="45" idx="4"/>
              <a:endCxn id="36" idx="0"/>
            </p:cNvCxnSpPr>
            <p:nvPr/>
          </p:nvCxnSpPr>
          <p:spPr>
            <a:xfrm rot="5400000" flipH="1" flipV="1">
              <a:off x="610689" y="4414066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>
              <a:stCxn id="36" idx="4"/>
              <a:endCxn id="42" idx="0"/>
            </p:cNvCxnSpPr>
            <p:nvPr/>
          </p:nvCxnSpPr>
          <p:spPr>
            <a:xfrm rot="5400000" flipH="1" flipV="1">
              <a:off x="610689" y="3771124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>
              <a:stCxn id="42" idx="4"/>
              <a:endCxn id="41" idx="4"/>
            </p:cNvCxnSpPr>
            <p:nvPr/>
          </p:nvCxnSpPr>
          <p:spPr>
            <a:xfrm rot="5400000" flipH="1" flipV="1">
              <a:off x="610689" y="3128182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lipse 40"/>
            <p:cNvSpPr/>
            <p:nvPr/>
          </p:nvSpPr>
          <p:spPr>
            <a:xfrm>
              <a:off x="605588" y="2643182"/>
              <a:ext cx="326085" cy="32705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45094" y="1928802"/>
            <a:ext cx="3041220" cy="785818"/>
          </a:xfrm>
          <a:prstGeom prst="rect">
            <a:avLst/>
          </a:prstGeom>
          <a:noFill/>
          <a:ln/>
          <a:effectLst/>
        </p:spPr>
      </p:pic>
      <p:pic>
        <p:nvPicPr>
          <p:cNvPr id="19" name="Image 18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00628" y="1857363"/>
            <a:ext cx="3071834" cy="898461"/>
          </a:xfrm>
          <a:prstGeom prst="rect">
            <a:avLst/>
          </a:prstGeom>
          <a:noFill/>
          <a:ln/>
          <a:effectLst/>
        </p:spPr>
      </p:pic>
      <p:pic>
        <p:nvPicPr>
          <p:cNvPr id="13" name="Image 12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8592" y="3857628"/>
            <a:ext cx="3786220" cy="553984"/>
          </a:xfrm>
          <a:prstGeom prst="rect">
            <a:avLst/>
          </a:prstGeom>
          <a:noFill/>
          <a:ln/>
          <a:effectLst/>
        </p:spPr>
      </p:pic>
      <p:sp>
        <p:nvSpPr>
          <p:cNvPr id="22" name="ZoneTexte 21"/>
          <p:cNvSpPr txBox="1"/>
          <p:nvPr/>
        </p:nvSpPr>
        <p:spPr>
          <a:xfrm>
            <a:off x="214282" y="3059668"/>
            <a:ext cx="7395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can write these equations in a more suggestive form using the properties:</a:t>
            </a:r>
            <a:endParaRPr lang="fr-FR" dirty="0"/>
          </a:p>
        </p:txBody>
      </p:sp>
      <p:pic>
        <p:nvPicPr>
          <p:cNvPr id="14" name="Image 13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04842" y="3714751"/>
            <a:ext cx="3520528" cy="686835"/>
          </a:xfrm>
          <a:prstGeom prst="rect">
            <a:avLst/>
          </a:prstGeom>
          <a:noFill/>
          <a:ln/>
          <a:effectLst/>
        </p:spPr>
      </p:pic>
      <p:pic>
        <p:nvPicPr>
          <p:cNvPr id="16" name="Image 15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0570" y="4786322"/>
            <a:ext cx="5983425" cy="466090"/>
          </a:xfrm>
          <a:prstGeom prst="rect">
            <a:avLst/>
          </a:prstGeom>
          <a:noFill/>
          <a:ln/>
          <a:effectLst/>
        </p:spPr>
      </p:pic>
      <p:pic>
        <p:nvPicPr>
          <p:cNvPr id="27" name="Image 26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3037" y="1000108"/>
            <a:ext cx="4276087" cy="857334"/>
          </a:xfrm>
          <a:prstGeom prst="rect">
            <a:avLst/>
          </a:prstGeom>
          <a:noFill/>
          <a:ln/>
          <a:effectLst/>
        </p:spPr>
      </p:pic>
      <p:sp>
        <p:nvSpPr>
          <p:cNvPr id="28" name="ZoneTexte 27"/>
          <p:cNvSpPr txBox="1"/>
          <p:nvPr/>
        </p:nvSpPr>
        <p:spPr>
          <a:xfrm>
            <a:off x="285720" y="5648942"/>
            <a:ext cx="6000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Bethe equations in the </a:t>
            </a:r>
            <a:r>
              <a:rPr lang="en-US" dirty="0" err="1" smtClean="0"/>
              <a:t>Beisert-Staudacher</a:t>
            </a:r>
            <a:r>
              <a:rPr lang="en-US" dirty="0" smtClean="0"/>
              <a:t> Bethe </a:t>
            </a:r>
            <a:r>
              <a:rPr lang="en-US" dirty="0" err="1" smtClean="0"/>
              <a:t>Ansatz</a:t>
            </a:r>
            <a:r>
              <a:rPr lang="en-US" dirty="0" smtClean="0"/>
              <a:t> can be written in terms of difference function (u-v) in the power of a rational combination of the operators       and        . </a:t>
            </a:r>
            <a:endParaRPr lang="fr-FR" dirty="0"/>
          </a:p>
        </p:txBody>
      </p:sp>
      <p:pic>
        <p:nvPicPr>
          <p:cNvPr id="20" name="Image 19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45997" y="6220445"/>
            <a:ext cx="255017" cy="255017"/>
          </a:xfrm>
          <a:prstGeom prst="rect">
            <a:avLst/>
          </a:prstGeom>
          <a:noFill/>
          <a:ln/>
          <a:effectLst/>
        </p:spPr>
      </p:pic>
      <p:pic>
        <p:nvPicPr>
          <p:cNvPr id="18" name="Image 17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00881" y="6272262"/>
            <a:ext cx="202185" cy="202185"/>
          </a:xfrm>
          <a:prstGeom prst="rect">
            <a:avLst/>
          </a:prstGeom>
          <a:noFill/>
          <a:ln/>
          <a:effectLst/>
        </p:spPr>
      </p:pic>
      <p:sp>
        <p:nvSpPr>
          <p:cNvPr id="23" name="Rectangle 22"/>
          <p:cNvSpPr/>
          <p:nvPr/>
        </p:nvSpPr>
        <p:spPr>
          <a:xfrm>
            <a:off x="92182" y="71414"/>
            <a:ext cx="6469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Simplified form of Bethe </a:t>
            </a:r>
            <a:r>
              <a:rPr lang="en-US" sz="2800" b="1" dirty="0" err="1" smtClean="0"/>
              <a:t>Ansatz</a:t>
            </a:r>
            <a:r>
              <a:rPr lang="en-US" sz="2800" b="1" dirty="0" smtClean="0"/>
              <a:t> equations</a:t>
            </a:r>
            <a:endParaRPr lang="fr-FR" sz="2800" b="1" dirty="0"/>
          </a:p>
        </p:txBody>
      </p:sp>
      <p:grpSp>
        <p:nvGrpSpPr>
          <p:cNvPr id="26" name="Groupe 25"/>
          <p:cNvGrpSpPr/>
          <p:nvPr/>
        </p:nvGrpSpPr>
        <p:grpSpPr>
          <a:xfrm rot="16200000">
            <a:off x="8108209" y="5822201"/>
            <a:ext cx="214290" cy="1857356"/>
            <a:chOff x="602577" y="817393"/>
            <a:chExt cx="329096" cy="4081673"/>
          </a:xfrm>
        </p:grpSpPr>
        <p:grpSp>
          <p:nvGrpSpPr>
            <p:cNvPr id="29" name="Groupe 52"/>
            <p:cNvGrpSpPr/>
            <p:nvPr/>
          </p:nvGrpSpPr>
          <p:grpSpPr>
            <a:xfrm>
              <a:off x="605588" y="817393"/>
              <a:ext cx="326085" cy="327058"/>
              <a:chOff x="3571868" y="1928802"/>
              <a:chExt cx="285752" cy="285752"/>
            </a:xfrm>
          </p:grpSpPr>
          <p:sp>
            <p:nvSpPr>
              <p:cNvPr id="54" name="Ellipse 53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55" name="Connecteur droit 54"/>
              <p:cNvCxnSpPr>
                <a:stCxn id="54" idx="1"/>
                <a:endCxn id="54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>
                <a:stCxn id="54" idx="7"/>
                <a:endCxn id="54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Ellipse 31"/>
            <p:cNvSpPr/>
            <p:nvPr/>
          </p:nvSpPr>
          <p:spPr>
            <a:xfrm>
              <a:off x="602577" y="1357298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34" name="Groupe 65"/>
            <p:cNvGrpSpPr/>
            <p:nvPr/>
          </p:nvGrpSpPr>
          <p:grpSpPr>
            <a:xfrm>
              <a:off x="605588" y="1958934"/>
              <a:ext cx="326085" cy="327058"/>
              <a:chOff x="3571868" y="1928802"/>
              <a:chExt cx="285752" cy="285752"/>
            </a:xfrm>
          </p:grpSpPr>
          <p:sp>
            <p:nvSpPr>
              <p:cNvPr id="51" name="Ellipse 50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52" name="Connecteur droit 51"/>
              <p:cNvCxnSpPr>
                <a:stCxn id="51" idx="1"/>
                <a:endCxn id="51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/>
              <p:cNvCxnSpPr>
                <a:stCxn id="51" idx="7"/>
                <a:endCxn id="51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Connecteur droit 34"/>
            <p:cNvCxnSpPr>
              <a:stCxn id="54" idx="4"/>
              <a:endCxn id="32" idx="0"/>
            </p:cNvCxnSpPr>
            <p:nvPr/>
          </p:nvCxnSpPr>
          <p:spPr>
            <a:xfrm rot="5400000">
              <a:off x="660703" y="1249369"/>
              <a:ext cx="212847" cy="3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>
              <a:stCxn id="32" idx="4"/>
              <a:endCxn id="51" idx="0"/>
            </p:cNvCxnSpPr>
            <p:nvPr/>
          </p:nvCxnSpPr>
          <p:spPr>
            <a:xfrm rot="16200000" flipH="1">
              <a:off x="629836" y="1820139"/>
              <a:ext cx="274578" cy="3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>
              <a:stCxn id="51" idx="4"/>
              <a:endCxn id="44" idx="0"/>
            </p:cNvCxnSpPr>
            <p:nvPr/>
          </p:nvCxnSpPr>
          <p:spPr>
            <a:xfrm rot="5400000">
              <a:off x="590036" y="2464587"/>
              <a:ext cx="3571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e 52"/>
            <p:cNvGrpSpPr/>
            <p:nvPr/>
          </p:nvGrpSpPr>
          <p:grpSpPr>
            <a:xfrm flipV="1">
              <a:off x="605588" y="4572008"/>
              <a:ext cx="326085" cy="327058"/>
              <a:chOff x="3571868" y="1928802"/>
              <a:chExt cx="285752" cy="285752"/>
            </a:xfrm>
          </p:grpSpPr>
          <p:sp>
            <p:nvSpPr>
              <p:cNvPr id="48" name="Ellipse 47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49" name="Connecteur droit 48"/>
              <p:cNvCxnSpPr>
                <a:stCxn id="48" idx="1"/>
                <a:endCxn id="48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>
                <a:stCxn id="48" idx="7"/>
                <a:endCxn id="48" idx="3"/>
              </p:cNvCxnSpPr>
              <p:nvPr/>
            </p:nvCxnSpPr>
            <p:spPr>
              <a:xfrm rot="16200000" flipH="1" flipV="1">
                <a:off x="3613716" y="1970649"/>
                <a:ext cx="202056" cy="202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Ellipse 38"/>
            <p:cNvSpPr/>
            <p:nvPr/>
          </p:nvSpPr>
          <p:spPr>
            <a:xfrm flipV="1">
              <a:off x="605588" y="3929066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40" name="Groupe 65"/>
            <p:cNvGrpSpPr/>
            <p:nvPr/>
          </p:nvGrpSpPr>
          <p:grpSpPr>
            <a:xfrm flipV="1">
              <a:off x="605588" y="3286124"/>
              <a:ext cx="326085" cy="327058"/>
              <a:chOff x="3571868" y="1928802"/>
              <a:chExt cx="285752" cy="285752"/>
            </a:xfrm>
          </p:grpSpPr>
          <p:sp>
            <p:nvSpPr>
              <p:cNvPr id="45" name="Ellipse 44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46" name="Connecteur droit 45"/>
              <p:cNvCxnSpPr>
                <a:stCxn id="45" idx="1"/>
                <a:endCxn id="45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>
                <a:stCxn id="45" idx="7"/>
                <a:endCxn id="45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Connecteur droit 40"/>
            <p:cNvCxnSpPr>
              <a:stCxn id="48" idx="4"/>
              <a:endCxn id="39" idx="0"/>
            </p:cNvCxnSpPr>
            <p:nvPr/>
          </p:nvCxnSpPr>
          <p:spPr>
            <a:xfrm rot="5400000" flipH="1" flipV="1">
              <a:off x="610689" y="4414066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>
              <a:stCxn id="39" idx="4"/>
              <a:endCxn id="45" idx="0"/>
            </p:cNvCxnSpPr>
            <p:nvPr/>
          </p:nvCxnSpPr>
          <p:spPr>
            <a:xfrm rot="5400000" flipH="1" flipV="1">
              <a:off x="610689" y="3771124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>
              <a:stCxn id="45" idx="4"/>
              <a:endCxn id="44" idx="4"/>
            </p:cNvCxnSpPr>
            <p:nvPr/>
          </p:nvCxnSpPr>
          <p:spPr>
            <a:xfrm rot="5400000" flipH="1" flipV="1">
              <a:off x="610689" y="3128182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Ellipse 43"/>
            <p:cNvSpPr/>
            <p:nvPr/>
          </p:nvSpPr>
          <p:spPr>
            <a:xfrm>
              <a:off x="605588" y="2643182"/>
              <a:ext cx="326085" cy="32705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782" y="1714488"/>
            <a:ext cx="773513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Part III</a:t>
            </a:r>
          </a:p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Thermodynamic Bethe </a:t>
            </a:r>
            <a:r>
              <a:rPr lang="en-US" sz="3600" b="1" dirty="0" err="1" smtClean="0"/>
              <a:t>Ansatz</a:t>
            </a:r>
            <a:r>
              <a:rPr lang="en-US" sz="3600" b="1" dirty="0" smtClean="0"/>
              <a:t> (TBA) for</a:t>
            </a:r>
          </a:p>
          <a:p>
            <a:pPr algn="ctr"/>
            <a:r>
              <a:rPr lang="en-US" sz="3600" b="1" dirty="0" smtClean="0"/>
              <a:t>SU(N)</a:t>
            </a:r>
            <a:r>
              <a:rPr lang="en-US" sz="3600" b="1" dirty="0" smtClean="0">
                <a:latin typeface="cmsy10"/>
              </a:rPr>
              <a:t>£</a:t>
            </a:r>
            <a:r>
              <a:rPr lang="en-US" sz="3600" b="1" dirty="0" smtClean="0"/>
              <a:t> SU(N) PCF</a:t>
            </a:r>
          </a:p>
        </p:txBody>
      </p:sp>
      <p:grpSp>
        <p:nvGrpSpPr>
          <p:cNvPr id="29" name="Groupe 28"/>
          <p:cNvGrpSpPr/>
          <p:nvPr/>
        </p:nvGrpSpPr>
        <p:grpSpPr>
          <a:xfrm>
            <a:off x="3000364" y="4500570"/>
            <a:ext cx="3071866" cy="714380"/>
            <a:chOff x="3000364" y="4500570"/>
            <a:chExt cx="3071866" cy="714380"/>
          </a:xfrm>
        </p:grpSpPr>
        <p:grpSp>
          <p:nvGrpSpPr>
            <p:cNvPr id="36" name="Groupe 35"/>
            <p:cNvGrpSpPr/>
            <p:nvPr/>
          </p:nvGrpSpPr>
          <p:grpSpPr>
            <a:xfrm>
              <a:off x="3000364" y="4500570"/>
              <a:ext cx="3071866" cy="714380"/>
              <a:chOff x="4929158" y="3857628"/>
              <a:chExt cx="3714808" cy="928708"/>
            </a:xfrm>
          </p:grpSpPr>
          <p:cxnSp>
            <p:nvCxnSpPr>
              <p:cNvPr id="37" name="Connecteur droit 36"/>
              <p:cNvCxnSpPr/>
              <p:nvPr/>
            </p:nvCxnSpPr>
            <p:spPr>
              <a:xfrm rot="5400000" flipH="1" flipV="1">
                <a:off x="6772497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 rot="5400000" flipH="1" flipV="1">
                <a:off x="7268811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 rot="5400000" flipH="1" flipV="1">
                <a:off x="6296995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/>
              <p:cNvCxnSpPr/>
              <p:nvPr/>
            </p:nvCxnSpPr>
            <p:spPr>
              <a:xfrm rot="5400000" flipH="1" flipV="1">
                <a:off x="5832267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>
                <a:off x="4929158" y="4327444"/>
                <a:ext cx="366017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>
                <a:off x="4929182" y="4786336"/>
                <a:ext cx="366017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>
                <a:off x="4983788" y="3869149"/>
                <a:ext cx="366017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/>
              <p:cNvCxnSpPr/>
              <p:nvPr/>
            </p:nvCxnSpPr>
            <p:spPr>
              <a:xfrm rot="5400000">
                <a:off x="7742597" y="4321982"/>
                <a:ext cx="92870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>
              <a:xfrm rot="5400000">
                <a:off x="4847213" y="4321982"/>
                <a:ext cx="92870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/>
              <p:cNvCxnSpPr/>
              <p:nvPr/>
            </p:nvCxnSpPr>
            <p:spPr>
              <a:xfrm rot="5400000" flipH="1" flipV="1">
                <a:off x="5324181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e 46"/>
            <p:cNvGrpSpPr/>
            <p:nvPr/>
          </p:nvGrpSpPr>
          <p:grpSpPr>
            <a:xfrm>
              <a:off x="4036215" y="4750603"/>
              <a:ext cx="928694" cy="214314"/>
              <a:chOff x="6500826" y="2000238"/>
              <a:chExt cx="1885697" cy="424708"/>
            </a:xfrm>
          </p:grpSpPr>
          <p:sp>
            <p:nvSpPr>
              <p:cNvPr id="48" name="Ellipse 47"/>
              <p:cNvSpPr/>
              <p:nvPr/>
            </p:nvSpPr>
            <p:spPr>
              <a:xfrm rot="16200000" flipV="1">
                <a:off x="7985270" y="2023693"/>
                <a:ext cx="424707" cy="3777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49" name="Connecteur droit 48"/>
              <p:cNvCxnSpPr/>
              <p:nvPr/>
            </p:nvCxnSpPr>
            <p:spPr>
              <a:xfrm rot="10800000">
                <a:off x="7643835" y="2212592"/>
                <a:ext cx="36489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Ellipse 49"/>
              <p:cNvSpPr/>
              <p:nvPr/>
            </p:nvSpPr>
            <p:spPr>
              <a:xfrm rot="16200000">
                <a:off x="7229093" y="2023693"/>
                <a:ext cx="424707" cy="37779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grpSp>
            <p:nvGrpSpPr>
              <p:cNvPr id="51" name="Groupe 57"/>
              <p:cNvGrpSpPr/>
              <p:nvPr/>
            </p:nvGrpSpPr>
            <p:grpSpPr>
              <a:xfrm flipH="1">
                <a:off x="6500826" y="2000239"/>
                <a:ext cx="742689" cy="424707"/>
                <a:chOff x="6429388" y="2000240"/>
                <a:chExt cx="742689" cy="424707"/>
              </a:xfrm>
            </p:grpSpPr>
            <p:sp>
              <p:nvSpPr>
                <p:cNvPr id="52" name="Ellipse 51"/>
                <p:cNvSpPr/>
                <p:nvPr/>
              </p:nvSpPr>
              <p:spPr>
                <a:xfrm rot="16200000" flipV="1">
                  <a:off x="6770824" y="2023695"/>
                  <a:ext cx="424707" cy="37779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fr-FR" b="1"/>
                </a:p>
              </p:txBody>
            </p:sp>
            <p:cxnSp>
              <p:nvCxnSpPr>
                <p:cNvPr id="53" name="Connecteur droit 52"/>
                <p:cNvCxnSpPr>
                  <a:stCxn id="52" idx="4"/>
                </p:cNvCxnSpPr>
                <p:nvPr/>
              </p:nvCxnSpPr>
              <p:spPr>
                <a:xfrm flipH="1" flipV="1">
                  <a:off x="6429388" y="2212594"/>
                  <a:ext cx="36489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4" name="Ellipse 53"/>
            <p:cNvSpPr>
              <a:spLocks/>
            </p:cNvSpPr>
            <p:nvPr/>
          </p:nvSpPr>
          <p:spPr>
            <a:xfrm rot="16200000" flipV="1">
              <a:off x="5235545" y="4796210"/>
              <a:ext cx="150019" cy="1302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sp>
          <p:nvSpPr>
            <p:cNvPr id="55" name="Ellipse 54"/>
            <p:cNvSpPr/>
            <p:nvPr/>
          </p:nvSpPr>
          <p:spPr>
            <a:xfrm rot="16200000" flipV="1">
              <a:off x="5633683" y="4796210"/>
              <a:ext cx="150019" cy="1302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sp>
          <p:nvSpPr>
            <p:cNvPr id="56" name="Ellipse 55"/>
            <p:cNvSpPr>
              <a:spLocks noChangeAspect="1"/>
            </p:cNvSpPr>
            <p:nvPr/>
          </p:nvSpPr>
          <p:spPr>
            <a:xfrm rot="16200000" flipV="1">
              <a:off x="3618000" y="4796210"/>
              <a:ext cx="150019" cy="1302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sp>
          <p:nvSpPr>
            <p:cNvPr id="57" name="Ellipse 56"/>
            <p:cNvSpPr>
              <a:spLocks noChangeAspect="1"/>
            </p:cNvSpPr>
            <p:nvPr/>
          </p:nvSpPr>
          <p:spPr>
            <a:xfrm rot="16200000" flipV="1">
              <a:off x="3222000" y="4796210"/>
              <a:ext cx="150019" cy="1302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63" name="Connecteur droit 62"/>
            <p:cNvCxnSpPr>
              <a:stCxn id="57" idx="0"/>
              <a:endCxn id="56" idx="4"/>
            </p:cNvCxnSpPr>
            <p:nvPr/>
          </p:nvCxnSpPr>
          <p:spPr>
            <a:xfrm>
              <a:off x="3362132" y="4861332"/>
              <a:ext cx="2657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>
              <a:stCxn id="56" idx="0"/>
              <a:endCxn id="52" idx="0"/>
            </p:cNvCxnSpPr>
            <p:nvPr/>
          </p:nvCxnSpPr>
          <p:spPr>
            <a:xfrm flipV="1">
              <a:off x="3758132" y="4857760"/>
              <a:ext cx="278083" cy="35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>
              <a:stCxn id="48" idx="0"/>
              <a:endCxn id="54" idx="4"/>
            </p:cNvCxnSpPr>
            <p:nvPr/>
          </p:nvCxnSpPr>
          <p:spPr>
            <a:xfrm>
              <a:off x="4964908" y="4857759"/>
              <a:ext cx="280525" cy="3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>
              <a:stCxn id="54" idx="0"/>
              <a:endCxn id="55" idx="4"/>
            </p:cNvCxnSpPr>
            <p:nvPr/>
          </p:nvCxnSpPr>
          <p:spPr>
            <a:xfrm>
              <a:off x="5375677" y="4861332"/>
              <a:ext cx="2678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el\AppData\Local\Temp\Rar$DR01.359\fg-comparison-small.ep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4286256"/>
            <a:ext cx="3214710" cy="2109199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0" y="0"/>
            <a:ext cx="3110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Example 1:  </a:t>
            </a:r>
          </a:p>
          <a:p>
            <a:r>
              <a:rPr lang="en-US" sz="2000" b="1" dirty="0" smtClean="0"/>
              <a:t>Cusp anomalous dimension</a:t>
            </a:r>
            <a:endParaRPr lang="fr-FR" sz="2000" b="1" dirty="0"/>
          </a:p>
        </p:txBody>
      </p:sp>
      <p:grpSp>
        <p:nvGrpSpPr>
          <p:cNvPr id="22" name="Groupe 21"/>
          <p:cNvGrpSpPr/>
          <p:nvPr/>
        </p:nvGrpSpPr>
        <p:grpSpPr>
          <a:xfrm>
            <a:off x="4500562" y="4714884"/>
            <a:ext cx="4697663" cy="2143140"/>
            <a:chOff x="3991266" y="4429132"/>
            <a:chExt cx="5303826" cy="2472826"/>
          </a:xfrm>
        </p:grpSpPr>
        <p:pic>
          <p:nvPicPr>
            <p:cNvPr id="8" name="Image 7" descr="TP_tmp.bmp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233234" y="5072074"/>
              <a:ext cx="4678555" cy="42861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9" name="ZoneTexte 8"/>
            <p:cNvSpPr txBox="1"/>
            <p:nvPr/>
          </p:nvSpPr>
          <p:spPr>
            <a:xfrm>
              <a:off x="3991266" y="5730052"/>
              <a:ext cx="2293583" cy="1171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2402B2"/>
                  </a:solidFill>
                </a:rPr>
                <a:t>[</a:t>
              </a:r>
              <a:r>
                <a:rPr lang="en-US" sz="1200" dirty="0" err="1" smtClean="0">
                  <a:solidFill>
                    <a:srgbClr val="2402B2"/>
                  </a:solidFill>
                </a:rPr>
                <a:t>Klebanov</a:t>
              </a:r>
              <a:r>
                <a:rPr lang="en-US" sz="1200" dirty="0" smtClean="0">
                  <a:solidFill>
                    <a:srgbClr val="2402B2"/>
                  </a:solidFill>
                </a:rPr>
                <a:t> et al, 06]</a:t>
              </a:r>
            </a:p>
            <a:p>
              <a:r>
                <a:rPr lang="en-US" sz="1200" dirty="0" smtClean="0">
                  <a:solidFill>
                    <a:srgbClr val="2402B2"/>
                  </a:solidFill>
                </a:rPr>
                <a:t>[</a:t>
              </a:r>
              <a:r>
                <a:rPr lang="en-US" sz="1200" dirty="0" err="1" smtClean="0">
                  <a:solidFill>
                    <a:srgbClr val="2402B2"/>
                  </a:solidFill>
                </a:rPr>
                <a:t>Kotikov,Lipatov</a:t>
              </a:r>
              <a:r>
                <a:rPr lang="en-US" sz="1200" dirty="0" smtClean="0">
                  <a:solidFill>
                    <a:srgbClr val="2402B2"/>
                  </a:solidFill>
                </a:rPr>
                <a:t>, 06]</a:t>
              </a:r>
            </a:p>
            <a:p>
              <a:r>
                <a:rPr lang="en-US" sz="1200" dirty="0" smtClean="0">
                  <a:solidFill>
                    <a:srgbClr val="2402B2"/>
                  </a:solidFill>
                </a:rPr>
                <a:t>[</a:t>
              </a:r>
              <a:r>
                <a:rPr lang="en-US" sz="1200" dirty="0" err="1" smtClean="0">
                  <a:solidFill>
                    <a:srgbClr val="2402B2"/>
                  </a:solidFill>
                </a:rPr>
                <a:t>Alday</a:t>
              </a:r>
              <a:r>
                <a:rPr lang="en-US" sz="1200" dirty="0" smtClean="0">
                  <a:solidFill>
                    <a:srgbClr val="2402B2"/>
                  </a:solidFill>
                </a:rPr>
                <a:t> et al, 07]</a:t>
              </a:r>
            </a:p>
            <a:p>
              <a:r>
                <a:rPr lang="en-US" sz="1200" dirty="0" smtClean="0">
                  <a:solidFill>
                    <a:srgbClr val="2402B2"/>
                  </a:solidFill>
                </a:rPr>
                <a:t>[</a:t>
              </a:r>
              <a:r>
                <a:rPr lang="en-US" sz="1200" dirty="0" err="1" smtClean="0">
                  <a:solidFill>
                    <a:srgbClr val="2402B2"/>
                  </a:solidFill>
                </a:rPr>
                <a:t>Kostov</a:t>
              </a:r>
              <a:r>
                <a:rPr lang="en-US" sz="1200" dirty="0" smtClean="0">
                  <a:solidFill>
                    <a:srgbClr val="2402B2"/>
                  </a:solidFill>
                </a:rPr>
                <a:t>, </a:t>
              </a:r>
              <a:r>
                <a:rPr lang="en-US" sz="1200" dirty="0" err="1" smtClean="0">
                  <a:solidFill>
                    <a:srgbClr val="2402B2"/>
                  </a:solidFill>
                </a:rPr>
                <a:t>Serban</a:t>
              </a:r>
              <a:r>
                <a:rPr lang="en-US" sz="1200" dirty="0" smtClean="0">
                  <a:solidFill>
                    <a:srgbClr val="2402B2"/>
                  </a:solidFill>
                </a:rPr>
                <a:t>, D.V., 07</a:t>
              </a:r>
              <a:r>
                <a:rPr lang="en-US" sz="1200" dirty="0" smtClean="0">
                  <a:solidFill>
                    <a:srgbClr val="2402B2"/>
                  </a:solidFill>
                </a:rPr>
                <a:t>]</a:t>
              </a:r>
            </a:p>
            <a:p>
              <a:r>
                <a:rPr lang="en-US" sz="1200" dirty="0" smtClean="0">
                  <a:solidFill>
                    <a:srgbClr val="2402B2"/>
                  </a:solidFill>
                </a:rPr>
                <a:t>[</a:t>
              </a:r>
              <a:r>
                <a:rPr lang="en-US" sz="1200" dirty="0" err="1" smtClean="0">
                  <a:solidFill>
                    <a:srgbClr val="2402B2"/>
                  </a:solidFill>
                </a:rPr>
                <a:t>Beccaria</a:t>
              </a:r>
              <a:r>
                <a:rPr lang="en-US" sz="1200" dirty="0" smtClean="0">
                  <a:solidFill>
                    <a:srgbClr val="2402B2"/>
                  </a:solidFill>
                </a:rPr>
                <a:t>, Angelis, </a:t>
              </a:r>
              <a:r>
                <a:rPr lang="en-US" sz="1200" dirty="0" err="1" smtClean="0">
                  <a:solidFill>
                    <a:srgbClr val="2402B2"/>
                  </a:solidFill>
                </a:rPr>
                <a:t>Forini</a:t>
              </a:r>
              <a:r>
                <a:rPr lang="en-US" sz="1200" dirty="0" smtClean="0">
                  <a:solidFill>
                    <a:srgbClr val="2402B2"/>
                  </a:solidFill>
                </a:rPr>
                <a:t>, 07]</a:t>
              </a:r>
              <a:endParaRPr lang="fr-FR" sz="1200" dirty="0">
                <a:solidFill>
                  <a:srgbClr val="2402B2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974126" y="5715016"/>
              <a:ext cx="1295126" cy="958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2402B2"/>
                  </a:solidFill>
                </a:rPr>
                <a:t>[</a:t>
              </a:r>
              <a:r>
                <a:rPr lang="en-US" sz="1200" dirty="0" err="1" smtClean="0">
                  <a:solidFill>
                    <a:srgbClr val="2402B2"/>
                  </a:solidFill>
                </a:rPr>
                <a:t>Casteill</a:t>
              </a:r>
              <a:r>
                <a:rPr lang="en-US" sz="1200" dirty="0" smtClean="0">
                  <a:solidFill>
                    <a:srgbClr val="2402B2"/>
                  </a:solidFill>
                </a:rPr>
                <a:t>, </a:t>
              </a:r>
            </a:p>
            <a:p>
              <a:r>
                <a:rPr lang="en-US" sz="1200" dirty="0" err="1" smtClean="0">
                  <a:solidFill>
                    <a:srgbClr val="2402B2"/>
                  </a:solidFill>
                </a:rPr>
                <a:t>Kristjansen</a:t>
              </a:r>
              <a:r>
                <a:rPr lang="en-US" sz="1200" dirty="0" smtClean="0">
                  <a:solidFill>
                    <a:srgbClr val="2402B2"/>
                  </a:solidFill>
                </a:rPr>
                <a:t>, 07]</a:t>
              </a:r>
            </a:p>
            <a:p>
              <a:r>
                <a:rPr lang="en-US" sz="1200" dirty="0" smtClean="0">
                  <a:solidFill>
                    <a:srgbClr val="2402B2"/>
                  </a:solidFill>
                </a:rPr>
                <a:t>[</a:t>
              </a:r>
              <a:r>
                <a:rPr lang="en-US" sz="1200" dirty="0" err="1" smtClean="0">
                  <a:solidFill>
                    <a:srgbClr val="2402B2"/>
                  </a:solidFill>
                </a:rPr>
                <a:t>Belitsky</a:t>
              </a:r>
              <a:r>
                <a:rPr lang="en-US" sz="1200" dirty="0" smtClean="0">
                  <a:solidFill>
                    <a:srgbClr val="2402B2"/>
                  </a:solidFill>
                </a:rPr>
                <a:t>, 07]</a:t>
              </a:r>
            </a:p>
            <a:p>
              <a:r>
                <a:rPr lang="en-US" sz="1200" dirty="0" smtClean="0">
                  <a:solidFill>
                    <a:srgbClr val="2402B2"/>
                  </a:solidFill>
                </a:rPr>
                <a:t>(not from BES)</a:t>
              </a:r>
              <a:endParaRPr lang="fr-FR" sz="1200" dirty="0">
                <a:solidFill>
                  <a:srgbClr val="2402B2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348277" y="5715016"/>
              <a:ext cx="1946815" cy="745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2402B2"/>
                  </a:solidFill>
                </a:rPr>
                <a:t>[Basso, </a:t>
              </a:r>
              <a:r>
                <a:rPr lang="en-US" sz="1200" dirty="0" err="1" smtClean="0">
                  <a:solidFill>
                    <a:srgbClr val="2402B2"/>
                  </a:solidFill>
                </a:rPr>
                <a:t>Korchemsky</a:t>
              </a:r>
              <a:r>
                <a:rPr lang="en-US" sz="1200" dirty="0" smtClean="0">
                  <a:solidFill>
                    <a:srgbClr val="2402B2"/>
                  </a:solidFill>
                </a:rPr>
                <a:t>,</a:t>
              </a:r>
            </a:p>
            <a:p>
              <a:r>
                <a:rPr lang="en-US" sz="1200" dirty="0" err="1" smtClean="0">
                  <a:solidFill>
                    <a:srgbClr val="2402B2"/>
                  </a:solidFill>
                </a:rPr>
                <a:t>Kotanski</a:t>
              </a:r>
              <a:r>
                <a:rPr lang="en-US" sz="1200" dirty="0" smtClean="0">
                  <a:solidFill>
                    <a:srgbClr val="2402B2"/>
                  </a:solidFill>
                </a:rPr>
                <a:t>, 07]</a:t>
              </a:r>
            </a:p>
            <a:p>
              <a:r>
                <a:rPr lang="en-US" sz="1200" dirty="0" smtClean="0">
                  <a:solidFill>
                    <a:srgbClr val="2402B2"/>
                  </a:solidFill>
                </a:rPr>
                <a:t>[</a:t>
              </a:r>
              <a:r>
                <a:rPr lang="en-US" sz="1200" dirty="0" err="1" smtClean="0">
                  <a:solidFill>
                    <a:srgbClr val="2402B2"/>
                  </a:solidFill>
                </a:rPr>
                <a:t>Kostov</a:t>
              </a:r>
              <a:r>
                <a:rPr lang="en-US" sz="1200" dirty="0" smtClean="0">
                  <a:solidFill>
                    <a:srgbClr val="2402B2"/>
                  </a:solidFill>
                </a:rPr>
                <a:t>, </a:t>
              </a:r>
              <a:r>
                <a:rPr lang="en-US" sz="1200" dirty="0" err="1" smtClean="0">
                  <a:solidFill>
                    <a:srgbClr val="2402B2"/>
                  </a:solidFill>
                </a:rPr>
                <a:t>Serban</a:t>
              </a:r>
              <a:r>
                <a:rPr lang="en-US" sz="1200" dirty="0" smtClean="0">
                  <a:solidFill>
                    <a:srgbClr val="2402B2"/>
                  </a:solidFill>
                </a:rPr>
                <a:t>, D.V., 08]</a:t>
              </a:r>
              <a:endParaRPr lang="fr-FR" sz="1200" dirty="0">
                <a:solidFill>
                  <a:srgbClr val="2402B2"/>
                </a:solidFill>
              </a:endParaRPr>
            </a:p>
          </p:txBody>
        </p:sp>
        <p:cxnSp>
          <p:nvCxnSpPr>
            <p:cNvPr id="12" name="Connecteur droit avec flèche 11"/>
            <p:cNvCxnSpPr>
              <a:stCxn id="9" idx="0"/>
            </p:cNvCxnSpPr>
            <p:nvPr/>
          </p:nvCxnSpPr>
          <p:spPr>
            <a:xfrm rot="5400000" flipH="1" flipV="1">
              <a:off x="5158771" y="5397360"/>
              <a:ext cx="311978" cy="353407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rot="5400000" flipH="1" flipV="1">
              <a:off x="6464313" y="5607859"/>
              <a:ext cx="215108" cy="794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 rot="5400000" flipH="1" flipV="1">
              <a:off x="7679551" y="5607859"/>
              <a:ext cx="214315" cy="3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/>
            <p:cNvSpPr txBox="1"/>
            <p:nvPr/>
          </p:nvSpPr>
          <p:spPr>
            <a:xfrm>
              <a:off x="4214811" y="4429132"/>
              <a:ext cx="1515927" cy="5326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2402B2"/>
                  </a:solidFill>
                </a:rPr>
                <a:t>[</a:t>
              </a:r>
              <a:r>
                <a:rPr lang="en-US" sz="1200" dirty="0" err="1" smtClean="0">
                  <a:solidFill>
                    <a:srgbClr val="2402B2"/>
                  </a:solidFill>
                </a:rPr>
                <a:t>Gubser</a:t>
              </a:r>
              <a:r>
                <a:rPr lang="en-US" sz="1200" dirty="0" smtClean="0">
                  <a:solidFill>
                    <a:srgbClr val="2402B2"/>
                  </a:solidFill>
                </a:rPr>
                <a:t>, </a:t>
              </a:r>
              <a:r>
                <a:rPr lang="en-US" sz="1200" dirty="0" err="1" smtClean="0">
                  <a:solidFill>
                    <a:srgbClr val="2402B2"/>
                  </a:solidFill>
                </a:rPr>
                <a:t>Klebanov</a:t>
              </a:r>
              <a:r>
                <a:rPr lang="en-US" sz="1200" dirty="0" smtClean="0">
                  <a:solidFill>
                    <a:srgbClr val="2402B2"/>
                  </a:solidFill>
                </a:rPr>
                <a:t>,</a:t>
              </a:r>
            </a:p>
            <a:p>
              <a:r>
                <a:rPr lang="en-US" sz="1200" dirty="0" err="1" smtClean="0">
                  <a:solidFill>
                    <a:srgbClr val="2402B2"/>
                  </a:solidFill>
                </a:rPr>
                <a:t>Polyakov</a:t>
              </a:r>
              <a:r>
                <a:rPr lang="en-US" sz="1200" dirty="0" smtClean="0">
                  <a:solidFill>
                    <a:srgbClr val="2402B2"/>
                  </a:solidFill>
                </a:rPr>
                <a:t>, 02]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892568" y="4429132"/>
              <a:ext cx="1641027" cy="319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2402B2"/>
                  </a:solidFill>
                </a:rPr>
                <a:t>[</a:t>
              </a:r>
              <a:r>
                <a:rPr lang="en-US" sz="1200" dirty="0" err="1" smtClean="0">
                  <a:solidFill>
                    <a:srgbClr val="2402B2"/>
                  </a:solidFill>
                </a:rPr>
                <a:t>Frolov</a:t>
              </a:r>
              <a:r>
                <a:rPr lang="en-US" sz="1200" dirty="0" smtClean="0">
                  <a:solidFill>
                    <a:srgbClr val="2402B2"/>
                  </a:solidFill>
                </a:rPr>
                <a:t>, </a:t>
              </a:r>
              <a:r>
                <a:rPr lang="en-US" sz="1200" dirty="0" err="1" smtClean="0">
                  <a:solidFill>
                    <a:srgbClr val="2402B2"/>
                  </a:solidFill>
                </a:rPr>
                <a:t>Tseytlin</a:t>
              </a:r>
              <a:r>
                <a:rPr lang="en-US" sz="1200" dirty="0" smtClean="0">
                  <a:solidFill>
                    <a:srgbClr val="2402B2"/>
                  </a:solidFill>
                </a:rPr>
                <a:t>, 02]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363482" y="4429132"/>
              <a:ext cx="1677656" cy="319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2402B2"/>
                  </a:solidFill>
                </a:rPr>
                <a:t>[</a:t>
              </a:r>
              <a:r>
                <a:rPr lang="en-US" sz="1200" dirty="0" err="1" smtClean="0">
                  <a:solidFill>
                    <a:srgbClr val="2402B2"/>
                  </a:solidFill>
                </a:rPr>
                <a:t>Roiban</a:t>
              </a:r>
              <a:r>
                <a:rPr lang="en-US" sz="1200" dirty="0" smtClean="0">
                  <a:solidFill>
                    <a:srgbClr val="2402B2"/>
                  </a:solidFill>
                </a:rPr>
                <a:t>, </a:t>
              </a:r>
              <a:r>
                <a:rPr lang="en-US" sz="1200" dirty="0" err="1" smtClean="0">
                  <a:solidFill>
                    <a:srgbClr val="2402B2"/>
                  </a:solidFill>
                </a:rPr>
                <a:t>Tseytlin</a:t>
              </a:r>
              <a:r>
                <a:rPr lang="en-US" sz="1200" dirty="0" smtClean="0">
                  <a:solidFill>
                    <a:srgbClr val="2402B2"/>
                  </a:solidFill>
                </a:rPr>
                <a:t>, 07]</a:t>
              </a:r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>
              <a:off x="5281762" y="4923697"/>
              <a:ext cx="361808" cy="148377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 rot="5400000">
              <a:off x="6464313" y="4822041"/>
              <a:ext cx="215108" cy="794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rot="5400000">
              <a:off x="7678759" y="4822041"/>
              <a:ext cx="214314" cy="158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>
              <a:stCxn id="11" idx="0"/>
            </p:cNvCxnSpPr>
            <p:nvPr/>
          </p:nvCxnSpPr>
          <p:spPr>
            <a:xfrm rot="5400000" flipH="1" flipV="1">
              <a:off x="8304225" y="5446726"/>
              <a:ext cx="285749" cy="250832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ZoneTexte 22"/>
          <p:cNvSpPr txBox="1"/>
          <p:nvPr/>
        </p:nvSpPr>
        <p:spPr>
          <a:xfrm>
            <a:off x="5143472" y="2467270"/>
            <a:ext cx="2049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2402B2"/>
                </a:solidFill>
              </a:rPr>
              <a:t>[</a:t>
            </a:r>
            <a:r>
              <a:rPr lang="en-US" sz="1200" dirty="0" err="1" smtClean="0">
                <a:solidFill>
                  <a:srgbClr val="2402B2"/>
                </a:solidFill>
              </a:rPr>
              <a:t>Moch</a:t>
            </a:r>
            <a:r>
              <a:rPr lang="en-US" sz="1200" dirty="0" smtClean="0">
                <a:solidFill>
                  <a:srgbClr val="2402B2"/>
                </a:solidFill>
              </a:rPr>
              <a:t>, </a:t>
            </a:r>
            <a:r>
              <a:rPr lang="en-US" sz="1200" dirty="0" err="1" smtClean="0">
                <a:solidFill>
                  <a:srgbClr val="2402B2"/>
                </a:solidFill>
              </a:rPr>
              <a:t>Vermaseren</a:t>
            </a:r>
            <a:r>
              <a:rPr lang="en-US" sz="1200" dirty="0" smtClean="0">
                <a:solidFill>
                  <a:srgbClr val="2402B2"/>
                </a:solidFill>
              </a:rPr>
              <a:t>, Vogt, 04]</a:t>
            </a:r>
          </a:p>
          <a:p>
            <a:r>
              <a:rPr lang="en-US" sz="1200" dirty="0" smtClean="0">
                <a:solidFill>
                  <a:srgbClr val="2402B2"/>
                </a:solidFill>
              </a:rPr>
              <a:t>[</a:t>
            </a:r>
            <a:r>
              <a:rPr lang="en-US" sz="1200" dirty="0" err="1" smtClean="0">
                <a:solidFill>
                  <a:srgbClr val="2402B2"/>
                </a:solidFill>
              </a:rPr>
              <a:t>Lipatov</a:t>
            </a:r>
            <a:r>
              <a:rPr lang="en-US" sz="1200" dirty="0" smtClean="0">
                <a:solidFill>
                  <a:srgbClr val="2402B2"/>
                </a:solidFill>
              </a:rPr>
              <a:t> et al., 04]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358050" y="2467270"/>
            <a:ext cx="1368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2402B2"/>
                </a:solidFill>
              </a:rPr>
              <a:t>[Bern et al., 06]</a:t>
            </a:r>
          </a:p>
          <a:p>
            <a:r>
              <a:rPr lang="en-US" sz="1200" dirty="0" smtClean="0">
                <a:solidFill>
                  <a:srgbClr val="2402B2"/>
                </a:solidFill>
              </a:rPr>
              <a:t>[</a:t>
            </a:r>
            <a:r>
              <a:rPr lang="en-US" sz="1200" dirty="0" err="1" smtClean="0">
                <a:solidFill>
                  <a:srgbClr val="2402B2"/>
                </a:solidFill>
              </a:rPr>
              <a:t>Cachazo</a:t>
            </a:r>
            <a:r>
              <a:rPr lang="en-US" sz="1200" dirty="0" smtClean="0">
                <a:solidFill>
                  <a:srgbClr val="2402B2"/>
                </a:solidFill>
              </a:rPr>
              <a:t> et al., 06]</a:t>
            </a:r>
          </a:p>
        </p:txBody>
      </p:sp>
      <p:pic>
        <p:nvPicPr>
          <p:cNvPr id="29" name="Image 28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89316" y="3000372"/>
            <a:ext cx="4654684" cy="472281"/>
          </a:xfrm>
          <a:prstGeom prst="rect">
            <a:avLst/>
          </a:prstGeom>
          <a:noFill/>
          <a:ln/>
          <a:effectLst/>
        </p:spPr>
      </p:pic>
      <p:grpSp>
        <p:nvGrpSpPr>
          <p:cNvPr id="55" name="Groupe 54"/>
          <p:cNvGrpSpPr/>
          <p:nvPr/>
        </p:nvGrpSpPr>
        <p:grpSpPr>
          <a:xfrm rot="16200000">
            <a:off x="6762852" y="238016"/>
            <a:ext cx="158729" cy="1968665"/>
            <a:chOff x="602577" y="817393"/>
            <a:chExt cx="329096" cy="4081673"/>
          </a:xfrm>
        </p:grpSpPr>
        <p:grpSp>
          <p:nvGrpSpPr>
            <p:cNvPr id="30" name="Groupe 52"/>
            <p:cNvGrpSpPr/>
            <p:nvPr/>
          </p:nvGrpSpPr>
          <p:grpSpPr>
            <a:xfrm>
              <a:off x="605588" y="817393"/>
              <a:ext cx="326085" cy="327058"/>
              <a:chOff x="3571868" y="1928802"/>
              <a:chExt cx="285752" cy="285752"/>
            </a:xfrm>
          </p:grpSpPr>
          <p:sp>
            <p:nvSpPr>
              <p:cNvPr id="31" name="Ellipse 30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32" name="Connecteur droit 31"/>
              <p:cNvCxnSpPr>
                <a:stCxn id="31" idx="1"/>
                <a:endCxn id="31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>
                <a:stCxn id="31" idx="7"/>
                <a:endCxn id="31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Ellipse 33"/>
            <p:cNvSpPr/>
            <p:nvPr/>
          </p:nvSpPr>
          <p:spPr>
            <a:xfrm>
              <a:off x="602577" y="1357298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35" name="Groupe 65"/>
            <p:cNvGrpSpPr/>
            <p:nvPr/>
          </p:nvGrpSpPr>
          <p:grpSpPr>
            <a:xfrm>
              <a:off x="605588" y="1958934"/>
              <a:ext cx="326085" cy="327058"/>
              <a:chOff x="3571868" y="1928802"/>
              <a:chExt cx="285752" cy="285752"/>
            </a:xfrm>
          </p:grpSpPr>
          <p:sp>
            <p:nvSpPr>
              <p:cNvPr id="36" name="Ellipse 35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37" name="Connecteur droit 36"/>
              <p:cNvCxnSpPr>
                <a:stCxn id="36" idx="1"/>
                <a:endCxn id="36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>
                <a:stCxn id="36" idx="7"/>
                <a:endCxn id="36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Connecteur droit 38"/>
            <p:cNvCxnSpPr>
              <a:stCxn id="31" idx="4"/>
              <a:endCxn id="34" idx="0"/>
            </p:cNvCxnSpPr>
            <p:nvPr/>
          </p:nvCxnSpPr>
          <p:spPr>
            <a:xfrm rot="5400000">
              <a:off x="660703" y="1249369"/>
              <a:ext cx="212847" cy="3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>
              <a:stCxn id="34" idx="4"/>
              <a:endCxn id="36" idx="0"/>
            </p:cNvCxnSpPr>
            <p:nvPr/>
          </p:nvCxnSpPr>
          <p:spPr>
            <a:xfrm rot="16200000" flipH="1">
              <a:off x="629836" y="1820139"/>
              <a:ext cx="274578" cy="3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>
              <a:stCxn id="36" idx="4"/>
              <a:endCxn id="54" idx="0"/>
            </p:cNvCxnSpPr>
            <p:nvPr/>
          </p:nvCxnSpPr>
          <p:spPr>
            <a:xfrm rot="5400000">
              <a:off x="590036" y="2464587"/>
              <a:ext cx="3571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e 52"/>
            <p:cNvGrpSpPr/>
            <p:nvPr/>
          </p:nvGrpSpPr>
          <p:grpSpPr>
            <a:xfrm flipV="1">
              <a:off x="605588" y="4572008"/>
              <a:ext cx="326085" cy="327058"/>
              <a:chOff x="3571868" y="1928802"/>
              <a:chExt cx="285752" cy="285752"/>
            </a:xfrm>
          </p:grpSpPr>
          <p:sp>
            <p:nvSpPr>
              <p:cNvPr id="43" name="Ellipse 42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44" name="Connecteur droit 43"/>
              <p:cNvCxnSpPr>
                <a:stCxn id="43" idx="1"/>
                <a:endCxn id="43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>
                <a:stCxn id="43" idx="7"/>
                <a:endCxn id="43" idx="3"/>
              </p:cNvCxnSpPr>
              <p:nvPr/>
            </p:nvCxnSpPr>
            <p:spPr>
              <a:xfrm rot="16200000" flipH="1" flipV="1">
                <a:off x="3613716" y="1970649"/>
                <a:ext cx="202056" cy="202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Ellipse 45"/>
            <p:cNvSpPr/>
            <p:nvPr/>
          </p:nvSpPr>
          <p:spPr>
            <a:xfrm flipV="1">
              <a:off x="605588" y="3929066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47" name="Groupe 65"/>
            <p:cNvGrpSpPr/>
            <p:nvPr/>
          </p:nvGrpSpPr>
          <p:grpSpPr>
            <a:xfrm flipV="1">
              <a:off x="605588" y="3286124"/>
              <a:ext cx="326085" cy="327058"/>
              <a:chOff x="3571868" y="1928802"/>
              <a:chExt cx="285752" cy="285752"/>
            </a:xfrm>
          </p:grpSpPr>
          <p:sp>
            <p:nvSpPr>
              <p:cNvPr id="48" name="Ellipse 47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49" name="Connecteur droit 48"/>
              <p:cNvCxnSpPr>
                <a:stCxn id="48" idx="1"/>
                <a:endCxn id="48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>
                <a:stCxn id="48" idx="7"/>
                <a:endCxn id="48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Connecteur droit 50"/>
            <p:cNvCxnSpPr>
              <a:stCxn id="43" idx="4"/>
              <a:endCxn id="46" idx="0"/>
            </p:cNvCxnSpPr>
            <p:nvPr/>
          </p:nvCxnSpPr>
          <p:spPr>
            <a:xfrm rot="5400000" flipH="1" flipV="1">
              <a:off x="610689" y="4414066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>
              <a:stCxn id="46" idx="4"/>
              <a:endCxn id="48" idx="0"/>
            </p:cNvCxnSpPr>
            <p:nvPr/>
          </p:nvCxnSpPr>
          <p:spPr>
            <a:xfrm rot="5400000" flipH="1" flipV="1">
              <a:off x="610689" y="3771124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>
              <a:stCxn id="48" idx="4"/>
              <a:endCxn id="54" idx="4"/>
            </p:cNvCxnSpPr>
            <p:nvPr/>
          </p:nvCxnSpPr>
          <p:spPr>
            <a:xfrm rot="5400000" flipH="1" flipV="1">
              <a:off x="610689" y="3128182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Ellipse 53"/>
            <p:cNvSpPr/>
            <p:nvPr/>
          </p:nvSpPr>
          <p:spPr>
            <a:xfrm>
              <a:off x="605588" y="2643182"/>
              <a:ext cx="326085" cy="32705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</p:grpSp>
      <p:pic>
        <p:nvPicPr>
          <p:cNvPr id="57" name="Image 56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7158" y="928670"/>
            <a:ext cx="1354274" cy="194792"/>
          </a:xfrm>
          <a:prstGeom prst="rect">
            <a:avLst/>
          </a:prstGeom>
          <a:noFill/>
          <a:ln/>
          <a:effectLst/>
        </p:spPr>
      </p:pic>
      <p:pic>
        <p:nvPicPr>
          <p:cNvPr id="61" name="Image 60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8596" y="1285860"/>
            <a:ext cx="1106634" cy="214463"/>
          </a:xfrm>
          <a:prstGeom prst="rect">
            <a:avLst/>
          </a:prstGeom>
          <a:noFill/>
          <a:ln/>
          <a:effectLst/>
        </p:spPr>
      </p:pic>
      <p:pic>
        <p:nvPicPr>
          <p:cNvPr id="59" name="Image 58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1735" y="1571611"/>
            <a:ext cx="1502810" cy="240032"/>
          </a:xfrm>
          <a:prstGeom prst="rect">
            <a:avLst/>
          </a:prstGeom>
          <a:noFill/>
          <a:ln/>
          <a:effectLst/>
        </p:spPr>
      </p:pic>
      <p:pic>
        <p:nvPicPr>
          <p:cNvPr id="60" name="Image 59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5785" y="1857364"/>
            <a:ext cx="1498436" cy="243561"/>
          </a:xfrm>
          <a:prstGeom prst="rect">
            <a:avLst/>
          </a:prstGeom>
          <a:noFill/>
          <a:ln/>
          <a:effectLst/>
        </p:spPr>
      </p:pic>
      <p:pic>
        <p:nvPicPr>
          <p:cNvPr id="64" name="Image 63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7158" y="2862753"/>
            <a:ext cx="3786691" cy="280495"/>
          </a:xfrm>
          <a:prstGeom prst="rect">
            <a:avLst/>
          </a:prstGeom>
          <a:noFill/>
          <a:ln/>
          <a:effectLst/>
        </p:spPr>
      </p:pic>
      <p:sp>
        <p:nvSpPr>
          <p:cNvPr id="56" name="Rectangle 55"/>
          <p:cNvSpPr/>
          <p:nvPr/>
        </p:nvSpPr>
        <p:spPr>
          <a:xfrm>
            <a:off x="7072330" y="64291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rgbClr val="2402B2"/>
                </a:solidFill>
              </a:rPr>
              <a:t>[</a:t>
            </a:r>
            <a:r>
              <a:rPr lang="en-US" sz="1200" dirty="0" err="1" smtClean="0">
                <a:solidFill>
                  <a:srgbClr val="2402B2"/>
                </a:solidFill>
              </a:rPr>
              <a:t>Beisert</a:t>
            </a:r>
            <a:r>
              <a:rPr lang="en-US" sz="1200" dirty="0" smtClean="0">
                <a:solidFill>
                  <a:srgbClr val="2402B2"/>
                </a:solidFill>
              </a:rPr>
              <a:t>, </a:t>
            </a:r>
            <a:r>
              <a:rPr lang="en-US" sz="1200" dirty="0" err="1" smtClean="0">
                <a:solidFill>
                  <a:srgbClr val="2402B2"/>
                </a:solidFill>
              </a:rPr>
              <a:t>Staudacher</a:t>
            </a:r>
            <a:r>
              <a:rPr lang="en-US" sz="1200" dirty="0" smtClean="0">
                <a:solidFill>
                  <a:srgbClr val="2402B2"/>
                </a:solidFill>
              </a:rPr>
              <a:t>, 03]</a:t>
            </a:r>
          </a:p>
          <a:p>
            <a:r>
              <a:rPr lang="en-US" sz="1200" dirty="0" smtClean="0">
                <a:solidFill>
                  <a:srgbClr val="2402B2"/>
                </a:solidFill>
              </a:rPr>
              <a:t>[</a:t>
            </a:r>
            <a:r>
              <a:rPr lang="en-US" sz="1200" dirty="0" err="1" smtClean="0">
                <a:solidFill>
                  <a:srgbClr val="2402B2"/>
                </a:solidFill>
              </a:rPr>
              <a:t>Beisert</a:t>
            </a:r>
            <a:r>
              <a:rPr lang="en-US" sz="1200" dirty="0" smtClean="0">
                <a:solidFill>
                  <a:srgbClr val="2402B2"/>
                </a:solidFill>
              </a:rPr>
              <a:t>, 03-04]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71472" y="6357958"/>
            <a:ext cx="3498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2402B2"/>
                </a:solidFill>
              </a:rPr>
              <a:t>[Benna</a:t>
            </a:r>
            <a:r>
              <a:rPr lang="it-IT" sz="1400" dirty="0" smtClean="0">
                <a:solidFill>
                  <a:srgbClr val="2402B2"/>
                </a:solidFill>
              </a:rPr>
              <a:t>, </a:t>
            </a:r>
            <a:r>
              <a:rPr lang="it-IT" sz="1400" dirty="0" smtClean="0">
                <a:solidFill>
                  <a:srgbClr val="2402B2"/>
                </a:solidFill>
              </a:rPr>
              <a:t>Benvenuti</a:t>
            </a:r>
            <a:r>
              <a:rPr lang="it-IT" sz="1400" dirty="0" smtClean="0">
                <a:solidFill>
                  <a:srgbClr val="2402B2"/>
                </a:solidFill>
              </a:rPr>
              <a:t>, </a:t>
            </a:r>
            <a:r>
              <a:rPr lang="it-IT" sz="1400" dirty="0" smtClean="0">
                <a:solidFill>
                  <a:srgbClr val="2402B2"/>
                </a:solidFill>
              </a:rPr>
              <a:t>Klebanov</a:t>
            </a:r>
            <a:r>
              <a:rPr lang="it-IT" sz="1400" dirty="0" smtClean="0">
                <a:solidFill>
                  <a:srgbClr val="2402B2"/>
                </a:solidFill>
              </a:rPr>
              <a:t>, </a:t>
            </a:r>
            <a:r>
              <a:rPr lang="it-IT" sz="1400" dirty="0" smtClean="0">
                <a:solidFill>
                  <a:srgbClr val="2402B2"/>
                </a:solidFill>
              </a:rPr>
              <a:t>Scardicchio, 06]</a:t>
            </a:r>
            <a:endParaRPr lang="fr-FR" sz="1400" dirty="0">
              <a:solidFill>
                <a:srgbClr val="2402B2"/>
              </a:solidFill>
            </a:endParaRPr>
          </a:p>
        </p:txBody>
      </p:sp>
      <p:grpSp>
        <p:nvGrpSpPr>
          <p:cNvPr id="72" name="Groupe 71"/>
          <p:cNvGrpSpPr/>
          <p:nvPr/>
        </p:nvGrpSpPr>
        <p:grpSpPr>
          <a:xfrm>
            <a:off x="3286116" y="1071546"/>
            <a:ext cx="928694" cy="785818"/>
            <a:chOff x="1643042" y="2857496"/>
            <a:chExt cx="1085019" cy="1000132"/>
          </a:xfrm>
        </p:grpSpPr>
        <p:grpSp>
          <p:nvGrpSpPr>
            <p:cNvPr id="62" name="Groupe 17"/>
            <p:cNvGrpSpPr/>
            <p:nvPr/>
          </p:nvGrpSpPr>
          <p:grpSpPr>
            <a:xfrm rot="16200000">
              <a:off x="1685486" y="2815052"/>
              <a:ext cx="1000132" cy="1085019"/>
              <a:chOff x="1848478" y="1134106"/>
              <a:chExt cx="3580778" cy="3884700"/>
            </a:xfrm>
          </p:grpSpPr>
          <p:sp>
            <p:nvSpPr>
              <p:cNvPr id="63" name="Ellipse 62"/>
              <p:cNvSpPr/>
              <p:nvPr/>
            </p:nvSpPr>
            <p:spPr>
              <a:xfrm>
                <a:off x="1884818" y="1134106"/>
                <a:ext cx="3544438" cy="35719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" name="Forme libre 64"/>
              <p:cNvSpPr/>
              <p:nvPr/>
            </p:nvSpPr>
            <p:spPr>
              <a:xfrm>
                <a:off x="4368647" y="1335817"/>
                <a:ext cx="1056443" cy="3480046"/>
              </a:xfrm>
              <a:custGeom>
                <a:avLst/>
                <a:gdLst>
                  <a:gd name="connsiteX0" fmla="*/ 1056443 w 1056443"/>
                  <a:gd name="connsiteY0" fmla="*/ 0 h 3480046"/>
                  <a:gd name="connsiteX1" fmla="*/ 0 w 1056443"/>
                  <a:gd name="connsiteY1" fmla="*/ 1722268 h 3480046"/>
                  <a:gd name="connsiteX2" fmla="*/ 1056443 w 1056443"/>
                  <a:gd name="connsiteY2" fmla="*/ 3480046 h 348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56443" h="3480046">
                    <a:moveTo>
                      <a:pt x="1056443" y="0"/>
                    </a:moveTo>
                    <a:cubicBezTo>
                      <a:pt x="528221" y="571130"/>
                      <a:pt x="0" y="1142260"/>
                      <a:pt x="0" y="1722268"/>
                    </a:cubicBezTo>
                    <a:cubicBezTo>
                      <a:pt x="0" y="2302276"/>
                      <a:pt x="528221" y="2891161"/>
                      <a:pt x="1056443" y="348004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6" name="Forme libre 65"/>
              <p:cNvSpPr/>
              <p:nvPr/>
            </p:nvSpPr>
            <p:spPr>
              <a:xfrm rot="10800000">
                <a:off x="1875113" y="1330664"/>
                <a:ext cx="1056443" cy="3480046"/>
              </a:xfrm>
              <a:custGeom>
                <a:avLst/>
                <a:gdLst>
                  <a:gd name="connsiteX0" fmla="*/ 1056443 w 1056443"/>
                  <a:gd name="connsiteY0" fmla="*/ 0 h 3480046"/>
                  <a:gd name="connsiteX1" fmla="*/ 0 w 1056443"/>
                  <a:gd name="connsiteY1" fmla="*/ 1722268 h 3480046"/>
                  <a:gd name="connsiteX2" fmla="*/ 1056443 w 1056443"/>
                  <a:gd name="connsiteY2" fmla="*/ 3480046 h 348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56443" h="3480046">
                    <a:moveTo>
                      <a:pt x="1056443" y="0"/>
                    </a:moveTo>
                    <a:cubicBezTo>
                      <a:pt x="528221" y="571130"/>
                      <a:pt x="0" y="1142260"/>
                      <a:pt x="0" y="1722268"/>
                    </a:cubicBezTo>
                    <a:cubicBezTo>
                      <a:pt x="0" y="2302276"/>
                      <a:pt x="528221" y="2891161"/>
                      <a:pt x="1056443" y="348004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" name="Arc 66"/>
              <p:cNvSpPr/>
              <p:nvPr/>
            </p:nvSpPr>
            <p:spPr>
              <a:xfrm>
                <a:off x="1848478" y="4661202"/>
                <a:ext cx="3571900" cy="357190"/>
              </a:xfrm>
              <a:prstGeom prst="arc">
                <a:avLst>
                  <a:gd name="adj1" fmla="val 10924122"/>
                  <a:gd name="adj2" fmla="val 21493743"/>
                </a:avLst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8" name="Arc 67"/>
              <p:cNvSpPr/>
              <p:nvPr/>
            </p:nvSpPr>
            <p:spPr>
              <a:xfrm>
                <a:off x="1857356" y="4661616"/>
                <a:ext cx="3571900" cy="357190"/>
              </a:xfrm>
              <a:prstGeom prst="arc">
                <a:avLst>
                  <a:gd name="adj1" fmla="val 21523828"/>
                  <a:gd name="adj2" fmla="val 10892166"/>
                </a:avLst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69" name="Connecteur droit 68"/>
            <p:cNvCxnSpPr/>
            <p:nvPr/>
          </p:nvCxnSpPr>
          <p:spPr>
            <a:xfrm>
              <a:off x="1857356" y="3357561"/>
              <a:ext cx="714380" cy="0"/>
            </a:xfrm>
            <a:prstGeom prst="line">
              <a:avLst/>
            </a:prstGeom>
            <a:ln w="1905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avec flèche 69"/>
            <p:cNvCxnSpPr/>
            <p:nvPr/>
          </p:nvCxnSpPr>
          <p:spPr>
            <a:xfrm rot="5400000" flipH="1" flipV="1">
              <a:off x="2392744" y="3250007"/>
              <a:ext cx="214314" cy="7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avec flèche 70"/>
            <p:cNvCxnSpPr/>
            <p:nvPr/>
          </p:nvCxnSpPr>
          <p:spPr>
            <a:xfrm rot="16200000" flipH="1">
              <a:off x="1822431" y="3463924"/>
              <a:ext cx="213520" cy="7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>
            <a:off x="6858000" y="3571876"/>
            <a:ext cx="2286000" cy="28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2402B2"/>
                </a:solidFill>
              </a:rPr>
              <a:t>[</a:t>
            </a:r>
            <a:r>
              <a:rPr lang="en-US" sz="1200" dirty="0" err="1" smtClean="0">
                <a:solidFill>
                  <a:srgbClr val="2402B2"/>
                </a:solidFill>
              </a:rPr>
              <a:t>Beisert</a:t>
            </a:r>
            <a:r>
              <a:rPr lang="en-US" sz="1200" dirty="0" smtClean="0">
                <a:solidFill>
                  <a:srgbClr val="2402B2"/>
                </a:solidFill>
              </a:rPr>
              <a:t>, </a:t>
            </a:r>
            <a:r>
              <a:rPr lang="en-US" sz="1200" dirty="0" smtClean="0">
                <a:solidFill>
                  <a:srgbClr val="2402B2"/>
                </a:solidFill>
              </a:rPr>
              <a:t>Eden, </a:t>
            </a:r>
            <a:r>
              <a:rPr lang="en-US" sz="1200" dirty="0" err="1" smtClean="0">
                <a:solidFill>
                  <a:srgbClr val="2402B2"/>
                </a:solidFill>
              </a:rPr>
              <a:t>Staudacher</a:t>
            </a:r>
            <a:r>
              <a:rPr lang="en-US" sz="1200" dirty="0" smtClean="0">
                <a:solidFill>
                  <a:srgbClr val="2402B2"/>
                </a:solidFill>
              </a:rPr>
              <a:t>, </a:t>
            </a:r>
            <a:r>
              <a:rPr lang="en-US" sz="1200" dirty="0" smtClean="0">
                <a:solidFill>
                  <a:srgbClr val="2402B2"/>
                </a:solidFill>
              </a:rPr>
              <a:t>06]</a:t>
            </a:r>
            <a:endParaRPr lang="en-US" sz="1200" dirty="0" smtClean="0">
              <a:solidFill>
                <a:srgbClr val="2402B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3091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Basic idea of TBA</a:t>
            </a:r>
            <a:endParaRPr lang="fr-FR" sz="3200" b="1" dirty="0"/>
          </a:p>
        </p:txBody>
      </p:sp>
      <p:sp>
        <p:nvSpPr>
          <p:cNvPr id="3" name="Ellipse 2"/>
          <p:cNvSpPr/>
          <p:nvPr/>
        </p:nvSpPr>
        <p:spPr>
          <a:xfrm>
            <a:off x="357158" y="1000108"/>
            <a:ext cx="4357718" cy="26432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1142976" y="1714488"/>
            <a:ext cx="2786082" cy="1143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rc 4"/>
          <p:cNvSpPr/>
          <p:nvPr/>
        </p:nvSpPr>
        <p:spPr>
          <a:xfrm rot="10800000" flipH="1">
            <a:off x="1357290" y="1714487"/>
            <a:ext cx="2928958" cy="1500198"/>
          </a:xfrm>
          <a:prstGeom prst="arc">
            <a:avLst>
              <a:gd name="adj1" fmla="val 16200000"/>
              <a:gd name="adj2" fmla="val 20555943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rc 5"/>
          <p:cNvSpPr/>
          <p:nvPr/>
        </p:nvSpPr>
        <p:spPr>
          <a:xfrm rot="10800000" flipH="1">
            <a:off x="2714612" y="2857496"/>
            <a:ext cx="785818" cy="857256"/>
          </a:xfrm>
          <a:prstGeom prst="arc">
            <a:avLst>
              <a:gd name="adj1" fmla="val 19195980"/>
              <a:gd name="adj2" fmla="val 5230839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2990848"/>
            <a:ext cx="176784" cy="152400"/>
          </a:xfrm>
          <a:prstGeom prst="rect">
            <a:avLst/>
          </a:prstGeom>
          <a:noFill/>
        </p:spPr>
      </p:pic>
      <p:pic>
        <p:nvPicPr>
          <p:cNvPr id="12" name="Image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7554" y="2776535"/>
            <a:ext cx="204215" cy="152399"/>
          </a:xfrm>
          <a:prstGeom prst="rect">
            <a:avLst/>
          </a:prstGeom>
          <a:noFill/>
        </p:spPr>
      </p:pic>
      <p:pic>
        <p:nvPicPr>
          <p:cNvPr id="15" name="Image 1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00232" y="4858413"/>
            <a:ext cx="5424680" cy="427975"/>
          </a:xfrm>
          <a:prstGeom prst="rect">
            <a:avLst/>
          </a:prstGeom>
          <a:noFill/>
          <a:ln/>
          <a:effectLst/>
        </p:spPr>
      </p:pic>
      <p:pic>
        <p:nvPicPr>
          <p:cNvPr id="26" name="Image 25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38619" y="5804934"/>
            <a:ext cx="5162806" cy="553032"/>
          </a:xfrm>
          <a:prstGeom prst="rect">
            <a:avLst/>
          </a:prstGeom>
          <a:noFill/>
          <a:ln/>
          <a:effectLst/>
        </p:spPr>
      </p:pic>
      <p:pic>
        <p:nvPicPr>
          <p:cNvPr id="22" name="Image 21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01270" y="1428736"/>
            <a:ext cx="1348235" cy="253175"/>
          </a:xfrm>
          <a:prstGeom prst="rect">
            <a:avLst/>
          </a:prstGeom>
          <a:noFill/>
          <a:ln/>
          <a:effectLst/>
        </p:spPr>
      </p:pic>
      <p:pic>
        <p:nvPicPr>
          <p:cNvPr id="24" name="Image 23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00760" y="1857364"/>
            <a:ext cx="1349254" cy="253366"/>
          </a:xfrm>
          <a:prstGeom prst="rect">
            <a:avLst/>
          </a:prstGeom>
          <a:noFill/>
          <a:ln/>
          <a:effectLst/>
        </p:spPr>
      </p:pic>
      <p:grpSp>
        <p:nvGrpSpPr>
          <p:cNvPr id="71" name="Groupe 70"/>
          <p:cNvGrpSpPr/>
          <p:nvPr/>
        </p:nvGrpSpPr>
        <p:grpSpPr>
          <a:xfrm>
            <a:off x="7643802" y="6500810"/>
            <a:ext cx="1500198" cy="357190"/>
            <a:chOff x="2214546" y="571480"/>
            <a:chExt cx="3714808" cy="714380"/>
          </a:xfrm>
        </p:grpSpPr>
        <p:grpSp>
          <p:nvGrpSpPr>
            <p:cNvPr id="72" name="Groupe 35"/>
            <p:cNvGrpSpPr/>
            <p:nvPr/>
          </p:nvGrpSpPr>
          <p:grpSpPr>
            <a:xfrm>
              <a:off x="2214546" y="571480"/>
              <a:ext cx="3714808" cy="714380"/>
              <a:chOff x="4929158" y="3857628"/>
              <a:chExt cx="3714808" cy="928708"/>
            </a:xfrm>
          </p:grpSpPr>
          <p:cxnSp>
            <p:nvCxnSpPr>
              <p:cNvPr id="88" name="Connecteur droit 87"/>
              <p:cNvCxnSpPr/>
              <p:nvPr/>
            </p:nvCxnSpPr>
            <p:spPr>
              <a:xfrm rot="5400000" flipH="1" flipV="1">
                <a:off x="6772497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cteur droit 88"/>
              <p:cNvCxnSpPr/>
              <p:nvPr/>
            </p:nvCxnSpPr>
            <p:spPr>
              <a:xfrm rot="5400000" flipH="1" flipV="1">
                <a:off x="7268811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cteur droit 89"/>
              <p:cNvCxnSpPr/>
              <p:nvPr/>
            </p:nvCxnSpPr>
            <p:spPr>
              <a:xfrm rot="5400000" flipH="1" flipV="1">
                <a:off x="6296995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90"/>
              <p:cNvCxnSpPr/>
              <p:nvPr/>
            </p:nvCxnSpPr>
            <p:spPr>
              <a:xfrm rot="5400000" flipH="1" flipV="1">
                <a:off x="5832267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cteur droit 91"/>
              <p:cNvCxnSpPr/>
              <p:nvPr/>
            </p:nvCxnSpPr>
            <p:spPr>
              <a:xfrm>
                <a:off x="4929158" y="4327444"/>
                <a:ext cx="366017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necteur droit 92"/>
              <p:cNvCxnSpPr/>
              <p:nvPr/>
            </p:nvCxnSpPr>
            <p:spPr>
              <a:xfrm>
                <a:off x="4929182" y="4786336"/>
                <a:ext cx="366017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onnecteur droit 93"/>
              <p:cNvCxnSpPr/>
              <p:nvPr/>
            </p:nvCxnSpPr>
            <p:spPr>
              <a:xfrm>
                <a:off x="4983788" y="3869149"/>
                <a:ext cx="366017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onnecteur droit 94"/>
              <p:cNvCxnSpPr/>
              <p:nvPr/>
            </p:nvCxnSpPr>
            <p:spPr>
              <a:xfrm rot="5400000">
                <a:off x="7742597" y="4321982"/>
                <a:ext cx="92870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cteur droit 95"/>
              <p:cNvCxnSpPr/>
              <p:nvPr/>
            </p:nvCxnSpPr>
            <p:spPr>
              <a:xfrm rot="5400000">
                <a:off x="4847213" y="4321982"/>
                <a:ext cx="92870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96"/>
              <p:cNvCxnSpPr/>
              <p:nvPr/>
            </p:nvCxnSpPr>
            <p:spPr>
              <a:xfrm rot="5400000" flipH="1" flipV="1">
                <a:off x="5324181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e 46"/>
            <p:cNvGrpSpPr/>
            <p:nvPr/>
          </p:nvGrpSpPr>
          <p:grpSpPr>
            <a:xfrm>
              <a:off x="3607584" y="821513"/>
              <a:ext cx="928693" cy="214314"/>
              <a:chOff x="6500826" y="2000238"/>
              <a:chExt cx="1885697" cy="424708"/>
            </a:xfrm>
          </p:grpSpPr>
          <p:sp>
            <p:nvSpPr>
              <p:cNvPr id="82" name="Ellipse 81"/>
              <p:cNvSpPr/>
              <p:nvPr/>
            </p:nvSpPr>
            <p:spPr>
              <a:xfrm rot="16200000" flipV="1">
                <a:off x="7985270" y="2023693"/>
                <a:ext cx="424707" cy="3777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83" name="Connecteur droit 82"/>
              <p:cNvCxnSpPr/>
              <p:nvPr/>
            </p:nvCxnSpPr>
            <p:spPr>
              <a:xfrm rot="10800000">
                <a:off x="7643835" y="2212592"/>
                <a:ext cx="36489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Ellipse 83"/>
              <p:cNvSpPr/>
              <p:nvPr/>
            </p:nvSpPr>
            <p:spPr>
              <a:xfrm rot="16200000">
                <a:off x="7229093" y="2023693"/>
                <a:ext cx="424707" cy="37779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grpSp>
            <p:nvGrpSpPr>
              <p:cNvPr id="85" name="Groupe 57"/>
              <p:cNvGrpSpPr/>
              <p:nvPr/>
            </p:nvGrpSpPr>
            <p:grpSpPr>
              <a:xfrm flipH="1">
                <a:off x="6500826" y="2000239"/>
                <a:ext cx="742689" cy="424707"/>
                <a:chOff x="6429388" y="2000240"/>
                <a:chExt cx="742689" cy="424707"/>
              </a:xfrm>
            </p:grpSpPr>
            <p:sp>
              <p:nvSpPr>
                <p:cNvPr id="86" name="Ellipse 85"/>
                <p:cNvSpPr/>
                <p:nvPr/>
              </p:nvSpPr>
              <p:spPr>
                <a:xfrm rot="16200000" flipV="1">
                  <a:off x="6770824" y="2023695"/>
                  <a:ext cx="424707" cy="37779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fr-FR" b="1"/>
                </a:p>
              </p:txBody>
            </p:sp>
            <p:cxnSp>
              <p:nvCxnSpPr>
                <p:cNvPr id="87" name="Connecteur droit 86"/>
                <p:cNvCxnSpPr>
                  <a:stCxn id="86" idx="4"/>
                </p:cNvCxnSpPr>
                <p:nvPr/>
              </p:nvCxnSpPr>
              <p:spPr>
                <a:xfrm flipH="1" flipV="1">
                  <a:off x="6429388" y="2212594"/>
                  <a:ext cx="36489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4" name="Ellipse 73"/>
            <p:cNvSpPr>
              <a:spLocks/>
            </p:cNvSpPr>
            <p:nvPr/>
          </p:nvSpPr>
          <p:spPr>
            <a:xfrm rot="16200000" flipV="1">
              <a:off x="4806917" y="867120"/>
              <a:ext cx="150019" cy="1302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sp>
          <p:nvSpPr>
            <p:cNvPr id="75" name="Ellipse 74"/>
            <p:cNvSpPr/>
            <p:nvPr/>
          </p:nvSpPr>
          <p:spPr>
            <a:xfrm rot="16200000" flipV="1">
              <a:off x="5205055" y="867120"/>
              <a:ext cx="150019" cy="1302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sp>
          <p:nvSpPr>
            <p:cNvPr id="76" name="Ellipse 75"/>
            <p:cNvSpPr>
              <a:spLocks noChangeAspect="1"/>
            </p:cNvSpPr>
            <p:nvPr/>
          </p:nvSpPr>
          <p:spPr>
            <a:xfrm rot="16200000" flipV="1">
              <a:off x="3189372" y="867120"/>
              <a:ext cx="150019" cy="1302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sp>
          <p:nvSpPr>
            <p:cNvPr id="77" name="Ellipse 76"/>
            <p:cNvSpPr>
              <a:spLocks noChangeAspect="1"/>
            </p:cNvSpPr>
            <p:nvPr/>
          </p:nvSpPr>
          <p:spPr>
            <a:xfrm rot="16200000" flipV="1">
              <a:off x="2793372" y="867120"/>
              <a:ext cx="150019" cy="1302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78" name="Connecteur droit 77"/>
            <p:cNvCxnSpPr>
              <a:stCxn id="77" idx="0"/>
              <a:endCxn id="76" idx="4"/>
            </p:cNvCxnSpPr>
            <p:nvPr/>
          </p:nvCxnSpPr>
          <p:spPr>
            <a:xfrm>
              <a:off x="2933504" y="932242"/>
              <a:ext cx="2657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>
              <a:stCxn id="76" idx="0"/>
              <a:endCxn id="86" idx="0"/>
            </p:cNvCxnSpPr>
            <p:nvPr/>
          </p:nvCxnSpPr>
          <p:spPr>
            <a:xfrm flipV="1">
              <a:off x="3329504" y="928670"/>
              <a:ext cx="278083" cy="35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>
              <a:stCxn id="82" idx="0"/>
              <a:endCxn id="74" idx="4"/>
            </p:cNvCxnSpPr>
            <p:nvPr/>
          </p:nvCxnSpPr>
          <p:spPr>
            <a:xfrm>
              <a:off x="4536280" y="928669"/>
              <a:ext cx="280525" cy="3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>
              <a:stCxn id="74" idx="0"/>
              <a:endCxn id="75" idx="4"/>
            </p:cNvCxnSpPr>
            <p:nvPr/>
          </p:nvCxnSpPr>
          <p:spPr>
            <a:xfrm>
              <a:off x="4947049" y="932242"/>
              <a:ext cx="2678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3091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Basic idea of TBA</a:t>
            </a:r>
            <a:endParaRPr lang="fr-FR" sz="3200" b="1" dirty="0"/>
          </a:p>
        </p:txBody>
      </p:sp>
      <p:pic>
        <p:nvPicPr>
          <p:cNvPr id="26" name="Image 2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29124" y="214290"/>
            <a:ext cx="4376988" cy="468856"/>
          </a:xfrm>
          <a:prstGeom prst="rect">
            <a:avLst/>
          </a:prstGeom>
          <a:noFill/>
          <a:ln/>
          <a:effectLst/>
        </p:spPr>
      </p:pic>
      <p:sp>
        <p:nvSpPr>
          <p:cNvPr id="13" name="ZoneTexte 12"/>
          <p:cNvSpPr txBox="1"/>
          <p:nvPr/>
        </p:nvSpPr>
        <p:spPr>
          <a:xfrm>
            <a:off x="1" y="114298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To calculate free energy at finite temperature one needs to know how to solve Bethe </a:t>
            </a:r>
            <a:r>
              <a:rPr lang="en-US" sz="2400" dirty="0" err="1" smtClean="0"/>
              <a:t>Ansatz</a:t>
            </a:r>
            <a:r>
              <a:rPr lang="en-US" sz="2400" dirty="0" smtClean="0"/>
              <a:t> </a:t>
            </a:r>
            <a:r>
              <a:rPr lang="en-US" sz="2400" dirty="0" err="1" smtClean="0"/>
              <a:t>equatons</a:t>
            </a:r>
            <a:r>
              <a:rPr lang="en-US" sz="2400" dirty="0" smtClean="0"/>
              <a:t> in  the thermodynamic limit (many Bethe roots)</a:t>
            </a:r>
            <a:endParaRPr lang="fr-FR" sz="2400" dirty="0"/>
          </a:p>
        </p:txBody>
      </p:sp>
      <p:pic>
        <p:nvPicPr>
          <p:cNvPr id="30" name="Image 2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9177" y="3286123"/>
            <a:ext cx="5842922" cy="500418"/>
          </a:xfrm>
          <a:prstGeom prst="rect">
            <a:avLst/>
          </a:prstGeom>
          <a:noFill/>
          <a:ln/>
          <a:effectLst/>
        </p:spPr>
      </p:pic>
      <p:cxnSp>
        <p:nvCxnSpPr>
          <p:cNvPr id="32" name="Connecteur droit avec flèche 31"/>
          <p:cNvCxnSpPr/>
          <p:nvPr/>
        </p:nvCxnSpPr>
        <p:spPr>
          <a:xfrm>
            <a:off x="857224" y="4606933"/>
            <a:ext cx="607223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rot="5400000">
            <a:off x="1612194" y="4625587"/>
            <a:ext cx="1785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rot="5400000">
            <a:off x="2099271" y="4625587"/>
            <a:ext cx="1785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rot="5400000">
            <a:off x="2586348" y="4625587"/>
            <a:ext cx="1785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rot="5400000">
            <a:off x="3073425" y="4625587"/>
            <a:ext cx="1785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rot="5400000">
            <a:off x="3560502" y="4625587"/>
            <a:ext cx="1785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rot="5400000">
            <a:off x="4047579" y="4625587"/>
            <a:ext cx="1785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rot="5400000">
            <a:off x="4534656" y="4625587"/>
            <a:ext cx="1785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rot="5400000">
            <a:off x="5021733" y="4625587"/>
            <a:ext cx="1785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rot="5400000">
            <a:off x="5508810" y="4625587"/>
            <a:ext cx="1785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rot="5400000">
            <a:off x="5995887" y="4625587"/>
            <a:ext cx="1785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rot="5400000">
            <a:off x="1125117" y="4625587"/>
            <a:ext cx="1785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rot="5400000">
            <a:off x="6482967" y="4625587"/>
            <a:ext cx="1785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3500430" y="42148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fr-FR" dirty="0"/>
          </a:p>
        </p:txBody>
      </p:sp>
      <p:sp>
        <p:nvSpPr>
          <p:cNvPr id="48" name="ZoneTexte 47"/>
          <p:cNvSpPr txBox="1"/>
          <p:nvPr/>
        </p:nvSpPr>
        <p:spPr>
          <a:xfrm>
            <a:off x="4011424" y="42148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4466441" y="42148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4984694" y="42148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fr-FR" dirty="0"/>
          </a:p>
        </p:txBody>
      </p:sp>
      <p:sp>
        <p:nvSpPr>
          <p:cNvPr id="51" name="ZoneTexte 50"/>
          <p:cNvSpPr txBox="1"/>
          <p:nvPr/>
        </p:nvSpPr>
        <p:spPr>
          <a:xfrm>
            <a:off x="5429256" y="42148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5929322" y="42148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fr-FR" dirty="0"/>
          </a:p>
        </p:txBody>
      </p:sp>
      <p:sp>
        <p:nvSpPr>
          <p:cNvPr id="53" name="ZoneTexte 52"/>
          <p:cNvSpPr txBox="1"/>
          <p:nvPr/>
        </p:nvSpPr>
        <p:spPr>
          <a:xfrm>
            <a:off x="2928926" y="421481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fr-FR" dirty="0"/>
          </a:p>
        </p:txBody>
      </p:sp>
      <p:sp>
        <p:nvSpPr>
          <p:cNvPr id="54" name="ZoneTexte 53"/>
          <p:cNvSpPr txBox="1"/>
          <p:nvPr/>
        </p:nvSpPr>
        <p:spPr>
          <a:xfrm>
            <a:off x="2485270" y="421481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-2</a:t>
            </a:r>
            <a:endParaRPr lang="fr-FR" dirty="0"/>
          </a:p>
        </p:txBody>
      </p:sp>
      <p:sp>
        <p:nvSpPr>
          <p:cNvPr id="55" name="ZoneTexte 54"/>
          <p:cNvSpPr txBox="1"/>
          <p:nvPr/>
        </p:nvSpPr>
        <p:spPr>
          <a:xfrm>
            <a:off x="1979760" y="421481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-3</a:t>
            </a:r>
            <a:endParaRPr lang="fr-FR" dirty="0"/>
          </a:p>
        </p:txBody>
      </p:sp>
      <p:sp>
        <p:nvSpPr>
          <p:cNvPr id="56" name="ZoneTexte 55"/>
          <p:cNvSpPr txBox="1"/>
          <p:nvPr/>
        </p:nvSpPr>
        <p:spPr>
          <a:xfrm>
            <a:off x="1485138" y="421481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-4</a:t>
            </a:r>
            <a:endParaRPr lang="fr-FR" dirty="0"/>
          </a:p>
        </p:txBody>
      </p:sp>
      <p:sp>
        <p:nvSpPr>
          <p:cNvPr id="57" name="ZoneTexte 56"/>
          <p:cNvSpPr txBox="1"/>
          <p:nvPr/>
        </p:nvSpPr>
        <p:spPr>
          <a:xfrm>
            <a:off x="1000100" y="421481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-5</a:t>
            </a:r>
            <a:endParaRPr lang="fr-FR" dirty="0"/>
          </a:p>
        </p:txBody>
      </p:sp>
      <p:sp>
        <p:nvSpPr>
          <p:cNvPr id="58" name="ZoneTexte 57"/>
          <p:cNvSpPr txBox="1"/>
          <p:nvPr/>
        </p:nvSpPr>
        <p:spPr>
          <a:xfrm>
            <a:off x="6429388" y="42148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fr-FR" dirty="0"/>
          </a:p>
        </p:txBody>
      </p:sp>
      <p:pic>
        <p:nvPicPr>
          <p:cNvPr id="60" name="Image 5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3994" y="5214950"/>
            <a:ext cx="304800" cy="204216"/>
          </a:xfrm>
          <a:prstGeom prst="rect">
            <a:avLst/>
          </a:prstGeom>
          <a:noFill/>
        </p:spPr>
      </p:pic>
      <p:pic>
        <p:nvPicPr>
          <p:cNvPr id="64" name="Image 6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52687" y="5214949"/>
            <a:ext cx="304800" cy="204216"/>
          </a:xfrm>
          <a:prstGeom prst="rect">
            <a:avLst/>
          </a:prstGeom>
          <a:noFill/>
          <a:ln/>
          <a:effectLst/>
        </p:spPr>
      </p:pic>
      <p:pic>
        <p:nvPicPr>
          <p:cNvPr id="65" name="Image 64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00562" y="5214950"/>
            <a:ext cx="304800" cy="204216"/>
          </a:xfrm>
          <a:prstGeom prst="rect">
            <a:avLst/>
          </a:prstGeom>
          <a:noFill/>
          <a:ln/>
          <a:effectLst/>
        </p:spPr>
      </p:pic>
      <p:pic>
        <p:nvPicPr>
          <p:cNvPr id="66" name="Image 65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81580" y="5214949"/>
            <a:ext cx="304800" cy="204216"/>
          </a:xfrm>
          <a:prstGeom prst="rect">
            <a:avLst/>
          </a:prstGeom>
          <a:noFill/>
          <a:ln/>
          <a:effectLst/>
        </p:spPr>
      </p:pic>
      <p:cxnSp>
        <p:nvCxnSpPr>
          <p:cNvPr id="68" name="Connecteur droit avec flèche 67"/>
          <p:cNvCxnSpPr>
            <a:stCxn id="60" idx="0"/>
          </p:cNvCxnSpPr>
          <p:nvPr/>
        </p:nvCxnSpPr>
        <p:spPr>
          <a:xfrm rot="16200000" flipV="1">
            <a:off x="1531123" y="4969679"/>
            <a:ext cx="428628" cy="61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>
            <a:stCxn id="64" idx="0"/>
          </p:cNvCxnSpPr>
          <p:nvPr/>
        </p:nvCxnSpPr>
        <p:spPr>
          <a:xfrm rot="16200000" flipV="1">
            <a:off x="2495537" y="5005398"/>
            <a:ext cx="357189" cy="61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>
            <a:stCxn id="65" idx="0"/>
          </p:cNvCxnSpPr>
          <p:nvPr/>
        </p:nvCxnSpPr>
        <p:spPr>
          <a:xfrm rot="16200000" flipV="1">
            <a:off x="4469605" y="5031593"/>
            <a:ext cx="357190" cy="9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>
            <a:stCxn id="66" idx="0"/>
          </p:cNvCxnSpPr>
          <p:nvPr/>
        </p:nvCxnSpPr>
        <p:spPr>
          <a:xfrm rot="16200000" flipV="1">
            <a:off x="4924429" y="5005398"/>
            <a:ext cx="357189" cy="61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Ellipse 74"/>
          <p:cNvSpPr>
            <a:spLocks noChangeAspect="1"/>
          </p:cNvSpPr>
          <p:nvPr/>
        </p:nvSpPr>
        <p:spPr>
          <a:xfrm>
            <a:off x="1657636" y="4572008"/>
            <a:ext cx="85726" cy="85726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/>
          <p:cNvSpPr>
            <a:spLocks noChangeAspect="1"/>
          </p:cNvSpPr>
          <p:nvPr/>
        </p:nvSpPr>
        <p:spPr>
          <a:xfrm>
            <a:off x="2632908" y="4572008"/>
            <a:ext cx="85726" cy="85726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/>
          <p:cNvSpPr>
            <a:spLocks noChangeAspect="1"/>
          </p:cNvSpPr>
          <p:nvPr/>
        </p:nvSpPr>
        <p:spPr>
          <a:xfrm>
            <a:off x="4583452" y="4572008"/>
            <a:ext cx="85726" cy="85726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7" name="Image 96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86186" y="2500305"/>
            <a:ext cx="3156786" cy="770104"/>
          </a:xfrm>
          <a:prstGeom prst="rect">
            <a:avLst/>
          </a:prstGeom>
          <a:noFill/>
          <a:ln/>
          <a:effectLst/>
        </p:spPr>
      </p:pic>
      <p:sp>
        <p:nvSpPr>
          <p:cNvPr id="78" name="Ellipse 77"/>
          <p:cNvSpPr>
            <a:spLocks noChangeAspect="1"/>
          </p:cNvSpPr>
          <p:nvPr/>
        </p:nvSpPr>
        <p:spPr>
          <a:xfrm>
            <a:off x="5071088" y="4572008"/>
            <a:ext cx="85726" cy="85726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/>
          <p:cNvSpPr>
            <a:spLocks noChangeAspect="1"/>
          </p:cNvSpPr>
          <p:nvPr/>
        </p:nvSpPr>
        <p:spPr>
          <a:xfrm>
            <a:off x="4095816" y="4572008"/>
            <a:ext cx="85726" cy="8572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/>
          <p:cNvSpPr>
            <a:spLocks noChangeAspect="1"/>
          </p:cNvSpPr>
          <p:nvPr/>
        </p:nvSpPr>
        <p:spPr>
          <a:xfrm>
            <a:off x="3608180" y="4572008"/>
            <a:ext cx="85726" cy="8572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/>
          <p:cNvSpPr>
            <a:spLocks noChangeAspect="1"/>
          </p:cNvSpPr>
          <p:nvPr/>
        </p:nvSpPr>
        <p:spPr>
          <a:xfrm>
            <a:off x="3120544" y="4572008"/>
            <a:ext cx="85726" cy="8572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/>
          <p:cNvSpPr>
            <a:spLocks noChangeAspect="1"/>
          </p:cNvSpPr>
          <p:nvPr/>
        </p:nvSpPr>
        <p:spPr>
          <a:xfrm>
            <a:off x="2145272" y="4572008"/>
            <a:ext cx="85726" cy="8572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>
            <a:spLocks noChangeAspect="1"/>
          </p:cNvSpPr>
          <p:nvPr/>
        </p:nvSpPr>
        <p:spPr>
          <a:xfrm>
            <a:off x="6534000" y="4572008"/>
            <a:ext cx="85726" cy="85726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>
            <a:spLocks noChangeAspect="1"/>
          </p:cNvSpPr>
          <p:nvPr/>
        </p:nvSpPr>
        <p:spPr>
          <a:xfrm>
            <a:off x="6046360" y="4572008"/>
            <a:ext cx="85726" cy="8572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/>
          <p:cNvSpPr>
            <a:spLocks noChangeAspect="1"/>
          </p:cNvSpPr>
          <p:nvPr/>
        </p:nvSpPr>
        <p:spPr>
          <a:xfrm>
            <a:off x="5558724" y="4572008"/>
            <a:ext cx="85726" cy="8572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7" name="Image 86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10340" y="5153609"/>
            <a:ext cx="304800" cy="204216"/>
          </a:xfrm>
          <a:prstGeom prst="rect">
            <a:avLst/>
          </a:prstGeom>
          <a:noFill/>
          <a:ln/>
          <a:effectLst/>
        </p:spPr>
      </p:pic>
      <p:cxnSp>
        <p:nvCxnSpPr>
          <p:cNvPr id="88" name="Connecteur droit avec flèche 87"/>
          <p:cNvCxnSpPr/>
          <p:nvPr/>
        </p:nvCxnSpPr>
        <p:spPr>
          <a:xfrm rot="16200000" flipV="1">
            <a:off x="6424626" y="4933959"/>
            <a:ext cx="357189" cy="61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Ellipse 88"/>
          <p:cNvSpPr>
            <a:spLocks noChangeAspect="1"/>
          </p:cNvSpPr>
          <p:nvPr/>
        </p:nvSpPr>
        <p:spPr>
          <a:xfrm>
            <a:off x="1170000" y="4572008"/>
            <a:ext cx="85726" cy="8572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/>
          <p:cNvSpPr>
            <a:spLocks noChangeAspect="1"/>
          </p:cNvSpPr>
          <p:nvPr/>
        </p:nvSpPr>
        <p:spPr>
          <a:xfrm>
            <a:off x="7451847" y="4700596"/>
            <a:ext cx="85726" cy="8572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/>
          <p:cNvSpPr>
            <a:spLocks noChangeAspect="1"/>
          </p:cNvSpPr>
          <p:nvPr/>
        </p:nvSpPr>
        <p:spPr>
          <a:xfrm>
            <a:off x="7451847" y="4438656"/>
            <a:ext cx="85726" cy="85726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ZoneTexte 91"/>
          <p:cNvSpPr txBox="1"/>
          <p:nvPr/>
        </p:nvSpPr>
        <p:spPr>
          <a:xfrm>
            <a:off x="7680449" y="4286256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smtClean="0"/>
              <a:t>particles</a:t>
            </a:r>
            <a:endParaRPr lang="fr-FR" dirty="0" smtClean="0"/>
          </a:p>
        </p:txBody>
      </p:sp>
      <p:pic>
        <p:nvPicPr>
          <p:cNvPr id="94" name="Image 93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5857892"/>
            <a:ext cx="5538227" cy="432816"/>
          </a:xfrm>
          <a:prstGeom prst="rect">
            <a:avLst/>
          </a:prstGeom>
          <a:noFill/>
        </p:spPr>
      </p:pic>
      <p:pic>
        <p:nvPicPr>
          <p:cNvPr id="96" name="Image 95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7418" y="5929330"/>
            <a:ext cx="2304283" cy="357190"/>
          </a:xfrm>
          <a:prstGeom prst="rect">
            <a:avLst/>
          </a:prstGeom>
          <a:noFill/>
        </p:spPr>
      </p:pic>
      <p:grpSp>
        <p:nvGrpSpPr>
          <p:cNvPr id="61" name="Groupe 60"/>
          <p:cNvGrpSpPr/>
          <p:nvPr/>
        </p:nvGrpSpPr>
        <p:grpSpPr>
          <a:xfrm>
            <a:off x="7643802" y="6500810"/>
            <a:ext cx="1500198" cy="357190"/>
            <a:chOff x="2214546" y="571480"/>
            <a:chExt cx="3714808" cy="714380"/>
          </a:xfrm>
        </p:grpSpPr>
        <p:grpSp>
          <p:nvGrpSpPr>
            <p:cNvPr id="62" name="Groupe 35"/>
            <p:cNvGrpSpPr/>
            <p:nvPr/>
          </p:nvGrpSpPr>
          <p:grpSpPr>
            <a:xfrm>
              <a:off x="2214546" y="571480"/>
              <a:ext cx="3714808" cy="714380"/>
              <a:chOff x="4929158" y="3857628"/>
              <a:chExt cx="3714808" cy="928708"/>
            </a:xfrm>
          </p:grpSpPr>
          <p:cxnSp>
            <p:nvCxnSpPr>
              <p:cNvPr id="105" name="Connecteur droit 104"/>
              <p:cNvCxnSpPr/>
              <p:nvPr/>
            </p:nvCxnSpPr>
            <p:spPr>
              <a:xfrm rot="5400000" flipH="1" flipV="1">
                <a:off x="6772497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necteur droit 105"/>
              <p:cNvCxnSpPr/>
              <p:nvPr/>
            </p:nvCxnSpPr>
            <p:spPr>
              <a:xfrm rot="5400000" flipH="1" flipV="1">
                <a:off x="7268811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necteur droit 106"/>
              <p:cNvCxnSpPr/>
              <p:nvPr/>
            </p:nvCxnSpPr>
            <p:spPr>
              <a:xfrm rot="5400000" flipH="1" flipV="1">
                <a:off x="6296995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cteur droit 107"/>
              <p:cNvCxnSpPr/>
              <p:nvPr/>
            </p:nvCxnSpPr>
            <p:spPr>
              <a:xfrm rot="5400000" flipH="1" flipV="1">
                <a:off x="5832267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cteur droit 108"/>
              <p:cNvCxnSpPr/>
              <p:nvPr/>
            </p:nvCxnSpPr>
            <p:spPr>
              <a:xfrm>
                <a:off x="4929158" y="4327444"/>
                <a:ext cx="366017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onnecteur droit 109"/>
              <p:cNvCxnSpPr/>
              <p:nvPr/>
            </p:nvCxnSpPr>
            <p:spPr>
              <a:xfrm>
                <a:off x="4929182" y="4786336"/>
                <a:ext cx="366017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110"/>
              <p:cNvCxnSpPr/>
              <p:nvPr/>
            </p:nvCxnSpPr>
            <p:spPr>
              <a:xfrm>
                <a:off x="4983788" y="3869149"/>
                <a:ext cx="366017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cteur droit 111"/>
              <p:cNvCxnSpPr/>
              <p:nvPr/>
            </p:nvCxnSpPr>
            <p:spPr>
              <a:xfrm rot="5400000">
                <a:off x="7742597" y="4321982"/>
                <a:ext cx="92870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12"/>
              <p:cNvCxnSpPr/>
              <p:nvPr/>
            </p:nvCxnSpPr>
            <p:spPr>
              <a:xfrm rot="5400000">
                <a:off x="4847213" y="4321982"/>
                <a:ext cx="92870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cteur droit 113"/>
              <p:cNvCxnSpPr/>
              <p:nvPr/>
            </p:nvCxnSpPr>
            <p:spPr>
              <a:xfrm rot="5400000" flipH="1" flipV="1">
                <a:off x="5324181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e 46"/>
            <p:cNvGrpSpPr/>
            <p:nvPr/>
          </p:nvGrpSpPr>
          <p:grpSpPr>
            <a:xfrm>
              <a:off x="3607584" y="821513"/>
              <a:ext cx="928693" cy="214314"/>
              <a:chOff x="6500826" y="2000238"/>
              <a:chExt cx="1885697" cy="424708"/>
            </a:xfrm>
          </p:grpSpPr>
          <p:sp>
            <p:nvSpPr>
              <p:cNvPr id="99" name="Ellipse 98"/>
              <p:cNvSpPr/>
              <p:nvPr/>
            </p:nvSpPr>
            <p:spPr>
              <a:xfrm rot="16200000" flipV="1">
                <a:off x="7985270" y="2023693"/>
                <a:ext cx="424707" cy="3777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100" name="Connecteur droit 99"/>
              <p:cNvCxnSpPr/>
              <p:nvPr/>
            </p:nvCxnSpPr>
            <p:spPr>
              <a:xfrm rot="10800000">
                <a:off x="7643835" y="2212592"/>
                <a:ext cx="36489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Ellipse 100"/>
              <p:cNvSpPr/>
              <p:nvPr/>
            </p:nvSpPr>
            <p:spPr>
              <a:xfrm rot="16200000">
                <a:off x="7229093" y="2023693"/>
                <a:ext cx="424707" cy="37779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grpSp>
            <p:nvGrpSpPr>
              <p:cNvPr id="102" name="Groupe 57"/>
              <p:cNvGrpSpPr/>
              <p:nvPr/>
            </p:nvGrpSpPr>
            <p:grpSpPr>
              <a:xfrm flipH="1">
                <a:off x="6500826" y="2000239"/>
                <a:ext cx="742689" cy="424707"/>
                <a:chOff x="6429388" y="2000240"/>
                <a:chExt cx="742689" cy="424707"/>
              </a:xfrm>
            </p:grpSpPr>
            <p:sp>
              <p:nvSpPr>
                <p:cNvPr id="103" name="Ellipse 102"/>
                <p:cNvSpPr/>
                <p:nvPr/>
              </p:nvSpPr>
              <p:spPr>
                <a:xfrm rot="16200000" flipV="1">
                  <a:off x="6770824" y="2023695"/>
                  <a:ext cx="424707" cy="37779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fr-FR" b="1"/>
                </a:p>
              </p:txBody>
            </p:sp>
            <p:cxnSp>
              <p:nvCxnSpPr>
                <p:cNvPr id="104" name="Connecteur droit 103"/>
                <p:cNvCxnSpPr>
                  <a:stCxn id="103" idx="4"/>
                </p:cNvCxnSpPr>
                <p:nvPr/>
              </p:nvCxnSpPr>
              <p:spPr>
                <a:xfrm flipH="1" flipV="1">
                  <a:off x="6429388" y="2212594"/>
                  <a:ext cx="36489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7" name="Ellipse 66"/>
            <p:cNvSpPr>
              <a:spLocks/>
            </p:cNvSpPr>
            <p:nvPr/>
          </p:nvSpPr>
          <p:spPr>
            <a:xfrm rot="16200000" flipV="1">
              <a:off x="4806917" y="867120"/>
              <a:ext cx="150019" cy="1302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sp>
          <p:nvSpPr>
            <p:cNvPr id="69" name="Ellipse 68"/>
            <p:cNvSpPr/>
            <p:nvPr/>
          </p:nvSpPr>
          <p:spPr>
            <a:xfrm rot="16200000" flipV="1">
              <a:off x="5205055" y="867120"/>
              <a:ext cx="150019" cy="1302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sp>
          <p:nvSpPr>
            <p:cNvPr id="71" name="Ellipse 70"/>
            <p:cNvSpPr>
              <a:spLocks noChangeAspect="1"/>
            </p:cNvSpPr>
            <p:nvPr/>
          </p:nvSpPr>
          <p:spPr>
            <a:xfrm rot="16200000" flipV="1">
              <a:off x="3189372" y="867120"/>
              <a:ext cx="150019" cy="1302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sp>
          <p:nvSpPr>
            <p:cNvPr id="73" name="Ellipse 72"/>
            <p:cNvSpPr>
              <a:spLocks noChangeAspect="1"/>
            </p:cNvSpPr>
            <p:nvPr/>
          </p:nvSpPr>
          <p:spPr>
            <a:xfrm rot="16200000" flipV="1">
              <a:off x="2793372" y="867120"/>
              <a:ext cx="150019" cy="1302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86" name="Connecteur droit 85"/>
            <p:cNvCxnSpPr>
              <a:stCxn id="73" idx="0"/>
              <a:endCxn id="71" idx="4"/>
            </p:cNvCxnSpPr>
            <p:nvPr/>
          </p:nvCxnSpPr>
          <p:spPr>
            <a:xfrm>
              <a:off x="2933504" y="932242"/>
              <a:ext cx="2657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/>
            <p:cNvCxnSpPr>
              <a:stCxn id="71" idx="0"/>
              <a:endCxn id="103" idx="0"/>
            </p:cNvCxnSpPr>
            <p:nvPr/>
          </p:nvCxnSpPr>
          <p:spPr>
            <a:xfrm flipV="1">
              <a:off x="3329504" y="928670"/>
              <a:ext cx="278083" cy="35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/>
            <p:cNvCxnSpPr>
              <a:stCxn id="99" idx="0"/>
              <a:endCxn id="67" idx="4"/>
            </p:cNvCxnSpPr>
            <p:nvPr/>
          </p:nvCxnSpPr>
          <p:spPr>
            <a:xfrm>
              <a:off x="4536280" y="928669"/>
              <a:ext cx="280525" cy="3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/>
            <p:cNvCxnSpPr>
              <a:stCxn id="67" idx="0"/>
              <a:endCxn id="69" idx="4"/>
            </p:cNvCxnSpPr>
            <p:nvPr/>
          </p:nvCxnSpPr>
          <p:spPr>
            <a:xfrm>
              <a:off x="4947049" y="932242"/>
              <a:ext cx="2678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ZoneTexte 114"/>
          <p:cNvSpPr txBox="1"/>
          <p:nvPr/>
        </p:nvSpPr>
        <p:spPr>
          <a:xfrm>
            <a:off x="7643834" y="4559866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holes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4318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Example: XXX spin chain</a:t>
            </a:r>
            <a:endParaRPr lang="fr-FR" sz="3200" b="1" dirty="0"/>
          </a:p>
        </p:txBody>
      </p:sp>
      <p:pic>
        <p:nvPicPr>
          <p:cNvPr id="94" name="Image 9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2210366"/>
            <a:ext cx="5538227" cy="432816"/>
          </a:xfrm>
          <a:prstGeom prst="rect">
            <a:avLst/>
          </a:prstGeom>
          <a:noFill/>
        </p:spPr>
      </p:pic>
      <p:pic>
        <p:nvPicPr>
          <p:cNvPr id="62" name="Image 6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7" y="857232"/>
            <a:ext cx="3429024" cy="881590"/>
          </a:xfrm>
          <a:prstGeom prst="rect">
            <a:avLst/>
          </a:prstGeom>
          <a:noFill/>
        </p:spPr>
      </p:pic>
      <p:pic>
        <p:nvPicPr>
          <p:cNvPr id="67" name="Image 6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3143248"/>
            <a:ext cx="5643602" cy="529820"/>
          </a:xfrm>
          <a:prstGeom prst="rect">
            <a:avLst/>
          </a:prstGeom>
          <a:noFill/>
        </p:spPr>
      </p:pic>
      <p:pic>
        <p:nvPicPr>
          <p:cNvPr id="39" name="Image 3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43033" y="4000504"/>
            <a:ext cx="2362213" cy="737621"/>
          </a:xfrm>
          <a:prstGeom prst="rect">
            <a:avLst/>
          </a:prstGeom>
          <a:noFill/>
          <a:ln/>
          <a:effectLst/>
        </p:spPr>
      </p:pic>
      <p:pic>
        <p:nvPicPr>
          <p:cNvPr id="40" name="Image 39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93980" y="4000504"/>
            <a:ext cx="2492598" cy="738322"/>
          </a:xfrm>
          <a:prstGeom prst="rect">
            <a:avLst/>
          </a:prstGeom>
          <a:noFill/>
          <a:ln/>
          <a:effectLst/>
        </p:spPr>
      </p:pic>
      <p:sp>
        <p:nvSpPr>
          <p:cNvPr id="98" name="ZoneTexte 97"/>
          <p:cNvSpPr txBox="1"/>
          <p:nvPr/>
        </p:nvSpPr>
        <p:spPr>
          <a:xfrm>
            <a:off x="341058" y="4110343"/>
            <a:ext cx="1087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Define:</a:t>
            </a:r>
            <a:endParaRPr lang="fr-FR" sz="2400" dirty="0"/>
          </a:p>
        </p:txBody>
      </p:sp>
      <p:pic>
        <p:nvPicPr>
          <p:cNvPr id="99" name="Image 98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18" y="5042320"/>
            <a:ext cx="5643602" cy="529820"/>
          </a:xfrm>
          <a:prstGeom prst="rect">
            <a:avLst/>
          </a:prstGeom>
          <a:noFill/>
        </p:spPr>
      </p:pic>
      <p:pic>
        <p:nvPicPr>
          <p:cNvPr id="101" name="Image 100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402" y="5095318"/>
            <a:ext cx="1219202" cy="405384"/>
          </a:xfrm>
          <a:prstGeom prst="rect">
            <a:avLst/>
          </a:prstGeom>
          <a:noFill/>
        </p:spPr>
      </p:pic>
      <p:pic>
        <p:nvPicPr>
          <p:cNvPr id="105" name="Image 104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57273" y="6063253"/>
            <a:ext cx="5486434" cy="509020"/>
          </a:xfrm>
          <a:prstGeom prst="rect">
            <a:avLst/>
          </a:prstGeom>
          <a:noFill/>
          <a:ln/>
          <a:effectLst/>
        </p:spPr>
      </p:pic>
      <p:grpSp>
        <p:nvGrpSpPr>
          <p:cNvPr id="12" name="Groupe 11"/>
          <p:cNvGrpSpPr/>
          <p:nvPr/>
        </p:nvGrpSpPr>
        <p:grpSpPr>
          <a:xfrm>
            <a:off x="7643802" y="6500810"/>
            <a:ext cx="1500198" cy="357190"/>
            <a:chOff x="2214546" y="571480"/>
            <a:chExt cx="3714808" cy="714380"/>
          </a:xfrm>
        </p:grpSpPr>
        <p:grpSp>
          <p:nvGrpSpPr>
            <p:cNvPr id="13" name="Groupe 35"/>
            <p:cNvGrpSpPr/>
            <p:nvPr/>
          </p:nvGrpSpPr>
          <p:grpSpPr>
            <a:xfrm>
              <a:off x="2214546" y="571480"/>
              <a:ext cx="3714808" cy="714380"/>
              <a:chOff x="4929158" y="3857628"/>
              <a:chExt cx="3714808" cy="928708"/>
            </a:xfrm>
          </p:grpSpPr>
          <p:cxnSp>
            <p:nvCxnSpPr>
              <p:cNvPr id="29" name="Connecteur droit 28"/>
              <p:cNvCxnSpPr/>
              <p:nvPr/>
            </p:nvCxnSpPr>
            <p:spPr>
              <a:xfrm rot="5400000" flipH="1" flipV="1">
                <a:off x="6772497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>
              <a:xfrm rot="5400000" flipH="1" flipV="1">
                <a:off x="7268811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 rot="5400000" flipH="1" flipV="1">
                <a:off x="6296995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/>
              <p:nvPr/>
            </p:nvCxnSpPr>
            <p:spPr>
              <a:xfrm rot="5400000" flipH="1" flipV="1">
                <a:off x="5832267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>
                <a:off x="4929158" y="4327444"/>
                <a:ext cx="366017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>
                <a:off x="4929182" y="4786336"/>
                <a:ext cx="366017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>
              <a:xfrm>
                <a:off x="4983788" y="3869149"/>
                <a:ext cx="366017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/>
              <p:nvPr/>
            </p:nvCxnSpPr>
            <p:spPr>
              <a:xfrm rot="5400000">
                <a:off x="7742597" y="4321982"/>
                <a:ext cx="92870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 rot="5400000">
                <a:off x="4847213" y="4321982"/>
                <a:ext cx="92870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 rot="5400000" flipH="1" flipV="1">
                <a:off x="5324181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e 46"/>
            <p:cNvGrpSpPr/>
            <p:nvPr/>
          </p:nvGrpSpPr>
          <p:grpSpPr>
            <a:xfrm>
              <a:off x="3607584" y="821513"/>
              <a:ext cx="928693" cy="214314"/>
              <a:chOff x="6500826" y="2000238"/>
              <a:chExt cx="1885697" cy="424708"/>
            </a:xfrm>
          </p:grpSpPr>
          <p:sp>
            <p:nvSpPr>
              <p:cNvPr id="23" name="Ellipse 22"/>
              <p:cNvSpPr/>
              <p:nvPr/>
            </p:nvSpPr>
            <p:spPr>
              <a:xfrm rot="16200000" flipV="1">
                <a:off x="7985270" y="2023693"/>
                <a:ext cx="424707" cy="3777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24" name="Connecteur droit 23"/>
              <p:cNvCxnSpPr/>
              <p:nvPr/>
            </p:nvCxnSpPr>
            <p:spPr>
              <a:xfrm rot="10800000">
                <a:off x="7643835" y="2212592"/>
                <a:ext cx="36489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Ellipse 24"/>
              <p:cNvSpPr/>
              <p:nvPr/>
            </p:nvSpPr>
            <p:spPr>
              <a:xfrm rot="16200000">
                <a:off x="7229093" y="2023693"/>
                <a:ext cx="424707" cy="37779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grpSp>
            <p:nvGrpSpPr>
              <p:cNvPr id="26" name="Groupe 57"/>
              <p:cNvGrpSpPr/>
              <p:nvPr/>
            </p:nvGrpSpPr>
            <p:grpSpPr>
              <a:xfrm flipH="1">
                <a:off x="6500826" y="2000239"/>
                <a:ext cx="742689" cy="424707"/>
                <a:chOff x="6429388" y="2000240"/>
                <a:chExt cx="742689" cy="424707"/>
              </a:xfrm>
            </p:grpSpPr>
            <p:sp>
              <p:nvSpPr>
                <p:cNvPr id="27" name="Ellipse 26"/>
                <p:cNvSpPr/>
                <p:nvPr/>
              </p:nvSpPr>
              <p:spPr>
                <a:xfrm rot="16200000" flipV="1">
                  <a:off x="6770824" y="2023695"/>
                  <a:ext cx="424707" cy="37779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fr-FR" b="1"/>
                </a:p>
              </p:txBody>
            </p:sp>
            <p:cxnSp>
              <p:nvCxnSpPr>
                <p:cNvPr id="28" name="Connecteur droit 27"/>
                <p:cNvCxnSpPr>
                  <a:stCxn id="27" idx="4"/>
                </p:cNvCxnSpPr>
                <p:nvPr/>
              </p:nvCxnSpPr>
              <p:spPr>
                <a:xfrm flipH="1" flipV="1">
                  <a:off x="6429388" y="2212594"/>
                  <a:ext cx="36489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" name="Ellipse 14"/>
            <p:cNvSpPr>
              <a:spLocks/>
            </p:cNvSpPr>
            <p:nvPr/>
          </p:nvSpPr>
          <p:spPr>
            <a:xfrm rot="16200000" flipV="1">
              <a:off x="4806917" y="867120"/>
              <a:ext cx="150019" cy="1302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sp>
          <p:nvSpPr>
            <p:cNvPr id="16" name="Ellipse 15"/>
            <p:cNvSpPr/>
            <p:nvPr/>
          </p:nvSpPr>
          <p:spPr>
            <a:xfrm rot="16200000" flipV="1">
              <a:off x="5205055" y="867120"/>
              <a:ext cx="150019" cy="1302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sp>
          <p:nvSpPr>
            <p:cNvPr id="17" name="Ellipse 16"/>
            <p:cNvSpPr>
              <a:spLocks noChangeAspect="1"/>
            </p:cNvSpPr>
            <p:nvPr/>
          </p:nvSpPr>
          <p:spPr>
            <a:xfrm rot="16200000" flipV="1">
              <a:off x="3189372" y="867120"/>
              <a:ext cx="150019" cy="1302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sp>
          <p:nvSpPr>
            <p:cNvPr id="18" name="Ellipse 17"/>
            <p:cNvSpPr>
              <a:spLocks noChangeAspect="1"/>
            </p:cNvSpPr>
            <p:nvPr/>
          </p:nvSpPr>
          <p:spPr>
            <a:xfrm rot="16200000" flipV="1">
              <a:off x="2793372" y="867120"/>
              <a:ext cx="150019" cy="1302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19" name="Connecteur droit 18"/>
            <p:cNvCxnSpPr>
              <a:stCxn id="18" idx="0"/>
              <a:endCxn id="17" idx="4"/>
            </p:cNvCxnSpPr>
            <p:nvPr/>
          </p:nvCxnSpPr>
          <p:spPr>
            <a:xfrm>
              <a:off x="2933504" y="932242"/>
              <a:ext cx="2657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>
              <a:stCxn id="17" idx="0"/>
              <a:endCxn id="27" idx="0"/>
            </p:cNvCxnSpPr>
            <p:nvPr/>
          </p:nvCxnSpPr>
          <p:spPr>
            <a:xfrm flipV="1">
              <a:off x="3329504" y="928670"/>
              <a:ext cx="278083" cy="35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>
              <a:stCxn id="23" idx="0"/>
              <a:endCxn id="15" idx="4"/>
            </p:cNvCxnSpPr>
            <p:nvPr/>
          </p:nvCxnSpPr>
          <p:spPr>
            <a:xfrm>
              <a:off x="4536280" y="928669"/>
              <a:ext cx="280525" cy="3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>
              <a:stCxn id="15" idx="0"/>
              <a:endCxn id="16" idx="4"/>
            </p:cNvCxnSpPr>
            <p:nvPr/>
          </p:nvCxnSpPr>
          <p:spPr>
            <a:xfrm>
              <a:off x="4947049" y="932242"/>
              <a:ext cx="2678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4318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Example: XXX spin chain</a:t>
            </a:r>
            <a:endParaRPr lang="fr-FR" sz="3200" b="1" dirty="0"/>
          </a:p>
        </p:txBody>
      </p:sp>
      <p:pic>
        <p:nvPicPr>
          <p:cNvPr id="16" name="Image 1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7218" y="1000108"/>
            <a:ext cx="5486434" cy="509020"/>
          </a:xfrm>
          <a:prstGeom prst="rect">
            <a:avLst/>
          </a:prstGeom>
          <a:noFill/>
          <a:ln/>
          <a:effectLst/>
        </p:spPr>
      </p:pic>
      <p:pic>
        <p:nvPicPr>
          <p:cNvPr id="13" name="Image 1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50" y="1785926"/>
            <a:ext cx="1194817" cy="304800"/>
          </a:xfrm>
          <a:prstGeom prst="rect">
            <a:avLst/>
          </a:prstGeom>
          <a:noFill/>
        </p:spPr>
      </p:pic>
      <p:pic>
        <p:nvPicPr>
          <p:cNvPr id="15" name="Image 1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0198" y="2523550"/>
            <a:ext cx="2947422" cy="405384"/>
          </a:xfrm>
          <a:prstGeom prst="rect">
            <a:avLst/>
          </a:prstGeom>
          <a:noFill/>
        </p:spPr>
      </p:pic>
      <p:pic>
        <p:nvPicPr>
          <p:cNvPr id="19" name="Image 1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5270" y="3500438"/>
            <a:ext cx="5716994" cy="585421"/>
          </a:xfrm>
          <a:prstGeom prst="rect">
            <a:avLst/>
          </a:prstGeom>
          <a:noFill/>
          <a:ln/>
          <a:effectLst/>
        </p:spPr>
      </p:pic>
      <p:pic>
        <p:nvPicPr>
          <p:cNvPr id="21" name="Image 20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54482" y="4500570"/>
            <a:ext cx="2846212" cy="433185"/>
          </a:xfrm>
          <a:prstGeom prst="rect">
            <a:avLst/>
          </a:prstGeom>
          <a:noFill/>
          <a:ln/>
          <a:effectLst/>
        </p:spPr>
      </p:pic>
      <p:sp>
        <p:nvSpPr>
          <p:cNvPr id="22" name="ZoneTexte 21"/>
          <p:cNvSpPr txBox="1"/>
          <p:nvPr/>
        </p:nvSpPr>
        <p:spPr>
          <a:xfrm>
            <a:off x="357158" y="5072074"/>
            <a:ext cx="3584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Where did we see such formulas? </a:t>
            </a:r>
            <a:endParaRPr lang="fr-FR" dirty="0"/>
          </a:p>
        </p:txBody>
      </p:sp>
      <p:pic>
        <p:nvPicPr>
          <p:cNvPr id="23" name="Image 2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00100" y="5857892"/>
            <a:ext cx="3712083" cy="481929"/>
          </a:xfrm>
          <a:prstGeom prst="rect">
            <a:avLst/>
          </a:prstGeom>
          <a:noFill/>
          <a:ln/>
          <a:effectLst/>
        </p:spPr>
      </p:pic>
      <p:pic>
        <p:nvPicPr>
          <p:cNvPr id="26" name="Image 25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00760" y="5786454"/>
            <a:ext cx="2657893" cy="497916"/>
          </a:xfrm>
          <a:prstGeom prst="rect">
            <a:avLst/>
          </a:prstGeom>
          <a:noFill/>
          <a:ln/>
          <a:effectLst/>
        </p:spPr>
      </p:pic>
      <p:grpSp>
        <p:nvGrpSpPr>
          <p:cNvPr id="11" name="Groupe 10"/>
          <p:cNvGrpSpPr/>
          <p:nvPr/>
        </p:nvGrpSpPr>
        <p:grpSpPr>
          <a:xfrm>
            <a:off x="7643802" y="6500810"/>
            <a:ext cx="1500198" cy="357190"/>
            <a:chOff x="2214546" y="571480"/>
            <a:chExt cx="3714808" cy="714380"/>
          </a:xfrm>
        </p:grpSpPr>
        <p:grpSp>
          <p:nvGrpSpPr>
            <p:cNvPr id="12" name="Groupe 35"/>
            <p:cNvGrpSpPr/>
            <p:nvPr/>
          </p:nvGrpSpPr>
          <p:grpSpPr>
            <a:xfrm>
              <a:off x="2214546" y="571480"/>
              <a:ext cx="3714808" cy="714380"/>
              <a:chOff x="4929158" y="3857628"/>
              <a:chExt cx="3714808" cy="928708"/>
            </a:xfrm>
          </p:grpSpPr>
          <p:cxnSp>
            <p:nvCxnSpPr>
              <p:cNvPr id="36" name="Connecteur droit 35"/>
              <p:cNvCxnSpPr/>
              <p:nvPr/>
            </p:nvCxnSpPr>
            <p:spPr>
              <a:xfrm rot="5400000" flipH="1" flipV="1">
                <a:off x="6772497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 rot="5400000" flipH="1" flipV="1">
                <a:off x="7268811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 rot="5400000" flipH="1" flipV="1">
                <a:off x="6296995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 rot="5400000" flipH="1" flipV="1">
                <a:off x="5832267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/>
              <p:cNvCxnSpPr/>
              <p:nvPr/>
            </p:nvCxnSpPr>
            <p:spPr>
              <a:xfrm>
                <a:off x="4929158" y="4327444"/>
                <a:ext cx="366017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>
                <a:off x="4929182" y="4786336"/>
                <a:ext cx="366017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>
                <a:off x="4983788" y="3869149"/>
                <a:ext cx="366017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 rot="5400000">
                <a:off x="7742597" y="4321982"/>
                <a:ext cx="92870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/>
              <p:cNvCxnSpPr/>
              <p:nvPr/>
            </p:nvCxnSpPr>
            <p:spPr>
              <a:xfrm rot="5400000">
                <a:off x="4847213" y="4321982"/>
                <a:ext cx="92870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>
              <a:xfrm rot="5400000" flipH="1" flipV="1">
                <a:off x="5324181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e 46"/>
            <p:cNvGrpSpPr/>
            <p:nvPr/>
          </p:nvGrpSpPr>
          <p:grpSpPr>
            <a:xfrm>
              <a:off x="3607584" y="821513"/>
              <a:ext cx="928693" cy="214314"/>
              <a:chOff x="6500826" y="2000238"/>
              <a:chExt cx="1885697" cy="424708"/>
            </a:xfrm>
          </p:grpSpPr>
          <p:sp>
            <p:nvSpPr>
              <p:cNvPr id="30" name="Ellipse 29"/>
              <p:cNvSpPr/>
              <p:nvPr/>
            </p:nvSpPr>
            <p:spPr>
              <a:xfrm rot="16200000" flipV="1">
                <a:off x="7985270" y="2023693"/>
                <a:ext cx="424707" cy="3777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31" name="Connecteur droit 30"/>
              <p:cNvCxnSpPr/>
              <p:nvPr/>
            </p:nvCxnSpPr>
            <p:spPr>
              <a:xfrm rot="10800000">
                <a:off x="7643835" y="2212592"/>
                <a:ext cx="36489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Ellipse 31"/>
              <p:cNvSpPr/>
              <p:nvPr/>
            </p:nvSpPr>
            <p:spPr>
              <a:xfrm rot="16200000">
                <a:off x="7229093" y="2023693"/>
                <a:ext cx="424707" cy="37779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grpSp>
            <p:nvGrpSpPr>
              <p:cNvPr id="33" name="Groupe 57"/>
              <p:cNvGrpSpPr/>
              <p:nvPr/>
            </p:nvGrpSpPr>
            <p:grpSpPr>
              <a:xfrm flipH="1">
                <a:off x="6500826" y="2000239"/>
                <a:ext cx="742689" cy="424707"/>
                <a:chOff x="6429388" y="2000240"/>
                <a:chExt cx="742689" cy="424707"/>
              </a:xfrm>
            </p:grpSpPr>
            <p:sp>
              <p:nvSpPr>
                <p:cNvPr id="34" name="Ellipse 33"/>
                <p:cNvSpPr/>
                <p:nvPr/>
              </p:nvSpPr>
              <p:spPr>
                <a:xfrm rot="16200000" flipV="1">
                  <a:off x="6770824" y="2023695"/>
                  <a:ext cx="424707" cy="37779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fr-FR" b="1"/>
                </a:p>
              </p:txBody>
            </p:sp>
            <p:cxnSp>
              <p:nvCxnSpPr>
                <p:cNvPr id="35" name="Connecteur droit 34"/>
                <p:cNvCxnSpPr>
                  <a:stCxn id="34" idx="4"/>
                </p:cNvCxnSpPr>
                <p:nvPr/>
              </p:nvCxnSpPr>
              <p:spPr>
                <a:xfrm flipH="1" flipV="1">
                  <a:off x="6429388" y="2212594"/>
                  <a:ext cx="36489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" name="Ellipse 16"/>
            <p:cNvSpPr>
              <a:spLocks/>
            </p:cNvSpPr>
            <p:nvPr/>
          </p:nvSpPr>
          <p:spPr>
            <a:xfrm rot="16200000" flipV="1">
              <a:off x="4806917" y="867120"/>
              <a:ext cx="150019" cy="1302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sp>
          <p:nvSpPr>
            <p:cNvPr id="18" name="Ellipse 17"/>
            <p:cNvSpPr/>
            <p:nvPr/>
          </p:nvSpPr>
          <p:spPr>
            <a:xfrm rot="16200000" flipV="1">
              <a:off x="5205055" y="867120"/>
              <a:ext cx="150019" cy="1302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sp>
          <p:nvSpPr>
            <p:cNvPr id="20" name="Ellipse 19"/>
            <p:cNvSpPr>
              <a:spLocks noChangeAspect="1"/>
            </p:cNvSpPr>
            <p:nvPr/>
          </p:nvSpPr>
          <p:spPr>
            <a:xfrm rot="16200000" flipV="1">
              <a:off x="3189372" y="867120"/>
              <a:ext cx="150019" cy="1302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sp>
          <p:nvSpPr>
            <p:cNvPr id="24" name="Ellipse 23"/>
            <p:cNvSpPr>
              <a:spLocks noChangeAspect="1"/>
            </p:cNvSpPr>
            <p:nvPr/>
          </p:nvSpPr>
          <p:spPr>
            <a:xfrm rot="16200000" flipV="1">
              <a:off x="2793372" y="867120"/>
              <a:ext cx="150019" cy="1302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25" name="Connecteur droit 24"/>
            <p:cNvCxnSpPr>
              <a:stCxn id="24" idx="0"/>
              <a:endCxn id="20" idx="4"/>
            </p:cNvCxnSpPr>
            <p:nvPr/>
          </p:nvCxnSpPr>
          <p:spPr>
            <a:xfrm>
              <a:off x="2933504" y="932242"/>
              <a:ext cx="2657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>
              <a:stCxn id="20" idx="0"/>
              <a:endCxn id="34" idx="0"/>
            </p:cNvCxnSpPr>
            <p:nvPr/>
          </p:nvCxnSpPr>
          <p:spPr>
            <a:xfrm flipV="1">
              <a:off x="3329504" y="928670"/>
              <a:ext cx="278083" cy="35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>
              <a:stCxn id="30" idx="0"/>
              <a:endCxn id="17" idx="4"/>
            </p:cNvCxnSpPr>
            <p:nvPr/>
          </p:nvCxnSpPr>
          <p:spPr>
            <a:xfrm>
              <a:off x="4536280" y="928669"/>
              <a:ext cx="280525" cy="3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>
              <a:stCxn id="17" idx="0"/>
              <a:endCxn id="18" idx="4"/>
            </p:cNvCxnSpPr>
            <p:nvPr/>
          </p:nvCxnSpPr>
          <p:spPr>
            <a:xfrm>
              <a:off x="4947049" y="932242"/>
              <a:ext cx="2678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7170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General situation:   SU(N)  XXX spin chain</a:t>
            </a:r>
            <a:endParaRPr lang="fr-FR" sz="3200" b="1" dirty="0"/>
          </a:p>
        </p:txBody>
      </p:sp>
      <p:sp>
        <p:nvSpPr>
          <p:cNvPr id="12" name="Ellipse 11"/>
          <p:cNvSpPr/>
          <p:nvPr/>
        </p:nvSpPr>
        <p:spPr>
          <a:xfrm>
            <a:off x="944596" y="928670"/>
            <a:ext cx="285752" cy="285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658976" y="928670"/>
            <a:ext cx="285752" cy="285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3016298" y="928670"/>
            <a:ext cx="285752" cy="285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/>
          <p:cNvCxnSpPr>
            <a:stCxn id="12" idx="6"/>
            <a:endCxn id="14" idx="2"/>
          </p:cNvCxnSpPr>
          <p:nvPr/>
        </p:nvCxnSpPr>
        <p:spPr>
          <a:xfrm>
            <a:off x="1230348" y="1071546"/>
            <a:ext cx="4286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14" idx="6"/>
          </p:cNvCxnSpPr>
          <p:nvPr/>
        </p:nvCxnSpPr>
        <p:spPr>
          <a:xfrm>
            <a:off x="1944728" y="1071546"/>
            <a:ext cx="78581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4" idx="6"/>
          </p:cNvCxnSpPr>
          <p:nvPr/>
        </p:nvCxnSpPr>
        <p:spPr>
          <a:xfrm>
            <a:off x="1944728" y="1071546"/>
            <a:ext cx="2143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17" idx="2"/>
          </p:cNvCxnSpPr>
          <p:nvPr/>
        </p:nvCxnSpPr>
        <p:spPr>
          <a:xfrm rot="10800000">
            <a:off x="2730546" y="1071546"/>
            <a:ext cx="2857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928662" y="12858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1658976" y="12858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2944860" y="128586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N-1</a:t>
            </a:r>
            <a:endParaRPr lang="fr-FR" dirty="0"/>
          </a:p>
        </p:txBody>
      </p:sp>
      <p:pic>
        <p:nvPicPr>
          <p:cNvPr id="39" name="Image 3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472" y="1857364"/>
            <a:ext cx="7874020" cy="948084"/>
          </a:xfrm>
          <a:prstGeom prst="rect">
            <a:avLst/>
          </a:prstGeom>
          <a:noFill/>
          <a:ln/>
          <a:effectLst/>
        </p:spPr>
      </p:pic>
      <p:sp>
        <p:nvSpPr>
          <p:cNvPr id="40" name="ZoneTexte 39"/>
          <p:cNvSpPr txBox="1"/>
          <p:nvPr/>
        </p:nvSpPr>
        <p:spPr>
          <a:xfrm>
            <a:off x="214282" y="3071810"/>
            <a:ext cx="6214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type of Bethe root can be real or form a string combination</a:t>
            </a:r>
            <a:endParaRPr lang="fr-FR" dirty="0"/>
          </a:p>
        </p:txBody>
      </p:sp>
      <p:cxnSp>
        <p:nvCxnSpPr>
          <p:cNvPr id="42" name="Connecteur droit avec flèche 41"/>
          <p:cNvCxnSpPr/>
          <p:nvPr/>
        </p:nvCxnSpPr>
        <p:spPr>
          <a:xfrm>
            <a:off x="4000496" y="4849822"/>
            <a:ext cx="500066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lipse 42"/>
          <p:cNvSpPr>
            <a:spLocks noChangeAspect="1"/>
          </p:cNvSpPr>
          <p:nvPr/>
        </p:nvSpPr>
        <p:spPr>
          <a:xfrm>
            <a:off x="5143504" y="4807753"/>
            <a:ext cx="85726" cy="85726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8" name="Groupe 47"/>
          <p:cNvGrpSpPr/>
          <p:nvPr/>
        </p:nvGrpSpPr>
        <p:grpSpPr>
          <a:xfrm>
            <a:off x="6357950" y="4057654"/>
            <a:ext cx="85726" cy="1585924"/>
            <a:chOff x="4000496" y="3557588"/>
            <a:chExt cx="85726" cy="1585924"/>
          </a:xfrm>
        </p:grpSpPr>
        <p:sp>
          <p:nvSpPr>
            <p:cNvPr id="44" name="Ellipse 43"/>
            <p:cNvSpPr>
              <a:spLocks noChangeAspect="1"/>
            </p:cNvSpPr>
            <p:nvPr/>
          </p:nvSpPr>
          <p:spPr>
            <a:xfrm>
              <a:off x="4000496" y="4057654"/>
              <a:ext cx="85726" cy="85726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Ellipse 44"/>
            <p:cNvSpPr>
              <a:spLocks noChangeAspect="1"/>
            </p:cNvSpPr>
            <p:nvPr/>
          </p:nvSpPr>
          <p:spPr>
            <a:xfrm>
              <a:off x="4000496" y="4557720"/>
              <a:ext cx="85726" cy="85726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Ellipse 45"/>
            <p:cNvSpPr>
              <a:spLocks noChangeAspect="1"/>
            </p:cNvSpPr>
            <p:nvPr/>
          </p:nvSpPr>
          <p:spPr>
            <a:xfrm>
              <a:off x="4000496" y="3557588"/>
              <a:ext cx="85726" cy="85726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Ellipse 46"/>
            <p:cNvSpPr>
              <a:spLocks noChangeAspect="1"/>
            </p:cNvSpPr>
            <p:nvPr/>
          </p:nvSpPr>
          <p:spPr>
            <a:xfrm>
              <a:off x="4000496" y="5057786"/>
              <a:ext cx="85726" cy="85726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50" name="Connecteur droit 49"/>
          <p:cNvCxnSpPr/>
          <p:nvPr/>
        </p:nvCxnSpPr>
        <p:spPr>
          <a:xfrm rot="16200000" flipH="1">
            <a:off x="6715140" y="4286256"/>
            <a:ext cx="1734" cy="569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rot="16200000" flipH="1">
            <a:off x="6713406" y="3787924"/>
            <a:ext cx="1734" cy="569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rot="5400000" flipH="1" flipV="1">
            <a:off x="6536545" y="4321975"/>
            <a:ext cx="50006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Image 5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9162" y="4200532"/>
            <a:ext cx="100584" cy="228600"/>
          </a:xfrm>
          <a:prstGeom prst="rect">
            <a:avLst/>
          </a:prstGeom>
          <a:noFill/>
        </p:spPr>
      </p:pic>
      <p:pic>
        <p:nvPicPr>
          <p:cNvPr id="57" name="Image 5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4247586"/>
            <a:ext cx="432816" cy="252984"/>
          </a:xfrm>
          <a:prstGeom prst="rect">
            <a:avLst/>
          </a:prstGeom>
          <a:noFill/>
        </p:spPr>
      </p:pic>
      <p:sp>
        <p:nvSpPr>
          <p:cNvPr id="58" name="ZoneTexte 57"/>
          <p:cNvSpPr txBox="1"/>
          <p:nvPr/>
        </p:nvSpPr>
        <p:spPr>
          <a:xfrm>
            <a:off x="857224" y="4143380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density of strings of length </a:t>
            </a:r>
            <a:r>
              <a:rPr lang="en-US" dirty="0" smtClean="0">
                <a:latin typeface="cmmi10"/>
              </a:rPr>
              <a:t>s </a:t>
            </a:r>
            <a:r>
              <a:rPr lang="en-US" dirty="0" smtClean="0"/>
              <a:t>formed from Bethe roots of type </a:t>
            </a:r>
            <a:r>
              <a:rPr lang="en-US" dirty="0" smtClean="0">
                <a:latin typeface="cmmi10"/>
              </a:rPr>
              <a:t>a</a:t>
            </a:r>
          </a:p>
          <a:p>
            <a:pPr>
              <a:buFontTx/>
              <a:buChar char="-"/>
            </a:pPr>
            <a:endParaRPr lang="en-US" dirty="0" smtClean="0">
              <a:latin typeface="cmmi1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Calibri"/>
              </a:rPr>
              <a:t>- corresponding </a:t>
            </a:r>
            <a:r>
              <a:rPr lang="en-US" dirty="0" err="1" smtClean="0">
                <a:latin typeface="Calibri"/>
              </a:rPr>
              <a:t>resolvent</a:t>
            </a:r>
            <a:endParaRPr lang="fr-FR" dirty="0">
              <a:latin typeface="Calibri"/>
            </a:endParaRPr>
          </a:p>
        </p:txBody>
      </p:sp>
      <p:pic>
        <p:nvPicPr>
          <p:cNvPr id="60" name="Image 5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5000636"/>
            <a:ext cx="509018" cy="329184"/>
          </a:xfrm>
          <a:prstGeom prst="rect">
            <a:avLst/>
          </a:prstGeom>
          <a:noFill/>
        </p:spPr>
      </p:pic>
      <p:grpSp>
        <p:nvGrpSpPr>
          <p:cNvPr id="61" name="Groupe 60"/>
          <p:cNvGrpSpPr/>
          <p:nvPr/>
        </p:nvGrpSpPr>
        <p:grpSpPr>
          <a:xfrm>
            <a:off x="7643802" y="6500810"/>
            <a:ext cx="1500198" cy="357190"/>
            <a:chOff x="2214546" y="571480"/>
            <a:chExt cx="3714808" cy="714380"/>
          </a:xfrm>
        </p:grpSpPr>
        <p:grpSp>
          <p:nvGrpSpPr>
            <p:cNvPr id="62" name="Groupe 35"/>
            <p:cNvGrpSpPr/>
            <p:nvPr/>
          </p:nvGrpSpPr>
          <p:grpSpPr>
            <a:xfrm>
              <a:off x="2214546" y="571480"/>
              <a:ext cx="3714808" cy="714380"/>
              <a:chOff x="4929158" y="3857628"/>
              <a:chExt cx="3714808" cy="928708"/>
            </a:xfrm>
          </p:grpSpPr>
          <p:cxnSp>
            <p:nvCxnSpPr>
              <p:cNvPr id="78" name="Connecteur droit 77"/>
              <p:cNvCxnSpPr/>
              <p:nvPr/>
            </p:nvCxnSpPr>
            <p:spPr>
              <a:xfrm rot="5400000" flipH="1" flipV="1">
                <a:off x="6772497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cteur droit 78"/>
              <p:cNvCxnSpPr/>
              <p:nvPr/>
            </p:nvCxnSpPr>
            <p:spPr>
              <a:xfrm rot="5400000" flipH="1" flipV="1">
                <a:off x="7268811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 rot="5400000" flipH="1" flipV="1">
                <a:off x="6296995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cteur droit 80"/>
              <p:cNvCxnSpPr/>
              <p:nvPr/>
            </p:nvCxnSpPr>
            <p:spPr>
              <a:xfrm rot="5400000" flipH="1" flipV="1">
                <a:off x="5832267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cteur droit 81"/>
              <p:cNvCxnSpPr/>
              <p:nvPr/>
            </p:nvCxnSpPr>
            <p:spPr>
              <a:xfrm>
                <a:off x="4929158" y="4327444"/>
                <a:ext cx="366017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necteur droit 82"/>
              <p:cNvCxnSpPr/>
              <p:nvPr/>
            </p:nvCxnSpPr>
            <p:spPr>
              <a:xfrm>
                <a:off x="4929182" y="4786336"/>
                <a:ext cx="366017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cteur droit 83"/>
              <p:cNvCxnSpPr/>
              <p:nvPr/>
            </p:nvCxnSpPr>
            <p:spPr>
              <a:xfrm>
                <a:off x="4983788" y="3869149"/>
                <a:ext cx="366017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necteur droit 84"/>
              <p:cNvCxnSpPr/>
              <p:nvPr/>
            </p:nvCxnSpPr>
            <p:spPr>
              <a:xfrm rot="5400000">
                <a:off x="7742597" y="4321982"/>
                <a:ext cx="92870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necteur droit 85"/>
              <p:cNvCxnSpPr/>
              <p:nvPr/>
            </p:nvCxnSpPr>
            <p:spPr>
              <a:xfrm rot="5400000">
                <a:off x="4847213" y="4321982"/>
                <a:ext cx="92870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necteur droit 86"/>
              <p:cNvCxnSpPr/>
              <p:nvPr/>
            </p:nvCxnSpPr>
            <p:spPr>
              <a:xfrm rot="5400000" flipH="1" flipV="1">
                <a:off x="5324181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e 46"/>
            <p:cNvGrpSpPr/>
            <p:nvPr/>
          </p:nvGrpSpPr>
          <p:grpSpPr>
            <a:xfrm>
              <a:off x="3607584" y="821513"/>
              <a:ext cx="928693" cy="214314"/>
              <a:chOff x="6500826" y="2000238"/>
              <a:chExt cx="1885697" cy="424708"/>
            </a:xfrm>
          </p:grpSpPr>
          <p:sp>
            <p:nvSpPr>
              <p:cNvPr id="72" name="Ellipse 71"/>
              <p:cNvSpPr/>
              <p:nvPr/>
            </p:nvSpPr>
            <p:spPr>
              <a:xfrm rot="16200000" flipV="1">
                <a:off x="7985270" y="2023693"/>
                <a:ext cx="424707" cy="3777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73" name="Connecteur droit 72"/>
              <p:cNvCxnSpPr/>
              <p:nvPr/>
            </p:nvCxnSpPr>
            <p:spPr>
              <a:xfrm rot="10800000">
                <a:off x="7643835" y="2212592"/>
                <a:ext cx="36489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Ellipse 73"/>
              <p:cNvSpPr/>
              <p:nvPr/>
            </p:nvSpPr>
            <p:spPr>
              <a:xfrm rot="16200000">
                <a:off x="7229093" y="2023693"/>
                <a:ext cx="424707" cy="37779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grpSp>
            <p:nvGrpSpPr>
              <p:cNvPr id="75" name="Groupe 57"/>
              <p:cNvGrpSpPr/>
              <p:nvPr/>
            </p:nvGrpSpPr>
            <p:grpSpPr>
              <a:xfrm flipH="1">
                <a:off x="6500826" y="2000239"/>
                <a:ext cx="742689" cy="424707"/>
                <a:chOff x="6429388" y="2000240"/>
                <a:chExt cx="742689" cy="424707"/>
              </a:xfrm>
            </p:grpSpPr>
            <p:sp>
              <p:nvSpPr>
                <p:cNvPr id="76" name="Ellipse 75"/>
                <p:cNvSpPr/>
                <p:nvPr/>
              </p:nvSpPr>
              <p:spPr>
                <a:xfrm rot="16200000" flipV="1">
                  <a:off x="6770824" y="2023695"/>
                  <a:ext cx="424707" cy="37779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fr-FR" b="1"/>
                </a:p>
              </p:txBody>
            </p:sp>
            <p:cxnSp>
              <p:nvCxnSpPr>
                <p:cNvPr id="77" name="Connecteur droit 76"/>
                <p:cNvCxnSpPr>
                  <a:stCxn id="76" idx="4"/>
                </p:cNvCxnSpPr>
                <p:nvPr/>
              </p:nvCxnSpPr>
              <p:spPr>
                <a:xfrm flipH="1" flipV="1">
                  <a:off x="6429388" y="2212594"/>
                  <a:ext cx="36489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4" name="Ellipse 63"/>
            <p:cNvSpPr>
              <a:spLocks/>
            </p:cNvSpPr>
            <p:nvPr/>
          </p:nvSpPr>
          <p:spPr>
            <a:xfrm rot="16200000" flipV="1">
              <a:off x="4806917" y="867120"/>
              <a:ext cx="150019" cy="1302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sp>
          <p:nvSpPr>
            <p:cNvPr id="65" name="Ellipse 64"/>
            <p:cNvSpPr/>
            <p:nvPr/>
          </p:nvSpPr>
          <p:spPr>
            <a:xfrm rot="16200000" flipV="1">
              <a:off x="5205055" y="867120"/>
              <a:ext cx="150019" cy="1302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sp>
          <p:nvSpPr>
            <p:cNvPr id="66" name="Ellipse 65"/>
            <p:cNvSpPr>
              <a:spLocks noChangeAspect="1"/>
            </p:cNvSpPr>
            <p:nvPr/>
          </p:nvSpPr>
          <p:spPr>
            <a:xfrm rot="16200000" flipV="1">
              <a:off x="3189372" y="867120"/>
              <a:ext cx="150019" cy="1302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sp>
          <p:nvSpPr>
            <p:cNvPr id="67" name="Ellipse 66"/>
            <p:cNvSpPr>
              <a:spLocks noChangeAspect="1"/>
            </p:cNvSpPr>
            <p:nvPr/>
          </p:nvSpPr>
          <p:spPr>
            <a:xfrm rot="16200000" flipV="1">
              <a:off x="2793372" y="867120"/>
              <a:ext cx="150019" cy="1302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68" name="Connecteur droit 67"/>
            <p:cNvCxnSpPr>
              <a:stCxn id="67" idx="0"/>
              <a:endCxn id="66" idx="4"/>
            </p:cNvCxnSpPr>
            <p:nvPr/>
          </p:nvCxnSpPr>
          <p:spPr>
            <a:xfrm>
              <a:off x="2933504" y="932242"/>
              <a:ext cx="2657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>
              <a:stCxn id="66" idx="0"/>
              <a:endCxn id="76" idx="0"/>
            </p:cNvCxnSpPr>
            <p:nvPr/>
          </p:nvCxnSpPr>
          <p:spPr>
            <a:xfrm flipV="1">
              <a:off x="3329504" y="928670"/>
              <a:ext cx="278083" cy="35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>
              <a:stCxn id="72" idx="0"/>
              <a:endCxn id="64" idx="4"/>
            </p:cNvCxnSpPr>
            <p:nvPr/>
          </p:nvCxnSpPr>
          <p:spPr>
            <a:xfrm>
              <a:off x="4536280" y="928669"/>
              <a:ext cx="280525" cy="3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>
              <a:stCxn id="64" idx="0"/>
              <a:endCxn id="65" idx="4"/>
            </p:cNvCxnSpPr>
            <p:nvPr/>
          </p:nvCxnSpPr>
          <p:spPr>
            <a:xfrm>
              <a:off x="4947049" y="932242"/>
              <a:ext cx="2678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7170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General situation:   SU(N)  XXX spin chain</a:t>
            </a:r>
            <a:endParaRPr lang="fr-FR" sz="32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214282" y="857232"/>
            <a:ext cx="3798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Integral equations can be rewritten as:</a:t>
            </a:r>
            <a:endParaRPr lang="fr-FR" dirty="0"/>
          </a:p>
        </p:txBody>
      </p:sp>
      <p:pic>
        <p:nvPicPr>
          <p:cNvPr id="35" name="Image 3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4546" y="1357298"/>
            <a:ext cx="4648210" cy="890018"/>
          </a:xfrm>
          <a:prstGeom prst="rect">
            <a:avLst/>
          </a:prstGeom>
          <a:noFill/>
        </p:spPr>
      </p:pic>
      <p:pic>
        <p:nvPicPr>
          <p:cNvPr id="38" name="Image 3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43108" y="2571744"/>
            <a:ext cx="4344533" cy="935953"/>
          </a:xfrm>
          <a:prstGeom prst="rect">
            <a:avLst/>
          </a:prstGeom>
          <a:noFill/>
          <a:ln/>
          <a:effectLst/>
        </p:spPr>
      </p:pic>
      <p:pic>
        <p:nvPicPr>
          <p:cNvPr id="48" name="Image 47" descr="GNandXX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54003" y="4286256"/>
            <a:ext cx="7362771" cy="2357454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>
            <a:off x="71406" y="3845486"/>
            <a:ext cx="233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Case of GN model:</a:t>
            </a:r>
            <a:endParaRPr lang="fr-FR" dirty="0"/>
          </a:p>
        </p:txBody>
      </p:sp>
      <p:pic>
        <p:nvPicPr>
          <p:cNvPr id="54" name="Image 5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8504" y="3857628"/>
            <a:ext cx="1880620" cy="329184"/>
          </a:xfrm>
          <a:prstGeom prst="rect">
            <a:avLst/>
          </a:prstGeom>
          <a:noFill/>
        </p:spPr>
      </p:pic>
      <p:grpSp>
        <p:nvGrpSpPr>
          <p:cNvPr id="56" name="Groupe 55"/>
          <p:cNvGrpSpPr/>
          <p:nvPr/>
        </p:nvGrpSpPr>
        <p:grpSpPr>
          <a:xfrm>
            <a:off x="7643802" y="6500810"/>
            <a:ext cx="1500198" cy="357190"/>
            <a:chOff x="2214546" y="571480"/>
            <a:chExt cx="3714808" cy="714380"/>
          </a:xfrm>
        </p:grpSpPr>
        <p:grpSp>
          <p:nvGrpSpPr>
            <p:cNvPr id="59" name="Groupe 35"/>
            <p:cNvGrpSpPr/>
            <p:nvPr/>
          </p:nvGrpSpPr>
          <p:grpSpPr>
            <a:xfrm>
              <a:off x="2214546" y="571480"/>
              <a:ext cx="3714808" cy="714380"/>
              <a:chOff x="4929158" y="3857628"/>
              <a:chExt cx="3714808" cy="928708"/>
            </a:xfrm>
          </p:grpSpPr>
          <p:cxnSp>
            <p:nvCxnSpPr>
              <p:cNvPr id="76" name="Connecteur droit 75"/>
              <p:cNvCxnSpPr/>
              <p:nvPr/>
            </p:nvCxnSpPr>
            <p:spPr>
              <a:xfrm rot="5400000" flipH="1" flipV="1">
                <a:off x="6772497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cteur droit 76"/>
              <p:cNvCxnSpPr/>
              <p:nvPr/>
            </p:nvCxnSpPr>
            <p:spPr>
              <a:xfrm rot="5400000" flipH="1" flipV="1">
                <a:off x="7268811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 rot="5400000" flipH="1" flipV="1">
                <a:off x="6296995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cteur droit 78"/>
              <p:cNvCxnSpPr/>
              <p:nvPr/>
            </p:nvCxnSpPr>
            <p:spPr>
              <a:xfrm rot="5400000" flipH="1" flipV="1">
                <a:off x="5832267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>
                <a:off x="4929158" y="4327444"/>
                <a:ext cx="366017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cteur droit 80"/>
              <p:cNvCxnSpPr/>
              <p:nvPr/>
            </p:nvCxnSpPr>
            <p:spPr>
              <a:xfrm>
                <a:off x="4929182" y="4786336"/>
                <a:ext cx="366017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cteur droit 81"/>
              <p:cNvCxnSpPr/>
              <p:nvPr/>
            </p:nvCxnSpPr>
            <p:spPr>
              <a:xfrm>
                <a:off x="4983788" y="3869149"/>
                <a:ext cx="366017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necteur droit 82"/>
              <p:cNvCxnSpPr/>
              <p:nvPr/>
            </p:nvCxnSpPr>
            <p:spPr>
              <a:xfrm rot="5400000">
                <a:off x="7742597" y="4321982"/>
                <a:ext cx="92870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cteur droit 83"/>
              <p:cNvCxnSpPr/>
              <p:nvPr/>
            </p:nvCxnSpPr>
            <p:spPr>
              <a:xfrm rot="5400000">
                <a:off x="4847213" y="4321982"/>
                <a:ext cx="92870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necteur droit 84"/>
              <p:cNvCxnSpPr/>
              <p:nvPr/>
            </p:nvCxnSpPr>
            <p:spPr>
              <a:xfrm rot="5400000" flipH="1" flipV="1">
                <a:off x="5324181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e 46"/>
            <p:cNvGrpSpPr/>
            <p:nvPr/>
          </p:nvGrpSpPr>
          <p:grpSpPr>
            <a:xfrm>
              <a:off x="3607584" y="821513"/>
              <a:ext cx="928693" cy="214314"/>
              <a:chOff x="6500826" y="2000238"/>
              <a:chExt cx="1885697" cy="424708"/>
            </a:xfrm>
          </p:grpSpPr>
          <p:sp>
            <p:nvSpPr>
              <p:cNvPr id="70" name="Ellipse 69"/>
              <p:cNvSpPr/>
              <p:nvPr/>
            </p:nvSpPr>
            <p:spPr>
              <a:xfrm rot="16200000" flipV="1">
                <a:off x="7985270" y="2023693"/>
                <a:ext cx="424707" cy="3777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71" name="Connecteur droit 70"/>
              <p:cNvCxnSpPr/>
              <p:nvPr/>
            </p:nvCxnSpPr>
            <p:spPr>
              <a:xfrm rot="10800000">
                <a:off x="7643835" y="2212592"/>
                <a:ext cx="36489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Ellipse 71"/>
              <p:cNvSpPr/>
              <p:nvPr/>
            </p:nvSpPr>
            <p:spPr>
              <a:xfrm rot="16200000">
                <a:off x="7229093" y="2023693"/>
                <a:ext cx="424707" cy="37779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grpSp>
            <p:nvGrpSpPr>
              <p:cNvPr id="73" name="Groupe 57"/>
              <p:cNvGrpSpPr/>
              <p:nvPr/>
            </p:nvGrpSpPr>
            <p:grpSpPr>
              <a:xfrm flipH="1">
                <a:off x="6500826" y="2000239"/>
                <a:ext cx="742689" cy="424707"/>
                <a:chOff x="6429388" y="2000240"/>
                <a:chExt cx="742689" cy="424707"/>
              </a:xfrm>
            </p:grpSpPr>
            <p:sp>
              <p:nvSpPr>
                <p:cNvPr id="74" name="Ellipse 73"/>
                <p:cNvSpPr/>
                <p:nvPr/>
              </p:nvSpPr>
              <p:spPr>
                <a:xfrm rot="16200000" flipV="1">
                  <a:off x="6770824" y="2023695"/>
                  <a:ext cx="424707" cy="37779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fr-FR" b="1"/>
                </a:p>
              </p:txBody>
            </p:sp>
            <p:cxnSp>
              <p:nvCxnSpPr>
                <p:cNvPr id="75" name="Connecteur droit 74"/>
                <p:cNvCxnSpPr>
                  <a:stCxn id="74" idx="4"/>
                </p:cNvCxnSpPr>
                <p:nvPr/>
              </p:nvCxnSpPr>
              <p:spPr>
                <a:xfrm flipH="1" flipV="1">
                  <a:off x="6429388" y="2212594"/>
                  <a:ext cx="36489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2" name="Ellipse 61"/>
            <p:cNvSpPr>
              <a:spLocks/>
            </p:cNvSpPr>
            <p:nvPr/>
          </p:nvSpPr>
          <p:spPr>
            <a:xfrm rot="16200000" flipV="1">
              <a:off x="4806917" y="867120"/>
              <a:ext cx="150019" cy="1302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sp>
          <p:nvSpPr>
            <p:cNvPr id="63" name="Ellipse 62"/>
            <p:cNvSpPr/>
            <p:nvPr/>
          </p:nvSpPr>
          <p:spPr>
            <a:xfrm rot="16200000" flipV="1">
              <a:off x="5205055" y="867120"/>
              <a:ext cx="150019" cy="1302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sp>
          <p:nvSpPr>
            <p:cNvPr id="64" name="Ellipse 63"/>
            <p:cNvSpPr>
              <a:spLocks noChangeAspect="1"/>
            </p:cNvSpPr>
            <p:nvPr/>
          </p:nvSpPr>
          <p:spPr>
            <a:xfrm rot="16200000" flipV="1">
              <a:off x="3189372" y="867120"/>
              <a:ext cx="150019" cy="1302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sp>
          <p:nvSpPr>
            <p:cNvPr id="65" name="Ellipse 64"/>
            <p:cNvSpPr>
              <a:spLocks noChangeAspect="1"/>
            </p:cNvSpPr>
            <p:nvPr/>
          </p:nvSpPr>
          <p:spPr>
            <a:xfrm rot="16200000" flipV="1">
              <a:off x="2793372" y="867120"/>
              <a:ext cx="150019" cy="1302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66" name="Connecteur droit 65"/>
            <p:cNvCxnSpPr>
              <a:stCxn id="65" idx="0"/>
              <a:endCxn id="64" idx="4"/>
            </p:cNvCxnSpPr>
            <p:nvPr/>
          </p:nvCxnSpPr>
          <p:spPr>
            <a:xfrm>
              <a:off x="2933504" y="932242"/>
              <a:ext cx="2657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>
              <a:stCxn id="64" idx="0"/>
              <a:endCxn id="74" idx="0"/>
            </p:cNvCxnSpPr>
            <p:nvPr/>
          </p:nvCxnSpPr>
          <p:spPr>
            <a:xfrm flipV="1">
              <a:off x="3329504" y="928670"/>
              <a:ext cx="278083" cy="35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>
              <a:stCxn id="70" idx="0"/>
              <a:endCxn id="62" idx="4"/>
            </p:cNvCxnSpPr>
            <p:nvPr/>
          </p:nvCxnSpPr>
          <p:spPr>
            <a:xfrm>
              <a:off x="4536280" y="928669"/>
              <a:ext cx="280525" cy="3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>
              <a:stCxn id="62" idx="0"/>
              <a:endCxn id="63" idx="4"/>
            </p:cNvCxnSpPr>
            <p:nvPr/>
          </p:nvCxnSpPr>
          <p:spPr>
            <a:xfrm>
              <a:off x="4947049" y="932242"/>
              <a:ext cx="2678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7170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General situation:   SU(N)  XXX spin chain</a:t>
            </a:r>
            <a:endParaRPr lang="fr-FR" sz="32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214282" y="857232"/>
            <a:ext cx="3798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Integral equations can be rewritten as:</a:t>
            </a:r>
            <a:endParaRPr lang="fr-FR" dirty="0"/>
          </a:p>
        </p:txBody>
      </p:sp>
      <p:pic>
        <p:nvPicPr>
          <p:cNvPr id="35" name="Image 3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4546" y="1357298"/>
            <a:ext cx="4648210" cy="890018"/>
          </a:xfrm>
          <a:prstGeom prst="rect">
            <a:avLst/>
          </a:prstGeom>
          <a:noFill/>
        </p:spPr>
      </p:pic>
      <p:pic>
        <p:nvPicPr>
          <p:cNvPr id="38" name="Image 3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43108" y="2571744"/>
            <a:ext cx="4344533" cy="935953"/>
          </a:xfrm>
          <a:prstGeom prst="rect">
            <a:avLst/>
          </a:prstGeom>
          <a:noFill/>
          <a:ln/>
          <a:effectLst/>
        </p:spPr>
      </p:pic>
      <p:sp>
        <p:nvSpPr>
          <p:cNvPr id="49" name="ZoneTexte 48"/>
          <p:cNvSpPr txBox="1"/>
          <p:nvPr/>
        </p:nvSpPr>
        <p:spPr>
          <a:xfrm>
            <a:off x="71406" y="3845486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Case of PCF model:</a:t>
            </a:r>
            <a:endParaRPr lang="fr-FR" dirty="0"/>
          </a:p>
        </p:txBody>
      </p:sp>
      <p:pic>
        <p:nvPicPr>
          <p:cNvPr id="9" name="Image 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00298" y="3857628"/>
            <a:ext cx="3278383" cy="329363"/>
          </a:xfrm>
          <a:prstGeom prst="rect">
            <a:avLst/>
          </a:prstGeom>
          <a:noFill/>
          <a:ln/>
          <a:effectLst/>
        </p:spPr>
      </p:pic>
      <p:pic>
        <p:nvPicPr>
          <p:cNvPr id="10" name="Image 9" descr="PCFandXXX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81774" y="4572008"/>
            <a:ext cx="6047812" cy="1571636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7643802" y="6500810"/>
            <a:ext cx="1500198" cy="357190"/>
            <a:chOff x="2214546" y="571480"/>
            <a:chExt cx="3714808" cy="714380"/>
          </a:xfrm>
        </p:grpSpPr>
        <p:grpSp>
          <p:nvGrpSpPr>
            <p:cNvPr id="12" name="Groupe 35"/>
            <p:cNvGrpSpPr/>
            <p:nvPr/>
          </p:nvGrpSpPr>
          <p:grpSpPr>
            <a:xfrm>
              <a:off x="2214546" y="571480"/>
              <a:ext cx="3714808" cy="714380"/>
              <a:chOff x="4929158" y="3857628"/>
              <a:chExt cx="3714808" cy="928708"/>
            </a:xfrm>
          </p:grpSpPr>
          <p:cxnSp>
            <p:nvCxnSpPr>
              <p:cNvPr id="28" name="Connecteur droit 27"/>
              <p:cNvCxnSpPr/>
              <p:nvPr/>
            </p:nvCxnSpPr>
            <p:spPr>
              <a:xfrm rot="5400000" flipH="1" flipV="1">
                <a:off x="6772497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>
              <a:xfrm rot="5400000" flipH="1" flipV="1">
                <a:off x="7268811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 rot="5400000" flipH="1" flipV="1">
                <a:off x="6296995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/>
              <p:nvPr/>
            </p:nvCxnSpPr>
            <p:spPr>
              <a:xfrm rot="5400000" flipH="1" flipV="1">
                <a:off x="5832267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>
                <a:off x="4929158" y="4327444"/>
                <a:ext cx="366017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>
                <a:off x="4929182" y="4786336"/>
                <a:ext cx="366017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/>
              <p:nvPr/>
            </p:nvCxnSpPr>
            <p:spPr>
              <a:xfrm>
                <a:off x="4983788" y="3869149"/>
                <a:ext cx="366017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 rot="5400000">
                <a:off x="7742597" y="4321982"/>
                <a:ext cx="92870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 rot="5400000">
                <a:off x="4847213" y="4321982"/>
                <a:ext cx="92870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/>
              <p:cNvCxnSpPr/>
              <p:nvPr/>
            </p:nvCxnSpPr>
            <p:spPr>
              <a:xfrm rot="5400000" flipH="1" flipV="1">
                <a:off x="5324181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e 46"/>
            <p:cNvGrpSpPr/>
            <p:nvPr/>
          </p:nvGrpSpPr>
          <p:grpSpPr>
            <a:xfrm>
              <a:off x="3607584" y="821513"/>
              <a:ext cx="928693" cy="214314"/>
              <a:chOff x="6500826" y="2000238"/>
              <a:chExt cx="1885697" cy="424708"/>
            </a:xfrm>
          </p:grpSpPr>
          <p:sp>
            <p:nvSpPr>
              <p:cNvPr id="22" name="Ellipse 21"/>
              <p:cNvSpPr/>
              <p:nvPr/>
            </p:nvSpPr>
            <p:spPr>
              <a:xfrm rot="16200000" flipV="1">
                <a:off x="7985270" y="2023693"/>
                <a:ext cx="424707" cy="3777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23" name="Connecteur droit 22"/>
              <p:cNvCxnSpPr/>
              <p:nvPr/>
            </p:nvCxnSpPr>
            <p:spPr>
              <a:xfrm rot="10800000">
                <a:off x="7643835" y="2212592"/>
                <a:ext cx="36489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Ellipse 23"/>
              <p:cNvSpPr/>
              <p:nvPr/>
            </p:nvSpPr>
            <p:spPr>
              <a:xfrm rot="16200000">
                <a:off x="7229093" y="2023693"/>
                <a:ext cx="424707" cy="37779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grpSp>
            <p:nvGrpSpPr>
              <p:cNvPr id="25" name="Groupe 57"/>
              <p:cNvGrpSpPr/>
              <p:nvPr/>
            </p:nvGrpSpPr>
            <p:grpSpPr>
              <a:xfrm flipH="1">
                <a:off x="6500826" y="2000239"/>
                <a:ext cx="742689" cy="424707"/>
                <a:chOff x="6429388" y="2000240"/>
                <a:chExt cx="742689" cy="424707"/>
              </a:xfrm>
            </p:grpSpPr>
            <p:sp>
              <p:nvSpPr>
                <p:cNvPr id="26" name="Ellipse 25"/>
                <p:cNvSpPr/>
                <p:nvPr/>
              </p:nvSpPr>
              <p:spPr>
                <a:xfrm rot="16200000" flipV="1">
                  <a:off x="6770824" y="2023695"/>
                  <a:ext cx="424707" cy="37779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fr-FR" b="1"/>
                </a:p>
              </p:txBody>
            </p:sp>
            <p:cxnSp>
              <p:nvCxnSpPr>
                <p:cNvPr id="27" name="Connecteur droit 26"/>
                <p:cNvCxnSpPr>
                  <a:stCxn id="26" idx="4"/>
                </p:cNvCxnSpPr>
                <p:nvPr/>
              </p:nvCxnSpPr>
              <p:spPr>
                <a:xfrm flipH="1" flipV="1">
                  <a:off x="6429388" y="2212594"/>
                  <a:ext cx="36489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Ellipse 13"/>
            <p:cNvSpPr>
              <a:spLocks/>
            </p:cNvSpPr>
            <p:nvPr/>
          </p:nvSpPr>
          <p:spPr>
            <a:xfrm rot="16200000" flipV="1">
              <a:off x="4806917" y="867120"/>
              <a:ext cx="150019" cy="1302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sp>
          <p:nvSpPr>
            <p:cNvPr id="15" name="Ellipse 14"/>
            <p:cNvSpPr/>
            <p:nvPr/>
          </p:nvSpPr>
          <p:spPr>
            <a:xfrm rot="16200000" flipV="1">
              <a:off x="5205055" y="867120"/>
              <a:ext cx="150019" cy="1302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sp>
          <p:nvSpPr>
            <p:cNvPr id="16" name="Ellipse 15"/>
            <p:cNvSpPr>
              <a:spLocks noChangeAspect="1"/>
            </p:cNvSpPr>
            <p:nvPr/>
          </p:nvSpPr>
          <p:spPr>
            <a:xfrm rot="16200000" flipV="1">
              <a:off x="3189372" y="867120"/>
              <a:ext cx="150019" cy="1302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sp>
          <p:nvSpPr>
            <p:cNvPr id="17" name="Ellipse 16"/>
            <p:cNvSpPr>
              <a:spLocks noChangeAspect="1"/>
            </p:cNvSpPr>
            <p:nvPr/>
          </p:nvSpPr>
          <p:spPr>
            <a:xfrm rot="16200000" flipV="1">
              <a:off x="2793372" y="867120"/>
              <a:ext cx="150019" cy="1302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18" name="Connecteur droit 17"/>
            <p:cNvCxnSpPr>
              <a:stCxn id="17" idx="0"/>
              <a:endCxn id="16" idx="4"/>
            </p:cNvCxnSpPr>
            <p:nvPr/>
          </p:nvCxnSpPr>
          <p:spPr>
            <a:xfrm>
              <a:off x="2933504" y="932242"/>
              <a:ext cx="2657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>
              <a:stCxn id="16" idx="0"/>
              <a:endCxn id="26" idx="0"/>
            </p:cNvCxnSpPr>
            <p:nvPr/>
          </p:nvCxnSpPr>
          <p:spPr>
            <a:xfrm flipV="1">
              <a:off x="3329504" y="928670"/>
              <a:ext cx="278083" cy="35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>
              <a:stCxn id="22" idx="0"/>
              <a:endCxn id="14" idx="4"/>
            </p:cNvCxnSpPr>
            <p:nvPr/>
          </p:nvCxnSpPr>
          <p:spPr>
            <a:xfrm>
              <a:off x="4536280" y="928669"/>
              <a:ext cx="280525" cy="3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>
              <a:stCxn id="14" idx="0"/>
              <a:endCxn id="15" idx="4"/>
            </p:cNvCxnSpPr>
            <p:nvPr/>
          </p:nvCxnSpPr>
          <p:spPr>
            <a:xfrm>
              <a:off x="4947049" y="932242"/>
              <a:ext cx="2678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èche vers le bas 13"/>
          <p:cNvSpPr/>
          <p:nvPr/>
        </p:nvSpPr>
        <p:spPr>
          <a:xfrm>
            <a:off x="2285984" y="3286124"/>
            <a:ext cx="428628" cy="1357322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0" y="0"/>
            <a:ext cx="7170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General situation:   SU(N)  XXX spin chain</a:t>
            </a:r>
            <a:endParaRPr lang="fr-FR" sz="3200" b="1" dirty="0"/>
          </a:p>
        </p:txBody>
      </p:sp>
      <p:pic>
        <p:nvPicPr>
          <p:cNvPr id="35" name="Image 3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857232"/>
            <a:ext cx="3730922" cy="714380"/>
          </a:xfrm>
          <a:prstGeom prst="rect">
            <a:avLst/>
          </a:prstGeom>
          <a:noFill/>
        </p:spPr>
      </p:pic>
      <p:pic>
        <p:nvPicPr>
          <p:cNvPr id="10" name="Image 9" descr="PCFandXXX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57786" y="785794"/>
            <a:ext cx="3786214" cy="983918"/>
          </a:xfrm>
          <a:prstGeom prst="rect">
            <a:avLst/>
          </a:prstGeom>
        </p:spPr>
      </p:pic>
      <p:pic>
        <p:nvPicPr>
          <p:cNvPr id="11" name="Imag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85918" y="2214554"/>
            <a:ext cx="5162806" cy="553032"/>
          </a:xfrm>
          <a:prstGeom prst="rect">
            <a:avLst/>
          </a:prstGeom>
          <a:noFill/>
          <a:ln/>
          <a:effectLst/>
        </p:spPr>
      </p:pic>
      <p:sp>
        <p:nvSpPr>
          <p:cNvPr id="13" name="Rectangle 12"/>
          <p:cNvSpPr/>
          <p:nvPr/>
        </p:nvSpPr>
        <p:spPr>
          <a:xfrm>
            <a:off x="1500166" y="3500438"/>
            <a:ext cx="1928826" cy="7143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TBA</a:t>
            </a:r>
            <a:endParaRPr lang="fr-FR" sz="3600" dirty="0"/>
          </a:p>
        </p:txBody>
      </p:sp>
      <p:pic>
        <p:nvPicPr>
          <p:cNvPr id="16" name="Image 1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497" y="4929198"/>
            <a:ext cx="4379007" cy="714380"/>
          </a:xfrm>
          <a:prstGeom prst="rect">
            <a:avLst/>
          </a:prstGeom>
          <a:noFill/>
        </p:spPr>
      </p:pic>
      <p:pic>
        <p:nvPicPr>
          <p:cNvPr id="18" name="Image 1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5929330"/>
            <a:ext cx="4339859" cy="642942"/>
          </a:xfrm>
          <a:prstGeom prst="rect">
            <a:avLst/>
          </a:prstGeom>
          <a:noFill/>
        </p:spPr>
      </p:pic>
      <p:pic>
        <p:nvPicPr>
          <p:cNvPr id="20" name="Image 19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9477" y="3571876"/>
            <a:ext cx="1454423" cy="571504"/>
          </a:xfrm>
          <a:prstGeom prst="rect">
            <a:avLst/>
          </a:prstGeom>
          <a:noFill/>
        </p:spPr>
      </p:pic>
      <p:grpSp>
        <p:nvGrpSpPr>
          <p:cNvPr id="21" name="Groupe 20"/>
          <p:cNvGrpSpPr/>
          <p:nvPr/>
        </p:nvGrpSpPr>
        <p:grpSpPr>
          <a:xfrm>
            <a:off x="7643802" y="6500810"/>
            <a:ext cx="1500198" cy="357190"/>
            <a:chOff x="2214546" y="571480"/>
            <a:chExt cx="3714808" cy="714380"/>
          </a:xfrm>
        </p:grpSpPr>
        <p:grpSp>
          <p:nvGrpSpPr>
            <p:cNvPr id="22" name="Groupe 35"/>
            <p:cNvGrpSpPr/>
            <p:nvPr/>
          </p:nvGrpSpPr>
          <p:grpSpPr>
            <a:xfrm>
              <a:off x="2214546" y="571480"/>
              <a:ext cx="3714808" cy="714380"/>
              <a:chOff x="4929158" y="3857628"/>
              <a:chExt cx="3714808" cy="928708"/>
            </a:xfrm>
          </p:grpSpPr>
          <p:cxnSp>
            <p:nvCxnSpPr>
              <p:cNvPr id="41" name="Connecteur droit 40"/>
              <p:cNvCxnSpPr/>
              <p:nvPr/>
            </p:nvCxnSpPr>
            <p:spPr>
              <a:xfrm rot="5400000" flipH="1" flipV="1">
                <a:off x="6772497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 rot="5400000" flipH="1" flipV="1">
                <a:off x="7268811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 rot="5400000" flipH="1" flipV="1">
                <a:off x="6296995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/>
              <p:cNvCxnSpPr/>
              <p:nvPr/>
            </p:nvCxnSpPr>
            <p:spPr>
              <a:xfrm rot="5400000" flipH="1" flipV="1">
                <a:off x="5832267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>
              <a:xfrm>
                <a:off x="4929158" y="4327444"/>
                <a:ext cx="366017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/>
              <p:cNvCxnSpPr/>
              <p:nvPr/>
            </p:nvCxnSpPr>
            <p:spPr>
              <a:xfrm>
                <a:off x="4929182" y="4786336"/>
                <a:ext cx="366017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>
                <a:off x="4983788" y="3869149"/>
                <a:ext cx="366017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/>
              <p:nvPr/>
            </p:nvCxnSpPr>
            <p:spPr>
              <a:xfrm rot="5400000">
                <a:off x="7742597" y="4321982"/>
                <a:ext cx="92870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>
              <a:xfrm rot="5400000">
                <a:off x="4847213" y="4321982"/>
                <a:ext cx="92870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/>
              <p:cNvCxnSpPr/>
              <p:nvPr/>
            </p:nvCxnSpPr>
            <p:spPr>
              <a:xfrm rot="5400000" flipH="1" flipV="1">
                <a:off x="5324181" y="4324071"/>
                <a:ext cx="92453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e 46"/>
            <p:cNvGrpSpPr/>
            <p:nvPr/>
          </p:nvGrpSpPr>
          <p:grpSpPr>
            <a:xfrm>
              <a:off x="3607584" y="821513"/>
              <a:ext cx="928693" cy="214314"/>
              <a:chOff x="6500826" y="2000238"/>
              <a:chExt cx="1885697" cy="424708"/>
            </a:xfrm>
          </p:grpSpPr>
          <p:sp>
            <p:nvSpPr>
              <p:cNvPr id="33" name="Ellipse 32"/>
              <p:cNvSpPr/>
              <p:nvPr/>
            </p:nvSpPr>
            <p:spPr>
              <a:xfrm rot="16200000" flipV="1">
                <a:off x="7985270" y="2023693"/>
                <a:ext cx="424707" cy="3777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34" name="Connecteur droit 33"/>
              <p:cNvCxnSpPr/>
              <p:nvPr/>
            </p:nvCxnSpPr>
            <p:spPr>
              <a:xfrm rot="10800000">
                <a:off x="7643835" y="2212592"/>
                <a:ext cx="36489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Ellipse 35"/>
              <p:cNvSpPr/>
              <p:nvPr/>
            </p:nvSpPr>
            <p:spPr>
              <a:xfrm rot="16200000">
                <a:off x="7229093" y="2023693"/>
                <a:ext cx="424707" cy="37779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grpSp>
            <p:nvGrpSpPr>
              <p:cNvPr id="37" name="Groupe 57"/>
              <p:cNvGrpSpPr/>
              <p:nvPr/>
            </p:nvGrpSpPr>
            <p:grpSpPr>
              <a:xfrm flipH="1">
                <a:off x="6500826" y="2000239"/>
                <a:ext cx="742689" cy="424707"/>
                <a:chOff x="6429388" y="2000240"/>
                <a:chExt cx="742689" cy="424707"/>
              </a:xfrm>
            </p:grpSpPr>
            <p:sp>
              <p:nvSpPr>
                <p:cNvPr id="39" name="Ellipse 38"/>
                <p:cNvSpPr/>
                <p:nvPr/>
              </p:nvSpPr>
              <p:spPr>
                <a:xfrm rot="16200000" flipV="1">
                  <a:off x="6770824" y="2023695"/>
                  <a:ext cx="424707" cy="37779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fr-FR" b="1"/>
                </a:p>
              </p:txBody>
            </p:sp>
            <p:cxnSp>
              <p:nvCxnSpPr>
                <p:cNvPr id="40" name="Connecteur droit 39"/>
                <p:cNvCxnSpPr>
                  <a:stCxn id="39" idx="4"/>
                </p:cNvCxnSpPr>
                <p:nvPr/>
              </p:nvCxnSpPr>
              <p:spPr>
                <a:xfrm flipH="1" flipV="1">
                  <a:off x="6429388" y="2212594"/>
                  <a:ext cx="36489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4" name="Ellipse 23"/>
            <p:cNvSpPr>
              <a:spLocks/>
            </p:cNvSpPr>
            <p:nvPr/>
          </p:nvSpPr>
          <p:spPr>
            <a:xfrm rot="16200000" flipV="1">
              <a:off x="4806917" y="867120"/>
              <a:ext cx="150019" cy="1302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sp>
          <p:nvSpPr>
            <p:cNvPr id="25" name="Ellipse 24"/>
            <p:cNvSpPr/>
            <p:nvPr/>
          </p:nvSpPr>
          <p:spPr>
            <a:xfrm rot="16200000" flipV="1">
              <a:off x="5205055" y="867120"/>
              <a:ext cx="150019" cy="1302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sp>
          <p:nvSpPr>
            <p:cNvPr id="26" name="Ellipse 25"/>
            <p:cNvSpPr>
              <a:spLocks noChangeAspect="1"/>
            </p:cNvSpPr>
            <p:nvPr/>
          </p:nvSpPr>
          <p:spPr>
            <a:xfrm rot="16200000" flipV="1">
              <a:off x="3189372" y="867120"/>
              <a:ext cx="150019" cy="1302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sp>
          <p:nvSpPr>
            <p:cNvPr id="27" name="Ellipse 26"/>
            <p:cNvSpPr>
              <a:spLocks noChangeAspect="1"/>
            </p:cNvSpPr>
            <p:nvPr/>
          </p:nvSpPr>
          <p:spPr>
            <a:xfrm rot="16200000" flipV="1">
              <a:off x="2793372" y="867120"/>
              <a:ext cx="150019" cy="1302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28" name="Connecteur droit 27"/>
            <p:cNvCxnSpPr>
              <a:stCxn id="27" idx="0"/>
              <a:endCxn id="26" idx="4"/>
            </p:cNvCxnSpPr>
            <p:nvPr/>
          </p:nvCxnSpPr>
          <p:spPr>
            <a:xfrm>
              <a:off x="2933504" y="932242"/>
              <a:ext cx="2657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>
              <a:stCxn id="26" idx="0"/>
              <a:endCxn id="39" idx="0"/>
            </p:cNvCxnSpPr>
            <p:nvPr/>
          </p:nvCxnSpPr>
          <p:spPr>
            <a:xfrm flipV="1">
              <a:off x="3329504" y="928670"/>
              <a:ext cx="278083" cy="35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>
              <a:stCxn id="33" idx="0"/>
              <a:endCxn id="24" idx="4"/>
            </p:cNvCxnSpPr>
            <p:nvPr/>
          </p:nvCxnSpPr>
          <p:spPr>
            <a:xfrm>
              <a:off x="4536280" y="928669"/>
              <a:ext cx="280525" cy="3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>
              <a:stCxn id="24" idx="0"/>
              <a:endCxn id="25" idx="4"/>
            </p:cNvCxnSpPr>
            <p:nvPr/>
          </p:nvCxnSpPr>
          <p:spPr>
            <a:xfrm>
              <a:off x="4947049" y="932242"/>
              <a:ext cx="2678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Image 54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86446" y="4857760"/>
            <a:ext cx="714541" cy="231743"/>
          </a:xfrm>
          <a:prstGeom prst="rect">
            <a:avLst/>
          </a:prstGeom>
          <a:noFill/>
          <a:ln/>
          <a:effectLst/>
        </p:spPr>
      </p:pic>
      <p:pic>
        <p:nvPicPr>
          <p:cNvPr id="58" name="Image 57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67138" y="5214950"/>
            <a:ext cx="3176862" cy="54830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5071" y="1714488"/>
            <a:ext cx="754655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Part IV</a:t>
            </a:r>
          </a:p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Thermodynamic Bethe </a:t>
            </a:r>
            <a:r>
              <a:rPr lang="en-US" sz="3600" b="1" dirty="0" err="1" smtClean="0"/>
              <a:t>Ansatz</a:t>
            </a:r>
            <a:r>
              <a:rPr lang="en-US" sz="3600" b="1" dirty="0" smtClean="0"/>
              <a:t> (TBA) in</a:t>
            </a:r>
          </a:p>
          <a:p>
            <a:pPr algn="ctr"/>
            <a:r>
              <a:rPr lang="en-US" sz="3600" b="1" dirty="0" smtClean="0"/>
              <a:t>spectral problem of </a:t>
            </a:r>
            <a:r>
              <a:rPr lang="en-US" sz="3600" b="1" dirty="0" err="1" smtClean="0"/>
              <a:t>AdS</a:t>
            </a:r>
            <a:r>
              <a:rPr lang="en-US" sz="3600" b="1" dirty="0" smtClean="0"/>
              <a:t>/CFT</a:t>
            </a:r>
          </a:p>
        </p:txBody>
      </p:sp>
      <p:grpSp>
        <p:nvGrpSpPr>
          <p:cNvPr id="30" name="Groupe 29"/>
          <p:cNvGrpSpPr/>
          <p:nvPr/>
        </p:nvGrpSpPr>
        <p:grpSpPr>
          <a:xfrm>
            <a:off x="3214678" y="4286256"/>
            <a:ext cx="2643206" cy="1928826"/>
            <a:chOff x="4357686" y="571480"/>
            <a:chExt cx="4857752" cy="3357586"/>
          </a:xfrm>
        </p:grpSpPr>
        <p:cxnSp>
          <p:nvCxnSpPr>
            <p:cNvPr id="31" name="Connecteur droit 30"/>
            <p:cNvCxnSpPr/>
            <p:nvPr/>
          </p:nvCxnSpPr>
          <p:spPr>
            <a:xfrm rot="5400000" flipH="1" flipV="1">
              <a:off x="5693868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rot="5400000" flipH="1" flipV="1">
              <a:off x="6342884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rot="5400000" flipH="1" flipV="1">
              <a:off x="5072067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rot="5400000" flipH="1" flipV="1">
              <a:off x="4464355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rot="5400000" flipH="1" flipV="1">
              <a:off x="3821901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>
              <a:off x="4357686" y="3328986"/>
              <a:ext cx="478631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4357718" y="3929066"/>
              <a:ext cx="478631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4429124" y="2729686"/>
              <a:ext cx="478631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e 65"/>
            <p:cNvGrpSpPr/>
            <p:nvPr/>
          </p:nvGrpSpPr>
          <p:grpSpPr>
            <a:xfrm rot="16200000">
              <a:off x="7858635" y="2565670"/>
              <a:ext cx="326085" cy="327058"/>
              <a:chOff x="3571868" y="1928802"/>
              <a:chExt cx="285752" cy="285752"/>
            </a:xfrm>
          </p:grpSpPr>
          <p:sp>
            <p:nvSpPr>
              <p:cNvPr id="89" name="Ellipse 88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90" name="Connecteur droit 89"/>
              <p:cNvCxnSpPr>
                <a:stCxn id="89" idx="1"/>
                <a:endCxn id="89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90"/>
              <p:cNvCxnSpPr>
                <a:stCxn id="89" idx="7"/>
                <a:endCxn id="89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Ellipse 58"/>
            <p:cNvSpPr/>
            <p:nvPr/>
          </p:nvSpPr>
          <p:spPr>
            <a:xfrm rot="10800000">
              <a:off x="7858635" y="3173380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60" name="Groupe 52"/>
            <p:cNvGrpSpPr/>
            <p:nvPr/>
          </p:nvGrpSpPr>
          <p:grpSpPr>
            <a:xfrm rot="16200000">
              <a:off x="7215692" y="3173380"/>
              <a:ext cx="326085" cy="327057"/>
              <a:chOff x="3571868" y="1928802"/>
              <a:chExt cx="285752" cy="285752"/>
            </a:xfrm>
          </p:grpSpPr>
          <p:sp>
            <p:nvSpPr>
              <p:cNvPr id="86" name="Ellipse 85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87" name="Connecteur droit 86"/>
              <p:cNvCxnSpPr>
                <a:stCxn id="86" idx="1"/>
                <a:endCxn id="86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cteur droit 87"/>
              <p:cNvCxnSpPr>
                <a:stCxn id="86" idx="7"/>
                <a:endCxn id="86" idx="3"/>
              </p:cNvCxnSpPr>
              <p:nvPr/>
            </p:nvCxnSpPr>
            <p:spPr>
              <a:xfrm rot="16200000" flipH="1" flipV="1">
                <a:off x="3613716" y="1970649"/>
                <a:ext cx="202056" cy="202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Connecteur droit 60"/>
            <p:cNvCxnSpPr>
              <a:stCxn id="86" idx="4"/>
              <a:endCxn id="59" idx="6"/>
            </p:cNvCxnSpPr>
            <p:nvPr/>
          </p:nvCxnSpPr>
          <p:spPr>
            <a:xfrm>
              <a:off x="7542263" y="3336908"/>
              <a:ext cx="316372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 rot="5400000" flipH="1" flipV="1">
              <a:off x="7881595" y="3033055"/>
              <a:ext cx="280164" cy="4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>
              <a:stCxn id="86" idx="0"/>
            </p:cNvCxnSpPr>
            <p:nvPr/>
          </p:nvCxnSpPr>
          <p:spPr>
            <a:xfrm rot="10800000" flipV="1">
              <a:off x="6935526" y="3336908"/>
              <a:ext cx="279680" cy="4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e 65"/>
            <p:cNvGrpSpPr/>
            <p:nvPr/>
          </p:nvGrpSpPr>
          <p:grpSpPr>
            <a:xfrm rot="5400000" flipH="1">
              <a:off x="5338139" y="2565670"/>
              <a:ext cx="326085" cy="327058"/>
              <a:chOff x="3571868" y="1928802"/>
              <a:chExt cx="285752" cy="285752"/>
            </a:xfrm>
          </p:grpSpPr>
          <p:sp>
            <p:nvSpPr>
              <p:cNvPr id="83" name="Ellipse 82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84" name="Connecteur droit 83"/>
              <p:cNvCxnSpPr>
                <a:stCxn id="83" idx="1"/>
                <a:endCxn id="83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necteur droit 84"/>
              <p:cNvCxnSpPr>
                <a:stCxn id="83" idx="7"/>
                <a:endCxn id="83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Ellipse 67"/>
            <p:cNvSpPr/>
            <p:nvPr/>
          </p:nvSpPr>
          <p:spPr>
            <a:xfrm rot="10800000" flipH="1">
              <a:off x="5338139" y="3173380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70" name="Groupe 52"/>
            <p:cNvGrpSpPr/>
            <p:nvPr/>
          </p:nvGrpSpPr>
          <p:grpSpPr>
            <a:xfrm rot="5400000" flipH="1">
              <a:off x="5959940" y="3173380"/>
              <a:ext cx="326085" cy="327058"/>
              <a:chOff x="3571868" y="1928802"/>
              <a:chExt cx="285752" cy="285752"/>
            </a:xfrm>
          </p:grpSpPr>
          <p:sp>
            <p:nvSpPr>
              <p:cNvPr id="80" name="Ellipse 79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81" name="Connecteur droit 80"/>
              <p:cNvCxnSpPr>
                <a:stCxn id="80" idx="1"/>
                <a:endCxn id="80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cteur droit 81"/>
              <p:cNvCxnSpPr>
                <a:stCxn id="80" idx="7"/>
                <a:endCxn id="80" idx="3"/>
              </p:cNvCxnSpPr>
              <p:nvPr/>
            </p:nvCxnSpPr>
            <p:spPr>
              <a:xfrm rot="16200000" flipH="1" flipV="1">
                <a:off x="3613716" y="1970649"/>
                <a:ext cx="202056" cy="202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Connecteur droit 70"/>
            <p:cNvCxnSpPr>
              <a:endCxn id="68" idx="6"/>
            </p:cNvCxnSpPr>
            <p:nvPr/>
          </p:nvCxnSpPr>
          <p:spPr>
            <a:xfrm rot="10800000">
              <a:off x="5664224" y="3336909"/>
              <a:ext cx="29523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rot="5400000" flipH="1" flipV="1">
              <a:off x="5360612" y="3032811"/>
              <a:ext cx="2811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rot="10800000" flipH="1" flipV="1">
              <a:off x="6286512" y="3337396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Ellipse 73"/>
            <p:cNvSpPr/>
            <p:nvPr/>
          </p:nvSpPr>
          <p:spPr>
            <a:xfrm rot="5400000">
              <a:off x="6602883" y="3173867"/>
              <a:ext cx="326085" cy="32705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75" name="Connecteur droit 74"/>
            <p:cNvCxnSpPr/>
            <p:nvPr/>
          </p:nvCxnSpPr>
          <p:spPr>
            <a:xfrm>
              <a:off x="5500694" y="2128828"/>
              <a:ext cx="25003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>
              <a:off x="5500694" y="1528749"/>
              <a:ext cx="25003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5500694" y="928670"/>
              <a:ext cx="25003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 rot="5400000">
              <a:off x="8036743" y="3321843"/>
              <a:ext cx="121444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rot="5400000">
              <a:off x="4250529" y="3321843"/>
              <a:ext cx="121444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8177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General situation:   rational </a:t>
            </a:r>
            <a:r>
              <a:rPr lang="en-US" sz="3200" b="1" dirty="0" err="1" smtClean="0"/>
              <a:t>Gl</a:t>
            </a:r>
            <a:r>
              <a:rPr lang="en-US" sz="3200" b="1" dirty="0" smtClean="0"/>
              <a:t>(N|M) spin chain</a:t>
            </a:r>
            <a:endParaRPr lang="fr-FR" sz="3200" b="1" dirty="0"/>
          </a:p>
        </p:txBody>
      </p:sp>
      <p:grpSp>
        <p:nvGrpSpPr>
          <p:cNvPr id="49" name="Groupe 48"/>
          <p:cNvGrpSpPr/>
          <p:nvPr/>
        </p:nvGrpSpPr>
        <p:grpSpPr>
          <a:xfrm>
            <a:off x="8429620" y="6357934"/>
            <a:ext cx="714380" cy="500066"/>
            <a:chOff x="4357686" y="571480"/>
            <a:chExt cx="4857752" cy="3357586"/>
          </a:xfrm>
        </p:grpSpPr>
        <p:cxnSp>
          <p:nvCxnSpPr>
            <p:cNvPr id="52" name="Connecteur droit 51"/>
            <p:cNvCxnSpPr/>
            <p:nvPr/>
          </p:nvCxnSpPr>
          <p:spPr>
            <a:xfrm rot="5400000" flipH="1" flipV="1">
              <a:off x="5693868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 rot="5400000" flipH="1" flipV="1">
              <a:off x="6342884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rot="5400000" flipH="1" flipV="1">
              <a:off x="5072067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 rot="5400000" flipH="1" flipV="1">
              <a:off x="4464355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 rot="5400000" flipH="1" flipV="1">
              <a:off x="3821901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>
              <a:off x="4357686" y="3328986"/>
              <a:ext cx="478631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>
              <a:off x="4357718" y="3929066"/>
              <a:ext cx="478631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4429124" y="2729686"/>
              <a:ext cx="478631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e 65"/>
            <p:cNvGrpSpPr/>
            <p:nvPr/>
          </p:nvGrpSpPr>
          <p:grpSpPr>
            <a:xfrm rot="16200000">
              <a:off x="7858635" y="2565670"/>
              <a:ext cx="326085" cy="327058"/>
              <a:chOff x="3571868" y="1928802"/>
              <a:chExt cx="285752" cy="285752"/>
            </a:xfrm>
          </p:grpSpPr>
          <p:sp>
            <p:nvSpPr>
              <p:cNvPr id="89" name="Ellipse 88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90" name="Connecteur droit 89"/>
              <p:cNvCxnSpPr>
                <a:stCxn id="89" idx="1"/>
                <a:endCxn id="89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90"/>
              <p:cNvCxnSpPr>
                <a:stCxn id="89" idx="7"/>
                <a:endCxn id="89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Ellipse 62"/>
            <p:cNvSpPr/>
            <p:nvPr/>
          </p:nvSpPr>
          <p:spPr>
            <a:xfrm rot="10800000">
              <a:off x="7858635" y="3173380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64" name="Groupe 52"/>
            <p:cNvGrpSpPr/>
            <p:nvPr/>
          </p:nvGrpSpPr>
          <p:grpSpPr>
            <a:xfrm rot="16200000">
              <a:off x="7215692" y="3173380"/>
              <a:ext cx="326085" cy="327057"/>
              <a:chOff x="3571868" y="1928802"/>
              <a:chExt cx="285752" cy="285752"/>
            </a:xfrm>
          </p:grpSpPr>
          <p:sp>
            <p:nvSpPr>
              <p:cNvPr id="86" name="Ellipse 85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87" name="Connecteur droit 86"/>
              <p:cNvCxnSpPr>
                <a:stCxn id="86" idx="1"/>
                <a:endCxn id="86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cteur droit 87"/>
              <p:cNvCxnSpPr>
                <a:stCxn id="86" idx="7"/>
                <a:endCxn id="86" idx="3"/>
              </p:cNvCxnSpPr>
              <p:nvPr/>
            </p:nvCxnSpPr>
            <p:spPr>
              <a:xfrm rot="16200000" flipH="1" flipV="1">
                <a:off x="3613716" y="1970649"/>
                <a:ext cx="202056" cy="202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Connecteur droit 64"/>
            <p:cNvCxnSpPr>
              <a:stCxn id="86" idx="4"/>
              <a:endCxn id="63" idx="6"/>
            </p:cNvCxnSpPr>
            <p:nvPr/>
          </p:nvCxnSpPr>
          <p:spPr>
            <a:xfrm>
              <a:off x="7542263" y="3336908"/>
              <a:ext cx="316372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rot="5400000" flipH="1" flipV="1">
              <a:off x="7881595" y="3033055"/>
              <a:ext cx="280164" cy="4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>
              <a:stCxn id="86" idx="0"/>
            </p:cNvCxnSpPr>
            <p:nvPr/>
          </p:nvCxnSpPr>
          <p:spPr>
            <a:xfrm rot="10800000" flipV="1">
              <a:off x="6935526" y="3336908"/>
              <a:ext cx="279680" cy="4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e 65"/>
            <p:cNvGrpSpPr/>
            <p:nvPr/>
          </p:nvGrpSpPr>
          <p:grpSpPr>
            <a:xfrm rot="5400000" flipH="1">
              <a:off x="5338139" y="2565670"/>
              <a:ext cx="326085" cy="327058"/>
              <a:chOff x="3571868" y="1928802"/>
              <a:chExt cx="285752" cy="285752"/>
            </a:xfrm>
          </p:grpSpPr>
          <p:sp>
            <p:nvSpPr>
              <p:cNvPr id="83" name="Ellipse 82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84" name="Connecteur droit 83"/>
              <p:cNvCxnSpPr>
                <a:stCxn id="83" idx="1"/>
                <a:endCxn id="83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necteur droit 84"/>
              <p:cNvCxnSpPr>
                <a:stCxn id="83" idx="7"/>
                <a:endCxn id="83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Ellipse 68"/>
            <p:cNvSpPr/>
            <p:nvPr/>
          </p:nvSpPr>
          <p:spPr>
            <a:xfrm rot="10800000" flipH="1">
              <a:off x="5338139" y="3173380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70" name="Groupe 52"/>
            <p:cNvGrpSpPr/>
            <p:nvPr/>
          </p:nvGrpSpPr>
          <p:grpSpPr>
            <a:xfrm rot="5400000" flipH="1">
              <a:off x="5959940" y="3173380"/>
              <a:ext cx="326085" cy="327058"/>
              <a:chOff x="3571868" y="1928802"/>
              <a:chExt cx="285752" cy="285752"/>
            </a:xfrm>
          </p:grpSpPr>
          <p:sp>
            <p:nvSpPr>
              <p:cNvPr id="80" name="Ellipse 79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81" name="Connecteur droit 80"/>
              <p:cNvCxnSpPr>
                <a:stCxn id="80" idx="1"/>
                <a:endCxn id="80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cteur droit 81"/>
              <p:cNvCxnSpPr>
                <a:stCxn id="80" idx="7"/>
                <a:endCxn id="80" idx="3"/>
              </p:cNvCxnSpPr>
              <p:nvPr/>
            </p:nvCxnSpPr>
            <p:spPr>
              <a:xfrm rot="16200000" flipH="1" flipV="1">
                <a:off x="3613716" y="1970649"/>
                <a:ext cx="202056" cy="202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Connecteur droit 70"/>
            <p:cNvCxnSpPr>
              <a:endCxn id="69" idx="6"/>
            </p:cNvCxnSpPr>
            <p:nvPr/>
          </p:nvCxnSpPr>
          <p:spPr>
            <a:xfrm rot="10800000">
              <a:off x="5664224" y="3336909"/>
              <a:ext cx="29523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rot="5400000" flipH="1" flipV="1">
              <a:off x="5360612" y="3032811"/>
              <a:ext cx="2811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rot="10800000" flipH="1" flipV="1">
              <a:off x="6286512" y="3337396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Ellipse 73"/>
            <p:cNvSpPr/>
            <p:nvPr/>
          </p:nvSpPr>
          <p:spPr>
            <a:xfrm rot="5400000">
              <a:off x="6602883" y="3173867"/>
              <a:ext cx="326085" cy="32705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75" name="Connecteur droit 74"/>
            <p:cNvCxnSpPr/>
            <p:nvPr/>
          </p:nvCxnSpPr>
          <p:spPr>
            <a:xfrm>
              <a:off x="5500694" y="2128828"/>
              <a:ext cx="25003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>
              <a:off x="5500694" y="1528749"/>
              <a:ext cx="25003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5500694" y="928670"/>
              <a:ext cx="25003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 rot="5400000">
              <a:off x="8036743" y="3321843"/>
              <a:ext cx="121444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rot="5400000">
              <a:off x="4250529" y="3321843"/>
              <a:ext cx="121444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Ellipse 114"/>
          <p:cNvSpPr/>
          <p:nvPr/>
        </p:nvSpPr>
        <p:spPr>
          <a:xfrm rot="16200000">
            <a:off x="1849865" y="1301247"/>
            <a:ext cx="283138" cy="25759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b="1"/>
          </a:p>
        </p:txBody>
      </p:sp>
      <p:sp>
        <p:nvSpPr>
          <p:cNvPr id="94" name="Ellipse 93"/>
          <p:cNvSpPr/>
          <p:nvPr/>
        </p:nvSpPr>
        <p:spPr>
          <a:xfrm rot="16200000">
            <a:off x="2346530" y="1301247"/>
            <a:ext cx="283138" cy="25759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b="1"/>
          </a:p>
        </p:txBody>
      </p:sp>
      <p:cxnSp>
        <p:nvCxnSpPr>
          <p:cNvPr id="96" name="Connecteur droit 95"/>
          <p:cNvCxnSpPr/>
          <p:nvPr/>
        </p:nvCxnSpPr>
        <p:spPr>
          <a:xfrm>
            <a:off x="2120229" y="1429716"/>
            <a:ext cx="239075" cy="6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 flipV="1">
            <a:off x="2616894" y="1429715"/>
            <a:ext cx="268756" cy="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flipV="1">
            <a:off x="3143240" y="1430042"/>
            <a:ext cx="209883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Ellipse 99"/>
          <p:cNvSpPr/>
          <p:nvPr/>
        </p:nvSpPr>
        <p:spPr>
          <a:xfrm rot="16200000" flipV="1">
            <a:off x="3943417" y="1301248"/>
            <a:ext cx="283138" cy="25759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b="1"/>
          </a:p>
        </p:txBody>
      </p:sp>
      <p:grpSp>
        <p:nvGrpSpPr>
          <p:cNvPr id="101" name="Groupe 65"/>
          <p:cNvGrpSpPr/>
          <p:nvPr/>
        </p:nvGrpSpPr>
        <p:grpSpPr>
          <a:xfrm rot="16200000" flipV="1">
            <a:off x="3437038" y="1301248"/>
            <a:ext cx="283138" cy="257590"/>
            <a:chOff x="3571868" y="1928802"/>
            <a:chExt cx="285752" cy="285752"/>
          </a:xfrm>
        </p:grpSpPr>
        <p:sp>
          <p:nvSpPr>
            <p:cNvPr id="106" name="Ellipse 105"/>
            <p:cNvSpPr/>
            <p:nvPr/>
          </p:nvSpPr>
          <p:spPr>
            <a:xfrm>
              <a:off x="3571868" y="1928802"/>
              <a:ext cx="285752" cy="28575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107" name="Connecteur droit 106"/>
            <p:cNvCxnSpPr>
              <a:stCxn id="106" idx="1"/>
              <a:endCxn id="106" idx="5"/>
            </p:cNvCxnSpPr>
            <p:nvPr/>
          </p:nvCxnSpPr>
          <p:spPr>
            <a:xfrm rot="16200000" flipH="1">
              <a:off x="3613715" y="1970649"/>
              <a:ext cx="202058" cy="202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/>
            <p:cNvCxnSpPr>
              <a:stCxn id="106" idx="7"/>
              <a:endCxn id="106" idx="3"/>
            </p:cNvCxnSpPr>
            <p:nvPr/>
          </p:nvCxnSpPr>
          <p:spPr>
            <a:xfrm rot="16200000" flipH="1" flipV="1">
              <a:off x="3613715" y="1970649"/>
              <a:ext cx="202058" cy="202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3" name="Connecteur droit 102"/>
          <p:cNvCxnSpPr/>
          <p:nvPr/>
        </p:nvCxnSpPr>
        <p:spPr>
          <a:xfrm rot="10800000">
            <a:off x="3707403" y="1429389"/>
            <a:ext cx="248788" cy="13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/>
          <p:cNvCxnSpPr/>
          <p:nvPr/>
        </p:nvCxnSpPr>
        <p:spPr>
          <a:xfrm flipH="1" flipV="1">
            <a:off x="3201023" y="1430042"/>
            <a:ext cx="24878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e 65"/>
          <p:cNvGrpSpPr/>
          <p:nvPr/>
        </p:nvGrpSpPr>
        <p:grpSpPr>
          <a:xfrm rot="16200000" flipV="1">
            <a:off x="2872876" y="1301248"/>
            <a:ext cx="283138" cy="257590"/>
            <a:chOff x="3571868" y="1928802"/>
            <a:chExt cx="285752" cy="285752"/>
          </a:xfrm>
        </p:grpSpPr>
        <p:sp>
          <p:nvSpPr>
            <p:cNvPr id="123" name="Ellipse 122"/>
            <p:cNvSpPr/>
            <p:nvPr/>
          </p:nvSpPr>
          <p:spPr>
            <a:xfrm>
              <a:off x="3571868" y="1928802"/>
              <a:ext cx="285752" cy="28575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124" name="Connecteur droit 123"/>
            <p:cNvCxnSpPr>
              <a:stCxn id="123" idx="1"/>
              <a:endCxn id="123" idx="5"/>
            </p:cNvCxnSpPr>
            <p:nvPr/>
          </p:nvCxnSpPr>
          <p:spPr>
            <a:xfrm rot="16200000" flipH="1">
              <a:off x="3613715" y="1970649"/>
              <a:ext cx="202058" cy="202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/>
            <p:cNvCxnSpPr>
              <a:stCxn id="123" idx="7"/>
              <a:endCxn id="123" idx="3"/>
            </p:cNvCxnSpPr>
            <p:nvPr/>
          </p:nvCxnSpPr>
          <p:spPr>
            <a:xfrm rot="16200000" flipH="1" flipV="1">
              <a:off x="3613715" y="1970649"/>
              <a:ext cx="202058" cy="202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0" name="Image 129" descr="stringfathook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2975" y="2857496"/>
            <a:ext cx="4011025" cy="2714644"/>
          </a:xfrm>
          <a:prstGeom prst="rect">
            <a:avLst/>
          </a:prstGeom>
        </p:spPr>
      </p:pic>
      <p:grpSp>
        <p:nvGrpSpPr>
          <p:cNvPr id="139" name="Groupe 138"/>
          <p:cNvGrpSpPr/>
          <p:nvPr/>
        </p:nvGrpSpPr>
        <p:grpSpPr>
          <a:xfrm flipH="1">
            <a:off x="785786" y="1288473"/>
            <a:ext cx="1070541" cy="283138"/>
            <a:chOff x="857224" y="1142985"/>
            <a:chExt cx="1070541" cy="283138"/>
          </a:xfrm>
        </p:grpSpPr>
        <p:cxnSp>
          <p:nvCxnSpPr>
            <p:cNvPr id="131" name="Connecteur droit 130"/>
            <p:cNvCxnSpPr/>
            <p:nvPr/>
          </p:nvCxnSpPr>
          <p:spPr>
            <a:xfrm flipV="1">
              <a:off x="857224" y="1284554"/>
              <a:ext cx="209883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Ellipse 131"/>
            <p:cNvSpPr/>
            <p:nvPr/>
          </p:nvSpPr>
          <p:spPr>
            <a:xfrm rot="16200000" flipV="1">
              <a:off x="1657401" y="1155759"/>
              <a:ext cx="283138" cy="25759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133" name="Groupe 65"/>
            <p:cNvGrpSpPr/>
            <p:nvPr/>
          </p:nvGrpSpPr>
          <p:grpSpPr>
            <a:xfrm rot="16200000" flipV="1">
              <a:off x="1151022" y="1155759"/>
              <a:ext cx="283138" cy="257590"/>
              <a:chOff x="3571868" y="1928802"/>
              <a:chExt cx="285752" cy="285752"/>
            </a:xfrm>
          </p:grpSpPr>
          <p:sp>
            <p:nvSpPr>
              <p:cNvPr id="134" name="Ellipse 133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135" name="Connecteur droit 134"/>
              <p:cNvCxnSpPr>
                <a:stCxn id="134" idx="1"/>
                <a:endCxn id="134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Connecteur droit 135"/>
              <p:cNvCxnSpPr>
                <a:stCxn id="134" idx="7"/>
                <a:endCxn id="134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7" name="Connecteur droit 136"/>
            <p:cNvCxnSpPr/>
            <p:nvPr/>
          </p:nvCxnSpPr>
          <p:spPr>
            <a:xfrm rot="10800000">
              <a:off x="1421387" y="1283900"/>
              <a:ext cx="248788" cy="13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cteur droit 137"/>
            <p:cNvCxnSpPr/>
            <p:nvPr/>
          </p:nvCxnSpPr>
          <p:spPr>
            <a:xfrm flipH="1" flipV="1">
              <a:off x="915007" y="1284554"/>
              <a:ext cx="2487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2" name="Image 14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6110" y="1928802"/>
            <a:ext cx="5060270" cy="785962"/>
          </a:xfrm>
          <a:prstGeom prst="rect">
            <a:avLst/>
          </a:prstGeom>
          <a:noFill/>
          <a:ln/>
          <a:effectLst/>
        </p:spPr>
      </p:pic>
      <p:sp>
        <p:nvSpPr>
          <p:cNvPr id="143" name="ZoneTexte 142"/>
          <p:cNvSpPr txBox="1"/>
          <p:nvPr/>
        </p:nvSpPr>
        <p:spPr>
          <a:xfrm>
            <a:off x="785786" y="857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fr-FR" dirty="0"/>
          </a:p>
        </p:txBody>
      </p:sp>
      <p:sp>
        <p:nvSpPr>
          <p:cNvPr id="144" name="ZoneTexte 143"/>
          <p:cNvSpPr txBox="1"/>
          <p:nvPr/>
        </p:nvSpPr>
        <p:spPr>
          <a:xfrm>
            <a:off x="1309665" y="857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fr-FR" dirty="0"/>
          </a:p>
        </p:txBody>
      </p:sp>
      <p:sp>
        <p:nvSpPr>
          <p:cNvPr id="145" name="ZoneTexte 144"/>
          <p:cNvSpPr txBox="1"/>
          <p:nvPr/>
        </p:nvSpPr>
        <p:spPr>
          <a:xfrm>
            <a:off x="1833544" y="857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fr-FR" dirty="0"/>
          </a:p>
        </p:txBody>
      </p:sp>
      <p:sp>
        <p:nvSpPr>
          <p:cNvPr id="146" name="ZoneTexte 145"/>
          <p:cNvSpPr txBox="1"/>
          <p:nvPr/>
        </p:nvSpPr>
        <p:spPr>
          <a:xfrm>
            <a:off x="2357423" y="857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fr-FR" dirty="0"/>
          </a:p>
        </p:txBody>
      </p:sp>
      <p:sp>
        <p:nvSpPr>
          <p:cNvPr id="147" name="ZoneTexte 146"/>
          <p:cNvSpPr txBox="1"/>
          <p:nvPr/>
        </p:nvSpPr>
        <p:spPr>
          <a:xfrm>
            <a:off x="2881302" y="857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fr-FR" dirty="0"/>
          </a:p>
        </p:txBody>
      </p:sp>
      <p:sp>
        <p:nvSpPr>
          <p:cNvPr id="148" name="ZoneTexte 147"/>
          <p:cNvSpPr txBox="1"/>
          <p:nvPr/>
        </p:nvSpPr>
        <p:spPr>
          <a:xfrm>
            <a:off x="3405181" y="857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fr-FR" dirty="0"/>
          </a:p>
        </p:txBody>
      </p:sp>
      <p:sp>
        <p:nvSpPr>
          <p:cNvPr id="149" name="ZoneTexte 148"/>
          <p:cNvSpPr txBox="1"/>
          <p:nvPr/>
        </p:nvSpPr>
        <p:spPr>
          <a:xfrm>
            <a:off x="3929058" y="857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fr-FR" dirty="0"/>
          </a:p>
        </p:txBody>
      </p:sp>
      <p:pic>
        <p:nvPicPr>
          <p:cNvPr id="150" name="Image 14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3786190"/>
            <a:ext cx="3730922" cy="714380"/>
          </a:xfrm>
          <a:prstGeom prst="rect">
            <a:avLst/>
          </a:prstGeom>
          <a:noFill/>
        </p:spPr>
      </p:pic>
      <p:sp>
        <p:nvSpPr>
          <p:cNvPr id="92" name="Rectangle 91"/>
          <p:cNvSpPr/>
          <p:nvPr/>
        </p:nvSpPr>
        <p:spPr>
          <a:xfrm>
            <a:off x="5548785" y="1000108"/>
            <a:ext cx="35952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402B2"/>
                </a:solidFill>
              </a:rPr>
              <a:t>[</a:t>
            </a:r>
            <a:r>
              <a:rPr lang="en-US" dirty="0" err="1" smtClean="0">
                <a:solidFill>
                  <a:srgbClr val="2402B2"/>
                </a:solidFill>
              </a:rPr>
              <a:t>Saleur</a:t>
            </a:r>
            <a:r>
              <a:rPr lang="en-US" dirty="0" smtClean="0">
                <a:solidFill>
                  <a:srgbClr val="2402B2"/>
                </a:solidFill>
              </a:rPr>
              <a:t>, 99]</a:t>
            </a:r>
          </a:p>
          <a:p>
            <a:r>
              <a:rPr lang="en-US" dirty="0" smtClean="0">
                <a:solidFill>
                  <a:srgbClr val="2402B2"/>
                </a:solidFill>
              </a:rPr>
              <a:t>[</a:t>
            </a:r>
            <a:r>
              <a:rPr lang="en-US" dirty="0" err="1" smtClean="0">
                <a:solidFill>
                  <a:srgbClr val="2402B2"/>
                </a:solidFill>
              </a:rPr>
              <a:t>Gromov</a:t>
            </a:r>
            <a:r>
              <a:rPr lang="en-US" dirty="0" smtClean="0">
                <a:solidFill>
                  <a:srgbClr val="2402B2"/>
                </a:solidFill>
              </a:rPr>
              <a:t>, </a:t>
            </a:r>
            <a:r>
              <a:rPr lang="en-US" dirty="0" err="1" smtClean="0">
                <a:solidFill>
                  <a:srgbClr val="2402B2"/>
                </a:solidFill>
              </a:rPr>
              <a:t>Kazakov</a:t>
            </a:r>
            <a:r>
              <a:rPr lang="en-US" dirty="0" smtClean="0">
                <a:solidFill>
                  <a:srgbClr val="2402B2"/>
                </a:solidFill>
              </a:rPr>
              <a:t>,  </a:t>
            </a:r>
            <a:r>
              <a:rPr lang="en-US" dirty="0" err="1" smtClean="0">
                <a:solidFill>
                  <a:srgbClr val="2402B2"/>
                </a:solidFill>
              </a:rPr>
              <a:t>Kozak</a:t>
            </a:r>
            <a:r>
              <a:rPr lang="en-US" dirty="0" smtClean="0">
                <a:solidFill>
                  <a:srgbClr val="2402B2"/>
                </a:solidFill>
              </a:rPr>
              <a:t>, Vieira, 09</a:t>
            </a:r>
            <a:r>
              <a:rPr lang="en-US" dirty="0" smtClean="0">
                <a:solidFill>
                  <a:srgbClr val="2402B2"/>
                </a:solidFill>
              </a:rPr>
              <a:t>]</a:t>
            </a:r>
            <a:endParaRPr lang="en-US" dirty="0" smtClean="0">
              <a:solidFill>
                <a:srgbClr val="2402B2"/>
              </a:solidFill>
            </a:endParaRPr>
          </a:p>
          <a:p>
            <a:r>
              <a:rPr lang="en-US" dirty="0" smtClean="0">
                <a:solidFill>
                  <a:srgbClr val="2402B2"/>
                </a:solidFill>
              </a:rPr>
              <a:t>[D.V.,  09]</a:t>
            </a:r>
            <a:endParaRPr lang="en-US" dirty="0" smtClean="0">
              <a:solidFill>
                <a:srgbClr val="2402B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el\AppData\Local\Temp\Rar$DR06.920\Kplot2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3314"/>
            <a:ext cx="4234948" cy="285752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0" y="0"/>
            <a:ext cx="4262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Example 2:  </a:t>
            </a:r>
          </a:p>
          <a:p>
            <a:r>
              <a:rPr lang="en-US" sz="2000" b="1" dirty="0" smtClean="0"/>
              <a:t>Anomalous dimension of </a:t>
            </a:r>
            <a:r>
              <a:rPr lang="en-US" sz="2000" b="1" dirty="0" err="1" smtClean="0"/>
              <a:t>Konishi</a:t>
            </a:r>
            <a:r>
              <a:rPr lang="en-US" sz="2000" b="1" dirty="0" smtClean="0"/>
              <a:t> state</a:t>
            </a:r>
            <a:endParaRPr lang="fr-FR" sz="2000" b="1" dirty="0"/>
          </a:p>
        </p:txBody>
      </p:sp>
      <p:grpSp>
        <p:nvGrpSpPr>
          <p:cNvPr id="50" name="Groupe 49"/>
          <p:cNvGrpSpPr/>
          <p:nvPr/>
        </p:nvGrpSpPr>
        <p:grpSpPr>
          <a:xfrm>
            <a:off x="4786314" y="642918"/>
            <a:ext cx="2143140" cy="1357322"/>
            <a:chOff x="4357686" y="571480"/>
            <a:chExt cx="4857752" cy="3357586"/>
          </a:xfrm>
        </p:grpSpPr>
        <p:cxnSp>
          <p:nvCxnSpPr>
            <p:cNvPr id="51" name="Connecteur droit 50"/>
            <p:cNvCxnSpPr/>
            <p:nvPr/>
          </p:nvCxnSpPr>
          <p:spPr>
            <a:xfrm rot="5400000" flipH="1" flipV="1">
              <a:off x="5693868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rot="5400000" flipH="1" flipV="1">
              <a:off x="6342884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 rot="5400000" flipH="1" flipV="1">
              <a:off x="5072067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rot="5400000" flipH="1" flipV="1">
              <a:off x="4464355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 rot="5400000" flipH="1" flipV="1">
              <a:off x="3821901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4357686" y="3328986"/>
              <a:ext cx="478631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4357718" y="3929066"/>
              <a:ext cx="478631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>
              <a:off x="4429124" y="2729686"/>
              <a:ext cx="478631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e 65"/>
            <p:cNvGrpSpPr/>
            <p:nvPr/>
          </p:nvGrpSpPr>
          <p:grpSpPr>
            <a:xfrm rot="16200000">
              <a:off x="7858635" y="2565670"/>
              <a:ext cx="326085" cy="327058"/>
              <a:chOff x="3571868" y="1928802"/>
              <a:chExt cx="285752" cy="285752"/>
            </a:xfrm>
          </p:grpSpPr>
          <p:sp>
            <p:nvSpPr>
              <p:cNvPr id="86" name="Ellipse 85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87" name="Connecteur droit 86"/>
              <p:cNvCxnSpPr>
                <a:stCxn id="86" idx="1"/>
                <a:endCxn id="86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cteur droit 87"/>
              <p:cNvCxnSpPr>
                <a:stCxn id="86" idx="7"/>
                <a:endCxn id="86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Ellipse 59"/>
            <p:cNvSpPr/>
            <p:nvPr/>
          </p:nvSpPr>
          <p:spPr>
            <a:xfrm rot="10800000">
              <a:off x="7858635" y="3173380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61" name="Groupe 52"/>
            <p:cNvGrpSpPr/>
            <p:nvPr/>
          </p:nvGrpSpPr>
          <p:grpSpPr>
            <a:xfrm rot="16200000">
              <a:off x="7215692" y="3173380"/>
              <a:ext cx="326085" cy="327057"/>
              <a:chOff x="3571868" y="1928802"/>
              <a:chExt cx="285752" cy="285752"/>
            </a:xfrm>
          </p:grpSpPr>
          <p:sp>
            <p:nvSpPr>
              <p:cNvPr id="83" name="Ellipse 82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84" name="Connecteur droit 83"/>
              <p:cNvCxnSpPr>
                <a:stCxn id="83" idx="1"/>
                <a:endCxn id="83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necteur droit 84"/>
              <p:cNvCxnSpPr>
                <a:stCxn id="83" idx="7"/>
                <a:endCxn id="83" idx="3"/>
              </p:cNvCxnSpPr>
              <p:nvPr/>
            </p:nvCxnSpPr>
            <p:spPr>
              <a:xfrm rot="16200000" flipH="1" flipV="1">
                <a:off x="3613716" y="1970649"/>
                <a:ext cx="202056" cy="202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Connecteur droit 61"/>
            <p:cNvCxnSpPr>
              <a:stCxn id="83" idx="4"/>
              <a:endCxn id="60" idx="6"/>
            </p:cNvCxnSpPr>
            <p:nvPr/>
          </p:nvCxnSpPr>
          <p:spPr>
            <a:xfrm>
              <a:off x="7542263" y="3336908"/>
              <a:ext cx="316372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 rot="5400000" flipH="1" flipV="1">
              <a:off x="7881595" y="3033055"/>
              <a:ext cx="280164" cy="4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>
              <a:stCxn id="83" idx="0"/>
            </p:cNvCxnSpPr>
            <p:nvPr/>
          </p:nvCxnSpPr>
          <p:spPr>
            <a:xfrm rot="10800000" flipV="1">
              <a:off x="6935526" y="3336908"/>
              <a:ext cx="279680" cy="4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e 65"/>
            <p:cNvGrpSpPr/>
            <p:nvPr/>
          </p:nvGrpSpPr>
          <p:grpSpPr>
            <a:xfrm rot="5400000" flipH="1">
              <a:off x="5338139" y="2565670"/>
              <a:ext cx="326085" cy="327058"/>
              <a:chOff x="3571868" y="1928802"/>
              <a:chExt cx="285752" cy="285752"/>
            </a:xfrm>
          </p:grpSpPr>
          <p:sp>
            <p:nvSpPr>
              <p:cNvPr id="80" name="Ellipse 79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81" name="Connecteur droit 80"/>
              <p:cNvCxnSpPr>
                <a:stCxn id="80" idx="1"/>
                <a:endCxn id="80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cteur droit 81"/>
              <p:cNvCxnSpPr>
                <a:stCxn id="80" idx="7"/>
                <a:endCxn id="80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Ellipse 65"/>
            <p:cNvSpPr/>
            <p:nvPr/>
          </p:nvSpPr>
          <p:spPr>
            <a:xfrm rot="10800000" flipH="1">
              <a:off x="5338139" y="3173380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67" name="Groupe 52"/>
            <p:cNvGrpSpPr/>
            <p:nvPr/>
          </p:nvGrpSpPr>
          <p:grpSpPr>
            <a:xfrm rot="5400000" flipH="1">
              <a:off x="5959940" y="3173380"/>
              <a:ext cx="326085" cy="327058"/>
              <a:chOff x="3571868" y="1928802"/>
              <a:chExt cx="285752" cy="285752"/>
            </a:xfrm>
          </p:grpSpPr>
          <p:sp>
            <p:nvSpPr>
              <p:cNvPr id="77" name="Ellipse 76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78" name="Connecteur droit 77"/>
              <p:cNvCxnSpPr>
                <a:stCxn id="77" idx="1"/>
                <a:endCxn id="77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cteur droit 78"/>
              <p:cNvCxnSpPr>
                <a:stCxn id="77" idx="7"/>
                <a:endCxn id="77" idx="3"/>
              </p:cNvCxnSpPr>
              <p:nvPr/>
            </p:nvCxnSpPr>
            <p:spPr>
              <a:xfrm rot="16200000" flipH="1" flipV="1">
                <a:off x="3613716" y="1970649"/>
                <a:ext cx="202056" cy="202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Connecteur droit 67"/>
            <p:cNvCxnSpPr>
              <a:endCxn id="66" idx="6"/>
            </p:cNvCxnSpPr>
            <p:nvPr/>
          </p:nvCxnSpPr>
          <p:spPr>
            <a:xfrm rot="10800000">
              <a:off x="5664224" y="3336909"/>
              <a:ext cx="29523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 rot="5400000" flipH="1" flipV="1">
              <a:off x="5360612" y="3032811"/>
              <a:ext cx="2811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 rot="10800000" flipH="1" flipV="1">
              <a:off x="6286512" y="3337396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Ellipse 70"/>
            <p:cNvSpPr/>
            <p:nvPr/>
          </p:nvSpPr>
          <p:spPr>
            <a:xfrm rot="5400000">
              <a:off x="6602883" y="3173867"/>
              <a:ext cx="326085" cy="32705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72" name="Connecteur droit 71"/>
            <p:cNvCxnSpPr/>
            <p:nvPr/>
          </p:nvCxnSpPr>
          <p:spPr>
            <a:xfrm>
              <a:off x="5500694" y="2128828"/>
              <a:ext cx="25003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>
              <a:off x="5500694" y="1528749"/>
              <a:ext cx="25003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>
              <a:off x="5500694" y="928670"/>
              <a:ext cx="25003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rot="5400000">
              <a:off x="8036743" y="3321843"/>
              <a:ext cx="121444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 rot="5400000">
              <a:off x="4250529" y="3321843"/>
              <a:ext cx="121444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Image 45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79407" y="1169902"/>
            <a:ext cx="1478081" cy="258834"/>
          </a:xfrm>
          <a:prstGeom prst="rect">
            <a:avLst/>
          </a:prstGeom>
          <a:noFill/>
          <a:ln/>
          <a:effectLst/>
        </p:spPr>
      </p:pic>
      <p:sp>
        <p:nvSpPr>
          <p:cNvPr id="47" name="ZoneTexte 46"/>
          <p:cNvSpPr txBox="1"/>
          <p:nvPr/>
        </p:nvSpPr>
        <p:spPr>
          <a:xfrm>
            <a:off x="2214546" y="6500834"/>
            <a:ext cx="1991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2402B2"/>
                </a:solidFill>
              </a:rPr>
              <a:t>[</a:t>
            </a:r>
            <a:r>
              <a:rPr lang="en-US" sz="1200" dirty="0" err="1" smtClean="0">
                <a:solidFill>
                  <a:srgbClr val="2402B2"/>
                </a:solidFill>
              </a:rPr>
              <a:t>Gromov</a:t>
            </a:r>
            <a:r>
              <a:rPr lang="en-US" sz="1200" dirty="0" smtClean="0">
                <a:solidFill>
                  <a:srgbClr val="2402B2"/>
                </a:solidFill>
              </a:rPr>
              <a:t>, </a:t>
            </a:r>
            <a:r>
              <a:rPr lang="en-US" sz="1200" dirty="0" err="1" smtClean="0">
                <a:solidFill>
                  <a:srgbClr val="2402B2"/>
                </a:solidFill>
              </a:rPr>
              <a:t>Kazakov</a:t>
            </a:r>
            <a:r>
              <a:rPr lang="en-US" sz="1200" dirty="0" smtClean="0">
                <a:solidFill>
                  <a:srgbClr val="2402B2"/>
                </a:solidFill>
              </a:rPr>
              <a:t>, Vieira, 09]</a:t>
            </a:r>
            <a:endParaRPr lang="en-US" sz="1200" dirty="0" smtClean="0">
              <a:solidFill>
                <a:srgbClr val="2402B2"/>
              </a:solidFill>
            </a:endParaRPr>
          </a:p>
        </p:txBody>
      </p:sp>
      <p:pic>
        <p:nvPicPr>
          <p:cNvPr id="90" name="Image 8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86182" y="2928934"/>
            <a:ext cx="5260478" cy="290159"/>
          </a:xfrm>
          <a:prstGeom prst="rect">
            <a:avLst/>
          </a:prstGeom>
          <a:noFill/>
          <a:ln/>
          <a:effectLst/>
        </p:spPr>
      </p:pic>
      <p:sp>
        <p:nvSpPr>
          <p:cNvPr id="91" name="ZoneTexte 90"/>
          <p:cNvSpPr txBox="1"/>
          <p:nvPr/>
        </p:nvSpPr>
        <p:spPr>
          <a:xfrm>
            <a:off x="5960330" y="3500438"/>
            <a:ext cx="2540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2402B2"/>
                </a:solidFill>
              </a:rPr>
              <a:t>[</a:t>
            </a:r>
            <a:r>
              <a:rPr lang="en-US" sz="1200" dirty="0" err="1" smtClean="0">
                <a:solidFill>
                  <a:srgbClr val="2402B2"/>
                </a:solidFill>
              </a:rPr>
              <a:t>Bajnok</a:t>
            </a:r>
            <a:r>
              <a:rPr lang="en-US" sz="1200" dirty="0" smtClean="0">
                <a:solidFill>
                  <a:srgbClr val="2402B2"/>
                </a:solidFill>
              </a:rPr>
              <a:t>, </a:t>
            </a:r>
            <a:r>
              <a:rPr lang="en-US" sz="1200" dirty="0" err="1" smtClean="0">
                <a:solidFill>
                  <a:srgbClr val="2402B2"/>
                </a:solidFill>
              </a:rPr>
              <a:t>Hegedus</a:t>
            </a:r>
            <a:r>
              <a:rPr lang="en-US" sz="1200" dirty="0" smtClean="0">
                <a:solidFill>
                  <a:srgbClr val="2402B2"/>
                </a:solidFill>
              </a:rPr>
              <a:t>, </a:t>
            </a:r>
            <a:r>
              <a:rPr lang="en-US" sz="1200" dirty="0" err="1" smtClean="0">
                <a:solidFill>
                  <a:srgbClr val="2402B2"/>
                </a:solidFill>
              </a:rPr>
              <a:t>Janik</a:t>
            </a:r>
            <a:r>
              <a:rPr lang="en-US" sz="1200" dirty="0" smtClean="0">
                <a:solidFill>
                  <a:srgbClr val="2402B2"/>
                </a:solidFill>
              </a:rPr>
              <a:t>, Lukowski’09]</a:t>
            </a:r>
          </a:p>
          <a:p>
            <a:r>
              <a:rPr lang="en-US" sz="1200" dirty="0" smtClean="0">
                <a:solidFill>
                  <a:srgbClr val="2402B2"/>
                </a:solidFill>
              </a:rPr>
              <a:t>[</a:t>
            </a:r>
            <a:r>
              <a:rPr lang="en-US" sz="1200" dirty="0" err="1" smtClean="0">
                <a:solidFill>
                  <a:srgbClr val="2402B2"/>
                </a:solidFill>
              </a:rPr>
              <a:t>Arutyunov</a:t>
            </a:r>
            <a:r>
              <a:rPr lang="en-US" sz="1200" dirty="0" smtClean="0">
                <a:solidFill>
                  <a:srgbClr val="2402B2"/>
                </a:solidFill>
              </a:rPr>
              <a:t>, </a:t>
            </a:r>
            <a:r>
              <a:rPr lang="en-US" sz="1200" dirty="0" err="1" smtClean="0">
                <a:solidFill>
                  <a:srgbClr val="2402B2"/>
                </a:solidFill>
              </a:rPr>
              <a:t>Frolov</a:t>
            </a:r>
            <a:r>
              <a:rPr lang="en-US" sz="1200" dirty="0" smtClean="0">
                <a:solidFill>
                  <a:srgbClr val="2402B2"/>
                </a:solidFill>
              </a:rPr>
              <a:t>’ 09]</a:t>
            </a:r>
            <a:endParaRPr lang="en-US" sz="1200" dirty="0" smtClean="0">
              <a:solidFill>
                <a:srgbClr val="2402B2"/>
              </a:solidFill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5557825" y="2500306"/>
            <a:ext cx="2905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2402B2"/>
                </a:solidFill>
              </a:rPr>
              <a:t>[</a:t>
            </a:r>
            <a:r>
              <a:rPr lang="it-IT" sz="1200" dirty="0" smtClean="0">
                <a:solidFill>
                  <a:srgbClr val="2402B2"/>
                </a:solidFill>
              </a:rPr>
              <a:t>Fiamberti, </a:t>
            </a:r>
            <a:r>
              <a:rPr lang="it-IT" sz="1200" dirty="0" smtClean="0">
                <a:solidFill>
                  <a:srgbClr val="2402B2"/>
                </a:solidFill>
              </a:rPr>
              <a:t>Santambrogio</a:t>
            </a:r>
            <a:r>
              <a:rPr lang="it-IT" sz="1200" dirty="0" smtClean="0">
                <a:solidFill>
                  <a:srgbClr val="2402B2"/>
                </a:solidFill>
              </a:rPr>
              <a:t>, </a:t>
            </a:r>
            <a:r>
              <a:rPr lang="it-IT" sz="1200" dirty="0" smtClean="0">
                <a:solidFill>
                  <a:srgbClr val="2402B2"/>
                </a:solidFill>
              </a:rPr>
              <a:t>Sieg , Zanon</a:t>
            </a:r>
            <a:r>
              <a:rPr lang="it-IT" sz="1200" dirty="0" smtClean="0">
                <a:solidFill>
                  <a:srgbClr val="2402B2"/>
                </a:solidFill>
              </a:rPr>
              <a:t>,</a:t>
            </a:r>
            <a:r>
              <a:rPr lang="en-US" sz="1200" dirty="0" smtClean="0">
                <a:solidFill>
                  <a:srgbClr val="2402B2"/>
                </a:solidFill>
              </a:rPr>
              <a:t>,’08]</a:t>
            </a:r>
            <a:endParaRPr lang="en-US" sz="1200" dirty="0" smtClean="0">
              <a:solidFill>
                <a:srgbClr val="2402B2"/>
              </a:solidFill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5975964" y="3286124"/>
            <a:ext cx="1310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2402B2"/>
                </a:solidFill>
              </a:rPr>
              <a:t>[</a:t>
            </a:r>
            <a:r>
              <a:rPr lang="en-US" sz="1200" dirty="0" err="1" smtClean="0">
                <a:solidFill>
                  <a:srgbClr val="2402B2"/>
                </a:solidFill>
              </a:rPr>
              <a:t>Bajnok</a:t>
            </a:r>
            <a:r>
              <a:rPr lang="en-US" sz="1200" dirty="0" smtClean="0">
                <a:solidFill>
                  <a:srgbClr val="2402B2"/>
                </a:solidFill>
              </a:rPr>
              <a:t>, Janik,’08]</a:t>
            </a:r>
            <a:endParaRPr lang="en-US" sz="1200" dirty="0" smtClean="0">
              <a:solidFill>
                <a:srgbClr val="2402B2"/>
              </a:solidFill>
            </a:endParaRPr>
          </a:p>
        </p:txBody>
      </p:sp>
      <p:pic>
        <p:nvPicPr>
          <p:cNvPr id="95" name="Image 9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29124" y="5429264"/>
            <a:ext cx="2463252" cy="381441"/>
          </a:xfrm>
          <a:prstGeom prst="rect">
            <a:avLst/>
          </a:prstGeom>
          <a:noFill/>
          <a:ln/>
          <a:effectLst/>
        </p:spPr>
      </p:pic>
      <p:sp>
        <p:nvSpPr>
          <p:cNvPr id="96" name="ZoneTexte 95"/>
          <p:cNvSpPr txBox="1"/>
          <p:nvPr/>
        </p:nvSpPr>
        <p:spPr>
          <a:xfrm>
            <a:off x="6429388" y="714356"/>
            <a:ext cx="2460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2402B2"/>
                </a:solidFill>
              </a:rPr>
              <a:t>[</a:t>
            </a:r>
            <a:r>
              <a:rPr lang="en-US" sz="1200" dirty="0" err="1" smtClean="0">
                <a:solidFill>
                  <a:srgbClr val="2402B2"/>
                </a:solidFill>
              </a:rPr>
              <a:t>Gromov</a:t>
            </a:r>
            <a:r>
              <a:rPr lang="en-US" sz="1200" dirty="0" smtClean="0">
                <a:solidFill>
                  <a:srgbClr val="2402B2"/>
                </a:solidFill>
              </a:rPr>
              <a:t>, </a:t>
            </a:r>
            <a:r>
              <a:rPr lang="en-US" sz="1200" dirty="0" err="1" smtClean="0">
                <a:solidFill>
                  <a:srgbClr val="2402B2"/>
                </a:solidFill>
              </a:rPr>
              <a:t>Kazakov</a:t>
            </a:r>
            <a:r>
              <a:rPr lang="en-US" sz="1200" dirty="0" smtClean="0">
                <a:solidFill>
                  <a:srgbClr val="2402B2"/>
                </a:solidFill>
              </a:rPr>
              <a:t>,  </a:t>
            </a:r>
            <a:r>
              <a:rPr lang="en-US" sz="1200" dirty="0" err="1" smtClean="0">
                <a:solidFill>
                  <a:srgbClr val="2402B2"/>
                </a:solidFill>
              </a:rPr>
              <a:t>Kozak</a:t>
            </a:r>
            <a:r>
              <a:rPr lang="en-US" sz="1200" dirty="0" smtClean="0">
                <a:solidFill>
                  <a:srgbClr val="2402B2"/>
                </a:solidFill>
              </a:rPr>
              <a:t>, Vieira, 09]</a:t>
            </a:r>
          </a:p>
          <a:p>
            <a:r>
              <a:rPr lang="en-US" sz="1200" dirty="0" smtClean="0">
                <a:solidFill>
                  <a:srgbClr val="2402B2"/>
                </a:solidFill>
              </a:rPr>
              <a:t>[</a:t>
            </a:r>
            <a:r>
              <a:rPr lang="en-US" sz="1200" dirty="0" err="1" smtClean="0">
                <a:solidFill>
                  <a:srgbClr val="2402B2"/>
                </a:solidFill>
              </a:rPr>
              <a:t>Arutyunov</a:t>
            </a:r>
            <a:r>
              <a:rPr lang="en-US" sz="1200" dirty="0" smtClean="0">
                <a:solidFill>
                  <a:srgbClr val="2402B2"/>
                </a:solidFill>
              </a:rPr>
              <a:t>, </a:t>
            </a:r>
            <a:r>
              <a:rPr lang="en-US" sz="1200" dirty="0" err="1" smtClean="0">
                <a:solidFill>
                  <a:srgbClr val="2402B2"/>
                </a:solidFill>
              </a:rPr>
              <a:t>Frolov</a:t>
            </a:r>
            <a:r>
              <a:rPr lang="en-US" sz="1200" dirty="0" smtClean="0">
                <a:solidFill>
                  <a:srgbClr val="2402B2"/>
                </a:solidFill>
              </a:rPr>
              <a:t>, 09]</a:t>
            </a:r>
          </a:p>
          <a:p>
            <a:r>
              <a:rPr lang="en-US" sz="1200" dirty="0" smtClean="0">
                <a:solidFill>
                  <a:srgbClr val="2402B2"/>
                </a:solidFill>
              </a:rPr>
              <a:t>[</a:t>
            </a:r>
            <a:r>
              <a:rPr lang="en-US" sz="1200" dirty="0" err="1" smtClean="0">
                <a:solidFill>
                  <a:srgbClr val="2402B2"/>
                </a:solidFill>
              </a:rPr>
              <a:t>Bombardelli</a:t>
            </a:r>
            <a:r>
              <a:rPr lang="en-US" sz="1200" dirty="0" smtClean="0">
                <a:solidFill>
                  <a:srgbClr val="2402B2"/>
                </a:solidFill>
              </a:rPr>
              <a:t>, </a:t>
            </a:r>
            <a:r>
              <a:rPr lang="en-US" sz="1200" dirty="0" err="1" smtClean="0">
                <a:solidFill>
                  <a:srgbClr val="2402B2"/>
                </a:solidFill>
              </a:rPr>
              <a:t>Fioravanti</a:t>
            </a:r>
            <a:r>
              <a:rPr lang="en-US" sz="1200" dirty="0" smtClean="0">
                <a:solidFill>
                  <a:srgbClr val="2402B2"/>
                </a:solidFill>
              </a:rPr>
              <a:t>, </a:t>
            </a:r>
            <a:r>
              <a:rPr lang="en-US" sz="1200" dirty="0" err="1" smtClean="0">
                <a:solidFill>
                  <a:srgbClr val="2402B2"/>
                </a:solidFill>
              </a:rPr>
              <a:t>Tateo</a:t>
            </a:r>
            <a:r>
              <a:rPr lang="en-US" sz="1200" dirty="0" smtClean="0">
                <a:solidFill>
                  <a:srgbClr val="2402B2"/>
                </a:solidFill>
              </a:rPr>
              <a:t>, 09]</a:t>
            </a:r>
            <a:endParaRPr lang="en-US" sz="1200" dirty="0" smtClean="0">
              <a:solidFill>
                <a:srgbClr val="2402B2"/>
              </a:solidFill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4643438" y="6211669"/>
            <a:ext cx="2292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402B2"/>
                </a:solidFill>
              </a:rPr>
              <a:t>[</a:t>
            </a:r>
            <a:r>
              <a:rPr lang="en-US" sz="1400" dirty="0" err="1" smtClean="0">
                <a:solidFill>
                  <a:srgbClr val="2402B2"/>
                </a:solidFill>
              </a:rPr>
              <a:t>Gromov</a:t>
            </a:r>
            <a:r>
              <a:rPr lang="en-US" sz="1400" dirty="0" smtClean="0">
                <a:solidFill>
                  <a:srgbClr val="2402B2"/>
                </a:solidFill>
              </a:rPr>
              <a:t>, </a:t>
            </a:r>
            <a:r>
              <a:rPr lang="en-US" sz="1400" dirty="0" err="1" smtClean="0">
                <a:solidFill>
                  <a:srgbClr val="2402B2"/>
                </a:solidFill>
              </a:rPr>
              <a:t>Kazakov</a:t>
            </a:r>
            <a:r>
              <a:rPr lang="en-US" sz="1400" dirty="0" smtClean="0">
                <a:solidFill>
                  <a:srgbClr val="2402B2"/>
                </a:solidFill>
              </a:rPr>
              <a:t>, Vieira, 09</a:t>
            </a:r>
            <a:r>
              <a:rPr lang="en-US" sz="1400" dirty="0" smtClean="0">
                <a:solidFill>
                  <a:srgbClr val="2402B2"/>
                </a:solidFill>
              </a:rPr>
              <a:t>]</a:t>
            </a:r>
            <a:endParaRPr lang="fr-FR" sz="1400" dirty="0" smtClean="0"/>
          </a:p>
          <a:p>
            <a:r>
              <a:rPr lang="en-US" sz="1400" dirty="0" smtClean="0">
                <a:solidFill>
                  <a:srgbClr val="2402B2"/>
                </a:solidFill>
              </a:rPr>
              <a:t>[</a:t>
            </a:r>
            <a:r>
              <a:rPr lang="en-US" sz="1400" dirty="0" err="1" smtClean="0">
                <a:solidFill>
                  <a:srgbClr val="2402B2"/>
                </a:solidFill>
              </a:rPr>
              <a:t>Rej</a:t>
            </a:r>
            <a:r>
              <a:rPr lang="en-US" sz="1400" dirty="0" smtClean="0">
                <a:solidFill>
                  <a:srgbClr val="2402B2"/>
                </a:solidFill>
              </a:rPr>
              <a:t>, Spill, 09]</a:t>
            </a:r>
            <a:endParaRPr lang="en-US" sz="1400" dirty="0" smtClean="0">
              <a:solidFill>
                <a:srgbClr val="2402B2"/>
              </a:solidFill>
            </a:endParaRPr>
          </a:p>
        </p:txBody>
      </p:sp>
      <p:sp>
        <p:nvSpPr>
          <p:cNvPr id="98" name="ZoneTexte 97"/>
          <p:cNvSpPr txBox="1"/>
          <p:nvPr/>
        </p:nvSpPr>
        <p:spPr>
          <a:xfrm>
            <a:off x="4935862" y="5000636"/>
            <a:ext cx="1707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402B2"/>
                </a:solidFill>
              </a:rPr>
              <a:t>[</a:t>
            </a:r>
            <a:r>
              <a:rPr lang="en-US" sz="1400" dirty="0" err="1" smtClean="0">
                <a:solidFill>
                  <a:srgbClr val="2402B2"/>
                </a:solidFill>
              </a:rPr>
              <a:t>Roiban</a:t>
            </a:r>
            <a:r>
              <a:rPr lang="en-US" sz="1400" dirty="0" smtClean="0">
                <a:solidFill>
                  <a:srgbClr val="2402B2"/>
                </a:solidFill>
              </a:rPr>
              <a:t>, </a:t>
            </a:r>
            <a:r>
              <a:rPr lang="en-US" sz="1400" dirty="0" err="1" smtClean="0">
                <a:solidFill>
                  <a:srgbClr val="2402B2"/>
                </a:solidFill>
              </a:rPr>
              <a:t>Tseytlin</a:t>
            </a:r>
            <a:r>
              <a:rPr lang="en-US" sz="1400" dirty="0" smtClean="0">
                <a:solidFill>
                  <a:srgbClr val="2402B2"/>
                </a:solidFill>
              </a:rPr>
              <a:t>, 09]</a:t>
            </a:r>
            <a:endParaRPr lang="en-US" sz="1400" dirty="0" smtClean="0">
              <a:solidFill>
                <a:srgbClr val="2402B2"/>
              </a:solidFill>
            </a:endParaRPr>
          </a:p>
        </p:txBody>
      </p:sp>
      <p:cxnSp>
        <p:nvCxnSpPr>
          <p:cNvPr id="100" name="Connecteur droit avec flèche 99"/>
          <p:cNvCxnSpPr/>
          <p:nvPr/>
        </p:nvCxnSpPr>
        <p:spPr>
          <a:xfrm rot="10800000" flipV="1">
            <a:off x="6715140" y="5429264"/>
            <a:ext cx="35719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ZoneTexte 100"/>
          <p:cNvSpPr txBox="1"/>
          <p:nvPr/>
        </p:nvSpPr>
        <p:spPr>
          <a:xfrm>
            <a:off x="7066733" y="5214950"/>
            <a:ext cx="2077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</a:t>
            </a:r>
            <a:r>
              <a:rPr lang="en-US" dirty="0" err="1" smtClean="0"/>
              <a:t>numerics</a:t>
            </a:r>
            <a:r>
              <a:rPr lang="en-US" dirty="0" smtClean="0"/>
              <a:t> and discrepancy with string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8177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General situation:   rational </a:t>
            </a:r>
            <a:r>
              <a:rPr lang="en-US" sz="3200" b="1" dirty="0" err="1" smtClean="0"/>
              <a:t>Gl</a:t>
            </a:r>
            <a:r>
              <a:rPr lang="en-US" sz="3200" b="1" dirty="0" smtClean="0"/>
              <a:t>(N|M) spin chain</a:t>
            </a:r>
            <a:endParaRPr lang="fr-FR" sz="3200" b="1" dirty="0"/>
          </a:p>
        </p:txBody>
      </p:sp>
      <p:grpSp>
        <p:nvGrpSpPr>
          <p:cNvPr id="3" name="Groupe 48"/>
          <p:cNvGrpSpPr/>
          <p:nvPr/>
        </p:nvGrpSpPr>
        <p:grpSpPr>
          <a:xfrm>
            <a:off x="8429620" y="6357934"/>
            <a:ext cx="714380" cy="500066"/>
            <a:chOff x="4357686" y="571480"/>
            <a:chExt cx="4857752" cy="3357586"/>
          </a:xfrm>
        </p:grpSpPr>
        <p:cxnSp>
          <p:nvCxnSpPr>
            <p:cNvPr id="52" name="Connecteur droit 51"/>
            <p:cNvCxnSpPr/>
            <p:nvPr/>
          </p:nvCxnSpPr>
          <p:spPr>
            <a:xfrm rot="5400000" flipH="1" flipV="1">
              <a:off x="5693868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 rot="5400000" flipH="1" flipV="1">
              <a:off x="6342884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rot="5400000" flipH="1" flipV="1">
              <a:off x="5072067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 rot="5400000" flipH="1" flipV="1">
              <a:off x="4464355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 rot="5400000" flipH="1" flipV="1">
              <a:off x="3821901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>
              <a:off x="4357686" y="3328986"/>
              <a:ext cx="478631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>
              <a:off x="4357718" y="3929066"/>
              <a:ext cx="478631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4429124" y="2729686"/>
              <a:ext cx="478631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e 65"/>
            <p:cNvGrpSpPr/>
            <p:nvPr/>
          </p:nvGrpSpPr>
          <p:grpSpPr>
            <a:xfrm rot="16200000">
              <a:off x="7858635" y="2565670"/>
              <a:ext cx="326085" cy="327058"/>
              <a:chOff x="3571868" y="1928802"/>
              <a:chExt cx="285752" cy="285752"/>
            </a:xfrm>
          </p:grpSpPr>
          <p:sp>
            <p:nvSpPr>
              <p:cNvPr id="89" name="Ellipse 88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90" name="Connecteur droit 89"/>
              <p:cNvCxnSpPr>
                <a:stCxn id="89" idx="1"/>
                <a:endCxn id="89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90"/>
              <p:cNvCxnSpPr>
                <a:stCxn id="89" idx="7"/>
                <a:endCxn id="89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Ellipse 62"/>
            <p:cNvSpPr/>
            <p:nvPr/>
          </p:nvSpPr>
          <p:spPr>
            <a:xfrm rot="10800000">
              <a:off x="7858635" y="3173380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5" name="Groupe 52"/>
            <p:cNvGrpSpPr/>
            <p:nvPr/>
          </p:nvGrpSpPr>
          <p:grpSpPr>
            <a:xfrm rot="16200000">
              <a:off x="7215692" y="3173380"/>
              <a:ext cx="326085" cy="327057"/>
              <a:chOff x="3571868" y="1928802"/>
              <a:chExt cx="285752" cy="285752"/>
            </a:xfrm>
          </p:grpSpPr>
          <p:sp>
            <p:nvSpPr>
              <p:cNvPr id="86" name="Ellipse 85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87" name="Connecteur droit 86"/>
              <p:cNvCxnSpPr>
                <a:stCxn id="86" idx="1"/>
                <a:endCxn id="86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cteur droit 87"/>
              <p:cNvCxnSpPr>
                <a:stCxn id="86" idx="7"/>
                <a:endCxn id="86" idx="3"/>
              </p:cNvCxnSpPr>
              <p:nvPr/>
            </p:nvCxnSpPr>
            <p:spPr>
              <a:xfrm rot="16200000" flipH="1" flipV="1">
                <a:off x="3613716" y="1970649"/>
                <a:ext cx="202056" cy="202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Connecteur droit 64"/>
            <p:cNvCxnSpPr>
              <a:stCxn id="86" idx="4"/>
              <a:endCxn id="63" idx="6"/>
            </p:cNvCxnSpPr>
            <p:nvPr/>
          </p:nvCxnSpPr>
          <p:spPr>
            <a:xfrm>
              <a:off x="7542263" y="3336908"/>
              <a:ext cx="316372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rot="5400000" flipH="1" flipV="1">
              <a:off x="7881595" y="3033055"/>
              <a:ext cx="280164" cy="4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>
              <a:stCxn id="86" idx="0"/>
            </p:cNvCxnSpPr>
            <p:nvPr/>
          </p:nvCxnSpPr>
          <p:spPr>
            <a:xfrm rot="10800000" flipV="1">
              <a:off x="6935526" y="3336908"/>
              <a:ext cx="279680" cy="4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e 65"/>
            <p:cNvGrpSpPr/>
            <p:nvPr/>
          </p:nvGrpSpPr>
          <p:grpSpPr>
            <a:xfrm rot="5400000" flipH="1">
              <a:off x="5338139" y="2565670"/>
              <a:ext cx="326085" cy="327058"/>
              <a:chOff x="3571868" y="1928802"/>
              <a:chExt cx="285752" cy="285752"/>
            </a:xfrm>
          </p:grpSpPr>
          <p:sp>
            <p:nvSpPr>
              <p:cNvPr id="83" name="Ellipse 82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84" name="Connecteur droit 83"/>
              <p:cNvCxnSpPr>
                <a:stCxn id="83" idx="1"/>
                <a:endCxn id="83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necteur droit 84"/>
              <p:cNvCxnSpPr>
                <a:stCxn id="83" idx="7"/>
                <a:endCxn id="83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Ellipse 68"/>
            <p:cNvSpPr/>
            <p:nvPr/>
          </p:nvSpPr>
          <p:spPr>
            <a:xfrm rot="10800000" flipH="1">
              <a:off x="5338139" y="3173380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7" name="Groupe 52"/>
            <p:cNvGrpSpPr/>
            <p:nvPr/>
          </p:nvGrpSpPr>
          <p:grpSpPr>
            <a:xfrm rot="5400000" flipH="1">
              <a:off x="5959940" y="3173380"/>
              <a:ext cx="326085" cy="327058"/>
              <a:chOff x="3571868" y="1928802"/>
              <a:chExt cx="285752" cy="285752"/>
            </a:xfrm>
          </p:grpSpPr>
          <p:sp>
            <p:nvSpPr>
              <p:cNvPr id="80" name="Ellipse 79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81" name="Connecteur droit 80"/>
              <p:cNvCxnSpPr>
                <a:stCxn id="80" idx="1"/>
                <a:endCxn id="80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cteur droit 81"/>
              <p:cNvCxnSpPr>
                <a:stCxn id="80" idx="7"/>
                <a:endCxn id="80" idx="3"/>
              </p:cNvCxnSpPr>
              <p:nvPr/>
            </p:nvCxnSpPr>
            <p:spPr>
              <a:xfrm rot="16200000" flipH="1" flipV="1">
                <a:off x="3613716" y="1970649"/>
                <a:ext cx="202056" cy="202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Connecteur droit 70"/>
            <p:cNvCxnSpPr>
              <a:endCxn id="69" idx="6"/>
            </p:cNvCxnSpPr>
            <p:nvPr/>
          </p:nvCxnSpPr>
          <p:spPr>
            <a:xfrm rot="10800000">
              <a:off x="5664224" y="3336909"/>
              <a:ext cx="29523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rot="5400000" flipH="1" flipV="1">
              <a:off x="5360612" y="3032811"/>
              <a:ext cx="2811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rot="10800000" flipH="1" flipV="1">
              <a:off x="6286512" y="3337396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Ellipse 73"/>
            <p:cNvSpPr/>
            <p:nvPr/>
          </p:nvSpPr>
          <p:spPr>
            <a:xfrm rot="5400000">
              <a:off x="6602883" y="3173867"/>
              <a:ext cx="326085" cy="32705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75" name="Connecteur droit 74"/>
            <p:cNvCxnSpPr/>
            <p:nvPr/>
          </p:nvCxnSpPr>
          <p:spPr>
            <a:xfrm>
              <a:off x="5500694" y="2128828"/>
              <a:ext cx="25003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>
              <a:off x="5500694" y="1528749"/>
              <a:ext cx="25003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5500694" y="928670"/>
              <a:ext cx="25003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 rot="5400000">
              <a:off x="8036743" y="3321843"/>
              <a:ext cx="121444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rot="5400000">
              <a:off x="4250529" y="3321843"/>
              <a:ext cx="121444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Ellipse 114"/>
          <p:cNvSpPr/>
          <p:nvPr/>
        </p:nvSpPr>
        <p:spPr>
          <a:xfrm rot="16200000">
            <a:off x="1849865" y="1301247"/>
            <a:ext cx="283138" cy="25759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b="1"/>
          </a:p>
        </p:txBody>
      </p:sp>
      <p:sp>
        <p:nvSpPr>
          <p:cNvPr id="94" name="Ellipse 93"/>
          <p:cNvSpPr/>
          <p:nvPr/>
        </p:nvSpPr>
        <p:spPr>
          <a:xfrm rot="16200000">
            <a:off x="2346530" y="1301247"/>
            <a:ext cx="283138" cy="25759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b="1"/>
          </a:p>
        </p:txBody>
      </p:sp>
      <p:cxnSp>
        <p:nvCxnSpPr>
          <p:cNvPr id="96" name="Connecteur droit 95"/>
          <p:cNvCxnSpPr/>
          <p:nvPr/>
        </p:nvCxnSpPr>
        <p:spPr>
          <a:xfrm>
            <a:off x="2120229" y="1429716"/>
            <a:ext cx="239075" cy="6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 flipV="1">
            <a:off x="2616894" y="1429715"/>
            <a:ext cx="268756" cy="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flipV="1">
            <a:off x="3143240" y="1430042"/>
            <a:ext cx="209883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Ellipse 99"/>
          <p:cNvSpPr/>
          <p:nvPr/>
        </p:nvSpPr>
        <p:spPr>
          <a:xfrm rot="16200000" flipV="1">
            <a:off x="3943417" y="1301248"/>
            <a:ext cx="283138" cy="25759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b="1"/>
          </a:p>
        </p:txBody>
      </p:sp>
      <p:grpSp>
        <p:nvGrpSpPr>
          <p:cNvPr id="8" name="Groupe 65"/>
          <p:cNvGrpSpPr/>
          <p:nvPr/>
        </p:nvGrpSpPr>
        <p:grpSpPr>
          <a:xfrm rot="16200000" flipV="1">
            <a:off x="3437038" y="1301248"/>
            <a:ext cx="283138" cy="257590"/>
            <a:chOff x="3571868" y="1928802"/>
            <a:chExt cx="285752" cy="285752"/>
          </a:xfrm>
        </p:grpSpPr>
        <p:sp>
          <p:nvSpPr>
            <p:cNvPr id="106" name="Ellipse 105"/>
            <p:cNvSpPr/>
            <p:nvPr/>
          </p:nvSpPr>
          <p:spPr>
            <a:xfrm>
              <a:off x="3571868" y="1928802"/>
              <a:ext cx="285752" cy="28575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107" name="Connecteur droit 106"/>
            <p:cNvCxnSpPr>
              <a:stCxn id="106" idx="1"/>
              <a:endCxn id="106" idx="5"/>
            </p:cNvCxnSpPr>
            <p:nvPr/>
          </p:nvCxnSpPr>
          <p:spPr>
            <a:xfrm rot="16200000" flipH="1">
              <a:off x="3613715" y="1970649"/>
              <a:ext cx="202058" cy="202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/>
            <p:cNvCxnSpPr>
              <a:stCxn id="106" idx="7"/>
              <a:endCxn id="106" idx="3"/>
            </p:cNvCxnSpPr>
            <p:nvPr/>
          </p:nvCxnSpPr>
          <p:spPr>
            <a:xfrm rot="16200000" flipH="1" flipV="1">
              <a:off x="3613715" y="1970649"/>
              <a:ext cx="202058" cy="202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3" name="Connecteur droit 102"/>
          <p:cNvCxnSpPr/>
          <p:nvPr/>
        </p:nvCxnSpPr>
        <p:spPr>
          <a:xfrm rot="10800000">
            <a:off x="3707403" y="1429389"/>
            <a:ext cx="248788" cy="13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/>
          <p:cNvCxnSpPr/>
          <p:nvPr/>
        </p:nvCxnSpPr>
        <p:spPr>
          <a:xfrm flipH="1" flipV="1">
            <a:off x="3201023" y="1430042"/>
            <a:ext cx="24878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65"/>
          <p:cNvGrpSpPr/>
          <p:nvPr/>
        </p:nvGrpSpPr>
        <p:grpSpPr>
          <a:xfrm rot="16200000" flipV="1">
            <a:off x="2872876" y="1301248"/>
            <a:ext cx="283138" cy="257590"/>
            <a:chOff x="3571868" y="1928802"/>
            <a:chExt cx="285752" cy="285752"/>
          </a:xfrm>
        </p:grpSpPr>
        <p:sp>
          <p:nvSpPr>
            <p:cNvPr id="123" name="Ellipse 122"/>
            <p:cNvSpPr/>
            <p:nvPr/>
          </p:nvSpPr>
          <p:spPr>
            <a:xfrm>
              <a:off x="3571868" y="1928802"/>
              <a:ext cx="285752" cy="28575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124" name="Connecteur droit 123"/>
            <p:cNvCxnSpPr>
              <a:stCxn id="123" idx="1"/>
              <a:endCxn id="123" idx="5"/>
            </p:cNvCxnSpPr>
            <p:nvPr/>
          </p:nvCxnSpPr>
          <p:spPr>
            <a:xfrm rot="16200000" flipH="1">
              <a:off x="3613715" y="1970649"/>
              <a:ext cx="202058" cy="202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/>
            <p:cNvCxnSpPr>
              <a:stCxn id="123" idx="7"/>
              <a:endCxn id="123" idx="3"/>
            </p:cNvCxnSpPr>
            <p:nvPr/>
          </p:nvCxnSpPr>
          <p:spPr>
            <a:xfrm rot="16200000" flipH="1" flipV="1">
              <a:off x="3613715" y="1970649"/>
              <a:ext cx="202058" cy="202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138"/>
          <p:cNvGrpSpPr/>
          <p:nvPr/>
        </p:nvGrpSpPr>
        <p:grpSpPr>
          <a:xfrm flipH="1">
            <a:off x="785786" y="1288473"/>
            <a:ext cx="1070541" cy="283138"/>
            <a:chOff x="857224" y="1142985"/>
            <a:chExt cx="1070541" cy="283138"/>
          </a:xfrm>
        </p:grpSpPr>
        <p:cxnSp>
          <p:nvCxnSpPr>
            <p:cNvPr id="131" name="Connecteur droit 130"/>
            <p:cNvCxnSpPr/>
            <p:nvPr/>
          </p:nvCxnSpPr>
          <p:spPr>
            <a:xfrm flipV="1">
              <a:off x="857224" y="1284554"/>
              <a:ext cx="209883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Ellipse 131"/>
            <p:cNvSpPr/>
            <p:nvPr/>
          </p:nvSpPr>
          <p:spPr>
            <a:xfrm rot="16200000" flipV="1">
              <a:off x="1657401" y="1155759"/>
              <a:ext cx="283138" cy="25759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11" name="Groupe 65"/>
            <p:cNvGrpSpPr/>
            <p:nvPr/>
          </p:nvGrpSpPr>
          <p:grpSpPr>
            <a:xfrm rot="16200000" flipV="1">
              <a:off x="1151022" y="1155759"/>
              <a:ext cx="283138" cy="257590"/>
              <a:chOff x="3571868" y="1928802"/>
              <a:chExt cx="285752" cy="285752"/>
            </a:xfrm>
          </p:grpSpPr>
          <p:sp>
            <p:nvSpPr>
              <p:cNvPr id="134" name="Ellipse 133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135" name="Connecteur droit 134"/>
              <p:cNvCxnSpPr>
                <a:stCxn id="134" idx="1"/>
                <a:endCxn id="134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Connecteur droit 135"/>
              <p:cNvCxnSpPr>
                <a:stCxn id="134" idx="7"/>
                <a:endCxn id="134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7" name="Connecteur droit 136"/>
            <p:cNvCxnSpPr/>
            <p:nvPr/>
          </p:nvCxnSpPr>
          <p:spPr>
            <a:xfrm rot="10800000">
              <a:off x="1421387" y="1283900"/>
              <a:ext cx="248788" cy="13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cteur droit 137"/>
            <p:cNvCxnSpPr/>
            <p:nvPr/>
          </p:nvCxnSpPr>
          <p:spPr>
            <a:xfrm flipH="1" flipV="1">
              <a:off x="915007" y="1284554"/>
              <a:ext cx="2487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2" name="Image 14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6110" y="1928802"/>
            <a:ext cx="5060270" cy="785962"/>
          </a:xfrm>
          <a:prstGeom prst="rect">
            <a:avLst/>
          </a:prstGeom>
          <a:noFill/>
          <a:ln/>
          <a:effectLst/>
        </p:spPr>
      </p:pic>
      <p:sp>
        <p:nvSpPr>
          <p:cNvPr id="144" name="ZoneTexte 143"/>
          <p:cNvSpPr txBox="1"/>
          <p:nvPr/>
        </p:nvSpPr>
        <p:spPr>
          <a:xfrm>
            <a:off x="1309665" y="857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fr-FR" dirty="0"/>
          </a:p>
        </p:txBody>
      </p:sp>
      <p:sp>
        <p:nvSpPr>
          <p:cNvPr id="145" name="ZoneTexte 144"/>
          <p:cNvSpPr txBox="1"/>
          <p:nvPr/>
        </p:nvSpPr>
        <p:spPr>
          <a:xfrm>
            <a:off x="1833544" y="857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fr-FR" dirty="0"/>
          </a:p>
        </p:txBody>
      </p:sp>
      <p:sp>
        <p:nvSpPr>
          <p:cNvPr id="146" name="ZoneTexte 145"/>
          <p:cNvSpPr txBox="1"/>
          <p:nvPr/>
        </p:nvSpPr>
        <p:spPr>
          <a:xfrm>
            <a:off x="2357423" y="857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fr-FR" dirty="0"/>
          </a:p>
        </p:txBody>
      </p:sp>
      <p:sp>
        <p:nvSpPr>
          <p:cNvPr id="147" name="ZoneTexte 146"/>
          <p:cNvSpPr txBox="1"/>
          <p:nvPr/>
        </p:nvSpPr>
        <p:spPr>
          <a:xfrm>
            <a:off x="2881302" y="857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fr-FR" dirty="0"/>
          </a:p>
        </p:txBody>
      </p:sp>
      <p:sp>
        <p:nvSpPr>
          <p:cNvPr id="148" name="ZoneTexte 147"/>
          <p:cNvSpPr txBox="1"/>
          <p:nvPr/>
        </p:nvSpPr>
        <p:spPr>
          <a:xfrm>
            <a:off x="3405181" y="857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fr-FR" dirty="0"/>
          </a:p>
        </p:txBody>
      </p:sp>
      <p:sp>
        <p:nvSpPr>
          <p:cNvPr id="149" name="ZoneTexte 148"/>
          <p:cNvSpPr txBox="1"/>
          <p:nvPr/>
        </p:nvSpPr>
        <p:spPr>
          <a:xfrm>
            <a:off x="3929058" y="857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fr-FR" dirty="0"/>
          </a:p>
        </p:txBody>
      </p:sp>
      <p:pic>
        <p:nvPicPr>
          <p:cNvPr id="150" name="Image 14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3786190"/>
            <a:ext cx="3730922" cy="714380"/>
          </a:xfrm>
          <a:prstGeom prst="rect">
            <a:avLst/>
          </a:prstGeom>
          <a:noFill/>
        </p:spPr>
      </p:pic>
      <p:sp>
        <p:nvSpPr>
          <p:cNvPr id="92" name="ZoneTexte 91"/>
          <p:cNvSpPr txBox="1"/>
          <p:nvPr/>
        </p:nvSpPr>
        <p:spPr>
          <a:xfrm>
            <a:off x="769852" y="857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fr-FR" dirty="0"/>
          </a:p>
        </p:txBody>
      </p:sp>
      <p:pic>
        <p:nvPicPr>
          <p:cNvPr id="93" name="Image 92" descr="stringthook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2071678"/>
            <a:ext cx="7244031" cy="10242903"/>
          </a:xfrm>
          <a:prstGeom prst="rect">
            <a:avLst/>
          </a:prstGeom>
        </p:spPr>
      </p:pic>
      <p:sp>
        <p:nvSpPr>
          <p:cNvPr id="95" name="Rectangle 94"/>
          <p:cNvSpPr/>
          <p:nvPr/>
        </p:nvSpPr>
        <p:spPr>
          <a:xfrm>
            <a:off x="5548785" y="1000108"/>
            <a:ext cx="35952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402B2"/>
                </a:solidFill>
              </a:rPr>
              <a:t>[</a:t>
            </a:r>
            <a:r>
              <a:rPr lang="en-US" dirty="0" err="1" smtClean="0">
                <a:solidFill>
                  <a:srgbClr val="2402B2"/>
                </a:solidFill>
              </a:rPr>
              <a:t>Saleur</a:t>
            </a:r>
            <a:r>
              <a:rPr lang="en-US" dirty="0" smtClean="0">
                <a:solidFill>
                  <a:srgbClr val="2402B2"/>
                </a:solidFill>
              </a:rPr>
              <a:t>, 99]</a:t>
            </a:r>
          </a:p>
          <a:p>
            <a:r>
              <a:rPr lang="en-US" dirty="0" smtClean="0">
                <a:solidFill>
                  <a:srgbClr val="2402B2"/>
                </a:solidFill>
              </a:rPr>
              <a:t>[</a:t>
            </a:r>
            <a:r>
              <a:rPr lang="en-US" dirty="0" err="1" smtClean="0">
                <a:solidFill>
                  <a:srgbClr val="2402B2"/>
                </a:solidFill>
              </a:rPr>
              <a:t>Gromov</a:t>
            </a:r>
            <a:r>
              <a:rPr lang="en-US" dirty="0" smtClean="0">
                <a:solidFill>
                  <a:srgbClr val="2402B2"/>
                </a:solidFill>
              </a:rPr>
              <a:t>, </a:t>
            </a:r>
            <a:r>
              <a:rPr lang="en-US" dirty="0" err="1" smtClean="0">
                <a:solidFill>
                  <a:srgbClr val="2402B2"/>
                </a:solidFill>
              </a:rPr>
              <a:t>Kazakov</a:t>
            </a:r>
            <a:r>
              <a:rPr lang="en-US" dirty="0" smtClean="0">
                <a:solidFill>
                  <a:srgbClr val="2402B2"/>
                </a:solidFill>
              </a:rPr>
              <a:t>,  </a:t>
            </a:r>
            <a:r>
              <a:rPr lang="en-US" dirty="0" err="1" smtClean="0">
                <a:solidFill>
                  <a:srgbClr val="2402B2"/>
                </a:solidFill>
              </a:rPr>
              <a:t>Kozak</a:t>
            </a:r>
            <a:r>
              <a:rPr lang="en-US" dirty="0" smtClean="0">
                <a:solidFill>
                  <a:srgbClr val="2402B2"/>
                </a:solidFill>
              </a:rPr>
              <a:t>, Vieira, 09</a:t>
            </a:r>
            <a:r>
              <a:rPr lang="en-US" dirty="0" smtClean="0">
                <a:solidFill>
                  <a:srgbClr val="2402B2"/>
                </a:solidFill>
              </a:rPr>
              <a:t>]</a:t>
            </a:r>
            <a:endParaRPr lang="en-US" dirty="0" smtClean="0">
              <a:solidFill>
                <a:srgbClr val="2402B2"/>
              </a:solidFill>
            </a:endParaRPr>
          </a:p>
          <a:p>
            <a:r>
              <a:rPr lang="en-US" dirty="0" smtClean="0">
                <a:solidFill>
                  <a:srgbClr val="2402B2"/>
                </a:solidFill>
              </a:rPr>
              <a:t>[D.V.,  09]</a:t>
            </a:r>
            <a:endParaRPr lang="en-US" dirty="0" smtClean="0">
              <a:solidFill>
                <a:srgbClr val="2402B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2" name="Connecteur droit 151"/>
          <p:cNvCxnSpPr/>
          <p:nvPr/>
        </p:nvCxnSpPr>
        <p:spPr>
          <a:xfrm rot="5400000" flipH="1" flipV="1">
            <a:off x="3546632" y="3141166"/>
            <a:ext cx="25676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0" y="0"/>
            <a:ext cx="2468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AdS</a:t>
            </a:r>
            <a:r>
              <a:rPr lang="en-US" sz="3200" b="1" dirty="0" smtClean="0"/>
              <a:t>/CFT case</a:t>
            </a:r>
            <a:endParaRPr lang="fr-FR" sz="3200" b="1" dirty="0"/>
          </a:p>
        </p:txBody>
      </p:sp>
      <p:grpSp>
        <p:nvGrpSpPr>
          <p:cNvPr id="3" name="Groupe 48"/>
          <p:cNvGrpSpPr/>
          <p:nvPr/>
        </p:nvGrpSpPr>
        <p:grpSpPr>
          <a:xfrm>
            <a:off x="8429620" y="6357934"/>
            <a:ext cx="714380" cy="500066"/>
            <a:chOff x="4357686" y="571480"/>
            <a:chExt cx="4857752" cy="3357586"/>
          </a:xfrm>
        </p:grpSpPr>
        <p:cxnSp>
          <p:nvCxnSpPr>
            <p:cNvPr id="52" name="Connecteur droit 51"/>
            <p:cNvCxnSpPr/>
            <p:nvPr/>
          </p:nvCxnSpPr>
          <p:spPr>
            <a:xfrm rot="5400000" flipH="1" flipV="1">
              <a:off x="5693868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 rot="5400000" flipH="1" flipV="1">
              <a:off x="6342884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rot="5400000" flipH="1" flipV="1">
              <a:off x="5072067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 rot="5400000" flipH="1" flipV="1">
              <a:off x="4464355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 rot="5400000" flipH="1" flipV="1">
              <a:off x="3821901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>
              <a:off x="4357686" y="3328986"/>
              <a:ext cx="478631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>
              <a:off x="4357718" y="3929066"/>
              <a:ext cx="478631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4429124" y="2729686"/>
              <a:ext cx="478631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e 65"/>
            <p:cNvGrpSpPr/>
            <p:nvPr/>
          </p:nvGrpSpPr>
          <p:grpSpPr>
            <a:xfrm rot="16200000">
              <a:off x="7858635" y="2565670"/>
              <a:ext cx="326085" cy="327058"/>
              <a:chOff x="3571868" y="1928802"/>
              <a:chExt cx="285752" cy="285752"/>
            </a:xfrm>
          </p:grpSpPr>
          <p:sp>
            <p:nvSpPr>
              <p:cNvPr id="89" name="Ellipse 88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90" name="Connecteur droit 89"/>
              <p:cNvCxnSpPr>
                <a:stCxn id="89" idx="1"/>
                <a:endCxn id="89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90"/>
              <p:cNvCxnSpPr>
                <a:stCxn id="89" idx="7"/>
                <a:endCxn id="89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Ellipse 62"/>
            <p:cNvSpPr/>
            <p:nvPr/>
          </p:nvSpPr>
          <p:spPr>
            <a:xfrm rot="10800000">
              <a:off x="7858635" y="3173380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5" name="Groupe 52"/>
            <p:cNvGrpSpPr/>
            <p:nvPr/>
          </p:nvGrpSpPr>
          <p:grpSpPr>
            <a:xfrm rot="16200000">
              <a:off x="7215692" y="3173380"/>
              <a:ext cx="326085" cy="327057"/>
              <a:chOff x="3571868" y="1928802"/>
              <a:chExt cx="285752" cy="285752"/>
            </a:xfrm>
          </p:grpSpPr>
          <p:sp>
            <p:nvSpPr>
              <p:cNvPr id="86" name="Ellipse 85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87" name="Connecteur droit 86"/>
              <p:cNvCxnSpPr>
                <a:stCxn id="86" idx="1"/>
                <a:endCxn id="86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cteur droit 87"/>
              <p:cNvCxnSpPr>
                <a:stCxn id="86" idx="7"/>
                <a:endCxn id="86" idx="3"/>
              </p:cNvCxnSpPr>
              <p:nvPr/>
            </p:nvCxnSpPr>
            <p:spPr>
              <a:xfrm rot="16200000" flipH="1" flipV="1">
                <a:off x="3613716" y="1970649"/>
                <a:ext cx="202056" cy="202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Connecteur droit 64"/>
            <p:cNvCxnSpPr>
              <a:stCxn id="86" idx="4"/>
              <a:endCxn id="63" idx="6"/>
            </p:cNvCxnSpPr>
            <p:nvPr/>
          </p:nvCxnSpPr>
          <p:spPr>
            <a:xfrm>
              <a:off x="7542263" y="3336908"/>
              <a:ext cx="316372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rot="5400000" flipH="1" flipV="1">
              <a:off x="7881595" y="3033055"/>
              <a:ext cx="280164" cy="4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>
              <a:stCxn id="86" idx="0"/>
            </p:cNvCxnSpPr>
            <p:nvPr/>
          </p:nvCxnSpPr>
          <p:spPr>
            <a:xfrm rot="10800000" flipV="1">
              <a:off x="6935526" y="3336908"/>
              <a:ext cx="279680" cy="4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e 65"/>
            <p:cNvGrpSpPr/>
            <p:nvPr/>
          </p:nvGrpSpPr>
          <p:grpSpPr>
            <a:xfrm rot="5400000" flipH="1">
              <a:off x="5338139" y="2565670"/>
              <a:ext cx="326085" cy="327058"/>
              <a:chOff x="3571868" y="1928802"/>
              <a:chExt cx="285752" cy="285752"/>
            </a:xfrm>
          </p:grpSpPr>
          <p:sp>
            <p:nvSpPr>
              <p:cNvPr id="83" name="Ellipse 82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84" name="Connecteur droit 83"/>
              <p:cNvCxnSpPr>
                <a:stCxn id="83" idx="1"/>
                <a:endCxn id="83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necteur droit 84"/>
              <p:cNvCxnSpPr>
                <a:stCxn id="83" idx="7"/>
                <a:endCxn id="83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Ellipse 68"/>
            <p:cNvSpPr/>
            <p:nvPr/>
          </p:nvSpPr>
          <p:spPr>
            <a:xfrm rot="10800000" flipH="1">
              <a:off x="5338139" y="3173380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7" name="Groupe 52"/>
            <p:cNvGrpSpPr/>
            <p:nvPr/>
          </p:nvGrpSpPr>
          <p:grpSpPr>
            <a:xfrm rot="5400000" flipH="1">
              <a:off x="5959940" y="3173380"/>
              <a:ext cx="326085" cy="327058"/>
              <a:chOff x="3571868" y="1928802"/>
              <a:chExt cx="285752" cy="285752"/>
            </a:xfrm>
          </p:grpSpPr>
          <p:sp>
            <p:nvSpPr>
              <p:cNvPr id="80" name="Ellipse 79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81" name="Connecteur droit 80"/>
              <p:cNvCxnSpPr>
                <a:stCxn id="80" idx="1"/>
                <a:endCxn id="80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cteur droit 81"/>
              <p:cNvCxnSpPr>
                <a:stCxn id="80" idx="7"/>
                <a:endCxn id="80" idx="3"/>
              </p:cNvCxnSpPr>
              <p:nvPr/>
            </p:nvCxnSpPr>
            <p:spPr>
              <a:xfrm rot="16200000" flipH="1" flipV="1">
                <a:off x="3613716" y="1970649"/>
                <a:ext cx="202056" cy="202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Connecteur droit 70"/>
            <p:cNvCxnSpPr>
              <a:endCxn id="69" idx="6"/>
            </p:cNvCxnSpPr>
            <p:nvPr/>
          </p:nvCxnSpPr>
          <p:spPr>
            <a:xfrm rot="10800000">
              <a:off x="5664224" y="3336909"/>
              <a:ext cx="29523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rot="5400000" flipH="1" flipV="1">
              <a:off x="5360612" y="3032811"/>
              <a:ext cx="2811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rot="10800000" flipH="1" flipV="1">
              <a:off x="6286512" y="3337396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Ellipse 73"/>
            <p:cNvSpPr/>
            <p:nvPr/>
          </p:nvSpPr>
          <p:spPr>
            <a:xfrm rot="5400000">
              <a:off x="6602883" y="3173867"/>
              <a:ext cx="326085" cy="32705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75" name="Connecteur droit 74"/>
            <p:cNvCxnSpPr/>
            <p:nvPr/>
          </p:nvCxnSpPr>
          <p:spPr>
            <a:xfrm>
              <a:off x="5500694" y="2128828"/>
              <a:ext cx="25003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>
              <a:off x="5500694" y="1528749"/>
              <a:ext cx="25003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5500694" y="928670"/>
              <a:ext cx="25003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 rot="5400000">
              <a:off x="8036743" y="3321843"/>
              <a:ext cx="121444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rot="5400000">
              <a:off x="4250529" y="3321843"/>
              <a:ext cx="121444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ZoneTexte 143"/>
          <p:cNvSpPr txBox="1"/>
          <p:nvPr/>
        </p:nvSpPr>
        <p:spPr>
          <a:xfrm>
            <a:off x="3611583" y="857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fr-FR" dirty="0"/>
          </a:p>
        </p:txBody>
      </p:sp>
      <p:sp>
        <p:nvSpPr>
          <p:cNvPr id="145" name="ZoneTexte 144"/>
          <p:cNvSpPr txBox="1"/>
          <p:nvPr/>
        </p:nvSpPr>
        <p:spPr>
          <a:xfrm>
            <a:off x="4698942" y="857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fr-FR" dirty="0"/>
          </a:p>
        </p:txBody>
      </p:sp>
      <p:sp>
        <p:nvSpPr>
          <p:cNvPr id="146" name="ZoneTexte 145"/>
          <p:cNvSpPr txBox="1"/>
          <p:nvPr/>
        </p:nvSpPr>
        <p:spPr>
          <a:xfrm>
            <a:off x="4071934" y="857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fr-FR" dirty="0"/>
          </a:p>
        </p:txBody>
      </p:sp>
      <p:sp>
        <p:nvSpPr>
          <p:cNvPr id="147" name="ZoneTexte 146"/>
          <p:cNvSpPr txBox="1"/>
          <p:nvPr/>
        </p:nvSpPr>
        <p:spPr>
          <a:xfrm>
            <a:off x="5183220" y="857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fr-FR" dirty="0"/>
          </a:p>
        </p:txBody>
      </p:sp>
      <p:sp>
        <p:nvSpPr>
          <p:cNvPr id="148" name="ZoneTexte 147"/>
          <p:cNvSpPr txBox="1"/>
          <p:nvPr/>
        </p:nvSpPr>
        <p:spPr>
          <a:xfrm>
            <a:off x="5770512" y="857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fr-FR" dirty="0"/>
          </a:p>
        </p:txBody>
      </p:sp>
      <p:sp>
        <p:nvSpPr>
          <p:cNvPr id="149" name="ZoneTexte 148"/>
          <p:cNvSpPr txBox="1"/>
          <p:nvPr/>
        </p:nvSpPr>
        <p:spPr>
          <a:xfrm>
            <a:off x="6286512" y="857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fr-FR" dirty="0"/>
          </a:p>
        </p:txBody>
      </p:sp>
      <p:sp>
        <p:nvSpPr>
          <p:cNvPr id="92" name="ZoneTexte 91"/>
          <p:cNvSpPr txBox="1"/>
          <p:nvPr/>
        </p:nvSpPr>
        <p:spPr>
          <a:xfrm>
            <a:off x="3127306" y="857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fr-FR" dirty="0"/>
          </a:p>
        </p:txBody>
      </p:sp>
      <p:grpSp>
        <p:nvGrpSpPr>
          <p:cNvPr id="95" name="Groupe 94"/>
          <p:cNvGrpSpPr/>
          <p:nvPr/>
        </p:nvGrpSpPr>
        <p:grpSpPr>
          <a:xfrm rot="16200000">
            <a:off x="4679157" y="4179099"/>
            <a:ext cx="285752" cy="3214710"/>
            <a:chOff x="602577" y="817393"/>
            <a:chExt cx="329096" cy="4081673"/>
          </a:xfrm>
        </p:grpSpPr>
        <p:grpSp>
          <p:nvGrpSpPr>
            <p:cNvPr id="99" name="Groupe 52"/>
            <p:cNvGrpSpPr/>
            <p:nvPr/>
          </p:nvGrpSpPr>
          <p:grpSpPr>
            <a:xfrm>
              <a:off x="605588" y="817393"/>
              <a:ext cx="326085" cy="327058"/>
              <a:chOff x="3571868" y="1928802"/>
              <a:chExt cx="285752" cy="285752"/>
            </a:xfrm>
          </p:grpSpPr>
          <p:sp>
            <p:nvSpPr>
              <p:cNvPr id="133" name="Ellipse 132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139" name="Connecteur droit 138"/>
              <p:cNvCxnSpPr>
                <a:stCxn id="133" idx="1"/>
                <a:endCxn id="133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Connecteur droit 139"/>
              <p:cNvCxnSpPr>
                <a:stCxn id="133" idx="7"/>
                <a:endCxn id="133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Ellipse 100"/>
            <p:cNvSpPr/>
            <p:nvPr/>
          </p:nvSpPr>
          <p:spPr>
            <a:xfrm>
              <a:off x="602577" y="1357298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102" name="Groupe 65"/>
            <p:cNvGrpSpPr/>
            <p:nvPr/>
          </p:nvGrpSpPr>
          <p:grpSpPr>
            <a:xfrm>
              <a:off x="605588" y="1958934"/>
              <a:ext cx="326085" cy="327058"/>
              <a:chOff x="3571868" y="1928802"/>
              <a:chExt cx="285752" cy="285752"/>
            </a:xfrm>
          </p:grpSpPr>
          <p:sp>
            <p:nvSpPr>
              <p:cNvPr id="128" name="Ellipse 127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129" name="Connecteur droit 128"/>
              <p:cNvCxnSpPr>
                <a:stCxn id="128" idx="1"/>
                <a:endCxn id="128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Connecteur droit 129"/>
              <p:cNvCxnSpPr>
                <a:stCxn id="128" idx="7"/>
                <a:endCxn id="128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Connecteur droit 104"/>
            <p:cNvCxnSpPr>
              <a:stCxn id="133" idx="4"/>
              <a:endCxn id="101" idx="0"/>
            </p:cNvCxnSpPr>
            <p:nvPr/>
          </p:nvCxnSpPr>
          <p:spPr>
            <a:xfrm rot="5400000">
              <a:off x="660703" y="1249369"/>
              <a:ext cx="212847" cy="3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/>
            <p:cNvCxnSpPr>
              <a:stCxn id="101" idx="4"/>
              <a:endCxn id="128" idx="0"/>
            </p:cNvCxnSpPr>
            <p:nvPr/>
          </p:nvCxnSpPr>
          <p:spPr>
            <a:xfrm rot="16200000" flipH="1">
              <a:off x="629836" y="1820139"/>
              <a:ext cx="274578" cy="3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/>
            <p:cNvCxnSpPr>
              <a:stCxn id="128" idx="4"/>
              <a:endCxn id="118" idx="0"/>
            </p:cNvCxnSpPr>
            <p:nvPr/>
          </p:nvCxnSpPr>
          <p:spPr>
            <a:xfrm rot="5400000">
              <a:off x="590036" y="2464587"/>
              <a:ext cx="3571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1" name="Groupe 52"/>
            <p:cNvGrpSpPr/>
            <p:nvPr/>
          </p:nvGrpSpPr>
          <p:grpSpPr>
            <a:xfrm flipV="1">
              <a:off x="605588" y="4572008"/>
              <a:ext cx="326085" cy="327058"/>
              <a:chOff x="3571868" y="1928802"/>
              <a:chExt cx="285752" cy="285752"/>
            </a:xfrm>
          </p:grpSpPr>
          <p:sp>
            <p:nvSpPr>
              <p:cNvPr id="122" name="Ellipse 121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126" name="Connecteur droit 125"/>
              <p:cNvCxnSpPr>
                <a:stCxn id="122" idx="1"/>
                <a:endCxn id="122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cteur droit 126"/>
              <p:cNvCxnSpPr>
                <a:stCxn id="122" idx="7"/>
                <a:endCxn id="122" idx="3"/>
              </p:cNvCxnSpPr>
              <p:nvPr/>
            </p:nvCxnSpPr>
            <p:spPr>
              <a:xfrm rot="16200000" flipH="1" flipV="1">
                <a:off x="3613716" y="1970649"/>
                <a:ext cx="202056" cy="202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2" name="Ellipse 111"/>
            <p:cNvSpPr/>
            <p:nvPr/>
          </p:nvSpPr>
          <p:spPr>
            <a:xfrm flipV="1">
              <a:off x="605588" y="3929066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113" name="Groupe 65"/>
            <p:cNvGrpSpPr/>
            <p:nvPr/>
          </p:nvGrpSpPr>
          <p:grpSpPr>
            <a:xfrm flipV="1">
              <a:off x="605588" y="3286124"/>
              <a:ext cx="326085" cy="327058"/>
              <a:chOff x="3571868" y="1928802"/>
              <a:chExt cx="285752" cy="285752"/>
            </a:xfrm>
          </p:grpSpPr>
          <p:sp>
            <p:nvSpPr>
              <p:cNvPr id="119" name="Ellipse 118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120" name="Connecteur droit 119"/>
              <p:cNvCxnSpPr>
                <a:stCxn id="119" idx="1"/>
                <a:endCxn id="119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cteur droit 120"/>
              <p:cNvCxnSpPr>
                <a:stCxn id="119" idx="7"/>
                <a:endCxn id="119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4" name="Connecteur droit 113"/>
            <p:cNvCxnSpPr>
              <a:stCxn id="122" idx="4"/>
              <a:endCxn id="112" idx="0"/>
            </p:cNvCxnSpPr>
            <p:nvPr/>
          </p:nvCxnSpPr>
          <p:spPr>
            <a:xfrm rot="5400000" flipH="1" flipV="1">
              <a:off x="610689" y="4414066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/>
            <p:cNvCxnSpPr>
              <a:stCxn id="112" idx="4"/>
              <a:endCxn id="119" idx="0"/>
            </p:cNvCxnSpPr>
            <p:nvPr/>
          </p:nvCxnSpPr>
          <p:spPr>
            <a:xfrm rot="5400000" flipH="1" flipV="1">
              <a:off x="610689" y="3771124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/>
            <p:cNvCxnSpPr>
              <a:stCxn id="119" idx="4"/>
              <a:endCxn id="118" idx="4"/>
            </p:cNvCxnSpPr>
            <p:nvPr/>
          </p:nvCxnSpPr>
          <p:spPr>
            <a:xfrm rot="5400000" flipH="1" flipV="1">
              <a:off x="610689" y="3128182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Ellipse 117"/>
            <p:cNvSpPr/>
            <p:nvPr/>
          </p:nvSpPr>
          <p:spPr>
            <a:xfrm>
              <a:off x="605588" y="2643182"/>
              <a:ext cx="326085" cy="32705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</p:grpSp>
      <p:sp>
        <p:nvSpPr>
          <p:cNvPr id="141" name="ZoneTexte 140"/>
          <p:cNvSpPr txBox="1"/>
          <p:nvPr/>
        </p:nvSpPr>
        <p:spPr>
          <a:xfrm>
            <a:off x="214282" y="5572140"/>
            <a:ext cx="2555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But </a:t>
            </a:r>
            <a:r>
              <a:rPr lang="en-US" sz="2000" dirty="0" err="1" smtClean="0"/>
              <a:t>AdS</a:t>
            </a:r>
            <a:r>
              <a:rPr lang="en-US" sz="2000" dirty="0" smtClean="0"/>
              <a:t>/CFT is like this</a:t>
            </a:r>
            <a:endParaRPr lang="fr-FR" sz="2000" dirty="0"/>
          </a:p>
        </p:txBody>
      </p:sp>
      <p:cxnSp>
        <p:nvCxnSpPr>
          <p:cNvPr id="143" name="Connecteur droit 142"/>
          <p:cNvCxnSpPr/>
          <p:nvPr/>
        </p:nvCxnSpPr>
        <p:spPr>
          <a:xfrm rot="5400000" flipH="1" flipV="1">
            <a:off x="4022134" y="3141166"/>
            <a:ext cx="25676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/>
          <p:cNvCxnSpPr/>
          <p:nvPr/>
        </p:nvCxnSpPr>
        <p:spPr>
          <a:xfrm rot="5400000" flipH="1" flipV="1">
            <a:off x="4518448" y="3141166"/>
            <a:ext cx="25676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/>
          <p:cNvCxnSpPr/>
          <p:nvPr/>
        </p:nvCxnSpPr>
        <p:spPr>
          <a:xfrm rot="5400000" flipH="1" flipV="1">
            <a:off x="3081904" y="3141166"/>
            <a:ext cx="25676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/>
          <p:cNvCxnSpPr/>
          <p:nvPr/>
        </p:nvCxnSpPr>
        <p:spPr>
          <a:xfrm rot="5400000" flipH="1" flipV="1">
            <a:off x="2590608" y="3141166"/>
            <a:ext cx="25676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/>
          <p:cNvCxnSpPr/>
          <p:nvPr/>
        </p:nvCxnSpPr>
        <p:spPr>
          <a:xfrm>
            <a:off x="3000332" y="3966076"/>
            <a:ext cx="366017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/>
          <p:cNvCxnSpPr/>
          <p:nvPr/>
        </p:nvCxnSpPr>
        <p:spPr>
          <a:xfrm>
            <a:off x="3000356" y="4424968"/>
            <a:ext cx="366017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cteur droit 156"/>
          <p:cNvCxnSpPr/>
          <p:nvPr/>
        </p:nvCxnSpPr>
        <p:spPr>
          <a:xfrm>
            <a:off x="3054962" y="3507781"/>
            <a:ext cx="366017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Groupe 157"/>
          <p:cNvGrpSpPr/>
          <p:nvPr/>
        </p:nvGrpSpPr>
        <p:grpSpPr>
          <a:xfrm rot="16200000">
            <a:off x="5677569" y="3382355"/>
            <a:ext cx="249363" cy="250107"/>
            <a:chOff x="3571868" y="1928802"/>
            <a:chExt cx="285752" cy="285752"/>
          </a:xfrm>
        </p:grpSpPr>
        <p:sp>
          <p:nvSpPr>
            <p:cNvPr id="159" name="Ellipse 158"/>
            <p:cNvSpPr/>
            <p:nvPr/>
          </p:nvSpPr>
          <p:spPr>
            <a:xfrm>
              <a:off x="3571868" y="1928802"/>
              <a:ext cx="285752" cy="28575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160" name="Connecteur droit 159"/>
            <p:cNvCxnSpPr>
              <a:stCxn id="159" idx="1"/>
              <a:endCxn id="159" idx="5"/>
            </p:cNvCxnSpPr>
            <p:nvPr/>
          </p:nvCxnSpPr>
          <p:spPr>
            <a:xfrm rot="16200000" flipH="1">
              <a:off x="3613715" y="1970649"/>
              <a:ext cx="202058" cy="202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cteur droit 160"/>
            <p:cNvCxnSpPr>
              <a:stCxn id="159" idx="7"/>
              <a:endCxn id="159" idx="3"/>
            </p:cNvCxnSpPr>
            <p:nvPr/>
          </p:nvCxnSpPr>
          <p:spPr>
            <a:xfrm rot="16200000" flipH="1" flipV="1">
              <a:off x="3613715" y="1970649"/>
              <a:ext cx="202058" cy="202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Ellipse 161"/>
          <p:cNvSpPr/>
          <p:nvPr/>
        </p:nvSpPr>
        <p:spPr>
          <a:xfrm rot="10800000">
            <a:off x="5677569" y="3847082"/>
            <a:ext cx="249363" cy="25010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b="1"/>
          </a:p>
        </p:txBody>
      </p:sp>
      <p:grpSp>
        <p:nvGrpSpPr>
          <p:cNvPr id="163" name="Groupe 52"/>
          <p:cNvGrpSpPr/>
          <p:nvPr/>
        </p:nvGrpSpPr>
        <p:grpSpPr>
          <a:xfrm rot="16200000">
            <a:off x="5185899" y="3847082"/>
            <a:ext cx="249363" cy="250106"/>
            <a:chOff x="3571868" y="1928802"/>
            <a:chExt cx="285752" cy="285752"/>
          </a:xfrm>
        </p:grpSpPr>
        <p:sp>
          <p:nvSpPr>
            <p:cNvPr id="164" name="Ellipse 163"/>
            <p:cNvSpPr/>
            <p:nvPr/>
          </p:nvSpPr>
          <p:spPr>
            <a:xfrm>
              <a:off x="3571868" y="1928802"/>
              <a:ext cx="285752" cy="28575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165" name="Connecteur droit 164"/>
            <p:cNvCxnSpPr>
              <a:stCxn id="164" idx="1"/>
              <a:endCxn id="164" idx="5"/>
            </p:cNvCxnSpPr>
            <p:nvPr/>
          </p:nvCxnSpPr>
          <p:spPr>
            <a:xfrm rot="16200000" flipH="1">
              <a:off x="3613715" y="1970649"/>
              <a:ext cx="202058" cy="202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cteur droit 165"/>
            <p:cNvCxnSpPr>
              <a:stCxn id="164" idx="7"/>
              <a:endCxn id="164" idx="3"/>
            </p:cNvCxnSpPr>
            <p:nvPr/>
          </p:nvCxnSpPr>
          <p:spPr>
            <a:xfrm rot="16200000" flipH="1" flipV="1">
              <a:off x="3613716" y="1970649"/>
              <a:ext cx="202056" cy="2020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7" name="Connecteur droit 166"/>
          <p:cNvCxnSpPr>
            <a:endCxn id="162" idx="6"/>
          </p:cNvCxnSpPr>
          <p:nvPr/>
        </p:nvCxnSpPr>
        <p:spPr>
          <a:xfrm>
            <a:off x="5435634" y="3972135"/>
            <a:ext cx="241935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cteur droit 167"/>
          <p:cNvCxnSpPr/>
          <p:nvPr/>
        </p:nvCxnSpPr>
        <p:spPr>
          <a:xfrm rot="5400000" flipH="1" flipV="1">
            <a:off x="5695127" y="3739773"/>
            <a:ext cx="214246" cy="3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cteur droit 168"/>
          <p:cNvCxnSpPr/>
          <p:nvPr/>
        </p:nvCxnSpPr>
        <p:spPr>
          <a:xfrm rot="10800000" flipV="1">
            <a:off x="4971651" y="3972135"/>
            <a:ext cx="213876" cy="3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" name="Groupe 65"/>
          <p:cNvGrpSpPr/>
          <p:nvPr/>
        </p:nvGrpSpPr>
        <p:grpSpPr>
          <a:xfrm rot="5400000" flipH="1">
            <a:off x="3750102" y="3382355"/>
            <a:ext cx="249363" cy="250107"/>
            <a:chOff x="3571868" y="1928802"/>
            <a:chExt cx="285752" cy="285752"/>
          </a:xfrm>
        </p:grpSpPr>
        <p:sp>
          <p:nvSpPr>
            <p:cNvPr id="171" name="Ellipse 170"/>
            <p:cNvSpPr/>
            <p:nvPr/>
          </p:nvSpPr>
          <p:spPr>
            <a:xfrm>
              <a:off x="3571868" y="1928802"/>
              <a:ext cx="285752" cy="28575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172" name="Connecteur droit 171"/>
            <p:cNvCxnSpPr>
              <a:stCxn id="171" idx="1"/>
              <a:endCxn id="171" idx="5"/>
            </p:cNvCxnSpPr>
            <p:nvPr/>
          </p:nvCxnSpPr>
          <p:spPr>
            <a:xfrm rot="16200000" flipH="1">
              <a:off x="3613715" y="1970649"/>
              <a:ext cx="202058" cy="202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cteur droit 172"/>
            <p:cNvCxnSpPr>
              <a:stCxn id="171" idx="7"/>
              <a:endCxn id="171" idx="3"/>
            </p:cNvCxnSpPr>
            <p:nvPr/>
          </p:nvCxnSpPr>
          <p:spPr>
            <a:xfrm rot="16200000" flipH="1" flipV="1">
              <a:off x="3613715" y="1970649"/>
              <a:ext cx="202058" cy="202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Ellipse 173"/>
          <p:cNvSpPr/>
          <p:nvPr/>
        </p:nvSpPr>
        <p:spPr>
          <a:xfrm rot="10800000" flipH="1">
            <a:off x="3750102" y="3847082"/>
            <a:ext cx="249363" cy="25010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b="1"/>
          </a:p>
        </p:txBody>
      </p:sp>
      <p:grpSp>
        <p:nvGrpSpPr>
          <p:cNvPr id="175" name="Groupe 52"/>
          <p:cNvGrpSpPr/>
          <p:nvPr/>
        </p:nvGrpSpPr>
        <p:grpSpPr>
          <a:xfrm rot="5400000" flipH="1">
            <a:off x="4225604" y="3847082"/>
            <a:ext cx="249363" cy="250107"/>
            <a:chOff x="3571868" y="1928802"/>
            <a:chExt cx="285752" cy="285752"/>
          </a:xfrm>
        </p:grpSpPr>
        <p:sp>
          <p:nvSpPr>
            <p:cNvPr id="176" name="Ellipse 175"/>
            <p:cNvSpPr/>
            <p:nvPr/>
          </p:nvSpPr>
          <p:spPr>
            <a:xfrm>
              <a:off x="3571868" y="1928802"/>
              <a:ext cx="285752" cy="28575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177" name="Connecteur droit 176"/>
            <p:cNvCxnSpPr>
              <a:stCxn id="176" idx="1"/>
              <a:endCxn id="176" idx="5"/>
            </p:cNvCxnSpPr>
            <p:nvPr/>
          </p:nvCxnSpPr>
          <p:spPr>
            <a:xfrm rot="16200000" flipH="1">
              <a:off x="3613715" y="1970649"/>
              <a:ext cx="202058" cy="202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cteur droit 177"/>
            <p:cNvCxnSpPr>
              <a:stCxn id="176" idx="7"/>
              <a:endCxn id="176" idx="3"/>
            </p:cNvCxnSpPr>
            <p:nvPr/>
          </p:nvCxnSpPr>
          <p:spPr>
            <a:xfrm rot="16200000" flipH="1" flipV="1">
              <a:off x="3613716" y="1970649"/>
              <a:ext cx="202056" cy="2020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9" name="Connecteur droit 178"/>
          <p:cNvCxnSpPr>
            <a:endCxn id="174" idx="6"/>
          </p:cNvCxnSpPr>
          <p:nvPr/>
        </p:nvCxnSpPr>
        <p:spPr>
          <a:xfrm rot="10800000">
            <a:off x="3999464" y="3972135"/>
            <a:ext cx="2257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necteur droit 179"/>
          <p:cNvCxnSpPr/>
          <p:nvPr/>
        </p:nvCxnSpPr>
        <p:spPr>
          <a:xfrm rot="5400000" flipH="1" flipV="1">
            <a:off x="3767287" y="3739586"/>
            <a:ext cx="21499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necteur droit 180"/>
          <p:cNvCxnSpPr/>
          <p:nvPr/>
        </p:nvCxnSpPr>
        <p:spPr>
          <a:xfrm rot="10800000" flipH="1" flipV="1">
            <a:off x="4475339" y="3972508"/>
            <a:ext cx="2415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Ellipse 181"/>
          <p:cNvSpPr/>
          <p:nvPr/>
        </p:nvSpPr>
        <p:spPr>
          <a:xfrm rot="5400000">
            <a:off x="4717273" y="3847454"/>
            <a:ext cx="249363" cy="25010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b="1"/>
          </a:p>
        </p:txBody>
      </p:sp>
      <p:cxnSp>
        <p:nvCxnSpPr>
          <p:cNvPr id="183" name="Connecteur droit 182"/>
          <p:cNvCxnSpPr/>
          <p:nvPr/>
        </p:nvCxnSpPr>
        <p:spPr>
          <a:xfrm>
            <a:off x="3874410" y="3048295"/>
            <a:ext cx="191204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necteur droit 183"/>
          <p:cNvCxnSpPr/>
          <p:nvPr/>
        </p:nvCxnSpPr>
        <p:spPr>
          <a:xfrm>
            <a:off x="3874410" y="2589404"/>
            <a:ext cx="191204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184"/>
          <p:cNvCxnSpPr/>
          <p:nvPr/>
        </p:nvCxnSpPr>
        <p:spPr>
          <a:xfrm>
            <a:off x="3874410" y="2130513"/>
            <a:ext cx="191204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cteur droit 185"/>
          <p:cNvCxnSpPr/>
          <p:nvPr/>
        </p:nvCxnSpPr>
        <p:spPr>
          <a:xfrm rot="5400000">
            <a:off x="5813771" y="3960614"/>
            <a:ext cx="92870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cteur droit 186"/>
          <p:cNvCxnSpPr/>
          <p:nvPr/>
        </p:nvCxnSpPr>
        <p:spPr>
          <a:xfrm rot="5400000">
            <a:off x="2918387" y="3960614"/>
            <a:ext cx="92870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8" name="Groupe 187"/>
          <p:cNvGrpSpPr/>
          <p:nvPr/>
        </p:nvGrpSpPr>
        <p:grpSpPr>
          <a:xfrm rot="16200000">
            <a:off x="4714844" y="-357213"/>
            <a:ext cx="285751" cy="3429024"/>
            <a:chOff x="602577" y="817393"/>
            <a:chExt cx="329096" cy="4081673"/>
          </a:xfrm>
        </p:grpSpPr>
        <p:grpSp>
          <p:nvGrpSpPr>
            <p:cNvPr id="189" name="Groupe 52"/>
            <p:cNvGrpSpPr/>
            <p:nvPr/>
          </p:nvGrpSpPr>
          <p:grpSpPr>
            <a:xfrm>
              <a:off x="605588" y="817393"/>
              <a:ext cx="326085" cy="327058"/>
              <a:chOff x="3571868" y="1928802"/>
              <a:chExt cx="285752" cy="285752"/>
            </a:xfrm>
          </p:grpSpPr>
          <p:sp>
            <p:nvSpPr>
              <p:cNvPr id="211" name="Ellipse 210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212" name="Connecteur droit 211"/>
              <p:cNvCxnSpPr>
                <a:stCxn id="211" idx="1"/>
                <a:endCxn id="211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Connecteur droit 212"/>
              <p:cNvCxnSpPr>
                <a:stCxn id="211" idx="7"/>
                <a:endCxn id="211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0" name="Ellipse 189"/>
            <p:cNvSpPr/>
            <p:nvPr/>
          </p:nvSpPr>
          <p:spPr>
            <a:xfrm>
              <a:off x="602577" y="1357298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191" name="Groupe 65"/>
            <p:cNvGrpSpPr/>
            <p:nvPr/>
          </p:nvGrpSpPr>
          <p:grpSpPr>
            <a:xfrm>
              <a:off x="605588" y="1958934"/>
              <a:ext cx="326085" cy="327058"/>
              <a:chOff x="3571868" y="1928802"/>
              <a:chExt cx="285752" cy="285752"/>
            </a:xfrm>
          </p:grpSpPr>
          <p:sp>
            <p:nvSpPr>
              <p:cNvPr id="208" name="Ellipse 207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209" name="Connecteur droit 208"/>
              <p:cNvCxnSpPr>
                <a:stCxn id="208" idx="1"/>
                <a:endCxn id="208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Connecteur droit 209"/>
              <p:cNvCxnSpPr>
                <a:stCxn id="208" idx="7"/>
                <a:endCxn id="208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2" name="Connecteur droit 191"/>
            <p:cNvCxnSpPr>
              <a:stCxn id="211" idx="4"/>
              <a:endCxn id="190" idx="0"/>
            </p:cNvCxnSpPr>
            <p:nvPr/>
          </p:nvCxnSpPr>
          <p:spPr>
            <a:xfrm rot="5400000">
              <a:off x="660703" y="1249369"/>
              <a:ext cx="212847" cy="3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cteur droit 192"/>
            <p:cNvCxnSpPr>
              <a:stCxn id="190" idx="4"/>
              <a:endCxn id="208" idx="0"/>
            </p:cNvCxnSpPr>
            <p:nvPr/>
          </p:nvCxnSpPr>
          <p:spPr>
            <a:xfrm rot="16200000" flipH="1">
              <a:off x="629836" y="1820139"/>
              <a:ext cx="274578" cy="3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cteur droit 193"/>
            <p:cNvCxnSpPr>
              <a:stCxn id="208" idx="4"/>
              <a:endCxn id="201" idx="0"/>
            </p:cNvCxnSpPr>
            <p:nvPr/>
          </p:nvCxnSpPr>
          <p:spPr>
            <a:xfrm rot="5400000">
              <a:off x="590036" y="2464587"/>
              <a:ext cx="3571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5" name="Groupe 52"/>
            <p:cNvGrpSpPr/>
            <p:nvPr/>
          </p:nvGrpSpPr>
          <p:grpSpPr>
            <a:xfrm flipV="1">
              <a:off x="605588" y="4572008"/>
              <a:ext cx="326085" cy="327058"/>
              <a:chOff x="3571868" y="1928802"/>
              <a:chExt cx="285752" cy="285752"/>
            </a:xfrm>
          </p:grpSpPr>
          <p:sp>
            <p:nvSpPr>
              <p:cNvPr id="205" name="Ellipse 204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206" name="Connecteur droit 205"/>
              <p:cNvCxnSpPr>
                <a:stCxn id="205" idx="1"/>
                <a:endCxn id="205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Connecteur droit 206"/>
              <p:cNvCxnSpPr>
                <a:stCxn id="205" idx="7"/>
                <a:endCxn id="205" idx="3"/>
              </p:cNvCxnSpPr>
              <p:nvPr/>
            </p:nvCxnSpPr>
            <p:spPr>
              <a:xfrm rot="16200000" flipH="1" flipV="1">
                <a:off x="3613716" y="1970649"/>
                <a:ext cx="202056" cy="202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6" name="Ellipse 195"/>
            <p:cNvSpPr/>
            <p:nvPr/>
          </p:nvSpPr>
          <p:spPr>
            <a:xfrm flipV="1">
              <a:off x="605588" y="3929066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197" name="Groupe 65"/>
            <p:cNvGrpSpPr/>
            <p:nvPr/>
          </p:nvGrpSpPr>
          <p:grpSpPr>
            <a:xfrm flipV="1">
              <a:off x="605588" y="3286124"/>
              <a:ext cx="326085" cy="327058"/>
              <a:chOff x="3571868" y="1928802"/>
              <a:chExt cx="285752" cy="285752"/>
            </a:xfrm>
          </p:grpSpPr>
          <p:sp>
            <p:nvSpPr>
              <p:cNvPr id="202" name="Ellipse 201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203" name="Connecteur droit 202"/>
              <p:cNvCxnSpPr>
                <a:stCxn id="202" idx="1"/>
                <a:endCxn id="202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Connecteur droit 203"/>
              <p:cNvCxnSpPr>
                <a:stCxn id="202" idx="7"/>
                <a:endCxn id="202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8" name="Connecteur droit 197"/>
            <p:cNvCxnSpPr>
              <a:stCxn id="205" idx="4"/>
              <a:endCxn id="196" idx="0"/>
            </p:cNvCxnSpPr>
            <p:nvPr/>
          </p:nvCxnSpPr>
          <p:spPr>
            <a:xfrm rot="5400000" flipH="1" flipV="1">
              <a:off x="610689" y="4414066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cteur droit 198"/>
            <p:cNvCxnSpPr>
              <a:stCxn id="196" idx="4"/>
              <a:endCxn id="202" idx="0"/>
            </p:cNvCxnSpPr>
            <p:nvPr/>
          </p:nvCxnSpPr>
          <p:spPr>
            <a:xfrm rot="5400000" flipH="1" flipV="1">
              <a:off x="610689" y="3771124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cteur droit 199"/>
            <p:cNvCxnSpPr>
              <a:stCxn id="202" idx="4"/>
              <a:endCxn id="201" idx="4"/>
            </p:cNvCxnSpPr>
            <p:nvPr/>
          </p:nvCxnSpPr>
          <p:spPr>
            <a:xfrm rot="5400000" flipH="1" flipV="1">
              <a:off x="610689" y="3128182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Ellipse 200"/>
            <p:cNvSpPr/>
            <p:nvPr/>
          </p:nvSpPr>
          <p:spPr>
            <a:xfrm>
              <a:off x="605588" y="2643182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</p:grpSp>
      <p:sp>
        <p:nvSpPr>
          <p:cNvPr id="214" name="ZoneTexte 213"/>
          <p:cNvSpPr txBox="1"/>
          <p:nvPr/>
        </p:nvSpPr>
        <p:spPr>
          <a:xfrm>
            <a:off x="285720" y="6143644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Problems?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2468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AdS</a:t>
            </a:r>
            <a:r>
              <a:rPr lang="en-US" sz="3200" b="1" dirty="0" smtClean="0"/>
              <a:t>/CFT case</a:t>
            </a:r>
            <a:endParaRPr lang="fr-FR" sz="3200" b="1" dirty="0"/>
          </a:p>
        </p:txBody>
      </p:sp>
      <p:grpSp>
        <p:nvGrpSpPr>
          <p:cNvPr id="3" name="Groupe 48"/>
          <p:cNvGrpSpPr/>
          <p:nvPr/>
        </p:nvGrpSpPr>
        <p:grpSpPr>
          <a:xfrm>
            <a:off x="8429620" y="6357934"/>
            <a:ext cx="714380" cy="500066"/>
            <a:chOff x="4357686" y="571480"/>
            <a:chExt cx="4857752" cy="3357586"/>
          </a:xfrm>
        </p:grpSpPr>
        <p:cxnSp>
          <p:nvCxnSpPr>
            <p:cNvPr id="52" name="Connecteur droit 51"/>
            <p:cNvCxnSpPr/>
            <p:nvPr/>
          </p:nvCxnSpPr>
          <p:spPr>
            <a:xfrm rot="5400000" flipH="1" flipV="1">
              <a:off x="5693868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 rot="5400000" flipH="1" flipV="1">
              <a:off x="6342884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rot="5400000" flipH="1" flipV="1">
              <a:off x="5072067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 rot="5400000" flipH="1" flipV="1">
              <a:off x="4464355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 rot="5400000" flipH="1" flipV="1">
              <a:off x="3821901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>
              <a:off x="4357686" y="3328986"/>
              <a:ext cx="478631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>
              <a:off x="4357718" y="3929066"/>
              <a:ext cx="478631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4429124" y="2729686"/>
              <a:ext cx="478631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e 65"/>
            <p:cNvGrpSpPr/>
            <p:nvPr/>
          </p:nvGrpSpPr>
          <p:grpSpPr>
            <a:xfrm rot="16200000">
              <a:off x="7858635" y="2565670"/>
              <a:ext cx="326085" cy="327058"/>
              <a:chOff x="3571868" y="1928802"/>
              <a:chExt cx="285752" cy="285752"/>
            </a:xfrm>
          </p:grpSpPr>
          <p:sp>
            <p:nvSpPr>
              <p:cNvPr id="89" name="Ellipse 88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90" name="Connecteur droit 89"/>
              <p:cNvCxnSpPr>
                <a:stCxn id="89" idx="1"/>
                <a:endCxn id="89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90"/>
              <p:cNvCxnSpPr>
                <a:stCxn id="89" idx="7"/>
                <a:endCxn id="89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Ellipse 62"/>
            <p:cNvSpPr/>
            <p:nvPr/>
          </p:nvSpPr>
          <p:spPr>
            <a:xfrm rot="10800000">
              <a:off x="7858635" y="3173380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5" name="Groupe 52"/>
            <p:cNvGrpSpPr/>
            <p:nvPr/>
          </p:nvGrpSpPr>
          <p:grpSpPr>
            <a:xfrm rot="16200000">
              <a:off x="7215692" y="3173380"/>
              <a:ext cx="326085" cy="327057"/>
              <a:chOff x="3571868" y="1928802"/>
              <a:chExt cx="285752" cy="285752"/>
            </a:xfrm>
          </p:grpSpPr>
          <p:sp>
            <p:nvSpPr>
              <p:cNvPr id="86" name="Ellipse 85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87" name="Connecteur droit 86"/>
              <p:cNvCxnSpPr>
                <a:stCxn id="86" idx="1"/>
                <a:endCxn id="86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cteur droit 87"/>
              <p:cNvCxnSpPr>
                <a:stCxn id="86" idx="7"/>
                <a:endCxn id="86" idx="3"/>
              </p:cNvCxnSpPr>
              <p:nvPr/>
            </p:nvCxnSpPr>
            <p:spPr>
              <a:xfrm rot="16200000" flipH="1" flipV="1">
                <a:off x="3613716" y="1970649"/>
                <a:ext cx="202056" cy="202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Connecteur droit 64"/>
            <p:cNvCxnSpPr>
              <a:stCxn id="86" idx="4"/>
              <a:endCxn id="63" idx="6"/>
            </p:cNvCxnSpPr>
            <p:nvPr/>
          </p:nvCxnSpPr>
          <p:spPr>
            <a:xfrm>
              <a:off x="7542263" y="3336908"/>
              <a:ext cx="316372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rot="5400000" flipH="1" flipV="1">
              <a:off x="7881595" y="3033055"/>
              <a:ext cx="280164" cy="4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>
              <a:stCxn id="86" idx="0"/>
            </p:cNvCxnSpPr>
            <p:nvPr/>
          </p:nvCxnSpPr>
          <p:spPr>
            <a:xfrm rot="10800000" flipV="1">
              <a:off x="6935526" y="3336908"/>
              <a:ext cx="279680" cy="4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e 65"/>
            <p:cNvGrpSpPr/>
            <p:nvPr/>
          </p:nvGrpSpPr>
          <p:grpSpPr>
            <a:xfrm rot="5400000" flipH="1">
              <a:off x="5338139" y="2565670"/>
              <a:ext cx="326085" cy="327058"/>
              <a:chOff x="3571868" y="1928802"/>
              <a:chExt cx="285752" cy="285752"/>
            </a:xfrm>
          </p:grpSpPr>
          <p:sp>
            <p:nvSpPr>
              <p:cNvPr id="83" name="Ellipse 82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84" name="Connecteur droit 83"/>
              <p:cNvCxnSpPr>
                <a:stCxn id="83" idx="1"/>
                <a:endCxn id="83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necteur droit 84"/>
              <p:cNvCxnSpPr>
                <a:stCxn id="83" idx="7"/>
                <a:endCxn id="83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Ellipse 68"/>
            <p:cNvSpPr/>
            <p:nvPr/>
          </p:nvSpPr>
          <p:spPr>
            <a:xfrm rot="10800000" flipH="1">
              <a:off x="5338139" y="3173380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7" name="Groupe 52"/>
            <p:cNvGrpSpPr/>
            <p:nvPr/>
          </p:nvGrpSpPr>
          <p:grpSpPr>
            <a:xfrm rot="5400000" flipH="1">
              <a:off x="5959940" y="3173380"/>
              <a:ext cx="326085" cy="327058"/>
              <a:chOff x="3571868" y="1928802"/>
              <a:chExt cx="285752" cy="285752"/>
            </a:xfrm>
          </p:grpSpPr>
          <p:sp>
            <p:nvSpPr>
              <p:cNvPr id="80" name="Ellipse 79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81" name="Connecteur droit 80"/>
              <p:cNvCxnSpPr>
                <a:stCxn id="80" idx="1"/>
                <a:endCxn id="80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cteur droit 81"/>
              <p:cNvCxnSpPr>
                <a:stCxn id="80" idx="7"/>
                <a:endCxn id="80" idx="3"/>
              </p:cNvCxnSpPr>
              <p:nvPr/>
            </p:nvCxnSpPr>
            <p:spPr>
              <a:xfrm rot="16200000" flipH="1" flipV="1">
                <a:off x="3613716" y="1970649"/>
                <a:ext cx="202056" cy="202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Connecteur droit 70"/>
            <p:cNvCxnSpPr>
              <a:endCxn id="69" idx="6"/>
            </p:cNvCxnSpPr>
            <p:nvPr/>
          </p:nvCxnSpPr>
          <p:spPr>
            <a:xfrm rot="10800000">
              <a:off x="5664224" y="3336909"/>
              <a:ext cx="29523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rot="5400000" flipH="1" flipV="1">
              <a:off x="5360612" y="3032811"/>
              <a:ext cx="2811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rot="10800000" flipH="1" flipV="1">
              <a:off x="6286512" y="3337396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Ellipse 73"/>
            <p:cNvSpPr/>
            <p:nvPr/>
          </p:nvSpPr>
          <p:spPr>
            <a:xfrm rot="5400000">
              <a:off x="6602883" y="3173867"/>
              <a:ext cx="326085" cy="32705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75" name="Connecteur droit 74"/>
            <p:cNvCxnSpPr/>
            <p:nvPr/>
          </p:nvCxnSpPr>
          <p:spPr>
            <a:xfrm>
              <a:off x="5500694" y="2128828"/>
              <a:ext cx="25003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>
              <a:off x="5500694" y="1528749"/>
              <a:ext cx="25003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5500694" y="928670"/>
              <a:ext cx="25003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 rot="5400000">
              <a:off x="8036743" y="3321843"/>
              <a:ext cx="121444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rot="5400000">
              <a:off x="4250529" y="3321843"/>
              <a:ext cx="121444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oupe 187"/>
          <p:cNvGrpSpPr/>
          <p:nvPr/>
        </p:nvGrpSpPr>
        <p:grpSpPr>
          <a:xfrm>
            <a:off x="642910" y="928670"/>
            <a:ext cx="1643074" cy="857256"/>
            <a:chOff x="357158" y="1000108"/>
            <a:chExt cx="4357718" cy="2714644"/>
          </a:xfrm>
        </p:grpSpPr>
        <p:sp>
          <p:nvSpPr>
            <p:cNvPr id="142" name="Ellipse 141"/>
            <p:cNvSpPr/>
            <p:nvPr/>
          </p:nvSpPr>
          <p:spPr>
            <a:xfrm>
              <a:off x="357158" y="1000108"/>
              <a:ext cx="4357718" cy="26432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0" name="Ellipse 149"/>
            <p:cNvSpPr/>
            <p:nvPr/>
          </p:nvSpPr>
          <p:spPr>
            <a:xfrm>
              <a:off x="1142976" y="1714488"/>
              <a:ext cx="2786082" cy="11430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8" name="Arc 157"/>
            <p:cNvSpPr/>
            <p:nvPr/>
          </p:nvSpPr>
          <p:spPr>
            <a:xfrm rot="10800000" flipH="1">
              <a:off x="1357290" y="1714487"/>
              <a:ext cx="2928958" cy="1500198"/>
            </a:xfrm>
            <a:prstGeom prst="arc">
              <a:avLst>
                <a:gd name="adj1" fmla="val 16200000"/>
                <a:gd name="adj2" fmla="val 20555943"/>
              </a:avLst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3" name="Arc 162"/>
            <p:cNvSpPr/>
            <p:nvPr/>
          </p:nvSpPr>
          <p:spPr>
            <a:xfrm rot="10800000" flipH="1">
              <a:off x="2714612" y="2857496"/>
              <a:ext cx="785818" cy="857256"/>
            </a:xfrm>
            <a:prstGeom prst="arc">
              <a:avLst>
                <a:gd name="adj1" fmla="val 19195980"/>
                <a:gd name="adj2" fmla="val 5230839"/>
              </a:avLst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9" name="ZoneTexte 188"/>
          <p:cNvSpPr txBox="1"/>
          <p:nvPr/>
        </p:nvSpPr>
        <p:spPr>
          <a:xfrm>
            <a:off x="2857488" y="928670"/>
            <a:ext cx="4588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>
              <a:buFont typeface="Arial" pitchFamily="34" charset="0"/>
              <a:buChar char="•"/>
            </a:pPr>
            <a:r>
              <a:rPr lang="en-US" sz="2400" dirty="0" smtClean="0"/>
              <a:t> No relativistic invariance     H</a:t>
            </a:r>
            <a:r>
              <a:rPr lang="en-US" sz="2400" baseline="-25000" dirty="0" smtClean="0">
                <a:latin typeface="cmmi10"/>
              </a:rPr>
              <a:t>¾</a:t>
            </a:r>
            <a:r>
              <a:rPr lang="en-US" sz="2400" dirty="0" smtClean="0">
                <a:latin typeface="Symbol"/>
                <a:sym typeface="Symbol"/>
              </a:rPr>
              <a:t></a:t>
            </a:r>
            <a:r>
              <a:rPr lang="en-US" sz="2400" dirty="0" smtClean="0"/>
              <a:t> H</a:t>
            </a:r>
            <a:r>
              <a:rPr lang="en-US" sz="2400" baseline="-25000" dirty="0" smtClean="0">
                <a:latin typeface="cmmi10"/>
              </a:rPr>
              <a:t>¿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2471149" y="1571612"/>
            <a:ext cx="6672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Font typeface="Arial" pitchFamily="34" charset="0"/>
              <a:buChar char="•"/>
            </a:pPr>
            <a:r>
              <a:rPr lang="en-US" sz="2400" dirty="0" smtClean="0"/>
              <a:t>… but mirror theory can be also solved if to suggest </a:t>
            </a:r>
            <a:r>
              <a:rPr lang="en-US" sz="2400" dirty="0" err="1" smtClean="0"/>
              <a:t>integrability</a:t>
            </a:r>
            <a:endParaRPr lang="en-US" sz="2400" baseline="-25000" dirty="0" smtClean="0">
              <a:latin typeface="cmmi1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285720" y="2428868"/>
            <a:ext cx="81439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The same symmetry				, therefore bootstrap is the same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dirty="0" smtClean="0"/>
              <a:t>Dispersion relation is reversed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Dispersion relation in terms of </a:t>
            </a:r>
            <a:r>
              <a:rPr lang="en-US" dirty="0" smtClean="0">
                <a:latin typeface="cmmi10"/>
              </a:rPr>
              <a:t>x </a:t>
            </a:r>
            <a:r>
              <a:rPr lang="en-US" dirty="0" smtClean="0">
                <a:latin typeface="Calibri"/>
              </a:rPr>
              <a:t>is the same</a:t>
            </a:r>
            <a:r>
              <a:rPr lang="en-US" dirty="0" smtClean="0"/>
              <a:t> :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But different branches of  </a:t>
            </a:r>
            <a:r>
              <a:rPr lang="en-US" dirty="0" smtClean="0">
                <a:latin typeface="cmmi10"/>
              </a:rPr>
              <a:t>x</a:t>
            </a:r>
            <a:r>
              <a:rPr lang="en-US" baseline="30000" dirty="0" smtClean="0"/>
              <a:t>+</a:t>
            </a:r>
            <a:r>
              <a:rPr lang="en-US" dirty="0" smtClean="0"/>
              <a:t> and  </a:t>
            </a:r>
            <a:r>
              <a:rPr lang="en-US" dirty="0" smtClean="0">
                <a:latin typeface="cmmi10"/>
              </a:rPr>
              <a:t>x</a:t>
            </a:r>
            <a:r>
              <a:rPr lang="en-US" baseline="30000" dirty="0" smtClean="0">
                <a:latin typeface="Calibri"/>
              </a:rPr>
              <a:t>-</a:t>
            </a:r>
            <a:r>
              <a:rPr lang="en-US" dirty="0" smtClean="0"/>
              <a:t>  are chosen:                                                           </a:t>
            </a:r>
            <a:endParaRPr lang="fr-FR" dirty="0"/>
          </a:p>
        </p:txBody>
      </p:sp>
      <p:pic>
        <p:nvPicPr>
          <p:cNvPr id="50" name="Image 49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32412" y="2571744"/>
            <a:ext cx="2882596" cy="268148"/>
          </a:xfrm>
          <a:prstGeom prst="rect">
            <a:avLst/>
          </a:prstGeom>
          <a:noFill/>
          <a:ln/>
          <a:effectLst/>
        </p:spPr>
      </p:pic>
      <p:pic>
        <p:nvPicPr>
          <p:cNvPr id="55" name="Image 5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4" y="3643314"/>
            <a:ext cx="1652020" cy="304800"/>
          </a:xfrm>
          <a:prstGeom prst="rect">
            <a:avLst/>
          </a:prstGeom>
          <a:noFill/>
        </p:spPr>
      </p:pic>
      <p:pic>
        <p:nvPicPr>
          <p:cNvPr id="62" name="Image 6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56388" y="3981455"/>
            <a:ext cx="1625591" cy="304988"/>
          </a:xfrm>
          <a:prstGeom prst="rect">
            <a:avLst/>
          </a:prstGeom>
          <a:noFill/>
          <a:ln/>
          <a:effectLst/>
        </p:spPr>
      </p:pic>
      <p:pic>
        <p:nvPicPr>
          <p:cNvPr id="64" name="Image 6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0694" y="4643446"/>
            <a:ext cx="3048006" cy="432816"/>
          </a:xfrm>
          <a:prstGeom prst="rect">
            <a:avLst/>
          </a:prstGeom>
          <a:noFill/>
        </p:spPr>
      </p:pic>
      <p:grpSp>
        <p:nvGrpSpPr>
          <p:cNvPr id="68" name="Groupe 67"/>
          <p:cNvGrpSpPr/>
          <p:nvPr/>
        </p:nvGrpSpPr>
        <p:grpSpPr>
          <a:xfrm>
            <a:off x="2227567" y="5578608"/>
            <a:ext cx="1129987" cy="1144037"/>
            <a:chOff x="714356" y="5667380"/>
            <a:chExt cx="2357454" cy="2357454"/>
          </a:xfrm>
        </p:grpSpPr>
        <p:sp>
          <p:nvSpPr>
            <p:cNvPr id="70" name="Rectangle 69"/>
            <p:cNvSpPr/>
            <p:nvPr/>
          </p:nvSpPr>
          <p:spPr>
            <a:xfrm>
              <a:off x="714356" y="5667380"/>
              <a:ext cx="2357454" cy="2357454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2" name="Connecteur droit 91"/>
            <p:cNvCxnSpPr/>
            <p:nvPr/>
          </p:nvCxnSpPr>
          <p:spPr>
            <a:xfrm>
              <a:off x="1357298" y="6845313"/>
              <a:ext cx="107157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ZoneTexte 92"/>
            <p:cNvSpPr txBox="1"/>
            <p:nvPr/>
          </p:nvSpPr>
          <p:spPr>
            <a:xfrm>
              <a:off x="2028537" y="6095679"/>
              <a:ext cx="603430" cy="524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mmi10"/>
                </a:rPr>
                <a:t>2g</a:t>
              </a:r>
              <a:endParaRPr lang="fr-FR" sz="1600" dirty="0">
                <a:latin typeface="cmmi10"/>
              </a:endParaRPr>
            </a:p>
          </p:txBody>
        </p:sp>
        <p:sp>
          <p:nvSpPr>
            <p:cNvPr id="94" name="ZoneTexte 93"/>
            <p:cNvSpPr txBox="1"/>
            <p:nvPr/>
          </p:nvSpPr>
          <p:spPr>
            <a:xfrm>
              <a:off x="836227" y="6095677"/>
              <a:ext cx="711452" cy="524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mr10"/>
                </a:rPr>
                <a:t>-</a:t>
              </a:r>
              <a:r>
                <a:rPr lang="en-US" sz="1600" dirty="0" smtClean="0">
                  <a:latin typeface="cmmi10"/>
                </a:rPr>
                <a:t>2g</a:t>
              </a:r>
              <a:endParaRPr lang="fr-FR" sz="1600" dirty="0">
                <a:latin typeface="cmmi10"/>
              </a:endParaRPr>
            </a:p>
          </p:txBody>
        </p:sp>
      </p:grpSp>
      <p:grpSp>
        <p:nvGrpSpPr>
          <p:cNvPr id="98" name="Groupe 97"/>
          <p:cNvGrpSpPr/>
          <p:nvPr/>
        </p:nvGrpSpPr>
        <p:grpSpPr>
          <a:xfrm>
            <a:off x="5572132" y="5571111"/>
            <a:ext cx="1143008" cy="1144037"/>
            <a:chOff x="714356" y="5667380"/>
            <a:chExt cx="2384619" cy="2357454"/>
          </a:xfrm>
        </p:grpSpPr>
        <p:sp>
          <p:nvSpPr>
            <p:cNvPr id="99" name="Rectangle 98"/>
            <p:cNvSpPr/>
            <p:nvPr/>
          </p:nvSpPr>
          <p:spPr>
            <a:xfrm>
              <a:off x="714356" y="5667380"/>
              <a:ext cx="2357454" cy="2357454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0" name="Connecteur droit 99"/>
            <p:cNvCxnSpPr/>
            <p:nvPr/>
          </p:nvCxnSpPr>
          <p:spPr>
            <a:xfrm rot="10800000" flipV="1">
              <a:off x="2456034" y="6845313"/>
              <a:ext cx="642941" cy="795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ZoneTexte 100"/>
            <p:cNvSpPr txBox="1"/>
            <p:nvPr/>
          </p:nvSpPr>
          <p:spPr>
            <a:xfrm>
              <a:off x="2028537" y="6095679"/>
              <a:ext cx="603430" cy="524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mmi10"/>
                </a:rPr>
                <a:t>2g</a:t>
              </a:r>
              <a:endParaRPr lang="fr-FR" sz="1600" dirty="0">
                <a:latin typeface="cmmi10"/>
              </a:endParaRPr>
            </a:p>
          </p:txBody>
        </p:sp>
        <p:sp>
          <p:nvSpPr>
            <p:cNvPr id="102" name="ZoneTexte 101"/>
            <p:cNvSpPr txBox="1"/>
            <p:nvPr/>
          </p:nvSpPr>
          <p:spPr>
            <a:xfrm>
              <a:off x="836227" y="6095677"/>
              <a:ext cx="711452" cy="524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mr10"/>
                </a:rPr>
                <a:t>-</a:t>
              </a:r>
              <a:r>
                <a:rPr lang="en-US" sz="1600" dirty="0" smtClean="0">
                  <a:latin typeface="cmmi10"/>
                </a:rPr>
                <a:t>2g</a:t>
              </a:r>
              <a:endParaRPr lang="fr-FR" sz="1600" dirty="0">
                <a:latin typeface="cmmi10"/>
              </a:endParaRPr>
            </a:p>
          </p:txBody>
        </p:sp>
      </p:grpSp>
      <p:cxnSp>
        <p:nvCxnSpPr>
          <p:cNvPr id="104" name="Connecteur droit 103"/>
          <p:cNvCxnSpPr/>
          <p:nvPr/>
        </p:nvCxnSpPr>
        <p:spPr>
          <a:xfrm rot="10800000" flipH="1" flipV="1">
            <a:off x="5572133" y="6142615"/>
            <a:ext cx="308178" cy="38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ZoneTexte 104"/>
          <p:cNvSpPr txBox="1"/>
          <p:nvPr/>
        </p:nvSpPr>
        <p:spPr>
          <a:xfrm>
            <a:off x="857224" y="5786454"/>
            <a:ext cx="924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Physical</a:t>
            </a:r>
            <a:endParaRPr lang="fr-FR" dirty="0"/>
          </a:p>
        </p:txBody>
      </p:sp>
      <p:sp>
        <p:nvSpPr>
          <p:cNvPr id="106" name="ZoneTexte 105"/>
          <p:cNvSpPr txBox="1"/>
          <p:nvPr/>
        </p:nvSpPr>
        <p:spPr>
          <a:xfrm>
            <a:off x="4429124" y="5786454"/>
            <a:ext cx="793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Mirror</a:t>
            </a:r>
            <a:endParaRPr lang="fr-FR" dirty="0"/>
          </a:p>
        </p:txBody>
      </p:sp>
      <p:pic>
        <p:nvPicPr>
          <p:cNvPr id="111" name="Image 110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39859" y="6215081"/>
            <a:ext cx="1241113" cy="328529"/>
          </a:xfrm>
          <a:prstGeom prst="rect">
            <a:avLst/>
          </a:prstGeom>
          <a:noFill/>
          <a:ln/>
          <a:effectLst/>
        </p:spPr>
      </p:pic>
      <p:pic>
        <p:nvPicPr>
          <p:cNvPr id="109" name="Image 108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6243088"/>
            <a:ext cx="862586" cy="329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4282" y="1071546"/>
            <a:ext cx="3786220" cy="553984"/>
          </a:xfrm>
          <a:prstGeom prst="rect">
            <a:avLst/>
          </a:prstGeom>
          <a:noFill/>
          <a:ln/>
          <a:effectLst/>
        </p:spPr>
      </p:pic>
      <p:pic>
        <p:nvPicPr>
          <p:cNvPr id="3" name="Image 2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90532" y="928669"/>
            <a:ext cx="3520528" cy="686835"/>
          </a:xfrm>
          <a:prstGeom prst="rect">
            <a:avLst/>
          </a:prstGeom>
          <a:noFill/>
          <a:ln/>
          <a:effectLst/>
        </p:spPr>
      </p:pic>
      <p:pic>
        <p:nvPicPr>
          <p:cNvPr id="4" name="Image 3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6260" y="2000240"/>
            <a:ext cx="5983425" cy="466090"/>
          </a:xfrm>
          <a:prstGeom prst="rect">
            <a:avLst/>
          </a:prstGeom>
          <a:noFill/>
          <a:ln/>
          <a:effectLst/>
        </p:spPr>
      </p:pic>
      <p:sp>
        <p:nvSpPr>
          <p:cNvPr id="5" name="ZoneTexte 4"/>
          <p:cNvSpPr txBox="1"/>
          <p:nvPr/>
        </p:nvSpPr>
        <p:spPr>
          <a:xfrm>
            <a:off x="214282" y="285728"/>
            <a:ext cx="412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Bethe </a:t>
            </a:r>
            <a:r>
              <a:rPr lang="en-US" dirty="0" err="1" smtClean="0"/>
              <a:t>Ansatz</a:t>
            </a:r>
            <a:r>
              <a:rPr lang="en-US" dirty="0" smtClean="0"/>
              <a:t> are written using the blocks: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2928934"/>
            <a:ext cx="844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Changing of the prescription about the cuts is </a:t>
            </a:r>
            <a:r>
              <a:rPr lang="en-US" dirty="0" err="1" smtClean="0"/>
              <a:t>completelly</a:t>
            </a:r>
            <a:r>
              <a:rPr lang="en-US" dirty="0" smtClean="0"/>
              <a:t> captured by the replacement:</a:t>
            </a:r>
            <a:endParaRPr lang="fr-FR" dirty="0"/>
          </a:p>
        </p:txBody>
      </p:sp>
      <p:pic>
        <p:nvPicPr>
          <p:cNvPr id="8" name="Image 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2864" y="3500438"/>
            <a:ext cx="1219202" cy="356616"/>
          </a:xfrm>
          <a:prstGeom prst="rect">
            <a:avLst/>
          </a:prstGeom>
          <a:noFill/>
        </p:spPr>
      </p:pic>
      <p:pic>
        <p:nvPicPr>
          <p:cNvPr id="11" name="Image 10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49031" y="4214818"/>
            <a:ext cx="4523563" cy="714380"/>
          </a:xfrm>
          <a:prstGeom prst="rect">
            <a:avLst/>
          </a:prstGeom>
          <a:noFill/>
          <a:ln/>
          <a:effectLst/>
        </p:spPr>
      </p:pic>
      <p:pic>
        <p:nvPicPr>
          <p:cNvPr id="14" name="Image 13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2844" y="4214818"/>
            <a:ext cx="3830105" cy="714515"/>
          </a:xfrm>
          <a:prstGeom prst="rect">
            <a:avLst/>
          </a:prstGeom>
          <a:noFill/>
          <a:ln/>
          <a:effectLst/>
        </p:spPr>
      </p:pic>
      <p:sp>
        <p:nvSpPr>
          <p:cNvPr id="15" name="ZoneTexte 14"/>
          <p:cNvSpPr txBox="1"/>
          <p:nvPr/>
        </p:nvSpPr>
        <p:spPr>
          <a:xfrm>
            <a:off x="0" y="5214950"/>
            <a:ext cx="4601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Integration over the complementary  intervals  </a:t>
            </a:r>
            <a:endParaRPr lang="fr-FR" dirty="0"/>
          </a:p>
        </p:txBody>
      </p:sp>
      <p:grpSp>
        <p:nvGrpSpPr>
          <p:cNvPr id="16" name="Groupe 15"/>
          <p:cNvGrpSpPr/>
          <p:nvPr/>
        </p:nvGrpSpPr>
        <p:grpSpPr>
          <a:xfrm>
            <a:off x="2227567" y="5713987"/>
            <a:ext cx="1129987" cy="1144037"/>
            <a:chOff x="714356" y="5667380"/>
            <a:chExt cx="2357454" cy="2357454"/>
          </a:xfrm>
        </p:grpSpPr>
        <p:sp>
          <p:nvSpPr>
            <p:cNvPr id="17" name="Rectangle 16"/>
            <p:cNvSpPr/>
            <p:nvPr/>
          </p:nvSpPr>
          <p:spPr>
            <a:xfrm>
              <a:off x="714356" y="5667380"/>
              <a:ext cx="2357454" cy="2357454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8" name="Connecteur droit 17"/>
            <p:cNvCxnSpPr/>
            <p:nvPr/>
          </p:nvCxnSpPr>
          <p:spPr>
            <a:xfrm>
              <a:off x="1357298" y="6845313"/>
              <a:ext cx="107157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2028537" y="6095679"/>
              <a:ext cx="603430" cy="524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mmi10"/>
                </a:rPr>
                <a:t>2g</a:t>
              </a:r>
              <a:endParaRPr lang="fr-FR" sz="1600" dirty="0">
                <a:latin typeface="cmmi1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836227" y="6095677"/>
              <a:ext cx="711452" cy="524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mr10"/>
                </a:rPr>
                <a:t>-</a:t>
              </a:r>
              <a:r>
                <a:rPr lang="en-US" sz="1600" dirty="0" smtClean="0">
                  <a:latin typeface="cmmi10"/>
                </a:rPr>
                <a:t>2g</a:t>
              </a:r>
              <a:endParaRPr lang="fr-FR" sz="1600" dirty="0">
                <a:latin typeface="cmmi10"/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5572132" y="5706490"/>
            <a:ext cx="1143008" cy="1144037"/>
            <a:chOff x="714356" y="5667380"/>
            <a:chExt cx="2384619" cy="2357454"/>
          </a:xfrm>
        </p:grpSpPr>
        <p:sp>
          <p:nvSpPr>
            <p:cNvPr id="22" name="Rectangle 21"/>
            <p:cNvSpPr/>
            <p:nvPr/>
          </p:nvSpPr>
          <p:spPr>
            <a:xfrm>
              <a:off x="714356" y="5667380"/>
              <a:ext cx="2357454" cy="2357454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3" name="Connecteur droit 22"/>
            <p:cNvCxnSpPr/>
            <p:nvPr/>
          </p:nvCxnSpPr>
          <p:spPr>
            <a:xfrm rot="10800000" flipV="1">
              <a:off x="2456034" y="6845313"/>
              <a:ext cx="642941" cy="795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2028537" y="6095679"/>
              <a:ext cx="603430" cy="524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mmi10"/>
                </a:rPr>
                <a:t>2g</a:t>
              </a:r>
              <a:endParaRPr lang="fr-FR" sz="1600" dirty="0">
                <a:latin typeface="cmmi10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836227" y="6095677"/>
              <a:ext cx="711452" cy="524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mr10"/>
                </a:rPr>
                <a:t>-</a:t>
              </a:r>
              <a:r>
                <a:rPr lang="en-US" sz="1600" dirty="0" smtClean="0">
                  <a:latin typeface="cmmi10"/>
                </a:rPr>
                <a:t>2g</a:t>
              </a:r>
              <a:endParaRPr lang="fr-FR" sz="1600" dirty="0">
                <a:latin typeface="cmmi10"/>
              </a:endParaRPr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857224" y="5921833"/>
            <a:ext cx="924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Physical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4429124" y="5921833"/>
            <a:ext cx="793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Mirror</a:t>
            </a:r>
            <a:endParaRPr lang="fr-FR" dirty="0"/>
          </a:p>
        </p:txBody>
      </p:sp>
      <p:pic>
        <p:nvPicPr>
          <p:cNvPr id="28" name="Image 27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39859" y="6350460"/>
            <a:ext cx="1241113" cy="328529"/>
          </a:xfrm>
          <a:prstGeom prst="rect">
            <a:avLst/>
          </a:prstGeom>
          <a:noFill/>
          <a:ln/>
          <a:effectLst/>
        </p:spPr>
      </p:pic>
      <p:pic>
        <p:nvPicPr>
          <p:cNvPr id="29" name="Image 28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6378467"/>
            <a:ext cx="862586" cy="329184"/>
          </a:xfrm>
          <a:prstGeom prst="rect">
            <a:avLst/>
          </a:prstGeom>
          <a:noFill/>
        </p:spPr>
      </p:pic>
      <p:grpSp>
        <p:nvGrpSpPr>
          <p:cNvPr id="30" name="Groupe 48"/>
          <p:cNvGrpSpPr/>
          <p:nvPr/>
        </p:nvGrpSpPr>
        <p:grpSpPr>
          <a:xfrm>
            <a:off x="8429620" y="6357934"/>
            <a:ext cx="714380" cy="500066"/>
            <a:chOff x="4357686" y="571480"/>
            <a:chExt cx="4857752" cy="3357586"/>
          </a:xfrm>
        </p:grpSpPr>
        <p:cxnSp>
          <p:nvCxnSpPr>
            <p:cNvPr id="31" name="Connecteur droit 30"/>
            <p:cNvCxnSpPr/>
            <p:nvPr/>
          </p:nvCxnSpPr>
          <p:spPr>
            <a:xfrm rot="5400000" flipH="1" flipV="1">
              <a:off x="5693868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rot="5400000" flipH="1" flipV="1">
              <a:off x="6342884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rot="5400000" flipH="1" flipV="1">
              <a:off x="5072067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rot="5400000" flipH="1" flipV="1">
              <a:off x="4464355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rot="5400000" flipH="1" flipV="1">
              <a:off x="3821901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>
              <a:off x="4357686" y="3328986"/>
              <a:ext cx="478631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>
              <a:off x="4357718" y="3929066"/>
              <a:ext cx="478631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4429124" y="2729686"/>
              <a:ext cx="478631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e 65"/>
            <p:cNvGrpSpPr/>
            <p:nvPr/>
          </p:nvGrpSpPr>
          <p:grpSpPr>
            <a:xfrm rot="16200000">
              <a:off x="7858635" y="2565670"/>
              <a:ext cx="326085" cy="327058"/>
              <a:chOff x="3571868" y="1928802"/>
              <a:chExt cx="285752" cy="285752"/>
            </a:xfrm>
          </p:grpSpPr>
          <p:sp>
            <p:nvSpPr>
              <p:cNvPr id="66" name="Ellipse 65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67" name="Connecteur droit 66"/>
              <p:cNvCxnSpPr>
                <a:stCxn id="66" idx="1"/>
                <a:endCxn id="66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67"/>
              <p:cNvCxnSpPr>
                <a:stCxn id="66" idx="7"/>
                <a:endCxn id="66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Ellipse 39"/>
            <p:cNvSpPr/>
            <p:nvPr/>
          </p:nvSpPr>
          <p:spPr>
            <a:xfrm rot="10800000">
              <a:off x="7858635" y="3173380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41" name="Groupe 52"/>
            <p:cNvGrpSpPr/>
            <p:nvPr/>
          </p:nvGrpSpPr>
          <p:grpSpPr>
            <a:xfrm rot="16200000">
              <a:off x="7215692" y="3173380"/>
              <a:ext cx="326085" cy="327057"/>
              <a:chOff x="3571868" y="1928802"/>
              <a:chExt cx="285752" cy="285752"/>
            </a:xfrm>
          </p:grpSpPr>
          <p:sp>
            <p:nvSpPr>
              <p:cNvPr id="63" name="Ellipse 62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64" name="Connecteur droit 63"/>
              <p:cNvCxnSpPr>
                <a:stCxn id="63" idx="1"/>
                <a:endCxn id="63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64"/>
              <p:cNvCxnSpPr>
                <a:stCxn id="63" idx="7"/>
                <a:endCxn id="63" idx="3"/>
              </p:cNvCxnSpPr>
              <p:nvPr/>
            </p:nvCxnSpPr>
            <p:spPr>
              <a:xfrm rot="16200000" flipH="1" flipV="1">
                <a:off x="3613716" y="1970649"/>
                <a:ext cx="202056" cy="202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Connecteur droit 41"/>
            <p:cNvCxnSpPr>
              <a:stCxn id="63" idx="4"/>
              <a:endCxn id="40" idx="6"/>
            </p:cNvCxnSpPr>
            <p:nvPr/>
          </p:nvCxnSpPr>
          <p:spPr>
            <a:xfrm>
              <a:off x="7542263" y="3336908"/>
              <a:ext cx="316372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rot="5400000" flipH="1" flipV="1">
              <a:off x="7881595" y="3033055"/>
              <a:ext cx="280164" cy="4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>
              <a:stCxn id="63" idx="0"/>
            </p:cNvCxnSpPr>
            <p:nvPr/>
          </p:nvCxnSpPr>
          <p:spPr>
            <a:xfrm rot="10800000" flipV="1">
              <a:off x="6935526" y="3336908"/>
              <a:ext cx="279680" cy="4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e 65"/>
            <p:cNvGrpSpPr/>
            <p:nvPr/>
          </p:nvGrpSpPr>
          <p:grpSpPr>
            <a:xfrm rot="5400000" flipH="1">
              <a:off x="5338139" y="2565670"/>
              <a:ext cx="326085" cy="327058"/>
              <a:chOff x="3571868" y="1928802"/>
              <a:chExt cx="285752" cy="285752"/>
            </a:xfrm>
          </p:grpSpPr>
          <p:sp>
            <p:nvSpPr>
              <p:cNvPr id="60" name="Ellipse 59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61" name="Connecteur droit 60"/>
              <p:cNvCxnSpPr>
                <a:stCxn id="60" idx="1"/>
                <a:endCxn id="60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61"/>
              <p:cNvCxnSpPr>
                <a:stCxn id="60" idx="7"/>
                <a:endCxn id="60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Ellipse 45"/>
            <p:cNvSpPr/>
            <p:nvPr/>
          </p:nvSpPr>
          <p:spPr>
            <a:xfrm rot="10800000" flipH="1">
              <a:off x="5338139" y="3173380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47" name="Groupe 52"/>
            <p:cNvGrpSpPr/>
            <p:nvPr/>
          </p:nvGrpSpPr>
          <p:grpSpPr>
            <a:xfrm rot="5400000" flipH="1">
              <a:off x="5959940" y="3173380"/>
              <a:ext cx="326085" cy="327058"/>
              <a:chOff x="3571868" y="1928802"/>
              <a:chExt cx="285752" cy="285752"/>
            </a:xfrm>
          </p:grpSpPr>
          <p:sp>
            <p:nvSpPr>
              <p:cNvPr id="57" name="Ellipse 56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58" name="Connecteur droit 57"/>
              <p:cNvCxnSpPr>
                <a:stCxn id="57" idx="1"/>
                <a:endCxn id="57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/>
              <p:cNvCxnSpPr>
                <a:stCxn id="57" idx="7"/>
                <a:endCxn id="57" idx="3"/>
              </p:cNvCxnSpPr>
              <p:nvPr/>
            </p:nvCxnSpPr>
            <p:spPr>
              <a:xfrm rot="16200000" flipH="1" flipV="1">
                <a:off x="3613716" y="1970649"/>
                <a:ext cx="202056" cy="202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Connecteur droit 47"/>
            <p:cNvCxnSpPr>
              <a:endCxn id="46" idx="6"/>
            </p:cNvCxnSpPr>
            <p:nvPr/>
          </p:nvCxnSpPr>
          <p:spPr>
            <a:xfrm rot="10800000">
              <a:off x="5664224" y="3336909"/>
              <a:ext cx="29523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 rot="5400000" flipH="1" flipV="1">
              <a:off x="5360612" y="3032811"/>
              <a:ext cx="2811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 rot="10800000" flipH="1" flipV="1">
              <a:off x="6286512" y="3337396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Ellipse 50"/>
            <p:cNvSpPr/>
            <p:nvPr/>
          </p:nvSpPr>
          <p:spPr>
            <a:xfrm rot="5400000">
              <a:off x="6602883" y="3173867"/>
              <a:ext cx="326085" cy="32705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52" name="Connecteur droit 51"/>
            <p:cNvCxnSpPr/>
            <p:nvPr/>
          </p:nvCxnSpPr>
          <p:spPr>
            <a:xfrm>
              <a:off x="5500694" y="2128828"/>
              <a:ext cx="25003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>
              <a:off x="5500694" y="1528749"/>
              <a:ext cx="25003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5500694" y="928670"/>
              <a:ext cx="25003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 rot="5400000">
              <a:off x="8036743" y="3321843"/>
              <a:ext cx="121444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 rot="5400000">
              <a:off x="4250529" y="3321843"/>
              <a:ext cx="121444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7853" y="1071546"/>
            <a:ext cx="3919078" cy="553985"/>
          </a:xfrm>
          <a:prstGeom prst="rect">
            <a:avLst/>
          </a:prstGeom>
          <a:noFill/>
          <a:ln/>
          <a:effectLst/>
        </p:spPr>
      </p:pic>
      <p:pic>
        <p:nvPicPr>
          <p:cNvPr id="31" name="Image 30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35395" y="928668"/>
            <a:ext cx="3630800" cy="686837"/>
          </a:xfrm>
          <a:prstGeom prst="rect">
            <a:avLst/>
          </a:prstGeom>
          <a:noFill/>
          <a:ln/>
          <a:effectLst/>
        </p:spPr>
      </p:pic>
      <p:pic>
        <p:nvPicPr>
          <p:cNvPr id="32" name="Image 31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2889" y="2000239"/>
            <a:ext cx="6312251" cy="466048"/>
          </a:xfrm>
          <a:prstGeom prst="rect">
            <a:avLst/>
          </a:prstGeom>
          <a:noFill/>
          <a:ln/>
          <a:effectLst/>
        </p:spPr>
      </p:pic>
      <p:sp>
        <p:nvSpPr>
          <p:cNvPr id="5" name="ZoneTexte 4"/>
          <p:cNvSpPr txBox="1"/>
          <p:nvPr/>
        </p:nvSpPr>
        <p:spPr>
          <a:xfrm>
            <a:off x="214282" y="285728"/>
            <a:ext cx="412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Bethe </a:t>
            </a:r>
            <a:r>
              <a:rPr lang="en-US" dirty="0" err="1" smtClean="0"/>
              <a:t>Ansatz</a:t>
            </a:r>
            <a:r>
              <a:rPr lang="en-US" dirty="0" smtClean="0"/>
              <a:t> are written using the blocks: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214282" y="2857496"/>
            <a:ext cx="7175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Whent</a:t>
            </a:r>
            <a:r>
              <a:rPr lang="en-US" dirty="0" smtClean="0"/>
              <a:t>  K   is zero,   rational  Bethe </a:t>
            </a:r>
            <a:r>
              <a:rPr lang="en-US" dirty="0" err="1" smtClean="0"/>
              <a:t>Ansatz</a:t>
            </a:r>
            <a:r>
              <a:rPr lang="en-US" dirty="0" smtClean="0"/>
              <a:t> is obtained  </a:t>
            </a:r>
            <a:r>
              <a:rPr lang="en-US" dirty="0" smtClean="0">
                <a:latin typeface="Symbol"/>
                <a:sym typeface="Symbol"/>
              </a:rPr>
              <a:t></a:t>
            </a:r>
            <a:r>
              <a:rPr lang="en-US" dirty="0" smtClean="0"/>
              <a:t>   T-hook structure</a:t>
            </a:r>
            <a:endParaRPr lang="fr-FR" dirty="0"/>
          </a:p>
        </p:txBody>
      </p:sp>
      <p:grpSp>
        <p:nvGrpSpPr>
          <p:cNvPr id="72" name="Groupe 71"/>
          <p:cNvGrpSpPr/>
          <p:nvPr/>
        </p:nvGrpSpPr>
        <p:grpSpPr>
          <a:xfrm>
            <a:off x="2928926" y="3361726"/>
            <a:ext cx="2500330" cy="1638910"/>
            <a:chOff x="2571736" y="3218850"/>
            <a:chExt cx="3714808" cy="2567604"/>
          </a:xfrm>
        </p:grpSpPr>
        <p:cxnSp>
          <p:nvCxnSpPr>
            <p:cNvPr id="34" name="Connecteur droit 33"/>
            <p:cNvCxnSpPr/>
            <p:nvPr/>
          </p:nvCxnSpPr>
          <p:spPr>
            <a:xfrm rot="5400000" flipH="1" flipV="1">
              <a:off x="3118036" y="4502652"/>
              <a:ext cx="256760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rot="5400000" flipH="1" flipV="1">
              <a:off x="3593538" y="4502652"/>
              <a:ext cx="256760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 rot="5400000" flipH="1" flipV="1">
              <a:off x="4089852" y="4502652"/>
              <a:ext cx="256760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rot="5400000" flipH="1" flipV="1">
              <a:off x="2653308" y="4502652"/>
              <a:ext cx="256760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rot="5400000" flipH="1" flipV="1">
              <a:off x="2162012" y="4502652"/>
              <a:ext cx="256760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2571736" y="5327562"/>
              <a:ext cx="366017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2571760" y="5786454"/>
              <a:ext cx="366017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>
              <a:off x="2626366" y="4869267"/>
              <a:ext cx="366017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e 41"/>
            <p:cNvGrpSpPr/>
            <p:nvPr/>
          </p:nvGrpSpPr>
          <p:grpSpPr>
            <a:xfrm rot="16200000">
              <a:off x="5248973" y="4743841"/>
              <a:ext cx="249363" cy="250107"/>
              <a:chOff x="3571868" y="1928802"/>
              <a:chExt cx="285752" cy="285752"/>
            </a:xfrm>
          </p:grpSpPr>
          <p:sp>
            <p:nvSpPr>
              <p:cNvPr id="43" name="Ellipse 42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44" name="Connecteur droit 43"/>
              <p:cNvCxnSpPr>
                <a:stCxn id="43" idx="1"/>
                <a:endCxn id="43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>
                <a:stCxn id="43" idx="7"/>
                <a:endCxn id="43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Ellipse 45"/>
            <p:cNvSpPr/>
            <p:nvPr/>
          </p:nvSpPr>
          <p:spPr>
            <a:xfrm rot="10800000">
              <a:off x="5248973" y="5208568"/>
              <a:ext cx="249363" cy="25010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47" name="Groupe 52"/>
            <p:cNvGrpSpPr/>
            <p:nvPr/>
          </p:nvGrpSpPr>
          <p:grpSpPr>
            <a:xfrm rot="16200000">
              <a:off x="4757303" y="5208568"/>
              <a:ext cx="249363" cy="250106"/>
              <a:chOff x="3571868" y="1928802"/>
              <a:chExt cx="285752" cy="285752"/>
            </a:xfrm>
          </p:grpSpPr>
          <p:sp>
            <p:nvSpPr>
              <p:cNvPr id="48" name="Ellipse 47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49" name="Connecteur droit 48"/>
              <p:cNvCxnSpPr>
                <a:stCxn id="48" idx="1"/>
                <a:endCxn id="48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>
                <a:stCxn id="48" idx="7"/>
                <a:endCxn id="48" idx="3"/>
              </p:cNvCxnSpPr>
              <p:nvPr/>
            </p:nvCxnSpPr>
            <p:spPr>
              <a:xfrm rot="16200000" flipH="1" flipV="1">
                <a:off x="3613716" y="1970649"/>
                <a:ext cx="202056" cy="202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Connecteur droit 50"/>
            <p:cNvCxnSpPr>
              <a:endCxn id="46" idx="6"/>
            </p:cNvCxnSpPr>
            <p:nvPr/>
          </p:nvCxnSpPr>
          <p:spPr>
            <a:xfrm>
              <a:off x="5007038" y="5333621"/>
              <a:ext cx="241935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rot="5400000" flipH="1" flipV="1">
              <a:off x="5266531" y="5101259"/>
              <a:ext cx="214246" cy="3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 rot="10800000" flipV="1">
              <a:off x="4543055" y="5333621"/>
              <a:ext cx="213876" cy="3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e 65"/>
            <p:cNvGrpSpPr/>
            <p:nvPr/>
          </p:nvGrpSpPr>
          <p:grpSpPr>
            <a:xfrm rot="5400000" flipH="1">
              <a:off x="3321506" y="4743841"/>
              <a:ext cx="249363" cy="250107"/>
              <a:chOff x="3571868" y="1928802"/>
              <a:chExt cx="285752" cy="285752"/>
            </a:xfrm>
          </p:grpSpPr>
          <p:sp>
            <p:nvSpPr>
              <p:cNvPr id="55" name="Ellipse 54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56" name="Connecteur droit 55"/>
              <p:cNvCxnSpPr>
                <a:stCxn id="55" idx="1"/>
                <a:endCxn id="55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>
                <a:stCxn id="55" idx="7"/>
                <a:endCxn id="55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Ellipse 57"/>
            <p:cNvSpPr/>
            <p:nvPr/>
          </p:nvSpPr>
          <p:spPr>
            <a:xfrm rot="10800000" flipH="1">
              <a:off x="3321506" y="5208568"/>
              <a:ext cx="249363" cy="25010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59" name="Groupe 52"/>
            <p:cNvGrpSpPr/>
            <p:nvPr/>
          </p:nvGrpSpPr>
          <p:grpSpPr>
            <a:xfrm rot="5400000" flipH="1">
              <a:off x="3797008" y="5208568"/>
              <a:ext cx="249363" cy="250107"/>
              <a:chOff x="3571868" y="1928802"/>
              <a:chExt cx="285752" cy="285752"/>
            </a:xfrm>
          </p:grpSpPr>
          <p:sp>
            <p:nvSpPr>
              <p:cNvPr id="60" name="Ellipse 59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61" name="Connecteur droit 60"/>
              <p:cNvCxnSpPr>
                <a:stCxn id="60" idx="1"/>
                <a:endCxn id="60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61"/>
              <p:cNvCxnSpPr>
                <a:stCxn id="60" idx="7"/>
                <a:endCxn id="60" idx="3"/>
              </p:cNvCxnSpPr>
              <p:nvPr/>
            </p:nvCxnSpPr>
            <p:spPr>
              <a:xfrm rot="16200000" flipH="1" flipV="1">
                <a:off x="3613716" y="1970649"/>
                <a:ext cx="202056" cy="202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Connecteur droit 62"/>
            <p:cNvCxnSpPr>
              <a:endCxn id="58" idx="6"/>
            </p:cNvCxnSpPr>
            <p:nvPr/>
          </p:nvCxnSpPr>
          <p:spPr>
            <a:xfrm rot="10800000">
              <a:off x="3570868" y="5333621"/>
              <a:ext cx="2257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 rot="5400000" flipH="1" flipV="1">
              <a:off x="3338691" y="5101072"/>
              <a:ext cx="21499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 rot="10800000" flipH="1" flipV="1">
              <a:off x="4046743" y="5333994"/>
              <a:ext cx="2415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Ellipse 65"/>
            <p:cNvSpPr/>
            <p:nvPr/>
          </p:nvSpPr>
          <p:spPr>
            <a:xfrm rot="5400000">
              <a:off x="4288677" y="5208940"/>
              <a:ext cx="249363" cy="25010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67" name="Connecteur droit 66"/>
            <p:cNvCxnSpPr/>
            <p:nvPr/>
          </p:nvCxnSpPr>
          <p:spPr>
            <a:xfrm>
              <a:off x="3445814" y="4409781"/>
              <a:ext cx="191204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3445814" y="3950890"/>
              <a:ext cx="191204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>
              <a:off x="3445814" y="3491999"/>
              <a:ext cx="191204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 rot="5400000">
              <a:off x="5385175" y="5322100"/>
              <a:ext cx="92870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 rot="5400000">
              <a:off x="2489791" y="5322100"/>
              <a:ext cx="92870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ZoneTexte 72"/>
          <p:cNvSpPr txBox="1"/>
          <p:nvPr/>
        </p:nvSpPr>
        <p:spPr>
          <a:xfrm>
            <a:off x="142844" y="5286388"/>
            <a:ext cx="8929718" cy="65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Terms which contain K  - zero modes  </a:t>
            </a:r>
            <a:r>
              <a:rPr lang="en-US" dirty="0" err="1" smtClean="0">
                <a:latin typeface="Calibri"/>
              </a:rPr>
              <a:t>C</a:t>
            </a:r>
            <a:r>
              <a:rPr lang="en-US" baseline="-25000" dirty="0" err="1" smtClean="0">
                <a:latin typeface="Calibri"/>
              </a:rPr>
              <a:t>s,s</a:t>
            </a:r>
            <a:r>
              <a:rPr lang="en-US" baseline="-25000" dirty="0" smtClean="0"/>
              <a:t>’</a:t>
            </a:r>
            <a:r>
              <a:rPr lang="en-US" dirty="0" smtClean="0"/>
              <a:t> </a:t>
            </a:r>
            <a:r>
              <a:rPr lang="en-US" dirty="0" smtClean="0">
                <a:latin typeface="Symbol"/>
                <a:sym typeface="Symbol"/>
              </a:rPr>
              <a:t></a:t>
            </a:r>
            <a:r>
              <a:rPr lang="en-US" dirty="0" smtClean="0"/>
              <a:t>   T-hook structure  again.   Some problems in the corner node, but there is a remarkable relation</a:t>
            </a:r>
            <a:endParaRPr lang="fr-FR" dirty="0"/>
          </a:p>
        </p:txBody>
      </p:sp>
      <p:pic>
        <p:nvPicPr>
          <p:cNvPr id="75" name="Image 74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488" y="6162126"/>
            <a:ext cx="2667006" cy="481584"/>
          </a:xfrm>
          <a:prstGeom prst="rect">
            <a:avLst/>
          </a:prstGeom>
          <a:noFill/>
        </p:spPr>
      </p:pic>
      <p:grpSp>
        <p:nvGrpSpPr>
          <p:cNvPr id="76" name="Groupe 48"/>
          <p:cNvGrpSpPr/>
          <p:nvPr/>
        </p:nvGrpSpPr>
        <p:grpSpPr>
          <a:xfrm>
            <a:off x="8429620" y="6357934"/>
            <a:ext cx="714380" cy="500066"/>
            <a:chOff x="4357686" y="571480"/>
            <a:chExt cx="4857752" cy="3357586"/>
          </a:xfrm>
        </p:grpSpPr>
        <p:cxnSp>
          <p:nvCxnSpPr>
            <p:cNvPr id="77" name="Connecteur droit 76"/>
            <p:cNvCxnSpPr/>
            <p:nvPr/>
          </p:nvCxnSpPr>
          <p:spPr>
            <a:xfrm rot="5400000" flipH="1" flipV="1">
              <a:off x="5693868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 rot="5400000" flipH="1" flipV="1">
              <a:off x="6342884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rot="5400000" flipH="1" flipV="1">
              <a:off x="5072067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 rot="5400000" flipH="1" flipV="1">
              <a:off x="4464355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 rot="5400000" flipH="1" flipV="1">
              <a:off x="3821901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>
              <a:off x="4357686" y="3328986"/>
              <a:ext cx="478631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>
              <a:off x="4357718" y="3929066"/>
              <a:ext cx="478631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>
              <a:off x="4429124" y="2729686"/>
              <a:ext cx="478631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e 65"/>
            <p:cNvGrpSpPr/>
            <p:nvPr/>
          </p:nvGrpSpPr>
          <p:grpSpPr>
            <a:xfrm rot="16200000">
              <a:off x="7858635" y="2565670"/>
              <a:ext cx="326085" cy="327058"/>
              <a:chOff x="3571868" y="1928802"/>
              <a:chExt cx="285752" cy="285752"/>
            </a:xfrm>
          </p:grpSpPr>
          <p:sp>
            <p:nvSpPr>
              <p:cNvPr id="112" name="Ellipse 111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113" name="Connecteur droit 112"/>
              <p:cNvCxnSpPr>
                <a:stCxn id="112" idx="1"/>
                <a:endCxn id="112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cteur droit 113"/>
              <p:cNvCxnSpPr>
                <a:stCxn id="112" idx="7"/>
                <a:endCxn id="112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Ellipse 85"/>
            <p:cNvSpPr/>
            <p:nvPr/>
          </p:nvSpPr>
          <p:spPr>
            <a:xfrm rot="10800000">
              <a:off x="7858635" y="3173380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87" name="Groupe 52"/>
            <p:cNvGrpSpPr/>
            <p:nvPr/>
          </p:nvGrpSpPr>
          <p:grpSpPr>
            <a:xfrm rot="16200000">
              <a:off x="7215692" y="3173380"/>
              <a:ext cx="326085" cy="327057"/>
              <a:chOff x="3571868" y="1928802"/>
              <a:chExt cx="285752" cy="285752"/>
            </a:xfrm>
          </p:grpSpPr>
          <p:sp>
            <p:nvSpPr>
              <p:cNvPr id="109" name="Ellipse 108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110" name="Connecteur droit 109"/>
              <p:cNvCxnSpPr>
                <a:stCxn id="109" idx="1"/>
                <a:endCxn id="109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110"/>
              <p:cNvCxnSpPr>
                <a:stCxn id="109" idx="7"/>
                <a:endCxn id="109" idx="3"/>
              </p:cNvCxnSpPr>
              <p:nvPr/>
            </p:nvCxnSpPr>
            <p:spPr>
              <a:xfrm rot="16200000" flipH="1" flipV="1">
                <a:off x="3613716" y="1970649"/>
                <a:ext cx="202056" cy="202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8" name="Connecteur droit 87"/>
            <p:cNvCxnSpPr>
              <a:stCxn id="109" idx="4"/>
              <a:endCxn id="86" idx="6"/>
            </p:cNvCxnSpPr>
            <p:nvPr/>
          </p:nvCxnSpPr>
          <p:spPr>
            <a:xfrm>
              <a:off x="7542263" y="3336908"/>
              <a:ext cx="316372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 rot="5400000" flipH="1" flipV="1">
              <a:off x="7881595" y="3033055"/>
              <a:ext cx="280164" cy="4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>
              <a:stCxn id="109" idx="0"/>
            </p:cNvCxnSpPr>
            <p:nvPr/>
          </p:nvCxnSpPr>
          <p:spPr>
            <a:xfrm rot="10800000" flipV="1">
              <a:off x="6935526" y="3336908"/>
              <a:ext cx="279680" cy="4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e 65"/>
            <p:cNvGrpSpPr/>
            <p:nvPr/>
          </p:nvGrpSpPr>
          <p:grpSpPr>
            <a:xfrm rot="5400000" flipH="1">
              <a:off x="5338139" y="2565670"/>
              <a:ext cx="326085" cy="327058"/>
              <a:chOff x="3571868" y="1928802"/>
              <a:chExt cx="285752" cy="285752"/>
            </a:xfrm>
          </p:grpSpPr>
          <p:sp>
            <p:nvSpPr>
              <p:cNvPr id="106" name="Ellipse 105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107" name="Connecteur droit 106"/>
              <p:cNvCxnSpPr>
                <a:stCxn id="106" idx="1"/>
                <a:endCxn id="106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cteur droit 107"/>
              <p:cNvCxnSpPr>
                <a:stCxn id="106" idx="7"/>
                <a:endCxn id="106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Ellipse 91"/>
            <p:cNvSpPr/>
            <p:nvPr/>
          </p:nvSpPr>
          <p:spPr>
            <a:xfrm rot="10800000" flipH="1">
              <a:off x="5338139" y="3173380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93" name="Groupe 52"/>
            <p:cNvGrpSpPr/>
            <p:nvPr/>
          </p:nvGrpSpPr>
          <p:grpSpPr>
            <a:xfrm rot="5400000" flipH="1">
              <a:off x="5959940" y="3173380"/>
              <a:ext cx="326085" cy="327058"/>
              <a:chOff x="3571868" y="1928802"/>
              <a:chExt cx="285752" cy="285752"/>
            </a:xfrm>
          </p:grpSpPr>
          <p:sp>
            <p:nvSpPr>
              <p:cNvPr id="103" name="Ellipse 102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104" name="Connecteur droit 103"/>
              <p:cNvCxnSpPr>
                <a:stCxn id="103" idx="1"/>
                <a:endCxn id="103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104"/>
              <p:cNvCxnSpPr>
                <a:stCxn id="103" idx="7"/>
                <a:endCxn id="103" idx="3"/>
              </p:cNvCxnSpPr>
              <p:nvPr/>
            </p:nvCxnSpPr>
            <p:spPr>
              <a:xfrm rot="16200000" flipH="1" flipV="1">
                <a:off x="3613716" y="1970649"/>
                <a:ext cx="202056" cy="202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Connecteur droit 93"/>
            <p:cNvCxnSpPr>
              <a:endCxn id="92" idx="6"/>
            </p:cNvCxnSpPr>
            <p:nvPr/>
          </p:nvCxnSpPr>
          <p:spPr>
            <a:xfrm rot="10800000">
              <a:off x="5664224" y="3336909"/>
              <a:ext cx="29523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/>
            <p:cNvCxnSpPr/>
            <p:nvPr/>
          </p:nvCxnSpPr>
          <p:spPr>
            <a:xfrm rot="5400000" flipH="1" flipV="1">
              <a:off x="5360612" y="3032811"/>
              <a:ext cx="2811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/>
            <p:nvPr/>
          </p:nvCxnSpPr>
          <p:spPr>
            <a:xfrm rot="10800000" flipH="1" flipV="1">
              <a:off x="6286512" y="3337396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Ellipse 96"/>
            <p:cNvSpPr/>
            <p:nvPr/>
          </p:nvSpPr>
          <p:spPr>
            <a:xfrm rot="5400000">
              <a:off x="6602883" y="3173867"/>
              <a:ext cx="326085" cy="32705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98" name="Connecteur droit 97"/>
            <p:cNvCxnSpPr/>
            <p:nvPr/>
          </p:nvCxnSpPr>
          <p:spPr>
            <a:xfrm>
              <a:off x="5500694" y="2128828"/>
              <a:ext cx="25003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/>
            <p:cNvCxnSpPr/>
            <p:nvPr/>
          </p:nvCxnSpPr>
          <p:spPr>
            <a:xfrm>
              <a:off x="5500694" y="1528749"/>
              <a:ext cx="25003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/>
            <p:cNvCxnSpPr/>
            <p:nvPr/>
          </p:nvCxnSpPr>
          <p:spPr>
            <a:xfrm>
              <a:off x="5500694" y="928670"/>
              <a:ext cx="25003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/>
            <p:cNvCxnSpPr/>
            <p:nvPr/>
          </p:nvCxnSpPr>
          <p:spPr>
            <a:xfrm rot="5400000">
              <a:off x="8036743" y="3321843"/>
              <a:ext cx="121444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/>
            <p:cNvCxnSpPr/>
            <p:nvPr/>
          </p:nvCxnSpPr>
          <p:spPr>
            <a:xfrm rot="5400000">
              <a:off x="4250529" y="3321843"/>
              <a:ext cx="121444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4716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Summary and conclusions.</a:t>
            </a:r>
            <a:endParaRPr lang="fr-FR" sz="32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285720" y="928670"/>
            <a:ext cx="878759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 Relativistic </a:t>
            </a:r>
            <a:r>
              <a:rPr lang="en-US" dirty="0" err="1" smtClean="0"/>
              <a:t>integrable</a:t>
            </a:r>
            <a:r>
              <a:rPr lang="en-US" dirty="0" smtClean="0"/>
              <a:t> quantum  field theories are solved using </a:t>
            </a:r>
          </a:p>
          <a:p>
            <a:r>
              <a:rPr lang="en-US" dirty="0" smtClean="0"/>
              <a:t>the Bethe  </a:t>
            </a:r>
            <a:r>
              <a:rPr lang="en-US" dirty="0" err="1" smtClean="0"/>
              <a:t>Ansatz</a:t>
            </a:r>
            <a:r>
              <a:rPr lang="en-US" dirty="0" smtClean="0"/>
              <a:t> techniques.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  The Bethe </a:t>
            </a:r>
            <a:r>
              <a:rPr lang="en-US" dirty="0" err="1" smtClean="0"/>
              <a:t>Ansatz</a:t>
            </a:r>
            <a:r>
              <a:rPr lang="en-US" dirty="0" smtClean="0"/>
              <a:t> has almost rational  structure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 One  way to see this -  to  derive this QFTs from  Bethe </a:t>
            </a:r>
            <a:r>
              <a:rPr lang="en-US" dirty="0" err="1" smtClean="0"/>
              <a:t>Ansatz</a:t>
            </a:r>
            <a:r>
              <a:rPr lang="en-US" dirty="0" smtClean="0"/>
              <a:t> from</a:t>
            </a:r>
          </a:p>
          <a:p>
            <a:r>
              <a:rPr lang="en-US" dirty="0" smtClean="0"/>
              <a:t>The lattice. It also helps us to see that  1)  Dressing phase is an ~ inverse D-deformed </a:t>
            </a:r>
            <a:r>
              <a:rPr lang="en-US" dirty="0" err="1" smtClean="0"/>
              <a:t>cartan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Matrix.   2) All integral equations organize in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</a:t>
            </a:r>
            <a:r>
              <a:rPr lang="en-US" dirty="0" err="1" smtClean="0"/>
              <a:t>AdS</a:t>
            </a:r>
            <a:r>
              <a:rPr lang="en-US" dirty="0" smtClean="0"/>
              <a:t>/CFT  </a:t>
            </a:r>
            <a:r>
              <a:rPr lang="en-US" dirty="0" err="1" smtClean="0"/>
              <a:t>integrable</a:t>
            </a:r>
            <a:r>
              <a:rPr lang="en-US" dirty="0" smtClean="0"/>
              <a:t> system  is solved similarly   to the relativistic case.</a:t>
            </a:r>
          </a:p>
          <a:p>
            <a:r>
              <a:rPr lang="en-US" dirty="0" smtClean="0"/>
              <a:t>The Bethe </a:t>
            </a:r>
            <a:r>
              <a:rPr lang="en-US" dirty="0" err="1" smtClean="0"/>
              <a:t>Ansatz</a:t>
            </a:r>
            <a:r>
              <a:rPr lang="en-US" dirty="0" smtClean="0"/>
              <a:t>  has also almost rational structure:</a:t>
            </a:r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7143768" y="1428736"/>
            <a:ext cx="1357321" cy="285754"/>
            <a:chOff x="6500826" y="2000238"/>
            <a:chExt cx="1885697" cy="424708"/>
          </a:xfrm>
        </p:grpSpPr>
        <p:sp>
          <p:nvSpPr>
            <p:cNvPr id="5" name="Ellipse 4"/>
            <p:cNvSpPr/>
            <p:nvPr/>
          </p:nvSpPr>
          <p:spPr>
            <a:xfrm rot="16200000" flipV="1">
              <a:off x="7985270" y="2023693"/>
              <a:ext cx="424707" cy="37779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6" name="Connecteur droit 5"/>
            <p:cNvCxnSpPr/>
            <p:nvPr/>
          </p:nvCxnSpPr>
          <p:spPr>
            <a:xfrm rot="10800000">
              <a:off x="7643835" y="2212592"/>
              <a:ext cx="3648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Ellipse 6"/>
            <p:cNvSpPr/>
            <p:nvPr/>
          </p:nvSpPr>
          <p:spPr>
            <a:xfrm rot="16200000">
              <a:off x="7229093" y="2023693"/>
              <a:ext cx="424707" cy="37779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8" name="Groupe 57"/>
            <p:cNvGrpSpPr/>
            <p:nvPr/>
          </p:nvGrpSpPr>
          <p:grpSpPr>
            <a:xfrm flipH="1">
              <a:off x="6500826" y="2000239"/>
              <a:ext cx="742689" cy="424707"/>
              <a:chOff x="6429388" y="2000240"/>
              <a:chExt cx="742689" cy="424707"/>
            </a:xfrm>
          </p:grpSpPr>
          <p:sp>
            <p:nvSpPr>
              <p:cNvPr id="9" name="Ellipse 8"/>
              <p:cNvSpPr/>
              <p:nvPr/>
            </p:nvSpPr>
            <p:spPr>
              <a:xfrm rot="16200000" flipV="1">
                <a:off x="6770824" y="2023695"/>
                <a:ext cx="424707" cy="3777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10" name="Connecteur droit 9"/>
              <p:cNvCxnSpPr>
                <a:stCxn id="9" idx="4"/>
              </p:cNvCxnSpPr>
              <p:nvPr/>
            </p:nvCxnSpPr>
            <p:spPr>
              <a:xfrm flipH="1" flipV="1">
                <a:off x="6429388" y="2212594"/>
                <a:ext cx="36489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" name="Image 1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7342" y="2357429"/>
            <a:ext cx="8279074" cy="475989"/>
          </a:xfrm>
          <a:prstGeom prst="rect">
            <a:avLst/>
          </a:prstGeom>
          <a:noFill/>
          <a:ln/>
          <a:effectLst/>
        </p:spPr>
      </p:pic>
      <p:grpSp>
        <p:nvGrpSpPr>
          <p:cNvPr id="15" name="Groupe 35"/>
          <p:cNvGrpSpPr/>
          <p:nvPr/>
        </p:nvGrpSpPr>
        <p:grpSpPr>
          <a:xfrm>
            <a:off x="4929158" y="3929066"/>
            <a:ext cx="3714808" cy="714380"/>
            <a:chOff x="4929158" y="3857628"/>
            <a:chExt cx="3714808" cy="928708"/>
          </a:xfrm>
        </p:grpSpPr>
        <p:cxnSp>
          <p:nvCxnSpPr>
            <p:cNvPr id="31" name="Connecteur droit 30"/>
            <p:cNvCxnSpPr/>
            <p:nvPr/>
          </p:nvCxnSpPr>
          <p:spPr>
            <a:xfrm rot="5400000" flipH="1" flipV="1">
              <a:off x="6772497" y="4324071"/>
              <a:ext cx="9245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rot="5400000" flipH="1" flipV="1">
              <a:off x="7268811" y="4324071"/>
              <a:ext cx="9245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rot="5400000" flipH="1" flipV="1">
              <a:off x="6296995" y="4324071"/>
              <a:ext cx="9245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rot="5400000" flipH="1" flipV="1">
              <a:off x="5832267" y="4324071"/>
              <a:ext cx="9245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4929158" y="4327444"/>
              <a:ext cx="366017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>
              <a:off x="4929182" y="4786336"/>
              <a:ext cx="366017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>
              <a:off x="4983788" y="3869149"/>
              <a:ext cx="366017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rot="5400000">
              <a:off x="7742597" y="4321982"/>
              <a:ext cx="92870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rot="5400000">
              <a:off x="4847213" y="4321982"/>
              <a:ext cx="92870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 rot="5400000" flipH="1" flipV="1">
              <a:off x="5324181" y="4324071"/>
              <a:ext cx="9245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46"/>
          <p:cNvGrpSpPr/>
          <p:nvPr/>
        </p:nvGrpSpPr>
        <p:grpSpPr>
          <a:xfrm>
            <a:off x="6267561" y="4179099"/>
            <a:ext cx="928693" cy="214314"/>
            <a:chOff x="6500826" y="2000238"/>
            <a:chExt cx="1885697" cy="424708"/>
          </a:xfrm>
        </p:grpSpPr>
        <p:sp>
          <p:nvSpPr>
            <p:cNvPr id="25" name="Ellipse 24"/>
            <p:cNvSpPr/>
            <p:nvPr/>
          </p:nvSpPr>
          <p:spPr>
            <a:xfrm rot="16200000" flipV="1">
              <a:off x="7985270" y="2023693"/>
              <a:ext cx="424707" cy="37779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26" name="Connecteur droit 25"/>
            <p:cNvCxnSpPr/>
            <p:nvPr/>
          </p:nvCxnSpPr>
          <p:spPr>
            <a:xfrm rot="10800000">
              <a:off x="7643835" y="2212592"/>
              <a:ext cx="3648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lipse 26"/>
            <p:cNvSpPr/>
            <p:nvPr/>
          </p:nvSpPr>
          <p:spPr>
            <a:xfrm rot="16200000">
              <a:off x="7229093" y="2023693"/>
              <a:ext cx="424707" cy="37779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28" name="Groupe 57"/>
            <p:cNvGrpSpPr/>
            <p:nvPr/>
          </p:nvGrpSpPr>
          <p:grpSpPr>
            <a:xfrm flipH="1">
              <a:off x="6500826" y="2000239"/>
              <a:ext cx="742689" cy="424707"/>
              <a:chOff x="6429388" y="2000240"/>
              <a:chExt cx="742689" cy="424707"/>
            </a:xfrm>
          </p:grpSpPr>
          <p:sp>
            <p:nvSpPr>
              <p:cNvPr id="29" name="Ellipse 28"/>
              <p:cNvSpPr/>
              <p:nvPr/>
            </p:nvSpPr>
            <p:spPr>
              <a:xfrm rot="16200000" flipV="1">
                <a:off x="6770824" y="2023695"/>
                <a:ext cx="424707" cy="3777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30" name="Connecteur droit 29"/>
              <p:cNvCxnSpPr>
                <a:stCxn id="29" idx="4"/>
              </p:cNvCxnSpPr>
              <p:nvPr/>
            </p:nvCxnSpPr>
            <p:spPr>
              <a:xfrm flipH="1" flipV="1">
                <a:off x="6429388" y="2212594"/>
                <a:ext cx="36489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Ellipse 16"/>
          <p:cNvSpPr>
            <a:spLocks/>
          </p:cNvSpPr>
          <p:nvPr/>
        </p:nvSpPr>
        <p:spPr>
          <a:xfrm rot="16200000" flipV="1">
            <a:off x="7466894" y="4224706"/>
            <a:ext cx="150019" cy="13024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b="1"/>
          </a:p>
        </p:txBody>
      </p:sp>
      <p:sp>
        <p:nvSpPr>
          <p:cNvPr id="18" name="Ellipse 17"/>
          <p:cNvSpPr/>
          <p:nvPr/>
        </p:nvSpPr>
        <p:spPr>
          <a:xfrm rot="16200000" flipV="1">
            <a:off x="7865032" y="4224706"/>
            <a:ext cx="150019" cy="13024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b="1"/>
          </a:p>
        </p:txBody>
      </p:sp>
      <p:sp>
        <p:nvSpPr>
          <p:cNvPr id="19" name="Ellipse 18"/>
          <p:cNvSpPr>
            <a:spLocks noChangeAspect="1"/>
          </p:cNvSpPr>
          <p:nvPr/>
        </p:nvSpPr>
        <p:spPr>
          <a:xfrm rot="16200000" flipV="1">
            <a:off x="5849349" y="4224706"/>
            <a:ext cx="150019" cy="13024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b="1"/>
          </a:p>
        </p:txBody>
      </p:sp>
      <p:sp>
        <p:nvSpPr>
          <p:cNvPr id="20" name="Ellipse 19"/>
          <p:cNvSpPr>
            <a:spLocks noChangeAspect="1"/>
          </p:cNvSpPr>
          <p:nvPr/>
        </p:nvSpPr>
        <p:spPr>
          <a:xfrm rot="16200000" flipV="1">
            <a:off x="5453349" y="4224706"/>
            <a:ext cx="150019" cy="13024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b="1"/>
          </a:p>
        </p:txBody>
      </p:sp>
      <p:cxnSp>
        <p:nvCxnSpPr>
          <p:cNvPr id="21" name="Connecteur droit 20"/>
          <p:cNvCxnSpPr>
            <a:stCxn id="20" idx="0"/>
            <a:endCxn id="19" idx="4"/>
          </p:cNvCxnSpPr>
          <p:nvPr/>
        </p:nvCxnSpPr>
        <p:spPr>
          <a:xfrm>
            <a:off x="5593481" y="4289828"/>
            <a:ext cx="2657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19" idx="0"/>
          </p:cNvCxnSpPr>
          <p:nvPr/>
        </p:nvCxnSpPr>
        <p:spPr>
          <a:xfrm flipV="1">
            <a:off x="5989481" y="4286256"/>
            <a:ext cx="278083" cy="35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endCxn id="17" idx="4"/>
          </p:cNvCxnSpPr>
          <p:nvPr/>
        </p:nvCxnSpPr>
        <p:spPr>
          <a:xfrm>
            <a:off x="7196257" y="4286255"/>
            <a:ext cx="280525" cy="35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7" idx="0"/>
            <a:endCxn id="18" idx="4"/>
          </p:cNvCxnSpPr>
          <p:nvPr/>
        </p:nvCxnSpPr>
        <p:spPr>
          <a:xfrm>
            <a:off x="7607026" y="4289828"/>
            <a:ext cx="2678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 40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4282" y="5500703"/>
            <a:ext cx="3786220" cy="553984"/>
          </a:xfrm>
          <a:prstGeom prst="rect">
            <a:avLst/>
          </a:prstGeom>
          <a:noFill/>
          <a:ln/>
          <a:effectLst/>
        </p:spPr>
      </p:pic>
      <p:pic>
        <p:nvPicPr>
          <p:cNvPr id="42" name="Image 41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90532" y="5357826"/>
            <a:ext cx="3520528" cy="686835"/>
          </a:xfrm>
          <a:prstGeom prst="rect">
            <a:avLst/>
          </a:prstGeom>
          <a:noFill/>
          <a:ln/>
          <a:effectLst/>
        </p:spPr>
      </p:pic>
      <p:pic>
        <p:nvPicPr>
          <p:cNvPr id="43" name="Image 42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6260" y="6429397"/>
            <a:ext cx="5983425" cy="46609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285728"/>
            <a:ext cx="4486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Differences to the relativistic case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1000100" y="1285860"/>
            <a:ext cx="643836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Dressing phase  is not an inverse </a:t>
            </a:r>
            <a:r>
              <a:rPr lang="en-US" dirty="0" err="1" smtClean="0"/>
              <a:t>Cartan</a:t>
            </a:r>
            <a:r>
              <a:rPr lang="en-US" dirty="0" smtClean="0"/>
              <a:t> matrix.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dirty="0" err="1" smtClean="0"/>
              <a:t>Dressin</a:t>
            </a:r>
            <a:r>
              <a:rPr lang="en-US" dirty="0" smtClean="0"/>
              <a:t> phase instead a zero mode of the </a:t>
            </a:r>
            <a:r>
              <a:rPr lang="en-US" dirty="0" err="1" smtClean="0"/>
              <a:t>Cartan</a:t>
            </a:r>
            <a:r>
              <a:rPr lang="en-US" dirty="0" smtClean="0"/>
              <a:t> matrix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Spin chain </a:t>
            </a:r>
            <a:r>
              <a:rPr lang="en-US" dirty="0" err="1" smtClean="0"/>
              <a:t>discretization</a:t>
            </a:r>
            <a:r>
              <a:rPr lang="en-US" dirty="0" smtClean="0"/>
              <a:t> is not known.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Instead, </a:t>
            </a:r>
            <a:r>
              <a:rPr lang="en-US" dirty="0" err="1" smtClean="0"/>
              <a:t>AdS</a:t>
            </a:r>
            <a:r>
              <a:rPr lang="en-US" dirty="0" smtClean="0"/>
              <a:t>/CFT is like a spin chain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Possible solutions:   No underlying spin chain, everything as is.  </a:t>
            </a:r>
          </a:p>
          <a:p>
            <a:pPr lvl="5"/>
            <a:r>
              <a:rPr lang="en-US" dirty="0" smtClean="0"/>
              <a:t>Condensation of roots on the hidden level</a:t>
            </a:r>
          </a:p>
          <a:p>
            <a:pPr lvl="5"/>
            <a:r>
              <a:rPr lang="en-US" dirty="0" smtClean="0"/>
              <a:t>Hubbard-like models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" name="Connecteur droit 234"/>
          <p:cNvCxnSpPr/>
          <p:nvPr/>
        </p:nvCxnSpPr>
        <p:spPr>
          <a:xfrm rot="10800000" flipV="1">
            <a:off x="6286512" y="2214554"/>
            <a:ext cx="681594" cy="64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necteur droit 235"/>
          <p:cNvCxnSpPr/>
          <p:nvPr/>
        </p:nvCxnSpPr>
        <p:spPr>
          <a:xfrm>
            <a:off x="7144959" y="2214554"/>
            <a:ext cx="713189" cy="64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57158" y="0"/>
            <a:ext cx="2265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Plan for this talk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14282" y="500042"/>
            <a:ext cx="4214487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en-US" sz="2400" dirty="0" smtClean="0"/>
              <a:t>Asymptotic Bethe </a:t>
            </a:r>
            <a:r>
              <a:rPr lang="en-US" sz="2400" dirty="0" err="1" smtClean="0"/>
              <a:t>Ansatz</a:t>
            </a:r>
            <a:r>
              <a:rPr lang="en-US" sz="2400" dirty="0" smtClean="0"/>
              <a:t> for </a:t>
            </a:r>
          </a:p>
          <a:p>
            <a:pPr marL="342900" indent="-342900"/>
            <a:r>
              <a:rPr lang="en-US" sz="2400" dirty="0" smtClean="0"/>
              <a:t>	SU(2)</a:t>
            </a:r>
            <a:r>
              <a:rPr lang="en-US" sz="2400" dirty="0" smtClean="0">
                <a:latin typeface="cmsy10"/>
              </a:rPr>
              <a:t>£</a:t>
            </a:r>
            <a:r>
              <a:rPr lang="en-US" sz="2400" dirty="0" smtClean="0"/>
              <a:t> SU(2) PCF</a:t>
            </a:r>
          </a:p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sz="2400" dirty="0" smtClean="0"/>
              <a:t>2. Asymptotic Bethe </a:t>
            </a:r>
            <a:r>
              <a:rPr lang="en-US" sz="2400" dirty="0" err="1" smtClean="0"/>
              <a:t>Ansatz</a:t>
            </a:r>
            <a:r>
              <a:rPr lang="en-US" sz="2400" dirty="0" smtClean="0"/>
              <a:t> for </a:t>
            </a:r>
          </a:p>
          <a:p>
            <a:pPr marL="342900" indent="-342900"/>
            <a:r>
              <a:rPr lang="en-US" sz="2400" dirty="0" smtClean="0"/>
              <a:t>    spectral problem of </a:t>
            </a:r>
            <a:r>
              <a:rPr lang="en-US" sz="2400" dirty="0" err="1" smtClean="0"/>
              <a:t>AdS</a:t>
            </a:r>
            <a:r>
              <a:rPr lang="en-US" sz="2400" dirty="0" smtClean="0"/>
              <a:t>/CFT</a:t>
            </a:r>
          </a:p>
          <a:p>
            <a:pPr marL="342900" indent="-342900"/>
            <a:endParaRPr lang="en-US" sz="2400" dirty="0" smtClean="0"/>
          </a:p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sz="2400" dirty="0" smtClean="0"/>
              <a:t>      </a:t>
            </a:r>
            <a:r>
              <a:rPr lang="en-US" sz="2400" dirty="0" smtClean="0">
                <a:latin typeface="Symbol"/>
                <a:sym typeface="Symbol"/>
              </a:rPr>
              <a:t>   </a:t>
            </a:r>
            <a:r>
              <a:rPr lang="en-US" sz="2400" dirty="0" smtClean="0">
                <a:latin typeface="Calibri"/>
                <a:sym typeface="Symbol"/>
              </a:rPr>
              <a:t>Dressing phase and</a:t>
            </a:r>
          </a:p>
          <a:p>
            <a:pPr marL="342900" indent="-342900"/>
            <a:r>
              <a:rPr lang="en-US" sz="2400" dirty="0" smtClean="0">
                <a:latin typeface="Calibri"/>
                <a:sym typeface="Symbol"/>
              </a:rPr>
              <a:t>		       analytical structure</a:t>
            </a:r>
            <a:endParaRPr lang="en-US" sz="2400" dirty="0" smtClean="0">
              <a:latin typeface="Calibri"/>
            </a:endParaRPr>
          </a:p>
          <a:p>
            <a:pPr marL="342900" indent="-342900"/>
            <a:endParaRPr lang="en-US" sz="2400" dirty="0" smtClean="0"/>
          </a:p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sz="2400" dirty="0" smtClean="0"/>
              <a:t>3. Thermodynamic BA for</a:t>
            </a:r>
          </a:p>
          <a:p>
            <a:pPr marL="342900" indent="-342900"/>
            <a:r>
              <a:rPr lang="en-US" sz="2400" dirty="0" smtClean="0"/>
              <a:t>	 SU(N)</a:t>
            </a:r>
            <a:r>
              <a:rPr lang="en-US" sz="2400" dirty="0" smtClean="0">
                <a:latin typeface="cmsy10"/>
              </a:rPr>
              <a:t>£</a:t>
            </a:r>
            <a:r>
              <a:rPr lang="en-US" sz="2400" dirty="0" smtClean="0"/>
              <a:t> SU(N) PCF</a:t>
            </a:r>
          </a:p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sz="2400" dirty="0" smtClean="0"/>
              <a:t>4. Thermodynamic BA for</a:t>
            </a:r>
          </a:p>
          <a:p>
            <a:pPr marL="342900" indent="-342900"/>
            <a:r>
              <a:rPr lang="en-US" sz="2400" dirty="0" smtClean="0"/>
              <a:t>	spectral problem of </a:t>
            </a:r>
            <a:r>
              <a:rPr lang="en-US" sz="2400" dirty="0" err="1" smtClean="0"/>
              <a:t>AdS</a:t>
            </a:r>
            <a:r>
              <a:rPr lang="en-US" sz="2400" dirty="0" smtClean="0"/>
              <a:t>/CFT</a:t>
            </a:r>
          </a:p>
          <a:p>
            <a:pPr marL="342900" indent="-342900"/>
            <a:r>
              <a:rPr lang="en-US" sz="2800" dirty="0" smtClean="0"/>
              <a:t>    </a:t>
            </a:r>
            <a:endParaRPr lang="fr-FR" sz="2800" dirty="0"/>
          </a:p>
        </p:txBody>
      </p:sp>
      <p:grpSp>
        <p:nvGrpSpPr>
          <p:cNvPr id="30" name="Groupe 29"/>
          <p:cNvGrpSpPr/>
          <p:nvPr/>
        </p:nvGrpSpPr>
        <p:grpSpPr>
          <a:xfrm rot="16200000">
            <a:off x="6965173" y="464324"/>
            <a:ext cx="285752" cy="3214710"/>
            <a:chOff x="602577" y="817393"/>
            <a:chExt cx="329096" cy="4081673"/>
          </a:xfrm>
        </p:grpSpPr>
        <p:grpSp>
          <p:nvGrpSpPr>
            <p:cNvPr id="31" name="Groupe 52"/>
            <p:cNvGrpSpPr/>
            <p:nvPr/>
          </p:nvGrpSpPr>
          <p:grpSpPr>
            <a:xfrm>
              <a:off x="605588" y="817393"/>
              <a:ext cx="326085" cy="327058"/>
              <a:chOff x="3571868" y="1928802"/>
              <a:chExt cx="285752" cy="285752"/>
            </a:xfrm>
          </p:grpSpPr>
          <p:sp>
            <p:nvSpPr>
              <p:cNvPr id="53" name="Ellipse 52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54" name="Connecteur droit 53"/>
              <p:cNvCxnSpPr>
                <a:stCxn id="53" idx="1"/>
                <a:endCxn id="53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>
                <a:stCxn id="53" idx="7"/>
                <a:endCxn id="53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Ellipse 31"/>
            <p:cNvSpPr/>
            <p:nvPr/>
          </p:nvSpPr>
          <p:spPr>
            <a:xfrm>
              <a:off x="602577" y="1357298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33" name="Groupe 65"/>
            <p:cNvGrpSpPr/>
            <p:nvPr/>
          </p:nvGrpSpPr>
          <p:grpSpPr>
            <a:xfrm>
              <a:off x="605588" y="1958934"/>
              <a:ext cx="326085" cy="327058"/>
              <a:chOff x="3571868" y="1928802"/>
              <a:chExt cx="285752" cy="285752"/>
            </a:xfrm>
          </p:grpSpPr>
          <p:sp>
            <p:nvSpPr>
              <p:cNvPr id="50" name="Ellipse 49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51" name="Connecteur droit 50"/>
              <p:cNvCxnSpPr>
                <a:stCxn id="50" idx="1"/>
                <a:endCxn id="50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/>
              <p:cNvCxnSpPr>
                <a:stCxn id="50" idx="7"/>
                <a:endCxn id="50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Connecteur droit 33"/>
            <p:cNvCxnSpPr>
              <a:stCxn id="53" idx="4"/>
              <a:endCxn id="32" idx="0"/>
            </p:cNvCxnSpPr>
            <p:nvPr/>
          </p:nvCxnSpPr>
          <p:spPr>
            <a:xfrm rot="5400000">
              <a:off x="660703" y="1249369"/>
              <a:ext cx="212847" cy="3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>
              <a:stCxn id="32" idx="4"/>
              <a:endCxn id="50" idx="0"/>
            </p:cNvCxnSpPr>
            <p:nvPr/>
          </p:nvCxnSpPr>
          <p:spPr>
            <a:xfrm rot="16200000" flipH="1">
              <a:off x="629836" y="1820139"/>
              <a:ext cx="274578" cy="3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>
              <a:stCxn id="50" idx="4"/>
              <a:endCxn id="43" idx="0"/>
            </p:cNvCxnSpPr>
            <p:nvPr/>
          </p:nvCxnSpPr>
          <p:spPr>
            <a:xfrm rot="5400000">
              <a:off x="590036" y="2464587"/>
              <a:ext cx="3571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e 52"/>
            <p:cNvGrpSpPr/>
            <p:nvPr/>
          </p:nvGrpSpPr>
          <p:grpSpPr>
            <a:xfrm flipV="1">
              <a:off x="605588" y="4572008"/>
              <a:ext cx="326085" cy="327058"/>
              <a:chOff x="3571868" y="1928802"/>
              <a:chExt cx="285752" cy="285752"/>
            </a:xfrm>
          </p:grpSpPr>
          <p:sp>
            <p:nvSpPr>
              <p:cNvPr id="47" name="Ellipse 46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48" name="Connecteur droit 47"/>
              <p:cNvCxnSpPr>
                <a:stCxn id="47" idx="1"/>
                <a:endCxn id="47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/>
              <p:cNvCxnSpPr>
                <a:stCxn id="47" idx="7"/>
                <a:endCxn id="47" idx="3"/>
              </p:cNvCxnSpPr>
              <p:nvPr/>
            </p:nvCxnSpPr>
            <p:spPr>
              <a:xfrm rot="16200000" flipH="1" flipV="1">
                <a:off x="3613716" y="1970649"/>
                <a:ext cx="202056" cy="202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Ellipse 37"/>
            <p:cNvSpPr/>
            <p:nvPr/>
          </p:nvSpPr>
          <p:spPr>
            <a:xfrm flipV="1">
              <a:off x="605588" y="3929066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39" name="Groupe 65"/>
            <p:cNvGrpSpPr/>
            <p:nvPr/>
          </p:nvGrpSpPr>
          <p:grpSpPr>
            <a:xfrm flipV="1">
              <a:off x="605588" y="3286124"/>
              <a:ext cx="326085" cy="327058"/>
              <a:chOff x="3571868" y="1928802"/>
              <a:chExt cx="285752" cy="285752"/>
            </a:xfrm>
          </p:grpSpPr>
          <p:sp>
            <p:nvSpPr>
              <p:cNvPr id="44" name="Ellipse 43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45" name="Connecteur droit 44"/>
              <p:cNvCxnSpPr>
                <a:stCxn id="44" idx="1"/>
                <a:endCxn id="44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/>
              <p:cNvCxnSpPr>
                <a:stCxn id="44" idx="7"/>
                <a:endCxn id="44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Connecteur droit 39"/>
            <p:cNvCxnSpPr>
              <a:stCxn id="47" idx="4"/>
              <a:endCxn id="38" idx="0"/>
            </p:cNvCxnSpPr>
            <p:nvPr/>
          </p:nvCxnSpPr>
          <p:spPr>
            <a:xfrm rot="5400000" flipH="1" flipV="1">
              <a:off x="610689" y="4414066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>
              <a:stCxn id="38" idx="4"/>
              <a:endCxn id="44" idx="0"/>
            </p:cNvCxnSpPr>
            <p:nvPr/>
          </p:nvCxnSpPr>
          <p:spPr>
            <a:xfrm rot="5400000" flipH="1" flipV="1">
              <a:off x="610689" y="3771124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>
              <a:stCxn id="44" idx="4"/>
              <a:endCxn id="43" idx="4"/>
            </p:cNvCxnSpPr>
            <p:nvPr/>
          </p:nvCxnSpPr>
          <p:spPr>
            <a:xfrm rot="5400000" flipH="1" flipV="1">
              <a:off x="610689" y="3128182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Ellipse 42"/>
            <p:cNvSpPr/>
            <p:nvPr/>
          </p:nvSpPr>
          <p:spPr>
            <a:xfrm>
              <a:off x="605588" y="2643182"/>
              <a:ext cx="326085" cy="32705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6357951" y="857232"/>
            <a:ext cx="1357321" cy="285754"/>
            <a:chOff x="6500826" y="2000238"/>
            <a:chExt cx="1885697" cy="424708"/>
          </a:xfrm>
        </p:grpSpPr>
        <p:sp>
          <p:nvSpPr>
            <p:cNvPr id="12" name="Ellipse 11"/>
            <p:cNvSpPr/>
            <p:nvPr/>
          </p:nvSpPr>
          <p:spPr>
            <a:xfrm rot="16200000" flipV="1">
              <a:off x="7985270" y="2023693"/>
              <a:ext cx="424707" cy="37779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15" name="Connecteur droit 14"/>
            <p:cNvCxnSpPr/>
            <p:nvPr/>
          </p:nvCxnSpPr>
          <p:spPr>
            <a:xfrm rot="10800000">
              <a:off x="7643835" y="2212592"/>
              <a:ext cx="3648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/>
            <p:cNvSpPr/>
            <p:nvPr/>
          </p:nvSpPr>
          <p:spPr>
            <a:xfrm rot="16200000">
              <a:off x="7229093" y="2023693"/>
              <a:ext cx="424707" cy="37779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58" name="Groupe 57"/>
            <p:cNvGrpSpPr/>
            <p:nvPr/>
          </p:nvGrpSpPr>
          <p:grpSpPr>
            <a:xfrm flipH="1">
              <a:off x="6500826" y="2000239"/>
              <a:ext cx="742689" cy="424707"/>
              <a:chOff x="6429388" y="2000240"/>
              <a:chExt cx="742689" cy="424707"/>
            </a:xfrm>
          </p:grpSpPr>
          <p:sp>
            <p:nvSpPr>
              <p:cNvPr id="56" name="Ellipse 55"/>
              <p:cNvSpPr/>
              <p:nvPr/>
            </p:nvSpPr>
            <p:spPr>
              <a:xfrm rot="16200000" flipV="1">
                <a:off x="6770824" y="2023695"/>
                <a:ext cx="424707" cy="3777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57" name="Connecteur droit 56"/>
              <p:cNvCxnSpPr>
                <a:stCxn id="56" idx="4"/>
              </p:cNvCxnSpPr>
              <p:nvPr/>
            </p:nvCxnSpPr>
            <p:spPr>
              <a:xfrm flipH="1" flipV="1">
                <a:off x="6429388" y="2212594"/>
                <a:ext cx="36489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" name="Groupe 106"/>
          <p:cNvGrpSpPr/>
          <p:nvPr/>
        </p:nvGrpSpPr>
        <p:grpSpPr>
          <a:xfrm>
            <a:off x="5500694" y="4572008"/>
            <a:ext cx="3071866" cy="714380"/>
            <a:chOff x="4929158" y="3857628"/>
            <a:chExt cx="3714808" cy="928708"/>
          </a:xfrm>
        </p:grpSpPr>
        <p:cxnSp>
          <p:nvCxnSpPr>
            <p:cNvPr id="60" name="Connecteur droit 59"/>
            <p:cNvCxnSpPr/>
            <p:nvPr/>
          </p:nvCxnSpPr>
          <p:spPr>
            <a:xfrm rot="5400000" flipH="1" flipV="1">
              <a:off x="6772497" y="4324071"/>
              <a:ext cx="9245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 rot="5400000" flipH="1" flipV="1">
              <a:off x="7268811" y="4324071"/>
              <a:ext cx="9245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 rot="5400000" flipH="1" flipV="1">
              <a:off x="6296995" y="4324071"/>
              <a:ext cx="9245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 rot="5400000" flipH="1" flipV="1">
              <a:off x="5832267" y="4324071"/>
              <a:ext cx="9245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>
              <a:off x="4929158" y="4327444"/>
              <a:ext cx="366017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>
              <a:off x="4929182" y="4786336"/>
              <a:ext cx="366017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>
              <a:off x="4983788" y="3869149"/>
              <a:ext cx="366017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/>
            <p:nvPr/>
          </p:nvCxnSpPr>
          <p:spPr>
            <a:xfrm rot="5400000">
              <a:off x="7742597" y="4321982"/>
              <a:ext cx="92870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/>
            <p:cNvCxnSpPr/>
            <p:nvPr/>
          </p:nvCxnSpPr>
          <p:spPr>
            <a:xfrm rot="5400000">
              <a:off x="4847213" y="4321982"/>
              <a:ext cx="92870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/>
            <p:cNvCxnSpPr/>
            <p:nvPr/>
          </p:nvCxnSpPr>
          <p:spPr>
            <a:xfrm rot="5400000" flipH="1" flipV="1">
              <a:off x="5324181" y="4324071"/>
              <a:ext cx="9245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e 107"/>
          <p:cNvGrpSpPr/>
          <p:nvPr/>
        </p:nvGrpSpPr>
        <p:grpSpPr>
          <a:xfrm>
            <a:off x="6572296" y="4822041"/>
            <a:ext cx="928694" cy="214314"/>
            <a:chOff x="6500826" y="2000238"/>
            <a:chExt cx="1885697" cy="424708"/>
          </a:xfrm>
        </p:grpSpPr>
        <p:sp>
          <p:nvSpPr>
            <p:cNvPr id="109" name="Ellipse 108"/>
            <p:cNvSpPr/>
            <p:nvPr/>
          </p:nvSpPr>
          <p:spPr>
            <a:xfrm rot="16200000" flipV="1">
              <a:off x="7985270" y="2023693"/>
              <a:ext cx="424707" cy="37779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110" name="Connecteur droit 109"/>
            <p:cNvCxnSpPr/>
            <p:nvPr/>
          </p:nvCxnSpPr>
          <p:spPr>
            <a:xfrm rot="10800000">
              <a:off x="7643835" y="2212592"/>
              <a:ext cx="3648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Ellipse 110"/>
            <p:cNvSpPr/>
            <p:nvPr/>
          </p:nvSpPr>
          <p:spPr>
            <a:xfrm rot="16200000">
              <a:off x="7229093" y="2023693"/>
              <a:ext cx="424707" cy="37779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112" name="Groupe 57"/>
            <p:cNvGrpSpPr/>
            <p:nvPr/>
          </p:nvGrpSpPr>
          <p:grpSpPr>
            <a:xfrm flipH="1">
              <a:off x="6500826" y="2000239"/>
              <a:ext cx="742689" cy="424707"/>
              <a:chOff x="6429388" y="2000240"/>
              <a:chExt cx="742689" cy="424707"/>
            </a:xfrm>
          </p:grpSpPr>
          <p:sp>
            <p:nvSpPr>
              <p:cNvPr id="113" name="Ellipse 112"/>
              <p:cNvSpPr/>
              <p:nvPr/>
            </p:nvSpPr>
            <p:spPr>
              <a:xfrm rot="16200000" flipV="1">
                <a:off x="6770824" y="2023695"/>
                <a:ext cx="424707" cy="3777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114" name="Connecteur droit 113"/>
              <p:cNvCxnSpPr>
                <a:stCxn id="113" idx="4"/>
              </p:cNvCxnSpPr>
              <p:nvPr/>
            </p:nvCxnSpPr>
            <p:spPr>
              <a:xfrm flipH="1" flipV="1">
                <a:off x="6429388" y="2212594"/>
                <a:ext cx="36489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5" name="Groupe 114"/>
          <p:cNvGrpSpPr/>
          <p:nvPr/>
        </p:nvGrpSpPr>
        <p:grpSpPr>
          <a:xfrm>
            <a:off x="6215074" y="5500702"/>
            <a:ext cx="1571636" cy="1285884"/>
            <a:chOff x="4357686" y="571480"/>
            <a:chExt cx="4857752" cy="3357586"/>
          </a:xfrm>
        </p:grpSpPr>
        <p:cxnSp>
          <p:nvCxnSpPr>
            <p:cNvPr id="116" name="Connecteur droit 115"/>
            <p:cNvCxnSpPr/>
            <p:nvPr/>
          </p:nvCxnSpPr>
          <p:spPr>
            <a:xfrm rot="5400000" flipH="1" flipV="1">
              <a:off x="5693868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/>
            <p:cNvCxnSpPr/>
            <p:nvPr/>
          </p:nvCxnSpPr>
          <p:spPr>
            <a:xfrm rot="5400000" flipH="1" flipV="1">
              <a:off x="6342884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/>
            <p:cNvCxnSpPr/>
            <p:nvPr/>
          </p:nvCxnSpPr>
          <p:spPr>
            <a:xfrm rot="5400000" flipH="1" flipV="1">
              <a:off x="5072067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/>
            <p:cNvCxnSpPr/>
            <p:nvPr/>
          </p:nvCxnSpPr>
          <p:spPr>
            <a:xfrm rot="5400000" flipH="1" flipV="1">
              <a:off x="4464355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/>
            <p:cNvCxnSpPr/>
            <p:nvPr/>
          </p:nvCxnSpPr>
          <p:spPr>
            <a:xfrm rot="5400000" flipH="1" flipV="1">
              <a:off x="3821901" y="2250273"/>
              <a:ext cx="3357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120"/>
            <p:cNvCxnSpPr/>
            <p:nvPr/>
          </p:nvCxnSpPr>
          <p:spPr>
            <a:xfrm>
              <a:off x="4357686" y="3328986"/>
              <a:ext cx="478631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121"/>
            <p:cNvCxnSpPr/>
            <p:nvPr/>
          </p:nvCxnSpPr>
          <p:spPr>
            <a:xfrm>
              <a:off x="4357718" y="3929066"/>
              <a:ext cx="478631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/>
            <p:cNvCxnSpPr/>
            <p:nvPr/>
          </p:nvCxnSpPr>
          <p:spPr>
            <a:xfrm>
              <a:off x="4429124" y="2729686"/>
              <a:ext cx="478631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4" name="Groupe 65"/>
            <p:cNvGrpSpPr/>
            <p:nvPr/>
          </p:nvGrpSpPr>
          <p:grpSpPr>
            <a:xfrm rot="16200000">
              <a:off x="7858635" y="2565670"/>
              <a:ext cx="326085" cy="327058"/>
              <a:chOff x="3571868" y="1928802"/>
              <a:chExt cx="285752" cy="285752"/>
            </a:xfrm>
          </p:grpSpPr>
          <p:sp>
            <p:nvSpPr>
              <p:cNvPr id="151" name="Ellipse 150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152" name="Connecteur droit 151"/>
              <p:cNvCxnSpPr>
                <a:stCxn id="151" idx="1"/>
                <a:endCxn id="151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Connecteur droit 152"/>
              <p:cNvCxnSpPr>
                <a:stCxn id="151" idx="7"/>
                <a:endCxn id="151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" name="Ellipse 124"/>
            <p:cNvSpPr/>
            <p:nvPr/>
          </p:nvSpPr>
          <p:spPr>
            <a:xfrm rot="10800000">
              <a:off x="7858635" y="3173380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126" name="Groupe 52"/>
            <p:cNvGrpSpPr/>
            <p:nvPr/>
          </p:nvGrpSpPr>
          <p:grpSpPr>
            <a:xfrm rot="16200000">
              <a:off x="7215692" y="3173380"/>
              <a:ext cx="326085" cy="327057"/>
              <a:chOff x="3571868" y="1928802"/>
              <a:chExt cx="285752" cy="285752"/>
            </a:xfrm>
          </p:grpSpPr>
          <p:sp>
            <p:nvSpPr>
              <p:cNvPr id="148" name="Ellipse 147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149" name="Connecteur droit 148"/>
              <p:cNvCxnSpPr>
                <a:stCxn id="148" idx="1"/>
                <a:endCxn id="148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Connecteur droit 149"/>
              <p:cNvCxnSpPr>
                <a:stCxn id="148" idx="7"/>
                <a:endCxn id="148" idx="3"/>
              </p:cNvCxnSpPr>
              <p:nvPr/>
            </p:nvCxnSpPr>
            <p:spPr>
              <a:xfrm rot="16200000" flipH="1" flipV="1">
                <a:off x="3613716" y="1970649"/>
                <a:ext cx="202056" cy="202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Connecteur droit 126"/>
            <p:cNvCxnSpPr>
              <a:stCxn id="148" idx="4"/>
              <a:endCxn id="125" idx="6"/>
            </p:cNvCxnSpPr>
            <p:nvPr/>
          </p:nvCxnSpPr>
          <p:spPr>
            <a:xfrm>
              <a:off x="7542263" y="3336908"/>
              <a:ext cx="316372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127"/>
            <p:cNvCxnSpPr/>
            <p:nvPr/>
          </p:nvCxnSpPr>
          <p:spPr>
            <a:xfrm rot="5400000" flipH="1" flipV="1">
              <a:off x="7881595" y="3033055"/>
              <a:ext cx="280164" cy="4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cteur droit 128"/>
            <p:cNvCxnSpPr>
              <a:stCxn id="148" idx="0"/>
            </p:cNvCxnSpPr>
            <p:nvPr/>
          </p:nvCxnSpPr>
          <p:spPr>
            <a:xfrm rot="10800000" flipV="1">
              <a:off x="6935526" y="3336908"/>
              <a:ext cx="279680" cy="4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0" name="Groupe 65"/>
            <p:cNvGrpSpPr/>
            <p:nvPr/>
          </p:nvGrpSpPr>
          <p:grpSpPr>
            <a:xfrm rot="5400000" flipH="1">
              <a:off x="5338139" y="2565670"/>
              <a:ext cx="326085" cy="327058"/>
              <a:chOff x="3571868" y="1928802"/>
              <a:chExt cx="285752" cy="285752"/>
            </a:xfrm>
          </p:grpSpPr>
          <p:sp>
            <p:nvSpPr>
              <p:cNvPr id="145" name="Ellipse 144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146" name="Connecteur droit 145"/>
              <p:cNvCxnSpPr>
                <a:stCxn id="145" idx="1"/>
                <a:endCxn id="145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Connecteur droit 146"/>
              <p:cNvCxnSpPr>
                <a:stCxn id="145" idx="7"/>
                <a:endCxn id="145" idx="3"/>
              </p:cNvCxnSpPr>
              <p:nvPr/>
            </p:nvCxnSpPr>
            <p:spPr>
              <a:xfrm rot="16200000" flipH="1" flipV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1" name="Ellipse 130"/>
            <p:cNvSpPr/>
            <p:nvPr/>
          </p:nvSpPr>
          <p:spPr>
            <a:xfrm rot="10800000" flipH="1">
              <a:off x="5338139" y="3173380"/>
              <a:ext cx="326085" cy="3270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132" name="Groupe 52"/>
            <p:cNvGrpSpPr/>
            <p:nvPr/>
          </p:nvGrpSpPr>
          <p:grpSpPr>
            <a:xfrm rot="5400000" flipH="1">
              <a:off x="5959940" y="3173380"/>
              <a:ext cx="326085" cy="327058"/>
              <a:chOff x="3571868" y="1928802"/>
              <a:chExt cx="285752" cy="285752"/>
            </a:xfrm>
          </p:grpSpPr>
          <p:sp>
            <p:nvSpPr>
              <p:cNvPr id="142" name="Ellipse 141"/>
              <p:cNvSpPr/>
              <p:nvPr/>
            </p:nvSpPr>
            <p:spPr>
              <a:xfrm>
                <a:off x="3571868" y="1928802"/>
                <a:ext cx="285752" cy="28575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143" name="Connecteur droit 142"/>
              <p:cNvCxnSpPr>
                <a:stCxn id="142" idx="1"/>
                <a:endCxn id="142" idx="5"/>
              </p:cNvCxnSpPr>
              <p:nvPr/>
            </p:nvCxnSpPr>
            <p:spPr>
              <a:xfrm rot="16200000" flipH="1">
                <a:off x="3613715" y="1970649"/>
                <a:ext cx="202058" cy="2020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Connecteur droit 143"/>
              <p:cNvCxnSpPr>
                <a:stCxn id="142" idx="7"/>
                <a:endCxn id="142" idx="3"/>
              </p:cNvCxnSpPr>
              <p:nvPr/>
            </p:nvCxnSpPr>
            <p:spPr>
              <a:xfrm rot="16200000" flipH="1" flipV="1">
                <a:off x="3613716" y="1970649"/>
                <a:ext cx="202056" cy="202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3" name="Connecteur droit 132"/>
            <p:cNvCxnSpPr>
              <a:endCxn id="131" idx="6"/>
            </p:cNvCxnSpPr>
            <p:nvPr/>
          </p:nvCxnSpPr>
          <p:spPr>
            <a:xfrm rot="10800000">
              <a:off x="5664224" y="3336909"/>
              <a:ext cx="29523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/>
            <p:cNvCxnSpPr/>
            <p:nvPr/>
          </p:nvCxnSpPr>
          <p:spPr>
            <a:xfrm rot="5400000" flipH="1" flipV="1">
              <a:off x="5360612" y="3032811"/>
              <a:ext cx="2811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/>
            <p:cNvCxnSpPr/>
            <p:nvPr/>
          </p:nvCxnSpPr>
          <p:spPr>
            <a:xfrm rot="10800000" flipH="1" flipV="1">
              <a:off x="6286512" y="3337396"/>
              <a:ext cx="3158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Ellipse 135"/>
            <p:cNvSpPr/>
            <p:nvPr/>
          </p:nvSpPr>
          <p:spPr>
            <a:xfrm rot="5400000">
              <a:off x="6602883" y="3173867"/>
              <a:ext cx="326085" cy="32705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137" name="Connecteur droit 136"/>
            <p:cNvCxnSpPr/>
            <p:nvPr/>
          </p:nvCxnSpPr>
          <p:spPr>
            <a:xfrm>
              <a:off x="5500694" y="2128828"/>
              <a:ext cx="25003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cteur droit 137"/>
            <p:cNvCxnSpPr/>
            <p:nvPr/>
          </p:nvCxnSpPr>
          <p:spPr>
            <a:xfrm>
              <a:off x="5500694" y="1528749"/>
              <a:ext cx="25003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eur droit 138"/>
            <p:cNvCxnSpPr/>
            <p:nvPr/>
          </p:nvCxnSpPr>
          <p:spPr>
            <a:xfrm>
              <a:off x="5500694" y="928670"/>
              <a:ext cx="25003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139"/>
            <p:cNvCxnSpPr/>
            <p:nvPr/>
          </p:nvCxnSpPr>
          <p:spPr>
            <a:xfrm rot="5400000">
              <a:off x="8036743" y="3321843"/>
              <a:ext cx="121444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cteur droit 140"/>
            <p:cNvCxnSpPr/>
            <p:nvPr/>
          </p:nvCxnSpPr>
          <p:spPr>
            <a:xfrm rot="5400000">
              <a:off x="4250529" y="3321843"/>
              <a:ext cx="121444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5" name="Groupe 194"/>
          <p:cNvGrpSpPr/>
          <p:nvPr/>
        </p:nvGrpSpPr>
        <p:grpSpPr>
          <a:xfrm>
            <a:off x="6072198" y="2928934"/>
            <a:ext cx="2000264" cy="1071570"/>
            <a:chOff x="5357818" y="3981424"/>
            <a:chExt cx="2857519" cy="1662154"/>
          </a:xfrm>
        </p:grpSpPr>
        <p:cxnSp>
          <p:nvCxnSpPr>
            <p:cNvPr id="196" name="Connecteur droit 195"/>
            <p:cNvCxnSpPr/>
            <p:nvPr/>
          </p:nvCxnSpPr>
          <p:spPr>
            <a:xfrm>
              <a:off x="5892066" y="4838680"/>
              <a:ext cx="1000132" cy="7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cteur droit 196"/>
            <p:cNvCxnSpPr/>
            <p:nvPr/>
          </p:nvCxnSpPr>
          <p:spPr>
            <a:xfrm>
              <a:off x="5606314" y="4695804"/>
              <a:ext cx="1000132" cy="7143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cteur droit 197"/>
            <p:cNvCxnSpPr/>
            <p:nvPr/>
          </p:nvCxnSpPr>
          <p:spPr>
            <a:xfrm>
              <a:off x="6929454" y="4429132"/>
              <a:ext cx="10715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cteur droit 198"/>
            <p:cNvCxnSpPr/>
            <p:nvPr/>
          </p:nvCxnSpPr>
          <p:spPr>
            <a:xfrm>
              <a:off x="6643702" y="4286256"/>
              <a:ext cx="10715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cteur droit 199"/>
            <p:cNvCxnSpPr/>
            <p:nvPr/>
          </p:nvCxnSpPr>
          <p:spPr>
            <a:xfrm rot="10800000">
              <a:off x="6625459" y="5286388"/>
              <a:ext cx="285752" cy="142874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cteur droit 200"/>
            <p:cNvCxnSpPr/>
            <p:nvPr/>
          </p:nvCxnSpPr>
          <p:spPr>
            <a:xfrm rot="10800000">
              <a:off x="6625459" y="5034272"/>
              <a:ext cx="285752" cy="142874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cteur droit 201"/>
            <p:cNvCxnSpPr/>
            <p:nvPr/>
          </p:nvCxnSpPr>
          <p:spPr>
            <a:xfrm rot="10800000">
              <a:off x="6625459" y="4782156"/>
              <a:ext cx="285752" cy="142874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cteur droit 202"/>
            <p:cNvCxnSpPr/>
            <p:nvPr/>
          </p:nvCxnSpPr>
          <p:spPr>
            <a:xfrm rot="10800000">
              <a:off x="6625459" y="4530040"/>
              <a:ext cx="285752" cy="142874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cteur droit 203"/>
            <p:cNvCxnSpPr/>
            <p:nvPr/>
          </p:nvCxnSpPr>
          <p:spPr>
            <a:xfrm rot="10800000">
              <a:off x="6625459" y="4277924"/>
              <a:ext cx="285752" cy="142874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Organigramme : Données 204"/>
            <p:cNvSpPr/>
            <p:nvPr/>
          </p:nvSpPr>
          <p:spPr>
            <a:xfrm rot="5400000" flipH="1" flipV="1">
              <a:off x="4972460" y="4400964"/>
              <a:ext cx="1590716" cy="751636"/>
            </a:xfrm>
            <a:prstGeom prst="flowChartInputOutp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06" name="Connecteur droit 205"/>
            <p:cNvCxnSpPr/>
            <p:nvPr/>
          </p:nvCxnSpPr>
          <p:spPr>
            <a:xfrm rot="10800000">
              <a:off x="5606314" y="4695804"/>
              <a:ext cx="323008" cy="161956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Organigramme : Données 206"/>
            <p:cNvSpPr/>
            <p:nvPr/>
          </p:nvSpPr>
          <p:spPr>
            <a:xfrm rot="5400000" flipH="1" flipV="1">
              <a:off x="5972592" y="4472402"/>
              <a:ext cx="1590716" cy="751636"/>
            </a:xfrm>
            <a:prstGeom prst="flowChartInputOutp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8" name="ZoneTexte 207"/>
            <p:cNvSpPr txBox="1"/>
            <p:nvPr/>
          </p:nvSpPr>
          <p:spPr>
            <a:xfrm>
              <a:off x="5497198" y="4552928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209" name="ZoneTexte 208"/>
            <p:cNvSpPr txBox="1"/>
            <p:nvPr/>
          </p:nvSpPr>
          <p:spPr>
            <a:xfrm>
              <a:off x="5782950" y="4695804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210" name="ZoneTexte 209"/>
            <p:cNvSpPr txBox="1"/>
            <p:nvPr/>
          </p:nvSpPr>
          <p:spPr>
            <a:xfrm>
              <a:off x="6497330" y="4628742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211" name="ZoneTexte 210"/>
            <p:cNvSpPr txBox="1"/>
            <p:nvPr/>
          </p:nvSpPr>
          <p:spPr>
            <a:xfrm>
              <a:off x="6783082" y="4771618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212" name="ZoneTexte 211"/>
            <p:cNvSpPr txBox="1"/>
            <p:nvPr/>
          </p:nvSpPr>
          <p:spPr>
            <a:xfrm>
              <a:off x="6497330" y="4376521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213" name="ZoneTexte 212"/>
            <p:cNvSpPr txBox="1"/>
            <p:nvPr/>
          </p:nvSpPr>
          <p:spPr>
            <a:xfrm>
              <a:off x="6783082" y="4519397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214" name="ZoneTexte 213"/>
            <p:cNvSpPr txBox="1"/>
            <p:nvPr/>
          </p:nvSpPr>
          <p:spPr>
            <a:xfrm>
              <a:off x="6497330" y="4124300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215" name="ZoneTexte 214"/>
            <p:cNvSpPr txBox="1"/>
            <p:nvPr/>
          </p:nvSpPr>
          <p:spPr>
            <a:xfrm>
              <a:off x="6783082" y="4267176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216" name="ZoneTexte 215"/>
            <p:cNvSpPr txBox="1"/>
            <p:nvPr/>
          </p:nvSpPr>
          <p:spPr>
            <a:xfrm>
              <a:off x="6497330" y="4880963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217" name="ZoneTexte 216"/>
            <p:cNvSpPr txBox="1"/>
            <p:nvPr/>
          </p:nvSpPr>
          <p:spPr>
            <a:xfrm>
              <a:off x="6783082" y="5023839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218" name="ZoneTexte 217"/>
            <p:cNvSpPr txBox="1"/>
            <p:nvPr/>
          </p:nvSpPr>
          <p:spPr>
            <a:xfrm>
              <a:off x="6497330" y="5133185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219" name="ZoneTexte 218"/>
            <p:cNvSpPr txBox="1"/>
            <p:nvPr/>
          </p:nvSpPr>
          <p:spPr>
            <a:xfrm>
              <a:off x="6783082" y="5276061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220" name="ZoneTexte 219"/>
            <p:cNvSpPr txBox="1"/>
            <p:nvPr/>
          </p:nvSpPr>
          <p:spPr>
            <a:xfrm>
              <a:off x="5782640" y="4786322"/>
              <a:ext cx="3593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mmi10"/>
                </a:rPr>
                <a:t>2g</a:t>
              </a:r>
              <a:endParaRPr lang="fr-FR" sz="1400" dirty="0">
                <a:latin typeface="cmmi10"/>
              </a:endParaRPr>
            </a:p>
          </p:txBody>
        </p:sp>
        <p:sp>
          <p:nvSpPr>
            <p:cNvPr id="221" name="ZoneTexte 220"/>
            <p:cNvSpPr txBox="1"/>
            <p:nvPr/>
          </p:nvSpPr>
          <p:spPr>
            <a:xfrm>
              <a:off x="5357818" y="4643446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"/>
                </a:rPr>
                <a:t>-</a:t>
              </a:r>
              <a:r>
                <a:rPr lang="en-US" sz="1400" dirty="0" smtClean="0">
                  <a:latin typeface="cmmi10"/>
                </a:rPr>
                <a:t>2g</a:t>
              </a:r>
              <a:endParaRPr lang="fr-FR" sz="1400" dirty="0">
                <a:latin typeface="cmmi10"/>
              </a:endParaRPr>
            </a:p>
          </p:txBody>
        </p:sp>
        <p:cxnSp>
          <p:nvCxnSpPr>
            <p:cNvPr id="222" name="Connecteur droit 221"/>
            <p:cNvCxnSpPr/>
            <p:nvPr/>
          </p:nvCxnSpPr>
          <p:spPr>
            <a:xfrm rot="10800000">
              <a:off x="7697028" y="4277924"/>
              <a:ext cx="285752" cy="142874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Organigramme : Données 222"/>
            <p:cNvSpPr/>
            <p:nvPr/>
          </p:nvSpPr>
          <p:spPr>
            <a:xfrm rot="5400000" flipH="1" flipV="1">
              <a:off x="7044161" y="4472402"/>
              <a:ext cx="1590716" cy="751636"/>
            </a:xfrm>
            <a:prstGeom prst="flowChartInputOutp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4" name="ZoneTexte 223"/>
            <p:cNvSpPr txBox="1"/>
            <p:nvPr/>
          </p:nvSpPr>
          <p:spPr>
            <a:xfrm>
              <a:off x="7568899" y="4628742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225" name="ZoneTexte 224"/>
            <p:cNvSpPr txBox="1"/>
            <p:nvPr/>
          </p:nvSpPr>
          <p:spPr>
            <a:xfrm>
              <a:off x="7856399" y="4771618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226" name="ZoneTexte 225"/>
            <p:cNvSpPr txBox="1"/>
            <p:nvPr/>
          </p:nvSpPr>
          <p:spPr>
            <a:xfrm>
              <a:off x="7568899" y="4376521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227" name="ZoneTexte 226"/>
            <p:cNvSpPr txBox="1"/>
            <p:nvPr/>
          </p:nvSpPr>
          <p:spPr>
            <a:xfrm>
              <a:off x="7856399" y="4519397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228" name="ZoneTexte 227"/>
            <p:cNvSpPr txBox="1"/>
            <p:nvPr/>
          </p:nvSpPr>
          <p:spPr>
            <a:xfrm>
              <a:off x="7568899" y="4124300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229" name="ZoneTexte 228"/>
            <p:cNvSpPr txBox="1"/>
            <p:nvPr/>
          </p:nvSpPr>
          <p:spPr>
            <a:xfrm>
              <a:off x="7856399" y="4267176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230" name="ZoneTexte 229"/>
            <p:cNvSpPr txBox="1"/>
            <p:nvPr/>
          </p:nvSpPr>
          <p:spPr>
            <a:xfrm>
              <a:off x="7568899" y="4880963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231" name="ZoneTexte 230"/>
            <p:cNvSpPr txBox="1"/>
            <p:nvPr/>
          </p:nvSpPr>
          <p:spPr>
            <a:xfrm>
              <a:off x="7856399" y="5023839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232" name="ZoneTexte 231"/>
            <p:cNvSpPr txBox="1"/>
            <p:nvPr/>
          </p:nvSpPr>
          <p:spPr>
            <a:xfrm>
              <a:off x="7568899" y="5133185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233" name="ZoneTexte 232"/>
            <p:cNvSpPr txBox="1"/>
            <p:nvPr/>
          </p:nvSpPr>
          <p:spPr>
            <a:xfrm>
              <a:off x="7856399" y="5276061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fr-FR" sz="1200" dirty="0"/>
            </a:p>
          </p:txBody>
        </p:sp>
        <p:sp>
          <p:nvSpPr>
            <p:cNvPr id="234" name="Ellipse 233"/>
            <p:cNvSpPr/>
            <p:nvPr/>
          </p:nvSpPr>
          <p:spPr>
            <a:xfrm>
              <a:off x="8072462" y="4546808"/>
              <a:ext cx="25200" cy="25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3042" y="1714488"/>
            <a:ext cx="573060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Part I</a:t>
            </a:r>
          </a:p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Asymptotic Bethe </a:t>
            </a:r>
            <a:r>
              <a:rPr lang="en-US" sz="3600" b="1" dirty="0" err="1" smtClean="0"/>
              <a:t>Ansatz</a:t>
            </a:r>
            <a:r>
              <a:rPr lang="en-US" sz="3600" b="1" dirty="0" smtClean="0"/>
              <a:t> for </a:t>
            </a:r>
          </a:p>
          <a:p>
            <a:pPr algn="ctr"/>
            <a:r>
              <a:rPr lang="en-US" sz="3600" b="1" dirty="0" smtClean="0"/>
              <a:t>SU(2)</a:t>
            </a:r>
            <a:r>
              <a:rPr lang="en-US" sz="3600" b="1" dirty="0" smtClean="0">
                <a:latin typeface="cmsy10"/>
              </a:rPr>
              <a:t>£</a:t>
            </a:r>
            <a:r>
              <a:rPr lang="en-US" sz="3600" b="1" dirty="0" smtClean="0"/>
              <a:t> SU(2) PCF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3857620" y="4714884"/>
            <a:ext cx="1357321" cy="285754"/>
            <a:chOff x="6500826" y="2000238"/>
            <a:chExt cx="1885697" cy="424708"/>
          </a:xfrm>
        </p:grpSpPr>
        <p:sp>
          <p:nvSpPr>
            <p:cNvPr id="4" name="Ellipse 3"/>
            <p:cNvSpPr/>
            <p:nvPr/>
          </p:nvSpPr>
          <p:spPr>
            <a:xfrm rot="16200000" flipV="1">
              <a:off x="7985270" y="2023693"/>
              <a:ext cx="424707" cy="37779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5" name="Connecteur droit 4"/>
            <p:cNvCxnSpPr/>
            <p:nvPr/>
          </p:nvCxnSpPr>
          <p:spPr>
            <a:xfrm rot="10800000">
              <a:off x="7643835" y="2212592"/>
              <a:ext cx="3648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Ellipse 5"/>
            <p:cNvSpPr/>
            <p:nvPr/>
          </p:nvSpPr>
          <p:spPr>
            <a:xfrm rot="16200000">
              <a:off x="7229093" y="2023693"/>
              <a:ext cx="424707" cy="37779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7" name="Groupe 57"/>
            <p:cNvGrpSpPr/>
            <p:nvPr/>
          </p:nvGrpSpPr>
          <p:grpSpPr>
            <a:xfrm flipH="1">
              <a:off x="6500826" y="2000239"/>
              <a:ext cx="742689" cy="424707"/>
              <a:chOff x="6429388" y="2000240"/>
              <a:chExt cx="742689" cy="424707"/>
            </a:xfrm>
          </p:grpSpPr>
          <p:sp>
            <p:nvSpPr>
              <p:cNvPr id="8" name="Ellipse 7"/>
              <p:cNvSpPr/>
              <p:nvPr/>
            </p:nvSpPr>
            <p:spPr>
              <a:xfrm rot="16200000" flipV="1">
                <a:off x="6770824" y="2023695"/>
                <a:ext cx="424707" cy="3777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9" name="Connecteur droit 8"/>
              <p:cNvCxnSpPr>
                <a:stCxn id="8" idx="4"/>
              </p:cNvCxnSpPr>
              <p:nvPr/>
            </p:nvCxnSpPr>
            <p:spPr>
              <a:xfrm flipH="1" flipV="1">
                <a:off x="6429388" y="2212594"/>
                <a:ext cx="36489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43636" y="1000108"/>
            <a:ext cx="2138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Target space is  </a:t>
            </a:r>
            <a:endParaRPr lang="en-US" sz="2400" baseline="30000" dirty="0" smtClean="0">
              <a:latin typeface="cmr10"/>
            </a:endParaRPr>
          </a:p>
          <a:p>
            <a:endParaRPr lang="en-US" sz="2400" baseline="30000" dirty="0" smtClean="0">
              <a:latin typeface="cmmi10"/>
            </a:endParaRPr>
          </a:p>
        </p:txBody>
      </p:sp>
      <p:pic>
        <p:nvPicPr>
          <p:cNvPr id="27" name="Image 2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4236" y="1071546"/>
            <a:ext cx="4590706" cy="480029"/>
          </a:xfrm>
          <a:prstGeom prst="rect">
            <a:avLst/>
          </a:prstGeom>
          <a:noFill/>
          <a:ln/>
          <a:effectLst/>
        </p:spPr>
      </p:pic>
      <p:pic>
        <p:nvPicPr>
          <p:cNvPr id="8" name="Imag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47019" y="1518190"/>
            <a:ext cx="2111261" cy="482050"/>
          </a:xfrm>
          <a:prstGeom prst="rect">
            <a:avLst/>
          </a:prstGeom>
          <a:noFill/>
          <a:ln/>
          <a:effectLst/>
        </p:spPr>
      </p:pic>
      <p:sp>
        <p:nvSpPr>
          <p:cNvPr id="9" name="Rectangle 8"/>
          <p:cNvSpPr/>
          <p:nvPr/>
        </p:nvSpPr>
        <p:spPr>
          <a:xfrm>
            <a:off x="0" y="285728"/>
            <a:ext cx="7081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 SU(2)</a:t>
            </a:r>
            <a:r>
              <a:rPr lang="en-US" sz="2000" dirty="0" smtClean="0">
                <a:latin typeface="cmsy10"/>
              </a:rPr>
              <a:t>£</a:t>
            </a:r>
            <a:r>
              <a:rPr lang="en-US" sz="2000" dirty="0" smtClean="0"/>
              <a:t> SU(2) PCF is equivalent to the O(4) vector sigma model  </a:t>
            </a:r>
            <a:endParaRPr lang="fr-FR" sz="2000" dirty="0"/>
          </a:p>
        </p:txBody>
      </p:sp>
      <p:pic>
        <p:nvPicPr>
          <p:cNvPr id="28" name="Image 27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472" y="2500306"/>
            <a:ext cx="5454610" cy="448323"/>
          </a:xfrm>
          <a:prstGeom prst="rect">
            <a:avLst/>
          </a:prstGeom>
          <a:noFill/>
          <a:ln/>
          <a:effectLst/>
        </p:spPr>
      </p:pic>
      <p:pic>
        <p:nvPicPr>
          <p:cNvPr id="29" name="Image 28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14414" y="3071810"/>
            <a:ext cx="5676050" cy="549398"/>
          </a:xfrm>
          <a:prstGeom prst="rect">
            <a:avLst/>
          </a:prstGeom>
          <a:noFill/>
          <a:ln/>
          <a:effectLst/>
        </p:spPr>
      </p:pic>
      <p:sp>
        <p:nvSpPr>
          <p:cNvPr id="12" name="Accolade fermante 11"/>
          <p:cNvSpPr/>
          <p:nvPr/>
        </p:nvSpPr>
        <p:spPr>
          <a:xfrm rot="5400000">
            <a:off x="4000496" y="2714620"/>
            <a:ext cx="285752" cy="1857388"/>
          </a:xfrm>
          <a:prstGeom prst="rightBrace">
            <a:avLst/>
          </a:prstGeom>
          <a:ln>
            <a:solidFill>
              <a:srgbClr val="007F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00496" y="4000504"/>
            <a:ext cx="1166881" cy="329042"/>
          </a:xfrm>
          <a:prstGeom prst="rect">
            <a:avLst/>
          </a:prstGeom>
          <a:noFill/>
          <a:ln/>
          <a:effectLst/>
        </p:spPr>
      </p:pic>
      <p:pic>
        <p:nvPicPr>
          <p:cNvPr id="40" name="Image 39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16060" y="3900745"/>
            <a:ext cx="2261503" cy="528387"/>
          </a:xfrm>
          <a:prstGeom prst="rect">
            <a:avLst/>
          </a:prstGeom>
          <a:noFill/>
          <a:ln/>
          <a:effectLst/>
        </p:spPr>
      </p:pic>
      <p:sp>
        <p:nvSpPr>
          <p:cNvPr id="32" name="Rectangle 31"/>
          <p:cNvSpPr/>
          <p:nvPr/>
        </p:nvSpPr>
        <p:spPr>
          <a:xfrm>
            <a:off x="0" y="5072074"/>
            <a:ext cx="71686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There is a dynamically generated mass scale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Particle content of the theory:    massive vector </a:t>
            </a:r>
            <a:r>
              <a:rPr lang="en-US" sz="2000" dirty="0" err="1" smtClean="0"/>
              <a:t>multiplet</a:t>
            </a:r>
            <a:r>
              <a:rPr lang="en-US" sz="2000" dirty="0" smtClean="0"/>
              <a:t> of O(4).</a:t>
            </a:r>
            <a:endParaRPr lang="fr-FR" sz="2000" dirty="0"/>
          </a:p>
        </p:txBody>
      </p:sp>
      <p:grpSp>
        <p:nvGrpSpPr>
          <p:cNvPr id="33" name="Groupe 32"/>
          <p:cNvGrpSpPr/>
          <p:nvPr/>
        </p:nvGrpSpPr>
        <p:grpSpPr>
          <a:xfrm>
            <a:off x="7786679" y="6572246"/>
            <a:ext cx="1357321" cy="285754"/>
            <a:chOff x="6500826" y="2000238"/>
            <a:chExt cx="1885697" cy="424708"/>
          </a:xfrm>
        </p:grpSpPr>
        <p:sp>
          <p:nvSpPr>
            <p:cNvPr id="34" name="Ellipse 33"/>
            <p:cNvSpPr/>
            <p:nvPr/>
          </p:nvSpPr>
          <p:spPr>
            <a:xfrm rot="16200000" flipV="1">
              <a:off x="7985270" y="2023693"/>
              <a:ext cx="424707" cy="37779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35" name="Connecteur droit 34"/>
            <p:cNvCxnSpPr/>
            <p:nvPr/>
          </p:nvCxnSpPr>
          <p:spPr>
            <a:xfrm rot="10800000">
              <a:off x="7643835" y="2212592"/>
              <a:ext cx="3648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lipse 35"/>
            <p:cNvSpPr/>
            <p:nvPr/>
          </p:nvSpPr>
          <p:spPr>
            <a:xfrm rot="16200000">
              <a:off x="7229093" y="2023693"/>
              <a:ext cx="424707" cy="37779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37" name="Groupe 57"/>
            <p:cNvGrpSpPr/>
            <p:nvPr/>
          </p:nvGrpSpPr>
          <p:grpSpPr>
            <a:xfrm flipH="1">
              <a:off x="6500826" y="2000239"/>
              <a:ext cx="742689" cy="424707"/>
              <a:chOff x="6429388" y="2000240"/>
              <a:chExt cx="742689" cy="424707"/>
            </a:xfrm>
          </p:grpSpPr>
          <p:sp>
            <p:nvSpPr>
              <p:cNvPr id="38" name="Ellipse 37"/>
              <p:cNvSpPr/>
              <p:nvPr/>
            </p:nvSpPr>
            <p:spPr>
              <a:xfrm rot="16200000" flipV="1">
                <a:off x="6770824" y="2023695"/>
                <a:ext cx="424707" cy="3777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39" name="Connecteur droit 38"/>
              <p:cNvCxnSpPr>
                <a:stCxn id="38" idx="4"/>
              </p:cNvCxnSpPr>
              <p:nvPr/>
            </p:nvCxnSpPr>
            <p:spPr>
              <a:xfrm flipH="1" flipV="1">
                <a:off x="6429388" y="2212594"/>
                <a:ext cx="36489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357158" y="1928802"/>
            <a:ext cx="798981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No particle production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Only permutation of the </a:t>
            </a:r>
            <a:r>
              <a:rPr lang="en-US" sz="2400" dirty="0" err="1" smtClean="0"/>
              <a:t>momenta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Factorization of scattering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Completely know scattering process if the scattering matrix is known</a:t>
            </a:r>
          </a:p>
        </p:txBody>
      </p:sp>
      <p:cxnSp>
        <p:nvCxnSpPr>
          <p:cNvPr id="40" name="Connecteur droit 39"/>
          <p:cNvCxnSpPr/>
          <p:nvPr/>
        </p:nvCxnSpPr>
        <p:spPr>
          <a:xfrm>
            <a:off x="2779838" y="4239753"/>
            <a:ext cx="1677240" cy="700902"/>
          </a:xfrm>
          <a:prstGeom prst="line">
            <a:avLst/>
          </a:prstGeom>
          <a:ln w="76200">
            <a:solidFill>
              <a:srgbClr val="B5B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V="1">
            <a:off x="2779838" y="4283559"/>
            <a:ext cx="1723830" cy="657096"/>
          </a:xfrm>
          <a:prstGeom prst="line">
            <a:avLst/>
          </a:prstGeom>
          <a:ln w="76200">
            <a:solidFill>
              <a:srgbClr val="B5B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V="1">
            <a:off x="2733248" y="4546398"/>
            <a:ext cx="1770420" cy="43806"/>
          </a:xfrm>
          <a:prstGeom prst="line">
            <a:avLst/>
          </a:prstGeom>
          <a:ln w="76200">
            <a:solidFill>
              <a:srgbClr val="B5B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lipse 49"/>
          <p:cNvSpPr/>
          <p:nvPr/>
        </p:nvSpPr>
        <p:spPr>
          <a:xfrm>
            <a:off x="3105968" y="4152140"/>
            <a:ext cx="978390" cy="919934"/>
          </a:xfrm>
          <a:prstGeom prst="ellipse">
            <a:avLst/>
          </a:prstGeom>
          <a:solidFill>
            <a:srgbClr val="71713B"/>
          </a:solidFill>
          <a:ln>
            <a:solidFill>
              <a:srgbClr val="B5B3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9" name="Image 38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97080" y="4502329"/>
            <a:ext cx="185059" cy="93225"/>
          </a:xfrm>
          <a:prstGeom prst="rect">
            <a:avLst/>
          </a:prstGeom>
          <a:noFill/>
          <a:ln/>
          <a:effectLst/>
        </p:spPr>
      </p:pic>
      <p:cxnSp>
        <p:nvCxnSpPr>
          <p:cNvPr id="60" name="Connecteur droit 59"/>
          <p:cNvCxnSpPr/>
          <p:nvPr/>
        </p:nvCxnSpPr>
        <p:spPr>
          <a:xfrm>
            <a:off x="5062748" y="4327366"/>
            <a:ext cx="1677240" cy="700902"/>
          </a:xfrm>
          <a:prstGeom prst="line">
            <a:avLst/>
          </a:prstGeom>
          <a:ln w="76200">
            <a:solidFill>
              <a:srgbClr val="B5B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flipV="1">
            <a:off x="5062748" y="4283559"/>
            <a:ext cx="1723830" cy="657096"/>
          </a:xfrm>
          <a:prstGeom prst="line">
            <a:avLst/>
          </a:prstGeom>
          <a:ln w="76200">
            <a:solidFill>
              <a:srgbClr val="B5B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flipV="1">
            <a:off x="5016158" y="4502591"/>
            <a:ext cx="1770420" cy="43806"/>
          </a:xfrm>
          <a:prstGeom prst="line">
            <a:avLst/>
          </a:prstGeom>
          <a:ln w="76200">
            <a:solidFill>
              <a:srgbClr val="B5B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Ellipse 63"/>
          <p:cNvSpPr/>
          <p:nvPr/>
        </p:nvSpPr>
        <p:spPr>
          <a:xfrm>
            <a:off x="5435468" y="4458785"/>
            <a:ext cx="186360" cy="175225"/>
          </a:xfrm>
          <a:prstGeom prst="ellipse">
            <a:avLst/>
          </a:prstGeom>
          <a:solidFill>
            <a:srgbClr val="71713B"/>
          </a:solidFill>
          <a:ln>
            <a:solidFill>
              <a:srgbClr val="B5B3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5715008" y="4590204"/>
            <a:ext cx="186360" cy="175225"/>
          </a:xfrm>
          <a:prstGeom prst="ellipse">
            <a:avLst/>
          </a:prstGeom>
          <a:solidFill>
            <a:srgbClr val="71713B"/>
          </a:solidFill>
          <a:ln>
            <a:solidFill>
              <a:srgbClr val="B5B3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6087728" y="4414978"/>
            <a:ext cx="186360" cy="175225"/>
          </a:xfrm>
          <a:prstGeom prst="ellipse">
            <a:avLst/>
          </a:prstGeom>
          <a:solidFill>
            <a:srgbClr val="71713B"/>
          </a:solidFill>
          <a:ln>
            <a:solidFill>
              <a:srgbClr val="B5B3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6" name="Image 35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93809" y="4143380"/>
            <a:ext cx="165319" cy="149385"/>
          </a:xfrm>
          <a:prstGeom prst="rect">
            <a:avLst/>
          </a:prstGeom>
          <a:noFill/>
          <a:ln/>
          <a:effectLst/>
        </p:spPr>
      </p:pic>
      <p:pic>
        <p:nvPicPr>
          <p:cNvPr id="37" name="Image 36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99966" y="4537357"/>
            <a:ext cx="182911" cy="149112"/>
          </a:xfrm>
          <a:prstGeom prst="rect">
            <a:avLst/>
          </a:prstGeom>
          <a:noFill/>
          <a:ln/>
          <a:effectLst/>
        </p:spPr>
      </p:pic>
      <p:pic>
        <p:nvPicPr>
          <p:cNvPr id="38" name="Image 37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97257" y="4887807"/>
            <a:ext cx="182911" cy="149112"/>
          </a:xfrm>
          <a:prstGeom prst="rect">
            <a:avLst/>
          </a:prstGeom>
          <a:noFill/>
          <a:ln/>
          <a:effectLst/>
        </p:spPr>
      </p:pic>
      <p:sp>
        <p:nvSpPr>
          <p:cNvPr id="21" name="ZoneTexte 20"/>
          <p:cNvSpPr txBox="1"/>
          <p:nvPr/>
        </p:nvSpPr>
        <p:spPr>
          <a:xfrm>
            <a:off x="357158" y="428604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Polyakov</a:t>
            </a:r>
            <a:r>
              <a:rPr lang="en-US" sz="2400" dirty="0" smtClean="0"/>
              <a:t> showed presence of infinitely many conserved charges</a:t>
            </a:r>
          </a:p>
        </p:txBody>
      </p:sp>
      <p:sp>
        <p:nvSpPr>
          <p:cNvPr id="22" name="Flèche vers le bas 21"/>
          <p:cNvSpPr/>
          <p:nvPr/>
        </p:nvSpPr>
        <p:spPr>
          <a:xfrm>
            <a:off x="3071802" y="1071546"/>
            <a:ext cx="357190" cy="571504"/>
          </a:xfrm>
          <a:prstGeom prst="downArrow">
            <a:avLst/>
          </a:prstGeom>
          <a:solidFill>
            <a:srgbClr val="B5B36D"/>
          </a:solidFill>
          <a:ln>
            <a:solidFill>
              <a:srgbClr val="B5B3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358082" y="857232"/>
            <a:ext cx="149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[</a:t>
            </a:r>
            <a:r>
              <a:rPr lang="en-US" dirty="0" err="1" smtClean="0">
                <a:solidFill>
                  <a:srgbClr val="0033CC"/>
                </a:solidFill>
              </a:rPr>
              <a:t>Polyakov</a:t>
            </a:r>
            <a:r>
              <a:rPr lang="en-US" dirty="0" smtClean="0">
                <a:solidFill>
                  <a:srgbClr val="0033CC"/>
                </a:solidFill>
              </a:rPr>
              <a:t> ’75]</a:t>
            </a:r>
            <a:endParaRPr lang="fr-FR" dirty="0">
              <a:solidFill>
                <a:srgbClr val="0033CC"/>
              </a:solidFill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7786679" y="6572246"/>
            <a:ext cx="1357321" cy="285754"/>
            <a:chOff x="6500826" y="2000238"/>
            <a:chExt cx="1885697" cy="424708"/>
          </a:xfrm>
        </p:grpSpPr>
        <p:sp>
          <p:nvSpPr>
            <p:cNvPr id="27" name="Ellipse 26"/>
            <p:cNvSpPr/>
            <p:nvPr/>
          </p:nvSpPr>
          <p:spPr>
            <a:xfrm rot="16200000" flipV="1">
              <a:off x="7985270" y="2023693"/>
              <a:ext cx="424707" cy="37779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28" name="Connecteur droit 27"/>
            <p:cNvCxnSpPr/>
            <p:nvPr/>
          </p:nvCxnSpPr>
          <p:spPr>
            <a:xfrm rot="10800000">
              <a:off x="7643835" y="2212592"/>
              <a:ext cx="3648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Ellipse 28"/>
            <p:cNvSpPr/>
            <p:nvPr/>
          </p:nvSpPr>
          <p:spPr>
            <a:xfrm rot="16200000">
              <a:off x="7229093" y="2023693"/>
              <a:ext cx="424707" cy="37779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30" name="Groupe 57"/>
            <p:cNvGrpSpPr/>
            <p:nvPr/>
          </p:nvGrpSpPr>
          <p:grpSpPr>
            <a:xfrm flipH="1">
              <a:off x="6500826" y="2000239"/>
              <a:ext cx="742689" cy="424707"/>
              <a:chOff x="6429388" y="2000240"/>
              <a:chExt cx="742689" cy="424707"/>
            </a:xfrm>
          </p:grpSpPr>
          <p:sp>
            <p:nvSpPr>
              <p:cNvPr id="31" name="Ellipse 30"/>
              <p:cNvSpPr/>
              <p:nvPr/>
            </p:nvSpPr>
            <p:spPr>
              <a:xfrm rot="16200000" flipV="1">
                <a:off x="6770824" y="2023695"/>
                <a:ext cx="424707" cy="3777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32" name="Connecteur droit 31"/>
              <p:cNvCxnSpPr>
                <a:stCxn id="31" idx="4"/>
              </p:cNvCxnSpPr>
              <p:nvPr/>
            </p:nvCxnSpPr>
            <p:spPr>
              <a:xfrm flipH="1" flipV="1">
                <a:off x="6429388" y="2212594"/>
                <a:ext cx="36489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1" name="Image 40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85707" y="4107097"/>
            <a:ext cx="165319" cy="149385"/>
          </a:xfrm>
          <a:prstGeom prst="rect">
            <a:avLst/>
          </a:prstGeom>
          <a:noFill/>
          <a:ln/>
          <a:effectLst/>
        </p:spPr>
      </p:pic>
      <p:pic>
        <p:nvPicPr>
          <p:cNvPr id="43" name="Image 42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91864" y="4501074"/>
            <a:ext cx="182911" cy="149112"/>
          </a:xfrm>
          <a:prstGeom prst="rect">
            <a:avLst/>
          </a:prstGeom>
          <a:noFill/>
          <a:ln/>
          <a:effectLst/>
        </p:spPr>
      </p:pic>
      <p:pic>
        <p:nvPicPr>
          <p:cNvPr id="44" name="Image 43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89155" y="4851524"/>
            <a:ext cx="182911" cy="14911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400" dirty="0" smtClean="0">
              <a:solidFill>
                <a:srgbClr val="E5DEC9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rgbClr val="E5DEC9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Can uniquely fix the S-matrix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Lorenz invariance 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Invariance under  the SU(2)</a:t>
            </a:r>
            <a:r>
              <a:rPr lang="en-US" sz="2400" dirty="0" smtClean="0">
                <a:latin typeface="cmsy10"/>
              </a:rPr>
              <a:t>£</a:t>
            </a:r>
            <a:r>
              <a:rPr lang="en-US" sz="2400" dirty="0" smtClean="0"/>
              <a:t>SU(2) symmetry: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 Yang-Baxter equation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/>
            <a:r>
              <a:rPr lang="en-US" sz="2400" dirty="0" smtClean="0"/>
              <a:t> </a:t>
            </a:r>
          </a:p>
        </p:txBody>
      </p:sp>
      <p:grpSp>
        <p:nvGrpSpPr>
          <p:cNvPr id="26" name="Groupe 25"/>
          <p:cNvGrpSpPr/>
          <p:nvPr/>
        </p:nvGrpSpPr>
        <p:grpSpPr>
          <a:xfrm>
            <a:off x="4929190" y="285728"/>
            <a:ext cx="1000132" cy="428628"/>
            <a:chOff x="4250529" y="1035827"/>
            <a:chExt cx="1000132" cy="428628"/>
          </a:xfrm>
        </p:grpSpPr>
        <p:cxnSp>
          <p:nvCxnSpPr>
            <p:cNvPr id="39" name="Connecteur droit 38"/>
            <p:cNvCxnSpPr/>
            <p:nvPr/>
          </p:nvCxnSpPr>
          <p:spPr>
            <a:xfrm flipV="1">
              <a:off x="4250529" y="1035827"/>
              <a:ext cx="1000132" cy="428628"/>
            </a:xfrm>
            <a:prstGeom prst="line">
              <a:avLst/>
            </a:prstGeom>
            <a:ln w="76200">
              <a:solidFill>
                <a:srgbClr val="B5B3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>
              <a:off x="4250529" y="1035827"/>
              <a:ext cx="1000132" cy="428628"/>
            </a:xfrm>
            <a:prstGeom prst="line">
              <a:avLst/>
            </a:prstGeom>
            <a:ln w="76200">
              <a:solidFill>
                <a:srgbClr val="B5B3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Ellipse 44"/>
            <p:cNvSpPr/>
            <p:nvPr/>
          </p:nvSpPr>
          <p:spPr>
            <a:xfrm>
              <a:off x="4572000" y="1071546"/>
              <a:ext cx="357190" cy="357190"/>
            </a:xfrm>
            <a:prstGeom prst="ellipse">
              <a:avLst/>
            </a:prstGeom>
            <a:solidFill>
              <a:srgbClr val="71713B"/>
            </a:solidFill>
            <a:ln>
              <a:solidFill>
                <a:srgbClr val="B5B3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pic>
        <p:nvPicPr>
          <p:cNvPr id="120" name="Image 119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72066" y="1928802"/>
            <a:ext cx="2058161" cy="355649"/>
          </a:xfrm>
          <a:prstGeom prst="rect">
            <a:avLst/>
          </a:prstGeom>
          <a:noFill/>
          <a:ln/>
          <a:effectLst/>
        </p:spPr>
      </p:pic>
      <p:pic>
        <p:nvPicPr>
          <p:cNvPr id="121" name="Image 120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97350" y="2357429"/>
            <a:ext cx="2057562" cy="355546"/>
          </a:xfrm>
          <a:prstGeom prst="rect">
            <a:avLst/>
          </a:prstGeom>
          <a:noFill/>
          <a:ln/>
          <a:effectLst/>
        </p:spPr>
      </p:pic>
      <p:pic>
        <p:nvPicPr>
          <p:cNvPr id="30" name="Image 29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93818" y="2285992"/>
            <a:ext cx="2692430" cy="405541"/>
          </a:xfrm>
          <a:prstGeom prst="rect">
            <a:avLst/>
          </a:prstGeom>
          <a:noFill/>
          <a:ln/>
          <a:effectLst/>
        </p:spPr>
      </p:pic>
      <p:sp>
        <p:nvSpPr>
          <p:cNvPr id="114" name="ZoneTexte 113"/>
          <p:cNvSpPr txBox="1"/>
          <p:nvPr/>
        </p:nvSpPr>
        <p:spPr>
          <a:xfrm>
            <a:off x="0" y="428604"/>
            <a:ext cx="359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[</a:t>
            </a:r>
            <a:r>
              <a:rPr lang="en-US" dirty="0" err="1" smtClean="0">
                <a:solidFill>
                  <a:srgbClr val="0033CC"/>
                </a:solidFill>
              </a:rPr>
              <a:t>Zamolodchikov</a:t>
            </a:r>
            <a:r>
              <a:rPr lang="en-US" dirty="0" smtClean="0">
                <a:solidFill>
                  <a:srgbClr val="0033CC"/>
                </a:solidFill>
              </a:rPr>
              <a:t>, </a:t>
            </a:r>
            <a:r>
              <a:rPr lang="en-US" dirty="0" err="1" smtClean="0">
                <a:solidFill>
                  <a:srgbClr val="0033CC"/>
                </a:solidFill>
              </a:rPr>
              <a:t>Zamolodchikov</a:t>
            </a:r>
            <a:r>
              <a:rPr lang="en-US" dirty="0" smtClean="0">
                <a:solidFill>
                  <a:srgbClr val="0033CC"/>
                </a:solidFill>
              </a:rPr>
              <a:t> ’77]</a:t>
            </a:r>
            <a:endParaRPr lang="fr-FR" dirty="0">
              <a:solidFill>
                <a:srgbClr val="0033CC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3132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Bootstrap approach</a:t>
            </a:r>
            <a:endParaRPr lang="fr-FR" sz="2800" b="1" dirty="0"/>
          </a:p>
        </p:txBody>
      </p:sp>
      <p:pic>
        <p:nvPicPr>
          <p:cNvPr id="42" name="Image 4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800" y="3175000"/>
            <a:ext cx="152400" cy="228600"/>
          </a:xfrm>
          <a:prstGeom prst="rect">
            <a:avLst/>
          </a:prstGeom>
          <a:noFill/>
        </p:spPr>
      </p:pic>
      <p:pic>
        <p:nvPicPr>
          <p:cNvPr id="123" name="Image 122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10753" y="3929191"/>
            <a:ext cx="7189705" cy="743892"/>
          </a:xfrm>
          <a:prstGeom prst="rect">
            <a:avLst/>
          </a:prstGeom>
          <a:noFill/>
          <a:ln/>
          <a:effectLst/>
        </p:spPr>
      </p:pic>
      <p:grpSp>
        <p:nvGrpSpPr>
          <p:cNvPr id="49" name="Groupe 48"/>
          <p:cNvGrpSpPr/>
          <p:nvPr/>
        </p:nvGrpSpPr>
        <p:grpSpPr>
          <a:xfrm>
            <a:off x="3639084" y="3929193"/>
            <a:ext cx="357189" cy="285752"/>
            <a:chOff x="3643307" y="5143511"/>
            <a:chExt cx="357189" cy="285752"/>
          </a:xfrm>
        </p:grpSpPr>
        <p:sp>
          <p:nvSpPr>
            <p:cNvPr id="99" name="Forme libre 98"/>
            <p:cNvSpPr/>
            <p:nvPr/>
          </p:nvSpPr>
          <p:spPr bwMode="auto">
            <a:xfrm>
              <a:off x="3643307" y="5143511"/>
              <a:ext cx="122884" cy="285752"/>
            </a:xfrm>
            <a:custGeom>
              <a:avLst/>
              <a:gdLst>
                <a:gd name="connsiteX0" fmla="*/ 15498 w 219559"/>
                <a:gd name="connsiteY0" fmla="*/ 0 h 480448"/>
                <a:gd name="connsiteX1" fmla="*/ 216976 w 219559"/>
                <a:gd name="connsiteY1" fmla="*/ 247973 h 480448"/>
                <a:gd name="connsiteX2" fmla="*/ 0 w 219559"/>
                <a:gd name="connsiteY2" fmla="*/ 480448 h 480448"/>
                <a:gd name="connsiteX3" fmla="*/ 0 w 219559"/>
                <a:gd name="connsiteY3" fmla="*/ 480448 h 48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559" h="480448">
                  <a:moveTo>
                    <a:pt x="15498" y="0"/>
                  </a:moveTo>
                  <a:cubicBezTo>
                    <a:pt x="117528" y="83949"/>
                    <a:pt x="219559" y="167898"/>
                    <a:pt x="216976" y="247973"/>
                  </a:cubicBezTo>
                  <a:cubicBezTo>
                    <a:pt x="214393" y="328048"/>
                    <a:pt x="0" y="480448"/>
                    <a:pt x="0" y="480448"/>
                  </a:cubicBezTo>
                  <a:lnTo>
                    <a:pt x="0" y="480448"/>
                  </a:lnTo>
                </a:path>
              </a:pathLst>
            </a:custGeom>
            <a:noFill/>
            <a:ln w="381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Forme libre 99"/>
            <p:cNvSpPr/>
            <p:nvPr/>
          </p:nvSpPr>
          <p:spPr bwMode="auto">
            <a:xfrm flipH="1">
              <a:off x="3877612" y="5143511"/>
              <a:ext cx="122884" cy="285752"/>
            </a:xfrm>
            <a:custGeom>
              <a:avLst/>
              <a:gdLst>
                <a:gd name="connsiteX0" fmla="*/ 15498 w 219559"/>
                <a:gd name="connsiteY0" fmla="*/ 0 h 480448"/>
                <a:gd name="connsiteX1" fmla="*/ 216976 w 219559"/>
                <a:gd name="connsiteY1" fmla="*/ 247973 h 480448"/>
                <a:gd name="connsiteX2" fmla="*/ 0 w 219559"/>
                <a:gd name="connsiteY2" fmla="*/ 480448 h 480448"/>
                <a:gd name="connsiteX3" fmla="*/ 0 w 219559"/>
                <a:gd name="connsiteY3" fmla="*/ 480448 h 48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559" h="480448">
                  <a:moveTo>
                    <a:pt x="15498" y="0"/>
                  </a:moveTo>
                  <a:cubicBezTo>
                    <a:pt x="117528" y="83949"/>
                    <a:pt x="219559" y="167898"/>
                    <a:pt x="216976" y="247973"/>
                  </a:cubicBezTo>
                  <a:cubicBezTo>
                    <a:pt x="214393" y="328048"/>
                    <a:pt x="0" y="480448"/>
                    <a:pt x="0" y="480448"/>
                  </a:cubicBezTo>
                  <a:lnTo>
                    <a:pt x="0" y="480448"/>
                  </a:lnTo>
                </a:path>
              </a:pathLst>
            </a:custGeom>
            <a:noFill/>
            <a:ln w="381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" name="Groupe 110"/>
          <p:cNvGrpSpPr/>
          <p:nvPr/>
        </p:nvGrpSpPr>
        <p:grpSpPr bwMode="auto">
          <a:xfrm>
            <a:off x="2638951" y="3929193"/>
            <a:ext cx="285752" cy="285752"/>
            <a:chOff x="5072066" y="6215082"/>
            <a:chExt cx="714380" cy="571504"/>
          </a:xfrm>
        </p:grpSpPr>
        <p:cxnSp>
          <p:nvCxnSpPr>
            <p:cNvPr id="102" name="Connecteur droit 101"/>
            <p:cNvCxnSpPr/>
            <p:nvPr/>
          </p:nvCxnSpPr>
          <p:spPr bwMode="auto">
            <a:xfrm>
              <a:off x="5072066" y="6215106"/>
              <a:ext cx="642942" cy="571480"/>
            </a:xfrm>
            <a:prstGeom prst="line">
              <a:avLst/>
            </a:prstGeom>
            <a:ln w="381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/>
            <p:cNvCxnSpPr/>
            <p:nvPr/>
          </p:nvCxnSpPr>
          <p:spPr bwMode="auto">
            <a:xfrm flipV="1">
              <a:off x="5072066" y="6572272"/>
              <a:ext cx="285752" cy="214314"/>
            </a:xfrm>
            <a:prstGeom prst="line">
              <a:avLst/>
            </a:prstGeom>
            <a:ln w="381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106"/>
            <p:cNvCxnSpPr/>
            <p:nvPr/>
          </p:nvCxnSpPr>
          <p:spPr bwMode="auto">
            <a:xfrm flipV="1">
              <a:off x="5500694" y="6215082"/>
              <a:ext cx="285752" cy="214314"/>
            </a:xfrm>
            <a:prstGeom prst="line">
              <a:avLst/>
            </a:prstGeom>
            <a:ln w="381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e 110"/>
          <p:cNvGrpSpPr/>
          <p:nvPr/>
        </p:nvGrpSpPr>
        <p:grpSpPr bwMode="auto">
          <a:xfrm>
            <a:off x="5282157" y="3929193"/>
            <a:ext cx="285752" cy="285752"/>
            <a:chOff x="5072066" y="6215082"/>
            <a:chExt cx="714380" cy="571504"/>
          </a:xfrm>
        </p:grpSpPr>
        <p:cxnSp>
          <p:nvCxnSpPr>
            <p:cNvPr id="51" name="Connecteur droit 50"/>
            <p:cNvCxnSpPr/>
            <p:nvPr/>
          </p:nvCxnSpPr>
          <p:spPr bwMode="auto">
            <a:xfrm>
              <a:off x="5072066" y="6215106"/>
              <a:ext cx="642942" cy="571480"/>
            </a:xfrm>
            <a:prstGeom prst="line">
              <a:avLst/>
            </a:prstGeom>
            <a:ln w="381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 bwMode="auto">
            <a:xfrm flipV="1">
              <a:off x="5072066" y="6572272"/>
              <a:ext cx="285752" cy="214314"/>
            </a:xfrm>
            <a:prstGeom prst="line">
              <a:avLst/>
            </a:prstGeom>
            <a:ln w="381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 bwMode="auto">
            <a:xfrm flipV="1">
              <a:off x="5500694" y="6215082"/>
              <a:ext cx="285752" cy="214314"/>
            </a:xfrm>
            <a:prstGeom prst="line">
              <a:avLst/>
            </a:prstGeom>
            <a:ln w="381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e 53"/>
          <p:cNvGrpSpPr/>
          <p:nvPr/>
        </p:nvGrpSpPr>
        <p:grpSpPr>
          <a:xfrm>
            <a:off x="6210852" y="3929193"/>
            <a:ext cx="357189" cy="285752"/>
            <a:chOff x="3643307" y="5143511"/>
            <a:chExt cx="357189" cy="285752"/>
          </a:xfrm>
        </p:grpSpPr>
        <p:sp>
          <p:nvSpPr>
            <p:cNvPr id="55" name="Forme libre 54"/>
            <p:cNvSpPr/>
            <p:nvPr/>
          </p:nvSpPr>
          <p:spPr bwMode="auto">
            <a:xfrm>
              <a:off x="3643307" y="5143511"/>
              <a:ext cx="122884" cy="285752"/>
            </a:xfrm>
            <a:custGeom>
              <a:avLst/>
              <a:gdLst>
                <a:gd name="connsiteX0" fmla="*/ 15498 w 219559"/>
                <a:gd name="connsiteY0" fmla="*/ 0 h 480448"/>
                <a:gd name="connsiteX1" fmla="*/ 216976 w 219559"/>
                <a:gd name="connsiteY1" fmla="*/ 247973 h 480448"/>
                <a:gd name="connsiteX2" fmla="*/ 0 w 219559"/>
                <a:gd name="connsiteY2" fmla="*/ 480448 h 480448"/>
                <a:gd name="connsiteX3" fmla="*/ 0 w 219559"/>
                <a:gd name="connsiteY3" fmla="*/ 480448 h 48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559" h="480448">
                  <a:moveTo>
                    <a:pt x="15498" y="0"/>
                  </a:moveTo>
                  <a:cubicBezTo>
                    <a:pt x="117528" y="83949"/>
                    <a:pt x="219559" y="167898"/>
                    <a:pt x="216976" y="247973"/>
                  </a:cubicBezTo>
                  <a:cubicBezTo>
                    <a:pt x="214393" y="328048"/>
                    <a:pt x="0" y="480448"/>
                    <a:pt x="0" y="480448"/>
                  </a:cubicBezTo>
                  <a:lnTo>
                    <a:pt x="0" y="480448"/>
                  </a:lnTo>
                </a:path>
              </a:pathLst>
            </a:custGeom>
            <a:noFill/>
            <a:ln w="381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Forme libre 55"/>
            <p:cNvSpPr/>
            <p:nvPr/>
          </p:nvSpPr>
          <p:spPr bwMode="auto">
            <a:xfrm flipH="1">
              <a:off x="3877612" y="5143511"/>
              <a:ext cx="122884" cy="285752"/>
            </a:xfrm>
            <a:custGeom>
              <a:avLst/>
              <a:gdLst>
                <a:gd name="connsiteX0" fmla="*/ 15498 w 219559"/>
                <a:gd name="connsiteY0" fmla="*/ 0 h 480448"/>
                <a:gd name="connsiteX1" fmla="*/ 216976 w 219559"/>
                <a:gd name="connsiteY1" fmla="*/ 247973 h 480448"/>
                <a:gd name="connsiteX2" fmla="*/ 0 w 219559"/>
                <a:gd name="connsiteY2" fmla="*/ 480448 h 480448"/>
                <a:gd name="connsiteX3" fmla="*/ 0 w 219559"/>
                <a:gd name="connsiteY3" fmla="*/ 480448 h 48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559" h="480448">
                  <a:moveTo>
                    <a:pt x="15498" y="0"/>
                  </a:moveTo>
                  <a:cubicBezTo>
                    <a:pt x="117528" y="83949"/>
                    <a:pt x="219559" y="167898"/>
                    <a:pt x="216976" y="247973"/>
                  </a:cubicBezTo>
                  <a:cubicBezTo>
                    <a:pt x="214393" y="328048"/>
                    <a:pt x="0" y="480448"/>
                    <a:pt x="0" y="480448"/>
                  </a:cubicBezTo>
                  <a:lnTo>
                    <a:pt x="0" y="480448"/>
                  </a:lnTo>
                </a:path>
              </a:pathLst>
            </a:custGeom>
            <a:noFill/>
            <a:ln w="381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8" name="Groupe 67"/>
          <p:cNvGrpSpPr/>
          <p:nvPr/>
        </p:nvGrpSpPr>
        <p:grpSpPr>
          <a:xfrm>
            <a:off x="3670521" y="5147128"/>
            <a:ext cx="1615859" cy="690362"/>
            <a:chOff x="1071538" y="2071678"/>
            <a:chExt cx="2714644" cy="1214446"/>
          </a:xfrm>
        </p:grpSpPr>
        <p:cxnSp>
          <p:nvCxnSpPr>
            <p:cNvPr id="69" name="Connecteur droit 68"/>
            <p:cNvCxnSpPr/>
            <p:nvPr/>
          </p:nvCxnSpPr>
          <p:spPr>
            <a:xfrm>
              <a:off x="1142976" y="2143116"/>
              <a:ext cx="2571768" cy="1143008"/>
            </a:xfrm>
            <a:prstGeom prst="line">
              <a:avLst/>
            </a:prstGeom>
            <a:ln w="76200">
              <a:solidFill>
                <a:srgbClr val="B5B3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 flipV="1">
              <a:off x="1142976" y="2071678"/>
              <a:ext cx="2643206" cy="1071570"/>
            </a:xfrm>
            <a:prstGeom prst="line">
              <a:avLst/>
            </a:prstGeom>
            <a:ln w="76200">
              <a:solidFill>
                <a:srgbClr val="B5B3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 flipV="1">
              <a:off x="1071538" y="2428868"/>
              <a:ext cx="2714644" cy="71438"/>
            </a:xfrm>
            <a:prstGeom prst="line">
              <a:avLst/>
            </a:prstGeom>
            <a:ln w="76200">
              <a:solidFill>
                <a:srgbClr val="B5B3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Ellipse 71"/>
            <p:cNvSpPr/>
            <p:nvPr/>
          </p:nvSpPr>
          <p:spPr>
            <a:xfrm>
              <a:off x="1714480" y="2357430"/>
              <a:ext cx="285752" cy="285752"/>
            </a:xfrm>
            <a:prstGeom prst="ellipse">
              <a:avLst/>
            </a:prstGeom>
            <a:solidFill>
              <a:srgbClr val="71713B"/>
            </a:solidFill>
            <a:ln>
              <a:solidFill>
                <a:srgbClr val="B5B3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Ellipse 72"/>
            <p:cNvSpPr/>
            <p:nvPr/>
          </p:nvSpPr>
          <p:spPr>
            <a:xfrm>
              <a:off x="2143108" y="2571744"/>
              <a:ext cx="285752" cy="285752"/>
            </a:xfrm>
            <a:prstGeom prst="ellipse">
              <a:avLst/>
            </a:prstGeom>
            <a:solidFill>
              <a:srgbClr val="71713B"/>
            </a:solidFill>
            <a:ln>
              <a:solidFill>
                <a:srgbClr val="B5B3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Ellipse 73"/>
            <p:cNvSpPr/>
            <p:nvPr/>
          </p:nvSpPr>
          <p:spPr>
            <a:xfrm>
              <a:off x="2714612" y="2285992"/>
              <a:ext cx="285752" cy="285752"/>
            </a:xfrm>
            <a:prstGeom prst="ellipse">
              <a:avLst/>
            </a:prstGeom>
            <a:solidFill>
              <a:srgbClr val="71713B"/>
            </a:solidFill>
            <a:ln>
              <a:solidFill>
                <a:srgbClr val="B5B3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1" name="Image 100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00214" y="5500701"/>
            <a:ext cx="192778" cy="94950"/>
          </a:xfrm>
          <a:prstGeom prst="rect">
            <a:avLst/>
          </a:prstGeom>
          <a:noFill/>
          <a:ln/>
          <a:effectLst/>
        </p:spPr>
      </p:pic>
      <p:grpSp>
        <p:nvGrpSpPr>
          <p:cNvPr id="79" name="Groupe 78"/>
          <p:cNvGrpSpPr/>
          <p:nvPr/>
        </p:nvGrpSpPr>
        <p:grpSpPr>
          <a:xfrm>
            <a:off x="6044319" y="5096454"/>
            <a:ext cx="1456638" cy="740428"/>
            <a:chOff x="5072066" y="2143116"/>
            <a:chExt cx="2714644" cy="1214446"/>
          </a:xfrm>
        </p:grpSpPr>
        <p:cxnSp>
          <p:nvCxnSpPr>
            <p:cNvPr id="80" name="Connecteur droit 79"/>
            <p:cNvCxnSpPr/>
            <p:nvPr/>
          </p:nvCxnSpPr>
          <p:spPr>
            <a:xfrm>
              <a:off x="5143504" y="2214554"/>
              <a:ext cx="2571768" cy="1143008"/>
            </a:xfrm>
            <a:prstGeom prst="line">
              <a:avLst/>
            </a:prstGeom>
            <a:ln w="76200">
              <a:solidFill>
                <a:srgbClr val="B5B3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 flipV="1">
              <a:off x="5143504" y="2143116"/>
              <a:ext cx="2643206" cy="1071570"/>
            </a:xfrm>
            <a:prstGeom prst="line">
              <a:avLst/>
            </a:prstGeom>
            <a:ln w="76200">
              <a:solidFill>
                <a:srgbClr val="B5B3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 flipV="1">
              <a:off x="5072066" y="2928934"/>
              <a:ext cx="2714644" cy="71438"/>
            </a:xfrm>
            <a:prstGeom prst="line">
              <a:avLst/>
            </a:prstGeom>
            <a:ln w="76200">
              <a:solidFill>
                <a:srgbClr val="B5B3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Ellipse 86"/>
            <p:cNvSpPr/>
            <p:nvPr/>
          </p:nvSpPr>
          <p:spPr>
            <a:xfrm>
              <a:off x="5643570" y="2857496"/>
              <a:ext cx="285752" cy="285752"/>
            </a:xfrm>
            <a:prstGeom prst="ellipse">
              <a:avLst/>
            </a:prstGeom>
            <a:solidFill>
              <a:srgbClr val="71713B"/>
            </a:solidFill>
            <a:ln>
              <a:solidFill>
                <a:srgbClr val="B5B3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Ellipse 87"/>
            <p:cNvSpPr/>
            <p:nvPr/>
          </p:nvSpPr>
          <p:spPr>
            <a:xfrm>
              <a:off x="6143636" y="2571744"/>
              <a:ext cx="285752" cy="285752"/>
            </a:xfrm>
            <a:prstGeom prst="ellipse">
              <a:avLst/>
            </a:prstGeom>
            <a:solidFill>
              <a:srgbClr val="71713B"/>
            </a:solidFill>
            <a:ln>
              <a:solidFill>
                <a:srgbClr val="B5B3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Ellipse 89"/>
            <p:cNvSpPr/>
            <p:nvPr/>
          </p:nvSpPr>
          <p:spPr>
            <a:xfrm>
              <a:off x="6643702" y="2857496"/>
              <a:ext cx="285752" cy="285752"/>
            </a:xfrm>
            <a:prstGeom prst="ellipse">
              <a:avLst/>
            </a:prstGeom>
            <a:solidFill>
              <a:srgbClr val="71713B"/>
            </a:solidFill>
            <a:ln>
              <a:solidFill>
                <a:srgbClr val="B5B3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98" name="Image 97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86682" y="6072206"/>
            <a:ext cx="2642337" cy="327670"/>
          </a:xfrm>
          <a:prstGeom prst="rect">
            <a:avLst/>
          </a:prstGeom>
          <a:noFill/>
          <a:ln/>
          <a:effectLst/>
        </p:spPr>
      </p:pic>
      <p:pic>
        <p:nvPicPr>
          <p:cNvPr id="105" name="Image 104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5786454"/>
            <a:ext cx="990602" cy="329184"/>
          </a:xfrm>
          <a:prstGeom prst="rect">
            <a:avLst/>
          </a:prstGeom>
          <a:noFill/>
        </p:spPr>
      </p:pic>
      <p:grpSp>
        <p:nvGrpSpPr>
          <p:cNvPr id="111" name="Groupe 110"/>
          <p:cNvGrpSpPr/>
          <p:nvPr/>
        </p:nvGrpSpPr>
        <p:grpSpPr>
          <a:xfrm>
            <a:off x="7786679" y="6572246"/>
            <a:ext cx="1357321" cy="285754"/>
            <a:chOff x="6500826" y="2000238"/>
            <a:chExt cx="1885697" cy="424708"/>
          </a:xfrm>
        </p:grpSpPr>
        <p:sp>
          <p:nvSpPr>
            <p:cNvPr id="113" name="Ellipse 112"/>
            <p:cNvSpPr/>
            <p:nvPr/>
          </p:nvSpPr>
          <p:spPr>
            <a:xfrm rot="16200000" flipV="1">
              <a:off x="7985270" y="2023693"/>
              <a:ext cx="424707" cy="37779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cxnSp>
          <p:nvCxnSpPr>
            <p:cNvPr id="115" name="Connecteur droit 114"/>
            <p:cNvCxnSpPr/>
            <p:nvPr/>
          </p:nvCxnSpPr>
          <p:spPr>
            <a:xfrm rot="10800000">
              <a:off x="7643835" y="2212592"/>
              <a:ext cx="3648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Ellipse 115"/>
            <p:cNvSpPr/>
            <p:nvPr/>
          </p:nvSpPr>
          <p:spPr>
            <a:xfrm rot="16200000">
              <a:off x="7229093" y="2023693"/>
              <a:ext cx="424707" cy="37779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grpSp>
          <p:nvGrpSpPr>
            <p:cNvPr id="117" name="Groupe 57"/>
            <p:cNvGrpSpPr/>
            <p:nvPr/>
          </p:nvGrpSpPr>
          <p:grpSpPr>
            <a:xfrm flipH="1">
              <a:off x="6500826" y="2000239"/>
              <a:ext cx="742689" cy="424707"/>
              <a:chOff x="6429388" y="2000240"/>
              <a:chExt cx="742689" cy="424707"/>
            </a:xfrm>
          </p:grpSpPr>
          <p:sp>
            <p:nvSpPr>
              <p:cNvPr id="118" name="Ellipse 117"/>
              <p:cNvSpPr/>
              <p:nvPr/>
            </p:nvSpPr>
            <p:spPr>
              <a:xfrm rot="16200000" flipV="1">
                <a:off x="6770824" y="2023695"/>
                <a:ext cx="424707" cy="3777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/>
              </a:p>
            </p:txBody>
          </p:sp>
          <p:cxnSp>
            <p:nvCxnSpPr>
              <p:cNvPr id="119" name="Connecteur droit 118"/>
              <p:cNvCxnSpPr>
                <a:stCxn id="118" idx="4"/>
              </p:cNvCxnSpPr>
              <p:nvPr/>
            </p:nvCxnSpPr>
            <p:spPr>
              <a:xfrm flipH="1" flipV="1">
                <a:off x="6429388" y="2212594"/>
                <a:ext cx="36489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MITRIY@ONWSSTY0ZW000000" val="3341"/>
  <p:tag name="DEFAULTDISPLAY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$&#10;\end{document}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%%%%%%%%%%%%%%%%%%%%%5&#10;\pagestyle{empty}&#10;\begin{document}&#10;$$n_1+n_2=S$$&#10;\end{document}"/>
  <p:tag name="FILENAME" val="TP_tmp"/>
  <p:tag name="FORMAT" val="bmp256"/>
  <p:tag name="RES" val="300"/>
  <p:tag name="BLEND" val="0"/>
  <p:tag name="TRANSPARENT" val="1"/>
  <p:tag name="TBUG" val="0"/>
  <p:tag name="ALLOWFS" val="0"/>
  <p:tag name="ORIGWIDTH" val="62"/>
  <p:tag name="PICTUREFILESIZE" val="1407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def\xp{x^+}&#10;\def\xm{x^-}&#10;\def\yp{y^+}&#10;\def\ym{y^-}&#10;\begin{document}&#10;$&#10;  \sigma[u,v]\sigma_{cross}[u ,v]=\frac{\ym}{\yp}\frac{\xm-\yp}{\xp-\yp}\frac{1-\frac 1{\xm\ym}}{1-\frac 1{\xp\ym}},&#10;$&#10;\end{document}&#10;"/>
  <p:tag name="FILENAME" val="TP_tmp"/>
  <p:tag name="FORMAT" val="bmpmono"/>
  <p:tag name="RES" val="300"/>
  <p:tag name="BLEND" val="0"/>
  <p:tag name="TRANSPARENT" val="1"/>
  <p:tag name="TBUG" val="0"/>
  <p:tag name="ALLOWFS" val="0"/>
  <p:tag name="ORIGWIDTH" val="164"/>
  <p:tag name="PICTUREFILESIZE" val="851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sigma[u,v]=e^{i\theta[u,v]}$&#10;\end{document}&#10;"/>
  <p:tag name="FILENAME" val="TP_tmp"/>
  <p:tag name="FORMAT" val="bmpmono"/>
  <p:tag name="RES" val="300"/>
  <p:tag name="BLEND" val="0"/>
  <p:tag name="TRANSPARENT" val="1"/>
  <p:tag name="TBUG" val="0"/>
  <p:tag name="ALLOWFS" val="0"/>
  <p:tag name="ORIGWIDTH" val="67"/>
  <p:tag name="PICTUREFILESIZE" val="200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def\xp{x^+}&#10;\def\xm{x^-}&#10;\def\yp{y^+}&#10;\def\ym{y^-}&#10;\begin{document}&#10;$&#10; \theta[u,v]=\chi[\xp,\ym]-\chi[\xm,\ym]-\chi[\xp,\yp]+\chi[\xm,\yp]&#10;$&#10;\end{document}&#10;"/>
  <p:tag name="FILENAME" val="TP_tmp"/>
  <p:tag name="FORMAT" val="bmpmono"/>
  <p:tag name="RES" val="300"/>
  <p:tag name="BLEND" val="0"/>
  <p:tag name="TRANSPARENT" val="1"/>
  <p:tag name="TBUG" val="0"/>
  <p:tag name="ALLOWFS" val="0"/>
  <p:tag name="ORIGWIDTH" val="237"/>
  <p:tag name="PICTUREFILESIZE" val="626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chi[x,y]=-\chi[y,x]$&#10;\end{document}&#10;"/>
  <p:tag name="FILENAME" val="TP_tmp"/>
  <p:tag name="FORMAT" val="bmpmono"/>
  <p:tag name="RES" val="300"/>
  <p:tag name="BLEND" val="0"/>
  <p:tag name="TRANSPARENT" val="1"/>
  <p:tag name="TBUG" val="0"/>
  <p:tag name="ALLOWFS" val="0"/>
  <p:tag name="ORIGWIDTH" val="74"/>
  <p:tag name="PICTUREFILESIZE" val="190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gamma_1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0"/>
  <p:tag name="PICTUREFILESIZE" val="287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def\xp{x^+}&#10;\def\xm{x^-}&#10;\def\yp{y^+}&#10;\def\ym{y^-}&#10;\begin{document}&#10;$&#10;   \sigma_{\gamma_1}[u,v]\sigma_{\gamma_2}[u,v]=\frac{1-\frac 1{\xp\yp}}{1-\frac 1{\xm\ym}}\frac{1-\frac 1{\xm\yp}}{1-\frac 1{\xp\ym}}&#10;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152"/>
  <p:tag name="PICTUREFILESIZE" val="12806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x^-|=1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36"/>
  <p:tag name="PICTUREFILESIZE" val="1397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x^+|=1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35"/>
  <p:tag name="PICTUREFILESIZE" val="1526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gamma_1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10"/>
  <p:tag name="PICTUREFILESIZE" val="287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gamma_2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10"/>
  <p:tag name="PICTUREFILESIZE" val="287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%%%%%%%%%%%%%%%%%%%%%5&#10;\pagestyle{empty}&#10;\begin{document}&#10;$$\color{darkblue}D=D_0-D_1$$&#10;\end{document}"/>
  <p:tag name="FILENAME" val="TP_tmp"/>
  <p:tag name="FORMAT" val="bmp256"/>
  <p:tag name="RES" val="300"/>
  <p:tag name="BLEND" val="0"/>
  <p:tag name="TRANSPARENT" val="1"/>
  <p:tag name="TBUG" val="0"/>
  <p:tag name="ALLOWFS" val="0"/>
  <p:tag name="ORIGWIDTH" val="69"/>
  <p:tag name="PICTUREFILESIZE" val="1432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sigma[u,v]=e^{i\theta[u,v]}$&#10;\end{document}&#10;"/>
  <p:tag name="FILENAME" val="TP_tmp"/>
  <p:tag name="FORMAT" val="bmpmono"/>
  <p:tag name="RES" val="300"/>
  <p:tag name="BLEND" val="0"/>
  <p:tag name="TRANSPARENT" val="1"/>
  <p:tag name="TBUG" val="0"/>
  <p:tag name="ALLOWFS" val="0"/>
  <p:tag name="ORIGWIDTH" val="67"/>
  <p:tag name="PICTUREFILESIZE" val="200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def\xp{x^+}&#10;\def\xm{x^-}&#10;\def\yp{y^+}&#10;\def\ym{y^-}&#10;\begin{document}&#10;$&#10; \theta[u,v]=\chi[\xp,\ym]-\chi[\xm,\ym]-\chi[\xp,\yp]+\chi[\xm,\yp]&#10;$&#10;\end{document}&#10;"/>
  <p:tag name="FILENAME" val="TP_tmp"/>
  <p:tag name="FORMAT" val="bmpmono"/>
  <p:tag name="RES" val="300"/>
  <p:tag name="BLEND" val="0"/>
  <p:tag name="TRANSPARENT" val="1"/>
  <p:tag name="TBUG" val="0"/>
  <p:tag name="ALLOWFS" val="0"/>
  <p:tag name="ORIGWIDTH" val="237"/>
  <p:tag name="PICTUREFILESIZE" val="626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chi[x,y]=-\chi[y,x]$&#10;\end{document}&#10;"/>
  <p:tag name="FILENAME" val="TP_tmp"/>
  <p:tag name="FORMAT" val="bmpmono"/>
  <p:tag name="RES" val="300"/>
  <p:tag name="BLEND" val="0"/>
  <p:tag name="TRANSPARENT" val="1"/>
  <p:tag name="TBUG" val="0"/>
  <p:tag name="ALLOWFS" val="0"/>
  <p:tag name="ORIGWIDTH" val="74"/>
  <p:tag name="PICTUREFILESIZE" val="190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sigma[u,v]=\frac{\sigma_1[x^+,v]}{\sigma_1[x^-,v]}$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80"/>
  <p:tag name="PICTUREFILESIZE" val="7011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def\xp{x^+}&#10;\def\xm{x^-}&#10;\def\yp{y^+}&#10;\def\ym{y^-}&#10;\begin{document}&#10;$&#10;   \sigma_{\gamma_1}[u,v]\sigma_{\gamma_2}[u,v]=\frac{1-\frac 1{\xp\yp}}{1-\frac 1{\xm\ym}}\frac{1-\frac 1{\xm\yp}}{1-\frac 1{\xp\ym}}&#10;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152"/>
  <p:tag name="PICTUREFILESIZE" val="12806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def\xp{x^+}&#10;\def\xm{x^-}&#10;\def\yp{y^+}&#10;\def\ym{y^-}&#10;\begin{document}&#10;$$&#10;\frac {\sigma_1[\xp,v]}{\sigma_1[1/\xm,v]}\frac {\sigma_1[1/\xp,v]}{\sigma_1[\xm,v]}&#10;=\frac{1-\frac 1{\xp\yp}}{1-\frac 1{\xm\ym}}\frac{1-\frac 1{\xm\yp}}{1-\frac 1{\xp\ym}}&#10;$$&#10;\end{document}&#10;"/>
  <p:tag name="FILENAME" val="TP_tmp"/>
  <p:tag name="FORMAT" val="bmpmono"/>
  <p:tag name="RES" val="300"/>
  <p:tag name="BLEND" val="0"/>
  <p:tag name="TRANSPARENT" val="1"/>
  <p:tag name="TBUG" val="0"/>
  <p:tag name="ALLOWFS" val="0"/>
  <p:tag name="ORIGWIDTH" val="197"/>
  <p:tag name="PICTUREFILESIZE" val="1347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&#10;  \left(\ \sigma_1[x,v]\sigma_1[1/x,v]\ \right)^{D-D^{-1}}=\left(\frac{x-\frac 1{y^+}}{x-\frac 1{y^-}}\right)^{\!\!D+D^{-1}}&#10;$&#10;\end{document}&#10;"/>
  <p:tag name="FILENAME" val="TP_tmp"/>
  <p:tag name="FORMAT" val="bmpmono"/>
  <p:tag name="RES" val="300"/>
  <p:tag name="BLEND" val="0"/>
  <p:tag name="TRANSPARENT" val="1"/>
  <p:tag name="TBUG" val="0"/>
  <p:tag name="ALLOWFS" val="0"/>
  <p:tag name="ORIGWIDTH" val="194"/>
  <p:tag name="PICTUREFILESIZE" val="1264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x^-|=1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36"/>
  <p:tag name="PICTUREFILESIZE" val="1397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x^+|=1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35"/>
  <p:tag name="PICTUREFILESIZE" val="1526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gamma_1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10"/>
  <p:tag name="PICTUREFILESIZE" val="287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%%%%%%%%%%%%%%%%%%%%%5&#10;\pagestyle{empty}&#10;\begin{document}&#10;$$\color{darkgreen}Z=\Phi_1+i\Phi_2$$&#10;\end{document}"/>
  <p:tag name="FILENAME" val="TP_tmp"/>
  <p:tag name="FORMAT" val="bmp256"/>
  <p:tag name="RES" val="300"/>
  <p:tag name="BLEND" val="0"/>
  <p:tag name="TRANSPARENT" val="1"/>
  <p:tag name="TBUG" val="0"/>
  <p:tag name="ALLOWFS" val="0"/>
  <p:tag name="ORIGWIDTH" val="68"/>
  <p:tag name="PICTUREFILESIZE" val="1414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gamma_2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10"/>
  <p:tag name="PICTUREFILESIZE" val="287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sigma[u,v]=(u-v)^{(D-D^{-1})\tilde K\left(\frac{D^2}{1-D^2}-\frac{D^{-2}}{1-D^{-2}}\right)\tilde K (D-D^{-1})}$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218"/>
  <p:tag name="PICTUREFILESIZE" val="12911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(\tilde K\cdot F)[u]=\int_{-2g+i0}^{2g+i0}\frac{dw}{2\pi i}\frac {\sqrt{u^2-4g^2}}{\sqrt{w^2-4g^2}}\frac 1{w-u}F[w]$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207"/>
  <p:tag name="PICTUREFILESIZE" val="20180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(\tilde K\cdot F)[u+i0]+(\tilde K\cdot F)[u-i0]=F[u],\  u^2&lt;4g^2.$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220"/>
  <p:tag name="PICTUREFILESIZE" val="9988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&#10;  \left(\ \sigma_1[x,v]\sigma_1[1/x,v]\ \right)^{D-D^{-1}}=\left(\frac{x-\frac 1{y^+}}{x-\frac 1{y^-}}\right)^{\!\!D+D^{-1}}&#10;$&#10;\end{document}&#10;"/>
  <p:tag name="FILENAME" val="TP_tmp"/>
  <p:tag name="FORMAT" val="bmpmono"/>
  <p:tag name="RES" val="300"/>
  <p:tag name="BLEND" val="0"/>
  <p:tag name="TRANSPARENT" val="1"/>
  <p:tag name="TBUG" val="0"/>
  <p:tag name="ALLOWFS" val="0"/>
  <p:tag name="ORIGWIDTH" val="194"/>
  <p:tag name="PICTUREFILESIZE" val="1264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sigma[u,v]=(u-v)^{(D-D^{-1})\tilde K\left(\frac{D^2}{1-D^2}-\frac{D^{-2}}{1-D^{-2}}\right)\tilde K (D-D^{-1})}$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218"/>
  <p:tag name="PICTUREFILESIZE" val="12911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i\chi[u,v]=\tilde K\left(\frac{D^2}{1-D^2}-\frac{D^{-2}}{1-D^{-2}}\right)\tilde K \log[u-v]$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206"/>
  <p:tag name="PICTUREFILESIZE" val="18711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(\tilde K\cdot F)[u+i0]+(\tilde K\cdot F)[u-i0]=F[u],\  u^2&lt;4g^2.$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220"/>
  <p:tag name="PICTUREFILESIZE" val="9988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,0}&#10;\definecolor{darkblue}{rgb}{0,0,0}&#10;\definecolor{darkred}{rgb}{0,0,0}&#10;\definecolor{myblue}{rgb}{0,0,0}&#10;%%%%%%%%%%%%%%%%%%%%%5&#10;\pagestyle{empty}&#10;\begin{document}&#10;$$\color{darkgreen}\prod_{j=1}^{K_3}\frac {\color{darkblue}\xm_{4,k}\color{darkgreen}-x_{3, j}} {\color{darkblue}\xp_{4,k}\color{darkgreen}-x_{3, j}}&#10;\color{darkgreen}\prod_{j=1}^{K_5}\frac {\color{darkblue}\xm_{4,k}\color{darkgreen}-x_{5, j}} {\color{darkblue}\xp_{4,k}\color{darkgreen}-x_{5, j}}&#10;$$&#10;\end{document}"/>
  <p:tag name="FILENAME" val="TP_tmp"/>
  <p:tag name="FORMAT" val="bmp256"/>
  <p:tag name="RES" val="300"/>
  <p:tag name="BLEND" val="0"/>
  <p:tag name="TRANSPARENT" val="1"/>
  <p:tag name="TBUG" val="0"/>
  <p:tag name="ALLOWFS" val="0"/>
  <p:tag name="ORIGWIDTH" val="143"/>
  <p:tag name="PICTUREFILESIZE" val="9286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,0}&#10;\definecolor{darkblue}{rgb}{0,0,0}&#10;\definecolor{darkred}{rgb}{0,0,0}&#10;\definecolor{myblue}{rgb}{0,0,0}&#10;%%%%%%%%%%%%%%%%%%%%%5&#10;\pagestyle{empty}&#10;\begin{document}&#10;$$\color{myblue}\prod_{j=1}^{K_1}\frac {1-\frac 1{\color{darkblue}\xm_{4,k}\color{myblue}x_{1, j}}} {1-\frac 1{\color{darkblue}\xp_{4,k}\color{myblue}x_{1, j}}}&#10;\color{myblue}\prod_{j=1}^{K_7}\frac {1-\frac 1{\color{darkblue}\xm_{4,k}\color{myblue}x_{7, j}}} {1-\frac 1{\color{darkblue}\xp_{4,k}\color{myblue}x_{7, j}}}&#10;$$&#10;\end{document}"/>
  <p:tag name="FILENAME" val="TP_tmp"/>
  <p:tag name="FORMAT" val="bmp256"/>
  <p:tag name="RES" val="300"/>
  <p:tag name="BLEND" val="0"/>
  <p:tag name="TRANSPARENT" val="1"/>
  <p:tag name="TBUG" val="0"/>
  <p:tag name="ALLOWFS" val="0"/>
  <p:tag name="ORIGWIDTH" val="147"/>
  <p:tag name="PICTUREFILESIZE" val="11062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Delta-S=f[g]\log S+\ldots,\ \ S\to\infty$$&#10;\end{document}&#10;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49"/>
  <p:tag name="PICTUREFILESIZE" val="195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prod_{k}\frac{x^--y_k}{x^+-y_k}=\prod_{k}(u-v_k)^{(D-D^{-1})(1-\tilde K)}$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171"/>
  <p:tag name="PICTUREFILESIZE" val="15018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prod_{k}\frac{1-\frac 1{x^-y_k}}{1-\frac 1{x^+y_k}}=\prod_{k}(u-v_k)^{(D-D^{-1})\tilde K}$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159"/>
  <p:tag name="PICTUREFILESIZE" val="17170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sigma[u,v]=(u-v)^{(D-D^{-1})\tilde K\left(\frac{D^2}{1-D^2}-\frac{D^{-2}}{1-D^{-2}}\right)\tilde K (D-D^{-1})}$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218"/>
  <p:tag name="PICTUREFILESIZE" val="12911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}&#10;\definecolor{darkred}{rgb}{0.4,0,0}&#10;%%%%%%%%%%%%%%%%%%%%%5&#10;\pagestyle{empty}&#10;\begin{document}&#10;$$&#10;\color{darkblue}\(\frac{x_{4,k}^+}{x_{4,k}^{-}}\)^{\!\!L}\!\!\!=\!\!\prodl_{j\neq k}\frac{u_{4,k}-u_{4,j}+i}{u_{4,k}-u_{4,j}-i}\color{darkgreen}\color{darkred}\sigma[u_{4,k},u_{4,j}]^2\color{black}&#10;$$&#10;\end{document}"/>
  <p:tag name="FILENAME" val="TP_tmp"/>
  <p:tag name="FORMAT" val="bmp256"/>
  <p:tag name="RES" val="300"/>
  <p:tag name="BLEND" val="0"/>
  <p:tag name="TRANSPARENT" val="1"/>
  <p:tag name="TBUG" val="0"/>
  <p:tag name="ALLOWFS" val="0"/>
  <p:tag name="ORIGWIDTH" val="194"/>
  <p:tag name="PICTUREFILESIZE" val="13197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tilde K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10"/>
  <p:tag name="PICTUREFILESIZE" val="407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8"/>
  <p:tag name="PICTUREFILESIZE" val="272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\tau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7"/>
  <p:tag name="PICTUREFILESIZE" val="23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\sigma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8"/>
  <p:tag name="PICTUREFILESIZE" val="26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Z[R,L]=Tr e^{-R\ H[L]}=Tr e^{-L\ H[R]}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78"/>
  <p:tag name="PICTUREFILESIZE" val="255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E_0[L]=-\lim\limits_{R\to\infty}\frac{\log Z}{R}={\cal{F}}[T=1/L]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77"/>
  <p:tag name="PICTUREFILESIZE" val="286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%%%%%%%%%%%%%%%%%%%%%5&#10;\pagestyle{empty}&#10;\begin{document}&#10;$f[g]\ \ \ =\ \ 4g\ \ -\frac {3\log 2}{\pi}\ \ -\frac 1{4g}\frac K{\pi^2}-\ldots$&#10;\end{document}"/>
  <p:tag name="FILENAME" val="TP_tmp"/>
  <p:tag name="FORMAT" val="bmp256"/>
  <p:tag name="RES" val="300"/>
  <p:tag name="BLEND" val="0"/>
  <p:tag name="TRANSPARENT" val="1"/>
  <p:tag name="TBUG" val="0"/>
  <p:tag name="ALLOWFS" val="0"/>
  <p:tag name="ORIGWIDTH" val="186"/>
  <p:tag name="PICTUREFILESIZE" val="5617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\sigma\simeq \sigma+L$&#10;\end{document}"/>
  <p:tag name="FILENAME" val="TP_tmp"/>
  <p:tag name="FORMAT" val="bmpmono"/>
  <p:tag name="RES" val="600"/>
  <p:tag name="BLEND" val="0"/>
  <p:tag name="TRANSPARENT" val="1"/>
  <p:tag name="TBUG" val="0"/>
  <p:tag name="ALLOWFS" val="0"/>
  <p:tag name="ORIGWIDTH" val="53"/>
  <p:tag name="PICTUREFILESIZE" val="471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\tau\simeq \tau+R$&#10;\end{document}"/>
  <p:tag name="FILENAME" val="TP_tmp"/>
  <p:tag name="FORMAT" val="bmpmono"/>
  <p:tag name="RES" val="600"/>
  <p:tag name="BLEND" val="0"/>
  <p:tag name="TRANSPARENT" val="1"/>
  <p:tag name="TBUG" val="0"/>
  <p:tag name="ALLOWFS" val="0"/>
  <p:tag name="ORIGWIDTH" val="53"/>
  <p:tag name="PICTUREFILESIZE" val="471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E_0[L]=-\lim\limits_{R\to\infty}\frac{\log Z}{R}={\cal{F}}[T=1/L]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77"/>
  <p:tag name="PICTUREFILESIZE" val="286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-\frac L{2\pi}p[\theta_j]=n_j+\sum_{k\neq j}\frac 1{2\pi i}\log\, S[\theta_j-\theta_k]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99"/>
  <p:tag name="PICTUREFILESIZE" val="396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n_1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2"/>
  <p:tag name="PICTUREFILESIZE" val="34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n_2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2"/>
  <p:tag name="PICTUREFILESIZE" val="41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n_3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2"/>
  <p:tag name="PICTUREFILESIZE" val="41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n_4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2"/>
  <p:tag name="PICTUREFILESIZE" val="38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$e^{-ip[\theta_j]L}=\prod_{k\neq j}S[\theta_j-\theta_k]$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19"/>
  <p:tag name="PICTUREFILESIZE" val="241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n_5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2"/>
  <p:tag name="PICTUREFILESIZE" val="40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%%%%%%%%%%%%%%%%%%%%%5&#10;\pagestyle{empty}&#10;\begin{document}&#10;$$\textrm{Tr}\color{darkblue}X\color{darkgreen}Z\color{darkblue}X\color{darkgreen}Z$$&#10;\end{document}"/>
  <p:tag name="FILENAME" val="TP_tmp"/>
  <p:tag name="FORMAT" val="bmp256"/>
  <p:tag name="RES" val="300"/>
  <p:tag name="BLEND" val="0"/>
  <p:tag name="TRANSPARENT" val="1"/>
  <p:tag name="TBUG" val="0"/>
  <p:tag name="ALLOWFS" val="0"/>
  <p:tag name="ORIGWIDTH" val="52"/>
  <p:tag name="PICTUREFILESIZE" val="943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-\frac{L}{2\pi}\frac{dp[\theta]}{d\theta}=\rho[\theta]+\rho_h[\theta]+\int d\theta' K[\theta-\theta']\rho[\theta']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218"/>
  <p:tag name="PICTUREFILESIZE" val="401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K[\theta]=\frac 1{2\pi i}\pd_\theta \log S[\theta]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03"/>
  <p:tag name="PICTUREFILESIZE" val="210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-\frac{L}{2\pi}\frac{dp[\theta]}{d\theta}=\rho[\theta]+\rho_h[\theta]+\int d\theta' K[\theta-\theta']\rho[\theta']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218"/>
  <p:tag name="PICTUREFILESIZE" val="401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$\left(\frac{u_j+\frac i2}{u_j-\frac i2}\right)^L=\prod_{k\neq j}\frac{u_j-u_k+i}{u_j-u_k-i}$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48"/>
  <p:tag name="PICTUREFILESIZE" val="441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\frac{L}{2\pi}\frac 1{u^2+\frac 14}=\rho[u]+\rho_h[u]+\int \frac{dv}{\pi}\frac 1{(u-v)^2+1}\rho[v]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202"/>
  <p:tag name="PICTUREFILESIZE" val="340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$R[\theta]=\int du \frac{\rho[u]}{\theta-u}$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93"/>
  <p:tag name="PICTUREFILESIZE" val="215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$R_h[\theta]=\int du \frac{\rho_h[u]}{\theta-u}$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98"/>
  <p:tag name="PICTUREFILESIZE" val="245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\frac{L}{2\pi}\frac 1{u^2+\frac 14}=\rho[u]+\rho_h[u]+\int \frac{dv}{\pi}\frac 1{(u-v)^2+1}\rho[v]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202"/>
  <p:tag name="PICTUREFILESIZE" val="340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\int du \frac 1{\theta-u}\times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48"/>
  <p:tag name="PICTUREFILESIZE" val="110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\frac L{\theta+\frac i2}=R[\theta+i]+R[\theta]+R_h[\theta],\ \ \ {\rm Im}[\theta]&gt;0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216"/>
  <p:tag name="PICTUREFILESIZE" val="329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\Delta[g]=4+12g^2-48g^4+336g^6+c_1g^8+c_2g^{10}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235"/>
  <p:tag name="PICTUREFILESIZE" val="414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\frac L{\theta+\frac i2}=R[\theta+i]+R[\theta]+R_h[\theta],\ \ \ {\rm Im}[\theta]&gt;0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216"/>
  <p:tag name="PICTUREFILESIZE" val="329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D=e^{\frac i2\pd_u}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47"/>
  <p:tag name="PICTUREFILESIZE" val="90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D\frac Lu=(1+D^{2})R+R_h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16"/>
  <p:tag name="PICTUREFILESIZE" val="197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\frac{D}{1+D^2}\frac Lu=\frac 1{1+D^2}R_h+R=\left(1-\frac {D^2}{1+D^2}\right)R_h+R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225"/>
  <p:tag name="PICTUREFILESIZE" val="397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\frac {D^2}{1+D^2}\equiv D^2+D^4+\ldots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12"/>
  <p:tag name="PICTUREFILESIZE" val="157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\hat S=\left(\frac{\theta-i\cal{P}}{\theta-i}\right)_L\otimes \left(\frac{\theta-i\cal{P}}{\theta-i}\right)_R\times S_0^2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46"/>
  <p:tag name="PICTUREFILESIZE" val="359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_0[\theta]=\theta^{\frac{D^2}{1+D^2}-\frac{D^{-2}}{1+D^{-2}}}$&#10;\end{document}&#10;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91"/>
  <p:tag name="PICTUREFILESIZE" val="160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$\left(\frac{u_{a,j}+\frac{i\omega_a}2}{u_{a,j}-\frac{i\omega_a}2}\right)^L=-\prod_{b=1}^{N-1}\prod_{j}\frac{u_{a,j}-u_{b,k}+i\frac{c_{ab}}{2}}{u_{a,j}-u_{b,k}-i\frac{c_{ab}}{2}},\ \ \ \ a=\overline{1,N-1}$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307"/>
  <p:tag name="PICTUREFILESIZE" val="787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i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4"/>
  <p:tag name="PICTUREFILESIZE" val="26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\rho_{a,s}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7"/>
  <p:tag name="PICTUREFILESIZE" val="50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\Delta[g]=2\sqrt{4\pi g}+\frac 2{\sqrt{4\pi g}}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10"/>
  <p:tag name="PICTUREFILESIZE" val="227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R_{a,s}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20"/>
  <p:tag name="PICTUREFILESIZE" val="57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$&#10;  \sum_{s'=1}^\infty C^\infty_{s,s'}R_{a,s'}^*+\sum_{a'=1}^{N-1}C^{N-1}_{a,a'}R_{a',s}=J_{a,s}$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83"/>
  <p:tag name="PICTUREFILESIZE" val="529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$C_{ss'}=\left(&#10;  \begin{array}{ccccc}&#10;  D+D^{-1}&amp;-1&amp; 0&amp;0&amp;\ldots\\&#10;   -1&amp;D+D^{-1}&amp;-1&amp;0&amp;\ldots\\&#10;    0&amp;-1&amp;D+D^{-1}&amp; -1&amp;0\\&#10;\ldots&amp;\ldots&amp;\ldots&amp;\ldots&amp;\ldots\\&#10;\end{array}&#10;\right)$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269"/>
  <p:tag name="PICTUREFILESIZE" val="585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J_{a,s}=\delta_{a,1}\delta_{s,1}J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74"/>
  <p:tag name="PICTUREFILESIZE" val="141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$&#10;  \sum_{s'=1}^\infty C^\infty_{s,s'}R_{a,s'}^*+\sum_{a'=1}^{N-1}C^{N-1}_{a,a'}R_{a',s}=J_{a,s}$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83"/>
  <p:tag name="PICTUREFILESIZE" val="529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$C_{ss'}=\left(&#10;  \begin{array}{ccccc}&#10;  D+D^{-1}&amp;-1&amp; 0&amp;0&amp;\ldots\\&#10;   -1&amp;D+D^{-1}&amp;-1&amp;0&amp;\ldots\\&#10;    0&amp;-1&amp;D+D^{-1}&amp; -1&amp;0\\&#10;\ldots&amp;\ldots&amp;\ldots&amp;\ldots&amp;\ldots\\&#10;\end{array}&#10;\right)$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269"/>
  <p:tag name="PICTUREFILESIZE" val="585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J_{a,s}=\delta_{a,1}\delta_{s,S}J,\ \ \ S\to\infty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29"/>
  <p:tag name="PICTUREFILESIZE" val="228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$&#10;  \sum_{s'=1}^\infty C^\infty_{s,s'}R_{a,s'}^*+\sum_{a'=1}^{N-1}C^{N-1}_{a,a'}R_{a',s}=J_{a,s}$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83"/>
  <p:tag name="PICTUREFILESIZE" val="529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E_0[L]=-\lim\limits_{R\to\infty}\frac{\log Z}{R}={\cal{F}}[T=1/L]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77"/>
  <p:tag name="PICTUREFILESIZE" val="286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\left(1+Y_{a,s'}\right)^{C_{ss'}}=\left(1+\frac 1{Y_{a',s}}\right)^{C_{aa'}}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53"/>
  <p:tag name="PICTUREFILESIZE" val="314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&#10;$S=\frac 1{2\a^2}\int d^2\sigma (\partial_\mu \overrightarrow{n})^2,\;\;\;\;\overrightarrow{n}^2=1$&#10;\end{document}"/>
  <p:tag name="FILENAME" val="TP_tmp"/>
  <p:tag name="FORMAT" val="pngmono"/>
  <p:tag name="RES" val="300"/>
  <p:tag name="BLEND" val="0"/>
  <p:tag name="TRANSPARENT" val="1"/>
  <p:tag name="TBUG" val="0"/>
  <p:tag name="ALLOWFS" val="0"/>
  <p:tag name="ORIGWIDTH" val="163"/>
  <p:tag name="PICTUREFILESIZE" val="131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\frac{Y_{a,s}^+Y_{a,s}^-}{Y_{a+1,s}Y_{a-1,s}}=\frac{(1+Y_{a,s+1})(1+Y_{a,s-1})}{(1+Y_{a+1,s})(1+Y_{a-1,s})}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52"/>
  <p:tag name="PICTUREFILESIZE" val="350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Y_{a,s}=\frac{\rho_{a,s}^*}{\rho_{a,s}}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51"/>
  <p:tag name="PICTUREFILESIZE" val="120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$E_0[L]=$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40"/>
  <p:tag name="PICTUREFILESIZE" val="63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$=-\sum\int dv J_{a,s}[v]\log\left[1+Y_{a,s}\right]$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62"/>
  <p:tag name="PICTUREFILESIZE" val="329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$\left(\frac{u_{a,j}+\frac{i\omega_a}2}{u_{a,j}-\frac{i\omega_a}2}\right)^L=(-)^{\ldots}\prod_{b=1}^{N-1}\prod_{j}\frac{u_{a,j}-u_{b,k}+i\frac{c_{ab}}{2}}{u_{a,j}-u_{b,k}-i\frac{c_{ab}}{2}}$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238"/>
  <p:tag name="PICTUREFILESIZE" val="724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$&#10;  \sum_{s'=1}^\infty C^\infty_{s,s'}R_{a,s'}^*+\sum_{a'=1}^{N-1}C^{N-1}_{a,a'}R_{a',s}=J_{a,s}$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83"/>
  <p:tag name="PICTUREFILESIZE" val="529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$\left(\frac{u_{a,j}+\frac{i\omega_a}2}{u_{a,j}-\frac{i\omega_a}2}\right)^L=(-)^{\ldots}\prod_{b=1}^{N-1}\prod_{j}\frac{u_{a,j}-u_{b,k}+i\frac{c_{ab}}{2}}{u_{a,j}-u_{b,k}-i\frac{c_{ab}}{2}}$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238"/>
  <p:tag name="PICTUREFILESIZE" val="724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$&#10;  \sum_{s'=1}^\infty C^\infty_{s,s'}R_{a,s'}^*+\sum_{a'=1}^{N-1}C^{N-1}_{a,a'}R_{a',s}=J_{a,s}$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83"/>
  <p:tag name="PICTUREFILESIZE" val="529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$\left(PSU(2|2)\times PSU(2|2)\right)\ltimes \mathbb{R}^3$&#10;\end{document}&#10;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29"/>
  <p:tag name="PICTUREFILESIZE" val="283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p_{mirr}=-i H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65"/>
  <p:tag name="PICTUREFILESIZE" val="100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S^3 \simeq \frac{SU(2)\times SU(2)}{SU(2)}$&#10;\end{document}"/>
  <p:tag name="FILENAME" val="TP_tmp"/>
  <p:tag name="FORMAT" val="pngmono"/>
  <p:tag name="RES" val="300"/>
  <p:tag name="BLEND" val="0"/>
  <p:tag name="TRANSPARENT" val="1"/>
  <p:tag name="TBUG" val="0"/>
  <p:tag name="ALLOWFS" val="0"/>
  <p:tag name="ORIGWIDTH" val="83"/>
  <p:tag name="PICTUREFILESIZE" val="103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H_{mirr}=-i p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64"/>
  <p:tag name="PICTUREFILESIZE" val="100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\xp+\frac 1\xp-\xm-\frac 1\xm=\frac ig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20"/>
  <p:tag name="PICTUREFILESIZE" val="125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{\rm Im}[x]=0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49"/>
  <p:tag name="PICTUREFILESIZE" val="64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|x|&gt;1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34"/>
  <p:tag name="PICTUREFILESIZE" val="56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prod_{k}\frac{x^--y_k}{x^+-y_k}=\prod_{k}(u-v_k)^{(D-D^{-1})(1-\tilde K)}$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171"/>
  <p:tag name="PICTUREFILESIZE" val="15018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prod_{k}\frac{1-\frac 1{x^-y_k}}{1-\frac 1{x^+y_k}}=\prod_{k}(u-v_k)^{(D-D^{-1})\tilde K}$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159"/>
  <p:tag name="PICTUREFILESIZE" val="17170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sigma[u,v]=(u-v)^{(D-D^{-1})\tilde K\left(\frac{D^2}{1-D^2}-\frac{D^{-2}}{1-D^{-2}}\right)\tilde K (D-D^{-1})}$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218"/>
  <p:tag name="PICTUREFILESIZE" val="12911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\tilde K\to \tilde K_m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48"/>
  <p:tag name="PICTUREFILESIZE" val="107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$&#10;  \tilde K_{m}\ F=\int_{\MR+i0\backslash[-2g,2g]}\frac {dv}{2\pi i}\frac {x-\frac 1{x}}{y-\frac 1{y}}\frac 1{v-u} F[v].&#10;$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215"/>
  <p:tag name="PICTUREFILESIZE" val="523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$&#10;  \tilde K\ F=\int_{-2g+i0}^{2g+i0}\frac {dv}{2\pi i}\frac {x-\frac 1{x}}{y-\frac 1{y}}\frac 1{v-u} F[v].&#10;$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82"/>
  <p:tag name="PICTUREFILESIZE" val="48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prewhite}{rgb}{0.99,0.99,0.99}&#10;%%%%%%%%%%%%%%%%%%%%%5&#10;\pagestyle{empty}&#10;\begin{document}&#10;\color{black}$\mathcal{N}$=4 SYM&#10;\end{document}"/>
  <p:tag name="FILENAME" val="TP_tmp"/>
  <p:tag name="FORMAT" val="bmp16m"/>
  <p:tag name="RES" val="300"/>
  <p:tag name="BLEND" val="0"/>
  <p:tag name="TRANSPARENT" val="1"/>
  <p:tag name="TBUG" val="0"/>
  <p:tag name="ALLOWFS" val="0"/>
  <p:tag name="ORIGWIDTH" val="57"/>
  <p:tag name="PICTUREFILESIZE" val="3299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&#10;$\color{black}Z[J]=\int\CD n\CD\l e^{-\int d^2\sigma \left( \frac 1{2\a^2}(\pd_\mu n)^2+\l(n^2-1)+J n\right)}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219"/>
  <p:tag name="PICTUREFILESIZE" val="444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{\rm Im}[x]=0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49"/>
  <p:tag name="PICTUREFILESIZE" val="64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|x|&gt;1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34"/>
  <p:tag name="PICTUREFILESIZE" val="56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prod_{k}\frac{x^--y_k}{x^+-y_k}=\prod_{k}(u-v_k)^{(D-D^{-1})(1-\tilde K_m)}$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177"/>
  <p:tag name="PICTUREFILESIZE" val="15518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prod_{k}\frac{1-\frac 1{x^-y_k}}{1-\frac 1{x^+y_k}}=\prod_{k}(u-v_k)^{(D-D^{-1})\tilde K_m}$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164"/>
  <p:tag name="PICTUREFILESIZE" val="17791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sigma[u,v]=(u-v)^{(D-D^{-1})\tilde K_m\left(\frac{D^2}{1-D^2}-\frac{D^{-2}}{1-D^{-2}}\right)\tilde K_m (D-D^{-1})}$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230"/>
  <p:tag name="PICTUREFILESIZE" val="13590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Y_{11}[u+i0]=\frac 1{Y_{22[u-i0]}}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05"/>
  <p:tag name="PICTUREFILESIZE" val="157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e^{-im\sinh[\theta_j]}=\prod_k (\theta_j-\theta_k)^{\frac {2D^2}{1+D^2}-\frac {2D^{-2}}{1+D^{-2}}}\prod_{k,L}(\theta_j-\l_{k,L})^{D-D^{-1}}(\theta_j-\l_{k,R})^{D-D^{-1}}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382"/>
  <p:tag name="PICTUREFILESIZE" val="718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prod_{k}\frac{x^--y_k}{x^+-y_k}=\prod_{k}(u-v_k)^{(D-D^{-1})(1-\tilde K)}$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171"/>
  <p:tag name="PICTUREFILESIZE" val="15018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prod_{k}\frac{1-\frac 1{x^-y_k}}{1-\frac 1{x^+y_k}}=\prod_{k}(u-v_k)^{(D-D^{-1})\tilde K}$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159"/>
  <p:tag name="PICTUREFILESIZE" val="17170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sigma[u,v]=(u-v)^{(D-D^{-1})\tilde K\left(\frac{D^2}{1-D^2}-\frac{D^{-2}}{1-D^{-2}}\right)\tilde K (D-D^{-1})}$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218"/>
  <p:tag name="PICTUREFILESIZE" val="1291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&#10;$=\int\CD\l e^{-\int d^2\sigma\, \left( 2\log[-\frac{\pd^2}{2\a^2}+\l]-\l-\frac {\a^2}2 J\frac 1{-\pd^2+2\l\a^2}J\right)} 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217"/>
  <p:tag name="PICTUREFILESIZE" val="435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\langle\l\rangle=m^2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46"/>
  <p:tag name="PICTUREFILESIZE" val="100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m=\frac{\Lambda_{\rm cutoff }}{\sqrt{2}\a}e^{-\frac{\pi}{\a^2}}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77"/>
  <p:tag name="PICTUREFILESIZE" val="162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=$&#10;\end{document}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8"/>
  <p:tag name="PICTUREFILESIZE" val="2685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p_1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0"/>
  <p:tag name="PICTUREFILESIZE" val="35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p_2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1"/>
  <p:tag name="PICTUREFILESIZE" val="43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p_3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1"/>
  <p:tag name="PICTUREFILESIZE" val="42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p_1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0"/>
  <p:tag name="PICTUREFILESIZE" val="35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p_2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1"/>
  <p:tag name="PICTUREFILESIZE" val="43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prewhite}{rgb}{0.99,0.99,0.99}&#10;%%%%%%%%%%%%%%%%%%%%%5&#10;\pagestyle{empty}&#10;\begin{document}&#10;\color{black}$\mathcal{N}$=4 SYM&#10;\end{document}"/>
  <p:tag name="FILENAME" val="TP_tmp"/>
  <p:tag name="FORMAT" val="bmp16m"/>
  <p:tag name="RES" val="300"/>
  <p:tag name="BLEND" val="0"/>
  <p:tag name="TRANSPARENT" val="1"/>
  <p:tag name="TBUG" val="0"/>
  <p:tag name="ALLOWFS" val="0"/>
  <p:tag name="ORIGWIDTH" val="57"/>
  <p:tag name="PICTUREFILESIZE" val="3299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p_3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1"/>
  <p:tag name="PICTUREFILESIZE" val="42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&#10;$$p=m \cosh[\pi\theta]$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75"/>
  <p:tag name="PICTUREFILESIZE" val="134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&#10;$$\varepsilon=m \cosh[\pi\theta]$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75"/>
  <p:tag name="PICTUREFILESIZE" val="129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\hat S[p_1,p_2]=\hat S[\theta_1-\theta_2]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06"/>
  <p:tag name="PICTUREFILESIZE" val="190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mw}$\theta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6"/>
  <p:tag name="PICTUREFILESIZE" val="18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\hat{\rm P}_{sym}&#10;%\hat{\rm P}_{asym}&#10;%%\hat{\rm P}_{trace}&#10;\pagestyle{empty}&#10;\begin{document}\color{black}$\hat S[\theta]=\left(\frac{\theta\hspace{1EM}-f[\theta]\hspace{1EM}}{\theta-i}\right)_L\otimes \left(\frac{\theta\hspace{1EM}-f[\theta]\hspace{1EM}}{\theta-i}\right)_R\times S_0^2[\theta]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232"/>
  <p:tag name="PICTUREFILESIZE" val="500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=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8"/>
  <p:tag name="PICTUREFILESIZE" val="15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\hat S_{12}\,\hat S_{23}\,\hat S_{23}=\hat S_{23}\,\hat S_{13}\,\hat S_{12}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21"/>
  <p:tag name="PICTUREFILESIZE" val="239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f[\theta]=i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39"/>
  <p:tag name="PICTUREFILESIZE" val="67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5in}&#10;%\addtolength{\evensidemargin}{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590pt}&#10;\setlength\textheight{580pt}&#10;&#10;%I want more&#10;\addtolength\textwidth{60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&#10;$$\Psi_{a_1,a_2}=\int\limits_{x_1&lt;x_2}\!\!\!dx_1dx_2\ e^{ip_1x_1+ip_2x_2}|(x_1,a_1),(x_2,a_2)&gt;+S_{a_1a_2}^{b_1b_2}[p_2,p_1]e^{ip_2 x_1+ip_1x_2}|(x_1,b_2),(x_2,b_1)&gt;$$&#10;\end{document}"/>
  <p:tag name="FILENAME" val="TP_tmp"/>
  <p:tag name="FORMAT" val="bmp16m"/>
  <p:tag name="RES" val="300"/>
  <p:tag name="BLEND" val="0"/>
  <p:tag name="TRANSPARENT" val="1"/>
  <p:tag name="TBUG" val="0"/>
  <p:tag name="ALLOWFS" val="0"/>
  <p:tag name="ORIGWIDTH" val="466"/>
  <p:tag name="PICTUREFILESIZE" val="87425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%%%%%%%%%%%%%%%%%%%%%5&#10;\pagestyle{empty}&#10;\begin{document}&#10;$$g^2=\frac{g_{YM}^2N_c}{16\pi^2}$$&#10;\end{document}"/>
  <p:tag name="FILENAME" val="TP_tmp"/>
  <p:tag name="FORMAT" val="bmp256"/>
  <p:tag name="RES" val="300"/>
  <p:tag name="BLEND" val="0"/>
  <p:tag name="TRANSPARENT" val="1"/>
  <p:tag name="TBUG" val="0"/>
  <p:tag name="ALLOWFS" val="0"/>
  <p:tag name="ORIGWIDTH" val="64"/>
  <p:tag name="PICTUREFILESIZE" val="3109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e^{-ip_kL}\Psi=-\prod\limits_{j\neq k}\hat S[\theta_k-\theta_j]\cdot\Psi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51"/>
  <p:tag name="PICTUREFILESIZE" val="291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$\theta-i\cal{P}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34"/>
  <p:tag name="PICTUREFILESIZE" val="71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\hat S=\left(\frac{\theta-i\cal{P}}{\theta-i}\right)_L\otimes \left(\frac{\theta-i\cal{P}}{\theta-i}\right)_R\times S_0^2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46"/>
  <p:tag name="PICTUREFILESIZE" val="359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e^{-ip_kL}\Psi=-\prod\limits_{j\neq k}\hat S[\theta_k-\theta_j]\cdot\Psi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51"/>
  <p:tag name="PICTUREFILESIZE" val="291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&#10;\be\label{BethePCF}&#10;&amp;&amp;\prod_{k=1}^M\frac{\l_{L,j}-\theta_k+\frac i2}{\l_{L,j}-\theta_k-\frac i2}=-\prod_{j'=1}^{K_{L}}\frac{\l_{L,j}-\l_{L,j'}+i}{\l_{L,j}-\l_{L,j'}-i},\no\\&#10;e^{-imL\sinh[\pi\theta_k]}&amp;=&amp;-\prod_{k'=1}^{M}S_{0}[\theta_k-\theta_{k'}]\prod_{j=1}^{K_{L}}\frac{\theta_k-\lambda_{L,j}+\frac i2}{\theta_k-\lambda_{L,j}-\frac i2}\prod_{j=1}^{K_{R}}\frac{\theta_k-\lambda_{R,j}+\frac i2}{\theta_k-\lambda_{R,j}-\frac i2},\no\\&#10;&amp;&amp;\prod_{k=1}^M\frac{\l_{R,j}-\theta_k+\frac i2}{\l_{R,j}-\theta_k-\frac i2}=-\prod_{j'=1}^{K_{R,a'}}\frac{\l_{R,j}-\l_{R,j'}+i}{\l_{R,j}-\l_{R,j'}-i}\no&#10;\ee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360"/>
  <p:tag name="PICTUREFILESIZE" val="2163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\theta_1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0"/>
  <p:tag name="PICTUREFILESIZE" val="34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\theta_2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0"/>
  <p:tag name="PICTUREFILESIZE" val="41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\theta_3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0"/>
  <p:tag name="PICTUREFILESIZE" val="41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\theta_M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5"/>
  <p:tag name="PICTUREFILESIZE" val="53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E=m \sum\limits_i \cosh[\pi\theta_i]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96"/>
  <p:tag name="PICTUREFILESIZE" val="199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%%%%%%%%%%%%%%%%%%%%%5&#10;\pagestyle{empty}&#10;\begin{document}&#10;$$\textrm{Tr}\color{darkblue}X\color{darkgreen}Z\color{darkgreen}Z\color{darkgreen}Z\color{darkblue}X\color{darkgreen}Z\ldots \color{darkblue}X\color{darkgreen}Z\color{darkgreen}Z$$&#10;\end{document}"/>
  <p:tag name="FILENAME" val="TP_tmp"/>
  <p:tag name="FORMAT" val="bmp256"/>
  <p:tag name="RES" val="300"/>
  <p:tag name="BLEND" val="0"/>
  <p:tag name="TRANSPARENT" val="1"/>
  <p:tag name="TBUG" val="0"/>
  <p:tag name="ALLOWFS" val="0"/>
  <p:tag name="ORIGWIDTH" val="116"/>
  <p:tag name="PICTUREFILESIZE" val="1947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\hat S=\left(\frac{\theta-i\cal{P}}{\theta-i}\right)_L\otimes \left(\frac{\theta-i\cal{P}}{\theta-i}\right)_R\times S_0^2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46"/>
  <p:tag name="PICTUREFILESIZE" val="359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\hat S=\left(\frac{\theta-i\cal{P}}{\theta-i}\right)_L\otimes \left(\frac{\theta-i\cal{P}}{\theta-i}\right)_R\times S_0^2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46"/>
  <p:tag name="PICTUREFILESIZE" val="359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\equiv e^{\frac i2\partial_\theta}$&#10;\end{document}&#10;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40"/>
  <p:tag name="PICTUREFILESIZE" val="79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f[\theta]^{D}\equiv e^{D\log f[\theta]}$$&#10;\end{document}&#10;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74"/>
  <p:tag name="PICTUREFILESIZE" val="123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_0[\theta+\frac i2]S_0[\theta-\frac i2]=\frac{\theta+\frac i2}{\theta-\frac i2}$&#10;\end{document}&#10;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10"/>
  <p:tag name="PICTUREFILESIZE" val="217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S_0^{D+D^{-1}}=\theta^{D-D^{-1}}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92"/>
  <p:tag name="PICTUREFILESIZE" val="140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S_0\simeq \theta^{\frac{D-D^{-1}}{D+D^{-1}}}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64"/>
  <p:tag name="PICTUREFILESIZE" val="137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\hat S=\left(\frac{\theta-i\cal{P}}{\theta-i}\right)_L\otimes \left(\frac{\theta-i\cal{P}}{\theta-i}\right)_R\times S_0^2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46"/>
  <p:tag name="PICTUREFILESIZE" val="359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S_0[\theta]=i\frac{\Gamma[\frac 12+\frac {i\theta}2]}{\Gamma[\frac12-\frac{i\theta}{2}]}\frac{\Gamma[1-\frac {i\theta}2]}{\Gamma[1+\frac{i\theta}{2}]}$$&#10;\end{document}&#10;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20"/>
  <p:tag name="PICTUREFILESIZE" val="235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_0[\theta]=\theta^{\frac{D^2}{1+D^2}-\frac{D^{-2}}{1+D^{-2}}}=\frac{\theta+i}{\theta-i}\frac{\theta+2i}{\theta-2i}\ldots$&#10;\end{document}&#10;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53"/>
  <p:tag name="PICTUREFILESIZE" val="280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%%%%%%%%%%%%%%%%%%%%%5&#10;\pagestyle{empty}&#10;\begin{document}&#10;$$\color{darkblue}X\color{black}=\Phi_1+i\Phi_2$$&#10;\end{document}"/>
  <p:tag name="FILENAME" val="TP_tmp"/>
  <p:tag name="FORMAT" val="bmp256"/>
  <p:tag name="RES" val="300"/>
  <p:tag name="BLEND" val="0"/>
  <p:tag name="TRANSPARENT" val="1"/>
  <p:tag name="TBUG" val="0"/>
  <p:tag name="ALLOWFS" val="0"/>
  <p:tag name="ORIGWIDTH" val="71"/>
  <p:tag name="PICTUREFILESIZE" val="1469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S_0\simeq \theta^{\frac{D-D^{-1}}{D+D^{-1}}}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64"/>
  <p:tag name="PICTUREFILESIZE" val="137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\equiv e^{\frac i2\partial_\theta}$&#10;\end{document}&#10;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40"/>
  <p:tag name="PICTUREFILESIZE" val="79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f[\theta]^{D}\equiv e^{D\log f[\theta]}$$&#10;\end{document}&#10;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74"/>
  <p:tag name="PICTUREFILESIZE" val="123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\frac{D^{\pm 2}}{1-D^{\pm 2}}\equiv D^{\pm 2}+D^{\pm 4}+\ldots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31"/>
  <p:tag name="PICTUREFILESIZE" val="172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\frac{SU(2)\times SU(2)}{SU(2)}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54"/>
  <p:tag name="PICTUREFILESIZE" val="183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\frac{PSU(2,2|4)}{SO(1,4)\times SO(5)}$&#10;\end{document}"/>
  <p:tag name="FILENAME" val="TP_tmp"/>
  <p:tag name="FORMAT" val="bmpmono"/>
  <p:tag name="RES" val="600"/>
  <p:tag name="BLEND" val="0"/>
  <p:tag name="TRANSPARENT" val="1"/>
  <p:tag name="TBUG" val="0"/>
  <p:tag name="ALLOWFS" val="0"/>
  <p:tag name="ORIGWIDTH" val="61"/>
  <p:tag name="PICTUREFILESIZE" val="1017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$\left(PSU(2|2)\times PSU(2|2)\right)\ltimes \mathbb{R}^3$&#10;\end{document}&#10;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29"/>
  <p:tag name="PICTUREFILESIZE" val="283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$\left(PSU(2|2)\times PSU(2|2)\right)\ltimes \mathbb{R}^3$&#10;\end{document}&#10;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29"/>
  <p:tag name="PICTUREFILESIZE" val="283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%%%%%%%%%%%%%%%%%%%%%5&#10;\pagestyle{empty}&#10;\begin{document}&#10;$$g^2=\frac{g_{YM}^2N_c}{16\pi^2}=\frac{\l}{16\pi^2}$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05"/>
  <p:tag name="PICTUREFILESIZE" val="288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$\left(PSU(2|2)\times PSU(2|2)\right)\ltimes \mathbb{R}^3$&#10;\end{document}&#10;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29"/>
  <p:tag name="PICTUREFILESIZE" val="283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%%%%%%%%%%%%%%%%%%%%%5&#10;\pagestyle{empty}&#10;\begin{document}&#10;$$\color{darkgreen}Z\color{black}=\Phi_3+i\Phi_4$$&#10;\end{document}"/>
  <p:tag name="FILENAME" val="TP_tmp"/>
  <p:tag name="FORMAT" val="bmp256"/>
  <p:tag name="RES" val="300"/>
  <p:tag name="BLEND" val="0"/>
  <p:tag name="TRANSPARENT" val="1"/>
  <p:tag name="TBUG" val="0"/>
  <p:tag name="ALLOWFS" val="0"/>
  <p:tag name="ORIGWIDTH" val="69"/>
  <p:tag name="PICTUREFILESIZE" val="1432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$\left(PSU(2|2)\times PSU(2|2)\right)\ltimes \mathbb{R}^3$&#10;\end{document}&#10;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29"/>
  <p:tag name="PICTUREFILESIZE" val="283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\hat S=(S_{PSU(2|2)})_L\otimes (S_{PSU(2|2)})_R\times\s^2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84"/>
  <p:tag name="PICTUREFILESIZE" val="424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yblue}{rgb}{0.2,0.2,0.8}&#10;%%%%%%%%%%%%%%%%%%%%%5&#10;\pagestyle{empty}&#10;\begin{document}&#10;$$\color{darkgreen}\prod_{j=1}^{K_3}\frac {\color{darkblue}\xm_{4,k}\color{darkgreen}-x_{3, j}} {\color{darkblue}\xp_{4,k}\color{darkgreen}-x_{3, j}}&#10;\color{darkgreen}\prod_{j=1}^{K_5}\frac {\color{darkblue}\xm_{4,k}\color{darkgreen}-x_{5, j}} {\color{darkblue}\xp_{4,k}\color{darkgreen}-x_{5, j}}&#10;$$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43"/>
  <p:tag name="PICTUREFILESIZE" val="35867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yblue}{rgb}{0,0,0.8}&#10;%%%%%%%%%%%%%%%%%%%%%5&#10;\pagestyle{empty}&#10;\begin{document}&#10;$$\color{myblue}\prod_{j=1}^{K_1}\frac {1-\frac 1{\color{darkblue}\xm_{4,k}\color{myblue}x_{1, j}}} {1-\frac 1{\color{darkblue}\xp_{4,k}\color{myblue}x_{1, j}}}&#10;\color{myblue}\prod_{j=1}^{K_7}\frac {1-\frac 1{\color{darkblue}\xm_{4,k}\color{myblue}x_{7, j}}} {1-\frac 1{\color{darkblue}\xp_{4,k}\color{myblue}x_{7, j}}}&#10;$$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47"/>
  <p:tag name="PICTUREFILESIZE" val="44070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%%%%%%%%%%%%%%%%%%%%%5&#10;\pagestyle{empty}&#10;\begin{document}&#10;$$&#10;\color{darkblue}\(\frac{x_{4,k}^+}{x_{4,k}^{-}}\)^{\!\!L}\!\!\!=\!\!\prodl_{j\neq k}\frac{u_{4,k}-u_{4,j}+i}{u_{4,k}-u_{4,j}-i}\color{darkgreen}\color{darkred}\sigma[u_{4,k},u_{4,j}]^2\color{black}&#10;$$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94"/>
  <p:tag name="PICTUREFILESIZE" val="54053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E=\sqrt{1-16g^2\sin^2\frac p2}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11"/>
  <p:tag name="PICTUREFILESIZE" val="209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E=1+2ig\left(\frac 1\xp-\frac 1\xm\right)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15"/>
  <p:tag name="PICTUREFILESIZE" val="166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ip=\log\frac{\xp}{\xm}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56"/>
  <p:tag name="PICTUREFILESIZE" val="113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\xp+\frac 1\xp-\xm-\frac 1\xm=\frac ig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20"/>
  <p:tag name="PICTUREFILESIZE" val="125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frac {u}{g}=x+\frac 1x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6"/>
  <p:tag name="PICTUREFILESIZE" val="2952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&#10;\input epsf&#10;\setlength\overfullrule{5pt}&#10;\usepackage{hyperref}&#10;\usepackage{amsmath}&#10;\usepackage{amssymb}&#10;\usepackage{graphics}&#10;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{#1}&gt;}}&#10;&#10;%%%%%%%%%%%%%%%%%%%%%%%%%%%%%%%%%%%%%%%%%%%%%%%%%%%%%%%%%%%%%%%%%%%%%%%%%%%&#10;\pagestyle{empty}&#10;\begin{document}&#10;$$f[g]\!=\!8 g^2\!-\!\frac 83 \pi^2 g^4\!+\!\frac {88}{45}\pi^4 g^6\!-\!\left(\frac {584}{315}\pi^6\!+\!64\zeta(3)^2\right)g^8+\ldots$$&#10;\end{document}&#10;"/>
  <p:tag name="FILENAME" val="TP_tmp"/>
  <p:tag name="FORMAT" val="bmpmono"/>
  <p:tag name="RES" val="300"/>
  <p:tag name="BLEND" val="0"/>
  <p:tag name="TRANSPARENT" val="1"/>
  <p:tag name="TBUG" val="0"/>
  <p:tag name="ALLOWFS" val="0"/>
  <p:tag name="ORIGWIDTH" val="246"/>
  <p:tag name="PICTUREFILESIZE" val="1379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mono"/>
  <p:tag name="RES" val="300"/>
  <p:tag name="BLEND" val="0"/>
  <p:tag name="TRANSPARENT" val="1"/>
  <p:tag name="TBUG" val="0"/>
  <p:tag name="ALLOWFS" val="0"/>
  <p:tag name="ORIGWIDTH" val="6"/>
  <p:tag name="PICTUREFILESIZE" val="14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^\pm=x[u\pm i/2]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68"/>
  <p:tag name="PICTUREFILESIZE" val="2886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S[\theta+\frac i2]S[\theta-\frac i2]=\frac{\theta+\frac i2}{\theta-\frac i2}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118"/>
  <p:tag name="PICTUREFILESIZE" val="230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&#10;$$p=m \cosh[\pi\theta]$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75"/>
  <p:tag name="PICTUREFILESIZE" val="134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&#10;$$\varepsilon=m \cosh[\pi\theta]$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75"/>
  <p:tag name="PICTUREFILESIZE" val="129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x^-|=1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36"/>
  <p:tag name="PICTUREFILESIZE" val="1397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x^+|=1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35"/>
  <p:tag name="PICTUREFILESIZE" val="1526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def\xp{x^+}&#10;\def\xm{x^-}&#10;\def\yp{y^+}&#10;\def\ym{y^-}&#10;\begin{document}&#10;$&#10;  \sigma[u,v]\sigma_{cross}[u ,v]=\frac{\ym}{\yp}\frac{\xm-\yp}{\xp-\yp}\frac{1-\frac 1{\xm\ym}}{1-\frac 1{\xp\ym}},&#10;$&#10;\end{document}&#10;"/>
  <p:tag name="FILENAME" val="TP_tmp"/>
  <p:tag name="FORMAT" val="bmpmono"/>
  <p:tag name="RES" val="300"/>
  <p:tag name="BLEND" val="0"/>
  <p:tag name="TRANSPARENT" val="1"/>
  <p:tag name="TBUG" val="0"/>
  <p:tag name="ALLOWFS" val="0"/>
  <p:tag name="ORIGWIDTH" val="164"/>
  <p:tag name="PICTUREFILESIZE" val="851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^\pm=x[u\pm i/2]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68"/>
  <p:tag name="PICTUREFILESIZE" val="2886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^\pm=y[v\pm i/2]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67"/>
  <p:tag name="PICTUREFILESIZE" val="280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%%%%%%%%%%%%%%%%%%%%%5&#10;\pagestyle{empty}&#10;\begin{document}&#10;$$\textrm{Tr}\color{darkblue}D^{n_1}\color{darkgreen}Z\color{darkblue}D^{n_2}\color{darkgreen}Z$$&#10;\end{document}"/>
  <p:tag name="FILENAME" val="TP_tmp"/>
  <p:tag name="FORMAT" val="bmp256"/>
  <p:tag name="RES" val="300"/>
  <p:tag name="BLEND" val="0"/>
  <p:tag name="TRANSPARENT" val="1"/>
  <p:tag name="TBUG" val="0"/>
  <p:tag name="ALLOWFS" val="0"/>
  <p:tag name="ORIGWIDTH" val="70"/>
  <p:tag name="PICTUREFILESIZE" val="1334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&#10;&#10;\input epsf&#10;\setlength\overfullrule{5pt}&#10;\usepackage{hyperref}&#10;\usepackage{amsmath}&#10;\usepackage{amssymb}&#10;\usepackage{graphics}&#10;\usepackage{color}&#10;%\usepackage{cite}&#10;%\usepackage{collect}&#10;%\addtolength{\oddsidemargin}{-.5in}&#10;%\addtolength{\evensidemargin}{-.5in}&#10;%\addtolength{\textwidth}{1in}&#10;%\addtolength{\topmargin}{0in}&#10;%\addtolength{\textheight}{.7in&#10;% *************************************&#10;&#10;%%%%%%%%%%%%%%%%%%%%%%%%%%%%%%%%%%%%%%%%%%%%%%%%%%%%%%%%%%%%%%%%%%%%%%%%%%%&#10;%text size, roughly the standard A4 values&#10;\setlength\textwidth{390pt}&#10;\setlength\textheight{580pt}&#10;&#10;%I want more&#10;\addtolength\textwidth{60pt}&#10;\addtolength\oddsidemargin{-30pt}&#10;\addtolength\textheight{70pt}&#10;\addtolength\topmargin{-35pt}&#10;&#10;&#10;&#10;%%%%%% environements  %%%%%%%%%%%%&#10;    \def\be{\begin{eqnarray}}&#10;    \def\ee{\end{eqnarray}}&#10;    \def\no{\nonumber}&#10;&#10;    \newcommand{\eq}[1]{&#10;    \begin{equation}&#10;    {#1}&#10;    \end{equation}}&#10;&#10;&#10;    \def\suml{\sum\limits}&#10;    \def\prodl{\prod\limits}&#10;    \def\intl{\int\limits}&#10;    \def\intoinf {\int\limits_0^\infty}&#10;    \def\intii{\int\limits_{-\infty}^{\infty}}&#10;    \def\intoi {\int\limits_0^1}&#10;&#10;    \def\bn{\begin{enumerate}}&#10;    \def\en{\end{enumerate}}&#10;    \def\bi{\begin{itemize}}&#10;    \def\ei{\end{itemize}}&#10;&#10;    \def\({\left(}&#10;    \def\){\right)}&#10;    \def\&lt;{\left\langle\,}&#10;    \def\&gt;{\, \right\rangle}&#10;    \def\[{\left[}&#10;    \def\]{\right]}&#10;&#10;    \def\la{\label}&#10;&#10;    \newcommand{\mtwo}[4]{\left(%&#10;    \begin{array}{cc}&#10;    #1 &amp; #2 \\&#10;    #3 &amp; #4 \\&#10;    \end{array}%&#10;    \right)}&#10;&#10;    \newcommand{\vtwo}[2]{\left(%&#10;    \begin{array}{c}&#10;    #1  \\&#10;    #2  \\&#10;    \end{array}%&#10;    \right)}&#10;&#10;%%%%%% remarks %%%%%%%%%%%%%%5%%%%&#10;&#10;    \newcommand\qst[1]{\textbf{\begin{description} \item[?] #1\hspace{0.5EM}? \end{description}}}&#10;    \newcommand\ntn[1]{\textbf{\begin{description} \item[!] #1\hspace{0.5EM}! \end{description}}}&#10;    \newcommand\derivation[1]{\textbf{Derivation.} #1}&#10;    \newcommand\eng{\textbf{\begin{description} \item[!] Check English\hspace{0.5EM}! \end{description}}}&#10;&#10;&#10;%%%%%% Tildes and hats%%%%%%%%%%%%%%%&#10;&#10;    \def\tilde{\widetilde}&#10;    \def\bar{\overline}&#10;    \def\hat{\widehat}&#10;&#10;    \def\tg{{\tilde\gamma}}&#10;    \def\tu{{\tilde u}}&#10;    \def\tbt{{\tilde\beta}}&#10;    \def\hu{{\hat u}}&#10;&#10;    \def\slp{\slash\!\!\! p }&#10;&#10;%%%%%%%%%%%% Greek %%%%%%%%%%%%&#10;    \def\hlf{\scriptstyle{1/2}}&#10;&#10;    \def\lt{\widetilde\lambda}&#10;    \def\a{\alpha}&#10;    \def\b{\beta}&#10;    \def\d{\delta}&#10;    \def\g{\gamma}&#10;    \def\G{\Gamma}&#10;    \def\e{\epsilon}&#10;    \def\z{\zeta}&#10;    \def\ve{\varepsilon}&#10;    \def\vp{\varphi}&#10;    \def\m{\mu}&#10;    \def\n{\nu}&#10;    \def\u{\Upsilon}&#10;    \def\l{\lambda}&#10;    \def\s{\sigma}&#10;    \def\t{\theta}&#10;    \def\vt{\vartheta}&#10;    \def\o{\omega}&#10;    \def\k{\kappa}&#10;    \def\p{\phi}&#10;&#10;%%%%%%%% Calligraphic letters  %%%%%%%%%%%%%&#10;&#10;    \def\CA{{\cal A}}&#10;    \def\CB{{\cal B}}&#10;    \def\CC{{\cal C}}&#10;    \def\CD{{\cal D}}&#10;    \def\CE{{\cal E}}&#10;    \def\CF{{\cal F}}&#10;    \def\CG{{\cal G}}&#10;    \def\CH{{\cal H}}&#10;    \def\CI{{\cal I}}&#10;    \def\CJ{{\cal J}}&#10;    \def\CK{{\cal K}}&#10;    \def\CL{{\cal L}}&#10;    \def\CM{{\cal M}}&#10;    \def\CN{{\cal N}}&#10;    \def\CO{{\cal O}}&#10;    \def\CP{{\cal P}}&#10;    \def\CQ{{\cal Q}}&#10;    \def\CR{{\cal R}}&#10;    \def\CS{{\cal S}}&#10;    \def\CT{{\cal T}}&#10;    \def\CU{{\cal U}}&#10;    \def\CV{{\cal V}}&#10;    \def\CW{{\cal W}}&#10;    \def\CX{{\cal X}}&#10;    \def\CY{{\cal Y}}&#10;    \def\CZ{{\cal Z}}&#10;&#10;%%%%%%%%%%% bold %%%%%%%%%%%%%%&#10;&#10;    \def\BA{{\bf A}}&#10;    \def\Ba{{\bf a}}&#10;    \def\BB{{\bf B}}&#10;    \def\Bb{{\bf b}}&#10;    \def\BC{{\bf C}}&#10;    \def\BD{{\bf D}}&#10;    \def\Bd{{\bf d}}&#10;    \def\BE{{\bf E}}&#10;    \def\Be{{\bf e}}&#10;    \def\BF{{\bf F}}&#10;    \def\BG{{\bf G}}&#10;    \def\Bg{{\bf g}}&#10;    \def\BH{{\bf H}}&#10;    \def\BI{{\bf I}}&#10;    \def\BJ{{\bf J}}&#10;    \def\BK{{\bf K}}&#10;    \def\Bk{{\bf k}}&#10;    \def\BL{{\bf L}}&#10;    \def\Bl{{\bf l}}&#10;    \def\BM{{\bf M}}&#10;    \def\Bm{{\bf m}}&#10;    \def\BN{{\bf N}}&#10;    \def\BO{{\bf O}}&#10;    \def\BP{{\bf P}}&#10;    \def\BQ{{\bf Q}}&#10;    \def\BR{{\bf R}}&#10;    \def\BS{{\bf S}}&#10;    \def\BT{{\bf T}}&#10;    \def\Bt{{\bf t}}&#10;    \def\BU{{\bf U}}&#10;    \def\BV{{\bf V}}&#10;    \def\Bv{{\bf v}}&#10;    \def\BW{{\bf W}}&#10;    \def\BX{{\bf X}}&#10;    \def\BY{{\bf Y}}&#10;    \def\BZ{{\bf Z}}&#10;    \def\Br{{\bf r}}&#10;&#10;%%%%%%%%%%%% Derivatives  %%%%%%%%%%%&#10;    \def\p{\partial}&#10;    \def\pd{\partial}&#10;    \def\pb{\bar{\partial}}&#10;    \def\dd{{\rm d}}&#10;&#10;%%%%%%%%%%% letters with bar %%%%%%%%&#10;    \def\ba{\bar{a}}&#10;    \def\bb{\bar{b}}&#10;    \def\eb{{e}^{\dagger}}&#10;    \def\ib{\bar{i}}&#10;    \def\jb{\bar{j}}&#10;    \def\kb{\bar{k}}&#10;    \def\lb{\bar{l}}&#10;    \def\mb{\bar{m}}&#10;    \def\nb{\bar{n}}&#10;    \def\ub{\bar{u}}&#10;    \def\wb{\bar{w}}&#10;    \def\xb{\bar{x}}&#10;    \def\sb{\bar{s}}&#10;    \def\tb{\bar{t}}&#10;    \def\zb{\bar{z}}&#10;&#10;    \def\hb{\hbar}&#10;&#10;%%%%%%%%% underlined letters %%%%%%%%%%%&#10;    \def\uA{{\underline{A}}}&#10;    \def\uB{{\underline{B}}}&#10;    \def\uC{{\underline{C}}}&#10;    \def\uD{{\underline{D}}}&#10;    \def\uE{{\underline{E}}}&#10;    \def\uF{{\underline{F}}}&#10;    \def\uG{{\underline{G}}}&#10;    \def\uH{{\underline{H}}}&#10;    \def\uI{{\underline{I}}}&#10;    \def\uJ{{\underline{J}}}&#10;    \def\uK{{\underline{K}}}&#10;    \def\uL{{\underline{L}}}&#10;    \def\uM{{\underline{M}}}&#10;    \def\uN{{\underline{N}}}&#10;&#10;%%%%%%%%% MathBB %%%%%%%%%%%&#10;&#10;    \def\MA{{\mathbb{A}}}&#10;    \def\MB{{\mathbb{B}}}&#10;    \def\MC{{\mathbb{C}}}&#10;    \def\MD{{\mathbb{D}}}&#10;    \def\ME{{\mathbb{E}}}&#10;    \def\MF{{\mathbb{F}}}&#10;    \def\MG{{\mathbb{G}}}&#10;    \def\MH{{\mathbb{H}}}&#10;    \def\MI{{\mathbb{I}}}&#10;    \def\MJ{{\mathbb{J}}}&#10;    \def\MK{{\mathbb{K}}}&#10;    \def\ML{{\mathbb{L}}}&#10;    \def\MM{{\mathbb{M}}}&#10;    \def\MN{{\mathbb{N}}}&#10;    \def\MO{{\mathbb{O}}}&#10;    \def\MP{{\mathbb{P}}}&#10;    \def\MQ{{\mathbb{Q}}}&#10;    \def\MR{{\mathbb{R}}}&#10;    \def\MS{{\mathbb{S}}}&#10;    \def\MT{{\mathbb{T}}}&#10;    \def\MU{{\mathbb{U}}}&#10;    \def\MV{{\mathbb{V}}}&#10;    \def\MW{{\mathbb{W}}}&#10;    \def\MX{{\mathbb{X}}}&#10;    \def\MY{{\mathbb{Y}}}&#10;    \def\MZ{{\mathbb{Z}}}&#10;&#10;%%%%%%% math %%%%%%%&#10;    \def\sign{{\rm{sign}}\,}&#10;&#10;    \def\inv{^{-1}}&#10;    \def\Tr{{\rm Tr}\,}&#10;    \def\tr{{\rm tr}\,}&#10;    \def\str{{\rm str}\,}&#10;    \def\uh{{1\over 8}}&#10;    \def\uq{{1\over 4}}&#10;    \def\ud{{1\over 2}}&#10;&#10;    \def\am{{\rm am\,}}&#10;&#10;    \def\sn{{\rm sn\,}}&#10;    \def\cn{{\rm cn\,}}&#10;    \def\dn{{\rm dn\,}}&#10;    \def\ns{{\rm ns\,}}&#10;    \def\nc{{\rm nc\,}}&#10;    \def\nd{{\rm nd\,}}&#10;    \def\sc{{\rm sc\,}}&#10;    \def\sd{{\rm sd\,}}&#10;    \def\cd{{\rm cd\,}}&#10;    \def\cs{{\rm cs\,}}&#10;    \def\dc{{\rm dc\,}}&#10;    \def\ds{{\rm ds\,}}&#10;&#10;    \def\ellK{{\rm K}}&#10;    \def\ellPi{{\mathnormal{\Pi}}}&#10;    \def\ellE{{\rm E}}&#10;&#10;    \def\su{\textit{su}}&#10;    \def\so{\textit{so}}&#10;    \def\psu{\textit{psu}}&#10;    \def\psl{\textit{psl}}&#10;    \def\osp{\textit{osp}}&#10;    \def\sl{\textit{sl}}&#10;&#10;    \newcommand{\cp}[1]{\mathbb{CP}^{#1}}&#10;    \def\MCP{{\mathbb{CP}}}&#10;&#10;    \newcommand{\bino}[2]{\left|\begin{array}{c}{#1}\\{#2}\\\end{array}\right|}&#10;&#10;&#10;%%%%%% AdS/CFT %%%%%%&#10;&#10;    \def\xpm{ x^{\pm} }&#10;    \def\xp{ x^{+} }&#10;    \def\xm{ x^{-} }&#10;    \def\ypm{ y^{\pm}}&#10;    \def\yp{ y^{+}}&#10;    \def\ym{ y^{-}}&#10;&#10;    \newcommand{\jukm}[1]{{&lt;{#1}&gt;_{\!\!-}}}&#10;    \newcommand{\jukp}[1]{{&lt;{#1}&gt;_{\!\!+}}}&#10;    \newcommand{\juk}[1]{{&lt;\!{#1}\!&gt;}}&#10;&#10;%%%%%%%%%%%%%%%%%%%%%%%%%%%%%%%%%%%&#10;%%%%%%%%%%%%%%%%%%%%%%%%%%%%%%%%%%%%%%%%&#10;%Colors&#10;\definecolor{darkgreen}{rgb}{0,0.4,0}&#10;\definecolor{darkblue}{rgb}{0,0,0.4}&#10;\definecolor{darkred}{rgb}{0.4,0,0}&#10;\definecolor{mw}{rgb}{0.85,0.99,0.85}&#10;%%%%%%%%%%%%%%%%%%%%%5&#10;\pagestyle{empty}&#10;\begin{document}\color{black}$\xpm\to \frac 1{\xpm}$&#10;\end{document}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46"/>
  <p:tag name="PICTUREFILESIZE" val="68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mono"/>
  <p:tag name="RES" val="300"/>
  <p:tag name="BLEND" val="0"/>
  <p:tag name="TRANSPARENT" val="1"/>
  <p:tag name="TBUG" val="0"/>
  <p:tag name="ALLOWFS" val="0"/>
  <p:tag name="ORIGWIDTH" val="6"/>
  <p:tag name="PICTUREFILESIZE" val="14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sigma[u,v]=e^{i\theta[u,v]}$&#10;\end{document}&#10;"/>
  <p:tag name="FILENAME" val="TP_tmp"/>
  <p:tag name="FORMAT" val="bmpmono"/>
  <p:tag name="RES" val="300"/>
  <p:tag name="BLEND" val="0"/>
  <p:tag name="TRANSPARENT" val="1"/>
  <p:tag name="TBUG" val="0"/>
  <p:tag name="ALLOWFS" val="0"/>
  <p:tag name="ORIGWIDTH" val="67"/>
  <p:tag name="PICTUREFILESIZE" val="200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def\xp{x^+}&#10;\def\xm{x^-}&#10;\def\yp{y^+}&#10;\def\ym{y^-}&#10;\begin{document}&#10;$&#10; \theta[u,v]=\chi[\xp,\ym]-\chi[\xm,\ym]-\chi[\xp,\yp]+\chi[\xm,\yp]&#10;$&#10;\end{document}&#10;"/>
  <p:tag name="FILENAME" val="TP_tmp"/>
  <p:tag name="FORMAT" val="bmpmono"/>
  <p:tag name="RES" val="300"/>
  <p:tag name="BLEND" val="0"/>
  <p:tag name="TRANSPARENT" val="1"/>
  <p:tag name="TBUG" val="0"/>
  <p:tag name="ALLOWFS" val="0"/>
  <p:tag name="ORIGWIDTH" val="237"/>
  <p:tag name="PICTUREFILESIZE" val="626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chi[x,y]=-\chi[y,x]$&#10;\end{document}&#10;"/>
  <p:tag name="FILENAME" val="TP_tmp"/>
  <p:tag name="FORMAT" val="bmpmono"/>
  <p:tag name="RES" val="300"/>
  <p:tag name="BLEND" val="0"/>
  <p:tag name="TRANSPARENT" val="1"/>
  <p:tag name="TBUG" val="0"/>
  <p:tag name="ALLOWFS" val="0"/>
  <p:tag name="ORIGWIDTH" val="74"/>
  <p:tag name="PICTUREFILESIZE" val="190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^\pm=x[u\pm i/2]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68"/>
  <p:tag name="PICTUREFILESIZE" val="2886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^\pm=y[v\pm i/2]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67"/>
  <p:tag name="PICTUREFILESIZE" val="2806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mono"/>
  <p:tag name="RES" val="300"/>
  <p:tag name="BLEND" val="0"/>
  <p:tag name="TRANSPARENT" val="1"/>
  <p:tag name="TBUG" val="0"/>
  <p:tag name="ALLOWFS" val="0"/>
  <p:tag name="ORIGWIDTH" val="6"/>
  <p:tag name="PICTUREFILESIZE" val="14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x^-|=1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36"/>
  <p:tag name="PICTUREFILESIZE" val="1397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x^+|=1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35"/>
  <p:tag name="PICTUREFILESIZE" val="1526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32026</TotalTime>
  <Words>1932</Words>
  <Application>Microsoft Office PowerPoint</Application>
  <PresentationFormat>Affichage à l'écran (4:3)</PresentationFormat>
  <Paragraphs>536</Paragraphs>
  <Slides>46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5" baseType="lpstr">
      <vt:lpstr>Arial</vt:lpstr>
      <vt:lpstr>Calibri</vt:lpstr>
      <vt:lpstr>Arial Narrow</vt:lpstr>
      <vt:lpstr>cmmi10</vt:lpstr>
      <vt:lpstr>Symbol</vt:lpstr>
      <vt:lpstr>cmsy10</vt:lpstr>
      <vt:lpstr>cmr10</vt:lpstr>
      <vt:lpstr>Wingdings</vt:lpstr>
      <vt:lpstr>Thème Office</vt:lpstr>
      <vt:lpstr>Diapositive 0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Generalized scaling function</dc:title>
  <dc:creator>Dmitriy</dc:creator>
  <cp:lastModifiedBy>Dmitriy</cp:lastModifiedBy>
  <cp:revision>102</cp:revision>
  <dcterms:created xsi:type="dcterms:W3CDTF">2008-11-20T08:34:36Z</dcterms:created>
  <dcterms:modified xsi:type="dcterms:W3CDTF">2010-04-16T17:47:13Z</dcterms:modified>
</cp:coreProperties>
</file>