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192.bin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00"/>
  </p:notesMasterIdLst>
  <p:handoutMasterIdLst>
    <p:handoutMasterId r:id="rId101"/>
  </p:handoutMasterIdLst>
  <p:sldIdLst>
    <p:sldId id="256" r:id="rId3"/>
    <p:sldId id="342" r:id="rId4"/>
    <p:sldId id="280" r:id="rId5"/>
    <p:sldId id="773" r:id="rId6"/>
    <p:sldId id="290" r:id="rId7"/>
    <p:sldId id="482" r:id="rId8"/>
    <p:sldId id="289" r:id="rId9"/>
    <p:sldId id="291" r:id="rId10"/>
    <p:sldId id="294" r:id="rId11"/>
    <p:sldId id="284" r:id="rId12"/>
    <p:sldId id="286" r:id="rId13"/>
    <p:sldId id="305" r:id="rId14"/>
    <p:sldId id="306" r:id="rId15"/>
    <p:sldId id="320" r:id="rId16"/>
    <p:sldId id="292" r:id="rId17"/>
    <p:sldId id="625" r:id="rId18"/>
    <p:sldId id="321" r:id="rId19"/>
    <p:sldId id="322" r:id="rId20"/>
    <p:sldId id="323" r:id="rId21"/>
    <p:sldId id="325" r:id="rId22"/>
    <p:sldId id="623" r:id="rId23"/>
    <p:sldId id="269" r:id="rId24"/>
    <p:sldId id="272" r:id="rId25"/>
    <p:sldId id="302" r:id="rId26"/>
    <p:sldId id="268" r:id="rId27"/>
    <p:sldId id="612" r:id="rId28"/>
    <p:sldId id="275" r:id="rId29"/>
    <p:sldId id="274" r:id="rId30"/>
    <p:sldId id="308" r:id="rId31"/>
    <p:sldId id="349" r:id="rId32"/>
    <p:sldId id="348" r:id="rId33"/>
    <p:sldId id="336" r:id="rId34"/>
    <p:sldId id="365" r:id="rId35"/>
    <p:sldId id="615" r:id="rId36"/>
    <p:sldId id="370" r:id="rId37"/>
    <p:sldId id="629" r:id="rId38"/>
    <p:sldId id="376" r:id="rId39"/>
    <p:sldId id="514" r:id="rId40"/>
    <p:sldId id="530" r:id="rId41"/>
    <p:sldId id="531" r:id="rId42"/>
    <p:sldId id="613" r:id="rId43"/>
    <p:sldId id="293" r:id="rId44"/>
    <p:sldId id="375" r:id="rId45"/>
    <p:sldId id="296" r:id="rId46"/>
    <p:sldId id="310" r:id="rId47"/>
    <p:sldId id="614" r:id="rId48"/>
    <p:sldId id="311" r:id="rId49"/>
    <p:sldId id="312" r:id="rId50"/>
    <p:sldId id="313" r:id="rId51"/>
    <p:sldId id="314" r:id="rId52"/>
    <p:sldId id="317" r:id="rId53"/>
    <p:sldId id="394" r:id="rId54"/>
    <p:sldId id="630" r:id="rId55"/>
    <p:sldId id="309" r:id="rId56"/>
    <p:sldId id="379" r:id="rId57"/>
    <p:sldId id="380" r:id="rId58"/>
    <p:sldId id="381" r:id="rId59"/>
    <p:sldId id="382" r:id="rId60"/>
    <p:sldId id="383" r:id="rId61"/>
    <p:sldId id="384" r:id="rId62"/>
    <p:sldId id="385" r:id="rId63"/>
    <p:sldId id="386" r:id="rId64"/>
    <p:sldId id="373" r:id="rId65"/>
    <p:sldId id="387" r:id="rId66"/>
    <p:sldId id="626" r:id="rId67"/>
    <p:sldId id="258" r:id="rId68"/>
    <p:sldId id="259" r:id="rId69"/>
    <p:sldId id="260" r:id="rId70"/>
    <p:sldId id="261" r:id="rId71"/>
    <p:sldId id="262" r:id="rId72"/>
    <p:sldId id="263" r:id="rId73"/>
    <p:sldId id="265" r:id="rId74"/>
    <p:sldId id="628" r:id="rId75"/>
    <p:sldId id="257" r:id="rId76"/>
    <p:sldId id="581" r:id="rId77"/>
    <p:sldId id="582" r:id="rId78"/>
    <p:sldId id="677" r:id="rId79"/>
    <p:sldId id="678" r:id="rId80"/>
    <p:sldId id="680" r:id="rId81"/>
    <p:sldId id="665" r:id="rId82"/>
    <p:sldId id="666" r:id="rId83"/>
    <p:sldId id="669" r:id="rId84"/>
    <p:sldId id="683" r:id="rId85"/>
    <p:sldId id="684" r:id="rId86"/>
    <p:sldId id="697" r:id="rId87"/>
    <p:sldId id="699" r:id="rId88"/>
    <p:sldId id="700" r:id="rId89"/>
    <p:sldId id="702" r:id="rId90"/>
    <p:sldId id="442" r:id="rId91"/>
    <p:sldId id="546" r:id="rId92"/>
    <p:sldId id="547" r:id="rId93"/>
    <p:sldId id="548" r:id="rId94"/>
    <p:sldId id="549" r:id="rId95"/>
    <p:sldId id="550" r:id="rId96"/>
    <p:sldId id="443" r:id="rId97"/>
    <p:sldId id="620" r:id="rId98"/>
    <p:sldId id="627" r:id="rId99"/>
  </p:sldIdLst>
  <p:sldSz cx="12192000" cy="6858000"/>
  <p:notesSz cx="6858000" cy="9144000"/>
  <p:defaultTextStyle>
    <a:defPPr>
      <a:defRPr lang="fr-FR"/>
    </a:defPPr>
    <a:lvl1pPr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1650" indent="-44450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04888" indent="-90488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08125" indent="-13652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09775" indent="-18097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FF"/>
    <a:srgbClr val="0066FF"/>
    <a:srgbClr val="0000FF"/>
    <a:srgbClr val="B2B2B2"/>
    <a:srgbClr val="1F1F1F"/>
    <a:srgbClr val="00B050"/>
    <a:srgbClr val="FF36E2"/>
    <a:srgbClr val="33CC33"/>
    <a:srgbClr val="FFD96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25" autoAdjust="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presProps" Target="pres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E28BB86-2EC8-4B37-85BD-A208AEC000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AD6A3B-539E-4704-9146-9A391A8318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A50D7-2E59-4984-9160-056EAD7A0960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D4C070-FAA2-4A4F-A465-B9FDCDECFD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696087-84E1-48F9-A59E-5C4123FBB4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3C6A4-1893-4C6E-93A9-694C41964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80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C0885-5F53-4417-945F-FC835E5A0569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5AF95-2E97-4A19-B4BB-23BAB98B2A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85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76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43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91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88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37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39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92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40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72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30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049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2F9F6-3137-714F-8A0C-AC760D37B4D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66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2F9F6-3137-714F-8A0C-AC760D37B4D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50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Verifier</a:t>
            </a:r>
            <a:r>
              <a:rPr lang="fr-FR" dirty="0"/>
              <a:t> le r^2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2F9F6-3137-714F-8A0C-AC760D37B4D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2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F9F6-3137-714F-8A0C-AC760D37B4D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80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5B5BA-19C7-A44F-B3F4-39F58000A3B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5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5B5BA-19C7-A44F-B3F4-39F58000A3B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20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4DBCD-23EF-3F41-8576-FD841E0ECF7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7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75B5BA-19C7-A44F-B3F4-39F58000A3B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16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5B5BA-19C7-A44F-B3F4-39F58000A3B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82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5B5BA-19C7-A44F-B3F4-39F58000A3B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8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-logo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82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-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5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p-ijcl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9290368" cy="488983"/>
          </a:xfrm>
        </p:spPr>
        <p:txBody>
          <a:bodyPr>
            <a:normAutofit/>
          </a:bodyPr>
          <a:lstStyle>
            <a:lvl1pPr>
              <a:defRPr lang="fr-FR" sz="2716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77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982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tro-slide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981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tutel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408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95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60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0"/>
            <a:ext cx="12191595" cy="685799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51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776120" lvl="1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293533" lvl="2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0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-2-small-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9600058" cy="488983"/>
          </a:xfrm>
        </p:spPr>
        <p:txBody>
          <a:bodyPr>
            <a:normAutofit/>
          </a:bodyPr>
          <a:lstStyle>
            <a:lvl1pPr>
              <a:defRPr sz="2716" b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585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-2-small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1"/>
            <a:ext cx="12191595" cy="68579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9" y="169117"/>
            <a:ext cx="6438063" cy="488983"/>
          </a:xfrm>
        </p:spPr>
        <p:txBody>
          <a:bodyPr>
            <a:normAutofit/>
          </a:bodyPr>
          <a:lstStyle>
            <a:lvl1pPr>
              <a:defRPr sz="2037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8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4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7885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549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3E2A-0E2F-AB4E-8F89-1EEAD64ACC5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74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simple :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" y="0"/>
            <a:ext cx="12191593" cy="6857995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490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3E7371-B7E4-094F-A15F-B89C8A21C32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4681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510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ntroduction : titre+contenu+filigr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8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1636064"/>
            <a:ext cx="11666121" cy="4553565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49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7473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introduction V2 : titre+contenu+filigr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8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1636064"/>
            <a:ext cx="11666121" cy="4553565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49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6127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imple : titre+contenu+filigr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490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902590"/>
            <a:ext cx="1166612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60527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imple : titre+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" y="0"/>
            <a:ext cx="12191593" cy="6857995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490" b="1">
                <a:solidFill>
                  <a:srgbClr val="00294B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902590"/>
            <a:ext cx="1166612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45089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ntroduction : titre+2 contenus+filigr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49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9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1636064"/>
            <a:ext cx="5704611" cy="4553565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contenu 3"/>
          <p:cNvSpPr>
            <a:spLocks noGrp="1"/>
          </p:cNvSpPr>
          <p:nvPr>
            <p:ph sz="half" idx="13" hasCustomPrompt="1"/>
          </p:nvPr>
        </p:nvSpPr>
        <p:spPr>
          <a:xfrm>
            <a:off x="6265043" y="1636064"/>
            <a:ext cx="5704611" cy="4553565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2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27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610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imple  : titre+2 contenus+filigr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15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7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49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9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902590"/>
            <a:ext cx="570461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contenu 3"/>
          <p:cNvSpPr>
            <a:spLocks noGrp="1"/>
          </p:cNvSpPr>
          <p:nvPr>
            <p:ph sz="half" idx="13" hasCustomPrompt="1"/>
          </p:nvPr>
        </p:nvSpPr>
        <p:spPr>
          <a:xfrm>
            <a:off x="6265043" y="902590"/>
            <a:ext cx="570461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222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imple  : titre+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15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1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17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49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09894" y="902590"/>
            <a:ext cx="570461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3" hasCustomPrompt="1"/>
          </p:nvPr>
        </p:nvSpPr>
        <p:spPr>
          <a:xfrm>
            <a:off x="6265043" y="902590"/>
            <a:ext cx="5704611" cy="5287040"/>
          </a:xfrm>
          <a:prstGeom prst="rect">
            <a:avLst/>
          </a:prstGeom>
        </p:spPr>
        <p:txBody>
          <a:bodyPr/>
          <a:lstStyle>
            <a:lvl1pPr>
              <a:defRPr sz="2263">
                <a:solidFill>
                  <a:srgbClr val="FF6700"/>
                </a:solidFill>
              </a:defRPr>
            </a:lvl1pPr>
            <a:lvl2pPr>
              <a:defRPr sz="2037">
                <a:solidFill>
                  <a:srgbClr val="00294B"/>
                </a:solidFill>
              </a:defRPr>
            </a:lvl2pPr>
            <a:lvl3pPr>
              <a:defRPr sz="1811">
                <a:solidFill>
                  <a:srgbClr val="456487"/>
                </a:solidFill>
              </a:defRPr>
            </a:lvl3pPr>
            <a:lvl4pPr>
              <a:defRPr sz="1584">
                <a:solidFill>
                  <a:srgbClr val="456487"/>
                </a:solidFill>
              </a:defRPr>
            </a:lvl4pPr>
            <a:lvl5pPr>
              <a:defRPr sz="1584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45527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44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759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032" y="456362"/>
            <a:ext cx="3932845" cy="1600859"/>
          </a:xfrm>
        </p:spPr>
        <p:txBody>
          <a:bodyPr anchor="b"/>
          <a:lstStyle>
            <a:lvl1pPr>
              <a:defRPr sz="362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308" y="988184"/>
            <a:ext cx="6171458" cy="4872647"/>
          </a:xfrm>
        </p:spPr>
        <p:txBody>
          <a:bodyPr/>
          <a:lstStyle>
            <a:lvl1pPr>
              <a:defRPr sz="3621"/>
            </a:lvl1pPr>
            <a:lvl2pPr>
              <a:defRPr sz="3169"/>
            </a:lvl2pPr>
            <a:lvl3pPr>
              <a:defRPr sz="2716"/>
            </a:lvl3pPr>
            <a:lvl4pPr>
              <a:defRPr sz="2263"/>
            </a:lvl4pPr>
            <a:lvl5pPr>
              <a:defRPr sz="2263"/>
            </a:lvl5pPr>
            <a:lvl6pPr>
              <a:defRPr sz="2263"/>
            </a:lvl6pPr>
            <a:lvl7pPr>
              <a:defRPr sz="2263"/>
            </a:lvl7pPr>
            <a:lvl8pPr>
              <a:defRPr sz="2263"/>
            </a:lvl8pPr>
            <a:lvl9pPr>
              <a:defRPr sz="226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032" y="2057221"/>
            <a:ext cx="3932845" cy="3812595"/>
          </a:xfrm>
        </p:spPr>
        <p:txBody>
          <a:bodyPr/>
          <a:lstStyle>
            <a:lvl1pPr marL="0" indent="0">
              <a:buNone/>
              <a:defRPr sz="1811"/>
            </a:lvl1pPr>
            <a:lvl2pPr marL="517413" indent="0">
              <a:buNone/>
              <a:defRPr sz="1584"/>
            </a:lvl2pPr>
            <a:lvl3pPr marL="1034826" indent="0">
              <a:buNone/>
              <a:defRPr sz="1358"/>
            </a:lvl3pPr>
            <a:lvl4pPr marL="1552240" indent="0">
              <a:buNone/>
              <a:defRPr sz="1132"/>
            </a:lvl4pPr>
            <a:lvl5pPr marL="2069653" indent="0">
              <a:buNone/>
              <a:defRPr sz="1132"/>
            </a:lvl5pPr>
            <a:lvl6pPr marL="2587066" indent="0">
              <a:buNone/>
              <a:defRPr sz="1132"/>
            </a:lvl6pPr>
            <a:lvl7pPr marL="3104479" indent="0">
              <a:buNone/>
              <a:defRPr sz="1132"/>
            </a:lvl7pPr>
            <a:lvl8pPr marL="3621893" indent="0">
              <a:buNone/>
              <a:defRPr sz="1132"/>
            </a:lvl8pPr>
            <a:lvl9pPr marL="4139306" indent="0">
              <a:buNone/>
              <a:defRPr sz="113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627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032" y="456362"/>
            <a:ext cx="3932845" cy="1600859"/>
          </a:xfrm>
        </p:spPr>
        <p:txBody>
          <a:bodyPr anchor="b"/>
          <a:lstStyle>
            <a:lvl1pPr>
              <a:defRPr sz="362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308" y="988184"/>
            <a:ext cx="6171458" cy="4872647"/>
          </a:xfrm>
        </p:spPr>
        <p:txBody>
          <a:bodyPr/>
          <a:lstStyle>
            <a:lvl1pPr marL="0" indent="0">
              <a:buNone/>
              <a:defRPr sz="3621"/>
            </a:lvl1pPr>
            <a:lvl2pPr marL="517413" indent="0">
              <a:buNone/>
              <a:defRPr sz="3169"/>
            </a:lvl2pPr>
            <a:lvl3pPr marL="1034826" indent="0">
              <a:buNone/>
              <a:defRPr sz="2716"/>
            </a:lvl3pPr>
            <a:lvl4pPr marL="1552240" indent="0">
              <a:buNone/>
              <a:defRPr sz="2263"/>
            </a:lvl4pPr>
            <a:lvl5pPr marL="2069653" indent="0">
              <a:buNone/>
              <a:defRPr sz="2263"/>
            </a:lvl5pPr>
            <a:lvl6pPr marL="2587066" indent="0">
              <a:buNone/>
              <a:defRPr sz="2263"/>
            </a:lvl6pPr>
            <a:lvl7pPr marL="3104479" indent="0">
              <a:buNone/>
              <a:defRPr sz="2263"/>
            </a:lvl7pPr>
            <a:lvl8pPr marL="3621893" indent="0">
              <a:buNone/>
              <a:defRPr sz="2263"/>
            </a:lvl8pPr>
            <a:lvl9pPr marL="4139306" indent="0">
              <a:buNone/>
              <a:defRPr sz="2263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032" y="2057221"/>
            <a:ext cx="3932845" cy="3812595"/>
          </a:xfrm>
        </p:spPr>
        <p:txBody>
          <a:bodyPr/>
          <a:lstStyle>
            <a:lvl1pPr marL="0" indent="0">
              <a:buNone/>
              <a:defRPr sz="1811"/>
            </a:lvl1pPr>
            <a:lvl2pPr marL="517413" indent="0">
              <a:buNone/>
              <a:defRPr sz="1584"/>
            </a:lvl2pPr>
            <a:lvl3pPr marL="1034826" indent="0">
              <a:buNone/>
              <a:defRPr sz="1358"/>
            </a:lvl3pPr>
            <a:lvl4pPr marL="1552240" indent="0">
              <a:buNone/>
              <a:defRPr sz="1132"/>
            </a:lvl4pPr>
            <a:lvl5pPr marL="2069653" indent="0">
              <a:buNone/>
              <a:defRPr sz="1132"/>
            </a:lvl5pPr>
            <a:lvl6pPr marL="2587066" indent="0">
              <a:buNone/>
              <a:defRPr sz="1132"/>
            </a:lvl6pPr>
            <a:lvl7pPr marL="3104479" indent="0">
              <a:buNone/>
              <a:defRPr sz="1132"/>
            </a:lvl7pPr>
            <a:lvl8pPr marL="3621893" indent="0">
              <a:buNone/>
              <a:defRPr sz="1132"/>
            </a:lvl8pPr>
            <a:lvl9pPr marL="4139306" indent="0">
              <a:buNone/>
              <a:defRPr sz="113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761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447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485" y="364731"/>
            <a:ext cx="2628485" cy="581232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9032" y="364731"/>
            <a:ext cx="7712976" cy="581232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23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pléments : Intro visu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8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880356" y="169116"/>
            <a:ext cx="9860828" cy="488983"/>
          </a:xfrm>
        </p:spPr>
        <p:txBody>
          <a:bodyPr>
            <a:normAutofit/>
          </a:bodyPr>
          <a:lstStyle>
            <a:lvl1pPr algn="ctr">
              <a:defRPr lang="fr-FR" sz="249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2535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ppléments :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4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80356" y="169116"/>
            <a:ext cx="9860828" cy="488983"/>
          </a:xfrm>
        </p:spPr>
        <p:txBody>
          <a:bodyPr>
            <a:normAutofit/>
          </a:bodyPr>
          <a:lstStyle>
            <a:lvl1pPr algn="ctr">
              <a:defRPr lang="fr-FR" sz="249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593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ro-logo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438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-2-small-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9600058" cy="488983"/>
          </a:xfrm>
        </p:spPr>
        <p:txBody>
          <a:bodyPr>
            <a:normAutofit/>
          </a:bodyPr>
          <a:lstStyle>
            <a:lvl1pPr>
              <a:defRPr sz="2716" b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798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9680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3191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3814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460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7993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381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17372"/>
            <a:ext cx="8763061" cy="7143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2000"/>
          </a:p>
        </p:txBody>
      </p:sp>
      <p:cxnSp>
        <p:nvCxnSpPr>
          <p:cNvPr id="17" name="Connecteur droit 16"/>
          <p:cNvCxnSpPr/>
          <p:nvPr/>
        </p:nvCxnSpPr>
        <p:spPr>
          <a:xfrm>
            <a:off x="3333731" y="785794"/>
            <a:ext cx="8858269" cy="158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space réservé du numéro de diapositive 4"/>
          <p:cNvSpPr txBox="1">
            <a:spLocks/>
          </p:cNvSpPr>
          <p:nvPr/>
        </p:nvSpPr>
        <p:spPr>
          <a:xfrm>
            <a:off x="11430038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5621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303A6F-3D61-F6AC-9302-9FE476F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478868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>
                <a:solidFill>
                  <a:prstClr val="white"/>
                </a:solidFill>
              </a:rPr>
              <a:t>15/09/2026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|  PAGE </a:t>
            </a:r>
            <a:fld id="{870A592D-7BD5-49D3-98D8-7797055245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57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9032" y="364731"/>
            <a:ext cx="10513938" cy="132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825446"/>
            <a:ext cx="10513938" cy="435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9032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848" y="6356721"/>
            <a:ext cx="4114306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1297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80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94" r:id="rId15"/>
    <p:sldLayoutId id="2147483697" r:id="rId16"/>
  </p:sldLayoutIdLst>
  <p:hf hdr="0"/>
  <p:txStyles>
    <p:titleStyle>
      <a:lvl1pPr algn="l" defTabSz="1034826" rtl="0" eaLnBrk="1" latinLnBrk="0" hangingPunct="1">
        <a:lnSpc>
          <a:spcPct val="90000"/>
        </a:lnSpc>
        <a:spcBef>
          <a:spcPct val="0"/>
        </a:spcBef>
        <a:buNone/>
        <a:defRPr sz="49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07" indent="-258707" algn="l" defTabSz="1034826" rtl="0" eaLnBrk="1" latinLnBrk="0" hangingPunct="1">
        <a:lnSpc>
          <a:spcPct val="90000"/>
        </a:lnSpc>
        <a:spcBef>
          <a:spcPts val="1132"/>
        </a:spcBef>
        <a:buFont typeface="Arial" panose="020B0604020202020204" pitchFamily="34" charset="0"/>
        <a:buChar char="•"/>
        <a:defRPr sz="3169" kern="1200">
          <a:solidFill>
            <a:schemeClr val="tx1"/>
          </a:solidFill>
          <a:latin typeface="+mn-lt"/>
          <a:ea typeface="+mn-ea"/>
          <a:cs typeface="+mn-cs"/>
        </a:defRPr>
      </a:lvl1pPr>
      <a:lvl2pPr marL="776120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716" kern="1200">
          <a:solidFill>
            <a:schemeClr val="tx1"/>
          </a:solidFill>
          <a:latin typeface="+mn-lt"/>
          <a:ea typeface="+mn-ea"/>
          <a:cs typeface="+mn-cs"/>
        </a:defRPr>
      </a:lvl2pPr>
      <a:lvl3pPr marL="129353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810946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328360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84577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363186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880599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39801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1741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3482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52240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06965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58706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04479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2189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13930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9032" y="364731"/>
            <a:ext cx="10513938" cy="132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032" y="1825446"/>
            <a:ext cx="10513938" cy="435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9032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15/09/2026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848" y="6356721"/>
            <a:ext cx="4114306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1297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A316E-A303-42DC-85F6-017A7C33F4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05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5" r:id="rId18"/>
    <p:sldLayoutId id="2147483696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</p:sldLayoutIdLst>
  <p:hf hdr="0"/>
  <p:txStyles>
    <p:titleStyle>
      <a:lvl1pPr algn="l" defTabSz="1034826" rtl="0" eaLnBrk="1" latinLnBrk="0" hangingPunct="1">
        <a:lnSpc>
          <a:spcPct val="90000"/>
        </a:lnSpc>
        <a:spcBef>
          <a:spcPct val="0"/>
        </a:spcBef>
        <a:buNone/>
        <a:defRPr sz="49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07" indent="-258707" algn="l" defTabSz="1034826" rtl="0" eaLnBrk="1" latinLnBrk="0" hangingPunct="1">
        <a:lnSpc>
          <a:spcPct val="90000"/>
        </a:lnSpc>
        <a:spcBef>
          <a:spcPts val="1132"/>
        </a:spcBef>
        <a:buFont typeface="Arial" panose="020B0604020202020204" pitchFamily="34" charset="0"/>
        <a:buChar char="•"/>
        <a:defRPr sz="3169" kern="1200">
          <a:solidFill>
            <a:schemeClr val="tx1"/>
          </a:solidFill>
          <a:latin typeface="+mn-lt"/>
          <a:ea typeface="+mn-ea"/>
          <a:cs typeface="+mn-cs"/>
        </a:defRPr>
      </a:lvl1pPr>
      <a:lvl2pPr marL="776120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716" kern="1200">
          <a:solidFill>
            <a:schemeClr val="tx1"/>
          </a:solidFill>
          <a:latin typeface="+mn-lt"/>
          <a:ea typeface="+mn-ea"/>
          <a:cs typeface="+mn-cs"/>
        </a:defRPr>
      </a:lvl2pPr>
      <a:lvl3pPr marL="129353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810946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328360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84577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363186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880599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398013" indent="-258707" algn="l" defTabSz="1034826" rtl="0" eaLnBrk="1" latinLnBrk="0" hangingPunct="1">
        <a:lnSpc>
          <a:spcPct val="90000"/>
        </a:lnSpc>
        <a:spcBef>
          <a:spcPts val="566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1741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3482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52240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06965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58706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04479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21893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139306" algn="l" defTabSz="1034826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12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NUL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NUL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4.xml"/><Relationship Id="rId16" Type="http://schemas.openxmlformats.org/officeDocument/2006/relationships/image" Target="NULL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24" Type="http://schemas.openxmlformats.org/officeDocument/2006/relationships/image" Target="../media/image39.png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38.png"/><Relationship Id="rId19" Type="http://schemas.openxmlformats.org/officeDocument/2006/relationships/image" Target="../media/image33.png"/><Relationship Id="rId4" Type="http://schemas.openxmlformats.org/officeDocument/2006/relationships/image" Target="../media/image19.png"/><Relationship Id="rId22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8.png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372.png"/><Relationship Id="rId4" Type="http://schemas.openxmlformats.org/officeDocument/2006/relationships/image" Target="../media/image19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NULL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NULL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5" Type="http://schemas.openxmlformats.org/officeDocument/2006/relationships/image" Target="../media/image44.png"/><Relationship Id="rId10" Type="http://schemas.openxmlformats.org/officeDocument/2006/relationships/image" Target="../media/image49.jpe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3.tiff"/><Relationship Id="rId3" Type="http://schemas.openxmlformats.org/officeDocument/2006/relationships/image" Target="../media/image50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NULL"/><Relationship Id="rId1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9.png"/><Relationship Id="rId7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11" Type="http://schemas.openxmlformats.org/officeDocument/2006/relationships/image" Target="../media/image521.png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18.png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5.tiff"/><Relationship Id="rId3" Type="http://schemas.openxmlformats.org/officeDocument/2006/relationships/oleObject" Target="../embeddings/oleObject1.bin"/><Relationship Id="rId7" Type="http://schemas.openxmlformats.org/officeDocument/2006/relationships/image" Target="NULL"/><Relationship Id="rId12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11" Type="http://schemas.openxmlformats.org/officeDocument/2006/relationships/image" Target="NULL"/><Relationship Id="rId5" Type="http://schemas.openxmlformats.org/officeDocument/2006/relationships/image" Target="../media/image19.png"/><Relationship Id="rId10" Type="http://schemas.openxmlformats.org/officeDocument/2006/relationships/image" Target="NULL"/><Relationship Id="rId4" Type="http://schemas.openxmlformats.org/officeDocument/2006/relationships/image" Target="../media/image54.emf"/><Relationship Id="rId9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9.png"/><Relationship Id="rId7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9.png"/><Relationship Id="rId7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11" Type="http://schemas.openxmlformats.org/officeDocument/2006/relationships/image" Target="../media/image60.png"/><Relationship Id="rId5" Type="http://schemas.openxmlformats.org/officeDocument/2006/relationships/image" Target="NULL"/><Relationship Id="rId10" Type="http://schemas.openxmlformats.org/officeDocument/2006/relationships/image" Target="../media/image59.png"/><Relationship Id="rId4" Type="http://schemas.openxmlformats.org/officeDocument/2006/relationships/image" Target="../media/image18.png"/><Relationship Id="rId9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18.png"/><Relationship Id="rId7" Type="http://schemas.openxmlformats.org/officeDocument/2006/relationships/image" Target="NULL"/><Relationship Id="rId2" Type="http://schemas.openxmlformats.org/officeDocument/2006/relationships/image" Target="../media/image19.png"/><Relationship Id="rId16" Type="http://schemas.openxmlformats.org/officeDocument/2006/relationships/image" Target="NULL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10.xml"/><Relationship Id="rId16" Type="http://schemas.openxmlformats.org/officeDocument/2006/relationships/image" Target="NULL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15.xml"/><Relationship Id="rId15" Type="http://schemas.openxmlformats.org/officeDocument/2006/relationships/image" Target="NULL"/><Relationship Id="rId1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3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7" Type="http://schemas.openxmlformats.org/officeDocument/2006/relationships/image" Target="../media/image68.svg"/><Relationship Id="rId12" Type="http://schemas.openxmlformats.org/officeDocument/2006/relationships/image" Target="../media/image7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7.jpg"/><Relationship Id="rId11" Type="http://schemas.openxmlformats.org/officeDocument/2006/relationships/image" Target="../media/image2410.png"/><Relationship Id="rId5" Type="http://schemas.microsoft.com/office/2007/relationships/hdphoto" Target="../media/hdphoto3.wdp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2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Relationship Id="rId9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410.png"/><Relationship Id="rId7" Type="http://schemas.openxmlformats.org/officeDocument/2006/relationships/image" Target="../media/image350.png"/><Relationship Id="rId12" Type="http://schemas.openxmlformats.org/officeDocument/2006/relationships/image" Target="../media/image400.png"/><Relationship Id="rId2" Type="http://schemas.openxmlformats.org/officeDocument/2006/relationships/image" Target="../media/image330.png"/><Relationship Id="rId16" Type="http://schemas.openxmlformats.org/officeDocument/2006/relationships/image" Target="../media/image44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1.png"/><Relationship Id="rId11" Type="http://schemas.openxmlformats.org/officeDocument/2006/relationships/image" Target="../media/image390.png"/><Relationship Id="rId5" Type="http://schemas.openxmlformats.org/officeDocument/2006/relationships/image" Target="../media/image620.png"/><Relationship Id="rId15" Type="http://schemas.openxmlformats.org/officeDocument/2006/relationships/image" Target="../media/image430.png"/><Relationship Id="rId10" Type="http://schemas.openxmlformats.org/officeDocument/2006/relationships/image" Target="../media/image380.png"/><Relationship Id="rId4" Type="http://schemas.openxmlformats.org/officeDocument/2006/relationships/image" Target="../media/image610.png"/><Relationship Id="rId9" Type="http://schemas.openxmlformats.org/officeDocument/2006/relationships/image" Target="../media/image370.png"/><Relationship Id="rId14" Type="http://schemas.openxmlformats.org/officeDocument/2006/relationships/image" Target="../media/image4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0.png"/><Relationship Id="rId7" Type="http://schemas.openxmlformats.org/officeDocument/2006/relationships/image" Target="../media/image520.png"/><Relationship Id="rId12" Type="http://schemas.openxmlformats.org/officeDocument/2006/relationships/image" Target="../media/image4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.png"/><Relationship Id="rId11" Type="http://schemas.openxmlformats.org/officeDocument/2006/relationships/image" Target="../media/image480.png"/><Relationship Id="rId5" Type="http://schemas.openxmlformats.org/officeDocument/2006/relationships/image" Target="../media/image18.png"/><Relationship Id="rId10" Type="http://schemas.openxmlformats.org/officeDocument/2006/relationships/image" Target="../media/image78.png"/><Relationship Id="rId4" Type="http://schemas.openxmlformats.org/officeDocument/2006/relationships/image" Target="../media/image81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7" Type="http://schemas.openxmlformats.org/officeDocument/2006/relationships/image" Target="../media/image12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45.png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760.png"/><Relationship Id="rId3" Type="http://schemas.openxmlformats.org/officeDocument/2006/relationships/image" Target="../media/image661.png"/><Relationship Id="rId7" Type="http://schemas.openxmlformats.org/officeDocument/2006/relationships/image" Target="../media/image720.png"/><Relationship Id="rId12" Type="http://schemas.openxmlformats.org/officeDocument/2006/relationships/image" Target="../media/image1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0.png"/><Relationship Id="rId11" Type="http://schemas.openxmlformats.org/officeDocument/2006/relationships/image" Target="../media/image19.png"/><Relationship Id="rId5" Type="http://schemas.openxmlformats.org/officeDocument/2006/relationships/image" Target="../media/image700.png"/><Relationship Id="rId15" Type="http://schemas.openxmlformats.org/officeDocument/2006/relationships/image" Target="../media/image93.png"/><Relationship Id="rId10" Type="http://schemas.openxmlformats.org/officeDocument/2006/relationships/image" Target="../media/image18.png"/><Relationship Id="rId4" Type="http://schemas.openxmlformats.org/officeDocument/2006/relationships/image" Target="../media/image670.png"/><Relationship Id="rId9" Type="http://schemas.openxmlformats.org/officeDocument/2006/relationships/image" Target="../media/image151.png"/><Relationship Id="rId14" Type="http://schemas.openxmlformats.org/officeDocument/2006/relationships/image" Target="../media/image1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790.png"/><Relationship Id="rId7" Type="http://schemas.openxmlformats.org/officeDocument/2006/relationships/image" Target="../media/image8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20.png"/><Relationship Id="rId5" Type="http://schemas.openxmlformats.org/officeDocument/2006/relationships/image" Target="../media/image810.png"/><Relationship Id="rId10" Type="http://schemas.openxmlformats.org/officeDocument/2006/relationships/image" Target="../media/image157.png"/><Relationship Id="rId4" Type="http://schemas.openxmlformats.org/officeDocument/2006/relationships/image" Target="../media/image801.png"/><Relationship Id="rId9" Type="http://schemas.openxmlformats.org/officeDocument/2006/relationships/image" Target="../media/image1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9.png"/><Relationship Id="rId7" Type="http://schemas.openxmlformats.org/officeDocument/2006/relationships/image" Target="../media/image83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20.png"/><Relationship Id="rId5" Type="http://schemas.openxmlformats.org/officeDocument/2006/relationships/image" Target="../media/image810.png"/><Relationship Id="rId10" Type="http://schemas.openxmlformats.org/officeDocument/2006/relationships/image" Target="../media/image95.png"/><Relationship Id="rId4" Type="http://schemas.openxmlformats.org/officeDocument/2006/relationships/image" Target="../media/image160.png"/><Relationship Id="rId9" Type="http://schemas.openxmlformats.org/officeDocument/2006/relationships/image" Target="../media/image1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9.png"/><Relationship Id="rId7" Type="http://schemas.openxmlformats.org/officeDocument/2006/relationships/image" Target="../media/image830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20.png"/><Relationship Id="rId5" Type="http://schemas.openxmlformats.org/officeDocument/2006/relationships/image" Target="../media/image810.png"/><Relationship Id="rId10" Type="http://schemas.openxmlformats.org/officeDocument/2006/relationships/image" Target="../media/image162.png"/><Relationship Id="rId4" Type="http://schemas.openxmlformats.org/officeDocument/2006/relationships/image" Target="../media/image160.png"/><Relationship Id="rId9" Type="http://schemas.openxmlformats.org/officeDocument/2006/relationships/image" Target="../media/image1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3" Type="http://schemas.openxmlformats.org/officeDocument/2006/relationships/image" Target="../media/image97.png"/><Relationship Id="rId3" Type="http://schemas.openxmlformats.org/officeDocument/2006/relationships/image" Target="../media/image164.png"/><Relationship Id="rId7" Type="http://schemas.openxmlformats.org/officeDocument/2006/relationships/image" Target="../media/image810.png"/><Relationship Id="rId12" Type="http://schemas.openxmlformats.org/officeDocument/2006/relationships/image" Target="../media/image96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156.png"/><Relationship Id="rId5" Type="http://schemas.openxmlformats.org/officeDocument/2006/relationships/image" Target="../media/image790.png"/><Relationship Id="rId10" Type="http://schemas.openxmlformats.org/officeDocument/2006/relationships/image" Target="../media/image155.png"/><Relationship Id="rId4" Type="http://schemas.openxmlformats.org/officeDocument/2006/relationships/image" Target="../media/image165.png"/><Relationship Id="rId9" Type="http://schemas.openxmlformats.org/officeDocument/2006/relationships/image" Target="../media/image8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2.png"/><Relationship Id="rId7" Type="http://schemas.openxmlformats.org/officeDocument/2006/relationships/image" Target="NUL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03.png"/><Relationship Id="rId10" Type="http://schemas.openxmlformats.org/officeDocument/2006/relationships/image" Target="../media/image101.png"/><Relationship Id="rId4" Type="http://schemas.openxmlformats.org/officeDocument/2006/relationships/image" Target="../media/image99.png"/><Relationship Id="rId9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92.png"/><Relationship Id="rId7" Type="http://schemas.openxmlformats.org/officeDocument/2006/relationships/image" Target="../media/image174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11" Type="http://schemas.openxmlformats.org/officeDocument/2006/relationships/image" Target="../media/image100.png"/><Relationship Id="rId5" Type="http://schemas.openxmlformats.org/officeDocument/2006/relationships/image" Target="../media/image23.png"/><Relationship Id="rId10" Type="http://schemas.openxmlformats.org/officeDocument/2006/relationships/image" Target="../media/image177.png"/><Relationship Id="rId4" Type="http://schemas.openxmlformats.org/officeDocument/2006/relationships/image" Target="../media/image99.png"/><Relationship Id="rId9" Type="http://schemas.openxmlformats.org/officeDocument/2006/relationships/image" Target="../media/image1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2.png"/><Relationship Id="rId5" Type="http://schemas.openxmlformats.org/officeDocument/2006/relationships/image" Target="../media/image104.png"/><Relationship Id="rId4" Type="http://schemas.openxmlformats.org/officeDocument/2006/relationships/image" Target="../media/image18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13" Type="http://schemas.openxmlformats.org/officeDocument/2006/relationships/image" Target="../media/image189.png"/><Relationship Id="rId3" Type="http://schemas.openxmlformats.org/officeDocument/2006/relationships/image" Target="../media/image105.png"/><Relationship Id="rId7" Type="http://schemas.openxmlformats.org/officeDocument/2006/relationships/image" Target="../media/image910.png"/><Relationship Id="rId12" Type="http://schemas.openxmlformats.org/officeDocument/2006/relationships/image" Target="../media/image18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950.png"/><Relationship Id="rId5" Type="http://schemas.openxmlformats.org/officeDocument/2006/relationships/image" Target="../media/image102.png"/><Relationship Id="rId10" Type="http://schemas.openxmlformats.org/officeDocument/2006/relationships/image" Target="../media/image187.png"/><Relationship Id="rId4" Type="http://schemas.openxmlformats.org/officeDocument/2006/relationships/image" Target="../media/image185.png"/><Relationship Id="rId9" Type="http://schemas.openxmlformats.org/officeDocument/2006/relationships/image" Target="../media/image9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3" Type="http://schemas.openxmlformats.org/officeDocument/2006/relationships/image" Target="../media/image108.png"/><Relationship Id="rId7" Type="http://schemas.openxmlformats.org/officeDocument/2006/relationships/image" Target="../media/image100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.png"/><Relationship Id="rId11" Type="http://schemas.openxmlformats.org/officeDocument/2006/relationships/image" Target="../media/image192.png"/><Relationship Id="rId5" Type="http://schemas.openxmlformats.org/officeDocument/2006/relationships/image" Target="../media/image990.png"/><Relationship Id="rId10" Type="http://schemas.openxmlformats.org/officeDocument/2006/relationships/image" Target="../media/image1030.png"/><Relationship Id="rId4" Type="http://schemas.openxmlformats.org/officeDocument/2006/relationships/image" Target="../media/image980.png"/><Relationship Id="rId9" Type="http://schemas.openxmlformats.org/officeDocument/2006/relationships/image" Target="../media/image10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8.png"/><Relationship Id="rId7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90.png"/><Relationship Id="rId5" Type="http://schemas.openxmlformats.org/officeDocument/2006/relationships/image" Target="../media/image1080.png"/><Relationship Id="rId4" Type="http://schemas.openxmlformats.org/officeDocument/2006/relationships/image" Target="../media/image1070.png"/><Relationship Id="rId9" Type="http://schemas.openxmlformats.org/officeDocument/2006/relationships/image" Target="../media/image9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14.png"/><Relationship Id="rId18" Type="http://schemas.openxmlformats.org/officeDocument/2006/relationships/image" Target="../media/image1240.png"/><Relationship Id="rId3" Type="http://schemas.openxmlformats.org/officeDocument/2006/relationships/image" Target="../media/image1060.png"/><Relationship Id="rId21" Type="http://schemas.openxmlformats.org/officeDocument/2006/relationships/image" Target="../media/image1270.png"/><Relationship Id="rId34" Type="http://schemas.openxmlformats.org/officeDocument/2006/relationships/image" Target="../media/image1310.png"/><Relationship Id="rId7" Type="http://schemas.openxmlformats.org/officeDocument/2006/relationships/image" Target="../media/image1210.png"/><Relationship Id="rId12" Type="http://schemas.openxmlformats.org/officeDocument/2006/relationships/image" Target="../media/image1130.png"/><Relationship Id="rId17" Type="http://schemas.openxmlformats.org/officeDocument/2006/relationships/image" Target="../media/image1230.png"/><Relationship Id="rId33" Type="http://schemas.openxmlformats.org/officeDocument/2006/relationships/image" Target="../media/image1300.png"/><Relationship Id="rId2" Type="http://schemas.openxmlformats.org/officeDocument/2006/relationships/image" Target="../media/image1050.png"/><Relationship Id="rId16" Type="http://schemas.openxmlformats.org/officeDocument/2006/relationships/image" Target="../media/image1190.png"/><Relationship Id="rId20" Type="http://schemas.openxmlformats.org/officeDocument/2006/relationships/image" Target="../media/image12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0.png"/><Relationship Id="rId11" Type="http://schemas.openxmlformats.org/officeDocument/2006/relationships/image" Target="../media/image1120.png"/><Relationship Id="rId32" Type="http://schemas.openxmlformats.org/officeDocument/2006/relationships/image" Target="../media/image1290.png"/><Relationship Id="rId37" Type="http://schemas.openxmlformats.org/officeDocument/2006/relationships/image" Target="../media/image1340.png"/><Relationship Id="rId15" Type="http://schemas.openxmlformats.org/officeDocument/2006/relationships/image" Target="../media/image118.png"/><Relationship Id="rId36" Type="http://schemas.openxmlformats.org/officeDocument/2006/relationships/image" Target="../media/image1330.png"/><Relationship Id="rId10" Type="http://schemas.openxmlformats.org/officeDocument/2006/relationships/image" Target="../media/image78.png"/><Relationship Id="rId19" Type="http://schemas.openxmlformats.org/officeDocument/2006/relationships/image" Target="../media/image1250.png"/><Relationship Id="rId31" Type="http://schemas.openxmlformats.org/officeDocument/2006/relationships/image" Target="../media/image1640.png"/><Relationship Id="rId4" Type="http://schemas.openxmlformats.org/officeDocument/2006/relationships/image" Target="../media/image18.png"/><Relationship Id="rId9" Type="http://schemas.openxmlformats.org/officeDocument/2006/relationships/image" Target="../media/image1220.png"/><Relationship Id="rId14" Type="http://schemas.openxmlformats.org/officeDocument/2006/relationships/image" Target="../media/image117.png"/><Relationship Id="rId22" Type="http://schemas.openxmlformats.org/officeDocument/2006/relationships/image" Target="../media/image1280.png"/><Relationship Id="rId35" Type="http://schemas.openxmlformats.org/officeDocument/2006/relationships/image" Target="../media/image132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202.png"/><Relationship Id="rId7" Type="http://schemas.openxmlformats.org/officeDocument/2006/relationships/image" Target="../media/image141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90.png"/><Relationship Id="rId5" Type="http://schemas.openxmlformats.org/officeDocument/2006/relationships/image" Target="../media/image1380.png"/><Relationship Id="rId10" Type="http://schemas.openxmlformats.org/officeDocument/2006/relationships/image" Target="../media/image206.png"/><Relationship Id="rId4" Type="http://schemas.openxmlformats.org/officeDocument/2006/relationships/image" Target="../media/image203.png"/><Relationship Id="rId9" Type="http://schemas.openxmlformats.org/officeDocument/2006/relationships/image" Target="../media/image20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216.png"/><Relationship Id="rId7" Type="http://schemas.openxmlformats.org/officeDocument/2006/relationships/image" Target="../media/image221.png"/><Relationship Id="rId12" Type="http://schemas.openxmlformats.org/officeDocument/2006/relationships/image" Target="../media/image22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9.png"/><Relationship Id="rId11" Type="http://schemas.openxmlformats.org/officeDocument/2006/relationships/image" Target="../media/image225.png"/><Relationship Id="rId5" Type="http://schemas.openxmlformats.org/officeDocument/2006/relationships/image" Target="../media/image218.png"/><Relationship Id="rId10" Type="http://schemas.openxmlformats.org/officeDocument/2006/relationships/image" Target="../media/image224.png"/><Relationship Id="rId4" Type="http://schemas.openxmlformats.org/officeDocument/2006/relationships/image" Target="../media/image217.png"/><Relationship Id="rId9" Type="http://schemas.openxmlformats.org/officeDocument/2006/relationships/image" Target="../media/image22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21.png"/><Relationship Id="rId4" Type="http://schemas.openxmlformats.org/officeDocument/2006/relationships/image" Target="../media/image1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13" Type="http://schemas.openxmlformats.org/officeDocument/2006/relationships/image" Target="../media/image143.png"/><Relationship Id="rId3" Type="http://schemas.openxmlformats.org/officeDocument/2006/relationships/image" Target="../media/image1630.png"/><Relationship Id="rId7" Type="http://schemas.openxmlformats.org/officeDocument/2006/relationships/image" Target="../media/image104.emf"/><Relationship Id="rId12" Type="http://schemas.openxmlformats.org/officeDocument/2006/relationships/image" Target="../media/image142.png"/><Relationship Id="rId2" Type="http://schemas.openxmlformats.org/officeDocument/2006/relationships/image" Target="../media/image16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3.emf"/><Relationship Id="rId11" Type="http://schemas.openxmlformats.org/officeDocument/2006/relationships/image" Target="../media/image125.png"/><Relationship Id="rId5" Type="http://schemas.openxmlformats.org/officeDocument/2006/relationships/image" Target="../media/image1670.png"/><Relationship Id="rId10" Type="http://schemas.openxmlformats.org/officeDocument/2006/relationships/image" Target="../media/image236.png"/><Relationship Id="rId4" Type="http://schemas.openxmlformats.org/officeDocument/2006/relationships/image" Target="../media/image1660.png"/><Relationship Id="rId9" Type="http://schemas.openxmlformats.org/officeDocument/2006/relationships/image" Target="../media/image235.png"/><Relationship Id="rId14" Type="http://schemas.openxmlformats.org/officeDocument/2006/relationships/image" Target="../media/image1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7" Type="http://schemas.openxmlformats.org/officeDocument/2006/relationships/image" Target="../media/image2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146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9.png"/><Relationship Id="rId5" Type="http://schemas.openxmlformats.org/officeDocument/2006/relationships/image" Target="../media/image122.png"/><Relationship Id="rId4" Type="http://schemas.openxmlformats.org/officeDocument/2006/relationships/image" Target="../media/image10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54.png"/><Relationship Id="rId7" Type="http://schemas.openxmlformats.org/officeDocument/2006/relationships/image" Target="../media/image16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260.png"/><Relationship Id="rId4" Type="http://schemas.openxmlformats.org/officeDocument/2006/relationships/image" Target="../media/image158.png"/><Relationship Id="rId9" Type="http://schemas.openxmlformats.org/officeDocument/2006/relationships/image" Target="../media/image1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94.png"/><Relationship Id="rId4" Type="http://schemas.openxmlformats.org/officeDocument/2006/relationships/image" Target="../media/image17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2.bin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1.png"/><Relationship Id="rId5" Type="http://schemas.openxmlformats.org/officeDocument/2006/relationships/image" Target="../media/image170.png"/><Relationship Id="rId4" Type="http://schemas.openxmlformats.org/officeDocument/2006/relationships/image" Target="../media/image3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0.png"/><Relationship Id="rId4" Type="http://schemas.openxmlformats.org/officeDocument/2006/relationships/image" Target="../media/image37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222.png"/><Relationship Id="rId7" Type="http://schemas.openxmlformats.org/officeDocument/2006/relationships/image" Target="../media/image275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37.png"/><Relationship Id="rId4" Type="http://schemas.openxmlformats.org/officeDocument/2006/relationships/image" Target="../media/image2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3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780.png"/><Relationship Id="rId7" Type="http://schemas.openxmlformats.org/officeDocument/2006/relationships/image" Target="../media/image19.png"/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.png"/><Relationship Id="rId11" Type="http://schemas.openxmlformats.org/officeDocument/2006/relationships/image" Target="../media/image840.png"/><Relationship Id="rId5" Type="http://schemas.openxmlformats.org/officeDocument/2006/relationships/image" Target="../media/image800.png"/><Relationship Id="rId10" Type="http://schemas.openxmlformats.org/officeDocument/2006/relationships/image" Target="../media/image249.jpeg"/><Relationship Id="rId4" Type="http://schemas.openxmlformats.org/officeDocument/2006/relationships/image" Target="../media/image791.png"/><Relationship Id="rId9" Type="http://schemas.openxmlformats.org/officeDocument/2006/relationships/image" Target="../media/image24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4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7" Type="http://schemas.openxmlformats.org/officeDocument/2006/relationships/image" Target="../media/image2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4" Type="http://schemas.openxmlformats.org/officeDocument/2006/relationships/image" Target="../media/image88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0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1.png"/><Relationship Id="rId3" Type="http://schemas.openxmlformats.org/officeDocument/2006/relationships/image" Target="../media/image860.png"/><Relationship Id="rId7" Type="http://schemas.openxmlformats.org/officeDocument/2006/relationships/image" Target="../media/image911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10" Type="http://schemas.openxmlformats.org/officeDocument/2006/relationships/image" Target="../media/image253.png"/><Relationship Id="rId4" Type="http://schemas.openxmlformats.org/officeDocument/2006/relationships/image" Target="../media/image19.png"/><Relationship Id="rId9" Type="http://schemas.openxmlformats.org/officeDocument/2006/relationships/image" Target="../media/image93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0.png"/><Relationship Id="rId7" Type="http://schemas.openxmlformats.org/officeDocument/2006/relationships/image" Target="../media/image261.png"/><Relationship Id="rId2" Type="http://schemas.openxmlformats.org/officeDocument/2006/relationships/image" Target="../media/image18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9.png"/><Relationship Id="rId5" Type="http://schemas.openxmlformats.org/officeDocument/2006/relationships/image" Target="../media/image291.png"/><Relationship Id="rId4" Type="http://schemas.openxmlformats.org/officeDocument/2006/relationships/image" Target="../media/image25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0.png"/><Relationship Id="rId7" Type="http://schemas.openxmlformats.org/officeDocument/2006/relationships/image" Target="../media/image2010.png"/><Relationship Id="rId12" Type="http://schemas.openxmlformats.org/officeDocument/2006/relationships/image" Target="../media/image26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90.png"/><Relationship Id="rId11" Type="http://schemas.openxmlformats.org/officeDocument/2006/relationships/image" Target="../media/image264.png"/><Relationship Id="rId5" Type="http://schemas.openxmlformats.org/officeDocument/2006/relationships/image" Target="../media/image1970.png"/><Relationship Id="rId10" Type="http://schemas.openxmlformats.org/officeDocument/2006/relationships/image" Target="../media/image263.png"/><Relationship Id="rId4" Type="http://schemas.openxmlformats.org/officeDocument/2006/relationships/image" Target="../media/image1950.png"/><Relationship Id="rId9" Type="http://schemas.openxmlformats.org/officeDocument/2006/relationships/image" Target="../media/image2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3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3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3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05.png"/><Relationship Id="rId4" Type="http://schemas.openxmlformats.org/officeDocument/2006/relationships/image" Target="../media/image27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3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3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3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3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7" Type="http://schemas.openxmlformats.org/officeDocument/2006/relationships/image" Target="../media/image266.pn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17.png"/><Relationship Id="rId5" Type="http://schemas.openxmlformats.org/officeDocument/2006/relationships/image" Target="../media/image316.png"/><Relationship Id="rId4" Type="http://schemas.openxmlformats.org/officeDocument/2006/relationships/image" Target="../media/image31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3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3.png"/><Relationship Id="rId7" Type="http://schemas.openxmlformats.org/officeDocument/2006/relationships/image" Target="../media/image288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86.png"/><Relationship Id="rId5" Type="http://schemas.openxmlformats.org/officeDocument/2006/relationships/image" Target="../media/image275.gif"/><Relationship Id="rId4" Type="http://schemas.openxmlformats.org/officeDocument/2006/relationships/image" Target="../media/image28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76.em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emf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79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emf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0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0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emf"/><Relationship Id="rId2" Type="http://schemas.openxmlformats.org/officeDocument/2006/relationships/image" Target="../media/image283.em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8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g"/><Relationship Id="rId2" Type="http://schemas.openxmlformats.org/officeDocument/2006/relationships/image" Target="../media/image294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C6F204-6C44-4898-BBAF-4C034C7F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Astrophysics and reactions</a:t>
            </a:r>
            <a:endParaRPr lang="en-US" sz="3600" dirty="0"/>
          </a:p>
        </p:txBody>
      </p:sp>
      <p:grpSp>
        <p:nvGrpSpPr>
          <p:cNvPr id="25" name="Group 12">
            <a:extLst>
              <a:ext uri="{FF2B5EF4-FFF2-40B4-BE49-F238E27FC236}">
                <a16:creationId xmlns:a16="http://schemas.microsoft.com/office/drawing/2014/main" id="{DC4A326E-7E16-487F-BCC5-6E807EE43FDF}"/>
              </a:ext>
            </a:extLst>
          </p:cNvPr>
          <p:cNvGrpSpPr>
            <a:grpSpLocks noChangeAspect="1"/>
          </p:cNvGrpSpPr>
          <p:nvPr/>
        </p:nvGrpSpPr>
        <p:grpSpPr>
          <a:xfrm>
            <a:off x="556080" y="3771817"/>
            <a:ext cx="1188000" cy="1188000"/>
            <a:chOff x="5499197" y="1729225"/>
            <a:chExt cx="1176331" cy="1218418"/>
          </a:xfrm>
        </p:grpSpPr>
        <p:sp>
          <p:nvSpPr>
            <p:cNvPr id="26" name="Oval 30">
              <a:extLst>
                <a:ext uri="{FF2B5EF4-FFF2-40B4-BE49-F238E27FC236}">
                  <a16:creationId xmlns:a16="http://schemas.microsoft.com/office/drawing/2014/main" id="{FB4BD08D-A964-47D8-BDE3-E14193DC8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9197" y="1729225"/>
              <a:ext cx="1172366" cy="1218418"/>
            </a:xfrm>
            <a:prstGeom prst="ellipse">
              <a:avLst/>
            </a:prstGeom>
            <a:solidFill>
              <a:srgbClr val="A6A6FF"/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27" name="Picture 66" descr="ball2v2pn-2.png">
              <a:extLst>
                <a:ext uri="{FF2B5EF4-FFF2-40B4-BE49-F238E27FC236}">
                  <a16:creationId xmlns:a16="http://schemas.microsoft.com/office/drawing/2014/main" id="{B2ADAD39-24AF-452A-96BD-9AC0005DC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18670" y="2306375"/>
              <a:ext cx="520133" cy="507600"/>
            </a:xfrm>
            <a:prstGeom prst="rect">
              <a:avLst/>
            </a:prstGeom>
          </p:spPr>
        </p:pic>
        <p:pic>
          <p:nvPicPr>
            <p:cNvPr id="28" name="Picture 67" descr="ball2v2pn-2.png">
              <a:extLst>
                <a:ext uri="{FF2B5EF4-FFF2-40B4-BE49-F238E27FC236}">
                  <a16:creationId xmlns:a16="http://schemas.microsoft.com/office/drawing/2014/main" id="{07CDD3B8-D25A-4480-AD68-E0BDAF09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534530" y="2040978"/>
              <a:ext cx="520133" cy="507600"/>
            </a:xfrm>
            <a:prstGeom prst="rect">
              <a:avLst/>
            </a:prstGeom>
          </p:spPr>
        </p:pic>
        <p:pic>
          <p:nvPicPr>
            <p:cNvPr id="29" name="Picture 68" descr="ball2v2pn.png">
              <a:extLst>
                <a:ext uri="{FF2B5EF4-FFF2-40B4-BE49-F238E27FC236}">
                  <a16:creationId xmlns:a16="http://schemas.microsoft.com/office/drawing/2014/main" id="{44CA1F05-F809-466E-9667-D728D85FB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26255" y="1802141"/>
              <a:ext cx="518251" cy="505763"/>
            </a:xfrm>
            <a:prstGeom prst="rect">
              <a:avLst/>
            </a:prstGeom>
          </p:spPr>
        </p:pic>
        <p:pic>
          <p:nvPicPr>
            <p:cNvPr id="30" name="Picture 69" descr="ball2v2pn.png">
              <a:extLst>
                <a:ext uri="{FF2B5EF4-FFF2-40B4-BE49-F238E27FC236}">
                  <a16:creationId xmlns:a16="http://schemas.microsoft.com/office/drawing/2014/main" id="{BF7BF5CC-9DB8-4035-A2CE-FAD90835D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796767" y="2123457"/>
              <a:ext cx="518251" cy="505763"/>
            </a:xfrm>
            <a:prstGeom prst="rect">
              <a:avLst/>
            </a:prstGeom>
          </p:spPr>
        </p:pic>
        <p:pic>
          <p:nvPicPr>
            <p:cNvPr id="31" name="Picture 70" descr="ball2v2pn.png">
              <a:extLst>
                <a:ext uri="{FF2B5EF4-FFF2-40B4-BE49-F238E27FC236}">
                  <a16:creationId xmlns:a16="http://schemas.microsoft.com/office/drawing/2014/main" id="{2BB83FDE-4DD8-4F72-847D-9A07E5856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666637" y="2326374"/>
              <a:ext cx="518251" cy="505763"/>
            </a:xfrm>
            <a:prstGeom prst="rect">
              <a:avLst/>
            </a:prstGeom>
          </p:spPr>
        </p:pic>
        <p:pic>
          <p:nvPicPr>
            <p:cNvPr id="32" name="Picture 71" descr="ball2v2pn.png">
              <a:extLst>
                <a:ext uri="{FF2B5EF4-FFF2-40B4-BE49-F238E27FC236}">
                  <a16:creationId xmlns:a16="http://schemas.microsoft.com/office/drawing/2014/main" id="{5973A904-6890-44A1-B783-A694CE050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163521" y="1971362"/>
              <a:ext cx="518251" cy="505763"/>
            </a:xfrm>
            <a:prstGeom prst="rect">
              <a:avLst/>
            </a:prstGeom>
          </p:spPr>
        </p:pic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9D628638-C551-4F69-A38C-5BEFEDA25FA7}"/>
              </a:ext>
            </a:extLst>
          </p:cNvPr>
          <p:cNvSpPr txBox="1"/>
          <p:nvPr/>
        </p:nvSpPr>
        <p:spPr>
          <a:xfrm>
            <a:off x="4294435" y="1521620"/>
            <a:ext cx="3603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B67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Nuclear structure from nuclear reactions </a:t>
            </a:r>
            <a:endParaRPr lang="en-US" sz="3200" dirty="0">
              <a:solidFill>
                <a:srgbClr val="EB671C"/>
              </a:solidFill>
            </a:endParaRPr>
          </a:p>
        </p:txBody>
      </p:sp>
      <p:pic>
        <p:nvPicPr>
          <p:cNvPr id="67" name="Picture 2">
            <a:extLst>
              <a:ext uri="{FF2B5EF4-FFF2-40B4-BE49-F238E27FC236}">
                <a16:creationId xmlns:a16="http://schemas.microsoft.com/office/drawing/2014/main" id="{D591D263-49F8-4F0D-AA81-A77618337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4619" y="2540867"/>
            <a:ext cx="3104228" cy="121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0" name="Groupe 69">
            <a:extLst>
              <a:ext uri="{FF2B5EF4-FFF2-40B4-BE49-F238E27FC236}">
                <a16:creationId xmlns:a16="http://schemas.microsoft.com/office/drawing/2014/main" id="{2BFCCF97-86C0-43BA-86FA-CA1BD9E76AA1}"/>
              </a:ext>
            </a:extLst>
          </p:cNvPr>
          <p:cNvGrpSpPr/>
          <p:nvPr/>
        </p:nvGrpSpPr>
        <p:grpSpPr>
          <a:xfrm>
            <a:off x="227858" y="3579193"/>
            <a:ext cx="4089274" cy="2887535"/>
            <a:chOff x="315742" y="3323964"/>
            <a:chExt cx="4089274" cy="2887535"/>
          </a:xfrm>
        </p:grpSpPr>
        <p:pic>
          <p:nvPicPr>
            <p:cNvPr id="68" name="Picture 40">
              <a:extLst>
                <a:ext uri="{FF2B5EF4-FFF2-40B4-BE49-F238E27FC236}">
                  <a16:creationId xmlns:a16="http://schemas.microsoft.com/office/drawing/2014/main" id="{07F953A9-9A9C-4847-AE02-7E87AE42D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6980" y="3652852"/>
              <a:ext cx="3786799" cy="2558647"/>
            </a:xfrm>
            <a:prstGeom prst="rect">
              <a:avLst/>
            </a:prstGeom>
          </p:spPr>
        </p:pic>
        <p:pic>
          <p:nvPicPr>
            <p:cNvPr id="69" name="Picture 2" descr="http://www.nndc.bnl.gov/chart/images/ton_ct12_z7_cs4.png">
              <a:extLst>
                <a:ext uri="{FF2B5EF4-FFF2-40B4-BE49-F238E27FC236}">
                  <a16:creationId xmlns:a16="http://schemas.microsoft.com/office/drawing/2014/main" id="{6C865879-DEEA-4C7B-850E-58D7E5133E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backgroundMark x1="64459" y1="93000" x2="77973" y2="86200"/>
                          <a14:backgroundMark x1="77973" y1="86200" x2="93649" y2="64800"/>
                          <a14:backgroundMark x1="93649" y1="64800" x2="75270" y2="57600"/>
                          <a14:backgroundMark x1="75270" y1="57600" x2="64865" y2="79200"/>
                          <a14:backgroundMark x1="64865" y1="79200" x2="67703" y2="89800"/>
                          <a14:backgroundMark x1="10541" y1="42000" x2="23784" y2="31400"/>
                          <a14:backgroundMark x1="23784" y1="31400" x2="38514" y2="4600"/>
                          <a14:backgroundMark x1="38514" y1="4600" x2="23919" y2="3400"/>
                          <a14:backgroundMark x1="23919" y1="3400" x2="1892" y2="11000"/>
                          <a14:backgroundMark x1="1892" y1="11000" x2="10000" y2="54000"/>
                          <a14:backgroundMark x1="10000" y1="54000" x2="22027" y2="486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42" y="3323964"/>
              <a:ext cx="4089274" cy="2763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AB1DDDF-2E13-BE3B-1FDE-6C2A4F74D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4" name="Espace réservé du pied de page 33">
            <a:extLst>
              <a:ext uri="{FF2B5EF4-FFF2-40B4-BE49-F238E27FC236}">
                <a16:creationId xmlns:a16="http://schemas.microsoft.com/office/drawing/2014/main" id="{21068E04-FFB5-6A7F-B455-1EFCD3C4F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5" name="Espace réservé du numéro de diapositive 34">
            <a:extLst>
              <a:ext uri="{FF2B5EF4-FFF2-40B4-BE49-F238E27FC236}">
                <a16:creationId xmlns:a16="http://schemas.microsoft.com/office/drawing/2014/main" id="{802EFC7C-7C77-FE63-CF7A-668D2843E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1</a:t>
            </a:fld>
            <a:endParaRPr lang="fr-FR"/>
          </a:p>
        </p:txBody>
      </p:sp>
      <p:grpSp>
        <p:nvGrpSpPr>
          <p:cNvPr id="2" name="Group 229">
            <a:extLst>
              <a:ext uri="{FF2B5EF4-FFF2-40B4-BE49-F238E27FC236}">
                <a16:creationId xmlns:a16="http://schemas.microsoft.com/office/drawing/2014/main" id="{9554BBFE-9728-1BC0-C65A-EE06BB109638}"/>
              </a:ext>
            </a:extLst>
          </p:cNvPr>
          <p:cNvGrpSpPr>
            <a:grpSpLocks noChangeAspect="1"/>
          </p:cNvGrpSpPr>
          <p:nvPr/>
        </p:nvGrpSpPr>
        <p:grpSpPr>
          <a:xfrm>
            <a:off x="9052690" y="941154"/>
            <a:ext cx="2848668" cy="1656328"/>
            <a:chOff x="5347432" y="4353294"/>
            <a:chExt cx="2648949" cy="1540205"/>
          </a:xfrm>
        </p:grpSpPr>
        <p:sp>
          <p:nvSpPr>
            <p:cNvPr id="36" name="Oval 84">
              <a:extLst>
                <a:ext uri="{FF2B5EF4-FFF2-40B4-BE49-F238E27FC236}">
                  <a16:creationId xmlns:a16="http://schemas.microsoft.com/office/drawing/2014/main" id="{C3428F09-BADC-BBA9-D7A8-4F8D58B47722}"/>
                </a:ext>
              </a:extLst>
            </p:cNvPr>
            <p:cNvSpPr/>
            <p:nvPr/>
          </p:nvSpPr>
          <p:spPr bwMode="auto">
            <a:xfrm>
              <a:off x="6007210" y="4452351"/>
              <a:ext cx="1460258" cy="144114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grpSp>
          <p:nvGrpSpPr>
            <p:cNvPr id="37" name="Group 94">
              <a:extLst>
                <a:ext uri="{FF2B5EF4-FFF2-40B4-BE49-F238E27FC236}">
                  <a16:creationId xmlns:a16="http://schemas.microsoft.com/office/drawing/2014/main" id="{DEB96EDF-F01F-9703-992D-C98E4CDF169A}"/>
                </a:ext>
              </a:extLst>
            </p:cNvPr>
            <p:cNvGrpSpPr/>
            <p:nvPr/>
          </p:nvGrpSpPr>
          <p:grpSpPr>
            <a:xfrm>
              <a:off x="6434349" y="4869936"/>
              <a:ext cx="605978" cy="605979"/>
              <a:chOff x="3046267" y="5132315"/>
              <a:chExt cx="605978" cy="605979"/>
            </a:xfrm>
          </p:grpSpPr>
          <p:sp>
            <p:nvSpPr>
              <p:cNvPr id="43" name="Oval 163">
                <a:extLst>
                  <a:ext uri="{FF2B5EF4-FFF2-40B4-BE49-F238E27FC236}">
                    <a16:creationId xmlns:a16="http://schemas.microsoft.com/office/drawing/2014/main" id="{E47EFB9F-4F20-2B6C-6AFB-9B53230BB545}"/>
                  </a:ext>
                </a:extLst>
              </p:cNvPr>
              <p:cNvSpPr/>
              <p:nvPr/>
            </p:nvSpPr>
            <p:spPr>
              <a:xfrm rot="16654851">
                <a:off x="3046266" y="5132316"/>
                <a:ext cx="605979" cy="605978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4" name="Picture 164" descr="ball2v2pn-2.png">
                <a:extLst>
                  <a:ext uri="{FF2B5EF4-FFF2-40B4-BE49-F238E27FC236}">
                    <a16:creationId xmlns:a16="http://schemas.microsoft.com/office/drawing/2014/main" id="{439FA7EC-2EBE-CB94-E4BB-AAFEB7B33B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3162798" y="5391221"/>
                <a:ext cx="282245" cy="275444"/>
              </a:xfrm>
              <a:prstGeom prst="rect">
                <a:avLst/>
              </a:prstGeom>
            </p:spPr>
          </p:pic>
          <p:grpSp>
            <p:nvGrpSpPr>
              <p:cNvPr id="45" name="Group 166">
                <a:extLst>
                  <a:ext uri="{FF2B5EF4-FFF2-40B4-BE49-F238E27FC236}">
                    <a16:creationId xmlns:a16="http://schemas.microsoft.com/office/drawing/2014/main" id="{BA595135-09B9-C5DE-1AA7-722FACB465F0}"/>
                  </a:ext>
                </a:extLst>
              </p:cNvPr>
              <p:cNvGrpSpPr/>
              <p:nvPr/>
            </p:nvGrpSpPr>
            <p:grpSpPr>
              <a:xfrm rot="16654851">
                <a:off x="3137904" y="5170143"/>
                <a:ext cx="419968" cy="550889"/>
                <a:chOff x="16040944" y="9157792"/>
                <a:chExt cx="1097900" cy="1440160"/>
              </a:xfrm>
            </p:grpSpPr>
            <p:pic>
              <p:nvPicPr>
                <p:cNvPr id="46" name="Picture 167" descr="ball2v2pn.png">
                  <a:extLst>
                    <a:ext uri="{FF2B5EF4-FFF2-40B4-BE49-F238E27FC236}">
                      <a16:creationId xmlns:a16="http://schemas.microsoft.com/office/drawing/2014/main" id="{1B534C89-24AD-D9AC-2FEF-8C5660C60C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400984" y="9157792"/>
                  <a:ext cx="737860" cy="720080"/>
                </a:xfrm>
                <a:prstGeom prst="rect">
                  <a:avLst/>
                </a:prstGeom>
              </p:spPr>
            </p:pic>
            <p:pic>
              <p:nvPicPr>
                <p:cNvPr id="47" name="Picture 168" descr="ball2v2pn.png">
                  <a:extLst>
                    <a:ext uri="{FF2B5EF4-FFF2-40B4-BE49-F238E27FC236}">
                      <a16:creationId xmlns:a16="http://schemas.microsoft.com/office/drawing/2014/main" id="{AD6AD057-8A71-A219-A5DC-DD63E9D5E3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40944" y="9877872"/>
                  <a:ext cx="737860" cy="720080"/>
                </a:xfrm>
                <a:prstGeom prst="rect">
                  <a:avLst/>
                </a:prstGeom>
              </p:spPr>
            </p:pic>
            <p:pic>
              <p:nvPicPr>
                <p:cNvPr id="48" name="Picture 169" descr="ball2v2pn-2.png">
                  <a:extLst>
                    <a:ext uri="{FF2B5EF4-FFF2-40B4-BE49-F238E27FC236}">
                      <a16:creationId xmlns:a16="http://schemas.microsoft.com/office/drawing/2014/main" id="{5782F5EB-7088-837C-6BA3-2587C77DAA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386034" y="9668034"/>
                  <a:ext cx="737860" cy="720080"/>
                </a:xfrm>
                <a:prstGeom prst="rect">
                  <a:avLst/>
                </a:prstGeom>
              </p:spPr>
            </p:pic>
          </p:grpSp>
        </p:grpSp>
        <p:sp>
          <p:nvSpPr>
            <p:cNvPr id="38" name="Freeform 95">
              <a:extLst>
                <a:ext uri="{FF2B5EF4-FFF2-40B4-BE49-F238E27FC236}">
                  <a16:creationId xmlns:a16="http://schemas.microsoft.com/office/drawing/2014/main" id="{B1FA6575-153E-AC6E-9839-C007352363FA}"/>
                </a:ext>
              </a:extLst>
            </p:cNvPr>
            <p:cNvSpPr/>
            <p:nvPr/>
          </p:nvSpPr>
          <p:spPr>
            <a:xfrm>
              <a:off x="5507272" y="5018503"/>
              <a:ext cx="946129" cy="236338"/>
            </a:xfrm>
            <a:custGeom>
              <a:avLst/>
              <a:gdLst>
                <a:gd name="connsiteX0" fmla="*/ 0 w 1417913"/>
                <a:gd name="connsiteY0" fmla="*/ 332888 h 505500"/>
                <a:gd name="connsiteX1" fmla="*/ 197275 w 1417913"/>
                <a:gd name="connsiteY1" fmla="*/ 12335 h 505500"/>
                <a:gd name="connsiteX2" fmla="*/ 406880 w 1417913"/>
                <a:gd name="connsiteY2" fmla="*/ 505494 h 505500"/>
                <a:gd name="connsiteX3" fmla="*/ 604154 w 1417913"/>
                <a:gd name="connsiteY3" fmla="*/ 6 h 505500"/>
                <a:gd name="connsiteX4" fmla="*/ 789100 w 1417913"/>
                <a:gd name="connsiteY4" fmla="*/ 493165 h 505500"/>
                <a:gd name="connsiteX5" fmla="*/ 974045 w 1417913"/>
                <a:gd name="connsiteY5" fmla="*/ 12335 h 505500"/>
                <a:gd name="connsiteX6" fmla="*/ 1109671 w 1417913"/>
                <a:gd name="connsiteY6" fmla="*/ 505494 h 505500"/>
                <a:gd name="connsiteX7" fmla="*/ 1269957 w 1417913"/>
                <a:gd name="connsiteY7" fmla="*/ 24664 h 505500"/>
                <a:gd name="connsiteX8" fmla="*/ 1417913 w 1417913"/>
                <a:gd name="connsiteY8" fmla="*/ 394533 h 505500"/>
                <a:gd name="connsiteX0" fmla="*/ 0 w 1417913"/>
                <a:gd name="connsiteY0" fmla="*/ 332888 h 505608"/>
                <a:gd name="connsiteX1" fmla="*/ 234264 w 1417913"/>
                <a:gd name="connsiteY1" fmla="*/ 49322 h 505608"/>
                <a:gd name="connsiteX2" fmla="*/ 406880 w 1417913"/>
                <a:gd name="connsiteY2" fmla="*/ 505494 h 505608"/>
                <a:gd name="connsiteX3" fmla="*/ 604154 w 1417913"/>
                <a:gd name="connsiteY3" fmla="*/ 6 h 505608"/>
                <a:gd name="connsiteX4" fmla="*/ 789100 w 1417913"/>
                <a:gd name="connsiteY4" fmla="*/ 493165 h 505608"/>
                <a:gd name="connsiteX5" fmla="*/ 974045 w 1417913"/>
                <a:gd name="connsiteY5" fmla="*/ 12335 h 505608"/>
                <a:gd name="connsiteX6" fmla="*/ 1109671 w 1417913"/>
                <a:gd name="connsiteY6" fmla="*/ 505494 h 505608"/>
                <a:gd name="connsiteX7" fmla="*/ 1269957 w 1417913"/>
                <a:gd name="connsiteY7" fmla="*/ 24664 h 505608"/>
                <a:gd name="connsiteX8" fmla="*/ 1417913 w 1417913"/>
                <a:gd name="connsiteY8" fmla="*/ 394533 h 505608"/>
                <a:gd name="connsiteX0" fmla="*/ 0 w 1343934"/>
                <a:gd name="connsiteY0" fmla="*/ 369874 h 505607"/>
                <a:gd name="connsiteX1" fmla="*/ 160285 w 1343934"/>
                <a:gd name="connsiteY1" fmla="*/ 49322 h 505607"/>
                <a:gd name="connsiteX2" fmla="*/ 332901 w 1343934"/>
                <a:gd name="connsiteY2" fmla="*/ 505494 h 505607"/>
                <a:gd name="connsiteX3" fmla="*/ 530175 w 1343934"/>
                <a:gd name="connsiteY3" fmla="*/ 6 h 505607"/>
                <a:gd name="connsiteX4" fmla="*/ 715121 w 1343934"/>
                <a:gd name="connsiteY4" fmla="*/ 493165 h 505607"/>
                <a:gd name="connsiteX5" fmla="*/ 900066 w 1343934"/>
                <a:gd name="connsiteY5" fmla="*/ 12335 h 505607"/>
                <a:gd name="connsiteX6" fmla="*/ 1035692 w 1343934"/>
                <a:gd name="connsiteY6" fmla="*/ 505494 h 505607"/>
                <a:gd name="connsiteX7" fmla="*/ 1195978 w 1343934"/>
                <a:gd name="connsiteY7" fmla="*/ 24664 h 505607"/>
                <a:gd name="connsiteX8" fmla="*/ 1343934 w 1343934"/>
                <a:gd name="connsiteY8" fmla="*/ 394533 h 505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934" h="505607">
                  <a:moveTo>
                    <a:pt x="0" y="369874"/>
                  </a:moveTo>
                  <a:cubicBezTo>
                    <a:pt x="64731" y="195213"/>
                    <a:pt x="104802" y="26719"/>
                    <a:pt x="160285" y="49322"/>
                  </a:cubicBezTo>
                  <a:cubicBezTo>
                    <a:pt x="215769" y="71925"/>
                    <a:pt x="271253" y="513713"/>
                    <a:pt x="332901" y="505494"/>
                  </a:cubicBezTo>
                  <a:cubicBezTo>
                    <a:pt x="394549" y="497275"/>
                    <a:pt x="466472" y="2061"/>
                    <a:pt x="530175" y="6"/>
                  </a:cubicBezTo>
                  <a:cubicBezTo>
                    <a:pt x="593878" y="-2049"/>
                    <a:pt x="653473" y="491110"/>
                    <a:pt x="715121" y="493165"/>
                  </a:cubicBezTo>
                  <a:cubicBezTo>
                    <a:pt x="776769" y="495220"/>
                    <a:pt x="846638" y="10280"/>
                    <a:pt x="900066" y="12335"/>
                  </a:cubicBezTo>
                  <a:cubicBezTo>
                    <a:pt x="953494" y="14390"/>
                    <a:pt x="986373" y="503439"/>
                    <a:pt x="1035692" y="505494"/>
                  </a:cubicBezTo>
                  <a:cubicBezTo>
                    <a:pt x="1085011" y="507549"/>
                    <a:pt x="1144604" y="43157"/>
                    <a:pt x="1195978" y="24664"/>
                  </a:cubicBezTo>
                  <a:cubicBezTo>
                    <a:pt x="1247352" y="6171"/>
                    <a:pt x="1343934" y="394533"/>
                    <a:pt x="1343934" y="394533"/>
                  </a:cubicBezTo>
                </a:path>
              </a:pathLst>
            </a:cu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171">
              <a:extLst>
                <a:ext uri="{FF2B5EF4-FFF2-40B4-BE49-F238E27FC236}">
                  <a16:creationId xmlns:a16="http://schemas.microsoft.com/office/drawing/2014/main" id="{D49A71FD-9D2A-8E47-BA8F-07221A6DCED6}"/>
                </a:ext>
              </a:extLst>
            </p:cNvPr>
            <p:cNvSpPr/>
            <p:nvPr/>
          </p:nvSpPr>
          <p:spPr>
            <a:xfrm rot="19436827">
              <a:off x="6889957" y="4794651"/>
              <a:ext cx="890988" cy="211614"/>
            </a:xfrm>
            <a:custGeom>
              <a:avLst/>
              <a:gdLst>
                <a:gd name="connsiteX0" fmla="*/ 0 w 1417913"/>
                <a:gd name="connsiteY0" fmla="*/ 332888 h 505500"/>
                <a:gd name="connsiteX1" fmla="*/ 197275 w 1417913"/>
                <a:gd name="connsiteY1" fmla="*/ 12335 h 505500"/>
                <a:gd name="connsiteX2" fmla="*/ 406880 w 1417913"/>
                <a:gd name="connsiteY2" fmla="*/ 505494 h 505500"/>
                <a:gd name="connsiteX3" fmla="*/ 604154 w 1417913"/>
                <a:gd name="connsiteY3" fmla="*/ 6 h 505500"/>
                <a:gd name="connsiteX4" fmla="*/ 789100 w 1417913"/>
                <a:gd name="connsiteY4" fmla="*/ 493165 h 505500"/>
                <a:gd name="connsiteX5" fmla="*/ 974045 w 1417913"/>
                <a:gd name="connsiteY5" fmla="*/ 12335 h 505500"/>
                <a:gd name="connsiteX6" fmla="*/ 1109671 w 1417913"/>
                <a:gd name="connsiteY6" fmla="*/ 505494 h 505500"/>
                <a:gd name="connsiteX7" fmla="*/ 1269957 w 1417913"/>
                <a:gd name="connsiteY7" fmla="*/ 24664 h 505500"/>
                <a:gd name="connsiteX8" fmla="*/ 1417913 w 1417913"/>
                <a:gd name="connsiteY8" fmla="*/ 394533 h 505500"/>
                <a:gd name="connsiteX0" fmla="*/ 0 w 1417913"/>
                <a:gd name="connsiteY0" fmla="*/ 332888 h 505500"/>
                <a:gd name="connsiteX1" fmla="*/ 258915 w 1417913"/>
                <a:gd name="connsiteY1" fmla="*/ 11457 h 505500"/>
                <a:gd name="connsiteX2" fmla="*/ 406880 w 1417913"/>
                <a:gd name="connsiteY2" fmla="*/ 505494 h 505500"/>
                <a:gd name="connsiteX3" fmla="*/ 604154 w 1417913"/>
                <a:gd name="connsiteY3" fmla="*/ 6 h 505500"/>
                <a:gd name="connsiteX4" fmla="*/ 789100 w 1417913"/>
                <a:gd name="connsiteY4" fmla="*/ 493165 h 505500"/>
                <a:gd name="connsiteX5" fmla="*/ 974045 w 1417913"/>
                <a:gd name="connsiteY5" fmla="*/ 12335 h 505500"/>
                <a:gd name="connsiteX6" fmla="*/ 1109671 w 1417913"/>
                <a:gd name="connsiteY6" fmla="*/ 505494 h 505500"/>
                <a:gd name="connsiteX7" fmla="*/ 1269957 w 1417913"/>
                <a:gd name="connsiteY7" fmla="*/ 24664 h 505500"/>
                <a:gd name="connsiteX8" fmla="*/ 1417913 w 1417913"/>
                <a:gd name="connsiteY8" fmla="*/ 394533 h 505500"/>
                <a:gd name="connsiteX0" fmla="*/ 0 w 1358105"/>
                <a:gd name="connsiteY0" fmla="*/ 376427 h 505500"/>
                <a:gd name="connsiteX1" fmla="*/ 199107 w 1358105"/>
                <a:gd name="connsiteY1" fmla="*/ 11457 h 505500"/>
                <a:gd name="connsiteX2" fmla="*/ 347072 w 1358105"/>
                <a:gd name="connsiteY2" fmla="*/ 505494 h 505500"/>
                <a:gd name="connsiteX3" fmla="*/ 544346 w 1358105"/>
                <a:gd name="connsiteY3" fmla="*/ 6 h 505500"/>
                <a:gd name="connsiteX4" fmla="*/ 729292 w 1358105"/>
                <a:gd name="connsiteY4" fmla="*/ 493165 h 505500"/>
                <a:gd name="connsiteX5" fmla="*/ 914237 w 1358105"/>
                <a:gd name="connsiteY5" fmla="*/ 12335 h 505500"/>
                <a:gd name="connsiteX6" fmla="*/ 1049863 w 1358105"/>
                <a:gd name="connsiteY6" fmla="*/ 505494 h 505500"/>
                <a:gd name="connsiteX7" fmla="*/ 1210149 w 1358105"/>
                <a:gd name="connsiteY7" fmla="*/ 24664 h 505500"/>
                <a:gd name="connsiteX8" fmla="*/ 1358105 w 1358105"/>
                <a:gd name="connsiteY8" fmla="*/ 394533 h 50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8105" h="505500">
                  <a:moveTo>
                    <a:pt x="0" y="376427"/>
                  </a:moveTo>
                  <a:cubicBezTo>
                    <a:pt x="64731" y="201766"/>
                    <a:pt x="141262" y="-10054"/>
                    <a:pt x="199107" y="11457"/>
                  </a:cubicBezTo>
                  <a:cubicBezTo>
                    <a:pt x="256952" y="32968"/>
                    <a:pt x="289532" y="507402"/>
                    <a:pt x="347072" y="505494"/>
                  </a:cubicBezTo>
                  <a:cubicBezTo>
                    <a:pt x="404612" y="503586"/>
                    <a:pt x="480643" y="2061"/>
                    <a:pt x="544346" y="6"/>
                  </a:cubicBezTo>
                  <a:cubicBezTo>
                    <a:pt x="608049" y="-2049"/>
                    <a:pt x="667644" y="491110"/>
                    <a:pt x="729292" y="493165"/>
                  </a:cubicBezTo>
                  <a:cubicBezTo>
                    <a:pt x="790940" y="495220"/>
                    <a:pt x="860809" y="10280"/>
                    <a:pt x="914237" y="12335"/>
                  </a:cubicBezTo>
                  <a:cubicBezTo>
                    <a:pt x="967665" y="14390"/>
                    <a:pt x="1000544" y="503439"/>
                    <a:pt x="1049863" y="505494"/>
                  </a:cubicBezTo>
                  <a:cubicBezTo>
                    <a:pt x="1099182" y="507549"/>
                    <a:pt x="1158775" y="43157"/>
                    <a:pt x="1210149" y="24664"/>
                  </a:cubicBezTo>
                  <a:cubicBezTo>
                    <a:pt x="1261523" y="6171"/>
                    <a:pt x="1358105" y="394533"/>
                    <a:pt x="1358105" y="394533"/>
                  </a:cubicBezTo>
                </a:path>
              </a:pathLst>
            </a:cu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98">
              <a:extLst>
                <a:ext uri="{FF2B5EF4-FFF2-40B4-BE49-F238E27FC236}">
                  <a16:creationId xmlns:a16="http://schemas.microsoft.com/office/drawing/2014/main" id="{7A7496FA-6E30-05CD-CD25-CEBD712D15D8}"/>
                </a:ext>
              </a:extLst>
            </p:cNvPr>
            <p:cNvCxnSpPr/>
            <p:nvPr/>
          </p:nvCxnSpPr>
          <p:spPr>
            <a:xfrm flipV="1">
              <a:off x="7731065" y="4353294"/>
              <a:ext cx="265316" cy="255512"/>
            </a:xfrm>
            <a:prstGeom prst="straightConnector1">
              <a:avLst/>
            </a:prstGeom>
            <a:ln w="31750" cmpd="sng">
              <a:solidFill>
                <a:srgbClr val="00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170" descr="ball2v2pn.png">
              <a:extLst>
                <a:ext uri="{FF2B5EF4-FFF2-40B4-BE49-F238E27FC236}">
                  <a16:creationId xmlns:a16="http://schemas.microsoft.com/office/drawing/2014/main" id="{2F27584C-0398-BDD2-B258-3398272A3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7571324" y="4500012"/>
              <a:ext cx="282246" cy="275445"/>
            </a:xfrm>
            <a:prstGeom prst="rect">
              <a:avLst/>
            </a:prstGeom>
          </p:spPr>
        </p:pic>
        <p:pic>
          <p:nvPicPr>
            <p:cNvPr id="42" name="Picture 165" descr="ball2v2pn.png">
              <a:extLst>
                <a:ext uri="{FF2B5EF4-FFF2-40B4-BE49-F238E27FC236}">
                  <a16:creationId xmlns:a16="http://schemas.microsoft.com/office/drawing/2014/main" id="{82CB99B2-8FFB-AA6B-5C40-149B7BE43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344032" y="5009407"/>
              <a:ext cx="282246" cy="275445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3A67849-7DA5-078C-5959-798A486CCDB5}"/>
              </a:ext>
            </a:extLst>
          </p:cNvPr>
          <p:cNvGrpSpPr/>
          <p:nvPr/>
        </p:nvGrpSpPr>
        <p:grpSpPr>
          <a:xfrm>
            <a:off x="8933993" y="2990350"/>
            <a:ext cx="2967365" cy="2293959"/>
            <a:chOff x="705509" y="1287603"/>
            <a:chExt cx="4068000" cy="3144819"/>
          </a:xfrm>
          <a:solidFill>
            <a:schemeClr val="bg1"/>
          </a:solidFill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90A89C03-46A0-CCB4-AB96-31C4F25A0B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6512" y="1666447"/>
              <a:ext cx="4066997" cy="2765975"/>
              <a:chOff x="544337" y="1164926"/>
              <a:chExt cx="4527484" cy="3079154"/>
            </a:xfrm>
            <a:grpFill/>
          </p:grpSpPr>
          <p:sp>
            <p:nvSpPr>
              <p:cNvPr id="52" name="Oval 20">
                <a:extLst>
                  <a:ext uri="{FF2B5EF4-FFF2-40B4-BE49-F238E27FC236}">
                    <a16:creationId xmlns:a16="http://schemas.microsoft.com/office/drawing/2014/main" id="{A24D29B5-4749-AC5A-DF79-5540B77BAC3C}"/>
                  </a:ext>
                </a:extLst>
              </p:cNvPr>
              <p:cNvSpPr/>
              <p:nvPr/>
            </p:nvSpPr>
            <p:spPr>
              <a:xfrm>
                <a:off x="1656624" y="2608782"/>
                <a:ext cx="452504" cy="842342"/>
              </a:xfrm>
              <a:prstGeom prst="ellipse">
                <a:avLst/>
              </a:prstGeom>
              <a:grp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C83ECBFC-8F0B-6888-738C-0F136EBF0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-23138"/>
              <a:stretch>
                <a:fillRect/>
              </a:stretch>
            </p:blipFill>
            <p:spPr>
              <a:xfrm>
                <a:off x="544337" y="1164926"/>
                <a:ext cx="4527484" cy="3079154"/>
              </a:xfrm>
              <a:prstGeom prst="rect">
                <a:avLst/>
              </a:prstGeom>
              <a:grpFill/>
            </p:spPr>
          </p:pic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A113FA1-D6F7-4679-B0A1-A83198598FE9}"/>
                </a:ext>
              </a:extLst>
            </p:cNvPr>
            <p:cNvSpPr/>
            <p:nvPr/>
          </p:nvSpPr>
          <p:spPr bwMode="auto">
            <a:xfrm>
              <a:off x="705509" y="1287603"/>
              <a:ext cx="4068000" cy="42193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/>
                  </a:solidFill>
                  <a:latin typeface="Arial" charset="0"/>
                  <a:cs typeface="Arial" charset="0"/>
                </a:rPr>
                <a:t>Primordial Nucleosynthesis 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(blue)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B2750B0B-9624-2DE2-755C-D7F26C5B0A1F}"/>
              </a:ext>
            </a:extLst>
          </p:cNvPr>
          <p:cNvGrpSpPr/>
          <p:nvPr/>
        </p:nvGrpSpPr>
        <p:grpSpPr>
          <a:xfrm>
            <a:off x="571134" y="958876"/>
            <a:ext cx="2977336" cy="1973262"/>
            <a:chOff x="2049396" y="4115039"/>
            <a:chExt cx="5013392" cy="2626287"/>
          </a:xfrm>
          <a:noFill/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D6DBC300-2ED7-DDCF-EF87-339ACD0D8E4C}"/>
                    </a:ext>
                  </a:extLst>
                </p:cNvPr>
                <p:cNvSpPr txBox="1"/>
                <p:nvPr/>
              </p:nvSpPr>
              <p:spPr>
                <a:xfrm rot="18900000">
                  <a:off x="2049398" y="4648858"/>
                  <a:ext cx="846583" cy="391027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Pre>
                          <m:sPrePr>
                            <m:ctrlPr>
                              <a:rPr lang="fr-FR" sz="1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fr-FR" sz="1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fr-FR" sz="1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  <m:e>
                            <m:sSub>
                              <m:sSubPr>
                                <m:ctrlPr>
                                  <a:rPr lang="fr-FR" sz="1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f>
                                  <m:fPr>
                                    <m:type m:val="skw"/>
                                    <m:ctrlPr>
                                      <a:rPr lang="fr-FR" sz="1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1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1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b>
                            </m:sSub>
                          </m:e>
                        </m:sPre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D6DBC300-2ED7-DDCF-EF87-339ACD0D8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2049398" y="4648858"/>
                  <a:ext cx="846583" cy="391027"/>
                </a:xfrm>
                <a:prstGeom prst="rect">
                  <a:avLst/>
                </a:prstGeom>
                <a:blipFill>
                  <a:blip r:embed="rId11"/>
                  <a:stretch>
                    <a:fillRect l="-5319" t="-39362" r="-60638" b="-265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6D5B3DA4-38A5-151B-BD3C-643B4511912A}"/>
                    </a:ext>
                  </a:extLst>
                </p:cNvPr>
                <p:cNvSpPr/>
                <p:nvPr/>
              </p:nvSpPr>
              <p:spPr bwMode="auto">
                <a:xfrm>
                  <a:off x="2229506" y="4115039"/>
                  <a:ext cx="4212000" cy="732984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14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Structure of the </a:t>
                  </a:r>
                  <a:r>
                    <a:rPr lang="en-US" sz="1400" baseline="300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5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He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fr-FR" sz="1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type m:val="skw"/>
                              <m:ctrlPr>
                                <a:rPr lang="fr-FR" sz="1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fr-FR" sz="1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lang="fr-FR" sz="14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US" sz="14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resonance</a:t>
                  </a: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6D5B3DA4-38A5-151B-BD3C-643B451191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29506" y="4115039"/>
                  <a:ext cx="4212000" cy="732984"/>
                </a:xfrm>
                <a:prstGeom prst="rect">
                  <a:avLst/>
                </a:prstGeom>
                <a:blipFill>
                  <a:blip r:embed="rId12"/>
                  <a:stretch>
                    <a:fillRect l="-730" t="-46154" r="-11679" b="-472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93B405CA-EC7B-FCC7-12C5-5E2DE99C5376}"/>
                </a:ext>
              </a:extLst>
            </p:cNvPr>
            <p:cNvGrpSpPr/>
            <p:nvPr/>
          </p:nvGrpSpPr>
          <p:grpSpPr>
            <a:xfrm>
              <a:off x="2049396" y="4591665"/>
              <a:ext cx="5013392" cy="2149661"/>
              <a:chOff x="525396" y="4591665"/>
              <a:chExt cx="5013392" cy="2149661"/>
            </a:xfrm>
            <a:grpFill/>
          </p:grpSpPr>
          <p:sp>
            <p:nvSpPr>
              <p:cNvPr id="59" name="Line 133">
                <a:extLst>
                  <a:ext uri="{FF2B5EF4-FFF2-40B4-BE49-F238E27FC236}">
                    <a16:creationId xmlns:a16="http://schemas.microsoft.com/office/drawing/2014/main" id="{611BFA2F-7D1A-C807-C864-816ABD924448}"/>
                  </a:ext>
                </a:extLst>
              </p:cNvPr>
              <p:cNvSpPr/>
              <p:nvPr/>
            </p:nvSpPr>
            <p:spPr>
              <a:xfrm>
                <a:off x="1168399" y="5049806"/>
                <a:ext cx="3071123" cy="0"/>
              </a:xfrm>
              <a:prstGeom prst="line">
                <a:avLst/>
              </a:pr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Line 101">
                <a:extLst>
                  <a:ext uri="{FF2B5EF4-FFF2-40B4-BE49-F238E27FC236}">
                    <a16:creationId xmlns:a16="http://schemas.microsoft.com/office/drawing/2014/main" id="{A06ED07B-A942-356B-D0E6-39BB65987333}"/>
                  </a:ext>
                </a:extLst>
              </p:cNvPr>
              <p:cNvSpPr/>
              <p:nvPr/>
            </p:nvSpPr>
            <p:spPr>
              <a:xfrm>
                <a:off x="1847059" y="6394823"/>
                <a:ext cx="684819" cy="0"/>
              </a:xfrm>
              <a:prstGeom prst="line">
                <a:avLst/>
              </a:pr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Line 117">
                <a:extLst>
                  <a:ext uri="{FF2B5EF4-FFF2-40B4-BE49-F238E27FC236}">
                    <a16:creationId xmlns:a16="http://schemas.microsoft.com/office/drawing/2014/main" id="{5D83DAC9-884C-0369-E229-00DFB8AC5FD3}"/>
                  </a:ext>
                </a:extLst>
              </p:cNvPr>
              <p:cNvSpPr/>
              <p:nvPr/>
            </p:nvSpPr>
            <p:spPr>
              <a:xfrm>
                <a:off x="2545717" y="6227155"/>
                <a:ext cx="729144" cy="0"/>
              </a:xfrm>
              <a:prstGeom prst="line">
                <a:avLst/>
              </a:pr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106BAF8B-756D-0637-C395-772C96AB2D44}"/>
                  </a:ext>
                </a:extLst>
              </p:cNvPr>
              <p:cNvSpPr/>
              <p:nvPr/>
            </p:nvSpPr>
            <p:spPr>
              <a:xfrm flipH="1">
                <a:off x="922202" y="5456402"/>
                <a:ext cx="1619992" cy="1269285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927 h 783927"/>
                  <a:gd name="connsiteX1" fmla="*/ 97631 w 1126331"/>
                  <a:gd name="connsiteY1" fmla="*/ 755352 h 783927"/>
                  <a:gd name="connsiteX2" fmla="*/ 326231 w 1126331"/>
                  <a:gd name="connsiteY2" fmla="*/ 643434 h 783927"/>
                  <a:gd name="connsiteX3" fmla="*/ 519112 w 1126331"/>
                  <a:gd name="connsiteY3" fmla="*/ 483890 h 783927"/>
                  <a:gd name="connsiteX4" fmla="*/ 616743 w 1126331"/>
                  <a:gd name="connsiteY4" fmla="*/ 243384 h 783927"/>
                  <a:gd name="connsiteX5" fmla="*/ 650081 w 1126331"/>
                  <a:gd name="connsiteY5" fmla="*/ 69552 h 783927"/>
                  <a:gd name="connsiteX6" fmla="*/ 738187 w 1126331"/>
                  <a:gd name="connsiteY6" fmla="*/ 496 h 783927"/>
                  <a:gd name="connsiteX7" fmla="*/ 874409 w 1126331"/>
                  <a:gd name="connsiteY7" fmla="*/ 39687 h 783927"/>
                  <a:gd name="connsiteX8" fmla="*/ 1126331 w 1126331"/>
                  <a:gd name="connsiteY8" fmla="*/ 62409 h 783927"/>
                  <a:gd name="connsiteX0" fmla="*/ 0 w 979454"/>
                  <a:gd name="connsiteY0" fmla="*/ 783927 h 783927"/>
                  <a:gd name="connsiteX1" fmla="*/ 97631 w 979454"/>
                  <a:gd name="connsiteY1" fmla="*/ 755352 h 783927"/>
                  <a:gd name="connsiteX2" fmla="*/ 326231 w 979454"/>
                  <a:gd name="connsiteY2" fmla="*/ 643434 h 783927"/>
                  <a:gd name="connsiteX3" fmla="*/ 519112 w 979454"/>
                  <a:gd name="connsiteY3" fmla="*/ 483890 h 783927"/>
                  <a:gd name="connsiteX4" fmla="*/ 616743 w 979454"/>
                  <a:gd name="connsiteY4" fmla="*/ 243384 h 783927"/>
                  <a:gd name="connsiteX5" fmla="*/ 650081 w 979454"/>
                  <a:gd name="connsiteY5" fmla="*/ 69552 h 783927"/>
                  <a:gd name="connsiteX6" fmla="*/ 738187 w 979454"/>
                  <a:gd name="connsiteY6" fmla="*/ 496 h 783927"/>
                  <a:gd name="connsiteX7" fmla="*/ 874409 w 979454"/>
                  <a:gd name="connsiteY7" fmla="*/ 39687 h 783927"/>
                  <a:gd name="connsiteX8" fmla="*/ 979454 w 979454"/>
                  <a:gd name="connsiteY8" fmla="*/ 55065 h 783927"/>
                  <a:gd name="connsiteX0" fmla="*/ 0 w 979454"/>
                  <a:gd name="connsiteY0" fmla="*/ 784603 h 784603"/>
                  <a:gd name="connsiteX1" fmla="*/ 97631 w 979454"/>
                  <a:gd name="connsiteY1" fmla="*/ 756028 h 784603"/>
                  <a:gd name="connsiteX2" fmla="*/ 326231 w 979454"/>
                  <a:gd name="connsiteY2" fmla="*/ 644110 h 784603"/>
                  <a:gd name="connsiteX3" fmla="*/ 519112 w 979454"/>
                  <a:gd name="connsiteY3" fmla="*/ 484566 h 784603"/>
                  <a:gd name="connsiteX4" fmla="*/ 616743 w 979454"/>
                  <a:gd name="connsiteY4" fmla="*/ 244060 h 784603"/>
                  <a:gd name="connsiteX5" fmla="*/ 650081 w 979454"/>
                  <a:gd name="connsiteY5" fmla="*/ 70228 h 784603"/>
                  <a:gd name="connsiteX6" fmla="*/ 738187 w 979454"/>
                  <a:gd name="connsiteY6" fmla="*/ 1172 h 784603"/>
                  <a:gd name="connsiteX7" fmla="*/ 830346 w 979454"/>
                  <a:gd name="connsiteY7" fmla="*/ 29347 h 784603"/>
                  <a:gd name="connsiteX8" fmla="*/ 979454 w 979454"/>
                  <a:gd name="connsiteY8" fmla="*/ 55741 h 784603"/>
                  <a:gd name="connsiteX0" fmla="*/ 0 w 979454"/>
                  <a:gd name="connsiteY0" fmla="*/ 785429 h 785429"/>
                  <a:gd name="connsiteX1" fmla="*/ 97631 w 979454"/>
                  <a:gd name="connsiteY1" fmla="*/ 756854 h 785429"/>
                  <a:gd name="connsiteX2" fmla="*/ 326231 w 979454"/>
                  <a:gd name="connsiteY2" fmla="*/ 644936 h 785429"/>
                  <a:gd name="connsiteX3" fmla="*/ 519112 w 979454"/>
                  <a:gd name="connsiteY3" fmla="*/ 485392 h 785429"/>
                  <a:gd name="connsiteX4" fmla="*/ 616743 w 979454"/>
                  <a:gd name="connsiteY4" fmla="*/ 244886 h 785429"/>
                  <a:gd name="connsiteX5" fmla="*/ 650081 w 979454"/>
                  <a:gd name="connsiteY5" fmla="*/ 71054 h 785429"/>
                  <a:gd name="connsiteX6" fmla="*/ 738187 w 979454"/>
                  <a:gd name="connsiteY6" fmla="*/ 1998 h 785429"/>
                  <a:gd name="connsiteX7" fmla="*/ 830346 w 979454"/>
                  <a:gd name="connsiteY7" fmla="*/ 30173 h 785429"/>
                  <a:gd name="connsiteX8" fmla="*/ 979454 w 979454"/>
                  <a:gd name="connsiteY8" fmla="*/ 56567 h 785429"/>
                  <a:gd name="connsiteX0" fmla="*/ 0 w 979454"/>
                  <a:gd name="connsiteY0" fmla="*/ 785429 h 785429"/>
                  <a:gd name="connsiteX1" fmla="*/ 97631 w 979454"/>
                  <a:gd name="connsiteY1" fmla="*/ 756854 h 785429"/>
                  <a:gd name="connsiteX2" fmla="*/ 326231 w 979454"/>
                  <a:gd name="connsiteY2" fmla="*/ 644936 h 785429"/>
                  <a:gd name="connsiteX3" fmla="*/ 519112 w 979454"/>
                  <a:gd name="connsiteY3" fmla="*/ 485392 h 785429"/>
                  <a:gd name="connsiteX4" fmla="*/ 616743 w 979454"/>
                  <a:gd name="connsiteY4" fmla="*/ 244886 h 785429"/>
                  <a:gd name="connsiteX5" fmla="*/ 650081 w 979454"/>
                  <a:gd name="connsiteY5" fmla="*/ 71054 h 785429"/>
                  <a:gd name="connsiteX6" fmla="*/ 738187 w 979454"/>
                  <a:gd name="connsiteY6" fmla="*/ 1998 h 785429"/>
                  <a:gd name="connsiteX7" fmla="*/ 830346 w 979454"/>
                  <a:gd name="connsiteY7" fmla="*/ 30173 h 785429"/>
                  <a:gd name="connsiteX8" fmla="*/ 979454 w 979454"/>
                  <a:gd name="connsiteY8" fmla="*/ 56567 h 785429"/>
                  <a:gd name="connsiteX0" fmla="*/ 0 w 979454"/>
                  <a:gd name="connsiteY0" fmla="*/ 784778 h 784778"/>
                  <a:gd name="connsiteX1" fmla="*/ 97631 w 979454"/>
                  <a:gd name="connsiteY1" fmla="*/ 756203 h 784778"/>
                  <a:gd name="connsiteX2" fmla="*/ 326231 w 979454"/>
                  <a:gd name="connsiteY2" fmla="*/ 644285 h 784778"/>
                  <a:gd name="connsiteX3" fmla="*/ 519112 w 979454"/>
                  <a:gd name="connsiteY3" fmla="*/ 484741 h 784778"/>
                  <a:gd name="connsiteX4" fmla="*/ 616743 w 979454"/>
                  <a:gd name="connsiteY4" fmla="*/ 244235 h 784778"/>
                  <a:gd name="connsiteX5" fmla="*/ 650081 w 979454"/>
                  <a:gd name="connsiteY5" fmla="*/ 70403 h 784778"/>
                  <a:gd name="connsiteX6" fmla="*/ 738187 w 979454"/>
                  <a:gd name="connsiteY6" fmla="*/ 1347 h 784778"/>
                  <a:gd name="connsiteX7" fmla="*/ 830346 w 979454"/>
                  <a:gd name="connsiteY7" fmla="*/ 29522 h 784778"/>
                  <a:gd name="connsiteX8" fmla="*/ 979454 w 979454"/>
                  <a:gd name="connsiteY8" fmla="*/ 55916 h 784778"/>
                  <a:gd name="connsiteX0" fmla="*/ 0 w 936768"/>
                  <a:gd name="connsiteY0" fmla="*/ 784778 h 784778"/>
                  <a:gd name="connsiteX1" fmla="*/ 97631 w 936768"/>
                  <a:gd name="connsiteY1" fmla="*/ 756203 h 784778"/>
                  <a:gd name="connsiteX2" fmla="*/ 326231 w 936768"/>
                  <a:gd name="connsiteY2" fmla="*/ 644285 h 784778"/>
                  <a:gd name="connsiteX3" fmla="*/ 519112 w 936768"/>
                  <a:gd name="connsiteY3" fmla="*/ 484741 h 784778"/>
                  <a:gd name="connsiteX4" fmla="*/ 616743 w 936768"/>
                  <a:gd name="connsiteY4" fmla="*/ 244235 h 784778"/>
                  <a:gd name="connsiteX5" fmla="*/ 650081 w 936768"/>
                  <a:gd name="connsiteY5" fmla="*/ 70403 h 784778"/>
                  <a:gd name="connsiteX6" fmla="*/ 738187 w 936768"/>
                  <a:gd name="connsiteY6" fmla="*/ 1347 h 784778"/>
                  <a:gd name="connsiteX7" fmla="*/ 830346 w 936768"/>
                  <a:gd name="connsiteY7" fmla="*/ 29522 h 784778"/>
                  <a:gd name="connsiteX8" fmla="*/ 936768 w 936768"/>
                  <a:gd name="connsiteY8" fmla="*/ 54539 h 784778"/>
                  <a:gd name="connsiteX0" fmla="*/ 0 w 936768"/>
                  <a:gd name="connsiteY0" fmla="*/ 784778 h 784778"/>
                  <a:gd name="connsiteX1" fmla="*/ 97631 w 936768"/>
                  <a:gd name="connsiteY1" fmla="*/ 756203 h 784778"/>
                  <a:gd name="connsiteX2" fmla="*/ 326231 w 936768"/>
                  <a:gd name="connsiteY2" fmla="*/ 644285 h 784778"/>
                  <a:gd name="connsiteX3" fmla="*/ 519112 w 936768"/>
                  <a:gd name="connsiteY3" fmla="*/ 484741 h 784778"/>
                  <a:gd name="connsiteX4" fmla="*/ 616743 w 936768"/>
                  <a:gd name="connsiteY4" fmla="*/ 244235 h 784778"/>
                  <a:gd name="connsiteX5" fmla="*/ 650081 w 936768"/>
                  <a:gd name="connsiteY5" fmla="*/ 70403 h 784778"/>
                  <a:gd name="connsiteX6" fmla="*/ 738187 w 936768"/>
                  <a:gd name="connsiteY6" fmla="*/ 1347 h 784778"/>
                  <a:gd name="connsiteX7" fmla="*/ 830346 w 936768"/>
                  <a:gd name="connsiteY7" fmla="*/ 29522 h 784778"/>
                  <a:gd name="connsiteX8" fmla="*/ 936768 w 936768"/>
                  <a:gd name="connsiteY8" fmla="*/ 54539 h 784778"/>
                  <a:gd name="connsiteX0" fmla="*/ 0 w 936768"/>
                  <a:gd name="connsiteY0" fmla="*/ 784657 h 784657"/>
                  <a:gd name="connsiteX1" fmla="*/ 97631 w 936768"/>
                  <a:gd name="connsiteY1" fmla="*/ 756082 h 784657"/>
                  <a:gd name="connsiteX2" fmla="*/ 326231 w 936768"/>
                  <a:gd name="connsiteY2" fmla="*/ 644164 h 784657"/>
                  <a:gd name="connsiteX3" fmla="*/ 519112 w 936768"/>
                  <a:gd name="connsiteY3" fmla="*/ 484620 h 784657"/>
                  <a:gd name="connsiteX4" fmla="*/ 616743 w 936768"/>
                  <a:gd name="connsiteY4" fmla="*/ 244114 h 784657"/>
                  <a:gd name="connsiteX5" fmla="*/ 650081 w 936768"/>
                  <a:gd name="connsiteY5" fmla="*/ 70282 h 784657"/>
                  <a:gd name="connsiteX6" fmla="*/ 738187 w 936768"/>
                  <a:gd name="connsiteY6" fmla="*/ 1226 h 784657"/>
                  <a:gd name="connsiteX7" fmla="*/ 830346 w 936768"/>
                  <a:gd name="connsiteY7" fmla="*/ 29401 h 784657"/>
                  <a:gd name="connsiteX8" fmla="*/ 936768 w 936768"/>
                  <a:gd name="connsiteY8" fmla="*/ 54418 h 784657"/>
                  <a:gd name="connsiteX0" fmla="*/ 0 w 936768"/>
                  <a:gd name="connsiteY0" fmla="*/ 783801 h 783801"/>
                  <a:gd name="connsiteX1" fmla="*/ 97631 w 936768"/>
                  <a:gd name="connsiteY1" fmla="*/ 755226 h 783801"/>
                  <a:gd name="connsiteX2" fmla="*/ 326231 w 936768"/>
                  <a:gd name="connsiteY2" fmla="*/ 643308 h 783801"/>
                  <a:gd name="connsiteX3" fmla="*/ 519112 w 936768"/>
                  <a:gd name="connsiteY3" fmla="*/ 483764 h 783801"/>
                  <a:gd name="connsiteX4" fmla="*/ 616743 w 936768"/>
                  <a:gd name="connsiteY4" fmla="*/ 243258 h 783801"/>
                  <a:gd name="connsiteX5" fmla="*/ 650081 w 936768"/>
                  <a:gd name="connsiteY5" fmla="*/ 69426 h 783801"/>
                  <a:gd name="connsiteX6" fmla="*/ 738187 w 936768"/>
                  <a:gd name="connsiteY6" fmla="*/ 370 h 783801"/>
                  <a:gd name="connsiteX7" fmla="*/ 830346 w 936768"/>
                  <a:gd name="connsiteY7" fmla="*/ 43232 h 783801"/>
                  <a:gd name="connsiteX8" fmla="*/ 936768 w 936768"/>
                  <a:gd name="connsiteY8" fmla="*/ 53562 h 783801"/>
                  <a:gd name="connsiteX0" fmla="*/ 0 w 936768"/>
                  <a:gd name="connsiteY0" fmla="*/ 745119 h 745119"/>
                  <a:gd name="connsiteX1" fmla="*/ 97631 w 936768"/>
                  <a:gd name="connsiteY1" fmla="*/ 716544 h 745119"/>
                  <a:gd name="connsiteX2" fmla="*/ 326231 w 936768"/>
                  <a:gd name="connsiteY2" fmla="*/ 604626 h 745119"/>
                  <a:gd name="connsiteX3" fmla="*/ 519112 w 936768"/>
                  <a:gd name="connsiteY3" fmla="*/ 445082 h 745119"/>
                  <a:gd name="connsiteX4" fmla="*/ 616743 w 936768"/>
                  <a:gd name="connsiteY4" fmla="*/ 204576 h 745119"/>
                  <a:gd name="connsiteX5" fmla="*/ 650081 w 936768"/>
                  <a:gd name="connsiteY5" fmla="*/ 30744 h 745119"/>
                  <a:gd name="connsiteX6" fmla="*/ 736351 w 936768"/>
                  <a:gd name="connsiteY6" fmla="*/ 11259 h 745119"/>
                  <a:gd name="connsiteX7" fmla="*/ 830346 w 936768"/>
                  <a:gd name="connsiteY7" fmla="*/ 4550 h 745119"/>
                  <a:gd name="connsiteX8" fmla="*/ 936768 w 936768"/>
                  <a:gd name="connsiteY8" fmla="*/ 14880 h 745119"/>
                  <a:gd name="connsiteX0" fmla="*/ 0 w 936768"/>
                  <a:gd name="connsiteY0" fmla="*/ 744554 h 744554"/>
                  <a:gd name="connsiteX1" fmla="*/ 97631 w 936768"/>
                  <a:gd name="connsiteY1" fmla="*/ 715979 h 744554"/>
                  <a:gd name="connsiteX2" fmla="*/ 326231 w 936768"/>
                  <a:gd name="connsiteY2" fmla="*/ 604061 h 744554"/>
                  <a:gd name="connsiteX3" fmla="*/ 519112 w 936768"/>
                  <a:gd name="connsiteY3" fmla="*/ 444517 h 744554"/>
                  <a:gd name="connsiteX4" fmla="*/ 616743 w 936768"/>
                  <a:gd name="connsiteY4" fmla="*/ 204011 h 744554"/>
                  <a:gd name="connsiteX5" fmla="*/ 650081 w 936768"/>
                  <a:gd name="connsiteY5" fmla="*/ 30179 h 744554"/>
                  <a:gd name="connsiteX6" fmla="*/ 736351 w 936768"/>
                  <a:gd name="connsiteY6" fmla="*/ 10694 h 744554"/>
                  <a:gd name="connsiteX7" fmla="*/ 830346 w 936768"/>
                  <a:gd name="connsiteY7" fmla="*/ 3985 h 744554"/>
                  <a:gd name="connsiteX8" fmla="*/ 936768 w 936768"/>
                  <a:gd name="connsiteY8" fmla="*/ 14315 h 744554"/>
                  <a:gd name="connsiteX0" fmla="*/ 0 w 936768"/>
                  <a:gd name="connsiteY0" fmla="*/ 740675 h 740675"/>
                  <a:gd name="connsiteX1" fmla="*/ 97631 w 936768"/>
                  <a:gd name="connsiteY1" fmla="*/ 712100 h 740675"/>
                  <a:gd name="connsiteX2" fmla="*/ 326231 w 936768"/>
                  <a:gd name="connsiteY2" fmla="*/ 600182 h 740675"/>
                  <a:gd name="connsiteX3" fmla="*/ 519112 w 936768"/>
                  <a:gd name="connsiteY3" fmla="*/ 440638 h 740675"/>
                  <a:gd name="connsiteX4" fmla="*/ 616743 w 936768"/>
                  <a:gd name="connsiteY4" fmla="*/ 200132 h 740675"/>
                  <a:gd name="connsiteX5" fmla="*/ 650081 w 936768"/>
                  <a:gd name="connsiteY5" fmla="*/ 26300 h 740675"/>
                  <a:gd name="connsiteX6" fmla="*/ 736351 w 936768"/>
                  <a:gd name="connsiteY6" fmla="*/ 6815 h 740675"/>
                  <a:gd name="connsiteX7" fmla="*/ 830346 w 936768"/>
                  <a:gd name="connsiteY7" fmla="*/ 106 h 740675"/>
                  <a:gd name="connsiteX8" fmla="*/ 936768 w 936768"/>
                  <a:gd name="connsiteY8" fmla="*/ 10436 h 740675"/>
                  <a:gd name="connsiteX0" fmla="*/ 0 w 936768"/>
                  <a:gd name="connsiteY0" fmla="*/ 735326 h 735326"/>
                  <a:gd name="connsiteX1" fmla="*/ 97631 w 936768"/>
                  <a:gd name="connsiteY1" fmla="*/ 706751 h 735326"/>
                  <a:gd name="connsiteX2" fmla="*/ 326231 w 936768"/>
                  <a:gd name="connsiteY2" fmla="*/ 594833 h 735326"/>
                  <a:gd name="connsiteX3" fmla="*/ 519112 w 936768"/>
                  <a:gd name="connsiteY3" fmla="*/ 435289 h 735326"/>
                  <a:gd name="connsiteX4" fmla="*/ 616743 w 936768"/>
                  <a:gd name="connsiteY4" fmla="*/ 194783 h 735326"/>
                  <a:gd name="connsiteX5" fmla="*/ 650081 w 936768"/>
                  <a:gd name="connsiteY5" fmla="*/ 20951 h 735326"/>
                  <a:gd name="connsiteX6" fmla="*/ 736351 w 936768"/>
                  <a:gd name="connsiteY6" fmla="*/ 1466 h 735326"/>
                  <a:gd name="connsiteX7" fmla="*/ 832182 w 936768"/>
                  <a:gd name="connsiteY7" fmla="*/ 2101 h 735326"/>
                  <a:gd name="connsiteX8" fmla="*/ 936768 w 936768"/>
                  <a:gd name="connsiteY8" fmla="*/ 5087 h 735326"/>
                  <a:gd name="connsiteX0" fmla="*/ 0 w 936768"/>
                  <a:gd name="connsiteY0" fmla="*/ 735080 h 735080"/>
                  <a:gd name="connsiteX1" fmla="*/ 97631 w 936768"/>
                  <a:gd name="connsiteY1" fmla="*/ 706505 h 735080"/>
                  <a:gd name="connsiteX2" fmla="*/ 326231 w 936768"/>
                  <a:gd name="connsiteY2" fmla="*/ 594587 h 735080"/>
                  <a:gd name="connsiteX3" fmla="*/ 519112 w 936768"/>
                  <a:gd name="connsiteY3" fmla="*/ 435043 h 735080"/>
                  <a:gd name="connsiteX4" fmla="*/ 616743 w 936768"/>
                  <a:gd name="connsiteY4" fmla="*/ 194537 h 735080"/>
                  <a:gd name="connsiteX5" fmla="*/ 650081 w 936768"/>
                  <a:gd name="connsiteY5" fmla="*/ 20705 h 735080"/>
                  <a:gd name="connsiteX6" fmla="*/ 736351 w 936768"/>
                  <a:gd name="connsiteY6" fmla="*/ 1220 h 735080"/>
                  <a:gd name="connsiteX7" fmla="*/ 832182 w 936768"/>
                  <a:gd name="connsiteY7" fmla="*/ 1855 h 735080"/>
                  <a:gd name="connsiteX8" fmla="*/ 936768 w 936768"/>
                  <a:gd name="connsiteY8" fmla="*/ 4841 h 735080"/>
                  <a:gd name="connsiteX0" fmla="*/ 0 w 936768"/>
                  <a:gd name="connsiteY0" fmla="*/ 736561 h 736561"/>
                  <a:gd name="connsiteX1" fmla="*/ 97631 w 936768"/>
                  <a:gd name="connsiteY1" fmla="*/ 707986 h 736561"/>
                  <a:gd name="connsiteX2" fmla="*/ 326231 w 936768"/>
                  <a:gd name="connsiteY2" fmla="*/ 596068 h 736561"/>
                  <a:gd name="connsiteX3" fmla="*/ 519112 w 936768"/>
                  <a:gd name="connsiteY3" fmla="*/ 436524 h 736561"/>
                  <a:gd name="connsiteX4" fmla="*/ 616743 w 936768"/>
                  <a:gd name="connsiteY4" fmla="*/ 196018 h 736561"/>
                  <a:gd name="connsiteX5" fmla="*/ 650081 w 936768"/>
                  <a:gd name="connsiteY5" fmla="*/ 22186 h 736561"/>
                  <a:gd name="connsiteX6" fmla="*/ 736351 w 936768"/>
                  <a:gd name="connsiteY6" fmla="*/ 2701 h 736561"/>
                  <a:gd name="connsiteX7" fmla="*/ 832182 w 936768"/>
                  <a:gd name="connsiteY7" fmla="*/ 3336 h 736561"/>
                  <a:gd name="connsiteX8" fmla="*/ 936768 w 936768"/>
                  <a:gd name="connsiteY8" fmla="*/ 6322 h 736561"/>
                  <a:gd name="connsiteX0" fmla="*/ 0 w 936768"/>
                  <a:gd name="connsiteY0" fmla="*/ 736561 h 736561"/>
                  <a:gd name="connsiteX1" fmla="*/ 97631 w 936768"/>
                  <a:gd name="connsiteY1" fmla="*/ 707986 h 736561"/>
                  <a:gd name="connsiteX2" fmla="*/ 326231 w 936768"/>
                  <a:gd name="connsiteY2" fmla="*/ 596068 h 736561"/>
                  <a:gd name="connsiteX3" fmla="*/ 519112 w 936768"/>
                  <a:gd name="connsiteY3" fmla="*/ 436524 h 736561"/>
                  <a:gd name="connsiteX4" fmla="*/ 616743 w 936768"/>
                  <a:gd name="connsiteY4" fmla="*/ 196018 h 736561"/>
                  <a:gd name="connsiteX5" fmla="*/ 650081 w 936768"/>
                  <a:gd name="connsiteY5" fmla="*/ 22186 h 736561"/>
                  <a:gd name="connsiteX6" fmla="*/ 736351 w 936768"/>
                  <a:gd name="connsiteY6" fmla="*/ 2701 h 736561"/>
                  <a:gd name="connsiteX7" fmla="*/ 832182 w 936768"/>
                  <a:gd name="connsiteY7" fmla="*/ 3336 h 736561"/>
                  <a:gd name="connsiteX8" fmla="*/ 936768 w 936768"/>
                  <a:gd name="connsiteY8" fmla="*/ 6322 h 736561"/>
                  <a:gd name="connsiteX0" fmla="*/ 0 w 936768"/>
                  <a:gd name="connsiteY0" fmla="*/ 736561 h 736561"/>
                  <a:gd name="connsiteX1" fmla="*/ 97631 w 936768"/>
                  <a:gd name="connsiteY1" fmla="*/ 707986 h 736561"/>
                  <a:gd name="connsiteX2" fmla="*/ 326231 w 936768"/>
                  <a:gd name="connsiteY2" fmla="*/ 596068 h 736561"/>
                  <a:gd name="connsiteX3" fmla="*/ 519112 w 936768"/>
                  <a:gd name="connsiteY3" fmla="*/ 436524 h 736561"/>
                  <a:gd name="connsiteX4" fmla="*/ 616743 w 936768"/>
                  <a:gd name="connsiteY4" fmla="*/ 196018 h 736561"/>
                  <a:gd name="connsiteX5" fmla="*/ 650081 w 936768"/>
                  <a:gd name="connsiteY5" fmla="*/ 22186 h 736561"/>
                  <a:gd name="connsiteX6" fmla="*/ 736351 w 936768"/>
                  <a:gd name="connsiteY6" fmla="*/ 2701 h 736561"/>
                  <a:gd name="connsiteX7" fmla="*/ 832182 w 936768"/>
                  <a:gd name="connsiteY7" fmla="*/ 3336 h 736561"/>
                  <a:gd name="connsiteX8" fmla="*/ 936768 w 936768"/>
                  <a:gd name="connsiteY8" fmla="*/ 6322 h 736561"/>
                  <a:gd name="connsiteX0" fmla="*/ 0 w 936768"/>
                  <a:gd name="connsiteY0" fmla="*/ 733970 h 733970"/>
                  <a:gd name="connsiteX1" fmla="*/ 97631 w 936768"/>
                  <a:gd name="connsiteY1" fmla="*/ 705395 h 733970"/>
                  <a:gd name="connsiteX2" fmla="*/ 326231 w 936768"/>
                  <a:gd name="connsiteY2" fmla="*/ 593477 h 733970"/>
                  <a:gd name="connsiteX3" fmla="*/ 519112 w 936768"/>
                  <a:gd name="connsiteY3" fmla="*/ 433933 h 733970"/>
                  <a:gd name="connsiteX4" fmla="*/ 616743 w 936768"/>
                  <a:gd name="connsiteY4" fmla="*/ 193427 h 733970"/>
                  <a:gd name="connsiteX5" fmla="*/ 650081 w 936768"/>
                  <a:gd name="connsiteY5" fmla="*/ 19595 h 733970"/>
                  <a:gd name="connsiteX6" fmla="*/ 736351 w 936768"/>
                  <a:gd name="connsiteY6" fmla="*/ 110 h 733970"/>
                  <a:gd name="connsiteX7" fmla="*/ 832182 w 936768"/>
                  <a:gd name="connsiteY7" fmla="*/ 745 h 733970"/>
                  <a:gd name="connsiteX8" fmla="*/ 936768 w 936768"/>
                  <a:gd name="connsiteY8" fmla="*/ 3731 h 733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6768" h="733970">
                    <a:moveTo>
                      <a:pt x="0" y="733970"/>
                    </a:moveTo>
                    <a:cubicBezTo>
                      <a:pt x="21629" y="731390"/>
                      <a:pt x="43259" y="728810"/>
                      <a:pt x="97631" y="705395"/>
                    </a:cubicBezTo>
                    <a:cubicBezTo>
                      <a:pt x="152003" y="681979"/>
                      <a:pt x="255984" y="638721"/>
                      <a:pt x="326231" y="593477"/>
                    </a:cubicBezTo>
                    <a:cubicBezTo>
                      <a:pt x="396478" y="548233"/>
                      <a:pt x="470693" y="500608"/>
                      <a:pt x="519112" y="433933"/>
                    </a:cubicBezTo>
                    <a:cubicBezTo>
                      <a:pt x="567531" y="367258"/>
                      <a:pt x="599678" y="295820"/>
                      <a:pt x="616743" y="193427"/>
                    </a:cubicBezTo>
                    <a:cubicBezTo>
                      <a:pt x="633808" y="91034"/>
                      <a:pt x="635654" y="38962"/>
                      <a:pt x="650081" y="19595"/>
                    </a:cubicBezTo>
                    <a:cubicBezTo>
                      <a:pt x="664508" y="228"/>
                      <a:pt x="704165" y="-420"/>
                      <a:pt x="736351" y="110"/>
                    </a:cubicBezTo>
                    <a:lnTo>
                      <a:pt x="832182" y="745"/>
                    </a:lnTo>
                    <a:cubicBezTo>
                      <a:pt x="872088" y="879"/>
                      <a:pt x="882166" y="3496"/>
                      <a:pt x="936768" y="3731"/>
                    </a:cubicBezTo>
                  </a:path>
                </a:pathLst>
              </a:cu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CustomShape 103">
                <a:extLst>
                  <a:ext uri="{FF2B5EF4-FFF2-40B4-BE49-F238E27FC236}">
                    <a16:creationId xmlns:a16="http://schemas.microsoft.com/office/drawing/2014/main" id="{99C09F38-10F2-72B1-D9AB-E84AA761D24A}"/>
                  </a:ext>
                </a:extLst>
              </p:cNvPr>
              <p:cNvSpPr/>
              <p:nvPr/>
            </p:nvSpPr>
            <p:spPr>
              <a:xfrm>
                <a:off x="2016547" y="6341416"/>
                <a:ext cx="129446" cy="106306"/>
              </a:xfrm>
              <a:prstGeom prst="ellipse">
                <a:avLst/>
              </a:prstGeom>
              <a:grpFill/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CustomShape 110">
                <a:extLst>
                  <a:ext uri="{FF2B5EF4-FFF2-40B4-BE49-F238E27FC236}">
                    <a16:creationId xmlns:a16="http://schemas.microsoft.com/office/drawing/2014/main" id="{A6D4A312-D880-FA3D-DF51-1C1174EECE08}"/>
                  </a:ext>
                </a:extLst>
              </p:cNvPr>
              <p:cNvSpPr/>
              <p:nvPr/>
            </p:nvSpPr>
            <p:spPr>
              <a:xfrm>
                <a:off x="3005841" y="6175086"/>
                <a:ext cx="122216" cy="105583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CustomShape 111">
                <a:extLst>
                  <a:ext uri="{FF2B5EF4-FFF2-40B4-BE49-F238E27FC236}">
                    <a16:creationId xmlns:a16="http://schemas.microsoft.com/office/drawing/2014/main" id="{7E51D36A-B26E-F5F6-769F-8725A8CCB462}"/>
                  </a:ext>
                </a:extLst>
              </p:cNvPr>
              <p:cNvSpPr/>
              <p:nvPr/>
            </p:nvSpPr>
            <p:spPr>
              <a:xfrm>
                <a:off x="2770811" y="6175086"/>
                <a:ext cx="122216" cy="112814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CustomShape 122">
                <a:extLst>
                  <a:ext uri="{FF2B5EF4-FFF2-40B4-BE49-F238E27FC236}">
                    <a16:creationId xmlns:a16="http://schemas.microsoft.com/office/drawing/2014/main" id="{9C58B35F-1F52-A67C-428A-DD15619ED538}"/>
                  </a:ext>
                </a:extLst>
              </p:cNvPr>
              <p:cNvSpPr/>
              <p:nvPr/>
            </p:nvSpPr>
            <p:spPr>
              <a:xfrm>
                <a:off x="2252301" y="6333461"/>
                <a:ext cx="130171" cy="11426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CustomShape 123">
                <a:extLst>
                  <a:ext uri="{FF2B5EF4-FFF2-40B4-BE49-F238E27FC236}">
                    <a16:creationId xmlns:a16="http://schemas.microsoft.com/office/drawing/2014/main" id="{5CACD2D0-201B-9351-30D2-4712AB5BB73E}"/>
                  </a:ext>
                </a:extLst>
              </p:cNvPr>
              <p:cNvSpPr/>
              <p:nvPr/>
            </p:nvSpPr>
            <p:spPr>
              <a:xfrm>
                <a:off x="2016548" y="6341670"/>
                <a:ext cx="121237" cy="95827"/>
              </a:xfrm>
              <a:prstGeom prst="ellipse">
                <a:avLst/>
              </a:prstGeom>
              <a:solidFill>
                <a:srgbClr val="0080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CustomShape 129">
                <a:extLst>
                  <a:ext uri="{FF2B5EF4-FFF2-40B4-BE49-F238E27FC236}">
                    <a16:creationId xmlns:a16="http://schemas.microsoft.com/office/drawing/2014/main" id="{6A3C5F81-CEA2-9664-A38A-5D653124EDD6}"/>
                  </a:ext>
                </a:extLst>
              </p:cNvPr>
              <p:cNvSpPr/>
              <p:nvPr/>
            </p:nvSpPr>
            <p:spPr>
              <a:xfrm>
                <a:off x="3005841" y="6175086"/>
                <a:ext cx="122216" cy="95827"/>
              </a:xfrm>
              <a:prstGeom prst="ellipse">
                <a:avLst/>
              </a:prstGeom>
              <a:solidFill>
                <a:srgbClr val="FF0000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CustomShape 130">
                <a:extLst>
                  <a:ext uri="{FF2B5EF4-FFF2-40B4-BE49-F238E27FC236}">
                    <a16:creationId xmlns:a16="http://schemas.microsoft.com/office/drawing/2014/main" id="{FE1B80FD-65FF-8B87-109C-9CD9E136D314}"/>
                  </a:ext>
                </a:extLst>
              </p:cNvPr>
              <p:cNvSpPr/>
              <p:nvPr/>
            </p:nvSpPr>
            <p:spPr>
              <a:xfrm>
                <a:off x="2770810" y="6175086"/>
                <a:ext cx="122216" cy="958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Line 134">
                <a:extLst>
                  <a:ext uri="{FF2B5EF4-FFF2-40B4-BE49-F238E27FC236}">
                    <a16:creationId xmlns:a16="http://schemas.microsoft.com/office/drawing/2014/main" id="{1655BF17-D215-504B-38BF-1AA184E8A8D5}"/>
                  </a:ext>
                </a:extLst>
              </p:cNvPr>
              <p:cNvSpPr/>
              <p:nvPr/>
            </p:nvSpPr>
            <p:spPr>
              <a:xfrm flipV="1">
                <a:off x="2537953" y="4591665"/>
                <a:ext cx="0" cy="2149661"/>
              </a:xfrm>
              <a:prstGeom prst="line">
                <a:avLst/>
              </a:prstGeom>
              <a:grpFill/>
              <a:ln w="15875">
                <a:solidFill>
                  <a:srgbClr val="00804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Line 137">
                <a:extLst>
                  <a:ext uri="{FF2B5EF4-FFF2-40B4-BE49-F238E27FC236}">
                    <a16:creationId xmlns:a16="http://schemas.microsoft.com/office/drawing/2014/main" id="{FD61E676-E589-9FF2-7E65-A3AF89380D90}"/>
                  </a:ext>
                </a:extLst>
              </p:cNvPr>
              <p:cNvSpPr/>
              <p:nvPr/>
            </p:nvSpPr>
            <p:spPr>
              <a:xfrm>
                <a:off x="1454894" y="5543184"/>
                <a:ext cx="1090823" cy="0"/>
              </a:xfrm>
              <a:prstGeom prst="line">
                <a:avLst/>
              </a:prstGeom>
              <a:grpFill/>
              <a:ln w="19050">
                <a:solidFill>
                  <a:srgbClr val="6666FF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Line 138">
                <a:extLst>
                  <a:ext uri="{FF2B5EF4-FFF2-40B4-BE49-F238E27FC236}">
                    <a16:creationId xmlns:a16="http://schemas.microsoft.com/office/drawing/2014/main" id="{3434BCB8-FB3A-5217-F6CF-5E364A9BDA82}"/>
                  </a:ext>
                </a:extLst>
              </p:cNvPr>
              <p:cNvSpPr/>
              <p:nvPr/>
            </p:nvSpPr>
            <p:spPr>
              <a:xfrm flipV="1">
                <a:off x="2551791" y="5543184"/>
                <a:ext cx="1076984" cy="0"/>
              </a:xfrm>
              <a:prstGeom prst="line">
                <a:avLst/>
              </a:prstGeom>
              <a:grpFill/>
              <a:ln w="19050">
                <a:solidFill>
                  <a:srgbClr val="FF0000"/>
                </a:solidFill>
                <a:prstDash val="sysDot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CustomShape 140">
                <a:extLst>
                  <a:ext uri="{FF2B5EF4-FFF2-40B4-BE49-F238E27FC236}">
                    <a16:creationId xmlns:a16="http://schemas.microsoft.com/office/drawing/2014/main" id="{111B3211-4558-2C79-0018-74770EB6C3AB}"/>
                  </a:ext>
                </a:extLst>
              </p:cNvPr>
              <p:cNvSpPr/>
              <p:nvPr/>
            </p:nvSpPr>
            <p:spPr>
              <a:xfrm>
                <a:off x="2245258" y="6341670"/>
                <a:ext cx="121237" cy="95827"/>
              </a:xfrm>
              <a:prstGeom prst="ellipse">
                <a:avLst/>
              </a:prstGeom>
              <a:solidFill>
                <a:srgbClr val="0080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orme libre : forme 79">
                <a:extLst>
                  <a:ext uri="{FF2B5EF4-FFF2-40B4-BE49-F238E27FC236}">
                    <a16:creationId xmlns:a16="http://schemas.microsoft.com/office/drawing/2014/main" id="{B7857C26-5ED9-8A05-2623-F153EFE2462D}"/>
                  </a:ext>
                </a:extLst>
              </p:cNvPr>
              <p:cNvSpPr/>
              <p:nvPr/>
            </p:nvSpPr>
            <p:spPr>
              <a:xfrm>
                <a:off x="2545717" y="5218314"/>
                <a:ext cx="1738261" cy="1355435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005158"/>
                  <a:gd name="connsiteY0" fmla="*/ 783787 h 783787"/>
                  <a:gd name="connsiteX1" fmla="*/ 97631 w 1005158"/>
                  <a:gd name="connsiteY1" fmla="*/ 755212 h 783787"/>
                  <a:gd name="connsiteX2" fmla="*/ 326231 w 1005158"/>
                  <a:gd name="connsiteY2" fmla="*/ 643294 h 783787"/>
                  <a:gd name="connsiteX3" fmla="*/ 519112 w 1005158"/>
                  <a:gd name="connsiteY3" fmla="*/ 483750 h 783787"/>
                  <a:gd name="connsiteX4" fmla="*/ 616743 w 1005158"/>
                  <a:gd name="connsiteY4" fmla="*/ 243244 h 783787"/>
                  <a:gd name="connsiteX5" fmla="*/ 650081 w 1005158"/>
                  <a:gd name="connsiteY5" fmla="*/ 69412 h 783787"/>
                  <a:gd name="connsiteX6" fmla="*/ 738187 w 1005158"/>
                  <a:gd name="connsiteY6" fmla="*/ 356 h 783787"/>
                  <a:gd name="connsiteX7" fmla="*/ 900112 w 1005158"/>
                  <a:gd name="connsiteY7" fmla="*/ 43219 h 783787"/>
                  <a:gd name="connsiteX8" fmla="*/ 1005158 w 1005158"/>
                  <a:gd name="connsiteY8" fmla="*/ 54925 h 78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5158" h="783787">
                    <a:moveTo>
                      <a:pt x="0" y="783787"/>
                    </a:moveTo>
                    <a:cubicBezTo>
                      <a:pt x="21629" y="781207"/>
                      <a:pt x="43259" y="778627"/>
                      <a:pt x="97631" y="755212"/>
                    </a:cubicBezTo>
                    <a:cubicBezTo>
                      <a:pt x="152003" y="731796"/>
                      <a:pt x="255984" y="688538"/>
                      <a:pt x="326231" y="643294"/>
                    </a:cubicBezTo>
                    <a:cubicBezTo>
                      <a:pt x="396478" y="598050"/>
                      <a:pt x="470693" y="550425"/>
                      <a:pt x="519112" y="483750"/>
                    </a:cubicBezTo>
                    <a:cubicBezTo>
                      <a:pt x="567531" y="417075"/>
                      <a:pt x="599678" y="345637"/>
                      <a:pt x="616743" y="243244"/>
                    </a:cubicBezTo>
                    <a:cubicBezTo>
                      <a:pt x="633808" y="140851"/>
                      <a:pt x="629840" y="109893"/>
                      <a:pt x="650081" y="69412"/>
                    </a:cubicBezTo>
                    <a:cubicBezTo>
                      <a:pt x="670322" y="28931"/>
                      <a:pt x="696515" y="4721"/>
                      <a:pt x="738187" y="356"/>
                    </a:cubicBezTo>
                    <a:cubicBezTo>
                      <a:pt x="779859" y="-4009"/>
                      <a:pt x="835421" y="32900"/>
                      <a:pt x="900112" y="43219"/>
                    </a:cubicBezTo>
                    <a:cubicBezTo>
                      <a:pt x="964803" y="53538"/>
                      <a:pt x="924394" y="50559"/>
                      <a:pt x="1005158" y="54925"/>
                    </a:cubicBezTo>
                  </a:path>
                </a:pathLst>
              </a:cu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1" name="AutoShape 64">
                <a:extLst>
                  <a:ext uri="{FF2B5EF4-FFF2-40B4-BE49-F238E27FC236}">
                    <a16:creationId xmlns:a16="http://schemas.microsoft.com/office/drawing/2014/main" id="{F2FF4413-095B-A139-FD7F-B41EC312F8D7}"/>
                  </a:ext>
                </a:extLst>
              </p:cNvPr>
              <p:cNvCxnSpPr>
                <a:cxnSpLocks noChangeAspect="1" noChangeShapeType="1"/>
                <a:stCxn id="74" idx="6"/>
                <a:endCxn id="90" idx="6"/>
              </p:cNvCxnSpPr>
              <p:nvPr/>
            </p:nvCxnSpPr>
            <p:spPr bwMode="auto">
              <a:xfrm flipH="1" flipV="1">
                <a:off x="3037507" y="5041313"/>
                <a:ext cx="90549" cy="1181687"/>
              </a:xfrm>
              <a:prstGeom prst="curvedConnector3">
                <a:avLst>
                  <a:gd name="adj1" fmla="val -425105"/>
                </a:avLst>
              </a:prstGeom>
              <a:grp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sp>
            <p:nvSpPr>
              <p:cNvPr id="82" name="Line 133">
                <a:extLst>
                  <a:ext uri="{FF2B5EF4-FFF2-40B4-BE49-F238E27FC236}">
                    <a16:creationId xmlns:a16="http://schemas.microsoft.com/office/drawing/2014/main" id="{F50C4D82-1AFA-2333-0044-BE935726A1D6}"/>
                  </a:ext>
                </a:extLst>
              </p:cNvPr>
              <p:cNvSpPr/>
              <p:nvPr/>
            </p:nvSpPr>
            <p:spPr>
              <a:xfrm>
                <a:off x="1168399" y="4886561"/>
                <a:ext cx="3074650" cy="0"/>
              </a:xfrm>
              <a:prstGeom prst="line">
                <a:avLst/>
              </a:prstGeom>
              <a:grp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CustomShape 123">
                <a:extLst>
                  <a:ext uri="{FF2B5EF4-FFF2-40B4-BE49-F238E27FC236}">
                    <a16:creationId xmlns:a16="http://schemas.microsoft.com/office/drawing/2014/main" id="{E4CAB565-6D0A-3B63-FA2E-438D27B5939D}"/>
                  </a:ext>
                </a:extLst>
              </p:cNvPr>
              <p:cNvSpPr/>
              <p:nvPr/>
            </p:nvSpPr>
            <p:spPr>
              <a:xfrm>
                <a:off x="1994952" y="4996653"/>
                <a:ext cx="121237" cy="95827"/>
              </a:xfrm>
              <a:prstGeom prst="ellipse">
                <a:avLst/>
              </a:prstGeom>
              <a:solidFill>
                <a:srgbClr val="0080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02C9F814-3B50-33EC-2C85-9D158AB81D2D}"/>
                  </a:ext>
                </a:extLst>
              </p:cNvPr>
              <p:cNvSpPr txBox="1"/>
              <p:nvPr/>
            </p:nvSpPr>
            <p:spPr>
              <a:xfrm>
                <a:off x="3277946" y="6107175"/>
                <a:ext cx="1182798" cy="409632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chemeClr val="bg1"/>
                    </a:solidFill>
                  </a:rPr>
                  <a:t>s</a:t>
                </a:r>
                <a:r>
                  <a:rPr lang="en-US" sz="1400" dirty="0">
                    <a:solidFill>
                      <a:schemeClr val="bg1"/>
                    </a:solidFill>
                  </a:rPr>
                  <a:t>-shell</a:t>
                </a:r>
              </a:p>
            </p:txBody>
          </p:sp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1F50A8CA-D307-0B85-D903-AEE152B97250}"/>
                  </a:ext>
                </a:extLst>
              </p:cNvPr>
              <p:cNvSpPr txBox="1"/>
              <p:nvPr/>
            </p:nvSpPr>
            <p:spPr>
              <a:xfrm>
                <a:off x="4339795" y="4790776"/>
                <a:ext cx="1198993" cy="409632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chemeClr val="bg1"/>
                    </a:solidFill>
                  </a:rPr>
                  <a:t>p</a:t>
                </a:r>
                <a:r>
                  <a:rPr lang="en-US" sz="1400" dirty="0">
                    <a:solidFill>
                      <a:schemeClr val="bg1"/>
                    </a:solidFill>
                  </a:rPr>
                  <a:t>-shell</a:t>
                </a:r>
              </a:p>
            </p:txBody>
          </p:sp>
          <p:sp>
            <p:nvSpPr>
              <p:cNvPr id="86" name="Accolade fermante 85">
                <a:extLst>
                  <a:ext uri="{FF2B5EF4-FFF2-40B4-BE49-F238E27FC236}">
                    <a16:creationId xmlns:a16="http://schemas.microsoft.com/office/drawing/2014/main" id="{FA24BF64-A4F2-2F84-3979-C75C9C73B94B}"/>
                  </a:ext>
                </a:extLst>
              </p:cNvPr>
              <p:cNvSpPr/>
              <p:nvPr/>
            </p:nvSpPr>
            <p:spPr>
              <a:xfrm>
                <a:off x="4229816" y="4791305"/>
                <a:ext cx="153716" cy="369332"/>
              </a:xfrm>
              <a:prstGeom prst="rightBrace">
                <a:avLst>
                  <a:gd name="adj1" fmla="val 78828"/>
                  <a:gd name="adj2" fmla="val 50000"/>
                </a:avLst>
              </a:prstGeom>
              <a:grpFill/>
              <a:ln w="19050">
                <a:solidFill>
                  <a:srgbClr val="008040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ZoneTexte 86">
                    <a:extLst>
                      <a:ext uri="{FF2B5EF4-FFF2-40B4-BE49-F238E27FC236}">
                        <a16:creationId xmlns:a16="http://schemas.microsoft.com/office/drawing/2014/main" id="{1C21502C-C169-54FC-BE6A-A532907F236E}"/>
                      </a:ext>
                    </a:extLst>
                  </p:cNvPr>
                  <p:cNvSpPr txBox="1"/>
                  <p:nvPr/>
                </p:nvSpPr>
                <p:spPr>
                  <a:xfrm rot="18900000">
                    <a:off x="525396" y="4891774"/>
                    <a:ext cx="846583" cy="392479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Pre>
                            <m:sPrePr>
                              <m:ctrlPr>
                                <a:rPr lang="fr-FR" sz="1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fr-FR" sz="1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fr-FR" sz="1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1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f>
                                    <m:fPr>
                                      <m:type m:val="skw"/>
                                      <m:ctrlPr>
                                        <a:rPr lang="fr-FR" sz="1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fr-FR" sz="1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</m:e>
                          </m:sPre>
                        </m:oMath>
                      </m:oMathPara>
                    </a14:m>
                    <a:endParaRPr lang="en-US" sz="100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7" name="ZoneTexte 86">
                    <a:extLst>
                      <a:ext uri="{FF2B5EF4-FFF2-40B4-BE49-F238E27FC236}">
                        <a16:creationId xmlns:a16="http://schemas.microsoft.com/office/drawing/2014/main" id="{1C21502C-C169-54FC-BE6A-A532907F23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900000">
                    <a:off x="525396" y="4891774"/>
                    <a:ext cx="846583" cy="39247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4255" t="-38298" r="-60638" b="-2766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4ECA925B-1DE3-9295-A0B8-611B2A7EE8EC}"/>
                  </a:ext>
                </a:extLst>
              </p:cNvPr>
              <p:cNvSpPr txBox="1"/>
              <p:nvPr/>
            </p:nvSpPr>
            <p:spPr>
              <a:xfrm>
                <a:off x="1512781" y="5515426"/>
                <a:ext cx="1012668" cy="76805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1p1h excitation</a:t>
                </a:r>
              </a:p>
            </p:txBody>
          </p:sp>
          <p:sp>
            <p:nvSpPr>
              <p:cNvPr id="90" name="CustomShape 130">
                <a:extLst>
                  <a:ext uri="{FF2B5EF4-FFF2-40B4-BE49-F238E27FC236}">
                    <a16:creationId xmlns:a16="http://schemas.microsoft.com/office/drawing/2014/main" id="{B2E681BB-47F4-9BD6-5909-64E2DAAD905F}"/>
                  </a:ext>
                </a:extLst>
              </p:cNvPr>
              <p:cNvSpPr/>
              <p:nvPr/>
            </p:nvSpPr>
            <p:spPr>
              <a:xfrm>
                <a:off x="2915292" y="4993399"/>
                <a:ext cx="122216" cy="9582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9985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8231864-ECB4-4617-B96F-27E89EB29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i="1" dirty="0"/>
              <a:t>An incomplete list of References (textbooks)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E19D4CD-C31E-9EEB-266F-3D2CB68C6903}"/>
              </a:ext>
            </a:extLst>
          </p:cNvPr>
          <p:cNvSpPr txBox="1"/>
          <p:nvPr/>
        </p:nvSpPr>
        <p:spPr>
          <a:xfrm>
            <a:off x="358217" y="1008409"/>
            <a:ext cx="114458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Quantum Collision Theory C. J. </a:t>
            </a:r>
            <a:r>
              <a:rPr lang="en-US" sz="1800" dirty="0" err="1"/>
              <a:t>Joachain</a:t>
            </a:r>
            <a:r>
              <a:rPr lang="en-US" sz="1800" dirty="0"/>
              <a:t>, ISBN 978-0-444-86773-5, North-Holland, 1975.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Scattering Theory, J. R. Taylor, 978-0-486-45013-1, Dover publications, 1983.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Introduction to Nuclear Reactions, C. A. </a:t>
            </a:r>
            <a:r>
              <a:rPr lang="en-US" sz="1800" dirty="0" err="1"/>
              <a:t>Bertulani</a:t>
            </a:r>
            <a:r>
              <a:rPr lang="en-US" sz="1800" dirty="0"/>
              <a:t> and P. Danielewicz,978-0-750-30932-5, Taylor &amp; Francis, 2003.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Nuclear Reactions for Astrophysics, I. J. Thompson and F. M. Nunes, 978-0-524-85635-5, Cambridge University press, 2009.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Nuclear Reactions, H.P. gen. </a:t>
            </a:r>
            <a:r>
              <a:rPr lang="en-US" sz="1800" dirty="0" err="1"/>
              <a:t>Schieck</a:t>
            </a:r>
            <a:r>
              <a:rPr lang="en-US" sz="1800" dirty="0"/>
              <a:t>, 978-3-642-53985-5, Springer, 2014.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sz="1800" dirty="0"/>
              <a:t>Introduction to Nuclear Reactions, G.R. </a:t>
            </a:r>
            <a:r>
              <a:rPr lang="en-US" sz="1800" dirty="0" err="1"/>
              <a:t>Satchler</a:t>
            </a:r>
            <a:r>
              <a:rPr lang="en-US" sz="1800" dirty="0"/>
              <a:t>, 0-333-25907-6, Macmillan Press, 1980.</a:t>
            </a:r>
          </a:p>
          <a:p>
            <a:pPr marL="342900" indent="-342900">
              <a:buSzPct val="2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endParaRPr lang="en-US" sz="1800" dirty="0"/>
          </a:p>
          <a:p>
            <a:pPr>
              <a:buSzPct val="200000"/>
            </a:pPr>
            <a:r>
              <a:rPr lang="en-US" sz="1800" dirty="0"/>
              <a:t>This presentation brings together material from lectures by several authors to provide a comprehensive overview of the different approaches required to understand and model nuclear reactions in astrophysics.</a:t>
            </a:r>
          </a:p>
          <a:p>
            <a:pPr marL="787400" lvl="1" indent="-285750">
              <a:buSzPct val="200000"/>
              <a:buFont typeface="Webdings" panose="05030102010509060703" pitchFamily="18" charset="2"/>
              <a:buChar char=""/>
            </a:pPr>
            <a:r>
              <a:rPr lang="en-US" sz="1800" dirty="0"/>
              <a:t>Carl Brune</a:t>
            </a:r>
          </a:p>
          <a:p>
            <a:pPr marL="787400" lvl="1" indent="-285750">
              <a:buSzPct val="200000"/>
              <a:buFont typeface="Webdings" panose="05030102010509060703" pitchFamily="18" charset="2"/>
              <a:buChar char=""/>
            </a:pPr>
            <a:r>
              <a:rPr lang="en-US" sz="1800" dirty="0"/>
              <a:t>James deBoer</a:t>
            </a:r>
          </a:p>
          <a:p>
            <a:pPr marL="787400" lvl="1" indent="-285750">
              <a:buSzPct val="200000"/>
              <a:buFont typeface="Webdings" panose="05030102010509060703" pitchFamily="18" charset="2"/>
              <a:buChar char=""/>
            </a:pPr>
            <a:r>
              <a:rPr lang="en-US" sz="1800" dirty="0"/>
              <a:t>Chloë Hebborn</a:t>
            </a:r>
          </a:p>
          <a:p>
            <a:pPr marL="787400" lvl="1" indent="-285750">
              <a:buSzPct val="200000"/>
              <a:buFont typeface="Webdings" panose="05030102010509060703" pitchFamily="18" charset="2"/>
              <a:buChar char=""/>
            </a:pPr>
            <a:r>
              <a:rPr lang="en-US" sz="1800" dirty="0"/>
              <a:t>Stephane Hilaire</a:t>
            </a:r>
          </a:p>
          <a:p>
            <a:pPr marL="787400" lvl="1" indent="-285750">
              <a:buSzPct val="200000"/>
              <a:buFont typeface="Webdings" panose="05030102010509060703" pitchFamily="18" charset="2"/>
              <a:buChar char=""/>
            </a:pPr>
            <a:r>
              <a:rPr lang="en-US" sz="1800" dirty="0"/>
              <a:t>Denis Lacroix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E5BB26-EE06-5705-510E-D5C8185C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DD2D6F8-45BD-F8C9-A8D7-2E425EB4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7616BEE6-C13C-4A75-DFDB-12C6A5285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642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B2DF6-FD80-7B47-9C93-9A475E95B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i="1" dirty="0"/>
              <a:t>ab initio </a:t>
            </a:r>
            <a:r>
              <a:rPr lang="en-US" sz="2716" b="0" dirty="0"/>
              <a:t>in nuclear physics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1F33ED-0BE3-F545-A175-F075CCD5CFC5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4239953" y="1088212"/>
                <a:ext cx="7490440" cy="2833337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First principles for Nuclear Physics: QCD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</a:p>
              <a:p>
                <a:pPr lvl="1">
                  <a:spcBef>
                    <a:spcPts val="12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Non-perturbative at low energies;</a:t>
                </a:r>
              </a:p>
              <a:p>
                <a:pPr lvl="1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Still outstanding to perform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LQCD.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Assuming degrees of freedom to be </a:t>
                </a:r>
                <a:r>
                  <a:rPr lang="en-US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nucleons (including antinucleons and hyperons…):</a:t>
                </a:r>
              </a:p>
              <a:p>
                <a:pPr lvl="1">
                  <a:spcBef>
                    <a:spcPts val="12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Nuclei made of nucleons;</a:t>
                </a:r>
              </a:p>
              <a:p>
                <a:pPr lvl="1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Interacting by nucleon-nucleon and three-nucleon potentials.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1F33ED-0BE3-F545-A175-F075CCD5CF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239953" y="1088212"/>
                <a:ext cx="7490440" cy="2833337"/>
              </a:xfrm>
              <a:prstGeom prst="rect">
                <a:avLst/>
              </a:prstGeom>
              <a:blipFill>
                <a:blip r:embed="rId2"/>
                <a:stretch>
                  <a:fillRect l="-570" t="-2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4F771A2-E4F3-EF4C-8AF8-A8D8C8673817}"/>
              </a:ext>
            </a:extLst>
          </p:cNvPr>
          <p:cNvSpPr txBox="1">
            <a:spLocks/>
          </p:cNvSpPr>
          <p:nvPr/>
        </p:nvSpPr>
        <p:spPr bwMode="auto">
          <a:xfrm>
            <a:off x="6096000" y="3921550"/>
            <a:ext cx="5634393" cy="21021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i="1" dirty="0"/>
              <a:t>ab initio</a:t>
            </a:r>
            <a:r>
              <a:rPr lang="en-US" dirty="0"/>
              <a:t> means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 All nucleons are active;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 Exact Pauli principle;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 Realistic inter-nucleon interactions;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Accurate description of NN and 3N data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 Controllable approximations.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2DE900-1905-B030-01D2-4ECA519F99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7628"/>
            <a:ext cx="4239953" cy="5616000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9F29E9-3726-EACA-F22A-7A309AE81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2BE524D-03CB-5B43-D674-9600B551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AC64E3F-3BCC-3403-168A-738DAC12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020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46B0-A60F-0C23-D617-AEC65CBD0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FDBCDA4-08C4-2AD8-C645-5A55DBB5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Reaction</a:t>
            </a:r>
            <a:r>
              <a:rPr lang="fr-FR" dirty="0"/>
              <a:t> </a:t>
            </a:r>
            <a:r>
              <a:rPr lang="fr-FR" dirty="0" err="1"/>
              <a:t>theory</a:t>
            </a:r>
            <a:endParaRPr lang="fr-FR" dirty="0"/>
          </a:p>
        </p:txBody>
      </p:sp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AB91ECCB-9FE1-7FFD-AD43-104639F1D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0627" y="1256765"/>
            <a:ext cx="3822577" cy="382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E811B8B-65DB-AD3C-ABAB-8FD54D067DF5}"/>
              </a:ext>
            </a:extLst>
          </p:cNvPr>
          <p:cNvSpPr txBox="1"/>
          <p:nvPr/>
        </p:nvSpPr>
        <p:spPr>
          <a:xfrm>
            <a:off x="7892249" y="520112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Reaction</a:t>
            </a:r>
            <a:r>
              <a:rPr lang="fr-FR" dirty="0"/>
              <a:t> </a:t>
            </a:r>
            <a:r>
              <a:rPr lang="fr-FR" dirty="0" err="1"/>
              <a:t>theory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79971BF-E8A4-0FB8-785C-414766905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31" y="2098271"/>
            <a:ext cx="6422684" cy="36146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E2D033-B90F-5CD7-5AE3-AF5205CDC88F}"/>
              </a:ext>
            </a:extLst>
          </p:cNvPr>
          <p:cNvSpPr txBox="1"/>
          <p:nvPr/>
        </p:nvSpPr>
        <p:spPr>
          <a:xfrm rot="17469409">
            <a:off x="4505238" y="3748024"/>
            <a:ext cx="1260000" cy="1260000"/>
          </a:xfrm>
          <a:prstGeom prst="rect">
            <a:avLst/>
          </a:prstGeom>
          <a:noFill/>
        </p:spPr>
        <p:txBody>
          <a:bodyPr wrap="none" rtlCol="0">
            <a:prstTxWarp prst="textCircle">
              <a:avLst/>
            </a:prstTxWarp>
            <a:spAutoFit/>
          </a:bodyPr>
          <a:lstStyle/>
          <a:p>
            <a:r>
              <a:rPr lang="fr-FR" sz="4800" dirty="0">
                <a:solidFill>
                  <a:srgbClr val="FF36E2"/>
                </a:solidFill>
                <a:latin typeface="Edwardian Script ITC" panose="030303020407070D0804" pitchFamily="66" charset="0"/>
              </a:rPr>
              <a:t>Nuclear structure</a:t>
            </a:r>
          </a:p>
        </p:txBody>
      </p:sp>
      <p:sp>
        <p:nvSpPr>
          <p:cNvPr id="16" name="Espace réservé de la date 15">
            <a:extLst>
              <a:ext uri="{FF2B5EF4-FFF2-40B4-BE49-F238E27FC236}">
                <a16:creationId xmlns:a16="http://schemas.microsoft.com/office/drawing/2014/main" id="{EC9A50B8-E33C-BAE6-A001-BCA4D44EB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8E6B4851-56D6-B934-B99C-CA145AD8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F2B6426D-29F9-CA56-E825-C425287A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12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D2FB3-F8BB-0E49-82FB-9DB8DF33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The nuclear many-body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8E30B8-EEF1-894F-9DD3-AB7FC5613B5F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358219" y="1008409"/>
                <a:ext cx="7641455" cy="5411246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 marL="457200" indent="-4572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Assume </a:t>
                </a:r>
                <a:r>
                  <a:rPr lang="en-US" sz="18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active nucleons with a spatial, spin, and isospin components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fr-FR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𝑖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=1,2…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 startAt="2"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non-relativistic energies, the microscopic </a:t>
                </a:r>
                <a:r>
                  <a:rPr lang="en-US" sz="18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-nucleon Hamiltonian</a:t>
                </a:r>
              </a:p>
              <a:p>
                <a:pPr marL="457200" lvl="1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𝐻</m:t>
                          </m:r>
                        </m:e>
                        <m:sup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</m:d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sup>
                        <m:e>
                          <m:f>
                            <m:f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den>
                          </m:f>
                        </m:e>
                      </m:nary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≤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&lt;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sup>
                        <m: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𝑁𝑁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  <m:r>
                                <m:rPr>
                                  <m:brk m:alnAt="23"/>
                                </m:r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≤</m:t>
                              </m:r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𝑖𝑗𝑘</m:t>
                                  </m:r>
                                </m:sub>
                                <m:sup>
                                  <m:r>
                                    <a:rPr lang="fr-FR" sz="20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𝑁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  <m:r>
                        <a:rPr lang="fr-FR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517413" lvl="1" indent="0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1"/>
                  </a:buClr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Nucleons are composite systems and nuclei is highly correlated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 startAt="2"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Find the state vector that minimize the energy by solving the many-body Schrödinger equation</a:t>
                </a:r>
              </a:p>
              <a:p>
                <a:pPr marL="119062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  <m:t>𝐻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  <m:t> 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  <m:t>(</m:t>
                          </m:r>
                          <m: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  <m:t>𝐴</m:t>
                          </m:r>
                          <m:r>
                            <a:rPr lang="fr-FR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itchFamily="-112" charset="2"/>
                            </a:rPr>
                            <m:t>)</m:t>
                          </m:r>
                        </m:sup>
                      </m:sSubSup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fr-FR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…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  <m:r>
                        <a:rPr lang="fr-FR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fr-FR" sz="20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fr-FR" sz="20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…</m:t>
                      </m:r>
                      <m:acc>
                        <m:accPr>
                          <m:chr m:val="⃗"/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  <m:r>
                        <a:rPr lang="fr-FR" sz="20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917463" lvl="1" indent="-400050">
                  <a:lnSpc>
                    <a:spcPct val="100000"/>
                  </a:lnSpc>
                  <a:spcBef>
                    <a:spcPts val="600"/>
                  </a:spcBef>
                  <a:buClr>
                    <a:schemeClr val="tx1"/>
                  </a:buClr>
                  <a:buFont typeface="+mj-lt"/>
                  <a:buAutoNum type="romanUcPeriod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fr-FR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fr-FR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threshold</m:t>
                        </m:r>
                      </m:sub>
                    </m:sSub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&lt;0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are bound-states and subject to vanishing boundary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conditions</a:t>
                </a:r>
                <a:endPara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918000" lvl="2" indent="0">
                  <a:lnSpc>
                    <a:spcPct val="100000"/>
                  </a:lnSpc>
                  <a:spcBef>
                    <a:spcPts val="0"/>
                  </a:spcBef>
                  <a:buClr>
                    <a:schemeClr val="tx1"/>
                  </a:buClr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Find eigenfunctions and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eigenenergies</a:t>
                </a:r>
                <a:endPara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917463" lvl="1" indent="-400050">
                  <a:lnSpc>
                    <a:spcPct val="100000"/>
                  </a:lnSpc>
                  <a:spcBef>
                    <a:spcPts val="0"/>
                  </a:spcBef>
                  <a:buClr>
                    <a:schemeClr val="tx1"/>
                  </a:buClr>
                  <a:buFont typeface="+mj-lt"/>
                  <a:buAutoNum type="romanUcPeriod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fr-FR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fr-FR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threshold</m:t>
                        </m:r>
                      </m:sub>
                    </m:sSub>
                    <m:r>
                      <a:rPr lang="fr-FR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are continuum states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8E30B8-EEF1-894F-9DD3-AB7FC5613B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58219" y="1008409"/>
                <a:ext cx="7641455" cy="5411246"/>
              </a:xfrm>
              <a:prstGeom prst="rect">
                <a:avLst/>
              </a:prstGeom>
              <a:blipFill>
                <a:blip r:embed="rId3"/>
                <a:stretch>
                  <a:fillRect l="-559" t="-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493509EA-ED11-405F-3BF4-0E01E22385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0001" y="-1"/>
            <a:ext cx="3301999" cy="6586103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49949D0-552C-B084-99A5-1FFF3F77E1DA}"/>
              </a:ext>
            </a:extLst>
          </p:cNvPr>
          <p:cNvCxnSpPr/>
          <p:nvPr/>
        </p:nvCxnSpPr>
        <p:spPr>
          <a:xfrm>
            <a:off x="8719794" y="3685880"/>
            <a:ext cx="0" cy="2337848"/>
          </a:xfrm>
          <a:prstGeom prst="straightConnector1">
            <a:avLst/>
          </a:prstGeom>
          <a:ln w="28575">
            <a:solidFill>
              <a:srgbClr val="FF0000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4ACDFA57-4A6A-E2F4-ADDE-A4ADA4EDA230}"/>
              </a:ext>
            </a:extLst>
          </p:cNvPr>
          <p:cNvSpPr txBox="1"/>
          <p:nvPr/>
        </p:nvSpPr>
        <p:spPr>
          <a:xfrm rot="16200000">
            <a:off x="7309898" y="4648245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</a:rPr>
              <a:t>Bound state </a:t>
            </a:r>
            <a:r>
              <a:rPr lang="fr-FR" sz="1800" dirty="0" err="1">
                <a:solidFill>
                  <a:srgbClr val="FF0000"/>
                </a:solidFill>
              </a:rPr>
              <a:t>problem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3AE2FDBA-165D-FD02-B441-9FB94A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6AA67C1C-511B-6DB0-E9F0-94345B77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E06095C-F675-BB72-060F-C6CB03F9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42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CD77-4A95-E347-8239-5B9E9CF9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Nuclear forces </a:t>
            </a:r>
          </a:p>
        </p:txBody>
      </p:sp>
      <p:sp>
        <p:nvSpPr>
          <p:cNvPr id="68" name="Rectangle 17">
            <a:extLst>
              <a:ext uri="{FF2B5EF4-FFF2-40B4-BE49-F238E27FC236}">
                <a16:creationId xmlns:a16="http://schemas.microsoft.com/office/drawing/2014/main" id="{1E5BCAA4-938F-C447-98FB-32B1FE59CD57}"/>
              </a:ext>
            </a:extLst>
          </p:cNvPr>
          <p:cNvSpPr>
            <a:spLocks/>
          </p:cNvSpPr>
          <p:nvPr/>
        </p:nvSpPr>
        <p:spPr bwMode="auto">
          <a:xfrm>
            <a:off x="5186578" y="2157636"/>
            <a:ext cx="149572" cy="22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8573" bIns="0"/>
          <a:lstStyle/>
          <a:p>
            <a:pPr marL="27905" algn="l"/>
            <a:endParaRPr lang="en-US" sz="1300" dirty="0"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DCE08CC-8032-754B-AF9A-95635AD0239C}"/>
              </a:ext>
            </a:extLst>
          </p:cNvPr>
          <p:cNvSpPr/>
          <p:nvPr/>
        </p:nvSpPr>
        <p:spPr>
          <a:xfrm>
            <a:off x="7250675" y="4267200"/>
            <a:ext cx="174809" cy="1549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CA4A5E0-0C53-0060-4C0A-F47633E0F937}"/>
                  </a:ext>
                </a:extLst>
              </p:cNvPr>
              <p:cNvSpPr txBox="1"/>
              <p:nvPr/>
            </p:nvSpPr>
            <p:spPr>
              <a:xfrm>
                <a:off x="9242012" y="4912338"/>
                <a:ext cx="1779013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Sup>
                                <m:sSub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acc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CA4A5E0-0C53-0060-4C0A-F47633E0F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012" y="4912338"/>
                <a:ext cx="1779013" cy="11396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BAC163-5AC5-CB7F-94F0-A2804BDCD292}"/>
                  </a:ext>
                </a:extLst>
              </p:cNvPr>
              <p:cNvSpPr txBox="1"/>
              <p:nvPr/>
            </p:nvSpPr>
            <p:spPr>
              <a:xfrm>
                <a:off x="9242012" y="3655967"/>
                <a:ext cx="1916550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8BAC163-5AC5-CB7F-94F0-A2804BDCD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012" y="3655967"/>
                <a:ext cx="1916550" cy="11396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2">
                <a:extLst>
                  <a:ext uri="{FF2B5EF4-FFF2-40B4-BE49-F238E27FC236}">
                    <a16:creationId xmlns:a16="http://schemas.microsoft.com/office/drawing/2014/main" id="{A806DA0C-CEFC-C7AD-8021-B89C1EF6A95F}"/>
                  </a:ext>
                </a:extLst>
              </p:cNvPr>
              <p:cNvSpPr txBox="1"/>
              <p:nvPr/>
            </p:nvSpPr>
            <p:spPr>
              <a:xfrm>
                <a:off x="358219" y="993573"/>
                <a:ext cx="8031208" cy="4965077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Symmetries and associated conservation of strong force between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800" dirty="0"/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Any 3D rotation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total angular momentum J conserved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Point reflection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total parity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800" dirty="0"/>
                  <a:t>) conserved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Translation and Galilean invariance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no dependence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dirty="0" smtClean="0">
                            <a:latin typeface="Cambria Math" panose="02040503050406030204" pitchFamily="18" charset="0"/>
                          </a:rPr>
                          <m:t>CM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dirty="0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dirty="0" smtClean="0">
                            <a:latin typeface="Cambria Math" panose="02040503050406030204" pitchFamily="18" charset="0"/>
                          </a:rPr>
                          <m:t>CM</m:t>
                        </m:r>
                      </m:sub>
                    </m:sSub>
                  </m:oMath>
                </a14:m>
                <a:endParaRPr lang="en-US" sz="1800" baseline="-25000" dirty="0"/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Particle exchange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</m:oMath>
                </a14:m>
                <a:r>
                  <a:rPr lang="en-US" sz="1800" dirty="0"/>
                  <a:t>)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total wave-function is antisymmetric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Time reversal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Hamiltonian is real symmetric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600"/>
                  </a:spcAft>
                  <a:buFont typeface="Wingdings" pitchFamily="2" charset="2"/>
                  <a:buChar char="§"/>
                </a:pPr>
                <a:r>
                  <a:rPr lang="en-US" sz="1800" dirty="0"/>
                  <a:t>Isospin rotations (in first approximation)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800" dirty="0"/>
                  <a:t> partially conserved T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The nucleon-nucleon interaction can be cast either in a local form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𝑁𝑁</m:t>
                          </m:r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acc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fr-FR" sz="1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or a general non-local interaction (generally softer)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𝑁𝑁</m:t>
                          </m:r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</m:e>
                      </m:d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b="0" i="0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b="0" i="1" dirty="0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fr-FR" sz="1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acc>
                            </m:e>
                          </m:d>
                        </m:e>
                      </m:d>
                      <m:r>
                        <a:rPr lang="fr-FR" sz="1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2">
                <a:extLst>
                  <a:ext uri="{FF2B5EF4-FFF2-40B4-BE49-F238E27FC236}">
                    <a16:creationId xmlns:a16="http://schemas.microsoft.com/office/drawing/2014/main" id="{A806DA0C-CEFC-C7AD-8021-B89C1EF6A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19" y="993573"/>
                <a:ext cx="8031208" cy="4965077"/>
              </a:xfrm>
              <a:prstGeom prst="rect">
                <a:avLst/>
              </a:prstGeom>
              <a:blipFill>
                <a:blip r:embed="rId5"/>
                <a:stretch>
                  <a:fillRect l="-683" t="-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A24974-AE55-68C0-ED98-A85220B5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0233431B-4BDD-9CD9-C292-EAA8F2EF7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DF37625-F047-257D-5505-C4C615BE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9093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88772-AADD-084A-B32F-3793D2C9F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The nuclear many-body </a:t>
            </a:r>
            <a:r>
              <a:rPr lang="en-US" sz="2716" b="0"/>
              <a:t>wave function </a:t>
            </a:r>
            <a:endParaRPr lang="en-US" sz="2716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E8FB9F0-D0F3-2F5D-3EA1-3F1C2C3142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219" y="915640"/>
                <a:ext cx="11846312" cy="54129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Nucleons are fermions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only the antisymmetric wave function is relevant</a:t>
                </a:r>
                <a:endParaRPr lang="en-US" sz="1800" dirty="0">
                  <a:solidFill>
                    <a:srgbClr val="00009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</m:t>
                          </m:r>
                          <m:r>
                            <a:rPr lang="fr-FR" sz="20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200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Conserved total angular momentum J and parity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𝜋</m:t>
                    </m:r>
                  </m:oMath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approximately conserved total isospin T</a:t>
                </a: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r>
                        <a:rPr lang="fr-FR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sSup>
                            <m:sSup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r>
                            <a:rPr lang="fr-FR" sz="20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fr-FR" sz="20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Due to translational invariance all nucleonic operators are defined in the intrinsic frame (C.M. frame is irrelevant)</a:t>
                </a:r>
              </a:p>
              <a:p>
                <a:pPr lvl="1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wave function must be translational invariant</a:t>
                </a: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≔</m:t>
                      </m:r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e>
                        <m:sup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sup>
                      </m:sSup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 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 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Traditionally in nuclear physic with can either break symmetry and restore it or keep it enforced:</a:t>
                </a:r>
              </a:p>
              <a:p>
                <a:pPr lvl="2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tx1"/>
                  </a:buClr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with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translational invariant coordinates</a:t>
                </a:r>
              </a:p>
              <a:p>
                <a:pPr lvl="2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tx1"/>
                  </a:buClr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with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single-particle coordinates and achieved restoration</a:t>
                </a:r>
              </a:p>
              <a:p>
                <a:pPr marL="1034826" lvl="2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</m:t>
                          </m:r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 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r>
                            <a:rPr lang="fr-FR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80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fr-FR" sz="180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fr-FR" sz="180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a:rPr lang="fr-FR" sz="180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E8FB9F0-D0F3-2F5D-3EA1-3F1C2C314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19" y="915640"/>
                <a:ext cx="11846312" cy="5412920"/>
              </a:xfrm>
              <a:prstGeom prst="rect">
                <a:avLst/>
              </a:prstGeom>
              <a:blipFill>
                <a:blip r:embed="rId3"/>
                <a:stretch>
                  <a:fillRect l="-463" t="-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A51317-1BA9-23B6-2C0F-56A035B1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D16AC3-992A-16D5-52CB-186BAFDF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375791-46DD-EA73-1643-AD63A59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360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0ED11C9D-F8A6-1585-0823-C72B099A29A5}"/>
              </a:ext>
            </a:extLst>
          </p:cNvPr>
          <p:cNvSpPr txBox="1">
            <a:spLocks/>
          </p:cNvSpPr>
          <p:nvPr/>
        </p:nvSpPr>
        <p:spPr>
          <a:xfrm>
            <a:off x="358219" y="1214438"/>
            <a:ext cx="3176374" cy="2777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8707" indent="-258707" algn="l" defTabSz="1034826" rtl="0" eaLnBrk="1" latinLnBrk="0" hangingPunct="1">
              <a:lnSpc>
                <a:spcPct val="90000"/>
              </a:lnSpc>
              <a:spcBef>
                <a:spcPts val="1132"/>
              </a:spcBef>
              <a:buFont typeface="Arial" panose="020B0604020202020204" pitchFamily="34" charset="0"/>
              <a:buChar char="•"/>
              <a:defRPr sz="31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6120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3533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2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0946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28360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5773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186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0599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013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/>
              <a:t>Two-nucleon system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rgbClr val="000090"/>
              </a:solidFill>
            </a:endParaRPr>
          </a:p>
          <a:p>
            <a:pPr fontAlgn="auto">
              <a:spcAft>
                <a:spcPts val="0"/>
              </a:spcAft>
            </a:pPr>
            <a:endParaRPr lang="en-US" sz="2200" dirty="0">
              <a:solidFill>
                <a:srgbClr val="000090"/>
              </a:solidFill>
            </a:endParaRPr>
          </a:p>
          <a:p>
            <a:pPr fontAlgn="auto">
              <a:spcAft>
                <a:spcPts val="0"/>
              </a:spcAft>
            </a:pPr>
            <a:endParaRPr lang="en-US" sz="2200" dirty="0">
              <a:solidFill>
                <a:srgbClr val="000090"/>
              </a:solidFill>
            </a:endParaRPr>
          </a:p>
          <a:p>
            <a:pPr lvl="1" fontAlgn="auto">
              <a:spcAft>
                <a:spcPts val="0"/>
              </a:spcAft>
            </a:pPr>
            <a:endParaRPr lang="en-US" sz="1800" dirty="0">
              <a:solidFill>
                <a:srgbClr val="000090"/>
              </a:solidFill>
            </a:endParaRPr>
          </a:p>
          <a:p>
            <a:pPr lvl="1" fontAlgn="auto">
              <a:spcAft>
                <a:spcPts val="0"/>
              </a:spcAft>
            </a:pPr>
            <a:endParaRPr lang="en-US" sz="1800" dirty="0">
              <a:solidFill>
                <a:srgbClr val="000090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en-US" sz="2000" dirty="0"/>
              <a:t>Three-nucleon system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4EC16-C47F-BA4E-A8FD-732DF124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Coordinate systems…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53DE5D38-1EF0-A4BB-BA74-0A5732CE62A2}"/>
              </a:ext>
            </a:extLst>
          </p:cNvPr>
          <p:cNvGrpSpPr/>
          <p:nvPr/>
        </p:nvGrpSpPr>
        <p:grpSpPr>
          <a:xfrm>
            <a:off x="1731292" y="1594938"/>
            <a:ext cx="1720891" cy="1783974"/>
            <a:chOff x="4597463" y="1160537"/>
            <a:chExt cx="1720891" cy="1783974"/>
          </a:xfrm>
        </p:grpSpPr>
        <p:sp>
          <p:nvSpPr>
            <p:cNvPr id="14" name="Line 22">
              <a:extLst>
                <a:ext uri="{FF2B5EF4-FFF2-40B4-BE49-F238E27FC236}">
                  <a16:creationId xmlns:a16="http://schemas.microsoft.com/office/drawing/2014/main" id="{F66A3BFA-9E6E-AA42-BE67-26A182CD4B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051943" y="1591104"/>
              <a:ext cx="781858" cy="168801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2">
              <a:extLst>
                <a:ext uri="{FF2B5EF4-FFF2-40B4-BE49-F238E27FC236}">
                  <a16:creationId xmlns:a16="http://schemas.microsoft.com/office/drawing/2014/main" id="{22D9085E-532D-A148-BEB1-79E2019EAA5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001569" y="1762390"/>
              <a:ext cx="382314" cy="1182121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2">
              <a:extLst>
                <a:ext uri="{FF2B5EF4-FFF2-40B4-BE49-F238E27FC236}">
                  <a16:creationId xmlns:a16="http://schemas.microsoft.com/office/drawing/2014/main" id="{751F4111-ACA5-6F4A-A935-427308BDEB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5412471" y="1910860"/>
              <a:ext cx="623315" cy="932658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F7DA509A-0942-1643-BAAF-E4DF912E001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5374424" y="1687333"/>
              <a:ext cx="243285" cy="1191913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3" name="Picture 66" descr="ball2v2pn-2.png">
              <a:extLst>
                <a:ext uri="{FF2B5EF4-FFF2-40B4-BE49-F238E27FC236}">
                  <a16:creationId xmlns:a16="http://schemas.microsoft.com/office/drawing/2014/main" id="{AFAEF0F4-DCDE-1533-28F0-B735E6BA0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08463" y="1418746"/>
              <a:ext cx="507148" cy="512635"/>
            </a:xfrm>
            <a:prstGeom prst="rect">
              <a:avLst/>
            </a:prstGeom>
          </p:spPr>
        </p:pic>
        <p:pic>
          <p:nvPicPr>
            <p:cNvPr id="48" name="Picture 71" descr="ball2v2pn.png">
              <a:extLst>
                <a:ext uri="{FF2B5EF4-FFF2-40B4-BE49-F238E27FC236}">
                  <a16:creationId xmlns:a16="http://schemas.microsoft.com/office/drawing/2014/main" id="{759B40B7-786F-DFC9-FB33-A23ED0947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600196" y="1385110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5F8CE92D-25A8-340C-333F-78CD418DDE66}"/>
                    </a:ext>
                  </a:extLst>
                </p:cNvPr>
                <p:cNvSpPr txBox="1"/>
                <p:nvPr/>
              </p:nvSpPr>
              <p:spPr>
                <a:xfrm>
                  <a:off x="4741988" y="2416173"/>
                  <a:ext cx="27789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5F8CE92D-25A8-340C-333F-78CD418DDE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1988" y="2416173"/>
                  <a:ext cx="277897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1111" r="-6667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E66E0120-B35D-D0E9-B1EE-9421204D4718}"/>
                    </a:ext>
                  </a:extLst>
                </p:cNvPr>
                <p:cNvSpPr txBox="1"/>
                <p:nvPr/>
              </p:nvSpPr>
              <p:spPr>
                <a:xfrm>
                  <a:off x="5752063" y="2351600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E66E0120-B35D-D0E9-B1EE-9421204D47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2063" y="2351600"/>
                  <a:ext cx="283860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8511" r="-6383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C391AF8D-A567-F67A-5FBF-0369ED75DF0C}"/>
                    </a:ext>
                  </a:extLst>
                </p:cNvPr>
                <p:cNvSpPr txBox="1"/>
                <p:nvPr/>
              </p:nvSpPr>
              <p:spPr>
                <a:xfrm>
                  <a:off x="5237248" y="1832676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C391AF8D-A567-F67A-5FBF-0369ED75DF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7248" y="1832676"/>
                  <a:ext cx="305084" cy="353302"/>
                </a:xfrm>
                <a:prstGeom prst="rect">
                  <a:avLst/>
                </a:prstGeom>
                <a:blipFill>
                  <a:blip r:embed="rId7"/>
                  <a:stretch>
                    <a:fillRect l="-28000" r="-6000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62F29B6D-314B-FA3C-D091-0A4B4105473E}"/>
                    </a:ext>
                  </a:extLst>
                </p:cNvPr>
                <p:cNvSpPr txBox="1"/>
                <p:nvPr/>
              </p:nvSpPr>
              <p:spPr>
                <a:xfrm>
                  <a:off x="5546121" y="1160537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62F29B6D-314B-FA3C-D091-0A4B410547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6121" y="1160537"/>
                  <a:ext cx="299120" cy="353302"/>
                </a:xfrm>
                <a:prstGeom prst="rect">
                  <a:avLst/>
                </a:prstGeom>
                <a:blipFill>
                  <a:blip r:embed="rId8"/>
                  <a:stretch>
                    <a:fillRect l="-28571" r="-6122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C33E56A-E425-C4A3-FED5-8608A968DB91}"/>
                  </a:ext>
                </a:extLst>
              </p:cNvPr>
              <p:cNvSpPr txBox="1"/>
              <p:nvPr/>
            </p:nvSpPr>
            <p:spPr>
              <a:xfrm>
                <a:off x="4653110" y="1801570"/>
                <a:ext cx="2944139" cy="1387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∝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∝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FC33E56A-E425-C4A3-FED5-8608A968D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110" y="1801570"/>
                <a:ext cx="2944139" cy="13874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749A6F17-93C7-B81B-68EC-15B1A1AF85E7}"/>
                  </a:ext>
                </a:extLst>
              </p:cNvPr>
              <p:cNvSpPr txBox="1"/>
              <p:nvPr/>
            </p:nvSpPr>
            <p:spPr>
              <a:xfrm>
                <a:off x="8039338" y="1801570"/>
                <a:ext cx="2225096" cy="1387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𝜉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𝜉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𝜉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𝜉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749A6F17-93C7-B81B-68EC-15B1A1AF8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338" y="1801570"/>
                <a:ext cx="2225096" cy="13874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68AA27D-8714-4DE3-CA0D-D3261D78134E}"/>
                  </a:ext>
                </a:extLst>
              </p:cNvPr>
              <p:cNvSpPr txBox="1"/>
              <p:nvPr/>
            </p:nvSpPr>
            <p:spPr>
              <a:xfrm>
                <a:off x="4659253" y="3799825"/>
                <a:ext cx="3108736" cy="2152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268AA27D-8714-4DE3-CA0D-D3261D781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253" y="3799825"/>
                <a:ext cx="3108736" cy="215212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4A04E5F9-5CAD-68C5-E296-1E351B401207}"/>
                  </a:ext>
                </a:extLst>
              </p:cNvPr>
              <p:cNvSpPr txBox="1"/>
              <p:nvPr/>
            </p:nvSpPr>
            <p:spPr>
              <a:xfrm>
                <a:off x="8039338" y="3799825"/>
                <a:ext cx="3265253" cy="22701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4A04E5F9-5CAD-68C5-E296-1E351B401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338" y="3799825"/>
                <a:ext cx="3265253" cy="227010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FD42DC-E563-5410-890E-E657191E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15718B0-5DB9-67EF-8C37-512FC370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13520C-E96D-05B0-06B0-53C22C09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8</a:t>
            </a:fld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31F1E7A-A0B0-C9A6-65E7-FD76B51B8DBE}"/>
              </a:ext>
            </a:extLst>
          </p:cNvPr>
          <p:cNvGrpSpPr/>
          <p:nvPr/>
        </p:nvGrpSpPr>
        <p:grpSpPr>
          <a:xfrm>
            <a:off x="1720038" y="3936608"/>
            <a:ext cx="1709701" cy="2276379"/>
            <a:chOff x="1720038" y="3936608"/>
            <a:chExt cx="1709701" cy="2276379"/>
          </a:xfrm>
        </p:grpSpPr>
        <p:sp>
          <p:nvSpPr>
            <p:cNvPr id="53" name="Line 22">
              <a:extLst>
                <a:ext uri="{FF2B5EF4-FFF2-40B4-BE49-F238E27FC236}">
                  <a16:creationId xmlns:a16="http://schemas.microsoft.com/office/drawing/2014/main" id="{85721753-E28B-94D6-A747-31BCAC8A1E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2193872" y="4362033"/>
              <a:ext cx="804568" cy="135242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22">
              <a:extLst>
                <a:ext uri="{FF2B5EF4-FFF2-40B4-BE49-F238E27FC236}">
                  <a16:creationId xmlns:a16="http://schemas.microsoft.com/office/drawing/2014/main" id="{9943610B-07C9-FA8D-6578-B25D197E25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942994" y="4587401"/>
              <a:ext cx="205650" cy="1152088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2">
              <a:extLst>
                <a:ext uri="{FF2B5EF4-FFF2-40B4-BE49-F238E27FC236}">
                  <a16:creationId xmlns:a16="http://schemas.microsoft.com/office/drawing/2014/main" id="{FDD90FC5-E29D-07A1-BBFD-160D3318A4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2066729" y="5686563"/>
              <a:ext cx="688091" cy="133867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2">
              <a:extLst>
                <a:ext uri="{FF2B5EF4-FFF2-40B4-BE49-F238E27FC236}">
                  <a16:creationId xmlns:a16="http://schemas.microsoft.com/office/drawing/2014/main" id="{15B39382-FE08-6684-DBC1-48FD50906EE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984531" y="4900088"/>
              <a:ext cx="734907" cy="789636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7" name="Picture 66" descr="ball2v2pn-2.png">
              <a:extLst>
                <a:ext uri="{FF2B5EF4-FFF2-40B4-BE49-F238E27FC236}">
                  <a16:creationId xmlns:a16="http://schemas.microsoft.com/office/drawing/2014/main" id="{7A5CAAB7-77D0-F844-882D-52FEB7038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2919848" y="4249254"/>
              <a:ext cx="507148" cy="51263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F433EE91-CD09-B04F-F93C-12E5932CFB53}"/>
                    </a:ext>
                  </a:extLst>
                </p:cNvPr>
                <p:cNvSpPr txBox="1"/>
                <p:nvPr/>
              </p:nvSpPr>
              <p:spPr>
                <a:xfrm>
                  <a:off x="1720038" y="5047930"/>
                  <a:ext cx="27789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F433EE91-CD09-B04F-F93C-12E5932CFB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0038" y="5047930"/>
                  <a:ext cx="277897" cy="307777"/>
                </a:xfrm>
                <a:prstGeom prst="rect">
                  <a:avLst/>
                </a:prstGeom>
                <a:blipFill>
                  <a:blip r:embed="rId19"/>
                  <a:stretch>
                    <a:fillRect l="-8696" r="-2174" b="-176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5FB04EB0-754C-2C90-FAA8-0E491D1DCD53}"/>
                    </a:ext>
                  </a:extLst>
                </p:cNvPr>
                <p:cNvSpPr txBox="1"/>
                <p:nvPr/>
              </p:nvSpPr>
              <p:spPr>
                <a:xfrm>
                  <a:off x="2418839" y="5242861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5FB04EB0-754C-2C90-FAA8-0E491D1DCD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8839" y="5242861"/>
                  <a:ext cx="283860" cy="307777"/>
                </a:xfrm>
                <a:prstGeom prst="rect">
                  <a:avLst/>
                </a:prstGeom>
                <a:blipFill>
                  <a:blip r:embed="rId20"/>
                  <a:stretch>
                    <a:fillRect l="-10870" r="-4348" b="-176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1958DAF7-4002-1232-879C-7A6F40F1832B}"/>
                    </a:ext>
                  </a:extLst>
                </p:cNvPr>
                <p:cNvSpPr txBox="1"/>
                <p:nvPr/>
              </p:nvSpPr>
              <p:spPr>
                <a:xfrm>
                  <a:off x="2462116" y="3936608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1958DAF7-4002-1232-879C-7A6F40F183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2116" y="3936608"/>
                  <a:ext cx="299120" cy="353302"/>
                </a:xfrm>
                <a:prstGeom prst="rect">
                  <a:avLst/>
                </a:prstGeom>
                <a:blipFill>
                  <a:blip r:embed="rId21"/>
                  <a:stretch>
                    <a:fillRect l="-28571" r="-4082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177FDDB5-2C44-4AA5-1B1A-290C6D473C7A}"/>
                    </a:ext>
                  </a:extLst>
                </p:cNvPr>
                <p:cNvSpPr txBox="1"/>
                <p:nvPr/>
              </p:nvSpPr>
              <p:spPr>
                <a:xfrm>
                  <a:off x="2982155" y="4909760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177FDDB5-2C44-4AA5-1B1A-290C6D473C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2155" y="4909760"/>
                  <a:ext cx="305084" cy="353302"/>
                </a:xfrm>
                <a:prstGeom prst="rect">
                  <a:avLst/>
                </a:prstGeom>
                <a:blipFill>
                  <a:blip r:embed="rId22"/>
                  <a:stretch>
                    <a:fillRect l="-26000" r="-4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E657DE12-4FA7-6B24-4685-5DD145E9DD49}"/>
                    </a:ext>
                  </a:extLst>
                </p:cNvPr>
                <p:cNvSpPr txBox="1"/>
                <p:nvPr/>
              </p:nvSpPr>
              <p:spPr>
                <a:xfrm>
                  <a:off x="2274692" y="5905210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E657DE12-4FA7-6B24-4685-5DD145E9DD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692" y="5905210"/>
                  <a:ext cx="283860" cy="307777"/>
                </a:xfrm>
                <a:prstGeom prst="rect">
                  <a:avLst/>
                </a:prstGeom>
                <a:blipFill>
                  <a:blip r:embed="rId23"/>
                  <a:stretch>
                    <a:fillRect l="-8511" r="-2128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CE39BE35-8DC9-3B9D-E8D2-1A5B342412E6}"/>
                    </a:ext>
                  </a:extLst>
                </p:cNvPr>
                <p:cNvSpPr txBox="1"/>
                <p:nvPr/>
              </p:nvSpPr>
              <p:spPr>
                <a:xfrm>
                  <a:off x="2163057" y="4653691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CE39BE35-8DC9-3B9D-E8D2-1A5B342412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3057" y="4653691"/>
                  <a:ext cx="305084" cy="353302"/>
                </a:xfrm>
                <a:prstGeom prst="rect">
                  <a:avLst/>
                </a:prstGeom>
                <a:blipFill>
                  <a:blip r:embed="rId24"/>
                  <a:stretch>
                    <a:fillRect l="-28000" r="-4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Line 22">
              <a:extLst>
                <a:ext uri="{FF2B5EF4-FFF2-40B4-BE49-F238E27FC236}">
                  <a16:creationId xmlns:a16="http://schemas.microsoft.com/office/drawing/2014/main" id="{A5652A35-4CB5-E726-6138-9C69D0B81C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967949" y="4697196"/>
              <a:ext cx="1120703" cy="942305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2">
              <a:extLst>
                <a:ext uri="{FF2B5EF4-FFF2-40B4-BE49-F238E27FC236}">
                  <a16:creationId xmlns:a16="http://schemas.microsoft.com/office/drawing/2014/main" id="{E57597AC-6520-08E0-76EC-08B4D673A20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2612435" y="4397290"/>
              <a:ext cx="138068" cy="121698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" name="Picture 71" descr="ball2v2pn.png">
              <a:extLst>
                <a:ext uri="{FF2B5EF4-FFF2-40B4-BE49-F238E27FC236}">
                  <a16:creationId xmlns:a16="http://schemas.microsoft.com/office/drawing/2014/main" id="{099F0E17-DD33-3C57-75C8-76820FA5B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745277" y="4124293"/>
              <a:ext cx="505313" cy="510780"/>
            </a:xfrm>
            <a:prstGeom prst="rect">
              <a:avLst/>
            </a:prstGeom>
          </p:spPr>
        </p:pic>
        <p:pic>
          <p:nvPicPr>
            <p:cNvPr id="9" name="Picture 71" descr="ball2v2pn.png">
              <a:extLst>
                <a:ext uri="{FF2B5EF4-FFF2-40B4-BE49-F238E27FC236}">
                  <a16:creationId xmlns:a16="http://schemas.microsoft.com/office/drawing/2014/main" id="{88A68717-8155-3B89-FD2A-DFDE14BB7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2700673" y="5513811"/>
              <a:ext cx="505313" cy="510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5615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13048-6220-AA47-8E7E-2B71EDDFF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Two-nucleon system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7C30415-CFC9-14D1-AA89-E5AF515D108B}"/>
              </a:ext>
            </a:extLst>
          </p:cNvPr>
          <p:cNvGrpSpPr/>
          <p:nvPr/>
        </p:nvGrpSpPr>
        <p:grpSpPr>
          <a:xfrm>
            <a:off x="9232771" y="1246993"/>
            <a:ext cx="1720891" cy="1229115"/>
            <a:chOff x="4597463" y="1160537"/>
            <a:chExt cx="1720891" cy="1229115"/>
          </a:xfrm>
        </p:grpSpPr>
        <p:sp>
          <p:nvSpPr>
            <p:cNvPr id="22" name="Line 22">
              <a:extLst>
                <a:ext uri="{FF2B5EF4-FFF2-40B4-BE49-F238E27FC236}">
                  <a16:creationId xmlns:a16="http://schemas.microsoft.com/office/drawing/2014/main" id="{A56639DE-25C9-CD77-3435-05E7B9345B4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051943" y="1591104"/>
              <a:ext cx="781858" cy="168801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6" name="Picture 66" descr="ball2v2pn-2.png">
              <a:extLst>
                <a:ext uri="{FF2B5EF4-FFF2-40B4-BE49-F238E27FC236}">
                  <a16:creationId xmlns:a16="http://schemas.microsoft.com/office/drawing/2014/main" id="{E675A645-0D55-7719-BBB8-761EBDD29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08463" y="1418746"/>
              <a:ext cx="507148" cy="512635"/>
            </a:xfrm>
            <a:prstGeom prst="rect">
              <a:avLst/>
            </a:prstGeom>
          </p:spPr>
        </p:pic>
        <p:pic>
          <p:nvPicPr>
            <p:cNvPr id="27" name="Picture 71" descr="ball2v2pn.png">
              <a:extLst>
                <a:ext uri="{FF2B5EF4-FFF2-40B4-BE49-F238E27FC236}">
                  <a16:creationId xmlns:a16="http://schemas.microsoft.com/office/drawing/2014/main" id="{13B1DCCD-B3B9-6A0C-7D71-837F1F187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600196" y="1385110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7A2018CC-2991-6DD1-C73A-994D6CA305D1}"/>
                    </a:ext>
                  </a:extLst>
                </p:cNvPr>
                <p:cNvSpPr txBox="1"/>
                <p:nvPr/>
              </p:nvSpPr>
              <p:spPr>
                <a:xfrm>
                  <a:off x="5029825" y="2081875"/>
                  <a:ext cx="106118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7A2018CC-2991-6DD1-C73A-994D6CA305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825" y="2081875"/>
                  <a:ext cx="1061188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143" t="-36000" r="-27429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0BF58CD-EFD9-EC09-DF53-1488BD19DB81}"/>
                    </a:ext>
                  </a:extLst>
                </p:cNvPr>
                <p:cNvSpPr txBox="1"/>
                <p:nvPr/>
              </p:nvSpPr>
              <p:spPr>
                <a:xfrm>
                  <a:off x="5546121" y="1160537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0BF58CD-EFD9-EC09-DF53-1488BD19DB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6121" y="1160537"/>
                  <a:ext cx="299120" cy="353302"/>
                </a:xfrm>
                <a:prstGeom prst="rect">
                  <a:avLst/>
                </a:prstGeom>
                <a:blipFill>
                  <a:blip r:embed="rId6"/>
                  <a:stretch>
                    <a:fillRect l="-26531" r="-6122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5D1E9A-3DD7-093A-A46F-FEE798D89D5C}"/>
                  </a:ext>
                </a:extLst>
              </p:cNvPr>
              <p:cNvSpPr txBox="1"/>
              <p:nvPr/>
            </p:nvSpPr>
            <p:spPr>
              <a:xfrm>
                <a:off x="9274193" y="2910710"/>
                <a:ext cx="1543499" cy="113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∈{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∈{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e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35D1E9A-3DD7-093A-A46F-FEE798D89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193" y="2910710"/>
                <a:ext cx="1543499" cy="11396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e 34">
            <a:extLst>
              <a:ext uri="{FF2B5EF4-FFF2-40B4-BE49-F238E27FC236}">
                <a16:creationId xmlns:a16="http://schemas.microsoft.com/office/drawing/2014/main" id="{45C3B598-3161-66F9-E8CF-4D82FA277DA4}"/>
              </a:ext>
            </a:extLst>
          </p:cNvPr>
          <p:cNvGrpSpPr/>
          <p:nvPr/>
        </p:nvGrpSpPr>
        <p:grpSpPr>
          <a:xfrm>
            <a:off x="5318929" y="4734308"/>
            <a:ext cx="4876798" cy="1563076"/>
            <a:chOff x="3480846" y="4842367"/>
            <a:chExt cx="5363582" cy="1719097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0BE5294-2951-292A-1F76-0DD1202C2917}"/>
                </a:ext>
              </a:extLst>
            </p:cNvPr>
            <p:cNvGrpSpPr/>
            <p:nvPr/>
          </p:nvGrpSpPr>
          <p:grpSpPr>
            <a:xfrm>
              <a:off x="3480846" y="4842367"/>
              <a:ext cx="5363582" cy="1719097"/>
              <a:chOff x="2743200" y="4919709"/>
              <a:chExt cx="5363582" cy="1719097"/>
            </a:xfrm>
          </p:grpSpPr>
          <p:pic>
            <p:nvPicPr>
              <p:cNvPr id="39" name="Picture 2">
                <a:extLst>
                  <a:ext uri="{FF2B5EF4-FFF2-40B4-BE49-F238E27FC236}">
                    <a16:creationId xmlns:a16="http://schemas.microsoft.com/office/drawing/2014/main" id="{3980CA56-FC03-FE41-56A0-51E8EE6ECD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43200" y="4919709"/>
                <a:ext cx="5363582" cy="17190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06B13EF-8CA4-C84A-D08C-8EC716F4588C}"/>
                  </a:ext>
                </a:extLst>
              </p:cNvPr>
              <p:cNvSpPr/>
              <p:nvPr/>
            </p:nvSpPr>
            <p:spPr>
              <a:xfrm>
                <a:off x="5377218" y="5663822"/>
                <a:ext cx="682387" cy="6277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74BB611-4E4B-714F-41CD-38FBDD5E2778}"/>
                  </a:ext>
                </a:extLst>
              </p:cNvPr>
              <p:cNvSpPr/>
              <p:nvPr/>
            </p:nvSpPr>
            <p:spPr>
              <a:xfrm>
                <a:off x="6059605" y="5338550"/>
                <a:ext cx="928047" cy="32527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1EB5079-C25C-F23C-FFA8-67F3F67DCF90}"/>
                  </a:ext>
                </a:extLst>
              </p:cNvPr>
              <p:cNvSpPr/>
              <p:nvPr/>
            </p:nvSpPr>
            <p:spPr>
              <a:xfrm>
                <a:off x="6987652" y="5663821"/>
                <a:ext cx="941697" cy="6277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3" name="Picture 4">
                <a:extLst>
                  <a:ext uri="{FF2B5EF4-FFF2-40B4-BE49-F238E27FC236}">
                    <a16:creationId xmlns:a16="http://schemas.microsoft.com/office/drawing/2014/main" id="{86667685-B358-847B-6E9C-FB966A9195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373955" y="5340928"/>
                <a:ext cx="288100" cy="28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4" name="Picture 4">
                <a:extLst>
                  <a:ext uri="{FF2B5EF4-FFF2-40B4-BE49-F238E27FC236}">
                    <a16:creationId xmlns:a16="http://schemas.microsoft.com/office/drawing/2014/main" id="{6389B074-6254-C95B-91B9-A9641A9BDC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528828" y="5830784"/>
                <a:ext cx="288100" cy="28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5" name="Picture 4">
                <a:extLst>
                  <a:ext uri="{FF2B5EF4-FFF2-40B4-BE49-F238E27FC236}">
                    <a16:creationId xmlns:a16="http://schemas.microsoft.com/office/drawing/2014/main" id="{357DC5D1-A1C7-5C1C-3C1C-8D3CC57EF2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331898" y="5830784"/>
                <a:ext cx="288100" cy="28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AAFC725-5CC5-D231-5561-3C17FBC30AF0}"/>
                </a:ext>
              </a:extLst>
            </p:cNvPr>
            <p:cNvSpPr/>
            <p:nvPr/>
          </p:nvSpPr>
          <p:spPr>
            <a:xfrm>
              <a:off x="6797251" y="6188672"/>
              <a:ext cx="928047" cy="3252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4">
              <a:extLst>
                <a:ext uri="{FF2B5EF4-FFF2-40B4-BE49-F238E27FC236}">
                  <a16:creationId xmlns:a16="http://schemas.microsoft.com/office/drawing/2014/main" id="{E02C1200-A4AE-8795-5D40-C4391C9A1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11601" y="6191050"/>
              <a:ext cx="288100" cy="288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F530275F-D738-F257-F4FD-B913D40C14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219" y="915640"/>
                <a:ext cx="8953500" cy="40255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NN interaction is a rank 2 tensor we need an </a:t>
                </a: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antisymmetrized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two-nucleon state basis</a:t>
                </a:r>
              </a:p>
              <a:p>
                <a:pPr marL="860313" lvl="1" indent="-34290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Start with two-body basis states (LS coupled)</a:t>
                </a:r>
              </a:p>
              <a:p>
                <a:pPr marL="517413" lvl="1" indent="0" fontAlgn="auto">
                  <a:lnSpc>
                    <a:spcPct val="120000"/>
                  </a:lnSpc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r>
                            <a:rPr lang="fr-FR" sz="200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  <m:oMath>
                      <m:r>
                        <a:rPr lang="fr-FR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sz="200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fr-FR" sz="200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fr-FR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𝝃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χ</m:t>
                                          </m:r>
                                        </m:e>
                                        <m:sub>
                                          <m:f>
                                            <m:fPr>
                                              <m:ctrlPr>
                                                <a:rPr lang="fr-FR" sz="20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20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20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0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000" b="1" i="1">
                                                  <a:latin typeface="Cambria Math" panose="02040503050406030204" pitchFamily="18" charset="0"/>
                                                </a:rPr>
                                                <m:t>𝝈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0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sSub>
                                        <m:sSubPr>
                                          <m:ctrlPr>
                                            <a:rPr lang="fr-FR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χ</m:t>
                                          </m:r>
                                        </m:e>
                                        <m:sub>
                                          <m:f>
                                            <m:fPr>
                                              <m:ctrlPr>
                                                <a:rPr lang="fr-FR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0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000" b="1" i="1">
                                                  <a:latin typeface="Cambria Math" panose="02040503050406030204" pitchFamily="18" charset="0"/>
                                                </a:rPr>
                                                <m:t>𝝈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00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>
                                    <m:sSubPr>
                                      <m:ctrlPr>
                                        <a:rPr lang="fr-FR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fr-F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0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1" i="1" smtClean="0"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fr-FR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0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1" i="1" smtClean="0"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60313" lvl="1" indent="-34290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tx1"/>
                  </a:buClr>
                  <a:buFont typeface="+mj-lt"/>
                  <a:buAutoNum type="arabicPeriod" startAt="2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Keep only antisymmetric part of the basis (- sign if two nucleons are permuted)</a:t>
                </a:r>
              </a:p>
              <a:p>
                <a:pPr marL="517413" lvl="1" indent="0" fontAlgn="auto">
                  <a:lnSpc>
                    <a:spcPct val="120000"/>
                  </a:lnSpc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d>
                        <m:dPr>
                          <m:begChr m:val="|"/>
                          <m:endChr m:val="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begChr m:val="|"/>
                          <m:endChr m:val="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  <m:oMath>
                      <m:r>
                        <a:rPr lang="fr-F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60313" lvl="1" indent="-34290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tx1"/>
                  </a:buClr>
                  <a:buFont typeface="+mj-lt"/>
                  <a:buAutoNum type="arabicPeriod" startAt="3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Nucleon-nucleon channels: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fr-FR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PrePr>
                      <m:sub>
                        <m:r>
                          <a:rPr lang="fr-FR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sub>
                      <m:sup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fr-F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  <m:e>
                        <m:sSubSup>
                          <m:sSubSupPr>
                            <m:ctrlPr>
                              <a:rPr lang="fr-FR" sz="20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200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200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</m:sub>
                          <m:sup>
                            <m:r>
                              <a:rPr lang="fr-FR" sz="20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</m:e>
                    </m:sPre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Content Placeholder 2">
                <a:extLst>
                  <a:ext uri="{FF2B5EF4-FFF2-40B4-BE49-F238E27FC236}">
                    <a16:creationId xmlns:a16="http://schemas.microsoft.com/office/drawing/2014/main" id="{F530275F-D738-F257-F4FD-B913D40C1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19" y="915640"/>
                <a:ext cx="8953500" cy="4025590"/>
              </a:xfrm>
              <a:prstGeom prst="rect">
                <a:avLst/>
              </a:prstGeom>
              <a:blipFill>
                <a:blip r:embed="rId10"/>
                <a:stretch>
                  <a:fillRect l="-613" t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04F134-01C9-B50C-D9F6-F02FC78D8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AA53E2-D3F5-D81A-EC49-FEEEEC87B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5E082D-039D-4894-9FE6-E01F497F6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346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30FFE-F5B2-1F40-84A3-4957F547D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Chiral Effective Field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CEE4-2213-BE42-AA8C-90D064CBF8AF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5408568" y="917597"/>
                <a:ext cx="6667500" cy="3551455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Inter-nucleon interactions can be derived from chiral effective field theory:</a:t>
                </a:r>
              </a:p>
              <a:p>
                <a:pPr marL="517413" lvl="1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Based on the symmetries of QCD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Chiral symmetry of QCD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(</m:t>
                    </m:r>
                    <m:sSub>
                      <m:sSubPr>
                        <m:ctrlP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</m:ctrlPr>
                      </m:sSubPr>
                      <m:e>
                        <m: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  <m:t>𝑚</m:t>
                        </m:r>
                      </m:e>
                      <m:sub>
                        <m: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  <m:t>𝑢</m:t>
                        </m:r>
                      </m:sub>
                    </m:sSub>
                    <m:r>
                      <a:rPr lang="fr-FR" sz="18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≈</m:t>
                    </m:r>
                    <m:sSub>
                      <m:sSubPr>
                        <m:ctrlP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</m:ctrlPr>
                      </m:sSubPr>
                      <m:e>
                        <m: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  <m:t>𝑚</m:t>
                        </m:r>
                      </m:e>
                      <m:sub>
                        <m:r>
                          <a:rPr lang="fr-FR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charset="0"/>
                          </a:rPr>
                          <m:t>𝑑</m:t>
                        </m:r>
                      </m:sub>
                    </m:sSub>
                    <m:r>
                      <a:rPr lang="fr-FR" sz="18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≈0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charset="0"/>
                  </a:rPr>
                  <a:t>, spontaneously broken with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𝜋</m:t>
                    </m:r>
                    <m:r>
                      <a:rPr lang="fr-FR" sz="1800" b="0" i="1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charset="0"/>
                      </a:rPr>
                      <m:t> 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charset="0"/>
                  </a:rPr>
                  <a:t>as the Goldstone boson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2">
                  <a:lnSpc>
                    <a:spcPct val="10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Degrees of freedom: nucleons and </a:t>
                </a: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pions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  <a:sym typeface="Symbol" pitchFamily="26" charset="2"/>
                </a:endParaRPr>
              </a:p>
              <a:p>
                <a:pPr marL="517413" lvl="1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Low energy constants (LEC)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Fitted to scattering data, deuteron, 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3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  <a:sym typeface="Symbol" pitchFamily="26" charset="2"/>
                  </a:rPr>
                  <a:t>He and triton.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5CEE4-2213-BE42-AA8C-90D064CBF8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5408568" y="917597"/>
                <a:ext cx="6667500" cy="3551455"/>
              </a:xfrm>
              <a:prstGeom prst="rect">
                <a:avLst/>
              </a:prstGeom>
              <a:blipFill>
                <a:blip r:embed="rId2"/>
                <a:stretch>
                  <a:fillRect l="-731" t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53EAF24-82FC-5A69-1120-9A206AD13B2C}"/>
              </a:ext>
            </a:extLst>
          </p:cNvPr>
          <p:cNvSpPr/>
          <p:nvPr/>
        </p:nvSpPr>
        <p:spPr bwMode="auto">
          <a:xfrm>
            <a:off x="490795" y="2216113"/>
            <a:ext cx="2204322" cy="611909"/>
          </a:xfrm>
          <a:prstGeom prst="rect">
            <a:avLst/>
          </a:prstGeom>
          <a:solidFill>
            <a:srgbClr val="008000">
              <a:alpha val="37000"/>
            </a:srgb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87DAE6-B7A9-2AD8-643A-EE00BC76DC4A}"/>
              </a:ext>
            </a:extLst>
          </p:cNvPr>
          <p:cNvSpPr/>
          <p:nvPr/>
        </p:nvSpPr>
        <p:spPr bwMode="auto">
          <a:xfrm>
            <a:off x="484299" y="3728590"/>
            <a:ext cx="2210818" cy="611909"/>
          </a:xfrm>
          <a:prstGeom prst="rect">
            <a:avLst/>
          </a:prstGeom>
          <a:solidFill>
            <a:srgbClr val="800000">
              <a:alpha val="37000"/>
            </a:srgb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65C667-21E4-9E38-2E29-936F7EDF932A}"/>
              </a:ext>
            </a:extLst>
          </p:cNvPr>
          <p:cNvSpPr/>
          <p:nvPr/>
        </p:nvSpPr>
        <p:spPr bwMode="auto">
          <a:xfrm>
            <a:off x="490796" y="4469052"/>
            <a:ext cx="4382271" cy="611909"/>
          </a:xfrm>
          <a:prstGeom prst="rect">
            <a:avLst/>
          </a:prstGeom>
          <a:solidFill>
            <a:srgbClr val="FF0000">
              <a:alpha val="37000"/>
            </a:srgb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30185-4B79-DF47-EDB0-10D89926E359}"/>
              </a:ext>
            </a:extLst>
          </p:cNvPr>
          <p:cNvSpPr/>
          <p:nvPr/>
        </p:nvSpPr>
        <p:spPr bwMode="auto">
          <a:xfrm>
            <a:off x="490795" y="5220754"/>
            <a:ext cx="6093046" cy="611909"/>
          </a:xfrm>
          <a:prstGeom prst="rect">
            <a:avLst/>
          </a:prstGeom>
          <a:solidFill>
            <a:schemeClr val="accent3">
              <a:lumMod val="50000"/>
              <a:alpha val="37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" name="Picture 62" descr="fig1.png">
            <a:extLst>
              <a:ext uri="{FF2B5EF4-FFF2-40B4-BE49-F238E27FC236}">
                <a16:creationId xmlns:a16="http://schemas.microsoft.com/office/drawing/2014/main" id="{4065FF78-DA2D-FBAD-8B17-BCDF8BED12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07" y="2336471"/>
            <a:ext cx="663310" cy="366830"/>
          </a:xfrm>
          <a:prstGeom prst="rect">
            <a:avLst/>
          </a:prstGeom>
        </p:spPr>
      </p:pic>
      <p:pic>
        <p:nvPicPr>
          <p:cNvPr id="11" name="Picture 63" descr="fig2.png">
            <a:extLst>
              <a:ext uri="{FF2B5EF4-FFF2-40B4-BE49-F238E27FC236}">
                <a16:creationId xmlns:a16="http://schemas.microsoft.com/office/drawing/2014/main" id="{F9F0B451-FF1B-7A37-4D79-A6C02A2DE0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07" y="3865741"/>
            <a:ext cx="1688425" cy="366830"/>
          </a:xfrm>
          <a:prstGeom prst="rect">
            <a:avLst/>
          </a:prstGeom>
        </p:spPr>
      </p:pic>
      <p:pic>
        <p:nvPicPr>
          <p:cNvPr id="12" name="Picture 64" descr="fig3.png">
            <a:extLst>
              <a:ext uri="{FF2B5EF4-FFF2-40B4-BE49-F238E27FC236}">
                <a16:creationId xmlns:a16="http://schemas.microsoft.com/office/drawing/2014/main" id="{FF06D54F-E80F-81CA-9CE2-807A475C67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07" y="4603515"/>
            <a:ext cx="628134" cy="361805"/>
          </a:xfrm>
          <a:prstGeom prst="rect">
            <a:avLst/>
          </a:prstGeom>
        </p:spPr>
      </p:pic>
      <p:pic>
        <p:nvPicPr>
          <p:cNvPr id="13" name="Picture 65" descr="fig4.png">
            <a:extLst>
              <a:ext uri="{FF2B5EF4-FFF2-40B4-BE49-F238E27FC236}">
                <a16:creationId xmlns:a16="http://schemas.microsoft.com/office/drawing/2014/main" id="{03BA1936-C218-6923-673F-FE97F18E2E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08" y="5336261"/>
            <a:ext cx="1602999" cy="366830"/>
          </a:xfrm>
          <a:prstGeom prst="rect">
            <a:avLst/>
          </a:prstGeom>
        </p:spPr>
      </p:pic>
      <p:pic>
        <p:nvPicPr>
          <p:cNvPr id="14" name="Picture 66" descr="fig5.png">
            <a:extLst>
              <a:ext uri="{FF2B5EF4-FFF2-40B4-BE49-F238E27FC236}">
                <a16:creationId xmlns:a16="http://schemas.microsoft.com/office/drawing/2014/main" id="{725F0532-D58C-4B3D-65F6-BD4DFC2842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3075" y="4603514"/>
            <a:ext cx="1326620" cy="366830"/>
          </a:xfrm>
          <a:prstGeom prst="rect">
            <a:avLst/>
          </a:prstGeom>
        </p:spPr>
      </p:pic>
      <p:pic>
        <p:nvPicPr>
          <p:cNvPr id="15" name="Picture 67" descr="fig6.png">
            <a:extLst>
              <a:ext uri="{FF2B5EF4-FFF2-40B4-BE49-F238E27FC236}">
                <a16:creationId xmlns:a16="http://schemas.microsoft.com/office/drawing/2014/main" id="{0607899A-7AEE-578E-2045-721BCE47BC4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3075" y="5336261"/>
            <a:ext cx="1502498" cy="366830"/>
          </a:xfrm>
          <a:prstGeom prst="rect">
            <a:avLst/>
          </a:prstGeom>
        </p:spPr>
      </p:pic>
      <p:pic>
        <p:nvPicPr>
          <p:cNvPr id="16" name="Picture 68" descr="fig7.png">
            <a:extLst>
              <a:ext uri="{FF2B5EF4-FFF2-40B4-BE49-F238E27FC236}">
                <a16:creationId xmlns:a16="http://schemas.microsoft.com/office/drawing/2014/main" id="{4CD740E7-EAD8-30F4-9B97-F49EC2B4C52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266" y="5341287"/>
            <a:ext cx="1341695" cy="361805"/>
          </a:xfrm>
          <a:prstGeom prst="rect">
            <a:avLst/>
          </a:prstGeom>
        </p:spPr>
      </p:pic>
      <p:sp>
        <p:nvSpPr>
          <p:cNvPr id="17" name="TextBox 80">
            <a:extLst>
              <a:ext uri="{FF2B5EF4-FFF2-40B4-BE49-F238E27FC236}">
                <a16:creationId xmlns:a16="http://schemas.microsoft.com/office/drawing/2014/main" id="{C68A430E-545B-084B-4916-36D4F8E432A8}"/>
              </a:ext>
            </a:extLst>
          </p:cNvPr>
          <p:cNvSpPr txBox="1"/>
          <p:nvPr/>
        </p:nvSpPr>
        <p:spPr>
          <a:xfrm>
            <a:off x="446301" y="1810907"/>
            <a:ext cx="1603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</a:rPr>
              <a:t>Importance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E2BDA3AE-103F-B662-9413-35BDED871068}"/>
              </a:ext>
            </a:extLst>
          </p:cNvPr>
          <p:cNvGrpSpPr/>
          <p:nvPr/>
        </p:nvGrpSpPr>
        <p:grpSpPr>
          <a:xfrm>
            <a:off x="3581275" y="3913671"/>
            <a:ext cx="398055" cy="339648"/>
            <a:chOff x="3691876" y="2522852"/>
            <a:chExt cx="398055" cy="339648"/>
          </a:xfrm>
        </p:grpSpPr>
        <p:pic>
          <p:nvPicPr>
            <p:cNvPr id="19" name="Picture 4" descr="See original image">
              <a:extLst>
                <a:ext uri="{FF2B5EF4-FFF2-40B4-BE49-F238E27FC236}">
                  <a16:creationId xmlns:a16="http://schemas.microsoft.com/office/drawing/2014/main" id="{5E31596A-20E9-782E-F34D-25AB0D96D6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91876" y="2631756"/>
              <a:ext cx="228946" cy="2304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See original image">
              <a:extLst>
                <a:ext uri="{FF2B5EF4-FFF2-40B4-BE49-F238E27FC236}">
                  <a16:creationId xmlns:a16="http://schemas.microsoft.com/office/drawing/2014/main" id="{0A7D9249-B6EF-D3FE-C74C-5C8464D0F4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73510" y="2522852"/>
              <a:ext cx="228946" cy="2304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See original image">
              <a:extLst>
                <a:ext uri="{FF2B5EF4-FFF2-40B4-BE49-F238E27FC236}">
                  <a16:creationId xmlns:a16="http://schemas.microsoft.com/office/drawing/2014/main" id="{0DC7E226-3A34-D1C3-9588-826873FEE8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60985" y="2632100"/>
              <a:ext cx="228946" cy="2304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1">
            <a:extLst>
              <a:ext uri="{FF2B5EF4-FFF2-40B4-BE49-F238E27FC236}">
                <a16:creationId xmlns:a16="http://schemas.microsoft.com/office/drawing/2014/main" id="{AFCD944A-EE29-C56C-0A50-34AAB8313026}"/>
              </a:ext>
            </a:extLst>
          </p:cNvPr>
          <p:cNvGrpSpPr/>
          <p:nvPr/>
        </p:nvGrpSpPr>
        <p:grpSpPr>
          <a:xfrm>
            <a:off x="5865706" y="4846472"/>
            <a:ext cx="265263" cy="196085"/>
            <a:chOff x="5847311" y="3355735"/>
            <a:chExt cx="265263" cy="196085"/>
          </a:xfrm>
        </p:grpSpPr>
        <p:pic>
          <p:nvPicPr>
            <p:cNvPr id="23" name="Picture 4" descr="See original image">
              <a:extLst>
                <a:ext uri="{FF2B5EF4-FFF2-40B4-BE49-F238E27FC236}">
                  <a16:creationId xmlns:a16="http://schemas.microsoft.com/office/drawing/2014/main" id="{ADBCBD4A-3623-96F8-335E-2F56853B74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47311" y="3443820"/>
              <a:ext cx="107319" cy="1080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See original image">
              <a:extLst>
                <a:ext uri="{FF2B5EF4-FFF2-40B4-BE49-F238E27FC236}">
                  <a16:creationId xmlns:a16="http://schemas.microsoft.com/office/drawing/2014/main" id="{58D023DC-1656-B832-AD40-ABAF57FD1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96287" y="3355735"/>
              <a:ext cx="107319" cy="1080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See original image">
              <a:extLst>
                <a:ext uri="{FF2B5EF4-FFF2-40B4-BE49-F238E27FC236}">
                  <a16:creationId xmlns:a16="http://schemas.microsoft.com/office/drawing/2014/main" id="{826F791F-AB81-5157-3994-3898C15106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45418" y="3443820"/>
              <a:ext cx="107319" cy="1080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See original image">
              <a:extLst>
                <a:ext uri="{FF2B5EF4-FFF2-40B4-BE49-F238E27FC236}">
                  <a16:creationId xmlns:a16="http://schemas.microsoft.com/office/drawing/2014/main" id="{91F6A495-7A1E-A3DE-3E50-D0280A99D6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005255" y="3355735"/>
              <a:ext cx="107319" cy="108000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3">
            <a:extLst>
              <a:ext uri="{FF2B5EF4-FFF2-40B4-BE49-F238E27FC236}">
                <a16:creationId xmlns:a16="http://schemas.microsoft.com/office/drawing/2014/main" id="{707EC04A-DFA4-9CB2-26A1-C634DB88C112}"/>
              </a:ext>
            </a:extLst>
          </p:cNvPr>
          <p:cNvGrpSpPr/>
          <p:nvPr/>
        </p:nvGrpSpPr>
        <p:grpSpPr>
          <a:xfrm>
            <a:off x="2049892" y="1655857"/>
            <a:ext cx="1107857" cy="611267"/>
            <a:chOff x="2160493" y="733248"/>
            <a:chExt cx="1107857" cy="611267"/>
          </a:xfrm>
        </p:grpSpPr>
        <p:pic>
          <p:nvPicPr>
            <p:cNvPr id="28" name="Picture 4" descr="See original image">
              <a:extLst>
                <a:ext uri="{FF2B5EF4-FFF2-40B4-BE49-F238E27FC236}">
                  <a16:creationId xmlns:a16="http://schemas.microsoft.com/office/drawing/2014/main" id="{B94613F1-DA88-6281-093B-99CD80A38D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60493" y="733248"/>
              <a:ext cx="607410" cy="611267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See original image">
              <a:extLst>
                <a:ext uri="{FF2B5EF4-FFF2-40B4-BE49-F238E27FC236}">
                  <a16:creationId xmlns:a16="http://schemas.microsoft.com/office/drawing/2014/main" id="{F4AD10E8-251A-0167-7A73-951E1376A2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60940" y="733248"/>
              <a:ext cx="607410" cy="611267"/>
            </a:xfrm>
            <a:prstGeom prst="ellipse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03870D3C-C498-2B8D-F0ED-FE377648B5B7}"/>
              </a:ext>
            </a:extLst>
          </p:cNvPr>
          <p:cNvSpPr txBox="1"/>
          <p:nvPr/>
        </p:nvSpPr>
        <p:spPr>
          <a:xfrm>
            <a:off x="216389" y="1466442"/>
            <a:ext cx="3420000" cy="21320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ln w="0" cap="sq">
                  <a:noFill/>
                </a:ln>
                <a:solidFill>
                  <a:srgbClr val="0070C0"/>
                </a:solidFill>
              </a:defRPr>
            </a:lvl1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1100" dirty="0">
                <a:latin typeface="Century Gothic" panose="020B0502020202020204" pitchFamily="34" charset="0"/>
              </a:rPr>
              <a:t>Weinberg ‘90’91’92 </a:t>
            </a:r>
            <a:r>
              <a:rPr lang="en-US" sz="1100" dirty="0" err="1">
                <a:latin typeface="Century Gothic" panose="020B0502020202020204" pitchFamily="34" charset="0"/>
              </a:rPr>
              <a:t>Ordóñez</a:t>
            </a:r>
            <a:r>
              <a:rPr lang="en-US" sz="1100" dirty="0">
                <a:latin typeface="Century Gothic" panose="020B0502020202020204" pitchFamily="34" charset="0"/>
              </a:rPr>
              <a:t> and </a:t>
            </a:r>
            <a:r>
              <a:rPr lang="en-US" sz="1100" dirty="0" err="1">
                <a:latin typeface="Century Gothic" panose="020B0502020202020204" pitchFamily="34" charset="0"/>
              </a:rPr>
              <a:t>vK</a:t>
            </a:r>
            <a:r>
              <a:rPr lang="en-US" sz="1100" dirty="0">
                <a:latin typeface="Century Gothic" panose="020B0502020202020204" pitchFamily="34" charset="0"/>
              </a:rPr>
              <a:t> ’92 </a:t>
            </a:r>
            <a:r>
              <a:rPr lang="en-US" sz="1100" dirty="0" err="1">
                <a:latin typeface="Century Gothic" panose="020B0502020202020204" pitchFamily="34" charset="0"/>
              </a:rPr>
              <a:t>etc</a:t>
            </a:r>
            <a:r>
              <a:rPr lang="en-US" sz="1100" dirty="0">
                <a:latin typeface="Century Gothic" panose="020B0502020202020204" pitchFamily="34" charset="0"/>
              </a:rPr>
              <a:t>…</a:t>
            </a:r>
            <a:endParaRPr lang="fr-FR" dirty="0"/>
          </a:p>
        </p:txBody>
      </p:sp>
      <p:cxnSp>
        <p:nvCxnSpPr>
          <p:cNvPr id="31" name="Straight Arrow Connector 79">
            <a:extLst>
              <a:ext uri="{FF2B5EF4-FFF2-40B4-BE49-F238E27FC236}">
                <a16:creationId xmlns:a16="http://schemas.microsoft.com/office/drawing/2014/main" id="{5BE0DAAC-38F2-41D2-9385-90A389A949E5}"/>
              </a:ext>
            </a:extLst>
          </p:cNvPr>
          <p:cNvCxnSpPr/>
          <p:nvPr/>
        </p:nvCxnSpPr>
        <p:spPr>
          <a:xfrm flipH="1" flipV="1">
            <a:off x="254268" y="1810908"/>
            <a:ext cx="15441" cy="4014667"/>
          </a:xfrm>
          <a:prstGeom prst="straightConnector1">
            <a:avLst/>
          </a:prstGeom>
          <a:ln w="60325" cmpd="sng">
            <a:solidFill>
              <a:srgbClr val="0000FF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F747371-0A51-A2B5-296B-00F1455AC410}"/>
              </a:ext>
            </a:extLst>
          </p:cNvPr>
          <p:cNvSpPr/>
          <p:nvPr/>
        </p:nvSpPr>
        <p:spPr>
          <a:xfrm>
            <a:off x="668300" y="2216113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5EFAE01-B55D-E0BC-59D7-ADE7A2D2CBC5}"/>
              </a:ext>
            </a:extLst>
          </p:cNvPr>
          <p:cNvSpPr/>
          <p:nvPr/>
        </p:nvSpPr>
        <p:spPr>
          <a:xfrm>
            <a:off x="673431" y="3729817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8728B2E-28F6-56C7-A006-9F1B5F757EC3}"/>
              </a:ext>
            </a:extLst>
          </p:cNvPr>
          <p:cNvSpPr/>
          <p:nvPr/>
        </p:nvSpPr>
        <p:spPr>
          <a:xfrm>
            <a:off x="3920709" y="5231004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09BFC97-6281-6F14-5BD9-7C121FBFEB11}"/>
              </a:ext>
            </a:extLst>
          </p:cNvPr>
          <p:cNvSpPr/>
          <p:nvPr/>
        </p:nvSpPr>
        <p:spPr>
          <a:xfrm>
            <a:off x="675876" y="5231004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87038537-F55E-C16D-62DA-42EA46F42611}"/>
              </a:ext>
            </a:extLst>
          </p:cNvPr>
          <p:cNvSpPr/>
          <p:nvPr/>
        </p:nvSpPr>
        <p:spPr>
          <a:xfrm>
            <a:off x="3976125" y="4478884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45914AB-1178-F9F3-61CA-3DBA804CF14C}"/>
              </a:ext>
            </a:extLst>
          </p:cNvPr>
          <p:cNvSpPr/>
          <p:nvPr/>
        </p:nvSpPr>
        <p:spPr>
          <a:xfrm>
            <a:off x="3450621" y="4475820"/>
            <a:ext cx="410762" cy="5914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2897C69-1B72-1E42-D8BF-DEBA3348C1A8}"/>
              </a:ext>
            </a:extLst>
          </p:cNvPr>
          <p:cNvSpPr/>
          <p:nvPr/>
        </p:nvSpPr>
        <p:spPr bwMode="auto">
          <a:xfrm>
            <a:off x="486863" y="2973686"/>
            <a:ext cx="2204322" cy="611909"/>
          </a:xfrm>
          <a:prstGeom prst="rect">
            <a:avLst/>
          </a:prstGeom>
          <a:solidFill>
            <a:schemeClr val="accent5">
              <a:lumMod val="75000"/>
              <a:alpha val="37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C1CE5B6A-46FE-D001-2DA9-A3921A005661}"/>
              </a:ext>
            </a:extLst>
          </p:cNvPr>
          <p:cNvSpPr/>
          <p:nvPr/>
        </p:nvSpPr>
        <p:spPr>
          <a:xfrm>
            <a:off x="4538880" y="3698836"/>
            <a:ext cx="2250000" cy="2250000"/>
          </a:xfrm>
          <a:prstGeom prst="arc">
            <a:avLst>
              <a:gd name="adj1" fmla="val 19307531"/>
              <a:gd name="adj2" fmla="val 4331554"/>
            </a:avLst>
          </a:prstGeom>
          <a:ln w="19050">
            <a:solidFill>
              <a:srgbClr val="41719C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9A575471-1081-5915-CA81-13D1D8207994}"/>
              </a:ext>
            </a:extLst>
          </p:cNvPr>
          <p:cNvSpPr/>
          <p:nvPr/>
        </p:nvSpPr>
        <p:spPr>
          <a:xfrm>
            <a:off x="2986745" y="3106848"/>
            <a:ext cx="2251445" cy="2251445"/>
          </a:xfrm>
          <a:prstGeom prst="arc">
            <a:avLst>
              <a:gd name="adj1" fmla="val 19307531"/>
              <a:gd name="adj2" fmla="val 3176878"/>
            </a:avLst>
          </a:prstGeom>
          <a:ln w="19050">
            <a:solidFill>
              <a:srgbClr val="41719C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0F9F25F-AA9A-464B-E3E3-734FA783F9CB}"/>
              </a:ext>
            </a:extLst>
          </p:cNvPr>
          <p:cNvSpPr txBox="1"/>
          <p:nvPr/>
        </p:nvSpPr>
        <p:spPr>
          <a:xfrm>
            <a:off x="5797740" y="3997956"/>
            <a:ext cx="778892" cy="21249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lnSpc>
                <a:spcPct val="70000"/>
              </a:lnSpc>
              <a:spcBef>
                <a:spcPct val="50000"/>
              </a:spcBef>
              <a:defRPr sz="1100">
                <a:ln w="0" cap="sq">
                  <a:noFill/>
                </a:ln>
                <a:solidFill>
                  <a:srgbClr val="0070C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Friar ’97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A7752930-EA08-7BBB-F6E3-2F2070EF036F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3014801" y="5130997"/>
            <a:ext cx="1775959" cy="9070"/>
          </a:xfrm>
          <a:prstGeom prst="line">
            <a:avLst/>
          </a:prstGeom>
          <a:ln w="19050">
            <a:solidFill>
              <a:srgbClr val="41719C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18E307C6-F63A-D927-FE47-BDAA401967C6}"/>
              </a:ext>
            </a:extLst>
          </p:cNvPr>
          <p:cNvCxnSpPr>
            <a:cxnSpLocks/>
            <a:endCxn id="39" idx="2"/>
          </p:cNvCxnSpPr>
          <p:nvPr/>
        </p:nvCxnSpPr>
        <p:spPr>
          <a:xfrm flipV="1">
            <a:off x="3014801" y="5894937"/>
            <a:ext cx="2993125" cy="18413"/>
          </a:xfrm>
          <a:prstGeom prst="line">
            <a:avLst/>
          </a:prstGeom>
          <a:ln w="19050">
            <a:solidFill>
              <a:srgbClr val="41719C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00C8C34F-CEF9-FFA9-8FCF-5F8322E5AB5A}"/>
                  </a:ext>
                </a:extLst>
              </p:cNvPr>
              <p:cNvSpPr txBox="1"/>
              <p:nvPr/>
            </p:nvSpPr>
            <p:spPr>
              <a:xfrm>
                <a:off x="330440" y="2416453"/>
                <a:ext cx="36394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𝒪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00C8C34F-CEF9-FFA9-8FCF-5F8322E5A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40" y="2416453"/>
                <a:ext cx="363946" cy="184666"/>
              </a:xfrm>
              <a:prstGeom prst="rect">
                <a:avLst/>
              </a:prstGeom>
              <a:blipFill>
                <a:blip r:embed="rId12"/>
                <a:stretch>
                  <a:fillRect l="-8333" r="-15000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A52065CE-367E-EB03-C3F1-5141D4CB7FFE}"/>
                  </a:ext>
                </a:extLst>
              </p:cNvPr>
              <p:cNvSpPr txBox="1"/>
              <p:nvPr/>
            </p:nvSpPr>
            <p:spPr>
              <a:xfrm>
                <a:off x="330440" y="3175816"/>
                <a:ext cx="70628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𝒪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ℎ𝑖</m:t>
                          </m:r>
                        </m:sub>
                      </m:sSub>
                      <m:r>
                        <a:rPr lang="fr-FR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A52065CE-367E-EB03-C3F1-5141D4CB7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40" y="3175816"/>
                <a:ext cx="706284" cy="184666"/>
              </a:xfrm>
              <a:prstGeom prst="rect">
                <a:avLst/>
              </a:prstGeom>
              <a:blipFill>
                <a:blip r:embed="rId13"/>
                <a:stretch>
                  <a:fillRect l="-4310" t="-3333" r="-689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F6DE0D87-C51F-96BC-1305-DB28EEC8AE79}"/>
                  </a:ext>
                </a:extLst>
              </p:cNvPr>
              <p:cNvSpPr txBox="1"/>
              <p:nvPr/>
            </p:nvSpPr>
            <p:spPr>
              <a:xfrm>
                <a:off x="7532004" y="4674541"/>
                <a:ext cx="3893587" cy="1377467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algn="ctr">
                  <a:defRPr>
                    <a:latin typeface="+mn-lt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  <a:sym typeface="Symbol" pitchFamily="26" charset="2"/>
                  </a:rPr>
                  <a:t>Systematic low-momentum expansion to a given order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pitchFamily="26" charset="2"/>
                      </a:rPr>
                      <m:t>𝑄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pitchFamily="26" charset="2"/>
                      </a:rPr>
                      <m:t>/</m:t>
                    </m:r>
                    <m:r>
                      <m:rPr>
                        <m:sty m:val="p"/>
                      </m:rPr>
                      <a:rPr lang="en-US" i="0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 pitchFamily="26" charset="2"/>
                      </a:rPr>
                      <m:t>Λ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Symbol" pitchFamily="26" charset="2"/>
                  </a:rPr>
                  <a:t>);</a:t>
                </a:r>
              </a:p>
              <a:p>
                <a:pPr marL="0" lvl="1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  <a:sym typeface="Symbol" pitchFamily="26" charset="2"/>
                  </a:rPr>
                  <a:t>Hierarchy;</a:t>
                </a:r>
              </a:p>
              <a:p>
                <a:pPr marL="0" lvl="1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  <a:sym typeface="Symbol" pitchFamily="26" charset="2"/>
                  </a:rPr>
                  <a:t>Consistency.</a:t>
                </a: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F6DE0D87-C51F-96BC-1305-DB28EEC8A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004" y="4674541"/>
                <a:ext cx="3893587" cy="1377467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12700"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5914B5-5DD9-9EEC-33CD-6E8B4D5E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2E6232-251B-CFCC-E330-CD2E5EC1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46" name="Espace réservé du numéro de diapositive 45">
            <a:extLst>
              <a:ext uri="{FF2B5EF4-FFF2-40B4-BE49-F238E27FC236}">
                <a16:creationId xmlns:a16="http://schemas.microsoft.com/office/drawing/2014/main" id="{9C50FADC-8249-7B2F-F686-2C6722BE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07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9977-C8E5-8F4A-A273-496522E39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716" b="0" dirty="0"/>
              <a:t>The NN interaction from chiral EFT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403B24-9F2C-0491-B581-D9365BFD1514}"/>
              </a:ext>
            </a:extLst>
          </p:cNvPr>
          <p:cNvSpPr txBox="1"/>
          <p:nvPr/>
        </p:nvSpPr>
        <p:spPr>
          <a:xfrm>
            <a:off x="7910853" y="6000086"/>
            <a:ext cx="25230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ln w="0" cap="sq">
                  <a:noFill/>
                </a:ln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D.R. </a:t>
            </a:r>
            <a:r>
              <a:rPr lang="en-US" dirty="0" err="1"/>
              <a:t>Entem</a:t>
            </a:r>
            <a:r>
              <a:rPr lang="en-US" dirty="0"/>
              <a:t> </a:t>
            </a:r>
            <a:r>
              <a:rPr lang="en-US" i="1" dirty="0"/>
              <a:t>et al.</a:t>
            </a:r>
            <a:r>
              <a:rPr lang="en-US" dirty="0"/>
              <a:t> PRC96 (2017)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5E4122-3421-E64F-67CB-646A3A2C4E5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0853" y="590583"/>
            <a:ext cx="4281147" cy="5540308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524FB76-CD0E-7812-BC74-1D605D385E29}"/>
              </a:ext>
            </a:extLst>
          </p:cNvPr>
          <p:cNvGrpSpPr/>
          <p:nvPr/>
        </p:nvGrpSpPr>
        <p:grpSpPr>
          <a:xfrm>
            <a:off x="5201710" y="949093"/>
            <a:ext cx="2591362" cy="2773243"/>
            <a:chOff x="6062402" y="2388929"/>
            <a:chExt cx="2591362" cy="2773243"/>
          </a:xfrm>
        </p:grpSpPr>
        <p:pic>
          <p:nvPicPr>
            <p:cNvPr id="17" name="Picture 3" descr="H:\Mes documents\Workshop-ECTJuin-2016\obs200.png">
              <a:extLst>
                <a:ext uri="{FF2B5EF4-FFF2-40B4-BE49-F238E27FC236}">
                  <a16:creationId xmlns:a16="http://schemas.microsoft.com/office/drawing/2014/main" id="{AE4AB04C-FAF8-F35D-E717-A7DACB7AA8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062402" y="2388929"/>
              <a:ext cx="2591362" cy="2479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E20D3CF-92A3-1AB3-D84D-D3BA95D57C30}"/>
                </a:ext>
              </a:extLst>
            </p:cNvPr>
            <p:cNvSpPr txBox="1"/>
            <p:nvPr/>
          </p:nvSpPr>
          <p:spPr>
            <a:xfrm>
              <a:off x="6062402" y="4900562"/>
              <a:ext cx="24059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>
                  <a:ln w="0" cap="sq">
                    <a:noFill/>
                  </a:ln>
                  <a:solidFill>
                    <a:srgbClr val="0070C0"/>
                  </a:solidFill>
                </a:defRPr>
              </a:lvl1pPr>
            </a:lstStyle>
            <a:p>
              <a:r>
                <a:rPr lang="fr-FR" dirty="0"/>
                <a:t>E. Epelbaum, </a:t>
              </a:r>
              <a:r>
                <a:rPr lang="fr-FR" i="1" dirty="0"/>
                <a:t>et al. </a:t>
              </a:r>
              <a:r>
                <a:rPr lang="fr-FR" dirty="0"/>
                <a:t>PRL115 (2015)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599554BD-B875-021D-07B4-ACEA7F44B9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219" y="915640"/>
                <a:ext cx="4506913" cy="47310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Nowadays chiral NN potential up to N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LO 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Set of six potentials constructed 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Sequence of LO, NLO,…,N</a:t>
                </a:r>
                <a:r>
                  <a:rPr lang="en-US" sz="16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Uncertainty quantification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At N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LO and N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LO: 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24 NN LECs fitted to the </a:t>
                </a:r>
                <a:r>
                  <a:rPr lang="en-US" sz="1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np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sz="1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pp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scattering data and the deuteron properties</a:t>
                </a:r>
              </a:p>
              <a:p>
                <a:pPr marL="1034826" lvl="2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Including </a:t>
                </a:r>
                <a:r>
                  <a:rPr lang="en-US" sz="1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sz="16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LECs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i="1" dirty="0" err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=1−4)</m:t>
                    </m:r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pion-nucleon scattering or Rey-Steiner equation/</a:t>
                </a:r>
                <a:r>
                  <a:rPr 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pionic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atoms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 3N LECs (at N</a:t>
                </a:r>
                <a:r>
                  <a:rPr lang="en-US" sz="16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LO)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LO NN fitted to data up to pion production threshold with 𝜒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/datum∼1.15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599554BD-B875-021D-07B4-ACEA7F44B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19" y="915640"/>
                <a:ext cx="4506913" cy="4731016"/>
              </a:xfrm>
              <a:prstGeom prst="rect">
                <a:avLst/>
              </a:prstGeom>
              <a:blipFill>
                <a:blip r:embed="rId4"/>
                <a:stretch>
                  <a:fillRect l="-1218" t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719F15-D88A-0666-0CEF-03171EED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757972-8AA0-807D-306E-1A3EAF04C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E96427-2AEF-FB51-1398-FD700775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742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B1C0FCEB-D696-1374-0315-FF9A83B984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220" y="949093"/>
                <a:ext cx="6529666" cy="550826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Harmonic-Oscillator (HO) basis expansion: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≥0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A-body basis can be build adding one particle at a time thank to the gaussian generator function of the HO wave function.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Antisymmetrized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two-nucleon states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 with two-body basis states (LS coupled)</a:t>
                </a: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r-F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  <m:oMath>
                      <m:r>
                        <a:rPr lang="fr-FR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fr-FR" sz="16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𝝃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160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160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χ</m:t>
                                          </m:r>
                                        </m:e>
                                        <m:sub>
                                          <m:f>
                                            <m:fPr>
                                              <m:ctrlPr>
                                                <a:rPr lang="fr-FR" sz="16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6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6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𝝈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sSub>
                                        <m:sSubPr>
                                          <m:ctrlPr>
                                            <a:rPr lang="fr-FR" sz="160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160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χ</m:t>
                                          </m:r>
                                        </m:e>
                                        <m:sub>
                                          <m:f>
                                            <m:fPr>
                                              <m:ctrlPr>
                                                <a:rPr lang="fr-FR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𝝈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>
                                    <m:sSubPr>
                                      <m:ctrlP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1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wave function is solution of the traditional HO Hamiltonian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𝐻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den>
                    </m:f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num>
                      <m:den>
                        <m:r>
                          <a:rPr lang="fr-FR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fr-FR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Ω</m:t>
                        </m:r>
                      </m:e>
                      <m:sup>
                        <m:r>
                          <a:rPr lang="fr-FR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e>
                      <m:sup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; v</a:t>
                </a: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ery simple to work either in momentum or position basis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Total energy</a:t>
                </a:r>
                <a:endParaRPr lang="fr-FR" sz="160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517413" lvl="1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</m:e>
                        <m:sub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ℏ</m:t>
                      </m:r>
                      <m:r>
                        <m:rPr>
                          <m:sty m:val="p"/>
                        </m:rPr>
                        <a:rPr lang="fr-FR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Ω</m:t>
                      </m:r>
                      <m:r>
                        <a:rPr lang="fr-FR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;    </m:t>
                      </m:r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𝑁</m:t>
                      </m:r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=2</m:t>
                      </m:r>
                      <m:sSub>
                        <m:sSub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𝑙</m:t>
                          </m:r>
                        </m:e>
                        <m:sub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;    </m:t>
                      </m:r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𝑁</m:t>
                      </m:r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≤</m:t>
                      </m:r>
                      <m:sSub>
                        <m:sSub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max</m:t>
                          </m:r>
                        </m:sub>
                      </m:sSub>
                    </m:oMath>
                  </m:oMathPara>
                </a14:m>
                <a:endParaRPr lang="en-US" sz="160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3" name="Content Placeholder 2">
                <a:extLst>
                  <a:ext uri="{FF2B5EF4-FFF2-40B4-BE49-F238E27FC236}">
                    <a16:creationId xmlns:a16="http://schemas.microsoft.com/office/drawing/2014/main" id="{B1C0FCEB-D696-1374-0315-FF9A83B98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20" y="949093"/>
                <a:ext cx="6529666" cy="5508268"/>
              </a:xfrm>
              <a:prstGeom prst="rect">
                <a:avLst/>
              </a:prstGeom>
              <a:blipFill>
                <a:blip r:embed="rId3"/>
                <a:stretch>
                  <a:fillRect l="-840" t="-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E261745-B99B-B044-AFC6-9BE4C9C53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8371635" cy="488983"/>
          </a:xfrm>
        </p:spPr>
        <p:txBody>
          <a:bodyPr anchor="ctr">
            <a:noAutofit/>
          </a:bodyPr>
          <a:lstStyle/>
          <a:p>
            <a:r>
              <a:rPr lang="en-US" sz="2716" b="0" dirty="0"/>
              <a:t>Solver in CI with Jacobi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36D021-3EC3-A146-92AE-145489AB3D14}"/>
                  </a:ext>
                </a:extLst>
              </p:cNvPr>
              <p:cNvSpPr txBox="1"/>
              <p:nvPr/>
            </p:nvSpPr>
            <p:spPr>
              <a:xfrm>
                <a:off x="6955163" y="3249056"/>
                <a:ext cx="4635917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sSub>
                          <m:sSubPr>
                            <m:ctrlPr>
                              <a:rPr lang="fr-FR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fr-F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fr-FR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depends on HO length</a:t>
                </a:r>
                <a14:m>
                  <m:oMath xmlns:m="http://schemas.openxmlformats.org/officeDocument/2006/math">
                    <m:r>
                      <a:rPr lang="fr-FR" sz="1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fr-FR" sz="1800" b="0" i="1" smtClean="0">
                            <a:latin typeface="Cambria Math" panose="02040503050406030204" pitchFamily="18" charset="0"/>
                          </a:rPr>
                          <m:t>ℏ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m:rPr>
                            <m:sty m:val="p"/>
                          </m:rPr>
                          <a:rPr lang="fr-FR" sz="18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rad>
                  </m:oMath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36D021-3EC3-A146-92AE-145489AB3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163" y="3249056"/>
                <a:ext cx="4635917" cy="427746"/>
              </a:xfrm>
              <a:prstGeom prst="rect">
                <a:avLst/>
              </a:prstGeom>
              <a:blipFill>
                <a:blip r:embed="rId4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B14F0993-38BA-F6D5-D3EE-8CAFFB69C771}"/>
              </a:ext>
            </a:extLst>
          </p:cNvPr>
          <p:cNvGrpSpPr/>
          <p:nvPr/>
        </p:nvGrpSpPr>
        <p:grpSpPr>
          <a:xfrm>
            <a:off x="9232771" y="1246993"/>
            <a:ext cx="1720891" cy="1229115"/>
            <a:chOff x="4597463" y="1160537"/>
            <a:chExt cx="1720891" cy="1229115"/>
          </a:xfrm>
        </p:grpSpPr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B56EE5EC-748F-BAA6-713A-E85AC6FAC3D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051943" y="1591104"/>
              <a:ext cx="781858" cy="168801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" name="Picture 66" descr="ball2v2pn-2.png">
              <a:extLst>
                <a:ext uri="{FF2B5EF4-FFF2-40B4-BE49-F238E27FC236}">
                  <a16:creationId xmlns:a16="http://schemas.microsoft.com/office/drawing/2014/main" id="{99C05244-E77E-37E1-6A14-5B1DB9D10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08463" y="1418746"/>
              <a:ext cx="507148" cy="512635"/>
            </a:xfrm>
            <a:prstGeom prst="rect">
              <a:avLst/>
            </a:prstGeom>
          </p:spPr>
        </p:pic>
        <p:pic>
          <p:nvPicPr>
            <p:cNvPr id="22" name="Picture 71" descr="ball2v2pn.png">
              <a:extLst>
                <a:ext uri="{FF2B5EF4-FFF2-40B4-BE49-F238E27FC236}">
                  <a16:creationId xmlns:a16="http://schemas.microsoft.com/office/drawing/2014/main" id="{9A8F55B0-E79D-033C-752B-AF7E5056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600196" y="1385110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6E874392-BE27-0364-533B-42BBD8ED40EB}"/>
                    </a:ext>
                  </a:extLst>
                </p:cNvPr>
                <p:cNvSpPr txBox="1"/>
                <p:nvPr/>
              </p:nvSpPr>
              <p:spPr>
                <a:xfrm>
                  <a:off x="5029825" y="2081875"/>
                  <a:ext cx="106118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6E874392-BE27-0364-533B-42BBD8ED40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825" y="2081875"/>
                  <a:ext cx="1061188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143" t="-36000" r="-27429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41BEF8E-7548-70BB-C160-211BF0EE0B0B}"/>
                    </a:ext>
                  </a:extLst>
                </p:cNvPr>
                <p:cNvSpPr txBox="1"/>
                <p:nvPr/>
              </p:nvSpPr>
              <p:spPr>
                <a:xfrm>
                  <a:off x="5426646" y="1160537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41BEF8E-7548-70BB-C160-211BF0EE0B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6646" y="1160537"/>
                  <a:ext cx="299120" cy="353302"/>
                </a:xfrm>
                <a:prstGeom prst="rect">
                  <a:avLst/>
                </a:prstGeom>
                <a:blipFill>
                  <a:blip r:embed="rId8"/>
                  <a:stretch>
                    <a:fillRect l="-28571" r="-6122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26">
            <a:extLst>
              <a:ext uri="{FF2B5EF4-FFF2-40B4-BE49-F238E27FC236}">
                <a16:creationId xmlns:a16="http://schemas.microsoft.com/office/drawing/2014/main" id="{185C0150-3478-4EE9-1BE8-9CFA30F385E2}"/>
              </a:ext>
            </a:extLst>
          </p:cNvPr>
          <p:cNvGrpSpPr>
            <a:grpSpLocks noChangeAspect="1"/>
          </p:cNvGrpSpPr>
          <p:nvPr/>
        </p:nvGrpSpPr>
        <p:grpSpPr>
          <a:xfrm>
            <a:off x="7424864" y="3874829"/>
            <a:ext cx="2918968" cy="2439349"/>
            <a:chOff x="584472" y="1919901"/>
            <a:chExt cx="3463652" cy="2894534"/>
          </a:xfrm>
        </p:grpSpPr>
        <p:sp>
          <p:nvSpPr>
            <p:cNvPr id="55" name="Snip Diagonal Corner Rectangle 27">
              <a:extLst>
                <a:ext uri="{FF2B5EF4-FFF2-40B4-BE49-F238E27FC236}">
                  <a16:creationId xmlns:a16="http://schemas.microsoft.com/office/drawing/2014/main" id="{E2A561D4-742C-87E8-AF92-6BF5AD8CFF61}"/>
                </a:ext>
              </a:extLst>
            </p:cNvPr>
            <p:cNvSpPr/>
            <p:nvPr/>
          </p:nvSpPr>
          <p:spPr bwMode="auto">
            <a:xfrm>
              <a:off x="660511" y="1919901"/>
              <a:ext cx="3387613" cy="2528316"/>
            </a:xfrm>
            <a:prstGeom prst="snip2DiagRect">
              <a:avLst/>
            </a:prstGeom>
            <a:noFill/>
            <a:ln w="15875" cap="flat" cmpd="sng" algn="ctr">
              <a:solidFill>
                <a:srgbClr val="1A4A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48" charset="0"/>
                <a:ea typeface="ＭＳ Ｐゴシック" pitchFamily="48" charset="-128"/>
                <a:cs typeface="ＭＳ Ｐゴシック" pitchFamily="48" charset="-128"/>
              </a:endParaRPr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39518BB0-4BD5-9505-00EA-C09655FADE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589" y="2002529"/>
              <a:ext cx="2726875" cy="2267834"/>
            </a:xfrm>
            <a:custGeom>
              <a:avLst/>
              <a:gdLst>
                <a:gd name="T0" fmla="*/ 0 w 669"/>
                <a:gd name="T1" fmla="*/ 0 h 1063"/>
                <a:gd name="T2" fmla="*/ 341 w 669"/>
                <a:gd name="T3" fmla="*/ 1061 h 1063"/>
                <a:gd name="T4" fmla="*/ 669 w 669"/>
                <a:gd name="T5" fmla="*/ 13 h 1063"/>
                <a:gd name="T6" fmla="*/ 0 60000 65536"/>
                <a:gd name="T7" fmla="*/ 0 60000 65536"/>
                <a:gd name="T8" fmla="*/ 0 60000 65536"/>
                <a:gd name="T9" fmla="*/ 0 w 669"/>
                <a:gd name="T10" fmla="*/ 0 h 1063"/>
                <a:gd name="T11" fmla="*/ 669 w 669"/>
                <a:gd name="T12" fmla="*/ 1063 h 1063"/>
                <a:gd name="connsiteX0" fmla="*/ 0 w 9592"/>
                <a:gd name="connsiteY0" fmla="*/ 1111 h 9859"/>
                <a:gd name="connsiteX1" fmla="*/ 4689 w 9592"/>
                <a:gd name="connsiteY1" fmla="*/ 9859 h 9859"/>
                <a:gd name="connsiteX2" fmla="*/ 9592 w 9592"/>
                <a:gd name="connsiteY2" fmla="*/ 0 h 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92" h="9859">
                  <a:moveTo>
                    <a:pt x="0" y="1111"/>
                  </a:moveTo>
                  <a:cubicBezTo>
                    <a:pt x="1719" y="6087"/>
                    <a:pt x="3030" y="9840"/>
                    <a:pt x="4689" y="9859"/>
                  </a:cubicBezTo>
                  <a:cubicBezTo>
                    <a:pt x="6348" y="9878"/>
                    <a:pt x="7963" y="4939"/>
                    <a:pt x="9592" y="0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46">
              <a:extLst>
                <a:ext uri="{FF2B5EF4-FFF2-40B4-BE49-F238E27FC236}">
                  <a16:creationId xmlns:a16="http://schemas.microsoft.com/office/drawing/2014/main" id="{25B4BE8A-A684-661C-266F-D00E2DC537B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391145" y="3784459"/>
              <a:ext cx="1162981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47">
              <a:extLst>
                <a:ext uri="{FF2B5EF4-FFF2-40B4-BE49-F238E27FC236}">
                  <a16:creationId xmlns:a16="http://schemas.microsoft.com/office/drawing/2014/main" id="{7B54B130-5F50-EBC6-5059-0D1C41A1B42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139786" y="3334919"/>
              <a:ext cx="1653908" cy="13581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48">
              <a:extLst>
                <a:ext uri="{FF2B5EF4-FFF2-40B4-BE49-F238E27FC236}">
                  <a16:creationId xmlns:a16="http://schemas.microsoft.com/office/drawing/2014/main" id="{7D08E7E4-01A7-50E6-207C-1F4FCFB614C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20951" y="2855102"/>
              <a:ext cx="2106482" cy="1343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49">
              <a:extLst>
                <a:ext uri="{FF2B5EF4-FFF2-40B4-BE49-F238E27FC236}">
                  <a16:creationId xmlns:a16="http://schemas.microsoft.com/office/drawing/2014/main" id="{04FC1C4A-2E77-768A-52AF-2505BF34B07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86167" y="2332531"/>
              <a:ext cx="2558019" cy="13187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54">
              <a:extLst>
                <a:ext uri="{FF2B5EF4-FFF2-40B4-BE49-F238E27FC236}">
                  <a16:creationId xmlns:a16="http://schemas.microsoft.com/office/drawing/2014/main" id="{7A5F8E18-50C9-912A-E8FB-3E8FD38521B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23815" y="3717299"/>
              <a:ext cx="113290" cy="110818"/>
            </a:xfrm>
            <a:prstGeom prst="ellipse">
              <a:avLst/>
            </a:prstGeom>
            <a:solidFill>
              <a:srgbClr val="6666FF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55">
              <a:extLst>
                <a:ext uri="{FF2B5EF4-FFF2-40B4-BE49-F238E27FC236}">
                  <a16:creationId xmlns:a16="http://schemas.microsoft.com/office/drawing/2014/main" id="{AE53E63C-1686-5A4D-6921-51C4FC1385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70967" y="3717633"/>
              <a:ext cx="113290" cy="110818"/>
            </a:xfrm>
            <a:prstGeom prst="ellipse">
              <a:avLst/>
            </a:prstGeom>
            <a:solidFill>
              <a:srgbClr val="6666FF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56">
              <a:extLst>
                <a:ext uri="{FF2B5EF4-FFF2-40B4-BE49-F238E27FC236}">
                  <a16:creationId xmlns:a16="http://schemas.microsoft.com/office/drawing/2014/main" id="{5855748D-12B0-4766-150B-52927950EB8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075036" y="3720656"/>
              <a:ext cx="113290" cy="11081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57">
              <a:extLst>
                <a:ext uri="{FF2B5EF4-FFF2-40B4-BE49-F238E27FC236}">
                  <a16:creationId xmlns:a16="http://schemas.microsoft.com/office/drawing/2014/main" id="{D8220495-8B06-9CAB-17B3-0CBC2A1E00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6363" y="3720322"/>
              <a:ext cx="113290" cy="11081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0">
              <a:extLst>
                <a:ext uri="{FF2B5EF4-FFF2-40B4-BE49-F238E27FC236}">
                  <a16:creationId xmlns:a16="http://schemas.microsoft.com/office/drawing/2014/main" id="{E6CE68B8-AACB-7924-BE6A-EFE4EDD774B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49376" y="3287981"/>
              <a:ext cx="113290" cy="107457"/>
            </a:xfrm>
            <a:prstGeom prst="ellipse">
              <a:avLst/>
            </a:prstGeom>
            <a:solidFill>
              <a:srgbClr val="FF0000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1">
              <a:extLst>
                <a:ext uri="{FF2B5EF4-FFF2-40B4-BE49-F238E27FC236}">
                  <a16:creationId xmlns:a16="http://schemas.microsoft.com/office/drawing/2014/main" id="{562253C8-DEBA-973F-99AF-721F06076F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77454" y="3287981"/>
              <a:ext cx="113290" cy="107457"/>
            </a:xfrm>
            <a:prstGeom prst="ellipse">
              <a:avLst/>
            </a:prstGeom>
            <a:solidFill>
              <a:srgbClr val="6666FF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TextBox 44">
              <a:extLst>
                <a:ext uri="{FF2B5EF4-FFF2-40B4-BE49-F238E27FC236}">
                  <a16:creationId xmlns:a16="http://schemas.microsoft.com/office/drawing/2014/main" id="{4C700668-2A17-B1CC-B61B-4DDE80DED16D}"/>
                </a:ext>
              </a:extLst>
            </p:cNvPr>
            <p:cNvSpPr txBox="1"/>
            <p:nvPr/>
          </p:nvSpPr>
          <p:spPr>
            <a:xfrm>
              <a:off x="1079281" y="4449226"/>
              <a:ext cx="2741959" cy="365209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No-Core Shell Model</a:t>
              </a:r>
            </a:p>
          </p:txBody>
        </p:sp>
        <p:sp>
          <p:nvSpPr>
            <p:cNvPr id="68" name="Line 51">
              <a:extLst>
                <a:ext uri="{FF2B5EF4-FFF2-40B4-BE49-F238E27FC236}">
                  <a16:creationId xmlns:a16="http://schemas.microsoft.com/office/drawing/2014/main" id="{F77D31E4-04EF-3FBE-60F1-357E306C8DB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474173" y="2366055"/>
              <a:ext cx="0" cy="4980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sm"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46">
                  <a:extLst>
                    <a:ext uri="{FF2B5EF4-FFF2-40B4-BE49-F238E27FC236}">
                      <a16:creationId xmlns:a16="http://schemas.microsoft.com/office/drawing/2014/main" id="{C1671929-E4B8-B3BE-7FCB-E96B5F2F4D15}"/>
                    </a:ext>
                  </a:extLst>
                </p:cNvPr>
                <p:cNvSpPr txBox="1"/>
                <p:nvPr/>
              </p:nvSpPr>
              <p:spPr>
                <a:xfrm>
                  <a:off x="2528356" y="2461205"/>
                  <a:ext cx="46198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l-GR" sz="1400" i="1" smtClean="0">
                            <a:latin typeface="Cambria Math"/>
                            <a:ea typeface="Cambria Math"/>
                          </a:rPr>
                          <m:t>ℏΩ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8355" y="2461205"/>
                  <a:ext cx="461986" cy="307777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Up Arrow 47">
              <a:extLst>
                <a:ext uri="{FF2B5EF4-FFF2-40B4-BE49-F238E27FC236}">
                  <a16:creationId xmlns:a16="http://schemas.microsoft.com/office/drawing/2014/main" id="{07B3E8F5-D6D3-AA4A-310D-025CBC1B3B9A}"/>
                </a:ext>
              </a:extLst>
            </p:cNvPr>
            <p:cNvSpPr/>
            <p:nvPr/>
          </p:nvSpPr>
          <p:spPr bwMode="auto">
            <a:xfrm>
              <a:off x="584472" y="2273399"/>
              <a:ext cx="540435" cy="773743"/>
            </a:xfrm>
            <a:prstGeom prst="upArrow">
              <a:avLst>
                <a:gd name="adj1" fmla="val 54766"/>
                <a:gd name="adj2" fmla="val 50000"/>
              </a:avLst>
            </a:prstGeom>
            <a:solidFill>
              <a:srgbClr val="0000FF"/>
            </a:solidFill>
            <a:ln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600" dirty="0">
                  <a:solidFill>
                    <a:srgbClr val="FFFFFF"/>
                  </a:solidFill>
                </a:rPr>
                <a:t>N</a:t>
              </a:r>
              <a:r>
                <a:rPr lang="en-US" sz="1600" baseline="-25000" dirty="0">
                  <a:solidFill>
                    <a:srgbClr val="FFFFFF"/>
                  </a:solidFill>
                </a:rPr>
                <a:t>max</a:t>
              </a:r>
            </a:p>
          </p:txBody>
        </p:sp>
        <p:sp>
          <p:nvSpPr>
            <p:cNvPr id="71" name="Oval 58">
              <a:extLst>
                <a:ext uri="{FF2B5EF4-FFF2-40B4-BE49-F238E27FC236}">
                  <a16:creationId xmlns:a16="http://schemas.microsoft.com/office/drawing/2014/main" id="{7B319494-4144-2583-1879-55C4202FAE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66366" y="3286831"/>
              <a:ext cx="109728" cy="109756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59">
              <a:extLst>
                <a:ext uri="{FF2B5EF4-FFF2-40B4-BE49-F238E27FC236}">
                  <a16:creationId xmlns:a16="http://schemas.microsoft.com/office/drawing/2014/main" id="{D3B96D95-69EB-5FC1-24DB-DC4A23F971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14011" y="3286832"/>
              <a:ext cx="109728" cy="109755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62">
              <a:extLst>
                <a:ext uri="{FF2B5EF4-FFF2-40B4-BE49-F238E27FC236}">
                  <a16:creationId xmlns:a16="http://schemas.microsoft.com/office/drawing/2014/main" id="{3B40BEFB-E3E8-0589-C99B-7B98966AE3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98550" y="2806941"/>
              <a:ext cx="109728" cy="109755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 b="1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74" name="Oval 63">
              <a:extLst>
                <a:ext uri="{FF2B5EF4-FFF2-40B4-BE49-F238E27FC236}">
                  <a16:creationId xmlns:a16="http://schemas.microsoft.com/office/drawing/2014/main" id="{50CBABF1-8406-BAA3-91B3-79B966BAEE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77870" y="2806941"/>
              <a:ext cx="109728" cy="109755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5" name="AutoShape 64">
              <a:extLst>
                <a:ext uri="{FF2B5EF4-FFF2-40B4-BE49-F238E27FC236}">
                  <a16:creationId xmlns:a16="http://schemas.microsoft.com/office/drawing/2014/main" id="{3A69E98C-75FA-3DFD-DE33-3B51217339FA}"/>
                </a:ext>
              </a:extLst>
            </p:cNvPr>
            <p:cNvCxnSpPr>
              <a:cxnSpLocks noChangeAspect="1" noChangeShapeType="1"/>
              <a:stCxn id="64" idx="0"/>
              <a:endCxn id="72" idx="0"/>
            </p:cNvCxnSpPr>
            <p:nvPr/>
          </p:nvCxnSpPr>
          <p:spPr bwMode="auto">
            <a:xfrm rot="5400000" flipH="1" flipV="1">
              <a:off x="2159196" y="3410644"/>
              <a:ext cx="433490" cy="185867"/>
            </a:xfrm>
            <a:prstGeom prst="curvedConnector3">
              <a:avLst>
                <a:gd name="adj1" fmla="val 152735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76" name="AutoShape 65">
              <a:extLst>
                <a:ext uri="{FF2B5EF4-FFF2-40B4-BE49-F238E27FC236}">
                  <a16:creationId xmlns:a16="http://schemas.microsoft.com/office/drawing/2014/main" id="{DE355A2C-10F0-79EB-3013-DCA17307844E}"/>
                </a:ext>
              </a:extLst>
            </p:cNvPr>
            <p:cNvCxnSpPr>
              <a:cxnSpLocks noChangeAspect="1" noChangeShapeType="1"/>
              <a:stCxn id="66" idx="0"/>
              <a:endCxn id="74" idx="0"/>
            </p:cNvCxnSpPr>
            <p:nvPr/>
          </p:nvCxnSpPr>
          <p:spPr bwMode="auto">
            <a:xfrm rot="16200000" flipV="1">
              <a:off x="1342897" y="2996778"/>
              <a:ext cx="481040" cy="101365"/>
            </a:xfrm>
            <a:prstGeom prst="curvedConnector3">
              <a:avLst>
                <a:gd name="adj1" fmla="val 147522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77" name="AutoShape 66">
              <a:extLst>
                <a:ext uri="{FF2B5EF4-FFF2-40B4-BE49-F238E27FC236}">
                  <a16:creationId xmlns:a16="http://schemas.microsoft.com/office/drawing/2014/main" id="{B3CBCD6C-BE55-2C48-E52C-F6CEF759056E}"/>
                </a:ext>
              </a:extLst>
            </p:cNvPr>
            <p:cNvCxnSpPr>
              <a:cxnSpLocks noChangeAspect="1" noChangeShapeType="1"/>
              <a:stCxn id="61" idx="0"/>
              <a:endCxn id="71" idx="4"/>
            </p:cNvCxnSpPr>
            <p:nvPr/>
          </p:nvCxnSpPr>
          <p:spPr bwMode="auto">
            <a:xfrm rot="16200000" flipV="1">
              <a:off x="1340489" y="3477328"/>
              <a:ext cx="320712" cy="159230"/>
            </a:xfrm>
            <a:prstGeom prst="curvedConnector3">
              <a:avLst>
                <a:gd name="adj1" fmla="val 50000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78" name="AutoShape 67">
              <a:extLst>
                <a:ext uri="{FF2B5EF4-FFF2-40B4-BE49-F238E27FC236}">
                  <a16:creationId xmlns:a16="http://schemas.microsoft.com/office/drawing/2014/main" id="{C3C7B7F7-0B87-713B-DFC3-750458295AFA}"/>
                </a:ext>
              </a:extLst>
            </p:cNvPr>
            <p:cNvCxnSpPr>
              <a:cxnSpLocks noChangeAspect="1" noChangeShapeType="1"/>
              <a:stCxn id="63" idx="0"/>
              <a:endCxn id="73" idx="4"/>
            </p:cNvCxnSpPr>
            <p:nvPr/>
          </p:nvCxnSpPr>
          <p:spPr bwMode="auto">
            <a:xfrm rot="16200000" flipV="1">
              <a:off x="1690568" y="3279542"/>
              <a:ext cx="803960" cy="78267"/>
            </a:xfrm>
            <a:prstGeom prst="curvedConnector3">
              <a:avLst>
                <a:gd name="adj1" fmla="val 50000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6365069D-C4BC-A13A-B1C2-65B4A621E2F5}"/>
              </a:ext>
            </a:extLst>
          </p:cNvPr>
          <p:cNvGrpSpPr/>
          <p:nvPr/>
        </p:nvGrpSpPr>
        <p:grpSpPr>
          <a:xfrm>
            <a:off x="6955163" y="1174530"/>
            <a:ext cx="2025488" cy="2057359"/>
            <a:chOff x="10166512" y="1145844"/>
            <a:chExt cx="2025488" cy="2057359"/>
          </a:xfrm>
        </p:grpSpPr>
        <p:grpSp>
          <p:nvGrpSpPr>
            <p:cNvPr id="79" name="Group 5">
              <a:extLst>
                <a:ext uri="{FF2B5EF4-FFF2-40B4-BE49-F238E27FC236}">
                  <a16:creationId xmlns:a16="http://schemas.microsoft.com/office/drawing/2014/main" id="{4ACBAE20-FF30-4B03-4307-5CBB724622F6}"/>
                </a:ext>
              </a:extLst>
            </p:cNvPr>
            <p:cNvGrpSpPr/>
            <p:nvPr/>
          </p:nvGrpSpPr>
          <p:grpSpPr>
            <a:xfrm>
              <a:off x="10166512" y="1145844"/>
              <a:ext cx="2025488" cy="2057359"/>
              <a:chOff x="3303739" y="2708203"/>
              <a:chExt cx="2025488" cy="2057359"/>
            </a:xfrm>
          </p:grpSpPr>
          <p:pic>
            <p:nvPicPr>
              <p:cNvPr id="80" name="Picture 192" descr="fig4-b.tiff">
                <a:extLst>
                  <a:ext uri="{FF2B5EF4-FFF2-40B4-BE49-F238E27FC236}">
                    <a16:creationId xmlns:a16="http://schemas.microsoft.com/office/drawing/2014/main" id="{104B8F8A-29A6-BCED-A155-C6BF245B16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303739" y="2708203"/>
                <a:ext cx="2025488" cy="2057359"/>
              </a:xfrm>
              <a:prstGeom prst="rect">
                <a:avLst/>
              </a:prstGeom>
              <a:noFill/>
            </p:spPr>
          </p:pic>
          <p:sp>
            <p:nvSpPr>
              <p:cNvPr id="81" name="Freeform 69">
                <a:extLst>
                  <a:ext uri="{FF2B5EF4-FFF2-40B4-BE49-F238E27FC236}">
                    <a16:creationId xmlns:a16="http://schemas.microsoft.com/office/drawing/2014/main" id="{1565850C-808C-4D80-7AD5-D1997DE2B8F4}"/>
                  </a:ext>
                </a:extLst>
              </p:cNvPr>
              <p:cNvSpPr/>
              <p:nvPr/>
            </p:nvSpPr>
            <p:spPr>
              <a:xfrm rot="1076377">
                <a:off x="4075897" y="2934561"/>
                <a:ext cx="957895" cy="818360"/>
              </a:xfrm>
              <a:custGeom>
                <a:avLst/>
                <a:gdLst>
                  <a:gd name="connsiteX0" fmla="*/ 0 w 2564574"/>
                  <a:gd name="connsiteY0" fmla="*/ 0 h 394545"/>
                  <a:gd name="connsiteX1" fmla="*/ 678133 w 2564574"/>
                  <a:gd name="connsiteY1" fmla="*/ 160276 h 394545"/>
                  <a:gd name="connsiteX2" fmla="*/ 2108376 w 2564574"/>
                  <a:gd name="connsiteY2" fmla="*/ 357540 h 394545"/>
                  <a:gd name="connsiteX3" fmla="*/ 2564574 w 2564574"/>
                  <a:gd name="connsiteY3" fmla="*/ 394527 h 394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4574" h="394545">
                    <a:moveTo>
                      <a:pt x="0" y="0"/>
                    </a:moveTo>
                    <a:cubicBezTo>
                      <a:pt x="163368" y="50343"/>
                      <a:pt x="326737" y="100686"/>
                      <a:pt x="678133" y="160276"/>
                    </a:cubicBezTo>
                    <a:cubicBezTo>
                      <a:pt x="1029529" y="219866"/>
                      <a:pt x="1793969" y="318498"/>
                      <a:pt x="2108376" y="357540"/>
                    </a:cubicBezTo>
                    <a:cubicBezTo>
                      <a:pt x="2422783" y="396582"/>
                      <a:pt x="2564574" y="394527"/>
                      <a:pt x="2564574" y="394527"/>
                    </a:cubicBezTo>
                  </a:path>
                </a:pathLst>
              </a:custGeom>
              <a:ln w="19050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55">
                  <a:extLst>
                    <a:ext uri="{FF2B5EF4-FFF2-40B4-BE49-F238E27FC236}">
                      <a16:creationId xmlns:a16="http://schemas.microsoft.com/office/drawing/2014/main" id="{DB9B0894-5D77-7FF0-D0A0-9BEBC207F28D}"/>
                    </a:ext>
                  </a:extLst>
                </p:cNvPr>
                <p:cNvSpPr txBox="1"/>
                <p:nvPr/>
              </p:nvSpPr>
              <p:spPr>
                <a:xfrm>
                  <a:off x="11335211" y="1626930"/>
                  <a:ext cx="754694" cy="2799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82" name="TextBox 55">
                  <a:extLst>
                    <a:ext uri="{FF2B5EF4-FFF2-40B4-BE49-F238E27FC236}">
                      <a16:creationId xmlns:a16="http://schemas.microsoft.com/office/drawing/2014/main" id="{DB9B0894-5D77-7FF0-D0A0-9BEBC207F2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35211" y="1626930"/>
                  <a:ext cx="754694" cy="279948"/>
                </a:xfrm>
                <a:prstGeom prst="rect">
                  <a:avLst/>
                </a:prstGeom>
                <a:blipFill>
                  <a:blip r:embed="rId14"/>
                  <a:stretch>
                    <a:fillRect l="-32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B3DA86-ECED-8EAF-A72E-EFA3980DF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980969-2890-A9E1-F97B-F103E189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7A6C30-1DD4-849C-A8C5-CBB259595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6127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35EA-6B9E-7048-BEE3-6C8DF91D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9248328" cy="4889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Solver in CI with Jacobi coordinate system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7F7A2CE-7936-529F-6F83-74DD864A83BF}"/>
              </a:ext>
            </a:extLst>
          </p:cNvPr>
          <p:cNvGrpSpPr/>
          <p:nvPr/>
        </p:nvGrpSpPr>
        <p:grpSpPr>
          <a:xfrm>
            <a:off x="9279180" y="867109"/>
            <a:ext cx="1687193" cy="2101284"/>
            <a:chOff x="4911107" y="3757873"/>
            <a:chExt cx="1687193" cy="2101284"/>
          </a:xfrm>
        </p:grpSpPr>
        <p:pic>
          <p:nvPicPr>
            <p:cNvPr id="19" name="Picture 70" descr="ball2v2pn.png">
              <a:extLst>
                <a:ext uri="{FF2B5EF4-FFF2-40B4-BE49-F238E27FC236}">
                  <a16:creationId xmlns:a16="http://schemas.microsoft.com/office/drawing/2014/main" id="{69E1BDE2-9383-F662-B890-A6FBC5061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01040" y="5351111"/>
              <a:ext cx="505313" cy="510780"/>
            </a:xfrm>
            <a:prstGeom prst="rect">
              <a:avLst/>
            </a:prstGeom>
          </p:spPr>
        </p:pic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2ED702C9-B54C-7230-E92F-764677B59F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362433" y="4183298"/>
              <a:ext cx="804568" cy="135242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4" name="Picture 66" descr="ball2v2pn-2.png">
              <a:extLst>
                <a:ext uri="{FF2B5EF4-FFF2-40B4-BE49-F238E27FC236}">
                  <a16:creationId xmlns:a16="http://schemas.microsoft.com/office/drawing/2014/main" id="{4DD3480E-EEF7-F6E2-E65A-9BBD62644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88409" y="4070519"/>
              <a:ext cx="507148" cy="512635"/>
            </a:xfrm>
            <a:prstGeom prst="rect">
              <a:avLst/>
            </a:prstGeom>
          </p:spPr>
        </p:pic>
        <p:pic>
          <p:nvPicPr>
            <p:cNvPr id="25" name="Picture 71" descr="ball2v2pn.png">
              <a:extLst>
                <a:ext uri="{FF2B5EF4-FFF2-40B4-BE49-F238E27FC236}">
                  <a16:creationId xmlns:a16="http://schemas.microsoft.com/office/drawing/2014/main" id="{C6B03729-2236-A31D-CB8D-B341D1CED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913840" y="3979051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0104805-FDC6-2296-F775-7AD0DE83AAE7}"/>
                    </a:ext>
                  </a:extLst>
                </p:cNvPr>
                <p:cNvSpPr txBox="1"/>
                <p:nvPr/>
              </p:nvSpPr>
              <p:spPr>
                <a:xfrm>
                  <a:off x="5630677" y="3757873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0104805-FDC6-2296-F775-7AD0DE83AA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0677" y="3757873"/>
                  <a:ext cx="299120" cy="353302"/>
                </a:xfrm>
                <a:prstGeom prst="rect">
                  <a:avLst/>
                </a:prstGeom>
                <a:blipFill>
                  <a:blip r:embed="rId5"/>
                  <a:stretch>
                    <a:fillRect l="-26531" r="-6122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0DBCCB1C-2DB4-6EFB-FC04-72646C7D768B}"/>
                    </a:ext>
                  </a:extLst>
                </p:cNvPr>
                <p:cNvSpPr txBox="1"/>
                <p:nvPr/>
              </p:nvSpPr>
              <p:spPr>
                <a:xfrm>
                  <a:off x="5331618" y="4474956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0DBCCB1C-2DB4-6EFB-FC04-72646C7D76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618" y="4474956"/>
                  <a:ext cx="305084" cy="353302"/>
                </a:xfrm>
                <a:prstGeom prst="rect">
                  <a:avLst/>
                </a:prstGeom>
                <a:blipFill>
                  <a:blip r:embed="rId6"/>
                  <a:stretch>
                    <a:fillRect l="-26000" r="-8000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Line 22">
              <a:extLst>
                <a:ext uri="{FF2B5EF4-FFF2-40B4-BE49-F238E27FC236}">
                  <a16:creationId xmlns:a16="http://schemas.microsoft.com/office/drawing/2014/main" id="{FA03D6B7-7218-BB0F-7CAB-7447D99F733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5780996" y="4218555"/>
              <a:ext cx="138068" cy="121698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1D78C09-BCE9-7511-6BA7-BA607B49D47D}"/>
              </a:ext>
            </a:extLst>
          </p:cNvPr>
          <p:cNvGrpSpPr/>
          <p:nvPr/>
        </p:nvGrpSpPr>
        <p:grpSpPr>
          <a:xfrm>
            <a:off x="8330895" y="3371919"/>
            <a:ext cx="1728772" cy="1877373"/>
            <a:chOff x="4911107" y="3981784"/>
            <a:chExt cx="1728772" cy="1877373"/>
          </a:xfrm>
        </p:grpSpPr>
        <p:pic>
          <p:nvPicPr>
            <p:cNvPr id="35" name="Picture 70" descr="ball2v2pn.png">
              <a:extLst>
                <a:ext uri="{FF2B5EF4-FFF2-40B4-BE49-F238E27FC236}">
                  <a16:creationId xmlns:a16="http://schemas.microsoft.com/office/drawing/2014/main" id="{045C6A96-4313-BEAD-C4CE-64491700C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01040" y="5351111"/>
              <a:ext cx="505313" cy="510780"/>
            </a:xfrm>
            <a:prstGeom prst="rect">
              <a:avLst/>
            </a:prstGeom>
          </p:spPr>
        </p:pic>
        <p:sp>
          <p:nvSpPr>
            <p:cNvPr id="36" name="Line 22">
              <a:extLst>
                <a:ext uri="{FF2B5EF4-FFF2-40B4-BE49-F238E27FC236}">
                  <a16:creationId xmlns:a16="http://schemas.microsoft.com/office/drawing/2014/main" id="{AB255FCE-45DB-A499-9F22-DD37019643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5440802" y="4227484"/>
              <a:ext cx="731590" cy="808074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8" name="Picture 66" descr="ball2v2pn-2.png">
              <a:extLst>
                <a:ext uri="{FF2B5EF4-FFF2-40B4-BE49-F238E27FC236}">
                  <a16:creationId xmlns:a16="http://schemas.microsoft.com/office/drawing/2014/main" id="{6F1A34AF-AAAA-D7F7-8BB0-84BFA83F0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88409" y="4070519"/>
              <a:ext cx="507148" cy="512635"/>
            </a:xfrm>
            <a:prstGeom prst="rect">
              <a:avLst/>
            </a:prstGeom>
          </p:spPr>
        </p:pic>
        <p:pic>
          <p:nvPicPr>
            <p:cNvPr id="39" name="Picture 71" descr="ball2v2pn.png">
              <a:extLst>
                <a:ext uri="{FF2B5EF4-FFF2-40B4-BE49-F238E27FC236}">
                  <a16:creationId xmlns:a16="http://schemas.microsoft.com/office/drawing/2014/main" id="{7F0DF0AB-42A0-3D5E-0828-925BBF20F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913840" y="3979051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D7CD1F7-FEE6-57DC-DFB3-B8020B70A247}"/>
                    </a:ext>
                  </a:extLst>
                </p:cNvPr>
                <p:cNvSpPr txBox="1"/>
                <p:nvPr/>
              </p:nvSpPr>
              <p:spPr>
                <a:xfrm>
                  <a:off x="6340759" y="5006888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7D7CD1F7-FEE6-57DC-DFB3-B8020B70A2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0759" y="5006888"/>
                  <a:ext cx="299120" cy="353302"/>
                </a:xfrm>
                <a:prstGeom prst="rect">
                  <a:avLst/>
                </a:prstGeom>
                <a:blipFill>
                  <a:blip r:embed="rId7"/>
                  <a:stretch>
                    <a:fillRect l="-26531" r="-6122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E4C8128A-FF00-7F22-4192-7CFBBE5F379B}"/>
                    </a:ext>
                  </a:extLst>
                </p:cNvPr>
                <p:cNvSpPr txBox="1"/>
                <p:nvPr/>
              </p:nvSpPr>
              <p:spPr>
                <a:xfrm>
                  <a:off x="5331618" y="4474956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E4C8128A-FF00-7F22-4192-7CFBBE5F37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618" y="4474956"/>
                  <a:ext cx="305084" cy="353302"/>
                </a:xfrm>
                <a:prstGeom prst="rect">
                  <a:avLst/>
                </a:prstGeom>
                <a:blipFill>
                  <a:blip r:embed="rId8"/>
                  <a:stretch>
                    <a:fillRect l="-28000" r="-6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Line 22">
              <a:extLst>
                <a:ext uri="{FF2B5EF4-FFF2-40B4-BE49-F238E27FC236}">
                  <a16:creationId xmlns:a16="http://schemas.microsoft.com/office/drawing/2014/main" id="{344B2C06-8D2F-611D-252C-428D915F0C7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6100334" y="4555399"/>
              <a:ext cx="277049" cy="791025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05CBA25B-D4F2-3577-FF53-8BB7939C124E}"/>
              </a:ext>
            </a:extLst>
          </p:cNvPr>
          <p:cNvGrpSpPr/>
          <p:nvPr/>
        </p:nvGrpSpPr>
        <p:grpSpPr>
          <a:xfrm>
            <a:off x="10229775" y="3390449"/>
            <a:ext cx="1687193" cy="1877373"/>
            <a:chOff x="4911107" y="3981784"/>
            <a:chExt cx="1687193" cy="1877373"/>
          </a:xfrm>
        </p:grpSpPr>
        <p:pic>
          <p:nvPicPr>
            <p:cNvPr id="44" name="Picture 70" descr="ball2v2pn.png">
              <a:extLst>
                <a:ext uri="{FF2B5EF4-FFF2-40B4-BE49-F238E27FC236}">
                  <a16:creationId xmlns:a16="http://schemas.microsoft.com/office/drawing/2014/main" id="{8747910F-1D80-F4E1-6471-9682F11AB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01040" y="5351111"/>
              <a:ext cx="505313" cy="510780"/>
            </a:xfrm>
            <a:prstGeom prst="rect">
              <a:avLst/>
            </a:prstGeom>
          </p:spPr>
        </p:pic>
        <p:sp>
          <p:nvSpPr>
            <p:cNvPr id="45" name="Line 22">
              <a:extLst>
                <a:ext uri="{FF2B5EF4-FFF2-40B4-BE49-F238E27FC236}">
                  <a16:creationId xmlns:a16="http://schemas.microsoft.com/office/drawing/2014/main" id="{5FE17399-DA67-C656-B7DD-BDBDE3AEEF1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>
              <a:off x="5524516" y="4523087"/>
              <a:ext cx="692088" cy="18394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7" name="Picture 66" descr="ball2v2pn-2.png">
              <a:extLst>
                <a:ext uri="{FF2B5EF4-FFF2-40B4-BE49-F238E27FC236}">
                  <a16:creationId xmlns:a16="http://schemas.microsoft.com/office/drawing/2014/main" id="{90C0915C-182F-A77F-C976-9995C8A6A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88409" y="4070519"/>
              <a:ext cx="507148" cy="512635"/>
            </a:xfrm>
            <a:prstGeom prst="rect">
              <a:avLst/>
            </a:prstGeom>
          </p:spPr>
        </p:pic>
        <p:pic>
          <p:nvPicPr>
            <p:cNvPr id="48" name="Picture 71" descr="ball2v2pn.png">
              <a:extLst>
                <a:ext uri="{FF2B5EF4-FFF2-40B4-BE49-F238E27FC236}">
                  <a16:creationId xmlns:a16="http://schemas.microsoft.com/office/drawing/2014/main" id="{4ED71CF4-143E-D7BC-941A-44B7C9A52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913840" y="3979051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518C627C-21C5-2248-C94F-B57A57EEB4E9}"/>
                    </a:ext>
                  </a:extLst>
                </p:cNvPr>
                <p:cNvSpPr txBox="1"/>
                <p:nvPr/>
              </p:nvSpPr>
              <p:spPr>
                <a:xfrm>
                  <a:off x="5237318" y="4813645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518C627C-21C5-2248-C94F-B57A57EEB4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7318" y="4813645"/>
                  <a:ext cx="299120" cy="353302"/>
                </a:xfrm>
                <a:prstGeom prst="rect">
                  <a:avLst/>
                </a:prstGeom>
                <a:blipFill>
                  <a:blip r:embed="rId9"/>
                  <a:stretch>
                    <a:fillRect l="-28571" r="-6122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D1E1BBAA-ACB7-27CC-62F5-338EC4569CA5}"/>
                    </a:ext>
                  </a:extLst>
                </p:cNvPr>
                <p:cNvSpPr txBox="1"/>
                <p:nvPr/>
              </p:nvSpPr>
              <p:spPr>
                <a:xfrm>
                  <a:off x="5760230" y="4129273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D1E1BBAA-ACB7-27CC-62F5-338EC4569C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230" y="4129273"/>
                  <a:ext cx="305084" cy="353302"/>
                </a:xfrm>
                <a:prstGeom prst="rect">
                  <a:avLst/>
                </a:prstGeom>
                <a:blipFill>
                  <a:blip r:embed="rId10"/>
                  <a:stretch>
                    <a:fillRect l="-26000" r="-8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Line 22">
              <a:extLst>
                <a:ext uri="{FF2B5EF4-FFF2-40B4-BE49-F238E27FC236}">
                  <a16:creationId xmlns:a16="http://schemas.microsoft.com/office/drawing/2014/main" id="{398CA88D-E587-C1B3-14B7-E9BACC31DC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5430143" y="4352308"/>
              <a:ext cx="466858" cy="1153622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74C6D609-DB80-4754-80BF-B05284BEB4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6775" y="949092"/>
                <a:ext cx="8078526" cy="51265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Bef>
                    <a:spcPts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Add one more nucleon</a:t>
                </a:r>
              </a:p>
              <a:p>
                <a:pPr marL="517413" lvl="1" indent="0" fontAlgn="auto"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r-FR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 smtClean="0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>
                            <m:f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>
                                <m:sSub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𝝃</m:t>
                                      </m:r>
                                    </m:e>
                                    <m:sub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d>
                        <m:dPr>
                          <m:ctrlPr>
                            <a:rPr lang="fr-FR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Three-nucleon basis (JJ coupled)</a:t>
                </a:r>
              </a:p>
              <a:p>
                <a:pPr marL="517413" lvl="1" indent="0" fontAlgn="auto">
                  <a:lnSpc>
                    <a:spcPct val="12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r-FR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𝝃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𝐽𝑇</m:t>
                          </m:r>
                        </m:e>
                      </m:d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517413" lvl="1" indent="0" algn="ctr" fontAlgn="auto">
                  <a:lnSpc>
                    <a:spcPct val="12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𝐽𝑇</m:t>
                            </m:r>
                          </m:e>
                        </m:d>
                      </m:e>
                    </m:d>
                    <m:r>
                      <a:rPr lang="fr-FR" sz="180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fr-FR" sz="180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fr-FR" sz="180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fr-FR" sz="18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  <m:sup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𝐽𝑀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fr-F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Sup>
                          <m:sSub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  <m:sup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bSup>
                        <m:sSubSup>
                          <m:sSub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bSup>
                      </m:sub>
                      <m:sup/>
                      <m:e>
                        <m:sSubSup>
                          <m:sSub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  <m:sup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bSup>
                          </m:sub>
                          <m:sup>
                            <m:r>
                              <a:rPr lang="fr-FR" sz="180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sup>
                        </m:sSubSup>
                      </m:e>
                    </m:nary>
                    <m:d>
                      <m:dPr>
                        <m:begChr m:val=""/>
                        <m:endChr m:val="⟩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</m:e>
                        </m:d>
                      </m:e>
                    </m:d>
                    <m:d>
                      <m:dPr>
                        <m:begChr m:val=""/>
                        <m:endChr m:val="⟩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energy: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+3</m:t>
                          </m:r>
                        </m:e>
                      </m:d>
                      <m:r>
                        <m:rPr>
                          <m:sty m:val="p"/>
                        </m:rP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ℏ</m:t>
                      </m:r>
                      <m:r>
                        <m:rPr>
                          <m:sty m:val="p"/>
                        </m:rPr>
                        <a:rPr lang="fr-FR" sz="180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Ω</m:t>
                      </m:r>
                      <m:r>
                        <a:rPr lang="fr-FR" sz="180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;    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𝑁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=2</m:t>
                      </m:r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𝑙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12</m:t>
                          </m:r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</m:t>
                      </m:r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𝑙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To find totally antisymmetric states, diagonalize: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(1−</m:t>
                      </m:r>
                      <m:sSub>
                        <m:sSub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74C6D609-DB80-4754-80BF-B05284BEB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75" y="949092"/>
                <a:ext cx="8078526" cy="5126587"/>
              </a:xfrm>
              <a:prstGeom prst="rect">
                <a:avLst/>
              </a:prstGeom>
              <a:blipFill>
                <a:blip r:embed="rId11"/>
                <a:stretch>
                  <a:fillRect l="-679" t="-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3580D60-5537-7F31-3C59-C9BE2D84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DDA7D4F-4D40-E61A-3CDA-23B14F2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3479D5D-AB22-EB61-0957-CFAF4E05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637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FF4C97CF-FD30-0750-0639-49AB541AEA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6775" y="869014"/>
                <a:ext cx="8955088" cy="3992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nuclear wave function must factorize the center of mass motion.</a:t>
                </a:r>
              </a:p>
              <a:p>
                <a:pPr marL="914400" lvl="2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</m:t>
                          </m:r>
                          <m: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Sup>
                        <m:sSubSupPr>
                          <m:ctrl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…, 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sSubSup>
                        <m:sSubSupPr>
                          <m:ctrl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fr-FR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fr-FR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a:rPr lang="fr-FR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</m:oMath>
                    <m:oMath>
                      <m:sSubSup>
                        <m:sSubSupPr>
                          <m:ctrl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fr-FR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fr-FR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a:rPr lang="fr-FR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  <m:r>
                        <a:rPr lang="fr-F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sz="1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fr-F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fr-FR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𝑷</m:t>
                                      </m:r>
                                    </m:e>
                                    <m:sub>
                                      <m:r>
                                        <a:rPr lang="fr-FR" sz="18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𝐶𝑀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fr-FR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𝑹</m:t>
                                      </m:r>
                                    </m:e>
                                    <m:sub>
                                      <m:r>
                                        <a:rPr lang="fr-FR" sz="18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𝐶𝑀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fr-F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fr-F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fr-F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𝐸</m:t>
                      </m:r>
                      <m:r>
                        <a:rPr lang="fr-FR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𝐶𝑀</m:t>
                          </m:r>
                        </m:sub>
                      </m:sSub>
                      <m:r>
                        <a:rPr lang="fr-FR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𝐶𝑀</m:t>
                              </m:r>
                            </m:sub>
                            <m:sup>
                              <m:r>
                                <a:rPr lang="fr-FR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fr-FR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𝐴𝑚</m:t>
                          </m:r>
                        </m:den>
                      </m:f>
                    </m:oMath>
                  </m:oMathPara>
                </a14:m>
                <a:b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fr-FR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few-body option (in first quantization) is to solve eigenvalue problem for the intrinsic Hamiltonian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𝑖𝑛𝑡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lvl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C.M. motion is not present.</a:t>
                </a:r>
              </a:p>
              <a:p>
                <a:pPr lvl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We work with one-less spatial coordinates, i.e. 3(</a:t>
                </a:r>
                <a:r>
                  <a:rPr lang="en-US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-1) spatial degrees of freedom</a:t>
                </a:r>
              </a:p>
              <a:p>
                <a:pPr lvl="1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PROBLEM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: It is very complicated to restrict the problem to the antisymmetric part of the Hamiltonian since Jacobi 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coordinates do not treat the nucleons in a symmetric way, i.e.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  <m:sSubSup>
                      <m:sSubSupPr>
                        <m:ctrlPr>
                          <a:rPr lang="el-G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fr-F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sub>
                      <m:sup>
                        <m:d>
                          <m:d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sup>
                    </m:sSubSup>
                    <m:d>
                      <m:dPr>
                        <m:ctrlPr>
                          <a:rPr lang="fr-F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fr-F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…, </m:t>
                        </m:r>
                        <m:acc>
                          <m:accPr>
                            <m:chr m:val="⃗"/>
                            <m:ctrlP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  <m:r>
                          <a:rPr lang="fr-FR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,…,</m:t>
                        </m:r>
                        <m:acc>
                          <m:accPr>
                            <m:chr m:val="⃗"/>
                            <m:ctrlPr>
                              <a:rPr lang="fr-FR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𝐴</m:t>
                                </m:r>
                                <m:r>
                                  <a:rPr lang="fr-FR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−1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fr-FR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fr-FR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sub>
                      <m:sup/>
                      <m:e>
                        <m:sSub>
                          <m:sSubPr>
                            <m:ctrlP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fr-FR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sSup>
                              <m:sSupPr>
                                <m:ctrlPr>
                                  <a:rPr lang="fr-F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fr-FR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sSubSup>
                          <m:sSubSupPr>
                            <m:ctrlPr>
                              <a:rPr lang="el-G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  <m:sup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sup>
                        </m:sSubSup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fr-FR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…, </m:t>
                            </m:r>
                            <m:acc>
                              <m:accPr>
                                <m:chr m:val="⃗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fr-FR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,…,</m:t>
                            </m:r>
                            <m:acc>
                              <m:accPr>
                                <m:chr m:val="⃗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𝜉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𝐴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</m:nary>
                  </m:oMath>
                </a14:m>
                <a:endParaRPr lang="en-US" sz="1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FF4C97CF-FD30-0750-0639-49AB541AE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75" y="869014"/>
                <a:ext cx="8955088" cy="3992563"/>
              </a:xfrm>
              <a:prstGeom prst="rect">
                <a:avLst/>
              </a:prstGeom>
              <a:blipFill>
                <a:blip r:embed="rId2"/>
                <a:stretch>
                  <a:fillRect l="-613" t="-916" b="-15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45A48F9-DB2E-2948-98A7-6211234B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9600262" cy="4889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How to solve the many-body Schrödinger equation?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7D6043-50FD-EA45-B2EF-91EBF142F6F7}"/>
              </a:ext>
            </a:extLst>
          </p:cNvPr>
          <p:cNvGrpSpPr/>
          <p:nvPr/>
        </p:nvGrpSpPr>
        <p:grpSpPr>
          <a:xfrm>
            <a:off x="5643644" y="5298978"/>
            <a:ext cx="939788" cy="615949"/>
            <a:chOff x="4241800" y="5086350"/>
            <a:chExt cx="939788" cy="615949"/>
          </a:xfrm>
        </p:grpSpPr>
        <p:sp>
          <p:nvSpPr>
            <p:cNvPr id="28" name="AutoShape 12">
              <a:extLst>
                <a:ext uri="{FF2B5EF4-FFF2-40B4-BE49-F238E27FC236}">
                  <a16:creationId xmlns:a16="http://schemas.microsoft.com/office/drawing/2014/main" id="{B8E9B371-0C7B-7946-8970-5AEF62380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5086350"/>
              <a:ext cx="939788" cy="615949"/>
            </a:xfrm>
            <a:prstGeom prst="rightArrow">
              <a:avLst>
                <a:gd name="adj1" fmla="val 45287"/>
                <a:gd name="adj2" fmla="val 57320"/>
              </a:avLst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 cmpd="sng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/>
            <a:p>
              <a:pPr algn="ctr"/>
              <a:endPara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aphicFrame>
          <p:nvGraphicFramePr>
            <p:cNvPr id="29" name="Object 28">
              <a:extLst>
                <a:ext uri="{FF2B5EF4-FFF2-40B4-BE49-F238E27FC236}">
                  <a16:creationId xmlns:a16="http://schemas.microsoft.com/office/drawing/2014/main" id="{E6988739-40BF-1440-B0F0-0F5E77DE9C7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89438" y="5294313"/>
            <a:ext cx="492125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93700" imgH="165100" progId="Equation.3">
                    <p:embed/>
                  </p:oleObj>
                </mc:Choice>
                <mc:Fallback>
                  <p:oleObj name="Equation" r:id="rId3" imgW="393700" imgH="165100" progId="Equation.3">
                    <p:embed/>
                    <p:pic>
                      <p:nvPicPr>
                        <p:cNvPr id="29" name="Object 28">
                          <a:extLst>
                            <a:ext uri="{FF2B5EF4-FFF2-40B4-BE49-F238E27FC236}">
                              <a16:creationId xmlns:a16="http://schemas.microsoft.com/office/drawing/2014/main" id="{E6988739-40BF-1440-B0F0-0F5E77DE9C7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9438" y="5294313"/>
                          <a:ext cx="492125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5CE48A5-AE3F-3830-5F5F-510826562B49}"/>
              </a:ext>
            </a:extLst>
          </p:cNvPr>
          <p:cNvGrpSpPr/>
          <p:nvPr/>
        </p:nvGrpSpPr>
        <p:grpSpPr>
          <a:xfrm>
            <a:off x="712333" y="4873610"/>
            <a:ext cx="1327097" cy="1466684"/>
            <a:chOff x="4911107" y="3981784"/>
            <a:chExt cx="1698700" cy="1877373"/>
          </a:xfrm>
        </p:grpSpPr>
        <p:pic>
          <p:nvPicPr>
            <p:cNvPr id="31" name="Picture 70" descr="ball2v2pn.png">
              <a:extLst>
                <a:ext uri="{FF2B5EF4-FFF2-40B4-BE49-F238E27FC236}">
                  <a16:creationId xmlns:a16="http://schemas.microsoft.com/office/drawing/2014/main" id="{9E9E5DD4-A4A8-222C-1EE3-EE73B2E69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01040" y="5351111"/>
              <a:ext cx="505313" cy="510780"/>
            </a:xfrm>
            <a:prstGeom prst="rect">
              <a:avLst/>
            </a:prstGeom>
          </p:spPr>
        </p:pic>
        <p:sp>
          <p:nvSpPr>
            <p:cNvPr id="32" name="Line 22">
              <a:extLst>
                <a:ext uri="{FF2B5EF4-FFF2-40B4-BE49-F238E27FC236}">
                  <a16:creationId xmlns:a16="http://schemas.microsoft.com/office/drawing/2014/main" id="{400E5F0A-9285-B54D-0BC2-C28E0D63C0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5440802" y="4227484"/>
              <a:ext cx="731590" cy="808074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3" name="Picture 66" descr="ball2v2pn-2.png">
              <a:extLst>
                <a:ext uri="{FF2B5EF4-FFF2-40B4-BE49-F238E27FC236}">
                  <a16:creationId xmlns:a16="http://schemas.microsoft.com/office/drawing/2014/main" id="{F262BA52-DF8D-A2B6-1B60-FF4E6A9CE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88409" y="4070519"/>
              <a:ext cx="507148" cy="512635"/>
            </a:xfrm>
            <a:prstGeom prst="rect">
              <a:avLst/>
            </a:prstGeom>
          </p:spPr>
        </p:pic>
        <p:pic>
          <p:nvPicPr>
            <p:cNvPr id="34" name="Picture 71" descr="ball2v2pn.png">
              <a:extLst>
                <a:ext uri="{FF2B5EF4-FFF2-40B4-BE49-F238E27FC236}">
                  <a16:creationId xmlns:a16="http://schemas.microsoft.com/office/drawing/2014/main" id="{ACAB81D4-0405-5DCD-BD64-9B5B1E85D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913840" y="3979051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0404564-0495-5ECA-7B24-44EDBFCABFD4}"/>
                    </a:ext>
                  </a:extLst>
                </p:cNvPr>
                <p:cNvSpPr txBox="1"/>
                <p:nvPr/>
              </p:nvSpPr>
              <p:spPr>
                <a:xfrm>
                  <a:off x="6340759" y="5006888"/>
                  <a:ext cx="269048" cy="31797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0404564-0495-5ECA-7B24-44EDBFCABF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0759" y="5006888"/>
                  <a:ext cx="269048" cy="317972"/>
                </a:xfrm>
                <a:prstGeom prst="rect">
                  <a:avLst/>
                </a:prstGeom>
                <a:blipFill>
                  <a:blip r:embed="rId7"/>
                  <a:stretch>
                    <a:fillRect l="-48571" r="-22857" b="-682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4F34FAA4-8FBA-2AC9-80E7-BCAFDCB6BB97}"/>
                    </a:ext>
                  </a:extLst>
                </p:cNvPr>
                <p:cNvSpPr txBox="1"/>
                <p:nvPr/>
              </p:nvSpPr>
              <p:spPr>
                <a:xfrm>
                  <a:off x="5331618" y="4474956"/>
                  <a:ext cx="351196" cy="4070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4F34FAA4-8FBA-2AC9-80E7-BCAFDCB6BB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1618" y="4474956"/>
                  <a:ext cx="351196" cy="407008"/>
                </a:xfrm>
                <a:prstGeom prst="rect">
                  <a:avLst/>
                </a:prstGeom>
                <a:blipFill>
                  <a:blip r:embed="rId8"/>
                  <a:stretch>
                    <a:fillRect l="-28889" r="-4444" b="-32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Line 22">
              <a:extLst>
                <a:ext uri="{FF2B5EF4-FFF2-40B4-BE49-F238E27FC236}">
                  <a16:creationId xmlns:a16="http://schemas.microsoft.com/office/drawing/2014/main" id="{BE1A21A9-933C-46CA-732D-98962517BA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6100334" y="4555399"/>
              <a:ext cx="277049" cy="791025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CAFBECF4-BB2E-19F5-E6E7-4F86016A3330}"/>
              </a:ext>
            </a:extLst>
          </p:cNvPr>
          <p:cNvGrpSpPr/>
          <p:nvPr/>
        </p:nvGrpSpPr>
        <p:grpSpPr>
          <a:xfrm>
            <a:off x="10187645" y="4874605"/>
            <a:ext cx="1316319" cy="1464694"/>
            <a:chOff x="4911107" y="3981784"/>
            <a:chExt cx="1687193" cy="1877373"/>
          </a:xfrm>
        </p:grpSpPr>
        <p:pic>
          <p:nvPicPr>
            <p:cNvPr id="39" name="Picture 70" descr="ball2v2pn.png">
              <a:extLst>
                <a:ext uri="{FF2B5EF4-FFF2-40B4-BE49-F238E27FC236}">
                  <a16:creationId xmlns:a16="http://schemas.microsoft.com/office/drawing/2014/main" id="{9235D08B-BB3C-EF19-9979-074977E86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01040" y="5351111"/>
              <a:ext cx="505313" cy="510780"/>
            </a:xfrm>
            <a:prstGeom prst="rect">
              <a:avLst/>
            </a:prstGeom>
          </p:spPr>
        </p:pic>
        <p:sp>
          <p:nvSpPr>
            <p:cNvPr id="40" name="Line 22">
              <a:extLst>
                <a:ext uri="{FF2B5EF4-FFF2-40B4-BE49-F238E27FC236}">
                  <a16:creationId xmlns:a16="http://schemas.microsoft.com/office/drawing/2014/main" id="{9DA1C4FA-2354-F0C7-BD52-0F27E8138D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>
              <a:off x="5524516" y="4523087"/>
              <a:ext cx="692088" cy="18394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" name="Picture 66" descr="ball2v2pn-2.png">
              <a:extLst>
                <a:ext uri="{FF2B5EF4-FFF2-40B4-BE49-F238E27FC236}">
                  <a16:creationId xmlns:a16="http://schemas.microsoft.com/office/drawing/2014/main" id="{78097EAF-B6B4-275C-7D33-8471FE83C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88409" y="4070519"/>
              <a:ext cx="507148" cy="512635"/>
            </a:xfrm>
            <a:prstGeom prst="rect">
              <a:avLst/>
            </a:prstGeom>
          </p:spPr>
        </p:pic>
        <p:pic>
          <p:nvPicPr>
            <p:cNvPr id="42" name="Picture 71" descr="ball2v2pn.png">
              <a:extLst>
                <a:ext uri="{FF2B5EF4-FFF2-40B4-BE49-F238E27FC236}">
                  <a16:creationId xmlns:a16="http://schemas.microsoft.com/office/drawing/2014/main" id="{84F6FFDA-16E0-FC81-DE88-E5F43497B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913840" y="3979051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A9CBF14C-D779-E632-5258-7155128F385B}"/>
                    </a:ext>
                  </a:extLst>
                </p:cNvPr>
                <p:cNvSpPr txBox="1"/>
                <p:nvPr/>
              </p:nvSpPr>
              <p:spPr>
                <a:xfrm>
                  <a:off x="5237318" y="4813646"/>
                  <a:ext cx="344853" cy="4075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A9CBF14C-D779-E632-5258-7155128F38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7318" y="4813646"/>
                  <a:ext cx="344853" cy="407561"/>
                </a:xfrm>
                <a:prstGeom prst="rect">
                  <a:avLst/>
                </a:prstGeom>
                <a:blipFill>
                  <a:blip r:embed="rId9"/>
                  <a:stretch>
                    <a:fillRect l="-29545" r="-4545" b="-32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6CC7C124-916D-E393-0420-327542A04216}"/>
                    </a:ext>
                  </a:extLst>
                </p:cNvPr>
                <p:cNvSpPr txBox="1"/>
                <p:nvPr/>
              </p:nvSpPr>
              <p:spPr>
                <a:xfrm>
                  <a:off x="5760230" y="4129273"/>
                  <a:ext cx="351673" cy="4075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6CC7C124-916D-E393-0420-327542A042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230" y="4129273"/>
                  <a:ext cx="351673" cy="407561"/>
                </a:xfrm>
                <a:prstGeom prst="rect">
                  <a:avLst/>
                </a:prstGeom>
                <a:blipFill>
                  <a:blip r:embed="rId10"/>
                  <a:stretch>
                    <a:fillRect l="-28889" r="-4444" b="-32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Line 22">
              <a:extLst>
                <a:ext uri="{FF2B5EF4-FFF2-40B4-BE49-F238E27FC236}">
                  <a16:creationId xmlns:a16="http://schemas.microsoft.com/office/drawing/2014/main" id="{604CA3BB-13BE-7936-C6C7-A98C834F451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5430143" y="4352308"/>
              <a:ext cx="466858" cy="1153622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CCCAA82-46BC-D87D-FB72-BA8F6122396A}"/>
                  </a:ext>
                </a:extLst>
              </p:cNvPr>
              <p:cNvSpPr txBox="1"/>
              <p:nvPr/>
            </p:nvSpPr>
            <p:spPr>
              <a:xfrm>
                <a:off x="2598248" y="5017945"/>
                <a:ext cx="2486578" cy="1178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6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CCCAA82-46BC-D87D-FB72-BA8F61223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248" y="5017945"/>
                <a:ext cx="2486578" cy="11780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1152B74C-308B-7D57-7C80-FE84D62607E6}"/>
                  </a:ext>
                </a:extLst>
              </p:cNvPr>
              <p:cNvSpPr txBox="1"/>
              <p:nvPr/>
            </p:nvSpPr>
            <p:spPr>
              <a:xfrm>
                <a:off x="7142250" y="5017945"/>
                <a:ext cx="2560445" cy="1190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Sup>
                                    <m:sSubSup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acc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e>
                              <m:acc>
                                <m:accPr>
                                  <m:chr m:val="⃗"/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Sup>
                                    <m:sSubSup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6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acc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1152B74C-308B-7D57-7C80-FE84D6260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250" y="5017945"/>
                <a:ext cx="2560445" cy="119083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" name="Content Placeholder 7">
            <a:extLst>
              <a:ext uri="{FF2B5EF4-FFF2-40B4-BE49-F238E27FC236}">
                <a16:creationId xmlns:a16="http://schemas.microsoft.com/office/drawing/2014/main" id="{4CEADAA3-E734-E113-B542-E5A2928BB94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clrChange>
              <a:clrFrom>
                <a:srgbClr val="009193"/>
              </a:clrFrom>
              <a:clrTo>
                <a:srgbClr val="00919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35"/>
          <a:stretch/>
        </p:blipFill>
        <p:spPr bwMode="auto">
          <a:xfrm>
            <a:off x="9183437" y="1784720"/>
            <a:ext cx="2322198" cy="164428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</p:pic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D0357248-13CF-6542-1018-0B43B2248F89}"/>
              </a:ext>
            </a:extLst>
          </p:cNvPr>
          <p:cNvCxnSpPr/>
          <p:nvPr/>
        </p:nvCxnSpPr>
        <p:spPr>
          <a:xfrm>
            <a:off x="10850116" y="3139440"/>
            <a:ext cx="1077724" cy="0"/>
          </a:xfrm>
          <a:prstGeom prst="straightConnector1">
            <a:avLst/>
          </a:prstGeom>
          <a:ln w="22225">
            <a:solidFill>
              <a:srgbClr val="6F59F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3D94B2E4-799F-3393-6130-CCA7D59A5AA2}"/>
              </a:ext>
            </a:extLst>
          </p:cNvPr>
          <p:cNvCxnSpPr/>
          <p:nvPr/>
        </p:nvCxnSpPr>
        <p:spPr>
          <a:xfrm flipV="1">
            <a:off x="9773920" y="1432560"/>
            <a:ext cx="0" cy="568960"/>
          </a:xfrm>
          <a:prstGeom prst="straightConnector1">
            <a:avLst/>
          </a:prstGeom>
          <a:ln w="22225">
            <a:solidFill>
              <a:srgbClr val="FC783B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5AE74F8-E10E-FD56-0489-54B1E515A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A1B1D8-D7E7-3D5D-E8E5-639B66ED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4CFF58-9BD6-57D1-5B0E-9F044171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93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BA930-8EDB-974A-8E43-B9174C5F1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Jacobi relative coordinates for A nucleons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1B78-9388-F641-A2B8-60378AB5FD1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75285" y="1626651"/>
            <a:ext cx="4821879" cy="36769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vector proportional to the C.M. coordinate</a:t>
            </a:r>
            <a:endParaRPr lang="en-US" sz="18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EEE31D0-2B84-A118-8F65-F081A608FBE7}"/>
              </a:ext>
            </a:extLst>
          </p:cNvPr>
          <p:cNvGrpSpPr/>
          <p:nvPr/>
        </p:nvGrpSpPr>
        <p:grpSpPr>
          <a:xfrm>
            <a:off x="9575777" y="2244986"/>
            <a:ext cx="1687193" cy="2701806"/>
            <a:chOff x="9575777" y="2244986"/>
            <a:chExt cx="1687193" cy="2701806"/>
          </a:xfrm>
        </p:grpSpPr>
        <p:pic>
          <p:nvPicPr>
            <p:cNvPr id="19" name="Picture 70" descr="ball2v2pn.png">
              <a:extLst>
                <a:ext uri="{FF2B5EF4-FFF2-40B4-BE49-F238E27FC236}">
                  <a16:creationId xmlns:a16="http://schemas.microsoft.com/office/drawing/2014/main" id="{67263334-3458-E941-B278-DF0017FB3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565710" y="3614313"/>
              <a:ext cx="505313" cy="510780"/>
            </a:xfrm>
            <a:prstGeom prst="rect">
              <a:avLst/>
            </a:prstGeom>
          </p:spPr>
        </p:pic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1983D1E1-CEB2-65C2-C94C-363AA09DFE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10105472" y="2490686"/>
              <a:ext cx="731590" cy="808074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" name="Picture 66" descr="ball2v2pn-2.png">
              <a:extLst>
                <a:ext uri="{FF2B5EF4-FFF2-40B4-BE49-F238E27FC236}">
                  <a16:creationId xmlns:a16="http://schemas.microsoft.com/office/drawing/2014/main" id="{A49EA20C-6CCD-853D-FD5F-DB3BD4D79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753079" y="2333721"/>
              <a:ext cx="507148" cy="512635"/>
            </a:xfrm>
            <a:prstGeom prst="rect">
              <a:avLst/>
            </a:prstGeom>
          </p:spPr>
        </p:pic>
        <p:pic>
          <p:nvPicPr>
            <p:cNvPr id="22" name="Picture 71" descr="ball2v2pn.png">
              <a:extLst>
                <a:ext uri="{FF2B5EF4-FFF2-40B4-BE49-F238E27FC236}">
                  <a16:creationId xmlns:a16="http://schemas.microsoft.com/office/drawing/2014/main" id="{1DD84FDF-9395-B3BB-6FFB-0E893E132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9578510" y="2242253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9A6A9BD-43FA-E7A0-434D-C0E3813470B5}"/>
                    </a:ext>
                  </a:extLst>
                </p:cNvPr>
                <p:cNvSpPr txBox="1"/>
                <p:nvPr/>
              </p:nvSpPr>
              <p:spPr>
                <a:xfrm>
                  <a:off x="10445043" y="2444386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9A6A9BD-43FA-E7A0-434D-C0E3813470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5043" y="2444386"/>
                  <a:ext cx="305084" cy="353302"/>
                </a:xfrm>
                <a:prstGeom prst="rect">
                  <a:avLst/>
                </a:prstGeom>
                <a:blipFill>
                  <a:blip r:embed="rId5"/>
                  <a:stretch>
                    <a:fillRect l="-26000" r="-8000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EE38BFC8-8F1F-A7F8-E7D3-79140A7E808D}"/>
                    </a:ext>
                  </a:extLst>
                </p:cNvPr>
                <p:cNvSpPr txBox="1"/>
                <p:nvPr/>
              </p:nvSpPr>
              <p:spPr>
                <a:xfrm>
                  <a:off x="10989099" y="3049171"/>
                  <a:ext cx="213199" cy="3471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EE38BFC8-8F1F-A7F8-E7D3-79140A7E80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9099" y="3049171"/>
                  <a:ext cx="213199" cy="347146"/>
                </a:xfrm>
                <a:prstGeom prst="rect">
                  <a:avLst/>
                </a:prstGeom>
                <a:blipFill>
                  <a:blip r:embed="rId6"/>
                  <a:stretch>
                    <a:fillRect l="-25714" r="-22857" b="-87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6326A26B-EC87-2D08-771C-3FFB6BBCBB4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765004" y="2818601"/>
              <a:ext cx="277049" cy="791025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6" name="Picture 70" descr="ball2v2pn.png">
              <a:extLst>
                <a:ext uri="{FF2B5EF4-FFF2-40B4-BE49-F238E27FC236}">
                  <a16:creationId xmlns:a16="http://schemas.microsoft.com/office/drawing/2014/main" id="{943A419F-B3DB-C782-F2EB-1B08EF2F4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091779" y="4438746"/>
              <a:ext cx="505313" cy="510780"/>
            </a:xfrm>
            <a:prstGeom prst="rect">
              <a:avLst/>
            </a:prstGeom>
          </p:spPr>
        </p:pic>
        <p:pic>
          <p:nvPicPr>
            <p:cNvPr id="27" name="Picture 66" descr="ball2v2pn-2.png">
              <a:extLst>
                <a:ext uri="{FF2B5EF4-FFF2-40B4-BE49-F238E27FC236}">
                  <a16:creationId xmlns:a16="http://schemas.microsoft.com/office/drawing/2014/main" id="{38568446-86A8-DBF7-131E-2D27DA09C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9617195" y="3481643"/>
              <a:ext cx="507148" cy="512635"/>
            </a:xfrm>
            <a:prstGeom prst="rect">
              <a:avLst/>
            </a:prstGeom>
          </p:spPr>
        </p:pic>
        <p:sp>
          <p:nvSpPr>
            <p:cNvPr id="28" name="Line 22">
              <a:extLst>
                <a:ext uri="{FF2B5EF4-FFF2-40B4-BE49-F238E27FC236}">
                  <a16:creationId xmlns:a16="http://schemas.microsoft.com/office/drawing/2014/main" id="{19DCD179-D0F1-656D-4CEE-6EFEF0CAF80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9960304" y="2880553"/>
              <a:ext cx="537509" cy="64800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">
              <a:extLst>
                <a:ext uri="{FF2B5EF4-FFF2-40B4-BE49-F238E27FC236}">
                  <a16:creationId xmlns:a16="http://schemas.microsoft.com/office/drawing/2014/main" id="{23263FDD-1D39-3805-509F-663AD940455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221782" y="3253938"/>
              <a:ext cx="157080" cy="1231956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2B26A96A-96B6-62F1-247D-02D3690CDC9D}"/>
                    </a:ext>
                  </a:extLst>
                </p:cNvPr>
                <p:cNvSpPr txBox="1"/>
                <p:nvPr/>
              </p:nvSpPr>
              <p:spPr>
                <a:xfrm>
                  <a:off x="9852491" y="2889275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2B26A96A-96B6-62F1-247D-02D3690CDC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2491" y="2889275"/>
                  <a:ext cx="305084" cy="353302"/>
                </a:xfrm>
                <a:prstGeom prst="rect">
                  <a:avLst/>
                </a:prstGeom>
                <a:blipFill>
                  <a:blip r:embed="rId7"/>
                  <a:stretch>
                    <a:fillRect l="-26000" r="-8000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30E975B7-0558-2AD0-B927-93A95E447D5E}"/>
                    </a:ext>
                  </a:extLst>
                </p:cNvPr>
                <p:cNvSpPr txBox="1"/>
                <p:nvPr/>
              </p:nvSpPr>
              <p:spPr>
                <a:xfrm>
                  <a:off x="10016789" y="4010768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30E975B7-0558-2AD0-B927-93A95E447D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6789" y="4010768"/>
                  <a:ext cx="305084" cy="353302"/>
                </a:xfrm>
                <a:prstGeom prst="rect">
                  <a:avLst/>
                </a:prstGeom>
                <a:blipFill>
                  <a:blip r:embed="rId8"/>
                  <a:stretch>
                    <a:fillRect l="-26000" r="-6000" b="-31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DAA9380F-BC38-6580-D0B9-F3CE59C85C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7515" y="4199212"/>
                <a:ext cx="4819650" cy="6287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relative coordinate between the C.M. of the first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nucleons and the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𝑘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</m:t>
                    </m:r>
                  </m:oMath>
                </a14:m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nucleon</a:t>
                </a:r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DAA9380F-BC38-6580-D0B9-F3CE59C85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15" y="4199212"/>
                <a:ext cx="4819650" cy="628732"/>
              </a:xfrm>
              <a:prstGeom prst="rect">
                <a:avLst/>
              </a:prstGeom>
              <a:blipFill>
                <a:blip r:embed="rId9"/>
                <a:stretch>
                  <a:fillRect l="-1139" t="-9709" r="-253" b="-8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C83ECEF-D878-0935-F2BD-6A5D38F29807}"/>
                  </a:ext>
                </a:extLst>
              </p:cNvPr>
              <p:cNvSpPr txBox="1"/>
              <p:nvPr/>
            </p:nvSpPr>
            <p:spPr>
              <a:xfrm>
                <a:off x="5349228" y="3049171"/>
                <a:ext cx="3584636" cy="31847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𝜉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acc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=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den>
                                            </m:f>
                                            <m:d>
                                              <m:dPr>
                                                <m:ctrlP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⃗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𝑟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1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acc>
                                                <m: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acc>
                                                  <m:accPr>
                                                    <m:chr m:val="⃗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𝑟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2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acc>
                                              </m:e>
                                            </m:d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  </m:t>
                                            </m:r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  <m:t>⋮</m:t>
                                            </m:r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              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den>
                                          </m:f>
                                          <m:nary>
                                            <m:naryPr>
                                              <m:chr m:val="∑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p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fr-FR" sz="18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fr-FR" sz="18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𝑟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fr-FR" sz="1800" b="0" i="1" smtClean="0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 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  <m:r>
                                                    <a:rPr lang="fr-FR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+1</m:t>
                                                  </m:r>
                                                </m:sub>
                                              </m:sSub>
                                            </m:e>
                                          </m:nary>
                                        </m:e>
                                      </m:d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  <m:t>⋮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             </m:t>
                                      </m:r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 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den>
                                          </m:f>
                                          <m:nary>
                                            <m:naryPr>
                                              <m:chr m:val="∑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𝐴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nary>
                                        </m:e>
                                      </m:d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1C83ECEF-D878-0935-F2BD-6A5D38F29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228" y="3049171"/>
                <a:ext cx="3584636" cy="31847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831224-9FE6-3026-A280-298908F5A947}"/>
                  </a:ext>
                </a:extLst>
              </p:cNvPr>
              <p:cNvSpPr txBox="1"/>
              <p:nvPr/>
            </p:nvSpPr>
            <p:spPr>
              <a:xfrm>
                <a:off x="5349228" y="936576"/>
                <a:ext cx="1818928" cy="17478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{"/>
                          <m:endChr m:val="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den>
                                  </m:f>
                                </m:e>
                              </m:rad>
                              <m:nary>
                                <m:naryPr>
                                  <m:chr m:val="∑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nary>
                            </m:e>
                            <m:e>
                              <m:sSub>
                                <m:sSub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sub>
                              </m:s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den>
                                  </m:f>
                                </m:e>
                              </m:rad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C831224-9FE6-3026-A280-298908F5A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228" y="936576"/>
                <a:ext cx="1818928" cy="17478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DD692D-D620-22A9-C25A-F1C2DE67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1D73B37-CB9A-CC7C-97C6-306166707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5189AAD-4CF8-3511-5567-20F84AB3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296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3572D-3B13-FE43-913A-B7A82565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Jacobi relative coordinates for A nucleons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9C2952-DCE1-BF9A-36A2-8041F5C925A1}"/>
              </a:ext>
            </a:extLst>
          </p:cNvPr>
          <p:cNvGrpSpPr/>
          <p:nvPr/>
        </p:nvGrpSpPr>
        <p:grpSpPr>
          <a:xfrm>
            <a:off x="5079191" y="1527473"/>
            <a:ext cx="1712442" cy="2701806"/>
            <a:chOff x="9575777" y="2244986"/>
            <a:chExt cx="1712442" cy="2701806"/>
          </a:xfrm>
        </p:grpSpPr>
        <p:pic>
          <p:nvPicPr>
            <p:cNvPr id="21" name="Picture 70" descr="ball2v2pn.png">
              <a:extLst>
                <a:ext uri="{FF2B5EF4-FFF2-40B4-BE49-F238E27FC236}">
                  <a16:creationId xmlns:a16="http://schemas.microsoft.com/office/drawing/2014/main" id="{1E0FFB3D-8428-EF19-6533-57CBD2A7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565710" y="3614313"/>
              <a:ext cx="505313" cy="510780"/>
            </a:xfrm>
            <a:prstGeom prst="rect">
              <a:avLst/>
            </a:prstGeom>
          </p:spPr>
        </p:pic>
        <p:sp>
          <p:nvSpPr>
            <p:cNvPr id="22" name="Line 22">
              <a:extLst>
                <a:ext uri="{FF2B5EF4-FFF2-40B4-BE49-F238E27FC236}">
                  <a16:creationId xmlns:a16="http://schemas.microsoft.com/office/drawing/2014/main" id="{9FD8A620-6E21-028B-509D-42A46A1EA73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10105472" y="2490686"/>
              <a:ext cx="731590" cy="808074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Picture 66" descr="ball2v2pn-2.png">
              <a:extLst>
                <a:ext uri="{FF2B5EF4-FFF2-40B4-BE49-F238E27FC236}">
                  <a16:creationId xmlns:a16="http://schemas.microsoft.com/office/drawing/2014/main" id="{CB5C6F39-8AD9-D091-CA6E-2696CD886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753079" y="2333721"/>
              <a:ext cx="507148" cy="512635"/>
            </a:xfrm>
            <a:prstGeom prst="rect">
              <a:avLst/>
            </a:prstGeom>
          </p:spPr>
        </p:pic>
        <p:pic>
          <p:nvPicPr>
            <p:cNvPr id="24" name="Picture 71" descr="ball2v2pn.png">
              <a:extLst>
                <a:ext uri="{FF2B5EF4-FFF2-40B4-BE49-F238E27FC236}">
                  <a16:creationId xmlns:a16="http://schemas.microsoft.com/office/drawing/2014/main" id="{DDBFC662-C433-D3D3-7659-3EF70FE5D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9578510" y="2242253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B95405A-E7A3-C768-C500-C15338226A18}"/>
                    </a:ext>
                  </a:extLst>
                </p:cNvPr>
                <p:cNvSpPr txBox="1"/>
                <p:nvPr/>
              </p:nvSpPr>
              <p:spPr>
                <a:xfrm>
                  <a:off x="10445043" y="2444386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DB95405A-E7A3-C768-C500-C15338226A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5043" y="2444386"/>
                  <a:ext cx="305084" cy="353302"/>
                </a:xfrm>
                <a:prstGeom prst="rect">
                  <a:avLst/>
                </a:prstGeom>
                <a:blipFill>
                  <a:blip r:embed="rId5"/>
                  <a:stretch>
                    <a:fillRect l="-28000" r="-6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66357E5-11A8-A392-AD68-A1C2661F32B9}"/>
                    </a:ext>
                  </a:extLst>
                </p:cNvPr>
                <p:cNvSpPr txBox="1"/>
                <p:nvPr/>
              </p:nvSpPr>
              <p:spPr>
                <a:xfrm>
                  <a:off x="10989099" y="3049171"/>
                  <a:ext cx="299120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B66357E5-11A8-A392-AD68-A1C2661F32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9099" y="3049171"/>
                  <a:ext cx="299120" cy="353302"/>
                </a:xfrm>
                <a:prstGeom prst="rect">
                  <a:avLst/>
                </a:prstGeom>
                <a:blipFill>
                  <a:blip r:embed="rId6"/>
                  <a:stretch>
                    <a:fillRect l="-26531" r="-6122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2939E72B-DA16-2A78-368D-C13C6CBA99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765004" y="2818601"/>
              <a:ext cx="277049" cy="791025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8" name="Picture 70" descr="ball2v2pn.png">
              <a:extLst>
                <a:ext uri="{FF2B5EF4-FFF2-40B4-BE49-F238E27FC236}">
                  <a16:creationId xmlns:a16="http://schemas.microsoft.com/office/drawing/2014/main" id="{9B98D3D2-C4B7-543E-1AE5-22E02021C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091779" y="4438746"/>
              <a:ext cx="505313" cy="510780"/>
            </a:xfrm>
            <a:prstGeom prst="rect">
              <a:avLst/>
            </a:prstGeom>
          </p:spPr>
        </p:pic>
        <p:pic>
          <p:nvPicPr>
            <p:cNvPr id="29" name="Picture 66" descr="ball2v2pn-2.png">
              <a:extLst>
                <a:ext uri="{FF2B5EF4-FFF2-40B4-BE49-F238E27FC236}">
                  <a16:creationId xmlns:a16="http://schemas.microsoft.com/office/drawing/2014/main" id="{22FA4F29-9D3B-201B-DA1E-8C2D337B6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9617195" y="3481643"/>
              <a:ext cx="507148" cy="512635"/>
            </a:xfrm>
            <a:prstGeom prst="rect">
              <a:avLst/>
            </a:prstGeom>
          </p:spPr>
        </p:pic>
        <p:sp>
          <p:nvSpPr>
            <p:cNvPr id="30" name="Line 22">
              <a:extLst>
                <a:ext uri="{FF2B5EF4-FFF2-40B4-BE49-F238E27FC236}">
                  <a16:creationId xmlns:a16="http://schemas.microsoft.com/office/drawing/2014/main" id="{16F61667-90DD-4C81-CEFC-19313952887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9960304" y="2880553"/>
              <a:ext cx="537509" cy="648000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">
              <a:extLst>
                <a:ext uri="{FF2B5EF4-FFF2-40B4-BE49-F238E27FC236}">
                  <a16:creationId xmlns:a16="http://schemas.microsoft.com/office/drawing/2014/main" id="{3BCBDE93-7D7F-EF07-E8EE-428F9C4A26D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221782" y="3253938"/>
              <a:ext cx="157080" cy="1231956"/>
            </a:xfrm>
            <a:prstGeom prst="line">
              <a:avLst/>
            </a:prstGeom>
            <a:noFill/>
            <a:ln w="25400" cmpd="sng">
              <a:solidFill>
                <a:schemeClr val="accent6">
                  <a:lumMod val="75000"/>
                </a:schemeClr>
              </a:solidFill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9E58B7EF-B26A-3E31-D7EA-7B23471F1017}"/>
                    </a:ext>
                  </a:extLst>
                </p:cNvPr>
                <p:cNvSpPr txBox="1"/>
                <p:nvPr/>
              </p:nvSpPr>
              <p:spPr>
                <a:xfrm>
                  <a:off x="9852491" y="2889275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9E58B7EF-B26A-3E31-D7EA-7B23471F10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2491" y="2889275"/>
                  <a:ext cx="305084" cy="353302"/>
                </a:xfrm>
                <a:prstGeom prst="rect">
                  <a:avLst/>
                </a:prstGeom>
                <a:blipFill>
                  <a:blip r:embed="rId7"/>
                  <a:stretch>
                    <a:fillRect l="-28000" r="-6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BC2365DA-045F-E3DF-ED74-4AB7C34E54F2}"/>
                    </a:ext>
                  </a:extLst>
                </p:cNvPr>
                <p:cNvSpPr txBox="1"/>
                <p:nvPr/>
              </p:nvSpPr>
              <p:spPr>
                <a:xfrm>
                  <a:off x="10016789" y="4010768"/>
                  <a:ext cx="305084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BC2365DA-045F-E3DF-ED74-4AB7C34E5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6789" y="4010768"/>
                  <a:ext cx="305084" cy="353302"/>
                </a:xfrm>
                <a:prstGeom prst="rect">
                  <a:avLst/>
                </a:prstGeom>
                <a:blipFill>
                  <a:blip r:embed="rId8"/>
                  <a:stretch>
                    <a:fillRect l="-28000" r="-6000" b="-327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2E75374-49E4-C67A-E89A-AF14A0DBA940}"/>
                  </a:ext>
                </a:extLst>
              </p:cNvPr>
              <p:cNvSpPr txBox="1"/>
              <p:nvPr/>
            </p:nvSpPr>
            <p:spPr>
              <a:xfrm>
                <a:off x="7208068" y="914595"/>
                <a:ext cx="4910896" cy="32754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𝑟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acc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=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𝐴</m:t>
                                                    </m:r>
                                                  </m:e>
                                                </m:rad>
                                              </m:den>
                                            </m:f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𝜉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acc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nary>
                                              <m:naryPr>
                                                <m:chr m:val="∑"/>
                                                <m:ctrlP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naryPr>
                                              <m:sub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𝐴</m:t>
                                                </m:r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p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ad>
                                                      <m:radPr>
                                                        <m:degHide m:val="on"/>
                                                        <m:ctrlP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radPr>
                                                      <m:deg/>
                                                      <m:e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  <m:d>
                                                          <m:dPr>
                                                            <m:ctrlPr>
                                                              <a:rPr lang="fr-FR" sz="1800" b="0" i="1" smtClean="0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dPr>
                                                          <m:e>
                                                            <m:r>
                                                              <a:rPr lang="fr-FR" sz="1800" b="0" i="1" smtClean="0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𝑖</m:t>
                                                            </m:r>
                                                            <m:r>
                                                              <a:rPr lang="fr-FR" sz="1800" b="0" i="1" smtClean="0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−1</m:t>
                                                            </m:r>
                                                          </m:e>
                                                        </m:d>
                                                      </m:e>
                                                    </m:rad>
                                                  </m:den>
                                                </m:f>
                                                <m:acc>
                                                  <m:accPr>
                                                    <m:chr m:val="⃗"/>
                                                    <m:ctrlPr>
                                                      <a:rPr lang="fr-FR" sz="18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𝜉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acc>
                                              </m:e>
                                            </m:nary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       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  <m:t>⋮</m:t>
                                            </m:r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                  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𝜉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 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nary>
                                        <m:naryPr>
                                          <m:chr m:val="∑"/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=</m:t>
                                          </m:r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r>
                                                    <a:rPr lang="fr-FR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fr-FR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fr-FR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−1</m:t>
                                                      </m:r>
                                                    </m:e>
                                                  </m:d>
                                                </m:e>
                                              </m:rad>
                                            </m:den>
                                          </m:f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𝜉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 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b>
                                          </m:sSub>
                                        </m:e>
                                      </m:nary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  <m:t>⋮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                 </m:t>
                                      </m:r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 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𝜉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fr-FR" sz="18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 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        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E2E75374-49E4-C67A-E89A-AF14A0DBA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8068" y="914595"/>
                <a:ext cx="4910896" cy="32754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324A1D41-13A5-3D96-0EF3-8D4C8A242844}"/>
                  </a:ext>
                </a:extLst>
              </p:cNvPr>
              <p:cNvSpPr txBox="1"/>
              <p:nvPr/>
            </p:nvSpPr>
            <p:spPr>
              <a:xfrm>
                <a:off x="941885" y="959928"/>
                <a:ext cx="3584636" cy="31847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𝜉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acc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=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ad>
                                                  <m:radPr>
                                                    <m:degHide m:val="on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radPr>
                                                  <m:deg/>
                                                  <m:e>
                                                    <m: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e>
                                                </m:rad>
                                              </m:den>
                                            </m:f>
                                            <m:d>
                                              <m:dPr>
                                                <m:ctrlP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acc>
                                                  <m:accPr>
                                                    <m:chr m:val="⃗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𝑟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1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acc>
                                                <m:r>
                                                  <a:rPr lang="fr-FR" sz="18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acc>
                                                  <m:accPr>
                                                    <m:chr m:val="⃗"/>
                                                    <m:ctrlPr>
                                                      <a:rPr lang="fr-FR" sz="1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sSub>
                                                      <m:sSubPr>
                                                        <m:ctrlP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fr-FR" sz="18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𝑟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fr-FR" sz="18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2</m:t>
                                                        </m:r>
                                                      </m:sub>
                                                    </m:sSub>
                                                  </m:e>
                                                </m:acc>
                                              </m:e>
                                            </m:d>
                                            <m:r>
                                              <a:rPr lang="fr-FR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  </m:t>
                                            </m:r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  <m:t>⋮</m:t>
                                            </m:r>
                                            <m:r>
                                              <a:rPr lang="fr-FR" sz="1800" i="1">
                                                <a:latin typeface="Cambria Math" panose="02040503050406030204" pitchFamily="18" charset="0"/>
                                              </a:rPr>
                                              <m:t>              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den>
                                          </m:f>
                                          <m:nary>
                                            <m:naryPr>
                                              <m:chr m:val="∑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p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⃗"/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fr-FR" sz="18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fr-FR" sz="18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𝑟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fr-FR" sz="1800" b="0" i="1" smtClean="0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 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  <m:r>
                                                    <a:rPr lang="fr-FR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+1</m:t>
                                                  </m:r>
                                                </m:sub>
                                              </m:sSub>
                                            </m:e>
                                          </m:nary>
                                        </m:e>
                                      </m:d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  <m:t>⋮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             </m:t>
                                      </m:r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</a:rPr>
                                        <m:t> 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fr-FR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den>
                                          </m:f>
                                        </m:e>
                                      </m:rad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den>
                                          </m:f>
                                          <m:nary>
                                            <m:naryPr>
                                              <m:chr m:val="∑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fr-FR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𝐴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nary>
                                        </m:e>
                                      </m:d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324A1D41-13A5-3D96-0EF3-8D4C8A242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85" y="959928"/>
                <a:ext cx="3584636" cy="31847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E9FDE3-A699-124D-43EA-C31689F090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5285" y="4558098"/>
                <a:ext cx="11300830" cy="170168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sp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/>
                  <a:t>Transformation is orthogonal and has Jacobian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fr-FR" sz="1800" dirty="0"/>
              </a:p>
              <a:p>
                <a:pPr marL="0" indent="0" fontAlgn="auto"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∫</m:t>
                      </m:r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sup>
                          </m:sSubSup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acc>
                        <m:accPr>
                          <m:chr m:val="̂"/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𝑂</m:t>
                          </m:r>
                        </m:e>
                      </m:acc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,…,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∫</m:t>
                      </m:r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sup>
                          </m:sSubSup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𝑂</m:t>
                          </m:r>
                        </m:e>
                      </m:acc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sup>
                          </m:sSubSup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,…,</m:t>
                      </m:r>
                      <m:r>
                        <a:rPr lang="fr-FR" sz="18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fr-FR" sz="1800" dirty="0">
                  <a:cs typeface="Arial" panose="020B0604020202020204" pitchFamily="34" charset="0"/>
                </a:endParaRPr>
              </a:p>
              <a:p>
                <a:pPr marL="0" indent="0" fontAlgn="auto">
                  <a:spcAft>
                    <a:spcPts val="0"/>
                  </a:spcAft>
                  <a:buNone/>
                </a:pPr>
                <a:r>
                  <a:rPr lang="en-US" sz="1800" dirty="0"/>
                  <a:t>For Harmonic Oscillator wave function the transformation is analytic iteratively:</a:t>
                </a:r>
              </a:p>
              <a:p>
                <a:pPr marL="0" indent="0" fontAlgn="auto"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𝑛𝑙𝑁𝐿</m:t>
                          </m:r>
                        </m:sub>
                        <m:sup/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{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𝑁𝐿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𝑛𝑙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fr-FR" sz="18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Λ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18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Λ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}</m:t>
                          </m:r>
                        </m:e>
                      </m:nary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𝑁𝐿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𝑛𝑙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E9FDE3-A699-124D-43EA-C31689F09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85" y="4558098"/>
                <a:ext cx="11300830" cy="1701684"/>
              </a:xfrm>
              <a:prstGeom prst="rect">
                <a:avLst/>
              </a:prstGeom>
              <a:blipFill>
                <a:blip r:embed="rId11"/>
                <a:stretch>
                  <a:fillRect l="-431" t="-3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31CFFB-79D3-A2B5-AE36-129B10561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62B140-E45A-2E95-EF05-EE369D36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EBE29D-6CEE-2E90-38BC-F5D16D82F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163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13DF-A5A4-724A-9884-B627BBC8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9600262" cy="4889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How to solve the many-body Schrödinger equation </a:t>
            </a:r>
          </a:p>
        </p:txBody>
      </p:sp>
      <p:grpSp>
        <p:nvGrpSpPr>
          <p:cNvPr id="100" name="Groupe 99">
            <a:extLst>
              <a:ext uri="{FF2B5EF4-FFF2-40B4-BE49-F238E27FC236}">
                <a16:creationId xmlns:a16="http://schemas.microsoft.com/office/drawing/2014/main" id="{EB597B5D-413E-1D78-05B4-1C19BE5819BC}"/>
              </a:ext>
            </a:extLst>
          </p:cNvPr>
          <p:cNvGrpSpPr/>
          <p:nvPr/>
        </p:nvGrpSpPr>
        <p:grpSpPr>
          <a:xfrm>
            <a:off x="9671918" y="367997"/>
            <a:ext cx="1777442" cy="2222286"/>
            <a:chOff x="9560247" y="2080656"/>
            <a:chExt cx="2180506" cy="2692798"/>
          </a:xfrm>
        </p:grpSpPr>
        <p:pic>
          <p:nvPicPr>
            <p:cNvPr id="5" name="Picture 70" descr="ball2v2pn.png">
              <a:extLst>
                <a:ext uri="{FF2B5EF4-FFF2-40B4-BE49-F238E27FC236}">
                  <a16:creationId xmlns:a16="http://schemas.microsoft.com/office/drawing/2014/main" id="{5BA720B5-BBD9-B32E-2136-6F7B0E51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1043493" y="3449983"/>
              <a:ext cx="505313" cy="510780"/>
            </a:xfrm>
            <a:prstGeom prst="rect">
              <a:avLst/>
            </a:prstGeom>
          </p:spPr>
        </p:pic>
        <p:sp>
          <p:nvSpPr>
            <p:cNvPr id="7" name="Line 22">
              <a:extLst>
                <a:ext uri="{FF2B5EF4-FFF2-40B4-BE49-F238E27FC236}">
                  <a16:creationId xmlns:a16="http://schemas.microsoft.com/office/drawing/2014/main" id="{4D5B8E30-38B1-A015-B065-9EFED99217F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254008" y="2507538"/>
              <a:ext cx="205650" cy="1152088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2">
              <a:extLst>
                <a:ext uri="{FF2B5EF4-FFF2-40B4-BE49-F238E27FC236}">
                  <a16:creationId xmlns:a16="http://schemas.microsoft.com/office/drawing/2014/main" id="{19179BDD-7783-264E-73A2-8772D4C1D9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10377743" y="3606700"/>
              <a:ext cx="688091" cy="133867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66" descr="ball2v2pn-2.png">
              <a:extLst>
                <a:ext uri="{FF2B5EF4-FFF2-40B4-BE49-F238E27FC236}">
                  <a16:creationId xmlns:a16="http://schemas.microsoft.com/office/drawing/2014/main" id="{25848EB0-EC6F-CF5D-0862-EAAC62DEA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1230862" y="2169391"/>
              <a:ext cx="507148" cy="512635"/>
            </a:xfrm>
            <a:prstGeom prst="rect">
              <a:avLst/>
            </a:prstGeom>
          </p:spPr>
        </p:pic>
        <p:pic>
          <p:nvPicPr>
            <p:cNvPr id="11" name="Picture 71" descr="ball2v2pn.png">
              <a:extLst>
                <a:ext uri="{FF2B5EF4-FFF2-40B4-BE49-F238E27FC236}">
                  <a16:creationId xmlns:a16="http://schemas.microsoft.com/office/drawing/2014/main" id="{2FCD22E4-1E7E-7681-9A85-4AEB95BC0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056293" y="2077923"/>
              <a:ext cx="505313" cy="5107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D03B673-CFB9-20EC-E8C2-D187021A3093}"/>
                    </a:ext>
                  </a:extLst>
                </p:cNvPr>
                <p:cNvSpPr txBox="1"/>
                <p:nvPr/>
              </p:nvSpPr>
              <p:spPr>
                <a:xfrm>
                  <a:off x="10011063" y="2598714"/>
                  <a:ext cx="27789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0D03B673-CFB9-20EC-E8C2-D187021A30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1063" y="2598714"/>
                  <a:ext cx="277897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24324" r="-18919" b="-463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80D9FE1-8250-C754-BC41-D7A9AA596C66}"/>
                    </a:ext>
                  </a:extLst>
                </p:cNvPr>
                <p:cNvSpPr txBox="1"/>
                <p:nvPr/>
              </p:nvSpPr>
              <p:spPr>
                <a:xfrm>
                  <a:off x="10729853" y="3162998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180D9FE1-8250-C754-BC41-D7A9AA596C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29853" y="3162998"/>
                  <a:ext cx="283860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21053" r="-18421" b="-4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046AD6B-213F-809E-D1A0-EF39B3E36117}"/>
                    </a:ext>
                  </a:extLst>
                </p:cNvPr>
                <p:cNvSpPr txBox="1"/>
                <p:nvPr/>
              </p:nvSpPr>
              <p:spPr>
                <a:xfrm>
                  <a:off x="10585706" y="3825347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C046AD6B-213F-809E-D1A0-EF39B3E361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85706" y="3825347"/>
                  <a:ext cx="283860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3684" r="-18421" b="-463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Line 22">
              <a:extLst>
                <a:ext uri="{FF2B5EF4-FFF2-40B4-BE49-F238E27FC236}">
                  <a16:creationId xmlns:a16="http://schemas.microsoft.com/office/drawing/2014/main" id="{A6818FA7-CCC7-A0E2-1087-83735452F5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V="1">
              <a:off x="10278963" y="2617333"/>
              <a:ext cx="1120703" cy="942305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6" name="Picture 70" descr="ball2v2pn.png">
              <a:extLst>
                <a:ext uri="{FF2B5EF4-FFF2-40B4-BE49-F238E27FC236}">
                  <a16:creationId xmlns:a16="http://schemas.microsoft.com/office/drawing/2014/main" id="{4586EA12-6AFE-FDD2-AEB6-07A1875B2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0574841" y="4265408"/>
              <a:ext cx="505313" cy="510780"/>
            </a:xfrm>
            <a:prstGeom prst="rect">
              <a:avLst/>
            </a:prstGeom>
          </p:spPr>
        </p:pic>
        <p:pic>
          <p:nvPicPr>
            <p:cNvPr id="47" name="Picture 66" descr="ball2v2pn-2.png">
              <a:extLst>
                <a:ext uri="{FF2B5EF4-FFF2-40B4-BE49-F238E27FC236}">
                  <a16:creationId xmlns:a16="http://schemas.microsoft.com/office/drawing/2014/main" id="{C986B74A-46F3-B04F-400C-DB97355F8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9656151" y="3308303"/>
              <a:ext cx="507148" cy="512635"/>
            </a:xfrm>
            <a:prstGeom prst="rect">
              <a:avLst/>
            </a:prstGeom>
          </p:spPr>
        </p:pic>
        <p:sp>
          <p:nvSpPr>
            <p:cNvPr id="96" name="Line 22">
              <a:extLst>
                <a:ext uri="{FF2B5EF4-FFF2-40B4-BE49-F238E27FC236}">
                  <a16:creationId xmlns:a16="http://schemas.microsoft.com/office/drawing/2014/main" id="{FC8953D9-F418-2A09-2669-DCC57D94347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>
              <a:off x="10412738" y="3624754"/>
              <a:ext cx="228620" cy="817491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22">
              <a:extLst>
                <a:ext uri="{FF2B5EF4-FFF2-40B4-BE49-F238E27FC236}">
                  <a16:creationId xmlns:a16="http://schemas.microsoft.com/office/drawing/2014/main" id="{5B838393-513D-53F9-83B8-71D52854443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987549" flipH="1" flipV="1">
              <a:off x="10051584" y="3577004"/>
              <a:ext cx="306681" cy="108244"/>
            </a:xfrm>
            <a:prstGeom prst="line">
              <a:avLst/>
            </a:prstGeom>
            <a:noFill/>
            <a:ln w="25400" cmpd="sng">
              <a:solidFill>
                <a:srgbClr val="0F4F97"/>
              </a:solidFill>
              <a:prstDash val="sysDash"/>
              <a:round/>
              <a:headEnd type="none"/>
              <a:tailEnd type="stealth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56F947E5-61F4-D6B5-8516-5D1C894A4B3D}"/>
                    </a:ext>
                  </a:extLst>
                </p:cNvPr>
                <p:cNvSpPr txBox="1"/>
                <p:nvPr/>
              </p:nvSpPr>
              <p:spPr>
                <a:xfrm>
                  <a:off x="10100733" y="4006290"/>
                  <a:ext cx="27289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56F947E5-61F4-D6B5-8516-5D1C894A4B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0733" y="4006290"/>
                  <a:ext cx="272895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5000" r="-19444" b="-4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ZoneTexte 98">
                  <a:extLst>
                    <a:ext uri="{FF2B5EF4-FFF2-40B4-BE49-F238E27FC236}">
                      <a16:creationId xmlns:a16="http://schemas.microsoft.com/office/drawing/2014/main" id="{59EE349D-F873-22BD-E5CF-5D995E3DC725}"/>
                    </a:ext>
                  </a:extLst>
                </p:cNvPr>
                <p:cNvSpPr txBox="1"/>
                <p:nvPr/>
              </p:nvSpPr>
              <p:spPr>
                <a:xfrm>
                  <a:off x="9560247" y="2892300"/>
                  <a:ext cx="2838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9" name="ZoneTexte 98">
                  <a:extLst>
                    <a:ext uri="{FF2B5EF4-FFF2-40B4-BE49-F238E27FC236}">
                      <a16:creationId xmlns:a16="http://schemas.microsoft.com/office/drawing/2014/main" id="{59EE349D-F873-22BD-E5CF-5D995E3DC7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0247" y="2892300"/>
                  <a:ext cx="283860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3684" r="-18421" b="-452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A56F8F3D-295C-503C-1F54-602538F9E6EC}"/>
              </a:ext>
            </a:extLst>
          </p:cNvPr>
          <p:cNvGrpSpPr/>
          <p:nvPr/>
        </p:nvGrpSpPr>
        <p:grpSpPr>
          <a:xfrm>
            <a:off x="7615377" y="3118280"/>
            <a:ext cx="2153912" cy="1834501"/>
            <a:chOff x="7263073" y="817507"/>
            <a:chExt cx="2153912" cy="1834501"/>
          </a:xfrm>
        </p:grpSpPr>
        <p:sp>
          <p:nvSpPr>
            <p:cNvPr id="102" name="Snip Diagonal Corner Rectangle 27">
              <a:extLst>
                <a:ext uri="{FF2B5EF4-FFF2-40B4-BE49-F238E27FC236}">
                  <a16:creationId xmlns:a16="http://schemas.microsoft.com/office/drawing/2014/main" id="{F082AC4B-3D11-5138-905B-B32E0D3D24F6}"/>
                </a:ext>
              </a:extLst>
            </p:cNvPr>
            <p:cNvSpPr/>
            <p:nvPr/>
          </p:nvSpPr>
          <p:spPr bwMode="auto">
            <a:xfrm>
              <a:off x="7310358" y="817507"/>
              <a:ext cx="2106627" cy="1572263"/>
            </a:xfrm>
            <a:prstGeom prst="snip2DiagRect">
              <a:avLst/>
            </a:prstGeom>
            <a:noFill/>
            <a:ln w="15875" cap="flat" cmpd="sng" algn="ctr">
              <a:solidFill>
                <a:srgbClr val="1A4A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hangingPunct="0"/>
              <a:endParaRPr lang="en-US" sz="1400" dirty="0">
                <a:latin typeface="Arial" pitchFamily="48" charset="0"/>
                <a:ea typeface="ＭＳ Ｐゴシック" pitchFamily="48" charset="-128"/>
                <a:cs typeface="ＭＳ Ｐゴシック" pitchFamily="48" charset="-128"/>
              </a:endParaRPr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EE117CCF-25E5-B5CA-CFFE-F382535EAA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05432" y="868890"/>
              <a:ext cx="1695738" cy="1410280"/>
            </a:xfrm>
            <a:custGeom>
              <a:avLst/>
              <a:gdLst>
                <a:gd name="T0" fmla="*/ 0 w 669"/>
                <a:gd name="T1" fmla="*/ 0 h 1063"/>
                <a:gd name="T2" fmla="*/ 341 w 669"/>
                <a:gd name="T3" fmla="*/ 1061 h 1063"/>
                <a:gd name="T4" fmla="*/ 669 w 669"/>
                <a:gd name="T5" fmla="*/ 13 h 1063"/>
                <a:gd name="T6" fmla="*/ 0 60000 65536"/>
                <a:gd name="T7" fmla="*/ 0 60000 65536"/>
                <a:gd name="T8" fmla="*/ 0 60000 65536"/>
                <a:gd name="T9" fmla="*/ 0 w 669"/>
                <a:gd name="T10" fmla="*/ 0 h 1063"/>
                <a:gd name="T11" fmla="*/ 669 w 669"/>
                <a:gd name="T12" fmla="*/ 1063 h 1063"/>
                <a:gd name="connsiteX0" fmla="*/ 0 w 9592"/>
                <a:gd name="connsiteY0" fmla="*/ 1111 h 9859"/>
                <a:gd name="connsiteX1" fmla="*/ 4689 w 9592"/>
                <a:gd name="connsiteY1" fmla="*/ 9859 h 9859"/>
                <a:gd name="connsiteX2" fmla="*/ 9592 w 9592"/>
                <a:gd name="connsiteY2" fmla="*/ 0 h 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92" h="9859">
                  <a:moveTo>
                    <a:pt x="0" y="1111"/>
                  </a:moveTo>
                  <a:cubicBezTo>
                    <a:pt x="1719" y="6087"/>
                    <a:pt x="3030" y="9840"/>
                    <a:pt x="4689" y="9859"/>
                  </a:cubicBezTo>
                  <a:cubicBezTo>
                    <a:pt x="6348" y="9878"/>
                    <a:pt x="7963" y="4939"/>
                    <a:pt x="9592" y="0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46">
              <a:extLst>
                <a:ext uri="{FF2B5EF4-FFF2-40B4-BE49-F238E27FC236}">
                  <a16:creationId xmlns:a16="http://schemas.microsoft.com/office/drawing/2014/main" id="{8E26CBB1-731A-8097-A058-995117B2240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764712" y="1977005"/>
              <a:ext cx="723213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47">
              <a:extLst>
                <a:ext uri="{FF2B5EF4-FFF2-40B4-BE49-F238E27FC236}">
                  <a16:creationId xmlns:a16="http://schemas.microsoft.com/office/drawing/2014/main" id="{2953A9EE-AE23-5AF7-906E-8E0076E094B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608401" y="1697453"/>
              <a:ext cx="1028502" cy="8445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48">
              <a:extLst>
                <a:ext uri="{FF2B5EF4-FFF2-40B4-BE49-F238E27FC236}">
                  <a16:creationId xmlns:a16="http://schemas.microsoft.com/office/drawing/2014/main" id="{6D782351-3EEA-CB7B-A055-57E071BFF7B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472316" y="1399073"/>
              <a:ext cx="1309940" cy="8353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49">
              <a:extLst>
                <a:ext uri="{FF2B5EF4-FFF2-40B4-BE49-F238E27FC236}">
                  <a16:creationId xmlns:a16="http://schemas.microsoft.com/office/drawing/2014/main" id="{36D5BEE5-4D18-5C89-7577-0E0E64D36CB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326313" y="1074106"/>
              <a:ext cx="1590733" cy="820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54">
              <a:extLst>
                <a:ext uri="{FF2B5EF4-FFF2-40B4-BE49-F238E27FC236}">
                  <a16:creationId xmlns:a16="http://schemas.microsoft.com/office/drawing/2014/main" id="{A0196D25-64D4-EEBC-4BB7-7C1BE0595A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51412" y="1368276"/>
              <a:ext cx="81471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Oval 55">
              <a:extLst>
                <a:ext uri="{FF2B5EF4-FFF2-40B4-BE49-F238E27FC236}">
                  <a16:creationId xmlns:a16="http://schemas.microsoft.com/office/drawing/2014/main" id="{08948C56-42ED-57E0-0CA2-E676B7025EB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38723" y="1935448"/>
              <a:ext cx="81471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Oval 56">
              <a:extLst>
                <a:ext uri="{FF2B5EF4-FFF2-40B4-BE49-F238E27FC236}">
                  <a16:creationId xmlns:a16="http://schemas.microsoft.com/office/drawing/2014/main" id="{9420187B-B08B-19AB-D7FB-6BC3D83C5A3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89997" y="1937327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57">
              <a:extLst>
                <a:ext uri="{FF2B5EF4-FFF2-40B4-BE49-F238E27FC236}">
                  <a16:creationId xmlns:a16="http://schemas.microsoft.com/office/drawing/2014/main" id="{BD2A36A3-1ECD-FF3F-0559-1FC42B0C6B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84102" y="1937120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TextBox 44">
              <a:extLst>
                <a:ext uri="{FF2B5EF4-FFF2-40B4-BE49-F238E27FC236}">
                  <a16:creationId xmlns:a16="http://schemas.microsoft.com/office/drawing/2014/main" id="{71103533-F01B-A3EC-101F-951C80EDF555}"/>
                </a:ext>
              </a:extLst>
            </p:cNvPr>
            <p:cNvSpPr txBox="1"/>
            <p:nvPr/>
          </p:nvSpPr>
          <p:spPr>
            <a:xfrm>
              <a:off x="7570776" y="2390398"/>
              <a:ext cx="1705119" cy="261610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No-Core Shell Model</a:t>
              </a:r>
            </a:p>
          </p:txBody>
        </p:sp>
        <p:sp>
          <p:nvSpPr>
            <p:cNvPr id="113" name="Line 51">
              <a:extLst>
                <a:ext uri="{FF2B5EF4-FFF2-40B4-BE49-F238E27FC236}">
                  <a16:creationId xmlns:a16="http://schemas.microsoft.com/office/drawing/2014/main" id="{225BD151-4B7F-AE87-5573-8CA19780883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438205" y="1094953"/>
              <a:ext cx="0" cy="3097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sm"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46">
                  <a:extLst>
                    <a:ext uri="{FF2B5EF4-FFF2-40B4-BE49-F238E27FC236}">
                      <a16:creationId xmlns:a16="http://schemas.microsoft.com/office/drawing/2014/main" id="{BFDD7894-78DC-84BB-BC66-B75363B6E983}"/>
                    </a:ext>
                  </a:extLst>
                </p:cNvPr>
                <p:cNvSpPr txBox="1"/>
                <p:nvPr/>
              </p:nvSpPr>
              <p:spPr>
                <a:xfrm>
                  <a:off x="8445095" y="1069568"/>
                  <a:ext cx="340900" cy="227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l-GR" sz="1400" i="1">
                            <a:latin typeface="Cambria Math"/>
                            <a:ea typeface="Cambria Math"/>
                          </a:rPr>
                          <m:t>ℏΩ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0" name="TextBox 46">
                  <a:extLst>
                    <a:ext uri="{FF2B5EF4-FFF2-40B4-BE49-F238E27FC236}">
                      <a16:creationId xmlns:a16="http://schemas.microsoft.com/office/drawing/2014/main" id="{43B3B2D1-D2FF-4AF8-A55F-4DE92D09C0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5095" y="1069568"/>
                  <a:ext cx="340900" cy="227109"/>
                </a:xfrm>
                <a:prstGeom prst="rect">
                  <a:avLst/>
                </a:prstGeom>
                <a:blipFill>
                  <a:blip r:embed="rId13"/>
                  <a:stretch>
                    <a:fillRect r="-12500" b="-2105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5" name="Up Arrow 47">
              <a:extLst>
                <a:ext uri="{FF2B5EF4-FFF2-40B4-BE49-F238E27FC236}">
                  <a16:creationId xmlns:a16="http://schemas.microsoft.com/office/drawing/2014/main" id="{44FB0648-40AA-D1EC-B15B-6D2A1F442537}"/>
                </a:ext>
              </a:extLst>
            </p:cNvPr>
            <p:cNvSpPr/>
            <p:nvPr/>
          </p:nvSpPr>
          <p:spPr bwMode="auto">
            <a:xfrm>
              <a:off x="7263073" y="1037334"/>
              <a:ext cx="336076" cy="481162"/>
            </a:xfrm>
            <a:prstGeom prst="upArrow">
              <a:avLst>
                <a:gd name="adj1" fmla="val 54766"/>
                <a:gd name="adj2" fmla="val 50000"/>
              </a:avLst>
            </a:prstGeom>
            <a:solidFill>
              <a:srgbClr val="0000FF"/>
            </a:solidFill>
            <a:ln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vert270" rtlCol="0" anchor="ctr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200" dirty="0">
                  <a:solidFill>
                    <a:srgbClr val="FFFFFF"/>
                  </a:solidFill>
                </a:rPr>
                <a:t>N</a:t>
              </a:r>
              <a:r>
                <a:rPr lang="en-US" sz="1200" baseline="-25000" dirty="0">
                  <a:solidFill>
                    <a:srgbClr val="FFFFFF"/>
                  </a:solidFill>
                </a:rPr>
                <a:t>max</a:t>
              </a:r>
            </a:p>
          </p:txBody>
        </p:sp>
        <p:sp>
          <p:nvSpPr>
            <p:cNvPr id="116" name="Oval 58">
              <a:extLst>
                <a:ext uri="{FF2B5EF4-FFF2-40B4-BE49-F238E27FC236}">
                  <a16:creationId xmlns:a16="http://schemas.microsoft.com/office/drawing/2014/main" id="{1FD06A5A-713F-D5F8-C58B-2A8D85A463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57750" y="1040849"/>
              <a:ext cx="68235" cy="68253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59">
              <a:extLst>
                <a:ext uri="{FF2B5EF4-FFF2-40B4-BE49-F238E27FC236}">
                  <a16:creationId xmlns:a16="http://schemas.microsoft.com/office/drawing/2014/main" id="{96A90DFE-C56A-B100-6CE6-E5BDD36F26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55961" y="1367035"/>
              <a:ext cx="68235" cy="68252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 b="1">
                <a:ea typeface="ヒラギノ角ゴ Pro W3" charset="-128"/>
              </a:endParaRPr>
            </a:p>
          </p:txBody>
        </p:sp>
        <p:sp>
          <p:nvSpPr>
            <p:cNvPr id="118" name="Oval 62">
              <a:extLst>
                <a:ext uri="{FF2B5EF4-FFF2-40B4-BE49-F238E27FC236}">
                  <a16:creationId xmlns:a16="http://schemas.microsoft.com/office/drawing/2014/main" id="{D2FD55C6-8B07-3846-CADE-3450D64B7A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42434" y="1367035"/>
              <a:ext cx="68235" cy="68252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 b="1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19" name="Oval 63">
              <a:extLst>
                <a:ext uri="{FF2B5EF4-FFF2-40B4-BE49-F238E27FC236}">
                  <a16:creationId xmlns:a16="http://schemas.microsoft.com/office/drawing/2014/main" id="{E1AA14F5-6007-2C2B-9807-71D38DD956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18643" y="1369123"/>
              <a:ext cx="68235" cy="68252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0" name="AutoShape 64">
              <a:extLst>
                <a:ext uri="{FF2B5EF4-FFF2-40B4-BE49-F238E27FC236}">
                  <a16:creationId xmlns:a16="http://schemas.microsoft.com/office/drawing/2014/main" id="{1CF6D93D-C728-35C6-44A5-032260C7EC6A}"/>
                </a:ext>
              </a:extLst>
            </p:cNvPr>
            <p:cNvCxnSpPr>
              <a:cxnSpLocks noChangeAspect="1" noChangeShapeType="1"/>
              <a:stCxn id="134" idx="0"/>
              <a:endCxn id="117" idx="0"/>
            </p:cNvCxnSpPr>
            <p:nvPr/>
          </p:nvCxnSpPr>
          <p:spPr bwMode="auto">
            <a:xfrm rot="16200000" flipV="1">
              <a:off x="8290249" y="1366865"/>
              <a:ext cx="294634" cy="294974"/>
            </a:xfrm>
            <a:prstGeom prst="curvedConnector3">
              <a:avLst>
                <a:gd name="adj1" fmla="val 177588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121" name="AutoShape 65">
              <a:extLst>
                <a:ext uri="{FF2B5EF4-FFF2-40B4-BE49-F238E27FC236}">
                  <a16:creationId xmlns:a16="http://schemas.microsoft.com/office/drawing/2014/main" id="{B0D42545-74A3-01FE-80F3-9ECC05192353}"/>
                </a:ext>
              </a:extLst>
            </p:cNvPr>
            <p:cNvCxnSpPr>
              <a:cxnSpLocks noChangeAspect="1" noChangeShapeType="1"/>
              <a:stCxn id="125" idx="0"/>
              <a:endCxn id="119" idx="0"/>
            </p:cNvCxnSpPr>
            <p:nvPr/>
          </p:nvCxnSpPr>
          <p:spPr bwMode="auto">
            <a:xfrm rot="16200000" flipV="1">
              <a:off x="7749202" y="1472682"/>
              <a:ext cx="291210" cy="84091"/>
            </a:xfrm>
            <a:prstGeom prst="curvedConnector3">
              <a:avLst>
                <a:gd name="adj1" fmla="val 178500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122" name="AutoShape 66">
              <a:extLst>
                <a:ext uri="{FF2B5EF4-FFF2-40B4-BE49-F238E27FC236}">
                  <a16:creationId xmlns:a16="http://schemas.microsoft.com/office/drawing/2014/main" id="{2308CC03-5732-E1E8-0E43-7B124272F8A6}"/>
                </a:ext>
              </a:extLst>
            </p:cNvPr>
            <p:cNvCxnSpPr>
              <a:cxnSpLocks noChangeAspect="1" noChangeShapeType="1"/>
              <a:stCxn id="108" idx="0"/>
              <a:endCxn id="116" idx="4"/>
            </p:cNvCxnSpPr>
            <p:nvPr/>
          </p:nvCxnSpPr>
          <p:spPr bwMode="auto">
            <a:xfrm rot="16200000" flipV="1">
              <a:off x="7512420" y="1188548"/>
              <a:ext cx="259175" cy="100281"/>
            </a:xfrm>
            <a:prstGeom prst="curvedConnector3">
              <a:avLst>
                <a:gd name="adj1" fmla="val 50000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23" name="Oval 55">
              <a:extLst>
                <a:ext uri="{FF2B5EF4-FFF2-40B4-BE49-F238E27FC236}">
                  <a16:creationId xmlns:a16="http://schemas.microsoft.com/office/drawing/2014/main" id="{A0661A83-0E3A-CBCF-9F2E-C4462D8A09E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40614" y="1935448"/>
              <a:ext cx="81471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Oval 61">
              <a:extLst>
                <a:ext uri="{FF2B5EF4-FFF2-40B4-BE49-F238E27FC236}">
                  <a16:creationId xmlns:a16="http://schemas.microsoft.com/office/drawing/2014/main" id="{7D938137-0EBA-8B75-4B4B-3167ED9A9B7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64551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Oval 61">
              <a:extLst>
                <a:ext uri="{FF2B5EF4-FFF2-40B4-BE49-F238E27FC236}">
                  <a16:creationId xmlns:a16="http://schemas.microsoft.com/office/drawing/2014/main" id="{4393B8CD-78B5-ADDF-ACD9-95FB95AE35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94842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Oval 61">
              <a:extLst>
                <a:ext uri="{FF2B5EF4-FFF2-40B4-BE49-F238E27FC236}">
                  <a16:creationId xmlns:a16="http://schemas.microsoft.com/office/drawing/2014/main" id="{D2F9E607-5AD1-2D4A-A132-E4D162C581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25132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Oval 61">
              <a:extLst>
                <a:ext uri="{FF2B5EF4-FFF2-40B4-BE49-F238E27FC236}">
                  <a16:creationId xmlns:a16="http://schemas.microsoft.com/office/drawing/2014/main" id="{61696CAE-2C6D-8A03-D816-D7D8080C23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55422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Oval 61">
              <a:extLst>
                <a:ext uri="{FF2B5EF4-FFF2-40B4-BE49-F238E27FC236}">
                  <a16:creationId xmlns:a16="http://schemas.microsoft.com/office/drawing/2014/main" id="{4CB9B734-EC50-8615-1964-F743A8AA51B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85711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Oval 61">
              <a:extLst>
                <a:ext uri="{FF2B5EF4-FFF2-40B4-BE49-F238E27FC236}">
                  <a16:creationId xmlns:a16="http://schemas.microsoft.com/office/drawing/2014/main" id="{3DBA6249-4AE1-9931-7F16-F0F2BCBB81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16001" y="1660333"/>
              <a:ext cx="84019" cy="7969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Oval 57">
              <a:extLst>
                <a:ext uri="{FF2B5EF4-FFF2-40B4-BE49-F238E27FC236}">
                  <a16:creationId xmlns:a16="http://schemas.microsoft.com/office/drawing/2014/main" id="{DB756681-0814-A75F-5B39-0D74A69487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01587" y="1661669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60">
              <a:extLst>
                <a:ext uri="{FF2B5EF4-FFF2-40B4-BE49-F238E27FC236}">
                  <a16:creationId xmlns:a16="http://schemas.microsoft.com/office/drawing/2014/main" id="{1779ABCE-DE78-B7D9-D8AC-4FACC9941F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327674" y="1661669"/>
              <a:ext cx="84019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57">
              <a:extLst>
                <a:ext uri="{FF2B5EF4-FFF2-40B4-BE49-F238E27FC236}">
                  <a16:creationId xmlns:a16="http://schemas.microsoft.com/office/drawing/2014/main" id="{5A7BA88A-9A93-D8C3-B526-306DCE3AB5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56309" y="1661669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57">
              <a:extLst>
                <a:ext uri="{FF2B5EF4-FFF2-40B4-BE49-F238E27FC236}">
                  <a16:creationId xmlns:a16="http://schemas.microsoft.com/office/drawing/2014/main" id="{2DCECC76-152B-063E-2E75-8737A91548C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84944" y="1661669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57">
              <a:extLst>
                <a:ext uri="{FF2B5EF4-FFF2-40B4-BE49-F238E27FC236}">
                  <a16:creationId xmlns:a16="http://schemas.microsoft.com/office/drawing/2014/main" id="{81EEE00B-DD78-82D1-BF1B-1D11163C064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544317" y="1661669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57">
              <a:extLst>
                <a:ext uri="{FF2B5EF4-FFF2-40B4-BE49-F238E27FC236}">
                  <a16:creationId xmlns:a16="http://schemas.microsoft.com/office/drawing/2014/main" id="{D9D665F1-5E9E-C948-915B-7794F92C231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472952" y="1661669"/>
              <a:ext cx="81471" cy="7969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6" name="AutoShape 67">
              <a:extLst>
                <a:ext uri="{FF2B5EF4-FFF2-40B4-BE49-F238E27FC236}">
                  <a16:creationId xmlns:a16="http://schemas.microsoft.com/office/drawing/2014/main" id="{590E15F1-90CF-CB53-722D-912DF8F3A8F5}"/>
                </a:ext>
              </a:extLst>
            </p:cNvPr>
            <p:cNvCxnSpPr>
              <a:cxnSpLocks noChangeAspect="1" noChangeShapeType="1"/>
              <a:stCxn id="110" idx="0"/>
              <a:endCxn id="118" idx="4"/>
            </p:cNvCxnSpPr>
            <p:nvPr/>
          </p:nvCxnSpPr>
          <p:spPr bwMode="auto">
            <a:xfrm rot="16200000" flipV="1">
              <a:off x="7952623" y="1659216"/>
              <a:ext cx="502040" cy="54181"/>
            </a:xfrm>
            <a:prstGeom prst="curvedConnector3">
              <a:avLst>
                <a:gd name="adj1" fmla="val 50000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26785A53-D50F-A8A4-893C-913F9E7EC15E}"/>
              </a:ext>
            </a:extLst>
          </p:cNvPr>
          <p:cNvGrpSpPr/>
          <p:nvPr/>
        </p:nvGrpSpPr>
        <p:grpSpPr>
          <a:xfrm>
            <a:off x="9984580" y="3671097"/>
            <a:ext cx="2112075" cy="1834445"/>
            <a:chOff x="9867168" y="817535"/>
            <a:chExt cx="2112075" cy="1834445"/>
          </a:xfrm>
        </p:grpSpPr>
        <p:sp>
          <p:nvSpPr>
            <p:cNvPr id="139" name="Line 47">
              <a:extLst>
                <a:ext uri="{FF2B5EF4-FFF2-40B4-BE49-F238E27FC236}">
                  <a16:creationId xmlns:a16="http://schemas.microsoft.com/office/drawing/2014/main" id="{037D7D50-4581-1DEE-74FC-0BF1BE90B9F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135527" y="1627171"/>
              <a:ext cx="1096438" cy="9003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49">
              <a:extLst>
                <a:ext uri="{FF2B5EF4-FFF2-40B4-BE49-F238E27FC236}">
                  <a16:creationId xmlns:a16="http://schemas.microsoft.com/office/drawing/2014/main" id="{61B9F6CE-E840-8C15-7D59-30B6C4781AD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888054" y="1074197"/>
              <a:ext cx="1591127" cy="820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49">
              <a:extLst>
                <a:ext uri="{FF2B5EF4-FFF2-40B4-BE49-F238E27FC236}">
                  <a16:creationId xmlns:a16="http://schemas.microsoft.com/office/drawing/2014/main" id="{CD777C4C-D6BA-9670-28B2-C5109D04240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870719" y="1040070"/>
              <a:ext cx="1627302" cy="8389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48">
              <a:extLst>
                <a:ext uri="{FF2B5EF4-FFF2-40B4-BE49-F238E27FC236}">
                  <a16:creationId xmlns:a16="http://schemas.microsoft.com/office/drawing/2014/main" id="{5072B8A7-678B-7302-9ED1-5863EAAAAC2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30578" y="1399244"/>
              <a:ext cx="1315266" cy="8387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48">
              <a:extLst>
                <a:ext uri="{FF2B5EF4-FFF2-40B4-BE49-F238E27FC236}">
                  <a16:creationId xmlns:a16="http://schemas.microsoft.com/office/drawing/2014/main" id="{4A68AD70-B0EE-0D9A-493A-1B844477396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46336" y="1443256"/>
              <a:ext cx="1275410" cy="8133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48">
              <a:extLst>
                <a:ext uri="{FF2B5EF4-FFF2-40B4-BE49-F238E27FC236}">
                  <a16:creationId xmlns:a16="http://schemas.microsoft.com/office/drawing/2014/main" id="{AC54D34B-8F32-DC34-1C2B-79B265ED777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991441" y="1311485"/>
              <a:ext cx="1381694" cy="881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48">
              <a:extLst>
                <a:ext uri="{FF2B5EF4-FFF2-40B4-BE49-F238E27FC236}">
                  <a16:creationId xmlns:a16="http://schemas.microsoft.com/office/drawing/2014/main" id="{525E066F-1D5F-B87C-6094-186B003FAA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02385" y="1351809"/>
              <a:ext cx="1355123" cy="864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Snip Diagonal Corner Rectangle 27">
              <a:extLst>
                <a:ext uri="{FF2B5EF4-FFF2-40B4-BE49-F238E27FC236}">
                  <a16:creationId xmlns:a16="http://schemas.microsoft.com/office/drawing/2014/main" id="{0E21B095-42B8-72CB-6054-9029AC375CE5}"/>
                </a:ext>
              </a:extLst>
            </p:cNvPr>
            <p:cNvSpPr/>
            <p:nvPr/>
          </p:nvSpPr>
          <p:spPr bwMode="auto">
            <a:xfrm>
              <a:off x="9872095" y="817535"/>
              <a:ext cx="2107148" cy="1572652"/>
            </a:xfrm>
            <a:prstGeom prst="snip2DiagRect">
              <a:avLst/>
            </a:prstGeom>
            <a:noFill/>
            <a:ln w="15875" cap="flat" cmpd="sng" algn="ctr">
              <a:solidFill>
                <a:srgbClr val="1A4A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hangingPunct="0"/>
              <a:endParaRPr lang="en-US" sz="1400">
                <a:latin typeface="Arial" pitchFamily="48" charset="0"/>
                <a:ea typeface="ＭＳ Ｐゴシック" pitchFamily="48" charset="-128"/>
                <a:cs typeface="ＭＳ Ｐゴシック" pitchFamily="48" charset="-128"/>
              </a:endParaRPr>
            </a:p>
          </p:txBody>
        </p:sp>
        <p:sp>
          <p:nvSpPr>
            <p:cNvPr id="147" name="Freeform 45">
              <a:extLst>
                <a:ext uri="{FF2B5EF4-FFF2-40B4-BE49-F238E27FC236}">
                  <a16:creationId xmlns:a16="http://schemas.microsoft.com/office/drawing/2014/main" id="{0D7FFE7A-F494-85D3-9E31-7B5AA9A715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867168" y="868931"/>
              <a:ext cx="1696158" cy="1410628"/>
            </a:xfrm>
            <a:custGeom>
              <a:avLst/>
              <a:gdLst>
                <a:gd name="T0" fmla="*/ 0 w 669"/>
                <a:gd name="T1" fmla="*/ 0 h 1063"/>
                <a:gd name="T2" fmla="*/ 341 w 669"/>
                <a:gd name="T3" fmla="*/ 1061 h 1063"/>
                <a:gd name="T4" fmla="*/ 669 w 669"/>
                <a:gd name="T5" fmla="*/ 13 h 1063"/>
                <a:gd name="T6" fmla="*/ 0 60000 65536"/>
                <a:gd name="T7" fmla="*/ 0 60000 65536"/>
                <a:gd name="T8" fmla="*/ 0 60000 65536"/>
                <a:gd name="T9" fmla="*/ 0 w 669"/>
                <a:gd name="T10" fmla="*/ 0 h 1063"/>
                <a:gd name="T11" fmla="*/ 669 w 669"/>
                <a:gd name="T12" fmla="*/ 1063 h 1063"/>
                <a:gd name="connsiteX0" fmla="*/ 0 w 9592"/>
                <a:gd name="connsiteY0" fmla="*/ 1111 h 9859"/>
                <a:gd name="connsiteX1" fmla="*/ 4689 w 9592"/>
                <a:gd name="connsiteY1" fmla="*/ 9859 h 9859"/>
                <a:gd name="connsiteX2" fmla="*/ 9592 w 9592"/>
                <a:gd name="connsiteY2" fmla="*/ 0 h 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92" h="9859">
                  <a:moveTo>
                    <a:pt x="0" y="1111"/>
                  </a:moveTo>
                  <a:cubicBezTo>
                    <a:pt x="1719" y="6087"/>
                    <a:pt x="3030" y="9840"/>
                    <a:pt x="4689" y="9859"/>
                  </a:cubicBezTo>
                  <a:cubicBezTo>
                    <a:pt x="6348" y="9878"/>
                    <a:pt x="7963" y="4939"/>
                    <a:pt x="9592" y="0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46">
              <a:extLst>
                <a:ext uri="{FF2B5EF4-FFF2-40B4-BE49-F238E27FC236}">
                  <a16:creationId xmlns:a16="http://schemas.microsoft.com/office/drawing/2014/main" id="{48D26F10-8EBD-FA8D-703E-DA3ED636BE3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326561" y="1977319"/>
              <a:ext cx="723392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47">
              <a:extLst>
                <a:ext uri="{FF2B5EF4-FFF2-40B4-BE49-F238E27FC236}">
                  <a16:creationId xmlns:a16="http://schemas.microsoft.com/office/drawing/2014/main" id="{5A443D83-6E46-E50F-4E8C-79D21449272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170212" y="1697698"/>
              <a:ext cx="1028756" cy="8447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54">
              <a:extLst>
                <a:ext uri="{FF2B5EF4-FFF2-40B4-BE49-F238E27FC236}">
                  <a16:creationId xmlns:a16="http://schemas.microsoft.com/office/drawing/2014/main" id="{4FCEC9F1-3735-D574-10DE-71A0CAC6DA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13234" y="1406081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Oval 55">
              <a:extLst>
                <a:ext uri="{FF2B5EF4-FFF2-40B4-BE49-F238E27FC236}">
                  <a16:creationId xmlns:a16="http://schemas.microsoft.com/office/drawing/2014/main" id="{0BCD79B8-DA2F-0543-69E6-2F96354422E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500615" y="1935752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Oval 56">
              <a:extLst>
                <a:ext uri="{FF2B5EF4-FFF2-40B4-BE49-F238E27FC236}">
                  <a16:creationId xmlns:a16="http://schemas.microsoft.com/office/drawing/2014/main" id="{5670921D-99E3-E423-C855-AECB3E0F3B9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51952" y="1937632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Oval 57">
              <a:extLst>
                <a:ext uri="{FF2B5EF4-FFF2-40B4-BE49-F238E27FC236}">
                  <a16:creationId xmlns:a16="http://schemas.microsoft.com/office/drawing/2014/main" id="{D5EAD8A3-8C99-3BA1-1E61-0AD3B58FD7B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46080" y="1937424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TextBox 44">
              <a:extLst>
                <a:ext uri="{FF2B5EF4-FFF2-40B4-BE49-F238E27FC236}">
                  <a16:creationId xmlns:a16="http://schemas.microsoft.com/office/drawing/2014/main" id="{94B8FE8B-B799-F6E7-3BF4-0FB8F178FECB}"/>
                </a:ext>
              </a:extLst>
            </p:cNvPr>
            <p:cNvSpPr txBox="1"/>
            <p:nvPr/>
          </p:nvSpPr>
          <p:spPr>
            <a:xfrm>
              <a:off x="10135527" y="2390370"/>
              <a:ext cx="1816118" cy="261610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MF+CI (à la shell model)</a:t>
              </a:r>
            </a:p>
          </p:txBody>
        </p:sp>
        <p:sp>
          <p:nvSpPr>
            <p:cNvPr id="155" name="Oval 58">
              <a:extLst>
                <a:ext uri="{FF2B5EF4-FFF2-40B4-BE49-F238E27FC236}">
                  <a16:creationId xmlns:a16="http://schemas.microsoft.com/office/drawing/2014/main" id="{C38B72F9-2484-EE5F-E4B3-16FB9DBFD0C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19548" y="1322223"/>
              <a:ext cx="68252" cy="68270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Oval 59">
              <a:extLst>
                <a:ext uri="{FF2B5EF4-FFF2-40B4-BE49-F238E27FC236}">
                  <a16:creationId xmlns:a16="http://schemas.microsoft.com/office/drawing/2014/main" id="{70227F50-129F-EB9D-1C17-1412B53FB7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84106" y="1420612"/>
              <a:ext cx="68252" cy="68269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62">
              <a:extLst>
                <a:ext uri="{FF2B5EF4-FFF2-40B4-BE49-F238E27FC236}">
                  <a16:creationId xmlns:a16="http://schemas.microsoft.com/office/drawing/2014/main" id="{2DE9D47E-F747-9CF4-ED4E-1942C995F0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85110" y="1594448"/>
              <a:ext cx="68252" cy="68269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 b="1"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158" name="AutoShape 66">
              <a:extLst>
                <a:ext uri="{FF2B5EF4-FFF2-40B4-BE49-F238E27FC236}">
                  <a16:creationId xmlns:a16="http://schemas.microsoft.com/office/drawing/2014/main" id="{5522EA71-CCBF-9C16-C1BF-D7861EFF8B3E}"/>
                </a:ext>
              </a:extLst>
            </p:cNvPr>
            <p:cNvCxnSpPr>
              <a:cxnSpLocks noChangeAspect="1" noChangeShapeType="1"/>
              <a:stCxn id="150" idx="0"/>
              <a:endCxn id="155" idx="0"/>
            </p:cNvCxnSpPr>
            <p:nvPr/>
          </p:nvCxnSpPr>
          <p:spPr bwMode="auto">
            <a:xfrm rot="16200000" flipV="1">
              <a:off x="10161898" y="1313999"/>
              <a:ext cx="83858" cy="100306"/>
            </a:xfrm>
            <a:prstGeom prst="curvedConnector3">
              <a:avLst>
                <a:gd name="adj1" fmla="val 222958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59" name="Oval 55">
              <a:extLst>
                <a:ext uri="{FF2B5EF4-FFF2-40B4-BE49-F238E27FC236}">
                  <a16:creationId xmlns:a16="http://schemas.microsoft.com/office/drawing/2014/main" id="{E6317DAE-D5E6-68FD-A02D-8A6F3F085FB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02482" y="1935752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Oval 61">
              <a:extLst>
                <a:ext uri="{FF2B5EF4-FFF2-40B4-BE49-F238E27FC236}">
                  <a16:creationId xmlns:a16="http://schemas.microsoft.com/office/drawing/2014/main" id="{718A0951-09FE-F07A-607B-62261A313B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98517" y="1660569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Oval 61">
              <a:extLst>
                <a:ext uri="{FF2B5EF4-FFF2-40B4-BE49-F238E27FC236}">
                  <a16:creationId xmlns:a16="http://schemas.microsoft.com/office/drawing/2014/main" id="{709BE3A4-E5F8-186F-2EBB-FD6646284AC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02678" y="1660569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Oval 57">
              <a:extLst>
                <a:ext uri="{FF2B5EF4-FFF2-40B4-BE49-F238E27FC236}">
                  <a16:creationId xmlns:a16="http://schemas.microsoft.com/office/drawing/2014/main" id="{D2504AE9-1F33-7A29-8978-11124E27BF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9571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60">
              <a:extLst>
                <a:ext uri="{FF2B5EF4-FFF2-40B4-BE49-F238E27FC236}">
                  <a16:creationId xmlns:a16="http://schemas.microsoft.com/office/drawing/2014/main" id="{009BA57A-DB7B-0EFD-557F-2522760A28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86121" y="1666025"/>
              <a:ext cx="84040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57">
              <a:extLst>
                <a:ext uri="{FF2B5EF4-FFF2-40B4-BE49-F238E27FC236}">
                  <a16:creationId xmlns:a16="http://schemas.microsoft.com/office/drawing/2014/main" id="{21B8A41C-4CA0-6313-544F-D12946069E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84451" y="1666025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57">
              <a:extLst>
                <a:ext uri="{FF2B5EF4-FFF2-40B4-BE49-F238E27FC236}">
                  <a16:creationId xmlns:a16="http://schemas.microsoft.com/office/drawing/2014/main" id="{65E4980E-AFA6-E39D-5344-C46E3941766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8445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61">
              <a:extLst>
                <a:ext uri="{FF2B5EF4-FFF2-40B4-BE49-F238E27FC236}">
                  <a16:creationId xmlns:a16="http://schemas.microsoft.com/office/drawing/2014/main" id="{8F21D57C-AC7D-72E5-BDCA-74632882D7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94472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Oval 61">
              <a:extLst>
                <a:ext uri="{FF2B5EF4-FFF2-40B4-BE49-F238E27FC236}">
                  <a16:creationId xmlns:a16="http://schemas.microsoft.com/office/drawing/2014/main" id="{D088B978-0C1C-B3A9-5BFA-8B6B8235943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93486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Oval 61">
              <a:extLst>
                <a:ext uri="{FF2B5EF4-FFF2-40B4-BE49-F238E27FC236}">
                  <a16:creationId xmlns:a16="http://schemas.microsoft.com/office/drawing/2014/main" id="{E61DC647-7AC7-0F42-8B92-5B4F82632DE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92502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Oval 61">
              <a:extLst>
                <a:ext uri="{FF2B5EF4-FFF2-40B4-BE49-F238E27FC236}">
                  <a16:creationId xmlns:a16="http://schemas.microsoft.com/office/drawing/2014/main" id="{27485F56-005B-3180-91E0-D8F1DA1133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91517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70" name="AutoShape 67">
              <a:extLst>
                <a:ext uri="{FF2B5EF4-FFF2-40B4-BE49-F238E27FC236}">
                  <a16:creationId xmlns:a16="http://schemas.microsoft.com/office/drawing/2014/main" id="{68245B78-3F68-FA87-1C09-B16E9F0F85E5}"/>
                </a:ext>
              </a:extLst>
            </p:cNvPr>
            <p:cNvCxnSpPr>
              <a:cxnSpLocks noChangeAspect="1" noChangeShapeType="1"/>
              <a:stCxn id="167" idx="0"/>
              <a:endCxn id="171" idx="0"/>
            </p:cNvCxnSpPr>
            <p:nvPr/>
          </p:nvCxnSpPr>
          <p:spPr bwMode="auto">
            <a:xfrm rot="16200000" flipV="1">
              <a:off x="10325267" y="1477834"/>
              <a:ext cx="171692" cy="48788"/>
            </a:xfrm>
            <a:prstGeom prst="curvedConnector3">
              <a:avLst>
                <a:gd name="adj1" fmla="val 198273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71" name="Oval 58">
              <a:extLst>
                <a:ext uri="{FF2B5EF4-FFF2-40B4-BE49-F238E27FC236}">
                  <a16:creationId xmlns:a16="http://schemas.microsoft.com/office/drawing/2014/main" id="{BF0F52C7-4FE9-84EF-646A-F84DEEE995B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52592" y="1416383"/>
              <a:ext cx="68252" cy="68270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72" name="AutoShape 67">
              <a:extLst>
                <a:ext uri="{FF2B5EF4-FFF2-40B4-BE49-F238E27FC236}">
                  <a16:creationId xmlns:a16="http://schemas.microsoft.com/office/drawing/2014/main" id="{7FFE9D83-D2D7-A637-3059-80D129170C40}"/>
                </a:ext>
              </a:extLst>
            </p:cNvPr>
            <p:cNvCxnSpPr>
              <a:cxnSpLocks noChangeAspect="1" noChangeShapeType="1"/>
              <a:stCxn id="164" idx="7"/>
              <a:endCxn id="157" idx="0"/>
            </p:cNvCxnSpPr>
            <p:nvPr/>
          </p:nvCxnSpPr>
          <p:spPr bwMode="auto">
            <a:xfrm rot="16200000" flipV="1">
              <a:off x="10744997" y="1568688"/>
              <a:ext cx="83251" cy="134772"/>
            </a:xfrm>
            <a:prstGeom prst="curvedConnector3">
              <a:avLst>
                <a:gd name="adj1" fmla="val 374591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173" name="AutoShape 64">
              <a:extLst>
                <a:ext uri="{FF2B5EF4-FFF2-40B4-BE49-F238E27FC236}">
                  <a16:creationId xmlns:a16="http://schemas.microsoft.com/office/drawing/2014/main" id="{27859192-3A31-778D-F129-AEB5D3BBE5B5}"/>
                </a:ext>
              </a:extLst>
            </p:cNvPr>
            <p:cNvCxnSpPr>
              <a:cxnSpLocks noChangeAspect="1" noChangeShapeType="1"/>
              <a:stCxn id="163" idx="0"/>
              <a:endCxn id="156" idx="0"/>
            </p:cNvCxnSpPr>
            <p:nvPr/>
          </p:nvCxnSpPr>
          <p:spPr bwMode="auto">
            <a:xfrm rot="5400000" flipH="1" flipV="1">
              <a:off x="10900480" y="1448274"/>
              <a:ext cx="245413" cy="190091"/>
            </a:xfrm>
            <a:prstGeom prst="curvedConnector3">
              <a:avLst>
                <a:gd name="adj1" fmla="val 193149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75" name="Oval 57">
              <a:extLst>
                <a:ext uri="{FF2B5EF4-FFF2-40B4-BE49-F238E27FC236}">
                  <a16:creationId xmlns:a16="http://schemas.microsoft.com/office/drawing/2014/main" id="{FCFEB0DB-CBEF-831A-BE6C-4DDBF1285C8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0697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57">
              <a:extLst>
                <a:ext uri="{FF2B5EF4-FFF2-40B4-BE49-F238E27FC236}">
                  <a16:creationId xmlns:a16="http://schemas.microsoft.com/office/drawing/2014/main" id="{B78CDAC4-B6A7-5AF4-3A4A-55F929B038A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18232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D68A1503-19E1-95D9-E590-CE2D6403B3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6776" y="867109"/>
                <a:ext cx="6806562" cy="538589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many-body option (second quantization) is to solve eigenvalue problem for the intrinsic Hamiltonian plus center of mass Hamiltonian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sz="180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𝑖𝑛𝑡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800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sz="1800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fr-FR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lang="fr-FR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fr-FR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  <m:r>
                          <a:rPr lang="fr-FR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fr-FR" sz="180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fr-FR" sz="180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8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f>
                            <m:fPr>
                              <m:ctrlP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fr-FR" sz="180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  <m:t>𝑀𝐹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8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fr-FR" sz="1800" i="1" dirty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sSup>
                            <m:sSupPr>
                              <m:ctrl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sSup>
                            <m:sSupPr>
                              <m:ctrl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𝑀𝐹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18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Mean-Field Hamiltonian is a the auxiliary one-body fields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𝜑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 to approximate the energy of the system it is obtained as solution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8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den>
                        </m:f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bSup>
                          <m:sSubSupPr>
                            <m:ctrlP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18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𝑀𝐹</m:t>
                            </m:r>
                          </m:sup>
                        </m:sSubSup>
                        <m:d>
                          <m:dPr>
                            <m:ctrlPr>
                              <a:rPr lang="fr-FR" sz="18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1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fr-FR" sz="18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𝜑</m:t>
                        </m:r>
                      </m:e>
                      <m:sub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fr-FR" sz="1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1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𝒓</m:t>
                        </m:r>
                      </m:e>
                    </m:d>
                    <m:r>
                      <a:rPr lang="fr-FR" sz="180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</m:e>
                      <m:sub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𝜑</m:t>
                        </m:r>
                      </m:e>
                      <m:sub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fr-FR" sz="1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18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𝒓</m:t>
                        </m:r>
                      </m:e>
                    </m:d>
                  </m:oMath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total wave function is then an </a:t>
                </a: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antisymmetrized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product state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sub>
                      <m: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sup>
                    </m:sSubSup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acc>
                      <m:accPr>
                        <m:chr m:val="̂"/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𝒜</m:t>
                        </m:r>
                      </m:e>
                    </m:acc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𝜑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fr-FR" sz="1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fr-FR" sz="18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fr-FR" sz="1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𝜑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fr-FR" sz="18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fr-FR" sz="18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 This basis is complete and orthonormalized. It can be  cast as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e>
                          </m:rad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𝜑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fr-FR" sz="1800" b="1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𝜑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fr-FR" sz="1800" b="1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𝜑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fr-FR" sz="1800" b="1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𝑨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𝜑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b="1" i="1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fr-FR" sz="1800" b="1" i="1" smtClean="0"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𝑨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9" name="Content Placeholder 2">
                <a:extLst>
                  <a:ext uri="{FF2B5EF4-FFF2-40B4-BE49-F238E27FC236}">
                    <a16:creationId xmlns:a16="http://schemas.microsoft.com/office/drawing/2014/main" id="{D68A1503-19E1-95D9-E590-CE2D6403B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76" y="867109"/>
                <a:ext cx="6806562" cy="5385898"/>
              </a:xfrm>
              <a:prstGeom prst="rect">
                <a:avLst/>
              </a:prstGeom>
              <a:blipFill>
                <a:blip r:embed="rId14"/>
                <a:stretch>
                  <a:fillRect l="-806" t="-566" r="-1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ZoneTexte 180">
                <a:extLst>
                  <a:ext uri="{FF2B5EF4-FFF2-40B4-BE49-F238E27FC236}">
                    <a16:creationId xmlns:a16="http://schemas.microsoft.com/office/drawing/2014/main" id="{7062A233-8E76-8BCE-5B81-E476D34A4996}"/>
                  </a:ext>
                </a:extLst>
              </p:cNvPr>
              <p:cNvSpPr txBox="1"/>
              <p:nvPr/>
            </p:nvSpPr>
            <p:spPr>
              <a:xfrm>
                <a:off x="7351197" y="2150142"/>
                <a:ext cx="2500344" cy="657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𝐻</m:t>
                          </m:r>
                        </m:e>
                        <m:sub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𝑀𝐹</m:t>
                          </m:r>
                        </m:sup>
                      </m:sSubSup>
                      <m:r>
                        <a:rPr lang="fr-F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den>
                      </m:f>
                      <m:r>
                        <a:rPr lang="fr-F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num>
                        <m:den>
                          <m:r>
                            <a:rPr lang="fr-F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Ω</m:t>
                          </m:r>
                        </m:e>
                        <m:sup>
                          <m:r>
                            <a:rPr lang="fr-F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𝑟</m:t>
                          </m:r>
                        </m:e>
                        <m:sub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81" name="ZoneTexte 180">
                <a:extLst>
                  <a:ext uri="{FF2B5EF4-FFF2-40B4-BE49-F238E27FC236}">
                    <a16:creationId xmlns:a16="http://schemas.microsoft.com/office/drawing/2014/main" id="{7062A233-8E76-8BCE-5B81-E476D34A4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197" y="2150142"/>
                <a:ext cx="2500344" cy="65735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F58B5EB3-FE4C-F826-E17F-AE24BA4A3EDD}"/>
                  </a:ext>
                </a:extLst>
              </p:cNvPr>
              <p:cNvSpPr txBox="1"/>
              <p:nvPr/>
            </p:nvSpPr>
            <p:spPr>
              <a:xfrm>
                <a:off x="9475104" y="2648132"/>
                <a:ext cx="2644507" cy="648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𝐻</m:t>
                          </m:r>
                        </m:e>
                        <m:sub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𝑀𝐹</m:t>
                          </m:r>
                        </m:sup>
                      </m:sSubSup>
                      <m:r>
                        <a:rPr lang="fr-F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fr-F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fr-FR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den>
                      </m:f>
                      <m:r>
                        <a:rPr lang="fr-F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𝑀𝐹</m:t>
                          </m:r>
                        </m:sup>
                      </m:sSubSup>
                      <m:d>
                        <m:dPr>
                          <m:ctrlPr>
                            <a:rPr lang="fr-FR" sz="1800" b="1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F58B5EB3-FE4C-F826-E17F-AE24BA4A3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104" y="2648132"/>
                <a:ext cx="2644507" cy="64812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3" name="TextBox 8">
            <a:extLst>
              <a:ext uri="{FF2B5EF4-FFF2-40B4-BE49-F238E27FC236}">
                <a16:creationId xmlns:a16="http://schemas.microsoft.com/office/drawing/2014/main" id="{BF615391-F55E-F8B8-8E67-E77C11ABEF8A}"/>
              </a:ext>
            </a:extLst>
          </p:cNvPr>
          <p:cNvSpPr txBox="1"/>
          <p:nvPr/>
        </p:nvSpPr>
        <p:spPr>
          <a:xfrm>
            <a:off x="6527814" y="5480277"/>
            <a:ext cx="3575873" cy="7910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342900" indent="-342900">
              <a:buFont typeface="Arial" panose="020B0604020202020204" pitchFamily="34" charset="0"/>
              <a:buChar char="•"/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 mean field determines at first order the shell structure.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E3CAD2-883A-8EDA-3339-4AC968CB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EB4A3C7-38CE-B0B1-E32E-53B26091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4A26A0-D82E-B602-3664-FC1D7ABB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831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327D7-A82C-3B47-8D85-3B264C492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9600262" cy="4889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How to solve the many-body Schrödinger equation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0B9E9D-AF32-7933-9A35-85B4133E5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271" y="658099"/>
            <a:ext cx="3017151" cy="4747266"/>
          </a:xfrm>
          <a:prstGeom prst="rect">
            <a:avLst/>
          </a:prstGeom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73E52D34-2E16-1374-7DCE-6AEDE92C90FC}"/>
              </a:ext>
            </a:extLst>
          </p:cNvPr>
          <p:cNvSpPr/>
          <p:nvPr/>
        </p:nvSpPr>
        <p:spPr>
          <a:xfrm>
            <a:off x="7795966" y="5633069"/>
            <a:ext cx="1923069" cy="6881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mpd="sng"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/>
            <a:r>
              <a: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Major shells</a:t>
            </a:r>
          </a:p>
          <a:p>
            <a:pPr algn="ctr"/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(HO </a:t>
            </a:r>
            <a:r>
              <a:rPr lang="en-US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eigenbasis</a:t>
            </a: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1800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D2E796CB-CA6C-D78B-46EB-FB80A12D4307}"/>
              </a:ext>
            </a:extLst>
          </p:cNvPr>
          <p:cNvSpPr/>
          <p:nvPr/>
        </p:nvSpPr>
        <p:spPr>
          <a:xfrm>
            <a:off x="10007818" y="5633069"/>
            <a:ext cx="1634286" cy="6881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mpd="sng"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/>
            <a:r>
              <a:rPr lang="en-US" sz="18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+spin orbit splitting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04E5F0A-94D1-F982-1BB5-9B830112FD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566" y="885803"/>
                <a:ext cx="8734795" cy="5680209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mean-field basis is the best naïve CI basis to be used for constructing the many-body Hamiltonian. It permits to minimize the particle-hole to account for in the CI space.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the mean-field potential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𝑀𝐹</m:t>
                        </m:r>
                      </m:sup>
                    </m:sSup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renders the fields non-invariance with respect to translations. The symmetry breaking can find lower-energy solutions however one need to apply projector techniques: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</m:e>
                        <m:sup>
                          <m: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𝐼</m:t>
                          </m:r>
                        </m:sup>
                      </m:sSup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𝐼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Ω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𝑅</m:t>
                              </m:r>
                            </m:e>
                          </m:acc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Ω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fr-FR" sz="180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with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 </m:t>
                      </m:r>
                      <m:d>
                        <m:dPr>
                          <m:begChr m:val="{"/>
                          <m:endChr m:val=""/>
                          <m:ctrlPr>
                            <a:rPr lang="fr-FR" sz="18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𝐼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fr-FR" sz="180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fr-FR" sz="180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80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fr-FR" sz="180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𝜋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ℏ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func>
                                <m:funcPr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18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ℏ</m:t>
                                          </m:r>
                                        </m:den>
                                      </m:f>
                                      <m:r>
                                        <a:rPr lang="fr-FR" sz="1800" b="1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𝒂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⋅</m:t>
                                      </m:r>
                                      <m:r>
                                        <a:rPr lang="fr-FR" sz="18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𝒑</m:t>
                                      </m:r>
                                    </m:e>
                                  </m:d>
                                </m:e>
                              </m:func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𝑅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fr-FR" sz="18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fr-FR" sz="180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180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fr-FR" sz="180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fr-FR" sz="180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18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ℏ</m:t>
                                          </m:r>
                                        </m:den>
                                      </m:f>
                                      <m:r>
                                        <a:rPr lang="fr-FR" sz="1800" b="1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𝒂</m:t>
                                      </m:r>
                                      <m:r>
                                        <a:rPr lang="fr-FR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⋅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fr-FR" sz="1800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800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𝒑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func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   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8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If not, the C.M. motion is no longer separable</a:t>
                </a:r>
                <a:r>
                  <a:rPr lang="fr-F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</m:acc>
                        </m:e>
                        <m:sub>
                          <m:acc>
                            <m:accPr>
                              <m:chr m:val="̃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</m:acc>
                        </m:sub>
                        <m: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sup>
                      </m:sSubSup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p>
                            <m:sSupPr>
                              <m:ctrlP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/>
                        <m:e>
                          <m:sSubSup>
                            <m:sSubSup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factorization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  <m:sub>
                        <m:r>
                          <a:rPr lang="fr-FR" sz="1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𝑖𝑛𝑡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only when </a:t>
                </a:r>
                <a:r>
                  <a:rPr lang="en-US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exact solution is obtained.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Harmonic Oscillator (HO) potential is exactly separable:</a:t>
                </a:r>
              </a:p>
              <a:p>
                <a:pPr marL="0" indent="0" fontAlgn="auto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sup>
                        <m:e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=1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num>
                        <m:den>
                          <m: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Ω</m:t>
                          </m:r>
                        </m:e>
                        <m:sup>
                          <m:r>
                            <a:rPr lang="fr-FR" sz="18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𝑅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.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𝑀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.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04E5F0A-94D1-F982-1BB5-9B830112F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66" y="885803"/>
                <a:ext cx="8734795" cy="5680209"/>
              </a:xfrm>
              <a:prstGeom prst="rect">
                <a:avLst/>
              </a:prstGeom>
              <a:blipFill>
                <a:blip r:embed="rId3"/>
                <a:stretch>
                  <a:fillRect l="-558" t="-536" r="-1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28D6AC-D7D1-3359-6094-99742AB50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E3F352C-E89C-E090-E05B-622A9B6A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9D7A05-626D-C1A9-B5A4-AAB2006A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5305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A97D-71BF-0544-91F5-471FE770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No-Core Shell Model (NCSM)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12E488-6D83-7D48-81FC-10896266B787}"/>
                  </a:ext>
                </a:extLst>
              </p:cNvPr>
              <p:cNvSpPr txBox="1"/>
              <p:nvPr/>
            </p:nvSpPr>
            <p:spPr>
              <a:xfrm>
                <a:off x="8562625" y="4266648"/>
                <a:ext cx="3295146" cy="18702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 w="12700" cmpd="sng"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anchor="ctr" anchorCtr="0">
                <a:noAutofit/>
              </a:bodyPr>
              <a:lstStyle>
                <a:defPPr>
                  <a:defRPr lang="fr-FR"/>
                </a:defPPr>
                <a:lvl1pPr algn="ctr">
                  <a:defRPr sz="1800">
                    <a:solidFill>
                      <a:schemeClr val="dk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lvl1pPr>
                <a:lvl2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2pPr>
                <a:lvl3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3pPr>
                <a:lvl4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4pPr>
                <a:lvl5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5pPr>
                <a:lvl6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6pPr>
                <a:lvl7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7pPr>
                <a:lvl8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8pPr>
                <a:lvl9pPr>
                  <a:defRPr>
                    <a:solidFill>
                      <a:schemeClr val="dk1"/>
                    </a:solidFill>
                    <a:latin typeface="+mn-lt"/>
                    <a:cs typeface="+mn-cs"/>
                  </a:defRPr>
                </a:lvl9pPr>
              </a:lstStyle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dirty="0"/>
                  <a:t> is the maximal allowed HO excitation above the lowest possible A-nucleon configuration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/>
                  <a:t>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dirty="0"/>
                  <a:t> space: All basis states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kept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12E488-6D83-7D48-81FC-10896266B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2625" y="4266648"/>
                <a:ext cx="3295146" cy="18702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mpd="sng"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134884D0-088D-8BBF-BBC2-6490D64F57C3}"/>
              </a:ext>
            </a:extLst>
          </p:cNvPr>
          <p:cNvGrpSpPr/>
          <p:nvPr/>
        </p:nvGrpSpPr>
        <p:grpSpPr>
          <a:xfrm>
            <a:off x="8342722" y="1165077"/>
            <a:ext cx="3734953" cy="2824730"/>
            <a:chOff x="8342722" y="1165077"/>
            <a:chExt cx="3734953" cy="2824730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5D6D1850-3858-3DA2-3E9B-004028F647D6}"/>
                </a:ext>
              </a:extLst>
            </p:cNvPr>
            <p:cNvCxnSpPr/>
            <p:nvPr/>
          </p:nvCxnSpPr>
          <p:spPr>
            <a:xfrm>
              <a:off x="8342722" y="2286602"/>
              <a:ext cx="3535051" cy="13285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6CFE6770-350C-890B-8D81-1336E29F24A4}"/>
                </a:ext>
              </a:extLst>
            </p:cNvPr>
            <p:cNvGrpSpPr/>
            <p:nvPr/>
          </p:nvGrpSpPr>
          <p:grpSpPr>
            <a:xfrm>
              <a:off x="8385434" y="1165077"/>
              <a:ext cx="3349368" cy="2824730"/>
              <a:chOff x="7263073" y="817507"/>
              <a:chExt cx="2153912" cy="1765227"/>
            </a:xfrm>
          </p:grpSpPr>
          <p:sp>
            <p:nvSpPr>
              <p:cNvPr id="34" name="Snip Diagonal Corner Rectangle 27">
                <a:extLst>
                  <a:ext uri="{FF2B5EF4-FFF2-40B4-BE49-F238E27FC236}">
                    <a16:creationId xmlns:a16="http://schemas.microsoft.com/office/drawing/2014/main" id="{4FBECFC3-EE4E-F333-3BB8-9B6A59548AD0}"/>
                  </a:ext>
                </a:extLst>
              </p:cNvPr>
              <p:cNvSpPr/>
              <p:nvPr/>
            </p:nvSpPr>
            <p:spPr bwMode="auto">
              <a:xfrm>
                <a:off x="7310358" y="817507"/>
                <a:ext cx="2106627" cy="1572263"/>
              </a:xfrm>
              <a:prstGeom prst="snip2DiagRect">
                <a:avLst/>
              </a:prstGeom>
              <a:noFill/>
              <a:ln w="15875" cap="flat" cmpd="sng" algn="ctr">
                <a:solidFill>
                  <a:srgbClr val="1A4A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eaLnBrk="0" hangingPunct="0"/>
                <a:endParaRPr lang="en-US" sz="1400" dirty="0"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endParaRPr>
              </a:p>
            </p:txBody>
          </p:sp>
          <p:sp>
            <p:nvSpPr>
              <p:cNvPr id="35" name="Freeform 45">
                <a:extLst>
                  <a:ext uri="{FF2B5EF4-FFF2-40B4-BE49-F238E27FC236}">
                    <a16:creationId xmlns:a16="http://schemas.microsoft.com/office/drawing/2014/main" id="{CE289D26-043F-C772-227A-07377CED9B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305432" y="868890"/>
                <a:ext cx="1695738" cy="1410280"/>
              </a:xfrm>
              <a:custGeom>
                <a:avLst/>
                <a:gdLst>
                  <a:gd name="T0" fmla="*/ 0 w 669"/>
                  <a:gd name="T1" fmla="*/ 0 h 1063"/>
                  <a:gd name="T2" fmla="*/ 341 w 669"/>
                  <a:gd name="T3" fmla="*/ 1061 h 1063"/>
                  <a:gd name="T4" fmla="*/ 669 w 669"/>
                  <a:gd name="T5" fmla="*/ 13 h 1063"/>
                  <a:gd name="T6" fmla="*/ 0 60000 65536"/>
                  <a:gd name="T7" fmla="*/ 0 60000 65536"/>
                  <a:gd name="T8" fmla="*/ 0 60000 65536"/>
                  <a:gd name="T9" fmla="*/ 0 w 669"/>
                  <a:gd name="T10" fmla="*/ 0 h 1063"/>
                  <a:gd name="T11" fmla="*/ 669 w 669"/>
                  <a:gd name="T12" fmla="*/ 1063 h 1063"/>
                  <a:gd name="connsiteX0" fmla="*/ 0 w 9592"/>
                  <a:gd name="connsiteY0" fmla="*/ 1111 h 9859"/>
                  <a:gd name="connsiteX1" fmla="*/ 4689 w 9592"/>
                  <a:gd name="connsiteY1" fmla="*/ 9859 h 9859"/>
                  <a:gd name="connsiteX2" fmla="*/ 9592 w 9592"/>
                  <a:gd name="connsiteY2" fmla="*/ 0 h 9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92" h="9859">
                    <a:moveTo>
                      <a:pt x="0" y="1111"/>
                    </a:moveTo>
                    <a:cubicBezTo>
                      <a:pt x="1719" y="6087"/>
                      <a:pt x="3030" y="9840"/>
                      <a:pt x="4689" y="9859"/>
                    </a:cubicBezTo>
                    <a:cubicBezTo>
                      <a:pt x="6348" y="9878"/>
                      <a:pt x="7963" y="4939"/>
                      <a:pt x="9592" y="0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Line 46">
                <a:extLst>
                  <a:ext uri="{FF2B5EF4-FFF2-40B4-BE49-F238E27FC236}">
                    <a16:creationId xmlns:a16="http://schemas.microsoft.com/office/drawing/2014/main" id="{06868138-642F-060D-46B6-C6C9745A1C5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7764712" y="1977005"/>
                <a:ext cx="723213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Line 47">
                <a:extLst>
                  <a:ext uri="{FF2B5EF4-FFF2-40B4-BE49-F238E27FC236}">
                    <a16:creationId xmlns:a16="http://schemas.microsoft.com/office/drawing/2014/main" id="{48BD72E8-36B3-DC63-2589-934D6C0964F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7608401" y="1697453"/>
                <a:ext cx="1028502" cy="8445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48">
                <a:extLst>
                  <a:ext uri="{FF2B5EF4-FFF2-40B4-BE49-F238E27FC236}">
                    <a16:creationId xmlns:a16="http://schemas.microsoft.com/office/drawing/2014/main" id="{6F818849-C555-1495-B6B5-535AE068EBB7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7472316" y="1399073"/>
                <a:ext cx="1309940" cy="8353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49">
                <a:extLst>
                  <a:ext uri="{FF2B5EF4-FFF2-40B4-BE49-F238E27FC236}">
                    <a16:creationId xmlns:a16="http://schemas.microsoft.com/office/drawing/2014/main" id="{D208E146-BF0C-F1C9-CB23-F461A4E516F7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7326313" y="1074106"/>
                <a:ext cx="1590733" cy="820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Oval 54">
                <a:extLst>
                  <a:ext uri="{FF2B5EF4-FFF2-40B4-BE49-F238E27FC236}">
                    <a16:creationId xmlns:a16="http://schemas.microsoft.com/office/drawing/2014/main" id="{722B07A8-49A9-F3C9-450B-6B93A9681EE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51412" y="1368276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55">
                <a:extLst>
                  <a:ext uri="{FF2B5EF4-FFF2-40B4-BE49-F238E27FC236}">
                    <a16:creationId xmlns:a16="http://schemas.microsoft.com/office/drawing/2014/main" id="{759AFD30-656F-50EC-61B8-9F6812EC2FE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938723" y="1935448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56">
                <a:extLst>
                  <a:ext uri="{FF2B5EF4-FFF2-40B4-BE49-F238E27FC236}">
                    <a16:creationId xmlns:a16="http://schemas.microsoft.com/office/drawing/2014/main" id="{57A93337-A3D4-F7B2-3484-37D186717EC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89997" y="1937327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Oval 57">
                <a:extLst>
                  <a:ext uri="{FF2B5EF4-FFF2-40B4-BE49-F238E27FC236}">
                    <a16:creationId xmlns:a16="http://schemas.microsoft.com/office/drawing/2014/main" id="{C8FF1A98-71A4-26A8-4C3C-54B43BE8AAC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284102" y="1937120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TextBox 44">
                <a:extLst>
                  <a:ext uri="{FF2B5EF4-FFF2-40B4-BE49-F238E27FC236}">
                    <a16:creationId xmlns:a16="http://schemas.microsoft.com/office/drawing/2014/main" id="{8A7F6041-5CFF-F2C4-4DC7-BFD7740C45A2}"/>
                  </a:ext>
                </a:extLst>
              </p:cNvPr>
              <p:cNvSpPr txBox="1"/>
              <p:nvPr/>
            </p:nvSpPr>
            <p:spPr>
              <a:xfrm>
                <a:off x="7570776" y="2390398"/>
                <a:ext cx="1705119" cy="192336"/>
              </a:xfrm>
              <a:prstGeom prst="rect">
                <a:avLst/>
              </a:prstGeom>
              <a:solidFill>
                <a:srgbClr val="0000FF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No-Core Shell Model</a:t>
                </a:r>
              </a:p>
            </p:txBody>
          </p:sp>
          <p:sp>
            <p:nvSpPr>
              <p:cNvPr id="45" name="Line 51">
                <a:extLst>
                  <a:ext uri="{FF2B5EF4-FFF2-40B4-BE49-F238E27FC236}">
                    <a16:creationId xmlns:a16="http://schemas.microsoft.com/office/drawing/2014/main" id="{564A3048-7F9E-AF5C-2CC9-E1CE5ABA1F7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8438205" y="1094953"/>
                <a:ext cx="0" cy="30973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6">
                    <a:extLst>
                      <a:ext uri="{FF2B5EF4-FFF2-40B4-BE49-F238E27FC236}">
                        <a16:creationId xmlns:a16="http://schemas.microsoft.com/office/drawing/2014/main" id="{6739C22D-D5C8-0D8C-B312-F588A4294E4D}"/>
                      </a:ext>
                    </a:extLst>
                  </p:cNvPr>
                  <p:cNvSpPr txBox="1"/>
                  <p:nvPr/>
                </p:nvSpPr>
                <p:spPr>
                  <a:xfrm>
                    <a:off x="8445095" y="1069568"/>
                    <a:ext cx="340900" cy="227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  <a:ea typeface="Cambria Math"/>
                            </a:rPr>
                            <m:t>ℏΩ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350" name="TextBox 46">
                    <a:extLst>
                      <a:ext uri="{FF2B5EF4-FFF2-40B4-BE49-F238E27FC236}">
                        <a16:creationId xmlns:a16="http://schemas.microsoft.com/office/drawing/2014/main" id="{43B3B2D1-D2FF-4AF8-A55F-4DE92D09C0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45095" y="1069568"/>
                    <a:ext cx="340900" cy="22710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r="-12500" b="-21053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Up Arrow 47">
                    <a:extLst>
                      <a:ext uri="{FF2B5EF4-FFF2-40B4-BE49-F238E27FC236}">
                        <a16:creationId xmlns:a16="http://schemas.microsoft.com/office/drawing/2014/main" id="{61FADF91-CB22-1F7E-8A3B-52076E268D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63073" y="1070524"/>
                    <a:ext cx="336076" cy="648689"/>
                  </a:xfrm>
                  <a:prstGeom prst="upArrow">
                    <a:avLst>
                      <a:gd name="adj1" fmla="val 54766"/>
                      <a:gd name="adj2" fmla="val 50000"/>
                    </a:avLst>
                  </a:prstGeom>
                  <a:solidFill>
                    <a:srgbClr val="0000FF"/>
                  </a:solidFill>
                  <a:ln>
                    <a:solidFill>
                      <a:srgbClr val="0000FF"/>
                    </a:solidFill>
                    <a:headEnd/>
                    <a:tailEnd/>
                  </a:ln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vert="vert270" rtlCol="0" anchor="ctr">
                    <a:prstTxWarp prst="textNoShape">
                      <a:avLst/>
                    </a:prstTxWarp>
                  </a:bodyPr>
                  <a:lstStyle/>
                  <a:p>
                    <a:pPr algn="ctr">
                      <a:spcBef>
                        <a:spcPct val="0"/>
                      </a:spcBef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fr-FR" sz="1200" b="0" i="0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1200" b="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fr-FR" sz="1200" b="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fr-FR" sz="1200" b="0" i="0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1200" b="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fr-FR" sz="1200" b="0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ℏΩ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rgbClr val="FFFF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Up Arrow 47">
                    <a:extLst>
                      <a:ext uri="{FF2B5EF4-FFF2-40B4-BE49-F238E27FC236}">
                        <a16:creationId xmlns:a16="http://schemas.microsoft.com/office/drawing/2014/main" id="{61FADF91-CB22-1F7E-8A3B-52076E268D7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63073" y="1070524"/>
                    <a:ext cx="336076" cy="648689"/>
                  </a:xfrm>
                  <a:prstGeom prst="upArrow">
                    <a:avLst>
                      <a:gd name="adj1" fmla="val 54766"/>
                      <a:gd name="adj2" fmla="val 50000"/>
                    </a:avLst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solidFill>
                      <a:srgbClr val="0000FF"/>
                    </a:solidFill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Oval 58">
                <a:extLst>
                  <a:ext uri="{FF2B5EF4-FFF2-40B4-BE49-F238E27FC236}">
                    <a16:creationId xmlns:a16="http://schemas.microsoft.com/office/drawing/2014/main" id="{2843839D-FECF-EC2A-59E2-6143A98B9BF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557750" y="1040849"/>
                <a:ext cx="68235" cy="68253"/>
              </a:xfrm>
              <a:prstGeom prst="ellipse">
                <a:avLst/>
              </a:prstGeom>
              <a:solidFill>
                <a:srgbClr val="C3E1F8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Oval 59">
                <a:extLst>
                  <a:ext uri="{FF2B5EF4-FFF2-40B4-BE49-F238E27FC236}">
                    <a16:creationId xmlns:a16="http://schemas.microsoft.com/office/drawing/2014/main" id="{91BB8D22-8DD3-4602-EA06-897AF589D26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255961" y="1367035"/>
                <a:ext cx="68235" cy="68252"/>
              </a:xfrm>
              <a:prstGeom prst="ellipse">
                <a:avLst/>
              </a:prstGeom>
              <a:solidFill>
                <a:srgbClr val="FFCCFF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400" b="1">
                  <a:ea typeface="ヒラギノ角ゴ Pro W3" charset="-128"/>
                </a:endParaRPr>
              </a:p>
            </p:txBody>
          </p:sp>
          <p:sp>
            <p:nvSpPr>
              <p:cNvPr id="50" name="Oval 62">
                <a:extLst>
                  <a:ext uri="{FF2B5EF4-FFF2-40B4-BE49-F238E27FC236}">
                    <a16:creationId xmlns:a16="http://schemas.microsoft.com/office/drawing/2014/main" id="{9A14CC6F-D413-93B0-684E-FE2043F45FB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42434" y="1367035"/>
                <a:ext cx="68235" cy="68252"/>
              </a:xfrm>
              <a:prstGeom prst="ellipse">
                <a:avLst/>
              </a:prstGeom>
              <a:solidFill>
                <a:srgbClr val="FFCCFF"/>
              </a:solidFill>
              <a:ln w="15875">
                <a:solidFill>
                  <a:srgbClr val="FC0B1D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400" b="1">
                  <a:ea typeface="ヒラギノ角ゴ Pro W3" charset="-128"/>
                  <a:cs typeface="ヒラギノ角ゴ Pro W3" charset="-128"/>
                </a:endParaRPr>
              </a:p>
            </p:txBody>
          </p:sp>
          <p:sp>
            <p:nvSpPr>
              <p:cNvPr id="51" name="Oval 63">
                <a:extLst>
                  <a:ext uri="{FF2B5EF4-FFF2-40B4-BE49-F238E27FC236}">
                    <a16:creationId xmlns:a16="http://schemas.microsoft.com/office/drawing/2014/main" id="{D3047B36-2756-E8C2-C684-013933E0691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818643" y="1369123"/>
                <a:ext cx="68235" cy="68252"/>
              </a:xfrm>
              <a:prstGeom prst="ellipse">
                <a:avLst/>
              </a:prstGeom>
              <a:solidFill>
                <a:srgbClr val="C3E1F8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cxnSp>
            <p:nvCxnSpPr>
              <p:cNvPr id="52" name="AutoShape 64">
                <a:extLst>
                  <a:ext uri="{FF2B5EF4-FFF2-40B4-BE49-F238E27FC236}">
                    <a16:creationId xmlns:a16="http://schemas.microsoft.com/office/drawing/2014/main" id="{0C8647C6-4C51-D11B-92DC-C3F336DE43D6}"/>
                  </a:ext>
                </a:extLst>
              </p:cNvPr>
              <p:cNvCxnSpPr>
                <a:cxnSpLocks noChangeAspect="1" noChangeShapeType="1"/>
                <a:stCxn id="100" idx="0"/>
                <a:endCxn id="49" idx="0"/>
              </p:cNvCxnSpPr>
              <p:nvPr/>
            </p:nvCxnSpPr>
            <p:spPr bwMode="auto">
              <a:xfrm rot="16200000" flipV="1">
                <a:off x="8290249" y="1366865"/>
                <a:ext cx="294634" cy="294974"/>
              </a:xfrm>
              <a:prstGeom prst="curvedConnector3">
                <a:avLst>
                  <a:gd name="adj1" fmla="val 177588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53" name="AutoShape 65">
                <a:extLst>
                  <a:ext uri="{FF2B5EF4-FFF2-40B4-BE49-F238E27FC236}">
                    <a16:creationId xmlns:a16="http://schemas.microsoft.com/office/drawing/2014/main" id="{94FAB089-8F8B-4289-0A01-7142E9268104}"/>
                  </a:ext>
                </a:extLst>
              </p:cNvPr>
              <p:cNvCxnSpPr>
                <a:cxnSpLocks noChangeAspect="1" noChangeShapeType="1"/>
                <a:stCxn id="91" idx="0"/>
                <a:endCxn id="51" idx="0"/>
              </p:cNvCxnSpPr>
              <p:nvPr/>
            </p:nvCxnSpPr>
            <p:spPr bwMode="auto">
              <a:xfrm rot="16200000" flipV="1">
                <a:off x="7749202" y="1472682"/>
                <a:ext cx="291210" cy="84091"/>
              </a:xfrm>
              <a:prstGeom prst="curvedConnector3">
                <a:avLst>
                  <a:gd name="adj1" fmla="val 178500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cxnSp>
            <p:nvCxnSpPr>
              <p:cNvPr id="54" name="AutoShape 66">
                <a:extLst>
                  <a:ext uri="{FF2B5EF4-FFF2-40B4-BE49-F238E27FC236}">
                    <a16:creationId xmlns:a16="http://schemas.microsoft.com/office/drawing/2014/main" id="{964B4275-BF60-AD7E-AE38-27FDBFACEA4C}"/>
                  </a:ext>
                </a:extLst>
              </p:cNvPr>
              <p:cNvCxnSpPr>
                <a:cxnSpLocks noChangeAspect="1" noChangeShapeType="1"/>
                <a:stCxn id="40" idx="0"/>
                <a:endCxn id="48" idx="4"/>
              </p:cNvCxnSpPr>
              <p:nvPr/>
            </p:nvCxnSpPr>
            <p:spPr bwMode="auto">
              <a:xfrm rot="16200000" flipV="1">
                <a:off x="7512420" y="1188548"/>
                <a:ext cx="259175" cy="100281"/>
              </a:xfrm>
              <a:prstGeom prst="curvedConnector3">
                <a:avLst>
                  <a:gd name="adj1" fmla="val 50000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  <p:sp>
            <p:nvSpPr>
              <p:cNvPr id="89" name="Oval 55">
                <a:extLst>
                  <a:ext uri="{FF2B5EF4-FFF2-40B4-BE49-F238E27FC236}">
                    <a16:creationId xmlns:a16="http://schemas.microsoft.com/office/drawing/2014/main" id="{BD6A34FF-B6C7-228A-DC40-4E807B0026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840614" y="1935448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Oval 61">
                <a:extLst>
                  <a:ext uri="{FF2B5EF4-FFF2-40B4-BE49-F238E27FC236}">
                    <a16:creationId xmlns:a16="http://schemas.microsoft.com/office/drawing/2014/main" id="{612CE22A-7670-4AD9-0C1F-307141E5630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964551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Oval 61">
                <a:extLst>
                  <a:ext uri="{FF2B5EF4-FFF2-40B4-BE49-F238E27FC236}">
                    <a16:creationId xmlns:a16="http://schemas.microsoft.com/office/drawing/2014/main" id="{D06C3278-47C2-E273-4FC6-1251638D96D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894842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61">
                <a:extLst>
                  <a:ext uri="{FF2B5EF4-FFF2-40B4-BE49-F238E27FC236}">
                    <a16:creationId xmlns:a16="http://schemas.microsoft.com/office/drawing/2014/main" id="{E5657A9C-0976-1CA4-5CF7-C8F122B5EA5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825132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Oval 61">
                <a:extLst>
                  <a:ext uri="{FF2B5EF4-FFF2-40B4-BE49-F238E27FC236}">
                    <a16:creationId xmlns:a16="http://schemas.microsoft.com/office/drawing/2014/main" id="{D4439866-9FF3-72C5-7863-9A154811773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755422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Oval 61">
                <a:extLst>
                  <a:ext uri="{FF2B5EF4-FFF2-40B4-BE49-F238E27FC236}">
                    <a16:creationId xmlns:a16="http://schemas.microsoft.com/office/drawing/2014/main" id="{0E2BA3E7-349D-5964-8A30-53CB8084A7C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5711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61">
                <a:extLst>
                  <a:ext uri="{FF2B5EF4-FFF2-40B4-BE49-F238E27FC236}">
                    <a16:creationId xmlns:a16="http://schemas.microsoft.com/office/drawing/2014/main" id="{443E8AD1-D88D-1FCF-CA4C-505D4AEBABF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16001" y="1660333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82000">
                    <a:srgbClr val="021378"/>
                  </a:gs>
                  <a:gs pos="48000">
                    <a:srgbClr val="4E3FE4"/>
                  </a:gs>
                  <a:gs pos="22000">
                    <a:srgbClr val="9851E4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Oval 57">
                <a:extLst>
                  <a:ext uri="{FF2B5EF4-FFF2-40B4-BE49-F238E27FC236}">
                    <a16:creationId xmlns:a16="http://schemas.microsoft.com/office/drawing/2014/main" id="{CEBD829D-7AE0-C0AE-32DB-E743F8B701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401587" y="1661669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Oval 60">
                <a:extLst>
                  <a:ext uri="{FF2B5EF4-FFF2-40B4-BE49-F238E27FC236}">
                    <a16:creationId xmlns:a16="http://schemas.microsoft.com/office/drawing/2014/main" id="{3CF2729A-6B60-DBA9-1A0D-BBFFF09DE27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327674" y="1661669"/>
                <a:ext cx="84019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Oval 57">
                <a:extLst>
                  <a:ext uri="{FF2B5EF4-FFF2-40B4-BE49-F238E27FC236}">
                    <a16:creationId xmlns:a16="http://schemas.microsoft.com/office/drawing/2014/main" id="{7A21D6E9-0802-97E7-41E5-A7F8E7A9928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256309" y="1661669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Oval 57">
                <a:extLst>
                  <a:ext uri="{FF2B5EF4-FFF2-40B4-BE49-F238E27FC236}">
                    <a16:creationId xmlns:a16="http://schemas.microsoft.com/office/drawing/2014/main" id="{D1CC230D-E8E2-D83A-ACB0-6610C40165B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184944" y="1661669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Oval 57">
                <a:extLst>
                  <a:ext uri="{FF2B5EF4-FFF2-40B4-BE49-F238E27FC236}">
                    <a16:creationId xmlns:a16="http://schemas.microsoft.com/office/drawing/2014/main" id="{B700499E-082E-B36B-175A-16BA412BDE9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544317" y="1661669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Oval 57">
                <a:extLst>
                  <a:ext uri="{FF2B5EF4-FFF2-40B4-BE49-F238E27FC236}">
                    <a16:creationId xmlns:a16="http://schemas.microsoft.com/office/drawing/2014/main" id="{17F5568A-DDED-6164-D505-B94CFF432B0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472952" y="1661669"/>
                <a:ext cx="81471" cy="79693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cxnSp>
            <p:nvCxnSpPr>
              <p:cNvPr id="102" name="AutoShape 67">
                <a:extLst>
                  <a:ext uri="{FF2B5EF4-FFF2-40B4-BE49-F238E27FC236}">
                    <a16:creationId xmlns:a16="http://schemas.microsoft.com/office/drawing/2014/main" id="{F186BEAD-5EDA-1689-777B-BFA73A311AD4}"/>
                  </a:ext>
                </a:extLst>
              </p:cNvPr>
              <p:cNvCxnSpPr>
                <a:cxnSpLocks noChangeAspect="1" noChangeShapeType="1"/>
                <a:stCxn id="42" idx="0"/>
                <a:endCxn id="50" idx="4"/>
              </p:cNvCxnSpPr>
              <p:nvPr/>
            </p:nvCxnSpPr>
            <p:spPr bwMode="auto">
              <a:xfrm rot="16200000" flipV="1">
                <a:off x="7952623" y="1659216"/>
                <a:ext cx="502040" cy="54181"/>
              </a:xfrm>
              <a:prstGeom prst="curvedConnector3">
                <a:avLst>
                  <a:gd name="adj1" fmla="val 50000"/>
                </a:avLst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</p:spPr>
          </p:cxnSp>
        </p:grp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6D365540-98C4-E512-917C-39BE8CC93E68}"/>
                </a:ext>
              </a:extLst>
            </p:cNvPr>
            <p:cNvSpPr txBox="1"/>
            <p:nvPr/>
          </p:nvSpPr>
          <p:spPr>
            <a:xfrm>
              <a:off x="10510221" y="2686800"/>
              <a:ext cx="1550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/>
                <a:t>Lowest configuration</a:t>
              </a:r>
            </a:p>
          </p:txBody>
        </p:sp>
        <p:sp>
          <p:nvSpPr>
            <p:cNvPr id="104" name="Accolade fermante 103">
              <a:extLst>
                <a:ext uri="{FF2B5EF4-FFF2-40B4-BE49-F238E27FC236}">
                  <a16:creationId xmlns:a16="http://schemas.microsoft.com/office/drawing/2014/main" id="{7D7A4E23-B7E2-2D5D-5080-0067FD13ABA6}"/>
                </a:ext>
              </a:extLst>
            </p:cNvPr>
            <p:cNvSpPr/>
            <p:nvPr/>
          </p:nvSpPr>
          <p:spPr>
            <a:xfrm rot="1852810">
              <a:off x="10431825" y="2420141"/>
              <a:ext cx="137175" cy="768532"/>
            </a:xfrm>
            <a:prstGeom prst="rightBrace">
              <a:avLst>
                <a:gd name="adj1" fmla="val 101287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F805BF0B-9D1A-6D90-7464-B017AAFB84DB}"/>
                    </a:ext>
                  </a:extLst>
                </p:cNvPr>
                <p:cNvSpPr txBox="1"/>
                <p:nvPr/>
              </p:nvSpPr>
              <p:spPr>
                <a:xfrm>
                  <a:off x="10212783" y="3197008"/>
                  <a:ext cx="51930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F805BF0B-9D1A-6D90-7464-B017AAFB8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2783" y="3197008"/>
                  <a:ext cx="519309" cy="215444"/>
                </a:xfrm>
                <a:prstGeom prst="rect">
                  <a:avLst/>
                </a:prstGeom>
                <a:blipFill>
                  <a:blip r:embed="rId15"/>
                  <a:stretch>
                    <a:fillRect l="-6977" r="-5814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AEE3E590-87C0-6181-076A-99B3D0F649C5}"/>
                    </a:ext>
                  </a:extLst>
                </p:cNvPr>
                <p:cNvSpPr txBox="1"/>
                <p:nvPr/>
              </p:nvSpPr>
              <p:spPr>
                <a:xfrm>
                  <a:off x="10738276" y="2451154"/>
                  <a:ext cx="51930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AEE3E590-87C0-6181-076A-99B3D0F649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8276" y="2451154"/>
                  <a:ext cx="519309" cy="215444"/>
                </a:xfrm>
                <a:prstGeom prst="rect">
                  <a:avLst/>
                </a:prstGeom>
                <a:blipFill>
                  <a:blip r:embed="rId16"/>
                  <a:stretch>
                    <a:fillRect l="-7059" r="-7059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18422E0D-6AB2-959D-0D47-AD73DB2C534C}"/>
                    </a:ext>
                  </a:extLst>
                </p:cNvPr>
                <p:cNvSpPr txBox="1"/>
                <p:nvPr/>
              </p:nvSpPr>
              <p:spPr>
                <a:xfrm>
                  <a:off x="10837443" y="2047776"/>
                  <a:ext cx="51930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18422E0D-6AB2-959D-0D47-AD73DB2C53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7443" y="2047776"/>
                  <a:ext cx="519309" cy="215444"/>
                </a:xfrm>
                <a:prstGeom prst="rect">
                  <a:avLst/>
                </a:prstGeom>
                <a:blipFill>
                  <a:blip r:embed="rId17"/>
                  <a:stretch>
                    <a:fillRect l="-7059" r="-7059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8D8B102B-E172-C202-EB14-C0BC218D8DE3}"/>
                    </a:ext>
                  </a:extLst>
                </p:cNvPr>
                <p:cNvSpPr txBox="1"/>
                <p:nvPr/>
              </p:nvSpPr>
              <p:spPr>
                <a:xfrm>
                  <a:off x="10953135" y="1207439"/>
                  <a:ext cx="1124540" cy="4308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oMath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𝑙𝑜𝑤𝑒𝑠𝑡</m:t>
                            </m:r>
                          </m:sub>
                        </m:sSub>
                      </m:oMath>
                    </m:oMathPara>
                  </a14:m>
                  <a:endParaRPr lang="fr-FR" sz="1400" b="0" dirty="0"/>
                </a:p>
              </p:txBody>
            </p:sp>
          </mc:Choice>
          <mc:Fallback xmlns=""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8D8B102B-E172-C202-EB14-C0BC218D8D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3135" y="1207439"/>
                  <a:ext cx="1124540" cy="430887"/>
                </a:xfrm>
                <a:prstGeom prst="rect">
                  <a:avLst/>
                </a:prstGeom>
                <a:blipFill>
                  <a:blip r:embed="rId18"/>
                  <a:stretch>
                    <a:fillRect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ZoneTexte 108">
                  <a:extLst>
                    <a:ext uri="{FF2B5EF4-FFF2-40B4-BE49-F238E27FC236}">
                      <a16:creationId xmlns:a16="http://schemas.microsoft.com/office/drawing/2014/main" id="{64FC5862-3C19-3501-3C1B-756B84D9E2BC}"/>
                    </a:ext>
                  </a:extLst>
                </p:cNvPr>
                <p:cNvSpPr txBox="1"/>
                <p:nvPr/>
              </p:nvSpPr>
              <p:spPr>
                <a:xfrm rot="14366897">
                  <a:off x="11113013" y="1554346"/>
                  <a:ext cx="22923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⋱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ZoneTexte 108">
                  <a:extLst>
                    <a:ext uri="{FF2B5EF4-FFF2-40B4-BE49-F238E27FC236}">
                      <a16:creationId xmlns:a16="http://schemas.microsoft.com/office/drawing/2014/main" id="{64FC5862-3C19-3501-3C1B-756B84D9E2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66897">
                  <a:off x="11113013" y="1554346"/>
                  <a:ext cx="229230" cy="307777"/>
                </a:xfrm>
                <a:prstGeom prst="rect">
                  <a:avLst/>
                </a:prstGeom>
                <a:blipFill>
                  <a:blip r:embed="rId19"/>
                  <a:stretch>
                    <a:fillRect t="-10169" r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60C687DF-5FBA-4A94-E179-CEC12E64BC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566" y="885803"/>
                <a:ext cx="8135938" cy="5039969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NCSM is an </a:t>
                </a:r>
                <a:r>
                  <a:rPr lang="en-US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ab initio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approach to solve the many-body Schrödinger equation for bound states starting from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High-precision NN+3N interactions either in coordinate or momentum space; local or not.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Uses large and finite expansions in HO many-body basis states.</a:t>
                </a: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It works either in Jacobi (intrinsic frame) or single-particle coordinates (lab. frame). The former is more tedious for many-nucleon due to </a:t>
                </a:r>
                <a:r>
                  <a:rPr lang="en-US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antisymetrization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lvl="1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Translational invariance of the internal wave function is preserved also when single-particle Slater Determinant (SD) basis is used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sz="1800" u="sng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u="sng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truncation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800" dirty="0">
                  <a:solidFill>
                    <a:srgbClr val="00009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𝐽𝑎𝑐𝑜𝑏𝑖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fr-FR" sz="16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sSub>
                            <m:sSub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  <m:t>𝑁𝑖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sSup>
                                        <m:sSup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latin typeface="Cambria Math"/>
                                                  <a:ea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sub>
                                          </m:sSub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𝑁𝑖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l-G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l-G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Ψ</m:t>
                                      </m:r>
                                    </m:e>
                                    <m:sub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</m:d>
                                    </m:sup>
                                  </m:sSubSup>
                                </m:e>
                                <m:sup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𝜉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𝜉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 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𝐴</m:t>
                                      </m:r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fr-FR" sz="1600" dirty="0"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marL="517413" lvl="1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600" b="0" i="0" smtClean="0">
                              <a:latin typeface="Cambria Math" panose="02040503050406030204" pitchFamily="18" charset="0"/>
                            </a:rPr>
                            <m:t>SD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fr-FR" sz="16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𝑁𝑖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l-G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SD</m:t>
                                  </m:r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</m:sup>
                              </m:sSubSup>
                              <m:d>
                                <m:d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,…,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fr-FR" sz="16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Sup>
                        <m:sSubSupPr>
                          <m:ctrl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𝐽𝑎𝑐𝑜𝑏𝑖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sSub>
                        <m:sSubPr>
                          <m:ctrlPr>
                            <a:rPr lang="fr-FR" sz="16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𝑛𝑙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00009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00000"/>
                  </a:lnSpc>
                  <a:spcAft>
                    <a:spcPts val="0"/>
                  </a:spcAft>
                  <a:buClr>
                    <a:schemeClr val="tx1"/>
                  </a:buClr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method is variational and so converge by above to exact result.</a:t>
                </a:r>
              </a:p>
            </p:txBody>
          </p:sp>
        </mc:Choice>
        <mc:Fallback xmlns="">
          <p:sp>
            <p:nvSpPr>
              <p:cNvPr id="110" name="Content Placeholder 2">
                <a:extLst>
                  <a:ext uri="{FF2B5EF4-FFF2-40B4-BE49-F238E27FC236}">
                    <a16:creationId xmlns:a16="http://schemas.microsoft.com/office/drawing/2014/main" id="{60C687DF-5FBA-4A94-E179-CEC12E64B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66" y="885803"/>
                <a:ext cx="8135938" cy="5039969"/>
              </a:xfrm>
              <a:prstGeom prst="rect">
                <a:avLst/>
              </a:prstGeom>
              <a:blipFill>
                <a:blip r:embed="rId20"/>
                <a:stretch>
                  <a:fillRect l="-599" t="-605" r="-524" b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66A8BC-FC3B-7079-3F22-1D88B2F81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91637-BD89-4453-6780-61449AAAF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58A0B8-9F94-6CEF-FCCB-80EE8587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3664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67857-F210-F045-834A-67D7270D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738" y="169116"/>
            <a:ext cx="8371635" cy="4889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716" b="0" dirty="0"/>
              <a:t>Multi-particle states in the Slater Determinant basis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FCCB0E-04CB-7F41-A0AE-795169E69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8205" y="1448668"/>
            <a:ext cx="5623191" cy="41296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6146A5-6D8B-15FF-46F6-00D971D3654B}"/>
              </a:ext>
            </a:extLst>
          </p:cNvPr>
          <p:cNvSpPr txBox="1"/>
          <p:nvPr/>
        </p:nvSpPr>
        <p:spPr>
          <a:xfrm>
            <a:off x="6607731" y="5578316"/>
            <a:ext cx="244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ln w="0" cap="sq">
                  <a:noFill/>
                </a:ln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Courtesy of J.P. Vary and P. Maris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7657AB3E-0C8E-3F7C-84BA-C3EDF42924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566" y="885803"/>
                <a:ext cx="5935401" cy="4152162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58707" indent="-258707" algn="l" defTabSz="1034826" rtl="0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316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7612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9353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1094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328360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84577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363186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880599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98013" indent="-258707" algn="l" defTabSz="1034826" rtl="0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Many-body HO Slater determinants</a:t>
                </a:r>
              </a:p>
              <a:p>
                <a:pPr marL="0" indent="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ϵ</m:t>
                          </m:r>
                        </m:sub>
                        <m:sup>
                          <m:d>
                            <m:dPr>
                              <m:ctrlPr>
                                <a:rPr lang="en-US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sup>
                      </m:sSubSup>
                      <m:r>
                        <a:rPr lang="fr-FR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fr-F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sz="18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𝒩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𝒜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𝐫</m:t>
                                      </m:r>
                                    </m:e>
                                    <m:sub>
                                      <m: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𝛔</m:t>
                                      </m:r>
                                    </m:e>
                                    <m:sub>
                                      <m: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𝛕</m:t>
                                      </m:r>
                                    </m:e>
                                    <m:sub>
                                      <m: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18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A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𝐫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A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𝛔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b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𝛕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f>
                                <m:fPr>
                                  <m:ctrlP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  <m:r>
                                        <a:rPr lang="fr-FR" sz="18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!</m:t>
                                      </m:r>
                                    </m:e>
                                  </m:rad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fr-FR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φ</m:t>
                                            </m:r>
                                          </m:e>
                                          <m:sub>
                                            <m: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fr-FR" sz="18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𝐫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𝟏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𝛕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e>
                                        <m:r>
                                          <a:rPr lang="fr-FR" sz="18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⋯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φ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A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fr-FR" sz="18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𝐫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𝟏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𝛕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mr>
                                    <m:mr>
                                      <m:e>
                                        <m:r>
                                          <a:rPr lang="fr-FR" sz="18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fr-FR" sz="18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⋱</m:t>
                                        </m:r>
                                      </m:e>
                                      <m:e>
                                        <m:r>
                                          <a:rPr lang="fr-FR" sz="18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φ</m:t>
                                            </m:r>
                                          </m:e>
                                          <m:sub>
                                            <m: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fr-FR" sz="18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𝐫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𝐀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𝛔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A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𝛕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A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e>
                                        <m:r>
                                          <a:rPr lang="fr-FR" sz="180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⋯</m:t>
                                        </m:r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φ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180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A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fr-FR" sz="18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𝐫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cs typeface="Arial" panose="020B0604020202020204" pitchFamily="34" charset="0"/>
                                                  </a:rPr>
                                                  <m:t>𝐀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𝛔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A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1800" b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𝛕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fr-FR" sz="18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A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mr>
                                  </m:m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fr-FR" sz="1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one-body state </a:t>
                </a:r>
                <a:r>
                  <a:rPr lang="fr-FR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reads</a:t>
                </a:r>
                <a: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(are </a:t>
                </a:r>
                <a:r>
                  <a:rPr lang="fr-FR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fixed</a:t>
                </a:r>
                <a: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!)</a:t>
                </a:r>
              </a:p>
              <a:p>
                <a:pPr marL="0" indent="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6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φ</m:t>
                          </m:r>
                        </m:e>
                        <m:sub>
                          <m:sSub>
                            <m:sSubPr>
                              <m:ctrlPr>
                                <a:rPr lang="fr-FR" sz="16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6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𝐫</m:t>
                              </m:r>
                            </m:e>
                            <m:sub>
                              <m: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fr-FR" sz="16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𝛕</m:t>
                              </m:r>
                            </m:e>
                            <m:sub>
                              <m:r>
                                <a:rPr lang="fr-FR" sz="16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fr-F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fr-FR" sz="160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60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6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b>
                              </m:sSub>
                              <m:d>
                                <m:dPr>
                                  <m:ctrlPr>
                                    <a:rPr lang="fr-FR" sz="16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p>
                      </m:sSup>
                      <m:sSub>
                        <m:sSubPr>
                          <m:ctrlPr>
                            <a:rPr lang="fr-FR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f>
                            <m:f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fr-F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br>
                  <a:rPr lang="fr-FR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total wave function is anti symmetric and has good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lang="fr-FR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lang="en-US" sz="18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parity quantum numbers, but not J and T. They are restored when the p-h truncation is consistent.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7657AB3E-0C8E-3F7C-84BA-C3EDF4292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66" y="885803"/>
                <a:ext cx="5935401" cy="4152162"/>
              </a:xfrm>
              <a:prstGeom prst="rect">
                <a:avLst/>
              </a:prstGeom>
              <a:blipFill>
                <a:blip r:embed="rId4"/>
                <a:stretch>
                  <a:fillRect l="-821" b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8">
            <a:extLst>
              <a:ext uri="{FF2B5EF4-FFF2-40B4-BE49-F238E27FC236}">
                <a16:creationId xmlns:a16="http://schemas.microsoft.com/office/drawing/2014/main" id="{3CD417B8-C1C7-06DF-C919-961676223035}"/>
              </a:ext>
            </a:extLst>
          </p:cNvPr>
          <p:cNvSpPr txBox="1"/>
          <p:nvPr/>
        </p:nvSpPr>
        <p:spPr>
          <a:xfrm>
            <a:off x="1434197" y="5313607"/>
            <a:ext cx="4661803" cy="7910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342900" indent="-342900">
              <a:buFont typeface="Arial" panose="020B0604020202020204" pitchFamily="34" charset="0"/>
              <a:buChar char="•"/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Very large number of basis state to reach accurate results (but sparse matrices).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2C220C-A3DD-DAFF-1E67-85E20779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887931-ED2B-022D-265F-51FAEFB5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808690-9415-0839-7A61-A21E65EE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E7371-B7E4-094F-A15F-B89C8A21C322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1211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F272EF1-ED6C-4A87-9D4D-6BDD7E9F5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Reaction</a:t>
            </a:r>
            <a:r>
              <a:rPr lang="fr-FR" dirty="0"/>
              <a:t> </a:t>
            </a:r>
            <a:r>
              <a:rPr lang="fr-FR" dirty="0" err="1"/>
              <a:t>theory</a:t>
            </a:r>
            <a:endParaRPr lang="fr-FR" dirty="0"/>
          </a:p>
        </p:txBody>
      </p:sp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62D055EB-793C-4752-949A-CA60CBF18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0627" y="1256765"/>
            <a:ext cx="3822577" cy="382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B5ABB2-C8C0-4B81-BADF-A99A4A90B262}"/>
              </a:ext>
            </a:extLst>
          </p:cNvPr>
          <p:cNvSpPr txBox="1"/>
          <p:nvPr/>
        </p:nvSpPr>
        <p:spPr>
          <a:xfrm>
            <a:off x="7892249" y="5201125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Nuclear</a:t>
            </a:r>
            <a:r>
              <a:rPr lang="fr-FR" dirty="0"/>
              <a:t> structure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F95635-E224-459D-F4A7-A8B8B492895F}"/>
              </a:ext>
            </a:extLst>
          </p:cNvPr>
          <p:cNvSpPr txBox="1"/>
          <p:nvPr/>
        </p:nvSpPr>
        <p:spPr>
          <a:xfrm rot="19935615">
            <a:off x="1561560" y="3708526"/>
            <a:ext cx="3656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>
                <a:solidFill>
                  <a:srgbClr val="FF36E2"/>
                </a:solidFill>
                <a:latin typeface="Edwardian Script ITC" panose="030303020407070D0804" pitchFamily="66" charset="0"/>
              </a:rPr>
              <a:t>Reaction</a:t>
            </a:r>
            <a:r>
              <a:rPr lang="fr-FR" sz="4800" dirty="0">
                <a:solidFill>
                  <a:srgbClr val="FF36E2"/>
                </a:solidFill>
                <a:latin typeface="Edwardian Script ITC" panose="030303020407070D0804" pitchFamily="66" charset="0"/>
              </a:rPr>
              <a:t> </a:t>
            </a:r>
            <a:r>
              <a:rPr lang="fr-FR" sz="4800" dirty="0" err="1">
                <a:solidFill>
                  <a:srgbClr val="FF36E2"/>
                </a:solidFill>
                <a:latin typeface="Edwardian Script ITC" panose="030303020407070D0804" pitchFamily="66" charset="0"/>
              </a:rPr>
              <a:t>theory</a:t>
            </a:r>
            <a:endParaRPr lang="fr-FR" sz="4800" dirty="0">
              <a:solidFill>
                <a:srgbClr val="FF36E2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0D12C1C-21DC-6C1F-088F-EA520E381D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7" b="89692" l="957" r="98146">
                        <a14:foregroundMark x1="10586" y1="53985" x2="9749" y2="55473"/>
                        <a14:foregroundMark x1="1196" y1="58023" x2="49761" y2="18385"/>
                        <a14:foregroundMark x1="49761" y1="18385" x2="60706" y2="15834"/>
                        <a14:foregroundMark x1="60706" y1="15834" x2="97129" y2="27630"/>
                        <a14:foregroundMark x1="97129" y1="27630" x2="86782" y2="57492"/>
                        <a14:foregroundMark x1="86782" y1="57492" x2="61722" y2="86823"/>
                        <a14:foregroundMark x1="41858" y1="84942" x2="38158" y2="84591"/>
                        <a14:foregroundMark x1="61722" y1="86823" x2="49239" y2="85641"/>
                        <a14:foregroundMark x1="4008" y1="62837" x2="957" y2="60893"/>
                        <a14:foregroundMark x1="38158" y1="84591" x2="8494" y2="65694"/>
                        <a14:foregroundMark x1="957" y1="60893" x2="2093" y2="58342"/>
                        <a14:foregroundMark x1="61124" y1="16684" x2="88696" y2="16366"/>
                        <a14:foregroundMark x1="88696" y1="16366" x2="98146" y2="20404"/>
                        <a14:foregroundMark x1="98146" y1="20404" x2="72787" y2="72901"/>
                        <a14:foregroundMark x1="72787" y1="72901" x2="44498" y2="63762"/>
                        <a14:foregroundMark x1="26591" y1="45836" x2="24222" y2="43464"/>
                        <a14:foregroundMark x1="44498" y1="63762" x2="36366" y2="55621"/>
                        <a14:foregroundMark x1="24222" y1="43464" x2="42225" y2="24867"/>
                        <a14:foregroundMark x1="42225" y1="24867" x2="72368" y2="20723"/>
                        <a14:foregroundMark x1="72368" y1="20723" x2="83194" y2="42827"/>
                        <a14:foregroundMark x1="81516" y1="46371" x2="74641" y2="60893"/>
                        <a14:foregroundMark x1="83194" y1="42827" x2="81742" y2="45894"/>
                        <a14:foregroundMark x1="44054" y1="43487" x2="61663" y2="14453"/>
                        <a14:foregroundMark x1="39645" y1="50756" x2="42421" y2="46179"/>
                        <a14:foregroundMark x1="26794" y1="71945" x2="36638" y2="55715"/>
                        <a14:foregroundMark x1="64122" y1="38832" x2="73744" y2="20085"/>
                        <a14:foregroundMark x1="59261" y1="48301" x2="62638" y2="41722"/>
                        <a14:foregroundMark x1="55026" y1="56553" x2="56902" y2="52897"/>
                        <a14:foregroundMark x1="49581" y1="67163" x2="52628" y2="61225"/>
                        <a14:foregroundMark x1="77209" y1="43321" x2="82835" y2="34963"/>
                        <a14:foregroundMark x1="71624" y1="51617" x2="75573" y2="45751"/>
                        <a14:foregroundMark x1="65297" y1="61015" x2="69759" y2="54387"/>
                        <a14:foregroundMark x1="64621" y1="62020" x2="65144" y2="61243"/>
                        <a14:foregroundMark x1="53648" y1="78321" x2="62797" y2="64730"/>
                        <a14:foregroundMark x1="82835" y1="34963" x2="83014" y2="34963"/>
                        <a14:foregroundMark x1="64831" y1="39000" x2="70156" y2="31350"/>
                        <a14:foregroundMark x1="58500" y1="48097" x2="62894" y2="41783"/>
                        <a14:foregroundMark x1="53116" y1="55833" x2="55585" y2="52286"/>
                        <a14:foregroundMark x1="46711" y1="65037" x2="49995" y2="60318"/>
                        <a14:foregroundMark x1="70156" y1="31350" x2="74103" y2="30287"/>
                        <a14:foregroundMark x1="66313" y1="39353" x2="75718" y2="31243"/>
                        <a14:foregroundMark x1="56724" y1="47621" x2="63364" y2="41895"/>
                        <a14:foregroundMark x1="49000" y1="54282" x2="52808" y2="50998"/>
                        <a14:foregroundMark x1="50957" y1="34325" x2="75538" y2="41658"/>
                        <a14:backgroundMark x1="23445" y1="46334" x2="62919" y2="61211"/>
                        <a14:backgroundMark x1="35706" y1="41339" x2="58612" y2="51966"/>
                        <a14:backgroundMark x1="58612" y1="51966" x2="66089" y2="51116"/>
                        <a14:backgroundMark x1="50419" y1="37194" x2="73206" y2="42614"/>
                        <a14:backgroundMark x1="4545" y1="61637" x2="50598" y2="88204"/>
                        <a14:backgroundMark x1="31220" y1="52179" x2="64833" y2="63762"/>
                        <a14:backgroundMark x1="64833" y1="63762" x2="65191" y2="60999"/>
                        <a14:backgroundMark x1="54366" y1="46440" x2="56699" y2="46759"/>
                        <a14:backgroundMark x1="54545" y1="48672" x2="73565" y2="53773"/>
                        <a14:backgroundMark x1="75897" y1="44846" x2="82117" y2="44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57" y="2098271"/>
            <a:ext cx="6365958" cy="3582755"/>
          </a:xfrm>
          <a:prstGeom prst="rect">
            <a:avLst/>
          </a:prstGeom>
        </p:spPr>
      </p:pic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8D39575-5645-0A53-55FB-829E4F99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6DF71143-5F0E-00BA-678B-EC437554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FFB6E69E-5ACE-AF33-15EC-EB25B9D03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174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392AD8-DFF1-44F2-B90F-AC6794697E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4746" y="4236104"/>
            <a:ext cx="2402838" cy="7232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8866E11-EB7A-42E9-A982-89FBDBA4D4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4380" y="4251475"/>
            <a:ext cx="2402838" cy="72327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5305309-1C9E-4FCC-AD72-F05A12E1AED8}"/>
              </a:ext>
            </a:extLst>
          </p:cNvPr>
          <p:cNvGrpSpPr/>
          <p:nvPr/>
        </p:nvGrpSpPr>
        <p:grpSpPr>
          <a:xfrm>
            <a:off x="4691225" y="2857401"/>
            <a:ext cx="3960000" cy="3960000"/>
            <a:chOff x="3167225" y="2857401"/>
            <a:chExt cx="3960000" cy="3960000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7D3960EA-4D18-4047-B1E4-7BBC31A88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30977" y="3127401"/>
              <a:ext cx="3420000" cy="3420000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0F80648-6E00-4EB7-8CCE-FD10044F9A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76491" y="3331197"/>
              <a:ext cx="2933316" cy="2933316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00CE572E-241B-436F-AE27-AE927C82BA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67225" y="2857401"/>
              <a:ext cx="3960000" cy="3960000"/>
            </a:xfrm>
            <a:prstGeom prst="arc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Image 1" descr="exper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510" y="2317046"/>
            <a:ext cx="8783705" cy="375797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38E3825-384F-442F-A685-75900012EF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05960" y="3900270"/>
            <a:ext cx="2168634" cy="225585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4023" y="1271749"/>
            <a:ext cx="2740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Typical experiment: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464022" y="2502875"/>
                <a:ext cx="38652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, p, n, t, </a:t>
                </a:r>
                <a:r>
                  <a:rPr lang="en-US" sz="18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1800" dirty="0">
                    <a:solidFill>
                      <a:srgbClr val="FF0000"/>
                    </a:solidFill>
                  </a:rPr>
                  <a:t>He…Heavy Ions…</a:t>
                </a: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22" y="2502875"/>
                <a:ext cx="3865280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Image 32"/>
          <p:cNvPicPr>
            <a:picLocks noChangeAspect="1"/>
          </p:cNvPicPr>
          <p:nvPr/>
        </p:nvPicPr>
        <p:blipFill>
          <a:blip r:embed="rId1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31290" flipH="1">
            <a:off x="9088310" y="1124522"/>
            <a:ext cx="1247639" cy="110832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489603" y="4410781"/>
            <a:ext cx="45720" cy="42902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670632" y="4170143"/>
            <a:ext cx="1981677" cy="858055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1612577" y="5374000"/>
            <a:ext cx="3745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Beam control:</a:t>
            </a:r>
          </a:p>
          <a:p>
            <a:r>
              <a:rPr lang="en-US" sz="1800" dirty="0">
                <a:solidFill>
                  <a:srgbClr val="FF0000"/>
                </a:solidFill>
              </a:rPr>
              <a:t>Beam energy, reactant polarization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489479" y="4702500"/>
            <a:ext cx="850147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Target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9939801" y="2185306"/>
                <a:ext cx="22042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chemeClr val="accent4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>
                    <a:solidFill>
                      <a:schemeClr val="accent4"/>
                    </a:solidFill>
                  </a:rPr>
                  <a:t>, p, n, t, </a:t>
                </a:r>
                <a:r>
                  <a:rPr lang="en-US" sz="1800" baseline="30000" dirty="0">
                    <a:solidFill>
                      <a:schemeClr val="accent4"/>
                    </a:solidFill>
                  </a:rPr>
                  <a:t>3</a:t>
                </a:r>
                <a:r>
                  <a:rPr lang="en-US" sz="1800" dirty="0">
                    <a:solidFill>
                      <a:schemeClr val="accent4"/>
                    </a:solidFill>
                  </a:rPr>
                  <a:t>He…Heavy Ions…polarimeter, atomic transitions…</a:t>
                </a:r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9801" y="2185306"/>
                <a:ext cx="2204287" cy="1200329"/>
              </a:xfrm>
              <a:prstGeom prst="rect">
                <a:avLst/>
              </a:prstGeom>
              <a:blipFill>
                <a:blip r:embed="rId11"/>
                <a:stretch>
                  <a:fillRect l="-2493" t="-2538" r="-2493" b="-7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8428893" y="5226972"/>
            <a:ext cx="3689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Role of reaction theory:</a:t>
            </a:r>
          </a:p>
          <a:p>
            <a:r>
              <a:rPr lang="en-US" sz="1800" dirty="0"/>
              <a:t>Reconstruct the unseen history of the reaction and connect to nuclear structure properties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DAEA57-FBA0-4D8E-9D70-B5BEC638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 nuclear reaction in the laboratory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928F6C-42FD-448A-8F4B-C92A771EE4DA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3686" y="745887"/>
            <a:ext cx="3315917" cy="13500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C81C0AE-74CD-4AD6-B138-BC97B98D5CCF}"/>
              </a:ext>
            </a:extLst>
          </p:cNvPr>
          <p:cNvSpPr txBox="1"/>
          <p:nvPr/>
        </p:nvSpPr>
        <p:spPr>
          <a:xfrm>
            <a:off x="2680565" y="1769582"/>
            <a:ext cx="1398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Expt. parameters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1218F3-7381-4EC7-9DF7-EB2452570223}"/>
              </a:ext>
            </a:extLst>
          </p:cNvPr>
          <p:cNvSpPr/>
          <p:nvPr/>
        </p:nvSpPr>
        <p:spPr>
          <a:xfrm>
            <a:off x="5595396" y="1579865"/>
            <a:ext cx="628262" cy="232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77C614-757E-4C64-AC65-90BF807473F6}"/>
              </a:ext>
            </a:extLst>
          </p:cNvPr>
          <p:cNvSpPr txBox="1"/>
          <p:nvPr/>
        </p:nvSpPr>
        <p:spPr>
          <a:xfrm>
            <a:off x="5611277" y="1892692"/>
            <a:ext cx="12247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Detection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C25C70-9EE2-45A5-B1F1-EF0D15F54BB1}"/>
              </a:ext>
            </a:extLst>
          </p:cNvPr>
          <p:cNvCxnSpPr>
            <a:cxnSpLocks/>
          </p:cNvCxnSpPr>
          <p:nvPr/>
        </p:nvCxnSpPr>
        <p:spPr>
          <a:xfrm rot="-240000" flipV="1">
            <a:off x="6311611" y="4839809"/>
            <a:ext cx="91167" cy="13494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0">
            <a:extLst>
              <a:ext uri="{FF2B5EF4-FFF2-40B4-BE49-F238E27FC236}">
                <a16:creationId xmlns:a16="http://schemas.microsoft.com/office/drawing/2014/main" id="{D46ACF61-98F3-4AD7-964F-69487E298925}"/>
              </a:ext>
            </a:extLst>
          </p:cNvPr>
          <p:cNvSpPr txBox="1"/>
          <p:nvPr/>
        </p:nvSpPr>
        <p:spPr>
          <a:xfrm>
            <a:off x="4337292" y="1892692"/>
            <a:ext cx="945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Theory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4B677C-0068-4E8A-9900-551CF5409628}"/>
              </a:ext>
            </a:extLst>
          </p:cNvPr>
          <p:cNvSpPr/>
          <p:nvPr/>
        </p:nvSpPr>
        <p:spPr>
          <a:xfrm>
            <a:off x="3145603" y="1581481"/>
            <a:ext cx="628262" cy="232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9552CC11-A87A-AD24-02BB-77E69C32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FB7D7CA4-91D0-7FD3-2B35-C4AD0DA6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F7DB0E72-0713-1BD1-3FD3-65EC08FE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173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35228" y="1110257"/>
            <a:ext cx="57791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An example of experiment:</a:t>
            </a:r>
          </a:p>
          <a:p>
            <a:pPr lvl="1">
              <a:buFontTx/>
              <a:buChar char="•"/>
            </a:pPr>
            <a:r>
              <a:rPr lang="en-US" sz="1800" dirty="0"/>
              <a:t> Determination of the nature of the products (PID)</a:t>
            </a:r>
          </a:p>
          <a:p>
            <a:pPr lvl="1">
              <a:buFontTx/>
              <a:buChar char="•"/>
            </a:pPr>
            <a:r>
              <a:rPr lang="en-US" sz="1800" dirty="0"/>
              <a:t> Energy and angular resolution</a:t>
            </a:r>
          </a:p>
          <a:p>
            <a:pPr lvl="1">
              <a:buFontTx/>
              <a:buChar char="•"/>
            </a:pPr>
            <a:r>
              <a:rPr lang="en-US" sz="1800" dirty="0"/>
              <a:t> Momentum distributions</a:t>
            </a:r>
          </a:p>
          <a:p>
            <a:pPr lvl="1">
              <a:buFontTx/>
              <a:buChar char="•"/>
            </a:pPr>
            <a:r>
              <a:rPr lang="en-US" sz="1800" dirty="0"/>
              <a:t> </a:t>
            </a:r>
            <a:r>
              <a:rPr lang="en-US" sz="1800" dirty="0">
                <a:latin typeface="Symbol" charset="0"/>
                <a:sym typeface="Symbol" charset="0"/>
              </a:rPr>
              <a:t></a:t>
            </a:r>
            <a:r>
              <a:rPr lang="en-US" sz="1800" dirty="0"/>
              <a:t> measurements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2C960-336F-4ECE-98BA-D8A980909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Today’s nuclear reactions in the laboratory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9139D6E-E3C6-4BF2-B9A7-81DD05762FFC}"/>
              </a:ext>
            </a:extLst>
          </p:cNvPr>
          <p:cNvGrpSpPr/>
          <p:nvPr/>
        </p:nvGrpSpPr>
        <p:grpSpPr>
          <a:xfrm>
            <a:off x="889311" y="3455305"/>
            <a:ext cx="2671126" cy="2716088"/>
            <a:chOff x="1195786" y="3755235"/>
            <a:chExt cx="2671126" cy="27160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68"/>
                <p:cNvSpPr>
                  <a:spLocks noChangeArrowheads="1"/>
                </p:cNvSpPr>
                <p:nvPr/>
              </p:nvSpPr>
              <p:spPr bwMode="auto">
                <a:xfrm>
                  <a:off x="1195786" y="5332550"/>
                  <a:ext cx="2321085" cy="11387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fr-FR" sz="1600" dirty="0"/>
                    <a:t>Agata:</a:t>
                  </a:r>
                </a:p>
                <a:p>
                  <a14:m>
                    <m:oMath xmlns:m="http://schemas.openxmlformats.org/officeDocument/2006/math">
                      <m:r>
                        <a:rPr lang="el-GR" sz="1600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l-GR" sz="1600" i="1" dirty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l-GR" sz="1600" dirty="0"/>
                    <a:t> </a:t>
                  </a:r>
                  <a:r>
                    <a:rPr lang="en-US" sz="1600" dirty="0"/>
                    <a:t>gamma-ray detector</a:t>
                  </a:r>
                </a:p>
                <a:p>
                  <a:r>
                    <a:rPr lang="fr-FR" sz="1600" dirty="0">
                      <a:latin typeface="+mj-lt"/>
                      <a:sym typeface="Symbol" charset="0"/>
                    </a:rPr>
                    <a:t>FWHM 6</a:t>
                  </a:r>
                  <a:r>
                    <a:rPr lang="fr-FR" sz="1600" dirty="0"/>
                    <a:t>keV @ 1 MeV</a:t>
                  </a:r>
                </a:p>
                <a:p>
                  <a:r>
                    <a:rPr lang="fr-FR" altLang="ja-JP" dirty="0">
                      <a:latin typeface="Symbol" charset="0"/>
                      <a:sym typeface="Symbol" charset="0"/>
                    </a:rPr>
                    <a:t></a:t>
                  </a:r>
                  <a:r>
                    <a:rPr lang="fr-FR" altLang="ja-JP" sz="1600" dirty="0"/>
                    <a:t>~43%</a:t>
                  </a:r>
                  <a:endParaRPr lang="fr-FR" sz="1600" dirty="0"/>
                </a:p>
              </p:txBody>
            </p:sp>
          </mc:Choice>
          <mc:Fallback xmlns="">
            <p:sp>
              <p:nvSpPr>
                <p:cNvPr id="31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95786" y="5332550"/>
                  <a:ext cx="2321085" cy="1138773"/>
                </a:xfrm>
                <a:prstGeom prst="rect">
                  <a:avLst/>
                </a:prstGeom>
                <a:blipFill>
                  <a:blip r:embed="rId2"/>
                  <a:stretch>
                    <a:fillRect l="-2625" t="-1604" b="-855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10A0A38-DA91-449A-B04F-46744C1AB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1491799" y="3607535"/>
              <a:ext cx="2227413" cy="252281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E43A058-D5F7-4E49-9F89-B28AEC99E4E8}"/>
              </a:ext>
            </a:extLst>
          </p:cNvPr>
          <p:cNvGrpSpPr/>
          <p:nvPr/>
        </p:nvGrpSpPr>
        <p:grpSpPr>
          <a:xfrm>
            <a:off x="7426535" y="731516"/>
            <a:ext cx="4568702" cy="1773312"/>
            <a:chOff x="4575298" y="786932"/>
            <a:chExt cx="4568702" cy="1773312"/>
          </a:xfrm>
        </p:grpSpPr>
        <p:pic>
          <p:nvPicPr>
            <p:cNvPr id="11" name="Picture 50" descr="logo_bleu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860" y="831581"/>
              <a:ext cx="1079500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8171A4E-F24F-4A3C-AB27-7BF333D63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5298" y="786932"/>
              <a:ext cx="4568702" cy="1773312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983B44-7EE2-4980-9457-AB3D976370EB}"/>
              </a:ext>
            </a:extLst>
          </p:cNvPr>
          <p:cNvGrpSpPr/>
          <p:nvPr/>
        </p:nvGrpSpPr>
        <p:grpSpPr>
          <a:xfrm>
            <a:off x="7764687" y="3921564"/>
            <a:ext cx="3986686" cy="2543475"/>
            <a:chOff x="5106311" y="3509859"/>
            <a:chExt cx="4098028" cy="2579657"/>
          </a:xfrm>
        </p:grpSpPr>
        <p:sp>
          <p:nvSpPr>
            <p:cNvPr id="45" name="Rectangle 68">
              <a:extLst>
                <a:ext uri="{FF2B5EF4-FFF2-40B4-BE49-F238E27FC236}">
                  <a16:creationId xmlns:a16="http://schemas.microsoft.com/office/drawing/2014/main" id="{F023F7BF-1C0E-4991-8452-ED6A5D601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7078" y="5746146"/>
              <a:ext cx="2227261" cy="343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dirty="0"/>
                <a:t>VAMOS spectrometer</a:t>
              </a: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BC38E6-D4C8-4B1F-84E3-393EA1FB9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6311" y="3509859"/>
              <a:ext cx="4001107" cy="2424559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C73CE458-540A-4B31-9186-24CD5F25C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924" y="2028959"/>
            <a:ext cx="4568703" cy="2093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62E491-711C-4F48-86CC-09D527AFE0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88" y="4529659"/>
            <a:ext cx="2726888" cy="1390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C6E8BD-D13E-4025-AF13-B58AB8B8311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4716" y="2394503"/>
            <a:ext cx="2563284" cy="1505284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994FA0-6E3A-7D50-F39D-031C3E7D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61BDA0-6506-8B58-E3E2-9D42D9C2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9D05337-C509-9488-5A13-FB988EC9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027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lèche vers la droite 62"/>
          <p:cNvSpPr/>
          <p:nvPr/>
        </p:nvSpPr>
        <p:spPr>
          <a:xfrm>
            <a:off x="6275961" y="2054965"/>
            <a:ext cx="578555" cy="39511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C5045ED-9BC5-4B4C-B4C3-3E9E3ABAF83A}"/>
              </a:ext>
            </a:extLst>
          </p:cNvPr>
          <p:cNvGrpSpPr/>
          <p:nvPr/>
        </p:nvGrpSpPr>
        <p:grpSpPr>
          <a:xfrm>
            <a:off x="7436644" y="993681"/>
            <a:ext cx="3017074" cy="1968023"/>
            <a:chOff x="5912644" y="993680"/>
            <a:chExt cx="3017074" cy="1968023"/>
          </a:xfrm>
        </p:grpSpPr>
        <p:sp>
          <p:nvSpPr>
            <p:cNvPr id="22" name="Rectangle 103"/>
            <p:cNvSpPr>
              <a:spLocks noChangeAspect="1" noChangeArrowheads="1"/>
            </p:cNvSpPr>
            <p:nvPr/>
          </p:nvSpPr>
          <p:spPr bwMode="auto">
            <a:xfrm>
              <a:off x="5912644" y="1578672"/>
              <a:ext cx="3017074" cy="1383031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Inclusive/exclusive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Strongly detectors dependent</a:t>
              </a: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6489676" y="993680"/>
              <a:ext cx="1582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800"/>
              </a:lvl1pPr>
            </a:lstStyle>
            <a:p>
              <a:r>
                <a:rPr lang="en-US" sz="2000" dirty="0"/>
                <a:t>Exit channel</a:t>
              </a:r>
            </a:p>
          </p:txBody>
        </p:sp>
      </p:grpSp>
      <p:sp>
        <p:nvSpPr>
          <p:cNvPr id="76" name="ZoneTexte 75"/>
          <p:cNvSpPr txBox="1"/>
          <p:nvPr/>
        </p:nvSpPr>
        <p:spPr>
          <a:xfrm>
            <a:off x="-1016000" y="3657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79678D-D14C-47D7-B2B9-FC0F598B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of reactions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5187B88-4AB2-4757-81D5-35B786348935}"/>
              </a:ext>
            </a:extLst>
          </p:cNvPr>
          <p:cNvGrpSpPr/>
          <p:nvPr/>
        </p:nvGrpSpPr>
        <p:grpSpPr>
          <a:xfrm>
            <a:off x="2201331" y="973986"/>
            <a:ext cx="3492500" cy="1985439"/>
            <a:chOff x="677331" y="973985"/>
            <a:chExt cx="3492500" cy="1985439"/>
          </a:xfrm>
        </p:grpSpPr>
        <p:sp>
          <p:nvSpPr>
            <p:cNvPr id="21" name="ZoneTexte 20"/>
            <p:cNvSpPr txBox="1"/>
            <p:nvPr/>
          </p:nvSpPr>
          <p:spPr>
            <a:xfrm>
              <a:off x="1132202" y="973985"/>
              <a:ext cx="21804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Entrance channel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080556C-4200-4FB4-8BDA-BE16A12F68F6}"/>
                </a:ext>
              </a:extLst>
            </p:cNvPr>
            <p:cNvGrpSpPr/>
            <p:nvPr/>
          </p:nvGrpSpPr>
          <p:grpSpPr>
            <a:xfrm>
              <a:off x="677331" y="1576393"/>
              <a:ext cx="3492500" cy="1383031"/>
              <a:chOff x="677331" y="1576393"/>
              <a:chExt cx="3492500" cy="1383031"/>
            </a:xfrm>
          </p:grpSpPr>
          <p:sp>
            <p:nvSpPr>
              <p:cNvPr id="6" name="Rectangle 32"/>
              <p:cNvSpPr>
                <a:spLocks noChangeArrowheads="1"/>
              </p:cNvSpPr>
              <p:nvPr/>
            </p:nvSpPr>
            <p:spPr bwMode="auto">
              <a:xfrm>
                <a:off x="677331" y="1576393"/>
                <a:ext cx="3492500" cy="1383031"/>
              </a:xfrm>
              <a:prstGeom prst="rect">
                <a:avLst/>
              </a:prstGeom>
              <a:solidFill>
                <a:srgbClr val="FF0000">
                  <a:alpha val="60000"/>
                </a:srgbClr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" name="Oval 8"/>
              <p:cNvSpPr>
                <a:spLocks noChangeArrowheads="1"/>
              </p:cNvSpPr>
              <p:nvPr/>
            </p:nvSpPr>
            <p:spPr bwMode="auto">
              <a:xfrm>
                <a:off x="1176881" y="2032494"/>
                <a:ext cx="162000" cy="16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" name="Oval 11"/>
              <p:cNvSpPr>
                <a:spLocks noChangeArrowheads="1"/>
              </p:cNvSpPr>
              <p:nvPr/>
            </p:nvSpPr>
            <p:spPr bwMode="auto">
              <a:xfrm>
                <a:off x="3645119" y="2430957"/>
                <a:ext cx="162000" cy="16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 anchor="ctr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>
                <a:off x="1010706" y="2511750"/>
                <a:ext cx="2990850" cy="95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Line 15"/>
              <p:cNvSpPr>
                <a:spLocks noChangeShapeType="1"/>
              </p:cNvSpPr>
              <p:nvPr/>
            </p:nvSpPr>
            <p:spPr bwMode="auto">
              <a:xfrm>
                <a:off x="1242481" y="2108525"/>
                <a:ext cx="2495550" cy="4000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Line 16"/>
              <p:cNvSpPr>
                <a:spLocks noChangeShapeType="1"/>
              </p:cNvSpPr>
              <p:nvPr/>
            </p:nvSpPr>
            <p:spPr bwMode="auto">
              <a:xfrm>
                <a:off x="1001181" y="2108525"/>
                <a:ext cx="482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Line 17"/>
              <p:cNvSpPr>
                <a:spLocks noChangeShapeType="1"/>
              </p:cNvSpPr>
              <p:nvPr/>
            </p:nvSpPr>
            <p:spPr bwMode="auto">
              <a:xfrm flipV="1">
                <a:off x="1083731" y="2114875"/>
                <a:ext cx="0" cy="38735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Text Box 18"/>
              <p:cNvSpPr txBox="1">
                <a:spLocks noChangeArrowheads="1"/>
              </p:cNvSpPr>
              <p:nvPr/>
            </p:nvSpPr>
            <p:spPr bwMode="auto">
              <a:xfrm>
                <a:off x="755440" y="2076931"/>
                <a:ext cx="31115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800" kern="0">
                    <a:solidFill>
                      <a:sysClr val="windowText" lastClr="000000"/>
                    </a:solidFill>
                  </a:rPr>
                  <a:t>b</a:t>
                </a:r>
              </a:p>
            </p:txBody>
          </p:sp>
          <p:sp>
            <p:nvSpPr>
              <p:cNvPr id="14" name="Line 19"/>
              <p:cNvSpPr>
                <a:spLocks noChangeShapeType="1"/>
              </p:cNvSpPr>
              <p:nvPr/>
            </p:nvSpPr>
            <p:spPr bwMode="auto">
              <a:xfrm>
                <a:off x="1261531" y="2108525"/>
                <a:ext cx="45085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 Box 20"/>
              <p:cNvSpPr txBox="1">
                <a:spLocks noChangeArrowheads="1"/>
              </p:cNvSpPr>
              <p:nvPr/>
            </p:nvSpPr>
            <p:spPr bwMode="auto">
              <a:xfrm>
                <a:off x="1652056" y="1773563"/>
                <a:ext cx="45076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kern="0" dirty="0">
                    <a:solidFill>
                      <a:sysClr val="windowText" lastClr="000000"/>
                    </a:solidFill>
                  </a:rPr>
                  <a:t>E</a:t>
                </a:r>
                <a:r>
                  <a:rPr lang="fr-FR" kern="0" baseline="-25000" dirty="0">
                    <a:solidFill>
                      <a:sysClr val="windowText" lastClr="000000"/>
                    </a:solidFill>
                  </a:rPr>
                  <a:t>p</a:t>
                </a:r>
                <a:endParaRPr lang="fr-FR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Line 21"/>
              <p:cNvSpPr>
                <a:spLocks noChangeShapeType="1"/>
              </p:cNvSpPr>
              <p:nvPr/>
            </p:nvSpPr>
            <p:spPr bwMode="auto">
              <a:xfrm>
                <a:off x="2144181" y="2219650"/>
                <a:ext cx="69850" cy="889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Line 22"/>
              <p:cNvSpPr>
                <a:spLocks noChangeShapeType="1"/>
              </p:cNvSpPr>
              <p:nvPr/>
            </p:nvSpPr>
            <p:spPr bwMode="auto">
              <a:xfrm flipH="1">
                <a:off x="2137831" y="2219650"/>
                <a:ext cx="69850" cy="889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ysClr val="windowText" lastClr="00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16222" y="2363891"/>
                    <a:ext cx="738664" cy="44018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defTabSz="914400"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 ker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 ker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ker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sz="1800" i="1" ker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sz="1800" i="1" ker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fr-FR" sz="1800" i="1" ker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fr-FR" sz="1800" i="1" ker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oMath>
                      </m:oMathPara>
                    </a14:m>
                    <a:endParaRPr lang="fr-FR" sz="1800" kern="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 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016222" y="2363891"/>
                    <a:ext cx="738664" cy="44018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Object 27"/>
                  <p:cNvSpPr txBox="1"/>
                  <p:nvPr/>
                </p:nvSpPr>
                <p:spPr bwMode="auto">
                  <a:xfrm>
                    <a:off x="813533" y="1670375"/>
                    <a:ext cx="898847" cy="2971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no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9" name="Object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3533" y="1670375"/>
                    <a:ext cx="898847" cy="29710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2245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Object 28"/>
                  <p:cNvSpPr txBox="1"/>
                  <p:nvPr/>
                </p:nvSpPr>
                <p:spPr bwMode="auto">
                  <a:xfrm>
                    <a:off x="3226594" y="2007206"/>
                    <a:ext cx="872331" cy="40262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no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0" name="Object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26594" y="2007206"/>
                    <a:ext cx="872331" cy="40262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A815AF49-F871-4F88-988C-5B1DDFD043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2481" y="2100595"/>
                <a:ext cx="139763" cy="365679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6B5C5FCB-C22B-4EE1-895D-0D666E0FE5B3}"/>
                      </a:ext>
                    </a:extLst>
                  </p:cNvPr>
                  <p:cNvSpPr txBox="1"/>
                  <p:nvPr/>
                </p:nvSpPr>
                <p:spPr>
                  <a:xfrm>
                    <a:off x="1382244" y="2153816"/>
                    <a:ext cx="211789" cy="34714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6B5C5FCB-C22B-4EE1-895D-0D666E0FE5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82244" y="2153816"/>
                    <a:ext cx="211789" cy="34714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6471" t="-33333" r="-102941" b="-877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A62740D3-9F0D-4B26-AAEF-85236282D8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07673" y="2274991"/>
                <a:ext cx="339733" cy="246284"/>
              </a:xfrm>
              <a:prstGeom prst="straightConnector1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 type="stealth" w="lg" len="lg"/>
              </a:ln>
              <a:effectLst/>
            </p:spPr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77330EB4-024C-495E-99A6-43CA5ACF20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22133" y="2502787"/>
                <a:ext cx="216739" cy="264035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2AD6C4C-5254-46C2-B965-3B273116C7F1}"/>
                      </a:ext>
                    </a:extLst>
                  </p:cNvPr>
                  <p:cNvSpPr txBox="1"/>
                  <p:nvPr/>
                </p:nvSpPr>
                <p:spPr>
                  <a:xfrm>
                    <a:off x="3639625" y="2573795"/>
                    <a:ext cx="211789" cy="34714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82AD6C4C-5254-46C2-B965-3B273116C7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9625" y="2573795"/>
                    <a:ext cx="211789" cy="34714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2857" t="-33333" r="-100000" b="-877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CEAD2A5-23C0-47ED-9986-2D34D29BE71E}"/>
              </a:ext>
            </a:extLst>
          </p:cNvPr>
          <p:cNvGrpSpPr/>
          <p:nvPr/>
        </p:nvGrpSpPr>
        <p:grpSpPr>
          <a:xfrm>
            <a:off x="1112948" y="2934566"/>
            <a:ext cx="9338326" cy="3208005"/>
            <a:chOff x="-411053" y="2934565"/>
            <a:chExt cx="9338326" cy="3208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ZoneTexte 70"/>
                <p:cNvSpPr txBox="1"/>
                <p:nvPr/>
              </p:nvSpPr>
              <p:spPr>
                <a:xfrm>
                  <a:off x="6091497" y="3126946"/>
                  <a:ext cx="28357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800" dirty="0"/>
                    <a:t>Elastic scattering </a:t>
                  </a:r>
                  <a14:m>
                    <m:oMath xmlns:m="http://schemas.openxmlformats.org/officeDocument/2006/math"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1" name="ZoneTexte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97" y="3126946"/>
                  <a:ext cx="283577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720" t="-9836" b="-2459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ZoneTexte 80"/>
            <p:cNvSpPr txBox="1"/>
            <p:nvPr/>
          </p:nvSpPr>
          <p:spPr>
            <a:xfrm>
              <a:off x="6091497" y="4946709"/>
              <a:ext cx="20954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Inelastic scattering</a:t>
              </a:r>
            </a:p>
            <a:p>
              <a:r>
                <a:rPr lang="en-US" sz="1800" dirty="0"/>
                <a:t>Deeply inelastic…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6091497" y="5656301"/>
              <a:ext cx="21723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Compound nucleus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A650628-57C3-4A4B-9D6E-5653CAD4844A}"/>
                    </a:ext>
                  </a:extLst>
                </p:cNvPr>
                <p:cNvSpPr txBox="1"/>
                <p:nvPr/>
              </p:nvSpPr>
              <p:spPr>
                <a:xfrm>
                  <a:off x="1067945" y="3127515"/>
                  <a:ext cx="232168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groupChr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A650628-57C3-4A4B-9D6E-5653CAD484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3127515"/>
                  <a:ext cx="2321681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3675" t="-43137" b="-9215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600E8EC-D5A8-4CF9-B389-C4808B5E00C2}"/>
                    </a:ext>
                  </a:extLst>
                </p:cNvPr>
                <p:cNvSpPr txBox="1"/>
                <p:nvPr/>
              </p:nvSpPr>
              <p:spPr>
                <a:xfrm>
                  <a:off x="1067945" y="4075578"/>
                  <a:ext cx="232168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>
                  <a:defPPr>
                    <a:defRPr lang="en-US"/>
                  </a:defPPr>
                  <a:lvl1pPr>
                    <a:defRPr sz="2400" b="0" i="1">
                      <a:latin typeface="Cambria Math" panose="02040503050406030204" pitchFamily="18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fr-FR" sz="200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sz="20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>
                            <a:latin typeface="Cambria Math" panose="02040503050406030204" pitchFamily="18" charset="0"/>
                          </a:rPr>
                          <m:t>𝑎</m:t>
                        </m:r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sz="200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groupChr>
                        <m:r>
                          <a:rPr lang="fr-FR" sz="200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sz="20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600E8EC-D5A8-4CF9-B389-C4808B5E0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4075578"/>
                  <a:ext cx="2321681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3675" t="-46000" b="-94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53C62C5-443D-4379-9E8C-40786D78AEE1}"/>
                    </a:ext>
                  </a:extLst>
                </p:cNvPr>
                <p:cNvSpPr txBox="1"/>
                <p:nvPr/>
              </p:nvSpPr>
              <p:spPr>
                <a:xfrm>
                  <a:off x="1067945" y="5091176"/>
                  <a:ext cx="3152732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groupCh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+…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53C62C5-443D-4379-9E8C-40786D78AE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5091176"/>
                  <a:ext cx="3152732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2708" t="-43137" b="-9215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E3EE969-73F5-47AD-BB44-98AFC2342CBE}"/>
                    </a:ext>
                  </a:extLst>
                </p:cNvPr>
                <p:cNvSpPr txBox="1"/>
                <p:nvPr/>
              </p:nvSpPr>
              <p:spPr>
                <a:xfrm>
                  <a:off x="1067945" y="3501134"/>
                  <a:ext cx="2321681" cy="3471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groupChr>
                        <m:acc>
                          <m:accPr>
                            <m:chr m:val="⃗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E3EE969-73F5-47AD-BB44-98AFC2342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3501134"/>
                  <a:ext cx="2321681" cy="347146"/>
                </a:xfrm>
                <a:prstGeom prst="rect">
                  <a:avLst/>
                </a:prstGeom>
                <a:blipFill>
                  <a:blip r:embed="rId12"/>
                  <a:stretch>
                    <a:fillRect l="-3675" t="-33333" b="-8245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ZoneTexte 70">
                  <a:extLst>
                    <a:ext uri="{FF2B5EF4-FFF2-40B4-BE49-F238E27FC236}">
                      <a16:creationId xmlns:a16="http://schemas.microsoft.com/office/drawing/2014/main" id="{560A3075-9CE9-434E-A853-4FFC7EC64533}"/>
                    </a:ext>
                  </a:extLst>
                </p:cNvPr>
                <p:cNvSpPr txBox="1"/>
                <p:nvPr/>
              </p:nvSpPr>
              <p:spPr>
                <a:xfrm>
                  <a:off x="6091497" y="3552859"/>
                  <a:ext cx="2399760" cy="4047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800" dirty="0"/>
                    <a:t>Spin transfer </a:t>
                  </a:r>
                  <a14:m>
                    <m:oMath xmlns:m="http://schemas.openxmlformats.org/officeDocument/2006/math"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67" name="ZoneTexte 70">
                  <a:extLst>
                    <a:ext uri="{FF2B5EF4-FFF2-40B4-BE49-F238E27FC236}">
                      <a16:creationId xmlns:a16="http://schemas.microsoft.com/office/drawing/2014/main" id="{560A3075-9CE9-434E-A853-4FFC7EC645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97" y="3552859"/>
                  <a:ext cx="2399760" cy="404791"/>
                </a:xfrm>
                <a:prstGeom prst="rect">
                  <a:avLst/>
                </a:prstGeom>
                <a:blipFill>
                  <a:blip r:embed="rId13"/>
                  <a:stretch>
                    <a:fillRect l="-2030" t="-21212" r="-11421" b="-2424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D80E438C-67A7-488F-A18E-7F502A248BAF}"/>
                </a:ext>
              </a:extLst>
            </p:cNvPr>
            <p:cNvSpPr/>
            <p:nvPr/>
          </p:nvSpPr>
          <p:spPr>
            <a:xfrm>
              <a:off x="499356" y="3160400"/>
              <a:ext cx="355945" cy="803715"/>
            </a:xfrm>
            <a:prstGeom prst="leftBrace">
              <a:avLst>
                <a:gd name="adj1" fmla="val 56449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FFA55EF-EAE2-4BA8-B6AB-D61F896708EE}"/>
                    </a:ext>
                  </a:extLst>
                </p:cNvPr>
                <p:cNvSpPr txBox="1"/>
                <p:nvPr/>
              </p:nvSpPr>
              <p:spPr>
                <a:xfrm>
                  <a:off x="1067945" y="5656301"/>
                  <a:ext cx="3152732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r>
                    <a:rPr lang="fr-FR" dirty="0"/>
                    <a:t> </a:t>
                  </a:r>
                  <a14:m>
                    <m:oMath xmlns:m="http://schemas.openxmlformats.org/officeDocument/2006/math"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fr-FR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  <m:r>
                        <a:rPr lang="fr-F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i="0">
                          <a:latin typeface="Cambria Math" panose="02040503050406030204" pitchFamily="18" charset="0"/>
                        </a:rPr>
                        <m:t>decay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FFA55EF-EAE2-4BA8-B6AB-D61F896708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5656301"/>
                  <a:ext cx="3152732" cy="307777"/>
                </a:xfrm>
                <a:prstGeom prst="rect">
                  <a:avLst/>
                </a:prstGeom>
                <a:blipFill>
                  <a:blip r:embed="rId14"/>
                  <a:stretch>
                    <a:fillRect l="-2708" t="-46000" b="-94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ZoneTexte 70">
                  <a:extLst>
                    <a:ext uri="{FF2B5EF4-FFF2-40B4-BE49-F238E27FC236}">
                      <a16:creationId xmlns:a16="http://schemas.microsoft.com/office/drawing/2014/main" id="{4A89AEF5-8F0E-448F-84FA-1942E4553667}"/>
                    </a:ext>
                  </a:extLst>
                </p:cNvPr>
                <p:cNvSpPr txBox="1"/>
                <p:nvPr/>
              </p:nvSpPr>
              <p:spPr>
                <a:xfrm>
                  <a:off x="6091497" y="4081521"/>
                  <a:ext cx="28330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800" dirty="0"/>
                    <a:t>Transfer reaction </a:t>
                  </a:r>
                  <a14:m>
                    <m:oMath xmlns:m="http://schemas.openxmlformats.org/officeDocument/2006/math"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800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dirty="0" err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fr-FR" sz="1800" i="1" dirty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69" name="ZoneTexte 70">
                  <a:extLst>
                    <a:ext uri="{FF2B5EF4-FFF2-40B4-BE49-F238E27FC236}">
                      <a16:creationId xmlns:a16="http://schemas.microsoft.com/office/drawing/2014/main" id="{4A89AEF5-8F0E-448F-84FA-1942E45536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1497" y="4081521"/>
                  <a:ext cx="2833020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1720" t="-10000" b="-2666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B5D8129-8A9E-4887-B512-73C2EEA91241}"/>
                    </a:ext>
                  </a:extLst>
                </p:cNvPr>
                <p:cNvSpPr txBox="1"/>
                <p:nvPr/>
              </p:nvSpPr>
              <p:spPr>
                <a:xfrm>
                  <a:off x="1067945" y="4514115"/>
                  <a:ext cx="232168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groupChr>
                        <m:r>
                          <a:rPr lang="fr-FR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B5D8129-8A9E-4887-B512-73C2EEA912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7945" y="4514115"/>
                  <a:ext cx="2321681" cy="307777"/>
                </a:xfrm>
                <a:prstGeom prst="rect">
                  <a:avLst/>
                </a:prstGeom>
                <a:blipFill>
                  <a:blip r:embed="rId16"/>
                  <a:stretch>
                    <a:fillRect t="-46000" b="-94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ZoneTexte 70">
              <a:extLst>
                <a:ext uri="{FF2B5EF4-FFF2-40B4-BE49-F238E27FC236}">
                  <a16:creationId xmlns:a16="http://schemas.microsoft.com/office/drawing/2014/main" id="{297D54FD-B7E7-4313-8AD9-09860E98DB20}"/>
                </a:ext>
              </a:extLst>
            </p:cNvPr>
            <p:cNvSpPr txBox="1"/>
            <p:nvPr/>
          </p:nvSpPr>
          <p:spPr>
            <a:xfrm>
              <a:off x="6091497" y="4514115"/>
              <a:ext cx="2659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Nuclear Bremsstrahlung</a:t>
              </a:r>
            </a:p>
          </p:txBody>
        </p:sp>
        <p:sp>
          <p:nvSpPr>
            <p:cNvPr id="73" name="Left Brace 72">
              <a:extLst>
                <a:ext uri="{FF2B5EF4-FFF2-40B4-BE49-F238E27FC236}">
                  <a16:creationId xmlns:a16="http://schemas.microsoft.com/office/drawing/2014/main" id="{CA7BA056-301B-4F0E-A817-3FAF59127105}"/>
                </a:ext>
              </a:extLst>
            </p:cNvPr>
            <p:cNvSpPr/>
            <p:nvPr/>
          </p:nvSpPr>
          <p:spPr>
            <a:xfrm>
              <a:off x="455592" y="4142994"/>
              <a:ext cx="399709" cy="1999576"/>
            </a:xfrm>
            <a:prstGeom prst="leftBrace">
              <a:avLst>
                <a:gd name="adj1" fmla="val 125064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ZoneTexte 70">
              <a:extLst>
                <a:ext uri="{FF2B5EF4-FFF2-40B4-BE49-F238E27FC236}">
                  <a16:creationId xmlns:a16="http://schemas.microsoft.com/office/drawing/2014/main" id="{B5D0C2E3-2762-4910-A52C-53E8709FB6C6}"/>
                </a:ext>
              </a:extLst>
            </p:cNvPr>
            <p:cNvSpPr txBox="1"/>
            <p:nvPr/>
          </p:nvSpPr>
          <p:spPr>
            <a:xfrm rot="16200000">
              <a:off x="-777135" y="3300647"/>
              <a:ext cx="1255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N</a:t>
              </a:r>
              <a:r>
                <a:rPr lang="en-US" sz="1400" dirty="0"/>
                <a:t>o </a:t>
              </a:r>
              <a:r>
                <a:rPr lang="en-US" sz="1400"/>
                <a:t>energy transfer</a:t>
              </a:r>
              <a:endParaRPr lang="en-US" sz="1400" dirty="0"/>
            </a:p>
          </p:txBody>
        </p:sp>
        <p:sp>
          <p:nvSpPr>
            <p:cNvPr id="75" name="ZoneTexte 70">
              <a:extLst>
                <a:ext uri="{FF2B5EF4-FFF2-40B4-BE49-F238E27FC236}">
                  <a16:creationId xmlns:a16="http://schemas.microsoft.com/office/drawing/2014/main" id="{3CC43532-100E-45D0-B4F1-26F0DF6B3F43}"/>
                </a:ext>
              </a:extLst>
            </p:cNvPr>
            <p:cNvSpPr txBox="1"/>
            <p:nvPr/>
          </p:nvSpPr>
          <p:spPr>
            <a:xfrm rot="16200000">
              <a:off x="-777135" y="4881172"/>
              <a:ext cx="1255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Energy transfer</a:t>
              </a:r>
            </a:p>
          </p:txBody>
        </p:sp>
      </p:grp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2B38EB4-14AB-4102-DBDC-36884B58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0D037F-B3EA-F91B-1CB8-AAEA6593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6D1BE6-B296-A37E-55B3-88E869750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042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er 46"/>
          <p:cNvGrpSpPr/>
          <p:nvPr/>
        </p:nvGrpSpPr>
        <p:grpSpPr>
          <a:xfrm>
            <a:off x="2912769" y="752804"/>
            <a:ext cx="7997827" cy="3119350"/>
            <a:chOff x="525169" y="1375103"/>
            <a:chExt cx="7997827" cy="3119350"/>
          </a:xfrm>
        </p:grpSpPr>
        <p:sp>
          <p:nvSpPr>
            <p:cNvPr id="48" name="Oval 3"/>
            <p:cNvSpPr>
              <a:spLocks noChangeArrowheads="1"/>
            </p:cNvSpPr>
            <p:nvPr/>
          </p:nvSpPr>
          <p:spPr bwMode="auto">
            <a:xfrm>
              <a:off x="2814098" y="2433163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dk1">
                    <a:shade val="45000"/>
                    <a:satMod val="170000"/>
                  </a:schemeClr>
                </a:gs>
                <a:gs pos="70000">
                  <a:schemeClr val="dk1">
                    <a:tint val="99000"/>
                    <a:shade val="65000"/>
                    <a:satMod val="15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"/>
            <p:cNvSpPr>
              <a:spLocks noChangeArrowheads="1"/>
            </p:cNvSpPr>
            <p:nvPr/>
          </p:nvSpPr>
          <p:spPr bwMode="auto">
            <a:xfrm>
              <a:off x="2444533" y="2386013"/>
              <a:ext cx="381000" cy="381000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dk1">
                    <a:shade val="45000"/>
                    <a:satMod val="170000"/>
                  </a:schemeClr>
                </a:gs>
                <a:gs pos="70000">
                  <a:schemeClr val="dk1">
                    <a:tint val="99000"/>
                    <a:shade val="65000"/>
                    <a:satMod val="15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2401888" y="2524854"/>
              <a:ext cx="1501775" cy="52241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Oval 6"/>
            <p:cNvSpPr>
              <a:spLocks noChangeArrowheads="1"/>
            </p:cNvSpPr>
            <p:nvPr/>
          </p:nvSpPr>
          <p:spPr bwMode="auto">
            <a:xfrm>
              <a:off x="2911476" y="1821052"/>
              <a:ext cx="381000" cy="381600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dk1">
                    <a:shade val="45000"/>
                    <a:satMod val="170000"/>
                  </a:schemeClr>
                </a:gs>
                <a:gs pos="70000">
                  <a:schemeClr val="dk1">
                    <a:tint val="99000"/>
                    <a:shade val="65000"/>
                    <a:satMod val="15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2989263" y="3202821"/>
              <a:ext cx="381000" cy="381600"/>
            </a:xfrm>
            <a:prstGeom prst="ellipse">
              <a:avLst/>
            </a:pr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dk1">
                    <a:shade val="45000"/>
                    <a:satMod val="170000"/>
                  </a:schemeClr>
                </a:gs>
                <a:gs pos="70000">
                  <a:schemeClr val="dk1">
                    <a:tint val="99000"/>
                    <a:shade val="65000"/>
                    <a:satMod val="15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855663" y="1862970"/>
              <a:ext cx="3856014" cy="468611"/>
            </a:xfrm>
            <a:custGeom>
              <a:avLst/>
              <a:gdLst>
                <a:gd name="T0" fmla="*/ 0 w 2597"/>
                <a:gd name="T1" fmla="*/ 449 h 459"/>
                <a:gd name="T2" fmla="*/ 917 w 2597"/>
                <a:gd name="T3" fmla="*/ 432 h 459"/>
                <a:gd name="T4" fmla="*/ 1397 w 2597"/>
                <a:gd name="T5" fmla="*/ 288 h 459"/>
                <a:gd name="T6" fmla="*/ 1685 w 2597"/>
                <a:gd name="T7" fmla="*/ 240 h 459"/>
                <a:gd name="T8" fmla="*/ 2069 w 2597"/>
                <a:gd name="T9" fmla="*/ 240 h 459"/>
                <a:gd name="T10" fmla="*/ 2597 w 2597"/>
                <a:gd name="T11" fmla="*/ 0 h 459"/>
                <a:gd name="connsiteX0" fmla="*/ 0 w 9806"/>
                <a:gd name="connsiteY0" fmla="*/ 6752 h 6755"/>
                <a:gd name="connsiteX1" fmla="*/ 3531 w 9806"/>
                <a:gd name="connsiteY1" fmla="*/ 6382 h 6755"/>
                <a:gd name="connsiteX2" fmla="*/ 5379 w 9806"/>
                <a:gd name="connsiteY2" fmla="*/ 3245 h 6755"/>
                <a:gd name="connsiteX3" fmla="*/ 6488 w 9806"/>
                <a:gd name="connsiteY3" fmla="*/ 2199 h 6755"/>
                <a:gd name="connsiteX4" fmla="*/ 7967 w 9806"/>
                <a:gd name="connsiteY4" fmla="*/ 2199 h 6755"/>
                <a:gd name="connsiteX5" fmla="*/ 9806 w 9806"/>
                <a:gd name="connsiteY5" fmla="*/ 0 h 6755"/>
                <a:gd name="connsiteX0" fmla="*/ 0 w 10000"/>
                <a:gd name="connsiteY0" fmla="*/ 9996 h 10001"/>
                <a:gd name="connsiteX1" fmla="*/ 3601 w 10000"/>
                <a:gd name="connsiteY1" fmla="*/ 9448 h 10001"/>
                <a:gd name="connsiteX2" fmla="*/ 5485 w 10000"/>
                <a:gd name="connsiteY2" fmla="*/ 4804 h 10001"/>
                <a:gd name="connsiteX3" fmla="*/ 6616 w 10000"/>
                <a:gd name="connsiteY3" fmla="*/ 3255 h 10001"/>
                <a:gd name="connsiteX4" fmla="*/ 8125 w 10000"/>
                <a:gd name="connsiteY4" fmla="*/ 3255 h 10001"/>
                <a:gd name="connsiteX5" fmla="*/ 10000 w 10000"/>
                <a:gd name="connsiteY5" fmla="*/ 0 h 10001"/>
                <a:gd name="connsiteX0" fmla="*/ 0 w 10321"/>
                <a:gd name="connsiteY0" fmla="*/ 9099 h 9104"/>
                <a:gd name="connsiteX1" fmla="*/ 3601 w 10321"/>
                <a:gd name="connsiteY1" fmla="*/ 8551 h 9104"/>
                <a:gd name="connsiteX2" fmla="*/ 5485 w 10321"/>
                <a:gd name="connsiteY2" fmla="*/ 3907 h 9104"/>
                <a:gd name="connsiteX3" fmla="*/ 6616 w 10321"/>
                <a:gd name="connsiteY3" fmla="*/ 2358 h 9104"/>
                <a:gd name="connsiteX4" fmla="*/ 8125 w 10321"/>
                <a:gd name="connsiteY4" fmla="*/ 2358 h 9104"/>
                <a:gd name="connsiteX5" fmla="*/ 10321 w 10321"/>
                <a:gd name="connsiteY5" fmla="*/ 0 h 9104"/>
                <a:gd name="connsiteX0" fmla="*/ 0 w 10000"/>
                <a:gd name="connsiteY0" fmla="*/ 9995 h 10000"/>
                <a:gd name="connsiteX1" fmla="*/ 3489 w 10000"/>
                <a:gd name="connsiteY1" fmla="*/ 9393 h 10000"/>
                <a:gd name="connsiteX2" fmla="*/ 5314 w 10000"/>
                <a:gd name="connsiteY2" fmla="*/ 4292 h 10000"/>
                <a:gd name="connsiteX3" fmla="*/ 6410 w 10000"/>
                <a:gd name="connsiteY3" fmla="*/ 2590 h 10000"/>
                <a:gd name="connsiteX4" fmla="*/ 7872 w 10000"/>
                <a:gd name="connsiteY4" fmla="*/ 2590 h 10000"/>
                <a:gd name="connsiteX5" fmla="*/ 10000 w 10000"/>
                <a:gd name="connsiteY5" fmla="*/ 0 h 10000"/>
                <a:gd name="connsiteX0" fmla="*/ 0 w 10000"/>
                <a:gd name="connsiteY0" fmla="*/ 9995 h 10000"/>
                <a:gd name="connsiteX1" fmla="*/ 3489 w 10000"/>
                <a:gd name="connsiteY1" fmla="*/ 9393 h 10000"/>
                <a:gd name="connsiteX2" fmla="*/ 5314 w 10000"/>
                <a:gd name="connsiteY2" fmla="*/ 4292 h 10000"/>
                <a:gd name="connsiteX3" fmla="*/ 6051 w 10000"/>
                <a:gd name="connsiteY3" fmla="*/ 2787 h 10000"/>
                <a:gd name="connsiteX4" fmla="*/ 7872 w 10000"/>
                <a:gd name="connsiteY4" fmla="*/ 2590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9995"/>
                  </a:moveTo>
                  <a:cubicBezTo>
                    <a:pt x="582" y="9853"/>
                    <a:pt x="2602" y="10348"/>
                    <a:pt x="3489" y="9393"/>
                  </a:cubicBezTo>
                  <a:cubicBezTo>
                    <a:pt x="4376" y="8436"/>
                    <a:pt x="4887" y="5393"/>
                    <a:pt x="5314" y="4292"/>
                  </a:cubicBezTo>
                  <a:cubicBezTo>
                    <a:pt x="5741" y="3191"/>
                    <a:pt x="5626" y="3070"/>
                    <a:pt x="6051" y="2787"/>
                  </a:cubicBezTo>
                  <a:cubicBezTo>
                    <a:pt x="6479" y="2503"/>
                    <a:pt x="7214" y="3054"/>
                    <a:pt x="7872" y="2590"/>
                  </a:cubicBezTo>
                  <a:cubicBezTo>
                    <a:pt x="8530" y="2126"/>
                    <a:pt x="8974" y="1770"/>
                    <a:pt x="10000" y="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855662" y="3306321"/>
              <a:ext cx="3644033" cy="521742"/>
            </a:xfrm>
            <a:custGeom>
              <a:avLst/>
              <a:gdLst>
                <a:gd name="T0" fmla="*/ 0 w 2400"/>
                <a:gd name="T1" fmla="*/ 288 h 295"/>
                <a:gd name="T2" fmla="*/ 1008 w 2400"/>
                <a:gd name="T3" fmla="*/ 288 h 295"/>
                <a:gd name="T4" fmla="*/ 1200 w 2400"/>
                <a:gd name="T5" fmla="*/ 288 h 295"/>
                <a:gd name="T6" fmla="*/ 1351 w 2400"/>
                <a:gd name="T7" fmla="*/ 247 h 295"/>
                <a:gd name="T8" fmla="*/ 1661 w 2400"/>
                <a:gd name="T9" fmla="*/ 174 h 295"/>
                <a:gd name="T10" fmla="*/ 1920 w 2400"/>
                <a:gd name="T11" fmla="*/ 48 h 295"/>
                <a:gd name="T12" fmla="*/ 2400 w 2400"/>
                <a:gd name="T13" fmla="*/ 0 h 295"/>
                <a:gd name="connsiteX0" fmla="*/ 0 w 10000"/>
                <a:gd name="connsiteY0" fmla="*/ 9763 h 9851"/>
                <a:gd name="connsiteX1" fmla="*/ 4200 w 10000"/>
                <a:gd name="connsiteY1" fmla="*/ 9763 h 9851"/>
                <a:gd name="connsiteX2" fmla="*/ 5000 w 10000"/>
                <a:gd name="connsiteY2" fmla="*/ 9763 h 9851"/>
                <a:gd name="connsiteX3" fmla="*/ 6138 w 10000"/>
                <a:gd name="connsiteY3" fmla="*/ 8570 h 9851"/>
                <a:gd name="connsiteX4" fmla="*/ 6921 w 10000"/>
                <a:gd name="connsiteY4" fmla="*/ 5898 h 9851"/>
                <a:gd name="connsiteX5" fmla="*/ 8000 w 10000"/>
                <a:gd name="connsiteY5" fmla="*/ 1627 h 9851"/>
                <a:gd name="connsiteX6" fmla="*/ 10000 w 10000"/>
                <a:gd name="connsiteY6" fmla="*/ 0 h 9851"/>
                <a:gd name="connsiteX0" fmla="*/ 0 w 10000"/>
                <a:gd name="connsiteY0" fmla="*/ 9911 h 10000"/>
                <a:gd name="connsiteX1" fmla="*/ 4200 w 10000"/>
                <a:gd name="connsiteY1" fmla="*/ 9911 h 10000"/>
                <a:gd name="connsiteX2" fmla="*/ 5000 w 10000"/>
                <a:gd name="connsiteY2" fmla="*/ 9911 h 10000"/>
                <a:gd name="connsiteX3" fmla="*/ 6138 w 10000"/>
                <a:gd name="connsiteY3" fmla="*/ 8700 h 10000"/>
                <a:gd name="connsiteX4" fmla="*/ 7066 w 10000"/>
                <a:gd name="connsiteY4" fmla="*/ 6588 h 10000"/>
                <a:gd name="connsiteX5" fmla="*/ 8000 w 10000"/>
                <a:gd name="connsiteY5" fmla="*/ 1652 h 10000"/>
                <a:gd name="connsiteX6" fmla="*/ 10000 w 10000"/>
                <a:gd name="connsiteY6" fmla="*/ 0 h 10000"/>
                <a:gd name="connsiteX0" fmla="*/ 0 w 10000"/>
                <a:gd name="connsiteY0" fmla="*/ 9911 h 10000"/>
                <a:gd name="connsiteX1" fmla="*/ 4200 w 10000"/>
                <a:gd name="connsiteY1" fmla="*/ 9911 h 10000"/>
                <a:gd name="connsiteX2" fmla="*/ 5000 w 10000"/>
                <a:gd name="connsiteY2" fmla="*/ 9911 h 10000"/>
                <a:gd name="connsiteX3" fmla="*/ 6138 w 10000"/>
                <a:gd name="connsiteY3" fmla="*/ 8700 h 10000"/>
                <a:gd name="connsiteX4" fmla="*/ 7066 w 10000"/>
                <a:gd name="connsiteY4" fmla="*/ 6588 h 10000"/>
                <a:gd name="connsiteX5" fmla="*/ 8242 w 10000"/>
                <a:gd name="connsiteY5" fmla="*/ 4855 h 10000"/>
                <a:gd name="connsiteX6" fmla="*/ 10000 w 10000"/>
                <a:gd name="connsiteY6" fmla="*/ 0 h 10000"/>
                <a:gd name="connsiteX0" fmla="*/ 0 w 9661"/>
                <a:gd name="connsiteY0" fmla="*/ 5109 h 12220"/>
                <a:gd name="connsiteX1" fmla="*/ 4200 w 9661"/>
                <a:gd name="connsiteY1" fmla="*/ 5109 h 12220"/>
                <a:gd name="connsiteX2" fmla="*/ 5000 w 9661"/>
                <a:gd name="connsiteY2" fmla="*/ 5109 h 12220"/>
                <a:gd name="connsiteX3" fmla="*/ 6138 w 9661"/>
                <a:gd name="connsiteY3" fmla="*/ 3898 h 12220"/>
                <a:gd name="connsiteX4" fmla="*/ 7066 w 9661"/>
                <a:gd name="connsiteY4" fmla="*/ 1786 h 12220"/>
                <a:gd name="connsiteX5" fmla="*/ 8242 w 9661"/>
                <a:gd name="connsiteY5" fmla="*/ 53 h 12220"/>
                <a:gd name="connsiteX6" fmla="*/ 9661 w 9661"/>
                <a:gd name="connsiteY6" fmla="*/ 12216 h 12220"/>
                <a:gd name="connsiteX0" fmla="*/ 0 w 10000"/>
                <a:gd name="connsiteY0" fmla="*/ 2753 h 8572"/>
                <a:gd name="connsiteX1" fmla="*/ 4347 w 10000"/>
                <a:gd name="connsiteY1" fmla="*/ 2753 h 8572"/>
                <a:gd name="connsiteX2" fmla="*/ 5175 w 10000"/>
                <a:gd name="connsiteY2" fmla="*/ 2753 h 8572"/>
                <a:gd name="connsiteX3" fmla="*/ 6353 w 10000"/>
                <a:gd name="connsiteY3" fmla="*/ 1762 h 8572"/>
                <a:gd name="connsiteX4" fmla="*/ 7314 w 10000"/>
                <a:gd name="connsiteY4" fmla="*/ 34 h 8572"/>
                <a:gd name="connsiteX5" fmla="*/ 8456 w 10000"/>
                <a:gd name="connsiteY5" fmla="*/ 253 h 8572"/>
                <a:gd name="connsiteX6" fmla="*/ 10000 w 10000"/>
                <a:gd name="connsiteY6" fmla="*/ 8569 h 8572"/>
                <a:gd name="connsiteX0" fmla="*/ 0 w 10000"/>
                <a:gd name="connsiteY0" fmla="*/ 3532 h 10322"/>
                <a:gd name="connsiteX1" fmla="*/ 4347 w 10000"/>
                <a:gd name="connsiteY1" fmla="*/ 3532 h 10322"/>
                <a:gd name="connsiteX2" fmla="*/ 5175 w 10000"/>
                <a:gd name="connsiteY2" fmla="*/ 3532 h 10322"/>
                <a:gd name="connsiteX3" fmla="*/ 6353 w 10000"/>
                <a:gd name="connsiteY3" fmla="*/ 2376 h 10322"/>
                <a:gd name="connsiteX4" fmla="*/ 7314 w 10000"/>
                <a:gd name="connsiteY4" fmla="*/ 360 h 10322"/>
                <a:gd name="connsiteX5" fmla="*/ 8456 w 10000"/>
                <a:gd name="connsiteY5" fmla="*/ 615 h 10322"/>
                <a:gd name="connsiteX6" fmla="*/ 10000 w 10000"/>
                <a:gd name="connsiteY6" fmla="*/ 10317 h 10322"/>
                <a:gd name="connsiteX0" fmla="*/ 0 w 9900"/>
                <a:gd name="connsiteY0" fmla="*/ 3821 h 10802"/>
                <a:gd name="connsiteX1" fmla="*/ 4347 w 9900"/>
                <a:gd name="connsiteY1" fmla="*/ 3821 h 10802"/>
                <a:gd name="connsiteX2" fmla="*/ 5175 w 9900"/>
                <a:gd name="connsiteY2" fmla="*/ 3821 h 10802"/>
                <a:gd name="connsiteX3" fmla="*/ 6353 w 9900"/>
                <a:gd name="connsiteY3" fmla="*/ 2665 h 10802"/>
                <a:gd name="connsiteX4" fmla="*/ 7314 w 9900"/>
                <a:gd name="connsiteY4" fmla="*/ 649 h 10802"/>
                <a:gd name="connsiteX5" fmla="*/ 8456 w 9900"/>
                <a:gd name="connsiteY5" fmla="*/ 904 h 10802"/>
                <a:gd name="connsiteX6" fmla="*/ 9900 w 9900"/>
                <a:gd name="connsiteY6" fmla="*/ 10797 h 10802"/>
                <a:gd name="connsiteX0" fmla="*/ 0 w 10000"/>
                <a:gd name="connsiteY0" fmla="*/ 3537 h 9995"/>
                <a:gd name="connsiteX1" fmla="*/ 4391 w 10000"/>
                <a:gd name="connsiteY1" fmla="*/ 3537 h 9995"/>
                <a:gd name="connsiteX2" fmla="*/ 5227 w 10000"/>
                <a:gd name="connsiteY2" fmla="*/ 3537 h 9995"/>
                <a:gd name="connsiteX3" fmla="*/ 6417 w 10000"/>
                <a:gd name="connsiteY3" fmla="*/ 2467 h 9995"/>
                <a:gd name="connsiteX4" fmla="*/ 7388 w 10000"/>
                <a:gd name="connsiteY4" fmla="*/ 601 h 9995"/>
                <a:gd name="connsiteX5" fmla="*/ 8541 w 10000"/>
                <a:gd name="connsiteY5" fmla="*/ 837 h 9995"/>
                <a:gd name="connsiteX6" fmla="*/ 10000 w 10000"/>
                <a:gd name="connsiteY6" fmla="*/ 9995 h 9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9995">
                  <a:moveTo>
                    <a:pt x="0" y="3537"/>
                  </a:moveTo>
                  <a:lnTo>
                    <a:pt x="4391" y="3537"/>
                  </a:lnTo>
                  <a:cubicBezTo>
                    <a:pt x="5263" y="3537"/>
                    <a:pt x="4890" y="3715"/>
                    <a:pt x="5227" y="3537"/>
                  </a:cubicBezTo>
                  <a:cubicBezTo>
                    <a:pt x="5566" y="3359"/>
                    <a:pt x="6058" y="2956"/>
                    <a:pt x="6417" y="2467"/>
                  </a:cubicBezTo>
                  <a:cubicBezTo>
                    <a:pt x="6777" y="1976"/>
                    <a:pt x="7034" y="871"/>
                    <a:pt x="7388" y="601"/>
                  </a:cubicBezTo>
                  <a:cubicBezTo>
                    <a:pt x="7741" y="330"/>
                    <a:pt x="8106" y="-729"/>
                    <a:pt x="8541" y="837"/>
                  </a:cubicBezTo>
                  <a:cubicBezTo>
                    <a:pt x="8977" y="2402"/>
                    <a:pt x="9728" y="7230"/>
                    <a:pt x="10000" y="9995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855663" y="2576229"/>
              <a:ext cx="2286000" cy="152684"/>
            </a:xfrm>
            <a:custGeom>
              <a:avLst/>
              <a:gdLst>
                <a:gd name="T0" fmla="*/ 0 w 1440"/>
                <a:gd name="T1" fmla="*/ 56 h 104"/>
                <a:gd name="T2" fmla="*/ 960 w 1440"/>
                <a:gd name="T3" fmla="*/ 56 h 104"/>
                <a:gd name="T4" fmla="*/ 1200 w 1440"/>
                <a:gd name="T5" fmla="*/ 8 h 104"/>
                <a:gd name="T6" fmla="*/ 1440 w 1440"/>
                <a:gd name="T7" fmla="*/ 104 h 104"/>
                <a:gd name="connsiteX0" fmla="*/ 0 w 10000"/>
                <a:gd name="connsiteY0" fmla="*/ 4633 h 9248"/>
                <a:gd name="connsiteX1" fmla="*/ 6667 w 10000"/>
                <a:gd name="connsiteY1" fmla="*/ 4633 h 9248"/>
                <a:gd name="connsiteX2" fmla="*/ 8333 w 10000"/>
                <a:gd name="connsiteY2" fmla="*/ 17 h 9248"/>
                <a:gd name="connsiteX3" fmla="*/ 10000 w 10000"/>
                <a:gd name="connsiteY3" fmla="*/ 9248 h 9248"/>
                <a:gd name="connsiteX0" fmla="*/ 0 w 10000"/>
                <a:gd name="connsiteY0" fmla="*/ 5010 h 10000"/>
                <a:gd name="connsiteX1" fmla="*/ 6667 w 10000"/>
                <a:gd name="connsiteY1" fmla="*/ 5010 h 10000"/>
                <a:gd name="connsiteX2" fmla="*/ 8333 w 10000"/>
                <a:gd name="connsiteY2" fmla="*/ 18 h 10000"/>
                <a:gd name="connsiteX3" fmla="*/ 10000 w 10000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0" y="5010"/>
                  </a:moveTo>
                  <a:cubicBezTo>
                    <a:pt x="2639" y="5425"/>
                    <a:pt x="5803" y="5238"/>
                    <a:pt x="6667" y="5010"/>
                  </a:cubicBezTo>
                  <a:cubicBezTo>
                    <a:pt x="7531" y="4782"/>
                    <a:pt x="7899" y="397"/>
                    <a:pt x="8333" y="18"/>
                  </a:cubicBezTo>
                  <a:cubicBezTo>
                    <a:pt x="8767" y="-360"/>
                    <a:pt x="9444" y="5425"/>
                    <a:pt x="10000" y="1000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Line 11"/>
            <p:cNvSpPr>
              <a:spLocks noChangeShapeType="1"/>
            </p:cNvSpPr>
            <p:nvPr/>
          </p:nvSpPr>
          <p:spPr bwMode="auto">
            <a:xfrm>
              <a:off x="855663" y="2786063"/>
              <a:ext cx="4114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Line 12"/>
            <p:cNvSpPr>
              <a:spLocks noChangeShapeType="1"/>
            </p:cNvSpPr>
            <p:nvPr/>
          </p:nvSpPr>
          <p:spPr bwMode="auto">
            <a:xfrm flipV="1">
              <a:off x="1008063" y="2347913"/>
              <a:ext cx="0" cy="438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Text Box 13"/>
            <p:cNvSpPr txBox="1">
              <a:spLocks noChangeArrowheads="1"/>
            </p:cNvSpPr>
            <p:nvPr/>
          </p:nvSpPr>
          <p:spPr bwMode="auto">
            <a:xfrm>
              <a:off x="525169" y="2421881"/>
              <a:ext cx="3561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2400" kern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1054947" y="1933853"/>
              <a:ext cx="94128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800" kern="0" dirty="0" err="1">
                  <a:solidFill>
                    <a:sysClr val="windowText" lastClr="000000"/>
                  </a:solidFill>
                </a:rPr>
                <a:t>grazing</a:t>
              </a:r>
              <a:endParaRPr lang="fr-FR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Text Box 15"/>
            <p:cNvSpPr txBox="1">
              <a:spLocks noChangeArrowheads="1"/>
            </p:cNvSpPr>
            <p:nvPr/>
          </p:nvSpPr>
          <p:spPr bwMode="auto">
            <a:xfrm>
              <a:off x="4738481" y="1375103"/>
              <a:ext cx="3510909" cy="64633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Direct reaction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Elastic and quasi-elastic</a:t>
              </a:r>
            </a:p>
          </p:txBody>
        </p:sp>
        <p:sp>
          <p:nvSpPr>
            <p:cNvPr id="61" name="Text Box 16"/>
            <p:cNvSpPr txBox="1">
              <a:spLocks noChangeArrowheads="1"/>
            </p:cNvSpPr>
            <p:nvPr/>
          </p:nvSpPr>
          <p:spPr bwMode="auto">
            <a:xfrm>
              <a:off x="4738481" y="2209702"/>
              <a:ext cx="3511874" cy="9233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Fusion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Large amplitude Collective motion</a:t>
              </a:r>
            </a:p>
          </p:txBody>
        </p:sp>
        <p:sp>
          <p:nvSpPr>
            <p:cNvPr id="62" name="Text Box 17"/>
            <p:cNvSpPr txBox="1">
              <a:spLocks noChangeArrowheads="1"/>
            </p:cNvSpPr>
            <p:nvPr/>
          </p:nvSpPr>
          <p:spPr bwMode="auto">
            <a:xfrm>
              <a:off x="4737516" y="3321300"/>
              <a:ext cx="3511874" cy="64633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Multi-nucleon transfer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/>
                <a:t>Deep inelastic</a:t>
              </a:r>
            </a:p>
          </p:txBody>
        </p:sp>
        <p:sp>
          <p:nvSpPr>
            <p:cNvPr id="63" name="Text Box 18"/>
            <p:cNvSpPr txBox="1">
              <a:spLocks noChangeArrowheads="1"/>
            </p:cNvSpPr>
            <p:nvPr/>
          </p:nvSpPr>
          <p:spPr bwMode="auto">
            <a:xfrm>
              <a:off x="4737515" y="4063566"/>
              <a:ext cx="3785481" cy="4308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100">
                  <a:ln w="0" cap="sq">
                    <a:noFill/>
                  </a:ln>
                  <a:solidFill>
                    <a:srgbClr val="0070C0"/>
                  </a:solidFill>
                </a:defRPr>
              </a:lvl1pPr>
            </a:lstStyle>
            <a:p>
              <a:r>
                <a:rPr lang="en-US" dirty="0"/>
                <a:t>Adapted from : W. </a:t>
              </a:r>
              <a:r>
                <a:rPr lang="en-US" dirty="0" err="1"/>
                <a:t>Nörenberg</a:t>
              </a:r>
              <a:r>
                <a:rPr lang="en-US" dirty="0"/>
                <a:t> and H.A. </a:t>
              </a:r>
              <a:r>
                <a:rPr lang="en-US" dirty="0" err="1"/>
                <a:t>Weidenmüller</a:t>
              </a:r>
              <a:r>
                <a:rPr lang="en-US" dirty="0"/>
                <a:t>, “Introduction to Heavy-Ion theory”, Springer-Verlag 1981.</a:t>
              </a: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43E506B5-431D-48D0-B5B2-CCB0827EB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Nuclear reactions by classifications</a:t>
            </a:r>
            <a:endParaRPr lang="en-US" sz="16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A5208C4-1756-4A0F-B5DB-D0ACE7154D13}"/>
              </a:ext>
            </a:extLst>
          </p:cNvPr>
          <p:cNvSpPr txBox="1"/>
          <p:nvPr/>
        </p:nvSpPr>
        <p:spPr>
          <a:xfrm>
            <a:off x="5213133" y="4910478"/>
            <a:ext cx="4804874" cy="7636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The more peripheral is the collision the highest is the associated cross-section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5E8A338-57D3-48C5-B975-763FFD0BDDF6}"/>
              </a:ext>
            </a:extLst>
          </p:cNvPr>
          <p:cNvGrpSpPr/>
          <p:nvPr/>
        </p:nvGrpSpPr>
        <p:grpSpPr>
          <a:xfrm>
            <a:off x="513638" y="2759754"/>
            <a:ext cx="3691693" cy="3672272"/>
            <a:chOff x="5245570" y="1911928"/>
            <a:chExt cx="3691693" cy="3672272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87D3F58E-2E8F-4ED6-B043-BA1C15BB9D95}"/>
                </a:ext>
              </a:extLst>
            </p:cNvPr>
            <p:cNvCxnSpPr/>
            <p:nvPr/>
          </p:nvCxnSpPr>
          <p:spPr>
            <a:xfrm flipV="1">
              <a:off x="5638800" y="2413000"/>
              <a:ext cx="2565400" cy="173990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none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AB83154-FC6D-4670-9817-0671EB393CE8}"/>
                </a:ext>
              </a:extLst>
            </p:cNvPr>
            <p:cNvSpPr txBox="1"/>
            <p:nvPr/>
          </p:nvSpPr>
          <p:spPr>
            <a:xfrm rot="16200000" flipH="1">
              <a:off x="4576637" y="2626211"/>
              <a:ext cx="17379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Cross section</a:t>
              </a:r>
            </a:p>
          </p:txBody>
        </p:sp>
        <p:sp>
          <p:nvSpPr>
            <p:cNvPr id="33" name="Forme libre 51">
              <a:extLst>
                <a:ext uri="{FF2B5EF4-FFF2-40B4-BE49-F238E27FC236}">
                  <a16:creationId xmlns:a16="http://schemas.microsoft.com/office/drawing/2014/main" id="{EC62E386-1725-408C-A2B8-D6E2CAD00DDD}"/>
                </a:ext>
              </a:extLst>
            </p:cNvPr>
            <p:cNvSpPr/>
            <p:nvPr/>
          </p:nvSpPr>
          <p:spPr>
            <a:xfrm>
              <a:off x="5651500" y="3117850"/>
              <a:ext cx="1524000" cy="1054100"/>
            </a:xfrm>
            <a:custGeom>
              <a:avLst/>
              <a:gdLst>
                <a:gd name="connsiteX0" fmla="*/ 0 w 1524000"/>
                <a:gd name="connsiteY0" fmla="*/ 1035050 h 1054100"/>
                <a:gd name="connsiteX1" fmla="*/ 1130300 w 1524000"/>
                <a:gd name="connsiteY1" fmla="*/ 254000 h 1054100"/>
                <a:gd name="connsiteX2" fmla="*/ 1524000 w 1524000"/>
                <a:gd name="connsiteY2" fmla="*/ 0 h 1054100"/>
                <a:gd name="connsiteX3" fmla="*/ 1511300 w 1524000"/>
                <a:gd name="connsiteY3" fmla="*/ 1054100 h 1054100"/>
                <a:gd name="connsiteX4" fmla="*/ 0 w 1524000"/>
                <a:gd name="connsiteY4" fmla="*/ 1035050 h 105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1054100">
                  <a:moveTo>
                    <a:pt x="0" y="1035050"/>
                  </a:moveTo>
                  <a:lnTo>
                    <a:pt x="1130300" y="254000"/>
                  </a:lnTo>
                  <a:lnTo>
                    <a:pt x="1524000" y="0"/>
                  </a:lnTo>
                  <a:lnTo>
                    <a:pt x="1511300" y="1054100"/>
                  </a:lnTo>
                  <a:lnTo>
                    <a:pt x="0" y="1035050"/>
                  </a:lnTo>
                  <a:close/>
                </a:path>
              </a:pathLst>
            </a:custGeom>
            <a:solidFill>
              <a:srgbClr val="FF0000">
                <a:alpha val="2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r"/>
              <a:r>
                <a:rPr lang="en-US" dirty="0">
                  <a:solidFill>
                    <a:schemeClr val="tx1"/>
                  </a:solidFill>
                </a:rPr>
                <a:t>FUSION</a:t>
              </a:r>
            </a:p>
          </p:txBody>
        </p:sp>
        <p:sp>
          <p:nvSpPr>
            <p:cNvPr id="34" name="Forme libre 52">
              <a:extLst>
                <a:ext uri="{FF2B5EF4-FFF2-40B4-BE49-F238E27FC236}">
                  <a16:creationId xmlns:a16="http://schemas.microsoft.com/office/drawing/2014/main" id="{EED6F28A-0337-49A6-B211-CB56F23AA2AD}"/>
                </a:ext>
              </a:extLst>
            </p:cNvPr>
            <p:cNvSpPr/>
            <p:nvPr/>
          </p:nvSpPr>
          <p:spPr>
            <a:xfrm>
              <a:off x="7162800" y="2736850"/>
              <a:ext cx="565150" cy="1435100"/>
            </a:xfrm>
            <a:custGeom>
              <a:avLst/>
              <a:gdLst>
                <a:gd name="connsiteX0" fmla="*/ 0 w 565150"/>
                <a:gd name="connsiteY0" fmla="*/ 1428750 h 1435100"/>
                <a:gd name="connsiteX1" fmla="*/ 12700 w 565150"/>
                <a:gd name="connsiteY1" fmla="*/ 361950 h 1435100"/>
                <a:gd name="connsiteX2" fmla="*/ 558800 w 565150"/>
                <a:gd name="connsiteY2" fmla="*/ 0 h 1435100"/>
                <a:gd name="connsiteX3" fmla="*/ 565150 w 565150"/>
                <a:gd name="connsiteY3" fmla="*/ 1435100 h 1435100"/>
                <a:gd name="connsiteX4" fmla="*/ 0 w 565150"/>
                <a:gd name="connsiteY4" fmla="*/ 1428750 h 1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50" h="1435100">
                  <a:moveTo>
                    <a:pt x="0" y="1428750"/>
                  </a:moveTo>
                  <a:lnTo>
                    <a:pt x="12700" y="361950"/>
                  </a:lnTo>
                  <a:lnTo>
                    <a:pt x="558800" y="0"/>
                  </a:lnTo>
                  <a:cubicBezTo>
                    <a:pt x="560917" y="478367"/>
                    <a:pt x="563033" y="956733"/>
                    <a:pt x="565150" y="1435100"/>
                  </a:cubicBezTo>
                  <a:lnTo>
                    <a:pt x="0" y="1428750"/>
                  </a:lnTo>
                  <a:close/>
                </a:path>
              </a:pathLst>
            </a:custGeom>
            <a:solidFill>
              <a:srgbClr val="008000">
                <a:alpha val="2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tIns="108000" bIns="144000"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Direct</a:t>
              </a:r>
            </a:p>
          </p:txBody>
        </p:sp>
        <p:sp>
          <p:nvSpPr>
            <p:cNvPr id="35" name="Forme libre 54">
              <a:extLst>
                <a:ext uri="{FF2B5EF4-FFF2-40B4-BE49-F238E27FC236}">
                  <a16:creationId xmlns:a16="http://schemas.microsoft.com/office/drawing/2014/main" id="{5AACA856-C3BE-4EAF-8EE2-4B554C3DB4FD}"/>
                </a:ext>
              </a:extLst>
            </p:cNvPr>
            <p:cNvSpPr/>
            <p:nvPr/>
          </p:nvSpPr>
          <p:spPr>
            <a:xfrm>
              <a:off x="7712363" y="2406650"/>
              <a:ext cx="504725" cy="1765300"/>
            </a:xfrm>
            <a:custGeom>
              <a:avLst/>
              <a:gdLst>
                <a:gd name="csX0" fmla="*/ 9236 w 504725"/>
                <a:gd name="csY0" fmla="*/ 1765300 h 1765300"/>
                <a:gd name="csX1" fmla="*/ 0 w 504725"/>
                <a:gd name="csY1" fmla="*/ 333086 h 1765300"/>
                <a:gd name="csX2" fmla="*/ 504536 w 504725"/>
                <a:gd name="csY2" fmla="*/ 0 h 1765300"/>
                <a:gd name="csX3" fmla="*/ 492413 w 504725"/>
                <a:gd name="csY3" fmla="*/ 1756641 h 1765300"/>
                <a:gd name="csX4" fmla="*/ 9236 w 504725"/>
                <a:gd name="csY4" fmla="*/ 1765300 h 17653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4725" h="1765300">
                  <a:moveTo>
                    <a:pt x="9236" y="1765300"/>
                  </a:moveTo>
                  <a:cubicBezTo>
                    <a:pt x="6157" y="1287895"/>
                    <a:pt x="3079" y="810491"/>
                    <a:pt x="0" y="333086"/>
                  </a:cubicBezTo>
                  <a:cubicBezTo>
                    <a:pt x="192809" y="225136"/>
                    <a:pt x="339436" y="107950"/>
                    <a:pt x="504536" y="0"/>
                  </a:cubicBezTo>
                  <a:cubicBezTo>
                    <a:pt x="506653" y="594783"/>
                    <a:pt x="490296" y="1161858"/>
                    <a:pt x="492413" y="1756641"/>
                  </a:cubicBezTo>
                  <a:lnTo>
                    <a:pt x="9236" y="1765300"/>
                  </a:lnTo>
                  <a:close/>
                </a:path>
              </a:pathLst>
            </a:custGeom>
            <a:solidFill>
              <a:srgbClr val="0000FF">
                <a:alpha val="2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tIns="108000" bIns="144000"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Elastic/Quasi-elastic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4AA33CC-7219-4524-91B5-357BC9C49820}"/>
                </a:ext>
              </a:extLst>
            </p:cNvPr>
            <p:cNvSpPr txBox="1"/>
            <p:nvPr/>
          </p:nvSpPr>
          <p:spPr>
            <a:xfrm>
              <a:off x="8534400" y="3784600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37" name="Forme libre 70">
              <a:extLst>
                <a:ext uri="{FF2B5EF4-FFF2-40B4-BE49-F238E27FC236}">
                  <a16:creationId xmlns:a16="http://schemas.microsoft.com/office/drawing/2014/main" id="{7351F7C5-5151-42F8-9C12-5617AB9F54A2}"/>
                </a:ext>
              </a:extLst>
            </p:cNvPr>
            <p:cNvSpPr/>
            <p:nvPr/>
          </p:nvSpPr>
          <p:spPr>
            <a:xfrm>
              <a:off x="6550546" y="4156364"/>
              <a:ext cx="622363" cy="1427836"/>
            </a:xfrm>
            <a:custGeom>
              <a:avLst/>
              <a:gdLst>
                <a:gd name="connsiteX0" fmla="*/ 622300 w 622300"/>
                <a:gd name="connsiteY0" fmla="*/ 0 h 1397000"/>
                <a:gd name="connsiteX1" fmla="*/ 0 w 622300"/>
                <a:gd name="connsiteY1" fmla="*/ 546100 h 1397000"/>
                <a:gd name="connsiteX2" fmla="*/ 12700 w 622300"/>
                <a:gd name="connsiteY2" fmla="*/ 1397000 h 1397000"/>
                <a:gd name="connsiteX0" fmla="*/ 623927 w 623927"/>
                <a:gd name="connsiteY0" fmla="*/ 0 h 1370686"/>
                <a:gd name="connsiteX1" fmla="*/ 1627 w 623927"/>
                <a:gd name="connsiteY1" fmla="*/ 546100 h 1370686"/>
                <a:gd name="connsiteX2" fmla="*/ 1171 w 623927"/>
                <a:gd name="connsiteY2" fmla="*/ 1370686 h 1370686"/>
                <a:gd name="connsiteX0" fmla="*/ 622756 w 622756"/>
                <a:gd name="connsiteY0" fmla="*/ 0 h 1370686"/>
                <a:gd name="connsiteX1" fmla="*/ 456 w 622756"/>
                <a:gd name="connsiteY1" fmla="*/ 546100 h 1370686"/>
                <a:gd name="connsiteX2" fmla="*/ 0 w 622756"/>
                <a:gd name="connsiteY2" fmla="*/ 1370686 h 1370686"/>
                <a:gd name="connsiteX0" fmla="*/ 623094 w 623094"/>
                <a:gd name="connsiteY0" fmla="*/ 0 h 1370686"/>
                <a:gd name="connsiteX1" fmla="*/ 794 w 623094"/>
                <a:gd name="connsiteY1" fmla="*/ 546100 h 1370686"/>
                <a:gd name="connsiteX2" fmla="*/ 338 w 623094"/>
                <a:gd name="connsiteY2" fmla="*/ 1370686 h 1370686"/>
                <a:gd name="connsiteX0" fmla="*/ 623094 w 623094"/>
                <a:gd name="connsiteY0" fmla="*/ 0 h 1370686"/>
                <a:gd name="connsiteX1" fmla="*/ 794 w 623094"/>
                <a:gd name="connsiteY1" fmla="*/ 546100 h 1370686"/>
                <a:gd name="connsiteX2" fmla="*/ 338 w 623094"/>
                <a:gd name="connsiteY2" fmla="*/ 1370686 h 1370686"/>
                <a:gd name="connsiteX0" fmla="*/ 622300 w 622300"/>
                <a:gd name="connsiteY0" fmla="*/ 0 h 1370686"/>
                <a:gd name="connsiteX1" fmla="*/ 0 w 622300"/>
                <a:gd name="connsiteY1" fmla="*/ 546100 h 1370686"/>
                <a:gd name="connsiteX2" fmla="*/ 11450 w 622300"/>
                <a:gd name="connsiteY2" fmla="*/ 1370686 h 1370686"/>
                <a:gd name="connsiteX0" fmla="*/ 622300 w 622300"/>
                <a:gd name="connsiteY0" fmla="*/ 0 h 1370686"/>
                <a:gd name="connsiteX1" fmla="*/ 0 w 622300"/>
                <a:gd name="connsiteY1" fmla="*/ 546100 h 1370686"/>
                <a:gd name="connsiteX2" fmla="*/ 11450 w 622300"/>
                <a:gd name="connsiteY2" fmla="*/ 1370686 h 1370686"/>
                <a:gd name="connsiteX0" fmla="*/ 622300 w 622300"/>
                <a:gd name="connsiteY0" fmla="*/ 0 h 1370686"/>
                <a:gd name="connsiteX1" fmla="*/ 0 w 622300"/>
                <a:gd name="connsiteY1" fmla="*/ 546100 h 1370686"/>
                <a:gd name="connsiteX2" fmla="*/ 11450 w 622300"/>
                <a:gd name="connsiteY2" fmla="*/ 1370686 h 1370686"/>
                <a:gd name="connsiteX0" fmla="*/ 622300 w 622300"/>
                <a:gd name="connsiteY0" fmla="*/ 0 h 1430217"/>
                <a:gd name="connsiteX1" fmla="*/ 0 w 622300"/>
                <a:gd name="connsiteY1" fmla="*/ 546100 h 1430217"/>
                <a:gd name="connsiteX2" fmla="*/ 11450 w 622300"/>
                <a:gd name="connsiteY2" fmla="*/ 1430217 h 1430217"/>
                <a:gd name="connsiteX0" fmla="*/ 622300 w 622300"/>
                <a:gd name="connsiteY0" fmla="*/ 0 h 1427836"/>
                <a:gd name="connsiteX1" fmla="*/ 0 w 622300"/>
                <a:gd name="connsiteY1" fmla="*/ 546100 h 1427836"/>
                <a:gd name="connsiteX2" fmla="*/ 9069 w 622300"/>
                <a:gd name="connsiteY2" fmla="*/ 1427836 h 1427836"/>
                <a:gd name="connsiteX0" fmla="*/ 622300 w 622300"/>
                <a:gd name="connsiteY0" fmla="*/ 0 h 1427836"/>
                <a:gd name="connsiteX1" fmla="*/ 0 w 622300"/>
                <a:gd name="connsiteY1" fmla="*/ 546100 h 1427836"/>
                <a:gd name="connsiteX2" fmla="*/ 9069 w 622300"/>
                <a:gd name="connsiteY2" fmla="*/ 1427836 h 1427836"/>
                <a:gd name="connsiteX0" fmla="*/ 622320 w 622320"/>
                <a:gd name="connsiteY0" fmla="*/ 0 h 1427836"/>
                <a:gd name="connsiteX1" fmla="*/ 20 w 622320"/>
                <a:gd name="connsiteY1" fmla="*/ 546100 h 1427836"/>
                <a:gd name="connsiteX2" fmla="*/ 9089 w 622320"/>
                <a:gd name="connsiteY2" fmla="*/ 1427836 h 1427836"/>
                <a:gd name="connsiteX0" fmla="*/ 622363 w 622363"/>
                <a:gd name="connsiteY0" fmla="*/ 0 h 1427836"/>
                <a:gd name="connsiteX1" fmla="*/ 63 w 622363"/>
                <a:gd name="connsiteY1" fmla="*/ 546100 h 1427836"/>
                <a:gd name="connsiteX2" fmla="*/ 1988 w 622363"/>
                <a:gd name="connsiteY2" fmla="*/ 1427836 h 142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2363" h="1427836">
                  <a:moveTo>
                    <a:pt x="622363" y="0"/>
                  </a:moveTo>
                  <a:lnTo>
                    <a:pt x="63" y="546100"/>
                  </a:lnTo>
                  <a:cubicBezTo>
                    <a:pt x="-466" y="648758"/>
                    <a:pt x="2519" y="1313272"/>
                    <a:pt x="1988" y="1427836"/>
                  </a:cubicBezTo>
                </a:path>
              </a:pathLst>
            </a:custGeom>
            <a:ln w="25400" cap="flat" cmpd="sng">
              <a:solidFill>
                <a:schemeClr val="tx1"/>
              </a:solidFill>
              <a:headEnd type="none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orme libre 71">
              <a:extLst>
                <a:ext uri="{FF2B5EF4-FFF2-40B4-BE49-F238E27FC236}">
                  <a16:creationId xmlns:a16="http://schemas.microsoft.com/office/drawing/2014/main" id="{189FB9E0-8D72-4F73-B70F-1E5CA8557F84}"/>
                </a:ext>
              </a:extLst>
            </p:cNvPr>
            <p:cNvSpPr/>
            <p:nvPr/>
          </p:nvSpPr>
          <p:spPr>
            <a:xfrm flipH="1">
              <a:off x="7719251" y="4142264"/>
              <a:ext cx="206412" cy="1435100"/>
            </a:xfrm>
            <a:custGeom>
              <a:avLst/>
              <a:gdLst>
                <a:gd name="connsiteX0" fmla="*/ 622300 w 622300"/>
                <a:gd name="connsiteY0" fmla="*/ 0 h 1397000"/>
                <a:gd name="connsiteX1" fmla="*/ 0 w 622300"/>
                <a:gd name="connsiteY1" fmla="*/ 546100 h 1397000"/>
                <a:gd name="connsiteX2" fmla="*/ 12700 w 622300"/>
                <a:gd name="connsiteY2" fmla="*/ 1397000 h 1397000"/>
                <a:gd name="connsiteX0" fmla="*/ 632137 w 632137"/>
                <a:gd name="connsiteY0" fmla="*/ 0 h 1397000"/>
                <a:gd name="connsiteX1" fmla="*/ 9837 w 632137"/>
                <a:gd name="connsiteY1" fmla="*/ 546100 h 1397000"/>
                <a:gd name="connsiteX2" fmla="*/ 662 w 632137"/>
                <a:gd name="connsiteY2" fmla="*/ 1397000 h 139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137" h="1397000">
                  <a:moveTo>
                    <a:pt x="632137" y="0"/>
                  </a:moveTo>
                  <a:lnTo>
                    <a:pt x="9837" y="546100"/>
                  </a:lnTo>
                  <a:cubicBezTo>
                    <a:pt x="14070" y="829733"/>
                    <a:pt x="-3571" y="1113367"/>
                    <a:pt x="662" y="1397000"/>
                  </a:cubicBezTo>
                </a:path>
              </a:pathLst>
            </a:custGeom>
            <a:ln w="25400" cap="flat" cmpd="sng">
              <a:solidFill>
                <a:schemeClr val="tx1"/>
              </a:solidFill>
              <a:headEnd type="none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9" name="Groupe 156">
              <a:extLst>
                <a:ext uri="{FF2B5EF4-FFF2-40B4-BE49-F238E27FC236}">
                  <a16:creationId xmlns:a16="http://schemas.microsoft.com/office/drawing/2014/main" id="{EC6A0D7C-79C5-4CD8-8BD2-057CD8397554}"/>
                </a:ext>
              </a:extLst>
            </p:cNvPr>
            <p:cNvGrpSpPr/>
            <p:nvPr/>
          </p:nvGrpSpPr>
          <p:grpSpPr>
            <a:xfrm>
              <a:off x="8039099" y="4449527"/>
              <a:ext cx="898164" cy="922040"/>
              <a:chOff x="2209928" y="3963051"/>
              <a:chExt cx="898164" cy="922040"/>
            </a:xfrm>
          </p:grpSpPr>
          <p:cxnSp>
            <p:nvCxnSpPr>
              <p:cNvPr id="69" name="Connecteur droit avec flèche 61">
                <a:extLst>
                  <a:ext uri="{FF2B5EF4-FFF2-40B4-BE49-F238E27FC236}">
                    <a16:creationId xmlns:a16="http://schemas.microsoft.com/office/drawing/2014/main" id="{BCF24E90-0545-4D97-BFD7-EF7AB70580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08620" y="3963051"/>
                <a:ext cx="199472" cy="208507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Ellipse 121">
                <a:extLst>
                  <a:ext uri="{FF2B5EF4-FFF2-40B4-BE49-F238E27FC236}">
                    <a16:creationId xmlns:a16="http://schemas.microsoft.com/office/drawing/2014/main" id="{B5BBCC03-F8D2-4F21-8716-6E83AD8AD2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09928" y="4240759"/>
                <a:ext cx="662486" cy="6443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1" name="Picture 39" descr="ball2v2pn-2.png">
                <a:extLst>
                  <a:ext uri="{FF2B5EF4-FFF2-40B4-BE49-F238E27FC236}">
                    <a16:creationId xmlns:a16="http://schemas.microsoft.com/office/drawing/2014/main" id="{CEDB3B4C-27ED-4239-AD5A-56D80ABFD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794256" y="4066404"/>
                <a:ext cx="241864" cy="236037"/>
              </a:xfrm>
              <a:prstGeom prst="rect">
                <a:avLst/>
              </a:prstGeom>
            </p:spPr>
          </p:pic>
        </p:grpSp>
        <p:sp>
          <p:nvSpPr>
            <p:cNvPr id="40" name="Ellipse 56">
              <a:extLst>
                <a:ext uri="{FF2B5EF4-FFF2-40B4-BE49-F238E27FC236}">
                  <a16:creationId xmlns:a16="http://schemas.microsoft.com/office/drawing/2014/main" id="{C6ED654A-39C2-4F95-B2B6-EB9D0E76DA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0" y="4444480"/>
              <a:ext cx="959234" cy="932948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e 154">
              <a:extLst>
                <a:ext uri="{FF2B5EF4-FFF2-40B4-BE49-F238E27FC236}">
                  <a16:creationId xmlns:a16="http://schemas.microsoft.com/office/drawing/2014/main" id="{F043F104-72EF-4683-97C6-ABA46332CB39}"/>
                </a:ext>
              </a:extLst>
            </p:cNvPr>
            <p:cNvGrpSpPr/>
            <p:nvPr/>
          </p:nvGrpSpPr>
          <p:grpSpPr>
            <a:xfrm>
              <a:off x="6713545" y="4536544"/>
              <a:ext cx="1100181" cy="748821"/>
              <a:chOff x="2269601" y="5902308"/>
              <a:chExt cx="1100181" cy="748821"/>
            </a:xfrm>
          </p:grpSpPr>
          <p:sp>
            <p:nvSpPr>
              <p:cNvPr id="43" name="Ellipse 81">
                <a:extLst>
                  <a:ext uri="{FF2B5EF4-FFF2-40B4-BE49-F238E27FC236}">
                    <a16:creationId xmlns:a16="http://schemas.microsoft.com/office/drawing/2014/main" id="{C2A717C8-2095-465C-A318-7DDA32482E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9601" y="6122871"/>
                <a:ext cx="543140" cy="52825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Connecteur droit avec flèche 85">
                <a:extLst>
                  <a:ext uri="{FF2B5EF4-FFF2-40B4-BE49-F238E27FC236}">
                    <a16:creationId xmlns:a16="http://schemas.microsoft.com/office/drawing/2014/main" id="{D57CA9C6-25D8-4134-B300-0C1396425D30}"/>
                  </a:ext>
                </a:extLst>
              </p:cNvPr>
              <p:cNvCxnSpPr/>
              <p:nvPr/>
            </p:nvCxnSpPr>
            <p:spPr>
              <a:xfrm flipV="1">
                <a:off x="3079850" y="5902308"/>
                <a:ext cx="289932" cy="137632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" name="Group 12">
                <a:extLst>
                  <a:ext uri="{FF2B5EF4-FFF2-40B4-BE49-F238E27FC236}">
                    <a16:creationId xmlns:a16="http://schemas.microsoft.com/office/drawing/2014/main" id="{EE5FD1DC-73B1-417A-A3C0-7BBCD4BD53BB}"/>
                  </a:ext>
                </a:extLst>
              </p:cNvPr>
              <p:cNvGrpSpPr/>
              <p:nvPr/>
            </p:nvGrpSpPr>
            <p:grpSpPr>
              <a:xfrm>
                <a:off x="2834088" y="5952233"/>
                <a:ext cx="287676" cy="298976"/>
                <a:chOff x="1622466" y="4902454"/>
                <a:chExt cx="786236" cy="817120"/>
              </a:xfrm>
            </p:grpSpPr>
            <p:sp>
              <p:nvSpPr>
                <p:cNvPr id="64" name="Oval 30">
                  <a:extLst>
                    <a:ext uri="{FF2B5EF4-FFF2-40B4-BE49-F238E27FC236}">
                      <a16:creationId xmlns:a16="http://schemas.microsoft.com/office/drawing/2014/main" id="{CAEE8EF7-F3AF-4B9B-B594-CEA0107108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2466" y="4902454"/>
                  <a:ext cx="786236" cy="817120"/>
                </a:xfrm>
                <a:prstGeom prst="ellipse">
                  <a:avLst/>
                </a:prstGeom>
                <a:solidFill>
                  <a:srgbClr val="A6A6FF"/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65" name="Picture 39" descr="ball2v2pn-2.png">
                  <a:extLst>
                    <a:ext uri="{FF2B5EF4-FFF2-40B4-BE49-F238E27FC236}">
                      <a16:creationId xmlns:a16="http://schemas.microsoft.com/office/drawing/2014/main" id="{3F221895-803E-4FFB-8374-41D45881BC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91377" y="5162431"/>
                  <a:ext cx="520134" cy="507600"/>
                </a:xfrm>
                <a:prstGeom prst="rect">
                  <a:avLst/>
                </a:prstGeom>
              </p:spPr>
            </p:pic>
            <p:pic>
              <p:nvPicPr>
                <p:cNvPr id="68" name="Picture 41" descr="ball2v2pn.png">
                  <a:extLst>
                    <a:ext uri="{FF2B5EF4-FFF2-40B4-BE49-F238E27FC236}">
                      <a16:creationId xmlns:a16="http://schemas.microsoft.com/office/drawing/2014/main" id="{B1DEE5B8-48E2-4E9A-A015-4EA34B20DC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57219" y="4976700"/>
                  <a:ext cx="518251" cy="505763"/>
                </a:xfrm>
                <a:prstGeom prst="rect">
                  <a:avLst/>
                </a:prstGeom>
              </p:spPr>
            </p:pic>
          </p:grpSp>
          <p:pic>
            <p:nvPicPr>
              <p:cNvPr id="46" name="Picture 140">
                <a:extLst>
                  <a:ext uri="{FF2B5EF4-FFF2-40B4-BE49-F238E27FC236}">
                    <a16:creationId xmlns:a16="http://schemas.microsoft.com/office/drawing/2014/main" id="{D0006C6B-CE2F-417B-940A-254464550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biLevel thresh="25000"/>
              </a:blip>
              <a:stretch>
                <a:fillRect/>
              </a:stretch>
            </p:blipFill>
            <p:spPr>
              <a:xfrm>
                <a:off x="2477432" y="6155905"/>
                <a:ext cx="205276" cy="20326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E4E72C69-077C-48BD-BB04-8D667CDDDB29}"/>
                    </a:ext>
                  </a:extLst>
                </p:cNvPr>
                <p:cNvSpPr txBox="1"/>
                <p:nvPr/>
              </p:nvSpPr>
              <p:spPr>
                <a:xfrm>
                  <a:off x="6218470" y="2167887"/>
                  <a:ext cx="136518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fr-FR" i="1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F854285D-2E78-4559-A9FD-73EE297C3A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8470" y="2167887"/>
                  <a:ext cx="1365182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3125" r="-3571" b="-12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65DDCBDE-C3BB-442C-AA6E-9939448A603B}"/>
                </a:ext>
              </a:extLst>
            </p:cNvPr>
            <p:cNvCxnSpPr/>
            <p:nvPr/>
          </p:nvCxnSpPr>
          <p:spPr>
            <a:xfrm flipV="1">
              <a:off x="5638800" y="1911928"/>
              <a:ext cx="0" cy="2247900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F4B7EFE-B48E-408F-B122-11720C3F7E5C}"/>
                </a:ext>
              </a:extLst>
            </p:cNvPr>
            <p:cNvCxnSpPr/>
            <p:nvPr/>
          </p:nvCxnSpPr>
          <p:spPr>
            <a:xfrm>
              <a:off x="5638800" y="4152900"/>
              <a:ext cx="3238500" cy="12700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D2A66B9-A24E-4795-08B5-44A05349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B08D50-7EBC-7FED-755B-DA521EEAD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76C0E6-F5D9-36D5-21E0-9F83BAA7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119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9">
            <a:extLst>
              <a:ext uri="{FF2B5EF4-FFF2-40B4-BE49-F238E27FC236}">
                <a16:creationId xmlns:a16="http://schemas.microsoft.com/office/drawing/2014/main" id="{44068AF0-C91A-4A07-ACBF-520A85F70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From reaction observables to nuclei</a:t>
            </a:r>
          </a:p>
        </p:txBody>
      </p:sp>
      <p:sp>
        <p:nvSpPr>
          <p:cNvPr id="179" name="ZoneTexte 23">
            <a:extLst>
              <a:ext uri="{FF2B5EF4-FFF2-40B4-BE49-F238E27FC236}">
                <a16:creationId xmlns:a16="http://schemas.microsoft.com/office/drawing/2014/main" id="{7BF4F566-6626-4E59-8D7C-41597CE1D866}"/>
              </a:ext>
            </a:extLst>
          </p:cNvPr>
          <p:cNvSpPr txBox="1"/>
          <p:nvPr/>
        </p:nvSpPr>
        <p:spPr>
          <a:xfrm>
            <a:off x="355284" y="826642"/>
            <a:ext cx="272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Nuclear structure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1F9E64-02EC-40D6-A168-E42FD8A3ACB4}"/>
              </a:ext>
            </a:extLst>
          </p:cNvPr>
          <p:cNvGrpSpPr/>
          <p:nvPr/>
        </p:nvGrpSpPr>
        <p:grpSpPr>
          <a:xfrm>
            <a:off x="1482781" y="2304741"/>
            <a:ext cx="2032664" cy="914400"/>
            <a:chOff x="775769" y="2663979"/>
            <a:chExt cx="2032664" cy="914400"/>
          </a:xfrm>
        </p:grpSpPr>
        <p:sp>
          <p:nvSpPr>
            <p:cNvPr id="2" name="Ellipse 1"/>
            <p:cNvSpPr/>
            <p:nvPr/>
          </p:nvSpPr>
          <p:spPr>
            <a:xfrm>
              <a:off x="775769" y="2663979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5C38D165-AD70-4F54-83AB-27B3748BD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7536" y="2967256"/>
              <a:ext cx="310897" cy="307847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B892471-B8B6-4BFA-B4E1-9D21BC7C2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1407" y="2967256"/>
              <a:ext cx="310897" cy="307847"/>
            </a:xfrm>
            <a:prstGeom prst="rect">
              <a:avLst/>
            </a:prstGeom>
          </p:spPr>
        </p:pic>
        <p:sp>
          <p:nvSpPr>
            <p:cNvPr id="69" name="Freeform 77">
              <a:extLst>
                <a:ext uri="{FF2B5EF4-FFF2-40B4-BE49-F238E27FC236}">
                  <a16:creationId xmlns:a16="http://schemas.microsoft.com/office/drawing/2014/main" id="{8C1BC1D1-FE06-450B-A2A8-2CE0B681C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868" y="3128799"/>
              <a:ext cx="1080000" cy="0"/>
            </a:xfrm>
            <a:custGeom>
              <a:avLst/>
              <a:gdLst>
                <a:gd name="T0" fmla="*/ 0 w 1784"/>
                <a:gd name="T1" fmla="*/ 48 h 52"/>
                <a:gd name="T2" fmla="*/ 576 w 1784"/>
                <a:gd name="T3" fmla="*/ 48 h 52"/>
                <a:gd name="T4" fmla="*/ 1448 w 1784"/>
                <a:gd name="T5" fmla="*/ 24 h 52"/>
                <a:gd name="T6" fmla="*/ 1784 w 1784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4"/>
                <a:gd name="T13" fmla="*/ 0 h 52"/>
                <a:gd name="T14" fmla="*/ 1784 w 1784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4" h="52">
                  <a:moveTo>
                    <a:pt x="0" y="48"/>
                  </a:moveTo>
                  <a:cubicBezTo>
                    <a:pt x="167" y="50"/>
                    <a:pt x="335" y="52"/>
                    <a:pt x="576" y="48"/>
                  </a:cubicBezTo>
                  <a:cubicBezTo>
                    <a:pt x="817" y="44"/>
                    <a:pt x="1247" y="32"/>
                    <a:pt x="1448" y="24"/>
                  </a:cubicBezTo>
                  <a:cubicBezTo>
                    <a:pt x="1649" y="16"/>
                    <a:pt x="1716" y="8"/>
                    <a:pt x="1784" y="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7F377F-B939-4FF8-A33F-DD8C5807A942}"/>
              </a:ext>
            </a:extLst>
          </p:cNvPr>
          <p:cNvGrpSpPr/>
          <p:nvPr/>
        </p:nvGrpSpPr>
        <p:grpSpPr>
          <a:xfrm>
            <a:off x="4363561" y="2304741"/>
            <a:ext cx="2021191" cy="914400"/>
            <a:chOff x="1411093" y="1785839"/>
            <a:chExt cx="2021191" cy="914400"/>
          </a:xfrm>
        </p:grpSpPr>
        <p:sp>
          <p:nvSpPr>
            <p:cNvPr id="35" name="Ellipse 34"/>
            <p:cNvSpPr/>
            <p:nvPr/>
          </p:nvSpPr>
          <p:spPr>
            <a:xfrm>
              <a:off x="2222944" y="1785839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2FE12EE-43FB-418D-8729-28F7FE347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99399" y="2111012"/>
              <a:ext cx="317019" cy="323116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209A3F9-9673-4623-9A83-81CDA03CB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676" y="2186917"/>
              <a:ext cx="310897" cy="30784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0CB8ED7-25F5-438A-9F85-745F99E08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1093" y="1970412"/>
              <a:ext cx="310897" cy="307847"/>
            </a:xfrm>
            <a:prstGeom prst="rect">
              <a:avLst/>
            </a:prstGeom>
          </p:spPr>
        </p:pic>
        <p:sp>
          <p:nvSpPr>
            <p:cNvPr id="75" name="Freeform 77">
              <a:extLst>
                <a:ext uri="{FF2B5EF4-FFF2-40B4-BE49-F238E27FC236}">
                  <a16:creationId xmlns:a16="http://schemas.microsoft.com/office/drawing/2014/main" id="{D7AF0DFC-717B-41D2-AD12-42FECF509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8831" y="2334532"/>
              <a:ext cx="360000" cy="0"/>
            </a:xfrm>
            <a:custGeom>
              <a:avLst/>
              <a:gdLst>
                <a:gd name="T0" fmla="*/ 0 w 1784"/>
                <a:gd name="T1" fmla="*/ 48 h 52"/>
                <a:gd name="T2" fmla="*/ 576 w 1784"/>
                <a:gd name="T3" fmla="*/ 48 h 52"/>
                <a:gd name="T4" fmla="*/ 1448 w 1784"/>
                <a:gd name="T5" fmla="*/ 24 h 52"/>
                <a:gd name="T6" fmla="*/ 1784 w 1784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4"/>
                <a:gd name="T13" fmla="*/ 0 h 52"/>
                <a:gd name="T14" fmla="*/ 1784 w 1784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4" h="52">
                  <a:moveTo>
                    <a:pt x="0" y="48"/>
                  </a:moveTo>
                  <a:cubicBezTo>
                    <a:pt x="167" y="50"/>
                    <a:pt x="335" y="52"/>
                    <a:pt x="576" y="48"/>
                  </a:cubicBezTo>
                  <a:cubicBezTo>
                    <a:pt x="817" y="44"/>
                    <a:pt x="1247" y="32"/>
                    <a:pt x="1448" y="24"/>
                  </a:cubicBezTo>
                  <a:cubicBezTo>
                    <a:pt x="1649" y="16"/>
                    <a:pt x="1716" y="8"/>
                    <a:pt x="1784" y="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7">
              <a:extLst>
                <a:ext uri="{FF2B5EF4-FFF2-40B4-BE49-F238E27FC236}">
                  <a16:creationId xmlns:a16="http://schemas.microsoft.com/office/drawing/2014/main" id="{61D3EE80-BB30-4065-AF3D-24C67E1E796F}"/>
                </a:ext>
              </a:extLst>
            </p:cNvPr>
            <p:cNvSpPr>
              <a:spLocks/>
            </p:cNvSpPr>
            <p:nvPr/>
          </p:nvSpPr>
          <p:spPr bwMode="auto">
            <a:xfrm rot="-2700000">
              <a:off x="1514738" y="1988534"/>
              <a:ext cx="360000" cy="0"/>
            </a:xfrm>
            <a:custGeom>
              <a:avLst/>
              <a:gdLst>
                <a:gd name="T0" fmla="*/ 0 w 1784"/>
                <a:gd name="T1" fmla="*/ 48 h 52"/>
                <a:gd name="T2" fmla="*/ 576 w 1784"/>
                <a:gd name="T3" fmla="*/ 48 h 52"/>
                <a:gd name="T4" fmla="*/ 1448 w 1784"/>
                <a:gd name="T5" fmla="*/ 24 h 52"/>
                <a:gd name="T6" fmla="*/ 1784 w 1784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4"/>
                <a:gd name="T13" fmla="*/ 0 h 52"/>
                <a:gd name="T14" fmla="*/ 1784 w 1784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4" h="52">
                  <a:moveTo>
                    <a:pt x="0" y="48"/>
                  </a:moveTo>
                  <a:cubicBezTo>
                    <a:pt x="167" y="50"/>
                    <a:pt x="335" y="52"/>
                    <a:pt x="576" y="48"/>
                  </a:cubicBezTo>
                  <a:cubicBezTo>
                    <a:pt x="817" y="44"/>
                    <a:pt x="1247" y="32"/>
                    <a:pt x="1448" y="24"/>
                  </a:cubicBezTo>
                  <a:cubicBezTo>
                    <a:pt x="1649" y="16"/>
                    <a:pt x="1716" y="8"/>
                    <a:pt x="1784" y="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7">
              <a:extLst>
                <a:ext uri="{FF2B5EF4-FFF2-40B4-BE49-F238E27FC236}">
                  <a16:creationId xmlns:a16="http://schemas.microsoft.com/office/drawing/2014/main" id="{CB2CACB9-BB7B-4DB5-B916-15A52AFF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284" y="2240866"/>
              <a:ext cx="720000" cy="0"/>
            </a:xfrm>
            <a:custGeom>
              <a:avLst/>
              <a:gdLst>
                <a:gd name="T0" fmla="*/ 0 w 1784"/>
                <a:gd name="T1" fmla="*/ 48 h 52"/>
                <a:gd name="T2" fmla="*/ 576 w 1784"/>
                <a:gd name="T3" fmla="*/ 48 h 52"/>
                <a:gd name="T4" fmla="*/ 1448 w 1784"/>
                <a:gd name="T5" fmla="*/ 24 h 52"/>
                <a:gd name="T6" fmla="*/ 1784 w 1784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84"/>
                <a:gd name="T13" fmla="*/ 0 h 52"/>
                <a:gd name="T14" fmla="*/ 1784 w 1784"/>
                <a:gd name="T15" fmla="*/ 52 h 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84" h="52">
                  <a:moveTo>
                    <a:pt x="0" y="48"/>
                  </a:moveTo>
                  <a:cubicBezTo>
                    <a:pt x="167" y="50"/>
                    <a:pt x="335" y="52"/>
                    <a:pt x="576" y="48"/>
                  </a:cubicBezTo>
                  <a:cubicBezTo>
                    <a:pt x="817" y="44"/>
                    <a:pt x="1247" y="32"/>
                    <a:pt x="1448" y="24"/>
                  </a:cubicBezTo>
                  <a:cubicBezTo>
                    <a:pt x="1649" y="16"/>
                    <a:pt x="1716" y="8"/>
                    <a:pt x="1784" y="0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253606" y="3718718"/>
            <a:ext cx="3747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Transfer reactions </a:t>
            </a:r>
            <a:r>
              <a:rPr lang="en-US" sz="1600" dirty="0"/>
              <a:t>(low energy)</a:t>
            </a:r>
            <a:endParaRPr lang="en-US" dirty="0"/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9D03936-63D7-47C8-A9C3-7070DC97778E}"/>
              </a:ext>
            </a:extLst>
          </p:cNvPr>
          <p:cNvGrpSpPr/>
          <p:nvPr/>
        </p:nvGrpSpPr>
        <p:grpSpPr>
          <a:xfrm>
            <a:off x="1307651" y="4509888"/>
            <a:ext cx="2208243" cy="914400"/>
            <a:chOff x="1126483" y="4584833"/>
            <a:chExt cx="2208243" cy="914400"/>
          </a:xfrm>
        </p:grpSpPr>
        <p:sp>
          <p:nvSpPr>
            <p:cNvPr id="55" name="Ellipse 54"/>
            <p:cNvSpPr>
              <a:spLocks noChangeAspect="1"/>
            </p:cNvSpPr>
            <p:nvPr/>
          </p:nvSpPr>
          <p:spPr>
            <a:xfrm>
              <a:off x="1126483" y="4754870"/>
              <a:ext cx="574325" cy="574325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62BF443-CEA8-4F66-9E90-62ACC0DE54F6}"/>
                </a:ext>
              </a:extLst>
            </p:cNvPr>
            <p:cNvCxnSpPr/>
            <p:nvPr/>
          </p:nvCxnSpPr>
          <p:spPr>
            <a:xfrm>
              <a:off x="1452090" y="5042033"/>
              <a:ext cx="666465" cy="0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727818D9-B1D1-4A07-89F5-8F72763E0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9911" y="4888108"/>
              <a:ext cx="310897" cy="307847"/>
            </a:xfrm>
            <a:prstGeom prst="rect">
              <a:avLst/>
            </a:prstGeom>
          </p:spPr>
        </p:pic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E459CBE2-2B36-47BE-AE11-BEC6FCD42A4D}"/>
                </a:ext>
              </a:extLst>
            </p:cNvPr>
            <p:cNvGrpSpPr/>
            <p:nvPr/>
          </p:nvGrpSpPr>
          <p:grpSpPr>
            <a:xfrm>
              <a:off x="2420326" y="4584833"/>
              <a:ext cx="914400" cy="914400"/>
              <a:chOff x="2420326" y="4584833"/>
              <a:chExt cx="914400" cy="914400"/>
            </a:xfrm>
          </p:grpSpPr>
          <p:sp>
            <p:nvSpPr>
              <p:cNvPr id="56" name="Ellipse 55"/>
              <p:cNvSpPr/>
              <p:nvPr/>
            </p:nvSpPr>
            <p:spPr>
              <a:xfrm>
                <a:off x="2420326" y="4584833"/>
                <a:ext cx="914400" cy="9144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5FB1CCD7-6D96-4142-978F-2B38E03C2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22542" y="4708110"/>
                <a:ext cx="317019" cy="323116"/>
              </a:xfrm>
              <a:prstGeom prst="rect">
                <a:avLst/>
              </a:prstGeom>
            </p:spPr>
          </p:pic>
        </p:grp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3C68C2A6-F125-435A-8E27-A24889F02C0D}"/>
              </a:ext>
            </a:extLst>
          </p:cNvPr>
          <p:cNvGrpSpPr/>
          <p:nvPr/>
        </p:nvGrpSpPr>
        <p:grpSpPr>
          <a:xfrm>
            <a:off x="4367102" y="4509888"/>
            <a:ext cx="2234408" cy="914400"/>
            <a:chOff x="1129568" y="5589320"/>
            <a:chExt cx="2234408" cy="914400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CA51826E-EA2E-4EB5-8346-0505130A357B}"/>
                </a:ext>
              </a:extLst>
            </p:cNvPr>
            <p:cNvGrpSpPr/>
            <p:nvPr/>
          </p:nvGrpSpPr>
          <p:grpSpPr>
            <a:xfrm>
              <a:off x="2615895" y="5759358"/>
              <a:ext cx="748081" cy="574325"/>
              <a:chOff x="1126483" y="5849101"/>
              <a:chExt cx="748081" cy="574325"/>
            </a:xfrm>
          </p:grpSpPr>
          <p:sp>
            <p:nvSpPr>
              <p:cNvPr id="83" name="Ellipse 54">
                <a:extLst>
                  <a:ext uri="{FF2B5EF4-FFF2-40B4-BE49-F238E27FC236}">
                    <a16:creationId xmlns:a16="http://schemas.microsoft.com/office/drawing/2014/main" id="{1392D415-54DA-429F-81E7-B27D25134D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26483" y="5849101"/>
                <a:ext cx="574325" cy="574325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29C3D20A-C3F2-4D44-AAE1-D47FF6FB20AD}"/>
                  </a:ext>
                </a:extLst>
              </p:cNvPr>
              <p:cNvCxnSpPr>
                <a:cxnSpLocks/>
              </p:cNvCxnSpPr>
              <p:nvPr/>
            </p:nvCxnSpPr>
            <p:spPr>
              <a:xfrm rot="18900000">
                <a:off x="1334564" y="5954920"/>
                <a:ext cx="540000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FA64B817-3A0C-48D1-AA4F-081F6C0289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381014" y="5970756"/>
                <a:ext cx="317019" cy="323116"/>
              </a:xfrm>
              <a:prstGeom prst="rect">
                <a:avLst/>
              </a:prstGeom>
            </p:spPr>
          </p:pic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3CC7BEE9-BABF-4512-A499-BE3FAC5B7365}"/>
                </a:ext>
              </a:extLst>
            </p:cNvPr>
            <p:cNvGrpSpPr/>
            <p:nvPr/>
          </p:nvGrpSpPr>
          <p:grpSpPr>
            <a:xfrm>
              <a:off x="1129568" y="5589320"/>
              <a:ext cx="914400" cy="914400"/>
              <a:chOff x="2420326" y="5679064"/>
              <a:chExt cx="914400" cy="914400"/>
            </a:xfrm>
          </p:grpSpPr>
          <p:sp>
            <p:nvSpPr>
              <p:cNvPr id="84" name="Ellipse 55">
                <a:extLst>
                  <a:ext uri="{FF2B5EF4-FFF2-40B4-BE49-F238E27FC236}">
                    <a16:creationId xmlns:a16="http://schemas.microsoft.com/office/drawing/2014/main" id="{1FBC5EF0-0554-4B8B-BB8B-94AD6697493E}"/>
                  </a:ext>
                </a:extLst>
              </p:cNvPr>
              <p:cNvSpPr/>
              <p:nvPr/>
            </p:nvSpPr>
            <p:spPr>
              <a:xfrm>
                <a:off x="2420326" y="5679064"/>
                <a:ext cx="914400" cy="9144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8847EC25-C997-4773-AEEC-6D27E7BC5F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92048" y="5806770"/>
                <a:ext cx="310897" cy="307847"/>
              </a:xfrm>
              <a:prstGeom prst="rect">
                <a:avLst/>
              </a:prstGeom>
            </p:spPr>
          </p:pic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DD533FC7-CFDA-4340-8F29-0E800CD3CFAD}"/>
                  </a:ext>
                </a:extLst>
              </p:cNvPr>
              <p:cNvCxnSpPr/>
              <p:nvPr/>
            </p:nvCxnSpPr>
            <p:spPr>
              <a:xfrm>
                <a:off x="2922203" y="6114617"/>
                <a:ext cx="360000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52">
                <a:extLst>
                  <a:ext uri="{FF2B5EF4-FFF2-40B4-BE49-F238E27FC236}">
                    <a16:creationId xmlns:a16="http://schemas.microsoft.com/office/drawing/2014/main" id="{EF559D40-4DB3-42E4-9E0B-F81CF4DA6626}"/>
                  </a:ext>
                </a:extLst>
              </p:cNvPr>
              <p:cNvSpPr txBox="1"/>
              <p:nvPr/>
            </p:nvSpPr>
            <p:spPr>
              <a:xfrm>
                <a:off x="2410994" y="1897259"/>
                <a:ext cx="43896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2" name="TextBox 152">
                <a:extLst>
                  <a:ext uri="{FF2B5EF4-FFF2-40B4-BE49-F238E27FC236}">
                    <a16:creationId xmlns:a16="http://schemas.microsoft.com/office/drawing/2014/main" id="{EF559D40-4DB3-42E4-9E0B-F81CF4DA6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0994" y="1897259"/>
                <a:ext cx="438966" cy="307777"/>
              </a:xfrm>
              <a:prstGeom prst="rect">
                <a:avLst/>
              </a:prstGeom>
              <a:blipFill>
                <a:blip r:embed="rId5"/>
                <a:stretch>
                  <a:fillRect l="-15278" r="-6944" b="-137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53">
                <a:extLst>
                  <a:ext uri="{FF2B5EF4-FFF2-40B4-BE49-F238E27FC236}">
                    <a16:creationId xmlns:a16="http://schemas.microsoft.com/office/drawing/2014/main" id="{1E60D5F1-D48F-4E1B-809E-04583E0DE0A4}"/>
                  </a:ext>
                </a:extLst>
              </p:cNvPr>
              <p:cNvSpPr txBox="1"/>
              <p:nvPr/>
            </p:nvSpPr>
            <p:spPr>
              <a:xfrm>
                <a:off x="4391174" y="1902248"/>
                <a:ext cx="43896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3" name="TextBox 153">
                <a:extLst>
                  <a:ext uri="{FF2B5EF4-FFF2-40B4-BE49-F238E27FC236}">
                    <a16:creationId xmlns:a16="http://schemas.microsoft.com/office/drawing/2014/main" id="{1E60D5F1-D48F-4E1B-809E-04583E0DE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174" y="1902248"/>
                <a:ext cx="438966" cy="307777"/>
              </a:xfrm>
              <a:prstGeom prst="rect">
                <a:avLst/>
              </a:prstGeom>
              <a:blipFill>
                <a:blip r:embed="rId6"/>
                <a:stretch>
                  <a:fillRect l="-15278" r="-6944" b="-176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ZoneTexte 183">
            <a:extLst>
              <a:ext uri="{FF2B5EF4-FFF2-40B4-BE49-F238E27FC236}">
                <a16:creationId xmlns:a16="http://schemas.microsoft.com/office/drawing/2014/main" id="{0CF65766-07EF-4965-9589-1F3EEAB1E63E}"/>
              </a:ext>
            </a:extLst>
          </p:cNvPr>
          <p:cNvSpPr txBox="1"/>
          <p:nvPr/>
        </p:nvSpPr>
        <p:spPr>
          <a:xfrm>
            <a:off x="1253606" y="1407286"/>
            <a:ext cx="3964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Knockout reactions </a:t>
            </a:r>
            <a:r>
              <a:rPr lang="en-US" sz="1600" dirty="0"/>
              <a:t>(high energy) </a:t>
            </a:r>
            <a:endParaRPr lang="en-US" dirty="0"/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2BDA8133-9EF2-4450-A3ED-A3220E04AE25}"/>
              </a:ext>
            </a:extLst>
          </p:cNvPr>
          <p:cNvSpPr txBox="1"/>
          <p:nvPr/>
        </p:nvSpPr>
        <p:spPr>
          <a:xfrm>
            <a:off x="6928282" y="1831553"/>
            <a:ext cx="2544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Spectroscopic information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F6B80A6-1C8B-44F8-9685-1F8C3EC78752}"/>
              </a:ext>
            </a:extLst>
          </p:cNvPr>
          <p:cNvGrpSpPr/>
          <p:nvPr/>
        </p:nvGrpSpPr>
        <p:grpSpPr>
          <a:xfrm>
            <a:off x="8200425" y="2864766"/>
            <a:ext cx="3355168" cy="1642576"/>
            <a:chOff x="7239376" y="2864766"/>
            <a:chExt cx="3355168" cy="1642576"/>
          </a:xfrm>
        </p:grpSpPr>
        <p:grpSp>
          <p:nvGrpSpPr>
            <p:cNvPr id="94" name="Groupe 25">
              <a:extLst>
                <a:ext uri="{FF2B5EF4-FFF2-40B4-BE49-F238E27FC236}">
                  <a16:creationId xmlns:a16="http://schemas.microsoft.com/office/drawing/2014/main" id="{51429409-376D-499D-BB23-46FC19EF69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39376" y="2864766"/>
              <a:ext cx="3355168" cy="1642576"/>
              <a:chOff x="886891" y="1529997"/>
              <a:chExt cx="2031655" cy="994630"/>
            </a:xfrm>
          </p:grpSpPr>
          <p:sp>
            <p:nvSpPr>
              <p:cNvPr id="95" name="Line 135">
                <a:extLst>
                  <a:ext uri="{FF2B5EF4-FFF2-40B4-BE49-F238E27FC236}">
                    <a16:creationId xmlns:a16="http://schemas.microsoft.com/office/drawing/2014/main" id="{AF6CCE8E-6191-4BF6-9DAB-7A9EF33B5284}"/>
                  </a:ext>
                </a:extLst>
              </p:cNvPr>
              <p:cNvSpPr/>
              <p:nvPr/>
            </p:nvSpPr>
            <p:spPr>
              <a:xfrm flipH="1" flipV="1">
                <a:off x="1788141" y="2366558"/>
                <a:ext cx="17187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96">
                <a:extLst>
                  <a:ext uri="{FF2B5EF4-FFF2-40B4-BE49-F238E27FC236}">
                    <a16:creationId xmlns:a16="http://schemas.microsoft.com/office/drawing/2014/main" id="{5BB652B3-727A-4EE7-815E-430B823F6F76}"/>
                  </a:ext>
                </a:extLst>
              </p:cNvPr>
              <p:cNvSpPr/>
              <p:nvPr/>
            </p:nvSpPr>
            <p:spPr>
              <a:xfrm>
                <a:off x="1158450" y="1883983"/>
                <a:ext cx="125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31">
                <a:extLst>
                  <a:ext uri="{FF2B5EF4-FFF2-40B4-BE49-F238E27FC236}">
                    <a16:creationId xmlns:a16="http://schemas.microsoft.com/office/drawing/2014/main" id="{9B1A925D-EED0-4BC1-A21C-C47A8FE6440F}"/>
                  </a:ext>
                </a:extLst>
              </p:cNvPr>
              <p:cNvSpPr/>
              <p:nvPr/>
            </p:nvSpPr>
            <p:spPr>
              <a:xfrm>
                <a:off x="1172108" y="1973472"/>
                <a:ext cx="1216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33">
                <a:extLst>
                  <a:ext uri="{FF2B5EF4-FFF2-40B4-BE49-F238E27FC236}">
                    <a16:creationId xmlns:a16="http://schemas.microsoft.com/office/drawing/2014/main" id="{2AAB09D5-403C-4BF6-AD22-2146D5682677}"/>
                  </a:ext>
                </a:extLst>
              </p:cNvPr>
              <p:cNvSpPr/>
              <p:nvPr/>
            </p:nvSpPr>
            <p:spPr>
              <a:xfrm>
                <a:off x="958422" y="1723822"/>
                <a:ext cx="14760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39">
                <a:extLst>
                  <a:ext uri="{FF2B5EF4-FFF2-40B4-BE49-F238E27FC236}">
                    <a16:creationId xmlns:a16="http://schemas.microsoft.com/office/drawing/2014/main" id="{86A1CA31-759E-4EB9-AADA-7F4AD5435EA4}"/>
                  </a:ext>
                </a:extLst>
              </p:cNvPr>
              <p:cNvSpPr/>
              <p:nvPr/>
            </p:nvSpPr>
            <p:spPr>
              <a:xfrm>
                <a:off x="1139103" y="1802438"/>
                <a:ext cx="12816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24">
                <a:extLst>
                  <a:ext uri="{FF2B5EF4-FFF2-40B4-BE49-F238E27FC236}">
                    <a16:creationId xmlns:a16="http://schemas.microsoft.com/office/drawing/2014/main" id="{B20059F9-416E-4F19-9DA0-13CF94521D1E}"/>
                  </a:ext>
                </a:extLst>
              </p:cNvPr>
              <p:cNvSpPr/>
              <p:nvPr/>
            </p:nvSpPr>
            <p:spPr>
              <a:xfrm>
                <a:off x="1210131" y="2110634"/>
                <a:ext cx="11160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01">
                <a:extLst>
                  <a:ext uri="{FF2B5EF4-FFF2-40B4-BE49-F238E27FC236}">
                    <a16:creationId xmlns:a16="http://schemas.microsoft.com/office/drawing/2014/main" id="{01989F46-EC09-4F1C-8392-8ED0EDC77709}"/>
                  </a:ext>
                </a:extLst>
              </p:cNvPr>
              <p:cNvSpPr/>
              <p:nvPr/>
            </p:nvSpPr>
            <p:spPr>
              <a:xfrm>
                <a:off x="1388213" y="2323485"/>
                <a:ext cx="3960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17">
                <a:extLst>
                  <a:ext uri="{FF2B5EF4-FFF2-40B4-BE49-F238E27FC236}">
                    <a16:creationId xmlns:a16="http://schemas.microsoft.com/office/drawing/2014/main" id="{0313B271-A116-4D55-A0BF-8B322CA81DCA}"/>
                  </a:ext>
                </a:extLst>
              </p:cNvPr>
              <p:cNvSpPr/>
              <p:nvPr/>
            </p:nvSpPr>
            <p:spPr>
              <a:xfrm>
                <a:off x="1281733" y="2227305"/>
                <a:ext cx="932113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32">
                <a:extLst>
                  <a:ext uri="{FF2B5EF4-FFF2-40B4-BE49-F238E27FC236}">
                    <a16:creationId xmlns:a16="http://schemas.microsoft.com/office/drawing/2014/main" id="{A5344683-1D2D-4A07-A900-DE24869F955B}"/>
                  </a:ext>
                </a:extLst>
              </p:cNvPr>
              <p:cNvSpPr/>
              <p:nvPr/>
            </p:nvSpPr>
            <p:spPr>
              <a:xfrm flipV="1">
                <a:off x="1615404" y="2453120"/>
                <a:ext cx="17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orme libre : forme 302">
                <a:extLst>
                  <a:ext uri="{FF2B5EF4-FFF2-40B4-BE49-F238E27FC236}">
                    <a16:creationId xmlns:a16="http://schemas.microsoft.com/office/drawing/2014/main" id="{EFBC5B6D-9895-4A93-8CBC-3A9388920A5F}"/>
                  </a:ext>
                </a:extLst>
              </p:cNvPr>
              <p:cNvSpPr/>
              <p:nvPr/>
            </p:nvSpPr>
            <p:spPr>
              <a:xfrm flipH="1">
                <a:off x="886891" y="1782666"/>
                <a:ext cx="903287" cy="732918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45753 h 745753"/>
                  <a:gd name="connsiteX1" fmla="*/ 97631 w 1126331"/>
                  <a:gd name="connsiteY1" fmla="*/ 717178 h 745753"/>
                  <a:gd name="connsiteX2" fmla="*/ 326231 w 1126331"/>
                  <a:gd name="connsiteY2" fmla="*/ 605260 h 745753"/>
                  <a:gd name="connsiteX3" fmla="*/ 519112 w 1126331"/>
                  <a:gd name="connsiteY3" fmla="*/ 445716 h 745753"/>
                  <a:gd name="connsiteX4" fmla="*/ 616743 w 1126331"/>
                  <a:gd name="connsiteY4" fmla="*/ 205210 h 745753"/>
                  <a:gd name="connsiteX5" fmla="*/ 650081 w 1126331"/>
                  <a:gd name="connsiteY5" fmla="*/ 31378 h 745753"/>
                  <a:gd name="connsiteX6" fmla="*/ 741362 w 1126331"/>
                  <a:gd name="connsiteY6" fmla="*/ 6772 h 745753"/>
                  <a:gd name="connsiteX7" fmla="*/ 900112 w 1126331"/>
                  <a:gd name="connsiteY7" fmla="*/ 5185 h 745753"/>
                  <a:gd name="connsiteX8" fmla="*/ 1126331 w 1126331"/>
                  <a:gd name="connsiteY8" fmla="*/ 24235 h 745753"/>
                  <a:gd name="connsiteX0" fmla="*/ 0 w 1126331"/>
                  <a:gd name="connsiteY0" fmla="*/ 739680 h 739680"/>
                  <a:gd name="connsiteX1" fmla="*/ 97631 w 1126331"/>
                  <a:gd name="connsiteY1" fmla="*/ 711105 h 739680"/>
                  <a:gd name="connsiteX2" fmla="*/ 326231 w 1126331"/>
                  <a:gd name="connsiteY2" fmla="*/ 599187 h 739680"/>
                  <a:gd name="connsiteX3" fmla="*/ 519112 w 1126331"/>
                  <a:gd name="connsiteY3" fmla="*/ 439643 h 739680"/>
                  <a:gd name="connsiteX4" fmla="*/ 616743 w 1126331"/>
                  <a:gd name="connsiteY4" fmla="*/ 199137 h 739680"/>
                  <a:gd name="connsiteX5" fmla="*/ 650081 w 1126331"/>
                  <a:gd name="connsiteY5" fmla="*/ 25305 h 739680"/>
                  <a:gd name="connsiteX6" fmla="*/ 741362 w 1126331"/>
                  <a:gd name="connsiteY6" fmla="*/ 699 h 739680"/>
                  <a:gd name="connsiteX7" fmla="*/ 900112 w 1126331"/>
                  <a:gd name="connsiteY7" fmla="*/ 11812 h 739680"/>
                  <a:gd name="connsiteX8" fmla="*/ 1126331 w 1126331"/>
                  <a:gd name="connsiteY8" fmla="*/ 18162 h 739680"/>
                  <a:gd name="connsiteX0" fmla="*/ 0 w 1126331"/>
                  <a:gd name="connsiteY0" fmla="*/ 739202 h 739202"/>
                  <a:gd name="connsiteX1" fmla="*/ 97631 w 1126331"/>
                  <a:gd name="connsiteY1" fmla="*/ 710627 h 739202"/>
                  <a:gd name="connsiteX2" fmla="*/ 326231 w 1126331"/>
                  <a:gd name="connsiteY2" fmla="*/ 598709 h 739202"/>
                  <a:gd name="connsiteX3" fmla="*/ 519112 w 1126331"/>
                  <a:gd name="connsiteY3" fmla="*/ 439165 h 739202"/>
                  <a:gd name="connsiteX4" fmla="*/ 616743 w 1126331"/>
                  <a:gd name="connsiteY4" fmla="*/ 198659 h 739202"/>
                  <a:gd name="connsiteX5" fmla="*/ 650081 w 1126331"/>
                  <a:gd name="connsiteY5" fmla="*/ 24827 h 739202"/>
                  <a:gd name="connsiteX6" fmla="*/ 741362 w 1126331"/>
                  <a:gd name="connsiteY6" fmla="*/ 221 h 739202"/>
                  <a:gd name="connsiteX7" fmla="*/ 900112 w 1126331"/>
                  <a:gd name="connsiteY7" fmla="*/ 11334 h 739202"/>
                  <a:gd name="connsiteX8" fmla="*/ 1126331 w 1126331"/>
                  <a:gd name="connsiteY8" fmla="*/ 17684 h 739202"/>
                  <a:gd name="connsiteX0" fmla="*/ 0 w 1126331"/>
                  <a:gd name="connsiteY0" fmla="*/ 739658 h 739658"/>
                  <a:gd name="connsiteX1" fmla="*/ 97631 w 1126331"/>
                  <a:gd name="connsiteY1" fmla="*/ 711083 h 739658"/>
                  <a:gd name="connsiteX2" fmla="*/ 326231 w 1126331"/>
                  <a:gd name="connsiteY2" fmla="*/ 599165 h 739658"/>
                  <a:gd name="connsiteX3" fmla="*/ 519112 w 1126331"/>
                  <a:gd name="connsiteY3" fmla="*/ 439621 h 739658"/>
                  <a:gd name="connsiteX4" fmla="*/ 616743 w 1126331"/>
                  <a:gd name="connsiteY4" fmla="*/ 199115 h 739658"/>
                  <a:gd name="connsiteX5" fmla="*/ 650081 w 1126331"/>
                  <a:gd name="connsiteY5" fmla="*/ 25283 h 739658"/>
                  <a:gd name="connsiteX6" fmla="*/ 741362 w 1126331"/>
                  <a:gd name="connsiteY6" fmla="*/ 677 h 739658"/>
                  <a:gd name="connsiteX7" fmla="*/ 900112 w 1126331"/>
                  <a:gd name="connsiteY7" fmla="*/ 21315 h 739658"/>
                  <a:gd name="connsiteX8" fmla="*/ 1126331 w 1126331"/>
                  <a:gd name="connsiteY8" fmla="*/ 18140 h 739658"/>
                  <a:gd name="connsiteX0" fmla="*/ 0 w 1126331"/>
                  <a:gd name="connsiteY0" fmla="*/ 739202 h 739202"/>
                  <a:gd name="connsiteX1" fmla="*/ 97631 w 1126331"/>
                  <a:gd name="connsiteY1" fmla="*/ 710627 h 739202"/>
                  <a:gd name="connsiteX2" fmla="*/ 326231 w 1126331"/>
                  <a:gd name="connsiteY2" fmla="*/ 598709 h 739202"/>
                  <a:gd name="connsiteX3" fmla="*/ 519112 w 1126331"/>
                  <a:gd name="connsiteY3" fmla="*/ 439165 h 739202"/>
                  <a:gd name="connsiteX4" fmla="*/ 616743 w 1126331"/>
                  <a:gd name="connsiteY4" fmla="*/ 198659 h 739202"/>
                  <a:gd name="connsiteX5" fmla="*/ 650081 w 1126331"/>
                  <a:gd name="connsiteY5" fmla="*/ 24827 h 739202"/>
                  <a:gd name="connsiteX6" fmla="*/ 741362 w 1126331"/>
                  <a:gd name="connsiteY6" fmla="*/ 221 h 739202"/>
                  <a:gd name="connsiteX7" fmla="*/ 903287 w 1126331"/>
                  <a:gd name="connsiteY7" fmla="*/ 11334 h 739202"/>
                  <a:gd name="connsiteX8" fmla="*/ 1126331 w 1126331"/>
                  <a:gd name="connsiteY8" fmla="*/ 17684 h 739202"/>
                  <a:gd name="connsiteX0" fmla="*/ 0 w 1126331"/>
                  <a:gd name="connsiteY0" fmla="*/ 739250 h 739250"/>
                  <a:gd name="connsiteX1" fmla="*/ 97631 w 1126331"/>
                  <a:gd name="connsiteY1" fmla="*/ 710675 h 739250"/>
                  <a:gd name="connsiteX2" fmla="*/ 326231 w 1126331"/>
                  <a:gd name="connsiteY2" fmla="*/ 598757 h 739250"/>
                  <a:gd name="connsiteX3" fmla="*/ 519112 w 1126331"/>
                  <a:gd name="connsiteY3" fmla="*/ 439213 h 739250"/>
                  <a:gd name="connsiteX4" fmla="*/ 616743 w 1126331"/>
                  <a:gd name="connsiteY4" fmla="*/ 198707 h 739250"/>
                  <a:gd name="connsiteX5" fmla="*/ 650081 w 1126331"/>
                  <a:gd name="connsiteY5" fmla="*/ 24875 h 739250"/>
                  <a:gd name="connsiteX6" fmla="*/ 741362 w 1126331"/>
                  <a:gd name="connsiteY6" fmla="*/ 269 h 739250"/>
                  <a:gd name="connsiteX7" fmla="*/ 903287 w 1126331"/>
                  <a:gd name="connsiteY7" fmla="*/ 11382 h 739250"/>
                  <a:gd name="connsiteX8" fmla="*/ 1126331 w 1126331"/>
                  <a:gd name="connsiteY8" fmla="*/ 17732 h 739250"/>
                  <a:gd name="connsiteX0" fmla="*/ 0 w 1126331"/>
                  <a:gd name="connsiteY0" fmla="*/ 731350 h 731350"/>
                  <a:gd name="connsiteX1" fmla="*/ 97631 w 1126331"/>
                  <a:gd name="connsiteY1" fmla="*/ 702775 h 731350"/>
                  <a:gd name="connsiteX2" fmla="*/ 326231 w 1126331"/>
                  <a:gd name="connsiteY2" fmla="*/ 590857 h 731350"/>
                  <a:gd name="connsiteX3" fmla="*/ 519112 w 1126331"/>
                  <a:gd name="connsiteY3" fmla="*/ 431313 h 731350"/>
                  <a:gd name="connsiteX4" fmla="*/ 616743 w 1126331"/>
                  <a:gd name="connsiteY4" fmla="*/ 190807 h 731350"/>
                  <a:gd name="connsiteX5" fmla="*/ 650081 w 1126331"/>
                  <a:gd name="connsiteY5" fmla="*/ 16975 h 731350"/>
                  <a:gd name="connsiteX6" fmla="*/ 731837 w 1126331"/>
                  <a:gd name="connsiteY6" fmla="*/ 5069 h 731350"/>
                  <a:gd name="connsiteX7" fmla="*/ 903287 w 1126331"/>
                  <a:gd name="connsiteY7" fmla="*/ 3482 h 731350"/>
                  <a:gd name="connsiteX8" fmla="*/ 1126331 w 1126331"/>
                  <a:gd name="connsiteY8" fmla="*/ 9832 h 731350"/>
                  <a:gd name="connsiteX0" fmla="*/ 0 w 1126331"/>
                  <a:gd name="connsiteY0" fmla="*/ 731350 h 731350"/>
                  <a:gd name="connsiteX1" fmla="*/ 97631 w 1126331"/>
                  <a:gd name="connsiteY1" fmla="*/ 702775 h 731350"/>
                  <a:gd name="connsiteX2" fmla="*/ 326231 w 1126331"/>
                  <a:gd name="connsiteY2" fmla="*/ 590857 h 731350"/>
                  <a:gd name="connsiteX3" fmla="*/ 519112 w 1126331"/>
                  <a:gd name="connsiteY3" fmla="*/ 431313 h 731350"/>
                  <a:gd name="connsiteX4" fmla="*/ 616743 w 1126331"/>
                  <a:gd name="connsiteY4" fmla="*/ 190807 h 731350"/>
                  <a:gd name="connsiteX5" fmla="*/ 650081 w 1126331"/>
                  <a:gd name="connsiteY5" fmla="*/ 16975 h 731350"/>
                  <a:gd name="connsiteX6" fmla="*/ 731837 w 1126331"/>
                  <a:gd name="connsiteY6" fmla="*/ 5069 h 731350"/>
                  <a:gd name="connsiteX7" fmla="*/ 903287 w 1126331"/>
                  <a:gd name="connsiteY7" fmla="*/ 3482 h 731350"/>
                  <a:gd name="connsiteX8" fmla="*/ 1126331 w 1126331"/>
                  <a:gd name="connsiteY8" fmla="*/ 9832 h 731350"/>
                  <a:gd name="connsiteX0" fmla="*/ 0 w 1126331"/>
                  <a:gd name="connsiteY0" fmla="*/ 732918 h 732918"/>
                  <a:gd name="connsiteX1" fmla="*/ 97631 w 1126331"/>
                  <a:gd name="connsiteY1" fmla="*/ 704343 h 732918"/>
                  <a:gd name="connsiteX2" fmla="*/ 326231 w 1126331"/>
                  <a:gd name="connsiteY2" fmla="*/ 592425 h 732918"/>
                  <a:gd name="connsiteX3" fmla="*/ 519112 w 1126331"/>
                  <a:gd name="connsiteY3" fmla="*/ 432881 h 732918"/>
                  <a:gd name="connsiteX4" fmla="*/ 616743 w 1126331"/>
                  <a:gd name="connsiteY4" fmla="*/ 192375 h 732918"/>
                  <a:gd name="connsiteX5" fmla="*/ 650081 w 1126331"/>
                  <a:gd name="connsiteY5" fmla="*/ 18543 h 732918"/>
                  <a:gd name="connsiteX6" fmla="*/ 747712 w 1126331"/>
                  <a:gd name="connsiteY6" fmla="*/ 3462 h 732918"/>
                  <a:gd name="connsiteX7" fmla="*/ 903287 w 1126331"/>
                  <a:gd name="connsiteY7" fmla="*/ 5050 h 732918"/>
                  <a:gd name="connsiteX8" fmla="*/ 1126331 w 1126331"/>
                  <a:gd name="connsiteY8" fmla="*/ 11400 h 732918"/>
                  <a:gd name="connsiteX0" fmla="*/ 0 w 1116806"/>
                  <a:gd name="connsiteY0" fmla="*/ 732918 h 732918"/>
                  <a:gd name="connsiteX1" fmla="*/ 97631 w 1116806"/>
                  <a:gd name="connsiteY1" fmla="*/ 704343 h 732918"/>
                  <a:gd name="connsiteX2" fmla="*/ 326231 w 1116806"/>
                  <a:gd name="connsiteY2" fmla="*/ 592425 h 732918"/>
                  <a:gd name="connsiteX3" fmla="*/ 519112 w 1116806"/>
                  <a:gd name="connsiteY3" fmla="*/ 432881 h 732918"/>
                  <a:gd name="connsiteX4" fmla="*/ 616743 w 1116806"/>
                  <a:gd name="connsiteY4" fmla="*/ 192375 h 732918"/>
                  <a:gd name="connsiteX5" fmla="*/ 650081 w 1116806"/>
                  <a:gd name="connsiteY5" fmla="*/ 18543 h 732918"/>
                  <a:gd name="connsiteX6" fmla="*/ 747712 w 1116806"/>
                  <a:gd name="connsiteY6" fmla="*/ 3462 h 732918"/>
                  <a:gd name="connsiteX7" fmla="*/ 903287 w 1116806"/>
                  <a:gd name="connsiteY7" fmla="*/ 5050 h 732918"/>
                  <a:gd name="connsiteX8" fmla="*/ 1116806 w 1116806"/>
                  <a:gd name="connsiteY8" fmla="*/ 6638 h 732918"/>
                  <a:gd name="connsiteX0" fmla="*/ 0 w 1116806"/>
                  <a:gd name="connsiteY0" fmla="*/ 732918 h 732918"/>
                  <a:gd name="connsiteX1" fmla="*/ 97631 w 1116806"/>
                  <a:gd name="connsiteY1" fmla="*/ 704343 h 732918"/>
                  <a:gd name="connsiteX2" fmla="*/ 326231 w 1116806"/>
                  <a:gd name="connsiteY2" fmla="*/ 592425 h 732918"/>
                  <a:gd name="connsiteX3" fmla="*/ 519112 w 1116806"/>
                  <a:gd name="connsiteY3" fmla="*/ 432881 h 732918"/>
                  <a:gd name="connsiteX4" fmla="*/ 616743 w 1116806"/>
                  <a:gd name="connsiteY4" fmla="*/ 192375 h 732918"/>
                  <a:gd name="connsiteX5" fmla="*/ 650081 w 1116806"/>
                  <a:gd name="connsiteY5" fmla="*/ 18543 h 732918"/>
                  <a:gd name="connsiteX6" fmla="*/ 747712 w 1116806"/>
                  <a:gd name="connsiteY6" fmla="*/ 3462 h 732918"/>
                  <a:gd name="connsiteX7" fmla="*/ 903287 w 1116806"/>
                  <a:gd name="connsiteY7" fmla="*/ 5050 h 732918"/>
                  <a:gd name="connsiteX8" fmla="*/ 1116806 w 1116806"/>
                  <a:gd name="connsiteY8" fmla="*/ 6638 h 732918"/>
                  <a:gd name="connsiteX0" fmla="*/ 0 w 1095375"/>
                  <a:gd name="connsiteY0" fmla="*/ 732918 h 732918"/>
                  <a:gd name="connsiteX1" fmla="*/ 97631 w 1095375"/>
                  <a:gd name="connsiteY1" fmla="*/ 704343 h 732918"/>
                  <a:gd name="connsiteX2" fmla="*/ 326231 w 1095375"/>
                  <a:gd name="connsiteY2" fmla="*/ 592425 h 732918"/>
                  <a:gd name="connsiteX3" fmla="*/ 519112 w 1095375"/>
                  <a:gd name="connsiteY3" fmla="*/ 432881 h 732918"/>
                  <a:gd name="connsiteX4" fmla="*/ 616743 w 1095375"/>
                  <a:gd name="connsiteY4" fmla="*/ 192375 h 732918"/>
                  <a:gd name="connsiteX5" fmla="*/ 650081 w 1095375"/>
                  <a:gd name="connsiteY5" fmla="*/ 18543 h 732918"/>
                  <a:gd name="connsiteX6" fmla="*/ 747712 w 1095375"/>
                  <a:gd name="connsiteY6" fmla="*/ 3462 h 732918"/>
                  <a:gd name="connsiteX7" fmla="*/ 903287 w 1095375"/>
                  <a:gd name="connsiteY7" fmla="*/ 5050 h 732918"/>
                  <a:gd name="connsiteX8" fmla="*/ 1095375 w 1095375"/>
                  <a:gd name="connsiteY8" fmla="*/ 6638 h 732918"/>
                  <a:gd name="connsiteX0" fmla="*/ 0 w 903287"/>
                  <a:gd name="connsiteY0" fmla="*/ 732918 h 732918"/>
                  <a:gd name="connsiteX1" fmla="*/ 97631 w 903287"/>
                  <a:gd name="connsiteY1" fmla="*/ 704343 h 732918"/>
                  <a:gd name="connsiteX2" fmla="*/ 326231 w 903287"/>
                  <a:gd name="connsiteY2" fmla="*/ 592425 h 732918"/>
                  <a:gd name="connsiteX3" fmla="*/ 519112 w 903287"/>
                  <a:gd name="connsiteY3" fmla="*/ 432881 h 732918"/>
                  <a:gd name="connsiteX4" fmla="*/ 616743 w 903287"/>
                  <a:gd name="connsiteY4" fmla="*/ 192375 h 732918"/>
                  <a:gd name="connsiteX5" fmla="*/ 650081 w 903287"/>
                  <a:gd name="connsiteY5" fmla="*/ 18543 h 732918"/>
                  <a:gd name="connsiteX6" fmla="*/ 747712 w 903287"/>
                  <a:gd name="connsiteY6" fmla="*/ 3462 h 732918"/>
                  <a:gd name="connsiteX7" fmla="*/ 903287 w 903287"/>
                  <a:gd name="connsiteY7" fmla="*/ 5050 h 732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3287" h="732918">
                    <a:moveTo>
                      <a:pt x="0" y="732918"/>
                    </a:moveTo>
                    <a:cubicBezTo>
                      <a:pt x="21629" y="730338"/>
                      <a:pt x="43259" y="727758"/>
                      <a:pt x="97631" y="704343"/>
                    </a:cubicBezTo>
                    <a:cubicBezTo>
                      <a:pt x="152003" y="680927"/>
                      <a:pt x="255984" y="637669"/>
                      <a:pt x="326231" y="592425"/>
                    </a:cubicBezTo>
                    <a:cubicBezTo>
                      <a:pt x="396478" y="547181"/>
                      <a:pt x="470693" y="499556"/>
                      <a:pt x="519112" y="432881"/>
                    </a:cubicBezTo>
                    <a:cubicBezTo>
                      <a:pt x="567531" y="366206"/>
                      <a:pt x="599678" y="294768"/>
                      <a:pt x="616743" y="192375"/>
                    </a:cubicBezTo>
                    <a:cubicBezTo>
                      <a:pt x="633808" y="89982"/>
                      <a:pt x="628253" y="50028"/>
                      <a:pt x="650081" y="18543"/>
                    </a:cubicBezTo>
                    <a:cubicBezTo>
                      <a:pt x="671909" y="-12942"/>
                      <a:pt x="683286" y="5711"/>
                      <a:pt x="747712" y="3462"/>
                    </a:cubicBezTo>
                    <a:cubicBezTo>
                      <a:pt x="789947" y="1988"/>
                      <a:pt x="845343" y="4521"/>
                      <a:pt x="903287" y="5050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CustomShape 97">
                <a:extLst>
                  <a:ext uri="{FF2B5EF4-FFF2-40B4-BE49-F238E27FC236}">
                    <a16:creationId xmlns:a16="http://schemas.microsoft.com/office/drawing/2014/main" id="{3D78887A-DBA9-454D-A04E-7B6C8E70EFD4}"/>
                  </a:ext>
                </a:extLst>
              </p:cNvPr>
              <p:cNvSpPr/>
              <p:nvPr/>
            </p:nvSpPr>
            <p:spPr>
              <a:xfrm>
                <a:off x="1446912" y="2187996"/>
                <a:ext cx="74435" cy="660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CustomShape 98">
                <a:extLst>
                  <a:ext uri="{FF2B5EF4-FFF2-40B4-BE49-F238E27FC236}">
                    <a16:creationId xmlns:a16="http://schemas.microsoft.com/office/drawing/2014/main" id="{69FF35E2-084E-4426-85A6-138997C0E083}"/>
                  </a:ext>
                </a:extLst>
              </p:cNvPr>
              <p:cNvSpPr/>
              <p:nvPr/>
            </p:nvSpPr>
            <p:spPr>
              <a:xfrm>
                <a:off x="1706181" y="2187996"/>
                <a:ext cx="74853" cy="660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CustomShape 99">
                <a:extLst>
                  <a:ext uri="{FF2B5EF4-FFF2-40B4-BE49-F238E27FC236}">
                    <a16:creationId xmlns:a16="http://schemas.microsoft.com/office/drawing/2014/main" id="{CCBEE013-67CA-407A-85DB-2674863C4635}"/>
                  </a:ext>
                </a:extLst>
              </p:cNvPr>
              <p:cNvSpPr/>
              <p:nvPr/>
            </p:nvSpPr>
            <p:spPr>
              <a:xfrm>
                <a:off x="1305569" y="2187996"/>
                <a:ext cx="75272" cy="660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CustomShape 100">
                <a:extLst>
                  <a:ext uri="{FF2B5EF4-FFF2-40B4-BE49-F238E27FC236}">
                    <a16:creationId xmlns:a16="http://schemas.microsoft.com/office/drawing/2014/main" id="{A7EA6046-1D48-4042-ACE7-CCEF580B586B}"/>
                  </a:ext>
                </a:extLst>
              </p:cNvPr>
              <p:cNvSpPr/>
              <p:nvPr/>
            </p:nvSpPr>
            <p:spPr>
              <a:xfrm>
                <a:off x="1578637" y="2187996"/>
                <a:ext cx="74435" cy="614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CustomShape 102">
                <a:extLst>
                  <a:ext uri="{FF2B5EF4-FFF2-40B4-BE49-F238E27FC236}">
                    <a16:creationId xmlns:a16="http://schemas.microsoft.com/office/drawing/2014/main" id="{12CE5153-AF00-43D5-8AE6-AC2A5D1C3EAB}"/>
                  </a:ext>
                </a:extLst>
              </p:cNvPr>
              <p:cNvSpPr/>
              <p:nvPr/>
            </p:nvSpPr>
            <p:spPr>
              <a:xfrm>
                <a:off x="1622546" y="2288777"/>
                <a:ext cx="75272" cy="660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CustomShape 103">
                <a:extLst>
                  <a:ext uri="{FF2B5EF4-FFF2-40B4-BE49-F238E27FC236}">
                    <a16:creationId xmlns:a16="http://schemas.microsoft.com/office/drawing/2014/main" id="{20F588BA-AD2F-42C5-A9C7-9FFDE3DC6276}"/>
                  </a:ext>
                </a:extLst>
              </p:cNvPr>
              <p:cNvSpPr/>
              <p:nvPr/>
            </p:nvSpPr>
            <p:spPr>
              <a:xfrm>
                <a:off x="1486220" y="2293377"/>
                <a:ext cx="74853" cy="614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CustomShape 105">
                <a:extLst>
                  <a:ext uri="{FF2B5EF4-FFF2-40B4-BE49-F238E27FC236}">
                    <a16:creationId xmlns:a16="http://schemas.microsoft.com/office/drawing/2014/main" id="{F5322704-E84B-4D81-97A1-A85877245A28}"/>
                  </a:ext>
                </a:extLst>
              </p:cNvPr>
              <p:cNvSpPr/>
              <p:nvPr/>
            </p:nvSpPr>
            <p:spPr>
              <a:xfrm>
                <a:off x="1437712" y="2074253"/>
                <a:ext cx="75272" cy="61472"/>
              </a:xfrm>
              <a:prstGeom prst="ellipse">
                <a:avLst/>
              </a:prstGeom>
              <a:solidFill>
                <a:srgbClr val="000080"/>
              </a:solidFill>
              <a:ln>
                <a:solidFill>
                  <a:srgbClr val="00008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CustomShape 106">
                <a:extLst>
                  <a:ext uri="{FF2B5EF4-FFF2-40B4-BE49-F238E27FC236}">
                    <a16:creationId xmlns:a16="http://schemas.microsoft.com/office/drawing/2014/main" id="{D80D06DF-1F5F-4C5F-A6A7-20BFF3514696}"/>
                  </a:ext>
                </a:extLst>
              </p:cNvPr>
              <p:cNvSpPr/>
              <p:nvPr/>
            </p:nvSpPr>
            <p:spPr>
              <a:xfrm>
                <a:off x="1952904" y="2069653"/>
                <a:ext cx="70672" cy="660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CustomShape 107">
                <a:extLst>
                  <a:ext uri="{FF2B5EF4-FFF2-40B4-BE49-F238E27FC236}">
                    <a16:creationId xmlns:a16="http://schemas.microsoft.com/office/drawing/2014/main" id="{9EE1665C-780A-4240-B9DD-EF40F9815C44}"/>
                  </a:ext>
                </a:extLst>
              </p:cNvPr>
              <p:cNvSpPr/>
              <p:nvPr/>
            </p:nvSpPr>
            <p:spPr>
              <a:xfrm>
                <a:off x="2213009" y="2074253"/>
                <a:ext cx="69835" cy="614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CustomShape 108">
                <a:extLst>
                  <a:ext uri="{FF2B5EF4-FFF2-40B4-BE49-F238E27FC236}">
                    <a16:creationId xmlns:a16="http://schemas.microsoft.com/office/drawing/2014/main" id="{2D61257E-CDEF-4C3F-8BB5-A80F97620E51}"/>
                  </a:ext>
                </a:extLst>
              </p:cNvPr>
              <p:cNvSpPr/>
              <p:nvPr/>
            </p:nvSpPr>
            <p:spPr>
              <a:xfrm>
                <a:off x="1812397" y="2069653"/>
                <a:ext cx="69835" cy="660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CustomShape 109">
                <a:extLst>
                  <a:ext uri="{FF2B5EF4-FFF2-40B4-BE49-F238E27FC236}">
                    <a16:creationId xmlns:a16="http://schemas.microsoft.com/office/drawing/2014/main" id="{D3CFE4A1-FBBA-4737-8F4C-EE5118437E49}"/>
                  </a:ext>
                </a:extLst>
              </p:cNvPr>
              <p:cNvSpPr/>
              <p:nvPr/>
            </p:nvSpPr>
            <p:spPr>
              <a:xfrm>
                <a:off x="2085048" y="2069653"/>
                <a:ext cx="74853" cy="660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CustomShape 110">
                <a:extLst>
                  <a:ext uri="{FF2B5EF4-FFF2-40B4-BE49-F238E27FC236}">
                    <a16:creationId xmlns:a16="http://schemas.microsoft.com/office/drawing/2014/main" id="{432BD884-3DF1-4C86-99A0-8BC0C47D8EDD}"/>
                  </a:ext>
                </a:extLst>
              </p:cNvPr>
              <p:cNvSpPr/>
              <p:nvPr/>
            </p:nvSpPr>
            <p:spPr>
              <a:xfrm>
                <a:off x="2058284" y="2197196"/>
                <a:ext cx="70672" cy="6105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CustomShape 111">
                <a:extLst>
                  <a:ext uri="{FF2B5EF4-FFF2-40B4-BE49-F238E27FC236}">
                    <a16:creationId xmlns:a16="http://schemas.microsoft.com/office/drawing/2014/main" id="{FFC1163A-95B6-4523-8F3B-C2F6212C4843}"/>
                  </a:ext>
                </a:extLst>
              </p:cNvPr>
              <p:cNvSpPr/>
              <p:nvPr/>
            </p:nvSpPr>
            <p:spPr>
              <a:xfrm>
                <a:off x="1922377" y="2197196"/>
                <a:ext cx="70672" cy="6523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CustomShape 118">
                <a:extLst>
                  <a:ext uri="{FF2B5EF4-FFF2-40B4-BE49-F238E27FC236}">
                    <a16:creationId xmlns:a16="http://schemas.microsoft.com/office/drawing/2014/main" id="{EB2C22B8-6C1C-4111-BF58-B846FC8FB271}"/>
                  </a:ext>
                </a:extLst>
              </p:cNvPr>
              <p:cNvSpPr/>
              <p:nvPr/>
            </p:nvSpPr>
            <p:spPr>
              <a:xfrm>
                <a:off x="1446912" y="2187996"/>
                <a:ext cx="74435" cy="660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CustomShape 119">
                <a:extLst>
                  <a:ext uri="{FF2B5EF4-FFF2-40B4-BE49-F238E27FC236}">
                    <a16:creationId xmlns:a16="http://schemas.microsoft.com/office/drawing/2014/main" id="{62C8A8D2-9167-4C66-BD54-7DAFC67B2CA8}"/>
                  </a:ext>
                </a:extLst>
              </p:cNvPr>
              <p:cNvSpPr/>
              <p:nvPr/>
            </p:nvSpPr>
            <p:spPr>
              <a:xfrm>
                <a:off x="1706181" y="2187996"/>
                <a:ext cx="74853" cy="660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CustomShape 120">
                <a:extLst>
                  <a:ext uri="{FF2B5EF4-FFF2-40B4-BE49-F238E27FC236}">
                    <a16:creationId xmlns:a16="http://schemas.microsoft.com/office/drawing/2014/main" id="{22F5B974-24B5-4D74-879F-BD7DB00C2399}"/>
                  </a:ext>
                </a:extLst>
              </p:cNvPr>
              <p:cNvSpPr/>
              <p:nvPr/>
            </p:nvSpPr>
            <p:spPr>
              <a:xfrm>
                <a:off x="1305569" y="2187996"/>
                <a:ext cx="75272" cy="660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CustomShape 121">
                <a:extLst>
                  <a:ext uri="{FF2B5EF4-FFF2-40B4-BE49-F238E27FC236}">
                    <a16:creationId xmlns:a16="http://schemas.microsoft.com/office/drawing/2014/main" id="{0F3FBBBD-0945-40D2-A16F-B6907603ADDE}"/>
                  </a:ext>
                </a:extLst>
              </p:cNvPr>
              <p:cNvSpPr/>
              <p:nvPr/>
            </p:nvSpPr>
            <p:spPr>
              <a:xfrm>
                <a:off x="1578637" y="2187996"/>
                <a:ext cx="74435" cy="614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CustomShape 122">
                <a:extLst>
                  <a:ext uri="{FF2B5EF4-FFF2-40B4-BE49-F238E27FC236}">
                    <a16:creationId xmlns:a16="http://schemas.microsoft.com/office/drawing/2014/main" id="{8FA74F25-C0D1-4996-9C7C-889CD8CDDC75}"/>
                  </a:ext>
                </a:extLst>
              </p:cNvPr>
              <p:cNvSpPr/>
              <p:nvPr/>
            </p:nvSpPr>
            <p:spPr>
              <a:xfrm>
                <a:off x="1622546" y="2288777"/>
                <a:ext cx="75272" cy="66072"/>
              </a:xfrm>
              <a:prstGeom prst="ellipse">
                <a:avLst/>
              </a:prstGeom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CustomShape 123">
                <a:extLst>
                  <a:ext uri="{FF2B5EF4-FFF2-40B4-BE49-F238E27FC236}">
                    <a16:creationId xmlns:a16="http://schemas.microsoft.com/office/drawing/2014/main" id="{15448127-09A9-410A-ABE8-33704F9F111D}"/>
                  </a:ext>
                </a:extLst>
              </p:cNvPr>
              <p:cNvSpPr/>
              <p:nvPr/>
            </p:nvSpPr>
            <p:spPr>
              <a:xfrm>
                <a:off x="1486220" y="2293377"/>
                <a:ext cx="74853" cy="614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CustomShape 125">
                <a:extLst>
                  <a:ext uri="{FF2B5EF4-FFF2-40B4-BE49-F238E27FC236}">
                    <a16:creationId xmlns:a16="http://schemas.microsoft.com/office/drawing/2014/main" id="{2FE76B5A-37D1-49EF-963C-332B42A396CD}"/>
                  </a:ext>
                </a:extLst>
              </p:cNvPr>
              <p:cNvSpPr/>
              <p:nvPr/>
            </p:nvSpPr>
            <p:spPr>
              <a:xfrm>
                <a:off x="1437712" y="2074253"/>
                <a:ext cx="75272" cy="614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CustomShape 126">
                <a:extLst>
                  <a:ext uri="{FF2B5EF4-FFF2-40B4-BE49-F238E27FC236}">
                    <a16:creationId xmlns:a16="http://schemas.microsoft.com/office/drawing/2014/main" id="{E3172D65-73EC-421C-AACB-21C928309B8D}"/>
                  </a:ext>
                </a:extLst>
              </p:cNvPr>
              <p:cNvSpPr/>
              <p:nvPr/>
            </p:nvSpPr>
            <p:spPr>
              <a:xfrm>
                <a:off x="2213009" y="2074253"/>
                <a:ext cx="69835" cy="614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CustomShape 127">
                <a:extLst>
                  <a:ext uri="{FF2B5EF4-FFF2-40B4-BE49-F238E27FC236}">
                    <a16:creationId xmlns:a16="http://schemas.microsoft.com/office/drawing/2014/main" id="{82E86AFF-93D1-494E-A9EB-728EB1EDAC62}"/>
                  </a:ext>
                </a:extLst>
              </p:cNvPr>
              <p:cNvSpPr/>
              <p:nvPr/>
            </p:nvSpPr>
            <p:spPr>
              <a:xfrm>
                <a:off x="1812397" y="2069653"/>
                <a:ext cx="69835" cy="660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CustomShape 128">
                <a:extLst>
                  <a:ext uri="{FF2B5EF4-FFF2-40B4-BE49-F238E27FC236}">
                    <a16:creationId xmlns:a16="http://schemas.microsoft.com/office/drawing/2014/main" id="{3428C4C8-52F3-4221-AE89-0569FFB6A580}"/>
                  </a:ext>
                </a:extLst>
              </p:cNvPr>
              <p:cNvSpPr/>
              <p:nvPr/>
            </p:nvSpPr>
            <p:spPr>
              <a:xfrm>
                <a:off x="2085048" y="2069653"/>
                <a:ext cx="74853" cy="6607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CustomShape 129">
                <a:extLst>
                  <a:ext uri="{FF2B5EF4-FFF2-40B4-BE49-F238E27FC236}">
                    <a16:creationId xmlns:a16="http://schemas.microsoft.com/office/drawing/2014/main" id="{2E0798B5-2FB3-4D28-969E-423490E9E436}"/>
                  </a:ext>
                </a:extLst>
              </p:cNvPr>
              <p:cNvSpPr/>
              <p:nvPr/>
            </p:nvSpPr>
            <p:spPr>
              <a:xfrm>
                <a:off x="2058284" y="2197196"/>
                <a:ext cx="70672" cy="6105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CustomShape 130">
                <a:extLst>
                  <a:ext uri="{FF2B5EF4-FFF2-40B4-BE49-F238E27FC236}">
                    <a16:creationId xmlns:a16="http://schemas.microsoft.com/office/drawing/2014/main" id="{3881B531-AFFD-46D5-A7C1-5F95E9831451}"/>
                  </a:ext>
                </a:extLst>
              </p:cNvPr>
              <p:cNvSpPr/>
              <p:nvPr/>
            </p:nvSpPr>
            <p:spPr>
              <a:xfrm>
                <a:off x="1922377" y="2197196"/>
                <a:ext cx="70672" cy="6523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134">
                <a:extLst>
                  <a:ext uri="{FF2B5EF4-FFF2-40B4-BE49-F238E27FC236}">
                    <a16:creationId xmlns:a16="http://schemas.microsoft.com/office/drawing/2014/main" id="{003D77C3-7324-4FAC-8C3B-ABA3B894F734}"/>
                  </a:ext>
                </a:extLst>
              </p:cNvPr>
              <p:cNvSpPr/>
              <p:nvPr/>
            </p:nvSpPr>
            <p:spPr>
              <a:xfrm flipV="1">
                <a:off x="1787725" y="1529997"/>
                <a:ext cx="418" cy="99463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" name="Line 137">
                <a:extLst>
                  <a:ext uri="{FF2B5EF4-FFF2-40B4-BE49-F238E27FC236}">
                    <a16:creationId xmlns:a16="http://schemas.microsoft.com/office/drawing/2014/main" id="{42EC8109-CF22-4524-BCDB-A756805F7AF3}"/>
                  </a:ext>
                </a:extLst>
              </p:cNvPr>
              <p:cNvSpPr/>
              <p:nvPr/>
            </p:nvSpPr>
            <p:spPr>
              <a:xfrm>
                <a:off x="1213306" y="2033424"/>
                <a:ext cx="565048" cy="0"/>
              </a:xfrm>
              <a:prstGeom prst="line">
                <a:avLst/>
              </a:prstGeom>
              <a:solidFill>
                <a:srgbClr val="6666FF"/>
              </a:solidFill>
              <a:ln w="12700">
                <a:solidFill>
                  <a:srgbClr val="6666FF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138">
                <a:extLst>
                  <a:ext uri="{FF2B5EF4-FFF2-40B4-BE49-F238E27FC236}">
                    <a16:creationId xmlns:a16="http://schemas.microsoft.com/office/drawing/2014/main" id="{4333A9A0-C629-4686-8FD9-43DFA4236527}"/>
                  </a:ext>
                </a:extLst>
              </p:cNvPr>
              <p:cNvSpPr/>
              <p:nvPr/>
            </p:nvSpPr>
            <p:spPr>
              <a:xfrm flipV="1">
                <a:off x="1790900" y="2030080"/>
                <a:ext cx="574402" cy="6689"/>
              </a:xfrm>
              <a:prstGeom prst="line">
                <a:avLst/>
              </a:prstGeom>
              <a:solidFill>
                <a:srgbClr val="FF0000"/>
              </a:solidFill>
              <a:ln w="12700">
                <a:solidFill>
                  <a:srgbClr val="FF0000"/>
                </a:solidFill>
                <a:prstDash val="sysDot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CustomShape 140">
                <a:extLst>
                  <a:ext uri="{FF2B5EF4-FFF2-40B4-BE49-F238E27FC236}">
                    <a16:creationId xmlns:a16="http://schemas.microsoft.com/office/drawing/2014/main" id="{C76BF22E-E7AC-4212-B94C-EA35B7AC3EFE}"/>
                  </a:ext>
                </a:extLst>
              </p:cNvPr>
              <p:cNvSpPr/>
              <p:nvPr/>
            </p:nvSpPr>
            <p:spPr>
              <a:xfrm>
                <a:off x="1574455" y="2069653"/>
                <a:ext cx="74853" cy="61472"/>
              </a:xfrm>
              <a:prstGeom prst="ellipse">
                <a:avLst/>
              </a:prstGeom>
              <a:solidFill>
                <a:srgbClr val="6666FF"/>
              </a:solidFill>
              <a:ln w="15875">
                <a:solidFill>
                  <a:srgbClr val="008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orme libre : forme 334">
                <a:extLst>
                  <a:ext uri="{FF2B5EF4-FFF2-40B4-BE49-F238E27FC236}">
                    <a16:creationId xmlns:a16="http://schemas.microsoft.com/office/drawing/2014/main" id="{0F763F21-6CB0-422C-8C0B-592C57DE5BC0}"/>
                  </a:ext>
                </a:extLst>
              </p:cNvPr>
              <p:cNvSpPr/>
              <p:nvPr/>
            </p:nvSpPr>
            <p:spPr>
              <a:xfrm>
                <a:off x="1792215" y="1643938"/>
                <a:ext cx="1126331" cy="783787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6331" h="783787">
                    <a:moveTo>
                      <a:pt x="0" y="783787"/>
                    </a:moveTo>
                    <a:cubicBezTo>
                      <a:pt x="21629" y="781207"/>
                      <a:pt x="43259" y="778627"/>
                      <a:pt x="97631" y="755212"/>
                    </a:cubicBezTo>
                    <a:cubicBezTo>
                      <a:pt x="152003" y="731796"/>
                      <a:pt x="255984" y="688538"/>
                      <a:pt x="326231" y="643294"/>
                    </a:cubicBezTo>
                    <a:cubicBezTo>
                      <a:pt x="396478" y="598050"/>
                      <a:pt x="470693" y="550425"/>
                      <a:pt x="519112" y="483750"/>
                    </a:cubicBezTo>
                    <a:cubicBezTo>
                      <a:pt x="567531" y="417075"/>
                      <a:pt x="599678" y="345637"/>
                      <a:pt x="616743" y="243244"/>
                    </a:cubicBezTo>
                    <a:cubicBezTo>
                      <a:pt x="633808" y="140851"/>
                      <a:pt x="629840" y="109893"/>
                      <a:pt x="650081" y="69412"/>
                    </a:cubicBezTo>
                    <a:cubicBezTo>
                      <a:pt x="670322" y="28931"/>
                      <a:pt x="696515" y="4721"/>
                      <a:pt x="738187" y="356"/>
                    </a:cubicBezTo>
                    <a:cubicBezTo>
                      <a:pt x="779859" y="-4009"/>
                      <a:pt x="835421" y="32900"/>
                      <a:pt x="900112" y="43219"/>
                    </a:cubicBezTo>
                    <a:cubicBezTo>
                      <a:pt x="964803" y="53538"/>
                      <a:pt x="1045567" y="57903"/>
                      <a:pt x="1126331" y="62269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CB4B64A9-93AE-42DB-8B42-4D5056966E36}"/>
                </a:ext>
              </a:extLst>
            </p:cNvPr>
            <p:cNvCxnSpPr>
              <a:cxnSpLocks/>
              <a:stCxn id="127" idx="7"/>
            </p:cNvCxnSpPr>
            <p:nvPr/>
          </p:nvCxnSpPr>
          <p:spPr>
            <a:xfrm flipV="1">
              <a:off x="9323580" y="2959449"/>
              <a:ext cx="973632" cy="812509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stealth"/>
              <a:tailEnd type="stealth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CustomShape 128">
              <a:extLst>
                <a:ext uri="{FF2B5EF4-FFF2-40B4-BE49-F238E27FC236}">
                  <a16:creationId xmlns:a16="http://schemas.microsoft.com/office/drawing/2014/main" id="{971E2795-D4B6-4037-8465-23841B7E4870}"/>
                </a:ext>
              </a:extLst>
            </p:cNvPr>
            <p:cNvSpPr/>
            <p:nvPr/>
          </p:nvSpPr>
          <p:spPr>
            <a:xfrm>
              <a:off x="10273769" y="2866304"/>
              <a:ext cx="123616" cy="1091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B82ACC-6143-8425-C601-1C5DDDA7F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145890-E5B8-9B37-B3DF-CBDA54D6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05D52F-E093-2853-D4CB-655260CD6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424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9">
            <a:extLst>
              <a:ext uri="{FF2B5EF4-FFF2-40B4-BE49-F238E27FC236}">
                <a16:creationId xmlns:a16="http://schemas.microsoft.com/office/drawing/2014/main" id="{587666C0-EB6B-4620-B5F5-554E508A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From reaction observables to nuclei</a:t>
            </a:r>
          </a:p>
        </p:txBody>
      </p:sp>
      <p:sp>
        <p:nvSpPr>
          <p:cNvPr id="150" name="ZoneTexte 23">
            <a:extLst>
              <a:ext uri="{FF2B5EF4-FFF2-40B4-BE49-F238E27FC236}">
                <a16:creationId xmlns:a16="http://schemas.microsoft.com/office/drawing/2014/main" id="{4ED7BE93-219F-49A7-B019-8A36B37A4D1A}"/>
              </a:ext>
            </a:extLst>
          </p:cNvPr>
          <p:cNvSpPr txBox="1"/>
          <p:nvPr/>
        </p:nvSpPr>
        <p:spPr>
          <a:xfrm>
            <a:off x="355284" y="826642"/>
            <a:ext cx="2729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Nuclear spectroscopy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FF7FB2F-3324-415C-902E-C3E01A077F61}"/>
              </a:ext>
            </a:extLst>
          </p:cNvPr>
          <p:cNvGrpSpPr/>
          <p:nvPr/>
        </p:nvGrpSpPr>
        <p:grpSpPr>
          <a:xfrm>
            <a:off x="1253606" y="1407286"/>
            <a:ext cx="10233333" cy="4986936"/>
            <a:chOff x="1531435" y="1407286"/>
            <a:chExt cx="10233333" cy="4986936"/>
          </a:xfrm>
        </p:grpSpPr>
        <p:sp>
          <p:nvSpPr>
            <p:cNvPr id="90" name="Explosion: 8 Points 7">
              <a:extLst>
                <a:ext uri="{FF2B5EF4-FFF2-40B4-BE49-F238E27FC236}">
                  <a16:creationId xmlns:a16="http://schemas.microsoft.com/office/drawing/2014/main" id="{1C89B578-0369-4C3D-9BE1-0FA706504DE0}"/>
                </a:ext>
              </a:extLst>
            </p:cNvPr>
            <p:cNvSpPr/>
            <p:nvPr/>
          </p:nvSpPr>
          <p:spPr>
            <a:xfrm>
              <a:off x="4522614" y="2319737"/>
              <a:ext cx="1399850" cy="1001074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7206111" y="2443974"/>
              <a:ext cx="17443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Collective motion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2827843-3247-488D-815F-BF80E837E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4217" y="2758939"/>
              <a:ext cx="2413362" cy="203165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1B33478-A026-4327-BA48-D4DC36920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25068" y="2614327"/>
              <a:ext cx="1844691" cy="562631"/>
            </a:xfrm>
            <a:prstGeom prst="rect">
              <a:avLst/>
            </a:prstGeom>
          </p:spPr>
        </p:pic>
        <p:sp>
          <p:nvSpPr>
            <p:cNvPr id="65" name="ZoneTexte 64"/>
            <p:cNvSpPr txBox="1"/>
            <p:nvPr/>
          </p:nvSpPr>
          <p:spPr>
            <a:xfrm>
              <a:off x="1531435" y="1407286"/>
              <a:ext cx="36588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Photonuclear reactions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7206111" y="1831553"/>
              <a:ext cx="15632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GDR excitation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32E6917-C7B9-4D9B-B3D9-809D9E0F2F97}"/>
                </a:ext>
              </a:extLst>
            </p:cNvPr>
            <p:cNvGrpSpPr/>
            <p:nvPr/>
          </p:nvGrpSpPr>
          <p:grpSpPr>
            <a:xfrm>
              <a:off x="9483445" y="1531343"/>
              <a:ext cx="1625103" cy="938975"/>
              <a:chOff x="6069234" y="1833973"/>
              <a:chExt cx="1121507" cy="648000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6836A60-2B48-4EF6-8069-7A407D1C911D}"/>
                  </a:ext>
                </a:extLst>
              </p:cNvPr>
              <p:cNvGrpSpPr/>
              <p:nvPr/>
            </p:nvGrpSpPr>
            <p:grpSpPr>
              <a:xfrm>
                <a:off x="6069234" y="1833973"/>
                <a:ext cx="1121507" cy="648000"/>
                <a:chOff x="1493869" y="4998903"/>
                <a:chExt cx="2035900" cy="1218418"/>
              </a:xfrm>
            </p:grpSpPr>
            <p:sp>
              <p:nvSpPr>
                <p:cNvPr id="99" name="Oval 30">
                  <a:extLst>
                    <a:ext uri="{FF2B5EF4-FFF2-40B4-BE49-F238E27FC236}">
                      <a16:creationId xmlns:a16="http://schemas.microsoft.com/office/drawing/2014/main" id="{A52E675B-539A-4EBC-9B15-7DC80AEAF88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93869" y="4998903"/>
                  <a:ext cx="2035900" cy="1218418"/>
                </a:xfrm>
                <a:prstGeom prst="ellipse">
                  <a:avLst/>
                </a:prstGeom>
                <a:solidFill>
                  <a:srgbClr val="A6A6FF"/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00" name="Picture 99" descr="ball2v2pn-2.png">
                  <a:extLst>
                    <a:ext uri="{FF2B5EF4-FFF2-40B4-BE49-F238E27FC236}">
                      <a16:creationId xmlns:a16="http://schemas.microsoft.com/office/drawing/2014/main" id="{854C88E9-210D-44A4-B449-AB2CAA6E88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735894" y="5527024"/>
                  <a:ext cx="520133" cy="507599"/>
                </a:xfrm>
                <a:prstGeom prst="rect">
                  <a:avLst/>
                </a:prstGeom>
              </p:spPr>
            </p:pic>
            <p:pic>
              <p:nvPicPr>
                <p:cNvPr id="101" name="Picture 100" descr="ball2v2pn-2.png">
                  <a:extLst>
                    <a:ext uri="{FF2B5EF4-FFF2-40B4-BE49-F238E27FC236}">
                      <a16:creationId xmlns:a16="http://schemas.microsoft.com/office/drawing/2014/main" id="{524661B1-3435-497B-ACEE-DCC173D2C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251754" y="5261627"/>
                  <a:ext cx="520133" cy="507599"/>
                </a:xfrm>
                <a:prstGeom prst="rect">
                  <a:avLst/>
                </a:prstGeom>
              </p:spPr>
            </p:pic>
            <p:pic>
              <p:nvPicPr>
                <p:cNvPr id="102" name="Picture 101" descr="ball2v2pn.png">
                  <a:extLst>
                    <a:ext uri="{FF2B5EF4-FFF2-40B4-BE49-F238E27FC236}">
                      <a16:creationId xmlns:a16="http://schemas.microsoft.com/office/drawing/2014/main" id="{5F86CCFA-11DD-4FDF-BE92-02D003FC01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55772" y="5168006"/>
                  <a:ext cx="518251" cy="505762"/>
                </a:xfrm>
                <a:prstGeom prst="rect">
                  <a:avLst/>
                </a:prstGeom>
              </p:spPr>
            </p:pic>
            <p:pic>
              <p:nvPicPr>
                <p:cNvPr id="103" name="Picture 102" descr="ball2v2pn.png">
                  <a:extLst>
                    <a:ext uri="{FF2B5EF4-FFF2-40B4-BE49-F238E27FC236}">
                      <a16:creationId xmlns:a16="http://schemas.microsoft.com/office/drawing/2014/main" id="{A16B6815-0730-4C22-B17C-2814C82BF8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61637" y="5595683"/>
                  <a:ext cx="518251" cy="505762"/>
                </a:xfrm>
                <a:prstGeom prst="rect">
                  <a:avLst/>
                </a:prstGeom>
              </p:spPr>
            </p:pic>
            <p:pic>
              <p:nvPicPr>
                <p:cNvPr id="104" name="Picture 103" descr="ball2v2pn.png">
                  <a:extLst>
                    <a:ext uri="{FF2B5EF4-FFF2-40B4-BE49-F238E27FC236}">
                      <a16:creationId xmlns:a16="http://schemas.microsoft.com/office/drawing/2014/main" id="{07AEF8A4-D388-4184-AEBC-63A0A607D8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093038" y="5337227"/>
                  <a:ext cx="518251" cy="505762"/>
                </a:xfrm>
                <a:prstGeom prst="rect">
                  <a:avLst/>
                </a:prstGeom>
              </p:spPr>
            </p:pic>
            <p:pic>
              <p:nvPicPr>
                <p:cNvPr id="105" name="Picture 104" descr="ball2v2pn-2.png">
                  <a:extLst>
                    <a:ext uri="{FF2B5EF4-FFF2-40B4-BE49-F238E27FC236}">
                      <a16:creationId xmlns:a16="http://schemas.microsoft.com/office/drawing/2014/main" id="{8A70E21F-D8D5-467F-AF6C-950B5DC294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763149" y="5157037"/>
                  <a:ext cx="520133" cy="507599"/>
                </a:xfrm>
                <a:prstGeom prst="rect">
                  <a:avLst/>
                </a:prstGeom>
              </p:spPr>
            </p:pic>
            <p:pic>
              <p:nvPicPr>
                <p:cNvPr id="106" name="Picture 105" descr="ball2v2pn-2.png">
                  <a:extLst>
                    <a:ext uri="{FF2B5EF4-FFF2-40B4-BE49-F238E27FC236}">
                      <a16:creationId xmlns:a16="http://schemas.microsoft.com/office/drawing/2014/main" id="{0FD179DF-9A97-4BD6-9EB0-2DD4816E95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570084" y="5524918"/>
                  <a:ext cx="520133" cy="507599"/>
                </a:xfrm>
                <a:prstGeom prst="rect">
                  <a:avLst/>
                </a:prstGeom>
              </p:spPr>
            </p:pic>
            <p:pic>
              <p:nvPicPr>
                <p:cNvPr id="107" name="Picture 106" descr="ball2v2pn-2.png">
                  <a:extLst>
                    <a:ext uri="{FF2B5EF4-FFF2-40B4-BE49-F238E27FC236}">
                      <a16:creationId xmlns:a16="http://schemas.microsoft.com/office/drawing/2014/main" id="{8CAABA6B-30E7-4EB1-AD07-3D08E4DF08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442611" y="5194099"/>
                  <a:ext cx="520133" cy="507599"/>
                </a:xfrm>
                <a:prstGeom prst="rect">
                  <a:avLst/>
                </a:prstGeom>
              </p:spPr>
            </p:pic>
          </p:grpSp>
          <p:pic>
            <p:nvPicPr>
              <p:cNvPr id="108" name="Picture 107" descr="ball2v2pn.png">
                <a:extLst>
                  <a:ext uri="{FF2B5EF4-FFF2-40B4-BE49-F238E27FC236}">
                    <a16:creationId xmlns:a16="http://schemas.microsoft.com/office/drawing/2014/main" id="{9E864416-3567-4639-A3C1-ECE11F617B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6370257" y="2128322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109" name="Picture 108" descr="ball2v2pn.png">
                <a:extLst>
                  <a:ext uri="{FF2B5EF4-FFF2-40B4-BE49-F238E27FC236}">
                    <a16:creationId xmlns:a16="http://schemas.microsoft.com/office/drawing/2014/main" id="{56BAC1CF-130F-4A02-A0EF-012BBF9B62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6160408" y="2029661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110" name="Picture 109" descr="ball2v2pn.png">
                <a:extLst>
                  <a:ext uri="{FF2B5EF4-FFF2-40B4-BE49-F238E27FC236}">
                    <a16:creationId xmlns:a16="http://schemas.microsoft.com/office/drawing/2014/main" id="{0D270579-54EE-45A3-A545-176C558F7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6333258" y="1977435"/>
                <a:ext cx="275625" cy="278607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F59EE4D-720A-4885-A71F-6B62DEEE88E1}"/>
                </a:ext>
              </a:extLst>
            </p:cNvPr>
            <p:cNvGrpSpPr/>
            <p:nvPr/>
          </p:nvGrpSpPr>
          <p:grpSpPr>
            <a:xfrm>
              <a:off x="1761682" y="2310110"/>
              <a:ext cx="1716738" cy="817252"/>
              <a:chOff x="895702" y="1908493"/>
              <a:chExt cx="1716738" cy="817252"/>
            </a:xfrm>
          </p:grpSpPr>
          <p:sp>
            <p:nvSpPr>
              <p:cNvPr id="61" name="Forme libre 60"/>
              <p:cNvSpPr/>
              <p:nvPr/>
            </p:nvSpPr>
            <p:spPr>
              <a:xfrm>
                <a:off x="895702" y="2288572"/>
                <a:ext cx="1068738" cy="226347"/>
              </a:xfrm>
              <a:custGeom>
                <a:avLst/>
                <a:gdLst>
                  <a:gd name="connsiteX0" fmla="*/ 0 w 2527252"/>
                  <a:gd name="connsiteY0" fmla="*/ 440149 h 452754"/>
                  <a:gd name="connsiteX1" fmla="*/ 301761 w 2527252"/>
                  <a:gd name="connsiteY1" fmla="*/ 25180 h 452754"/>
                  <a:gd name="connsiteX2" fmla="*/ 691537 w 2527252"/>
                  <a:gd name="connsiteY2" fmla="*/ 452724 h 452754"/>
                  <a:gd name="connsiteX3" fmla="*/ 1018445 w 2527252"/>
                  <a:gd name="connsiteY3" fmla="*/ 30 h 452754"/>
                  <a:gd name="connsiteX4" fmla="*/ 1370500 w 2527252"/>
                  <a:gd name="connsiteY4" fmla="*/ 427574 h 452754"/>
                  <a:gd name="connsiteX5" fmla="*/ 1735128 w 2527252"/>
                  <a:gd name="connsiteY5" fmla="*/ 25180 h 452754"/>
                  <a:gd name="connsiteX6" fmla="*/ 2062036 w 2527252"/>
                  <a:gd name="connsiteY6" fmla="*/ 440149 h 452754"/>
                  <a:gd name="connsiteX7" fmla="*/ 2288358 w 2527252"/>
                  <a:gd name="connsiteY7" fmla="*/ 264101 h 452754"/>
                  <a:gd name="connsiteX8" fmla="*/ 2527252 w 2527252"/>
                  <a:gd name="connsiteY8" fmla="*/ 251527 h 452754"/>
                  <a:gd name="connsiteX0" fmla="*/ 0 w 2527252"/>
                  <a:gd name="connsiteY0" fmla="*/ 440149 h 452754"/>
                  <a:gd name="connsiteX1" fmla="*/ 301761 w 2527252"/>
                  <a:gd name="connsiteY1" fmla="*/ 25180 h 452754"/>
                  <a:gd name="connsiteX2" fmla="*/ 691537 w 2527252"/>
                  <a:gd name="connsiteY2" fmla="*/ 452724 h 452754"/>
                  <a:gd name="connsiteX3" fmla="*/ 1018445 w 2527252"/>
                  <a:gd name="connsiteY3" fmla="*/ 30 h 452754"/>
                  <a:gd name="connsiteX4" fmla="*/ 1370500 w 2527252"/>
                  <a:gd name="connsiteY4" fmla="*/ 427574 h 452754"/>
                  <a:gd name="connsiteX5" fmla="*/ 1735128 w 2527252"/>
                  <a:gd name="connsiteY5" fmla="*/ 25180 h 452754"/>
                  <a:gd name="connsiteX6" fmla="*/ 2062036 w 2527252"/>
                  <a:gd name="connsiteY6" fmla="*/ 440149 h 452754"/>
                  <a:gd name="connsiteX7" fmla="*/ 2527252 w 2527252"/>
                  <a:gd name="connsiteY7" fmla="*/ 251527 h 45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27252" h="452754">
                    <a:moveTo>
                      <a:pt x="0" y="440149"/>
                    </a:moveTo>
                    <a:cubicBezTo>
                      <a:pt x="93252" y="231616"/>
                      <a:pt x="186505" y="23084"/>
                      <a:pt x="301761" y="25180"/>
                    </a:cubicBezTo>
                    <a:cubicBezTo>
                      <a:pt x="417017" y="27276"/>
                      <a:pt x="572090" y="456916"/>
                      <a:pt x="691537" y="452724"/>
                    </a:cubicBezTo>
                    <a:cubicBezTo>
                      <a:pt x="810984" y="448532"/>
                      <a:pt x="905285" y="4222"/>
                      <a:pt x="1018445" y="30"/>
                    </a:cubicBezTo>
                    <a:cubicBezTo>
                      <a:pt x="1131605" y="-4162"/>
                      <a:pt x="1251053" y="423382"/>
                      <a:pt x="1370500" y="427574"/>
                    </a:cubicBezTo>
                    <a:cubicBezTo>
                      <a:pt x="1489947" y="431766"/>
                      <a:pt x="1619872" y="23084"/>
                      <a:pt x="1735128" y="25180"/>
                    </a:cubicBezTo>
                    <a:cubicBezTo>
                      <a:pt x="1850384" y="27276"/>
                      <a:pt x="1930016" y="402425"/>
                      <a:pt x="2062036" y="440149"/>
                    </a:cubicBezTo>
                    <a:cubicBezTo>
                      <a:pt x="2194056" y="477873"/>
                      <a:pt x="2430332" y="290823"/>
                      <a:pt x="2527252" y="251527"/>
                    </a:cubicBezTo>
                  </a:path>
                </a:pathLst>
              </a:cu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ZoneTexte 18">
                    <a:extLst>
                      <a:ext uri="{FF2B5EF4-FFF2-40B4-BE49-F238E27FC236}">
                        <a16:creationId xmlns:a16="http://schemas.microsoft.com/office/drawing/2014/main" id="{6ECDA618-33EC-44EF-ADBA-9D5C94D72F15}"/>
                      </a:ext>
                    </a:extLst>
                  </p:cNvPr>
                  <p:cNvSpPr txBox="1"/>
                  <p:nvPr/>
                </p:nvSpPr>
                <p:spPr>
                  <a:xfrm>
                    <a:off x="1252888" y="1908493"/>
                    <a:ext cx="39029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ymbol" charset="2"/>
                            </a:rPr>
                            <m:t>𝛾</m:t>
                          </m:r>
                        </m:oMath>
                      </m:oMathPara>
                    </a14:m>
                    <a:endParaRPr lang="en-US" dirty="0">
                      <a:latin typeface="Symbol" charset="2"/>
                      <a:cs typeface="Symbol" charset="2"/>
                    </a:endParaRPr>
                  </a:p>
                </p:txBody>
              </p:sp>
            </mc:Choice>
            <mc:Fallback xmlns="">
              <p:sp>
                <p:nvSpPr>
                  <p:cNvPr id="68" name="ZoneTexte 18">
                    <a:extLst>
                      <a:ext uri="{FF2B5EF4-FFF2-40B4-BE49-F238E27FC236}">
                        <a16:creationId xmlns:a16="http://schemas.microsoft.com/office/drawing/2014/main" id="{6ECDA618-33EC-44EF-ADBA-9D5C94D72F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2888" y="1908493"/>
                    <a:ext cx="390299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7576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51D9D2D-F118-400A-B23C-89F6FB752090}"/>
                  </a:ext>
                </a:extLst>
              </p:cNvPr>
              <p:cNvGrpSpPr/>
              <p:nvPr/>
            </p:nvGrpSpPr>
            <p:grpSpPr>
              <a:xfrm>
                <a:off x="1964440" y="2077745"/>
                <a:ext cx="648000" cy="648000"/>
                <a:chOff x="1964440" y="2179342"/>
                <a:chExt cx="648000" cy="648000"/>
              </a:xfrm>
            </p:grpSpPr>
            <p:sp>
              <p:nvSpPr>
                <p:cNvPr id="54" name="Oval 30">
                  <a:extLst>
                    <a:ext uri="{FF2B5EF4-FFF2-40B4-BE49-F238E27FC236}">
                      <a16:creationId xmlns:a16="http://schemas.microsoft.com/office/drawing/2014/main" id="{0E57D8A9-AA62-426E-9069-E4E0A07057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4440" y="2179342"/>
                  <a:ext cx="645816" cy="648000"/>
                </a:xfrm>
                <a:prstGeom prst="ellipse">
                  <a:avLst/>
                </a:prstGeom>
                <a:solidFill>
                  <a:srgbClr val="A6A6FF"/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55" name="Picture 54" descr="ball2v2pn-2.png">
                  <a:extLst>
                    <a:ext uri="{FF2B5EF4-FFF2-40B4-BE49-F238E27FC236}">
                      <a16:creationId xmlns:a16="http://schemas.microsoft.com/office/drawing/2014/main" id="{D2E6B38B-EA46-4A30-A320-B16DC82B63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255548" y="2481462"/>
                  <a:ext cx="276626" cy="279619"/>
                </a:xfrm>
                <a:prstGeom prst="rect">
                  <a:avLst/>
                </a:prstGeom>
              </p:spPr>
            </p:pic>
            <p:pic>
              <p:nvPicPr>
                <p:cNvPr id="56" name="Picture 55" descr="ball2v2pn-2.png">
                  <a:extLst>
                    <a:ext uri="{FF2B5EF4-FFF2-40B4-BE49-F238E27FC236}">
                      <a16:creationId xmlns:a16="http://schemas.microsoft.com/office/drawing/2014/main" id="{96386541-0402-468A-BB2E-31A6C537F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988852" y="2340314"/>
                  <a:ext cx="276626" cy="279619"/>
                </a:xfrm>
                <a:prstGeom prst="rect">
                  <a:avLst/>
                </a:prstGeom>
              </p:spPr>
            </p:pic>
            <p:pic>
              <p:nvPicPr>
                <p:cNvPr id="57" name="Picture 56" descr="ball2v2pn.png">
                  <a:extLst>
                    <a:ext uri="{FF2B5EF4-FFF2-40B4-BE49-F238E27FC236}">
                      <a16:creationId xmlns:a16="http://schemas.microsoft.com/office/drawing/2014/main" id="{74F7BCA8-44BC-4020-9F9E-5A55C88FD4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149536" y="2213310"/>
                  <a:ext cx="275625" cy="278607"/>
                </a:xfrm>
                <a:prstGeom prst="rect">
                  <a:avLst/>
                </a:prstGeom>
              </p:spPr>
            </p:pic>
            <p:pic>
              <p:nvPicPr>
                <p:cNvPr id="58" name="Picture 57" descr="ball2v2pn.png">
                  <a:extLst>
                    <a:ext uri="{FF2B5EF4-FFF2-40B4-BE49-F238E27FC236}">
                      <a16:creationId xmlns:a16="http://schemas.microsoft.com/office/drawing/2014/main" id="{DD288C90-DE96-43B0-B202-25A66EE2D0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061608" y="2492116"/>
                  <a:ext cx="275625" cy="278607"/>
                </a:xfrm>
                <a:prstGeom prst="rect">
                  <a:avLst/>
                </a:prstGeom>
              </p:spPr>
            </p:pic>
            <p:pic>
              <p:nvPicPr>
                <p:cNvPr id="59" name="Picture 58" descr="ball2v2pn.png">
                  <a:extLst>
                    <a:ext uri="{FF2B5EF4-FFF2-40B4-BE49-F238E27FC236}">
                      <a16:creationId xmlns:a16="http://schemas.microsoft.com/office/drawing/2014/main" id="{778FDE37-D7F4-408A-8552-7A018B266F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335324" y="2303308"/>
                  <a:ext cx="275625" cy="278607"/>
                </a:xfrm>
                <a:prstGeom prst="rect">
                  <a:avLst/>
                </a:prstGeom>
              </p:spPr>
            </p:pic>
            <p:pic>
              <p:nvPicPr>
                <p:cNvPr id="62" name="Picture 61" descr="ball2v2pn-2.png">
                  <a:extLst>
                    <a:ext uri="{FF2B5EF4-FFF2-40B4-BE49-F238E27FC236}">
                      <a16:creationId xmlns:a16="http://schemas.microsoft.com/office/drawing/2014/main" id="{BDB4FD19-30E7-4C18-A94C-5D4BCCC177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270562" y="2284689"/>
                  <a:ext cx="276626" cy="279619"/>
                </a:xfrm>
                <a:prstGeom prst="rect">
                  <a:avLst/>
                </a:prstGeom>
              </p:spPr>
            </p:pic>
            <p:pic>
              <p:nvPicPr>
                <p:cNvPr id="63" name="Picture 62" descr="ball2v2pn-2.png">
                  <a:extLst>
                    <a:ext uri="{FF2B5EF4-FFF2-40B4-BE49-F238E27FC236}">
                      <a16:creationId xmlns:a16="http://schemas.microsoft.com/office/drawing/2014/main" id="{A4A9CA1C-EEAD-42AE-A556-5EB9F844BD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164209" y="2480342"/>
                  <a:ext cx="276626" cy="279619"/>
                </a:xfrm>
                <a:prstGeom prst="rect">
                  <a:avLst/>
                </a:prstGeom>
              </p:spPr>
            </p:pic>
            <p:pic>
              <p:nvPicPr>
                <p:cNvPr id="64" name="Picture 63" descr="ball2v2pn-2.png">
                  <a:extLst>
                    <a:ext uri="{FF2B5EF4-FFF2-40B4-BE49-F238E27FC236}">
                      <a16:creationId xmlns:a16="http://schemas.microsoft.com/office/drawing/2014/main" id="{A2ADF6D8-C724-4731-A484-42E43B1B1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093989" y="2304400"/>
                  <a:ext cx="276626" cy="279619"/>
                </a:xfrm>
                <a:prstGeom prst="rect">
                  <a:avLst/>
                </a:prstGeom>
              </p:spPr>
            </p:pic>
            <p:pic>
              <p:nvPicPr>
                <p:cNvPr id="111" name="Picture 110" descr="ball2v2pn.png">
                  <a:extLst>
                    <a:ext uri="{FF2B5EF4-FFF2-40B4-BE49-F238E27FC236}">
                      <a16:creationId xmlns:a16="http://schemas.microsoft.com/office/drawing/2014/main" id="{6ABB701D-3F5A-4DB5-B6BE-AC2FEF10FC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225901" y="2361291"/>
                  <a:ext cx="275625" cy="278607"/>
                </a:xfrm>
                <a:prstGeom prst="rect">
                  <a:avLst/>
                </a:prstGeom>
              </p:spPr>
            </p:pic>
            <p:pic>
              <p:nvPicPr>
                <p:cNvPr id="112" name="Picture 111" descr="ball2v2pn.png">
                  <a:extLst>
                    <a:ext uri="{FF2B5EF4-FFF2-40B4-BE49-F238E27FC236}">
                      <a16:creationId xmlns:a16="http://schemas.microsoft.com/office/drawing/2014/main" id="{444B8BDA-E136-4268-9B2D-F3BCC240E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2082780" y="2393086"/>
                  <a:ext cx="275625" cy="278607"/>
                </a:xfrm>
                <a:prstGeom prst="rect">
                  <a:avLst/>
                </a:prstGeom>
              </p:spPr>
            </p:pic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6285888-F108-4585-8DC5-394AFA94528E}"/>
                </a:ext>
              </a:extLst>
            </p:cNvPr>
            <p:cNvSpPr txBox="1"/>
            <p:nvPr/>
          </p:nvSpPr>
          <p:spPr>
            <a:xfrm>
              <a:off x="7206110" y="4991590"/>
              <a:ext cx="2611987" cy="1402632"/>
            </a:xfrm>
            <a:prstGeom prst="rect">
              <a:avLst/>
            </a:prstGeom>
            <a:noFill/>
            <a:ln w="12700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fr-FR"/>
              </a:defPPr>
              <a:lvl1pPr algn="just">
                <a:defRPr sz="1600" i="1">
                  <a:solidFill>
                    <a:schemeClr val="dk1"/>
                  </a:solidFill>
                  <a:latin typeface="Cambria Math" panose="02040503050406030204" pitchFamily="18" charset="0"/>
                  <a:cs typeface="Arial 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cs typeface="+mn-cs"/>
                </a:defRPr>
              </a:lvl9pPr>
            </a:lstStyle>
            <a:p>
              <a:r>
                <a:rPr lang="en-US" i="0" dirty="0"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Bremsstrahlung, radiative capture.</a:t>
              </a:r>
            </a:p>
            <a:p>
              <a:r>
                <a:rPr lang="en-US" i="0" dirty="0"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Nuclear force imprints low-energy resonances.</a:t>
              </a:r>
            </a:p>
            <a:p>
              <a:r>
                <a:rPr lang="en-US" i="0" dirty="0"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Sensitive to off-</a:t>
              </a:r>
              <a:r>
                <a:rPr lang="en-US" i="0" dirty="0" err="1"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shellness</a:t>
              </a:r>
              <a:r>
                <a:rPr lang="en-US" i="0" dirty="0"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9B0E1AB-CF4A-4555-8C08-289E917AB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9413" y="4790596"/>
              <a:ext cx="1895355" cy="1314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ZoneTexte 18">
                  <a:extLst>
                    <a:ext uri="{FF2B5EF4-FFF2-40B4-BE49-F238E27FC236}">
                      <a16:creationId xmlns:a16="http://schemas.microsoft.com/office/drawing/2014/main" id="{E57D6CC4-DA59-479B-82B3-AA816B6697D5}"/>
                    </a:ext>
                  </a:extLst>
                </p:cNvPr>
                <p:cNvSpPr txBox="1"/>
                <p:nvPr/>
              </p:nvSpPr>
              <p:spPr>
                <a:xfrm>
                  <a:off x="2124213" y="4550453"/>
                  <a:ext cx="39029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ymbol" charset="2"/>
                          </a:rPr>
                          <m:t>𝛾</m:t>
                        </m:r>
                      </m:oMath>
                    </m:oMathPara>
                  </a14:m>
                  <a:endParaRPr lang="en-US" dirty="0">
                    <a:latin typeface="Symbol" charset="2"/>
                    <a:cs typeface="Symbol" charset="2"/>
                  </a:endParaRPr>
                </a:p>
              </p:txBody>
            </p:sp>
          </mc:Choice>
          <mc:Fallback xmlns="">
            <p:sp>
              <p:nvSpPr>
                <p:cNvPr id="97" name="ZoneTexte 18">
                  <a:extLst>
                    <a:ext uri="{FF2B5EF4-FFF2-40B4-BE49-F238E27FC236}">
                      <a16:creationId xmlns:a16="http://schemas.microsoft.com/office/drawing/2014/main" id="{E57D6CC4-DA59-479B-82B3-AA816B669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4213" y="4550453"/>
                  <a:ext cx="390299" cy="400110"/>
                </a:xfrm>
                <a:prstGeom prst="rect">
                  <a:avLst/>
                </a:prstGeom>
                <a:blipFill>
                  <a:blip r:embed="rId9"/>
                  <a:stretch>
                    <a:fillRect b="-757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8" name="Ellipse 1">
              <a:extLst>
                <a:ext uri="{FF2B5EF4-FFF2-40B4-BE49-F238E27FC236}">
                  <a16:creationId xmlns:a16="http://schemas.microsoft.com/office/drawing/2014/main" id="{B955213A-8712-47BC-8635-26AC8D1EE159}"/>
                </a:ext>
              </a:extLst>
            </p:cNvPr>
            <p:cNvSpPr/>
            <p:nvPr/>
          </p:nvSpPr>
          <p:spPr>
            <a:xfrm>
              <a:off x="2874952" y="4891763"/>
              <a:ext cx="598134" cy="603746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Ellipse 1">
              <a:extLst>
                <a:ext uri="{FF2B5EF4-FFF2-40B4-BE49-F238E27FC236}">
                  <a16:creationId xmlns:a16="http://schemas.microsoft.com/office/drawing/2014/main" id="{957929AB-AED9-430B-B906-99D21BAAE9A6}"/>
                </a:ext>
              </a:extLst>
            </p:cNvPr>
            <p:cNvSpPr/>
            <p:nvPr/>
          </p:nvSpPr>
          <p:spPr>
            <a:xfrm>
              <a:off x="4436046" y="4886020"/>
              <a:ext cx="598134" cy="603746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B3079E8B-EACD-4998-98AF-84FEB52C6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25000"/>
            </a:blip>
            <a:stretch>
              <a:fillRect/>
            </a:stretch>
          </p:blipFill>
          <p:spPr>
            <a:xfrm>
              <a:off x="4542902" y="5013513"/>
              <a:ext cx="205276" cy="203260"/>
            </a:xfrm>
            <a:prstGeom prst="rect">
              <a:avLst/>
            </a:prstGeom>
          </p:spPr>
        </p:pic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FE0C4DB-39AA-435C-BFB5-890F8B1851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0293" y="4886020"/>
              <a:ext cx="346444" cy="139006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5" name="Picture 144" descr="ball2v2pn.png">
              <a:extLst>
                <a:ext uri="{FF2B5EF4-FFF2-40B4-BE49-F238E27FC236}">
                  <a16:creationId xmlns:a16="http://schemas.microsoft.com/office/drawing/2014/main" id="{5DBD21AC-4C52-42E4-9825-18B45C213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3042529" y="5026152"/>
              <a:ext cx="205200" cy="205200"/>
            </a:xfrm>
            <a:prstGeom prst="rect">
              <a:avLst/>
            </a:prstGeom>
          </p:spPr>
        </p:pic>
        <p:pic>
          <p:nvPicPr>
            <p:cNvPr id="147" name="Picture 146" descr="ball2v2pn.png">
              <a:extLst>
                <a:ext uri="{FF2B5EF4-FFF2-40B4-BE49-F238E27FC236}">
                  <a16:creationId xmlns:a16="http://schemas.microsoft.com/office/drawing/2014/main" id="{486EFD74-9C8B-46B5-B05D-D80C3B64C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091069" y="4925116"/>
              <a:ext cx="205200" cy="205200"/>
            </a:xfrm>
            <a:prstGeom prst="rect">
              <a:avLst/>
            </a:prstGeom>
          </p:spPr>
        </p:pic>
        <p:sp>
          <p:nvSpPr>
            <p:cNvPr id="74" name="Forme libre 60">
              <a:extLst>
                <a:ext uri="{FF2B5EF4-FFF2-40B4-BE49-F238E27FC236}">
                  <a16:creationId xmlns:a16="http://schemas.microsoft.com/office/drawing/2014/main" id="{04AD2A81-42EC-42BE-B4CB-9959C28414FE}"/>
                </a:ext>
              </a:extLst>
            </p:cNvPr>
            <p:cNvSpPr/>
            <p:nvPr/>
          </p:nvSpPr>
          <p:spPr>
            <a:xfrm>
              <a:off x="1775457" y="5045250"/>
              <a:ext cx="1231372" cy="249494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1" name="Picture 150" descr="ball2v2pn-2.png">
              <a:extLst>
                <a:ext uri="{FF2B5EF4-FFF2-40B4-BE49-F238E27FC236}">
                  <a16:creationId xmlns:a16="http://schemas.microsoft.com/office/drawing/2014/main" id="{0433A0B8-EE0E-4D32-A537-070CE4B0C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2943152" y="5080833"/>
              <a:ext cx="203004" cy="205200"/>
            </a:xfrm>
            <a:prstGeom prst="rect">
              <a:avLst/>
            </a:prstGeom>
          </p:spPr>
        </p:pic>
        <p:pic>
          <p:nvPicPr>
            <p:cNvPr id="152" name="Picture 151" descr="ball2v2pn-2.png">
              <a:extLst>
                <a:ext uri="{FF2B5EF4-FFF2-40B4-BE49-F238E27FC236}">
                  <a16:creationId xmlns:a16="http://schemas.microsoft.com/office/drawing/2014/main" id="{05458360-BAE1-41F9-B673-8CF31B944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479373" y="5083535"/>
              <a:ext cx="203004" cy="205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007A2270-5492-4856-B15F-C13FC90EB81A}"/>
                    </a:ext>
                  </a:extLst>
                </p:cNvPr>
                <p:cNvSpPr txBox="1"/>
                <p:nvPr/>
              </p:nvSpPr>
              <p:spPr>
                <a:xfrm>
                  <a:off x="2688823" y="1897259"/>
                  <a:ext cx="43896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007A2270-5492-4856-B15F-C13FC90EB8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8823" y="1897259"/>
                  <a:ext cx="438966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15278" r="-6944" b="-137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1B7D4F87-EFB7-451C-BD30-E8BB5FF7616D}"/>
                    </a:ext>
                  </a:extLst>
                </p:cNvPr>
                <p:cNvSpPr txBox="1"/>
                <p:nvPr/>
              </p:nvSpPr>
              <p:spPr>
                <a:xfrm>
                  <a:off x="4669003" y="1902248"/>
                  <a:ext cx="43896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1B7D4F87-EFB7-451C-BD30-E8BB5FF761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9003" y="1902248"/>
                  <a:ext cx="438966" cy="307777"/>
                </a:xfrm>
                <a:prstGeom prst="rect">
                  <a:avLst/>
                </a:prstGeom>
                <a:blipFill>
                  <a:blip r:embed="rId12"/>
                  <a:stretch>
                    <a:fillRect l="-15278" r="-6944" b="-1764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8" name="Group 30">
              <a:extLst>
                <a:ext uri="{FF2B5EF4-FFF2-40B4-BE49-F238E27FC236}">
                  <a16:creationId xmlns:a16="http://schemas.microsoft.com/office/drawing/2014/main" id="{BD12C4DC-5F06-40D1-8A11-8590477E11C1}"/>
                </a:ext>
              </a:extLst>
            </p:cNvPr>
            <p:cNvGrpSpPr/>
            <p:nvPr/>
          </p:nvGrpSpPr>
          <p:grpSpPr>
            <a:xfrm>
              <a:off x="4904337" y="2483061"/>
              <a:ext cx="648000" cy="648000"/>
              <a:chOff x="1964440" y="2179342"/>
              <a:chExt cx="648000" cy="648000"/>
            </a:xfrm>
          </p:grpSpPr>
          <p:sp>
            <p:nvSpPr>
              <p:cNvPr id="79" name="Oval 30">
                <a:extLst>
                  <a:ext uri="{FF2B5EF4-FFF2-40B4-BE49-F238E27FC236}">
                    <a16:creationId xmlns:a16="http://schemas.microsoft.com/office/drawing/2014/main" id="{986CB63B-439B-4ABF-BCF0-94031CA574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4440" y="2179342"/>
                <a:ext cx="645816" cy="648000"/>
              </a:xfrm>
              <a:prstGeom prst="ellipse">
                <a:avLst/>
              </a:prstGeom>
              <a:solidFill>
                <a:srgbClr val="A6A6FF"/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80" name="Picture 54" descr="ball2v2pn-2.png">
                <a:extLst>
                  <a:ext uri="{FF2B5EF4-FFF2-40B4-BE49-F238E27FC236}">
                    <a16:creationId xmlns:a16="http://schemas.microsoft.com/office/drawing/2014/main" id="{CDC0E69A-D27F-4667-A593-52DEC3CF3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255548" y="2481462"/>
                <a:ext cx="276626" cy="279619"/>
              </a:xfrm>
              <a:prstGeom prst="rect">
                <a:avLst/>
              </a:prstGeom>
            </p:spPr>
          </p:pic>
          <p:pic>
            <p:nvPicPr>
              <p:cNvPr id="81" name="Picture 55" descr="ball2v2pn-2.png">
                <a:extLst>
                  <a:ext uri="{FF2B5EF4-FFF2-40B4-BE49-F238E27FC236}">
                    <a16:creationId xmlns:a16="http://schemas.microsoft.com/office/drawing/2014/main" id="{21F4F3C4-DC7C-4DA3-AD8F-0114A79CE4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1988852" y="2340314"/>
                <a:ext cx="276626" cy="279619"/>
              </a:xfrm>
              <a:prstGeom prst="rect">
                <a:avLst/>
              </a:prstGeom>
            </p:spPr>
          </p:pic>
          <p:pic>
            <p:nvPicPr>
              <p:cNvPr id="82" name="Picture 56" descr="ball2v2pn.png">
                <a:extLst>
                  <a:ext uri="{FF2B5EF4-FFF2-40B4-BE49-F238E27FC236}">
                    <a16:creationId xmlns:a16="http://schemas.microsoft.com/office/drawing/2014/main" id="{5BDD6261-88EE-432B-B9F7-56A05DF72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149536" y="2213310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83" name="Picture 57" descr="ball2v2pn.png">
                <a:extLst>
                  <a:ext uri="{FF2B5EF4-FFF2-40B4-BE49-F238E27FC236}">
                    <a16:creationId xmlns:a16="http://schemas.microsoft.com/office/drawing/2014/main" id="{B2B67E86-437F-46CB-85AD-9F66F47C1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061608" y="2492116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84" name="Picture 58" descr="ball2v2pn.png">
                <a:extLst>
                  <a:ext uri="{FF2B5EF4-FFF2-40B4-BE49-F238E27FC236}">
                    <a16:creationId xmlns:a16="http://schemas.microsoft.com/office/drawing/2014/main" id="{9189ABBA-50E3-43D3-B194-619BF1BCC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335324" y="2303308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85" name="Picture 61" descr="ball2v2pn-2.png">
                <a:extLst>
                  <a:ext uri="{FF2B5EF4-FFF2-40B4-BE49-F238E27FC236}">
                    <a16:creationId xmlns:a16="http://schemas.microsoft.com/office/drawing/2014/main" id="{F9FC4704-EE16-4899-A998-8A0FECA06C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270562" y="2284689"/>
                <a:ext cx="276626" cy="279619"/>
              </a:xfrm>
              <a:prstGeom prst="rect">
                <a:avLst/>
              </a:prstGeom>
            </p:spPr>
          </p:pic>
          <p:pic>
            <p:nvPicPr>
              <p:cNvPr id="86" name="Picture 62" descr="ball2v2pn-2.png">
                <a:extLst>
                  <a:ext uri="{FF2B5EF4-FFF2-40B4-BE49-F238E27FC236}">
                    <a16:creationId xmlns:a16="http://schemas.microsoft.com/office/drawing/2014/main" id="{FE7DA638-AF16-4885-9456-41F919D141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164209" y="2480342"/>
                <a:ext cx="276626" cy="279619"/>
              </a:xfrm>
              <a:prstGeom prst="rect">
                <a:avLst/>
              </a:prstGeom>
            </p:spPr>
          </p:pic>
          <p:pic>
            <p:nvPicPr>
              <p:cNvPr id="87" name="Picture 63" descr="ball2v2pn-2.png">
                <a:extLst>
                  <a:ext uri="{FF2B5EF4-FFF2-40B4-BE49-F238E27FC236}">
                    <a16:creationId xmlns:a16="http://schemas.microsoft.com/office/drawing/2014/main" id="{2A9A0F05-A09C-4B34-A413-309FB06F8B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093989" y="2304400"/>
                <a:ext cx="276626" cy="279619"/>
              </a:xfrm>
              <a:prstGeom prst="rect">
                <a:avLst/>
              </a:prstGeom>
            </p:spPr>
          </p:pic>
          <p:pic>
            <p:nvPicPr>
              <p:cNvPr id="88" name="Picture 110" descr="ball2v2pn.png">
                <a:extLst>
                  <a:ext uri="{FF2B5EF4-FFF2-40B4-BE49-F238E27FC236}">
                    <a16:creationId xmlns:a16="http://schemas.microsoft.com/office/drawing/2014/main" id="{95FC5340-7C4E-47BA-96C8-D04709299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225901" y="2361291"/>
                <a:ext cx="275625" cy="278607"/>
              </a:xfrm>
              <a:prstGeom prst="rect">
                <a:avLst/>
              </a:prstGeom>
            </p:spPr>
          </p:pic>
          <p:pic>
            <p:nvPicPr>
              <p:cNvPr id="89" name="Picture 111" descr="ball2v2pn.png">
                <a:extLst>
                  <a:ext uri="{FF2B5EF4-FFF2-40B4-BE49-F238E27FC236}">
                    <a16:creationId xmlns:a16="http://schemas.microsoft.com/office/drawing/2014/main" id="{5AB3AF58-DE67-4E2C-9C26-2A52E46A2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082780" y="2393086"/>
                <a:ext cx="275625" cy="278607"/>
              </a:xfrm>
              <a:prstGeom prst="rect">
                <a:avLst/>
              </a:prstGeom>
            </p:spPr>
          </p:pic>
        </p:grpSp>
      </p:grp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E9691C-0827-7A44-146C-1CC7F147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845940-5F78-5B6D-DB60-921E5C21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62D814-2A06-8E7C-2158-DBFE8206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742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9">
            <a:extLst>
              <a:ext uri="{FF2B5EF4-FFF2-40B4-BE49-F238E27FC236}">
                <a16:creationId xmlns:a16="http://schemas.microsoft.com/office/drawing/2014/main" id="{44C9EA18-B49A-4601-9E1A-4594A241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From reaction observables to nuclei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DA3F7C-DB01-404D-A8D6-8E7DBDB44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891" y="1668953"/>
            <a:ext cx="4038847" cy="26880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5C804D8-1577-4299-948D-66F44185E85D}"/>
              </a:ext>
            </a:extLst>
          </p:cNvPr>
          <p:cNvGrpSpPr/>
          <p:nvPr/>
        </p:nvGrpSpPr>
        <p:grpSpPr>
          <a:xfrm>
            <a:off x="1323846" y="2867526"/>
            <a:ext cx="1843291" cy="652184"/>
            <a:chOff x="932281" y="2488263"/>
            <a:chExt cx="1843291" cy="652184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932281" y="2488263"/>
              <a:ext cx="504000" cy="5040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 flipV="1">
              <a:off x="1158468" y="2740263"/>
              <a:ext cx="555626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2499346" y="2863247"/>
              <a:ext cx="276226" cy="2772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 flipH="1" flipV="1">
              <a:off x="2107031" y="2993946"/>
              <a:ext cx="552450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774ADF4-2B7A-4324-BB68-566D0CEA5F5C}"/>
              </a:ext>
            </a:extLst>
          </p:cNvPr>
          <p:cNvGrpSpPr/>
          <p:nvPr/>
        </p:nvGrpSpPr>
        <p:grpSpPr>
          <a:xfrm>
            <a:off x="4230202" y="2867526"/>
            <a:ext cx="1705394" cy="1423236"/>
            <a:chOff x="5497159" y="2170540"/>
            <a:chExt cx="1705394" cy="1423236"/>
          </a:xfrm>
        </p:grpSpPr>
        <p:sp>
          <p:nvSpPr>
            <p:cNvPr id="60" name="Oval 105"/>
            <p:cNvSpPr>
              <a:spLocks noChangeArrowheads="1"/>
            </p:cNvSpPr>
            <p:nvPr/>
          </p:nvSpPr>
          <p:spPr bwMode="auto">
            <a:xfrm rot="20043395">
              <a:off x="6006161" y="2954956"/>
              <a:ext cx="164006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106"/>
            <p:cNvSpPr>
              <a:spLocks noChangeAspect="1" noChangeArrowheads="1"/>
            </p:cNvSpPr>
            <p:nvPr/>
          </p:nvSpPr>
          <p:spPr bwMode="auto">
            <a:xfrm rot="1345541">
              <a:off x="6175431" y="2830203"/>
              <a:ext cx="98824" cy="1176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107"/>
            <p:cNvSpPr>
              <a:spLocks noChangeAspect="1" noChangeArrowheads="1"/>
            </p:cNvSpPr>
            <p:nvPr/>
          </p:nvSpPr>
          <p:spPr bwMode="auto">
            <a:xfrm rot="1345541">
              <a:off x="5714952" y="2655903"/>
              <a:ext cx="168211" cy="1512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108"/>
            <p:cNvSpPr>
              <a:spLocks noChangeAspect="1" noChangeArrowheads="1"/>
            </p:cNvSpPr>
            <p:nvPr/>
          </p:nvSpPr>
          <p:spPr bwMode="auto">
            <a:xfrm rot="1345541">
              <a:off x="6204868" y="3050703"/>
              <a:ext cx="285959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109"/>
            <p:cNvSpPr>
              <a:spLocks noChangeAspect="1" noChangeArrowheads="1"/>
            </p:cNvSpPr>
            <p:nvPr/>
          </p:nvSpPr>
          <p:spPr bwMode="auto">
            <a:xfrm rot="1345541">
              <a:off x="5967269" y="2487903"/>
              <a:ext cx="168211" cy="1512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110"/>
            <p:cNvSpPr>
              <a:spLocks noChangeAspect="1" noChangeArrowheads="1"/>
            </p:cNvSpPr>
            <p:nvPr/>
          </p:nvSpPr>
          <p:spPr bwMode="auto">
            <a:xfrm rot="1345541">
              <a:off x="5577602" y="2852963"/>
              <a:ext cx="386886" cy="3864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111"/>
            <p:cNvSpPr>
              <a:spLocks noChangeAspect="1" noChangeArrowheads="1"/>
            </p:cNvSpPr>
            <p:nvPr/>
          </p:nvSpPr>
          <p:spPr bwMode="auto">
            <a:xfrm rot="1345541">
              <a:off x="6251126" y="2410203"/>
              <a:ext cx="252317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112"/>
            <p:cNvSpPr>
              <a:spLocks noChangeAspect="1" noChangeArrowheads="1"/>
            </p:cNvSpPr>
            <p:nvPr/>
          </p:nvSpPr>
          <p:spPr bwMode="auto">
            <a:xfrm rot="340931">
              <a:off x="6545161" y="2922291"/>
              <a:ext cx="167402" cy="199207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113"/>
            <p:cNvSpPr>
              <a:spLocks noChangeAspect="1" noChangeArrowheads="1"/>
            </p:cNvSpPr>
            <p:nvPr/>
          </p:nvSpPr>
          <p:spPr bwMode="auto">
            <a:xfrm rot="1345541">
              <a:off x="6108146" y="2330403"/>
              <a:ext cx="98824" cy="1176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114"/>
            <p:cNvSpPr>
              <a:spLocks noChangeAspect="1" noChangeArrowheads="1"/>
            </p:cNvSpPr>
            <p:nvPr/>
          </p:nvSpPr>
          <p:spPr bwMode="auto">
            <a:xfrm rot="1345541">
              <a:off x="6344483" y="2698579"/>
              <a:ext cx="199751" cy="184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115"/>
            <p:cNvSpPr>
              <a:spLocks noChangeAspect="1" noChangeArrowheads="1"/>
            </p:cNvSpPr>
            <p:nvPr/>
          </p:nvSpPr>
          <p:spPr bwMode="auto">
            <a:xfrm rot="1345541">
              <a:off x="6545395" y="2690759"/>
              <a:ext cx="73402" cy="178284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17"/>
            <p:cNvSpPr>
              <a:spLocks noChangeAspect="1" noChangeArrowheads="1"/>
            </p:cNvSpPr>
            <p:nvPr/>
          </p:nvSpPr>
          <p:spPr bwMode="auto">
            <a:xfrm rot="3503491">
              <a:off x="6408124" y="2241158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Line 118"/>
            <p:cNvSpPr>
              <a:spLocks noChangeAspect="1" noChangeShapeType="1"/>
            </p:cNvSpPr>
            <p:nvPr/>
          </p:nvSpPr>
          <p:spPr bwMode="auto">
            <a:xfrm rot="2098120" flipH="1" flipV="1">
              <a:off x="6634447" y="2170540"/>
              <a:ext cx="17631" cy="349231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val 120"/>
            <p:cNvSpPr>
              <a:spLocks noChangeAspect="1" noChangeArrowheads="1"/>
            </p:cNvSpPr>
            <p:nvPr/>
          </p:nvSpPr>
          <p:spPr bwMode="auto">
            <a:xfrm rot="14055348">
              <a:off x="6226432" y="2627345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Line 121"/>
            <p:cNvSpPr>
              <a:spLocks noChangeAspect="1" noChangeShapeType="1"/>
            </p:cNvSpPr>
            <p:nvPr/>
          </p:nvSpPr>
          <p:spPr bwMode="auto">
            <a:xfrm rot="12649977" flipH="1" flipV="1">
              <a:off x="6378578" y="2780962"/>
              <a:ext cx="14097" cy="2567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val 123"/>
            <p:cNvSpPr>
              <a:spLocks noChangeAspect="1" noChangeArrowheads="1"/>
            </p:cNvSpPr>
            <p:nvPr/>
          </p:nvSpPr>
          <p:spPr bwMode="auto">
            <a:xfrm rot="21259617">
              <a:off x="5988627" y="2314691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Line 124"/>
            <p:cNvSpPr>
              <a:spLocks noChangeAspect="1" noChangeShapeType="1"/>
            </p:cNvSpPr>
            <p:nvPr/>
          </p:nvSpPr>
          <p:spPr bwMode="auto">
            <a:xfrm rot="19854246" flipH="1" flipV="1">
              <a:off x="6009525" y="2227813"/>
              <a:ext cx="17601" cy="348637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val 129"/>
            <p:cNvSpPr>
              <a:spLocks noChangeAspect="1" noChangeArrowheads="1"/>
            </p:cNvSpPr>
            <p:nvPr/>
          </p:nvSpPr>
          <p:spPr bwMode="auto">
            <a:xfrm rot="15346936">
              <a:off x="5860701" y="2978786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Line 130"/>
            <p:cNvSpPr>
              <a:spLocks noChangeAspect="1" noChangeShapeType="1"/>
            </p:cNvSpPr>
            <p:nvPr/>
          </p:nvSpPr>
          <p:spPr bwMode="auto">
            <a:xfrm rot="13941565" flipH="1" flipV="1">
              <a:off x="5839437" y="3172277"/>
              <a:ext cx="18288" cy="362244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val 135"/>
            <p:cNvSpPr>
              <a:spLocks noChangeAspect="1" noChangeArrowheads="1"/>
            </p:cNvSpPr>
            <p:nvPr/>
          </p:nvSpPr>
          <p:spPr bwMode="auto">
            <a:xfrm rot="19507068">
              <a:off x="5730648" y="2532260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Line 136"/>
            <p:cNvSpPr>
              <a:spLocks noChangeAspect="1" noChangeShapeType="1"/>
            </p:cNvSpPr>
            <p:nvPr/>
          </p:nvSpPr>
          <p:spPr bwMode="auto">
            <a:xfrm rot="18101697" flipH="1" flipV="1">
              <a:off x="5669137" y="2494649"/>
              <a:ext cx="18288" cy="362243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Line 137"/>
            <p:cNvSpPr>
              <a:spLocks noChangeAspect="1" noChangeShapeType="1"/>
            </p:cNvSpPr>
            <p:nvPr/>
          </p:nvSpPr>
          <p:spPr bwMode="auto">
            <a:xfrm>
              <a:off x="6354270" y="3174901"/>
              <a:ext cx="0" cy="18288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Oval 120">
              <a:extLst>
                <a:ext uri="{FF2B5EF4-FFF2-40B4-BE49-F238E27FC236}">
                  <a16:creationId xmlns:a16="http://schemas.microsoft.com/office/drawing/2014/main" id="{7A5F7C25-AB50-499B-8710-A48C045F531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511219">
              <a:off x="6518152" y="3071358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Line 121">
              <a:extLst>
                <a:ext uri="{FF2B5EF4-FFF2-40B4-BE49-F238E27FC236}">
                  <a16:creationId xmlns:a16="http://schemas.microsoft.com/office/drawing/2014/main" id="{6D079CB1-87E8-4C02-9B7A-DEB6C52DC77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7105848" flipH="1" flipV="1">
              <a:off x="6803516" y="3228575"/>
              <a:ext cx="19816" cy="360883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6820A996-B426-4118-B826-6956CD7C5D7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30665">
              <a:off x="6662857" y="2847677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Line 121">
              <a:extLst>
                <a:ext uri="{FF2B5EF4-FFF2-40B4-BE49-F238E27FC236}">
                  <a16:creationId xmlns:a16="http://schemas.microsoft.com/office/drawing/2014/main" id="{DE35B93B-4A46-4B33-AEB0-8284251EB8A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4925294" flipH="1" flipV="1">
              <a:off x="6988698" y="2871785"/>
              <a:ext cx="22263" cy="405447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Oval 120">
              <a:extLst>
                <a:ext uri="{FF2B5EF4-FFF2-40B4-BE49-F238E27FC236}">
                  <a16:creationId xmlns:a16="http://schemas.microsoft.com/office/drawing/2014/main" id="{3C359C68-9D2A-4974-9170-C8987888DE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992128">
              <a:off x="6661578" y="2436398"/>
              <a:ext cx="255677" cy="52241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Line 121">
              <a:extLst>
                <a:ext uri="{FF2B5EF4-FFF2-40B4-BE49-F238E27FC236}">
                  <a16:creationId xmlns:a16="http://schemas.microsoft.com/office/drawing/2014/main" id="{ECDCBABB-FACC-4AAC-9FF6-EE9D9D4336D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3586757" flipH="1" flipV="1">
              <a:off x="6955796" y="2379376"/>
              <a:ext cx="22263" cy="405447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Line 137">
              <a:extLst>
                <a:ext uri="{FF2B5EF4-FFF2-40B4-BE49-F238E27FC236}">
                  <a16:creationId xmlns:a16="http://schemas.microsoft.com/office/drawing/2014/main" id="{CC800D81-ECA7-4DE2-96F9-B4A0EAD974D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600000">
              <a:off x="5746058" y="3031575"/>
              <a:ext cx="0" cy="21367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0" name="ZoneTexte 23">
            <a:extLst>
              <a:ext uri="{FF2B5EF4-FFF2-40B4-BE49-F238E27FC236}">
                <a16:creationId xmlns:a16="http://schemas.microsoft.com/office/drawing/2014/main" id="{552F190F-8BBF-4DF2-80F4-FEA8BC700097}"/>
              </a:ext>
            </a:extLst>
          </p:cNvPr>
          <p:cNvSpPr txBox="1"/>
          <p:nvPr/>
        </p:nvSpPr>
        <p:spPr>
          <a:xfrm>
            <a:off x="355284" y="826642"/>
            <a:ext cx="7541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 of equilibrium properties (away from nuclear density)</a:t>
            </a:r>
          </a:p>
        </p:txBody>
      </p:sp>
      <p:grpSp>
        <p:nvGrpSpPr>
          <p:cNvPr id="82" name="Group 128">
            <a:extLst>
              <a:ext uri="{FF2B5EF4-FFF2-40B4-BE49-F238E27FC236}">
                <a16:creationId xmlns:a16="http://schemas.microsoft.com/office/drawing/2014/main" id="{8D64B138-610D-4CD5-A632-5A4D30FFF404}"/>
              </a:ext>
            </a:extLst>
          </p:cNvPr>
          <p:cNvGrpSpPr>
            <a:grpSpLocks noChangeAspect="1"/>
          </p:cNvGrpSpPr>
          <p:nvPr/>
        </p:nvGrpSpPr>
        <p:grpSpPr>
          <a:xfrm>
            <a:off x="9390943" y="3115017"/>
            <a:ext cx="570948" cy="417946"/>
            <a:chOff x="5497159" y="2170540"/>
            <a:chExt cx="1705394" cy="1248385"/>
          </a:xfrm>
        </p:grpSpPr>
        <p:sp>
          <p:nvSpPr>
            <p:cNvPr id="84" name="Oval 105">
              <a:extLst>
                <a:ext uri="{FF2B5EF4-FFF2-40B4-BE49-F238E27FC236}">
                  <a16:creationId xmlns:a16="http://schemas.microsoft.com/office/drawing/2014/main" id="{B1CC411F-CBF2-4FC4-9843-55E6D61D3F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43395">
              <a:off x="6006161" y="2954956"/>
              <a:ext cx="164006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5" name="Oval 106">
              <a:extLst>
                <a:ext uri="{FF2B5EF4-FFF2-40B4-BE49-F238E27FC236}">
                  <a16:creationId xmlns:a16="http://schemas.microsoft.com/office/drawing/2014/main" id="{8C3B35C0-E4D7-490B-955B-B23C0149A52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175431" y="2830203"/>
              <a:ext cx="98824" cy="1176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6" name="Oval 107">
              <a:extLst>
                <a:ext uri="{FF2B5EF4-FFF2-40B4-BE49-F238E27FC236}">
                  <a16:creationId xmlns:a16="http://schemas.microsoft.com/office/drawing/2014/main" id="{EBCB3A8A-EA26-48C4-A6AB-573C0A9255C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5714952" y="2655903"/>
              <a:ext cx="168211" cy="1512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7" name="Oval 108">
              <a:extLst>
                <a:ext uri="{FF2B5EF4-FFF2-40B4-BE49-F238E27FC236}">
                  <a16:creationId xmlns:a16="http://schemas.microsoft.com/office/drawing/2014/main" id="{ED0F9B46-5CCF-4F5F-A649-332B1874A72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204868" y="3050703"/>
              <a:ext cx="285959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8" name="Oval 109">
              <a:extLst>
                <a:ext uri="{FF2B5EF4-FFF2-40B4-BE49-F238E27FC236}">
                  <a16:creationId xmlns:a16="http://schemas.microsoft.com/office/drawing/2014/main" id="{4F08A86F-89A8-43C7-9C66-3E8FDD4318D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5967269" y="2487903"/>
              <a:ext cx="168211" cy="1512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9" name="Oval 110">
              <a:extLst>
                <a:ext uri="{FF2B5EF4-FFF2-40B4-BE49-F238E27FC236}">
                  <a16:creationId xmlns:a16="http://schemas.microsoft.com/office/drawing/2014/main" id="{8FF6B45A-BD54-44ED-B368-75A3937F0A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5577602" y="2852963"/>
              <a:ext cx="386886" cy="3864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0" name="Oval 111">
              <a:extLst>
                <a:ext uri="{FF2B5EF4-FFF2-40B4-BE49-F238E27FC236}">
                  <a16:creationId xmlns:a16="http://schemas.microsoft.com/office/drawing/2014/main" id="{BAC302A8-9B3F-4927-9495-3D9722A330A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251126" y="2410203"/>
              <a:ext cx="252317" cy="268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1" name="Oval 112">
              <a:extLst>
                <a:ext uri="{FF2B5EF4-FFF2-40B4-BE49-F238E27FC236}">
                  <a16:creationId xmlns:a16="http://schemas.microsoft.com/office/drawing/2014/main" id="{302209DB-7717-4FCC-9465-F9F77F28960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40931">
              <a:off x="6545161" y="2922291"/>
              <a:ext cx="167402" cy="199207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2" name="Oval 113">
              <a:extLst>
                <a:ext uri="{FF2B5EF4-FFF2-40B4-BE49-F238E27FC236}">
                  <a16:creationId xmlns:a16="http://schemas.microsoft.com/office/drawing/2014/main" id="{8D6DE472-3B9A-43EB-8E0E-91C68A439B1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108146" y="2330403"/>
              <a:ext cx="98824" cy="1176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3" name="Oval 114">
              <a:extLst>
                <a:ext uri="{FF2B5EF4-FFF2-40B4-BE49-F238E27FC236}">
                  <a16:creationId xmlns:a16="http://schemas.microsoft.com/office/drawing/2014/main" id="{2B2A5B1E-E46E-4B6A-80A9-0BAA3707A7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344483" y="2698579"/>
              <a:ext cx="199751" cy="184800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4" name="Oval 115">
              <a:extLst>
                <a:ext uri="{FF2B5EF4-FFF2-40B4-BE49-F238E27FC236}">
                  <a16:creationId xmlns:a16="http://schemas.microsoft.com/office/drawing/2014/main" id="{B2EB06A8-E02B-4B0B-9BB2-69566B06D58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345541">
              <a:off x="6545395" y="2690759"/>
              <a:ext cx="73402" cy="178284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5" name="Oval 117">
              <a:extLst>
                <a:ext uri="{FF2B5EF4-FFF2-40B4-BE49-F238E27FC236}">
                  <a16:creationId xmlns:a16="http://schemas.microsoft.com/office/drawing/2014/main" id="{9D811FC7-9A4B-4431-A436-E79B0E54C2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3503491">
              <a:off x="6484644" y="2439883"/>
              <a:ext cx="102636" cy="124967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Line 118">
              <a:extLst>
                <a:ext uri="{FF2B5EF4-FFF2-40B4-BE49-F238E27FC236}">
                  <a16:creationId xmlns:a16="http://schemas.microsoft.com/office/drawing/2014/main" id="{8DD81277-1446-4F98-8759-29421080E5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2098120" flipH="1" flipV="1">
              <a:off x="6634447" y="2170540"/>
              <a:ext cx="17631" cy="349231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Oval 120">
              <a:extLst>
                <a:ext uri="{FF2B5EF4-FFF2-40B4-BE49-F238E27FC236}">
                  <a16:creationId xmlns:a16="http://schemas.microsoft.com/office/drawing/2014/main" id="{99A994BC-3122-46F2-BF5C-CD98C1FB38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4055348">
              <a:off x="6317899" y="2840389"/>
              <a:ext cx="72742" cy="96330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Line 121">
              <a:extLst>
                <a:ext uri="{FF2B5EF4-FFF2-40B4-BE49-F238E27FC236}">
                  <a16:creationId xmlns:a16="http://schemas.microsoft.com/office/drawing/2014/main" id="{9D606F74-C47E-4F04-9266-F9F9B829F6E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2649977" flipH="1" flipV="1">
              <a:off x="6378578" y="2780962"/>
              <a:ext cx="14097" cy="256736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Oval 123">
              <a:extLst>
                <a:ext uri="{FF2B5EF4-FFF2-40B4-BE49-F238E27FC236}">
                  <a16:creationId xmlns:a16="http://schemas.microsoft.com/office/drawing/2014/main" id="{5090E086-97B3-416B-8509-F05C63E4C1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1259617">
              <a:off x="6065147" y="2513416"/>
              <a:ext cx="102636" cy="12496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Line 124">
              <a:extLst>
                <a:ext uri="{FF2B5EF4-FFF2-40B4-BE49-F238E27FC236}">
                  <a16:creationId xmlns:a16="http://schemas.microsoft.com/office/drawing/2014/main" id="{E8F1EBCB-E535-462F-B744-D219FDC4C57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9854246" flipH="1" flipV="1">
              <a:off x="6009525" y="2227813"/>
              <a:ext cx="17601" cy="348637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Oval 129">
              <a:extLst>
                <a:ext uri="{FF2B5EF4-FFF2-40B4-BE49-F238E27FC236}">
                  <a16:creationId xmlns:a16="http://schemas.microsoft.com/office/drawing/2014/main" id="{4F16FD97-8C14-479D-BD75-7DF560967B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5346936">
              <a:off x="5937221" y="3177511"/>
              <a:ext cx="102636" cy="124967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Line 130">
              <a:extLst>
                <a:ext uri="{FF2B5EF4-FFF2-40B4-BE49-F238E27FC236}">
                  <a16:creationId xmlns:a16="http://schemas.microsoft.com/office/drawing/2014/main" id="{543968A0-467E-455D-AD68-0A03D36A37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3941565" flipH="1" flipV="1">
              <a:off x="5839437" y="3172277"/>
              <a:ext cx="18288" cy="36224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Oval 135">
              <a:extLst>
                <a:ext uri="{FF2B5EF4-FFF2-40B4-BE49-F238E27FC236}">
                  <a16:creationId xmlns:a16="http://schemas.microsoft.com/office/drawing/2014/main" id="{72DA9A69-35AE-45E4-A404-D373FC5AAB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9507068">
              <a:off x="5807168" y="2730985"/>
              <a:ext cx="102636" cy="12496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Line 136">
              <a:extLst>
                <a:ext uri="{FF2B5EF4-FFF2-40B4-BE49-F238E27FC236}">
                  <a16:creationId xmlns:a16="http://schemas.microsoft.com/office/drawing/2014/main" id="{94507DC8-6C8A-4056-98C4-7B25370B50D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8101697" flipH="1" flipV="1">
              <a:off x="5669137" y="2494649"/>
              <a:ext cx="18288" cy="362243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Line 137">
              <a:extLst>
                <a:ext uri="{FF2B5EF4-FFF2-40B4-BE49-F238E27FC236}">
                  <a16:creationId xmlns:a16="http://schemas.microsoft.com/office/drawing/2014/main" id="{88280F60-4009-4F58-A49D-8E3F947C700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354270" y="3174901"/>
              <a:ext cx="0" cy="18288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Oval 120">
              <a:extLst>
                <a:ext uri="{FF2B5EF4-FFF2-40B4-BE49-F238E27FC236}">
                  <a16:creationId xmlns:a16="http://schemas.microsoft.com/office/drawing/2014/main" id="{915DE424-2FA4-48CC-AB57-69033A890B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8511219">
              <a:off x="6588552" y="3256503"/>
              <a:ext cx="114877" cy="15212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Line 121">
              <a:extLst>
                <a:ext uri="{FF2B5EF4-FFF2-40B4-BE49-F238E27FC236}">
                  <a16:creationId xmlns:a16="http://schemas.microsoft.com/office/drawing/2014/main" id="{0814938E-1F2A-4B96-A84B-EDD50723626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7105848" flipH="1" flipV="1">
              <a:off x="6803516" y="3228575"/>
              <a:ext cx="19816" cy="360883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8" name="Oval 120">
              <a:extLst>
                <a:ext uri="{FF2B5EF4-FFF2-40B4-BE49-F238E27FC236}">
                  <a16:creationId xmlns:a16="http://schemas.microsoft.com/office/drawing/2014/main" id="{EAA6716E-7065-42EC-A9B7-32CB2A0F75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6330665">
              <a:off x="6733257" y="3032822"/>
              <a:ext cx="114877" cy="15212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121">
              <a:extLst>
                <a:ext uri="{FF2B5EF4-FFF2-40B4-BE49-F238E27FC236}">
                  <a16:creationId xmlns:a16="http://schemas.microsoft.com/office/drawing/2014/main" id="{73F20EDA-E8F4-4EA6-950C-0670D883BAF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4925294" flipH="1" flipV="1">
              <a:off x="6988698" y="2871785"/>
              <a:ext cx="22263" cy="405447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Oval 120">
              <a:extLst>
                <a:ext uri="{FF2B5EF4-FFF2-40B4-BE49-F238E27FC236}">
                  <a16:creationId xmlns:a16="http://schemas.microsoft.com/office/drawing/2014/main" id="{89FE45EA-F4C4-4C88-B9DA-2C69F4922B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4992128">
              <a:off x="6731978" y="2621543"/>
              <a:ext cx="114877" cy="152128"/>
            </a:xfrm>
            <a:prstGeom prst="ellipse">
              <a:avLst/>
            </a:prstGeom>
            <a:solidFill>
              <a:schemeClr val="tx1"/>
            </a:solidFill>
            <a:ln w="6350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Line 121">
              <a:extLst>
                <a:ext uri="{FF2B5EF4-FFF2-40B4-BE49-F238E27FC236}">
                  <a16:creationId xmlns:a16="http://schemas.microsoft.com/office/drawing/2014/main" id="{20BB344D-0E7F-4812-B1D3-BB3DC700506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3586757" flipH="1" flipV="1">
              <a:off x="6955796" y="2379376"/>
              <a:ext cx="22263" cy="405447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Line 137">
              <a:extLst>
                <a:ext uri="{FF2B5EF4-FFF2-40B4-BE49-F238E27FC236}">
                  <a16:creationId xmlns:a16="http://schemas.microsoft.com/office/drawing/2014/main" id="{CF0ABD35-60D1-4969-B3AB-88490F7103B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600000">
              <a:off x="5746058" y="3031575"/>
              <a:ext cx="0" cy="213676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headEnd type="none"/>
              <a:tailEnd type="stealth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52">
                <a:extLst>
                  <a:ext uri="{FF2B5EF4-FFF2-40B4-BE49-F238E27FC236}">
                    <a16:creationId xmlns:a16="http://schemas.microsoft.com/office/drawing/2014/main" id="{B282F84F-1598-45C0-824F-3EFC4E7DBAE3}"/>
                  </a:ext>
                </a:extLst>
              </p:cNvPr>
              <p:cNvSpPr txBox="1"/>
              <p:nvPr/>
            </p:nvSpPr>
            <p:spPr>
              <a:xfrm>
                <a:off x="2410994" y="2385519"/>
                <a:ext cx="43896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52">
                <a:extLst>
                  <a:ext uri="{FF2B5EF4-FFF2-40B4-BE49-F238E27FC236}">
                    <a16:creationId xmlns:a16="http://schemas.microsoft.com/office/drawing/2014/main" id="{B282F84F-1598-45C0-824F-3EFC4E7DB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0994" y="2385519"/>
                <a:ext cx="438966" cy="307777"/>
              </a:xfrm>
              <a:prstGeom prst="rect">
                <a:avLst/>
              </a:prstGeom>
              <a:blipFill>
                <a:blip r:embed="rId3"/>
                <a:stretch>
                  <a:fillRect l="-15278" r="-6944" b="-137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53">
                <a:extLst>
                  <a:ext uri="{FF2B5EF4-FFF2-40B4-BE49-F238E27FC236}">
                    <a16:creationId xmlns:a16="http://schemas.microsoft.com/office/drawing/2014/main" id="{D5A2C904-3005-48FA-B05D-4269E2BA8747}"/>
                  </a:ext>
                </a:extLst>
              </p:cNvPr>
              <p:cNvSpPr txBox="1"/>
              <p:nvPr/>
            </p:nvSpPr>
            <p:spPr>
              <a:xfrm>
                <a:off x="4391174" y="2390508"/>
                <a:ext cx="43896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53">
                <a:extLst>
                  <a:ext uri="{FF2B5EF4-FFF2-40B4-BE49-F238E27FC236}">
                    <a16:creationId xmlns:a16="http://schemas.microsoft.com/office/drawing/2014/main" id="{D5A2C904-3005-48FA-B05D-4269E2BA8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174" y="2390508"/>
                <a:ext cx="438966" cy="307777"/>
              </a:xfrm>
              <a:prstGeom prst="rect">
                <a:avLst/>
              </a:prstGeom>
              <a:blipFill>
                <a:blip r:embed="rId4"/>
                <a:stretch>
                  <a:fillRect l="-15278" r="-6944" b="-176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ZoneTexte 116">
            <a:extLst>
              <a:ext uri="{FF2B5EF4-FFF2-40B4-BE49-F238E27FC236}">
                <a16:creationId xmlns:a16="http://schemas.microsoft.com/office/drawing/2014/main" id="{0B16CBC8-9D24-478F-9E9D-AF604AFFC20F}"/>
              </a:ext>
            </a:extLst>
          </p:cNvPr>
          <p:cNvSpPr txBox="1"/>
          <p:nvPr/>
        </p:nvSpPr>
        <p:spPr>
          <a:xfrm>
            <a:off x="1253606" y="1407286"/>
            <a:ext cx="365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Reactions at Fermi energy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7D9EFDE-4BFD-5B25-6E38-ADC62A3C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F9813B8-8ACA-0C7E-81F7-34CF3242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595C45-3696-580F-6181-BB9DFDA3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692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F71E07-421B-47B3-8FBF-407DC31E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Definitions of cross-section and other quantities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57F7E19-1782-44E1-BCB3-EB8F00726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98" y="905905"/>
            <a:ext cx="4634418" cy="236785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B823CE0-3A31-4858-9BC0-D762E4A2CD66}"/>
              </a:ext>
            </a:extLst>
          </p:cNvPr>
          <p:cNvGrpSpPr/>
          <p:nvPr/>
        </p:nvGrpSpPr>
        <p:grpSpPr>
          <a:xfrm>
            <a:off x="6096000" y="1156818"/>
            <a:ext cx="5743013" cy="1799859"/>
            <a:chOff x="132472" y="3875129"/>
            <a:chExt cx="2417002" cy="1799859"/>
          </a:xfrm>
        </p:grpSpPr>
        <p:sp>
          <p:nvSpPr>
            <p:cNvPr id="18" name="ZoneTexte 17"/>
            <p:cNvSpPr txBox="1"/>
            <p:nvPr/>
          </p:nvSpPr>
          <p:spPr>
            <a:xfrm>
              <a:off x="2158467" y="4297290"/>
              <a:ext cx="77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800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32472" y="3875129"/>
              <a:ext cx="146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Differential cross-section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EEC19EB-CD2B-4846-A2DF-87065FCD62B3}"/>
                    </a:ext>
                  </a:extLst>
                </p:cNvPr>
                <p:cNvSpPr txBox="1"/>
                <p:nvPr/>
              </p:nvSpPr>
              <p:spPr>
                <a:xfrm>
                  <a:off x="182948" y="4249137"/>
                  <a:ext cx="2366526" cy="6020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fr-FR" sz="1800">
                                    <a:latin typeface="Cambria Math" panose="02040503050406030204" pitchFamily="18" charset="0"/>
                                  </a:rPr>
                                  <m:t>channel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</m:d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m:rPr>
                                <m:sty m:val="p"/>
                              </m:rPr>
                              <a:rPr lang="el-G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</m:den>
                        </m:f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800" i="0" dirty="0"/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1800" i="0" dirty="0"/>
                              <m:t>(</m:t>
                            </m:r>
                            <m:r>
                              <m:rPr>
                                <m:nor/>
                              </m:rPr>
                              <a:rPr lang="fr-FR" sz="1800" b="0" i="0" dirty="0" smtClean="0"/>
                              <m:t># 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scattered particle</m:t>
                            </m:r>
                            <m:r>
                              <m:rPr>
                                <m:nor/>
                              </m:rPr>
                              <a:rPr lang="fr-FR" sz="1800" b="0" i="0" dirty="0" smtClean="0"/>
                              <m:t>.</m:t>
                            </m:r>
                            <m:sSup>
                              <m:sSupPr>
                                <m:ctrlPr>
                                  <a:rPr lang="fr-FR" sz="1800" b="0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fr-FR" sz="1800" b="0" i="0" dirty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p>
                                <m:r>
                                  <a:rPr lang="fr-FR" sz="1800" b="0" i="1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sz="1800" i="0" dirty="0"/>
                              <m:t>)(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)  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1800" i="0" dirty="0"/>
                              <m:t>(Inc</m:t>
                            </m:r>
                            <m:r>
                              <m:rPr>
                                <m:nor/>
                              </m:rPr>
                              <a:rPr lang="fr-FR" sz="1800" b="0" i="0" dirty="0" smtClean="0"/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 flux)(</m:t>
                            </m:r>
                            <m:r>
                              <m:rPr>
                                <m:nor/>
                              </m:rPr>
                              <a:rPr lang="fr-FR" sz="1800" b="0" i="0" dirty="0" smtClean="0"/>
                              <m:t># s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catt</m:t>
                            </m:r>
                            <m:r>
                              <m:rPr>
                                <m:nor/>
                              </m:rPr>
                              <a:rPr lang="fr-FR" sz="1800" b="0" i="0" dirty="0" smtClean="0"/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 centers)(unit of </m:t>
                            </m:r>
                            <m:r>
                              <m:rPr>
                                <m:sty m:val="p"/>
                              </m:rPr>
                              <a:rPr lang="el-GR" sz="18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Ω</m:t>
                            </m:r>
                            <m:r>
                              <m:rPr>
                                <m:nor/>
                              </m:rPr>
                              <a:rPr lang="en-US" sz="1800" i="0" dirty="0"/>
                              <m:t>) </m:t>
                            </m:r>
                          </m:den>
                        </m:f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EEC19EB-CD2B-4846-A2DF-87065FCD62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948" y="4249137"/>
                  <a:ext cx="2366526" cy="60202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58F0ABB-5702-488E-A120-EA835C062990}"/>
                    </a:ext>
                  </a:extLst>
                </p:cNvPr>
                <p:cNvSpPr txBox="1"/>
                <p:nvPr/>
              </p:nvSpPr>
              <p:spPr>
                <a:xfrm>
                  <a:off x="785455" y="5081043"/>
                  <a:ext cx="503227" cy="5939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fr-FR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groupChr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58F0ABB-5702-488E-A120-EA835C0629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455" y="5081043"/>
                  <a:ext cx="503227" cy="59394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A732A552-0040-434B-92CE-A45A30C092B3}"/>
                  </a:ext>
                </a:extLst>
              </p:cNvPr>
              <p:cNvSpPr txBox="1"/>
              <p:nvPr/>
            </p:nvSpPr>
            <p:spPr>
              <a:xfrm>
                <a:off x="946193" y="4024203"/>
                <a:ext cx="3745962" cy="11175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/>
                  <a:t>+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800" dirty="0"/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→∞</m:t>
                          </m:r>
                        </m:e>
                      </m:groupCh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𝑖𝑘𝑟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A732A552-0040-434B-92CE-A45A30C09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93" y="4024203"/>
                <a:ext cx="3745962" cy="1117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7C85A93B-A70B-4B98-8ADC-8B75DA263CEA}"/>
                  </a:ext>
                </a:extLst>
              </p:cNvPr>
              <p:cNvSpPr txBox="1"/>
              <p:nvPr/>
            </p:nvSpPr>
            <p:spPr>
              <a:xfrm>
                <a:off x="6337087" y="4092606"/>
                <a:ext cx="3366434" cy="569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7C85A93B-A70B-4B98-8ADC-8B75DA263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087" y="4092606"/>
                <a:ext cx="3366434" cy="5693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43">
                <a:extLst>
                  <a:ext uri="{FF2B5EF4-FFF2-40B4-BE49-F238E27FC236}">
                    <a16:creationId xmlns:a16="http://schemas.microsoft.com/office/drawing/2014/main" id="{FDEC0678-095D-4F92-A55D-C88304E782AF}"/>
                  </a:ext>
                </a:extLst>
              </p:cNvPr>
              <p:cNvSpPr txBox="1"/>
              <p:nvPr/>
            </p:nvSpPr>
            <p:spPr>
              <a:xfrm>
                <a:off x="6337087" y="5577910"/>
                <a:ext cx="3062145" cy="5375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0" name="TextBox 43">
                <a:extLst>
                  <a:ext uri="{FF2B5EF4-FFF2-40B4-BE49-F238E27FC236}">
                    <a16:creationId xmlns:a16="http://schemas.microsoft.com/office/drawing/2014/main" id="{FDEC0678-095D-4F92-A55D-C88304E78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087" y="5577910"/>
                <a:ext cx="3062145" cy="537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3">
            <a:extLst>
              <a:ext uri="{FF2B5EF4-FFF2-40B4-BE49-F238E27FC236}">
                <a16:creationId xmlns:a16="http://schemas.microsoft.com/office/drawing/2014/main" id="{2F241F38-08F6-4802-8A48-C3BECD0A7B52}"/>
              </a:ext>
            </a:extLst>
          </p:cNvPr>
          <p:cNvSpPr txBox="1"/>
          <p:nvPr/>
        </p:nvSpPr>
        <p:spPr>
          <a:xfrm>
            <a:off x="6096000" y="5070264"/>
            <a:ext cx="3399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We find the cross section to be: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600D892-0A13-400B-BD49-553185E428E9}"/>
              </a:ext>
            </a:extLst>
          </p:cNvPr>
          <p:cNvSpPr txBox="1"/>
          <p:nvPr/>
        </p:nvSpPr>
        <p:spPr>
          <a:xfrm>
            <a:off x="371316" y="3521569"/>
            <a:ext cx="409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We define the outgoing solution 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0F79E63-253A-484F-97A9-430C50A3D3C7}"/>
              </a:ext>
            </a:extLst>
          </p:cNvPr>
          <p:cNvSpPr txBox="1"/>
          <p:nvPr/>
        </p:nvSpPr>
        <p:spPr>
          <a:xfrm>
            <a:off x="6096000" y="3516684"/>
            <a:ext cx="409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 flux is given by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C1812A-F618-BF86-1828-48D98346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5382C2-21D1-4378-D315-6C8CD612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8E9456-196C-B5B1-67FE-A93A5684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003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21F4-EFE9-4A6B-B6DF-E45AB5DA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Wave effects</a:t>
            </a:r>
            <a:endParaRPr lang="en-US" sz="16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BD455F-BEF6-4E66-A684-EA9DCB333D31}"/>
                  </a:ext>
                </a:extLst>
              </p:cNvPr>
              <p:cNvSpPr txBox="1"/>
              <p:nvPr/>
            </p:nvSpPr>
            <p:spPr>
              <a:xfrm>
                <a:off x="7138244" y="815445"/>
                <a:ext cx="3745962" cy="11175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/>
                  <a:t>+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800" dirty="0"/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→∞</m:t>
                          </m:r>
                        </m:e>
                      </m:groupCh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𝑖𝑘𝑟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BD455F-BEF6-4E66-A684-EA9DCB333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244" y="815445"/>
                <a:ext cx="3745962" cy="1117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32C224-9306-43BF-9447-7ABDA93985D1}"/>
                  </a:ext>
                </a:extLst>
              </p:cNvPr>
              <p:cNvSpPr txBox="1"/>
              <p:nvPr/>
            </p:nvSpPr>
            <p:spPr>
              <a:xfrm>
                <a:off x="2386998" y="1693758"/>
                <a:ext cx="3450496" cy="908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32C224-9306-43BF-9447-7ABDA9398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998" y="1693758"/>
                <a:ext cx="3450496" cy="908518"/>
              </a:xfrm>
              <a:prstGeom prst="rect">
                <a:avLst/>
              </a:prstGeom>
              <a:blipFill>
                <a:blip r:embed="rId4"/>
                <a:stretch>
                  <a:fillRect l="-3004" b="-8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6D6F50C-DBFB-44BF-AA6F-7D2EBF2D2564}"/>
              </a:ext>
            </a:extLst>
          </p:cNvPr>
          <p:cNvCxnSpPr>
            <a:cxnSpLocks/>
            <a:stCxn id="11" idx="1"/>
            <a:endCxn id="13" idx="3"/>
          </p:cNvCxnSpPr>
          <p:nvPr/>
        </p:nvCxnSpPr>
        <p:spPr>
          <a:xfrm rot="10800000" flipV="1">
            <a:off x="5837494" y="1374219"/>
            <a:ext cx="1300750" cy="773797"/>
          </a:xfrm>
          <a:prstGeom prst="bentConnector3">
            <a:avLst>
              <a:gd name="adj1" fmla="val 50000"/>
            </a:avLst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56283E-8E0A-4F0A-BB7A-BD72881513DA}"/>
              </a:ext>
            </a:extLst>
          </p:cNvPr>
          <p:cNvGrpSpPr/>
          <p:nvPr/>
        </p:nvGrpSpPr>
        <p:grpSpPr>
          <a:xfrm>
            <a:off x="5756311" y="2668203"/>
            <a:ext cx="2107082" cy="832944"/>
            <a:chOff x="5502219" y="3423536"/>
            <a:chExt cx="2107082" cy="8329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B9AFC2E-52F1-4E2D-BBD9-F05CFA9B8FE9}"/>
                    </a:ext>
                  </a:extLst>
                </p:cNvPr>
                <p:cNvSpPr/>
                <p:nvPr/>
              </p:nvSpPr>
              <p:spPr>
                <a:xfrm>
                  <a:off x="5643570" y="3423536"/>
                  <a:ext cx="1965731" cy="431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</m:d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̂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B9AFC2E-52F1-4E2D-BBD9-F05CFA9B8F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3570" y="3423536"/>
                  <a:ext cx="1965731" cy="431528"/>
                </a:xfrm>
                <a:prstGeom prst="rect">
                  <a:avLst/>
                </a:prstGeom>
                <a:blipFill>
                  <a:blip r:embed="rId5"/>
                  <a:stretch>
                    <a:fillRect t="-20000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992B41D-EAA2-4CFE-87AC-B59E6DBACE81}"/>
                    </a:ext>
                  </a:extLst>
                </p:cNvPr>
                <p:cNvSpPr/>
                <p:nvPr/>
              </p:nvSpPr>
              <p:spPr>
                <a:xfrm>
                  <a:off x="5643570" y="3853549"/>
                  <a:ext cx="1026115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</m:oMath>
                  </a14:m>
                  <a:r>
                    <a:rPr lang="fr-FR" sz="1800" dirty="0"/>
                    <a:t> </a:t>
                  </a:r>
                  <a14:m>
                    <m:oMath xmlns:m="http://schemas.openxmlformats.org/officeDocument/2006/math"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̂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992B41D-EAA2-4CFE-87AC-B59E6DBACE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3570" y="3853549"/>
                  <a:ext cx="1026115" cy="402931"/>
                </a:xfrm>
                <a:prstGeom prst="rect">
                  <a:avLst/>
                </a:prstGeom>
                <a:blipFill>
                  <a:blip r:embed="rId6"/>
                  <a:stretch>
                    <a:fillRect l="-1775" t="-21212" r="-23077" b="-151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Right Brace 39">
              <a:extLst>
                <a:ext uri="{FF2B5EF4-FFF2-40B4-BE49-F238E27FC236}">
                  <a16:creationId xmlns:a16="http://schemas.microsoft.com/office/drawing/2014/main" id="{A01E80E5-3B9D-4C4C-8FE6-F05AF00D5CAD}"/>
                </a:ext>
              </a:extLst>
            </p:cNvPr>
            <p:cNvSpPr/>
            <p:nvPr/>
          </p:nvSpPr>
          <p:spPr>
            <a:xfrm flipH="1">
              <a:off x="5502219" y="3528920"/>
              <a:ext cx="184118" cy="649258"/>
            </a:xfrm>
            <a:prstGeom prst="rightBrace">
              <a:avLst>
                <a:gd name="adj1" fmla="val 65298"/>
                <a:gd name="adj2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8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BDBCBCF-EE0C-4383-A454-4A1E8FC0047B}"/>
                  </a:ext>
                </a:extLst>
              </p:cNvPr>
              <p:cNvSpPr/>
              <p:nvPr/>
            </p:nvSpPr>
            <p:spPr>
              <a:xfrm>
                <a:off x="2216533" y="2965668"/>
                <a:ext cx="2905475" cy="951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fr-FR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a:rPr lang="fr-FR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el-G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BDBCBCF-EE0C-4383-A454-4A1E8FC004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533" y="2965668"/>
                <a:ext cx="2905475" cy="951094"/>
              </a:xfrm>
              <a:prstGeom prst="rect">
                <a:avLst/>
              </a:prstGeom>
              <a:blipFill>
                <a:blip r:embed="rId7"/>
                <a:stretch>
                  <a:fillRect l="-630" b="-5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293C3EC-6DB5-4B68-9999-C10BA8D8646B}"/>
                  </a:ext>
                </a:extLst>
              </p:cNvPr>
              <p:cNvSpPr txBox="1"/>
              <p:nvPr/>
            </p:nvSpPr>
            <p:spPr>
              <a:xfrm>
                <a:off x="4328830" y="3503819"/>
                <a:ext cx="14222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600" dirty="0"/>
                  <a:t> leading contributions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293C3EC-6DB5-4B68-9999-C10BA8D86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830" y="3503819"/>
                <a:ext cx="1422266" cy="584775"/>
              </a:xfrm>
              <a:prstGeom prst="rect">
                <a:avLst/>
              </a:prstGeom>
              <a:blipFill>
                <a:blip r:embed="rId8"/>
                <a:stretch>
                  <a:fillRect l="-13734" t="-60417" b="-5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1">
            <a:extLst>
              <a:ext uri="{FF2B5EF4-FFF2-40B4-BE49-F238E27FC236}">
                <a16:creationId xmlns:a16="http://schemas.microsoft.com/office/drawing/2014/main" id="{828411DD-08FF-5F9A-DCD0-ADA8401A00DD}"/>
              </a:ext>
            </a:extLst>
          </p:cNvPr>
          <p:cNvSpPr txBox="1"/>
          <p:nvPr/>
        </p:nvSpPr>
        <p:spPr>
          <a:xfrm>
            <a:off x="461860" y="1273757"/>
            <a:ext cx="327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Quantum current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981296-B837-C73B-4B1E-88239023A74F}"/>
                  </a:ext>
                </a:extLst>
              </p:cNvPr>
              <p:cNvSpPr txBox="1"/>
              <p:nvPr/>
            </p:nvSpPr>
            <p:spPr>
              <a:xfrm>
                <a:off x="461859" y="5541291"/>
                <a:ext cx="1074184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fr-FR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18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1800" i="0" dirty="0" smtClean="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  <m:r>
                      <a:rPr lang="en-US" sz="1800" i="1" dirty="0">
                        <a:latin typeface="Cambria Math" panose="02040503050406030204" pitchFamily="18" charset="0"/>
                      </a:rPr>
                      <m:t>​ </m:t>
                    </m:r>
                  </m:oMath>
                </a14:m>
                <a:r>
                  <a:rPr lang="en-US" sz="1800" dirty="0"/>
                  <a:t>represents the flux removed from the incident beam by destructive interference in the forward direction. That lost forward flux exactly accounts for the flux scattered out of the beam.</a:t>
                </a: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E0981296-B837-C73B-4B1E-88239023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59" y="5541291"/>
                <a:ext cx="10741849" cy="646331"/>
              </a:xfrm>
              <a:prstGeom prst="rect">
                <a:avLst/>
              </a:prstGeom>
              <a:blipFill>
                <a:blip r:embed="rId9"/>
                <a:stretch>
                  <a:fillRect l="-511" t="-1226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11">
            <a:extLst>
              <a:ext uri="{FF2B5EF4-FFF2-40B4-BE49-F238E27FC236}">
                <a16:creationId xmlns:a16="http://schemas.microsoft.com/office/drawing/2014/main" id="{35040C4F-7677-7EE0-A722-00E39B298360}"/>
              </a:ext>
            </a:extLst>
          </p:cNvPr>
          <p:cNvSpPr txBox="1"/>
          <p:nvPr/>
        </p:nvSpPr>
        <p:spPr>
          <a:xfrm>
            <a:off x="461860" y="2607419"/>
            <a:ext cx="128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We obtain: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3D1BCA3F-8166-052B-9A30-8DD11C5D947B}"/>
                  </a:ext>
                </a:extLst>
              </p:cNvPr>
              <p:cNvSpPr txBox="1"/>
              <p:nvPr/>
            </p:nvSpPr>
            <p:spPr>
              <a:xfrm>
                <a:off x="471096" y="4132459"/>
                <a:ext cx="11512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800" dirty="0">
                    <a:ea typeface="Cambria Math" panose="020405030504060302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3D1BCA3F-8166-052B-9A30-8DD11C5D9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96" y="4132459"/>
                <a:ext cx="1151277" cy="369332"/>
              </a:xfrm>
              <a:prstGeom prst="rect">
                <a:avLst/>
              </a:prstGeom>
              <a:blipFill>
                <a:blip r:embed="rId10"/>
                <a:stretch>
                  <a:fillRect l="-423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D13C73F-B567-42D3-A850-E721DCB90398}"/>
                  </a:ext>
                </a:extLst>
              </p:cNvPr>
              <p:cNvSpPr txBox="1"/>
              <p:nvPr/>
            </p:nvSpPr>
            <p:spPr>
              <a:xfrm>
                <a:off x="2216532" y="4446289"/>
                <a:ext cx="9504371" cy="888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subHide m:val="on"/>
                        <m:supHide m:val="on"/>
                        <m:ctrlP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</m:e>
                    </m:nary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m:rPr>
                            <m:sty m:val="p"/>
                          </m:rP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num>
                      <m:den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ℑ</m:t>
                    </m:r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Since the flux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int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sz="18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𝑠𝑐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) is conserved we obtain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ℑ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6D13C73F-B567-42D3-A850-E721DCB90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532" y="4446289"/>
                <a:ext cx="9504371" cy="888641"/>
              </a:xfrm>
              <a:prstGeom prst="rect">
                <a:avLst/>
              </a:prstGeom>
              <a:blipFill>
                <a:blip r:embed="rId11"/>
                <a:stretch>
                  <a:fillRect l="-577" t="-54110" b="-43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Espace réservé de la date 33">
            <a:extLst>
              <a:ext uri="{FF2B5EF4-FFF2-40B4-BE49-F238E27FC236}">
                <a16:creationId xmlns:a16="http://schemas.microsoft.com/office/drawing/2014/main" id="{8B2D40B8-6B0D-D18F-EB59-75BC2773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5" name="Espace réservé du pied de page 34">
            <a:extLst>
              <a:ext uri="{FF2B5EF4-FFF2-40B4-BE49-F238E27FC236}">
                <a16:creationId xmlns:a16="http://schemas.microsoft.com/office/drawing/2014/main" id="{59DFC369-AFFC-2A5D-926E-7AC88CC1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6" name="Espace réservé du numéro de diapositive 35">
            <a:extLst>
              <a:ext uri="{FF2B5EF4-FFF2-40B4-BE49-F238E27FC236}">
                <a16:creationId xmlns:a16="http://schemas.microsoft.com/office/drawing/2014/main" id="{F1B2B162-9CC3-7267-47DD-A18510A4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121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6">
            <a:extLst>
              <a:ext uri="{FF2B5EF4-FFF2-40B4-BE49-F238E27FC236}">
                <a16:creationId xmlns:a16="http://schemas.microsoft.com/office/drawing/2014/main" id="{0AA37C9C-5698-4055-AEC3-B1EFA24EF54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dirty="0"/>
              <a:t>Quantum effects</a:t>
            </a:r>
            <a:endParaRPr lang="en-US" sz="16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7190340" y="2312596"/>
            <a:ext cx="39496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Impact parameter is not defined in the quantum world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Quantum interference phenomenon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Interfering trajectories can be constructive or destructive.</a:t>
            </a:r>
          </a:p>
        </p:txBody>
      </p:sp>
      <p:sp>
        <p:nvSpPr>
          <p:cNvPr id="2" name="Ellipse 1"/>
          <p:cNvSpPr/>
          <p:nvPr/>
        </p:nvSpPr>
        <p:spPr>
          <a:xfrm>
            <a:off x="3522563" y="2492611"/>
            <a:ext cx="685800" cy="685800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Forme libre 24"/>
          <p:cNvSpPr/>
          <p:nvPr/>
        </p:nvSpPr>
        <p:spPr>
          <a:xfrm>
            <a:off x="1261960" y="1936506"/>
            <a:ext cx="4952917" cy="530706"/>
          </a:xfrm>
          <a:custGeom>
            <a:avLst/>
            <a:gdLst>
              <a:gd name="connsiteX0" fmla="*/ 0 w 5215466"/>
              <a:gd name="connsiteY0" fmla="*/ 423333 h 423333"/>
              <a:gd name="connsiteX1" fmla="*/ 3014133 w 5215466"/>
              <a:gd name="connsiteY1" fmla="*/ 389467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014133 w 5215466"/>
              <a:gd name="connsiteY1" fmla="*/ 389467 h 423333"/>
              <a:gd name="connsiteX2" fmla="*/ 5215466 w 5215466"/>
              <a:gd name="connsiteY2" fmla="*/ 0 h 423333"/>
              <a:gd name="connsiteX0" fmla="*/ 0 w 5215466"/>
              <a:gd name="connsiteY0" fmla="*/ 423333 h 471779"/>
              <a:gd name="connsiteX1" fmla="*/ 3014133 w 5215466"/>
              <a:gd name="connsiteY1" fmla="*/ 389467 h 471779"/>
              <a:gd name="connsiteX2" fmla="*/ 5215466 w 5215466"/>
              <a:gd name="connsiteY2" fmla="*/ 0 h 471779"/>
              <a:gd name="connsiteX0" fmla="*/ 0 w 5215466"/>
              <a:gd name="connsiteY0" fmla="*/ 423333 h 423333"/>
              <a:gd name="connsiteX1" fmla="*/ 3362475 w 5215466"/>
              <a:gd name="connsiteY1" fmla="*/ 293672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62475 w 5215466"/>
              <a:gd name="connsiteY1" fmla="*/ 293672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36349 w 5215466"/>
              <a:gd name="connsiteY1" fmla="*/ 32850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36349 w 5215466"/>
              <a:gd name="connsiteY1" fmla="*/ 32850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36349 w 5215466"/>
              <a:gd name="connsiteY1" fmla="*/ 32850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  <a:gd name="connsiteX0" fmla="*/ 0 w 5215466"/>
              <a:gd name="connsiteY0" fmla="*/ 423333 h 423333"/>
              <a:gd name="connsiteX1" fmla="*/ 3353766 w 5215466"/>
              <a:gd name="connsiteY1" fmla="*/ 267546 h 423333"/>
              <a:gd name="connsiteX2" fmla="*/ 5215466 w 5215466"/>
              <a:gd name="connsiteY2" fmla="*/ 0 h 42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5466" h="423333">
                <a:moveTo>
                  <a:pt x="0" y="423333"/>
                </a:moveTo>
                <a:cubicBezTo>
                  <a:pt x="807861" y="408869"/>
                  <a:pt x="2842393" y="315311"/>
                  <a:pt x="3353766" y="267546"/>
                </a:cubicBezTo>
                <a:cubicBezTo>
                  <a:pt x="3877839" y="219781"/>
                  <a:pt x="4597802" y="97891"/>
                  <a:pt x="5215466" y="0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6" name="Forme libre 25"/>
          <p:cNvSpPr/>
          <p:nvPr/>
        </p:nvSpPr>
        <p:spPr>
          <a:xfrm>
            <a:off x="1236562" y="1943265"/>
            <a:ext cx="4978318" cy="1497912"/>
          </a:xfrm>
          <a:custGeom>
            <a:avLst/>
            <a:gdLst>
              <a:gd name="connsiteX0" fmla="*/ 5266266 w 5266266"/>
              <a:gd name="connsiteY0" fmla="*/ 0 h 1493343"/>
              <a:gd name="connsiteX1" fmla="*/ 4097866 w 5266266"/>
              <a:gd name="connsiteY1" fmla="*/ 1286933 h 1493343"/>
              <a:gd name="connsiteX2" fmla="*/ 0 w 5266266"/>
              <a:gd name="connsiteY2" fmla="*/ 1490133 h 1493343"/>
              <a:gd name="connsiteX0" fmla="*/ 5266266 w 5266266"/>
              <a:gd name="connsiteY0" fmla="*/ 0 h 1503650"/>
              <a:gd name="connsiteX1" fmla="*/ 4106575 w 5266266"/>
              <a:gd name="connsiteY1" fmla="*/ 1325333 h 1503650"/>
              <a:gd name="connsiteX2" fmla="*/ 0 w 5266266"/>
              <a:gd name="connsiteY2" fmla="*/ 1490133 h 150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6266" h="1503650">
                <a:moveTo>
                  <a:pt x="5266266" y="0"/>
                </a:moveTo>
                <a:cubicBezTo>
                  <a:pt x="5120921" y="519289"/>
                  <a:pt x="4984286" y="1076978"/>
                  <a:pt x="4106575" y="1325333"/>
                </a:cubicBezTo>
                <a:cubicBezTo>
                  <a:pt x="3228864" y="1573688"/>
                  <a:pt x="0" y="1490133"/>
                  <a:pt x="0" y="1490133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stealth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8" name="Connecteur droit 27"/>
          <p:cNvCxnSpPr/>
          <p:nvPr/>
        </p:nvCxnSpPr>
        <p:spPr>
          <a:xfrm flipV="1">
            <a:off x="1261961" y="2835511"/>
            <a:ext cx="3810000" cy="1"/>
          </a:xfrm>
          <a:prstGeom prst="line">
            <a:avLst/>
          </a:prstGeom>
          <a:ln w="25400" cmpd="sng"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461861" y="1943264"/>
            <a:ext cx="3548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Trajectories are indistinguishable</a:t>
            </a:r>
          </a:p>
        </p:txBody>
      </p:sp>
      <p:cxnSp>
        <p:nvCxnSpPr>
          <p:cNvPr id="37" name="Connecteur droit avec flèche 36"/>
          <p:cNvCxnSpPr>
            <a:cxnSpLocks/>
          </p:cNvCxnSpPr>
          <p:nvPr/>
        </p:nvCxnSpPr>
        <p:spPr>
          <a:xfrm flipV="1">
            <a:off x="1681061" y="2467209"/>
            <a:ext cx="0" cy="368301"/>
          </a:xfrm>
          <a:prstGeom prst="straightConnector1">
            <a:avLst/>
          </a:prstGeom>
          <a:ln w="25400" cap="flat" cmpd="sng">
            <a:solidFill>
              <a:schemeClr val="tx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1833461" y="2829342"/>
            <a:ext cx="0" cy="596900"/>
          </a:xfrm>
          <a:prstGeom prst="straightConnector1">
            <a:avLst/>
          </a:prstGeom>
          <a:ln w="25400" cap="flat" cmpd="sng">
            <a:solidFill>
              <a:schemeClr val="tx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489A1F-580F-41A1-ACD6-67B7A879D5A4}"/>
                  </a:ext>
                </a:extLst>
              </p:cNvPr>
              <p:cNvSpPr txBox="1"/>
              <p:nvPr/>
            </p:nvSpPr>
            <p:spPr>
              <a:xfrm>
                <a:off x="1885474" y="3012371"/>
                <a:ext cx="248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489A1F-580F-41A1-ACD6-67B7A879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474" y="3012371"/>
                <a:ext cx="248465" cy="276999"/>
              </a:xfrm>
              <a:prstGeom prst="rect">
                <a:avLst/>
              </a:prstGeom>
              <a:blipFill>
                <a:blip r:embed="rId2"/>
                <a:stretch>
                  <a:fillRect l="-24390" t="-2174" r="-21951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48A3E75-28E4-4B05-9D5B-FFAC89CF32AB}"/>
                  </a:ext>
                </a:extLst>
              </p:cNvPr>
              <p:cNvSpPr txBox="1"/>
              <p:nvPr/>
            </p:nvSpPr>
            <p:spPr>
              <a:xfrm>
                <a:off x="1745140" y="2527236"/>
                <a:ext cx="194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48A3E75-28E4-4B05-9D5B-FFAC89CF3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140" y="2527236"/>
                <a:ext cx="194220" cy="276999"/>
              </a:xfrm>
              <a:prstGeom prst="rect">
                <a:avLst/>
              </a:prstGeom>
              <a:blipFill>
                <a:blip r:embed="rId3"/>
                <a:stretch>
                  <a:fillRect l="-28125" r="-2187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Image 32">
            <a:extLst>
              <a:ext uri="{FF2B5EF4-FFF2-40B4-BE49-F238E27FC236}">
                <a16:creationId xmlns:a16="http://schemas.microsoft.com/office/drawing/2014/main" id="{BDA0DD1D-7166-49F4-8170-8F963A7115F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54603" flipH="1">
            <a:off x="6120486" y="1322531"/>
            <a:ext cx="935729" cy="83124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2561BB8-9707-4A35-B00F-58AF82239A3F}"/>
              </a:ext>
            </a:extLst>
          </p:cNvPr>
          <p:cNvGrpSpPr/>
          <p:nvPr/>
        </p:nvGrpSpPr>
        <p:grpSpPr>
          <a:xfrm>
            <a:off x="1535235" y="4208779"/>
            <a:ext cx="9271310" cy="2228884"/>
            <a:chOff x="110044" y="4152988"/>
            <a:chExt cx="9271310" cy="2228884"/>
          </a:xfrm>
        </p:grpSpPr>
        <p:pic>
          <p:nvPicPr>
            <p:cNvPr id="60" name="Image 42" descr="diffraction.jpg">
              <a:extLst>
                <a:ext uri="{FF2B5EF4-FFF2-40B4-BE49-F238E27FC236}">
                  <a16:creationId xmlns:a16="http://schemas.microsoft.com/office/drawing/2014/main" id="{5E2B265F-10C5-40FA-9E14-E6624C5A2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7571" r="-1"/>
            <a:stretch/>
          </p:blipFill>
          <p:spPr>
            <a:xfrm>
              <a:off x="4310642" y="4152988"/>
              <a:ext cx="5070712" cy="2228884"/>
            </a:xfrm>
            <a:prstGeom prst="rect">
              <a:avLst/>
            </a:prstGeom>
          </p:spPr>
        </p:pic>
        <p:pic>
          <p:nvPicPr>
            <p:cNvPr id="61" name="Image 5">
              <a:extLst>
                <a:ext uri="{FF2B5EF4-FFF2-40B4-BE49-F238E27FC236}">
                  <a16:creationId xmlns:a16="http://schemas.microsoft.com/office/drawing/2014/main" id="{F30CD798-A3A9-4FA1-9C87-A009D90DB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044" y="4566824"/>
              <a:ext cx="2759690" cy="1410005"/>
            </a:xfrm>
            <a:prstGeom prst="rect">
              <a:avLst/>
            </a:prstGeom>
          </p:spPr>
        </p:pic>
        <p:sp>
          <p:nvSpPr>
            <p:cNvPr id="19" name="Flèche vers la droite 34">
              <a:extLst>
                <a:ext uri="{FF2B5EF4-FFF2-40B4-BE49-F238E27FC236}">
                  <a16:creationId xmlns:a16="http://schemas.microsoft.com/office/drawing/2014/main" id="{66158173-4838-414F-AA05-6519B1C99D84}"/>
                </a:ext>
              </a:extLst>
            </p:cNvPr>
            <p:cNvSpPr/>
            <p:nvPr/>
          </p:nvSpPr>
          <p:spPr>
            <a:xfrm>
              <a:off x="4372472" y="5084184"/>
              <a:ext cx="330200" cy="279400"/>
            </a:xfrm>
            <a:prstGeom prst="rightArrow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7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4D1C6816-AA0F-4889-979A-D0CA0133C1BF}"/>
              </a:ext>
            </a:extLst>
          </p:cNvPr>
          <p:cNvSpPr/>
          <p:nvPr/>
        </p:nvSpPr>
        <p:spPr>
          <a:xfrm>
            <a:off x="7907384" y="4834524"/>
            <a:ext cx="2546335" cy="801352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  <a:alpha val="50000"/>
                </a:schemeClr>
              </a:gs>
              <a:gs pos="50000">
                <a:schemeClr val="accent2">
                  <a:lumMod val="60000"/>
                  <a:lumOff val="40000"/>
                  <a:alpha val="50000"/>
                </a:schemeClr>
              </a:gs>
              <a:gs pos="70000">
                <a:schemeClr val="accent2">
                  <a:lumMod val="40000"/>
                  <a:lumOff val="6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Impossible in classical world</a:t>
            </a:r>
          </a:p>
        </p:txBody>
      </p:sp>
      <p:sp>
        <p:nvSpPr>
          <p:cNvPr id="23" name="ZoneTexte 34">
            <a:extLst>
              <a:ext uri="{FF2B5EF4-FFF2-40B4-BE49-F238E27FC236}">
                <a16:creationId xmlns:a16="http://schemas.microsoft.com/office/drawing/2014/main" id="{541F7DCE-EA2E-488E-947B-9EBC07F03D96}"/>
              </a:ext>
            </a:extLst>
          </p:cNvPr>
          <p:cNvSpPr txBox="1"/>
          <p:nvPr/>
        </p:nvSpPr>
        <p:spPr>
          <a:xfrm>
            <a:off x="461860" y="4099701"/>
            <a:ext cx="5634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Particle-Target motion must be described by wave functions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1A15909-4D30-5E7F-A1BD-2416E0B7D3F7}"/>
              </a:ext>
            </a:extLst>
          </p:cNvPr>
          <p:cNvSpPr txBox="1"/>
          <p:nvPr/>
        </p:nvSpPr>
        <p:spPr>
          <a:xfrm>
            <a:off x="461860" y="1273757"/>
            <a:ext cx="4730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Few implications of quantum mechanics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DC28C7A5-E83F-3271-C09E-1958F9A6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EEB2C3FD-B21C-0278-C85F-E1E8EBB61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C975F2A2-BCE0-8D6D-19F1-9ABACFBE9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256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4BF6309-2E48-4510-8C4F-821993604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441" y="1762721"/>
            <a:ext cx="3583519" cy="394932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128512" y="1442825"/>
            <a:ext cx="3534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scattering of </a:t>
            </a:r>
            <a:r>
              <a:rPr lang="en-US" sz="1800" baseline="30000" dirty="0"/>
              <a:t>12</a:t>
            </a:r>
            <a:r>
              <a:rPr lang="en-US" sz="1800" dirty="0"/>
              <a:t>C + </a:t>
            </a:r>
            <a:r>
              <a:rPr lang="en-US" sz="1800" baseline="30000" dirty="0"/>
              <a:t>12</a:t>
            </a:r>
            <a:r>
              <a:rPr lang="en-US" sz="1800" dirty="0"/>
              <a:t>C @ 5 MeV </a:t>
            </a:r>
          </a:p>
        </p:txBody>
      </p:sp>
      <p:grpSp>
        <p:nvGrpSpPr>
          <p:cNvPr id="22" name="Grouper 21"/>
          <p:cNvGrpSpPr/>
          <p:nvPr/>
        </p:nvGrpSpPr>
        <p:grpSpPr>
          <a:xfrm>
            <a:off x="438727" y="1096232"/>
            <a:ext cx="7689786" cy="2723890"/>
            <a:chOff x="660400" y="1231064"/>
            <a:chExt cx="7689786" cy="2723890"/>
          </a:xfrm>
        </p:grpSpPr>
        <p:sp>
          <p:nvSpPr>
            <p:cNvPr id="7" name="ZoneTexte 6"/>
            <p:cNvSpPr txBox="1"/>
            <p:nvPr/>
          </p:nvSpPr>
          <p:spPr>
            <a:xfrm>
              <a:off x="660400" y="1231064"/>
              <a:ext cx="5288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noProof="0"/>
                <a:t>If target/beam are identical particles or nuclei then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057237" y="3308623"/>
              <a:ext cx="52929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noProof="0" dirty="0"/>
                <a:t>One cannot distinguish the two cases: w.f. is symmetric or antisymmetric depending on the spin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438727" y="3397701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This leads to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9456787" y="3337037"/>
            <a:ext cx="190500" cy="33020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9565908" y="3028369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Rutherford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9416112" y="4680208"/>
            <a:ext cx="368300" cy="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908113" y="4495542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Exp</a:t>
            </a:r>
            <a:endParaRPr lang="en-US" sz="1800" dirty="0"/>
          </a:p>
        </p:txBody>
      </p:sp>
      <p:sp>
        <p:nvSpPr>
          <p:cNvPr id="21" name="ZoneTexte 20"/>
          <p:cNvSpPr txBox="1"/>
          <p:nvPr/>
        </p:nvSpPr>
        <p:spPr>
          <a:xfrm>
            <a:off x="8309463" y="5847517"/>
            <a:ext cx="23294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ln w="0" cap="sq">
                  <a:noFill/>
                </a:ln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Illustration from G. R</a:t>
            </a:r>
            <a:r>
              <a:rPr lang="en-US"/>
              <a:t>. Satchler</a:t>
            </a:r>
            <a:r>
              <a:rPr lang="en-US" dirty="0"/>
              <a:t> “Introduction to direct reactions”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F63A8-F43E-434A-981E-6EFA0962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Quantum effect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4DD647-FAF0-4BAA-90EA-EED7EB365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71" y="1493716"/>
            <a:ext cx="5729513" cy="1682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9CCF2D-8D0C-43B9-A04A-2077DAFCA1C3}"/>
                  </a:ext>
                </a:extLst>
              </p:cNvPr>
              <p:cNvSpPr txBox="1"/>
              <p:nvPr/>
            </p:nvSpPr>
            <p:spPr>
              <a:xfrm>
                <a:off x="1096071" y="4411448"/>
                <a:ext cx="3939325" cy="5375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9CCF2D-8D0C-43B9-A04A-2077DAFCA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071" y="4411448"/>
                <a:ext cx="3939325" cy="5375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Brace 25">
            <a:extLst>
              <a:ext uri="{FF2B5EF4-FFF2-40B4-BE49-F238E27FC236}">
                <a16:creationId xmlns:a16="http://schemas.microsoft.com/office/drawing/2014/main" id="{EA81A7B1-14AE-4596-99F9-FFA8B63A11D9}"/>
              </a:ext>
            </a:extLst>
          </p:cNvPr>
          <p:cNvSpPr/>
          <p:nvPr/>
        </p:nvSpPr>
        <p:spPr>
          <a:xfrm rot="16200000" flipH="1">
            <a:off x="3593017" y="3949736"/>
            <a:ext cx="279894" cy="2282452"/>
          </a:xfrm>
          <a:prstGeom prst="rightBrace">
            <a:avLst>
              <a:gd name="adj1" fmla="val 65298"/>
              <a:gd name="adj2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45C199-EC76-40B4-9243-94B43690374F}"/>
              </a:ext>
            </a:extLst>
          </p:cNvPr>
          <p:cNvSpPr txBox="1"/>
          <p:nvPr/>
        </p:nvSpPr>
        <p:spPr>
          <a:xfrm>
            <a:off x="3732964" y="5267485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causes interferences !</a:t>
            </a:r>
          </a:p>
        </p:txBody>
      </p:sp>
      <p:sp>
        <p:nvSpPr>
          <p:cNvPr id="28" name="ZoneTexte 11">
            <a:extLst>
              <a:ext uri="{FF2B5EF4-FFF2-40B4-BE49-F238E27FC236}">
                <a16:creationId xmlns:a16="http://schemas.microsoft.com/office/drawing/2014/main" id="{20A63F99-1269-47FB-92F4-BC6D39502067}"/>
              </a:ext>
            </a:extLst>
          </p:cNvPr>
          <p:cNvSpPr txBox="1"/>
          <p:nvPr/>
        </p:nvSpPr>
        <p:spPr>
          <a:xfrm>
            <a:off x="438727" y="5893683"/>
            <a:ext cx="454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Note that the same happens with Coulomb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BBCD39-0164-040A-FB72-A720524B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F13723-AD2C-7B78-B342-04D52A9E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DE8ABA-3AD6-4426-0D53-51564434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117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2DE7-E3EF-4FE9-AE4A-9613921C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invariance: C.M. frame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5AAA43-F954-4AAE-A119-1FAEC8B8542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970" y="840755"/>
            <a:ext cx="2823644" cy="23643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AC2415-6CC1-4CD9-9705-E3E452CE0E0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3554" y="831230"/>
            <a:ext cx="2844712" cy="23643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3E64F3-F8E3-443A-8A5C-48D4E4C49A00}"/>
                  </a:ext>
                </a:extLst>
              </p:cNvPr>
              <p:cNvSpPr txBox="1"/>
              <p:nvPr/>
            </p:nvSpPr>
            <p:spPr>
              <a:xfrm>
                <a:off x="6244428" y="5498987"/>
                <a:ext cx="1938030" cy="5992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𝑘𝑣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3E64F3-F8E3-443A-8A5C-48D4E4C49A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28" y="5498987"/>
                <a:ext cx="1938030" cy="599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38C70D4-5BDB-4239-B855-4754806C4A5F}"/>
              </a:ext>
            </a:extLst>
          </p:cNvPr>
          <p:cNvSpPr txBox="1"/>
          <p:nvPr/>
        </p:nvSpPr>
        <p:spPr>
          <a:xfrm>
            <a:off x="8225168" y="5160433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phase velocity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FDAFCB-9216-4038-96D6-C24898BFDBBF}"/>
              </a:ext>
            </a:extLst>
          </p:cNvPr>
          <p:cNvCxnSpPr>
            <a:cxnSpLocks/>
            <a:stCxn id="5" idx="2"/>
            <a:endCxn id="4" idx="3"/>
          </p:cNvCxnSpPr>
          <p:nvPr/>
        </p:nvCxnSpPr>
        <p:spPr>
          <a:xfrm flipH="1">
            <a:off x="8182458" y="5529765"/>
            <a:ext cx="866013" cy="268824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14D57085-340F-4D30-895D-0F815AF1E233}"/>
                  </a:ext>
                </a:extLst>
              </p:cNvPr>
              <p:cNvSpPr txBox="1"/>
              <p:nvPr/>
            </p:nvSpPr>
            <p:spPr>
              <a:xfrm>
                <a:off x="475410" y="3227046"/>
                <a:ext cx="7810500" cy="2267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The Schrödinger equation</a:t>
                </a: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den>
                        </m:f>
                        <m:sSubSup>
                          <m:sSubSup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  <m:sSubSup>
                          <m:sSubSup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reduces in the </a:t>
                </a:r>
                <a:r>
                  <a:rPr lang="en-US" sz="1800" dirty="0" err="1"/>
                  <a:t>c.m</a:t>
                </a:r>
                <a:r>
                  <a:rPr lang="en-US" sz="1800" dirty="0"/>
                  <a:t>. frame</a:t>
                </a: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["/>
                          <m:endChr m:val="]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14D57085-340F-4D30-895D-0F815AF1E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10" y="3227046"/>
                <a:ext cx="7810500" cy="2267031"/>
              </a:xfrm>
              <a:prstGeom prst="rect">
                <a:avLst/>
              </a:prstGeom>
              <a:blipFill>
                <a:blip r:embed="rId5"/>
                <a:stretch>
                  <a:fillRect l="-703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9F801A6-F176-5453-171C-F4766E49D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0637C4-539E-C17F-CF95-0987E49AF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8F99AE4-CCDF-162C-3B6F-501D7574B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308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CABF2F-4D55-4CA7-926E-2015A55E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 state E&lt;0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E0BEA16-DE3A-42D1-A245-1A1926DA0043}"/>
              </a:ext>
            </a:extLst>
          </p:cNvPr>
          <p:cNvGrpSpPr/>
          <p:nvPr/>
        </p:nvGrpSpPr>
        <p:grpSpPr>
          <a:xfrm>
            <a:off x="2741536" y="2762311"/>
            <a:ext cx="7530929" cy="1915467"/>
            <a:chOff x="2741536" y="987707"/>
            <a:chExt cx="7530929" cy="1915467"/>
          </a:xfrm>
        </p:grpSpPr>
        <p:cxnSp>
          <p:nvCxnSpPr>
            <p:cNvPr id="19" name="Straight Arrow Connector 9">
              <a:extLst>
                <a:ext uri="{FF2B5EF4-FFF2-40B4-BE49-F238E27FC236}">
                  <a16:creationId xmlns:a16="http://schemas.microsoft.com/office/drawing/2014/main" id="{44B4F7D5-E702-4938-8BFA-D93CEE146B73}"/>
                </a:ext>
              </a:extLst>
            </p:cNvPr>
            <p:cNvCxnSpPr/>
            <p:nvPr/>
          </p:nvCxnSpPr>
          <p:spPr>
            <a:xfrm flipV="1">
              <a:off x="5470805" y="1227193"/>
              <a:ext cx="0" cy="132080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3">
              <a:extLst>
                <a:ext uri="{FF2B5EF4-FFF2-40B4-BE49-F238E27FC236}">
                  <a16:creationId xmlns:a16="http://schemas.microsoft.com/office/drawing/2014/main" id="{F7F76F54-38E3-4683-9F0D-D2C67CF7FBAC}"/>
                </a:ext>
              </a:extLst>
            </p:cNvPr>
            <p:cNvGrpSpPr/>
            <p:nvPr/>
          </p:nvGrpSpPr>
          <p:grpSpPr>
            <a:xfrm>
              <a:off x="2930049" y="1227193"/>
              <a:ext cx="7174668" cy="1320800"/>
              <a:chOff x="1943100" y="1219200"/>
              <a:chExt cx="7174668" cy="1320800"/>
            </a:xfrm>
            <a:pattFill prst="wdUpDiag">
              <a:fgClr>
                <a:prstClr val="black"/>
              </a:fgClr>
              <a:bgClr>
                <a:prstClr val="white"/>
              </a:bgClr>
            </a:pattFill>
          </p:grpSpPr>
          <p:cxnSp>
            <p:nvCxnSpPr>
              <p:cNvPr id="21" name="Straight Arrow Connector 7">
                <a:extLst>
                  <a:ext uri="{FF2B5EF4-FFF2-40B4-BE49-F238E27FC236}">
                    <a16:creationId xmlns:a16="http://schemas.microsoft.com/office/drawing/2014/main" id="{DD6B729A-2ED1-4BC3-B051-39205CD3A58C}"/>
                  </a:ext>
                </a:extLst>
              </p:cNvPr>
              <p:cNvCxnSpPr/>
              <p:nvPr/>
            </p:nvCxnSpPr>
            <p:spPr>
              <a:xfrm flipV="1">
                <a:off x="1951038" y="1219200"/>
                <a:ext cx="0" cy="132080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8">
                <a:extLst>
                  <a:ext uri="{FF2B5EF4-FFF2-40B4-BE49-F238E27FC236}">
                    <a16:creationId xmlns:a16="http://schemas.microsoft.com/office/drawing/2014/main" id="{24AA5595-B376-4ED9-A4FC-C21DC77D06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3100" y="2537596"/>
                <a:ext cx="7174668" cy="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F9FB7DC-B977-415C-A6DF-429DC28D1977}"/>
                  </a:ext>
                </a:extLst>
              </p:cNvPr>
              <p:cNvSpPr/>
              <p:nvPr/>
            </p:nvSpPr>
            <p:spPr bwMode="auto">
              <a:xfrm>
                <a:off x="4490018" y="1220804"/>
                <a:ext cx="95417" cy="1308100"/>
              </a:xfrm>
              <a:prstGeom prst="rect">
                <a:avLst/>
              </a:prstGeom>
              <a:pattFill prst="dk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rtlCol="0" anchor="b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5pPr>
                <a:lvl6pPr marL="22860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6pPr>
                <a:lvl7pPr marL="27432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7pPr>
                <a:lvl8pPr marL="32004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8pPr>
                <a:lvl9pPr marL="36576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A39DC21-2484-451D-8169-0AF677346BFA}"/>
                    </a:ext>
                  </a:extLst>
                </p:cNvPr>
                <p:cNvSpPr txBox="1"/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en-US"/>
                  </a:defPPr>
                  <a:lvl1pPr algn="just">
                    <a:defRPr sz="1600">
                      <a:solidFill>
                        <a:schemeClr val="dk1"/>
                      </a:solidFill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l-G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</a:rPr>
                                  <m:t>η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type m:val="lin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κ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A39DC21-2484-451D-8169-0AF677346B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18E7638-3AC4-42A4-91B9-C6A7683632BD}"/>
                    </a:ext>
                  </a:extLst>
                </p:cNvPr>
                <p:cNvSpPr txBox="1"/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fr-FR"/>
                  </a:defPPr>
                  <a:lvl1pPr algn="just">
                    <a:defRPr sz="1600" i="1">
                      <a:latin typeface="Cambria Math" panose="02040503050406030204" pitchFamily="18" charset="0"/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𝑐𝑛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18E7638-3AC4-42A4-91B9-C6A7683632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/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/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/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CAED3234-091B-4A5B-8385-EAD86C26E846}"/>
                </a:ext>
              </a:extLst>
            </p:cNvPr>
            <p:cNvSpPr txBox="1"/>
            <p:nvPr/>
          </p:nvSpPr>
          <p:spPr>
            <a:xfrm>
              <a:off x="6613805" y="987707"/>
              <a:ext cx="2254794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External region</a:t>
              </a:r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3C294721-53B6-42F4-A3F0-60514E381A44}"/>
                </a:ext>
              </a:extLst>
            </p:cNvPr>
            <p:cNvSpPr txBox="1"/>
            <p:nvPr/>
          </p:nvSpPr>
          <p:spPr>
            <a:xfrm>
              <a:off x="3136459" y="987707"/>
              <a:ext cx="2152302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Internal region</a:t>
              </a:r>
            </a:p>
            <a:p>
              <a:r>
                <a:rPr lang="en-US" sz="2400" dirty="0">
                  <a:solidFill>
                    <a:srgbClr val="1F497D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0AA260E-7BE9-4275-8FF0-5BBBA36A6FC2}"/>
                    </a:ext>
                  </a:extLst>
                </p:cNvPr>
                <p:cNvSpPr txBox="1"/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=0  (</m:t>
                      </m:r>
                      <m:r>
                        <m:rPr>
                          <m:nor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baseline="-25000" smtClean="0">
                              <a:latin typeface="Cambria Math" panose="02040503050406030204" pitchFamily="18" charset="0"/>
                            </a:rPr>
                            <m:t>Coul</m:t>
                          </m:r>
                        </m:sub>
                      </m:sSub>
                    </m:oMath>
                  </a14:m>
                  <a:r>
                    <a:rPr lang="fr-FR" sz="1800" dirty="0"/>
                    <a:t>)</a:t>
                  </a:r>
                </a:p>
              </p:txBody>
            </p:sp>
          </mc:Choice>
          <mc:Fallback xmlns="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0AA260E-7BE9-4275-8FF0-5BBBA36A6F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118" t="-28261" r="-8268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14917F82-B597-4497-8031-96A096D496FB}"/>
                    </a:ext>
                  </a:extLst>
                </p:cNvPr>
                <p:cNvSpPr txBox="1"/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baseline="-25000" smtClean="0">
                                <a:latin typeface="Cambria Math" panose="02040503050406030204" pitchFamily="18" charset="0"/>
                              </a:rPr>
                              <m:t>Coul</m:t>
                            </m:r>
                          </m:sub>
                        </m:sSub>
                      </m:oMath>
                    </m:oMathPara>
                  </a14:m>
                  <a:endParaRPr lang="fr-FR" sz="1800" dirty="0"/>
                </a:p>
              </p:txBody>
            </p:sp>
          </mc:Choice>
          <mc:Fallback xmlns="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14917F82-B597-4497-8031-96A096D496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333" r="-833" b="-347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7E567EE4-A7F0-4499-B597-D83BD9CBD4AC}"/>
              </a:ext>
            </a:extLst>
          </p:cNvPr>
          <p:cNvGrpSpPr/>
          <p:nvPr/>
        </p:nvGrpSpPr>
        <p:grpSpPr>
          <a:xfrm>
            <a:off x="6845251" y="1194132"/>
            <a:ext cx="1396574" cy="1069020"/>
            <a:chOff x="4680988" y="3025969"/>
            <a:chExt cx="1862899" cy="1425975"/>
          </a:xfrm>
        </p:grpSpPr>
        <p:sp>
          <p:nvSpPr>
            <p:cNvPr id="23" name="Oval 89">
              <a:extLst>
                <a:ext uri="{FF2B5EF4-FFF2-40B4-BE49-F238E27FC236}">
                  <a16:creationId xmlns:a16="http://schemas.microsoft.com/office/drawing/2014/main" id="{AD347D5E-F892-4BC9-A363-448461B77D87}"/>
                </a:ext>
              </a:extLst>
            </p:cNvPr>
            <p:cNvSpPr/>
            <p:nvPr/>
          </p:nvSpPr>
          <p:spPr>
            <a:xfrm rot="16654851">
              <a:off x="5736946" y="3025969"/>
              <a:ext cx="806941" cy="806941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89">
              <a:extLst>
                <a:ext uri="{FF2B5EF4-FFF2-40B4-BE49-F238E27FC236}">
                  <a16:creationId xmlns:a16="http://schemas.microsoft.com/office/drawing/2014/main" id="{DDB75058-AB6E-41D9-89E0-50C2EE11BC50}"/>
                </a:ext>
              </a:extLst>
            </p:cNvPr>
            <p:cNvSpPr/>
            <p:nvPr/>
          </p:nvSpPr>
          <p:spPr>
            <a:xfrm rot="16654851">
              <a:off x="4680988" y="3460413"/>
              <a:ext cx="991531" cy="991531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26" name="Picture 49" descr="ball2v2pn-2.png">
              <a:extLst>
                <a:ext uri="{FF2B5EF4-FFF2-40B4-BE49-F238E27FC236}">
                  <a16:creationId xmlns:a16="http://schemas.microsoft.com/office/drawing/2014/main" id="{1106A51A-F07F-414A-9593-FC67639A0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944613" y="3279047"/>
              <a:ext cx="520133" cy="507600"/>
            </a:xfrm>
            <a:prstGeom prst="rect">
              <a:avLst/>
            </a:prstGeom>
          </p:spPr>
        </p:pic>
        <p:pic>
          <p:nvPicPr>
            <p:cNvPr id="30" name="Picture 50" descr="ball2v2pn-2.png">
              <a:extLst>
                <a:ext uri="{FF2B5EF4-FFF2-40B4-BE49-F238E27FC236}">
                  <a16:creationId xmlns:a16="http://schemas.microsoft.com/office/drawing/2014/main" id="{E6BD4BA1-0EA5-4C23-A42C-213204770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158262" y="3587881"/>
              <a:ext cx="520133" cy="507600"/>
            </a:xfrm>
            <a:prstGeom prst="rect">
              <a:avLst/>
            </a:prstGeom>
          </p:spPr>
        </p:pic>
        <p:pic>
          <p:nvPicPr>
            <p:cNvPr id="33" name="Picture 56" descr="ball2v2pn.png">
              <a:extLst>
                <a:ext uri="{FF2B5EF4-FFF2-40B4-BE49-F238E27FC236}">
                  <a16:creationId xmlns:a16="http://schemas.microsoft.com/office/drawing/2014/main" id="{F04FEF3B-B596-42D0-81A8-2D6DEA911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789958" y="3088954"/>
              <a:ext cx="518251" cy="505763"/>
            </a:xfrm>
            <a:prstGeom prst="rect">
              <a:avLst/>
            </a:prstGeom>
          </p:spPr>
        </p:pic>
        <p:pic>
          <p:nvPicPr>
            <p:cNvPr id="34" name="Picture 59" descr="ball2v2pn.png">
              <a:extLst>
                <a:ext uri="{FF2B5EF4-FFF2-40B4-BE49-F238E27FC236}">
                  <a16:creationId xmlns:a16="http://schemas.microsoft.com/office/drawing/2014/main" id="{1BE986CA-DAC5-401F-BA2C-CA8E3A2A9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863680" y="3561053"/>
              <a:ext cx="518251" cy="505763"/>
            </a:xfrm>
            <a:prstGeom prst="rect">
              <a:avLst/>
            </a:prstGeom>
          </p:spPr>
        </p:pic>
        <p:pic>
          <p:nvPicPr>
            <p:cNvPr id="35" name="Picture 60" descr="ball2v2pn.png">
              <a:extLst>
                <a:ext uri="{FF2B5EF4-FFF2-40B4-BE49-F238E27FC236}">
                  <a16:creationId xmlns:a16="http://schemas.microsoft.com/office/drawing/2014/main" id="{FF60463F-E8D7-4941-A08E-A0EBD3191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051286" y="3851274"/>
              <a:ext cx="518251" cy="505763"/>
            </a:xfrm>
            <a:prstGeom prst="rect">
              <a:avLst/>
            </a:prstGeom>
          </p:spPr>
        </p:pic>
        <p:pic>
          <p:nvPicPr>
            <p:cNvPr id="39" name="Picture 61" descr="ball2v2pn.png">
              <a:extLst>
                <a:ext uri="{FF2B5EF4-FFF2-40B4-BE49-F238E27FC236}">
                  <a16:creationId xmlns:a16="http://schemas.microsoft.com/office/drawing/2014/main" id="{C232EF43-C5D8-4911-A846-0FF3B62C1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791094" y="3810399"/>
              <a:ext cx="518251" cy="505763"/>
            </a:xfrm>
            <a:prstGeom prst="rect">
              <a:avLst/>
            </a:prstGeom>
          </p:spPr>
        </p:pic>
        <p:cxnSp>
          <p:nvCxnSpPr>
            <p:cNvPr id="42" name="Straight Arrow Connector 53">
              <a:extLst>
                <a:ext uri="{FF2B5EF4-FFF2-40B4-BE49-F238E27FC236}">
                  <a16:creationId xmlns:a16="http://schemas.microsoft.com/office/drawing/2014/main" id="{C81BA649-ABCD-432F-BED6-C2B4FDA238B2}"/>
                </a:ext>
              </a:extLst>
            </p:cNvPr>
            <p:cNvCxnSpPr/>
            <p:nvPr/>
          </p:nvCxnSpPr>
          <p:spPr>
            <a:xfrm flipV="1">
              <a:off x="5229328" y="3513651"/>
              <a:ext cx="921183" cy="467684"/>
            </a:xfrm>
            <a:prstGeom prst="straightConnector1">
              <a:avLst/>
            </a:prstGeom>
            <a:ln w="22225" cmpd="sng">
              <a:solidFill>
                <a:srgbClr val="000000"/>
              </a:solidFill>
              <a:headEnd type="stealth" w="lg" len="lg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12">
            <a:extLst>
              <a:ext uri="{FF2B5EF4-FFF2-40B4-BE49-F238E27FC236}">
                <a16:creationId xmlns:a16="http://schemas.microsoft.com/office/drawing/2014/main" id="{4DEC85CE-9A8D-43AA-AD9D-C12886D5A724}"/>
              </a:ext>
            </a:extLst>
          </p:cNvPr>
          <p:cNvGrpSpPr>
            <a:grpSpLocks noChangeAspect="1"/>
          </p:cNvGrpSpPr>
          <p:nvPr/>
        </p:nvGrpSpPr>
        <p:grpSpPr>
          <a:xfrm>
            <a:off x="4827218" y="984130"/>
            <a:ext cx="859224" cy="859224"/>
            <a:chOff x="5499197" y="1729225"/>
            <a:chExt cx="1176331" cy="1218418"/>
          </a:xfrm>
        </p:grpSpPr>
        <p:sp>
          <p:nvSpPr>
            <p:cNvPr id="59" name="Oval 30">
              <a:extLst>
                <a:ext uri="{FF2B5EF4-FFF2-40B4-BE49-F238E27FC236}">
                  <a16:creationId xmlns:a16="http://schemas.microsoft.com/office/drawing/2014/main" id="{37E15D68-C6E6-4F34-A833-953FCE24DAFE}"/>
                </a:ext>
              </a:extLst>
            </p:cNvPr>
            <p:cNvSpPr>
              <a:spLocks/>
            </p:cNvSpPr>
            <p:nvPr/>
          </p:nvSpPr>
          <p:spPr>
            <a:xfrm>
              <a:off x="5499197" y="1729225"/>
              <a:ext cx="1172366" cy="1218418"/>
            </a:xfrm>
            <a:prstGeom prst="ellipse">
              <a:avLst/>
            </a:prstGeom>
            <a:solidFill>
              <a:srgbClr val="A6A6FF"/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60" name="Picture 66" descr="ball2v2pn-2.png">
              <a:extLst>
                <a:ext uri="{FF2B5EF4-FFF2-40B4-BE49-F238E27FC236}">
                  <a16:creationId xmlns:a16="http://schemas.microsoft.com/office/drawing/2014/main" id="{549992FA-30FC-4A99-924E-9B0DCCCCE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018670" y="2306375"/>
              <a:ext cx="520133" cy="507600"/>
            </a:xfrm>
            <a:prstGeom prst="rect">
              <a:avLst/>
            </a:prstGeom>
          </p:spPr>
        </p:pic>
        <p:pic>
          <p:nvPicPr>
            <p:cNvPr id="61" name="Picture 67" descr="ball2v2pn-2.png">
              <a:extLst>
                <a:ext uri="{FF2B5EF4-FFF2-40B4-BE49-F238E27FC236}">
                  <a16:creationId xmlns:a16="http://schemas.microsoft.com/office/drawing/2014/main" id="{C09D6100-17E6-4478-9AAE-B6AA384AC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534530" y="2040978"/>
              <a:ext cx="520133" cy="507600"/>
            </a:xfrm>
            <a:prstGeom prst="rect">
              <a:avLst/>
            </a:prstGeom>
          </p:spPr>
        </p:pic>
        <p:pic>
          <p:nvPicPr>
            <p:cNvPr id="62" name="Picture 68" descr="ball2v2pn.png">
              <a:extLst>
                <a:ext uri="{FF2B5EF4-FFF2-40B4-BE49-F238E27FC236}">
                  <a16:creationId xmlns:a16="http://schemas.microsoft.com/office/drawing/2014/main" id="{979E06B7-5D0F-4043-97EB-75D2ECABC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26255" y="1802141"/>
              <a:ext cx="518251" cy="505763"/>
            </a:xfrm>
            <a:prstGeom prst="rect">
              <a:avLst/>
            </a:prstGeom>
          </p:spPr>
        </p:pic>
        <p:pic>
          <p:nvPicPr>
            <p:cNvPr id="63" name="Picture 69" descr="ball2v2pn.png">
              <a:extLst>
                <a:ext uri="{FF2B5EF4-FFF2-40B4-BE49-F238E27FC236}">
                  <a16:creationId xmlns:a16="http://schemas.microsoft.com/office/drawing/2014/main" id="{520303C3-761C-409C-B96E-7E48B5B71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796767" y="2123457"/>
              <a:ext cx="518251" cy="505763"/>
            </a:xfrm>
            <a:prstGeom prst="rect">
              <a:avLst/>
            </a:prstGeom>
          </p:spPr>
        </p:pic>
        <p:pic>
          <p:nvPicPr>
            <p:cNvPr id="64" name="Picture 70" descr="ball2v2pn.png">
              <a:extLst>
                <a:ext uri="{FF2B5EF4-FFF2-40B4-BE49-F238E27FC236}">
                  <a16:creationId xmlns:a16="http://schemas.microsoft.com/office/drawing/2014/main" id="{80FAA885-A34F-4FAA-B970-DC03DA9C1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666637" y="2326374"/>
              <a:ext cx="518251" cy="505763"/>
            </a:xfrm>
            <a:prstGeom prst="rect">
              <a:avLst/>
            </a:prstGeom>
          </p:spPr>
        </p:pic>
        <p:pic>
          <p:nvPicPr>
            <p:cNvPr id="65" name="Picture 71" descr="ball2v2pn.png">
              <a:extLst>
                <a:ext uri="{FF2B5EF4-FFF2-40B4-BE49-F238E27FC236}">
                  <a16:creationId xmlns:a16="http://schemas.microsoft.com/office/drawing/2014/main" id="{1D1FE9DA-023C-4420-898B-86CD42633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163521" y="1971362"/>
              <a:ext cx="518251" cy="505763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4904852B-1CC5-46A0-ADF5-1FD1B17CA8D0}"/>
                  </a:ext>
                </a:extLst>
              </p:cNvPr>
              <p:cNvSpPr txBox="1"/>
              <p:nvPr/>
            </p:nvSpPr>
            <p:spPr>
              <a:xfrm>
                <a:off x="475410" y="869754"/>
                <a:ext cx="5336563" cy="1549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b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fr-FR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4455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bSup>
                    <m:r>
                      <a:rPr lang="fr-FR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spectroscopic amplitude </a:t>
                </a:r>
                <a:endParaRPr lang="fr-FR" sz="1800" b="0" i="1" dirty="0">
                  <a:latin typeface="Cambria Math" panose="02040503050406030204" pitchFamily="18" charset="0"/>
                </a:endParaRPr>
              </a:p>
              <a:p>
                <a:pPr marL="84455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,2</m:t>
                                </m:r>
                              </m:sub>
                              <m:sup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p>
                            </m:sSubSup>
                          </m:e>
                        </m:d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~ probability to form the configuration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18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in the nucleus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4904852B-1CC5-46A0-ADF5-1FD1B17CA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10" y="869754"/>
                <a:ext cx="5336563" cy="1549720"/>
              </a:xfrm>
              <a:prstGeom prst="rect">
                <a:avLst/>
              </a:prstGeom>
              <a:blipFill>
                <a:blip r:embed="rId12"/>
                <a:stretch>
                  <a:fillRect b="-5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9CF2AB8A-12BA-4A68-B9A8-4EE61505C37F}"/>
                  </a:ext>
                </a:extLst>
              </p:cNvPr>
              <p:cNvSpPr txBox="1"/>
              <p:nvPr/>
            </p:nvSpPr>
            <p:spPr>
              <a:xfrm>
                <a:off x="7634364" y="1812500"/>
                <a:ext cx="77699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fr-FR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9CF2AB8A-12BA-4A68-B9A8-4EE61505C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364" y="1812500"/>
                <a:ext cx="77699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F1E5D8BB-524D-478F-A98A-15E730FDE345}"/>
              </a:ext>
            </a:extLst>
          </p:cNvPr>
          <p:cNvCxnSpPr>
            <a:cxnSpLocks/>
            <a:stCxn id="28" idx="2"/>
            <a:endCxn id="72" idx="1"/>
          </p:cNvCxnSpPr>
          <p:nvPr/>
        </p:nvCxnSpPr>
        <p:spPr>
          <a:xfrm rot="5400000" flipH="1">
            <a:off x="1018023" y="1102001"/>
            <a:ext cx="2651973" cy="3737200"/>
          </a:xfrm>
          <a:prstGeom prst="bentConnector4">
            <a:avLst>
              <a:gd name="adj1" fmla="val -19069"/>
              <a:gd name="adj2" fmla="val 106117"/>
            </a:avLst>
          </a:prstGeom>
          <a:ln w="19050">
            <a:solidFill>
              <a:schemeClr val="accent4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51194841-0CF3-4EE8-89BB-EFC037793026}"/>
                  </a:ext>
                </a:extLst>
              </p:cNvPr>
              <p:cNvSpPr txBox="1"/>
              <p:nvPr/>
            </p:nvSpPr>
            <p:spPr>
              <a:xfrm>
                <a:off x="8742407" y="869754"/>
                <a:ext cx="3094731" cy="1415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The Asymptotic Normalization Coefficient (ANC)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sz="1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l-G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1800" i="1">
                                    <a:latin typeface="Cambria Math" panose="02040503050406030204" pitchFamily="18" charset="0"/>
                                  </a:rPr>
                                  <m:t>η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type m:val="lin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</a:rPr>
                          <m:t>κ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1800" dirty="0"/>
                  <a:t> pour </a:t>
                </a:r>
                <a14:m>
                  <m:oMath xmlns:m="http://schemas.openxmlformats.org/officeDocument/2006/math"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1800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fr-FR" sz="1800" dirty="0"/>
              </a:p>
            </p:txBody>
          </p:sp>
        </mc:Choice>
        <mc:Fallback xmlns=""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51194841-0CF3-4EE8-89BB-EFC037793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407" y="869754"/>
                <a:ext cx="3094731" cy="1415516"/>
              </a:xfrm>
              <a:prstGeom prst="rect">
                <a:avLst/>
              </a:prstGeom>
              <a:blipFill>
                <a:blip r:embed="rId14"/>
                <a:stretch>
                  <a:fillRect l="-1575" t="-2586" b="-6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059FD00-4EB2-64F8-CCC2-57A9C3CFD739}"/>
                  </a:ext>
                </a:extLst>
              </p:cNvPr>
              <p:cNvSpPr txBox="1"/>
              <p:nvPr/>
            </p:nvSpPr>
            <p:spPr>
              <a:xfrm>
                <a:off x="438727" y="4961070"/>
                <a:ext cx="8367649" cy="1086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The tail of the wave function is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>
                        <a:latin typeface="Cambria Math" panose="02040503050406030204" pitchFamily="18" charset="0"/>
                      </a:rPr>
                      <m:t>κ</m:t>
                    </m:r>
                  </m:oMath>
                </a14:m>
                <a:endParaRPr lang="en-US" sz="1800" dirty="0"/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i="1">
                                <a:latin typeface="Cambria Math" panose="02040503050406030204" pitchFamily="18" charset="0"/>
                              </a:rPr>
                              <m:t>η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sz="1800" i="1">
                                <a:latin typeface="Cambria Math" panose="02040503050406030204" pitchFamily="18" charset="0"/>
                              </a:rPr>
                              <m:t>κ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sz="1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059FD00-4EB2-64F8-CCC2-57A9C3CFD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27" y="4961070"/>
                <a:ext cx="8367649" cy="1086901"/>
              </a:xfrm>
              <a:prstGeom prst="rect">
                <a:avLst/>
              </a:prstGeom>
              <a:blipFill>
                <a:blip r:embed="rId15"/>
                <a:stretch>
                  <a:fillRect l="-655" t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0B69316B-EAEB-D3BB-E553-1444381C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2ECB0B1E-4795-F022-D9DC-C1863A5DD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C5E6CB3C-BCB9-6930-6D79-5B129BB3A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7550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CABF2F-4D55-4CA7-926E-2015A55E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shifts, resonances E&gt;0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CA413F-957A-42F8-9183-D1BE3C6324F7}"/>
              </a:ext>
            </a:extLst>
          </p:cNvPr>
          <p:cNvGrpSpPr/>
          <p:nvPr/>
        </p:nvGrpSpPr>
        <p:grpSpPr>
          <a:xfrm>
            <a:off x="2741536" y="1144725"/>
            <a:ext cx="7530929" cy="1915467"/>
            <a:chOff x="2741536" y="987707"/>
            <a:chExt cx="7530929" cy="1915467"/>
          </a:xfrm>
        </p:grpSpPr>
        <p:cxnSp>
          <p:nvCxnSpPr>
            <p:cNvPr id="19" name="Straight Arrow Connector 9">
              <a:extLst>
                <a:ext uri="{FF2B5EF4-FFF2-40B4-BE49-F238E27FC236}">
                  <a16:creationId xmlns:a16="http://schemas.microsoft.com/office/drawing/2014/main" id="{44B4F7D5-E702-4938-8BFA-D93CEE146B73}"/>
                </a:ext>
              </a:extLst>
            </p:cNvPr>
            <p:cNvCxnSpPr/>
            <p:nvPr/>
          </p:nvCxnSpPr>
          <p:spPr>
            <a:xfrm flipV="1">
              <a:off x="5470805" y="1227193"/>
              <a:ext cx="0" cy="132080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3">
              <a:extLst>
                <a:ext uri="{FF2B5EF4-FFF2-40B4-BE49-F238E27FC236}">
                  <a16:creationId xmlns:a16="http://schemas.microsoft.com/office/drawing/2014/main" id="{F7F76F54-38E3-4683-9F0D-D2C67CF7FBAC}"/>
                </a:ext>
              </a:extLst>
            </p:cNvPr>
            <p:cNvGrpSpPr/>
            <p:nvPr/>
          </p:nvGrpSpPr>
          <p:grpSpPr>
            <a:xfrm>
              <a:off x="2930049" y="1227193"/>
              <a:ext cx="7174668" cy="1320800"/>
              <a:chOff x="1943100" y="1219200"/>
              <a:chExt cx="7174668" cy="1320800"/>
            </a:xfrm>
            <a:pattFill prst="wdUpDiag">
              <a:fgClr>
                <a:prstClr val="black"/>
              </a:fgClr>
              <a:bgClr>
                <a:prstClr val="white"/>
              </a:bgClr>
            </a:pattFill>
          </p:grpSpPr>
          <p:cxnSp>
            <p:nvCxnSpPr>
              <p:cNvPr id="21" name="Straight Arrow Connector 7">
                <a:extLst>
                  <a:ext uri="{FF2B5EF4-FFF2-40B4-BE49-F238E27FC236}">
                    <a16:creationId xmlns:a16="http://schemas.microsoft.com/office/drawing/2014/main" id="{DD6B729A-2ED1-4BC3-B051-39205CD3A58C}"/>
                  </a:ext>
                </a:extLst>
              </p:cNvPr>
              <p:cNvCxnSpPr/>
              <p:nvPr/>
            </p:nvCxnSpPr>
            <p:spPr>
              <a:xfrm flipV="1">
                <a:off x="1951038" y="1219200"/>
                <a:ext cx="0" cy="132080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8">
                <a:extLst>
                  <a:ext uri="{FF2B5EF4-FFF2-40B4-BE49-F238E27FC236}">
                    <a16:creationId xmlns:a16="http://schemas.microsoft.com/office/drawing/2014/main" id="{24AA5595-B376-4ED9-A4FC-C21DC77D06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3100" y="2537596"/>
                <a:ext cx="7174668" cy="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F9FB7DC-B977-415C-A6DF-429DC28D1977}"/>
                  </a:ext>
                </a:extLst>
              </p:cNvPr>
              <p:cNvSpPr/>
              <p:nvPr/>
            </p:nvSpPr>
            <p:spPr bwMode="auto">
              <a:xfrm>
                <a:off x="4490018" y="1220804"/>
                <a:ext cx="95417" cy="1308100"/>
              </a:xfrm>
              <a:prstGeom prst="rect">
                <a:avLst/>
              </a:prstGeom>
              <a:pattFill prst="dk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rtlCol="0" anchor="b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5pPr>
                <a:lvl6pPr marL="22860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6pPr>
                <a:lvl7pPr marL="27432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7pPr>
                <a:lvl8pPr marL="32004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8pPr>
                <a:lvl9pPr marL="36576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A39DC21-2484-451D-8169-0AF677346BFA}"/>
                    </a:ext>
                  </a:extLst>
                </p:cNvPr>
                <p:cNvSpPr txBox="1"/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en-US"/>
                  </a:defPPr>
                  <a:lvl1pPr algn="just">
                    <a:defRPr sz="1600">
                      <a:solidFill>
                        <a:schemeClr val="dk1"/>
                      </a:solidFill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A39DC21-2484-451D-8169-0AF677346B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18E7638-3AC4-42A4-91B9-C6A7683632BD}"/>
                    </a:ext>
                  </a:extLst>
                </p:cNvPr>
                <p:cNvSpPr txBox="1"/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fr-FR"/>
                  </a:defPPr>
                  <a:lvl1pPr algn="just">
                    <a:defRPr sz="1600" i="1">
                      <a:latin typeface="Cambria Math" panose="02040503050406030204" pitchFamily="18" charset="0"/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𝑐𝑛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18E7638-3AC4-42A4-91B9-C6A7683632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/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/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/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CAED3234-091B-4A5B-8385-EAD86C26E846}"/>
                </a:ext>
              </a:extLst>
            </p:cNvPr>
            <p:cNvSpPr txBox="1"/>
            <p:nvPr/>
          </p:nvSpPr>
          <p:spPr>
            <a:xfrm>
              <a:off x="6613805" y="987707"/>
              <a:ext cx="2254794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External region</a:t>
              </a:r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3C294721-53B6-42F4-A3F0-60514E381A44}"/>
                </a:ext>
              </a:extLst>
            </p:cNvPr>
            <p:cNvSpPr txBox="1"/>
            <p:nvPr/>
          </p:nvSpPr>
          <p:spPr>
            <a:xfrm>
              <a:off x="3136459" y="987707"/>
              <a:ext cx="2152302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Internal region</a:t>
              </a:r>
            </a:p>
            <a:p>
              <a:r>
                <a:rPr lang="en-US" sz="2400" dirty="0">
                  <a:solidFill>
                    <a:srgbClr val="1F497D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0AA260E-7BE9-4275-8FF0-5BBBA36A6FC2}"/>
                    </a:ext>
                  </a:extLst>
                </p:cNvPr>
                <p:cNvSpPr txBox="1"/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=0  (</m:t>
                      </m:r>
                      <m:r>
                        <m:rPr>
                          <m:nor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baseline="-25000" smtClean="0">
                              <a:latin typeface="Cambria Math" panose="02040503050406030204" pitchFamily="18" charset="0"/>
                            </a:rPr>
                            <m:t>Coul</m:t>
                          </m:r>
                        </m:sub>
                      </m:sSub>
                    </m:oMath>
                  </a14:m>
                  <a:r>
                    <a:rPr lang="fr-FR" sz="1800" dirty="0"/>
                    <a:t>)</a:t>
                  </a:r>
                </a:p>
              </p:txBody>
            </p:sp>
          </mc:Choice>
          <mc:Fallback xmlns=""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60AA260E-7BE9-4275-8FF0-5BBBA36A6F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118" t="-28889" r="-8268" b="-5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14917F82-B597-4497-8031-96A096D496FB}"/>
                    </a:ext>
                  </a:extLst>
                </p:cNvPr>
                <p:cNvSpPr txBox="1"/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baseline="-25000" smtClean="0">
                                <a:latin typeface="Cambria Math" panose="02040503050406030204" pitchFamily="18" charset="0"/>
                              </a:rPr>
                              <m:t>Coul</m:t>
                            </m:r>
                          </m:sub>
                        </m:sSub>
                      </m:oMath>
                    </m:oMathPara>
                  </a14:m>
                  <a:endParaRPr lang="fr-FR" sz="1800" dirty="0"/>
                </a:p>
              </p:txBody>
            </p:sp>
          </mc:Choice>
          <mc:Fallback xmlns=""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14917F82-B597-4497-8031-96A096D496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333" r="-833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971DAC-5761-7BEF-5BC0-14B305BA789F}"/>
                  </a:ext>
                </a:extLst>
              </p:cNvPr>
              <p:cNvSpPr txBox="1"/>
              <p:nvPr/>
            </p:nvSpPr>
            <p:spPr>
              <a:xfrm>
                <a:off x="475409" y="3347484"/>
                <a:ext cx="8367649" cy="2894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Matching conditions 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≡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US" sz="1800" dirty="0"/>
                  <a:t>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800" dirty="0"/>
                  <a:t> between region I and II determines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800" dirty="0"/>
                  <a:t>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If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fr-FR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called the phase shift since: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unc>
                        <m:funcPr>
                          <m:ctrl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f>
                                <m:fPr>
                                  <m:type m:val="li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While the plane wave gives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f>
                                <m:fPr>
                                  <m:type m:val="li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1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D5971DAC-5761-7BEF-5BC0-14B305BA7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09" y="3347484"/>
                <a:ext cx="8367649" cy="2894382"/>
              </a:xfrm>
              <a:prstGeom prst="rect">
                <a:avLst/>
              </a:prstGeom>
              <a:blipFill>
                <a:blip r:embed="rId10"/>
                <a:stretch>
                  <a:fillRect l="-655" t="-19158" b="-16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BE54AFE2-490E-54C6-DB27-1F9A672E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7BD4EE7-3F3F-F824-D67D-B123ECD6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94D10BF5-D9BA-189F-F2FD-77ECF7BE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146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0BF521-BEF2-4BE6-AD1F-2B5EA568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Solution of the scattering problem with R-matrix method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5C7C89-D137-4434-BD62-926A6B734525}"/>
              </a:ext>
            </a:extLst>
          </p:cNvPr>
          <p:cNvSpPr txBox="1"/>
          <p:nvPr/>
        </p:nvSpPr>
        <p:spPr>
          <a:xfrm>
            <a:off x="2937987" y="2914995"/>
            <a:ext cx="3107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Hermitian region (under conditions)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5855EA-C52D-F65B-CC14-9F22FE477164}"/>
                  </a:ext>
                </a:extLst>
              </p:cNvPr>
              <p:cNvSpPr txBox="1"/>
              <p:nvPr/>
            </p:nvSpPr>
            <p:spPr>
              <a:xfrm>
                <a:off x="475409" y="3343473"/>
                <a:ext cx="10721803" cy="2949846"/>
              </a:xfrm>
              <a:prstGeom prst="rect">
                <a:avLst/>
              </a:prstGeom>
              <a:noFill/>
            </p:spPr>
            <p:txBody>
              <a:bodyPr wrap="square" numCol="1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We  know expand the interieur wave function on a square integrable basis, i.e.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The R-matrix is defined by the differential equation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fr-FR" sz="1800" i="1">
                          <a:latin typeface="Cambria Math" panose="02040503050406030204" pitchFamily="18" charset="0"/>
                        </a:rPr>
                        <m:t>(3)   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fr-FR" sz="1800" i="0">
                          <a:latin typeface="Cambria Math" panose="02040503050406030204" pitchFamily="18" charset="0"/>
                        </a:rPr>
                        <m:t>B is arbitrary</m:t>
                      </m:r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To have an Hermitian problem in I, we must use the Bloch-Schrodinger equation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)−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sSubSup>
                      <m:sSubSup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sup>
                    </m:sSubSup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sSubSup>
                      <m:sSubSup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𝐼𝐼</m:t>
                        </m:r>
                      </m:sup>
                    </m:sSubSup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fr-FR" sz="1800" i="1" dirty="0">
                    <a:latin typeface="Cambria Math" panose="02040503050406030204" pitchFamily="18" charset="0"/>
                  </a:rPr>
                  <a:t> </a:t>
                </a:r>
                <a:r>
                  <a:rPr lang="fr-F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fr-FR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𝑑𝑟</m:t>
                            </m:r>
                          </m:den>
                        </m:f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15855EA-C52D-F65B-CC14-9F22FE477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09" y="3343473"/>
                <a:ext cx="10721803" cy="2949846"/>
              </a:xfrm>
              <a:prstGeom prst="rect">
                <a:avLst/>
              </a:prstGeom>
              <a:blipFill>
                <a:blip r:embed="rId2"/>
                <a:stretch>
                  <a:fillRect l="-512" t="-1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D5782707-7AB4-F0AC-FE29-56BDE633EFC0}"/>
              </a:ext>
            </a:extLst>
          </p:cNvPr>
          <p:cNvGrpSpPr/>
          <p:nvPr/>
        </p:nvGrpSpPr>
        <p:grpSpPr>
          <a:xfrm>
            <a:off x="2741536" y="1144725"/>
            <a:ext cx="7530929" cy="1915467"/>
            <a:chOff x="2741536" y="987707"/>
            <a:chExt cx="7530929" cy="1915467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3E739DF-05AC-1101-5F2A-77BCC0D16EE4}"/>
                </a:ext>
              </a:extLst>
            </p:cNvPr>
            <p:cNvCxnSpPr/>
            <p:nvPr/>
          </p:nvCxnSpPr>
          <p:spPr>
            <a:xfrm flipV="1">
              <a:off x="5470805" y="1227193"/>
              <a:ext cx="0" cy="132080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3">
              <a:extLst>
                <a:ext uri="{FF2B5EF4-FFF2-40B4-BE49-F238E27FC236}">
                  <a16:creationId xmlns:a16="http://schemas.microsoft.com/office/drawing/2014/main" id="{17CA9D50-18B4-808B-C841-772E8389C2EC}"/>
                </a:ext>
              </a:extLst>
            </p:cNvPr>
            <p:cNvGrpSpPr/>
            <p:nvPr/>
          </p:nvGrpSpPr>
          <p:grpSpPr>
            <a:xfrm>
              <a:off x="2930049" y="1227193"/>
              <a:ext cx="7174668" cy="1320800"/>
              <a:chOff x="1943100" y="1219200"/>
              <a:chExt cx="7174668" cy="1320800"/>
            </a:xfrm>
            <a:pattFill prst="wdUpDiag">
              <a:fgClr>
                <a:prstClr val="black"/>
              </a:fgClr>
              <a:bgClr>
                <a:prstClr val="white"/>
              </a:bgClr>
            </a:pattFill>
          </p:grpSpPr>
          <p:cxnSp>
            <p:nvCxnSpPr>
              <p:cNvPr id="32" name="Straight Arrow Connector 7">
                <a:extLst>
                  <a:ext uri="{FF2B5EF4-FFF2-40B4-BE49-F238E27FC236}">
                    <a16:creationId xmlns:a16="http://schemas.microsoft.com/office/drawing/2014/main" id="{FE8E7CB2-BE3A-AB17-7023-D26A0C48F6A5}"/>
                  </a:ext>
                </a:extLst>
              </p:cNvPr>
              <p:cNvCxnSpPr/>
              <p:nvPr/>
            </p:nvCxnSpPr>
            <p:spPr>
              <a:xfrm flipV="1">
                <a:off x="1951038" y="1219200"/>
                <a:ext cx="0" cy="132080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8">
                <a:extLst>
                  <a:ext uri="{FF2B5EF4-FFF2-40B4-BE49-F238E27FC236}">
                    <a16:creationId xmlns:a16="http://schemas.microsoft.com/office/drawing/2014/main" id="{A6F5D21F-1D0A-7844-6697-6FF4D6C820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3100" y="2537596"/>
                <a:ext cx="7174668" cy="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F607B8E-9A9F-96FA-EDE0-28A5C37EB20D}"/>
                  </a:ext>
                </a:extLst>
              </p:cNvPr>
              <p:cNvSpPr/>
              <p:nvPr/>
            </p:nvSpPr>
            <p:spPr bwMode="auto">
              <a:xfrm>
                <a:off x="4490018" y="1220804"/>
                <a:ext cx="95417" cy="1308100"/>
              </a:xfrm>
              <a:prstGeom prst="rect">
                <a:avLst/>
              </a:prstGeom>
              <a:pattFill prst="dk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rtlCol="0" anchor="b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5pPr>
                <a:lvl6pPr marL="22860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6pPr>
                <a:lvl7pPr marL="27432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7pPr>
                <a:lvl8pPr marL="32004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8pPr>
                <a:lvl9pPr marL="36576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FBF6282-C6B8-1C7E-4E0E-1234B7D3FF11}"/>
                    </a:ext>
                  </a:extLst>
                </p:cNvPr>
                <p:cNvSpPr txBox="1"/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en-US"/>
                  </a:defPPr>
                  <a:lvl1pPr algn="just">
                    <a:defRPr sz="1600">
                      <a:solidFill>
                        <a:schemeClr val="dk1"/>
                      </a:solidFill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𝐼𝐼</m:t>
                            </m:r>
                          </m:sup>
                        </m:sSubSup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4FBF6282-C6B8-1C7E-4E0E-1234B7D3FF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A8893D4-2C85-7F00-9913-EA25CBFF7F5F}"/>
                    </a:ext>
                  </a:extLst>
                </p:cNvPr>
                <p:cNvSpPr txBox="1"/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fr-FR"/>
                  </a:defPPr>
                  <a:lvl1pPr algn="just">
                    <a:defRPr sz="1600" i="1">
                      <a:latin typeface="Cambria Math" panose="02040503050406030204" pitchFamily="18" charset="0"/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sup>
                        </m:sSubSup>
                        <m:d>
                          <m:d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0" dirty="0"/>
                          <m:t>from 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e>
                        </m:d>
                        <m:d>
                          <m:dPr>
                            <m:begChr m:val="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BA8893D4-2C85-7F00-9913-EA25CBFF7F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2F898245-388C-1A0A-5351-E9D8050349BF}"/>
                    </a:ext>
                  </a:extLst>
                </p:cNvPr>
                <p:cNvSpPr txBox="1"/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754B53E0-E162-B9C9-6F89-3B6E74DBC43C}"/>
                    </a:ext>
                  </a:extLst>
                </p:cNvPr>
                <p:cNvSpPr txBox="1"/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FF05A02-4027-80B3-DA18-87636E5716D5}"/>
                    </a:ext>
                  </a:extLst>
                </p:cNvPr>
                <p:cNvSpPr txBox="1"/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C6D783C1-D849-CB86-4B4D-DCBD91AD5FE8}"/>
                </a:ext>
              </a:extLst>
            </p:cNvPr>
            <p:cNvSpPr txBox="1"/>
            <p:nvPr/>
          </p:nvSpPr>
          <p:spPr>
            <a:xfrm>
              <a:off x="6613805" y="987707"/>
              <a:ext cx="2254794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External region</a:t>
              </a:r>
            </a:p>
          </p:txBody>
        </p:sp>
        <p:sp>
          <p:nvSpPr>
            <p:cNvPr id="29" name="TextBox 35">
              <a:extLst>
                <a:ext uri="{FF2B5EF4-FFF2-40B4-BE49-F238E27FC236}">
                  <a16:creationId xmlns:a16="http://schemas.microsoft.com/office/drawing/2014/main" id="{BBDA3280-38AC-9BF4-DB34-384B04B6A9C0}"/>
                </a:ext>
              </a:extLst>
            </p:cNvPr>
            <p:cNvSpPr txBox="1"/>
            <p:nvPr/>
          </p:nvSpPr>
          <p:spPr>
            <a:xfrm>
              <a:off x="3136459" y="987707"/>
              <a:ext cx="2152302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Internal region</a:t>
              </a:r>
            </a:p>
            <a:p>
              <a:r>
                <a:rPr lang="en-US" sz="2400" dirty="0">
                  <a:solidFill>
                    <a:srgbClr val="1F497D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8CA3DC0E-DEAC-6E72-292E-0B77596CFAFB}"/>
                    </a:ext>
                  </a:extLst>
                </p:cNvPr>
                <p:cNvSpPr txBox="1"/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=0  (</m:t>
                      </m:r>
                      <m:r>
                        <m:rPr>
                          <m:nor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baseline="-25000" smtClean="0">
                              <a:latin typeface="Cambria Math" panose="02040503050406030204" pitchFamily="18" charset="0"/>
                            </a:rPr>
                            <m:t>Coul</m:t>
                          </m:r>
                        </m:sub>
                      </m:sSub>
                    </m:oMath>
                  </a14:m>
                  <a:r>
                    <a:rPr lang="fr-FR" sz="1800" dirty="0"/>
                    <a:t>)</a:t>
                  </a:r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8CA3DC0E-DEAC-6E72-292E-0B77596CFA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118" t="-28889" r="-8268" b="-5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FBA7B06-5E74-559D-F411-B68D1367FF71}"/>
                    </a:ext>
                  </a:extLst>
                </p:cNvPr>
                <p:cNvSpPr txBox="1"/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baseline="-25000" smtClean="0">
                                <a:latin typeface="Cambria Math" panose="02040503050406030204" pitchFamily="18" charset="0"/>
                              </a:rPr>
                              <m:t>Coul</m:t>
                            </m:r>
                          </m:sub>
                        </m:sSub>
                      </m:oMath>
                    </m:oMathPara>
                  </a14:m>
                  <a:endParaRPr lang="fr-FR" sz="1800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FBA7B06-5E74-559D-F411-B68D1367FF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333" r="-833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Espace réservé de la date 44">
            <a:extLst>
              <a:ext uri="{FF2B5EF4-FFF2-40B4-BE49-F238E27FC236}">
                <a16:creationId xmlns:a16="http://schemas.microsoft.com/office/drawing/2014/main" id="{E2B9BB41-676F-1CCF-6E82-551FAECE2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6" name="Espace réservé du pied de page 45">
            <a:extLst>
              <a:ext uri="{FF2B5EF4-FFF2-40B4-BE49-F238E27FC236}">
                <a16:creationId xmlns:a16="http://schemas.microsoft.com/office/drawing/2014/main" id="{C14123D7-AD89-3BBD-6F1A-9608DA73A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7" name="Espace réservé du numéro de diapositive 46">
            <a:extLst>
              <a:ext uri="{FF2B5EF4-FFF2-40B4-BE49-F238E27FC236}">
                <a16:creationId xmlns:a16="http://schemas.microsoft.com/office/drawing/2014/main" id="{EA6F2556-B343-A6F5-2647-13F4AD79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36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E33B3D0-C564-8505-DD4A-C643BA4C05A7}"/>
                  </a:ext>
                </a:extLst>
              </p:cNvPr>
              <p:cNvSpPr txBox="1"/>
              <p:nvPr/>
            </p:nvSpPr>
            <p:spPr>
              <a:xfrm>
                <a:off x="8778849" y="3884879"/>
                <a:ext cx="3336952" cy="1219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B correspond to a choice of logarithmic boundary condition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|</m:t>
                      </m:r>
                      <m:f>
                        <m:fPr>
                          <m:ctrlPr>
                            <a:rPr lang="en-US" sz="1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l-GR" sz="18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l-GR" sz="1800" i="1" dirty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⟩ = </m:t>
                      </m:r>
                      <m:sSub>
                        <m:sSubPr>
                          <m:ctrlPr>
                            <a:rPr lang="en-US" sz="1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err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800" i="1" dirty="0" err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lang="en-US" sz="1800" i="1" dirty="0" err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E33B3D0-C564-8505-DD4A-C643BA4C0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849" y="3884879"/>
                <a:ext cx="3336952" cy="1219821"/>
              </a:xfrm>
              <a:prstGeom prst="rect">
                <a:avLst/>
              </a:prstGeom>
              <a:blipFill>
                <a:blip r:embed="rId10"/>
                <a:stretch>
                  <a:fillRect l="-1460" t="-2500" r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6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0BF521-BEF2-4BE6-AD1F-2B5EA568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of the scattering problem with R-matrix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0FE3277-0B4E-4117-A303-FF46C191CE05}"/>
                  </a:ext>
                </a:extLst>
              </p:cNvPr>
              <p:cNvSpPr/>
              <p:nvPr/>
            </p:nvSpPr>
            <p:spPr>
              <a:xfrm>
                <a:off x="9557139" y="5879706"/>
                <a:ext cx="26422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800" dirty="0"/>
                  <a:t>NB: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sz="180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8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0FE3277-0B4E-4117-A303-FF46C191C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7139" y="5879706"/>
                <a:ext cx="2642262" cy="369332"/>
              </a:xfrm>
              <a:prstGeom prst="rect">
                <a:avLst/>
              </a:prstGeom>
              <a:blipFill>
                <a:blip r:embed="rId2"/>
                <a:stretch>
                  <a:fillRect l="-207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5985292B-3B82-A47C-49A3-FCDF5C6A12B5}"/>
              </a:ext>
            </a:extLst>
          </p:cNvPr>
          <p:cNvSpPr txBox="1"/>
          <p:nvPr/>
        </p:nvSpPr>
        <p:spPr>
          <a:xfrm>
            <a:off x="2937987" y="2914995"/>
            <a:ext cx="3107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Hermitian region (under conditions)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35A4D36-45E3-47CA-B803-793DAEA57C38}"/>
              </a:ext>
            </a:extLst>
          </p:cNvPr>
          <p:cNvGrpSpPr/>
          <p:nvPr/>
        </p:nvGrpSpPr>
        <p:grpSpPr>
          <a:xfrm>
            <a:off x="2741536" y="1144725"/>
            <a:ext cx="7530929" cy="1915467"/>
            <a:chOff x="2741536" y="987707"/>
            <a:chExt cx="7530929" cy="1915467"/>
          </a:xfrm>
        </p:grpSpPr>
        <p:cxnSp>
          <p:nvCxnSpPr>
            <p:cNvPr id="8" name="Straight Arrow Connector 9">
              <a:extLst>
                <a:ext uri="{FF2B5EF4-FFF2-40B4-BE49-F238E27FC236}">
                  <a16:creationId xmlns:a16="http://schemas.microsoft.com/office/drawing/2014/main" id="{D5EC0C20-5AC7-E3C4-6DD6-66C62F3E9E9D}"/>
                </a:ext>
              </a:extLst>
            </p:cNvPr>
            <p:cNvCxnSpPr/>
            <p:nvPr/>
          </p:nvCxnSpPr>
          <p:spPr>
            <a:xfrm flipV="1">
              <a:off x="5470805" y="1227193"/>
              <a:ext cx="0" cy="132080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33">
              <a:extLst>
                <a:ext uri="{FF2B5EF4-FFF2-40B4-BE49-F238E27FC236}">
                  <a16:creationId xmlns:a16="http://schemas.microsoft.com/office/drawing/2014/main" id="{BEA0B5FE-5C3B-75A1-9B1A-C76ED4314C86}"/>
                </a:ext>
              </a:extLst>
            </p:cNvPr>
            <p:cNvGrpSpPr/>
            <p:nvPr/>
          </p:nvGrpSpPr>
          <p:grpSpPr>
            <a:xfrm>
              <a:off x="2930049" y="1227193"/>
              <a:ext cx="7174668" cy="1320800"/>
              <a:chOff x="1943100" y="1219200"/>
              <a:chExt cx="7174668" cy="1320800"/>
            </a:xfrm>
            <a:pattFill prst="wdUpDiag">
              <a:fgClr>
                <a:prstClr val="black"/>
              </a:fgClr>
              <a:bgClr>
                <a:prstClr val="white"/>
              </a:bgClr>
            </a:pattFill>
          </p:grpSpPr>
          <p:cxnSp>
            <p:nvCxnSpPr>
              <p:cNvPr id="19" name="Straight Arrow Connector 7">
                <a:extLst>
                  <a:ext uri="{FF2B5EF4-FFF2-40B4-BE49-F238E27FC236}">
                    <a16:creationId xmlns:a16="http://schemas.microsoft.com/office/drawing/2014/main" id="{F784808B-FB8A-761D-6318-3DDC7A2D2A5C}"/>
                  </a:ext>
                </a:extLst>
              </p:cNvPr>
              <p:cNvCxnSpPr/>
              <p:nvPr/>
            </p:nvCxnSpPr>
            <p:spPr>
              <a:xfrm flipV="1">
                <a:off x="1951038" y="1219200"/>
                <a:ext cx="0" cy="132080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8">
                <a:extLst>
                  <a:ext uri="{FF2B5EF4-FFF2-40B4-BE49-F238E27FC236}">
                    <a16:creationId xmlns:a16="http://schemas.microsoft.com/office/drawing/2014/main" id="{E177865F-F461-8054-5BC2-55EB59A483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3100" y="2537596"/>
                <a:ext cx="7174668" cy="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283E6C8-4B82-8593-FC20-37B5A884DCD9}"/>
                  </a:ext>
                </a:extLst>
              </p:cNvPr>
              <p:cNvSpPr/>
              <p:nvPr/>
            </p:nvSpPr>
            <p:spPr bwMode="auto">
              <a:xfrm>
                <a:off x="4490018" y="1220804"/>
                <a:ext cx="95417" cy="1308100"/>
              </a:xfrm>
              <a:prstGeom prst="rect">
                <a:avLst/>
              </a:prstGeom>
              <a:pattFill prst="dk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rtlCol="0" anchor="b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5pPr>
                <a:lvl6pPr marL="22860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6pPr>
                <a:lvl7pPr marL="27432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7pPr>
                <a:lvl8pPr marL="32004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8pPr>
                <a:lvl9pPr marL="36576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92D31D0-48BB-159E-E4D5-E7BC538B1039}"/>
                    </a:ext>
                  </a:extLst>
                </p:cNvPr>
                <p:cNvSpPr txBox="1"/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en-US"/>
                  </a:defPPr>
                  <a:lvl1pPr algn="just">
                    <a:defRPr sz="1600">
                      <a:solidFill>
                        <a:schemeClr val="dk1"/>
                      </a:solidFill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𝐼𝐼</m:t>
                            </m:r>
                          </m:sup>
                        </m:sSubSup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E92D31D0-48BB-159E-E4D5-E7BC538B10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5C64876-4A14-A727-8431-93F28E02EEF4}"/>
                    </a:ext>
                  </a:extLst>
                </p:cNvPr>
                <p:cNvSpPr txBox="1"/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fr-FR"/>
                  </a:defPPr>
                  <a:lvl1pPr algn="just">
                    <a:defRPr sz="1600" i="1">
                      <a:latin typeface="Cambria Math" panose="02040503050406030204" pitchFamily="18" charset="0"/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sup>
                        </m:sSubSup>
                        <m:d>
                          <m:d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0" dirty="0"/>
                          <m:t>from 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e>
                        </m:d>
                        <m:d>
                          <m:dPr>
                            <m:begChr m:val="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F5C64876-4A14-A727-8431-93F28E02EE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9376D960-2849-5AB1-AA53-3341C09EF231}"/>
                    </a:ext>
                  </a:extLst>
                </p:cNvPr>
                <p:cNvSpPr txBox="1"/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B7DE79B0-3B83-E03E-692A-071D3420A6D1}"/>
                    </a:ext>
                  </a:extLst>
                </p:cNvPr>
                <p:cNvSpPr txBox="1"/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C418E860-3675-41BB-2AB4-861ADD7164EE}"/>
                    </a:ext>
                  </a:extLst>
                </p:cNvPr>
                <p:cNvSpPr txBox="1"/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56895155-3727-EFC6-8BF2-85EDA3B85C56}"/>
                </a:ext>
              </a:extLst>
            </p:cNvPr>
            <p:cNvSpPr txBox="1"/>
            <p:nvPr/>
          </p:nvSpPr>
          <p:spPr>
            <a:xfrm>
              <a:off x="6613805" y="987707"/>
              <a:ext cx="2254794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External region</a:t>
              </a:r>
            </a:p>
          </p:txBody>
        </p:sp>
        <p:sp>
          <p:nvSpPr>
            <p:cNvPr id="16" name="TextBox 35">
              <a:extLst>
                <a:ext uri="{FF2B5EF4-FFF2-40B4-BE49-F238E27FC236}">
                  <a16:creationId xmlns:a16="http://schemas.microsoft.com/office/drawing/2014/main" id="{F259D39C-15DD-07B4-EB3E-5804C12A1D35}"/>
                </a:ext>
              </a:extLst>
            </p:cNvPr>
            <p:cNvSpPr txBox="1"/>
            <p:nvPr/>
          </p:nvSpPr>
          <p:spPr>
            <a:xfrm>
              <a:off x="3136459" y="987707"/>
              <a:ext cx="2152302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Internal region</a:t>
              </a:r>
            </a:p>
            <a:p>
              <a:r>
                <a:rPr lang="en-US" sz="2400" dirty="0">
                  <a:solidFill>
                    <a:srgbClr val="1F497D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C11A0D22-2451-5755-FEC4-D4856481920D}"/>
                    </a:ext>
                  </a:extLst>
                </p:cNvPr>
                <p:cNvSpPr txBox="1"/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=0  (</m:t>
                      </m:r>
                      <m:r>
                        <m:rPr>
                          <m:nor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baseline="-25000" smtClean="0">
                              <a:latin typeface="Cambria Math" panose="02040503050406030204" pitchFamily="18" charset="0"/>
                            </a:rPr>
                            <m:t>Coul</m:t>
                          </m:r>
                        </m:sub>
                      </m:sSub>
                    </m:oMath>
                  </a14:m>
                  <a:r>
                    <a:rPr lang="fr-FR" sz="1800" dirty="0"/>
                    <a:t>)</a:t>
                  </a:r>
                </a:p>
              </p:txBody>
            </p:sp>
          </mc:Choice>
          <mc:Fallback xmlns="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C11A0D22-2451-5755-FEC4-D485648192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118" t="-28889" r="-8268" b="-5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DAB3CE19-00B6-0F71-255D-0A6BED3812DB}"/>
                    </a:ext>
                  </a:extLst>
                </p:cNvPr>
                <p:cNvSpPr txBox="1"/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baseline="-25000" smtClean="0">
                                <a:latin typeface="Cambria Math" panose="02040503050406030204" pitchFamily="18" charset="0"/>
                              </a:rPr>
                              <m:t>Coul</m:t>
                            </m:r>
                          </m:sub>
                        </m:sSub>
                      </m:oMath>
                    </m:oMathPara>
                  </a14:m>
                  <a:endParaRPr lang="fr-FR" sz="1800" dirty="0"/>
                </a:p>
              </p:txBody>
            </p:sp>
          </mc:Choice>
          <mc:Fallback xmlns="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DAB3CE19-00B6-0F71-255D-0A6BED3812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333" r="-833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BDE5A7B2-7BDF-9408-F2C8-B492DCC7DB1C}"/>
                  </a:ext>
                </a:extLst>
              </p:cNvPr>
              <p:cNvSpPr txBox="1"/>
              <p:nvPr/>
            </p:nvSpPr>
            <p:spPr>
              <a:xfrm>
                <a:off x="475409" y="3343473"/>
                <a:ext cx="11241182" cy="3298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Application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𝐼𝐼</m:t>
                        </m:r>
                      </m:sup>
                    </m:sSubSup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sz="1800" dirty="0"/>
                  <a:t> gives the right-hand side of (3) times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ℛ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We only must solve [formally] the linear equation for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/>
                  <a:t> introduce them in the expansion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sup>
                    </m:sSubSup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sz="1800" dirty="0"/>
                  <a:t> and use the differential equation that defines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1800" dirty="0"/>
                  <a:t> to find that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Where the collision matrix is defined as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. In the eigen-basis 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, we have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BDE5A7B2-7BDF-9408-F2C8-B492DCC7D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09" y="3343473"/>
                <a:ext cx="11241182" cy="3298147"/>
              </a:xfrm>
              <a:prstGeom prst="rect">
                <a:avLst/>
              </a:prstGeom>
              <a:blipFill>
                <a:blip r:embed="rId10"/>
                <a:stretch>
                  <a:fillRect l="-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Espace réservé de la date 58">
            <a:extLst>
              <a:ext uri="{FF2B5EF4-FFF2-40B4-BE49-F238E27FC236}">
                <a16:creationId xmlns:a16="http://schemas.microsoft.com/office/drawing/2014/main" id="{70F3E685-A01C-E584-2644-01562397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0" name="Espace réservé du pied de page 59">
            <a:extLst>
              <a:ext uri="{FF2B5EF4-FFF2-40B4-BE49-F238E27FC236}">
                <a16:creationId xmlns:a16="http://schemas.microsoft.com/office/drawing/2014/main" id="{315D1BF7-72A1-550A-4A3F-7F2E8DC0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ECB0D36A-15AA-7847-A44D-07F87386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116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6248613" y="4335487"/>
                <a:ext cx="2093202" cy="345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𝐸𝐼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613" y="4335487"/>
                <a:ext cx="2093202" cy="345159"/>
              </a:xfrm>
              <a:prstGeom prst="rect">
                <a:avLst/>
              </a:prstGeom>
              <a:blipFill>
                <a:blip r:embed="rId2"/>
                <a:stretch>
                  <a:fillRect t="-33333" r="-3790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Solution of the scattering problem with R-matrix method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16368" y="5485056"/>
            <a:ext cx="5493812" cy="84336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Simple for binary reacting system, more involved for neutral ternary system and extremely challenging for charged breakup.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6303500" y="4966339"/>
                <a:ext cx="1983428" cy="7469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𝑐𝑐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0" y="4966339"/>
                <a:ext cx="1983428" cy="746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47">
            <a:extLst>
              <a:ext uri="{FF2B5EF4-FFF2-40B4-BE49-F238E27FC236}">
                <a16:creationId xmlns:a16="http://schemas.microsoft.com/office/drawing/2014/main" id="{51785A25-B418-4DEC-8BA8-EE242B0F8B57}"/>
              </a:ext>
            </a:extLst>
          </p:cNvPr>
          <p:cNvSpPr txBox="1"/>
          <p:nvPr/>
        </p:nvSpPr>
        <p:spPr>
          <a:xfrm>
            <a:off x="473948" y="3992017"/>
            <a:ext cx="5622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NCSMC can be cast as Bloch-Schrödinger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4DA29A2-B2E4-41E2-A582-1C912AC222AD}"/>
                  </a:ext>
                </a:extLst>
              </p:cNvPr>
              <p:cNvSpPr txBox="1"/>
              <p:nvPr/>
            </p:nvSpPr>
            <p:spPr>
              <a:xfrm>
                <a:off x="473948" y="4555034"/>
                <a:ext cx="549381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And solved using R-matrix, which in the eigen basis of </a:t>
                </a:r>
                <a14:m>
                  <m:oMath xmlns:m="http://schemas.openxmlformats.org/officeDocument/2006/math">
                    <m:r>
                      <a:rPr lang="fr-FR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fr-FR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fr-FR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𝐸𝐼</m:t>
                    </m:r>
                  </m:oMath>
                </a14:m>
                <a:r>
                  <a:rPr lang="en-US" sz="1800" dirty="0"/>
                  <a:t> reads:</a:t>
                </a:r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4DA29A2-B2E4-41E2-A582-1C912AC22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48" y="4555034"/>
                <a:ext cx="5493812" cy="646331"/>
              </a:xfrm>
              <a:prstGeom prst="rect">
                <a:avLst/>
              </a:prstGeom>
              <a:blipFill>
                <a:blip r:embed="rId4"/>
                <a:stretch>
                  <a:fillRect l="-999" t="-4717" r="-44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976BD357-50CA-0270-0B8A-B86A3EC4E44F}"/>
              </a:ext>
            </a:extLst>
          </p:cNvPr>
          <p:cNvSpPr txBox="1"/>
          <p:nvPr/>
        </p:nvSpPr>
        <p:spPr>
          <a:xfrm>
            <a:off x="8480248" y="3730894"/>
            <a:ext cx="3569479" cy="8433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800" dirty="0"/>
              <a:t>In general, this is used as a parametrization and fitted to data: phenomenological R-matrix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D174357-569A-DC12-8426-D253607C3F74}"/>
              </a:ext>
            </a:extLst>
          </p:cNvPr>
          <p:cNvGrpSpPr/>
          <p:nvPr/>
        </p:nvGrpSpPr>
        <p:grpSpPr>
          <a:xfrm>
            <a:off x="2741536" y="1144725"/>
            <a:ext cx="7530929" cy="1915467"/>
            <a:chOff x="2741536" y="987707"/>
            <a:chExt cx="7530929" cy="1915467"/>
          </a:xfrm>
        </p:grpSpPr>
        <p:cxnSp>
          <p:nvCxnSpPr>
            <p:cNvPr id="6" name="Straight Arrow Connector 9">
              <a:extLst>
                <a:ext uri="{FF2B5EF4-FFF2-40B4-BE49-F238E27FC236}">
                  <a16:creationId xmlns:a16="http://schemas.microsoft.com/office/drawing/2014/main" id="{469EBA08-89A1-2678-2EE8-BC66E21DAA40}"/>
                </a:ext>
              </a:extLst>
            </p:cNvPr>
            <p:cNvCxnSpPr/>
            <p:nvPr/>
          </p:nvCxnSpPr>
          <p:spPr>
            <a:xfrm flipV="1">
              <a:off x="5470805" y="1227193"/>
              <a:ext cx="0" cy="132080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33">
              <a:extLst>
                <a:ext uri="{FF2B5EF4-FFF2-40B4-BE49-F238E27FC236}">
                  <a16:creationId xmlns:a16="http://schemas.microsoft.com/office/drawing/2014/main" id="{5F67F87B-6A74-FA26-1F49-304CFE5EA581}"/>
                </a:ext>
              </a:extLst>
            </p:cNvPr>
            <p:cNvGrpSpPr/>
            <p:nvPr/>
          </p:nvGrpSpPr>
          <p:grpSpPr>
            <a:xfrm>
              <a:off x="2930049" y="1227193"/>
              <a:ext cx="7174668" cy="1320800"/>
              <a:chOff x="1943100" y="1219200"/>
              <a:chExt cx="7174668" cy="1320800"/>
            </a:xfrm>
            <a:pattFill prst="wdUpDiag">
              <a:fgClr>
                <a:prstClr val="black"/>
              </a:fgClr>
              <a:bgClr>
                <a:prstClr val="white"/>
              </a:bgClr>
            </a:pattFill>
          </p:grpSpPr>
          <p:cxnSp>
            <p:nvCxnSpPr>
              <p:cNvPr id="18" name="Straight Arrow Connector 7">
                <a:extLst>
                  <a:ext uri="{FF2B5EF4-FFF2-40B4-BE49-F238E27FC236}">
                    <a16:creationId xmlns:a16="http://schemas.microsoft.com/office/drawing/2014/main" id="{677F8BC6-0DD8-935B-40D0-6E2470F7A31C}"/>
                  </a:ext>
                </a:extLst>
              </p:cNvPr>
              <p:cNvCxnSpPr/>
              <p:nvPr/>
            </p:nvCxnSpPr>
            <p:spPr>
              <a:xfrm flipV="1">
                <a:off x="1951038" y="1219200"/>
                <a:ext cx="0" cy="132080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8">
                <a:extLst>
                  <a:ext uri="{FF2B5EF4-FFF2-40B4-BE49-F238E27FC236}">
                    <a16:creationId xmlns:a16="http://schemas.microsoft.com/office/drawing/2014/main" id="{1D8ED5A7-63CE-056B-9364-1CAFC16E65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3100" y="2537596"/>
                <a:ext cx="7174668" cy="0"/>
              </a:xfrm>
              <a:prstGeom prst="straightConnector1">
                <a:avLst/>
              </a:prstGeom>
              <a:grpFill/>
              <a:ln w="19050" cmpd="sng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07EFE7C-8B58-C79A-F0EA-847B7B3257AC}"/>
                  </a:ext>
                </a:extLst>
              </p:cNvPr>
              <p:cNvSpPr/>
              <p:nvPr/>
            </p:nvSpPr>
            <p:spPr bwMode="auto">
              <a:xfrm>
                <a:off x="4490018" y="1220804"/>
                <a:ext cx="95417" cy="1308100"/>
              </a:xfrm>
              <a:prstGeom prst="rect">
                <a:avLst/>
              </a:prstGeom>
              <a:pattFill prst="dkUpDiag">
                <a:fgClr>
                  <a:schemeClr val="tx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</p:spPr>
            <p:txBody>
              <a:bodyPr rtlCol="0" anchor="b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5pPr>
                <a:lvl6pPr marL="22860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6pPr>
                <a:lvl7pPr marL="27432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7pPr>
                <a:lvl8pPr marL="32004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8pPr>
                <a:lvl9pPr marL="3657600" algn="l" defTabSz="457200" rtl="0" eaLnBrk="1" latinLnBrk="0" hangingPunct="1">
                  <a:defRPr sz="1400" kern="1200">
                    <a:solidFill>
                      <a:schemeClr val="tx1"/>
                    </a:solidFill>
                    <a:latin typeface="Arial" pitchFamily="48" charset="0"/>
                    <a:ea typeface="ＭＳ Ｐゴシック" pitchFamily="48" charset="-128"/>
                    <a:cs typeface="ＭＳ Ｐゴシック" pitchFamily="48" charset="-128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65D5E7EF-56EE-9029-68FD-12ECDAB02282}"/>
                    </a:ext>
                  </a:extLst>
                </p:cNvPr>
                <p:cNvSpPr txBox="1"/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en-US"/>
                  </a:defPPr>
                  <a:lvl1pPr algn="just">
                    <a:defRPr sz="1600">
                      <a:solidFill>
                        <a:schemeClr val="dk1"/>
                      </a:solidFill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FA39DC21-2484-451D-8169-0AF677346B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269" y="1974654"/>
                  <a:ext cx="3855658" cy="54732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064087FD-C399-31F5-BF64-1C32933F58E5}"/>
                    </a:ext>
                  </a:extLst>
                </p:cNvPr>
                <p:cNvSpPr txBox="1"/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anchor="ctr" anchorCtr="0">
                  <a:noAutofit/>
                </a:bodyPr>
                <a:lstStyle>
                  <a:defPPr>
                    <a:defRPr lang="fr-FR"/>
                  </a:defPPr>
                  <a:lvl1pPr algn="just">
                    <a:defRPr sz="1600" i="1">
                      <a:latin typeface="Cambria Math" panose="02040503050406030204" pitchFamily="18" charset="0"/>
                      <a:cs typeface="Arial "/>
                    </a:defRPr>
                  </a:lvl1pPr>
                  <a:lvl2pPr>
                    <a:defRPr>
                      <a:solidFill>
                        <a:schemeClr val="dk1"/>
                      </a:solidFill>
                    </a:defRPr>
                  </a:lvl2pPr>
                  <a:lvl3pPr>
                    <a:defRPr>
                      <a:solidFill>
                        <a:schemeClr val="dk1"/>
                      </a:solidFill>
                    </a:defRPr>
                  </a:lvl3pPr>
                  <a:lvl4pPr>
                    <a:defRPr>
                      <a:solidFill>
                        <a:schemeClr val="dk1"/>
                      </a:solidFill>
                    </a:defRPr>
                  </a:lvl4pPr>
                  <a:lvl5pPr>
                    <a:defRPr>
                      <a:solidFill>
                        <a:schemeClr val="dk1"/>
                      </a:solidFill>
                    </a:defRPr>
                  </a:lvl5pPr>
                  <a:lvl6pPr>
                    <a:defRPr>
                      <a:solidFill>
                        <a:schemeClr val="dk1"/>
                      </a:solidFill>
                    </a:defRPr>
                  </a:lvl6pPr>
                  <a:lvl7pPr>
                    <a:defRPr>
                      <a:solidFill>
                        <a:schemeClr val="dk1"/>
                      </a:solidFill>
                    </a:defRPr>
                  </a:lvl7pPr>
                  <a:lvl8pPr>
                    <a:defRPr>
                      <a:solidFill>
                        <a:schemeClr val="dk1"/>
                      </a:solidFill>
                    </a:defRPr>
                  </a:lvl8pPr>
                  <a:lvl9pPr>
                    <a:defRPr>
                      <a:solidFill>
                        <a:schemeClr val="dk1"/>
                      </a:solidFill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𝑐𝑛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18E7638-3AC4-42A4-91B9-C6A7683632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840" y="1974654"/>
                  <a:ext cx="2319540" cy="5473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mpd="sng"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6B2F9DB3-B126-81F8-704E-43E418BD0235}"/>
                    </a:ext>
                  </a:extLst>
                </p:cNvPr>
                <p:cNvSpPr txBox="1"/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7656E6FB-568C-495F-85C5-47E702374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1536" y="2503064"/>
                  <a:ext cx="397866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1331C145-3749-E1EF-1C7A-8C23B66DF816}"/>
                    </a:ext>
                  </a:extLst>
                </p:cNvPr>
                <p:cNvSpPr txBox="1"/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2830E940-385E-47A8-B7EE-CCFB42B267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2293" y="2503064"/>
                  <a:ext cx="426207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E0B77E1-65F3-D124-145D-26F043E1E450}"/>
                    </a:ext>
                  </a:extLst>
                </p:cNvPr>
                <p:cNvSpPr txBox="1"/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1676B720-CD33-4BFB-B0C8-46C59B4A8D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9796" y="2503064"/>
                  <a:ext cx="382669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9FDB35-EA90-7E85-1C6C-0AAAC259B207}"/>
                </a:ext>
              </a:extLst>
            </p:cNvPr>
            <p:cNvSpPr txBox="1"/>
            <p:nvPr/>
          </p:nvSpPr>
          <p:spPr>
            <a:xfrm>
              <a:off x="6613805" y="987707"/>
              <a:ext cx="2254794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External region</a:t>
              </a:r>
            </a:p>
          </p:txBody>
        </p:sp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id="{6FE0CC78-41B3-7016-C0C2-D23FA939B4C4}"/>
                </a:ext>
              </a:extLst>
            </p:cNvPr>
            <p:cNvSpPr txBox="1"/>
            <p:nvPr/>
          </p:nvSpPr>
          <p:spPr>
            <a:xfrm>
              <a:off x="3136459" y="987707"/>
              <a:ext cx="2152302" cy="52914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r>
                <a:rPr lang="en-US" sz="2400" dirty="0">
                  <a:solidFill>
                    <a:srgbClr val="1F497D"/>
                  </a:solidFill>
                </a:rPr>
                <a:t>Internal region</a:t>
              </a:r>
            </a:p>
            <a:p>
              <a:r>
                <a:rPr lang="en-US" sz="2400" dirty="0">
                  <a:solidFill>
                    <a:srgbClr val="1F497D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43EAB63-FBBE-6733-72A6-F9AFF3CC45A3}"/>
                    </a:ext>
                  </a:extLst>
                </p:cNvPr>
                <p:cNvSpPr txBox="1"/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=0  (</m:t>
                      </m:r>
                      <m:r>
                        <m:rPr>
                          <m:nor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baseline="-25000" smtClean="0">
                              <a:latin typeface="Cambria Math" panose="02040503050406030204" pitchFamily="18" charset="0"/>
                            </a:rPr>
                            <m:t>Coul</m:t>
                          </m:r>
                        </m:sub>
                      </m:sSub>
                    </m:oMath>
                  </a14:m>
                  <a:r>
                    <a:rPr lang="fr-FR" sz="1800" dirty="0"/>
                    <a:t>)</a:t>
                  </a:r>
                </a:p>
              </p:txBody>
            </p:sp>
          </mc:Choice>
          <mc:Fallback xmlns="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43EAB63-FBBE-6733-72A6-F9AFF3CC45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589" y="1499617"/>
                  <a:ext cx="1544334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5118" t="-28889" r="-8268" b="-5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A599FE3A-FD05-886E-5920-C389E443423F}"/>
                    </a:ext>
                  </a:extLst>
                </p:cNvPr>
                <p:cNvSpPr txBox="1"/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baseline="-25000" smtClean="0">
                                <a:latin typeface="Cambria Math" panose="02040503050406030204" pitchFamily="18" charset="0"/>
                              </a:rPr>
                              <m:t>Coul</m:t>
                            </m:r>
                          </m:sub>
                        </m:sSub>
                      </m:oMath>
                    </m:oMathPara>
                  </a14:m>
                  <a:endParaRPr lang="fr-FR" sz="1800" dirty="0"/>
                </a:p>
              </p:txBody>
            </p:sp>
          </mc:Choice>
          <mc:Fallback xmlns="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A599FE3A-FD05-886E-5920-C389E44342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2429" y="1499617"/>
                  <a:ext cx="1464632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3333" r="-833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5">
            <a:extLst>
              <a:ext uri="{FF2B5EF4-FFF2-40B4-BE49-F238E27FC236}">
                <a16:creationId xmlns:a16="http://schemas.microsoft.com/office/drawing/2014/main" id="{2E9AB955-27E2-3FBF-4DA0-647BEC08B334}"/>
              </a:ext>
            </a:extLst>
          </p:cNvPr>
          <p:cNvSpPr txBox="1"/>
          <p:nvPr/>
        </p:nvSpPr>
        <p:spPr>
          <a:xfrm>
            <a:off x="473948" y="3429000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/>
              <a:t>Decomposition on a Lagrange mesh.</a:t>
            </a:r>
          </a:p>
        </p:txBody>
      </p:sp>
      <p:sp>
        <p:nvSpPr>
          <p:cNvPr id="27" name="Espace réservé de la date 26">
            <a:extLst>
              <a:ext uri="{FF2B5EF4-FFF2-40B4-BE49-F238E27FC236}">
                <a16:creationId xmlns:a16="http://schemas.microsoft.com/office/drawing/2014/main" id="{F6D86A20-141B-33EA-1CED-ACF5FA72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28" name="Espace réservé du pied de page 27">
            <a:extLst>
              <a:ext uri="{FF2B5EF4-FFF2-40B4-BE49-F238E27FC236}">
                <a16:creationId xmlns:a16="http://schemas.microsoft.com/office/drawing/2014/main" id="{AEC16B57-E8E5-4F5B-8145-738EC6788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29" name="Espace réservé du numéro de diapositive 28">
            <a:extLst>
              <a:ext uri="{FF2B5EF4-FFF2-40B4-BE49-F238E27FC236}">
                <a16:creationId xmlns:a16="http://schemas.microsoft.com/office/drawing/2014/main" id="{4ABF5FCE-5D99-AB5B-58F6-9849E494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EAA5E7F-F112-12AA-1EC0-06455333DED4}"/>
                  </a:ext>
                </a:extLst>
              </p:cNvPr>
              <p:cNvSpPr txBox="1"/>
              <p:nvPr/>
            </p:nvSpPr>
            <p:spPr>
              <a:xfrm>
                <a:off x="8851797" y="5555063"/>
                <a:ext cx="2826381" cy="637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trike="noStrike" baseline="0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none" strike="noStrike" baseline="0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u="none" strike="noStrike" baseline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u="none" strike="noStrike" baseline="0" dirty="0">
                          <a:latin typeface="Cambria Math" panose="02040503050406030204" pitchFamily="18" charset="0"/>
                        </a:rPr>
                        <m:t>= 1.4(</m:t>
                      </m:r>
                      <m:sSubSup>
                        <m:sSubSupPr>
                          <m:ctrlPr>
                            <a:rPr lang="en-US" b="0" i="1" u="none" strike="noStrike" baseline="0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u="none" strike="noStrike" baseline="0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u="none" strike="noStrike" baseline="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en-US" b="0" i="1" u="none" strike="noStrike" baseline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u="none" strike="noStrike" baseline="0" dirty="0">
                          <a:latin typeface="Cambria Math" panose="02040503050406030204" pitchFamily="18" charset="0"/>
                        </a:rPr>
                        <m:t>+ </m:t>
                      </m:r>
                      <m:sSubSup>
                        <m:sSubSupPr>
                          <m:ctrlPr>
                            <a:rPr lang="en-US" b="0" i="1" u="none" strike="noStrike" baseline="0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u="none" strike="noStrike" baseline="0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u="none" strike="noStrike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en-US" b="0" i="1" u="none" strike="noStrike" baseline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u="none" strike="noStrike" baseline="0" dirty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b="0" i="0" u="none" strike="noStrike" baseline="0" dirty="0" err="1">
                          <a:latin typeface="Cambria Math" panose="02040503050406030204" pitchFamily="18" charset="0"/>
                        </a:rPr>
                        <m:t>fm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EAA5E7F-F112-12AA-1EC0-06455333D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797" y="5555063"/>
                <a:ext cx="2826381" cy="63780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F3CE23F-0FE0-5866-5B74-184EE0D845FB}"/>
                  </a:ext>
                </a:extLst>
              </p:cNvPr>
              <p:cNvSpPr txBox="1"/>
              <p:nvPr/>
            </p:nvSpPr>
            <p:spPr>
              <a:xfrm>
                <a:off x="8851797" y="4769516"/>
                <a:ext cx="3197930" cy="863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ℜ</m:t>
                          </m:r>
                          <m:d>
                            <m:d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e>
                                    <m:sub>
                                      <m: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e>
                                    <m:sub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F3CE23F-0FE0-5866-5B74-184EE0D84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797" y="4769516"/>
                <a:ext cx="3197930" cy="8636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75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80"/>
    </mc:Choice>
    <mc:Fallback xmlns="">
      <p:transition spd="slow" advTm="6438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 dirty="0"/>
              <a:t>Asymptotically vanishing equivalent problem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233640" y="5365484"/>
            <a:ext cx="3724609" cy="963038"/>
            <a:chOff x="2919660" y="5365484"/>
            <a:chExt cx="3724609" cy="9630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919660" y="5365484"/>
                  <a:ext cx="3724609" cy="5833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Γ</m:t>
                                </m:r>
                              </m:num>
                              <m:den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9660" y="5365484"/>
                  <a:ext cx="3724609" cy="58330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hape 806"/>
            <p:cNvSpPr/>
            <p:nvPr/>
          </p:nvSpPr>
          <p:spPr>
            <a:xfrm>
              <a:off x="5706888" y="5989972"/>
              <a:ext cx="891593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45718" tIns="45718" rIns="45718" bIns="45718">
              <a:spAutoFit/>
            </a:bodyPr>
            <a:lstStyle>
              <a:lvl1pPr algn="ctr">
                <a:defRPr sz="1400">
                  <a:solidFill>
                    <a:srgbClr val="00CC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>
                  <a:solidFill>
                    <a:srgbClr val="339966"/>
                  </a:solidFill>
                </a:rPr>
                <a:t>Half-life</a:t>
              </a:r>
              <a:endParaRPr sz="1600" dirty="0">
                <a:solidFill>
                  <a:srgbClr val="339966"/>
                </a:solidFill>
              </a:endParaRPr>
            </a:p>
          </p:txBody>
        </p:sp>
        <p:sp>
          <p:nvSpPr>
            <p:cNvPr id="27" name="Shape 807"/>
            <p:cNvSpPr/>
            <p:nvPr/>
          </p:nvSpPr>
          <p:spPr>
            <a:xfrm>
              <a:off x="4113597" y="5989972"/>
              <a:ext cx="741546" cy="3385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400">
                  <a:solidFill>
                    <a:srgbClr val="00CC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339966"/>
                  </a:solidFill>
                </a:rPr>
                <a:t>Energ</a:t>
              </a:r>
              <a:r>
                <a:rPr lang="en-US" sz="1600" dirty="0">
                  <a:solidFill>
                    <a:srgbClr val="339966"/>
                  </a:solidFill>
                </a:rPr>
                <a:t>y</a:t>
              </a:r>
              <a:endParaRPr dirty="0">
                <a:solidFill>
                  <a:srgbClr val="339966"/>
                </a:solidFill>
              </a:endParaRPr>
            </a:p>
          </p:txBody>
        </p:sp>
        <p:sp>
          <p:nvSpPr>
            <p:cNvPr id="28" name="Shape 808"/>
            <p:cNvSpPr/>
            <p:nvPr/>
          </p:nvSpPr>
          <p:spPr>
            <a:xfrm rot="10800000">
              <a:off x="5539889" y="5941812"/>
              <a:ext cx="154781" cy="288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28575">
              <a:solidFill>
                <a:srgbClr val="339966"/>
              </a:solidFill>
              <a:tailEnd type="stealth"/>
            </a:ln>
          </p:spPr>
          <p:txBody>
            <a:bodyPr lIns="0" tIns="0" rIns="0" bIns="0" anchor="ctr"/>
            <a:lstStyle/>
            <a:p>
              <a:pPr lvl="0"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" name="Shape 809"/>
            <p:cNvSpPr/>
            <p:nvPr/>
          </p:nvSpPr>
          <p:spPr>
            <a:xfrm rot="10800000" flipH="1">
              <a:off x="4915419" y="5941812"/>
              <a:ext cx="106723" cy="288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28575">
              <a:solidFill>
                <a:srgbClr val="339966"/>
              </a:solidFill>
              <a:tailEnd type="stealth"/>
            </a:ln>
          </p:spPr>
          <p:txBody>
            <a:bodyPr lIns="0" tIns="0" rIns="0" bIns="0" anchor="ctr"/>
            <a:lstStyle/>
            <a:p>
              <a:pPr lvl="0"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270751" y="2675983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>
                <a:ln w="0" cap="sq">
                  <a:noFill/>
                </a:ln>
                <a:solidFill>
                  <a:srgbClr val="0070C0"/>
                </a:solidFill>
              </a:rPr>
              <a:t>Kruppa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</a:t>
            </a:r>
            <a:r>
              <a:rPr lang="fr-FR" sz="1100" i="1" dirty="0">
                <a:ln w="0" cap="sq">
                  <a:noFill/>
                </a:ln>
                <a:solidFill>
                  <a:srgbClr val="0070C0"/>
                </a:solidFill>
              </a:rPr>
              <a:t>et al.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PRC</a:t>
            </a:r>
            <a:r>
              <a:rPr lang="fr-FR" sz="1100" b="1" dirty="0">
                <a:ln w="0" cap="sq">
                  <a:noFill/>
                </a:ln>
                <a:solidFill>
                  <a:srgbClr val="0070C0"/>
                </a:solidFill>
              </a:rPr>
              <a:t>89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(2014)</a:t>
            </a:r>
            <a:endParaRPr lang="en-US" sz="1100" dirty="0">
              <a:ln w="0" cap="sq">
                <a:noFill/>
              </a:ln>
              <a:solidFill>
                <a:srgbClr val="0070C0"/>
              </a:solidFill>
            </a:endParaRPr>
          </a:p>
        </p:txBody>
      </p:sp>
      <p:grpSp>
        <p:nvGrpSpPr>
          <p:cNvPr id="30" name="Group 2">
            <a:extLst>
              <a:ext uri="{FF2B5EF4-FFF2-40B4-BE49-F238E27FC236}">
                <a16:creationId xmlns:a16="http://schemas.microsoft.com/office/drawing/2014/main" id="{217694CE-0240-4985-B0A2-88859B4D398B}"/>
              </a:ext>
            </a:extLst>
          </p:cNvPr>
          <p:cNvGrpSpPr/>
          <p:nvPr/>
        </p:nvGrpSpPr>
        <p:grpSpPr>
          <a:xfrm>
            <a:off x="2661480" y="1039532"/>
            <a:ext cx="7093491" cy="1611476"/>
            <a:chOff x="1245931" y="1039532"/>
            <a:chExt cx="7093491" cy="1611476"/>
          </a:xfrm>
        </p:grpSpPr>
        <p:pic>
          <p:nvPicPr>
            <p:cNvPr id="31" name="image153.png">
              <a:extLst>
                <a:ext uri="{FF2B5EF4-FFF2-40B4-BE49-F238E27FC236}">
                  <a16:creationId xmlns:a16="http://schemas.microsoft.com/office/drawing/2014/main" id="{05CDD3A3-8B92-4AEB-99EC-36A0E0916D49}"/>
                </a:ext>
              </a:extLst>
            </p:cNvPr>
            <p:cNvPicPr/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45931" y="1039532"/>
              <a:ext cx="2602173" cy="161147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" name="image154.png">
              <a:extLst>
                <a:ext uri="{FF2B5EF4-FFF2-40B4-BE49-F238E27FC236}">
                  <a16:creationId xmlns:a16="http://schemas.microsoft.com/office/drawing/2014/main" id="{E9DD30AE-EFC0-428A-B566-F254112BC50C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46750" y="1039613"/>
              <a:ext cx="2592672" cy="161131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3" name="Shape 791">
              <a:extLst>
                <a:ext uri="{FF2B5EF4-FFF2-40B4-BE49-F238E27FC236}">
                  <a16:creationId xmlns:a16="http://schemas.microsoft.com/office/drawing/2014/main" id="{210C9D2B-3ADB-47B3-9B5E-20898C02C97F}"/>
                </a:ext>
              </a:extLst>
            </p:cNvPr>
            <p:cNvSpPr/>
            <p:nvPr/>
          </p:nvSpPr>
          <p:spPr>
            <a:xfrm>
              <a:off x="4004275" y="1282085"/>
              <a:ext cx="1589796" cy="5847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lvl="0" algn="ctr"/>
              <a:r>
                <a:rPr sz="1600" dirty="0">
                  <a:latin typeface="Arial"/>
                  <a:ea typeface="Arial"/>
                  <a:cs typeface="Arial"/>
                  <a:sym typeface="Arial"/>
                </a:rPr>
                <a:t>Complex </a:t>
              </a:r>
              <a:r>
                <a:rPr lang="fr-FR" sz="1600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sz="1600" dirty="0">
                  <a:latin typeface="Arial"/>
                  <a:ea typeface="Arial"/>
                  <a:cs typeface="Arial"/>
                  <a:sym typeface="Arial"/>
                </a:rPr>
                <a:t>scaling</a:t>
              </a:r>
            </a:p>
          </p:txBody>
        </p:sp>
        <p:sp>
          <p:nvSpPr>
            <p:cNvPr id="34" name="Down Arrow 36">
              <a:extLst>
                <a:ext uri="{FF2B5EF4-FFF2-40B4-BE49-F238E27FC236}">
                  <a16:creationId xmlns:a16="http://schemas.microsoft.com/office/drawing/2014/main" id="{4F1920BA-AF25-45B1-A8BF-BF9224E61132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691670" y="1894481"/>
              <a:ext cx="345110" cy="360000"/>
            </a:xfrm>
            <a:prstGeom prst="downArrow">
              <a:avLst>
                <a:gd name="adj1" fmla="val 38960"/>
                <a:gd name="adj2" fmla="val 48282"/>
              </a:avLst>
            </a:prstGeom>
            <a:solidFill>
              <a:srgbClr val="FF0000"/>
            </a:solidFill>
            <a:ln w="12700" cmpd="sng"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/>
              <a:r>
                <a:rPr lang="fr-FR" sz="1600">
                  <a:ln>
                    <a:solidFill>
                      <a:srgbClr val="FF0000"/>
                    </a:solidFill>
                  </a:ln>
                  <a:solidFill>
                    <a:schemeClr val="tx1"/>
                  </a:solidFill>
                </a:rPr>
                <a:t> </a:t>
              </a:r>
              <a:endParaRPr lang="en-US" sz="16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EFDBD88-17B9-4A14-A7ED-AA5D0540AE05}"/>
              </a:ext>
            </a:extLst>
          </p:cNvPr>
          <p:cNvGrpSpPr/>
          <p:nvPr/>
        </p:nvGrpSpPr>
        <p:grpSpPr>
          <a:xfrm>
            <a:off x="3262346" y="3429000"/>
            <a:ext cx="6988014" cy="663515"/>
            <a:chOff x="1717543" y="3465551"/>
            <a:chExt cx="6988014" cy="663515"/>
          </a:xfrm>
        </p:grpSpPr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72E9B60A-5B65-4F2E-B8A4-3AB776848A2D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554503" y="3607618"/>
              <a:ext cx="345110" cy="360000"/>
            </a:xfrm>
            <a:prstGeom prst="downArrow">
              <a:avLst>
                <a:gd name="adj1" fmla="val 38960"/>
                <a:gd name="adj2" fmla="val 48282"/>
              </a:avLst>
            </a:prstGeom>
            <a:solidFill>
              <a:srgbClr val="FF0000"/>
            </a:solidFill>
            <a:ln w="12700" cmpd="sng"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/>
              <a:r>
                <a:rPr lang="fr-FR" sz="1600">
                  <a:ln>
                    <a:solidFill>
                      <a:srgbClr val="FF0000"/>
                    </a:solidFill>
                  </a:ln>
                  <a:solidFill>
                    <a:schemeClr val="tx1"/>
                  </a:solidFill>
                </a:rPr>
                <a:t> </a:t>
              </a:r>
              <a:endParaRPr lang="en-US" sz="16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2A2A416-2C8C-4D80-9408-3DC892943D52}"/>
                    </a:ext>
                  </a:extLst>
                </p:cNvPr>
                <p:cNvSpPr txBox="1"/>
                <p:nvPr/>
              </p:nvSpPr>
              <p:spPr>
                <a:xfrm>
                  <a:off x="5824319" y="3465551"/>
                  <a:ext cx="2881238" cy="6635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8">
                  <a:extLst>
                    <a:ext uri="{FF2B5EF4-FFF2-40B4-BE49-F238E27FC236}">
                      <a16:creationId xmlns:a16="http://schemas.microsoft.com/office/drawing/2014/main" id="{4298F3D9-D0BF-4E97-A616-82CAB6ED5E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4319" y="3465551"/>
                  <a:ext cx="2881238" cy="663515"/>
                </a:xfrm>
                <a:prstGeom prst="rect">
                  <a:avLst/>
                </a:prstGeom>
                <a:blipFill>
                  <a:blip r:embed="rId7"/>
                  <a:stretch>
                    <a:fillRect l="-1483" t="-11009" b="-367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3BB5571C-1C5E-40CB-B7D2-EFEE96F8DA91}"/>
                    </a:ext>
                  </a:extLst>
                </p:cNvPr>
                <p:cNvSpPr txBox="1"/>
                <p:nvPr/>
              </p:nvSpPr>
              <p:spPr>
                <a:xfrm>
                  <a:off x="1717543" y="3639252"/>
                  <a:ext cx="1912255" cy="3161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39">
                  <a:extLst>
                    <a:ext uri="{FF2B5EF4-FFF2-40B4-BE49-F238E27FC236}">
                      <a16:creationId xmlns:a16="http://schemas.microsoft.com/office/drawing/2014/main" id="{D250E5CE-D330-496F-BBEE-93F50483B6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543" y="3639252"/>
                  <a:ext cx="1912255" cy="316112"/>
                </a:xfrm>
                <a:prstGeom prst="rect">
                  <a:avLst/>
                </a:prstGeom>
                <a:blipFill>
                  <a:blip r:embed="rId8"/>
                  <a:stretch>
                    <a:fillRect l="-2229" t="-23077" b="-961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hape 786">
                <a:extLst>
                  <a:ext uri="{FF2B5EF4-FFF2-40B4-BE49-F238E27FC236}">
                    <a16:creationId xmlns:a16="http://schemas.microsoft.com/office/drawing/2014/main" id="{40BE97DB-849B-447D-8073-10482E9E71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948" y="2942320"/>
                <a:ext cx="10089112" cy="2363302"/>
              </a:xfrm>
              <a:prstGeom prst="rect">
                <a:avLst/>
              </a:prstGeom>
            </p:spPr>
            <p:txBody>
              <a:bodyPr vert="horz" wrap="square" lIns="90000" tIns="46800" rIns="90000" bIns="4680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  <a:buFont typeface="Arial" pitchFamily="34" charset="0"/>
                  <a:buNone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360363" indent="-360363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90000"/>
                  <a:buFontTx/>
                  <a:buBlip>
                    <a:blip r:embed="rId9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361950" indent="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SzPct val="36000"/>
                  <a:buFont typeface="Arial" pitchFamily="34" charset="0"/>
                  <a:buNone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009650" indent="-238125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SzPct val="36000"/>
                  <a:buFontTx/>
                  <a:buBlip>
                    <a:blip r:embed="rId10"/>
                  </a:buBlip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1133475" indent="-114300" algn="l" defTabSz="914400" rtl="0" eaLnBrk="1" latinLnBrk="0" hangingPunct="1">
                  <a:lnSpc>
                    <a:spcPts val="2000"/>
                  </a:lnSpc>
                  <a:spcBef>
                    <a:spcPts val="0"/>
                  </a:spcBef>
                  <a:buClr>
                    <a:srgbClr val="666666"/>
                  </a:buClr>
                  <a:buFont typeface="Arial" pitchFamily="34" charset="0"/>
                  <a:buChar char="-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800">
                    <a:solidFill>
                      <a:srgbClr val="000000"/>
                    </a:solidFill>
                  </a:defRPr>
                </a:pPr>
                <a:r>
                  <a:rPr lang="en-US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complex scaling and the resonance states</a:t>
                </a:r>
              </a:p>
              <a:p>
                <a:pPr>
                  <a:defRPr sz="1800">
                    <a:solidFill>
                      <a:srgbClr val="000000"/>
                    </a:solidFill>
                  </a:defRPr>
                </a:pPr>
                <a:endParaRPr lang="en-US" sz="1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 defTabSz="457200">
                  <a:defRPr sz="1800">
                    <a:solidFill>
                      <a:srgbClr val="000000"/>
                    </a:solidFill>
                  </a:defRPr>
                </a:pPr>
                <a:endParaRPr lang="en-US" sz="1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 defTabSz="457200">
                  <a:spcBef>
                    <a:spcPts val="3000"/>
                  </a:spcBef>
                  <a:defRPr sz="1800">
                    <a:solidFill>
                      <a:srgbClr val="000000"/>
                    </a:solidFill>
                  </a:defRPr>
                </a:pPr>
                <a:r>
                  <a:rPr 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Aguilar-</a:t>
                </a:r>
                <a:r>
                  <a:rPr lang="en-US" sz="1600" b="1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Balslev</a:t>
                </a:r>
                <a:r>
                  <a:rPr 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-Combes theorem</a:t>
                </a:r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the resonant states of the original Hamiltonian are invariant and the non-resonant scattering states are rotated and distributed on a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ymbol"/>
                        <a:cs typeface="Arial" panose="020B0604020202020204" pitchFamily="34" charset="0"/>
                        <a:sym typeface="Symbol"/>
                      </a:rPr>
                      <m:t>𝜃</m:t>
                    </m:r>
                    <m:r>
                      <a:rPr lang="en-US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ray that cuts the complex energy plane with a corresponding threshold being the rotation point.</a:t>
                </a:r>
                <a:r>
                  <a:rPr lang="en-US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>
                    <a:ln w="0" cap="sq">
                      <a:noFill/>
                    </a:ln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Math. Phys. </a:t>
                </a:r>
                <a:r>
                  <a:rPr lang="en-US" sz="1200" b="1" dirty="0">
                    <a:ln w="0" cap="sq">
                      <a:noFill/>
                    </a:ln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r>
                  <a:rPr lang="en-US" sz="1200" dirty="0">
                    <a:ln w="0" cap="sq">
                      <a:noFill/>
                    </a:ln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269 (1971)</a:t>
                </a:r>
                <a:endParaRPr lang="en-US" sz="1800" dirty="0">
                  <a:ln w="0" cap="sq">
                    <a:noFill/>
                  </a:ln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Shape 786">
                <a:extLst>
                  <a:ext uri="{FF2B5EF4-FFF2-40B4-BE49-F238E27FC236}">
                    <a16:creationId xmlns:a16="http://schemas.microsoft.com/office/drawing/2014/main" id="{40BE97DB-849B-447D-8073-10482E9E7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48" y="2942320"/>
                <a:ext cx="10089112" cy="2363302"/>
              </a:xfrm>
              <a:prstGeom prst="rect">
                <a:avLst/>
              </a:prstGeom>
              <a:blipFill>
                <a:blip r:embed="rId11"/>
                <a:stretch>
                  <a:fillRect l="-544" t="-1550" r="-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7F2B39-41D3-2BF7-C8FE-C7A503E8E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68D321-C8D4-F774-1F29-6AF5A77B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BD163A-A41D-365A-866C-0A5924381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92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29"/>
    </mc:Choice>
    <mc:Fallback xmlns="">
      <p:transition spd="slow" advTm="40329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>
            <a:extLst>
              <a:ext uri="{FF2B5EF4-FFF2-40B4-BE49-F238E27FC236}">
                <a16:creationId xmlns:a16="http://schemas.microsoft.com/office/drawing/2014/main" id="{73DA880B-E7A1-4170-B0D2-DB74A10CEA9D}"/>
              </a:ext>
            </a:extLst>
          </p:cNvPr>
          <p:cNvGrpSpPr/>
          <p:nvPr/>
        </p:nvGrpSpPr>
        <p:grpSpPr>
          <a:xfrm>
            <a:off x="2661480" y="1039532"/>
            <a:ext cx="7093491" cy="1611476"/>
            <a:chOff x="1245931" y="1039532"/>
            <a:chExt cx="7093491" cy="1611476"/>
          </a:xfrm>
        </p:grpSpPr>
        <p:pic>
          <p:nvPicPr>
            <p:cNvPr id="61" name="image153.png">
              <a:extLst>
                <a:ext uri="{FF2B5EF4-FFF2-40B4-BE49-F238E27FC236}">
                  <a16:creationId xmlns:a16="http://schemas.microsoft.com/office/drawing/2014/main" id="{9BA4F3F2-9AD8-40B3-B12E-16A99260C099}"/>
                </a:ext>
              </a:extLst>
            </p:cNvPr>
            <p:cNvPicPr/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45931" y="1039532"/>
              <a:ext cx="2602173" cy="161147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2" name="image154.png">
              <a:extLst>
                <a:ext uri="{FF2B5EF4-FFF2-40B4-BE49-F238E27FC236}">
                  <a16:creationId xmlns:a16="http://schemas.microsoft.com/office/drawing/2014/main" id="{CDDD6E3E-8513-4A68-B9C3-D500B129B855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46750" y="1039613"/>
              <a:ext cx="2592672" cy="161131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3" name="Shape 791">
              <a:extLst>
                <a:ext uri="{FF2B5EF4-FFF2-40B4-BE49-F238E27FC236}">
                  <a16:creationId xmlns:a16="http://schemas.microsoft.com/office/drawing/2014/main" id="{66BEFABB-3D99-40B9-AF34-08BB5745659A}"/>
                </a:ext>
              </a:extLst>
            </p:cNvPr>
            <p:cNvSpPr/>
            <p:nvPr/>
          </p:nvSpPr>
          <p:spPr>
            <a:xfrm>
              <a:off x="4004275" y="1282085"/>
              <a:ext cx="1589796" cy="5847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lvl="0" algn="ctr"/>
              <a:r>
                <a:rPr sz="1600" dirty="0">
                  <a:latin typeface="Arial"/>
                  <a:ea typeface="Arial"/>
                  <a:cs typeface="Arial"/>
                  <a:sym typeface="Arial"/>
                </a:rPr>
                <a:t>Complex </a:t>
              </a:r>
              <a:r>
                <a:rPr lang="fr-FR" sz="1600" dirty="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sz="1600" dirty="0">
                  <a:latin typeface="Arial"/>
                  <a:ea typeface="Arial"/>
                  <a:cs typeface="Arial"/>
                  <a:sym typeface="Arial"/>
                </a:rPr>
                <a:t>scaling</a:t>
              </a:r>
            </a:p>
          </p:txBody>
        </p:sp>
        <p:sp>
          <p:nvSpPr>
            <p:cNvPr id="64" name="Down Arrow 36">
              <a:extLst>
                <a:ext uri="{FF2B5EF4-FFF2-40B4-BE49-F238E27FC236}">
                  <a16:creationId xmlns:a16="http://schemas.microsoft.com/office/drawing/2014/main" id="{3EF6075B-4765-4E10-B1E8-8A344553A518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691670" y="1894481"/>
              <a:ext cx="345110" cy="360000"/>
            </a:xfrm>
            <a:prstGeom prst="downArrow">
              <a:avLst>
                <a:gd name="adj1" fmla="val 38960"/>
                <a:gd name="adj2" fmla="val 48282"/>
              </a:avLst>
            </a:prstGeom>
            <a:solidFill>
              <a:srgbClr val="FF0000"/>
            </a:solidFill>
            <a:ln w="12700" cmpd="sng"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/>
              <a:r>
                <a:rPr lang="fr-FR" sz="1600">
                  <a:ln>
                    <a:solidFill>
                      <a:srgbClr val="FF0000"/>
                    </a:solidFill>
                  </a:ln>
                  <a:solidFill>
                    <a:schemeClr val="tx1"/>
                  </a:solidFill>
                </a:rPr>
                <a:t> </a:t>
              </a:r>
              <a:endParaRPr lang="en-US" sz="16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5DD4DDE5-D476-4C7F-8ED4-5E34F7B99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1" y="2675983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>
                <a:ln w="0" cap="sq">
                  <a:noFill/>
                </a:ln>
                <a:solidFill>
                  <a:srgbClr val="0070C0"/>
                </a:solidFill>
              </a:rPr>
              <a:t>Kruppa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</a:t>
            </a:r>
            <a:r>
              <a:rPr lang="fr-FR" sz="1100" i="1" dirty="0">
                <a:ln w="0" cap="sq">
                  <a:noFill/>
                </a:ln>
                <a:solidFill>
                  <a:srgbClr val="0070C0"/>
                </a:solidFill>
              </a:rPr>
              <a:t>et al.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PRC</a:t>
            </a:r>
            <a:r>
              <a:rPr lang="fr-FR" sz="1100" b="1" dirty="0">
                <a:ln w="0" cap="sq">
                  <a:noFill/>
                </a:ln>
                <a:solidFill>
                  <a:srgbClr val="0070C0"/>
                </a:solidFill>
              </a:rPr>
              <a:t>89</a:t>
            </a:r>
            <a:r>
              <a:rPr lang="fr-FR" sz="1100" dirty="0">
                <a:ln w="0" cap="sq">
                  <a:noFill/>
                </a:ln>
                <a:solidFill>
                  <a:srgbClr val="0070C0"/>
                </a:solidFill>
              </a:rPr>
              <a:t> (2014)</a:t>
            </a:r>
            <a:endParaRPr lang="en-US" sz="1100" dirty="0">
              <a:ln w="0" cap="sq">
                <a:noFill/>
              </a:ln>
              <a:solidFill>
                <a:srgbClr val="0070C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AFD6FD8-E47E-420F-8608-2146D97C0DD3}"/>
              </a:ext>
            </a:extLst>
          </p:cNvPr>
          <p:cNvGrpSpPr/>
          <p:nvPr/>
        </p:nvGrpSpPr>
        <p:grpSpPr>
          <a:xfrm>
            <a:off x="193527" y="4462573"/>
            <a:ext cx="11771917" cy="1843932"/>
            <a:chOff x="193527" y="4462573"/>
            <a:chExt cx="11771917" cy="1843932"/>
          </a:xfrm>
        </p:grpSpPr>
        <p:sp>
          <p:nvSpPr>
            <p:cNvPr id="39" name="TextBox 44"/>
            <p:cNvSpPr txBox="1"/>
            <p:nvPr/>
          </p:nvSpPr>
          <p:spPr>
            <a:xfrm>
              <a:off x="193527" y="5598619"/>
              <a:ext cx="2222806" cy="70788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latin typeface="+mn-lt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chemeClr val="tx1"/>
                  </a:solidFill>
                </a:rPr>
                <a:t>Boundary limit problem</a:t>
              </a:r>
            </a:p>
          </p:txBody>
        </p:sp>
        <p:sp>
          <p:nvSpPr>
            <p:cNvPr id="49" name="TextBox 44"/>
            <p:cNvSpPr txBox="1"/>
            <p:nvPr/>
          </p:nvSpPr>
          <p:spPr>
            <a:xfrm>
              <a:off x="10129444" y="5595546"/>
              <a:ext cx="1836000" cy="710959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ctr">
                <a:defRPr>
                  <a:latin typeface="+mn-lt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cs typeface="+mn-cs"/>
                </a:defRPr>
              </a:lvl9pPr>
            </a:lstStyle>
            <a:p>
              <a:r>
                <a:rPr lang="en-US" sz="1800" dirty="0">
                  <a:solidFill>
                    <a:schemeClr val="tx1"/>
                  </a:solidFill>
                </a:rPr>
                <a:t>Bound state problem</a:t>
              </a:r>
            </a:p>
          </p:txBody>
        </p:sp>
        <p:grpSp>
          <p:nvGrpSpPr>
            <p:cNvPr id="21" name="Group 229"/>
            <p:cNvGrpSpPr>
              <a:grpSpLocks noChangeAspect="1"/>
            </p:cNvGrpSpPr>
            <p:nvPr/>
          </p:nvGrpSpPr>
          <p:grpSpPr>
            <a:xfrm>
              <a:off x="2884292" y="4462573"/>
              <a:ext cx="1844132" cy="1421027"/>
              <a:chOff x="5997587" y="4353294"/>
              <a:chExt cx="1998794" cy="1540205"/>
            </a:xfrm>
          </p:grpSpPr>
          <p:sp>
            <p:nvSpPr>
              <p:cNvPr id="22" name="Oval 84"/>
              <p:cNvSpPr/>
              <p:nvPr/>
            </p:nvSpPr>
            <p:spPr bwMode="auto">
              <a:xfrm>
                <a:off x="5997587" y="4452351"/>
                <a:ext cx="1460258" cy="1441148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b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</a:pP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3" name="Group 94"/>
              <p:cNvGrpSpPr/>
              <p:nvPr/>
            </p:nvGrpSpPr>
            <p:grpSpPr>
              <a:xfrm>
                <a:off x="6434349" y="4869936"/>
                <a:ext cx="605978" cy="605979"/>
                <a:chOff x="3046267" y="5132315"/>
                <a:chExt cx="605978" cy="605979"/>
              </a:xfrm>
            </p:grpSpPr>
            <p:sp>
              <p:nvSpPr>
                <p:cNvPr id="31" name="Oval 163"/>
                <p:cNvSpPr/>
                <p:nvPr/>
              </p:nvSpPr>
              <p:spPr>
                <a:xfrm rot="16654851">
                  <a:off x="3046266" y="5132316"/>
                  <a:ext cx="605979" cy="605978"/>
                </a:xfrm>
                <a:prstGeom prst="ellipse">
                  <a:avLst/>
                </a:prstGeom>
                <a:solidFill>
                  <a:srgbClr val="FFFF00">
                    <a:alpha val="50000"/>
                  </a:srgbClr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32" name="Picture 164" descr="ball2v2pn-2.png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3162798" y="5391221"/>
                  <a:ext cx="282245" cy="275444"/>
                </a:xfrm>
                <a:prstGeom prst="rect">
                  <a:avLst/>
                </a:prstGeom>
              </p:spPr>
            </p:pic>
            <p:grpSp>
              <p:nvGrpSpPr>
                <p:cNvPr id="33" name="Group 166"/>
                <p:cNvGrpSpPr/>
                <p:nvPr/>
              </p:nvGrpSpPr>
              <p:grpSpPr>
                <a:xfrm rot="16654851">
                  <a:off x="3137904" y="5170143"/>
                  <a:ext cx="419968" cy="550889"/>
                  <a:chOff x="16040944" y="9157792"/>
                  <a:chExt cx="1097900" cy="1440160"/>
                </a:xfrm>
              </p:grpSpPr>
              <p:pic>
                <p:nvPicPr>
                  <p:cNvPr id="34" name="Picture 167" descr="ball2v2pn.png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400984" y="9157792"/>
                    <a:ext cx="737860" cy="720080"/>
                  </a:xfrm>
                  <a:prstGeom prst="rect">
                    <a:avLst/>
                  </a:prstGeom>
                </p:spPr>
              </p:pic>
              <p:pic>
                <p:nvPicPr>
                  <p:cNvPr id="35" name="Picture 168" descr="ball2v2pn.png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40944" y="9877872"/>
                    <a:ext cx="737860" cy="720080"/>
                  </a:xfrm>
                  <a:prstGeom prst="rect">
                    <a:avLst/>
                  </a:prstGeom>
                </p:spPr>
              </p:pic>
              <p:pic>
                <p:nvPicPr>
                  <p:cNvPr id="38" name="Picture 169" descr="ball2v2pn-2.png"/>
                  <p:cNvPicPr>
                    <a:picLocks noChangeAspect="1"/>
                  </p:cNvPicPr>
                  <p:nvPr/>
                </p:nvPicPr>
                <p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386034" y="9668034"/>
                    <a:ext cx="737860" cy="72008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4" name="Freeform 171"/>
              <p:cNvSpPr/>
              <p:nvPr/>
            </p:nvSpPr>
            <p:spPr>
              <a:xfrm rot="19436827">
                <a:off x="6889957" y="4794651"/>
                <a:ext cx="890988" cy="211614"/>
              </a:xfrm>
              <a:custGeom>
                <a:avLst/>
                <a:gdLst>
                  <a:gd name="connsiteX0" fmla="*/ 0 w 1417913"/>
                  <a:gd name="connsiteY0" fmla="*/ 332888 h 505500"/>
                  <a:gd name="connsiteX1" fmla="*/ 197275 w 1417913"/>
                  <a:gd name="connsiteY1" fmla="*/ 12335 h 505500"/>
                  <a:gd name="connsiteX2" fmla="*/ 406880 w 1417913"/>
                  <a:gd name="connsiteY2" fmla="*/ 505494 h 505500"/>
                  <a:gd name="connsiteX3" fmla="*/ 604154 w 1417913"/>
                  <a:gd name="connsiteY3" fmla="*/ 6 h 505500"/>
                  <a:gd name="connsiteX4" fmla="*/ 789100 w 1417913"/>
                  <a:gd name="connsiteY4" fmla="*/ 493165 h 505500"/>
                  <a:gd name="connsiteX5" fmla="*/ 974045 w 1417913"/>
                  <a:gd name="connsiteY5" fmla="*/ 12335 h 505500"/>
                  <a:gd name="connsiteX6" fmla="*/ 1109671 w 1417913"/>
                  <a:gd name="connsiteY6" fmla="*/ 505494 h 505500"/>
                  <a:gd name="connsiteX7" fmla="*/ 1269957 w 1417913"/>
                  <a:gd name="connsiteY7" fmla="*/ 24664 h 505500"/>
                  <a:gd name="connsiteX8" fmla="*/ 1417913 w 1417913"/>
                  <a:gd name="connsiteY8" fmla="*/ 394533 h 505500"/>
                  <a:gd name="connsiteX0" fmla="*/ 0 w 1417913"/>
                  <a:gd name="connsiteY0" fmla="*/ 332888 h 505500"/>
                  <a:gd name="connsiteX1" fmla="*/ 258915 w 1417913"/>
                  <a:gd name="connsiteY1" fmla="*/ 11457 h 505500"/>
                  <a:gd name="connsiteX2" fmla="*/ 406880 w 1417913"/>
                  <a:gd name="connsiteY2" fmla="*/ 505494 h 505500"/>
                  <a:gd name="connsiteX3" fmla="*/ 604154 w 1417913"/>
                  <a:gd name="connsiteY3" fmla="*/ 6 h 505500"/>
                  <a:gd name="connsiteX4" fmla="*/ 789100 w 1417913"/>
                  <a:gd name="connsiteY4" fmla="*/ 493165 h 505500"/>
                  <a:gd name="connsiteX5" fmla="*/ 974045 w 1417913"/>
                  <a:gd name="connsiteY5" fmla="*/ 12335 h 505500"/>
                  <a:gd name="connsiteX6" fmla="*/ 1109671 w 1417913"/>
                  <a:gd name="connsiteY6" fmla="*/ 505494 h 505500"/>
                  <a:gd name="connsiteX7" fmla="*/ 1269957 w 1417913"/>
                  <a:gd name="connsiteY7" fmla="*/ 24664 h 505500"/>
                  <a:gd name="connsiteX8" fmla="*/ 1417913 w 1417913"/>
                  <a:gd name="connsiteY8" fmla="*/ 394533 h 505500"/>
                  <a:gd name="connsiteX0" fmla="*/ 0 w 1358105"/>
                  <a:gd name="connsiteY0" fmla="*/ 376427 h 505500"/>
                  <a:gd name="connsiteX1" fmla="*/ 199107 w 1358105"/>
                  <a:gd name="connsiteY1" fmla="*/ 11457 h 505500"/>
                  <a:gd name="connsiteX2" fmla="*/ 347072 w 1358105"/>
                  <a:gd name="connsiteY2" fmla="*/ 505494 h 505500"/>
                  <a:gd name="connsiteX3" fmla="*/ 544346 w 1358105"/>
                  <a:gd name="connsiteY3" fmla="*/ 6 h 505500"/>
                  <a:gd name="connsiteX4" fmla="*/ 729292 w 1358105"/>
                  <a:gd name="connsiteY4" fmla="*/ 493165 h 505500"/>
                  <a:gd name="connsiteX5" fmla="*/ 914237 w 1358105"/>
                  <a:gd name="connsiteY5" fmla="*/ 12335 h 505500"/>
                  <a:gd name="connsiteX6" fmla="*/ 1049863 w 1358105"/>
                  <a:gd name="connsiteY6" fmla="*/ 505494 h 505500"/>
                  <a:gd name="connsiteX7" fmla="*/ 1210149 w 1358105"/>
                  <a:gd name="connsiteY7" fmla="*/ 24664 h 505500"/>
                  <a:gd name="connsiteX8" fmla="*/ 1358105 w 1358105"/>
                  <a:gd name="connsiteY8" fmla="*/ 394533 h 50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58105" h="505500">
                    <a:moveTo>
                      <a:pt x="0" y="376427"/>
                    </a:moveTo>
                    <a:cubicBezTo>
                      <a:pt x="64731" y="201766"/>
                      <a:pt x="141262" y="-10054"/>
                      <a:pt x="199107" y="11457"/>
                    </a:cubicBezTo>
                    <a:cubicBezTo>
                      <a:pt x="256952" y="32968"/>
                      <a:pt x="289532" y="507402"/>
                      <a:pt x="347072" y="505494"/>
                    </a:cubicBezTo>
                    <a:cubicBezTo>
                      <a:pt x="404612" y="503586"/>
                      <a:pt x="480643" y="2061"/>
                      <a:pt x="544346" y="6"/>
                    </a:cubicBezTo>
                    <a:cubicBezTo>
                      <a:pt x="608049" y="-2049"/>
                      <a:pt x="667644" y="491110"/>
                      <a:pt x="729292" y="493165"/>
                    </a:cubicBezTo>
                    <a:cubicBezTo>
                      <a:pt x="790940" y="495220"/>
                      <a:pt x="860809" y="10280"/>
                      <a:pt x="914237" y="12335"/>
                    </a:cubicBezTo>
                    <a:cubicBezTo>
                      <a:pt x="967665" y="14390"/>
                      <a:pt x="1000544" y="503439"/>
                      <a:pt x="1049863" y="505494"/>
                    </a:cubicBezTo>
                    <a:cubicBezTo>
                      <a:pt x="1099182" y="507549"/>
                      <a:pt x="1158775" y="43157"/>
                      <a:pt x="1210149" y="24664"/>
                    </a:cubicBezTo>
                    <a:cubicBezTo>
                      <a:pt x="1261523" y="6171"/>
                      <a:pt x="1358105" y="394533"/>
                      <a:pt x="1358105" y="394533"/>
                    </a:cubicBezTo>
                  </a:path>
                </a:pathLst>
              </a:custGeom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Arrow Connector 98"/>
              <p:cNvCxnSpPr/>
              <p:nvPr/>
            </p:nvCxnSpPr>
            <p:spPr>
              <a:xfrm flipV="1">
                <a:off x="7731065" y="4353294"/>
                <a:ext cx="265316" cy="255512"/>
              </a:xfrm>
              <a:prstGeom prst="straightConnector1">
                <a:avLst/>
              </a:prstGeom>
              <a:ln w="31750" cmpd="sng">
                <a:solidFill>
                  <a:srgbClr val="000000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" name="Picture 170" descr="ball2v2pn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7571324" y="4500012"/>
                <a:ext cx="282246" cy="275445"/>
              </a:xfrm>
              <a:prstGeom prst="rect">
                <a:avLst/>
              </a:prstGeom>
            </p:spPr>
          </p:pic>
        </p:grpSp>
        <p:grpSp>
          <p:nvGrpSpPr>
            <p:cNvPr id="40" name="Group 229"/>
            <p:cNvGrpSpPr>
              <a:grpSpLocks noChangeAspect="1"/>
            </p:cNvGrpSpPr>
            <p:nvPr/>
          </p:nvGrpSpPr>
          <p:grpSpPr>
            <a:xfrm>
              <a:off x="7503482" y="4791455"/>
              <a:ext cx="941218" cy="941218"/>
              <a:chOff x="6227261" y="4662851"/>
              <a:chExt cx="1020155" cy="1020154"/>
            </a:xfrm>
          </p:grpSpPr>
          <p:grpSp>
            <p:nvGrpSpPr>
              <p:cNvPr id="41" name="Group 94"/>
              <p:cNvGrpSpPr/>
              <p:nvPr/>
            </p:nvGrpSpPr>
            <p:grpSpPr>
              <a:xfrm>
                <a:off x="6227261" y="4662851"/>
                <a:ext cx="1020155" cy="1020154"/>
                <a:chOff x="2839179" y="4925230"/>
                <a:chExt cx="1020155" cy="1020154"/>
              </a:xfrm>
            </p:grpSpPr>
            <p:sp>
              <p:nvSpPr>
                <p:cNvPr id="43" name="Oval 163"/>
                <p:cNvSpPr>
                  <a:spLocks noChangeAspect="1"/>
                </p:cNvSpPr>
                <p:nvPr/>
              </p:nvSpPr>
              <p:spPr>
                <a:xfrm rot="16654851">
                  <a:off x="2839180" y="4925229"/>
                  <a:ext cx="1020154" cy="1020155"/>
                </a:xfrm>
                <a:prstGeom prst="ellipse">
                  <a:avLst/>
                </a:prstGeom>
                <a:solidFill>
                  <a:srgbClr val="FFFF00">
                    <a:alpha val="50000"/>
                  </a:srgbClr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44" name="Picture 164" descr="ball2v2pn-2.png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3153175" y="5420088"/>
                  <a:ext cx="282245" cy="275444"/>
                </a:xfrm>
                <a:prstGeom prst="rect">
                  <a:avLst/>
                </a:prstGeom>
              </p:spPr>
            </p:pic>
            <p:grpSp>
              <p:nvGrpSpPr>
                <p:cNvPr id="45" name="Group 166"/>
                <p:cNvGrpSpPr/>
                <p:nvPr/>
              </p:nvGrpSpPr>
              <p:grpSpPr>
                <a:xfrm rot="16654851">
                  <a:off x="3133140" y="5155093"/>
                  <a:ext cx="475943" cy="511464"/>
                  <a:chOff x="16065880" y="9257537"/>
                  <a:chExt cx="1244233" cy="1337096"/>
                </a:xfrm>
              </p:grpSpPr>
              <p:pic>
                <p:nvPicPr>
                  <p:cNvPr id="46" name="Picture 167" descr="ball2v2pn.png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414257" y="9257537"/>
                    <a:ext cx="737861" cy="720082"/>
                  </a:xfrm>
                  <a:prstGeom prst="rect">
                    <a:avLst/>
                  </a:prstGeom>
                </p:spPr>
              </p:pic>
              <p:pic>
                <p:nvPicPr>
                  <p:cNvPr id="47" name="Picture 168" descr="ball2v2pn.png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65880" y="9874553"/>
                    <a:ext cx="737861" cy="720080"/>
                  </a:xfrm>
                  <a:prstGeom prst="rect">
                    <a:avLst/>
                  </a:prstGeom>
                </p:spPr>
              </p:pic>
              <p:pic>
                <p:nvPicPr>
                  <p:cNvPr id="48" name="Picture 169" descr="ball2v2pn-2.png"/>
                  <p:cNvPicPr>
                    <a:picLocks noChangeAspect="1"/>
                  </p:cNvPicPr>
                  <p:nvPr/>
                </p:nvPicPr>
                <p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572254" y="9741062"/>
                    <a:ext cx="737859" cy="720081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42" name="Picture 165" descr="ball2v2pn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6616048" y="5040225"/>
                <a:ext cx="282246" cy="275445"/>
              </a:xfrm>
              <a:prstGeom prst="rect">
                <a:avLst/>
              </a:prstGeom>
            </p:spPr>
          </p:pic>
        </p:grpSp>
        <p:cxnSp>
          <p:nvCxnSpPr>
            <p:cNvPr id="50" name="Connecteur droit avec flèche 3"/>
            <p:cNvCxnSpPr>
              <a:cxnSpLocks/>
            </p:cNvCxnSpPr>
            <p:nvPr/>
          </p:nvCxnSpPr>
          <p:spPr>
            <a:xfrm rot="5400000">
              <a:off x="8429901" y="5271155"/>
              <a:ext cx="981352" cy="0"/>
            </a:xfrm>
            <a:prstGeom prst="straightConnector1">
              <a:avLst/>
            </a:prstGeom>
            <a:ln w="31750" cmpd="sng">
              <a:solidFill>
                <a:srgbClr val="000000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83"/>
            <p:cNvSpPr txBox="1"/>
            <p:nvPr/>
          </p:nvSpPr>
          <p:spPr>
            <a:xfrm>
              <a:off x="9074932" y="5009545"/>
              <a:ext cx="19725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Spatially extended but exponential fall off</a:t>
              </a:r>
            </a:p>
          </p:txBody>
        </p:sp>
        <p:cxnSp>
          <p:nvCxnSpPr>
            <p:cNvPr id="52" name="Connecteur droit avec flèche 85"/>
            <p:cNvCxnSpPr>
              <a:cxnSpLocks/>
              <a:stCxn id="53" idx="1"/>
              <a:endCxn id="22" idx="5"/>
            </p:cNvCxnSpPr>
            <p:nvPr/>
          </p:nvCxnSpPr>
          <p:spPr>
            <a:xfrm flipH="1" flipV="1">
              <a:off x="4034256" y="5688879"/>
              <a:ext cx="284366" cy="168277"/>
            </a:xfrm>
            <a:prstGeom prst="straightConnector1">
              <a:avLst/>
            </a:prstGeom>
            <a:ln w="22225"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86"/>
            <p:cNvSpPr txBox="1"/>
            <p:nvPr/>
          </p:nvSpPr>
          <p:spPr>
            <a:xfrm>
              <a:off x="4318622" y="5595546"/>
              <a:ext cx="11611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Known asymptotic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5208721" y="4553965"/>
                  <a:ext cx="19421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i="1">
                            <a:latin typeface="Cambria Math"/>
                            <a:ea typeface="Cambria Math"/>
                          </a:rPr>
                          <m:t>𝑈</m:t>
                        </m:r>
                        <m:d>
                          <m:dPr>
                            <m:ctrlPr>
                              <a:rPr lang="fr-FR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d>
                        <m:r>
                          <a:rPr lang="fr-FR" sz="1800" i="1">
                            <a:latin typeface="Cambria Math"/>
                            <a:ea typeface="Cambria Math"/>
                          </a:rPr>
                          <m:t>𝐻</m:t>
                        </m:r>
                        <m:r>
                          <a:rPr lang="fr-FR" sz="18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1800" i="1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fr-FR" sz="1800" i="1">
                            <a:latin typeface="Cambria Math"/>
                            <a:ea typeface="Cambria Math"/>
                          </a:rPr>
                          <m:t>)</m:t>
                        </m:r>
                        <m:sSup>
                          <m:sSupPr>
                            <m:ctrlPr>
                              <a:rPr lang="fr-FR" sz="18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1800" i="1">
                                <a:latin typeface="Cambria Math"/>
                                <a:ea typeface="Cambria Math"/>
                              </a:rPr>
                              <m:t>𝑈</m:t>
                            </m:r>
                            <m:d>
                              <m:dPr>
                                <m:ctrlPr>
                                  <a:rPr lang="fr-FR" sz="18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fr-FR" sz="18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8721" y="4553965"/>
                  <a:ext cx="1942135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ZoneTexte 92"/>
                <p:cNvSpPr txBox="1"/>
                <p:nvPr/>
              </p:nvSpPr>
              <p:spPr>
                <a:xfrm>
                  <a:off x="5390185" y="5748868"/>
                  <a:ext cx="1815497" cy="3776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limLow>
                          <m:limLow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~</m:t>
                            </m:r>
                          </m:e>
                          <m:lim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lim>
                        </m:limLow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𝒌𝒓</m:t>
                            </m:r>
                            <m:func>
                              <m:funcPr>
                                <m:ctrlPr>
                                  <a:rPr lang="fr-FR" sz="18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fr-FR" sz="18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𝑠𝑖𝑛</m:t>
                                </m:r>
                              </m:fName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sup>
                        </m:sSup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56" name="ZoneTexte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0185" y="5748868"/>
                  <a:ext cx="1815497" cy="377604"/>
                </a:xfrm>
                <a:prstGeom prst="rect">
                  <a:avLst/>
                </a:prstGeom>
                <a:blipFill>
                  <a:blip r:embed="rId8"/>
                  <a:stretch>
                    <a:fillRect l="-3691" b="-11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Down Arrow 36">
              <a:extLst>
                <a:ext uri="{FF2B5EF4-FFF2-40B4-BE49-F238E27FC236}">
                  <a16:creationId xmlns:a16="http://schemas.microsoft.com/office/drawing/2014/main" id="{EEF0430B-FF2A-40B5-A4A4-2B2F262C1359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6100333" y="5113421"/>
              <a:ext cx="345110" cy="360000"/>
            </a:xfrm>
            <a:prstGeom prst="downArrow">
              <a:avLst>
                <a:gd name="adj1" fmla="val 38960"/>
                <a:gd name="adj2" fmla="val 48282"/>
              </a:avLst>
            </a:prstGeom>
            <a:solidFill>
              <a:srgbClr val="FF0000"/>
            </a:solidFill>
            <a:ln w="12700" cmpd="sng"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/>
              <a:r>
                <a:rPr lang="fr-FR" sz="1600">
                  <a:ln>
                    <a:solidFill>
                      <a:srgbClr val="FF0000"/>
                    </a:solidFill>
                  </a:ln>
                  <a:solidFill>
                    <a:schemeClr val="tx1"/>
                  </a:solidFill>
                </a:rPr>
                <a:t> </a:t>
              </a:r>
              <a:endParaRPr lang="en-US" sz="16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74" name="Titre 1">
            <a:extLst>
              <a:ext uri="{FF2B5EF4-FFF2-40B4-BE49-F238E27FC236}">
                <a16:creationId xmlns:a16="http://schemas.microsoft.com/office/drawing/2014/main" id="{355FABF4-C46D-49C6-B1C2-F15F3F42A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 dirty="0"/>
              <a:t>Asymptotically vanishing equivalent problem</a:t>
            </a: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26DDA5F2-6DB7-47A4-AA28-C52A1ED690A3}"/>
              </a:ext>
            </a:extLst>
          </p:cNvPr>
          <p:cNvGrpSpPr/>
          <p:nvPr/>
        </p:nvGrpSpPr>
        <p:grpSpPr>
          <a:xfrm>
            <a:off x="3262346" y="3429000"/>
            <a:ext cx="6701525" cy="597087"/>
            <a:chOff x="1717543" y="3465551"/>
            <a:chExt cx="6701525" cy="597087"/>
          </a:xfrm>
        </p:grpSpPr>
        <p:sp>
          <p:nvSpPr>
            <p:cNvPr id="59" name="Down Arrow 36">
              <a:extLst>
                <a:ext uri="{FF2B5EF4-FFF2-40B4-BE49-F238E27FC236}">
                  <a16:creationId xmlns:a16="http://schemas.microsoft.com/office/drawing/2014/main" id="{371AC258-1D89-41E1-9AF1-18E538576662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4554503" y="3607618"/>
              <a:ext cx="345110" cy="360000"/>
            </a:xfrm>
            <a:prstGeom prst="downArrow">
              <a:avLst>
                <a:gd name="adj1" fmla="val 38960"/>
                <a:gd name="adj2" fmla="val 48282"/>
              </a:avLst>
            </a:prstGeom>
            <a:solidFill>
              <a:srgbClr val="FF0000"/>
            </a:solidFill>
            <a:ln w="12700" cmpd="sng">
              <a:solidFill>
                <a:srgbClr val="0000FF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b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ln>
                    <a:solidFill>
                      <a:srgbClr val="FF0000"/>
                    </a:solidFill>
                  </a:ln>
                  <a:solidFill>
                    <a:schemeClr val="tx1"/>
                  </a:solidFill>
                </a:rPr>
                <a:t> </a:t>
              </a:r>
              <a:endParaRPr lang="en-US" sz="14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38">
                  <a:extLst>
                    <a:ext uri="{FF2B5EF4-FFF2-40B4-BE49-F238E27FC236}">
                      <a16:creationId xmlns:a16="http://schemas.microsoft.com/office/drawing/2014/main" id="{7B263379-A500-482D-A1F2-F87B50A0B1B2}"/>
                    </a:ext>
                  </a:extLst>
                </p:cNvPr>
                <p:cNvSpPr txBox="1"/>
                <p:nvPr/>
              </p:nvSpPr>
              <p:spPr>
                <a:xfrm>
                  <a:off x="5824319" y="3465551"/>
                  <a:ext cx="2594749" cy="5970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1800" dirty="0"/>
                </a:p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</m:acc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0" name="TextBox 38">
                  <a:extLst>
                    <a:ext uri="{FF2B5EF4-FFF2-40B4-BE49-F238E27FC236}">
                      <a16:creationId xmlns:a16="http://schemas.microsoft.com/office/drawing/2014/main" id="{7B263379-A500-482D-A1F2-F87B50A0B1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4319" y="3465551"/>
                  <a:ext cx="2594749" cy="597087"/>
                </a:xfrm>
                <a:prstGeom prst="rect">
                  <a:avLst/>
                </a:prstGeom>
                <a:blipFill>
                  <a:blip r:embed="rId9"/>
                  <a:stretch>
                    <a:fillRect l="-1647" t="-7216" b="-51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39">
                  <a:extLst>
                    <a:ext uri="{FF2B5EF4-FFF2-40B4-BE49-F238E27FC236}">
                      <a16:creationId xmlns:a16="http://schemas.microsoft.com/office/drawing/2014/main" id="{16D5B256-5091-4D89-93AC-18D0095DAF8D}"/>
                    </a:ext>
                  </a:extLst>
                </p:cNvPr>
                <p:cNvSpPr txBox="1"/>
                <p:nvPr/>
              </p:nvSpPr>
              <p:spPr>
                <a:xfrm>
                  <a:off x="1717543" y="3639252"/>
                  <a:ext cx="1722073" cy="28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3" name="TextBox 39">
                  <a:extLst>
                    <a:ext uri="{FF2B5EF4-FFF2-40B4-BE49-F238E27FC236}">
                      <a16:creationId xmlns:a16="http://schemas.microsoft.com/office/drawing/2014/main" id="{16D5B256-5091-4D89-93AC-18D0095DAF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543" y="3639252"/>
                  <a:ext cx="1722073" cy="284437"/>
                </a:xfrm>
                <a:prstGeom prst="rect">
                  <a:avLst/>
                </a:prstGeom>
                <a:blipFill>
                  <a:blip r:embed="rId10"/>
                  <a:stretch>
                    <a:fillRect l="-2473" t="-17021" b="-85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hape 786">
            <a:extLst>
              <a:ext uri="{FF2B5EF4-FFF2-40B4-BE49-F238E27FC236}">
                <a16:creationId xmlns:a16="http://schemas.microsoft.com/office/drawing/2014/main" id="{1987AB9F-0B8A-20A3-4174-50A5FBEC453C}"/>
              </a:ext>
            </a:extLst>
          </p:cNvPr>
          <p:cNvSpPr txBox="1">
            <a:spLocks/>
          </p:cNvSpPr>
          <p:nvPr/>
        </p:nvSpPr>
        <p:spPr>
          <a:xfrm>
            <a:off x="473948" y="2943653"/>
            <a:ext cx="8172464" cy="397623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itchFamily="34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90000"/>
              <a:buFontTx/>
              <a:buBlip>
                <a:blip r:embed="rId11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36000"/>
              <a:buFont typeface="Arial" pitchFamily="34" charset="0"/>
              <a:buNone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SzPct val="36000"/>
              <a:buFontTx/>
              <a:buBlip>
                <a:blip r:embed="rId1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defTabSz="914400" rtl="0" eaLnBrk="1" latinLnBrk="0" hangingPunct="1">
              <a:lnSpc>
                <a:spcPts val="2000"/>
              </a:lnSpc>
              <a:spcBef>
                <a:spcPts val="0"/>
              </a:spcBef>
              <a:buClr>
                <a:srgbClr val="666666"/>
              </a:buClr>
              <a:buFont typeface="Arial" pitchFamily="34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complex scaling and the resonance states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CACD81-0BB6-10C6-6AE1-D9FAEC27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796B5D-7070-4532-5D7C-1337ECD7D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A6B8D9-17FD-3B72-2C2B-C0FF9AB4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14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46"/>
    </mc:Choice>
    <mc:Fallback xmlns="">
      <p:transition spd="slow" advTm="30846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4171300" y="4784738"/>
            <a:ext cx="48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Differential cross-sections for central potential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F6CD0E8-4A51-484A-B078-94759C93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phase shifts to cross-sections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0F262A3-00DA-4441-B29C-9149A6E24A21}"/>
              </a:ext>
            </a:extLst>
          </p:cNvPr>
          <p:cNvGrpSpPr/>
          <p:nvPr/>
        </p:nvGrpSpPr>
        <p:grpSpPr>
          <a:xfrm>
            <a:off x="1117600" y="4900317"/>
            <a:ext cx="2739905" cy="720000"/>
            <a:chOff x="49661" y="2908969"/>
            <a:chExt cx="2237163" cy="720000"/>
          </a:xfrm>
        </p:grpSpPr>
        <p:sp>
          <p:nvSpPr>
            <p:cNvPr id="28" name="Rectangle : coins arrondis 27"/>
            <p:cNvSpPr/>
            <p:nvPr/>
          </p:nvSpPr>
          <p:spPr>
            <a:xfrm>
              <a:off x="49661" y="2908969"/>
              <a:ext cx="2237163" cy="720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443243B-F65B-48A9-AF9D-A25461987E76}"/>
                    </a:ext>
                  </a:extLst>
                </p:cNvPr>
                <p:cNvSpPr/>
                <p:nvPr/>
              </p:nvSpPr>
              <p:spPr>
                <a:xfrm>
                  <a:off x="49661" y="2993445"/>
                  <a:ext cx="2237163" cy="50494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</m:oMath>
                  </a14:m>
                  <a:r>
                    <a:rPr lang="en-US" sz="18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</m:oMath>
                  </a14:m>
                  <a:endParaRPr lang="en-US" sz="18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4443243B-F65B-48A9-AF9D-A25461987E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61" y="2993445"/>
                  <a:ext cx="2237163" cy="504946"/>
                </a:xfrm>
                <a:prstGeom prst="rect">
                  <a:avLst/>
                </a:prstGeom>
                <a:blipFill>
                  <a:blip r:embed="rId2"/>
                  <a:stretch>
                    <a:fillRect b="-48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1CBE20B-FAD5-4318-9597-E8710F707EFB}"/>
              </a:ext>
            </a:extLst>
          </p:cNvPr>
          <p:cNvGrpSpPr/>
          <p:nvPr/>
        </p:nvGrpSpPr>
        <p:grpSpPr>
          <a:xfrm>
            <a:off x="1110826" y="3044567"/>
            <a:ext cx="2768132" cy="725837"/>
            <a:chOff x="24603" y="1824297"/>
            <a:chExt cx="2260211" cy="725837"/>
          </a:xfrm>
        </p:grpSpPr>
        <p:sp>
          <p:nvSpPr>
            <p:cNvPr id="23" name="Rectangle : coins arrondis 22"/>
            <p:cNvSpPr/>
            <p:nvPr/>
          </p:nvSpPr>
          <p:spPr>
            <a:xfrm>
              <a:off x="26372" y="1830134"/>
              <a:ext cx="2256674" cy="720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E750E71-97D9-4EE2-8641-9803B87A866F}"/>
                    </a:ext>
                  </a:extLst>
                </p:cNvPr>
                <p:cNvSpPr/>
                <p:nvPr/>
              </p:nvSpPr>
              <p:spPr>
                <a:xfrm>
                  <a:off x="24603" y="1824297"/>
                  <a:ext cx="2260211" cy="6675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den>
                        </m:f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E750E71-97D9-4EE2-8641-9803B87A86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3" y="1824297"/>
                  <a:ext cx="2260211" cy="66755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BB6FE48-04B2-447D-894C-24A6254D818E}"/>
              </a:ext>
            </a:extLst>
          </p:cNvPr>
          <p:cNvGrpSpPr/>
          <p:nvPr/>
        </p:nvGrpSpPr>
        <p:grpSpPr>
          <a:xfrm>
            <a:off x="1058891" y="1194653"/>
            <a:ext cx="2758004" cy="720000"/>
            <a:chOff x="34884" y="847724"/>
            <a:chExt cx="2251941" cy="720000"/>
          </a:xfrm>
        </p:grpSpPr>
        <p:sp>
          <p:nvSpPr>
            <p:cNvPr id="14" name="Rectangle : coins arrondis 13"/>
            <p:cNvSpPr/>
            <p:nvPr/>
          </p:nvSpPr>
          <p:spPr>
            <a:xfrm>
              <a:off x="34884" y="847724"/>
              <a:ext cx="2251941" cy="720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l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3268DFC-59AB-4CF4-98E1-8D7E874E505F}"/>
                    </a:ext>
                  </a:extLst>
                </p:cNvPr>
                <p:cNvSpPr/>
                <p:nvPr/>
              </p:nvSpPr>
              <p:spPr>
                <a:xfrm>
                  <a:off x="42273" y="964466"/>
                  <a:ext cx="2237163" cy="448066"/>
                </a:xfrm>
                <a:prstGeom prst="round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"/>
                            <m:endChr m:val="⟩"/>
                            <m:ctrlP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8" name="Rectangle : coins arrondis 17">
                  <a:extLst>
                    <a:ext uri="{FF2B5EF4-FFF2-40B4-BE49-F238E27FC236}">
                      <a16:creationId xmlns:a16="http://schemas.microsoft.com/office/drawing/2014/main" id="{B3268DFC-59AB-4CF4-98E1-8D7E874E50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73" y="964466"/>
                  <a:ext cx="2237163" cy="448066"/>
                </a:xfrm>
                <a:prstGeom prst="roundRect">
                  <a:avLst/>
                </a:prstGeom>
                <a:blipFill>
                  <a:blip r:embed="rId4"/>
                  <a:stretch>
                    <a:fillRect t="-133784" r="-10667" b="-20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0D58538-0B68-4A50-AB5A-E9C65D923B1C}"/>
              </a:ext>
            </a:extLst>
          </p:cNvPr>
          <p:cNvSpPr txBox="1"/>
          <p:nvPr/>
        </p:nvSpPr>
        <p:spPr>
          <a:xfrm>
            <a:off x="1629480" y="199912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Solve</a:t>
            </a:r>
            <a:endParaRPr lang="en-US" sz="18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B1ED835-D34F-489F-9B60-8BC5B5880070}"/>
              </a:ext>
            </a:extLst>
          </p:cNvPr>
          <p:cNvSpPr txBox="1"/>
          <p:nvPr/>
        </p:nvSpPr>
        <p:spPr>
          <a:xfrm>
            <a:off x="1629480" y="385196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Match</a:t>
            </a:r>
            <a:endParaRPr lang="en-US" sz="18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3CB2067-BE1D-4C18-B4B4-B0BBC36FE806}"/>
              </a:ext>
            </a:extLst>
          </p:cNvPr>
          <p:cNvSpPr txBox="1"/>
          <p:nvPr/>
        </p:nvSpPr>
        <p:spPr>
          <a:xfrm>
            <a:off x="1629479" y="570479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E18B8FF-09D9-4939-A3D0-884DDB6F384C}"/>
                  </a:ext>
                </a:extLst>
              </p:cNvPr>
              <p:cNvSpPr/>
              <p:nvPr/>
            </p:nvSpPr>
            <p:spPr>
              <a:xfrm>
                <a:off x="4576616" y="5351185"/>
                <a:ext cx="6627829" cy="883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fr-FR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ctrlP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𝛿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fr-FR" sz="1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Θ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E18B8FF-09D9-4939-A3D0-884DDB6F38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616" y="5351185"/>
                <a:ext cx="6627829" cy="8833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995FE6-3680-4C92-B808-45C9EEB1D2FF}"/>
                  </a:ext>
                </a:extLst>
              </p:cNvPr>
              <p:cNvSpPr/>
              <p:nvPr/>
            </p:nvSpPr>
            <p:spPr>
              <a:xfrm>
                <a:off x="4576616" y="1759461"/>
                <a:ext cx="5563639" cy="717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["/>
                          <m:endChr m:val="]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995FE6-3680-4C92-B808-45C9EEB1D2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616" y="1759461"/>
                <a:ext cx="5563639" cy="7173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5296806-E2D8-4809-B416-ADEDC43574A2}"/>
                  </a:ext>
                </a:extLst>
              </p:cNvPr>
              <p:cNvSpPr/>
              <p:nvPr/>
            </p:nvSpPr>
            <p:spPr>
              <a:xfrm>
                <a:off x="4576616" y="3548943"/>
                <a:ext cx="3392211" cy="7300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𝑖𝑘𝑟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5296806-E2D8-4809-B416-ADEDC4357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616" y="3548943"/>
                <a:ext cx="3392211" cy="7300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1DEF563-5FE8-2598-F88B-744FA96EA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B9F73DB-F4CF-D0B4-C2E7-F33B675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F43688-E127-9226-FEB2-60D161CF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2470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4403817" y="3369932"/>
                <a:ext cx="5964094" cy="261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Looking for the solution following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𝑖𝑘𝑟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  <a:p>
                <a:pPr>
                  <a:spcAft>
                    <a:spcPts val="1200"/>
                  </a:spcAft>
                </a:pPr>
                <a:r>
                  <a:rPr lang="en-US" sz="1800" dirty="0"/>
                  <a:t>We obtain the scattering amplitude: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=−2</m:t>
                      </m:r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sSup>
                                    <m:sSup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lin"/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817" y="3369932"/>
                <a:ext cx="5964094" cy="2612125"/>
              </a:xfrm>
              <a:prstGeom prst="rect">
                <a:avLst/>
              </a:prstGeom>
              <a:blipFill>
                <a:blip r:embed="rId3"/>
                <a:stretch>
                  <a:fillRect l="-817" t="-1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itre 2">
            <a:extLst>
              <a:ext uri="{FF2B5EF4-FFF2-40B4-BE49-F238E27FC236}">
                <a16:creationId xmlns:a16="http://schemas.microsoft.com/office/drawing/2014/main" id="{42F3E824-043A-4682-BFE1-B8387870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theory as a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9377239-A7BE-4527-844F-2D43C862A5EB}"/>
                  </a:ext>
                </a:extLst>
              </p:cNvPr>
              <p:cNvSpPr/>
              <p:nvPr/>
            </p:nvSpPr>
            <p:spPr>
              <a:xfrm>
                <a:off x="4403817" y="983251"/>
                <a:ext cx="6088758" cy="13033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1800" dirty="0"/>
                  <a:t>The Lippmann-Schwinger equation gives</a:t>
                </a:r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±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𝑖𝑘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fr-FR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p>
                          </m:sSubSup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9377239-A7BE-4527-844F-2D43C862A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817" y="983251"/>
                <a:ext cx="6088758" cy="1303370"/>
              </a:xfrm>
              <a:prstGeom prst="rect">
                <a:avLst/>
              </a:prstGeom>
              <a:blipFill>
                <a:blip r:embed="rId4"/>
                <a:stretch>
                  <a:fillRect l="-801" t="-2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2BBD8888-10D5-44F7-9D0A-1D81C7578A7E}"/>
              </a:ext>
            </a:extLst>
          </p:cNvPr>
          <p:cNvGrpSpPr/>
          <p:nvPr/>
        </p:nvGrpSpPr>
        <p:grpSpPr>
          <a:xfrm>
            <a:off x="478929" y="1303670"/>
            <a:ext cx="3600474" cy="2937845"/>
            <a:chOff x="1549011" y="3790186"/>
            <a:chExt cx="3600474" cy="2937845"/>
          </a:xfrm>
        </p:grpSpPr>
        <p:pic>
          <p:nvPicPr>
            <p:cNvPr id="92" name="Picture 12">
              <a:extLst>
                <a:ext uri="{FF2B5EF4-FFF2-40B4-BE49-F238E27FC236}">
                  <a16:creationId xmlns:a16="http://schemas.microsoft.com/office/drawing/2014/main" id="{A368FEA3-A5C1-436F-A7A2-108D59A43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32350" y="3790186"/>
              <a:ext cx="338147" cy="328937"/>
            </a:xfrm>
            <a:prstGeom prst="rect">
              <a:avLst/>
            </a:prstGeom>
          </p:spPr>
        </p:pic>
        <p:sp>
          <p:nvSpPr>
            <p:cNvPr id="40" name="Forme libre 39"/>
            <p:cNvSpPr/>
            <p:nvPr/>
          </p:nvSpPr>
          <p:spPr>
            <a:xfrm>
              <a:off x="1549011" y="5611553"/>
              <a:ext cx="1685194" cy="1039380"/>
            </a:xfrm>
            <a:custGeom>
              <a:avLst/>
              <a:gdLst>
                <a:gd name="connsiteX0" fmla="*/ 84994 w 1495148"/>
                <a:gd name="connsiteY0" fmla="*/ 301988 h 1265168"/>
                <a:gd name="connsiteX1" fmla="*/ 427894 w 1495148"/>
                <a:gd name="connsiteY1" fmla="*/ 47988 h 1265168"/>
                <a:gd name="connsiteX2" fmla="*/ 986694 w 1495148"/>
                <a:gd name="connsiteY2" fmla="*/ 47988 h 1265168"/>
                <a:gd name="connsiteX3" fmla="*/ 1494694 w 1495148"/>
                <a:gd name="connsiteY3" fmla="*/ 543288 h 1265168"/>
                <a:gd name="connsiteX4" fmla="*/ 1062894 w 1495148"/>
                <a:gd name="connsiteY4" fmla="*/ 1178288 h 1265168"/>
                <a:gd name="connsiteX5" fmla="*/ 364394 w 1495148"/>
                <a:gd name="connsiteY5" fmla="*/ 1203688 h 1265168"/>
                <a:gd name="connsiteX6" fmla="*/ 21494 w 1495148"/>
                <a:gd name="connsiteY6" fmla="*/ 657588 h 1265168"/>
                <a:gd name="connsiteX7" fmla="*/ 84994 w 1495148"/>
                <a:gd name="connsiteY7" fmla="*/ 301988 h 126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148" h="1265168">
                  <a:moveTo>
                    <a:pt x="84994" y="301988"/>
                  </a:moveTo>
                  <a:cubicBezTo>
                    <a:pt x="152727" y="200388"/>
                    <a:pt x="277611" y="90321"/>
                    <a:pt x="427894" y="47988"/>
                  </a:cubicBezTo>
                  <a:cubicBezTo>
                    <a:pt x="578177" y="5655"/>
                    <a:pt x="808894" y="-34562"/>
                    <a:pt x="986694" y="47988"/>
                  </a:cubicBezTo>
                  <a:cubicBezTo>
                    <a:pt x="1164494" y="130538"/>
                    <a:pt x="1481994" y="354905"/>
                    <a:pt x="1494694" y="543288"/>
                  </a:cubicBezTo>
                  <a:cubicBezTo>
                    <a:pt x="1507394" y="731671"/>
                    <a:pt x="1251277" y="1068221"/>
                    <a:pt x="1062894" y="1178288"/>
                  </a:cubicBezTo>
                  <a:cubicBezTo>
                    <a:pt x="874511" y="1288355"/>
                    <a:pt x="537961" y="1290471"/>
                    <a:pt x="364394" y="1203688"/>
                  </a:cubicBezTo>
                  <a:cubicBezTo>
                    <a:pt x="190827" y="1116905"/>
                    <a:pt x="72294" y="812105"/>
                    <a:pt x="21494" y="657588"/>
                  </a:cubicBezTo>
                  <a:cubicBezTo>
                    <a:pt x="-29306" y="503071"/>
                    <a:pt x="17261" y="403588"/>
                    <a:pt x="84994" y="30198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bg1">
                    <a:lumMod val="50000"/>
                  </a:schemeClr>
                </a:gs>
                <a:gs pos="70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lipse 20"/>
            <p:cNvSpPr>
              <a:spLocks noChangeAspect="1"/>
            </p:cNvSpPr>
            <p:nvPr/>
          </p:nvSpPr>
          <p:spPr>
            <a:xfrm>
              <a:off x="2313559" y="6030994"/>
              <a:ext cx="91440" cy="9144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llipse 42"/>
            <p:cNvSpPr>
              <a:spLocks noChangeAspect="1"/>
            </p:cNvSpPr>
            <p:nvPr/>
          </p:nvSpPr>
          <p:spPr>
            <a:xfrm>
              <a:off x="3092492" y="6060628"/>
              <a:ext cx="91440" cy="9144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Connecteur droit 43"/>
            <p:cNvCxnSpPr>
              <a:cxnSpLocks/>
              <a:endCxn id="21" idx="7"/>
            </p:cNvCxnSpPr>
            <p:nvPr/>
          </p:nvCxnSpPr>
          <p:spPr>
            <a:xfrm flipH="1">
              <a:off x="2391608" y="3952429"/>
              <a:ext cx="1323184" cy="209195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>
              <a:endCxn id="43" idx="0"/>
            </p:cNvCxnSpPr>
            <p:nvPr/>
          </p:nvCxnSpPr>
          <p:spPr>
            <a:xfrm flipH="1">
              <a:off x="3138212" y="3914328"/>
              <a:ext cx="576580" cy="214630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393992" y="6077562"/>
              <a:ext cx="711200" cy="28788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>
              <a:cxnSpLocks/>
              <a:stCxn id="21" idx="7"/>
            </p:cNvCxnSpPr>
            <p:nvPr/>
          </p:nvCxnSpPr>
          <p:spPr>
            <a:xfrm flipV="1">
              <a:off x="2391608" y="5644775"/>
              <a:ext cx="251114" cy="399611"/>
            </a:xfrm>
            <a:prstGeom prst="straightConnector1">
              <a:avLst/>
            </a:prstGeom>
            <a:ln w="25400" cap="flat" cmpd="sng">
              <a:solidFill>
                <a:schemeClr val="accent1">
                  <a:lumMod val="50000"/>
                </a:schemeClr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>
              <a:cxnSpLocks/>
              <a:stCxn id="43" idx="1"/>
            </p:cNvCxnSpPr>
            <p:nvPr/>
          </p:nvCxnSpPr>
          <p:spPr>
            <a:xfrm flipH="1" flipV="1">
              <a:off x="2588727" y="5738895"/>
              <a:ext cx="517156" cy="335124"/>
            </a:xfrm>
            <a:prstGeom prst="line">
              <a:avLst/>
            </a:prstGeom>
            <a:ln w="28575" cmpd="sng">
              <a:solidFill>
                <a:schemeClr val="bg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ZoneTexte 93">
                  <a:extLst>
                    <a:ext uri="{FF2B5EF4-FFF2-40B4-BE49-F238E27FC236}">
                      <a16:creationId xmlns:a16="http://schemas.microsoft.com/office/drawing/2014/main" id="{59E37FA7-7568-4E26-99E0-F1E093341867}"/>
                    </a:ext>
                  </a:extLst>
                </p:cNvPr>
                <p:cNvSpPr txBox="1"/>
                <p:nvPr/>
              </p:nvSpPr>
              <p:spPr>
                <a:xfrm>
                  <a:off x="2766087" y="4784163"/>
                  <a:ext cx="19800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4" name="ZoneTexte 93">
                  <a:extLst>
                    <a:ext uri="{FF2B5EF4-FFF2-40B4-BE49-F238E27FC236}">
                      <a16:creationId xmlns:a16="http://schemas.microsoft.com/office/drawing/2014/main" id="{59E37FA7-7568-4E26-99E0-F1E0933418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6087" y="4784163"/>
                  <a:ext cx="198003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5625" r="-12500" b="-2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ZoneTexte 94">
                  <a:extLst>
                    <a:ext uri="{FF2B5EF4-FFF2-40B4-BE49-F238E27FC236}">
                      <a16:creationId xmlns:a16="http://schemas.microsoft.com/office/drawing/2014/main" id="{8E35D449-B7F0-4886-9E4F-7E1EEAA6FD1F}"/>
                    </a:ext>
                  </a:extLst>
                </p:cNvPr>
                <p:cNvSpPr txBox="1"/>
                <p:nvPr/>
              </p:nvSpPr>
              <p:spPr>
                <a:xfrm>
                  <a:off x="3453925" y="5126262"/>
                  <a:ext cx="71667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ZoneTexte 94">
                  <a:extLst>
                    <a:ext uri="{FF2B5EF4-FFF2-40B4-BE49-F238E27FC236}">
                      <a16:creationId xmlns:a16="http://schemas.microsoft.com/office/drawing/2014/main" id="{8E35D449-B7F0-4886-9E4F-7E1EEAA6FD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3925" y="5126262"/>
                  <a:ext cx="716671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4274" r="-855" b="-2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ZoneTexte 95">
                  <a:extLst>
                    <a:ext uri="{FF2B5EF4-FFF2-40B4-BE49-F238E27FC236}">
                      <a16:creationId xmlns:a16="http://schemas.microsoft.com/office/drawing/2014/main" id="{C5E303D6-3A64-4A2E-92BB-833D43234438}"/>
                    </a:ext>
                  </a:extLst>
                </p:cNvPr>
                <p:cNvSpPr txBox="1"/>
                <p:nvPr/>
              </p:nvSpPr>
              <p:spPr>
                <a:xfrm>
                  <a:off x="2225080" y="5476512"/>
                  <a:ext cx="30566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6" name="ZoneTexte 95">
                  <a:extLst>
                    <a:ext uri="{FF2B5EF4-FFF2-40B4-BE49-F238E27FC236}">
                      <a16:creationId xmlns:a16="http://schemas.microsoft.com/office/drawing/2014/main" id="{C5E303D6-3A64-4A2E-92BB-833D432344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080" y="5476512"/>
                  <a:ext cx="305660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18000" t="-33333" r="-64000" b="-137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ZoneTexte 96">
                  <a:extLst>
                    <a:ext uri="{FF2B5EF4-FFF2-40B4-BE49-F238E27FC236}">
                      <a16:creationId xmlns:a16="http://schemas.microsoft.com/office/drawing/2014/main" id="{540DCD0F-47E5-49BB-94B8-45DCB86ABADE}"/>
                    </a:ext>
                  </a:extLst>
                </p:cNvPr>
                <p:cNvSpPr txBox="1"/>
                <p:nvPr/>
              </p:nvSpPr>
              <p:spPr>
                <a:xfrm>
                  <a:off x="2670016" y="6106348"/>
                  <a:ext cx="28283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fr-FR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fr-FR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ZoneTexte 96">
                  <a:extLst>
                    <a:ext uri="{FF2B5EF4-FFF2-40B4-BE49-F238E27FC236}">
                      <a16:creationId xmlns:a16="http://schemas.microsoft.com/office/drawing/2014/main" id="{540DCD0F-47E5-49BB-94B8-45DCB86ABA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0016" y="6106348"/>
                  <a:ext cx="282834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8511" r="-2128"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3205C5E8-F996-43EA-9B76-BC8C714B1BC6}"/>
                </a:ext>
              </a:extLst>
            </p:cNvPr>
            <p:cNvCxnSpPr>
              <a:cxnSpLocks/>
              <a:stCxn id="17" idx="1"/>
              <a:endCxn id="40" idx="3"/>
            </p:cNvCxnSpPr>
            <p:nvPr/>
          </p:nvCxnSpPr>
          <p:spPr>
            <a:xfrm flipH="1" flipV="1">
              <a:off x="3233693" y="6057883"/>
              <a:ext cx="337360" cy="408538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1BD04C9B-77D7-4278-B5B7-FE71EABDF06F}"/>
                    </a:ext>
                  </a:extLst>
                </p:cNvPr>
                <p:cNvSpPr txBox="1"/>
                <p:nvPr/>
              </p:nvSpPr>
              <p:spPr>
                <a:xfrm>
                  <a:off x="3571054" y="6204811"/>
                  <a:ext cx="157843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FF0000"/>
                      </a:solidFill>
                    </a:rPr>
                    <a:t>Interaction region </a:t>
                  </a:r>
                  <a14:m>
                    <m:oMath xmlns:m="http://schemas.openxmlformats.org/officeDocument/2006/math">
                      <m:r>
                        <a:rPr lang="fr-FR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fr-FR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a14:m>
                  <a:endParaRPr 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1BD04C9B-77D7-4278-B5B7-FE71EABDF0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1054" y="6204811"/>
                  <a:ext cx="1578431" cy="523220"/>
                </a:xfrm>
                <a:prstGeom prst="rect">
                  <a:avLst/>
                </a:prstGeom>
                <a:blipFill>
                  <a:blip r:embed="rId11"/>
                  <a:stretch>
                    <a:fillRect l="-1158" t="-2326" r="-270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A30EA0D-082D-4218-B8BA-41FDAE3C8482}"/>
              </a:ext>
            </a:extLst>
          </p:cNvPr>
          <p:cNvGrpSpPr/>
          <p:nvPr/>
        </p:nvGrpSpPr>
        <p:grpSpPr>
          <a:xfrm>
            <a:off x="8933683" y="2511891"/>
            <a:ext cx="1748947" cy="671876"/>
            <a:chOff x="8530687" y="4241515"/>
            <a:chExt cx="1748947" cy="6718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3DD6837-C4CE-46D3-AFF3-BA32B8174C92}"/>
                    </a:ext>
                  </a:extLst>
                </p:cNvPr>
                <p:cNvSpPr txBox="1"/>
                <p:nvPr/>
              </p:nvSpPr>
              <p:spPr>
                <a:xfrm>
                  <a:off x="8530687" y="4241515"/>
                  <a:ext cx="1748947" cy="4103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dirty="0"/>
                    <a:t>with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1800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fr-FR" sz="1800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a14:m>
                  <a:r>
                    <a:rPr lang="fr-FR" sz="1800" dirty="0"/>
                    <a:t> </a:t>
                  </a:r>
                  <a:endParaRPr lang="en-US" sz="1800" dirty="0"/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D3DD6837-C4CE-46D3-AFF3-BA32B8174C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0687" y="4241515"/>
                  <a:ext cx="1748947" cy="410305"/>
                </a:xfrm>
                <a:prstGeom prst="rect">
                  <a:avLst/>
                </a:prstGeom>
                <a:blipFill>
                  <a:blip r:embed="rId12"/>
                  <a:stretch>
                    <a:fillRect l="-2787" t="-8955" b="-238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DF2C027-6989-4C23-82D7-50D4814DEA67}"/>
                    </a:ext>
                  </a:extLst>
                </p:cNvPr>
                <p:cNvSpPr/>
                <p:nvPr/>
              </p:nvSpPr>
              <p:spPr>
                <a:xfrm>
                  <a:off x="9052139" y="4544059"/>
                  <a:ext cx="85664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r-FR" sz="1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′=</m:t>
                        </m:r>
                        <m:r>
                          <a:rPr lang="fr-FR" sz="1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180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DF2C027-6989-4C23-82D7-50D4814DEA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2139" y="4544059"/>
                  <a:ext cx="856645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45CAA5-1925-97CF-0093-E81376C30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5ECADE-6555-48E0-3D27-7561174C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D2FDA8-C31B-CB88-C24D-E7D31E4E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825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5022855" y="996105"/>
                <a:ext cx="5769750" cy="1043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T-matrix is defined as</a:t>
                </a:r>
                <a:endParaRPr lang="en-US" sz="18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80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US" sz="1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</m:t>
                              </m:r>
                              <m:sSup>
                                <m:sSupPr>
                                  <m:ctrlPr>
                                    <a:rPr lang="en-US" sz="1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p>
                                  <m:r>
                                    <a:rPr lang="en-US" sz="1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fr-FR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855" y="996105"/>
                <a:ext cx="5769750" cy="1043619"/>
              </a:xfrm>
              <a:prstGeom prst="rect">
                <a:avLst/>
              </a:prstGeom>
              <a:blipFill>
                <a:blip r:embed="rId2"/>
                <a:stretch>
                  <a:fillRect l="-951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0DEAB702-8AEB-449F-9C74-E90AD830E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theory as a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55A7827E-A297-4F61-849D-56C8107EC25C}"/>
                  </a:ext>
                </a:extLst>
              </p:cNvPr>
              <p:cNvSpPr txBox="1"/>
              <p:nvPr/>
            </p:nvSpPr>
            <p:spPr>
              <a:xfrm>
                <a:off x="5022855" y="2317737"/>
                <a:ext cx="6835861" cy="2358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We deduce the differential cross-section as: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  <m:r>
                        <a:rPr lang="en-US" sz="18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8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latin typeface="Cambria Math" panose="02040503050406030204" pitchFamily="18" charset="0"/>
                                        </a:rPr>
                                        <m:t>ℏ</m:t>
                                      </m:r>
                                    </m:e>
                                    <m:sup>
                                      <m:r>
                                        <a:rPr lang="en-US" sz="18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>
                                          <a:latin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  <m:sup>
                                      <m:r>
                                        <a:rPr lang="fr-FR" sz="1800" b="1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p>
                          <m:sSupPr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fr-FR" sz="1800" b="1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b="1" i="1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sz="1800" dirty="0"/>
                  <a:t> is the on-shell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’]</m:t>
                    </m:r>
                  </m:oMath>
                </a14:m>
                <a:r>
                  <a:rPr lang="en-US" sz="1800" dirty="0"/>
                  <a:t> T-matrix element and relates to the S-matrix by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55A7827E-A297-4F61-849D-56C8107EC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855" y="2317737"/>
                <a:ext cx="6835861" cy="2358274"/>
              </a:xfrm>
              <a:prstGeom prst="rect">
                <a:avLst/>
              </a:prstGeom>
              <a:blipFill>
                <a:blip r:embed="rId3"/>
                <a:stretch>
                  <a:fillRect l="-803" t="-1292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9424D5D4-74FD-4524-92D8-63DEB038AB8E}"/>
              </a:ext>
            </a:extLst>
          </p:cNvPr>
          <p:cNvGrpSpPr/>
          <p:nvPr/>
        </p:nvGrpSpPr>
        <p:grpSpPr>
          <a:xfrm>
            <a:off x="343638" y="1524837"/>
            <a:ext cx="3639946" cy="3626131"/>
            <a:chOff x="343638" y="1524837"/>
            <a:chExt cx="3639946" cy="3626131"/>
          </a:xfrm>
        </p:grpSpPr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D18527BB-17D9-489C-815C-80DE43FBF3D0}"/>
                </a:ext>
              </a:extLst>
            </p:cNvPr>
            <p:cNvSpPr/>
            <p:nvPr/>
          </p:nvSpPr>
          <p:spPr>
            <a:xfrm>
              <a:off x="598642" y="2060148"/>
              <a:ext cx="2945480" cy="3090820"/>
            </a:xfrm>
            <a:prstGeom prst="arc">
              <a:avLst>
                <a:gd name="adj1" fmla="val 18107147"/>
                <a:gd name="adj2" fmla="val 0"/>
              </a:avLst>
            </a:prstGeom>
            <a:ln w="28575" cmpd="sng">
              <a:solidFill>
                <a:srgbClr val="000000"/>
              </a:solidFill>
              <a:prstDash val="sysDash"/>
              <a:headEnd type="stealth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AA15956B-4E17-4C5C-B3F7-1974CB9B3EFA}"/>
                </a:ext>
              </a:extLst>
            </p:cNvPr>
            <p:cNvGrpSpPr/>
            <p:nvPr/>
          </p:nvGrpSpPr>
          <p:grpSpPr>
            <a:xfrm>
              <a:off x="343638" y="1524837"/>
              <a:ext cx="3639946" cy="2639580"/>
              <a:chOff x="215900" y="838200"/>
              <a:chExt cx="3639946" cy="2639580"/>
            </a:xfrm>
          </p:grpSpPr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1FD9255B-E6F0-4EC5-B79D-48D5737D50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7504" y="2946400"/>
                <a:ext cx="3377528" cy="0"/>
              </a:xfrm>
              <a:prstGeom prst="straightConnector1">
                <a:avLst/>
              </a:prstGeom>
              <a:ln w="25400" cap="flat" cmpd="sng">
                <a:solidFill>
                  <a:schemeClr val="tx1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orme libre 39">
                <a:extLst>
                  <a:ext uri="{FF2B5EF4-FFF2-40B4-BE49-F238E27FC236}">
                    <a16:creationId xmlns:a16="http://schemas.microsoft.com/office/drawing/2014/main" id="{183299A3-2309-4D0E-ACE5-5D078311EFD2}"/>
                  </a:ext>
                </a:extLst>
              </p:cNvPr>
              <p:cNvSpPr/>
              <p:nvPr/>
            </p:nvSpPr>
            <p:spPr>
              <a:xfrm>
                <a:off x="1111355" y="2438400"/>
                <a:ext cx="1685194" cy="1039380"/>
              </a:xfrm>
              <a:custGeom>
                <a:avLst/>
                <a:gdLst>
                  <a:gd name="connsiteX0" fmla="*/ 84994 w 1495148"/>
                  <a:gd name="connsiteY0" fmla="*/ 301988 h 1265168"/>
                  <a:gd name="connsiteX1" fmla="*/ 427894 w 1495148"/>
                  <a:gd name="connsiteY1" fmla="*/ 47988 h 1265168"/>
                  <a:gd name="connsiteX2" fmla="*/ 986694 w 1495148"/>
                  <a:gd name="connsiteY2" fmla="*/ 47988 h 1265168"/>
                  <a:gd name="connsiteX3" fmla="*/ 1494694 w 1495148"/>
                  <a:gd name="connsiteY3" fmla="*/ 543288 h 1265168"/>
                  <a:gd name="connsiteX4" fmla="*/ 1062894 w 1495148"/>
                  <a:gd name="connsiteY4" fmla="*/ 1178288 h 1265168"/>
                  <a:gd name="connsiteX5" fmla="*/ 364394 w 1495148"/>
                  <a:gd name="connsiteY5" fmla="*/ 1203688 h 1265168"/>
                  <a:gd name="connsiteX6" fmla="*/ 21494 w 1495148"/>
                  <a:gd name="connsiteY6" fmla="*/ 657588 h 1265168"/>
                  <a:gd name="connsiteX7" fmla="*/ 84994 w 1495148"/>
                  <a:gd name="connsiteY7" fmla="*/ 301988 h 126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5148" h="1265168">
                    <a:moveTo>
                      <a:pt x="84994" y="301988"/>
                    </a:moveTo>
                    <a:cubicBezTo>
                      <a:pt x="152727" y="200388"/>
                      <a:pt x="277611" y="90321"/>
                      <a:pt x="427894" y="47988"/>
                    </a:cubicBezTo>
                    <a:cubicBezTo>
                      <a:pt x="578177" y="5655"/>
                      <a:pt x="808894" y="-34562"/>
                      <a:pt x="986694" y="47988"/>
                    </a:cubicBezTo>
                    <a:cubicBezTo>
                      <a:pt x="1164494" y="130538"/>
                      <a:pt x="1481994" y="354905"/>
                      <a:pt x="1494694" y="543288"/>
                    </a:cubicBezTo>
                    <a:cubicBezTo>
                      <a:pt x="1507394" y="731671"/>
                      <a:pt x="1251277" y="1068221"/>
                      <a:pt x="1062894" y="1178288"/>
                    </a:cubicBezTo>
                    <a:cubicBezTo>
                      <a:pt x="874511" y="1288355"/>
                      <a:pt x="537961" y="1290471"/>
                      <a:pt x="364394" y="1203688"/>
                    </a:cubicBezTo>
                    <a:cubicBezTo>
                      <a:pt x="190827" y="1116905"/>
                      <a:pt x="72294" y="812105"/>
                      <a:pt x="21494" y="657588"/>
                    </a:cubicBezTo>
                    <a:cubicBezTo>
                      <a:pt x="-29306" y="503071"/>
                      <a:pt x="17261" y="403588"/>
                      <a:pt x="84994" y="30198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shade val="15000"/>
                      <a:satMod val="180000"/>
                    </a:schemeClr>
                  </a:gs>
                  <a:gs pos="50000">
                    <a:schemeClr val="bg1">
                      <a:lumMod val="50000"/>
                    </a:schemeClr>
                  </a:gs>
                  <a:gs pos="70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A3F6DAB5-6218-4E66-9C5A-018CEFD2BC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19288" y="1290638"/>
                <a:ext cx="1038225" cy="1557337"/>
              </a:xfrm>
              <a:prstGeom prst="line">
                <a:avLst/>
              </a:prstGeom>
              <a:ln w="28575" cmpd="sng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0DD2BD61-2D04-4D04-B69A-008D4770A5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2616" y="2332567"/>
                <a:ext cx="357984" cy="534090"/>
              </a:xfrm>
              <a:prstGeom prst="straightConnector1">
                <a:avLst/>
              </a:prstGeom>
              <a:ln w="25400" cap="flat" cmpd="sng">
                <a:solidFill>
                  <a:schemeClr val="accent1">
                    <a:lumMod val="50000"/>
                  </a:schemeClr>
                </a:solidFill>
                <a:headEnd type="oval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>
                <a:extLst>
                  <a:ext uri="{FF2B5EF4-FFF2-40B4-BE49-F238E27FC236}">
                    <a16:creationId xmlns:a16="http://schemas.microsoft.com/office/drawing/2014/main" id="{072A3081-CCEF-4C38-BC62-F697590C3687}"/>
                  </a:ext>
                </a:extLst>
              </p:cNvPr>
              <p:cNvCxnSpPr/>
              <p:nvPr/>
            </p:nvCxnSpPr>
            <p:spPr>
              <a:xfrm flipV="1">
                <a:off x="368991" y="2472810"/>
                <a:ext cx="774009" cy="691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16EDA565-DF8B-46EC-8D22-AB3F2CE0DC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08991" y="838200"/>
                <a:ext cx="342209" cy="533796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69027A3-9BD6-438D-80E0-0922545BF130}"/>
                  </a:ext>
                </a:extLst>
              </p:cNvPr>
              <p:cNvSpPr txBox="1"/>
              <p:nvPr/>
            </p:nvSpPr>
            <p:spPr>
              <a:xfrm>
                <a:off x="215900" y="1905000"/>
                <a:ext cx="12250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Incoming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82E1BC21-06FF-4D66-9472-30B20E2C99AB}"/>
                  </a:ext>
                </a:extLst>
              </p:cNvPr>
              <p:cNvSpPr txBox="1"/>
              <p:nvPr/>
            </p:nvSpPr>
            <p:spPr>
              <a:xfrm>
                <a:off x="1531544" y="1060219"/>
                <a:ext cx="12250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Outgoing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ZoneTexte 33">
                    <a:extLst>
                      <a:ext uri="{FF2B5EF4-FFF2-40B4-BE49-F238E27FC236}">
                        <a16:creationId xmlns:a16="http://schemas.microsoft.com/office/drawing/2014/main" id="{462CF35B-299F-41E9-BCCB-003731F12505}"/>
                      </a:ext>
                    </a:extLst>
                  </p:cNvPr>
                  <p:cNvSpPr txBox="1"/>
                  <p:nvPr/>
                </p:nvSpPr>
                <p:spPr>
                  <a:xfrm>
                    <a:off x="2268327" y="1507482"/>
                    <a:ext cx="19800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0" name="ZoneTexte 59">
                    <a:extLst>
                      <a:ext uri="{FF2B5EF4-FFF2-40B4-BE49-F238E27FC236}">
                        <a16:creationId xmlns:a16="http://schemas.microsoft.com/office/drawing/2014/main" id="{83ED3E08-8CAD-45F1-9B67-AD35EED7FE3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68327" y="1507482"/>
                    <a:ext cx="198003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2121" r="-12121" b="-1961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ZoneTexte 34">
                    <a:extLst>
                      <a:ext uri="{FF2B5EF4-FFF2-40B4-BE49-F238E27FC236}">
                        <a16:creationId xmlns:a16="http://schemas.microsoft.com/office/drawing/2014/main" id="{CD63AD01-0E78-41DB-A6EB-09D4415E04AC}"/>
                      </a:ext>
                    </a:extLst>
                  </p:cNvPr>
                  <p:cNvSpPr txBox="1"/>
                  <p:nvPr/>
                </p:nvSpPr>
                <p:spPr>
                  <a:xfrm>
                    <a:off x="1893828" y="2093010"/>
                    <a:ext cx="305660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3" name="ZoneTexte 62">
                    <a:extLst>
                      <a:ext uri="{FF2B5EF4-FFF2-40B4-BE49-F238E27FC236}">
                        <a16:creationId xmlns:a16="http://schemas.microsoft.com/office/drawing/2014/main" id="{CC23CCC8-D219-4597-9086-B89680DCEEC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3828" y="2093010"/>
                    <a:ext cx="305660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8000" t="-33333" r="-64000" b="-13725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6" name="Picture 39" descr="ball2v2pn-2.png">
                <a:extLst>
                  <a:ext uri="{FF2B5EF4-FFF2-40B4-BE49-F238E27FC236}">
                    <a16:creationId xmlns:a16="http://schemas.microsoft.com/office/drawing/2014/main" id="{3E862665-F3E0-456E-859A-3256FE9A9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17555" y="2355137"/>
                <a:ext cx="241864" cy="236037"/>
              </a:xfrm>
              <a:prstGeom prst="rect">
                <a:avLst/>
              </a:prstGeom>
            </p:spPr>
          </p:pic>
          <p:pic>
            <p:nvPicPr>
              <p:cNvPr id="37" name="Picture 39" descr="ball2v2pn-2.png">
                <a:extLst>
                  <a:ext uri="{FF2B5EF4-FFF2-40B4-BE49-F238E27FC236}">
                    <a16:creationId xmlns:a16="http://schemas.microsoft.com/office/drawing/2014/main" id="{2281E463-53B0-411E-99A5-94918D663C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812768" y="1216958"/>
                <a:ext cx="241864" cy="23603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ZoneTexte 37">
                    <a:extLst>
                      <a:ext uri="{FF2B5EF4-FFF2-40B4-BE49-F238E27FC236}">
                        <a16:creationId xmlns:a16="http://schemas.microsoft.com/office/drawing/2014/main" id="{408B6AD9-6D58-4F80-83A5-1A603EEDD9BF}"/>
                      </a:ext>
                    </a:extLst>
                  </p:cNvPr>
                  <p:cNvSpPr txBox="1"/>
                  <p:nvPr/>
                </p:nvSpPr>
                <p:spPr>
                  <a:xfrm>
                    <a:off x="1166366" y="2314169"/>
                    <a:ext cx="219098" cy="35330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8" name="ZoneTexte 67">
                    <a:extLst>
                      <a:ext uri="{FF2B5EF4-FFF2-40B4-BE49-F238E27FC236}">
                        <a16:creationId xmlns:a16="http://schemas.microsoft.com/office/drawing/2014/main" id="{CD0651C8-BA36-44F5-88F3-89EEDF2867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66366" y="2314169"/>
                    <a:ext cx="219098" cy="35330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5000" r="-22222" b="-8621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ZoneTexte 38">
                    <a:extLst>
                      <a:ext uri="{FF2B5EF4-FFF2-40B4-BE49-F238E27FC236}">
                        <a16:creationId xmlns:a16="http://schemas.microsoft.com/office/drawing/2014/main" id="{0418C8C0-2CA6-47F8-A183-746AE45B0A3E}"/>
                      </a:ext>
                    </a:extLst>
                  </p:cNvPr>
                  <p:cNvSpPr txBox="1"/>
                  <p:nvPr/>
                </p:nvSpPr>
                <p:spPr>
                  <a:xfrm>
                    <a:off x="3147768" y="1044918"/>
                    <a:ext cx="197490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p>
                            <m:sSup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p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6" name="ZoneTexte 75">
                    <a:extLst>
                      <a:ext uri="{FF2B5EF4-FFF2-40B4-BE49-F238E27FC236}">
                        <a16:creationId xmlns:a16="http://schemas.microsoft.com/office/drawing/2014/main" id="{69468D9F-9969-4CB4-B883-7164C5F3BA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47768" y="1044918"/>
                    <a:ext cx="197490" cy="35330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45455" r="-36364" b="-8621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3BE6C2FF-AFFC-4BBE-A3FD-DEDD8DEAD108}"/>
                      </a:ext>
                    </a:extLst>
                  </p:cNvPr>
                  <p:cNvSpPr/>
                  <p:nvPr/>
                </p:nvSpPr>
                <p:spPr>
                  <a:xfrm>
                    <a:off x="2900135" y="1461315"/>
                    <a:ext cx="95571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oMath>
                      </m:oMathPara>
                    </a14:m>
                    <a:endParaRPr lang="en-US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66AD4CD-4DA1-40E3-AA64-F73A9DA5ADE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00135" y="1461315"/>
                    <a:ext cx="955711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ZoneTexte 42">
                    <a:extLst>
                      <a:ext uri="{FF2B5EF4-FFF2-40B4-BE49-F238E27FC236}">
                        <a16:creationId xmlns:a16="http://schemas.microsoft.com/office/drawing/2014/main" id="{69E2170D-91B9-44F1-8E51-8C279C0AA932}"/>
                      </a:ext>
                    </a:extLst>
                  </p:cNvPr>
                  <p:cNvSpPr txBox="1"/>
                  <p:nvPr/>
                </p:nvSpPr>
                <p:spPr>
                  <a:xfrm>
                    <a:off x="3342616" y="2128813"/>
                    <a:ext cx="23884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3" name="ZoneTexte 32">
                    <a:extLst>
                      <a:ext uri="{FF2B5EF4-FFF2-40B4-BE49-F238E27FC236}">
                        <a16:creationId xmlns:a16="http://schemas.microsoft.com/office/drawing/2014/main" id="{3C2D06A9-1441-43E3-A53D-B9DB92205B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2616" y="2128813"/>
                    <a:ext cx="238847" cy="30777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000" r="-20000" b="-9804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259F354-F19A-45AD-8E11-DD997E70D185}"/>
                  </a:ext>
                </a:extLst>
              </p:cNvPr>
              <p:cNvSpPr txBox="1"/>
              <p:nvPr/>
            </p:nvSpPr>
            <p:spPr>
              <a:xfrm>
                <a:off x="435242" y="4955362"/>
                <a:ext cx="10616499" cy="485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sz="18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type m:val="skw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func>
                      <m:func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fr-FR" sz="180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1800" dirty="0"/>
                  <a:t>Similarly,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sz="18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18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en-US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𝑑𝑟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𝑘𝑟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80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sSubSup>
                          <m:sSub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e>
                    </m:nary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259F354-F19A-45AD-8E11-DD997E70D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2" y="4955362"/>
                <a:ext cx="10616499" cy="485518"/>
              </a:xfrm>
              <a:prstGeom prst="rect">
                <a:avLst/>
              </a:prstGeom>
              <a:blipFill>
                <a:blip r:embed="rId11"/>
                <a:stretch>
                  <a:fillRect l="-459" t="-101250" b="-15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CFE850-02C8-B896-E17B-17CC713F6E5E}"/>
              </a:ext>
            </a:extLst>
          </p:cNvPr>
          <p:cNvSpPr/>
          <p:nvPr/>
        </p:nvSpPr>
        <p:spPr>
          <a:xfrm>
            <a:off x="8480248" y="5485056"/>
            <a:ext cx="3569479" cy="84335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Reaction observables carry imprints of the </a:t>
            </a:r>
            <a:r>
              <a:rPr lang="en-US" sz="1800">
                <a:solidFill>
                  <a:schemeClr val="tx1"/>
                </a:solidFill>
              </a:rPr>
              <a:t>nuclear force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FA5DFCE1-ECAD-6512-75AB-6248A122E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9B4CDE7-0502-5689-BFE5-84BA68CA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A33455D9-7F88-791D-7450-664C0804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365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644E2D-5576-4E0B-87EC-95C42CC4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Representation of the born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232B9D-7927-47D8-B1B2-B0A2F41F2C78}"/>
                  </a:ext>
                </a:extLst>
              </p:cNvPr>
              <p:cNvSpPr/>
              <p:nvPr/>
            </p:nvSpPr>
            <p:spPr>
              <a:xfrm>
                <a:off x="3916183" y="1481924"/>
                <a:ext cx="5160195" cy="612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𝛩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US" sz="1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p>
                                  <m:r>
                                    <a:rPr lang="fr-FR" sz="1800" b="1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ℏ</m:t>
                                              </m:r>
                                            </m:e>
                                            <m:sup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nary>
                        </m:e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fr-FR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C232B9D-7927-47D8-B1B2-B0A2F41F2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183" y="1481924"/>
                <a:ext cx="5160195" cy="6128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47F53E78-017C-457E-9E74-0EDC854B4124}"/>
              </a:ext>
            </a:extLst>
          </p:cNvPr>
          <p:cNvGrpSpPr/>
          <p:nvPr/>
        </p:nvGrpSpPr>
        <p:grpSpPr>
          <a:xfrm>
            <a:off x="2041058" y="3475556"/>
            <a:ext cx="8189332" cy="1725713"/>
            <a:chOff x="2041058" y="3484683"/>
            <a:chExt cx="8189332" cy="172571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24389C9-5864-408D-91D2-09E84D38CC8B}"/>
                </a:ext>
              </a:extLst>
            </p:cNvPr>
            <p:cNvGrpSpPr/>
            <p:nvPr/>
          </p:nvGrpSpPr>
          <p:grpSpPr>
            <a:xfrm>
              <a:off x="2041058" y="3484683"/>
              <a:ext cx="2220722" cy="1448056"/>
              <a:chOff x="747188" y="4363784"/>
              <a:chExt cx="2220722" cy="1448056"/>
            </a:xfrm>
          </p:grpSpPr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8152840A-C654-4440-8D07-4A6D19151C37}"/>
                  </a:ext>
                </a:extLst>
              </p:cNvPr>
              <p:cNvGrpSpPr/>
              <p:nvPr/>
            </p:nvGrpSpPr>
            <p:grpSpPr>
              <a:xfrm>
                <a:off x="747188" y="4537069"/>
                <a:ext cx="2220722" cy="1274771"/>
                <a:chOff x="575827" y="2203009"/>
                <a:chExt cx="2220722" cy="1274771"/>
              </a:xfrm>
            </p:grpSpPr>
            <p:sp>
              <p:nvSpPr>
                <p:cNvPr id="24" name="Forme libre 39">
                  <a:extLst>
                    <a:ext uri="{FF2B5EF4-FFF2-40B4-BE49-F238E27FC236}">
                      <a16:creationId xmlns:a16="http://schemas.microsoft.com/office/drawing/2014/main" id="{E1A8B658-785C-46FD-98E4-ADC924D014B6}"/>
                    </a:ext>
                  </a:extLst>
                </p:cNvPr>
                <p:cNvSpPr/>
                <p:nvPr/>
              </p:nvSpPr>
              <p:spPr>
                <a:xfrm>
                  <a:off x="1111355" y="2438400"/>
                  <a:ext cx="1685194" cy="1039380"/>
                </a:xfrm>
                <a:custGeom>
                  <a:avLst/>
                  <a:gdLst>
                    <a:gd name="connsiteX0" fmla="*/ 84994 w 1495148"/>
                    <a:gd name="connsiteY0" fmla="*/ 301988 h 1265168"/>
                    <a:gd name="connsiteX1" fmla="*/ 427894 w 1495148"/>
                    <a:gd name="connsiteY1" fmla="*/ 47988 h 1265168"/>
                    <a:gd name="connsiteX2" fmla="*/ 986694 w 1495148"/>
                    <a:gd name="connsiteY2" fmla="*/ 47988 h 1265168"/>
                    <a:gd name="connsiteX3" fmla="*/ 1494694 w 1495148"/>
                    <a:gd name="connsiteY3" fmla="*/ 543288 h 1265168"/>
                    <a:gd name="connsiteX4" fmla="*/ 1062894 w 1495148"/>
                    <a:gd name="connsiteY4" fmla="*/ 1178288 h 1265168"/>
                    <a:gd name="connsiteX5" fmla="*/ 364394 w 1495148"/>
                    <a:gd name="connsiteY5" fmla="*/ 1203688 h 1265168"/>
                    <a:gd name="connsiteX6" fmla="*/ 21494 w 1495148"/>
                    <a:gd name="connsiteY6" fmla="*/ 657588 h 1265168"/>
                    <a:gd name="connsiteX7" fmla="*/ 84994 w 1495148"/>
                    <a:gd name="connsiteY7" fmla="*/ 301988 h 126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95148" h="1265168">
                      <a:moveTo>
                        <a:pt x="84994" y="301988"/>
                      </a:moveTo>
                      <a:cubicBezTo>
                        <a:pt x="152727" y="200388"/>
                        <a:pt x="277611" y="90321"/>
                        <a:pt x="427894" y="47988"/>
                      </a:cubicBezTo>
                      <a:cubicBezTo>
                        <a:pt x="578177" y="5655"/>
                        <a:pt x="808894" y="-34562"/>
                        <a:pt x="986694" y="47988"/>
                      </a:cubicBezTo>
                      <a:cubicBezTo>
                        <a:pt x="1164494" y="130538"/>
                        <a:pt x="1481994" y="354905"/>
                        <a:pt x="1494694" y="543288"/>
                      </a:cubicBezTo>
                      <a:cubicBezTo>
                        <a:pt x="1507394" y="731671"/>
                        <a:pt x="1251277" y="1068221"/>
                        <a:pt x="1062894" y="1178288"/>
                      </a:cubicBezTo>
                      <a:cubicBezTo>
                        <a:pt x="874511" y="1288355"/>
                        <a:pt x="537961" y="1290471"/>
                        <a:pt x="364394" y="1203688"/>
                      </a:cubicBezTo>
                      <a:cubicBezTo>
                        <a:pt x="190827" y="1116905"/>
                        <a:pt x="72294" y="812105"/>
                        <a:pt x="21494" y="657588"/>
                      </a:cubicBezTo>
                      <a:cubicBezTo>
                        <a:pt x="-29306" y="503071"/>
                        <a:pt x="17261" y="403588"/>
                        <a:pt x="84994" y="301988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dk1">
                        <a:shade val="15000"/>
                        <a:satMod val="180000"/>
                      </a:schemeClr>
                    </a:gs>
                    <a:gs pos="50000">
                      <a:schemeClr val="bg1">
                        <a:lumMod val="50000"/>
                      </a:schemeClr>
                    </a:gs>
                    <a:gs pos="7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Connecteur droit avec flèche 26">
                  <a:extLst>
                    <a:ext uri="{FF2B5EF4-FFF2-40B4-BE49-F238E27FC236}">
                      <a16:creationId xmlns:a16="http://schemas.microsoft.com/office/drawing/2014/main" id="{0E5044CC-571E-4EFC-ADCE-583D76BA79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24350" y="2737986"/>
                  <a:ext cx="774009" cy="691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droit avec flèche 27">
                  <a:extLst>
                    <a:ext uri="{FF2B5EF4-FFF2-40B4-BE49-F238E27FC236}">
                      <a16:creationId xmlns:a16="http://schemas.microsoft.com/office/drawing/2014/main" id="{DE831110-5B75-4368-BDCA-D6468D1A0B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44065" y="2203009"/>
                  <a:ext cx="342209" cy="533796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3" name="Picture 39" descr="ball2v2pn-2.png">
                  <a:extLst>
                    <a:ext uri="{FF2B5EF4-FFF2-40B4-BE49-F238E27FC236}">
                      <a16:creationId xmlns:a16="http://schemas.microsoft.com/office/drawing/2014/main" id="{CF34B9D9-5EEE-4C23-AB56-9B722C9DB6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572914" y="2620313"/>
                  <a:ext cx="241864" cy="236037"/>
                </a:xfrm>
                <a:prstGeom prst="rect">
                  <a:avLst/>
                </a:prstGeom>
              </p:spPr>
            </p:pic>
            <p:pic>
              <p:nvPicPr>
                <p:cNvPr id="35" name="Picture 39" descr="ball2v2pn-2.png">
                  <a:extLst>
                    <a:ext uri="{FF2B5EF4-FFF2-40B4-BE49-F238E27FC236}">
                      <a16:creationId xmlns:a16="http://schemas.microsoft.com/office/drawing/2014/main" id="{C1B40A78-6868-4207-9A16-BD21104939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407932" y="2618787"/>
                  <a:ext cx="241864" cy="236037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ZoneTexte 35">
                      <a:extLst>
                        <a:ext uri="{FF2B5EF4-FFF2-40B4-BE49-F238E27FC236}">
                          <a16:creationId xmlns:a16="http://schemas.microsoft.com/office/drawing/2014/main" id="{46106ABD-6644-4733-8470-619F78FA2C4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4929" y="2310921"/>
                      <a:ext cx="294376" cy="35330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fr-F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6" name="ZoneTexte 35">
                      <a:extLst>
                        <a:ext uri="{FF2B5EF4-FFF2-40B4-BE49-F238E27FC236}">
                          <a16:creationId xmlns:a16="http://schemas.microsoft.com/office/drawing/2014/main" id="{46106ABD-6644-4733-8470-619F78FA2C4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4929" y="2310921"/>
                      <a:ext cx="294376" cy="35330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8367" r="-4082" b="-172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ZoneTexte 39">
                    <a:extLst>
                      <a:ext uri="{FF2B5EF4-FFF2-40B4-BE49-F238E27FC236}">
                        <a16:creationId xmlns:a16="http://schemas.microsoft.com/office/drawing/2014/main" id="{6C70EFFF-FAD1-44C2-BF4D-FA12A4734AFA}"/>
                      </a:ext>
                    </a:extLst>
                  </p:cNvPr>
                  <p:cNvSpPr txBox="1"/>
                  <p:nvPr/>
                </p:nvSpPr>
                <p:spPr>
                  <a:xfrm>
                    <a:off x="2109879" y="4363784"/>
                    <a:ext cx="323935" cy="3850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0" name="ZoneTexte 39">
                    <a:extLst>
                      <a:ext uri="{FF2B5EF4-FFF2-40B4-BE49-F238E27FC236}">
                        <a16:creationId xmlns:a16="http://schemas.microsoft.com/office/drawing/2014/main" id="{6C70EFFF-FAD1-44C2-BF4D-FA12A4734A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09879" y="4363784"/>
                    <a:ext cx="323935" cy="3850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981" r="-13208" b="-2222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C6FA7B41-5DF0-42D6-B4B6-FA4D519620CD}"/>
                </a:ext>
              </a:extLst>
            </p:cNvPr>
            <p:cNvGrpSpPr/>
            <p:nvPr/>
          </p:nvGrpSpPr>
          <p:grpSpPr>
            <a:xfrm>
              <a:off x="4726990" y="3657969"/>
              <a:ext cx="2220722" cy="1274771"/>
              <a:chOff x="3422503" y="4537069"/>
              <a:chExt cx="2220722" cy="1274771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AA6573B5-A291-4EF1-8D51-79156BEE7E9F}"/>
                  </a:ext>
                </a:extLst>
              </p:cNvPr>
              <p:cNvGrpSpPr/>
              <p:nvPr/>
            </p:nvGrpSpPr>
            <p:grpSpPr>
              <a:xfrm>
                <a:off x="3422503" y="4537069"/>
                <a:ext cx="2220722" cy="1274771"/>
                <a:chOff x="747188" y="4537069"/>
                <a:chExt cx="2220722" cy="1274771"/>
              </a:xfrm>
            </p:grpSpPr>
            <p:grpSp>
              <p:nvGrpSpPr>
                <p:cNvPr id="42" name="Groupe 41">
                  <a:extLst>
                    <a:ext uri="{FF2B5EF4-FFF2-40B4-BE49-F238E27FC236}">
                      <a16:creationId xmlns:a16="http://schemas.microsoft.com/office/drawing/2014/main" id="{E98EAA19-92C1-4808-89EA-55F1AE888321}"/>
                    </a:ext>
                  </a:extLst>
                </p:cNvPr>
                <p:cNvGrpSpPr/>
                <p:nvPr/>
              </p:nvGrpSpPr>
              <p:grpSpPr>
                <a:xfrm>
                  <a:off x="747188" y="4644981"/>
                  <a:ext cx="2220722" cy="1166859"/>
                  <a:chOff x="575827" y="2310921"/>
                  <a:chExt cx="2220722" cy="1166859"/>
                </a:xfrm>
              </p:grpSpPr>
              <p:sp>
                <p:nvSpPr>
                  <p:cNvPr id="44" name="Forme libre 39">
                    <a:extLst>
                      <a:ext uri="{FF2B5EF4-FFF2-40B4-BE49-F238E27FC236}">
                        <a16:creationId xmlns:a16="http://schemas.microsoft.com/office/drawing/2014/main" id="{6F4CFB6F-D0F7-4480-96D8-53870ADDE5D5}"/>
                      </a:ext>
                    </a:extLst>
                  </p:cNvPr>
                  <p:cNvSpPr/>
                  <p:nvPr/>
                </p:nvSpPr>
                <p:spPr>
                  <a:xfrm>
                    <a:off x="1111355" y="2438400"/>
                    <a:ext cx="1685194" cy="1039380"/>
                  </a:xfrm>
                  <a:custGeom>
                    <a:avLst/>
                    <a:gdLst>
                      <a:gd name="connsiteX0" fmla="*/ 84994 w 1495148"/>
                      <a:gd name="connsiteY0" fmla="*/ 301988 h 1265168"/>
                      <a:gd name="connsiteX1" fmla="*/ 427894 w 1495148"/>
                      <a:gd name="connsiteY1" fmla="*/ 47988 h 1265168"/>
                      <a:gd name="connsiteX2" fmla="*/ 986694 w 1495148"/>
                      <a:gd name="connsiteY2" fmla="*/ 47988 h 1265168"/>
                      <a:gd name="connsiteX3" fmla="*/ 1494694 w 1495148"/>
                      <a:gd name="connsiteY3" fmla="*/ 543288 h 1265168"/>
                      <a:gd name="connsiteX4" fmla="*/ 1062894 w 1495148"/>
                      <a:gd name="connsiteY4" fmla="*/ 1178288 h 1265168"/>
                      <a:gd name="connsiteX5" fmla="*/ 364394 w 1495148"/>
                      <a:gd name="connsiteY5" fmla="*/ 1203688 h 1265168"/>
                      <a:gd name="connsiteX6" fmla="*/ 21494 w 1495148"/>
                      <a:gd name="connsiteY6" fmla="*/ 657588 h 1265168"/>
                      <a:gd name="connsiteX7" fmla="*/ 84994 w 1495148"/>
                      <a:gd name="connsiteY7" fmla="*/ 301988 h 126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95148" h="1265168">
                        <a:moveTo>
                          <a:pt x="84994" y="301988"/>
                        </a:moveTo>
                        <a:cubicBezTo>
                          <a:pt x="152727" y="200388"/>
                          <a:pt x="277611" y="90321"/>
                          <a:pt x="427894" y="47988"/>
                        </a:cubicBezTo>
                        <a:cubicBezTo>
                          <a:pt x="578177" y="5655"/>
                          <a:pt x="808894" y="-34562"/>
                          <a:pt x="986694" y="47988"/>
                        </a:cubicBezTo>
                        <a:cubicBezTo>
                          <a:pt x="1164494" y="130538"/>
                          <a:pt x="1481994" y="354905"/>
                          <a:pt x="1494694" y="543288"/>
                        </a:cubicBezTo>
                        <a:cubicBezTo>
                          <a:pt x="1507394" y="731671"/>
                          <a:pt x="1251277" y="1068221"/>
                          <a:pt x="1062894" y="1178288"/>
                        </a:cubicBezTo>
                        <a:cubicBezTo>
                          <a:pt x="874511" y="1288355"/>
                          <a:pt x="537961" y="1290471"/>
                          <a:pt x="364394" y="1203688"/>
                        </a:cubicBezTo>
                        <a:cubicBezTo>
                          <a:pt x="190827" y="1116905"/>
                          <a:pt x="72294" y="812105"/>
                          <a:pt x="21494" y="657588"/>
                        </a:cubicBezTo>
                        <a:cubicBezTo>
                          <a:pt x="-29306" y="503071"/>
                          <a:pt x="17261" y="403588"/>
                          <a:pt x="84994" y="301988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dk1">
                          <a:shade val="15000"/>
                          <a:satMod val="180000"/>
                        </a:schemeClr>
                      </a:gs>
                      <a:gs pos="50000">
                        <a:schemeClr val="bg1">
                          <a:lumMod val="50000"/>
                        </a:schemeClr>
                      </a:gs>
                      <a:gs pos="7000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45" name="Connecteur droit avec flèche 44">
                    <a:extLst>
                      <a:ext uri="{FF2B5EF4-FFF2-40B4-BE49-F238E27FC236}">
                        <a16:creationId xmlns:a16="http://schemas.microsoft.com/office/drawing/2014/main" id="{0AA625DD-B246-484A-B2FC-852F0FB3611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24350" y="2737986"/>
                    <a:ext cx="774009" cy="691"/>
                  </a:xfrm>
                  <a:prstGeom prst="straightConnector1">
                    <a:avLst/>
                  </a:prstGeom>
                  <a:ln w="25400" cap="flat" cmpd="sng">
                    <a:solidFill>
                      <a:srgbClr val="FF0000"/>
                    </a:solidFill>
                    <a:headEnd type="none"/>
                    <a:tailEnd type="stealth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cteur droit avec flèche 45">
                    <a:extLst>
                      <a:ext uri="{FF2B5EF4-FFF2-40B4-BE49-F238E27FC236}">
                        <a16:creationId xmlns:a16="http://schemas.microsoft.com/office/drawing/2014/main" id="{E800ACE9-B408-4F2B-B3D5-4475EEECF8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65930" y="2376294"/>
                    <a:ext cx="342209" cy="533796"/>
                  </a:xfrm>
                  <a:prstGeom prst="straightConnector1">
                    <a:avLst/>
                  </a:prstGeom>
                  <a:ln w="25400" cap="flat" cmpd="sng">
                    <a:solidFill>
                      <a:srgbClr val="FF0000"/>
                    </a:solidFill>
                    <a:headEnd type="none"/>
                    <a:tailEnd type="stealth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47" name="Picture 39" descr="ball2v2pn-2.png">
                    <a:extLst>
                      <a:ext uri="{FF2B5EF4-FFF2-40B4-BE49-F238E27FC236}">
                        <a16:creationId xmlns:a16="http://schemas.microsoft.com/office/drawing/2014/main" id="{61723D48-53D4-47E3-BB4D-2FA1ADE53C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654851">
                    <a:off x="572914" y="2620313"/>
                    <a:ext cx="241864" cy="236037"/>
                  </a:xfrm>
                  <a:prstGeom prst="rect">
                    <a:avLst/>
                  </a:prstGeom>
                </p:spPr>
              </p:pic>
              <p:pic>
                <p:nvPicPr>
                  <p:cNvPr id="48" name="Picture 39" descr="ball2v2pn-2.png">
                    <a:extLst>
                      <a:ext uri="{FF2B5EF4-FFF2-40B4-BE49-F238E27FC236}">
                        <a16:creationId xmlns:a16="http://schemas.microsoft.com/office/drawing/2014/main" id="{7C241DE4-DBF7-4010-9020-43EBBD3B62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654851">
                    <a:off x="1407932" y="2618787"/>
                    <a:ext cx="241864" cy="236037"/>
                  </a:xfrm>
                  <a:prstGeom prst="rect">
                    <a:avLst/>
                  </a:prstGeom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ZoneTexte 48">
                        <a:extLst>
                          <a:ext uri="{FF2B5EF4-FFF2-40B4-BE49-F238E27FC236}">
                            <a16:creationId xmlns:a16="http://schemas.microsoft.com/office/drawing/2014/main" id="{9847745A-6E2D-450C-98F8-4C27B0A4A69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4929" y="2310921"/>
                        <a:ext cx="294376" cy="3533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49" name="ZoneTexte 48">
                        <a:extLst>
                          <a:ext uri="{FF2B5EF4-FFF2-40B4-BE49-F238E27FC236}">
                            <a16:creationId xmlns:a16="http://schemas.microsoft.com/office/drawing/2014/main" id="{9847745A-6E2D-450C-98F8-4C27B0A4A69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74929" y="2310921"/>
                        <a:ext cx="294376" cy="353302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l="-18750" r="-6250" b="-17241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ZoneTexte 42">
                      <a:extLst>
                        <a:ext uri="{FF2B5EF4-FFF2-40B4-BE49-F238E27FC236}">
                          <a16:creationId xmlns:a16="http://schemas.microsoft.com/office/drawing/2014/main" id="{5FA182A5-A8F6-45BC-B2C4-AB92BA367A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31744" y="4537069"/>
                      <a:ext cx="323935" cy="38504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fr-F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3" name="ZoneTexte 42">
                      <a:extLst>
                        <a:ext uri="{FF2B5EF4-FFF2-40B4-BE49-F238E27FC236}">
                          <a16:creationId xmlns:a16="http://schemas.microsoft.com/office/drawing/2014/main" id="{5FA182A5-A8F6-45BC-B2C4-AB92BA367A0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631744" y="4537069"/>
                      <a:ext cx="323935" cy="38504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16981" r="-13208" b="-222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60" name="Picture 39" descr="ball2v2pn-2.png">
                <a:extLst>
                  <a:ext uri="{FF2B5EF4-FFF2-40B4-BE49-F238E27FC236}">
                    <a16:creationId xmlns:a16="http://schemas.microsoft.com/office/drawing/2014/main" id="{6AAA394C-549B-4FBE-B317-CBFB1C0C0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4754130" y="5164818"/>
                <a:ext cx="241864" cy="236037"/>
              </a:xfrm>
              <a:prstGeom prst="rect">
                <a:avLst/>
              </a:prstGeom>
            </p:spPr>
          </p:pic>
          <p:cxnSp>
            <p:nvCxnSpPr>
              <p:cNvPr id="61" name="Connecteur droit avec flèche 60">
                <a:extLst>
                  <a:ext uri="{FF2B5EF4-FFF2-40B4-BE49-F238E27FC236}">
                    <a16:creationId xmlns:a16="http://schemas.microsoft.com/office/drawing/2014/main" id="{97105164-A05B-479E-8572-8465D92BBDF8}"/>
                  </a:ext>
                </a:extLst>
              </p:cNvPr>
              <p:cNvCxnSpPr>
                <a:cxnSpLocks/>
                <a:stCxn id="48" idx="2"/>
                <a:endCxn id="60" idx="0"/>
              </p:cNvCxnSpPr>
              <p:nvPr/>
            </p:nvCxnSpPr>
            <p:spPr>
              <a:xfrm>
                <a:off x="4492527" y="5086435"/>
                <a:ext cx="265548" cy="180832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D5CE754C-9A5D-4648-9E56-4FF5272AE8A9}"/>
                </a:ext>
              </a:extLst>
            </p:cNvPr>
            <p:cNvGrpSpPr/>
            <p:nvPr/>
          </p:nvGrpSpPr>
          <p:grpSpPr>
            <a:xfrm>
              <a:off x="7412922" y="3765881"/>
              <a:ext cx="2817468" cy="1166859"/>
              <a:chOff x="5888922" y="4758615"/>
              <a:chExt cx="2817468" cy="1166859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FEBDDB2C-2417-45E5-A6C2-EEC10CC410D2}"/>
                  </a:ext>
                </a:extLst>
              </p:cNvPr>
              <p:cNvGrpSpPr/>
              <p:nvPr/>
            </p:nvGrpSpPr>
            <p:grpSpPr>
              <a:xfrm>
                <a:off x="5888922" y="4758615"/>
                <a:ext cx="2220722" cy="1166859"/>
                <a:chOff x="747188" y="4644981"/>
                <a:chExt cx="2220722" cy="1166859"/>
              </a:xfrm>
            </p:grpSpPr>
            <p:grpSp>
              <p:nvGrpSpPr>
                <p:cNvPr id="51" name="Groupe 50">
                  <a:extLst>
                    <a:ext uri="{FF2B5EF4-FFF2-40B4-BE49-F238E27FC236}">
                      <a16:creationId xmlns:a16="http://schemas.microsoft.com/office/drawing/2014/main" id="{C69A654E-DF02-49E4-961C-06F14BA9C025}"/>
                    </a:ext>
                  </a:extLst>
                </p:cNvPr>
                <p:cNvGrpSpPr/>
                <p:nvPr/>
              </p:nvGrpSpPr>
              <p:grpSpPr>
                <a:xfrm>
                  <a:off x="747188" y="4644981"/>
                  <a:ext cx="2220722" cy="1166859"/>
                  <a:chOff x="575827" y="2310921"/>
                  <a:chExt cx="2220722" cy="1166859"/>
                </a:xfrm>
              </p:grpSpPr>
              <p:sp>
                <p:nvSpPr>
                  <p:cNvPr id="53" name="Forme libre 39">
                    <a:extLst>
                      <a:ext uri="{FF2B5EF4-FFF2-40B4-BE49-F238E27FC236}">
                        <a16:creationId xmlns:a16="http://schemas.microsoft.com/office/drawing/2014/main" id="{C81AB9DA-23A4-40FA-92A4-7DEF03D06A91}"/>
                      </a:ext>
                    </a:extLst>
                  </p:cNvPr>
                  <p:cNvSpPr/>
                  <p:nvPr/>
                </p:nvSpPr>
                <p:spPr>
                  <a:xfrm>
                    <a:off x="1111355" y="2438400"/>
                    <a:ext cx="1685194" cy="1039380"/>
                  </a:xfrm>
                  <a:custGeom>
                    <a:avLst/>
                    <a:gdLst>
                      <a:gd name="connsiteX0" fmla="*/ 84994 w 1495148"/>
                      <a:gd name="connsiteY0" fmla="*/ 301988 h 1265168"/>
                      <a:gd name="connsiteX1" fmla="*/ 427894 w 1495148"/>
                      <a:gd name="connsiteY1" fmla="*/ 47988 h 1265168"/>
                      <a:gd name="connsiteX2" fmla="*/ 986694 w 1495148"/>
                      <a:gd name="connsiteY2" fmla="*/ 47988 h 1265168"/>
                      <a:gd name="connsiteX3" fmla="*/ 1494694 w 1495148"/>
                      <a:gd name="connsiteY3" fmla="*/ 543288 h 1265168"/>
                      <a:gd name="connsiteX4" fmla="*/ 1062894 w 1495148"/>
                      <a:gd name="connsiteY4" fmla="*/ 1178288 h 1265168"/>
                      <a:gd name="connsiteX5" fmla="*/ 364394 w 1495148"/>
                      <a:gd name="connsiteY5" fmla="*/ 1203688 h 1265168"/>
                      <a:gd name="connsiteX6" fmla="*/ 21494 w 1495148"/>
                      <a:gd name="connsiteY6" fmla="*/ 657588 h 1265168"/>
                      <a:gd name="connsiteX7" fmla="*/ 84994 w 1495148"/>
                      <a:gd name="connsiteY7" fmla="*/ 301988 h 126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95148" h="1265168">
                        <a:moveTo>
                          <a:pt x="84994" y="301988"/>
                        </a:moveTo>
                        <a:cubicBezTo>
                          <a:pt x="152727" y="200388"/>
                          <a:pt x="277611" y="90321"/>
                          <a:pt x="427894" y="47988"/>
                        </a:cubicBezTo>
                        <a:cubicBezTo>
                          <a:pt x="578177" y="5655"/>
                          <a:pt x="808894" y="-34562"/>
                          <a:pt x="986694" y="47988"/>
                        </a:cubicBezTo>
                        <a:cubicBezTo>
                          <a:pt x="1164494" y="130538"/>
                          <a:pt x="1481994" y="354905"/>
                          <a:pt x="1494694" y="543288"/>
                        </a:cubicBezTo>
                        <a:cubicBezTo>
                          <a:pt x="1507394" y="731671"/>
                          <a:pt x="1251277" y="1068221"/>
                          <a:pt x="1062894" y="1178288"/>
                        </a:cubicBezTo>
                        <a:cubicBezTo>
                          <a:pt x="874511" y="1288355"/>
                          <a:pt x="537961" y="1290471"/>
                          <a:pt x="364394" y="1203688"/>
                        </a:cubicBezTo>
                        <a:cubicBezTo>
                          <a:pt x="190827" y="1116905"/>
                          <a:pt x="72294" y="812105"/>
                          <a:pt x="21494" y="657588"/>
                        </a:cubicBezTo>
                        <a:cubicBezTo>
                          <a:pt x="-29306" y="503071"/>
                          <a:pt x="17261" y="403588"/>
                          <a:pt x="84994" y="301988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dk1">
                          <a:shade val="15000"/>
                          <a:satMod val="180000"/>
                        </a:schemeClr>
                      </a:gs>
                      <a:gs pos="50000">
                        <a:schemeClr val="bg1">
                          <a:lumMod val="50000"/>
                        </a:schemeClr>
                      </a:gs>
                      <a:gs pos="70000">
                        <a:schemeClr val="bg1">
                          <a:lumMod val="6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4" name="Connecteur droit avec flèche 53">
                    <a:extLst>
                      <a:ext uri="{FF2B5EF4-FFF2-40B4-BE49-F238E27FC236}">
                        <a16:creationId xmlns:a16="http://schemas.microsoft.com/office/drawing/2014/main" id="{F0326597-DCD0-4C4B-85A8-E20008009418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73641" y="2736811"/>
                    <a:ext cx="774009" cy="691"/>
                  </a:xfrm>
                  <a:prstGeom prst="straightConnector1">
                    <a:avLst/>
                  </a:prstGeom>
                  <a:ln w="25400" cap="flat" cmpd="sng">
                    <a:solidFill>
                      <a:srgbClr val="FF0000"/>
                    </a:solidFill>
                    <a:headEnd type="none"/>
                    <a:tailEnd type="stealth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avec flèche 54">
                    <a:extLst>
                      <a:ext uri="{FF2B5EF4-FFF2-40B4-BE49-F238E27FC236}">
                        <a16:creationId xmlns:a16="http://schemas.microsoft.com/office/drawing/2014/main" id="{3C27793C-CACD-47EB-9147-14D198A99B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142036" y="2577558"/>
                    <a:ext cx="342209" cy="533796"/>
                  </a:xfrm>
                  <a:prstGeom prst="straightConnector1">
                    <a:avLst/>
                  </a:prstGeom>
                  <a:ln w="25400" cap="flat" cmpd="sng">
                    <a:solidFill>
                      <a:srgbClr val="FF0000"/>
                    </a:solidFill>
                    <a:headEnd type="none"/>
                    <a:tailEnd type="stealth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56" name="Picture 39" descr="ball2v2pn-2.png">
                    <a:extLst>
                      <a:ext uri="{FF2B5EF4-FFF2-40B4-BE49-F238E27FC236}">
                        <a16:creationId xmlns:a16="http://schemas.microsoft.com/office/drawing/2014/main" id="{2B69F4CA-4F22-47F3-8120-EE57474F45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654851">
                    <a:off x="572914" y="2620313"/>
                    <a:ext cx="241864" cy="236037"/>
                  </a:xfrm>
                  <a:prstGeom prst="rect">
                    <a:avLst/>
                  </a:prstGeom>
                </p:spPr>
              </p:pic>
              <p:pic>
                <p:nvPicPr>
                  <p:cNvPr id="57" name="Picture 39" descr="ball2v2pn-2.png">
                    <a:extLst>
                      <a:ext uri="{FF2B5EF4-FFF2-40B4-BE49-F238E27FC236}">
                        <a16:creationId xmlns:a16="http://schemas.microsoft.com/office/drawing/2014/main" id="{111A8944-A27E-49B1-82CD-16F90141A6F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654851">
                    <a:off x="1407932" y="2618787"/>
                    <a:ext cx="241864" cy="236037"/>
                  </a:xfrm>
                  <a:prstGeom prst="rect">
                    <a:avLst/>
                  </a:prstGeom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ZoneTexte 57">
                        <a:extLst>
                          <a:ext uri="{FF2B5EF4-FFF2-40B4-BE49-F238E27FC236}">
                            <a16:creationId xmlns:a16="http://schemas.microsoft.com/office/drawing/2014/main" id="{C6482C68-4801-43B0-862A-CD5D5B8CFB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4929" y="2310921"/>
                        <a:ext cx="294376" cy="35330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58" name="ZoneTexte 57">
                        <a:extLst>
                          <a:ext uri="{FF2B5EF4-FFF2-40B4-BE49-F238E27FC236}">
                            <a16:creationId xmlns:a16="http://schemas.microsoft.com/office/drawing/2014/main" id="{C6482C68-4801-43B0-862A-CD5D5B8CFBE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74929" y="2310921"/>
                        <a:ext cx="294376" cy="353302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 l="-18750" r="-4167" b="-17241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ZoneTexte 51">
                      <a:extLst>
                        <a:ext uri="{FF2B5EF4-FFF2-40B4-BE49-F238E27FC236}">
                          <a16:creationId xmlns:a16="http://schemas.microsoft.com/office/drawing/2014/main" id="{663D0BA9-250C-402E-BE06-0506577733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7781" y="5038944"/>
                      <a:ext cx="323935" cy="38504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fr-F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fr-FR" i="1" dirty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2" name="ZoneTexte 51">
                      <a:extLst>
                        <a:ext uri="{FF2B5EF4-FFF2-40B4-BE49-F238E27FC236}">
                          <a16:creationId xmlns:a16="http://schemas.microsoft.com/office/drawing/2014/main" id="{663D0BA9-250C-402E-BE06-0506577733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57781" y="5038944"/>
                      <a:ext cx="323935" cy="38504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16981" r="-13208" b="-222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89191DC3-FF26-4528-8117-312D6350A5DB}"/>
                  </a:ext>
                </a:extLst>
              </p:cNvPr>
              <p:cNvSpPr txBox="1"/>
              <p:nvPr/>
            </p:nvSpPr>
            <p:spPr>
              <a:xfrm>
                <a:off x="8265244" y="5049054"/>
                <a:ext cx="4411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…</a:t>
                </a:r>
                <a:endParaRPr lang="en-US" dirty="0"/>
              </a:p>
            </p:txBody>
          </p:sp>
          <p:pic>
            <p:nvPicPr>
              <p:cNvPr id="64" name="Picture 39" descr="ball2v2pn-2.png">
                <a:extLst>
                  <a:ext uri="{FF2B5EF4-FFF2-40B4-BE49-F238E27FC236}">
                    <a16:creationId xmlns:a16="http://schemas.microsoft.com/office/drawing/2014/main" id="{3D85AF15-7A72-4DDE-827C-4F055E9CC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7354343" y="4997369"/>
                <a:ext cx="241864" cy="236037"/>
              </a:xfrm>
              <a:prstGeom prst="rect">
                <a:avLst/>
              </a:prstGeom>
            </p:spPr>
          </p:pic>
          <p:pic>
            <p:nvPicPr>
              <p:cNvPr id="65" name="Picture 39" descr="ball2v2pn-2.png">
                <a:extLst>
                  <a:ext uri="{FF2B5EF4-FFF2-40B4-BE49-F238E27FC236}">
                    <a16:creationId xmlns:a16="http://schemas.microsoft.com/office/drawing/2014/main" id="{08D38757-8239-4BEB-B4B0-4F0AC42D2A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7266954" y="5519222"/>
                <a:ext cx="241864" cy="236037"/>
              </a:xfrm>
              <a:prstGeom prst="rect">
                <a:avLst/>
              </a:prstGeom>
            </p:spPr>
          </p:pic>
          <p:cxnSp>
            <p:nvCxnSpPr>
              <p:cNvPr id="66" name="Connecteur droit avec flèche 65">
                <a:extLst>
                  <a:ext uri="{FF2B5EF4-FFF2-40B4-BE49-F238E27FC236}">
                    <a16:creationId xmlns:a16="http://schemas.microsoft.com/office/drawing/2014/main" id="{D61717CC-A8CE-47CA-9E56-65CA0DD08563}"/>
                  </a:ext>
                </a:extLst>
              </p:cNvPr>
              <p:cNvCxnSpPr>
                <a:cxnSpLocks/>
                <a:stCxn id="57" idx="2"/>
                <a:endCxn id="64" idx="0"/>
              </p:cNvCxnSpPr>
              <p:nvPr/>
            </p:nvCxnSpPr>
            <p:spPr>
              <a:xfrm flipV="1">
                <a:off x="6958946" y="5099818"/>
                <a:ext cx="399342" cy="100251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avec flèche 70">
                <a:extLst>
                  <a:ext uri="{FF2B5EF4-FFF2-40B4-BE49-F238E27FC236}">
                    <a16:creationId xmlns:a16="http://schemas.microsoft.com/office/drawing/2014/main" id="{C16C7DA3-0E77-4031-8803-D8A80EDC74CF}"/>
                  </a:ext>
                </a:extLst>
              </p:cNvPr>
              <p:cNvCxnSpPr>
                <a:cxnSpLocks/>
                <a:stCxn id="64" idx="1"/>
                <a:endCxn id="65" idx="3"/>
              </p:cNvCxnSpPr>
              <p:nvPr/>
            </p:nvCxnSpPr>
            <p:spPr>
              <a:xfrm flipH="1">
                <a:off x="7403840" y="5235263"/>
                <a:ext cx="55482" cy="282103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Signe Plus 75">
              <a:extLst>
                <a:ext uri="{FF2B5EF4-FFF2-40B4-BE49-F238E27FC236}">
                  <a16:creationId xmlns:a16="http://schemas.microsoft.com/office/drawing/2014/main" id="{7C07FC33-AA4F-46EB-AEEA-9912D470C6A5}"/>
                </a:ext>
              </a:extLst>
            </p:cNvPr>
            <p:cNvSpPr/>
            <p:nvPr/>
          </p:nvSpPr>
          <p:spPr>
            <a:xfrm>
              <a:off x="4321915" y="4032518"/>
              <a:ext cx="402059" cy="402059"/>
            </a:xfrm>
            <a:prstGeom prst="mathPlus">
              <a:avLst>
                <a:gd name="adj1" fmla="val 144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Signe Plus 79">
              <a:extLst>
                <a:ext uri="{FF2B5EF4-FFF2-40B4-BE49-F238E27FC236}">
                  <a16:creationId xmlns:a16="http://schemas.microsoft.com/office/drawing/2014/main" id="{A4DEE53C-AFEC-45F0-9BCB-D74DD9C3D2FA}"/>
                </a:ext>
              </a:extLst>
            </p:cNvPr>
            <p:cNvSpPr/>
            <p:nvPr/>
          </p:nvSpPr>
          <p:spPr>
            <a:xfrm>
              <a:off x="7007847" y="4032517"/>
              <a:ext cx="402059" cy="402059"/>
            </a:xfrm>
            <a:prstGeom prst="mathPlus">
              <a:avLst>
                <a:gd name="adj1" fmla="val 144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464C763D-DBC2-4FF4-8524-4986F8B58BBB}"/>
                </a:ext>
              </a:extLst>
            </p:cNvPr>
            <p:cNvSpPr txBox="1"/>
            <p:nvPr/>
          </p:nvSpPr>
          <p:spPr>
            <a:xfrm>
              <a:off x="4687976" y="4312665"/>
              <a:ext cx="13516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</a:rPr>
                <a:t>Free propagation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ABED116B-B443-4247-9418-ABCF8ED5A37F}"/>
                </a:ext>
              </a:extLst>
            </p:cNvPr>
            <p:cNvSpPr txBox="1"/>
            <p:nvPr/>
          </p:nvSpPr>
          <p:spPr>
            <a:xfrm>
              <a:off x="7921715" y="4235684"/>
              <a:ext cx="10115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</a:rPr>
                <a:t>Free propagation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514CF25F-F5F8-4235-9AA4-1F248AD6BC71}"/>
                </a:ext>
              </a:extLst>
            </p:cNvPr>
            <p:cNvSpPr txBox="1"/>
            <p:nvPr/>
          </p:nvSpPr>
          <p:spPr>
            <a:xfrm>
              <a:off x="5377919" y="4933397"/>
              <a:ext cx="1369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Interaction region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1CEFDF6C-555C-44C2-9582-CB0B9E285085}"/>
                </a:ext>
              </a:extLst>
            </p:cNvPr>
            <p:cNvSpPr txBox="1"/>
            <p:nvPr/>
          </p:nvSpPr>
          <p:spPr>
            <a:xfrm>
              <a:off x="8106404" y="4933397"/>
              <a:ext cx="1369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Interaction region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A18EFE7A-59C6-46F2-B993-D93B509525FA}"/>
                </a:ext>
              </a:extLst>
            </p:cNvPr>
            <p:cNvSpPr txBox="1"/>
            <p:nvPr/>
          </p:nvSpPr>
          <p:spPr>
            <a:xfrm>
              <a:off x="2666862" y="4933397"/>
              <a:ext cx="1369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Interaction region</a:t>
              </a:r>
            </a:p>
          </p:txBody>
        </p:sp>
        <p:sp>
          <p:nvSpPr>
            <p:cNvPr id="88" name="Forme libre 60">
              <a:extLst>
                <a:ext uri="{FF2B5EF4-FFF2-40B4-BE49-F238E27FC236}">
                  <a16:creationId xmlns:a16="http://schemas.microsoft.com/office/drawing/2014/main" id="{26221B0B-FF70-4EE3-894D-ECD6D9E8307C}"/>
                </a:ext>
              </a:extLst>
            </p:cNvPr>
            <p:cNvSpPr/>
            <p:nvPr/>
          </p:nvSpPr>
          <p:spPr>
            <a:xfrm rot="18271782">
              <a:off x="8420537" y="3989211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Forme libre 60">
              <a:extLst>
                <a:ext uri="{FF2B5EF4-FFF2-40B4-BE49-F238E27FC236}">
                  <a16:creationId xmlns:a16="http://schemas.microsoft.com/office/drawing/2014/main" id="{C747365D-E426-4980-89D2-51D5D977A96A}"/>
                </a:ext>
              </a:extLst>
            </p:cNvPr>
            <p:cNvSpPr/>
            <p:nvPr/>
          </p:nvSpPr>
          <p:spPr>
            <a:xfrm rot="18271782">
              <a:off x="5737456" y="3987128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Forme libre 60">
              <a:extLst>
                <a:ext uri="{FF2B5EF4-FFF2-40B4-BE49-F238E27FC236}">
                  <a16:creationId xmlns:a16="http://schemas.microsoft.com/office/drawing/2014/main" id="{3A51B9AD-28BF-4277-9929-6C70396F0F4D}"/>
                </a:ext>
              </a:extLst>
            </p:cNvPr>
            <p:cNvSpPr/>
            <p:nvPr/>
          </p:nvSpPr>
          <p:spPr>
            <a:xfrm>
              <a:off x="9000328" y="4552221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orme libre 60">
              <a:extLst>
                <a:ext uri="{FF2B5EF4-FFF2-40B4-BE49-F238E27FC236}">
                  <a16:creationId xmlns:a16="http://schemas.microsoft.com/office/drawing/2014/main" id="{82C8032E-6AF5-4780-905B-385C89AC9BF2}"/>
                </a:ext>
              </a:extLst>
            </p:cNvPr>
            <p:cNvSpPr/>
            <p:nvPr/>
          </p:nvSpPr>
          <p:spPr>
            <a:xfrm rot="18767410">
              <a:off x="8742896" y="4202109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orme libre 60">
              <a:extLst>
                <a:ext uri="{FF2B5EF4-FFF2-40B4-BE49-F238E27FC236}">
                  <a16:creationId xmlns:a16="http://schemas.microsoft.com/office/drawing/2014/main" id="{3EDF31AE-3FE2-4853-B21E-A56997370CAA}"/>
                </a:ext>
              </a:extLst>
            </p:cNvPr>
            <p:cNvSpPr/>
            <p:nvPr/>
          </p:nvSpPr>
          <p:spPr>
            <a:xfrm rot="6036781">
              <a:off x="6083980" y="4541696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orme libre 60">
              <a:extLst>
                <a:ext uri="{FF2B5EF4-FFF2-40B4-BE49-F238E27FC236}">
                  <a16:creationId xmlns:a16="http://schemas.microsoft.com/office/drawing/2014/main" id="{CC1803A5-B83B-4670-8F62-8DB3FB21364D}"/>
                </a:ext>
              </a:extLst>
            </p:cNvPr>
            <p:cNvSpPr/>
            <p:nvPr/>
          </p:nvSpPr>
          <p:spPr>
            <a:xfrm rot="2115731">
              <a:off x="2982676" y="4232011"/>
              <a:ext cx="221086" cy="118805"/>
            </a:xfrm>
            <a:custGeom>
              <a:avLst/>
              <a:gdLst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288358 w 2527252"/>
                <a:gd name="connsiteY7" fmla="*/ 264101 h 452754"/>
                <a:gd name="connsiteX8" fmla="*/ 2527252 w 2527252"/>
                <a:gd name="connsiteY8" fmla="*/ 251527 h 452754"/>
                <a:gd name="connsiteX0" fmla="*/ 0 w 2527252"/>
                <a:gd name="connsiteY0" fmla="*/ 440149 h 452754"/>
                <a:gd name="connsiteX1" fmla="*/ 301761 w 2527252"/>
                <a:gd name="connsiteY1" fmla="*/ 25180 h 452754"/>
                <a:gd name="connsiteX2" fmla="*/ 691537 w 2527252"/>
                <a:gd name="connsiteY2" fmla="*/ 452724 h 452754"/>
                <a:gd name="connsiteX3" fmla="*/ 1018445 w 2527252"/>
                <a:gd name="connsiteY3" fmla="*/ 30 h 452754"/>
                <a:gd name="connsiteX4" fmla="*/ 1370500 w 2527252"/>
                <a:gd name="connsiteY4" fmla="*/ 427574 h 452754"/>
                <a:gd name="connsiteX5" fmla="*/ 1735128 w 2527252"/>
                <a:gd name="connsiteY5" fmla="*/ 25180 h 452754"/>
                <a:gd name="connsiteX6" fmla="*/ 2062036 w 2527252"/>
                <a:gd name="connsiteY6" fmla="*/ 440149 h 452754"/>
                <a:gd name="connsiteX7" fmla="*/ 2527252 w 2527252"/>
                <a:gd name="connsiteY7" fmla="*/ 251527 h 4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7252" h="452754">
                  <a:moveTo>
                    <a:pt x="0" y="440149"/>
                  </a:moveTo>
                  <a:cubicBezTo>
                    <a:pt x="93252" y="231616"/>
                    <a:pt x="186505" y="23084"/>
                    <a:pt x="301761" y="25180"/>
                  </a:cubicBezTo>
                  <a:cubicBezTo>
                    <a:pt x="417017" y="27276"/>
                    <a:pt x="572090" y="456916"/>
                    <a:pt x="691537" y="452724"/>
                  </a:cubicBezTo>
                  <a:cubicBezTo>
                    <a:pt x="810984" y="448532"/>
                    <a:pt x="905285" y="4222"/>
                    <a:pt x="1018445" y="30"/>
                  </a:cubicBezTo>
                  <a:cubicBezTo>
                    <a:pt x="1131605" y="-4162"/>
                    <a:pt x="1251053" y="423382"/>
                    <a:pt x="1370500" y="427574"/>
                  </a:cubicBezTo>
                  <a:cubicBezTo>
                    <a:pt x="1489947" y="431766"/>
                    <a:pt x="1619872" y="23084"/>
                    <a:pt x="1735128" y="25180"/>
                  </a:cubicBezTo>
                  <a:cubicBezTo>
                    <a:pt x="1850384" y="27276"/>
                    <a:pt x="1930016" y="402425"/>
                    <a:pt x="2062036" y="440149"/>
                  </a:cubicBezTo>
                  <a:cubicBezTo>
                    <a:pt x="2194056" y="477873"/>
                    <a:pt x="2430332" y="290823"/>
                    <a:pt x="2527252" y="251527"/>
                  </a:cubicBezTo>
                </a:path>
              </a:pathLst>
            </a:custGeom>
            <a:ln w="25400" cap="flat" cmpd="sng">
              <a:solidFill>
                <a:srgbClr val="FF0000"/>
              </a:solidFill>
              <a:headEnd type="none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5EF6FCA5-674E-48D8-9811-19A7DB6AFC65}"/>
              </a:ext>
            </a:extLst>
          </p:cNvPr>
          <p:cNvSpPr txBox="1"/>
          <p:nvPr/>
        </p:nvSpPr>
        <p:spPr>
          <a:xfrm>
            <a:off x="435242" y="876401"/>
            <a:ext cx="813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From the Lippmann-Schwinger equation we define the  Born series expansion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40BD93C1-013C-4EC6-A99A-ED3CE8670F67}"/>
              </a:ext>
            </a:extLst>
          </p:cNvPr>
          <p:cNvSpPr txBox="1"/>
          <p:nvPr/>
        </p:nvSpPr>
        <p:spPr>
          <a:xfrm>
            <a:off x="435243" y="2562257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We can understand that the unperturbed plane wave undergoes a sequences of multiples scattering events from inside the potential region: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AE9A8D33-85F0-4AF7-A7D1-577A0E4E9564}"/>
              </a:ext>
            </a:extLst>
          </p:cNvPr>
          <p:cNvSpPr txBox="1"/>
          <p:nvPr/>
        </p:nvSpPr>
        <p:spPr>
          <a:xfrm>
            <a:off x="435242" y="5406683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But the series may not converge until all terms are including if the potential is strong enough.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5EED0B-EA2B-E8DC-F994-E3F45E608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E47E57-95D3-BBB9-337F-FCAA4FBC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510D7F-8BEE-49A6-E927-78B7D295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647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435242" y="3429000"/>
                <a:ext cx="11425644" cy="2325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In some cases, the free-wave approximation is rather poor starting point. </a:t>
                </a:r>
              </a:p>
              <a:p>
                <a:r>
                  <a:rPr lang="en-US" sz="1800" dirty="0"/>
                  <a:t>Suppose </a:t>
                </a:r>
                <a14:m>
                  <m:oMath xmlns:m="http://schemas.openxmlformats.org/officeDocument/2006/math">
                    <m:r>
                      <a:rPr lang="fr-FR" sz="1800">
                        <a:latin typeface="Cambria Math" panose="02040503050406030204" pitchFamily="18" charset="0"/>
                      </a:rPr>
                      <m:t>𝑉</m:t>
                    </m:r>
                    <m:r>
                      <a:rPr lang="fr-FR" sz="18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MF</m:t>
                        </m:r>
                      </m:sub>
                    </m:sSub>
                    <m:r>
                      <a:rPr lang="fr-FR" sz="18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</m:oMath>
                </a14:m>
                <a:r>
                  <a:rPr lang="en-US" sz="1800" dirty="0"/>
                  <a:t> and the solutions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180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18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MF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d>
                    <m:r>
                      <a:rPr lang="fr-FR" sz="180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are known/computable</a:t>
                </a:r>
              </a:p>
              <a:p>
                <a:r>
                  <a:rPr lang="fr-FR" sz="1800" dirty="0"/>
                  <a:t>O</a:t>
                </a:r>
                <a:r>
                  <a:rPr lang="en-US" sz="1800" dirty="0"/>
                  <a:t>ne can show </a:t>
                </a:r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18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bSup>
                          <m:sSub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  <m:d>
                          <m:d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⃗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  <m:sSub>
                          <m:sSub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sz="180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sz="180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sSubSup>
                          <m:sSubSupPr>
                            <m:ctrlPr>
                              <a:rPr lang="en-US" sz="180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sz="180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sz="180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fr-FR" sz="180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fr-FR" sz="1800" dirty="0"/>
              </a:p>
              <a:p>
                <a:r>
                  <a:rPr lang="en-US" sz="1800" dirty="0"/>
                  <a:t>The DWBA approximation consists in: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fr-FR" sz="180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sSubSup>
                      <m:sSubSup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fr-FR" sz="18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d>
                      <m:d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d>
                  </m:oMath>
                </a14:m>
                <a:r>
                  <a:rPr lang="en-US" sz="1800" dirty="0"/>
                  <a:t> then </a:t>
                </a:r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sz="1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fr-FR" sz="18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1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e>
                      <m:e>
                        <m:sSub>
                          <m:sSubPr>
                            <m:ctrlPr>
                              <a:rPr lang="fr-FR" sz="18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fr-FR" sz="18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</m:e>
                      <m:e>
                        <m:sSubSup>
                          <m:sSubSupPr>
                            <m:ctrlPr>
                              <a:rPr lang="en-US" sz="180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e>
                    </m:d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2" y="3429000"/>
                <a:ext cx="11425644" cy="2325124"/>
              </a:xfrm>
              <a:prstGeom prst="rect">
                <a:avLst/>
              </a:prstGeom>
              <a:blipFill>
                <a:blip r:embed="rId2"/>
                <a:stretch>
                  <a:fillRect l="-427" t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1">
            <a:extLst>
              <a:ext uri="{FF2B5EF4-FFF2-40B4-BE49-F238E27FC236}">
                <a16:creationId xmlns:a16="http://schemas.microsoft.com/office/drawing/2014/main" id="{9E65C907-B5ED-4DFE-870D-E31C50BF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Distorted Wave-Born Approximation (DWBA) </a:t>
            </a:r>
          </a:p>
        </p:txBody>
      </p:sp>
      <p:grpSp>
        <p:nvGrpSpPr>
          <p:cNvPr id="45" name="Groupe 21">
            <a:extLst>
              <a:ext uri="{FF2B5EF4-FFF2-40B4-BE49-F238E27FC236}">
                <a16:creationId xmlns:a16="http://schemas.microsoft.com/office/drawing/2014/main" id="{3E6FC710-F35C-4CB0-93E0-FE951457CDD7}"/>
              </a:ext>
            </a:extLst>
          </p:cNvPr>
          <p:cNvGrpSpPr/>
          <p:nvPr/>
        </p:nvGrpSpPr>
        <p:grpSpPr>
          <a:xfrm>
            <a:off x="7600885" y="1039532"/>
            <a:ext cx="2933212" cy="1480109"/>
            <a:chOff x="628868" y="1702807"/>
            <a:chExt cx="2933212" cy="14801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8AAFB13A-C09D-4513-8947-7527E27DA9CA}"/>
                    </a:ext>
                  </a:extLst>
                </p:cNvPr>
                <p:cNvSpPr/>
                <p:nvPr/>
              </p:nvSpPr>
              <p:spPr>
                <a:xfrm>
                  <a:off x="2881701" y="2379013"/>
                  <a:ext cx="680379" cy="4049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𝜒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8AAFB13A-C09D-4513-8947-7527E27DA9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1701" y="2379013"/>
                  <a:ext cx="680379" cy="404983"/>
                </a:xfrm>
                <a:prstGeom prst="rect">
                  <a:avLst/>
                </a:prstGeom>
                <a:blipFill>
                  <a:blip r:embed="rId3"/>
                  <a:stretch>
                    <a:fillRect l="-63393" t="-153731" r="-84821" b="-2283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62">
                  <a:extLst>
                    <a:ext uri="{FF2B5EF4-FFF2-40B4-BE49-F238E27FC236}">
                      <a16:creationId xmlns:a16="http://schemas.microsoft.com/office/drawing/2014/main" id="{BF835165-BA00-45E0-9785-29E8ACFF0CBB}"/>
                    </a:ext>
                  </a:extLst>
                </p:cNvPr>
                <p:cNvSpPr txBox="1"/>
                <p:nvPr/>
              </p:nvSpPr>
              <p:spPr>
                <a:xfrm>
                  <a:off x="628868" y="2035508"/>
                  <a:ext cx="874679" cy="35330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62">
                  <a:extLst>
                    <a:ext uri="{FF2B5EF4-FFF2-40B4-BE49-F238E27FC236}">
                      <a16:creationId xmlns:a16="http://schemas.microsoft.com/office/drawing/2014/main" id="{BF835165-BA00-45E0-9785-29E8ACFF0C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868" y="2035508"/>
                  <a:ext cx="874679" cy="353302"/>
                </a:xfrm>
                <a:prstGeom prst="rect">
                  <a:avLst/>
                </a:prstGeom>
                <a:blipFill>
                  <a:blip r:embed="rId4"/>
                  <a:stretch>
                    <a:fillRect b="-12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Forme libre 11">
              <a:extLst>
                <a:ext uri="{FF2B5EF4-FFF2-40B4-BE49-F238E27FC236}">
                  <a16:creationId xmlns:a16="http://schemas.microsoft.com/office/drawing/2014/main" id="{0C4F405A-53F5-40ED-B7ED-EBC60B6B23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34959" y="2071753"/>
              <a:ext cx="1323097" cy="1111163"/>
            </a:xfrm>
            <a:custGeom>
              <a:avLst/>
              <a:gdLst>
                <a:gd name="connsiteX0" fmla="*/ 694448 w 3298615"/>
                <a:gd name="connsiteY0" fmla="*/ 674367 h 2770241"/>
                <a:gd name="connsiteX1" fmla="*/ 46748 w 3298615"/>
                <a:gd name="connsiteY1" fmla="*/ 1398267 h 2770241"/>
                <a:gd name="connsiteX2" fmla="*/ 186448 w 3298615"/>
                <a:gd name="connsiteY2" fmla="*/ 2109467 h 2770241"/>
                <a:gd name="connsiteX3" fmla="*/ 1265948 w 3298615"/>
                <a:gd name="connsiteY3" fmla="*/ 2757167 h 2770241"/>
                <a:gd name="connsiteX4" fmla="*/ 2459748 w 3298615"/>
                <a:gd name="connsiteY4" fmla="*/ 2477767 h 2770241"/>
                <a:gd name="connsiteX5" fmla="*/ 2802648 w 3298615"/>
                <a:gd name="connsiteY5" fmla="*/ 1703067 h 2770241"/>
                <a:gd name="connsiteX6" fmla="*/ 3285248 w 3298615"/>
                <a:gd name="connsiteY6" fmla="*/ 775967 h 2770241"/>
                <a:gd name="connsiteX7" fmla="*/ 2231148 w 3298615"/>
                <a:gd name="connsiteY7" fmla="*/ 255267 h 2770241"/>
                <a:gd name="connsiteX8" fmla="*/ 1392948 w 3298615"/>
                <a:gd name="connsiteY8" fmla="*/ 13967 h 2770241"/>
                <a:gd name="connsiteX9" fmla="*/ 694448 w 3298615"/>
                <a:gd name="connsiteY9" fmla="*/ 674367 h 27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8615" h="2770241">
                  <a:moveTo>
                    <a:pt x="694448" y="674367"/>
                  </a:moveTo>
                  <a:cubicBezTo>
                    <a:pt x="470081" y="905084"/>
                    <a:pt x="131415" y="1159084"/>
                    <a:pt x="46748" y="1398267"/>
                  </a:cubicBezTo>
                  <a:cubicBezTo>
                    <a:pt x="-37919" y="1637450"/>
                    <a:pt x="-16752" y="1882984"/>
                    <a:pt x="186448" y="2109467"/>
                  </a:cubicBezTo>
                  <a:cubicBezTo>
                    <a:pt x="389648" y="2335950"/>
                    <a:pt x="887065" y="2695784"/>
                    <a:pt x="1265948" y="2757167"/>
                  </a:cubicBezTo>
                  <a:cubicBezTo>
                    <a:pt x="1644831" y="2818550"/>
                    <a:pt x="2203631" y="2653450"/>
                    <a:pt x="2459748" y="2477767"/>
                  </a:cubicBezTo>
                  <a:cubicBezTo>
                    <a:pt x="2715865" y="2302084"/>
                    <a:pt x="2665065" y="1986700"/>
                    <a:pt x="2802648" y="1703067"/>
                  </a:cubicBezTo>
                  <a:cubicBezTo>
                    <a:pt x="2940231" y="1419434"/>
                    <a:pt x="3380498" y="1017267"/>
                    <a:pt x="3285248" y="775967"/>
                  </a:cubicBezTo>
                  <a:cubicBezTo>
                    <a:pt x="3189998" y="534667"/>
                    <a:pt x="2546531" y="382267"/>
                    <a:pt x="2231148" y="255267"/>
                  </a:cubicBezTo>
                  <a:cubicBezTo>
                    <a:pt x="1915765" y="128267"/>
                    <a:pt x="1644831" y="-51650"/>
                    <a:pt x="1392948" y="13967"/>
                  </a:cubicBezTo>
                  <a:cubicBezTo>
                    <a:pt x="1141065" y="79584"/>
                    <a:pt x="918815" y="443650"/>
                    <a:pt x="694448" y="67436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bg1">
                    <a:lumMod val="50000"/>
                  </a:schemeClr>
                </a:gs>
                <a:gs pos="70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 </a:t>
              </a:r>
            </a:p>
          </p:txBody>
        </p:sp>
        <p:cxnSp>
          <p:nvCxnSpPr>
            <p:cNvPr id="49" name="Connecteur droit avec flèche 45">
              <a:extLst>
                <a:ext uri="{FF2B5EF4-FFF2-40B4-BE49-F238E27FC236}">
                  <a16:creationId xmlns:a16="http://schemas.microsoft.com/office/drawing/2014/main" id="{3B3B1706-D1F4-4D10-BE85-F9FC32339AB9}"/>
                </a:ext>
              </a:extLst>
            </p:cNvPr>
            <p:cNvCxnSpPr>
              <a:cxnSpLocks/>
            </p:cNvCxnSpPr>
            <p:nvPr/>
          </p:nvCxnSpPr>
          <p:spPr>
            <a:xfrm>
              <a:off x="827952" y="2557909"/>
              <a:ext cx="685266" cy="0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5">
              <a:extLst>
                <a:ext uri="{FF2B5EF4-FFF2-40B4-BE49-F238E27FC236}">
                  <a16:creationId xmlns:a16="http://schemas.microsoft.com/office/drawing/2014/main" id="{55CB5098-9F02-41AB-A6F2-28BA1B2619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1842" y="1702807"/>
              <a:ext cx="490048" cy="679953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prstDash val="sysDash"/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5E2B6662-012E-447B-B092-CE908A4B562D}"/>
                    </a:ext>
                  </a:extLst>
                </p:cNvPr>
                <p:cNvSpPr/>
                <p:nvPr/>
              </p:nvSpPr>
              <p:spPr>
                <a:xfrm>
                  <a:off x="737863" y="2691388"/>
                  <a:ext cx="680379" cy="4049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𝜒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5E2B6662-012E-447B-B092-CE908A4B5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863" y="2691388"/>
                  <a:ext cx="680379" cy="404983"/>
                </a:xfrm>
                <a:prstGeom prst="rect">
                  <a:avLst/>
                </a:prstGeom>
                <a:blipFill>
                  <a:blip r:embed="rId5"/>
                  <a:stretch>
                    <a:fillRect l="-64865" t="-156061" r="-85586" b="-2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71">
                  <a:extLst>
                    <a:ext uri="{FF2B5EF4-FFF2-40B4-BE49-F238E27FC236}">
                      <a16:creationId xmlns:a16="http://schemas.microsoft.com/office/drawing/2014/main" id="{5C9F4A7F-52AE-4928-9A38-2B65A4CDEDA1}"/>
                    </a:ext>
                  </a:extLst>
                </p:cNvPr>
                <p:cNvSpPr txBox="1"/>
                <p:nvPr/>
              </p:nvSpPr>
              <p:spPr>
                <a:xfrm>
                  <a:off x="2925128" y="1939786"/>
                  <a:ext cx="636952" cy="35330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71">
                  <a:extLst>
                    <a:ext uri="{FF2B5EF4-FFF2-40B4-BE49-F238E27FC236}">
                      <a16:creationId xmlns:a16="http://schemas.microsoft.com/office/drawing/2014/main" id="{5C9F4A7F-52AE-4928-9A38-2B65A4CDED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5128" y="1939786"/>
                  <a:ext cx="636952" cy="353302"/>
                </a:xfrm>
                <a:prstGeom prst="rect">
                  <a:avLst/>
                </a:prstGeom>
                <a:blipFill>
                  <a:blip r:embed="rId6"/>
                  <a:stretch>
                    <a:fillRect b="-86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B5C1D5E-FF81-4845-9419-6A5B29B71DFC}"/>
                  </a:ext>
                </a:extLst>
              </p:cNvPr>
              <p:cNvSpPr txBox="1"/>
              <p:nvPr/>
            </p:nvSpPr>
            <p:spPr>
              <a:xfrm>
                <a:off x="435242" y="884385"/>
                <a:ext cx="6504223" cy="2353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Born Approximation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fr-FR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sSub>
                                        <m:sSubPr>
                                          <m:ctrlP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sub>
                                          </m:sSub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sub>
                                      </m:sSub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sub>
                                        <m:sup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den>
                              </m:f>
                            </m:sup>
                          </m:sSup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fr-FR" sz="1800" dirty="0"/>
              </a:p>
              <a:p>
                <a:r>
                  <a:rPr lang="en-US" sz="1800" dirty="0"/>
                  <a:t>Systematic constructive treatment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Born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fr-FR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fr-FR" sz="1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e>
                          <m:r>
                            <a:rPr lang="fr-FR" sz="1800" b="1"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9B5C1D5E-FF81-4845-9419-6A5B29B71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2" y="884385"/>
                <a:ext cx="6504223" cy="2353208"/>
              </a:xfrm>
              <a:prstGeom prst="rect">
                <a:avLst/>
              </a:prstGeom>
              <a:blipFill>
                <a:blip r:embed="rId7"/>
                <a:stretch>
                  <a:fillRect l="-750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80CD82-CDEE-B46D-5E66-A414A3B6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602F313-0146-6598-C7A6-F402A4336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5FC1F4-039E-EF6A-DDD5-AACB5095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221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ADFD-058C-4F63-9450-BFAF012B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Multichannel reactions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A3A1527-E2EF-4CEF-BF7A-14F2FB5F6A46}"/>
                  </a:ext>
                </a:extLst>
              </p:cNvPr>
              <p:cNvSpPr/>
              <p:nvPr/>
            </p:nvSpPr>
            <p:spPr>
              <a:xfrm>
                <a:off x="6889212" y="893872"/>
                <a:ext cx="2329026" cy="97426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 w="12700" cmpd="sng"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anchor="ctr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chemeClr val="dk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All energetically allowed opened channels </a:t>
                </a:r>
                <a14:m>
                  <m:oMath xmlns:m="http://schemas.openxmlformats.org/officeDocument/2006/math">
                    <m:r>
                      <a:rPr lang="en-US" sz="1800" dirty="0">
                        <a:solidFill>
                          <a:schemeClr val="dk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8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A3A1527-E2EF-4CEF-BF7A-14F2FB5F6A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212" y="893872"/>
                <a:ext cx="2329026" cy="9742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mpd="sng"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7AA64B14-B1DD-43D9-9248-47E3D54784B8}"/>
                  </a:ext>
                </a:extLst>
              </p:cNvPr>
              <p:cNvSpPr/>
              <p:nvPr/>
            </p:nvSpPr>
            <p:spPr>
              <a:xfrm>
                <a:off x="3902016" y="956405"/>
                <a:ext cx="2667910" cy="876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d>
                            <m:d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7AA64B14-B1DD-43D9-9248-47E3D54784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016" y="956405"/>
                <a:ext cx="2667910" cy="8767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80B03DF3-A909-4BE0-809A-7FD4B6622794}"/>
              </a:ext>
            </a:extLst>
          </p:cNvPr>
          <p:cNvGrpSpPr/>
          <p:nvPr/>
        </p:nvGrpSpPr>
        <p:grpSpPr>
          <a:xfrm>
            <a:off x="6651335" y="2044703"/>
            <a:ext cx="5125505" cy="4007435"/>
            <a:chOff x="6741044" y="2044703"/>
            <a:chExt cx="5125505" cy="4007435"/>
          </a:xfrm>
        </p:grpSpPr>
        <p:sp>
          <p:nvSpPr>
            <p:cNvPr id="99" name="Rectangle à coins arrondis 7">
              <a:extLst>
                <a:ext uri="{FF2B5EF4-FFF2-40B4-BE49-F238E27FC236}">
                  <a16:creationId xmlns:a16="http://schemas.microsoft.com/office/drawing/2014/main" id="{00A719D1-07E7-4BFE-A469-502A347FBE18}"/>
                </a:ext>
              </a:extLst>
            </p:cNvPr>
            <p:cNvSpPr/>
            <p:nvPr/>
          </p:nvSpPr>
          <p:spPr>
            <a:xfrm>
              <a:off x="6741044" y="2044703"/>
              <a:ext cx="5125505" cy="4007435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80" name="Groupe 156">
              <a:extLst>
                <a:ext uri="{FF2B5EF4-FFF2-40B4-BE49-F238E27FC236}">
                  <a16:creationId xmlns:a16="http://schemas.microsoft.com/office/drawing/2014/main" id="{F079B8C8-476C-4D3B-B752-8A94E572CEBE}"/>
                </a:ext>
              </a:extLst>
            </p:cNvPr>
            <p:cNvGrpSpPr/>
            <p:nvPr/>
          </p:nvGrpSpPr>
          <p:grpSpPr>
            <a:xfrm>
              <a:off x="7227707" y="2486630"/>
              <a:ext cx="1594164" cy="921225"/>
              <a:chOff x="2209928" y="3963866"/>
              <a:chExt cx="1594164" cy="921225"/>
            </a:xfrm>
          </p:grpSpPr>
          <p:cxnSp>
            <p:nvCxnSpPr>
              <p:cNvPr id="94" name="Connecteur droit avec flèche 61">
                <a:extLst>
                  <a:ext uri="{FF2B5EF4-FFF2-40B4-BE49-F238E27FC236}">
                    <a16:creationId xmlns:a16="http://schemas.microsoft.com/office/drawing/2014/main" id="{DA31B086-BEE5-48E7-8BC5-7F8434DD57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92531" y="3963866"/>
                <a:ext cx="199472" cy="208507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Ellipse 121">
                <a:extLst>
                  <a:ext uri="{FF2B5EF4-FFF2-40B4-BE49-F238E27FC236}">
                    <a16:creationId xmlns:a16="http://schemas.microsoft.com/office/drawing/2014/main" id="{C147302F-AC6E-4CE1-9E72-5D9441EAD6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09928" y="4240759"/>
                <a:ext cx="662486" cy="644332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6" name="Picture 39" descr="ball2v2pn-2.png">
                <a:extLst>
                  <a:ext uri="{FF2B5EF4-FFF2-40B4-BE49-F238E27FC236}">
                    <a16:creationId xmlns:a16="http://schemas.microsoft.com/office/drawing/2014/main" id="{CB754F21-95CB-4858-8070-6FAF20915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878167" y="4067219"/>
                <a:ext cx="241864" cy="23603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ZoneTexte 148">
                    <a:extLst>
                      <a:ext uri="{FF2B5EF4-FFF2-40B4-BE49-F238E27FC236}">
                        <a16:creationId xmlns:a16="http://schemas.microsoft.com/office/drawing/2014/main" id="{B0521E0B-D0C0-4A06-B339-E98FCF50A425}"/>
                      </a:ext>
                    </a:extLst>
                  </p:cNvPr>
                  <p:cNvSpPr txBox="1"/>
                  <p:nvPr/>
                </p:nvSpPr>
                <p:spPr>
                  <a:xfrm>
                    <a:off x="2893137" y="4424426"/>
                    <a:ext cx="910955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7" name="ZoneTexte 148">
                    <a:extLst>
                      <a:ext uri="{FF2B5EF4-FFF2-40B4-BE49-F238E27FC236}">
                        <a16:creationId xmlns:a16="http://schemas.microsoft.com/office/drawing/2014/main" id="{B0521E0B-D0C0-4A06-B339-E98FCF50A42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3137" y="4424426"/>
                    <a:ext cx="910955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46667" t="-168627" r="-64000" b="-25490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1" name="Groupe 155">
              <a:extLst>
                <a:ext uri="{FF2B5EF4-FFF2-40B4-BE49-F238E27FC236}">
                  <a16:creationId xmlns:a16="http://schemas.microsoft.com/office/drawing/2014/main" id="{A8C7290A-A3B0-47A2-9AA2-B16EEBE0B0C1}"/>
                </a:ext>
              </a:extLst>
            </p:cNvPr>
            <p:cNvGrpSpPr/>
            <p:nvPr/>
          </p:nvGrpSpPr>
          <p:grpSpPr>
            <a:xfrm>
              <a:off x="7079333" y="3826310"/>
              <a:ext cx="1521740" cy="932948"/>
              <a:chOff x="2061554" y="5037507"/>
              <a:chExt cx="1521740" cy="932948"/>
            </a:xfrm>
          </p:grpSpPr>
          <p:sp>
            <p:nvSpPr>
              <p:cNvPr id="92" name="Ellipse 56">
                <a:extLst>
                  <a:ext uri="{FF2B5EF4-FFF2-40B4-BE49-F238E27FC236}">
                    <a16:creationId xmlns:a16="http://schemas.microsoft.com/office/drawing/2014/main" id="{2F7D362B-E6DE-4A45-878D-177288EB15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061554" y="5037507"/>
                <a:ext cx="959234" cy="93294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ZoneTexte 149">
                    <a:extLst>
                      <a:ext uri="{FF2B5EF4-FFF2-40B4-BE49-F238E27FC236}">
                        <a16:creationId xmlns:a16="http://schemas.microsoft.com/office/drawing/2014/main" id="{80962F46-3783-4785-AA5C-785ADEB01754}"/>
                      </a:ext>
                    </a:extLst>
                  </p:cNvPr>
                  <p:cNvSpPr txBox="1"/>
                  <p:nvPr/>
                </p:nvSpPr>
                <p:spPr>
                  <a:xfrm>
                    <a:off x="3071615" y="5347656"/>
                    <a:ext cx="511679" cy="3474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3" name="ZoneTexte 149">
                    <a:extLst>
                      <a:ext uri="{FF2B5EF4-FFF2-40B4-BE49-F238E27FC236}">
                        <a16:creationId xmlns:a16="http://schemas.microsoft.com/office/drawing/2014/main" id="{80962F46-3783-4785-AA5C-785ADEB017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71615" y="5347656"/>
                    <a:ext cx="511679" cy="34740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13095" t="-210526" r="-147619" b="-305263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3" name="Groupe 154">
              <a:extLst>
                <a:ext uri="{FF2B5EF4-FFF2-40B4-BE49-F238E27FC236}">
                  <a16:creationId xmlns:a16="http://schemas.microsoft.com/office/drawing/2014/main" id="{56C5EF7B-63A4-4AA4-8B06-D5E2D6C0FA37}"/>
                </a:ext>
              </a:extLst>
            </p:cNvPr>
            <p:cNvGrpSpPr/>
            <p:nvPr/>
          </p:nvGrpSpPr>
          <p:grpSpPr>
            <a:xfrm>
              <a:off x="7287380" y="5084946"/>
              <a:ext cx="1536991" cy="748821"/>
              <a:chOff x="2269601" y="5902308"/>
              <a:chExt cx="1536991" cy="748821"/>
            </a:xfrm>
          </p:grpSpPr>
          <p:sp>
            <p:nvSpPr>
              <p:cNvPr id="84" name="Ellipse 81">
                <a:extLst>
                  <a:ext uri="{FF2B5EF4-FFF2-40B4-BE49-F238E27FC236}">
                    <a16:creationId xmlns:a16="http://schemas.microsoft.com/office/drawing/2014/main" id="{4FAA3CE1-251E-40B9-A12A-7C978CFE62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69601" y="6122871"/>
                <a:ext cx="543140" cy="528258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5" name="Connecteur droit avec flèche 85">
                <a:extLst>
                  <a:ext uri="{FF2B5EF4-FFF2-40B4-BE49-F238E27FC236}">
                    <a16:creationId xmlns:a16="http://schemas.microsoft.com/office/drawing/2014/main" id="{6E1553FB-8223-4C6B-A474-ABC8EB86BBE6}"/>
                  </a:ext>
                </a:extLst>
              </p:cNvPr>
              <p:cNvCxnSpPr/>
              <p:nvPr/>
            </p:nvCxnSpPr>
            <p:spPr>
              <a:xfrm flipV="1">
                <a:off x="3079850" y="5902308"/>
                <a:ext cx="289932" cy="137632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Group 12">
                <a:extLst>
                  <a:ext uri="{FF2B5EF4-FFF2-40B4-BE49-F238E27FC236}">
                    <a16:creationId xmlns:a16="http://schemas.microsoft.com/office/drawing/2014/main" id="{43ADA100-1EE5-4E91-AFA3-43638E443851}"/>
                  </a:ext>
                </a:extLst>
              </p:cNvPr>
              <p:cNvGrpSpPr/>
              <p:nvPr/>
            </p:nvGrpSpPr>
            <p:grpSpPr>
              <a:xfrm>
                <a:off x="2834088" y="5952233"/>
                <a:ext cx="287676" cy="298976"/>
                <a:chOff x="1622466" y="4902454"/>
                <a:chExt cx="786236" cy="817120"/>
              </a:xfrm>
            </p:grpSpPr>
            <p:sp>
              <p:nvSpPr>
                <p:cNvPr id="89" name="Oval 30">
                  <a:extLst>
                    <a:ext uri="{FF2B5EF4-FFF2-40B4-BE49-F238E27FC236}">
                      <a16:creationId xmlns:a16="http://schemas.microsoft.com/office/drawing/2014/main" id="{02465B78-F7DC-4555-86B9-54AED81F74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2466" y="4902454"/>
                  <a:ext cx="786236" cy="817120"/>
                </a:xfrm>
                <a:prstGeom prst="ellipse">
                  <a:avLst/>
                </a:prstGeom>
                <a:solidFill>
                  <a:srgbClr val="A6A6FF"/>
                </a:solidFill>
                <a:ln w="12700" cmpd="sng">
                  <a:solidFill>
                    <a:srgbClr val="00335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spcFirstLastPara="0" vert="horz" wrap="none" lIns="290259" tIns="41911" rIns="78232" bIns="41911" numCol="1" spcCol="1270" rtlCol="0" anchor="ctr" anchorCtr="0">
                  <a:noAutofit/>
                </a:bodyPr>
                <a:lstStyle/>
                <a:p>
                  <a:pPr algn="ctr" defTabSz="488834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90" name="Picture 39" descr="ball2v2pn-2.png">
                  <a:extLst>
                    <a:ext uri="{FF2B5EF4-FFF2-40B4-BE49-F238E27FC236}">
                      <a16:creationId xmlns:a16="http://schemas.microsoft.com/office/drawing/2014/main" id="{EB98B1A5-1E92-4B2B-9B8E-99D3B2015E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91377" y="5162431"/>
                  <a:ext cx="520134" cy="507600"/>
                </a:xfrm>
                <a:prstGeom prst="rect">
                  <a:avLst/>
                </a:prstGeom>
              </p:spPr>
            </p:pic>
            <p:pic>
              <p:nvPicPr>
                <p:cNvPr id="91" name="Picture 41" descr="ball2v2pn.png">
                  <a:extLst>
                    <a:ext uri="{FF2B5EF4-FFF2-40B4-BE49-F238E27FC236}">
                      <a16:creationId xmlns:a16="http://schemas.microsoft.com/office/drawing/2014/main" id="{257201AB-9F14-4ABE-BA66-809F246C62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6654851">
                  <a:off x="1757219" y="4976700"/>
                  <a:ext cx="518251" cy="505763"/>
                </a:xfrm>
                <a:prstGeom prst="rect">
                  <a:avLst/>
                </a:prstGeom>
              </p:spPr>
            </p:pic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ZoneTexte 151">
                    <a:extLst>
                      <a:ext uri="{FF2B5EF4-FFF2-40B4-BE49-F238E27FC236}">
                        <a16:creationId xmlns:a16="http://schemas.microsoft.com/office/drawing/2014/main" id="{6BB610F8-3FD6-4CFE-9E02-DD00441D5C8A}"/>
                      </a:ext>
                    </a:extLst>
                  </p:cNvPr>
                  <p:cNvSpPr txBox="1"/>
                  <p:nvPr/>
                </p:nvSpPr>
                <p:spPr>
                  <a:xfrm>
                    <a:off x="2893137" y="6213664"/>
                    <a:ext cx="913455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p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7" name="ZoneTexte 151">
                    <a:extLst>
                      <a:ext uri="{FF2B5EF4-FFF2-40B4-BE49-F238E27FC236}">
                        <a16:creationId xmlns:a16="http://schemas.microsoft.com/office/drawing/2014/main" id="{6BB610F8-3FD6-4CFE-9E02-DD00441D5C8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3137" y="6213664"/>
                    <a:ext cx="913455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6667" t="-168627" r="-64000" b="-254902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88" name="Picture 140">
                <a:extLst>
                  <a:ext uri="{FF2B5EF4-FFF2-40B4-BE49-F238E27FC236}">
                    <a16:creationId xmlns:a16="http://schemas.microsoft.com/office/drawing/2014/main" id="{7B9BF767-1C67-40F5-AFCA-E0AA07524C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biLevel thresh="25000"/>
              </a:blip>
              <a:stretch>
                <a:fillRect/>
              </a:stretch>
            </p:blipFill>
            <p:spPr>
              <a:xfrm>
                <a:off x="2477432" y="6155905"/>
                <a:ext cx="205276" cy="20326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ZoneTexte 69">
                  <a:extLst>
                    <a:ext uri="{FF2B5EF4-FFF2-40B4-BE49-F238E27FC236}">
                      <a16:creationId xmlns:a16="http://schemas.microsoft.com/office/drawing/2014/main" id="{99B090E9-2D0C-4FD5-A8DC-CF218F2A4661}"/>
                    </a:ext>
                  </a:extLst>
                </p:cNvPr>
                <p:cNvSpPr txBox="1"/>
                <p:nvPr/>
              </p:nvSpPr>
              <p:spPr>
                <a:xfrm>
                  <a:off x="8581386" y="2176126"/>
                  <a:ext cx="95103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≫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8" name="ZoneTexte 69">
                  <a:extLst>
                    <a:ext uri="{FF2B5EF4-FFF2-40B4-BE49-F238E27FC236}">
                      <a16:creationId xmlns:a16="http://schemas.microsoft.com/office/drawing/2014/main" id="{99B090E9-2D0C-4FD5-A8DC-CF218F2A46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1386" y="2176126"/>
                  <a:ext cx="951030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929318E-70A2-4AAB-9C70-D6E8DFABADB6}"/>
                    </a:ext>
                  </a:extLst>
                </p:cNvPr>
                <p:cNvSpPr txBox="1"/>
                <p:nvPr/>
              </p:nvSpPr>
              <p:spPr>
                <a:xfrm>
                  <a:off x="8169888" y="3256541"/>
                  <a:ext cx="343299" cy="3877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929318E-70A2-4AAB-9C70-D6E8DFABAD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888" y="3256541"/>
                  <a:ext cx="343299" cy="387735"/>
                </a:xfrm>
                <a:prstGeom prst="rect">
                  <a:avLst/>
                </a:prstGeom>
                <a:blipFill>
                  <a:blip r:embed="rId12"/>
                  <a:stretch>
                    <a:fillRect l="-15789" r="-10526" b="-218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2B714CF-DAFC-4EF7-BFAC-EC1B5286F2BE}"/>
                    </a:ext>
                  </a:extLst>
                </p:cNvPr>
                <p:cNvSpPr txBox="1"/>
                <p:nvPr/>
              </p:nvSpPr>
              <p:spPr>
                <a:xfrm>
                  <a:off x="8169888" y="4520644"/>
                  <a:ext cx="343299" cy="3877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2B714CF-DAFC-4EF7-BFAC-EC1B5286F2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888" y="4520644"/>
                  <a:ext cx="343299" cy="387735"/>
                </a:xfrm>
                <a:prstGeom prst="rect">
                  <a:avLst/>
                </a:prstGeom>
                <a:blipFill>
                  <a:blip r:embed="rId13"/>
                  <a:stretch>
                    <a:fillRect l="-15789" r="-10526"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DDFB0CD7-7C05-4029-95D6-31B92951714D}"/>
                    </a:ext>
                  </a:extLst>
                </p:cNvPr>
                <p:cNvSpPr txBox="1"/>
                <p:nvPr/>
              </p:nvSpPr>
              <p:spPr>
                <a:xfrm>
                  <a:off x="8169888" y="5644565"/>
                  <a:ext cx="343299" cy="3877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DDFB0CD7-7C05-4029-95D6-31B9295171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9888" y="5644565"/>
                  <a:ext cx="343299" cy="387735"/>
                </a:xfrm>
                <a:prstGeom prst="rect">
                  <a:avLst/>
                </a:prstGeom>
                <a:blipFill>
                  <a:blip r:embed="rId14"/>
                  <a:stretch>
                    <a:fillRect l="-15789" r="-10526" b="-203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92E3CEF-CB0F-46F4-BA34-AF5E6A174313}"/>
                    </a:ext>
                  </a:extLst>
                </p:cNvPr>
                <p:cNvSpPr/>
                <p:nvPr/>
              </p:nvSpPr>
              <p:spPr>
                <a:xfrm>
                  <a:off x="8899046" y="2863362"/>
                  <a:ext cx="1601016" cy="5425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p>
                        </m:sSubSup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92E3CEF-CB0F-46F4-BA34-AF5E6A17431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9046" y="2863362"/>
                  <a:ext cx="1601016" cy="542521"/>
                </a:xfrm>
                <a:prstGeom prst="rect">
                  <a:avLst/>
                </a:prstGeom>
                <a:blipFill>
                  <a:blip r:embed="rId15"/>
                  <a:stretch>
                    <a:fillRect t="-3371" r="-11787" b="-33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F1F208A-D9EA-4D92-81E8-66F467FE9269}"/>
                    </a:ext>
                  </a:extLst>
                </p:cNvPr>
                <p:cNvSpPr/>
                <p:nvPr/>
              </p:nvSpPr>
              <p:spPr>
                <a:xfrm>
                  <a:off x="8899046" y="4145211"/>
                  <a:ext cx="462820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sSup>
                              <m:sSup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F1F208A-D9EA-4D92-81E8-66F467FE92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9046" y="4145211"/>
                  <a:ext cx="462820" cy="400110"/>
                </a:xfrm>
                <a:prstGeom prst="rect">
                  <a:avLst/>
                </a:prstGeom>
                <a:blipFill>
                  <a:blip r:embed="rId16"/>
                  <a:stretch>
                    <a:fillRect r="-15789"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8C2B000F-2C92-4F32-8AF1-E23C51F13AC6}"/>
                    </a:ext>
                  </a:extLst>
                </p:cNvPr>
                <p:cNvSpPr/>
                <p:nvPr/>
              </p:nvSpPr>
              <p:spPr>
                <a:xfrm>
                  <a:off x="8899046" y="5051075"/>
                  <a:ext cx="1606209" cy="5425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p>
                        </m:sSubSup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8C2B000F-2C92-4F32-8AF1-E23C51F13A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9046" y="5051075"/>
                  <a:ext cx="1606209" cy="542521"/>
                </a:xfrm>
                <a:prstGeom prst="rect">
                  <a:avLst/>
                </a:prstGeom>
                <a:blipFill>
                  <a:blip r:embed="rId17"/>
                  <a:stretch>
                    <a:fillRect t="-3371" r="-11364" b="-33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E63F382-5AF0-4B38-9ED9-0AEF15B349F5}"/>
                    </a:ext>
                  </a:extLst>
                </p:cNvPr>
                <p:cNvSpPr txBox="1"/>
                <p:nvPr/>
              </p:nvSpPr>
              <p:spPr>
                <a:xfrm>
                  <a:off x="9038364" y="4583168"/>
                  <a:ext cx="152041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sSup>
                              <m:sSup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sSup>
                              <m:sSup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E63F382-5AF0-4B38-9ED9-0AEF15B349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364" y="4583168"/>
                  <a:ext cx="1520416" cy="246221"/>
                </a:xfrm>
                <a:prstGeom prst="rect">
                  <a:avLst/>
                </a:prstGeom>
                <a:blipFill>
                  <a:blip r:embed="rId18"/>
                  <a:stretch>
                    <a:fillRect l="-803" b="-1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C10B8E0-1E70-4BD4-AD51-64AAABD3EE6B}"/>
                    </a:ext>
                  </a:extLst>
                </p:cNvPr>
                <p:cNvSpPr txBox="1"/>
                <p:nvPr/>
              </p:nvSpPr>
              <p:spPr>
                <a:xfrm>
                  <a:off x="9038364" y="3345055"/>
                  <a:ext cx="127823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C10B8E0-1E70-4BD4-AD51-64AAABD3EE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364" y="3345055"/>
                  <a:ext cx="1278234" cy="246221"/>
                </a:xfrm>
                <a:prstGeom prst="rect">
                  <a:avLst/>
                </a:prstGeom>
                <a:blipFill>
                  <a:blip r:embed="rId19"/>
                  <a:stretch>
                    <a:fillRect l="-2857" b="-1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63A154DC-126A-4428-9296-D88DB15F898C}"/>
                    </a:ext>
                  </a:extLst>
                </p:cNvPr>
                <p:cNvSpPr txBox="1"/>
                <p:nvPr/>
              </p:nvSpPr>
              <p:spPr>
                <a:xfrm>
                  <a:off x="9038364" y="3558290"/>
                  <a:ext cx="127054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63A154DC-126A-4428-9296-D88DB15F89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364" y="3558290"/>
                  <a:ext cx="1270540" cy="246221"/>
                </a:xfrm>
                <a:prstGeom prst="rect">
                  <a:avLst/>
                </a:prstGeom>
                <a:blipFill>
                  <a:blip r:embed="rId20"/>
                  <a:stretch>
                    <a:fillRect l="-2885" b="-1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78A33943-602F-4B0F-A52B-1C52383AD599}"/>
                </a:ext>
              </a:extLst>
            </p:cNvPr>
            <p:cNvCxnSpPr>
              <a:cxnSpLocks/>
              <a:stCxn id="109" idx="1"/>
              <a:endCxn id="17" idx="3"/>
            </p:cNvCxnSpPr>
            <p:nvPr/>
          </p:nvCxnSpPr>
          <p:spPr>
            <a:xfrm flipH="1" flipV="1">
              <a:off x="10558780" y="4706279"/>
              <a:ext cx="586051" cy="451437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49BB38A-D0FE-401F-BFDE-848610430ABB}"/>
                </a:ext>
              </a:extLst>
            </p:cNvPr>
            <p:cNvSpPr txBox="1"/>
            <p:nvPr/>
          </p:nvSpPr>
          <p:spPr>
            <a:xfrm>
              <a:off x="11144831" y="4942272"/>
              <a:ext cx="64065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/>
                <a:t>channel Q-value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54281B6-EC94-435E-B44E-32F4B2464B43}"/>
                </a:ext>
              </a:extLst>
            </p:cNvPr>
            <p:cNvSpPr txBox="1"/>
            <p:nvPr/>
          </p:nvSpPr>
          <p:spPr>
            <a:xfrm>
              <a:off x="8355487" y="2625023"/>
              <a:ext cx="25727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Elastic channel, always opened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F336DBF7-1DA4-4787-BE60-B8F7E656E032}"/>
                    </a:ext>
                  </a:extLst>
                </p:cNvPr>
                <p:cNvSpPr txBox="1"/>
                <p:nvPr/>
              </p:nvSpPr>
              <p:spPr>
                <a:xfrm>
                  <a:off x="9038364" y="5519510"/>
                  <a:ext cx="126977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F336DBF7-1DA4-4787-BE60-B8F7E656E0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364" y="5519510"/>
                  <a:ext cx="1269771" cy="246221"/>
                </a:xfrm>
                <a:prstGeom prst="rect">
                  <a:avLst/>
                </a:prstGeom>
                <a:blipFill>
                  <a:blip r:embed="rId21"/>
                  <a:stretch>
                    <a:fillRect l="-2885" b="-170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AE924D65-0723-4416-980F-E71BCE28CAFA}"/>
                    </a:ext>
                  </a:extLst>
                </p:cNvPr>
                <p:cNvSpPr txBox="1"/>
                <p:nvPr/>
              </p:nvSpPr>
              <p:spPr>
                <a:xfrm>
                  <a:off x="9038364" y="5732745"/>
                  <a:ext cx="12820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AE924D65-0723-4416-980F-E71BCE28CA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364" y="5732745"/>
                  <a:ext cx="1282081" cy="246221"/>
                </a:xfrm>
                <a:prstGeom prst="rect">
                  <a:avLst/>
                </a:prstGeom>
                <a:blipFill>
                  <a:blip r:embed="rId22"/>
                  <a:stretch>
                    <a:fillRect l="-2857" b="-146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11637023-B297-41E5-A4BD-D9EA50014B98}"/>
                </a:ext>
              </a:extLst>
            </p:cNvPr>
            <p:cNvCxnSpPr>
              <a:cxnSpLocks/>
              <a:stCxn id="109" idx="1"/>
              <a:endCxn id="119" idx="3"/>
            </p:cNvCxnSpPr>
            <p:nvPr/>
          </p:nvCxnSpPr>
          <p:spPr>
            <a:xfrm flipH="1">
              <a:off x="10320445" y="5157716"/>
              <a:ext cx="824386" cy="698140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2D90EDA3-54D7-40B5-8C00-9B764388FB86}"/>
              </a:ext>
            </a:extLst>
          </p:cNvPr>
          <p:cNvSpPr txBox="1"/>
          <p:nvPr/>
        </p:nvSpPr>
        <p:spPr>
          <a:xfrm>
            <a:off x="9537524" y="909845"/>
            <a:ext cx="2329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 that, in a finite basis, closed channels also contribute but to reaction observables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57602BB-82EB-4317-AADD-53343E80BCBB}"/>
              </a:ext>
            </a:extLst>
          </p:cNvPr>
          <p:cNvGrpSpPr/>
          <p:nvPr/>
        </p:nvGrpSpPr>
        <p:grpSpPr>
          <a:xfrm>
            <a:off x="877853" y="2103909"/>
            <a:ext cx="4278057" cy="4007435"/>
            <a:chOff x="187284" y="2723318"/>
            <a:chExt cx="4278057" cy="4007435"/>
          </a:xfrm>
        </p:grpSpPr>
        <p:sp>
          <p:nvSpPr>
            <p:cNvPr id="115" name="Rectangle à coins arrondis 7">
              <a:extLst>
                <a:ext uri="{FF2B5EF4-FFF2-40B4-BE49-F238E27FC236}">
                  <a16:creationId xmlns:a16="http://schemas.microsoft.com/office/drawing/2014/main" id="{0C8FD528-2521-4F27-AFA2-F9085F3EF0DC}"/>
                </a:ext>
              </a:extLst>
            </p:cNvPr>
            <p:cNvSpPr/>
            <p:nvPr/>
          </p:nvSpPr>
          <p:spPr>
            <a:xfrm>
              <a:off x="187284" y="2723318"/>
              <a:ext cx="4278057" cy="4007435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326066" y="3104877"/>
              <a:ext cx="15520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Incoming wave</a:t>
              </a:r>
            </a:p>
          </p:txBody>
        </p:sp>
        <p:sp>
          <p:nvSpPr>
            <p:cNvPr id="73" name="Ellipse 50">
              <a:extLst>
                <a:ext uri="{FF2B5EF4-FFF2-40B4-BE49-F238E27FC236}">
                  <a16:creationId xmlns:a16="http://schemas.microsoft.com/office/drawing/2014/main" id="{777D9B37-3991-4053-894B-3266B5C6F0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86789" y="4264930"/>
              <a:ext cx="662486" cy="644332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4" name="Connecteur droit avec flèche 51">
              <a:extLst>
                <a:ext uri="{FF2B5EF4-FFF2-40B4-BE49-F238E27FC236}">
                  <a16:creationId xmlns:a16="http://schemas.microsoft.com/office/drawing/2014/main" id="{5581C43E-61BE-460D-8FB3-49E5F3088038}"/>
                </a:ext>
              </a:extLst>
            </p:cNvPr>
            <p:cNvCxnSpPr>
              <a:cxnSpLocks/>
            </p:cNvCxnSpPr>
            <p:nvPr/>
          </p:nvCxnSpPr>
          <p:spPr>
            <a:xfrm>
              <a:off x="1523034" y="4451492"/>
              <a:ext cx="215997" cy="1036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67">
              <a:extLst>
                <a:ext uri="{FF2B5EF4-FFF2-40B4-BE49-F238E27FC236}">
                  <a16:creationId xmlns:a16="http://schemas.microsoft.com/office/drawing/2014/main" id="{89C3F4D3-FE69-4D18-A671-D6D64284BE4D}"/>
                </a:ext>
              </a:extLst>
            </p:cNvPr>
            <p:cNvCxnSpPr>
              <a:cxnSpLocks/>
              <a:stCxn id="73" idx="6"/>
            </p:cNvCxnSpPr>
            <p:nvPr/>
          </p:nvCxnSpPr>
          <p:spPr>
            <a:xfrm flipV="1">
              <a:off x="2449275" y="4570880"/>
              <a:ext cx="751966" cy="16216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ZoneTexte 69">
                  <a:extLst>
                    <a:ext uri="{FF2B5EF4-FFF2-40B4-BE49-F238E27FC236}">
                      <a16:creationId xmlns:a16="http://schemas.microsoft.com/office/drawing/2014/main" id="{847E9402-87AF-4E91-A78F-F64692B7D15D}"/>
                    </a:ext>
                  </a:extLst>
                </p:cNvPr>
                <p:cNvSpPr txBox="1"/>
                <p:nvPr/>
              </p:nvSpPr>
              <p:spPr>
                <a:xfrm>
                  <a:off x="1821491" y="2807405"/>
                  <a:ext cx="89973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>
                    <a:defRPr sz="2000" b="0" i="1">
                      <a:latin typeface="Cambria Math" panose="02040503050406030204" pitchFamily="18" charset="0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ZoneTexte 69">
                  <a:extLst>
                    <a:ext uri="{FF2B5EF4-FFF2-40B4-BE49-F238E27FC236}">
                      <a16:creationId xmlns:a16="http://schemas.microsoft.com/office/drawing/2014/main" id="{847E9402-87AF-4E91-A78F-F64692B7D1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1491" y="2807405"/>
                  <a:ext cx="899733" cy="400110"/>
                </a:xfrm>
                <a:prstGeom prst="rect">
                  <a:avLst/>
                </a:prstGeom>
                <a:blipFill>
                  <a:blip r:embed="rId31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Connecteur droit 71">
              <a:extLst>
                <a:ext uri="{FF2B5EF4-FFF2-40B4-BE49-F238E27FC236}">
                  <a16:creationId xmlns:a16="http://schemas.microsoft.com/office/drawing/2014/main" id="{0728E906-580D-4BAF-8F23-8995980D7E0B}"/>
                </a:ext>
              </a:extLst>
            </p:cNvPr>
            <p:cNvCxnSpPr>
              <a:cxnSpLocks/>
              <a:stCxn id="73" idx="7"/>
            </p:cNvCxnSpPr>
            <p:nvPr/>
          </p:nvCxnSpPr>
          <p:spPr>
            <a:xfrm flipV="1">
              <a:off x="2352256" y="3902586"/>
              <a:ext cx="804160" cy="4567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88">
              <a:extLst>
                <a:ext uri="{FF2B5EF4-FFF2-40B4-BE49-F238E27FC236}">
                  <a16:creationId xmlns:a16="http://schemas.microsoft.com/office/drawing/2014/main" id="{01135564-F5C0-4C8E-BFCF-AD3CE1A58668}"/>
                </a:ext>
              </a:extLst>
            </p:cNvPr>
            <p:cNvCxnSpPr>
              <a:cxnSpLocks/>
              <a:stCxn id="73" idx="5"/>
            </p:cNvCxnSpPr>
            <p:nvPr/>
          </p:nvCxnSpPr>
          <p:spPr>
            <a:xfrm>
              <a:off x="2352256" y="4814902"/>
              <a:ext cx="859191" cy="32515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Picture 39" descr="ball2v2pn-2.png">
              <a:extLst>
                <a:ext uri="{FF2B5EF4-FFF2-40B4-BE49-F238E27FC236}">
                  <a16:creationId xmlns:a16="http://schemas.microsoft.com/office/drawing/2014/main" id="{B877F34B-2E9F-4DDC-A17D-0BD841F7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325910" y="4332691"/>
              <a:ext cx="243466" cy="2376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ZoneTexte 150">
                  <a:extLst>
                    <a:ext uri="{FF2B5EF4-FFF2-40B4-BE49-F238E27FC236}">
                      <a16:creationId xmlns:a16="http://schemas.microsoft.com/office/drawing/2014/main" id="{77178E75-749C-4AAD-BC54-B20C5A2663FC}"/>
                    </a:ext>
                  </a:extLst>
                </p:cNvPr>
                <p:cNvSpPr txBox="1"/>
                <p:nvPr/>
              </p:nvSpPr>
              <p:spPr>
                <a:xfrm>
                  <a:off x="1467060" y="3590398"/>
                  <a:ext cx="9109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2" name="ZoneTexte 150">
                  <a:extLst>
                    <a:ext uri="{FF2B5EF4-FFF2-40B4-BE49-F238E27FC236}">
                      <a16:creationId xmlns:a16="http://schemas.microsoft.com/office/drawing/2014/main" id="{77178E75-749C-4AAD-BC54-B20C5A2663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7060" y="3590398"/>
                  <a:ext cx="910955" cy="307777"/>
                </a:xfrm>
                <a:prstGeom prst="rect">
                  <a:avLst/>
                </a:prstGeom>
                <a:blipFill>
                  <a:blip r:embed="rId32"/>
                  <a:stretch>
                    <a:fillRect l="-47651" t="-168627" r="-64430" b="-25490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4381C196-400C-44D5-BD25-D1C4F72D1799}"/>
                    </a:ext>
                  </a:extLst>
                </p:cNvPr>
                <p:cNvSpPr txBox="1"/>
                <p:nvPr/>
              </p:nvSpPr>
              <p:spPr>
                <a:xfrm>
                  <a:off x="1753511" y="3892445"/>
                  <a:ext cx="219098" cy="3533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4381C196-400C-44D5-BD25-D1C4F72D17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3511" y="3892445"/>
                  <a:ext cx="219098" cy="353302"/>
                </a:xfrm>
                <a:prstGeom prst="rect">
                  <a:avLst/>
                </a:prstGeom>
                <a:blipFill>
                  <a:blip r:embed="rId33"/>
                  <a:stretch>
                    <a:fillRect l="-25000" r="-22222" b="-862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CDEB783A-C26B-499A-8FCE-7C0299ECD0BC}"/>
                    </a:ext>
                  </a:extLst>
                </p:cNvPr>
                <p:cNvSpPr/>
                <p:nvPr/>
              </p:nvSpPr>
              <p:spPr>
                <a:xfrm>
                  <a:off x="321709" y="4978604"/>
                  <a:ext cx="1677960" cy="8021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</m:oMath>
                    </m:oMathPara>
                  </a14:m>
                  <a:endParaRPr lang="fr-FR" dirty="0"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CDEB783A-C26B-499A-8FCE-7C0299ECD0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709" y="4978604"/>
                  <a:ext cx="1677960" cy="802143"/>
                </a:xfrm>
                <a:prstGeom prst="rect">
                  <a:avLst/>
                </a:prstGeom>
                <a:blipFill>
                  <a:blip r:embed="rId34"/>
                  <a:stretch>
                    <a:fillRect t="-5303" r="-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6F645BCF-878B-4093-A08D-E1709AFE773B}"/>
                    </a:ext>
                  </a:extLst>
                </p:cNvPr>
                <p:cNvSpPr txBox="1"/>
                <p:nvPr/>
              </p:nvSpPr>
              <p:spPr>
                <a:xfrm>
                  <a:off x="2071411" y="5198667"/>
                  <a:ext cx="127823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6F645BCF-878B-4093-A08D-E1709AFE77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411" y="5198667"/>
                  <a:ext cx="1278234" cy="246221"/>
                </a:xfrm>
                <a:prstGeom prst="rect">
                  <a:avLst/>
                </a:prstGeom>
                <a:blipFill>
                  <a:blip r:embed="rId35"/>
                  <a:stretch>
                    <a:fillRect l="-2381" b="-146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2DB1776B-8F5A-496C-B7F1-992E93444FA1}"/>
                    </a:ext>
                  </a:extLst>
                </p:cNvPr>
                <p:cNvSpPr txBox="1"/>
                <p:nvPr/>
              </p:nvSpPr>
              <p:spPr>
                <a:xfrm>
                  <a:off x="2071411" y="5411902"/>
                  <a:ext cx="127054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2DB1776B-8F5A-496C-B7F1-992E93444F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411" y="5411902"/>
                  <a:ext cx="1270540" cy="246221"/>
                </a:xfrm>
                <a:prstGeom prst="rect">
                  <a:avLst/>
                </a:prstGeom>
                <a:blipFill>
                  <a:blip r:embed="rId36"/>
                  <a:stretch>
                    <a:fillRect l="-2392" b="-146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B1E94601-5FD9-4282-88FD-5C75C71AF550}"/>
                    </a:ext>
                  </a:extLst>
                </p:cNvPr>
                <p:cNvSpPr txBox="1"/>
                <p:nvPr/>
              </p:nvSpPr>
              <p:spPr>
                <a:xfrm>
                  <a:off x="321709" y="5755680"/>
                  <a:ext cx="4143632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a14:m>
                  <a:r>
                    <a:rPr lang="en-US" sz="1600" dirty="0"/>
                    <a:t> 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a14:m>
                  <a:r>
                    <a:rPr lang="en-US" sz="1600" dirty="0"/>
                    <a:t> quantum numbers defined conservation of total relative angular momentum</a:t>
                  </a:r>
                </a:p>
              </p:txBody>
            </p:sp>
          </mc:Choice>
          <mc:Fallback xmlns="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B1E94601-5FD9-4282-88FD-5C75C71AF5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709" y="5755680"/>
                  <a:ext cx="4143632" cy="830997"/>
                </a:xfrm>
                <a:prstGeom prst="rect">
                  <a:avLst/>
                </a:prstGeom>
                <a:blipFill>
                  <a:blip r:embed="rId37"/>
                  <a:stretch>
                    <a:fillRect l="-735" t="-2206" b="-88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BB77C6-EACA-710C-3773-61F22E63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53A9D1-E33E-CA90-E9DC-9319A6C49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FA1E2D-7D8B-89D2-0CE5-8F104ABA5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436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81">
                <a:extLst>
                  <a:ext uri="{FF2B5EF4-FFF2-40B4-BE49-F238E27FC236}">
                    <a16:creationId xmlns:a16="http://schemas.microsoft.com/office/drawing/2014/main" id="{C4132BEC-CB05-4A7C-85DF-C705F1E73B1E}"/>
                  </a:ext>
                </a:extLst>
              </p:cNvPr>
              <p:cNvSpPr txBox="1"/>
              <p:nvPr/>
            </p:nvSpPr>
            <p:spPr>
              <a:xfrm>
                <a:off x="4634822" y="4245753"/>
                <a:ext cx="40779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fr-FR" sz="1800" dirty="0"/>
                  <a:t>Since </a:t>
                </a:r>
                <a14:m>
                  <m:oMath xmlns:m="http://schemas.openxmlformats.org/officeDocument/2006/math">
                    <m:r>
                      <a:rPr lang="fr-FR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1800" dirty="0"/>
                  <a:t> the wave vector, we have that :</a:t>
                </a:r>
              </a:p>
            </p:txBody>
          </p:sp>
        </mc:Choice>
        <mc:Fallback xmlns="">
          <p:sp>
            <p:nvSpPr>
              <p:cNvPr id="40" name="ZoneTexte 81">
                <a:extLst>
                  <a:ext uri="{FF2B5EF4-FFF2-40B4-BE49-F238E27FC236}">
                    <a16:creationId xmlns:a16="http://schemas.microsoft.com/office/drawing/2014/main" id="{C4132BEC-CB05-4A7C-85DF-C705F1E73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822" y="4245753"/>
                <a:ext cx="4077959" cy="646331"/>
              </a:xfrm>
              <a:prstGeom prst="rect">
                <a:avLst/>
              </a:prstGeom>
              <a:blipFill>
                <a:blip r:embed="rId2"/>
                <a:stretch>
                  <a:fillRect l="-1196" t="-12150" b="-1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20E76FD-71A3-4930-B679-55CF2849941D}"/>
                  </a:ext>
                </a:extLst>
              </p:cNvPr>
              <p:cNvSpPr/>
              <p:nvPr/>
            </p:nvSpPr>
            <p:spPr>
              <a:xfrm>
                <a:off x="1136019" y="3972877"/>
                <a:ext cx="2059282" cy="964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type m:val="skw"/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num>
                            <m:den>
                              <m:sSup>
                                <m:s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̂"/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20E76FD-71A3-4930-B679-55CF28499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019" y="3972877"/>
                <a:ext cx="2059282" cy="964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64E1440A-AD5D-4694-A5C7-D4103D9B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Multichannel reactions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447C62B-0C3D-4274-B819-DC958D839180}"/>
                  </a:ext>
                </a:extLst>
              </p:cNvPr>
              <p:cNvSpPr/>
              <p:nvPr/>
            </p:nvSpPr>
            <p:spPr>
              <a:xfrm>
                <a:off x="1136019" y="1568490"/>
                <a:ext cx="5268815" cy="9840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sSub>
                            <m:sSub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nary>
                          <m:sSub>
                            <m:sSub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447C62B-0C3D-4274-B819-DC958D8391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019" y="1568490"/>
                <a:ext cx="5268815" cy="9840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DFEE835D-18C2-407C-9815-400F253A39C8}"/>
              </a:ext>
            </a:extLst>
          </p:cNvPr>
          <p:cNvGrpSpPr/>
          <p:nvPr/>
        </p:nvGrpSpPr>
        <p:grpSpPr>
          <a:xfrm>
            <a:off x="5854420" y="1670691"/>
            <a:ext cx="5788859" cy="2330523"/>
            <a:chOff x="3255946" y="1642354"/>
            <a:chExt cx="5788859" cy="2330523"/>
          </a:xfrm>
        </p:grpSpPr>
        <p:sp>
          <p:nvSpPr>
            <p:cNvPr id="58" name="Forme libre 57"/>
            <p:cNvSpPr>
              <a:spLocks noChangeAspect="1"/>
            </p:cNvSpPr>
            <p:nvPr/>
          </p:nvSpPr>
          <p:spPr>
            <a:xfrm>
              <a:off x="4982455" y="1675136"/>
              <a:ext cx="2735994" cy="2297741"/>
            </a:xfrm>
            <a:custGeom>
              <a:avLst/>
              <a:gdLst>
                <a:gd name="connsiteX0" fmla="*/ 694448 w 3298615"/>
                <a:gd name="connsiteY0" fmla="*/ 674367 h 2770241"/>
                <a:gd name="connsiteX1" fmla="*/ 46748 w 3298615"/>
                <a:gd name="connsiteY1" fmla="*/ 1398267 h 2770241"/>
                <a:gd name="connsiteX2" fmla="*/ 186448 w 3298615"/>
                <a:gd name="connsiteY2" fmla="*/ 2109467 h 2770241"/>
                <a:gd name="connsiteX3" fmla="*/ 1265948 w 3298615"/>
                <a:gd name="connsiteY3" fmla="*/ 2757167 h 2770241"/>
                <a:gd name="connsiteX4" fmla="*/ 2459748 w 3298615"/>
                <a:gd name="connsiteY4" fmla="*/ 2477767 h 2770241"/>
                <a:gd name="connsiteX5" fmla="*/ 2802648 w 3298615"/>
                <a:gd name="connsiteY5" fmla="*/ 1703067 h 2770241"/>
                <a:gd name="connsiteX6" fmla="*/ 3285248 w 3298615"/>
                <a:gd name="connsiteY6" fmla="*/ 775967 h 2770241"/>
                <a:gd name="connsiteX7" fmla="*/ 2231148 w 3298615"/>
                <a:gd name="connsiteY7" fmla="*/ 255267 h 2770241"/>
                <a:gd name="connsiteX8" fmla="*/ 1392948 w 3298615"/>
                <a:gd name="connsiteY8" fmla="*/ 13967 h 2770241"/>
                <a:gd name="connsiteX9" fmla="*/ 694448 w 3298615"/>
                <a:gd name="connsiteY9" fmla="*/ 674367 h 27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8615" h="2770241">
                  <a:moveTo>
                    <a:pt x="694448" y="674367"/>
                  </a:moveTo>
                  <a:cubicBezTo>
                    <a:pt x="470081" y="905084"/>
                    <a:pt x="131415" y="1159084"/>
                    <a:pt x="46748" y="1398267"/>
                  </a:cubicBezTo>
                  <a:cubicBezTo>
                    <a:pt x="-37919" y="1637450"/>
                    <a:pt x="-16752" y="1882984"/>
                    <a:pt x="186448" y="2109467"/>
                  </a:cubicBezTo>
                  <a:cubicBezTo>
                    <a:pt x="389648" y="2335950"/>
                    <a:pt x="887065" y="2695784"/>
                    <a:pt x="1265948" y="2757167"/>
                  </a:cubicBezTo>
                  <a:cubicBezTo>
                    <a:pt x="1644831" y="2818550"/>
                    <a:pt x="2203631" y="2653450"/>
                    <a:pt x="2459748" y="2477767"/>
                  </a:cubicBezTo>
                  <a:cubicBezTo>
                    <a:pt x="2715865" y="2302084"/>
                    <a:pt x="2665065" y="1986700"/>
                    <a:pt x="2802648" y="1703067"/>
                  </a:cubicBezTo>
                  <a:cubicBezTo>
                    <a:pt x="2940231" y="1419434"/>
                    <a:pt x="3380498" y="1017267"/>
                    <a:pt x="3285248" y="775967"/>
                  </a:cubicBezTo>
                  <a:cubicBezTo>
                    <a:pt x="3189998" y="534667"/>
                    <a:pt x="2546531" y="382267"/>
                    <a:pt x="2231148" y="255267"/>
                  </a:cubicBezTo>
                  <a:cubicBezTo>
                    <a:pt x="1915765" y="128267"/>
                    <a:pt x="1644831" y="-51650"/>
                    <a:pt x="1392948" y="13967"/>
                  </a:cubicBezTo>
                  <a:cubicBezTo>
                    <a:pt x="1141065" y="79584"/>
                    <a:pt x="918815" y="443650"/>
                    <a:pt x="694448" y="67436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15000"/>
                    <a:satMod val="180000"/>
                  </a:schemeClr>
                </a:gs>
                <a:gs pos="50000">
                  <a:schemeClr val="bg1">
                    <a:lumMod val="50000"/>
                  </a:schemeClr>
                </a:gs>
                <a:gs pos="70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  <a:p>
              <a:pPr algn="ctr"/>
              <a:r>
                <a:rPr lang="en-US" dirty="0"/>
                <a:t>Interaction</a:t>
              </a:r>
            </a:p>
            <a:p>
              <a:pPr algn="ctr"/>
              <a:r>
                <a:rPr lang="en-US" dirty="0"/>
                <a:t>between target </a:t>
              </a:r>
            </a:p>
            <a:p>
              <a:pPr algn="ctr"/>
              <a:r>
                <a:rPr lang="en-US" dirty="0"/>
                <a:t>and projectile</a:t>
              </a:r>
            </a:p>
          </p:txBody>
        </p:sp>
        <p:cxnSp>
          <p:nvCxnSpPr>
            <p:cNvPr id="27" name="Connecteur droit avec flèche 45">
              <a:extLst>
                <a:ext uri="{FF2B5EF4-FFF2-40B4-BE49-F238E27FC236}">
                  <a16:creationId xmlns:a16="http://schemas.microsoft.com/office/drawing/2014/main" id="{93AC578F-06F3-4734-A331-74D9B17BBCC3}"/>
                </a:ext>
              </a:extLst>
            </p:cNvPr>
            <p:cNvCxnSpPr/>
            <p:nvPr/>
          </p:nvCxnSpPr>
          <p:spPr>
            <a:xfrm flipV="1">
              <a:off x="3255946" y="3085210"/>
              <a:ext cx="1726509" cy="692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45">
              <a:extLst>
                <a:ext uri="{FF2B5EF4-FFF2-40B4-BE49-F238E27FC236}">
                  <a16:creationId xmlns:a16="http://schemas.microsoft.com/office/drawing/2014/main" id="{3F22E62E-09ED-4B55-91B6-CDA112EAD308}"/>
                </a:ext>
              </a:extLst>
            </p:cNvPr>
            <p:cNvCxnSpPr>
              <a:cxnSpLocks/>
              <a:stCxn id="58" idx="6"/>
            </p:cNvCxnSpPr>
            <p:nvPr/>
          </p:nvCxnSpPr>
          <p:spPr>
            <a:xfrm flipV="1">
              <a:off x="7707363" y="1979873"/>
              <a:ext cx="1099031" cy="338879"/>
            </a:xfrm>
            <a:prstGeom prst="straightConnector1">
              <a:avLst/>
            </a:prstGeom>
            <a:ln w="25400" cap="flat" cmpd="sng">
              <a:solidFill>
                <a:srgbClr val="FF0000"/>
              </a:solidFill>
              <a:prstDash val="sysDash"/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F3EC842-5C4C-4A2D-A534-53CFB23CECB1}"/>
                    </a:ext>
                  </a:extLst>
                </p:cNvPr>
                <p:cNvSpPr txBox="1"/>
                <p:nvPr/>
              </p:nvSpPr>
              <p:spPr>
                <a:xfrm>
                  <a:off x="7909426" y="1642354"/>
                  <a:ext cx="412998" cy="4653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fr-FR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F3EC842-5C4C-4A2D-A534-53CFB23CEC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9426" y="1642354"/>
                  <a:ext cx="412998" cy="4653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DE032F8-617C-4B9D-8117-E366A6B354F6}"/>
                    </a:ext>
                  </a:extLst>
                </p:cNvPr>
                <p:cNvSpPr txBox="1"/>
                <p:nvPr/>
              </p:nvSpPr>
              <p:spPr>
                <a:xfrm>
                  <a:off x="3987240" y="2577404"/>
                  <a:ext cx="263918" cy="423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fr-FR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400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DE032F8-617C-4B9D-8117-E366A6B354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7240" y="2577404"/>
                  <a:ext cx="263918" cy="4238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ZoneTexte 148">
                  <a:extLst>
                    <a:ext uri="{FF2B5EF4-FFF2-40B4-BE49-F238E27FC236}">
                      <a16:creationId xmlns:a16="http://schemas.microsoft.com/office/drawing/2014/main" id="{771ABD15-DE90-4EB8-8B9E-A0A3DB478735}"/>
                    </a:ext>
                  </a:extLst>
                </p:cNvPr>
                <p:cNvSpPr txBox="1"/>
                <p:nvPr/>
              </p:nvSpPr>
              <p:spPr>
                <a:xfrm>
                  <a:off x="8013176" y="2373630"/>
                  <a:ext cx="1031629" cy="5331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l-G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ZoneTexte 148">
                  <a:extLst>
                    <a:ext uri="{FF2B5EF4-FFF2-40B4-BE49-F238E27FC236}">
                      <a16:creationId xmlns:a16="http://schemas.microsoft.com/office/drawing/2014/main" id="{771ABD15-DE90-4EB8-8B9E-A0A3DB4787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3176" y="2373630"/>
                  <a:ext cx="1031629" cy="53315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F6BB407-6175-4C2C-B8C6-ED605C965ADC}"/>
                  </a:ext>
                </a:extLst>
              </p:cNvPr>
              <p:cNvSpPr/>
              <p:nvPr/>
            </p:nvSpPr>
            <p:spPr>
              <a:xfrm>
                <a:off x="1136019" y="5457028"/>
                <a:ext cx="2265877" cy="628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  <m:r>
                        <a:rPr lang="fr-FR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F6BB407-6175-4C2C-B8C6-ED605C965A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019" y="5457028"/>
                <a:ext cx="2265877" cy="6287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34C879A-831C-4FAD-BBFC-33FB4BD2AA1F}"/>
              </a:ext>
            </a:extLst>
          </p:cNvPr>
          <p:cNvGrpSpPr/>
          <p:nvPr/>
        </p:nvGrpSpPr>
        <p:grpSpPr>
          <a:xfrm>
            <a:off x="5230351" y="5128396"/>
            <a:ext cx="3909909" cy="1118432"/>
            <a:chOff x="4711700" y="5303067"/>
            <a:chExt cx="3909909" cy="1118432"/>
          </a:xfrm>
        </p:grpSpPr>
        <p:sp>
          <p:nvSpPr>
            <p:cNvPr id="17" name="ZoneTexte 16"/>
            <p:cNvSpPr txBox="1"/>
            <p:nvPr/>
          </p:nvSpPr>
          <p:spPr>
            <a:xfrm>
              <a:off x="4711700" y="5345418"/>
              <a:ext cx="2274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800" dirty="0"/>
                <a:t>Elastic scattering</a:t>
              </a: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4711700" y="6018215"/>
              <a:ext cx="2441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800" dirty="0"/>
                <a:t>Inelastic scattering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4DEFD3E-E383-43C7-BF96-8C07A15C64E7}"/>
                    </a:ext>
                  </a:extLst>
                </p:cNvPr>
                <p:cNvSpPr/>
                <p:nvPr/>
              </p:nvSpPr>
              <p:spPr>
                <a:xfrm>
                  <a:off x="7426410" y="5303067"/>
                  <a:ext cx="1195199" cy="445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type m:val="skw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den>
                        </m:f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=1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4DEFD3E-E383-43C7-BF96-8C07A15C64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6410" y="5303067"/>
                  <a:ext cx="1195199" cy="445635"/>
                </a:xfrm>
                <a:prstGeom prst="rect">
                  <a:avLst/>
                </a:prstGeom>
                <a:blipFill>
                  <a:blip r:embed="rId9"/>
                  <a:stretch>
                    <a:fillRect l="-14286" t="-120548" r="-14796" b="-193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DE180630-A8C6-4A28-A238-0E0FF03852CD}"/>
                    </a:ext>
                  </a:extLst>
                </p:cNvPr>
                <p:cNvSpPr/>
                <p:nvPr/>
              </p:nvSpPr>
              <p:spPr>
                <a:xfrm>
                  <a:off x="7454462" y="5975864"/>
                  <a:ext cx="1143903" cy="445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type m:val="skw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den>
                        </m:f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≠1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DE180630-A8C6-4A28-A238-0E0FF03852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4462" y="5975864"/>
                  <a:ext cx="1143903" cy="445635"/>
                </a:xfrm>
                <a:prstGeom prst="rect">
                  <a:avLst/>
                </a:prstGeom>
                <a:blipFill>
                  <a:blip r:embed="rId10"/>
                  <a:stretch>
                    <a:fillRect l="-15426" t="-120548" r="-19149" b="-193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Flèche vers la droite 31">
            <a:extLst>
              <a:ext uri="{FF2B5EF4-FFF2-40B4-BE49-F238E27FC236}">
                <a16:creationId xmlns:a16="http://schemas.microsoft.com/office/drawing/2014/main" id="{A53A42AF-4660-48F7-83EA-C1D330B64BCF}"/>
              </a:ext>
            </a:extLst>
          </p:cNvPr>
          <p:cNvSpPr/>
          <p:nvPr/>
        </p:nvSpPr>
        <p:spPr>
          <a:xfrm>
            <a:off x="3707765" y="5604343"/>
            <a:ext cx="660400" cy="3937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0F175E-0C62-410A-8D2C-EBFB0EAD09E1}"/>
              </a:ext>
            </a:extLst>
          </p:cNvPr>
          <p:cNvSpPr txBox="1"/>
          <p:nvPr/>
        </p:nvSpPr>
        <p:spPr>
          <a:xfrm>
            <a:off x="435241" y="3481388"/>
            <a:ext cx="269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spcAft>
                <a:spcPts val="600"/>
              </a:spcAft>
            </a:lvl1pPr>
          </a:lstStyle>
          <a:p>
            <a:r>
              <a:rPr lang="en-US" sz="1800" dirty="0"/>
              <a:t>Partial cross-section</a:t>
            </a:r>
          </a:p>
        </p:txBody>
      </p:sp>
      <p:sp>
        <p:nvSpPr>
          <p:cNvPr id="22" name="ZoneTexte 33">
            <a:extLst>
              <a:ext uri="{FF2B5EF4-FFF2-40B4-BE49-F238E27FC236}">
                <a16:creationId xmlns:a16="http://schemas.microsoft.com/office/drawing/2014/main" id="{851A3A8C-7CD6-4F66-BD9F-A324C3C0AFB5}"/>
              </a:ext>
            </a:extLst>
          </p:cNvPr>
          <p:cNvSpPr txBox="1"/>
          <p:nvPr/>
        </p:nvSpPr>
        <p:spPr>
          <a:xfrm>
            <a:off x="435242" y="826843"/>
            <a:ext cx="277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spcAft>
                <a:spcPts val="600"/>
              </a:spcAft>
            </a:lvl1pPr>
          </a:lstStyle>
          <a:p>
            <a:r>
              <a:rPr lang="en-US" sz="1800" dirty="0"/>
              <a:t>Scattering  wave-function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FFF755-6721-66DA-4B0B-45F38C49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F968F4-6618-4E63-D4D5-E0933510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7CE321-F58E-EE67-C8D9-E8369C0C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5349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6584396" y="2847801"/>
                <a:ext cx="4011784" cy="1349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Inelastic scattering</a:t>
                </a:r>
                <a:r>
                  <a:rPr lang="fr-FR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US" sz="1800" dirty="0"/>
                  <a:t>,</a:t>
                </a:r>
              </a:p>
              <a:p>
                <a:r>
                  <a:rPr lang="en-US" sz="1800" dirty="0"/>
                  <a:t>Energetically opens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fr-FR" sz="180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fr-FR" sz="180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r>
                      <a:rPr lang="fr-FR" sz="18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is greater than the reaction threshold</a:t>
                </a: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96" y="2847801"/>
                <a:ext cx="4011784" cy="1349537"/>
              </a:xfrm>
              <a:prstGeom prst="rect">
                <a:avLst/>
              </a:prstGeom>
              <a:blipFill>
                <a:blip r:embed="rId2"/>
                <a:stretch>
                  <a:fillRect l="-1216" t="-46396" b="-6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/>
          <p:cNvSpPr txBox="1"/>
          <p:nvPr/>
        </p:nvSpPr>
        <p:spPr>
          <a:xfrm rot="16200000">
            <a:off x="10424114" y="4500490"/>
            <a:ext cx="2223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Inelastic channels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A0B33EB2-7835-4D8D-AD65-CF7E843A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Multichannel reactions</a:t>
            </a:r>
          </a:p>
        </p:txBody>
      </p:sp>
      <p:sp>
        <p:nvSpPr>
          <p:cNvPr id="33" name="Forme libre 57">
            <a:extLst>
              <a:ext uri="{FF2B5EF4-FFF2-40B4-BE49-F238E27FC236}">
                <a16:creationId xmlns:a16="http://schemas.microsoft.com/office/drawing/2014/main" id="{6B1E056D-C1BB-4B81-A602-C34E7088233A}"/>
              </a:ext>
            </a:extLst>
          </p:cNvPr>
          <p:cNvSpPr>
            <a:spLocks noChangeAspect="1"/>
          </p:cNvSpPr>
          <p:nvPr/>
        </p:nvSpPr>
        <p:spPr>
          <a:xfrm>
            <a:off x="2026131" y="2686434"/>
            <a:ext cx="2735994" cy="2297741"/>
          </a:xfrm>
          <a:custGeom>
            <a:avLst/>
            <a:gdLst>
              <a:gd name="connsiteX0" fmla="*/ 694448 w 3298615"/>
              <a:gd name="connsiteY0" fmla="*/ 674367 h 2770241"/>
              <a:gd name="connsiteX1" fmla="*/ 46748 w 3298615"/>
              <a:gd name="connsiteY1" fmla="*/ 1398267 h 2770241"/>
              <a:gd name="connsiteX2" fmla="*/ 186448 w 3298615"/>
              <a:gd name="connsiteY2" fmla="*/ 2109467 h 2770241"/>
              <a:gd name="connsiteX3" fmla="*/ 1265948 w 3298615"/>
              <a:gd name="connsiteY3" fmla="*/ 2757167 h 2770241"/>
              <a:gd name="connsiteX4" fmla="*/ 2459748 w 3298615"/>
              <a:gd name="connsiteY4" fmla="*/ 2477767 h 2770241"/>
              <a:gd name="connsiteX5" fmla="*/ 2802648 w 3298615"/>
              <a:gd name="connsiteY5" fmla="*/ 1703067 h 2770241"/>
              <a:gd name="connsiteX6" fmla="*/ 3285248 w 3298615"/>
              <a:gd name="connsiteY6" fmla="*/ 775967 h 2770241"/>
              <a:gd name="connsiteX7" fmla="*/ 2231148 w 3298615"/>
              <a:gd name="connsiteY7" fmla="*/ 255267 h 2770241"/>
              <a:gd name="connsiteX8" fmla="*/ 1392948 w 3298615"/>
              <a:gd name="connsiteY8" fmla="*/ 13967 h 2770241"/>
              <a:gd name="connsiteX9" fmla="*/ 694448 w 3298615"/>
              <a:gd name="connsiteY9" fmla="*/ 674367 h 277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8615" h="2770241">
                <a:moveTo>
                  <a:pt x="694448" y="674367"/>
                </a:moveTo>
                <a:cubicBezTo>
                  <a:pt x="470081" y="905084"/>
                  <a:pt x="131415" y="1159084"/>
                  <a:pt x="46748" y="1398267"/>
                </a:cubicBezTo>
                <a:cubicBezTo>
                  <a:pt x="-37919" y="1637450"/>
                  <a:pt x="-16752" y="1882984"/>
                  <a:pt x="186448" y="2109467"/>
                </a:cubicBezTo>
                <a:cubicBezTo>
                  <a:pt x="389648" y="2335950"/>
                  <a:pt x="887065" y="2695784"/>
                  <a:pt x="1265948" y="2757167"/>
                </a:cubicBezTo>
                <a:cubicBezTo>
                  <a:pt x="1644831" y="2818550"/>
                  <a:pt x="2203631" y="2653450"/>
                  <a:pt x="2459748" y="2477767"/>
                </a:cubicBezTo>
                <a:cubicBezTo>
                  <a:pt x="2715865" y="2302084"/>
                  <a:pt x="2665065" y="1986700"/>
                  <a:pt x="2802648" y="1703067"/>
                </a:cubicBezTo>
                <a:cubicBezTo>
                  <a:pt x="2940231" y="1419434"/>
                  <a:pt x="3380498" y="1017267"/>
                  <a:pt x="3285248" y="775967"/>
                </a:cubicBezTo>
                <a:cubicBezTo>
                  <a:pt x="3189998" y="534667"/>
                  <a:pt x="2546531" y="382267"/>
                  <a:pt x="2231148" y="255267"/>
                </a:cubicBezTo>
                <a:cubicBezTo>
                  <a:pt x="1915765" y="128267"/>
                  <a:pt x="1644831" y="-51650"/>
                  <a:pt x="1392948" y="13967"/>
                </a:cubicBezTo>
                <a:cubicBezTo>
                  <a:pt x="1141065" y="79584"/>
                  <a:pt x="918815" y="443650"/>
                  <a:pt x="694448" y="674367"/>
                </a:cubicBezTo>
                <a:close/>
              </a:path>
            </a:pathLst>
          </a:custGeom>
          <a:gradFill flip="none" rotWithShape="1">
            <a:gsLst>
              <a:gs pos="0">
                <a:schemeClr val="dk1">
                  <a:shade val="15000"/>
                  <a:satMod val="180000"/>
                </a:schemeClr>
              </a:gs>
              <a:gs pos="50000">
                <a:schemeClr val="bg1">
                  <a:lumMod val="50000"/>
                </a:schemeClr>
              </a:gs>
              <a:gs pos="7000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cxnSp>
        <p:nvCxnSpPr>
          <p:cNvPr id="34" name="Connecteur droit avec flèche 45">
            <a:extLst>
              <a:ext uri="{FF2B5EF4-FFF2-40B4-BE49-F238E27FC236}">
                <a16:creationId xmlns:a16="http://schemas.microsoft.com/office/drawing/2014/main" id="{256E686A-2A07-478F-A655-A7FF2F4DCFA7}"/>
              </a:ext>
            </a:extLst>
          </p:cNvPr>
          <p:cNvCxnSpPr>
            <a:cxnSpLocks/>
          </p:cNvCxnSpPr>
          <p:nvPr/>
        </p:nvCxnSpPr>
        <p:spPr>
          <a:xfrm>
            <a:off x="599703" y="4096508"/>
            <a:ext cx="1426429" cy="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45">
            <a:extLst>
              <a:ext uri="{FF2B5EF4-FFF2-40B4-BE49-F238E27FC236}">
                <a16:creationId xmlns:a16="http://schemas.microsoft.com/office/drawing/2014/main" id="{8D2A94DC-CCB6-4875-A34A-6594B8826022}"/>
              </a:ext>
            </a:extLst>
          </p:cNvPr>
          <p:cNvCxnSpPr>
            <a:cxnSpLocks/>
          </p:cNvCxnSpPr>
          <p:nvPr/>
        </p:nvCxnSpPr>
        <p:spPr>
          <a:xfrm flipV="1">
            <a:off x="3922611" y="2140333"/>
            <a:ext cx="469983" cy="780071"/>
          </a:xfrm>
          <a:prstGeom prst="straightConnector1">
            <a:avLst/>
          </a:prstGeom>
          <a:ln w="25400" cap="flat" cmpd="sng">
            <a:solidFill>
              <a:srgbClr val="FF0000"/>
            </a:solidFill>
            <a:prstDash val="sysDash"/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35BCF7D-7897-4929-90F4-BDA4C9187F5C}"/>
                  </a:ext>
                </a:extLst>
              </p:cNvPr>
              <p:cNvSpPr txBox="1"/>
              <p:nvPr/>
            </p:nvSpPr>
            <p:spPr>
              <a:xfrm>
                <a:off x="3624661" y="1995326"/>
                <a:ext cx="343299" cy="387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35BCF7D-7897-4929-90F4-BDA4C9187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661" y="1995326"/>
                <a:ext cx="343299" cy="387735"/>
              </a:xfrm>
              <a:prstGeom prst="rect">
                <a:avLst/>
              </a:prstGeom>
              <a:blipFill>
                <a:blip r:embed="rId3"/>
                <a:stretch>
                  <a:fillRect l="-16071" r="-10714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BDE46A1-6825-4BD2-9FD4-AAB6AB7166D9}"/>
                  </a:ext>
                </a:extLst>
              </p:cNvPr>
              <p:cNvSpPr txBox="1"/>
              <p:nvPr/>
            </p:nvSpPr>
            <p:spPr>
              <a:xfrm>
                <a:off x="1030917" y="3588702"/>
                <a:ext cx="219099" cy="353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fr-FR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BDE46A1-6825-4BD2-9FD4-AAB6AB716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17" y="3588702"/>
                <a:ext cx="219099" cy="353302"/>
              </a:xfrm>
              <a:prstGeom prst="rect">
                <a:avLst/>
              </a:prstGeom>
              <a:blipFill>
                <a:blip r:embed="rId4"/>
                <a:stretch>
                  <a:fillRect l="-25000" r="-22222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148">
                <a:extLst>
                  <a:ext uri="{FF2B5EF4-FFF2-40B4-BE49-F238E27FC236}">
                    <a16:creationId xmlns:a16="http://schemas.microsoft.com/office/drawing/2014/main" id="{CB88869A-4B14-4FF6-977D-EE620C303D17}"/>
                  </a:ext>
                </a:extLst>
              </p:cNvPr>
              <p:cNvSpPr txBox="1"/>
              <p:nvPr/>
            </p:nvSpPr>
            <p:spPr>
              <a:xfrm>
                <a:off x="4217075" y="2460647"/>
                <a:ext cx="928780" cy="479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l-G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8" name="ZoneTexte 148">
                <a:extLst>
                  <a:ext uri="{FF2B5EF4-FFF2-40B4-BE49-F238E27FC236}">
                    <a16:creationId xmlns:a16="http://schemas.microsoft.com/office/drawing/2014/main" id="{CB88869A-4B14-4FF6-977D-EE620C303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075" y="2460647"/>
                <a:ext cx="928780" cy="479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ight Brace 39">
            <a:extLst>
              <a:ext uri="{FF2B5EF4-FFF2-40B4-BE49-F238E27FC236}">
                <a16:creationId xmlns:a16="http://schemas.microsoft.com/office/drawing/2014/main" id="{62265D06-BC3D-481D-B0A1-74F4EE2FD045}"/>
              </a:ext>
            </a:extLst>
          </p:cNvPr>
          <p:cNvSpPr/>
          <p:nvPr/>
        </p:nvSpPr>
        <p:spPr>
          <a:xfrm rot="10800000" flipH="1">
            <a:off x="10981759" y="2736392"/>
            <a:ext cx="368674" cy="3570775"/>
          </a:xfrm>
          <a:prstGeom prst="rightBrace">
            <a:avLst>
              <a:gd name="adj1" fmla="val 88012"/>
              <a:gd name="adj2" fmla="val 5132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3CEC461-672A-46E8-A014-DB9F722887B7}"/>
                  </a:ext>
                </a:extLst>
              </p:cNvPr>
              <p:cNvSpPr/>
              <p:nvPr/>
            </p:nvSpPr>
            <p:spPr>
              <a:xfrm>
                <a:off x="1594886" y="948901"/>
                <a:ext cx="2265877" cy="628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𝛺</m:t>
                          </m:r>
                        </m:den>
                      </m:f>
                      <m:r>
                        <a:rPr lang="fr-FR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̆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3CEC461-672A-46E8-A014-DB9F722887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886" y="948901"/>
                <a:ext cx="2265877" cy="628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A75E4D0F-F91D-4F3A-8FF3-5731D0656228}"/>
              </a:ext>
            </a:extLst>
          </p:cNvPr>
          <p:cNvSpPr txBox="1"/>
          <p:nvPr/>
        </p:nvSpPr>
        <p:spPr>
          <a:xfrm>
            <a:off x="745292" y="5105118"/>
            <a:ext cx="4214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 scattering amplitude contributing to the </a:t>
            </a:r>
            <a:r>
              <a:rPr lang="en-US" sz="1800" i="1" dirty="0"/>
              <a:t>same</a:t>
            </a:r>
            <a:r>
              <a:rPr lang="en-US" sz="1800" dirty="0"/>
              <a:t> final quantum state will interfere, and </a:t>
            </a:r>
            <a:r>
              <a:rPr lang="en-US" sz="1800" i="1" dirty="0"/>
              <a:t>channel coupling affects all amplitudes dynamically</a:t>
            </a:r>
            <a:r>
              <a:rPr lang="en-US" sz="18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A7885B8-E68E-40CC-BE89-7462BC8D7102}"/>
                  </a:ext>
                </a:extLst>
              </p:cNvPr>
              <p:cNvSpPr/>
              <p:nvPr/>
            </p:nvSpPr>
            <p:spPr>
              <a:xfrm>
                <a:off x="656043" y="4208022"/>
                <a:ext cx="10044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A7885B8-E68E-40CC-BE89-7462BC8D7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043" y="4208022"/>
                <a:ext cx="1004442" cy="369332"/>
              </a:xfrm>
              <a:prstGeom prst="rect">
                <a:avLst/>
              </a:prstGeom>
              <a:blipFill>
                <a:blip r:embed="rId7"/>
                <a:stretch>
                  <a:fillRect l="-30488" t="-118033" r="-46951" b="-1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148">
                <a:extLst>
                  <a:ext uri="{FF2B5EF4-FFF2-40B4-BE49-F238E27FC236}">
                    <a16:creationId xmlns:a16="http://schemas.microsoft.com/office/drawing/2014/main" id="{D6D080BF-428D-2EBA-1F50-2F392665DE5E}"/>
                  </a:ext>
                </a:extLst>
              </p:cNvPr>
              <p:cNvSpPr txBox="1"/>
              <p:nvPr/>
            </p:nvSpPr>
            <p:spPr>
              <a:xfrm>
                <a:off x="6583538" y="837553"/>
                <a:ext cx="4013576" cy="1252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Elastic channel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, always opens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ZoneTexte 148">
                <a:extLst>
                  <a:ext uri="{FF2B5EF4-FFF2-40B4-BE49-F238E27FC236}">
                    <a16:creationId xmlns:a16="http://schemas.microsoft.com/office/drawing/2014/main" id="{D6D080BF-428D-2EBA-1F50-2F392665D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538" y="837553"/>
                <a:ext cx="4013576" cy="1252331"/>
              </a:xfrm>
              <a:prstGeom prst="rect">
                <a:avLst/>
              </a:prstGeom>
              <a:blipFill>
                <a:blip r:embed="rId8"/>
                <a:stretch>
                  <a:fillRect l="-3647" t="-38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6E302B2-F397-4465-9F4A-965AF65C5EFF}"/>
                  </a:ext>
                </a:extLst>
              </p:cNvPr>
              <p:cNvSpPr txBox="1"/>
              <p:nvPr/>
            </p:nvSpPr>
            <p:spPr>
              <a:xfrm>
                <a:off x="6588260" y="4955254"/>
                <a:ext cx="4005143" cy="13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fr-FR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All other reaction channels energetically allowed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≠1</m:t>
                    </m:r>
                  </m:oMath>
                </a14:m>
                <a:r>
                  <a:rPr lang="en-US" sz="1800" dirty="0"/>
                  <a:t>)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26E302B2-F397-4465-9F4A-965AF65C5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60" y="4955254"/>
                <a:ext cx="4005143" cy="1313886"/>
              </a:xfrm>
              <a:prstGeom prst="rect">
                <a:avLst/>
              </a:prstGeom>
              <a:blipFill>
                <a:blip r:embed="rId9"/>
                <a:stretch>
                  <a:fillRect l="-1370" t="-33488" b="-1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54F4623-C487-6821-ACCD-2F51B247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1C1083-C9DC-3B3A-A349-7EF21449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F84A8D4-59F7-7B6A-5837-D6FEBDBA5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329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/>
          <p:cNvSpPr txBox="1"/>
          <p:nvPr/>
        </p:nvSpPr>
        <p:spPr>
          <a:xfrm>
            <a:off x="1866412" y="3431189"/>
            <a:ext cx="327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Adding non-elastic channels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14183E9E-BE11-44C2-AF7D-86D202D5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Influence of the non-elastic channels on cross-section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AF29CB8-D9B1-4D4A-B4A4-D9E83950469F}"/>
              </a:ext>
            </a:extLst>
          </p:cNvPr>
          <p:cNvGrpSpPr/>
          <p:nvPr/>
        </p:nvGrpSpPr>
        <p:grpSpPr>
          <a:xfrm>
            <a:off x="399092" y="4107023"/>
            <a:ext cx="3361864" cy="2162117"/>
            <a:chOff x="0" y="4107022"/>
            <a:chExt cx="3361864" cy="21621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36AB8EA1-F937-4EF5-B81E-A5E66C69CB54}"/>
                    </a:ext>
                  </a:extLst>
                </p:cNvPr>
                <p:cNvSpPr/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36AB8EA1-F937-4EF5-B81E-A5E66C69CB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  <a:blipFill>
                  <a:blip r:embed="rId2"/>
                  <a:stretch>
                    <a:fillRect l="-29697" t="-118033" r="-46667" b="-1852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54CB869-5BEC-40E7-A7E5-B955A8D33271}"/>
                </a:ext>
              </a:extLst>
            </p:cNvPr>
            <p:cNvGrpSpPr/>
            <p:nvPr/>
          </p:nvGrpSpPr>
          <p:grpSpPr>
            <a:xfrm>
              <a:off x="0" y="4107022"/>
              <a:ext cx="3273467" cy="2162117"/>
              <a:chOff x="100964" y="4107022"/>
              <a:chExt cx="3273467" cy="21621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E9B0A5A-B8B7-4A1B-9D82-A2746095B8EE}"/>
                      </a:ext>
                    </a:extLst>
                  </p:cNvPr>
                  <p:cNvSpPr txBox="1"/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AE9B0A5A-B8B7-4A1B-9D82-A2746095B8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206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ZoneTexte 148">
                    <a:extLst>
                      <a:ext uri="{FF2B5EF4-FFF2-40B4-BE49-F238E27FC236}">
                        <a16:creationId xmlns:a16="http://schemas.microsoft.com/office/drawing/2014/main" id="{6676010F-5584-4EFC-849E-13C479893AA0}"/>
                      </a:ext>
                    </a:extLst>
                  </p:cNvPr>
                  <p:cNvSpPr txBox="1"/>
                  <p:nvPr/>
                </p:nvSpPr>
                <p:spPr>
                  <a:xfrm>
                    <a:off x="2278810" y="5789328"/>
                    <a:ext cx="1095621" cy="4798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el-G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sub>
                                  </m:s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lang="el-G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800" dirty="0"/>
                  </a:p>
                </p:txBody>
              </p:sp>
            </mc:Choice>
            <mc:Fallback xmlns="">
              <p:sp>
                <p:nvSpPr>
                  <p:cNvPr id="66" name="ZoneTexte 148">
                    <a:extLst>
                      <a:ext uri="{FF2B5EF4-FFF2-40B4-BE49-F238E27FC236}">
                        <a16:creationId xmlns:a16="http://schemas.microsoft.com/office/drawing/2014/main" id="{6676010F-5584-4EFC-849E-13C479893A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78810" y="5789328"/>
                    <a:ext cx="1095621" cy="479811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9" name="Forme libre 11">
                <a:extLst>
                  <a:ext uri="{FF2B5EF4-FFF2-40B4-BE49-F238E27FC236}">
                    <a16:creationId xmlns:a16="http://schemas.microsoft.com/office/drawing/2014/main" id="{785D59DF-A917-40C0-8150-396B150952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1644" y="4553119"/>
                <a:ext cx="1323097" cy="1111163"/>
              </a:xfrm>
              <a:custGeom>
                <a:avLst/>
                <a:gdLst>
                  <a:gd name="connsiteX0" fmla="*/ 694448 w 3298615"/>
                  <a:gd name="connsiteY0" fmla="*/ 674367 h 2770241"/>
                  <a:gd name="connsiteX1" fmla="*/ 46748 w 3298615"/>
                  <a:gd name="connsiteY1" fmla="*/ 1398267 h 2770241"/>
                  <a:gd name="connsiteX2" fmla="*/ 186448 w 3298615"/>
                  <a:gd name="connsiteY2" fmla="*/ 2109467 h 2770241"/>
                  <a:gd name="connsiteX3" fmla="*/ 1265948 w 3298615"/>
                  <a:gd name="connsiteY3" fmla="*/ 2757167 h 2770241"/>
                  <a:gd name="connsiteX4" fmla="*/ 2459748 w 3298615"/>
                  <a:gd name="connsiteY4" fmla="*/ 2477767 h 2770241"/>
                  <a:gd name="connsiteX5" fmla="*/ 2802648 w 3298615"/>
                  <a:gd name="connsiteY5" fmla="*/ 1703067 h 2770241"/>
                  <a:gd name="connsiteX6" fmla="*/ 3285248 w 3298615"/>
                  <a:gd name="connsiteY6" fmla="*/ 775967 h 2770241"/>
                  <a:gd name="connsiteX7" fmla="*/ 2231148 w 3298615"/>
                  <a:gd name="connsiteY7" fmla="*/ 255267 h 2770241"/>
                  <a:gd name="connsiteX8" fmla="*/ 1392948 w 3298615"/>
                  <a:gd name="connsiteY8" fmla="*/ 13967 h 2770241"/>
                  <a:gd name="connsiteX9" fmla="*/ 694448 w 3298615"/>
                  <a:gd name="connsiteY9" fmla="*/ 674367 h 277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8615" h="2770241">
                    <a:moveTo>
                      <a:pt x="694448" y="674367"/>
                    </a:moveTo>
                    <a:cubicBezTo>
                      <a:pt x="470081" y="905084"/>
                      <a:pt x="131415" y="1159084"/>
                      <a:pt x="46748" y="1398267"/>
                    </a:cubicBezTo>
                    <a:cubicBezTo>
                      <a:pt x="-37919" y="1637450"/>
                      <a:pt x="-16752" y="1882984"/>
                      <a:pt x="186448" y="2109467"/>
                    </a:cubicBezTo>
                    <a:cubicBezTo>
                      <a:pt x="389648" y="2335950"/>
                      <a:pt x="887065" y="2695784"/>
                      <a:pt x="1265948" y="2757167"/>
                    </a:cubicBezTo>
                    <a:cubicBezTo>
                      <a:pt x="1644831" y="2818550"/>
                      <a:pt x="2203631" y="2653450"/>
                      <a:pt x="2459748" y="2477767"/>
                    </a:cubicBezTo>
                    <a:cubicBezTo>
                      <a:pt x="2715865" y="2302084"/>
                      <a:pt x="2665065" y="1986700"/>
                      <a:pt x="2802648" y="1703067"/>
                    </a:cubicBezTo>
                    <a:cubicBezTo>
                      <a:pt x="2940231" y="1419434"/>
                      <a:pt x="3380498" y="1017267"/>
                      <a:pt x="3285248" y="775967"/>
                    </a:cubicBezTo>
                    <a:cubicBezTo>
                      <a:pt x="3189998" y="534667"/>
                      <a:pt x="2546531" y="382267"/>
                      <a:pt x="2231148" y="255267"/>
                    </a:cubicBezTo>
                    <a:cubicBezTo>
                      <a:pt x="1915765" y="128267"/>
                      <a:pt x="1644831" y="-51650"/>
                      <a:pt x="1392948" y="13967"/>
                    </a:cubicBezTo>
                    <a:cubicBezTo>
                      <a:pt x="1141065" y="79584"/>
                      <a:pt x="918815" y="443650"/>
                      <a:pt x="694448" y="67436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shade val="15000"/>
                      <a:satMod val="180000"/>
                    </a:schemeClr>
                  </a:gs>
                  <a:gs pos="50000">
                    <a:schemeClr val="bg1">
                      <a:lumMod val="50000"/>
                    </a:schemeClr>
                  </a:gs>
                  <a:gs pos="70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/>
                  <a:t> </a:t>
                </a:r>
              </a:p>
            </p:txBody>
          </p:sp>
          <p:cxnSp>
            <p:nvCxnSpPr>
              <p:cNvPr id="70" name="Connecteur droit avec flèche 45">
                <a:extLst>
                  <a:ext uri="{FF2B5EF4-FFF2-40B4-BE49-F238E27FC236}">
                    <a16:creationId xmlns:a16="http://schemas.microsoft.com/office/drawing/2014/main" id="{834EA7F2-7756-450B-B4CC-6B63134E3D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0" y="5039275"/>
                <a:ext cx="988303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avec flèche 45">
                <a:extLst>
                  <a:ext uri="{FF2B5EF4-FFF2-40B4-BE49-F238E27FC236}">
                    <a16:creationId xmlns:a16="http://schemas.microsoft.com/office/drawing/2014/main" id="{E86A1D60-AB7A-4CC5-9CB5-7D0D899AB0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8527" y="4107022"/>
                <a:ext cx="606664" cy="757103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prstDash val="sysDash"/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8BD0449-048F-4802-B226-2599D0FE289C}"/>
                      </a:ext>
                    </a:extLst>
                  </p:cNvPr>
                  <p:cNvSpPr txBox="1"/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08BD0449-048F-4802-B226-2599D0FE28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1628" r="-11628" b="-862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29CF9103-3CB8-4E57-981A-3E6EAC9703B4}"/>
                      </a:ext>
                    </a:extLst>
                  </p:cNvPr>
                  <p:cNvSpPr/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800" dirty="0"/>
                  </a:p>
                </p:txBody>
              </p:sp>
            </mc:Choice>
            <mc:Fallback xmlns=""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29CF9103-3CB8-4E57-981A-3E6EAC9703B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9697" t="-120000" r="-46667" b="-19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6" name="Connecteur droit avec flèche 45">
                <a:extLst>
                  <a:ext uri="{FF2B5EF4-FFF2-40B4-BE49-F238E27FC236}">
                    <a16:creationId xmlns:a16="http://schemas.microsoft.com/office/drawing/2014/main" id="{CE6D4BE0-01B4-4288-9226-0537F905E99F}"/>
                  </a:ext>
                </a:extLst>
              </p:cNvPr>
              <p:cNvCxnSpPr>
                <a:cxnSpLocks/>
                <a:stCxn id="69" idx="5"/>
              </p:cNvCxnSpPr>
              <p:nvPr/>
            </p:nvCxnSpPr>
            <p:spPr>
              <a:xfrm>
                <a:off x="2135805" y="5236231"/>
                <a:ext cx="398228" cy="428051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prstDash val="sysDash"/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26A59C09-CCB9-4461-BB7C-271CCDBF4A6F}"/>
                      </a:ext>
                    </a:extLst>
                  </p:cNvPr>
                  <p:cNvSpPr txBox="1"/>
                  <p:nvPr/>
                </p:nvSpPr>
                <p:spPr>
                  <a:xfrm>
                    <a:off x="2303194" y="5369159"/>
                    <a:ext cx="880012" cy="38773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26A59C09-CCB9-4461-BB7C-271CCDBF4A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03194" y="5369159"/>
                    <a:ext cx="880012" cy="38773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2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5921BA6-2C97-6E3C-9930-C9481D5051E8}"/>
                  </a:ext>
                </a:extLst>
              </p:cNvPr>
              <p:cNvSpPr txBox="1"/>
              <p:nvPr/>
            </p:nvSpPr>
            <p:spPr>
              <a:xfrm>
                <a:off x="4341755" y="837553"/>
                <a:ext cx="7723061" cy="551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With only elastic channel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</m:s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b="1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d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b="1" dirty="0"/>
              </a:p>
              <a:p>
                <a:r>
                  <a:rPr lang="en-US" sz="1800" dirty="0"/>
                  <a:t>Elastic channel has the same wave number so</a:t>
                </a:r>
                <a14:m>
                  <m:oMath xmlns:m="http://schemas.openxmlformats.org/officeDocument/2006/math">
                    <m:r>
                      <a:rPr lang="fr-FR" sz="18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/>
                  <a:t>, the conservation of the flux [which implies the unitarity of the S-matrix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] means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r-FR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p>
                    </m:sSup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70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𝛼𝛼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d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𝛼𝛼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𝛼𝛼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d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𝛽𝛼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skw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fr-FR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</m:acc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p>
                    </m:sSup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1800" dirty="0"/>
                  <a:t>. Total energy is conserved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800" dirty="0"/>
                  <a:t> due to energy consumed by the Q value. The flux is distributed among channels: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𝛼𝛼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𝛽𝛼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fr-FR" sz="18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𝛼𝛼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If PW are coupled (tensor force)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r-F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𝛼𝛼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sSup>
                          <m:sSup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1800" dirty="0"/>
                  <a:t> (more parameters).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5921BA6-2C97-6E3C-9930-C9481D505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755" y="837553"/>
                <a:ext cx="7723061" cy="5519331"/>
              </a:xfrm>
              <a:prstGeom prst="rect">
                <a:avLst/>
              </a:prstGeom>
              <a:blipFill>
                <a:blip r:embed="rId8"/>
                <a:stretch>
                  <a:fillRect l="-631" t="-552" r="-1026" b="-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83">
            <a:extLst>
              <a:ext uri="{FF2B5EF4-FFF2-40B4-BE49-F238E27FC236}">
                <a16:creationId xmlns:a16="http://schemas.microsoft.com/office/drawing/2014/main" id="{5A82A67D-41F8-658C-1E6C-931661E69912}"/>
              </a:ext>
            </a:extLst>
          </p:cNvPr>
          <p:cNvGrpSpPr/>
          <p:nvPr/>
        </p:nvGrpSpPr>
        <p:grpSpPr>
          <a:xfrm>
            <a:off x="399092" y="1120422"/>
            <a:ext cx="3361864" cy="1557260"/>
            <a:chOff x="0" y="4107022"/>
            <a:chExt cx="3361864" cy="1557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CC696ED4-C90C-DF5A-58D9-E1B12BBCA7EB}"/>
                    </a:ext>
                  </a:extLst>
                </p:cNvPr>
                <p:cNvSpPr/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CC696ED4-C90C-DF5A-58D9-E1B12BBCA7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9697" t="-118033" r="-46667" b="-1852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" name="Group 80">
              <a:extLst>
                <a:ext uri="{FF2B5EF4-FFF2-40B4-BE49-F238E27FC236}">
                  <a16:creationId xmlns:a16="http://schemas.microsoft.com/office/drawing/2014/main" id="{7DEC6B48-E373-DF8C-FDD0-A67ED5D3B740}"/>
                </a:ext>
              </a:extLst>
            </p:cNvPr>
            <p:cNvGrpSpPr/>
            <p:nvPr/>
          </p:nvGrpSpPr>
          <p:grpSpPr>
            <a:xfrm>
              <a:off x="0" y="4107022"/>
              <a:ext cx="3199785" cy="1557260"/>
              <a:chOff x="100964" y="4107022"/>
              <a:chExt cx="3199785" cy="15572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8">
                    <a:extLst>
                      <a:ext uri="{FF2B5EF4-FFF2-40B4-BE49-F238E27FC236}">
                        <a16:creationId xmlns:a16="http://schemas.microsoft.com/office/drawing/2014/main" id="{E96FA5B5-2B32-D704-17D4-20283DB483B3}"/>
                      </a:ext>
                    </a:extLst>
                  </p:cNvPr>
                  <p:cNvSpPr txBox="1"/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" name="TextBox 78">
                    <a:extLst>
                      <a:ext uri="{FF2B5EF4-FFF2-40B4-BE49-F238E27FC236}">
                        <a16:creationId xmlns:a16="http://schemas.microsoft.com/office/drawing/2014/main" id="{E96FA5B5-2B32-D704-17D4-20283DB483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403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Forme libre 11">
                <a:extLst>
                  <a:ext uri="{FF2B5EF4-FFF2-40B4-BE49-F238E27FC236}">
                    <a16:creationId xmlns:a16="http://schemas.microsoft.com/office/drawing/2014/main" id="{4CF62B0B-D45C-AEF2-710C-46C787057B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1644" y="4553119"/>
                <a:ext cx="1323097" cy="1111163"/>
              </a:xfrm>
              <a:custGeom>
                <a:avLst/>
                <a:gdLst>
                  <a:gd name="connsiteX0" fmla="*/ 694448 w 3298615"/>
                  <a:gd name="connsiteY0" fmla="*/ 674367 h 2770241"/>
                  <a:gd name="connsiteX1" fmla="*/ 46748 w 3298615"/>
                  <a:gd name="connsiteY1" fmla="*/ 1398267 h 2770241"/>
                  <a:gd name="connsiteX2" fmla="*/ 186448 w 3298615"/>
                  <a:gd name="connsiteY2" fmla="*/ 2109467 h 2770241"/>
                  <a:gd name="connsiteX3" fmla="*/ 1265948 w 3298615"/>
                  <a:gd name="connsiteY3" fmla="*/ 2757167 h 2770241"/>
                  <a:gd name="connsiteX4" fmla="*/ 2459748 w 3298615"/>
                  <a:gd name="connsiteY4" fmla="*/ 2477767 h 2770241"/>
                  <a:gd name="connsiteX5" fmla="*/ 2802648 w 3298615"/>
                  <a:gd name="connsiteY5" fmla="*/ 1703067 h 2770241"/>
                  <a:gd name="connsiteX6" fmla="*/ 3285248 w 3298615"/>
                  <a:gd name="connsiteY6" fmla="*/ 775967 h 2770241"/>
                  <a:gd name="connsiteX7" fmla="*/ 2231148 w 3298615"/>
                  <a:gd name="connsiteY7" fmla="*/ 255267 h 2770241"/>
                  <a:gd name="connsiteX8" fmla="*/ 1392948 w 3298615"/>
                  <a:gd name="connsiteY8" fmla="*/ 13967 h 2770241"/>
                  <a:gd name="connsiteX9" fmla="*/ 694448 w 3298615"/>
                  <a:gd name="connsiteY9" fmla="*/ 674367 h 277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8615" h="2770241">
                    <a:moveTo>
                      <a:pt x="694448" y="674367"/>
                    </a:moveTo>
                    <a:cubicBezTo>
                      <a:pt x="470081" y="905084"/>
                      <a:pt x="131415" y="1159084"/>
                      <a:pt x="46748" y="1398267"/>
                    </a:cubicBezTo>
                    <a:cubicBezTo>
                      <a:pt x="-37919" y="1637450"/>
                      <a:pt x="-16752" y="1882984"/>
                      <a:pt x="186448" y="2109467"/>
                    </a:cubicBezTo>
                    <a:cubicBezTo>
                      <a:pt x="389648" y="2335950"/>
                      <a:pt x="887065" y="2695784"/>
                      <a:pt x="1265948" y="2757167"/>
                    </a:cubicBezTo>
                    <a:cubicBezTo>
                      <a:pt x="1644831" y="2818550"/>
                      <a:pt x="2203631" y="2653450"/>
                      <a:pt x="2459748" y="2477767"/>
                    </a:cubicBezTo>
                    <a:cubicBezTo>
                      <a:pt x="2715865" y="2302084"/>
                      <a:pt x="2665065" y="1986700"/>
                      <a:pt x="2802648" y="1703067"/>
                    </a:cubicBezTo>
                    <a:cubicBezTo>
                      <a:pt x="2940231" y="1419434"/>
                      <a:pt x="3380498" y="1017267"/>
                      <a:pt x="3285248" y="775967"/>
                    </a:cubicBezTo>
                    <a:cubicBezTo>
                      <a:pt x="3189998" y="534667"/>
                      <a:pt x="2546531" y="382267"/>
                      <a:pt x="2231148" y="255267"/>
                    </a:cubicBezTo>
                    <a:cubicBezTo>
                      <a:pt x="1915765" y="128267"/>
                      <a:pt x="1644831" y="-51650"/>
                      <a:pt x="1392948" y="13967"/>
                    </a:cubicBezTo>
                    <a:cubicBezTo>
                      <a:pt x="1141065" y="79584"/>
                      <a:pt x="918815" y="443650"/>
                      <a:pt x="694448" y="67436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shade val="15000"/>
                      <a:satMod val="180000"/>
                    </a:schemeClr>
                  </a:gs>
                  <a:gs pos="50000">
                    <a:schemeClr val="bg1">
                      <a:lumMod val="50000"/>
                    </a:schemeClr>
                  </a:gs>
                  <a:gs pos="70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/>
                  <a:t> </a:t>
                </a:r>
              </a:p>
            </p:txBody>
          </p:sp>
          <p:cxnSp>
            <p:nvCxnSpPr>
              <p:cNvPr id="11" name="Connecteur droit avec flèche 45">
                <a:extLst>
                  <a:ext uri="{FF2B5EF4-FFF2-40B4-BE49-F238E27FC236}">
                    <a16:creationId xmlns:a16="http://schemas.microsoft.com/office/drawing/2014/main" id="{A810C355-965F-C351-A577-298027907B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0" y="5039275"/>
                <a:ext cx="988303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45">
                <a:extLst>
                  <a:ext uri="{FF2B5EF4-FFF2-40B4-BE49-F238E27FC236}">
                    <a16:creationId xmlns:a16="http://schemas.microsoft.com/office/drawing/2014/main" id="{5B41B381-CF90-9825-E957-17ED72653D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8527" y="4107022"/>
                <a:ext cx="606664" cy="757103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prstDash val="sysDash"/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72">
                    <a:extLst>
                      <a:ext uri="{FF2B5EF4-FFF2-40B4-BE49-F238E27FC236}">
                        <a16:creationId xmlns:a16="http://schemas.microsoft.com/office/drawing/2014/main" id="{A4462906-FDDF-E34A-4F01-B14CB71BA5F1}"/>
                      </a:ext>
                    </a:extLst>
                  </p:cNvPr>
                  <p:cNvSpPr txBox="1"/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TextBox 72">
                    <a:extLst>
                      <a:ext uri="{FF2B5EF4-FFF2-40B4-BE49-F238E27FC236}">
                        <a16:creationId xmlns:a16="http://schemas.microsoft.com/office/drawing/2014/main" id="{A4462906-FDDF-E34A-4F01-B14CB71BA5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1628" r="-11628" b="-862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B7BA840-D09E-AE5E-8858-BF40A78CAF0F}"/>
                      </a:ext>
                    </a:extLst>
                  </p:cNvPr>
                  <p:cNvSpPr/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800" dirty="0"/>
                  </a:p>
                </p:txBody>
              </p:sp>
            </mc:Choice>
            <mc:Fallback xmlns="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B7BA840-D09E-AE5E-8858-BF40A78CAF0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9697" t="-118033" r="-46667" b="-18524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3" name="Espace réservé de la date 22">
            <a:extLst>
              <a:ext uri="{FF2B5EF4-FFF2-40B4-BE49-F238E27FC236}">
                <a16:creationId xmlns:a16="http://schemas.microsoft.com/office/drawing/2014/main" id="{D68885FA-7D34-FF06-BA00-2672524F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24" name="Espace réservé du pied de page 23">
            <a:extLst>
              <a:ext uri="{FF2B5EF4-FFF2-40B4-BE49-F238E27FC236}">
                <a16:creationId xmlns:a16="http://schemas.microsoft.com/office/drawing/2014/main" id="{7BA5C889-0C03-9B82-2CBB-A498FE06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6D8C6FF6-C7DC-2054-BE63-DB70F72D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451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CB73-8839-4AAC-86C1-AFAB1CE1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Elastic, Reaction and Total cross section</a:t>
            </a:r>
          </a:p>
        </p:txBody>
      </p:sp>
      <p:grpSp>
        <p:nvGrpSpPr>
          <p:cNvPr id="20" name="Group 83">
            <a:extLst>
              <a:ext uri="{FF2B5EF4-FFF2-40B4-BE49-F238E27FC236}">
                <a16:creationId xmlns:a16="http://schemas.microsoft.com/office/drawing/2014/main" id="{6E2CF3C1-A577-48F0-AE8A-1D6F1467DBA7}"/>
              </a:ext>
            </a:extLst>
          </p:cNvPr>
          <p:cNvGrpSpPr/>
          <p:nvPr/>
        </p:nvGrpSpPr>
        <p:grpSpPr>
          <a:xfrm>
            <a:off x="399092" y="1120422"/>
            <a:ext cx="3361864" cy="2162117"/>
            <a:chOff x="0" y="4107022"/>
            <a:chExt cx="3361864" cy="21621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1A1DF2C-D68D-4E89-B715-028802140FD4}"/>
                    </a:ext>
                  </a:extLst>
                </p:cNvPr>
                <p:cNvSpPr/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"/>
                            <m:endChr m:val="⟩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1A1DF2C-D68D-4E89-B715-028802140F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7422" y="4860379"/>
                  <a:ext cx="1004442" cy="369332"/>
                </a:xfrm>
                <a:prstGeom prst="rect">
                  <a:avLst/>
                </a:prstGeom>
                <a:blipFill>
                  <a:blip r:embed="rId2"/>
                  <a:stretch>
                    <a:fillRect l="-29697" t="-118033" r="-46667" b="-1852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2" name="Group 80">
              <a:extLst>
                <a:ext uri="{FF2B5EF4-FFF2-40B4-BE49-F238E27FC236}">
                  <a16:creationId xmlns:a16="http://schemas.microsoft.com/office/drawing/2014/main" id="{87A10D16-1AE0-4CFF-93DA-1C1DD38EA334}"/>
                </a:ext>
              </a:extLst>
            </p:cNvPr>
            <p:cNvGrpSpPr/>
            <p:nvPr/>
          </p:nvGrpSpPr>
          <p:grpSpPr>
            <a:xfrm>
              <a:off x="0" y="4107022"/>
              <a:ext cx="3273467" cy="2162117"/>
              <a:chOff x="100964" y="4107022"/>
              <a:chExt cx="3273467" cy="21621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78">
                    <a:extLst>
                      <a:ext uri="{FF2B5EF4-FFF2-40B4-BE49-F238E27FC236}">
                        <a16:creationId xmlns:a16="http://schemas.microsoft.com/office/drawing/2014/main" id="{F0AC88F0-9CD1-43E0-8704-F58C0FEF8157}"/>
                      </a:ext>
                    </a:extLst>
                  </p:cNvPr>
                  <p:cNvSpPr txBox="1"/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TextBox 78">
                    <a:extLst>
                      <a:ext uri="{FF2B5EF4-FFF2-40B4-BE49-F238E27FC236}">
                        <a16:creationId xmlns:a16="http://schemas.microsoft.com/office/drawing/2014/main" id="{F0AC88F0-9CD1-43E0-8704-F58C0FEF81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6070" y="4495427"/>
                    <a:ext cx="874679" cy="35330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403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ZoneTexte 148">
                    <a:extLst>
                      <a:ext uri="{FF2B5EF4-FFF2-40B4-BE49-F238E27FC236}">
                        <a16:creationId xmlns:a16="http://schemas.microsoft.com/office/drawing/2014/main" id="{869062FF-DBEA-4188-AB2D-F52FFFBD9C74}"/>
                      </a:ext>
                    </a:extLst>
                  </p:cNvPr>
                  <p:cNvSpPr txBox="1"/>
                  <p:nvPr/>
                </p:nvSpPr>
                <p:spPr>
                  <a:xfrm>
                    <a:off x="2278810" y="5789328"/>
                    <a:ext cx="1095621" cy="4798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el-G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sub>
                                  </m:s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lang="el-G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800" dirty="0"/>
                  </a:p>
                </p:txBody>
              </p:sp>
            </mc:Choice>
            <mc:Fallback xmlns="">
              <p:sp>
                <p:nvSpPr>
                  <p:cNvPr id="24" name="ZoneTexte 148">
                    <a:extLst>
                      <a:ext uri="{FF2B5EF4-FFF2-40B4-BE49-F238E27FC236}">
                        <a16:creationId xmlns:a16="http://schemas.microsoft.com/office/drawing/2014/main" id="{869062FF-DBEA-4188-AB2D-F52FFFBD9C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78810" y="5789328"/>
                    <a:ext cx="1095621" cy="479811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" name="Forme libre 11">
                <a:extLst>
                  <a:ext uri="{FF2B5EF4-FFF2-40B4-BE49-F238E27FC236}">
                    <a16:creationId xmlns:a16="http://schemas.microsoft.com/office/drawing/2014/main" id="{A38BAF43-8D38-45DD-A432-D88105FE62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1644" y="4553119"/>
                <a:ext cx="1323097" cy="1111163"/>
              </a:xfrm>
              <a:custGeom>
                <a:avLst/>
                <a:gdLst>
                  <a:gd name="connsiteX0" fmla="*/ 694448 w 3298615"/>
                  <a:gd name="connsiteY0" fmla="*/ 674367 h 2770241"/>
                  <a:gd name="connsiteX1" fmla="*/ 46748 w 3298615"/>
                  <a:gd name="connsiteY1" fmla="*/ 1398267 h 2770241"/>
                  <a:gd name="connsiteX2" fmla="*/ 186448 w 3298615"/>
                  <a:gd name="connsiteY2" fmla="*/ 2109467 h 2770241"/>
                  <a:gd name="connsiteX3" fmla="*/ 1265948 w 3298615"/>
                  <a:gd name="connsiteY3" fmla="*/ 2757167 h 2770241"/>
                  <a:gd name="connsiteX4" fmla="*/ 2459748 w 3298615"/>
                  <a:gd name="connsiteY4" fmla="*/ 2477767 h 2770241"/>
                  <a:gd name="connsiteX5" fmla="*/ 2802648 w 3298615"/>
                  <a:gd name="connsiteY5" fmla="*/ 1703067 h 2770241"/>
                  <a:gd name="connsiteX6" fmla="*/ 3285248 w 3298615"/>
                  <a:gd name="connsiteY6" fmla="*/ 775967 h 2770241"/>
                  <a:gd name="connsiteX7" fmla="*/ 2231148 w 3298615"/>
                  <a:gd name="connsiteY7" fmla="*/ 255267 h 2770241"/>
                  <a:gd name="connsiteX8" fmla="*/ 1392948 w 3298615"/>
                  <a:gd name="connsiteY8" fmla="*/ 13967 h 2770241"/>
                  <a:gd name="connsiteX9" fmla="*/ 694448 w 3298615"/>
                  <a:gd name="connsiteY9" fmla="*/ 674367 h 277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8615" h="2770241">
                    <a:moveTo>
                      <a:pt x="694448" y="674367"/>
                    </a:moveTo>
                    <a:cubicBezTo>
                      <a:pt x="470081" y="905084"/>
                      <a:pt x="131415" y="1159084"/>
                      <a:pt x="46748" y="1398267"/>
                    </a:cubicBezTo>
                    <a:cubicBezTo>
                      <a:pt x="-37919" y="1637450"/>
                      <a:pt x="-16752" y="1882984"/>
                      <a:pt x="186448" y="2109467"/>
                    </a:cubicBezTo>
                    <a:cubicBezTo>
                      <a:pt x="389648" y="2335950"/>
                      <a:pt x="887065" y="2695784"/>
                      <a:pt x="1265948" y="2757167"/>
                    </a:cubicBezTo>
                    <a:cubicBezTo>
                      <a:pt x="1644831" y="2818550"/>
                      <a:pt x="2203631" y="2653450"/>
                      <a:pt x="2459748" y="2477767"/>
                    </a:cubicBezTo>
                    <a:cubicBezTo>
                      <a:pt x="2715865" y="2302084"/>
                      <a:pt x="2665065" y="1986700"/>
                      <a:pt x="2802648" y="1703067"/>
                    </a:cubicBezTo>
                    <a:cubicBezTo>
                      <a:pt x="2940231" y="1419434"/>
                      <a:pt x="3380498" y="1017267"/>
                      <a:pt x="3285248" y="775967"/>
                    </a:cubicBezTo>
                    <a:cubicBezTo>
                      <a:pt x="3189998" y="534667"/>
                      <a:pt x="2546531" y="382267"/>
                      <a:pt x="2231148" y="255267"/>
                    </a:cubicBezTo>
                    <a:cubicBezTo>
                      <a:pt x="1915765" y="128267"/>
                      <a:pt x="1644831" y="-51650"/>
                      <a:pt x="1392948" y="13967"/>
                    </a:cubicBezTo>
                    <a:cubicBezTo>
                      <a:pt x="1141065" y="79584"/>
                      <a:pt x="918815" y="443650"/>
                      <a:pt x="694448" y="67436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shade val="15000"/>
                      <a:satMod val="180000"/>
                    </a:schemeClr>
                  </a:gs>
                  <a:gs pos="50000">
                    <a:schemeClr val="bg1">
                      <a:lumMod val="50000"/>
                    </a:schemeClr>
                  </a:gs>
                  <a:gs pos="70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/>
                  <a:t> </a:t>
                </a:r>
              </a:p>
            </p:txBody>
          </p:sp>
          <p:cxnSp>
            <p:nvCxnSpPr>
              <p:cNvPr id="26" name="Connecteur droit avec flèche 45">
                <a:extLst>
                  <a:ext uri="{FF2B5EF4-FFF2-40B4-BE49-F238E27FC236}">
                    <a16:creationId xmlns:a16="http://schemas.microsoft.com/office/drawing/2014/main" id="{81CAB1F0-AE0E-45AD-BE50-16DDA1F99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600" y="5039275"/>
                <a:ext cx="988303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45">
                <a:extLst>
                  <a:ext uri="{FF2B5EF4-FFF2-40B4-BE49-F238E27FC236}">
                    <a16:creationId xmlns:a16="http://schemas.microsoft.com/office/drawing/2014/main" id="{BC75FE7B-5E8C-43C3-8FDF-0A0BD53B2D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8527" y="4107022"/>
                <a:ext cx="606664" cy="757103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prstDash val="sysDash"/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72">
                    <a:extLst>
                      <a:ext uri="{FF2B5EF4-FFF2-40B4-BE49-F238E27FC236}">
                        <a16:creationId xmlns:a16="http://schemas.microsoft.com/office/drawing/2014/main" id="{A88EA97C-0A8E-494F-8832-B519C1811370}"/>
                      </a:ext>
                    </a:extLst>
                  </p:cNvPr>
                  <p:cNvSpPr txBox="1"/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lang="fr-FR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8" name="TextBox 72">
                    <a:extLst>
                      <a:ext uri="{FF2B5EF4-FFF2-40B4-BE49-F238E27FC236}">
                        <a16:creationId xmlns:a16="http://schemas.microsoft.com/office/drawing/2014/main" id="{A88EA97C-0A8E-494F-8832-B519C181137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279" y="4491002"/>
                    <a:ext cx="263918" cy="35330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1628" r="-11628" b="-862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C91D130-8149-40D3-982A-3D1640C9F22A}"/>
                      </a:ext>
                    </a:extLst>
                  </p:cNvPr>
                  <p:cNvSpPr/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"/>
                              <m:endChr m:val="⟩"/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800" dirty="0"/>
                  </a:p>
                </p:txBody>
              </p:sp>
            </mc:Choice>
            <mc:Fallback xmlns="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C91D130-8149-40D3-982A-3D1640C9F22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964" y="5266168"/>
                    <a:ext cx="100444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9697" t="-118033" r="-46667" b="-18524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0" name="Connecteur droit avec flèche 45">
                <a:extLst>
                  <a:ext uri="{FF2B5EF4-FFF2-40B4-BE49-F238E27FC236}">
                    <a16:creationId xmlns:a16="http://schemas.microsoft.com/office/drawing/2014/main" id="{46F8EAEB-9EAD-44E7-9AA1-8A57B1816C8D}"/>
                  </a:ext>
                </a:extLst>
              </p:cNvPr>
              <p:cNvCxnSpPr>
                <a:cxnSpLocks/>
                <a:stCxn id="25" idx="5"/>
              </p:cNvCxnSpPr>
              <p:nvPr/>
            </p:nvCxnSpPr>
            <p:spPr>
              <a:xfrm>
                <a:off x="2135805" y="5236231"/>
                <a:ext cx="398228" cy="428051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prstDash val="sysDash"/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77">
                    <a:extLst>
                      <a:ext uri="{FF2B5EF4-FFF2-40B4-BE49-F238E27FC236}">
                        <a16:creationId xmlns:a16="http://schemas.microsoft.com/office/drawing/2014/main" id="{7432CAE1-0ADB-4BA7-9719-4986603C3871}"/>
                      </a:ext>
                    </a:extLst>
                  </p:cNvPr>
                  <p:cNvSpPr txBox="1"/>
                  <p:nvPr/>
                </p:nvSpPr>
                <p:spPr>
                  <a:xfrm>
                    <a:off x="2303194" y="5369159"/>
                    <a:ext cx="880012" cy="38773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1" name="TextBox 77">
                    <a:extLst>
                      <a:ext uri="{FF2B5EF4-FFF2-40B4-BE49-F238E27FC236}">
                        <a16:creationId xmlns:a16="http://schemas.microsoft.com/office/drawing/2014/main" id="{7432CAE1-0ADB-4BA7-9719-4986603C38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03194" y="5369159"/>
                    <a:ext cx="880012" cy="38773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2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D2E695-7216-4531-BC75-35FA2B54EECD}"/>
                  </a:ext>
                </a:extLst>
              </p:cNvPr>
              <p:cNvSpPr txBox="1"/>
              <p:nvPr/>
            </p:nvSpPr>
            <p:spPr>
              <a:xfrm>
                <a:off x="4345290" y="837553"/>
                <a:ext cx="7719526" cy="5182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Elastic channel: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el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𝛼𝛼</m:t>
                                      </m:r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Inelastic channels: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l-G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Sum of all inelastic channels (absorption cross-sec.):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fr-FR" sz="1800">
                                                  <a:latin typeface="Cambria Math" panose="02040503050406030204" pitchFamily="18" charset="0"/>
                                                </a:rPr>
                                                <m:t>𝑆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𝛼𝛼</m:t>
                                          </m:r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fr-FR" sz="1800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from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fr-FR" sz="180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18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fr-FR" sz="180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fr-FR" sz="18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/>
                  <a:t>, and total cross-section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el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</m:oMath>
                  </m:oMathPara>
                </a14:m>
                <a:endParaRPr lang="fr-FR" sz="1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Re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𝛼𝛼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</m:nary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7D2E695-7216-4531-BC75-35FA2B54E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290" y="837553"/>
                <a:ext cx="7719526" cy="5182894"/>
              </a:xfrm>
              <a:prstGeom prst="rect">
                <a:avLst/>
              </a:prstGeom>
              <a:blipFill>
                <a:blip r:embed="rId8"/>
                <a:stretch>
                  <a:fillRect l="-711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38F245-0DB1-F19F-3AF2-E84086C78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807AC5-87EF-05F8-2A3A-1898A6302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3A85A7-45F1-A58D-F4BA-E1B2BD62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50</a:t>
            </a:fld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04F1CF0-9756-2C56-ACE1-7967A256AD85}"/>
              </a:ext>
            </a:extLst>
          </p:cNvPr>
          <p:cNvSpPr/>
          <p:nvPr/>
        </p:nvSpPr>
        <p:spPr>
          <a:xfrm>
            <a:off x="10361468" y="3576204"/>
            <a:ext cx="684000" cy="684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F84F7D-235B-ABA8-319A-292DB7F0E333}"/>
              </a:ext>
            </a:extLst>
          </p:cNvPr>
          <p:cNvSpPr txBox="1"/>
          <p:nvPr/>
        </p:nvSpPr>
        <p:spPr>
          <a:xfrm>
            <a:off x="9714635" y="4291308"/>
            <a:ext cx="1977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The transmission coefficient use in HF</a:t>
            </a:r>
          </a:p>
        </p:txBody>
      </p:sp>
    </p:spTree>
    <p:extLst>
      <p:ext uri="{BB962C8B-B14F-4D97-AF65-F5344CB8AC3E}">
        <p14:creationId xmlns:p14="http://schemas.microsoft.com/office/powerpoint/2010/main" val="2806059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92335-D7B1-41A7-A3A9-921AB0BE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potential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C1C58E6-FCBD-4741-8D8D-A4D8608DBC66}"/>
              </a:ext>
            </a:extLst>
          </p:cNvPr>
          <p:cNvGrpSpPr/>
          <p:nvPr/>
        </p:nvGrpSpPr>
        <p:grpSpPr>
          <a:xfrm>
            <a:off x="757732" y="1054101"/>
            <a:ext cx="3563817" cy="1866014"/>
            <a:chOff x="233314" y="1363340"/>
            <a:chExt cx="3563817" cy="18660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Forme libre 47"/>
                <p:cNvSpPr>
                  <a:spLocks noChangeAspect="1"/>
                </p:cNvSpPr>
                <p:nvPr/>
              </p:nvSpPr>
              <p:spPr>
                <a:xfrm>
                  <a:off x="1196217" y="1947540"/>
                  <a:ext cx="1526297" cy="1281814"/>
                </a:xfrm>
                <a:custGeom>
                  <a:avLst/>
                  <a:gdLst>
                    <a:gd name="connsiteX0" fmla="*/ 694448 w 3298615"/>
                    <a:gd name="connsiteY0" fmla="*/ 674367 h 2770241"/>
                    <a:gd name="connsiteX1" fmla="*/ 46748 w 3298615"/>
                    <a:gd name="connsiteY1" fmla="*/ 1398267 h 2770241"/>
                    <a:gd name="connsiteX2" fmla="*/ 186448 w 3298615"/>
                    <a:gd name="connsiteY2" fmla="*/ 2109467 h 2770241"/>
                    <a:gd name="connsiteX3" fmla="*/ 1265948 w 3298615"/>
                    <a:gd name="connsiteY3" fmla="*/ 2757167 h 2770241"/>
                    <a:gd name="connsiteX4" fmla="*/ 2459748 w 3298615"/>
                    <a:gd name="connsiteY4" fmla="*/ 2477767 h 2770241"/>
                    <a:gd name="connsiteX5" fmla="*/ 2802648 w 3298615"/>
                    <a:gd name="connsiteY5" fmla="*/ 1703067 h 2770241"/>
                    <a:gd name="connsiteX6" fmla="*/ 3285248 w 3298615"/>
                    <a:gd name="connsiteY6" fmla="*/ 775967 h 2770241"/>
                    <a:gd name="connsiteX7" fmla="*/ 2231148 w 3298615"/>
                    <a:gd name="connsiteY7" fmla="*/ 255267 h 2770241"/>
                    <a:gd name="connsiteX8" fmla="*/ 1392948 w 3298615"/>
                    <a:gd name="connsiteY8" fmla="*/ 13967 h 2770241"/>
                    <a:gd name="connsiteX9" fmla="*/ 694448 w 3298615"/>
                    <a:gd name="connsiteY9" fmla="*/ 674367 h 2770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98615" h="2770241">
                      <a:moveTo>
                        <a:pt x="694448" y="674367"/>
                      </a:moveTo>
                      <a:cubicBezTo>
                        <a:pt x="470081" y="905084"/>
                        <a:pt x="131415" y="1159084"/>
                        <a:pt x="46748" y="1398267"/>
                      </a:cubicBezTo>
                      <a:cubicBezTo>
                        <a:pt x="-37919" y="1637450"/>
                        <a:pt x="-16752" y="1882984"/>
                        <a:pt x="186448" y="2109467"/>
                      </a:cubicBezTo>
                      <a:cubicBezTo>
                        <a:pt x="389648" y="2335950"/>
                        <a:pt x="887065" y="2695784"/>
                        <a:pt x="1265948" y="2757167"/>
                      </a:cubicBezTo>
                      <a:cubicBezTo>
                        <a:pt x="1644831" y="2818550"/>
                        <a:pt x="2203631" y="2653450"/>
                        <a:pt x="2459748" y="2477767"/>
                      </a:cubicBezTo>
                      <a:cubicBezTo>
                        <a:pt x="2715865" y="2302084"/>
                        <a:pt x="2665065" y="1986700"/>
                        <a:pt x="2802648" y="1703067"/>
                      </a:cubicBezTo>
                      <a:cubicBezTo>
                        <a:pt x="2940231" y="1419434"/>
                        <a:pt x="3380498" y="1017267"/>
                        <a:pt x="3285248" y="775967"/>
                      </a:cubicBezTo>
                      <a:cubicBezTo>
                        <a:pt x="3189998" y="534667"/>
                        <a:pt x="2546531" y="382267"/>
                        <a:pt x="2231148" y="255267"/>
                      </a:cubicBezTo>
                      <a:cubicBezTo>
                        <a:pt x="1915765" y="128267"/>
                        <a:pt x="1644831" y="-51650"/>
                        <a:pt x="1392948" y="13967"/>
                      </a:cubicBezTo>
                      <a:cubicBezTo>
                        <a:pt x="1141065" y="79584"/>
                        <a:pt x="918815" y="443650"/>
                        <a:pt x="694448" y="67436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dk1">
                        <a:shade val="15000"/>
                        <a:satMod val="180000"/>
                      </a:schemeClr>
                    </a:gs>
                    <a:gs pos="50000">
                      <a:schemeClr val="bg1">
                        <a:lumMod val="50000"/>
                      </a:schemeClr>
                    </a:gs>
                    <a:gs pos="7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𝑖𝑊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8" name="Forme libr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6217" y="1947540"/>
                  <a:ext cx="1526297" cy="1281814"/>
                </a:xfrm>
                <a:custGeom>
                  <a:avLst/>
                  <a:gdLst>
                    <a:gd name="connsiteX0" fmla="*/ 694448 w 3298615"/>
                    <a:gd name="connsiteY0" fmla="*/ 674367 h 2770241"/>
                    <a:gd name="connsiteX1" fmla="*/ 46748 w 3298615"/>
                    <a:gd name="connsiteY1" fmla="*/ 1398267 h 2770241"/>
                    <a:gd name="connsiteX2" fmla="*/ 186448 w 3298615"/>
                    <a:gd name="connsiteY2" fmla="*/ 2109467 h 2770241"/>
                    <a:gd name="connsiteX3" fmla="*/ 1265948 w 3298615"/>
                    <a:gd name="connsiteY3" fmla="*/ 2757167 h 2770241"/>
                    <a:gd name="connsiteX4" fmla="*/ 2459748 w 3298615"/>
                    <a:gd name="connsiteY4" fmla="*/ 2477767 h 2770241"/>
                    <a:gd name="connsiteX5" fmla="*/ 2802648 w 3298615"/>
                    <a:gd name="connsiteY5" fmla="*/ 1703067 h 2770241"/>
                    <a:gd name="connsiteX6" fmla="*/ 3285248 w 3298615"/>
                    <a:gd name="connsiteY6" fmla="*/ 775967 h 2770241"/>
                    <a:gd name="connsiteX7" fmla="*/ 2231148 w 3298615"/>
                    <a:gd name="connsiteY7" fmla="*/ 255267 h 2770241"/>
                    <a:gd name="connsiteX8" fmla="*/ 1392948 w 3298615"/>
                    <a:gd name="connsiteY8" fmla="*/ 13967 h 2770241"/>
                    <a:gd name="connsiteX9" fmla="*/ 694448 w 3298615"/>
                    <a:gd name="connsiteY9" fmla="*/ 674367 h 2770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98615" h="2770241">
                      <a:moveTo>
                        <a:pt x="694448" y="674367"/>
                      </a:moveTo>
                      <a:cubicBezTo>
                        <a:pt x="470081" y="905084"/>
                        <a:pt x="131415" y="1159084"/>
                        <a:pt x="46748" y="1398267"/>
                      </a:cubicBezTo>
                      <a:cubicBezTo>
                        <a:pt x="-37919" y="1637450"/>
                        <a:pt x="-16752" y="1882984"/>
                        <a:pt x="186448" y="2109467"/>
                      </a:cubicBezTo>
                      <a:cubicBezTo>
                        <a:pt x="389648" y="2335950"/>
                        <a:pt x="887065" y="2695784"/>
                        <a:pt x="1265948" y="2757167"/>
                      </a:cubicBezTo>
                      <a:cubicBezTo>
                        <a:pt x="1644831" y="2818550"/>
                        <a:pt x="2203631" y="2653450"/>
                        <a:pt x="2459748" y="2477767"/>
                      </a:cubicBezTo>
                      <a:cubicBezTo>
                        <a:pt x="2715865" y="2302084"/>
                        <a:pt x="2665065" y="1986700"/>
                        <a:pt x="2802648" y="1703067"/>
                      </a:cubicBezTo>
                      <a:cubicBezTo>
                        <a:pt x="2940231" y="1419434"/>
                        <a:pt x="3380498" y="1017267"/>
                        <a:pt x="3285248" y="775967"/>
                      </a:cubicBezTo>
                      <a:cubicBezTo>
                        <a:pt x="3189998" y="534667"/>
                        <a:pt x="2546531" y="382267"/>
                        <a:pt x="2231148" y="255267"/>
                      </a:cubicBezTo>
                      <a:cubicBezTo>
                        <a:pt x="1915765" y="128267"/>
                        <a:pt x="1644831" y="-51650"/>
                        <a:pt x="1392948" y="13967"/>
                      </a:cubicBezTo>
                      <a:cubicBezTo>
                        <a:pt x="1141065" y="79584"/>
                        <a:pt x="918815" y="443650"/>
                        <a:pt x="694448" y="674367"/>
                      </a:cubicBez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7EA7285-6D67-4403-9B33-D2A7ECB56FBE}"/>
                </a:ext>
              </a:extLst>
            </p:cNvPr>
            <p:cNvGrpSpPr/>
            <p:nvPr/>
          </p:nvGrpSpPr>
          <p:grpSpPr>
            <a:xfrm>
              <a:off x="233314" y="1363340"/>
              <a:ext cx="1120820" cy="1749641"/>
              <a:chOff x="233314" y="1363340"/>
              <a:chExt cx="1120820" cy="1749641"/>
            </a:xfrm>
          </p:grpSpPr>
          <p:sp>
            <p:nvSpPr>
              <p:cNvPr id="14" name="ZoneTexte 13"/>
              <p:cNvSpPr txBox="1"/>
              <p:nvPr/>
            </p:nvSpPr>
            <p:spPr>
              <a:xfrm>
                <a:off x="233314" y="1363340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Incoming</a:t>
                </a:r>
              </a:p>
            </p:txBody>
          </p:sp>
          <p:cxnSp>
            <p:nvCxnSpPr>
              <p:cNvPr id="38" name="Connecteur droit avec flèche 45">
                <a:extLst>
                  <a:ext uri="{FF2B5EF4-FFF2-40B4-BE49-F238E27FC236}">
                    <a16:creationId xmlns:a16="http://schemas.microsoft.com/office/drawing/2014/main" id="{3B5BFAEC-ED79-4129-BA7A-F1A0B90CAA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0461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45">
                <a:extLst>
                  <a:ext uri="{FF2B5EF4-FFF2-40B4-BE49-F238E27FC236}">
                    <a16:creationId xmlns:a16="http://schemas.microsoft.com/office/drawing/2014/main" id="{78F52389-D576-49E7-973A-6EBD90224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1985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5">
                <a:extLst>
                  <a:ext uri="{FF2B5EF4-FFF2-40B4-BE49-F238E27FC236}">
                    <a16:creationId xmlns:a16="http://schemas.microsoft.com/office/drawing/2014/main" id="{EF131D5B-D77D-4DE8-A124-E689101F59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3509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5">
                <a:extLst>
                  <a:ext uri="{FF2B5EF4-FFF2-40B4-BE49-F238E27FC236}">
                    <a16:creationId xmlns:a16="http://schemas.microsoft.com/office/drawing/2014/main" id="{DF2EE84E-E826-4B60-AB96-62A39EF56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5033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5">
                <a:extLst>
                  <a:ext uri="{FF2B5EF4-FFF2-40B4-BE49-F238E27FC236}">
                    <a16:creationId xmlns:a16="http://schemas.microsoft.com/office/drawing/2014/main" id="{D6CEF329-4D0E-48D6-B326-32E38DA4B1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6557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avec flèche 45">
                <a:extLst>
                  <a:ext uri="{FF2B5EF4-FFF2-40B4-BE49-F238E27FC236}">
                    <a16:creationId xmlns:a16="http://schemas.microsoft.com/office/drawing/2014/main" id="{5603B8A2-C186-435A-9C71-483DC7A60E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8081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avec flèche 45">
                <a:extLst>
                  <a:ext uri="{FF2B5EF4-FFF2-40B4-BE49-F238E27FC236}">
                    <a16:creationId xmlns:a16="http://schemas.microsoft.com/office/drawing/2014/main" id="{E2378493-5FAD-4E91-92BE-F1FCC75F2F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29605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avec flèche 45">
                <a:extLst>
                  <a:ext uri="{FF2B5EF4-FFF2-40B4-BE49-F238E27FC236}">
                    <a16:creationId xmlns:a16="http://schemas.microsoft.com/office/drawing/2014/main" id="{A0AEBFC8-F199-47FC-AC2A-F03648B6D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59" y="3112981"/>
                <a:ext cx="669447" cy="0"/>
              </a:xfrm>
              <a:prstGeom prst="straightConnector1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6C8BCA6-497E-4050-808D-95E38997EDD1}"/>
                </a:ext>
              </a:extLst>
            </p:cNvPr>
            <p:cNvGrpSpPr/>
            <p:nvPr/>
          </p:nvGrpSpPr>
          <p:grpSpPr>
            <a:xfrm>
              <a:off x="2676311" y="1363340"/>
              <a:ext cx="1120820" cy="1578486"/>
              <a:chOff x="2676311" y="1376040"/>
              <a:chExt cx="1120820" cy="1578486"/>
            </a:xfrm>
          </p:grpSpPr>
          <p:sp>
            <p:nvSpPr>
              <p:cNvPr id="44" name="ZoneTexte 43"/>
              <p:cNvSpPr txBox="1"/>
              <p:nvPr/>
            </p:nvSpPr>
            <p:spPr>
              <a:xfrm>
                <a:off x="2676311" y="1376040"/>
                <a:ext cx="11208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Outgoing</a:t>
                </a:r>
              </a:p>
            </p:txBody>
          </p: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261F8B9F-235E-4A7D-ACD0-BAF767317FBC}"/>
                  </a:ext>
                </a:extLst>
              </p:cNvPr>
              <p:cNvGrpSpPr/>
              <p:nvPr/>
            </p:nvGrpSpPr>
            <p:grpSpPr>
              <a:xfrm>
                <a:off x="2866281" y="2040126"/>
                <a:ext cx="669447" cy="914400"/>
                <a:chOff x="394207" y="2046181"/>
                <a:chExt cx="669447" cy="914400"/>
              </a:xfrm>
            </p:grpSpPr>
            <p:cxnSp>
              <p:nvCxnSpPr>
                <p:cNvPr id="53" name="Connecteur droit avec flèche 45">
                  <a:extLst>
                    <a:ext uri="{FF2B5EF4-FFF2-40B4-BE49-F238E27FC236}">
                      <a16:creationId xmlns:a16="http://schemas.microsoft.com/office/drawing/2014/main" id="{59BAC2F0-378E-4AA8-A788-B976E16C3E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207" y="2046181"/>
                  <a:ext cx="669447" cy="0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avec flèche 45">
                  <a:extLst>
                    <a:ext uri="{FF2B5EF4-FFF2-40B4-BE49-F238E27FC236}">
                      <a16:creationId xmlns:a16="http://schemas.microsoft.com/office/drawing/2014/main" id="{E4E0787F-0F47-4F64-8308-790B0962F6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207" y="2350981"/>
                  <a:ext cx="669447" cy="0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avec flèche 45">
                  <a:extLst>
                    <a:ext uri="{FF2B5EF4-FFF2-40B4-BE49-F238E27FC236}">
                      <a16:creationId xmlns:a16="http://schemas.microsoft.com/office/drawing/2014/main" id="{41419962-BBC4-4C56-B6EB-9EC19A3960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207" y="2655781"/>
                  <a:ext cx="669447" cy="0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avec flèche 45">
                  <a:extLst>
                    <a:ext uri="{FF2B5EF4-FFF2-40B4-BE49-F238E27FC236}">
                      <a16:creationId xmlns:a16="http://schemas.microsoft.com/office/drawing/2014/main" id="{ADAA4A5E-7B14-45AF-A027-C5AEE71D6C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207" y="2960581"/>
                  <a:ext cx="669447" cy="0"/>
                </a:xfrm>
                <a:prstGeom prst="straightConnector1">
                  <a:avLst/>
                </a:prstGeom>
                <a:ln w="25400" cap="flat" cmpd="sng">
                  <a:solidFill>
                    <a:srgbClr val="FF0000"/>
                  </a:solidFill>
                  <a:headEnd type="none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E305F60-EA2C-409E-9076-B499AF6A102D}"/>
                  </a:ext>
                </a:extLst>
              </p:cNvPr>
              <p:cNvSpPr txBox="1"/>
              <p:nvPr/>
            </p:nvSpPr>
            <p:spPr>
              <a:xfrm>
                <a:off x="435241" y="3412870"/>
                <a:ext cx="11307085" cy="2710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Thus we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</m:t>
                    </m:r>
                    <m: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we immediately obtained the lost outgoing flux as </a:t>
                </a:r>
                <a14:m>
                  <m:oMath xmlns:m="http://schemas.openxmlformats.org/officeDocument/2006/math">
                    <m:r>
                      <a:rPr lang="fr-FR" sz="180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8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a:rPr lang="en-US" sz="1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800" dirty="0"/>
                  <a:t>, the absorption cross-section reads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In practice,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fr-FR" sz="1800" b="0" i="1" dirty="0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1800" dirty="0"/>
                  <a:t> is parametrized by various Woods-Saxon functions:</a:t>
                </a: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= −</m:t>
                      </m:r>
                      <m:sSup>
                        <m:sSupPr>
                          <m:ctrlP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fr-FR" sz="1800" b="0" i="0" u="none" strike="noStrike" baseline="0" dirty="0" smtClean="0">
                              <a:latin typeface="Cambria Math" panose="02040503050406030204" pitchFamily="18" charset="0"/>
                            </a:rPr>
                            <m:t>vol</m:t>
                          </m:r>
                        </m:sup>
                      </m:sSup>
                      <m:d>
                        <m:dPr>
                          <m:ctrlP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fr-FR" sz="1800" b="0" i="1" u="none" strike="noStrike" baseline="0" dirty="0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fr-FR" sz="1800" b="0" i="0" u="none" strike="noStrike" baseline="0" dirty="0" smtClean="0">
                              <a:latin typeface="Cambria Math" panose="02040503050406030204" pitchFamily="18" charset="0"/>
                            </a:rPr>
                            <m:t>sur</m:t>
                          </m:r>
                        </m:sup>
                      </m:sSup>
                      <m:sSup>
                        <m:sSupPr>
                          <m:ctrlP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fr-FR" sz="1800" b="0" i="0" u="none" strike="noStrike" baseline="0" dirty="0" smtClean="0">
                              <a:latin typeface="Cambria Math" panose="02040503050406030204" pitchFamily="18" charset="0"/>
                            </a:rPr>
                            <m:t>sur</m:t>
                          </m:r>
                        </m:sup>
                      </m:sSup>
                      <m:d>
                        <m:dPr>
                          <m:ctrlP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f>
                        <m:fPr>
                          <m:ctrlP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fr-F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) +</m:t>
                      </m:r>
                      <m:sSup>
                        <m:sSupPr>
                          <m:ctrlP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pt-BR" sz="1800" b="0" i="1" u="none" strike="noStrike" baseline="0" dirty="0" smtClean="0">
                              <a:latin typeface="Cambria Math" panose="02040503050406030204" pitchFamily="18" charset="0"/>
                            </a:rPr>
                            <m:t>𝑠𝑜</m:t>
                          </m:r>
                        </m:sup>
                      </m:sSup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1800" b="0" i="1" u="none" strike="noStrike" baseline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4E305F60-EA2C-409E-9076-B499AF6A1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3412870"/>
                <a:ext cx="11307085" cy="2710165"/>
              </a:xfrm>
              <a:prstGeom prst="rect">
                <a:avLst/>
              </a:prstGeom>
              <a:blipFill>
                <a:blip r:embed="rId4"/>
                <a:stretch>
                  <a:fillRect l="-431" t="-18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176A128-90B3-619F-FBF6-46A50903A28D}"/>
                  </a:ext>
                </a:extLst>
              </p:cNvPr>
              <p:cNvSpPr txBox="1"/>
              <p:nvPr/>
            </p:nvSpPr>
            <p:spPr>
              <a:xfrm>
                <a:off x="4891596" y="837553"/>
                <a:ext cx="7173220" cy="264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Scattering equation with an imaginary potential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𝑖𝑊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The standard conservation of matter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1800" i="1"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Is modified with a sink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</m:t>
                    </m:r>
                    <m:r>
                      <a:rPr lang="en-US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. 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6176A128-90B3-619F-FBF6-46A50903A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596" y="837553"/>
                <a:ext cx="7173220" cy="2649315"/>
              </a:xfrm>
              <a:prstGeom prst="rect">
                <a:avLst/>
              </a:prstGeom>
              <a:blipFill>
                <a:blip r:embed="rId5"/>
                <a:stretch>
                  <a:fillRect l="-680" t="-1149" b="-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80AE92-38BC-172C-F89A-C7D7A543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55FD821E-B932-AFE8-1801-A5BE67E3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836F1739-9885-7691-0264-4AB06C5E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472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re 6">
            <a:extLst>
              <a:ext uri="{FF2B5EF4-FFF2-40B4-BE49-F238E27FC236}">
                <a16:creationId xmlns:a16="http://schemas.microsoft.com/office/drawing/2014/main" id="{D339FBD0-E8F3-4E32-8149-7D37DEB7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Nucleon transfer</a:t>
            </a:r>
            <a:br>
              <a:rPr lang="en-US" dirty="0"/>
            </a:br>
            <a:r>
              <a:rPr lang="en-US" sz="16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DWBA applied to nuclear transfer reaction</a:t>
            </a: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EBB558EB-089E-4FB9-9003-480212E61AD9}"/>
              </a:ext>
            </a:extLst>
          </p:cNvPr>
          <p:cNvSpPr>
            <a:spLocks noChangeAspect="1"/>
          </p:cNvSpPr>
          <p:nvPr/>
        </p:nvSpPr>
        <p:spPr>
          <a:xfrm>
            <a:off x="1333002" y="981338"/>
            <a:ext cx="529366" cy="51485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61B130BB-541A-4048-A4C3-125B2EF6641D}"/>
              </a:ext>
            </a:extLst>
          </p:cNvPr>
          <p:cNvSpPr>
            <a:spLocks noChangeAspect="1"/>
          </p:cNvSpPr>
          <p:nvPr/>
        </p:nvSpPr>
        <p:spPr>
          <a:xfrm>
            <a:off x="1726561" y="1311956"/>
            <a:ext cx="81294" cy="8129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03F0E770-4585-4FA1-919A-F4598C652A75}"/>
              </a:ext>
            </a:extLst>
          </p:cNvPr>
          <p:cNvSpPr>
            <a:spLocks noChangeAspect="1"/>
          </p:cNvSpPr>
          <p:nvPr/>
        </p:nvSpPr>
        <p:spPr>
          <a:xfrm>
            <a:off x="2120505" y="1408371"/>
            <a:ext cx="529366" cy="5148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5FC5F65F-A132-49F6-9EEF-0D4035E68750}"/>
              </a:ext>
            </a:extLst>
          </p:cNvPr>
          <p:cNvCxnSpPr/>
          <p:nvPr/>
        </p:nvCxnSpPr>
        <p:spPr>
          <a:xfrm>
            <a:off x="4096290" y="1089270"/>
            <a:ext cx="0" cy="793441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55EDBFB6-58D8-4C34-971C-CE34ABF74B53}"/>
              </a:ext>
            </a:extLst>
          </p:cNvPr>
          <p:cNvCxnSpPr/>
          <p:nvPr/>
        </p:nvCxnSpPr>
        <p:spPr>
          <a:xfrm>
            <a:off x="1597685" y="1218156"/>
            <a:ext cx="486736" cy="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Ellipse 82">
            <a:extLst>
              <a:ext uri="{FF2B5EF4-FFF2-40B4-BE49-F238E27FC236}">
                <a16:creationId xmlns:a16="http://schemas.microsoft.com/office/drawing/2014/main" id="{52088EF6-3570-4757-AE1C-AFB0BA957F31}"/>
              </a:ext>
            </a:extLst>
          </p:cNvPr>
          <p:cNvSpPr>
            <a:spLocks noChangeAspect="1"/>
          </p:cNvSpPr>
          <p:nvPr/>
        </p:nvSpPr>
        <p:spPr>
          <a:xfrm>
            <a:off x="5807684" y="964404"/>
            <a:ext cx="529366" cy="51485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406D1FF4-722D-4710-9596-A3AEAECD32E5}"/>
              </a:ext>
            </a:extLst>
          </p:cNvPr>
          <p:cNvSpPr>
            <a:spLocks noChangeAspect="1"/>
          </p:cNvSpPr>
          <p:nvPr/>
        </p:nvSpPr>
        <p:spPr>
          <a:xfrm>
            <a:off x="4867990" y="1408370"/>
            <a:ext cx="529366" cy="5148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91446634-4839-43FF-A2FE-F01951C6EAC9}"/>
              </a:ext>
            </a:extLst>
          </p:cNvPr>
          <p:cNvCxnSpPr/>
          <p:nvPr/>
        </p:nvCxnSpPr>
        <p:spPr>
          <a:xfrm>
            <a:off x="6072367" y="1218156"/>
            <a:ext cx="486736" cy="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lipse 90">
            <a:extLst>
              <a:ext uri="{FF2B5EF4-FFF2-40B4-BE49-F238E27FC236}">
                <a16:creationId xmlns:a16="http://schemas.microsoft.com/office/drawing/2014/main" id="{E017B0D0-8F5B-4070-8FE1-0024F1ACB8A1}"/>
              </a:ext>
            </a:extLst>
          </p:cNvPr>
          <p:cNvSpPr>
            <a:spLocks noChangeAspect="1"/>
          </p:cNvSpPr>
          <p:nvPr/>
        </p:nvSpPr>
        <p:spPr>
          <a:xfrm>
            <a:off x="5066714" y="1481292"/>
            <a:ext cx="81294" cy="8129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7C62D8B-58C7-40DE-B997-03D5F1F286EC}"/>
                  </a:ext>
                </a:extLst>
              </p:cNvPr>
              <p:cNvSpPr txBox="1"/>
              <p:nvPr/>
            </p:nvSpPr>
            <p:spPr>
              <a:xfrm>
                <a:off x="1665636" y="705487"/>
                <a:ext cx="18174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ZoneTexte 91">
                <a:extLst>
                  <a:ext uri="{FF2B5EF4-FFF2-40B4-BE49-F238E27FC236}">
                    <a16:creationId xmlns:a16="http://schemas.microsoft.com/office/drawing/2014/main" id="{37C62D8B-58C7-40DE-B997-03D5F1F28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636" y="705487"/>
                <a:ext cx="1817496" cy="400110"/>
              </a:xfrm>
              <a:prstGeom prst="rect">
                <a:avLst/>
              </a:prstGeom>
              <a:blipFill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95C31649-06F4-4C95-A821-15369E762EF8}"/>
                  </a:ext>
                </a:extLst>
              </p:cNvPr>
              <p:cNvSpPr txBox="1"/>
              <p:nvPr/>
            </p:nvSpPr>
            <p:spPr>
              <a:xfrm>
                <a:off x="5308250" y="1577915"/>
                <a:ext cx="15706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" name="ZoneTexte 92">
                <a:extLst>
                  <a:ext uri="{FF2B5EF4-FFF2-40B4-BE49-F238E27FC236}">
                    <a16:creationId xmlns:a16="http://schemas.microsoft.com/office/drawing/2014/main" id="{95C31649-06F4-4C95-A821-15369E762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250" y="1577915"/>
                <a:ext cx="1570686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BBEC8842-7EB8-48F5-8F13-2B6F6754A846}"/>
                  </a:ext>
                </a:extLst>
              </p:cNvPr>
              <p:cNvSpPr txBox="1"/>
              <p:nvPr/>
            </p:nvSpPr>
            <p:spPr>
              <a:xfrm>
                <a:off x="2432541" y="1103781"/>
                <a:ext cx="6102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BBEC8842-7EB8-48F5-8F13-2B6F6754A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541" y="1103781"/>
                <a:ext cx="610295" cy="40011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085BC61D-99E1-4466-8FA4-8BE4591E419A}"/>
                  </a:ext>
                </a:extLst>
              </p:cNvPr>
              <p:cNvSpPr txBox="1"/>
              <p:nvPr/>
            </p:nvSpPr>
            <p:spPr>
              <a:xfrm>
                <a:off x="6263190" y="643901"/>
                <a:ext cx="615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085BC61D-99E1-4466-8FA4-8BE4591E4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190" y="643901"/>
                <a:ext cx="615746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3" name="Grouper 80">
            <a:extLst>
              <a:ext uri="{FF2B5EF4-FFF2-40B4-BE49-F238E27FC236}">
                <a16:creationId xmlns:a16="http://schemas.microsoft.com/office/drawing/2014/main" id="{843AF2C3-4129-4289-823D-7DF384C97FCA}"/>
              </a:ext>
            </a:extLst>
          </p:cNvPr>
          <p:cNvGrpSpPr/>
          <p:nvPr/>
        </p:nvGrpSpPr>
        <p:grpSpPr>
          <a:xfrm>
            <a:off x="9944690" y="2658759"/>
            <a:ext cx="1812069" cy="1452865"/>
            <a:chOff x="6201832" y="3071297"/>
            <a:chExt cx="1812069" cy="1452865"/>
          </a:xfrm>
        </p:grpSpPr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49441BB6-C1F2-4785-B9AE-CA2568F90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470" y="3268153"/>
              <a:ext cx="179996" cy="17999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F08F19F2-0C18-4960-B016-7A97247173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84535" y="3234072"/>
              <a:ext cx="529366" cy="51485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A4BA4070-846F-4F0C-959E-41955114C3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47832" y="4009303"/>
              <a:ext cx="529366" cy="514859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07" name="Image 106" descr="latex-image-1.pdf">
              <a:extLst>
                <a:ext uri="{FF2B5EF4-FFF2-40B4-BE49-F238E27FC236}">
                  <a16:creationId xmlns:a16="http://schemas.microsoft.com/office/drawing/2014/main" id="{C6E7BC4C-F8C8-4C05-A310-F089041A2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3150" y="3917966"/>
              <a:ext cx="358140" cy="236220"/>
            </a:xfrm>
            <a:prstGeom prst="rect">
              <a:avLst/>
            </a:prstGeom>
          </p:spPr>
        </p:pic>
        <p:pic>
          <p:nvPicPr>
            <p:cNvPr id="108" name="Image 107" descr="latex-image-1.pdf">
              <a:extLst>
                <a:ext uri="{FF2B5EF4-FFF2-40B4-BE49-F238E27FC236}">
                  <a16:creationId xmlns:a16="http://schemas.microsoft.com/office/drawing/2014/main" id="{22B1FD70-748B-4370-ACFA-220EFE94B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1832" y="3748633"/>
              <a:ext cx="381000" cy="236220"/>
            </a:xfrm>
            <a:prstGeom prst="rect">
              <a:avLst/>
            </a:prstGeom>
          </p:spPr>
        </p:pic>
        <p:pic>
          <p:nvPicPr>
            <p:cNvPr id="109" name="Image 108" descr="latex-image-1.pdf">
              <a:extLst>
                <a:ext uri="{FF2B5EF4-FFF2-40B4-BE49-F238E27FC236}">
                  <a16:creationId xmlns:a16="http://schemas.microsoft.com/office/drawing/2014/main" id="{D2019BEA-BA5D-4FBC-B19B-65D65A8AD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080" y="3071297"/>
              <a:ext cx="358140" cy="236220"/>
            </a:xfrm>
            <a:prstGeom prst="rect">
              <a:avLst/>
            </a:prstGeom>
          </p:spPr>
        </p:pic>
        <p:cxnSp>
          <p:nvCxnSpPr>
            <p:cNvPr id="110" name="Connecteur droit avec flèche 109">
              <a:extLst>
                <a:ext uri="{FF2B5EF4-FFF2-40B4-BE49-F238E27FC236}">
                  <a16:creationId xmlns:a16="http://schemas.microsoft.com/office/drawing/2014/main" id="{41907F60-348F-4CCB-A36E-B61596E11B85}"/>
                </a:ext>
              </a:extLst>
            </p:cNvPr>
            <p:cNvCxnSpPr>
              <a:cxnSpLocks/>
              <a:stCxn id="104" idx="5"/>
              <a:endCxn id="106" idx="1"/>
            </p:cNvCxnSpPr>
            <p:nvPr/>
          </p:nvCxnSpPr>
          <p:spPr>
            <a:xfrm>
              <a:off x="6639106" y="3421789"/>
              <a:ext cx="186250" cy="662913"/>
            </a:xfrm>
            <a:prstGeom prst="straightConnector1">
              <a:avLst/>
            </a:prstGeom>
            <a:ln w="25400" cap="flat" cmpd="sng">
              <a:solidFill>
                <a:schemeClr val="tx1">
                  <a:lumMod val="95000"/>
                  <a:lumOff val="5000"/>
                </a:schemeClr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avec flèche 110">
              <a:extLst>
                <a:ext uri="{FF2B5EF4-FFF2-40B4-BE49-F238E27FC236}">
                  <a16:creationId xmlns:a16="http://schemas.microsoft.com/office/drawing/2014/main" id="{1F03ACC9-D1F8-49FF-AEBA-E304236440A0}"/>
                </a:ext>
              </a:extLst>
            </p:cNvPr>
            <p:cNvCxnSpPr>
              <a:cxnSpLocks/>
              <a:stCxn id="105" idx="3"/>
              <a:endCxn id="106" idx="7"/>
            </p:cNvCxnSpPr>
            <p:nvPr/>
          </p:nvCxnSpPr>
          <p:spPr>
            <a:xfrm flipH="1">
              <a:off x="7199674" y="3673532"/>
              <a:ext cx="362385" cy="411170"/>
            </a:xfrm>
            <a:prstGeom prst="straightConnector1">
              <a:avLst/>
            </a:prstGeom>
            <a:ln w="25400" cap="flat" cmpd="sng">
              <a:solidFill>
                <a:schemeClr val="tx1">
                  <a:lumMod val="95000"/>
                  <a:lumOff val="5000"/>
                </a:schemeClr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>
              <a:extLst>
                <a:ext uri="{FF2B5EF4-FFF2-40B4-BE49-F238E27FC236}">
                  <a16:creationId xmlns:a16="http://schemas.microsoft.com/office/drawing/2014/main" id="{B60363EE-1485-450D-9762-C700DA62CBDC}"/>
                </a:ext>
              </a:extLst>
            </p:cNvPr>
            <p:cNvCxnSpPr>
              <a:cxnSpLocks/>
              <a:stCxn id="104" idx="6"/>
              <a:endCxn id="105" idx="2"/>
            </p:cNvCxnSpPr>
            <p:nvPr/>
          </p:nvCxnSpPr>
          <p:spPr>
            <a:xfrm>
              <a:off x="6665466" y="3358151"/>
              <a:ext cx="819069" cy="133351"/>
            </a:xfrm>
            <a:prstGeom prst="straightConnector1">
              <a:avLst/>
            </a:prstGeom>
            <a:ln w="25400" cap="flat" cmpd="sng">
              <a:solidFill>
                <a:schemeClr val="tx1">
                  <a:lumMod val="95000"/>
                  <a:lumOff val="5000"/>
                </a:schemeClr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ZoneTexte 112">
            <a:extLst>
              <a:ext uri="{FF2B5EF4-FFF2-40B4-BE49-F238E27FC236}">
                <a16:creationId xmlns:a16="http://schemas.microsoft.com/office/drawing/2014/main" id="{C6F10126-1A86-4A67-89FA-5B66BF590148}"/>
              </a:ext>
            </a:extLst>
          </p:cNvPr>
          <p:cNvSpPr txBox="1"/>
          <p:nvPr/>
        </p:nvSpPr>
        <p:spPr>
          <a:xfrm>
            <a:off x="2087632" y="3643624"/>
            <a:ext cx="1406752" cy="468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>
                <a:solidFill>
                  <a:schemeClr val="tx1"/>
                </a:solidFill>
              </a:defRPr>
            </a:lvl1pPr>
            <a:lvl2pPr marL="844550" lvl="1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</a:lstStyle>
          <a:p>
            <a:r>
              <a:rPr lang="en-US" sz="1800" dirty="0"/>
              <a:t>Entrance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D25C17FC-C62F-4601-94B8-AF912E76B63E}"/>
              </a:ext>
            </a:extLst>
          </p:cNvPr>
          <p:cNvSpPr txBox="1"/>
          <p:nvPr/>
        </p:nvSpPr>
        <p:spPr>
          <a:xfrm>
            <a:off x="7223830" y="3643624"/>
            <a:ext cx="838202" cy="468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defRPr>
                <a:solidFill>
                  <a:schemeClr val="tx1"/>
                </a:solidFill>
              </a:defRPr>
            </a:lvl1pPr>
            <a:lvl2pPr marL="844550" lvl="1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</a:lstStyle>
          <a:p>
            <a:r>
              <a:rPr lang="en-US" sz="1800" dirty="0"/>
              <a:t>Exit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D56F1DFE-A754-4899-8D4B-71DCB7DAE71B}"/>
                  </a:ext>
                </a:extLst>
              </p:cNvPr>
              <p:cNvSpPr txBox="1"/>
              <p:nvPr/>
            </p:nvSpPr>
            <p:spPr>
              <a:xfrm>
                <a:off x="435241" y="2133615"/>
                <a:ext cx="1130708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</a:lstStyle>
              <a:p>
                <a:r>
                  <a:rPr lang="en-US" sz="1800" dirty="0"/>
                  <a:t>At high energies, we assume internal </a:t>
                </a:r>
                <a:r>
                  <a:rPr lang="en-US" sz="1800" dirty="0" err="1"/>
                  <a:t>dof</a:t>
                </a:r>
                <a:r>
                  <a:rPr lang="en-US" sz="1800" dirty="0"/>
                  <a:t> are frozen (spectator nucleons) only the transferred particle (n, p, d, …) </a:t>
                </a:r>
                <a:r>
                  <a:rPr lang="en-US" sz="1800" dirty="0" err="1"/>
                  <a:t>ic</a:t>
                </a:r>
                <a:r>
                  <a:rPr lang="en-US" sz="1800" dirty="0"/>
                  <a:t> considered explicitly: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⟹</m:t>
                      </m:r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The interaction potentials should be between all constituents [3-body problem]:</a:t>
                </a: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D56F1DFE-A754-4899-8D4B-71DCB7DAE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2133615"/>
                <a:ext cx="11307085" cy="1200329"/>
              </a:xfrm>
              <a:prstGeom prst="rect">
                <a:avLst/>
              </a:prstGeom>
              <a:blipFill>
                <a:blip r:embed="rId9"/>
                <a:stretch>
                  <a:fillRect l="-431" t="-2538" r="-162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967E8210-AA4C-4DA6-85C9-8FA110A84124}"/>
                  </a:ext>
                </a:extLst>
              </p:cNvPr>
              <p:cNvSpPr txBox="1"/>
              <p:nvPr/>
            </p:nvSpPr>
            <p:spPr>
              <a:xfrm>
                <a:off x="435241" y="4152757"/>
                <a:ext cx="4711534" cy="598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=(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b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967E8210-AA4C-4DA6-85C9-8FA110A84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4152757"/>
                <a:ext cx="4711534" cy="5982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BFBE19B2-DF5A-494E-A095-A65C7EAC7A75}"/>
                  </a:ext>
                </a:extLst>
              </p:cNvPr>
              <p:cNvSpPr txBox="1"/>
              <p:nvPr/>
            </p:nvSpPr>
            <p:spPr>
              <a:xfrm>
                <a:off x="5287164" y="4111624"/>
                <a:ext cx="4711534" cy="672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=(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b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p>
                      </m:sSubSup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l-G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p>
                                          <m:r>
                                            <a:rPr lang="fr-FR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sub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BFBE19B2-DF5A-494E-A095-A65C7EAC7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164" y="4111624"/>
                <a:ext cx="4711534" cy="6723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74AF44A-A9A4-4E1D-8C20-44B1EBD2AE5B}"/>
                  </a:ext>
                </a:extLst>
              </p:cNvPr>
              <p:cNvSpPr txBox="1"/>
              <p:nvPr/>
            </p:nvSpPr>
            <p:spPr>
              <a:xfrm>
                <a:off x="2791008" y="5016919"/>
                <a:ext cx="3397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74AF44A-A9A4-4E1D-8C20-44B1EBD2A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008" y="5016919"/>
                <a:ext cx="339708" cy="276999"/>
              </a:xfrm>
              <a:prstGeom prst="rect">
                <a:avLst/>
              </a:prstGeom>
              <a:blipFill>
                <a:blip r:embed="rId12"/>
                <a:stretch>
                  <a:fillRect l="-16071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FCF799A1-72FC-46AC-BDAC-5FF84D5D5242}"/>
                  </a:ext>
                </a:extLst>
              </p:cNvPr>
              <p:cNvSpPr txBox="1"/>
              <p:nvPr/>
            </p:nvSpPr>
            <p:spPr>
              <a:xfrm>
                <a:off x="6571063" y="5016919"/>
                <a:ext cx="3397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FCF799A1-72FC-46AC-BDAC-5FF84D5D5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063" y="5016919"/>
                <a:ext cx="339708" cy="276999"/>
              </a:xfrm>
              <a:prstGeom prst="rect">
                <a:avLst/>
              </a:prstGeom>
              <a:blipFill>
                <a:blip r:embed="rId13"/>
                <a:stretch>
                  <a:fillRect l="-16071" r="-1786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e 11">
            <a:extLst>
              <a:ext uri="{FF2B5EF4-FFF2-40B4-BE49-F238E27FC236}">
                <a16:creationId xmlns:a16="http://schemas.microsoft.com/office/drawing/2014/main" id="{A3D87839-3A06-450B-8D0C-C923665BD38A}"/>
              </a:ext>
            </a:extLst>
          </p:cNvPr>
          <p:cNvGrpSpPr/>
          <p:nvPr/>
        </p:nvGrpSpPr>
        <p:grpSpPr>
          <a:xfrm>
            <a:off x="349587" y="4835118"/>
            <a:ext cx="6848669" cy="1398496"/>
            <a:chOff x="349587" y="4835118"/>
            <a:chExt cx="6848669" cy="1398496"/>
          </a:xfrm>
        </p:grpSpPr>
        <p:cxnSp>
          <p:nvCxnSpPr>
            <p:cNvPr id="89" name="Connecteur droit avec flèche 88"/>
            <p:cNvCxnSpPr>
              <a:cxnSpLocks/>
            </p:cNvCxnSpPr>
            <p:nvPr/>
          </p:nvCxnSpPr>
          <p:spPr>
            <a:xfrm flipH="1">
              <a:off x="3483132" y="4835118"/>
              <a:ext cx="3387821" cy="804726"/>
            </a:xfrm>
            <a:prstGeom prst="straightConnector1">
              <a:avLst/>
            </a:prstGeom>
            <a:ln w="254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>
              <a:cxnSpLocks/>
            </p:cNvCxnSpPr>
            <p:nvPr/>
          </p:nvCxnSpPr>
          <p:spPr>
            <a:xfrm>
              <a:off x="2857762" y="4852054"/>
              <a:ext cx="3214605" cy="787790"/>
            </a:xfrm>
            <a:prstGeom prst="straightConnector1">
              <a:avLst/>
            </a:prstGeom>
            <a:ln w="25400" cap="flat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22F93530-50FF-4A1D-BE46-FED0EF4304DD}"/>
                    </a:ext>
                  </a:extLst>
                </p:cNvPr>
                <p:cNvSpPr txBox="1"/>
                <p:nvPr/>
              </p:nvSpPr>
              <p:spPr>
                <a:xfrm>
                  <a:off x="349587" y="5585167"/>
                  <a:ext cx="6848669" cy="6484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⟨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bSup>
                          </m:e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res</m:t>
                                </m:r>
                              </m:sub>
                            </m:sSub>
                          </m:e>
                          <m:e>
                            <m:sSubSup>
                              <m:sSubSup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bSup>
                          </m:e>
                        </m:d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fr-FR" i="0" dirty="0"/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Ψ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Ψ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p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d>
                          </m:e>
                          <m:e>
                            <m:sSub>
                              <m:sSubPr>
                                <m:ctrlPr>
                                  <a:rPr lang="fr-FR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fr-FR" i="0">
                                    <a:latin typeface="Cambria Math" panose="02040503050406030204" pitchFamily="18" charset="0"/>
                                  </a:rPr>
                                  <m:t>res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Ψ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Ψ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d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22F93530-50FF-4A1D-BE46-FED0EF4304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587" y="5585167"/>
                  <a:ext cx="6848669" cy="648447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45808EC-8335-215C-CFF5-F66371D2F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F5E8ED4F-E485-0A7E-0258-574873223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FFB91AF-3C27-8662-1A51-D534D3C57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357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66088" y="170866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ZoneTexte 26"/>
          <p:cNvSpPr txBox="1"/>
          <p:nvPr/>
        </p:nvSpPr>
        <p:spPr>
          <a:xfrm>
            <a:off x="6403932" y="6022858"/>
            <a:ext cx="4137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Equivalent to hard-sphere scattering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610EC92D-4436-4AAC-A777-91B89CE12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Scattering observables at very low energy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80D9179-75F3-482F-8856-185E98F5BFE8}"/>
              </a:ext>
            </a:extLst>
          </p:cNvPr>
          <p:cNvGrpSpPr/>
          <p:nvPr/>
        </p:nvGrpSpPr>
        <p:grpSpPr>
          <a:xfrm>
            <a:off x="8346901" y="4770390"/>
            <a:ext cx="1929954" cy="771787"/>
            <a:chOff x="6822901" y="4770389"/>
            <a:chExt cx="1929954" cy="771787"/>
          </a:xfrm>
        </p:grpSpPr>
        <p:sp>
          <p:nvSpPr>
            <p:cNvPr id="35" name="Oval 5">
              <a:extLst>
                <a:ext uri="{FF2B5EF4-FFF2-40B4-BE49-F238E27FC236}">
                  <a16:creationId xmlns:a16="http://schemas.microsoft.com/office/drawing/2014/main" id="{C0CCD7D2-3984-4795-A817-5A7C0B7F5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2901" y="4965287"/>
              <a:ext cx="385243" cy="38524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6" name="Line 7">
              <a:extLst>
                <a:ext uri="{FF2B5EF4-FFF2-40B4-BE49-F238E27FC236}">
                  <a16:creationId xmlns:a16="http://schemas.microsoft.com/office/drawing/2014/main" id="{92B3C873-5BC4-44DC-8FC6-913AFE2508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5523" y="5143542"/>
              <a:ext cx="860620" cy="2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b="1" kern="0"/>
            </a:p>
          </p:txBody>
        </p:sp>
        <p:sp>
          <p:nvSpPr>
            <p:cNvPr id="37" name="Oval 8">
              <a:extLst>
                <a:ext uri="{FF2B5EF4-FFF2-40B4-BE49-F238E27FC236}">
                  <a16:creationId xmlns:a16="http://schemas.microsoft.com/office/drawing/2014/main" id="{582C6217-E471-488E-AAE4-C1BB7814F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3780" y="4770389"/>
              <a:ext cx="769075" cy="771787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581180C-320E-4FDE-BF87-7D7A5CEBED96}"/>
                  </a:ext>
                </a:extLst>
              </p:cNvPr>
              <p:cNvSpPr/>
              <p:nvPr/>
            </p:nvSpPr>
            <p:spPr>
              <a:xfrm>
                <a:off x="4359212" y="945567"/>
                <a:ext cx="3473580" cy="763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fr-FR" sz="18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fr-FR" sz="18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581180C-320E-4FDE-BF87-7D7A5CEBED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212" y="945567"/>
                <a:ext cx="3473580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Flèche vers le bas 29">
            <a:extLst>
              <a:ext uri="{FF2B5EF4-FFF2-40B4-BE49-F238E27FC236}">
                <a16:creationId xmlns:a16="http://schemas.microsoft.com/office/drawing/2014/main" id="{964ECB42-28C5-43B8-ACE8-E5D502A8ED28}"/>
              </a:ext>
            </a:extLst>
          </p:cNvPr>
          <p:cNvSpPr/>
          <p:nvPr/>
        </p:nvSpPr>
        <p:spPr>
          <a:xfrm rot="16200000" flipH="1">
            <a:off x="4840102" y="5439866"/>
            <a:ext cx="771787" cy="673779"/>
          </a:xfrm>
          <a:prstGeom prst="downArrow">
            <a:avLst>
              <a:gd name="adj1" fmla="val 42073"/>
              <a:gd name="adj2" fmla="val 43908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B106FC4C-7AFA-46C5-88FE-2F6A1F17E88F}"/>
              </a:ext>
            </a:extLst>
          </p:cNvPr>
          <p:cNvGrpSpPr/>
          <p:nvPr/>
        </p:nvGrpSpPr>
        <p:grpSpPr>
          <a:xfrm>
            <a:off x="1610405" y="4991582"/>
            <a:ext cx="2873928" cy="1355733"/>
            <a:chOff x="933666" y="5143542"/>
            <a:chExt cx="2873928" cy="1355733"/>
          </a:xfrm>
        </p:grpSpPr>
        <p:sp>
          <p:nvSpPr>
            <p:cNvPr id="25" name="ZoneTexte 24"/>
            <p:cNvSpPr txBox="1"/>
            <p:nvPr/>
          </p:nvSpPr>
          <p:spPr>
            <a:xfrm>
              <a:off x="1012646" y="61299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If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5D9702D-15C9-4143-ACAD-042C593FBC9C}"/>
                    </a:ext>
                  </a:extLst>
                </p:cNvPr>
                <p:cNvSpPr/>
                <p:nvPr/>
              </p:nvSpPr>
              <p:spPr>
                <a:xfrm>
                  <a:off x="933666" y="5143542"/>
                  <a:ext cx="2873928" cy="61170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1800">
                                <a:latin typeface="Cambria Math" panose="02040503050406030204" pitchFamily="18" charset="0"/>
                              </a:rPr>
                              <m:t>tot</m:t>
                            </m:r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fr-FR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→0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5D9702D-15C9-4143-ACAD-042C593FBC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3666" y="5143542"/>
                  <a:ext cx="2873928" cy="61170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C558B7E-3781-4FFC-9E4E-BFCD83F796F8}"/>
                    </a:ext>
                  </a:extLst>
                </p:cNvPr>
                <p:cNvSpPr/>
                <p:nvPr/>
              </p:nvSpPr>
              <p:spPr>
                <a:xfrm>
                  <a:off x="1444158" y="6129943"/>
                  <a:ext cx="18529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𝑠𝑖𝑛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𝛿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sSup>
                          <m:sSup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𝑘𝑎</m:t>
                                </m:r>
                              </m:e>
                            </m:d>
                          </m:e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C558B7E-3781-4FFC-9E4E-BFCD83F796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158" y="6129943"/>
                  <a:ext cx="185294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3272076-A227-977D-008A-AB53B412E425}"/>
                  </a:ext>
                </a:extLst>
              </p:cNvPr>
              <p:cNvSpPr txBox="1"/>
              <p:nvPr/>
            </p:nvSpPr>
            <p:spPr>
              <a:xfrm>
                <a:off x="435241" y="1578876"/>
                <a:ext cx="10093270" cy="3083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Requires to estimate the phase-shift for all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800" dirty="0"/>
                  <a:t>, i.e. solve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Need two conditions: </a:t>
                </a:r>
              </a:p>
              <a:p>
                <a:pPr marL="800100" lvl="1" indent="-3429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1800" dirty="0"/>
                  <a:t>Request regular solution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⟶0</m:t>
                    </m:r>
                  </m:oMath>
                </a14:m>
                <a:r>
                  <a:rPr lang="en-US" sz="1800" dirty="0"/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800" dirty="0"/>
              </a:p>
              <a:p>
                <a:pPr marL="800100" lvl="1" indent="-342900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dirty="0"/>
                  <a:t>At long relative distance should match free particle solution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At high energy many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800" dirty="0"/>
                  <a:t> contributes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At very low-energy </a:t>
                </a:r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1800" dirty="0"/>
                  <a:t> the cross section is dominated by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 (s-wave scattering)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83272076-A227-977D-008A-AB53B412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1578876"/>
                <a:ext cx="10093270" cy="3083986"/>
              </a:xfrm>
              <a:prstGeom prst="rect">
                <a:avLst/>
              </a:prstGeom>
              <a:blipFill>
                <a:blip r:embed="rId6"/>
                <a:stretch>
                  <a:fillRect l="-483" t="-988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FD3E49-62FA-6173-2C4C-33D5534BE998}"/>
                  </a:ext>
                </a:extLst>
              </p:cNvPr>
              <p:cNvSpPr txBox="1"/>
              <p:nvPr/>
            </p:nvSpPr>
            <p:spPr>
              <a:xfrm>
                <a:off x="6403932" y="5622866"/>
                <a:ext cx="11314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FD3E49-62FA-6173-2C4C-33D5534BE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932" y="5622866"/>
                <a:ext cx="1131400" cy="307777"/>
              </a:xfrm>
              <a:prstGeom prst="rect">
                <a:avLst/>
              </a:prstGeom>
              <a:blipFill>
                <a:blip r:embed="rId7"/>
                <a:stretch>
                  <a:fillRect l="-2162" r="-54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CBEA59DF-5562-6816-BB55-B2CED18D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84548F05-1BDA-B0A2-0838-D11FD0DEB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1A736A1E-35D2-6E42-81CE-8BBAAFEA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775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435241" y="1502279"/>
                <a:ext cx="8562382" cy="3989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  <a:lvl2pPr marL="800100" lvl="1" indent="-342900">
                  <a:spcBef>
                    <a:spcPts val="600"/>
                  </a:spcBef>
                  <a:buFont typeface="+mj-lt"/>
                  <a:buAutoNum type="arabicPeriod"/>
                </a:lvl2pPr>
              </a:lstStyle>
              <a:p>
                <a:r>
                  <a:rPr lang="en-US" sz="1800" dirty="0"/>
                  <a:t>A standard definition is</a:t>
                </a:r>
              </a:p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𝑘</m:t>
                          </m:r>
                          <m:func>
                            <m:func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800">
                                  <a:latin typeface="Cambria Math" panose="02040503050406030204" pitchFamily="18" charset="0"/>
                                </a:rPr>
                                <m:t>cot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func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≅−</m:t>
                          </m:r>
                          <m:f>
                            <m:f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This expression is sometimes generalized to (called finite range expansion)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sSub>
                            <m:sSubPr>
                              <m:ctrlPr>
                                <a:rPr lang="en-US" sz="18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fr-FR" sz="180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a:rPr lang="fr-FR" sz="180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i="0"/>
                            <m:t>ef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This can be interpreted as the solution of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  <m:sSubSup>
                        <m:sSub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,0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when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/>
                  <a:t> goes to zero</a:t>
                </a: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1502279"/>
                <a:ext cx="8562382" cy="3989490"/>
              </a:xfrm>
              <a:prstGeom prst="rect">
                <a:avLst/>
              </a:prstGeom>
              <a:blipFill>
                <a:blip r:embed="rId3"/>
                <a:stretch>
                  <a:fillRect l="-569" t="-763" b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08C6D7A3-C3B7-48F7-BFB1-5C9D6163B080}"/>
              </a:ext>
            </a:extLst>
          </p:cNvPr>
          <p:cNvGrpSpPr/>
          <p:nvPr/>
        </p:nvGrpSpPr>
        <p:grpSpPr>
          <a:xfrm>
            <a:off x="5012225" y="3088377"/>
            <a:ext cx="1693733" cy="797752"/>
            <a:chOff x="3279686" y="3368424"/>
            <a:chExt cx="1693733" cy="797752"/>
          </a:xfrm>
        </p:grpSpPr>
        <p:sp>
          <p:nvSpPr>
            <p:cNvPr id="16" name="Rectangle 15"/>
            <p:cNvSpPr/>
            <p:nvPr/>
          </p:nvSpPr>
          <p:spPr>
            <a:xfrm>
              <a:off x="3389331" y="3368424"/>
              <a:ext cx="346327" cy="34987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25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2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3279686" y="3796844"/>
              <a:ext cx="16937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effective range</a:t>
              </a:r>
            </a:p>
          </p:txBody>
        </p:sp>
      </p:grpSp>
      <p:grpSp>
        <p:nvGrpSpPr>
          <p:cNvPr id="32" name="Grouper 31"/>
          <p:cNvGrpSpPr/>
          <p:nvPr/>
        </p:nvGrpSpPr>
        <p:grpSpPr>
          <a:xfrm>
            <a:off x="9134560" y="1825090"/>
            <a:ext cx="2622199" cy="1876373"/>
            <a:chOff x="5810600" y="1825089"/>
            <a:chExt cx="2622199" cy="1876373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10600" y="1825089"/>
              <a:ext cx="2622199" cy="1876373"/>
            </a:xfrm>
            <a:prstGeom prst="rect">
              <a:avLst/>
            </a:prstGeom>
            <a:ln w="12700" cmpd="sng">
              <a:solidFill>
                <a:srgbClr val="000000"/>
              </a:solidFill>
            </a:ln>
          </p:spPr>
        </p:pic>
        <p:sp>
          <p:nvSpPr>
            <p:cNvPr id="27" name="ZoneTexte 26"/>
            <p:cNvSpPr txBox="1"/>
            <p:nvPr/>
          </p:nvSpPr>
          <p:spPr>
            <a:xfrm>
              <a:off x="6350000" y="2455336"/>
              <a:ext cx="619080" cy="4001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a&lt;0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858933" y="1828802"/>
              <a:ext cx="2388596" cy="369332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7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dirty="0">
                  <a:solidFill>
                    <a:schemeClr val="tx1"/>
                  </a:solidFill>
                </a:rPr>
                <a:t>No bound state case</a:t>
              </a:r>
            </a:p>
          </p:txBody>
        </p:sp>
      </p:grpSp>
      <p:grpSp>
        <p:nvGrpSpPr>
          <p:cNvPr id="33" name="Grouper 32"/>
          <p:cNvGrpSpPr/>
          <p:nvPr/>
        </p:nvGrpSpPr>
        <p:grpSpPr>
          <a:xfrm>
            <a:off x="9149026" y="3975352"/>
            <a:ext cx="2584595" cy="1916215"/>
            <a:chOff x="5825066" y="3975351"/>
            <a:chExt cx="2584595" cy="1916215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25066" y="3983567"/>
              <a:ext cx="2584595" cy="1907999"/>
            </a:xfrm>
            <a:prstGeom prst="rect">
              <a:avLst/>
            </a:prstGeom>
            <a:ln w="12700" cmpd="sng">
              <a:solidFill>
                <a:srgbClr val="000000"/>
              </a:solidFill>
            </a:ln>
          </p:spPr>
        </p:pic>
        <p:sp>
          <p:nvSpPr>
            <p:cNvPr id="30" name="ZoneTexte 29"/>
            <p:cNvSpPr txBox="1"/>
            <p:nvPr/>
          </p:nvSpPr>
          <p:spPr>
            <a:xfrm>
              <a:off x="7738532" y="4301069"/>
              <a:ext cx="619080" cy="40011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a&gt;0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858933" y="3975351"/>
              <a:ext cx="2003114" cy="369332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7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dirty="0">
                  <a:solidFill>
                    <a:schemeClr val="tx1"/>
                  </a:solidFill>
                </a:rPr>
                <a:t>bound state case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re 5">
                <a:extLst>
                  <a:ext uri="{FF2B5EF4-FFF2-40B4-BE49-F238E27FC236}">
                    <a16:creationId xmlns:a16="http://schemas.microsoft.com/office/drawing/2014/main" id="{31675251-9C33-4170-A5B3-C943B4AAC7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Scattering length: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itre 5">
                <a:extLst>
                  <a:ext uri="{FF2B5EF4-FFF2-40B4-BE49-F238E27FC236}">
                    <a16:creationId xmlns:a16="http://schemas.microsoft.com/office/drawing/2014/main" id="{31675251-9C33-4170-A5B3-C943B4AAC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6"/>
                <a:stretch>
                  <a:fillRect l="-1206" t="-1875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907B9452-198D-42E1-8B73-555E2CACDF2E}"/>
              </a:ext>
            </a:extLst>
          </p:cNvPr>
          <p:cNvGrpSpPr/>
          <p:nvPr/>
        </p:nvGrpSpPr>
        <p:grpSpPr>
          <a:xfrm>
            <a:off x="1278630" y="5679149"/>
            <a:ext cx="7904263" cy="648126"/>
            <a:chOff x="442529" y="6047199"/>
            <a:chExt cx="7904263" cy="648126"/>
          </a:xfrm>
        </p:grpSpPr>
        <p:sp>
          <p:nvSpPr>
            <p:cNvPr id="25" name="Flèche vers la droite 24"/>
            <p:cNvSpPr/>
            <p:nvPr/>
          </p:nvSpPr>
          <p:spPr>
            <a:xfrm>
              <a:off x="442529" y="6186678"/>
              <a:ext cx="500250" cy="36916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" name="Flèche vers la droite 37"/>
            <p:cNvSpPr/>
            <p:nvPr/>
          </p:nvSpPr>
          <p:spPr>
            <a:xfrm>
              <a:off x="3050262" y="6186678"/>
              <a:ext cx="500250" cy="369169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7F64102D-8DAA-4033-9086-DA8EA0277CA8}"/>
                    </a:ext>
                  </a:extLst>
                </p:cNvPr>
                <p:cNvSpPr/>
                <p:nvPr/>
              </p:nvSpPr>
              <p:spPr>
                <a:xfrm>
                  <a:off x="1041894" y="6047199"/>
                  <a:ext cx="1820691" cy="6481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f>
                              <m:f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𝑑𝑟</m:t>
                                    </m:r>
                                  </m:e>
                                  <m:sup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,0</m:t>
                            </m:r>
                          </m:sub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7F64102D-8DAA-4033-9086-DA8EA0277C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1894" y="6047199"/>
                  <a:ext cx="1820691" cy="64812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498892F1-8A70-4430-A08F-844612B72F2E}"/>
                    </a:ext>
                  </a:extLst>
                </p:cNvPr>
                <p:cNvSpPr/>
                <p:nvPr/>
              </p:nvSpPr>
              <p:spPr>
                <a:xfrm>
                  <a:off x="3735658" y="6176850"/>
                  <a:ext cx="4611134" cy="3888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,0</m:t>
                            </m:r>
                          </m:sub>
                          <m:sup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func>
                          <m:funcPr>
                            <m:ctrlPr>
                              <a:rPr lang="en-US" sz="1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𝑘𝑟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≅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𝑘𝑟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≅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d>
                              <m:d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498892F1-8A70-4430-A08F-844612B72F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5658" y="6176850"/>
                  <a:ext cx="4611134" cy="38882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B63F9AC1-ABF7-0855-0859-822A25F2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147B6728-BC6A-678D-D3D7-86210EFBB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4F7A8AD6-6081-AE0A-E7B4-4DFAB46E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54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B7C770-CB8B-1B09-8AAE-24361159883D}"/>
              </a:ext>
            </a:extLst>
          </p:cNvPr>
          <p:cNvSpPr txBox="1"/>
          <p:nvPr/>
        </p:nvSpPr>
        <p:spPr>
          <a:xfrm>
            <a:off x="435241" y="945567"/>
            <a:ext cx="791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It characterize the scattering potential at very low energy in an effective way.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25FC66-D99B-7D98-722F-7FCF393EF4BF}"/>
              </a:ext>
            </a:extLst>
          </p:cNvPr>
          <p:cNvSpPr txBox="1"/>
          <p:nvPr/>
        </p:nvSpPr>
        <p:spPr>
          <a:xfrm>
            <a:off x="8866813" y="138322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Near threshold rule</a:t>
            </a:r>
          </a:p>
        </p:txBody>
      </p:sp>
    </p:spTree>
    <p:extLst>
      <p:ext uri="{BB962C8B-B14F-4D97-AF65-F5344CB8AC3E}">
        <p14:creationId xmlns:p14="http://schemas.microsoft.com/office/powerpoint/2010/main" val="22022079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35228" y="5500948"/>
            <a:ext cx="971429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800" dirty="0"/>
              <a:t>To understand this one should be able to trace back the creation of light nuclei from nucleons and heavier nuclei from light nuclei [fusion, capture with EM emission].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>
                <a:extLst>
                  <a:ext uri="{FF2B5EF4-FFF2-40B4-BE49-F238E27FC236}">
                    <a16:creationId xmlns:a16="http://schemas.microsoft.com/office/drawing/2014/main" id="{6F90AD08-6B28-43CA-95CE-372E2E5DAB2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Nucleosynthesis since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re 1">
                <a:extLst>
                  <a:ext uri="{FF2B5EF4-FFF2-40B4-BE49-F238E27FC236}">
                    <a16:creationId xmlns:a16="http://schemas.microsoft.com/office/drawing/2014/main" id="{6F90AD08-6B28-43CA-95CE-372E2E5DAB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06" t="-18750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66A4CA35-C646-9E6E-1F88-68B495E040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225" y="1942956"/>
            <a:ext cx="5328775" cy="32632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D80BB9-8283-D1A2-FA2B-185A19E38E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0492" y="740481"/>
            <a:ext cx="5234081" cy="33172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EC88AC-455D-4E05-2CEA-B26B06AE96A9}"/>
              </a:ext>
            </a:extLst>
          </p:cNvPr>
          <p:cNvSpPr txBox="1"/>
          <p:nvPr/>
        </p:nvSpPr>
        <p:spPr>
          <a:xfrm>
            <a:off x="335228" y="1110257"/>
            <a:ext cx="4057521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sz="1800" dirty="0"/>
              <a:t>Some schematic view of the Big Bang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9334A3-3C9E-FC57-4982-4DF0676F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99A037-C19D-8441-B323-764BDD1C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55</a:t>
            </a:fld>
            <a:endParaRPr lang="fr-FR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7F832743-4E5D-2184-8ECD-074FE5BC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3298990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er 37"/>
          <p:cNvGrpSpPr/>
          <p:nvPr/>
        </p:nvGrpSpPr>
        <p:grpSpPr>
          <a:xfrm>
            <a:off x="10233898" y="3064277"/>
            <a:ext cx="1268814" cy="908087"/>
            <a:chOff x="4305306" y="4890765"/>
            <a:chExt cx="2679700" cy="1917854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5306" y="4890765"/>
              <a:ext cx="1714500" cy="25273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5306" y="5189191"/>
              <a:ext cx="2679700" cy="309991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05306" y="5544874"/>
              <a:ext cx="1242041" cy="249688"/>
            </a:xfrm>
            <a:prstGeom prst="rect">
              <a:avLst/>
            </a:prstGeom>
          </p:spPr>
        </p:pic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5306" y="5840254"/>
              <a:ext cx="1337819" cy="285644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 rotWithShape="1"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638"/>
            <a:stretch/>
          </p:blipFill>
          <p:spPr>
            <a:xfrm>
              <a:off x="4305306" y="6171590"/>
              <a:ext cx="1393907" cy="247020"/>
            </a:xfrm>
            <a:prstGeom prst="rect">
              <a:avLst/>
            </a:prstGeom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 rotWithShape="1"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5306" y="6425679"/>
              <a:ext cx="1269378" cy="285644"/>
            </a:xfrm>
            <a:prstGeom prst="rect">
              <a:avLst/>
            </a:prstGeom>
          </p:spPr>
        </p:pic>
        <p:sp>
          <p:nvSpPr>
            <p:cNvPr id="34" name="ZoneTexte 33"/>
            <p:cNvSpPr txBox="1"/>
            <p:nvPr/>
          </p:nvSpPr>
          <p:spPr>
            <a:xfrm>
              <a:off x="5692035" y="6028600"/>
              <a:ext cx="903345" cy="780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…</a:t>
              </a:r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7015797" y="5855066"/>
            <a:ext cx="395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How to have heavier systems?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0099C17-75FA-4326-AD8E-B5BF036D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0228BFE-9273-4F51-B518-D3DCFFB250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6233" y="3134046"/>
            <a:ext cx="3437423" cy="2508882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E5C74760-7ECD-5210-48A0-2D9B865162E2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4D30FA2-5E24-8C3B-E693-267ED0307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5B0A6CE-C211-44A8-AF4B-5B597AB6867A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8CECC5D-557E-401B-8D59-BBA42AB39155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C492DA5E-9B8B-4C6D-AB65-9412CC92E3F7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1648E289-7E99-4CB8-912A-43B8626F8B96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491AE2A8-7A9B-4BE9-A908-3757BABD13A6}"/>
                  </a:ext>
                </a:extLst>
              </p:cNvPr>
              <p:cNvSpPr txBox="1"/>
              <p:nvPr/>
            </p:nvSpPr>
            <p:spPr>
              <a:xfrm>
                <a:off x="7015797" y="984025"/>
                <a:ext cx="4707499" cy="175432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</a:lstStyle>
              <a:p>
                <a:r>
                  <a:rPr lang="en-US" sz="1800" dirty="0"/>
                  <a:t>Light nuclei formation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 + p → d + e⁺ + </m:t>
                    </m:r>
                    <m:r>
                      <m:rPr>
                        <m:nor/>
                      </m:rPr>
                      <a:rPr lang="el-GR" sz="18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ν</m:t>
                    </m:r>
                    <m:r>
                      <m:rPr>
                        <m:nor/>
                      </m:rPr>
                      <a:rPr lang="en-US" sz="18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ₑ</m:t>
                    </m:r>
                  </m:oMath>
                </a14:m>
                <a: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 = 0.42 MeV</m:t>
                    </m:r>
                  </m:oMath>
                </a14:m>
                <a:b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p + e⁻ + p → d + </m:t>
                    </m:r>
                    <m:r>
                      <m:rPr>
                        <m:nor/>
                      </m:rPr>
                      <a:rPr lang="el-GR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ν</m:t>
                    </m:r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ₑ</m:t>
                    </m:r>
                  </m:oMath>
                </a14:m>
                <a: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 = 1.42 MeV</m:t>
                    </m:r>
                  </m:oMath>
                </a14:m>
                <a:b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d + p → ³He + </m:t>
                    </m:r>
                    <m:r>
                      <m:rPr>
                        <m:nor/>
                      </m:rPr>
                      <a:rPr lang="el-GR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 = 5.49 MeV</m:t>
                    </m:r>
                  </m:oMath>
                </a14:m>
                <a:br>
                  <a:rPr lang="fr-F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³He + ³He → ⁴He + 2p</m:t>
                    </m:r>
                  </m:oMath>
                </a14:m>
                <a:r>
                  <a:rPr lang="en-US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Q = 12.96 MeV</m:t>
                    </m:r>
                  </m:oMath>
                </a14:m>
                <a:endParaRPr lang="en-US" sz="1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1800" dirty="0"/>
                  <a:t>PPI chain is 91 % sun energy</a:t>
                </a:r>
              </a:p>
            </p:txBody>
          </p:sp>
        </mc:Choice>
        <mc:Fallback xmlns="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491AE2A8-7A9B-4BE9-A908-3757BABD1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797" y="984025"/>
                <a:ext cx="4707499" cy="1754326"/>
              </a:xfrm>
              <a:prstGeom prst="rect">
                <a:avLst/>
              </a:prstGeom>
              <a:blipFill>
                <a:blip r:embed="rId10"/>
                <a:stretch>
                  <a:fillRect l="-1166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29CD20F-9A23-F924-B4D4-F96CCBD3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369E0C-9408-7EB3-DB89-1FF5F4B5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56</a:t>
            </a:fld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816133-D6FE-6FAA-E2EA-070F6002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40810678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1ABD55-9BFD-6D9B-8141-4A58513B1062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F3974A3-1432-7184-5047-B7197AF00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61" name="Forme libre 12">
              <a:extLst>
                <a:ext uri="{FF2B5EF4-FFF2-40B4-BE49-F238E27FC236}">
                  <a16:creationId xmlns:a16="http://schemas.microsoft.com/office/drawing/2014/main" id="{9875264C-4448-4930-8B61-014D605E2984}"/>
                </a:ext>
              </a:extLst>
            </p:cNvPr>
            <p:cNvSpPr/>
            <p:nvPr/>
          </p:nvSpPr>
          <p:spPr>
            <a:xfrm>
              <a:off x="816216" y="1563044"/>
              <a:ext cx="134522" cy="654214"/>
            </a:xfrm>
            <a:custGeom>
              <a:avLst/>
              <a:gdLst>
                <a:gd name="connsiteX0" fmla="*/ 0 w 292100"/>
                <a:gd name="connsiteY0" fmla="*/ 77811 h 141311"/>
                <a:gd name="connsiteX1" fmla="*/ 190500 w 292100"/>
                <a:gd name="connsiteY1" fmla="*/ 1611 h 141311"/>
                <a:gd name="connsiteX2" fmla="*/ 292100 w 292100"/>
                <a:gd name="connsiteY2" fmla="*/ 141311 h 141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100" h="141311">
                  <a:moveTo>
                    <a:pt x="0" y="77811"/>
                  </a:moveTo>
                  <a:cubicBezTo>
                    <a:pt x="70908" y="34419"/>
                    <a:pt x="141817" y="-8972"/>
                    <a:pt x="190500" y="1611"/>
                  </a:cubicBezTo>
                  <a:cubicBezTo>
                    <a:pt x="239183" y="12194"/>
                    <a:pt x="292100" y="141311"/>
                    <a:pt x="292100" y="141311"/>
                  </a:cubicBezTo>
                </a:path>
              </a:pathLst>
            </a:custGeom>
            <a:noFill/>
            <a:ln w="25400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EF16083-156F-22AB-47BB-CE25232F9B0F}"/>
                </a:ext>
              </a:extLst>
            </p:cNvPr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F5A1E32-E916-BED4-019A-C08D24567C59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75B99E0-5C03-E00F-142B-1A5AB295199A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69787D8-7105-30C9-038E-A42A7F94E199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D6E19EA-297E-150F-FF94-E0F89CCBDCC4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</p:grpSp>
      <p:pic>
        <p:nvPicPr>
          <p:cNvPr id="8" name="Image 7" descr="Hoylest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5265" y="4635531"/>
            <a:ext cx="2866319" cy="1651000"/>
          </a:xfrm>
          <a:prstGeom prst="rect">
            <a:avLst/>
          </a:prstGeom>
        </p:spPr>
      </p:pic>
      <p:sp>
        <p:nvSpPr>
          <p:cNvPr id="35" name="Titre 5">
            <a:extLst>
              <a:ext uri="{FF2B5EF4-FFF2-40B4-BE49-F238E27FC236}">
                <a16:creationId xmlns:a16="http://schemas.microsoft.com/office/drawing/2014/main" id="{FCCD015D-DCD8-4004-83BC-76B384C6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E5F5279-F13A-4431-8355-5F111C4AD4BA}"/>
              </a:ext>
            </a:extLst>
          </p:cNvPr>
          <p:cNvSpPr/>
          <p:nvPr/>
        </p:nvSpPr>
        <p:spPr>
          <a:xfrm>
            <a:off x="8239719" y="2217258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Q-value problem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4B547AB-C47E-9FEF-C525-186FEA4C097E}"/>
              </a:ext>
            </a:extLst>
          </p:cNvPr>
          <p:cNvGrpSpPr/>
          <p:nvPr/>
        </p:nvGrpSpPr>
        <p:grpSpPr>
          <a:xfrm>
            <a:off x="7078203" y="1086353"/>
            <a:ext cx="3355317" cy="3289961"/>
            <a:chOff x="6737941" y="1595629"/>
            <a:chExt cx="3355317" cy="3289961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AFF7B47-7D38-4AD0-9FB9-D4D3530EE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37941" y="1595629"/>
              <a:ext cx="3355317" cy="3289961"/>
            </a:xfrm>
            <a:prstGeom prst="rect">
              <a:avLst/>
            </a:prstGeom>
          </p:spPr>
        </p:pic>
        <p:sp>
          <p:nvSpPr>
            <p:cNvPr id="62" name="Forme libre 12">
              <a:extLst>
                <a:ext uri="{FF2B5EF4-FFF2-40B4-BE49-F238E27FC236}">
                  <a16:creationId xmlns:a16="http://schemas.microsoft.com/office/drawing/2014/main" id="{6AB5CD7D-F3F4-489B-B5E4-4B72E952FD82}"/>
                </a:ext>
              </a:extLst>
            </p:cNvPr>
            <p:cNvSpPr/>
            <p:nvPr/>
          </p:nvSpPr>
          <p:spPr>
            <a:xfrm>
              <a:off x="7119036" y="1992629"/>
              <a:ext cx="155684" cy="299206"/>
            </a:xfrm>
            <a:custGeom>
              <a:avLst/>
              <a:gdLst>
                <a:gd name="connsiteX0" fmla="*/ 0 w 292100"/>
                <a:gd name="connsiteY0" fmla="*/ 77811 h 141311"/>
                <a:gd name="connsiteX1" fmla="*/ 190500 w 292100"/>
                <a:gd name="connsiteY1" fmla="*/ 1611 h 141311"/>
                <a:gd name="connsiteX2" fmla="*/ 292100 w 292100"/>
                <a:gd name="connsiteY2" fmla="*/ 141311 h 141311"/>
                <a:gd name="connsiteX0" fmla="*/ 0 w 256281"/>
                <a:gd name="connsiteY0" fmla="*/ 279006 h 279006"/>
                <a:gd name="connsiteX1" fmla="*/ 154681 w 256281"/>
                <a:gd name="connsiteY1" fmla="*/ 332 h 279006"/>
                <a:gd name="connsiteX2" fmla="*/ 256281 w 256281"/>
                <a:gd name="connsiteY2" fmla="*/ 140032 h 279006"/>
                <a:gd name="connsiteX0" fmla="*/ 0 w 256281"/>
                <a:gd name="connsiteY0" fmla="*/ 279077 h 279077"/>
                <a:gd name="connsiteX1" fmla="*/ 154681 w 256281"/>
                <a:gd name="connsiteY1" fmla="*/ 403 h 279077"/>
                <a:gd name="connsiteX2" fmla="*/ 256281 w 256281"/>
                <a:gd name="connsiteY2" fmla="*/ 140103 h 279077"/>
                <a:gd name="connsiteX0" fmla="*/ 0 w 256281"/>
                <a:gd name="connsiteY0" fmla="*/ 316979 h 316979"/>
                <a:gd name="connsiteX1" fmla="*/ 94984 w 256281"/>
                <a:gd name="connsiteY1" fmla="*/ 341 h 316979"/>
                <a:gd name="connsiteX2" fmla="*/ 256281 w 256281"/>
                <a:gd name="connsiteY2" fmla="*/ 178005 h 316979"/>
                <a:gd name="connsiteX0" fmla="*/ 0 w 181659"/>
                <a:gd name="connsiteY0" fmla="*/ 316979 h 316979"/>
                <a:gd name="connsiteX1" fmla="*/ 94984 w 181659"/>
                <a:gd name="connsiteY1" fmla="*/ 341 h 316979"/>
                <a:gd name="connsiteX2" fmla="*/ 181659 w 181659"/>
                <a:gd name="connsiteY2" fmla="*/ 160289 h 316979"/>
                <a:gd name="connsiteX0" fmla="*/ 0 w 181659"/>
                <a:gd name="connsiteY0" fmla="*/ 236157 h 236157"/>
                <a:gd name="connsiteX1" fmla="*/ 53196 w 181659"/>
                <a:gd name="connsiteY1" fmla="*/ 509 h 236157"/>
                <a:gd name="connsiteX2" fmla="*/ 181659 w 181659"/>
                <a:gd name="connsiteY2" fmla="*/ 79467 h 236157"/>
                <a:gd name="connsiteX0" fmla="*/ 0 w 181659"/>
                <a:gd name="connsiteY0" fmla="*/ 237218 h 237218"/>
                <a:gd name="connsiteX1" fmla="*/ 53196 w 181659"/>
                <a:gd name="connsiteY1" fmla="*/ 1570 h 237218"/>
                <a:gd name="connsiteX2" fmla="*/ 181659 w 181659"/>
                <a:gd name="connsiteY2" fmla="*/ 80528 h 237218"/>
                <a:gd name="connsiteX0" fmla="*/ 0 w 154795"/>
                <a:gd name="connsiteY0" fmla="*/ 239092 h 239092"/>
                <a:gd name="connsiteX1" fmla="*/ 53196 w 154795"/>
                <a:gd name="connsiteY1" fmla="*/ 3444 h 239092"/>
                <a:gd name="connsiteX2" fmla="*/ 154795 w 154795"/>
                <a:gd name="connsiteY2" fmla="*/ 92526 h 239092"/>
                <a:gd name="connsiteX0" fmla="*/ 0 w 154795"/>
                <a:gd name="connsiteY0" fmla="*/ 238510 h 238510"/>
                <a:gd name="connsiteX1" fmla="*/ 53196 w 154795"/>
                <a:gd name="connsiteY1" fmla="*/ 2862 h 238510"/>
                <a:gd name="connsiteX2" fmla="*/ 154795 w 154795"/>
                <a:gd name="connsiteY2" fmla="*/ 91944 h 238510"/>
                <a:gd name="connsiteX0" fmla="*/ 0 w 154795"/>
                <a:gd name="connsiteY0" fmla="*/ 238510 h 238510"/>
                <a:gd name="connsiteX1" fmla="*/ 53196 w 154795"/>
                <a:gd name="connsiteY1" fmla="*/ 2862 h 238510"/>
                <a:gd name="connsiteX2" fmla="*/ 154795 w 154795"/>
                <a:gd name="connsiteY2" fmla="*/ 91944 h 238510"/>
                <a:gd name="connsiteX0" fmla="*/ 0 w 154795"/>
                <a:gd name="connsiteY0" fmla="*/ 238510 h 238510"/>
                <a:gd name="connsiteX1" fmla="*/ 53196 w 154795"/>
                <a:gd name="connsiteY1" fmla="*/ 2862 h 238510"/>
                <a:gd name="connsiteX2" fmla="*/ 154795 w 154795"/>
                <a:gd name="connsiteY2" fmla="*/ 91944 h 23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795" h="238510">
                  <a:moveTo>
                    <a:pt x="0" y="238510"/>
                  </a:moveTo>
                  <a:cubicBezTo>
                    <a:pt x="8226" y="147031"/>
                    <a:pt x="20390" y="16503"/>
                    <a:pt x="53196" y="2862"/>
                  </a:cubicBezTo>
                  <a:cubicBezTo>
                    <a:pt x="105859" y="-19035"/>
                    <a:pt x="154795" y="91944"/>
                    <a:pt x="154795" y="91944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headEnd type="none"/>
              <a:tailEnd type="stealth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34C9F8BA-4D35-4113-84E3-60E442BA4F48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>
              <a:off x="7119037" y="2291836"/>
              <a:ext cx="84245" cy="193699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headEnd type="none"/>
              <a:tailEnd type="stealth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63">
              <a:extLst>
                <a:ext uri="{FF2B5EF4-FFF2-40B4-BE49-F238E27FC236}">
                  <a16:creationId xmlns:a16="http://schemas.microsoft.com/office/drawing/2014/main" id="{066946DA-0B27-4A90-9251-7991CB75F356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>
              <a:off x="7119037" y="2291836"/>
              <a:ext cx="27095" cy="534709"/>
            </a:xfrm>
            <a:prstGeom prst="straightConnector1">
              <a:avLst/>
            </a:prstGeom>
            <a:noFill/>
            <a:ln w="19050" cmpd="sng">
              <a:solidFill>
                <a:schemeClr val="tx1"/>
              </a:solidFill>
              <a:headEnd type="none"/>
              <a:tailEnd type="stealth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6B28C876-B299-420B-90A7-627109CAB38A}"/>
                </a:ext>
              </a:extLst>
            </p:cNvPr>
            <p:cNvGrpSpPr/>
            <p:nvPr/>
          </p:nvGrpSpPr>
          <p:grpSpPr>
            <a:xfrm>
              <a:off x="6931819" y="2257995"/>
              <a:ext cx="482600" cy="482600"/>
              <a:chOff x="5478291" y="2333625"/>
              <a:chExt cx="482600" cy="482600"/>
            </a:xfrm>
          </p:grpSpPr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59A0EB92-8A18-4592-B85E-BD624777BD12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5480050" y="2574925"/>
                <a:ext cx="4826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398CFDE6-73ED-416F-A9EE-D2FE6870A942}"/>
                  </a:ext>
                </a:extLst>
              </p:cNvPr>
              <p:cNvCxnSpPr>
                <a:cxnSpLocks/>
              </p:cNvCxnSpPr>
              <p:nvPr/>
            </p:nvCxnSpPr>
            <p:spPr>
              <a:xfrm rot="18900000" flipH="1">
                <a:off x="5478291" y="2574925"/>
                <a:ext cx="4826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7010384" y="4539583"/>
                <a:ext cx="4974606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1800" dirty="0"/>
                  <a:t>The guess of F. Hoyle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Pre>
                        <m:sPre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  <m:e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sPre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Pre>
                        <m:sPre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sPre>
                    </m:oMath>
                  </m:oMathPara>
                </a14:m>
                <a:endParaRPr lang="en-US" sz="1800" dirty="0"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Very low reaction rate but synthesis of C possible thanks to a resonance located around the threshold</a:t>
                </a: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384" y="4539583"/>
                <a:ext cx="4974606" cy="1785104"/>
              </a:xfrm>
              <a:prstGeom prst="rect">
                <a:avLst/>
              </a:prstGeom>
              <a:blipFill>
                <a:blip r:embed="rId5"/>
                <a:stretch>
                  <a:fillRect l="-1103" t="-2048" r="-858" b="-4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FC3A42F8-49E7-4816-D248-1FFF6B40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39FB691-8142-B73D-5A10-8267FC36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57</a:t>
            </a:fld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C4B2D175-C3F1-3D31-5F1A-382E4DFB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1330972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8783946" y="2791172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2 % sun energy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5101" y="1625600"/>
            <a:ext cx="1989445" cy="2794000"/>
          </a:xfrm>
          <a:prstGeom prst="rect">
            <a:avLst/>
          </a:prstGeom>
        </p:spPr>
      </p:pic>
      <p:sp>
        <p:nvSpPr>
          <p:cNvPr id="15" name="Titre 5">
            <a:extLst>
              <a:ext uri="{FF2B5EF4-FFF2-40B4-BE49-F238E27FC236}">
                <a16:creationId xmlns:a16="http://schemas.microsoft.com/office/drawing/2014/main" id="{630C501F-D089-4575-8B52-B5E74FE4A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1189A2-3BEA-4B91-A352-D841A06FB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85"/>
          <a:stretch/>
        </p:blipFill>
        <p:spPr>
          <a:xfrm>
            <a:off x="8756769" y="3666719"/>
            <a:ext cx="3089373" cy="2366939"/>
          </a:xfrm>
          <a:prstGeom prst="rect">
            <a:avLst/>
          </a:prstGeom>
        </p:spPr>
      </p:pic>
      <p:sp>
        <p:nvSpPr>
          <p:cNvPr id="28" name="Right Brace 39">
            <a:extLst>
              <a:ext uri="{FF2B5EF4-FFF2-40B4-BE49-F238E27FC236}">
                <a16:creationId xmlns:a16="http://schemas.microsoft.com/office/drawing/2014/main" id="{A93B3252-F64D-4B73-B19B-590F30F18F6A}"/>
              </a:ext>
            </a:extLst>
          </p:cNvPr>
          <p:cNvSpPr/>
          <p:nvPr/>
        </p:nvSpPr>
        <p:spPr>
          <a:xfrm rot="10800000" flipH="1">
            <a:off x="8432132" y="2023848"/>
            <a:ext cx="263710" cy="1903980"/>
          </a:xfrm>
          <a:prstGeom prst="rightBrace">
            <a:avLst>
              <a:gd name="adj1" fmla="val 88012"/>
              <a:gd name="adj2" fmla="val 5132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D1D0C79-9984-4D9D-9BE0-2D2807F8AA15}"/>
              </a:ext>
            </a:extLst>
          </p:cNvPr>
          <p:cNvSpPr txBox="1"/>
          <p:nvPr/>
        </p:nvSpPr>
        <p:spPr>
          <a:xfrm>
            <a:off x="6262878" y="1262022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>
                <a:solidFill>
                  <a:srgbClr val="4F81BD"/>
                </a:solidFill>
              </a:defRPr>
            </a:lvl1pPr>
          </a:lstStyle>
          <a:p>
            <a:r>
              <a:rPr lang="en-US" sz="1800" dirty="0">
                <a:solidFill>
                  <a:schemeClr val="tx1"/>
                </a:solidFill>
              </a:rPr>
              <a:t>CNO cycle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E2E876-A03F-B75A-585F-C8CD8CFA0DCF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72B72F8-C799-3E45-5236-72E6C5E3A567}"/>
                </a:ext>
              </a:extLst>
            </p:cNvPr>
            <p:cNvSpPr/>
            <p:nvPr/>
          </p:nvSpPr>
          <p:spPr>
            <a:xfrm>
              <a:off x="902953" y="1200039"/>
              <a:ext cx="251868" cy="4055539"/>
            </a:xfrm>
            <a:prstGeom prst="rect">
              <a:avLst/>
            </a:prstGeom>
            <a:solidFill>
              <a:srgbClr val="008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780CBEF-BD59-8ABA-6C5E-A44117664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124A12B-6F0A-37C0-F78A-657818A72382}"/>
                </a:ext>
              </a:extLst>
            </p:cNvPr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1ABA017-6379-7927-BB8F-F4DE3832D962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FC7F3DF-6DCC-7075-D120-98AFCA983DE6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481509-97CE-8AAA-1C8F-084F7B2EA128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2AAAA7D-1277-5AEF-AC4D-DF8063E6B429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</p:grp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FCCF7A-FC2C-7ABB-12CB-901311521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EJC2026 - </a:t>
            </a:r>
            <a:r>
              <a:rPr lang="fr-FR" dirty="0" err="1"/>
              <a:t>Astrophysics</a:t>
            </a:r>
            <a:r>
              <a:rPr lang="fr-FR" dirty="0"/>
              <a:t> and </a:t>
            </a:r>
            <a:r>
              <a:rPr lang="fr-FR" dirty="0" err="1"/>
              <a:t>Reactions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C86F6EF6-31B9-8D39-7D2D-AC76EB15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58</a:t>
            </a:fld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A6A80ECD-8B07-BD38-1A1F-4A794B792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7320747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8400" y="3984631"/>
            <a:ext cx="4051300" cy="109290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4360" y="5295596"/>
            <a:ext cx="2779380" cy="1064644"/>
          </a:xfrm>
          <a:prstGeom prst="rect">
            <a:avLst/>
          </a:prstGeom>
        </p:spPr>
      </p:pic>
      <p:sp>
        <p:nvSpPr>
          <p:cNvPr id="18" name="Titre 5">
            <a:extLst>
              <a:ext uri="{FF2B5EF4-FFF2-40B4-BE49-F238E27FC236}">
                <a16:creationId xmlns:a16="http://schemas.microsoft.com/office/drawing/2014/main" id="{66EE7A8F-14CD-40BB-BDF9-C9A1E2E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909D46D-8026-422A-A843-C92A6C895A82}"/>
                  </a:ext>
                </a:extLst>
              </p:cNvPr>
              <p:cNvSpPr txBox="1"/>
              <p:nvPr/>
            </p:nvSpPr>
            <p:spPr>
              <a:xfrm>
                <a:off x="6235701" y="1252326"/>
                <a:ext cx="34120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Alpha burning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sPre>
                      <m:sPre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sPre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909D46D-8026-422A-A843-C92A6C895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701" y="1252326"/>
                <a:ext cx="3412088" cy="369332"/>
              </a:xfrm>
              <a:prstGeom prst="rect">
                <a:avLst/>
              </a:prstGeom>
              <a:blipFill>
                <a:blip r:embed="rId4"/>
                <a:stretch>
                  <a:fillRect l="-160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10">
            <a:extLst>
              <a:ext uri="{FF2B5EF4-FFF2-40B4-BE49-F238E27FC236}">
                <a16:creationId xmlns:a16="http://schemas.microsoft.com/office/drawing/2014/main" id="{1894D2D9-8C67-D03A-E529-AD936933A1B1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075C89D-2066-A153-4CE2-00C907F8CE60}"/>
                </a:ext>
              </a:extLst>
            </p:cNvPr>
            <p:cNvSpPr/>
            <p:nvPr/>
          </p:nvSpPr>
          <p:spPr>
            <a:xfrm>
              <a:off x="902953" y="1200039"/>
              <a:ext cx="251868" cy="4055539"/>
            </a:xfrm>
            <a:prstGeom prst="rect">
              <a:avLst/>
            </a:prstGeom>
            <a:solidFill>
              <a:srgbClr val="008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8A3CB71-8245-DD66-9957-BA0A7F12C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377F66-A8DF-3664-99C8-D27560C6679A}"/>
                </a:ext>
              </a:extLst>
            </p:cNvPr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B3EDC46-D1F5-DDCB-0D60-CE6E5848C609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CF6EE0E-B85E-305D-5EED-E7C4BB1E13B5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5388FA2-371D-D20A-6FB9-7D04CC50BB97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B871497-0074-E95E-88E8-D97745D938E1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90B3996E-B0DE-48D1-EA15-0EA9A8E6691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414" y="1995382"/>
            <a:ext cx="3020705" cy="189738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5B147BE-CF5C-7CD7-398E-39A869D6A6A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826" y="1645604"/>
            <a:ext cx="3186478" cy="2410077"/>
          </a:xfrm>
          <a:prstGeom prst="rect">
            <a:avLst/>
          </a:prstGeom>
        </p:spPr>
      </p:pic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976C0EC9-FD32-C5C6-2CC6-D0F6166B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0CF1715D-FABF-E486-E185-A10DACE1D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59</a:t>
            </a:fld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1E78C422-867D-D4AF-1951-14FD52C0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15501591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2200" y="1400976"/>
            <a:ext cx="2451100" cy="40994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1401" y="1798216"/>
            <a:ext cx="2608141" cy="45974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8923896" y="3347531"/>
            <a:ext cx="19239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Light-ion fusion</a:t>
            </a:r>
          </a:p>
          <a:p>
            <a:r>
              <a:rPr lang="en-US" dirty="0">
                <a:solidFill>
                  <a:srgbClr val="FF0000"/>
                </a:solidFill>
              </a:rPr>
              <a:t>or incomplete </a:t>
            </a:r>
          </a:p>
          <a:p>
            <a:r>
              <a:rPr lang="en-US" dirty="0">
                <a:solidFill>
                  <a:srgbClr val="FF0000"/>
                </a:solidFill>
              </a:rPr>
              <a:t>fusion</a:t>
            </a:r>
          </a:p>
        </p:txBody>
      </p:sp>
      <p:sp>
        <p:nvSpPr>
          <p:cNvPr id="15" name="Titre 5">
            <a:extLst>
              <a:ext uri="{FF2B5EF4-FFF2-40B4-BE49-F238E27FC236}">
                <a16:creationId xmlns:a16="http://schemas.microsoft.com/office/drawing/2014/main" id="{A9991BE9-81B5-4F6B-9B72-B0DFD6D4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p:sp>
        <p:nvSpPr>
          <p:cNvPr id="26" name="Right Brace 39">
            <a:extLst>
              <a:ext uri="{FF2B5EF4-FFF2-40B4-BE49-F238E27FC236}">
                <a16:creationId xmlns:a16="http://schemas.microsoft.com/office/drawing/2014/main" id="{65DA1BD3-9E62-41A0-87ED-4D49BC586B7F}"/>
              </a:ext>
            </a:extLst>
          </p:cNvPr>
          <p:cNvSpPr/>
          <p:nvPr/>
        </p:nvSpPr>
        <p:spPr>
          <a:xfrm rot="10800000" flipH="1">
            <a:off x="8597531" y="1468717"/>
            <a:ext cx="401060" cy="4833286"/>
          </a:xfrm>
          <a:prstGeom prst="rightBrace">
            <a:avLst>
              <a:gd name="adj1" fmla="val 88012"/>
              <a:gd name="adj2" fmla="val 51322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A20C1A5-E072-4438-9613-DB0678AEAFAE}"/>
                  </a:ext>
                </a:extLst>
              </p:cNvPr>
              <p:cNvSpPr txBox="1"/>
              <p:nvPr/>
            </p:nvSpPr>
            <p:spPr>
              <a:xfrm>
                <a:off x="7557922" y="926973"/>
                <a:ext cx="33528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Synthesis of nuclei with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&lt;60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A20C1A5-E072-4438-9613-DB0678AEA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922" y="926973"/>
                <a:ext cx="3352841" cy="369332"/>
              </a:xfrm>
              <a:prstGeom prst="rect">
                <a:avLst/>
              </a:prstGeom>
              <a:blipFill>
                <a:blip r:embed="rId4"/>
                <a:stretch>
                  <a:fillRect l="-163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e 39">
            <a:extLst>
              <a:ext uri="{FF2B5EF4-FFF2-40B4-BE49-F238E27FC236}">
                <a16:creationId xmlns:a16="http://schemas.microsoft.com/office/drawing/2014/main" id="{255493B3-49BA-3A9B-1FB7-DCAC47D56E6F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2446F16E-F868-E3B4-35A7-7D9E67020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89B1612-8AA0-B363-62E9-778EF4E7C4E2}"/>
                </a:ext>
              </a:extLst>
            </p:cNvPr>
            <p:cNvSpPr/>
            <p:nvPr/>
          </p:nvSpPr>
          <p:spPr>
            <a:xfrm>
              <a:off x="902953" y="1200039"/>
              <a:ext cx="251868" cy="4055539"/>
            </a:xfrm>
            <a:prstGeom prst="rect">
              <a:avLst/>
            </a:prstGeom>
            <a:solidFill>
              <a:srgbClr val="008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5DEB587-F71B-B20C-5167-BEE3780FB0B5}"/>
                </a:ext>
              </a:extLst>
            </p:cNvPr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939748A-9B27-10CC-CCBB-1681968FA0B6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6F9C4055-C11E-0959-0DE7-ECDF2CED70C8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BC8572B-4717-2CE3-79D5-F879B90F2BA9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201F113-3B57-F13B-BBF2-590EFE105158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86A0046-D172-0F4C-1B9D-7E7F5E6A9262}"/>
                </a:ext>
              </a:extLst>
            </p:cNvPr>
            <p:cNvSpPr/>
            <p:nvPr/>
          </p:nvSpPr>
          <p:spPr>
            <a:xfrm>
              <a:off x="1155393" y="1200038"/>
              <a:ext cx="704445" cy="4055539"/>
            </a:xfrm>
            <a:prstGeom prst="rect">
              <a:avLst/>
            </a:prstGeom>
            <a:solidFill>
              <a:srgbClr val="FF0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E8BE7A-E23A-93BC-7F93-ACC2CF98F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A12BC33-F63F-1A13-3C02-07FADC1C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60</a:t>
            </a:fld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0E0EC7-0D37-EB30-2D1C-44FEADF7D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42494920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3648476"/>
            <a:ext cx="5296292" cy="273782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453401" y="214717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Example: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8461" y="2188718"/>
            <a:ext cx="2628900" cy="35482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8462" y="2679383"/>
            <a:ext cx="2709537" cy="34675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8462" y="3131948"/>
            <a:ext cx="3290155" cy="33869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8461" y="3572240"/>
            <a:ext cx="2914012" cy="495300"/>
          </a:xfrm>
          <a:prstGeom prst="rect">
            <a:avLst/>
          </a:prstGeom>
        </p:spPr>
      </p:pic>
      <p:sp>
        <p:nvSpPr>
          <p:cNvPr id="19" name="Titre 5">
            <a:extLst>
              <a:ext uri="{FF2B5EF4-FFF2-40B4-BE49-F238E27FC236}">
                <a16:creationId xmlns:a16="http://schemas.microsoft.com/office/drawing/2014/main" id="{4E8F5078-3A6D-4C82-8413-5A5E9BF6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F8B6755-64A1-4B7F-B184-27955C60DDA2}"/>
                  </a:ext>
                </a:extLst>
              </p:cNvPr>
              <p:cNvSpPr txBox="1"/>
              <p:nvPr/>
            </p:nvSpPr>
            <p:spPr>
              <a:xfrm>
                <a:off x="6453760" y="925963"/>
                <a:ext cx="4424856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Synthesis of nuclei with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fr-FR" sz="18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fr-FR" sz="1800" dirty="0"/>
              </a:p>
              <a:p>
                <a:pPr lvl="1"/>
                <a:r>
                  <a:rPr lang="en-US" sz="1800" dirty="0"/>
                  <a:t>s-process: competition between neutron radiative capture</a:t>
                </a:r>
              </a:p>
              <a:p>
                <a:pPr lvl="1"/>
                <a:r>
                  <a:rPr lang="en-US" sz="1800" dirty="0"/>
                  <a:t>and beta decay</a:t>
                </a: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8F8B6755-64A1-4B7F-B184-27955C60D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760" y="925963"/>
                <a:ext cx="4424856" cy="1231106"/>
              </a:xfrm>
              <a:prstGeom prst="rect">
                <a:avLst/>
              </a:prstGeom>
              <a:blipFill>
                <a:blip r:embed="rId7"/>
                <a:stretch>
                  <a:fillRect l="-1240" t="-2970" b="-4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6DEF6F66-9B57-941A-EBED-7773BBDD9679}"/>
              </a:ext>
            </a:extLst>
          </p:cNvPr>
          <p:cNvGrpSpPr/>
          <p:nvPr/>
        </p:nvGrpSpPr>
        <p:grpSpPr>
          <a:xfrm>
            <a:off x="120790" y="928569"/>
            <a:ext cx="5915808" cy="4773604"/>
            <a:chOff x="120790" y="928569"/>
            <a:chExt cx="5915808" cy="477360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4CA1659-7D10-524A-E4AF-8203E93E2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790" y="1155827"/>
              <a:ext cx="5140794" cy="454634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958DCD-4BD5-5543-4959-C0FB6E00BFAB}"/>
                </a:ext>
              </a:extLst>
            </p:cNvPr>
            <p:cNvSpPr/>
            <p:nvPr/>
          </p:nvSpPr>
          <p:spPr>
            <a:xfrm>
              <a:off x="902953" y="1200039"/>
              <a:ext cx="251868" cy="4055539"/>
            </a:xfrm>
            <a:prstGeom prst="rect">
              <a:avLst/>
            </a:prstGeom>
            <a:solidFill>
              <a:srgbClr val="008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BDBDF9-26DF-5C25-1B1C-EB6B3F6827D9}"/>
                </a:ext>
              </a:extLst>
            </p:cNvPr>
            <p:cNvSpPr/>
            <p:nvPr/>
          </p:nvSpPr>
          <p:spPr>
            <a:xfrm>
              <a:off x="722597" y="1200040"/>
              <a:ext cx="180000" cy="405554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0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35DC6D8-014A-525E-49C6-47EC5A126614}"/>
                </a:ext>
              </a:extLst>
            </p:cNvPr>
            <p:cNvSpPr txBox="1"/>
            <p:nvPr/>
          </p:nvSpPr>
          <p:spPr>
            <a:xfrm>
              <a:off x="2062020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N=50</a:t>
              </a:r>
              <a:endParaRPr lang="en-US" sz="1800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510EE5A-6EA2-FF63-EEE4-2432BF50E3A9}"/>
                </a:ext>
              </a:extLst>
            </p:cNvPr>
            <p:cNvSpPr txBox="1"/>
            <p:nvPr/>
          </p:nvSpPr>
          <p:spPr>
            <a:xfrm>
              <a:off x="2889126" y="3536513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N=82</a:t>
              </a:r>
              <a:endParaRPr lang="en-US" sz="1800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68B1303-C2DF-DA6A-022A-C5A06C9D6E7E}"/>
                </a:ext>
              </a:extLst>
            </p:cNvPr>
            <p:cNvSpPr txBox="1"/>
            <p:nvPr/>
          </p:nvSpPr>
          <p:spPr>
            <a:xfrm>
              <a:off x="4032378" y="353651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/>
                <a:t>N=126</a:t>
              </a:r>
              <a:endParaRPr lang="en-US" sz="1800" dirty="0"/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C824203-37AB-D60E-3AD0-6AB198C09D80}"/>
                </a:ext>
              </a:extLst>
            </p:cNvPr>
            <p:cNvSpPr/>
            <p:nvPr/>
          </p:nvSpPr>
          <p:spPr>
            <a:xfrm>
              <a:off x="3769660" y="928569"/>
              <a:ext cx="2266938" cy="40011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  <a:cs typeface="+mn-cs"/>
                </a:rPr>
                <a:t>Solar abundancy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26E2EF-C8E8-EC3B-CFF2-B77577F2540F}"/>
                </a:ext>
              </a:extLst>
            </p:cNvPr>
            <p:cNvSpPr/>
            <p:nvPr/>
          </p:nvSpPr>
          <p:spPr>
            <a:xfrm>
              <a:off x="1155393" y="1200038"/>
              <a:ext cx="704445" cy="4055539"/>
            </a:xfrm>
            <a:prstGeom prst="rect">
              <a:avLst/>
            </a:prstGeom>
            <a:solidFill>
              <a:srgbClr val="FF0000">
                <a:alpha val="21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B74C26E0-97AF-D3EC-6B55-93DA097C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4DAD9E63-81CF-466D-2449-976A808D1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61</a:t>
            </a:fld>
            <a:endParaRPr lang="fr-FR"/>
          </a:p>
        </p:txBody>
      </p: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8E3DA68F-4918-667D-93CE-F464EE457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12885439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5">
            <a:extLst>
              <a:ext uri="{FF2B5EF4-FFF2-40B4-BE49-F238E27FC236}">
                <a16:creationId xmlns:a16="http://schemas.microsoft.com/office/drawing/2014/main" id="{0FBD6368-D4E2-4BE8-804E-709E9C4A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of today’s solar abundancy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B0A3DD-797B-4193-805F-A99F1579F600}"/>
              </a:ext>
            </a:extLst>
          </p:cNvPr>
          <p:cNvGrpSpPr/>
          <p:nvPr/>
        </p:nvGrpSpPr>
        <p:grpSpPr>
          <a:xfrm>
            <a:off x="2005243" y="1548420"/>
            <a:ext cx="8354997" cy="4790236"/>
            <a:chOff x="419100" y="1714137"/>
            <a:chExt cx="8001000" cy="454914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9100" y="1714137"/>
              <a:ext cx="8001000" cy="4549140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9500" y="1971750"/>
              <a:ext cx="4660900" cy="301549"/>
            </a:xfrm>
            <a:prstGeom prst="rect">
              <a:avLst/>
            </a:prstGeom>
          </p:spPr>
        </p:pic>
        <p:sp>
          <p:nvSpPr>
            <p:cNvPr id="19" name="Forme libre 18"/>
            <p:cNvSpPr/>
            <p:nvPr/>
          </p:nvSpPr>
          <p:spPr>
            <a:xfrm>
              <a:off x="4648200" y="2362200"/>
              <a:ext cx="1028700" cy="444500"/>
            </a:xfrm>
            <a:custGeom>
              <a:avLst/>
              <a:gdLst>
                <a:gd name="connsiteX0" fmla="*/ 0 w 1028700"/>
                <a:gd name="connsiteY0" fmla="*/ 0 h 444500"/>
                <a:gd name="connsiteX1" fmla="*/ 482600 w 1028700"/>
                <a:gd name="connsiteY1" fmla="*/ 419100 h 444500"/>
                <a:gd name="connsiteX2" fmla="*/ 1028700 w 1028700"/>
                <a:gd name="connsiteY2" fmla="*/ 44450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8700" h="444500">
                  <a:moveTo>
                    <a:pt x="0" y="0"/>
                  </a:moveTo>
                  <a:lnTo>
                    <a:pt x="482600" y="419100"/>
                  </a:lnTo>
                  <a:lnTo>
                    <a:pt x="1028700" y="444500"/>
                  </a:lnTo>
                </a:path>
              </a:pathLst>
            </a:custGeom>
            <a:ln w="25400" cap="flat" cmpd="sng"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988771" y="2273299"/>
              <a:ext cx="18229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s-process limit</a:t>
              </a: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9787C31-5577-4818-94D6-EF6C2B90E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4897" y="4486564"/>
              <a:ext cx="1833222" cy="1222636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4F974C7-7916-463A-8749-C8B4A9FEE084}"/>
                </a:ext>
              </a:extLst>
            </p:cNvPr>
            <p:cNvSpPr txBox="1"/>
            <p:nvPr/>
          </p:nvSpPr>
          <p:spPr>
            <a:xfrm>
              <a:off x="3980976" y="5370646"/>
              <a:ext cx="20233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Neutron star merger</a:t>
              </a:r>
              <a:endParaRPr lang="en-US" sz="1600" dirty="0"/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D3A546B-C3D0-4147-B857-204C6B9C1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9535" y="3845548"/>
              <a:ext cx="1289574" cy="1123492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10396FD-4A10-409D-BBD7-4E02A450C8AB}"/>
                </a:ext>
              </a:extLst>
            </p:cNvPr>
            <p:cNvSpPr txBox="1"/>
            <p:nvPr/>
          </p:nvSpPr>
          <p:spPr>
            <a:xfrm>
              <a:off x="5919535" y="4559088"/>
              <a:ext cx="1502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/>
                <a:t>Core</a:t>
              </a:r>
              <a:r>
                <a:rPr lang="fr-FR" sz="1600" dirty="0"/>
                <a:t>-collapse supernova</a:t>
              </a:r>
              <a:endParaRPr lang="en-US" sz="1600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23BCF91-5854-4278-BBAB-C42A34EFB64B}"/>
              </a:ext>
            </a:extLst>
          </p:cNvPr>
          <p:cNvSpPr txBox="1"/>
          <p:nvPr/>
        </p:nvSpPr>
        <p:spPr>
          <a:xfrm>
            <a:off x="335228" y="920846"/>
            <a:ext cx="1150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 s-process compete with the r-process (rapid neutron capture), when neutron density is high [very astrophysical site dependent]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E8579C9-1CE6-EA05-F331-79303BE7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62B812-6CE4-996D-401A-3076E6B1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62</a:t>
            </a:fld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339471-CF90-30FC-FFC4-4C6CEFCB6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16846809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5">
            <a:extLst>
              <a:ext uri="{FF2B5EF4-FFF2-40B4-BE49-F238E27FC236}">
                <a16:creationId xmlns:a16="http://schemas.microsoft.com/office/drawing/2014/main" id="{0FBD6368-D4E2-4BE8-804E-709E9C4A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inputs for astrophysics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8AD394-8E8F-4399-919A-46E0EA5896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228" y="1021751"/>
            <a:ext cx="5093070" cy="2632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521D056-5A83-4938-BC0D-7F5EC5EFAB90}"/>
                  </a:ext>
                </a:extLst>
              </p:cNvPr>
              <p:cNvSpPr txBox="1"/>
              <p:nvPr/>
            </p:nvSpPr>
            <p:spPr>
              <a:xfrm>
                <a:off x="5349058" y="1021751"/>
                <a:ext cx="6582530" cy="2124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Synthesis of nuclei in a stellar environment is  modeled by a differential equation: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180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1800"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fr-FR" sz="1800">
                              <a:latin typeface="Cambria Math" panose="02040503050406030204" pitchFamily="18" charset="0"/>
                            </a:rPr>
                            <m:t>cst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fr-FR" sz="18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Corresponding to interaction with non-nuclear fields (weak decays, etc.) two-body nuclear reaction and so on.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521D056-5A83-4938-BC0D-7F5EC5EFA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58" y="1021751"/>
                <a:ext cx="6582530" cy="2124812"/>
              </a:xfrm>
              <a:prstGeom prst="rect">
                <a:avLst/>
              </a:prstGeom>
              <a:blipFill>
                <a:blip r:embed="rId3"/>
                <a:stretch>
                  <a:fillRect l="-741" t="-1724" b="-4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3F0F7-1B3C-450E-AAE2-D6F9CBBCA62D}"/>
                  </a:ext>
                </a:extLst>
              </p:cNvPr>
              <p:cNvSpPr txBox="1"/>
              <p:nvPr/>
            </p:nvSpPr>
            <p:spPr>
              <a:xfrm>
                <a:off x="335228" y="3895093"/>
                <a:ext cx="11596360" cy="2572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The coefficient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1800" dirty="0"/>
                  <a:t> specifies how many particles of species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dirty="0"/>
                  <a:t> are created in the reaction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sz="18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/>
                  <a:t> is the nuclear reaction rate</a:t>
                </a:r>
              </a:p>
              <a:p>
                <a:r>
                  <a:rPr lang="en-US" sz="1800" dirty="0"/>
                  <a:t>A cross section between a target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800" dirty="0"/>
                  <a:t> and a projectile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800" dirty="0"/>
                  <a:t> is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fr-F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type m:val="skw"/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num>
                      <m:den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lang="en-US" sz="1800" dirty="0"/>
                  <a:t> so, we define the average number of reactions per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i="0" dirty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sz="1800" i="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i="0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and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800" dirty="0"/>
                  <a:t> as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E3F0F7-1B3C-450E-AAE2-D6F9CBBCA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28" y="3895093"/>
                <a:ext cx="11596360" cy="2572820"/>
              </a:xfrm>
              <a:prstGeom prst="rect">
                <a:avLst/>
              </a:prstGeom>
              <a:blipFill>
                <a:blip r:embed="rId4"/>
                <a:stretch>
                  <a:fillRect l="-473" t="-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2ECE887-0E97-169F-9889-0BA5D450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6F7F22-57F0-F5BC-79EE-1B2100CA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63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6FE7C44-BE88-CE8B-F391-BDB7EE9E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36562302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5">
            <a:extLst>
              <a:ext uri="{FF2B5EF4-FFF2-40B4-BE49-F238E27FC236}">
                <a16:creationId xmlns:a16="http://schemas.microsoft.com/office/drawing/2014/main" id="{0FBD6368-D4E2-4BE8-804E-709E9C4A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inputs for astrophysics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8E3F0F7-1B3C-450E-AAE2-D6F9CBBCA62D}"/>
                  </a:ext>
                </a:extLst>
              </p:cNvPr>
              <p:cNvSpPr txBox="1"/>
              <p:nvPr/>
            </p:nvSpPr>
            <p:spPr>
              <a:xfrm>
                <a:off x="423860" y="970248"/>
                <a:ext cx="5875484" cy="5066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In general, for a plasma the species obeys a Maxwell-Boltzmann distribution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r>
                  <a:rPr lang="en-US" sz="1800" dirty="0"/>
                  <a:t>The reaction rate is often written as a function of the astrophysical S-factor that attempts to deconvolute the effect of the Coulomb barrier (we work at energy under the Coulomb barrier)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80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fr-FR" sz="18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80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𝜋𝜂</m:t>
                          </m:r>
                        </m:sup>
                      </m:sSup>
                    </m:oMath>
                  </m:oMathPara>
                </a14:m>
                <a:endParaRPr lang="en-US" sz="1800" i="1" dirty="0"/>
              </a:p>
              <a:p>
                <a:r>
                  <a:rPr lang="en-US" sz="1800" dirty="0"/>
                  <a:t>The reaction rate then reads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fr-FR" sz="1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  <m:r>
                                <a:rPr lang="fr-FR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sup>
                          </m:s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8E3F0F7-1B3C-450E-AAE2-D6F9CBBCA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60" y="970248"/>
                <a:ext cx="5875484" cy="5066067"/>
              </a:xfrm>
              <a:prstGeom prst="rect">
                <a:avLst/>
              </a:prstGeom>
              <a:blipFill>
                <a:blip r:embed="rId2"/>
                <a:stretch>
                  <a:fillRect l="-935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D9AD6031-B4C1-145F-2469-61955FB710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110" y="1448000"/>
            <a:ext cx="5397030" cy="427201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1A1B9D-C67B-856D-0F00-EF837A45A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94C4AB-E2B3-9C04-CF8A-F4F5905E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64</a:t>
            </a:fld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0715FB-296B-EAB9-FDC6-7FBC94D67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3295316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e 56">
            <a:extLst>
              <a:ext uri="{FF2B5EF4-FFF2-40B4-BE49-F238E27FC236}">
                <a16:creationId xmlns:a16="http://schemas.microsoft.com/office/drawing/2014/main" id="{C02909AB-5974-B3BB-7421-18C8E496A175}"/>
              </a:ext>
            </a:extLst>
          </p:cNvPr>
          <p:cNvGrpSpPr/>
          <p:nvPr/>
        </p:nvGrpSpPr>
        <p:grpSpPr>
          <a:xfrm>
            <a:off x="498511" y="1725827"/>
            <a:ext cx="7391399" cy="3914397"/>
            <a:chOff x="495300" y="1695450"/>
            <a:chExt cx="7391399" cy="3914397"/>
          </a:xfrm>
        </p:grpSpPr>
        <p:sp>
          <p:nvSpPr>
            <p:cNvPr id="11" name="object 11"/>
            <p:cNvSpPr/>
            <p:nvPr/>
          </p:nvSpPr>
          <p:spPr>
            <a:xfrm>
              <a:off x="741458" y="1695450"/>
              <a:ext cx="7145241" cy="3914397"/>
            </a:xfrm>
            <a:prstGeom prst="rect">
              <a:avLst/>
            </a:prstGeom>
            <a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95300" y="3819525"/>
              <a:ext cx="238125" cy="1533525"/>
            </a:xfrm>
            <a:custGeom>
              <a:avLst/>
              <a:gdLst/>
              <a:ahLst/>
              <a:cxnLst/>
              <a:rect l="l" t="t" r="r" b="b"/>
              <a:pathLst>
                <a:path w="238125" h="1533525">
                  <a:moveTo>
                    <a:pt x="0" y="1533525"/>
                  </a:moveTo>
                  <a:lnTo>
                    <a:pt x="238125" y="1533525"/>
                  </a:lnTo>
                  <a:lnTo>
                    <a:pt x="238125" y="0"/>
                  </a:lnTo>
                  <a:lnTo>
                    <a:pt x="0" y="0"/>
                  </a:lnTo>
                  <a:lnTo>
                    <a:pt x="0" y="15335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90600" y="1924050"/>
              <a:ext cx="1352550" cy="295275"/>
            </a:xfrm>
            <a:custGeom>
              <a:avLst/>
              <a:gdLst/>
              <a:ahLst/>
              <a:cxnLst/>
              <a:rect l="l" t="t" r="r" b="b"/>
              <a:pathLst>
                <a:path w="1352550" h="295275">
                  <a:moveTo>
                    <a:pt x="0" y="295275"/>
                  </a:moveTo>
                  <a:lnTo>
                    <a:pt x="1352550" y="295275"/>
                  </a:lnTo>
                  <a:lnTo>
                    <a:pt x="1352550" y="0"/>
                  </a:lnTo>
                  <a:lnTo>
                    <a:pt x="0" y="0"/>
                  </a:lnTo>
                  <a:lnTo>
                    <a:pt x="0" y="2952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86050" y="1924050"/>
              <a:ext cx="1438275" cy="1314450"/>
            </a:xfrm>
            <a:custGeom>
              <a:avLst/>
              <a:gdLst/>
              <a:ahLst/>
              <a:cxnLst/>
              <a:rect l="l" t="t" r="r" b="b"/>
              <a:pathLst>
                <a:path w="1438275" h="1314450">
                  <a:moveTo>
                    <a:pt x="0" y="1314450"/>
                  </a:moveTo>
                  <a:lnTo>
                    <a:pt x="1438275" y="1314450"/>
                  </a:lnTo>
                  <a:lnTo>
                    <a:pt x="1438275" y="0"/>
                  </a:lnTo>
                  <a:lnTo>
                    <a:pt x="0" y="0"/>
                  </a:lnTo>
                  <a:lnTo>
                    <a:pt x="0" y="1314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24325" y="1924050"/>
              <a:ext cx="1619250" cy="295275"/>
            </a:xfrm>
            <a:custGeom>
              <a:avLst/>
              <a:gdLst/>
              <a:ahLst/>
              <a:cxnLst/>
              <a:rect l="l" t="t" r="r" b="b"/>
              <a:pathLst>
                <a:path w="1619250" h="295275">
                  <a:moveTo>
                    <a:pt x="0" y="295275"/>
                  </a:moveTo>
                  <a:lnTo>
                    <a:pt x="1619250" y="295275"/>
                  </a:lnTo>
                  <a:lnTo>
                    <a:pt x="1619250" y="0"/>
                  </a:lnTo>
                  <a:lnTo>
                    <a:pt x="0" y="0"/>
                  </a:lnTo>
                  <a:lnTo>
                    <a:pt x="0" y="2952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62250" y="3486150"/>
              <a:ext cx="704850" cy="847725"/>
            </a:xfrm>
            <a:custGeom>
              <a:avLst/>
              <a:gdLst/>
              <a:ahLst/>
              <a:cxnLst/>
              <a:rect l="l" t="t" r="r" b="b"/>
              <a:pathLst>
                <a:path w="704850" h="847725">
                  <a:moveTo>
                    <a:pt x="0" y="847725"/>
                  </a:moveTo>
                  <a:lnTo>
                    <a:pt x="704850" y="847725"/>
                  </a:lnTo>
                  <a:lnTo>
                    <a:pt x="704850" y="0"/>
                  </a:lnTo>
                  <a:lnTo>
                    <a:pt x="0" y="0"/>
                  </a:lnTo>
                  <a:lnTo>
                    <a:pt x="0" y="8477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43200" y="4333875"/>
              <a:ext cx="638175" cy="247650"/>
            </a:xfrm>
            <a:custGeom>
              <a:avLst/>
              <a:gdLst/>
              <a:ahLst/>
              <a:cxnLst/>
              <a:rect l="l" t="t" r="r" b="b"/>
              <a:pathLst>
                <a:path w="638175" h="247650">
                  <a:moveTo>
                    <a:pt x="0" y="247650"/>
                  </a:moveTo>
                  <a:lnTo>
                    <a:pt x="638175" y="247650"/>
                  </a:lnTo>
                  <a:lnTo>
                    <a:pt x="638175" y="0"/>
                  </a:lnTo>
                  <a:lnTo>
                    <a:pt x="0" y="0"/>
                  </a:lnTo>
                  <a:lnTo>
                    <a:pt x="0" y="2476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29100" y="3200400"/>
              <a:ext cx="1190625" cy="847725"/>
            </a:xfrm>
            <a:custGeom>
              <a:avLst/>
              <a:gdLst/>
              <a:ahLst/>
              <a:cxnLst/>
              <a:rect l="l" t="t" r="r" b="b"/>
              <a:pathLst>
                <a:path w="1190625" h="847725">
                  <a:moveTo>
                    <a:pt x="0" y="847725"/>
                  </a:moveTo>
                  <a:lnTo>
                    <a:pt x="1190625" y="847725"/>
                  </a:lnTo>
                  <a:lnTo>
                    <a:pt x="1190625" y="0"/>
                  </a:lnTo>
                  <a:lnTo>
                    <a:pt x="0" y="0"/>
                  </a:lnTo>
                  <a:lnTo>
                    <a:pt x="0" y="8477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CC9FC6E-9AFA-72AE-D441-CD4C76F4B985}"/>
                </a:ext>
              </a:extLst>
            </p:cNvPr>
            <p:cNvSpPr/>
            <p:nvPr/>
          </p:nvSpPr>
          <p:spPr bwMode="auto">
            <a:xfrm>
              <a:off x="2627052" y="1925153"/>
              <a:ext cx="150188" cy="3346196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Nuclear structure viewed from nuclear reactions</a:t>
            </a:r>
          </a:p>
        </p:txBody>
      </p:sp>
      <p:sp>
        <p:nvSpPr>
          <p:cNvPr id="3" name="object 3"/>
          <p:cNvSpPr/>
          <p:nvPr/>
        </p:nvSpPr>
        <p:spPr>
          <a:xfrm>
            <a:off x="8429688" y="5300726"/>
            <a:ext cx="1733550" cy="0"/>
          </a:xfrm>
          <a:custGeom>
            <a:avLst/>
            <a:gdLst/>
            <a:ahLst/>
            <a:cxnLst/>
            <a:rect l="l" t="t" r="r" b="b"/>
            <a:pathLst>
              <a:path w="1733550">
                <a:moveTo>
                  <a:pt x="0" y="0"/>
                </a:moveTo>
                <a:lnTo>
                  <a:pt x="173355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42107" y="4957826"/>
            <a:ext cx="1708785" cy="0"/>
          </a:xfrm>
          <a:custGeom>
            <a:avLst/>
            <a:gdLst/>
            <a:ahLst/>
            <a:cxnLst/>
            <a:rect l="l" t="t" r="r" b="b"/>
            <a:pathLst>
              <a:path w="1708784">
                <a:moveTo>
                  <a:pt x="0" y="0"/>
                </a:moveTo>
                <a:lnTo>
                  <a:pt x="1708712" y="0"/>
                </a:lnTo>
              </a:path>
            </a:pathLst>
          </a:cu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42107" y="4710176"/>
            <a:ext cx="1708785" cy="0"/>
          </a:xfrm>
          <a:custGeom>
            <a:avLst/>
            <a:gdLst/>
            <a:ahLst/>
            <a:cxnLst/>
            <a:rect l="l" t="t" r="r" b="b"/>
            <a:pathLst>
              <a:path w="1708784">
                <a:moveTo>
                  <a:pt x="0" y="0"/>
                </a:moveTo>
                <a:lnTo>
                  <a:pt x="1708712" y="0"/>
                </a:lnTo>
              </a:path>
            </a:pathLst>
          </a:cu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>
              <a:latin typeface="+mn-lt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42107" y="4538726"/>
            <a:ext cx="1708785" cy="0"/>
          </a:xfrm>
          <a:custGeom>
            <a:avLst/>
            <a:gdLst/>
            <a:ahLst/>
            <a:cxnLst/>
            <a:rect l="l" t="t" r="r" b="b"/>
            <a:pathLst>
              <a:path w="1708784">
                <a:moveTo>
                  <a:pt x="0" y="0"/>
                </a:moveTo>
                <a:lnTo>
                  <a:pt x="1708712" y="0"/>
                </a:lnTo>
              </a:path>
            </a:pathLst>
          </a:cu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>
              <a:latin typeface="+mn-lt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442107" y="4424426"/>
            <a:ext cx="1708785" cy="0"/>
          </a:xfrm>
          <a:custGeom>
            <a:avLst/>
            <a:gdLst/>
            <a:ahLst/>
            <a:cxnLst/>
            <a:rect l="l" t="t" r="r" b="b"/>
            <a:pathLst>
              <a:path w="1708784">
                <a:moveTo>
                  <a:pt x="0" y="0"/>
                </a:moveTo>
                <a:lnTo>
                  <a:pt x="1708712" y="0"/>
                </a:lnTo>
              </a:path>
            </a:pathLst>
          </a:cu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>
              <a:latin typeface="+mn-lt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39150" y="1628775"/>
            <a:ext cx="1704975" cy="258127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4000">
                <a:srgbClr val="CC0000"/>
              </a:gs>
              <a:gs pos="45000">
                <a:srgbClr val="FFCCCC"/>
              </a:gs>
              <a:gs pos="29000">
                <a:srgbClr val="FF9999"/>
              </a:gs>
              <a:gs pos="14000">
                <a:srgbClr val="FF5050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4"/>
              <p:cNvSpPr txBox="1"/>
              <p:nvPr/>
            </p:nvSpPr>
            <p:spPr>
              <a:xfrm>
                <a:off x="6543675" y="1404048"/>
                <a:ext cx="17430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sz="1600"/>
                </a:lvl1pPr>
              </a:lstStyle>
              <a:p>
                <a:r>
                  <a:rPr lang="en-US" dirty="0"/>
                  <a:t>particle emission 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4" name="object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675" y="1404048"/>
                <a:ext cx="1743075" cy="584775"/>
              </a:xfrm>
              <a:prstGeom prst="rect">
                <a:avLst/>
              </a:prstGeom>
              <a:blipFill>
                <a:blip r:embed="rId3"/>
                <a:stretch>
                  <a:fillRect l="-1748" t="-3125" r="-594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bject 25"/>
          <p:cNvSpPr txBox="1"/>
          <p:nvPr/>
        </p:nvSpPr>
        <p:spPr>
          <a:xfrm>
            <a:off x="1193543" y="828312"/>
            <a:ext cx="1188000" cy="324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dirty="0">
                <a:solidFill>
                  <a:schemeClr val="tx1"/>
                </a:solidFill>
              </a:rPr>
              <a:t>bound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556205" y="828312"/>
            <a:ext cx="2016000" cy="324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dirty="0">
                <a:solidFill>
                  <a:schemeClr val="tx1"/>
                </a:solidFill>
              </a:rPr>
              <a:t>continuum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826384" y="2869628"/>
            <a:ext cx="1405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US" dirty="0"/>
              <a:t>Resolved resonances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016070" y="2568988"/>
            <a:ext cx="1405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fr-FR" dirty="0" err="1"/>
              <a:t>Overlapping</a:t>
            </a:r>
            <a:r>
              <a:rPr dirty="0"/>
              <a:t>  resonances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259523" y="3801173"/>
            <a:ext cx="1678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fr-FR" dirty="0"/>
              <a:t>Giant</a:t>
            </a:r>
            <a:r>
              <a:rPr dirty="0"/>
              <a:t> resonance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0"/>
              <p:cNvSpPr txBox="1"/>
              <p:nvPr/>
            </p:nvSpPr>
            <p:spPr>
              <a:xfrm>
                <a:off x="10549000" y="5317692"/>
                <a:ext cx="137249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>
                  <a:defRPr sz="1600"/>
                </a:lvl1pPr>
              </a:lstStyle>
              <a:p>
                <a:r>
                  <a:rPr lang="en-US" dirty="0"/>
                  <a:t>Ground state</a:t>
                </a:r>
              </a:p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ar-AE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fr-F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fr-F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fr-FR" dirty="0"/>
                  <a:t>)</a:t>
                </a:r>
                <a:endParaRPr dirty="0"/>
              </a:p>
            </p:txBody>
          </p:sp>
        </mc:Choice>
        <mc:Fallback xmlns="">
          <p:sp>
            <p:nvSpPr>
              <p:cNvPr id="40" name="object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9000" y="5317692"/>
                <a:ext cx="1372492" cy="584775"/>
              </a:xfrm>
              <a:prstGeom prst="rect">
                <a:avLst/>
              </a:prstGeom>
              <a:blipFill>
                <a:blip r:embed="rId4"/>
                <a:stretch>
                  <a:fillRect l="-2212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bject 41"/>
          <p:cNvSpPr txBox="1"/>
          <p:nvPr/>
        </p:nvSpPr>
        <p:spPr>
          <a:xfrm>
            <a:off x="304257" y="2790440"/>
            <a:ext cx="430887" cy="13111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dirty="0"/>
              <a:t>cross section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B713DE4-BEB2-0EBF-29B3-2C6D0AAA7AC4}"/>
                  </a:ext>
                </a:extLst>
              </p:cNvPr>
              <p:cNvSpPr txBox="1"/>
              <p:nvPr/>
            </p:nvSpPr>
            <p:spPr>
              <a:xfrm>
                <a:off x="10565630" y="4422993"/>
                <a:ext cx="1602495" cy="638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sz="1600"/>
                </a:lvl1pPr>
              </a:lstStyle>
              <a:p>
                <a:r>
                  <a:rPr lang="en-US" dirty="0"/>
                  <a:t>Bound  discrete states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sSup>
                          <m:s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p>
                        </m:s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B713DE4-BEB2-0EBF-29B3-2C6D0AAA7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630" y="4422993"/>
                <a:ext cx="1602495" cy="638957"/>
              </a:xfrm>
              <a:prstGeom prst="rect">
                <a:avLst/>
              </a:prstGeom>
              <a:blipFill>
                <a:blip r:embed="rId5"/>
                <a:stretch>
                  <a:fillRect l="-1901" t="-2885" r="-5323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>
            <a:extLst>
              <a:ext uri="{FF2B5EF4-FFF2-40B4-BE49-F238E27FC236}">
                <a16:creationId xmlns:a16="http://schemas.microsoft.com/office/drawing/2014/main" id="{A51E8A79-BD98-A7F2-D46C-9FC4F7190040}"/>
              </a:ext>
            </a:extLst>
          </p:cNvPr>
          <p:cNvSpPr/>
          <p:nvPr/>
        </p:nvSpPr>
        <p:spPr bwMode="auto">
          <a:xfrm rot="5400000">
            <a:off x="9223019" y="2684031"/>
            <a:ext cx="150188" cy="1800000"/>
          </a:xfrm>
          <a:prstGeom prst="rect">
            <a:avLst/>
          </a:prstGeom>
          <a:pattFill prst="dkUpDiag">
            <a:fgClr>
              <a:schemeClr val="tx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 rtlCol="0" anchor="b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5pPr>
            <a:lvl6pPr marL="22860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6pPr>
            <a:lvl7pPr marL="27432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7pPr>
            <a:lvl8pPr marL="32004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8pPr>
            <a:lvl9pPr marL="3657600" algn="l" defTabSz="457200" rtl="0" eaLnBrk="1" latinLnBrk="0" hangingPunct="1">
              <a:defRPr sz="1400" kern="1200">
                <a:solidFill>
                  <a:schemeClr val="tx1"/>
                </a:solidFill>
                <a:latin typeface="Arial" pitchFamily="48" charset="0"/>
                <a:ea typeface="ＭＳ Ｐゴシック" pitchFamily="48" charset="-128"/>
                <a:cs typeface="ＭＳ Ｐゴシック" pitchFamily="48" charset="-128"/>
              </a:defRPr>
            </a:lvl9pPr>
          </a:lstStyle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674F4971-C934-E637-AE61-3CFB8F243FCF}"/>
              </a:ext>
            </a:extLst>
          </p:cNvPr>
          <p:cNvSpPr/>
          <p:nvPr/>
        </p:nvSpPr>
        <p:spPr>
          <a:xfrm>
            <a:off x="828675" y="4886325"/>
            <a:ext cx="7981950" cy="1064559"/>
          </a:xfrm>
          <a:custGeom>
            <a:avLst/>
            <a:gdLst>
              <a:gd name="connsiteX0" fmla="*/ 0 w 7981950"/>
              <a:gd name="connsiteY0" fmla="*/ 0 h 1064559"/>
              <a:gd name="connsiteX1" fmla="*/ 742950 w 7981950"/>
              <a:gd name="connsiteY1" fmla="*/ 933450 h 1064559"/>
              <a:gd name="connsiteX2" fmla="*/ 2019300 w 7981950"/>
              <a:gd name="connsiteY2" fmla="*/ 1057275 h 1064559"/>
              <a:gd name="connsiteX3" fmla="*/ 7029450 w 7981950"/>
              <a:gd name="connsiteY3" fmla="*/ 1009650 h 1064559"/>
              <a:gd name="connsiteX4" fmla="*/ 7981950 w 7981950"/>
              <a:gd name="connsiteY4" fmla="*/ 457200 h 106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1950" h="1064559">
                <a:moveTo>
                  <a:pt x="0" y="0"/>
                </a:moveTo>
                <a:cubicBezTo>
                  <a:pt x="203200" y="378618"/>
                  <a:pt x="406400" y="757237"/>
                  <a:pt x="742950" y="933450"/>
                </a:cubicBezTo>
                <a:cubicBezTo>
                  <a:pt x="1079500" y="1109663"/>
                  <a:pt x="2019300" y="1057275"/>
                  <a:pt x="2019300" y="1057275"/>
                </a:cubicBezTo>
                <a:lnTo>
                  <a:pt x="7029450" y="1009650"/>
                </a:lnTo>
                <a:cubicBezTo>
                  <a:pt x="8023225" y="909638"/>
                  <a:pt x="7826375" y="504825"/>
                  <a:pt x="7981950" y="457200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D1186DE5-D56C-8D4A-3DDD-47D806C14224}"/>
              </a:ext>
            </a:extLst>
          </p:cNvPr>
          <p:cNvSpPr/>
          <p:nvPr/>
        </p:nvSpPr>
        <p:spPr>
          <a:xfrm>
            <a:off x="2025041" y="4791074"/>
            <a:ext cx="6397928" cy="1030725"/>
          </a:xfrm>
          <a:custGeom>
            <a:avLst/>
            <a:gdLst>
              <a:gd name="connsiteX0" fmla="*/ 10761 w 7011636"/>
              <a:gd name="connsiteY0" fmla="*/ 0 h 903052"/>
              <a:gd name="connsiteX1" fmla="*/ 667986 w 7011636"/>
              <a:gd name="connsiteY1" fmla="*/ 790575 h 903052"/>
              <a:gd name="connsiteX2" fmla="*/ 4287486 w 7011636"/>
              <a:gd name="connsiteY2" fmla="*/ 885825 h 903052"/>
              <a:gd name="connsiteX3" fmla="*/ 5925786 w 7011636"/>
              <a:gd name="connsiteY3" fmla="*/ 676275 h 903052"/>
              <a:gd name="connsiteX4" fmla="*/ 7011636 w 7011636"/>
              <a:gd name="connsiteY4" fmla="*/ 19050 h 903052"/>
              <a:gd name="connsiteX0" fmla="*/ 10761 w 7061814"/>
              <a:gd name="connsiteY0" fmla="*/ 889583 h 1792635"/>
              <a:gd name="connsiteX1" fmla="*/ 667986 w 7061814"/>
              <a:gd name="connsiteY1" fmla="*/ 1680158 h 1792635"/>
              <a:gd name="connsiteX2" fmla="*/ 4287486 w 7061814"/>
              <a:gd name="connsiteY2" fmla="*/ 1775408 h 1792635"/>
              <a:gd name="connsiteX3" fmla="*/ 5925786 w 7061814"/>
              <a:gd name="connsiteY3" fmla="*/ 1565858 h 1792635"/>
              <a:gd name="connsiteX4" fmla="*/ 7061814 w 7061814"/>
              <a:gd name="connsiteY4" fmla="*/ 0 h 1792635"/>
              <a:gd name="connsiteX0" fmla="*/ 968 w 7052021"/>
              <a:gd name="connsiteY0" fmla="*/ 889583 h 1775480"/>
              <a:gd name="connsiteX1" fmla="*/ 1260327 w 7052021"/>
              <a:gd name="connsiteY1" fmla="*/ 1550353 h 1775480"/>
              <a:gd name="connsiteX2" fmla="*/ 4277693 w 7052021"/>
              <a:gd name="connsiteY2" fmla="*/ 1775408 h 1775480"/>
              <a:gd name="connsiteX3" fmla="*/ 5915993 w 7052021"/>
              <a:gd name="connsiteY3" fmla="*/ 1565858 h 1775480"/>
              <a:gd name="connsiteX4" fmla="*/ 7052021 w 7052021"/>
              <a:gd name="connsiteY4" fmla="*/ 0 h 1775480"/>
              <a:gd name="connsiteX0" fmla="*/ 929 w 7051982"/>
              <a:gd name="connsiteY0" fmla="*/ 889583 h 1619655"/>
              <a:gd name="connsiteX1" fmla="*/ 1260288 w 7051982"/>
              <a:gd name="connsiteY1" fmla="*/ 1550353 h 1619655"/>
              <a:gd name="connsiteX2" fmla="*/ 4127121 w 7051982"/>
              <a:gd name="connsiteY2" fmla="*/ 1515798 h 1619655"/>
              <a:gd name="connsiteX3" fmla="*/ 5915954 w 7051982"/>
              <a:gd name="connsiteY3" fmla="*/ 1565858 h 1619655"/>
              <a:gd name="connsiteX4" fmla="*/ 7051982 w 7051982"/>
              <a:gd name="connsiteY4" fmla="*/ 0 h 1619655"/>
              <a:gd name="connsiteX0" fmla="*/ 929 w 7051982"/>
              <a:gd name="connsiteY0" fmla="*/ 889583 h 1605523"/>
              <a:gd name="connsiteX1" fmla="*/ 1260288 w 7051982"/>
              <a:gd name="connsiteY1" fmla="*/ 1550353 h 1605523"/>
              <a:gd name="connsiteX2" fmla="*/ 4127121 w 7051982"/>
              <a:gd name="connsiteY2" fmla="*/ 1515798 h 1605523"/>
              <a:gd name="connsiteX3" fmla="*/ 5996239 w 7051982"/>
              <a:gd name="connsiteY3" fmla="*/ 1089907 h 1605523"/>
              <a:gd name="connsiteX4" fmla="*/ 7051982 w 7051982"/>
              <a:gd name="connsiteY4" fmla="*/ 0 h 1605523"/>
              <a:gd name="connsiteX0" fmla="*/ 929 w 6740879"/>
              <a:gd name="connsiteY0" fmla="*/ 1625143 h 2341083"/>
              <a:gd name="connsiteX1" fmla="*/ 1260288 w 6740879"/>
              <a:gd name="connsiteY1" fmla="*/ 2285913 h 2341083"/>
              <a:gd name="connsiteX2" fmla="*/ 4127121 w 6740879"/>
              <a:gd name="connsiteY2" fmla="*/ 2251358 h 2341083"/>
              <a:gd name="connsiteX3" fmla="*/ 5996239 w 6740879"/>
              <a:gd name="connsiteY3" fmla="*/ 1825467 h 2341083"/>
              <a:gd name="connsiteX4" fmla="*/ 6740879 w 6740879"/>
              <a:gd name="connsiteY4" fmla="*/ 0 h 2341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0879" h="2341083">
                <a:moveTo>
                  <a:pt x="929" y="1625143"/>
                </a:moveTo>
                <a:cubicBezTo>
                  <a:pt x="-26852" y="1946612"/>
                  <a:pt x="572589" y="2181544"/>
                  <a:pt x="1260288" y="2285913"/>
                </a:cubicBezTo>
                <a:cubicBezTo>
                  <a:pt x="1947987" y="2390282"/>
                  <a:pt x="3337796" y="2328099"/>
                  <a:pt x="4127121" y="2251358"/>
                </a:cubicBezTo>
                <a:cubicBezTo>
                  <a:pt x="4916446" y="2174617"/>
                  <a:pt x="5542214" y="1969930"/>
                  <a:pt x="5996239" y="1825467"/>
                </a:cubicBezTo>
                <a:cubicBezTo>
                  <a:pt x="6450264" y="1681005"/>
                  <a:pt x="6578954" y="73025"/>
                  <a:pt x="6740879" y="0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Accolade ouvrante 72">
            <a:extLst>
              <a:ext uri="{FF2B5EF4-FFF2-40B4-BE49-F238E27FC236}">
                <a16:creationId xmlns:a16="http://schemas.microsoft.com/office/drawing/2014/main" id="{5327E045-EB69-082A-C37B-BEFAD24CA8F4}"/>
              </a:ext>
            </a:extLst>
          </p:cNvPr>
          <p:cNvSpPr/>
          <p:nvPr/>
        </p:nvSpPr>
        <p:spPr>
          <a:xfrm rot="16200000">
            <a:off x="1896646" y="4886203"/>
            <a:ext cx="238125" cy="1056840"/>
          </a:xfrm>
          <a:prstGeom prst="leftBrace">
            <a:avLst>
              <a:gd name="adj1" fmla="val 61394"/>
              <a:gd name="adj2" fmla="val 50000"/>
            </a:avLst>
          </a:prstGeom>
          <a:ln w="25400" cap="flat" cmpd="sng">
            <a:solidFill>
              <a:srgbClr val="FF0000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Accolade ouvrante 73">
            <a:extLst>
              <a:ext uri="{FF2B5EF4-FFF2-40B4-BE49-F238E27FC236}">
                <a16:creationId xmlns:a16="http://schemas.microsoft.com/office/drawing/2014/main" id="{8326DD11-C509-1181-A610-A8011526DC42}"/>
              </a:ext>
            </a:extLst>
          </p:cNvPr>
          <p:cNvSpPr/>
          <p:nvPr/>
        </p:nvSpPr>
        <p:spPr>
          <a:xfrm rot="10800000">
            <a:off x="10310875" y="1667746"/>
            <a:ext cx="238125" cy="2499504"/>
          </a:xfrm>
          <a:prstGeom prst="leftBrace">
            <a:avLst>
              <a:gd name="adj1" fmla="val 61394"/>
              <a:gd name="adj2" fmla="val 55408"/>
            </a:avLst>
          </a:prstGeom>
          <a:ln w="25400" cap="flat" cmpd="sng">
            <a:solidFill>
              <a:srgbClr val="FF0000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ccolade ouvrante 75">
            <a:extLst>
              <a:ext uri="{FF2B5EF4-FFF2-40B4-BE49-F238E27FC236}">
                <a16:creationId xmlns:a16="http://schemas.microsoft.com/office/drawing/2014/main" id="{64022CA9-51FE-8E54-405B-31546C8A2DD2}"/>
              </a:ext>
            </a:extLst>
          </p:cNvPr>
          <p:cNvSpPr/>
          <p:nvPr/>
        </p:nvSpPr>
        <p:spPr>
          <a:xfrm rot="10800000">
            <a:off x="10316114" y="4189381"/>
            <a:ext cx="238125" cy="1106179"/>
          </a:xfrm>
          <a:prstGeom prst="leftBrace">
            <a:avLst>
              <a:gd name="adj1" fmla="val 61394"/>
              <a:gd name="adj2" fmla="val 55408"/>
            </a:avLst>
          </a:prstGeom>
          <a:ln w="25400" cap="flat" cmpd="sng">
            <a:solidFill>
              <a:srgbClr val="FF0000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EACB5A56-C58F-72F3-2BD9-CDA55C2D5575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10150892" y="5295560"/>
            <a:ext cx="398108" cy="314520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80">
            <a:extLst>
              <a:ext uri="{FF2B5EF4-FFF2-40B4-BE49-F238E27FC236}">
                <a16:creationId xmlns:a16="http://schemas.microsoft.com/office/drawing/2014/main" id="{0807E076-1278-DAAD-9A98-2FD4F54AFC28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3189359" y="3454403"/>
            <a:ext cx="339989" cy="1050921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avec flèche 83">
            <a:extLst>
              <a:ext uri="{FF2B5EF4-FFF2-40B4-BE49-F238E27FC236}">
                <a16:creationId xmlns:a16="http://schemas.microsoft.com/office/drawing/2014/main" id="{4BDF3C02-CDFE-47BB-7080-BD3A2C1E6F8D}"/>
              </a:ext>
            </a:extLst>
          </p:cNvPr>
          <p:cNvCxnSpPr>
            <a:cxnSpLocks/>
          </p:cNvCxnSpPr>
          <p:nvPr/>
        </p:nvCxnSpPr>
        <p:spPr>
          <a:xfrm flipH="1">
            <a:off x="3793494" y="3178783"/>
            <a:ext cx="2925540" cy="1299788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avec flèche 86">
            <a:extLst>
              <a:ext uri="{FF2B5EF4-FFF2-40B4-BE49-F238E27FC236}">
                <a16:creationId xmlns:a16="http://schemas.microsoft.com/office/drawing/2014/main" id="{D16E09BF-EEB2-8E64-26F8-E2BE83D64FEB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4819650" y="3970450"/>
            <a:ext cx="1439873" cy="516875"/>
          </a:xfrm>
          <a:prstGeom prst="straightConnector1">
            <a:avLst/>
          </a:pr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orme libre : forme 89">
            <a:extLst>
              <a:ext uri="{FF2B5EF4-FFF2-40B4-BE49-F238E27FC236}">
                <a16:creationId xmlns:a16="http://schemas.microsoft.com/office/drawing/2014/main" id="{12394DAD-9DC9-AFB2-21BA-7F607B714D6F}"/>
              </a:ext>
            </a:extLst>
          </p:cNvPr>
          <p:cNvSpPr/>
          <p:nvPr/>
        </p:nvSpPr>
        <p:spPr>
          <a:xfrm>
            <a:off x="2800350" y="1800225"/>
            <a:ext cx="3752850" cy="361950"/>
          </a:xfrm>
          <a:custGeom>
            <a:avLst/>
            <a:gdLst>
              <a:gd name="connsiteX0" fmla="*/ 0 w 3752850"/>
              <a:gd name="connsiteY0" fmla="*/ 361950 h 361950"/>
              <a:gd name="connsiteX1" fmla="*/ 1866900 w 3752850"/>
              <a:gd name="connsiteY1" fmla="*/ 114300 h 361950"/>
              <a:gd name="connsiteX2" fmla="*/ 3752850 w 375285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2850" h="361950">
                <a:moveTo>
                  <a:pt x="0" y="361950"/>
                </a:moveTo>
                <a:cubicBezTo>
                  <a:pt x="620712" y="268287"/>
                  <a:pt x="1241425" y="174625"/>
                  <a:pt x="1866900" y="114300"/>
                </a:cubicBezTo>
                <a:cubicBezTo>
                  <a:pt x="2492375" y="53975"/>
                  <a:pt x="3440113" y="26987"/>
                  <a:pt x="3752850" y="0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Forme libre : forme 90">
            <a:extLst>
              <a:ext uri="{FF2B5EF4-FFF2-40B4-BE49-F238E27FC236}">
                <a16:creationId xmlns:a16="http://schemas.microsoft.com/office/drawing/2014/main" id="{AA203960-E09A-15CE-D15E-30458758358A}"/>
              </a:ext>
            </a:extLst>
          </p:cNvPr>
          <p:cNvSpPr/>
          <p:nvPr/>
        </p:nvSpPr>
        <p:spPr>
          <a:xfrm>
            <a:off x="7942215" y="1876425"/>
            <a:ext cx="458835" cy="1724025"/>
          </a:xfrm>
          <a:custGeom>
            <a:avLst/>
            <a:gdLst>
              <a:gd name="connsiteX0" fmla="*/ 39735 w 458835"/>
              <a:gd name="connsiteY0" fmla="*/ 0 h 1724025"/>
              <a:gd name="connsiteX1" fmla="*/ 296910 w 458835"/>
              <a:gd name="connsiteY1" fmla="*/ 533400 h 1724025"/>
              <a:gd name="connsiteX2" fmla="*/ 1635 w 458835"/>
              <a:gd name="connsiteY2" fmla="*/ 1304925 h 1724025"/>
              <a:gd name="connsiteX3" fmla="*/ 458835 w 458835"/>
              <a:gd name="connsiteY3" fmla="*/ 1724025 h 172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835" h="1724025">
                <a:moveTo>
                  <a:pt x="39735" y="0"/>
                </a:moveTo>
                <a:cubicBezTo>
                  <a:pt x="171497" y="157956"/>
                  <a:pt x="303260" y="315913"/>
                  <a:pt x="296910" y="533400"/>
                </a:cubicBezTo>
                <a:cubicBezTo>
                  <a:pt x="290560" y="750887"/>
                  <a:pt x="-25352" y="1106488"/>
                  <a:pt x="1635" y="1304925"/>
                </a:cubicBezTo>
                <a:cubicBezTo>
                  <a:pt x="28622" y="1503362"/>
                  <a:pt x="243728" y="1613693"/>
                  <a:pt x="458835" y="1724025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3" name="Connecteur droit avec flèche 92">
            <a:extLst>
              <a:ext uri="{FF2B5EF4-FFF2-40B4-BE49-F238E27FC236}">
                <a16:creationId xmlns:a16="http://schemas.microsoft.com/office/drawing/2014/main" id="{6B26BA79-142E-EC80-E40E-9AA3405AD1B1}"/>
              </a:ext>
            </a:extLst>
          </p:cNvPr>
          <p:cNvCxnSpPr>
            <a:cxnSpLocks/>
          </p:cNvCxnSpPr>
          <p:nvPr/>
        </p:nvCxnSpPr>
        <p:spPr>
          <a:xfrm>
            <a:off x="828675" y="1343109"/>
            <a:ext cx="1917736" cy="0"/>
          </a:xfrm>
          <a:prstGeom prst="straightConnector1">
            <a:avLst/>
          </a:prstGeom>
          <a:ln w="50800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>
            <a:extLst>
              <a:ext uri="{FF2B5EF4-FFF2-40B4-BE49-F238E27FC236}">
                <a16:creationId xmlns:a16="http://schemas.microsoft.com/office/drawing/2014/main" id="{35C302A7-3DB3-C7E0-BBC3-50BC5975C444}"/>
              </a:ext>
            </a:extLst>
          </p:cNvPr>
          <p:cNvCxnSpPr>
            <a:cxnSpLocks/>
          </p:cNvCxnSpPr>
          <p:nvPr/>
        </p:nvCxnSpPr>
        <p:spPr>
          <a:xfrm>
            <a:off x="2689261" y="1343109"/>
            <a:ext cx="5749889" cy="0"/>
          </a:xfrm>
          <a:prstGeom prst="straightConnector1">
            <a:avLst/>
          </a:prstGeom>
          <a:ln w="50800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29">
            <a:extLst>
              <a:ext uri="{FF2B5EF4-FFF2-40B4-BE49-F238E27FC236}">
                <a16:creationId xmlns:a16="http://schemas.microsoft.com/office/drawing/2014/main" id="{E53AC046-305F-9F0D-9BF6-C3003B3C90F8}"/>
              </a:ext>
            </a:extLst>
          </p:cNvPr>
          <p:cNvGrpSpPr/>
          <p:nvPr/>
        </p:nvGrpSpPr>
        <p:grpSpPr>
          <a:xfrm>
            <a:off x="4192670" y="4542448"/>
            <a:ext cx="1063594" cy="614538"/>
            <a:chOff x="6069234" y="1833973"/>
            <a:chExt cx="1121507" cy="648000"/>
          </a:xfrm>
        </p:grpSpPr>
        <p:grpSp>
          <p:nvGrpSpPr>
            <p:cNvPr id="105" name="Group 97">
              <a:extLst>
                <a:ext uri="{FF2B5EF4-FFF2-40B4-BE49-F238E27FC236}">
                  <a16:creationId xmlns:a16="http://schemas.microsoft.com/office/drawing/2014/main" id="{9054E2FF-285A-45E8-83FC-C3F3ECDEFCA6}"/>
                </a:ext>
              </a:extLst>
            </p:cNvPr>
            <p:cNvGrpSpPr/>
            <p:nvPr/>
          </p:nvGrpSpPr>
          <p:grpSpPr>
            <a:xfrm>
              <a:off x="6069234" y="1833973"/>
              <a:ext cx="1121507" cy="648000"/>
              <a:chOff x="1493869" y="4998903"/>
              <a:chExt cx="2035900" cy="1218418"/>
            </a:xfrm>
          </p:grpSpPr>
          <p:sp>
            <p:nvSpPr>
              <p:cNvPr id="109" name="Oval 30">
                <a:extLst>
                  <a:ext uri="{FF2B5EF4-FFF2-40B4-BE49-F238E27FC236}">
                    <a16:creationId xmlns:a16="http://schemas.microsoft.com/office/drawing/2014/main" id="{36247BB8-F803-D71F-B7B5-E51401D90B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3869" y="4998903"/>
                <a:ext cx="2035900" cy="1218418"/>
              </a:xfrm>
              <a:prstGeom prst="ellipse">
                <a:avLst/>
              </a:prstGeom>
              <a:solidFill>
                <a:srgbClr val="A6A6FF"/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0" name="Picture 99" descr="ball2v2pn-2.png">
                <a:extLst>
                  <a:ext uri="{FF2B5EF4-FFF2-40B4-BE49-F238E27FC236}">
                    <a16:creationId xmlns:a16="http://schemas.microsoft.com/office/drawing/2014/main" id="{691B6FEA-0E03-7E95-49A6-72F0AEB60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735894" y="5527024"/>
                <a:ext cx="520133" cy="507599"/>
              </a:xfrm>
              <a:prstGeom prst="rect">
                <a:avLst/>
              </a:prstGeom>
            </p:spPr>
          </p:pic>
          <p:pic>
            <p:nvPicPr>
              <p:cNvPr id="111" name="Picture 100" descr="ball2v2pn-2.png">
                <a:extLst>
                  <a:ext uri="{FF2B5EF4-FFF2-40B4-BE49-F238E27FC236}">
                    <a16:creationId xmlns:a16="http://schemas.microsoft.com/office/drawing/2014/main" id="{CDACC066-B7B5-51E8-FEFC-E8334DA8A8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251754" y="5261627"/>
                <a:ext cx="520133" cy="507599"/>
              </a:xfrm>
              <a:prstGeom prst="rect">
                <a:avLst/>
              </a:prstGeom>
            </p:spPr>
          </p:pic>
          <p:pic>
            <p:nvPicPr>
              <p:cNvPr id="112" name="Picture 101" descr="ball2v2pn.png">
                <a:extLst>
                  <a:ext uri="{FF2B5EF4-FFF2-40B4-BE49-F238E27FC236}">
                    <a16:creationId xmlns:a16="http://schemas.microsoft.com/office/drawing/2014/main" id="{776EDE8B-E301-29BC-A7E7-1401EA3F2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1755772" y="5168006"/>
                <a:ext cx="518251" cy="505762"/>
              </a:xfrm>
              <a:prstGeom prst="rect">
                <a:avLst/>
              </a:prstGeom>
            </p:spPr>
          </p:pic>
          <p:pic>
            <p:nvPicPr>
              <p:cNvPr id="113" name="Picture 102" descr="ball2v2pn.png">
                <a:extLst>
                  <a:ext uri="{FF2B5EF4-FFF2-40B4-BE49-F238E27FC236}">
                    <a16:creationId xmlns:a16="http://schemas.microsoft.com/office/drawing/2014/main" id="{4114AA2F-B05F-D613-4FC2-2C47E54AB7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1761637" y="5595683"/>
                <a:ext cx="518251" cy="505762"/>
              </a:xfrm>
              <a:prstGeom prst="rect">
                <a:avLst/>
              </a:prstGeom>
            </p:spPr>
          </p:pic>
          <p:pic>
            <p:nvPicPr>
              <p:cNvPr id="114" name="Picture 103" descr="ball2v2pn.png">
                <a:extLst>
                  <a:ext uri="{FF2B5EF4-FFF2-40B4-BE49-F238E27FC236}">
                    <a16:creationId xmlns:a16="http://schemas.microsoft.com/office/drawing/2014/main" id="{143EED37-0C60-204D-941B-E262EF8E6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093038" y="5337227"/>
                <a:ext cx="518251" cy="505762"/>
              </a:xfrm>
              <a:prstGeom prst="rect">
                <a:avLst/>
              </a:prstGeom>
            </p:spPr>
          </p:pic>
          <p:pic>
            <p:nvPicPr>
              <p:cNvPr id="115" name="Picture 104" descr="ball2v2pn-2.png">
                <a:extLst>
                  <a:ext uri="{FF2B5EF4-FFF2-40B4-BE49-F238E27FC236}">
                    <a16:creationId xmlns:a16="http://schemas.microsoft.com/office/drawing/2014/main" id="{D6524999-039B-66A5-E461-BB2AC5580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763149" y="5157037"/>
                <a:ext cx="520133" cy="507599"/>
              </a:xfrm>
              <a:prstGeom prst="rect">
                <a:avLst/>
              </a:prstGeom>
            </p:spPr>
          </p:pic>
          <p:pic>
            <p:nvPicPr>
              <p:cNvPr id="116" name="Picture 105" descr="ball2v2pn-2.png">
                <a:extLst>
                  <a:ext uri="{FF2B5EF4-FFF2-40B4-BE49-F238E27FC236}">
                    <a16:creationId xmlns:a16="http://schemas.microsoft.com/office/drawing/2014/main" id="{E624AB07-1704-DDC4-3C42-143AFDFBD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570084" y="5524918"/>
                <a:ext cx="520133" cy="507599"/>
              </a:xfrm>
              <a:prstGeom prst="rect">
                <a:avLst/>
              </a:prstGeom>
            </p:spPr>
          </p:pic>
          <p:pic>
            <p:nvPicPr>
              <p:cNvPr id="117" name="Picture 106" descr="ball2v2pn-2.png">
                <a:extLst>
                  <a:ext uri="{FF2B5EF4-FFF2-40B4-BE49-F238E27FC236}">
                    <a16:creationId xmlns:a16="http://schemas.microsoft.com/office/drawing/2014/main" id="{9C2BD81C-3DE1-A2B4-61D9-F2C6114356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851">
                <a:off x="2442611" y="5194099"/>
                <a:ext cx="520133" cy="507599"/>
              </a:xfrm>
              <a:prstGeom prst="rect">
                <a:avLst/>
              </a:prstGeom>
            </p:spPr>
          </p:pic>
        </p:grpSp>
        <p:pic>
          <p:nvPicPr>
            <p:cNvPr id="106" name="Picture 107" descr="ball2v2pn.png">
              <a:extLst>
                <a:ext uri="{FF2B5EF4-FFF2-40B4-BE49-F238E27FC236}">
                  <a16:creationId xmlns:a16="http://schemas.microsoft.com/office/drawing/2014/main" id="{595FAE12-2D48-D642-FBBE-27B12DBA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370257" y="2128322"/>
              <a:ext cx="275625" cy="278607"/>
            </a:xfrm>
            <a:prstGeom prst="rect">
              <a:avLst/>
            </a:prstGeom>
          </p:spPr>
        </p:pic>
        <p:pic>
          <p:nvPicPr>
            <p:cNvPr id="107" name="Picture 108" descr="ball2v2pn.png">
              <a:extLst>
                <a:ext uri="{FF2B5EF4-FFF2-40B4-BE49-F238E27FC236}">
                  <a16:creationId xmlns:a16="http://schemas.microsoft.com/office/drawing/2014/main" id="{77A62024-1A69-3374-5AA9-D5CFD9757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160408" y="2029661"/>
              <a:ext cx="275625" cy="278607"/>
            </a:xfrm>
            <a:prstGeom prst="rect">
              <a:avLst/>
            </a:prstGeom>
          </p:spPr>
        </p:pic>
        <p:pic>
          <p:nvPicPr>
            <p:cNvPr id="108" name="Picture 109" descr="ball2v2pn.png">
              <a:extLst>
                <a:ext uri="{FF2B5EF4-FFF2-40B4-BE49-F238E27FC236}">
                  <a16:creationId xmlns:a16="http://schemas.microsoft.com/office/drawing/2014/main" id="{D9FF47A1-AE58-F0C3-BB61-043326F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6333258" y="1977435"/>
              <a:ext cx="275625" cy="278607"/>
            </a:xfrm>
            <a:prstGeom prst="rect">
              <a:avLst/>
            </a:prstGeom>
          </p:spPr>
        </p:pic>
      </p:grpSp>
      <p:grpSp>
        <p:nvGrpSpPr>
          <p:cNvPr id="123" name="Group 85">
            <a:extLst>
              <a:ext uri="{FF2B5EF4-FFF2-40B4-BE49-F238E27FC236}">
                <a16:creationId xmlns:a16="http://schemas.microsoft.com/office/drawing/2014/main" id="{BA6CEAD2-DE4C-875E-7643-7257B83F7E57}"/>
              </a:ext>
            </a:extLst>
          </p:cNvPr>
          <p:cNvGrpSpPr>
            <a:grpSpLocks noChangeAspect="1"/>
          </p:cNvGrpSpPr>
          <p:nvPr/>
        </p:nvGrpSpPr>
        <p:grpSpPr>
          <a:xfrm>
            <a:off x="2987165" y="4914076"/>
            <a:ext cx="780369" cy="473425"/>
            <a:chOff x="8058383" y="4135567"/>
            <a:chExt cx="705547" cy="428033"/>
          </a:xfrm>
        </p:grpSpPr>
        <p:sp>
          <p:nvSpPr>
            <p:cNvPr id="127" name="Oval 89">
              <a:extLst>
                <a:ext uri="{FF2B5EF4-FFF2-40B4-BE49-F238E27FC236}">
                  <a16:creationId xmlns:a16="http://schemas.microsoft.com/office/drawing/2014/main" id="{132AA1A6-94B0-10E3-03B2-0981DF1DEFF6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065522" y="4192974"/>
              <a:ext cx="363487" cy="377766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128" name="Picture 90" descr="ball2v2pn-2.png">
              <a:extLst>
                <a:ext uri="{FF2B5EF4-FFF2-40B4-BE49-F238E27FC236}">
                  <a16:creationId xmlns:a16="http://schemas.microsoft.com/office/drawing/2014/main" id="{B78F59B5-464D-030D-5951-8094446E4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118909" y="4371533"/>
              <a:ext cx="189171" cy="184612"/>
            </a:xfrm>
            <a:prstGeom prst="rect">
              <a:avLst/>
            </a:prstGeom>
          </p:spPr>
        </p:pic>
        <p:sp>
          <p:nvSpPr>
            <p:cNvPr id="129" name="Oval 91">
              <a:extLst>
                <a:ext uri="{FF2B5EF4-FFF2-40B4-BE49-F238E27FC236}">
                  <a16:creationId xmlns:a16="http://schemas.microsoft.com/office/drawing/2014/main" id="{CB0428C3-D479-D946-B2F9-158B3AB6F05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454470" y="4144667"/>
              <a:ext cx="318559" cy="300360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 cmpd="sng">
              <a:solidFill>
                <a:srgbClr val="00335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none" lIns="290259" tIns="41911" rIns="78232" bIns="41911" numCol="1" spcCol="1270" rtlCol="0" anchor="ctr" anchorCtr="0">
              <a:noAutofit/>
            </a:bodyPr>
            <a:lstStyle/>
            <a:p>
              <a:pPr algn="ctr" defTabSz="488834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130" name="Picture 92" descr="ball2v2pn.png">
              <a:extLst>
                <a:ext uri="{FF2B5EF4-FFF2-40B4-BE49-F238E27FC236}">
                  <a16:creationId xmlns:a16="http://schemas.microsoft.com/office/drawing/2014/main" id="{C8398DC1-7E00-4507-2E70-3E4B3BC87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066162" y="4287859"/>
              <a:ext cx="189171" cy="184612"/>
            </a:xfrm>
            <a:prstGeom prst="rect">
              <a:avLst/>
            </a:prstGeom>
          </p:spPr>
        </p:pic>
        <p:pic>
          <p:nvPicPr>
            <p:cNvPr id="131" name="Picture 93" descr="ball2v2pn.png">
              <a:extLst>
                <a:ext uri="{FF2B5EF4-FFF2-40B4-BE49-F238E27FC236}">
                  <a16:creationId xmlns:a16="http://schemas.microsoft.com/office/drawing/2014/main" id="{8F67227D-82A3-A27E-6F47-E574F051C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205289" y="4343870"/>
              <a:ext cx="189171" cy="184612"/>
            </a:xfrm>
            <a:prstGeom prst="rect">
              <a:avLst/>
            </a:prstGeom>
          </p:spPr>
        </p:pic>
        <p:pic>
          <p:nvPicPr>
            <p:cNvPr id="132" name="Picture 94" descr="ball2v2pn-2.png">
              <a:extLst>
                <a:ext uri="{FF2B5EF4-FFF2-40B4-BE49-F238E27FC236}">
                  <a16:creationId xmlns:a16="http://schemas.microsoft.com/office/drawing/2014/main" id="{AC50F4EE-CDFD-542B-12D4-8E48B2B0E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167356" y="4219133"/>
              <a:ext cx="189171" cy="184612"/>
            </a:xfrm>
            <a:prstGeom prst="rect">
              <a:avLst/>
            </a:prstGeom>
          </p:spPr>
        </p:pic>
        <p:pic>
          <p:nvPicPr>
            <p:cNvPr id="133" name="Picture 95" descr="ball2v2pn.png">
              <a:extLst>
                <a:ext uri="{FF2B5EF4-FFF2-40B4-BE49-F238E27FC236}">
                  <a16:creationId xmlns:a16="http://schemas.microsoft.com/office/drawing/2014/main" id="{2E17EDA4-AC92-7A5B-E910-C9E1C6052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570253" y="4233783"/>
              <a:ext cx="189170" cy="184612"/>
            </a:xfrm>
            <a:prstGeom prst="rect">
              <a:avLst/>
            </a:prstGeom>
          </p:spPr>
        </p:pic>
        <p:pic>
          <p:nvPicPr>
            <p:cNvPr id="134" name="Picture 96" descr="ball2v2pn.png">
              <a:extLst>
                <a:ext uri="{FF2B5EF4-FFF2-40B4-BE49-F238E27FC236}">
                  <a16:creationId xmlns:a16="http://schemas.microsoft.com/office/drawing/2014/main" id="{E2BF30B3-55C7-7108-FE30-6F98FF6DD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77947" y="4226827"/>
              <a:ext cx="189170" cy="184612"/>
            </a:xfrm>
            <a:prstGeom prst="rect">
              <a:avLst/>
            </a:prstGeom>
          </p:spPr>
        </p:pic>
        <p:pic>
          <p:nvPicPr>
            <p:cNvPr id="135" name="Picture 97" descr="ball2v2pn-2.png">
              <a:extLst>
                <a:ext uri="{FF2B5EF4-FFF2-40B4-BE49-F238E27FC236}">
                  <a16:creationId xmlns:a16="http://schemas.microsoft.com/office/drawing/2014/main" id="{7C1BBE86-4179-9BFC-6A24-F555006A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550075" y="4154699"/>
              <a:ext cx="189171" cy="184612"/>
            </a:xfrm>
            <a:prstGeom prst="rect">
              <a:avLst/>
            </a:prstGeom>
          </p:spPr>
        </p:pic>
        <p:cxnSp>
          <p:nvCxnSpPr>
            <p:cNvPr id="136" name="Straight Arrow Connector 98">
              <a:extLst>
                <a:ext uri="{FF2B5EF4-FFF2-40B4-BE49-F238E27FC236}">
                  <a16:creationId xmlns:a16="http://schemas.microsoft.com/office/drawing/2014/main" id="{187FABB1-5519-321D-3E9D-B6D87F4C1C8D}"/>
                </a:ext>
              </a:extLst>
            </p:cNvPr>
            <p:cNvCxnSpPr/>
            <p:nvPr/>
          </p:nvCxnSpPr>
          <p:spPr>
            <a:xfrm rot="16200000">
              <a:off x="8358159" y="4114452"/>
              <a:ext cx="122062" cy="427216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headEnd type="triangle" w="sm" len="med"/>
              <a:tailEnd type="non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3FA130D6-4065-57B2-A06D-DB294DFD219B}"/>
              </a:ext>
            </a:extLst>
          </p:cNvPr>
          <p:cNvGrpSpPr/>
          <p:nvPr/>
        </p:nvGrpSpPr>
        <p:grpSpPr>
          <a:xfrm>
            <a:off x="8561817" y="914948"/>
            <a:ext cx="1743075" cy="1427252"/>
            <a:chOff x="9867168" y="817535"/>
            <a:chExt cx="2112075" cy="1572652"/>
          </a:xfrm>
        </p:grpSpPr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1EE57E74-1604-5CB8-E317-72109C7CD3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0371" y="1850693"/>
              <a:ext cx="875243" cy="430832"/>
            </a:xfrm>
            <a:custGeom>
              <a:avLst/>
              <a:gdLst>
                <a:gd name="T0" fmla="*/ 0 w 669"/>
                <a:gd name="T1" fmla="*/ 0 h 1063"/>
                <a:gd name="T2" fmla="*/ 341 w 669"/>
                <a:gd name="T3" fmla="*/ 1061 h 1063"/>
                <a:gd name="T4" fmla="*/ 669 w 669"/>
                <a:gd name="T5" fmla="*/ 13 h 1063"/>
                <a:gd name="T6" fmla="*/ 0 60000 65536"/>
                <a:gd name="T7" fmla="*/ 0 60000 65536"/>
                <a:gd name="T8" fmla="*/ 0 60000 65536"/>
                <a:gd name="T9" fmla="*/ 0 w 669"/>
                <a:gd name="T10" fmla="*/ 0 h 1063"/>
                <a:gd name="T11" fmla="*/ 669 w 669"/>
                <a:gd name="T12" fmla="*/ 1063 h 1063"/>
                <a:gd name="connsiteX0" fmla="*/ 0 w 9592"/>
                <a:gd name="connsiteY0" fmla="*/ 1111 h 9859"/>
                <a:gd name="connsiteX1" fmla="*/ 4689 w 9592"/>
                <a:gd name="connsiteY1" fmla="*/ 9859 h 9859"/>
                <a:gd name="connsiteX2" fmla="*/ 9592 w 9592"/>
                <a:gd name="connsiteY2" fmla="*/ 0 h 9859"/>
                <a:gd name="connsiteX0" fmla="*/ 0 w 7948"/>
                <a:gd name="connsiteY0" fmla="*/ 0 h 8913"/>
                <a:gd name="connsiteX1" fmla="*/ 4888 w 7948"/>
                <a:gd name="connsiteY1" fmla="*/ 8873 h 8913"/>
                <a:gd name="connsiteX2" fmla="*/ 7948 w 7948"/>
                <a:gd name="connsiteY2" fmla="*/ 4555 h 8913"/>
                <a:gd name="connsiteX0" fmla="*/ 0 w 10000"/>
                <a:gd name="connsiteY0" fmla="*/ 0 h 9955"/>
                <a:gd name="connsiteX1" fmla="*/ 6150 w 10000"/>
                <a:gd name="connsiteY1" fmla="*/ 9955 h 9955"/>
                <a:gd name="connsiteX2" fmla="*/ 10000 w 10000"/>
                <a:gd name="connsiteY2" fmla="*/ 5111 h 9955"/>
                <a:gd name="connsiteX0" fmla="*/ 0 w 10000"/>
                <a:gd name="connsiteY0" fmla="*/ 0 h 10003"/>
                <a:gd name="connsiteX1" fmla="*/ 6150 w 10000"/>
                <a:gd name="connsiteY1" fmla="*/ 10000 h 10003"/>
                <a:gd name="connsiteX2" fmla="*/ 10000 w 10000"/>
                <a:gd name="connsiteY2" fmla="*/ 5134 h 10003"/>
                <a:gd name="connsiteX0" fmla="*/ 0 w 7914"/>
                <a:gd name="connsiteY0" fmla="*/ 0 h 4971"/>
                <a:gd name="connsiteX1" fmla="*/ 4064 w 7914"/>
                <a:gd name="connsiteY1" fmla="*/ 4945 h 4971"/>
                <a:gd name="connsiteX2" fmla="*/ 7914 w 7914"/>
                <a:gd name="connsiteY2" fmla="*/ 79 h 4971"/>
                <a:gd name="connsiteX0" fmla="*/ 0 w 10000"/>
                <a:gd name="connsiteY0" fmla="*/ 0 h 9948"/>
                <a:gd name="connsiteX1" fmla="*/ 5135 w 10000"/>
                <a:gd name="connsiteY1" fmla="*/ 9948 h 9948"/>
                <a:gd name="connsiteX2" fmla="*/ 10000 w 10000"/>
                <a:gd name="connsiteY2" fmla="*/ 159 h 9948"/>
                <a:gd name="connsiteX0" fmla="*/ 0 w 10000"/>
                <a:gd name="connsiteY0" fmla="*/ 0 h 10000"/>
                <a:gd name="connsiteX1" fmla="*/ 5135 w 10000"/>
                <a:gd name="connsiteY1" fmla="*/ 10000 h 10000"/>
                <a:gd name="connsiteX2" fmla="*/ 10000 w 10000"/>
                <a:gd name="connsiteY2" fmla="*/ 160 h 10000"/>
                <a:gd name="connsiteX0" fmla="*/ 0 w 10099"/>
                <a:gd name="connsiteY0" fmla="*/ 0 h 10000"/>
                <a:gd name="connsiteX1" fmla="*/ 5135 w 10099"/>
                <a:gd name="connsiteY1" fmla="*/ 10000 h 10000"/>
                <a:gd name="connsiteX2" fmla="*/ 10099 w 10099"/>
                <a:gd name="connsiteY2" fmla="*/ 217 h 10000"/>
                <a:gd name="connsiteX0" fmla="*/ 0 w 10099"/>
                <a:gd name="connsiteY0" fmla="*/ 0 h 10000"/>
                <a:gd name="connsiteX1" fmla="*/ 5135 w 10099"/>
                <a:gd name="connsiteY1" fmla="*/ 10000 h 10000"/>
                <a:gd name="connsiteX2" fmla="*/ 10099 w 10099"/>
                <a:gd name="connsiteY2" fmla="*/ 217 h 10000"/>
                <a:gd name="connsiteX0" fmla="*/ 0 w 10099"/>
                <a:gd name="connsiteY0" fmla="*/ 0 h 10000"/>
                <a:gd name="connsiteX1" fmla="*/ 5135 w 10099"/>
                <a:gd name="connsiteY1" fmla="*/ 10000 h 10000"/>
                <a:gd name="connsiteX2" fmla="*/ 10099 w 10099"/>
                <a:gd name="connsiteY2" fmla="*/ 217 h 10000"/>
                <a:gd name="connsiteX0" fmla="*/ 0 w 10000"/>
                <a:gd name="connsiteY0" fmla="*/ 0 h 10000"/>
                <a:gd name="connsiteX1" fmla="*/ 5135 w 10000"/>
                <a:gd name="connsiteY1" fmla="*/ 10000 h 10000"/>
                <a:gd name="connsiteX2" fmla="*/ 10000 w 10000"/>
                <a:gd name="connsiteY2" fmla="*/ 274 h 10000"/>
                <a:gd name="connsiteX0" fmla="*/ 0 w 10000"/>
                <a:gd name="connsiteY0" fmla="*/ 0 h 10000"/>
                <a:gd name="connsiteX1" fmla="*/ 5135 w 10000"/>
                <a:gd name="connsiteY1" fmla="*/ 10000 h 10000"/>
                <a:gd name="connsiteX2" fmla="*/ 10000 w 10000"/>
                <a:gd name="connsiteY2" fmla="*/ 274 h 10000"/>
                <a:gd name="connsiteX0" fmla="*/ 0 w 10000"/>
                <a:gd name="connsiteY0" fmla="*/ 0 h 10002"/>
                <a:gd name="connsiteX1" fmla="*/ 5135 w 10000"/>
                <a:gd name="connsiteY1" fmla="*/ 10000 h 10002"/>
                <a:gd name="connsiteX2" fmla="*/ 10000 w 10000"/>
                <a:gd name="connsiteY2" fmla="*/ 274 h 10002"/>
                <a:gd name="connsiteX0" fmla="*/ 0 w 9077"/>
                <a:gd name="connsiteY0" fmla="*/ 2793 h 9750"/>
                <a:gd name="connsiteX1" fmla="*/ 4212 w 9077"/>
                <a:gd name="connsiteY1" fmla="*/ 9726 h 9750"/>
                <a:gd name="connsiteX2" fmla="*/ 9077 w 9077"/>
                <a:gd name="connsiteY2" fmla="*/ 0 h 9750"/>
                <a:gd name="connsiteX0" fmla="*/ 0 w 9129"/>
                <a:gd name="connsiteY0" fmla="*/ 360 h 7470"/>
                <a:gd name="connsiteX1" fmla="*/ 4640 w 9129"/>
                <a:gd name="connsiteY1" fmla="*/ 7470 h 7470"/>
                <a:gd name="connsiteX2" fmla="*/ 9129 w 9129"/>
                <a:gd name="connsiteY2" fmla="*/ 0 h 7470"/>
                <a:gd name="connsiteX0" fmla="*/ 0 w 9920"/>
                <a:gd name="connsiteY0" fmla="*/ 0 h 9518"/>
                <a:gd name="connsiteX1" fmla="*/ 5083 w 9920"/>
                <a:gd name="connsiteY1" fmla="*/ 9518 h 9518"/>
                <a:gd name="connsiteX2" fmla="*/ 9920 w 9920"/>
                <a:gd name="connsiteY2" fmla="*/ 220 h 9518"/>
                <a:gd name="connsiteX0" fmla="*/ 0 w 10080"/>
                <a:gd name="connsiteY0" fmla="*/ 15 h 10015"/>
                <a:gd name="connsiteX1" fmla="*/ 5124 w 10080"/>
                <a:gd name="connsiteY1" fmla="*/ 10015 h 10015"/>
                <a:gd name="connsiteX2" fmla="*/ 10080 w 10080"/>
                <a:gd name="connsiteY2" fmla="*/ 0 h 10015"/>
                <a:gd name="connsiteX0" fmla="*/ 0 w 10080"/>
                <a:gd name="connsiteY0" fmla="*/ 15 h 10015"/>
                <a:gd name="connsiteX1" fmla="*/ 5124 w 10080"/>
                <a:gd name="connsiteY1" fmla="*/ 10015 h 10015"/>
                <a:gd name="connsiteX2" fmla="*/ 10080 w 10080"/>
                <a:gd name="connsiteY2" fmla="*/ 0 h 10015"/>
                <a:gd name="connsiteX0" fmla="*/ 0 w 10080"/>
                <a:gd name="connsiteY0" fmla="*/ 15 h 10015"/>
                <a:gd name="connsiteX1" fmla="*/ 5124 w 10080"/>
                <a:gd name="connsiteY1" fmla="*/ 10015 h 10015"/>
                <a:gd name="connsiteX2" fmla="*/ 10080 w 10080"/>
                <a:gd name="connsiteY2" fmla="*/ 0 h 10015"/>
                <a:gd name="connsiteX0" fmla="*/ 0 w 10080"/>
                <a:gd name="connsiteY0" fmla="*/ 15 h 10015"/>
                <a:gd name="connsiteX1" fmla="*/ 5124 w 10080"/>
                <a:gd name="connsiteY1" fmla="*/ 10015 h 10015"/>
                <a:gd name="connsiteX2" fmla="*/ 10080 w 10080"/>
                <a:gd name="connsiteY2" fmla="*/ 0 h 10015"/>
                <a:gd name="connsiteX0" fmla="*/ 0 w 9980"/>
                <a:gd name="connsiteY0" fmla="*/ 15 h 10015"/>
                <a:gd name="connsiteX1" fmla="*/ 5124 w 9980"/>
                <a:gd name="connsiteY1" fmla="*/ 10015 h 10015"/>
                <a:gd name="connsiteX2" fmla="*/ 9980 w 9980"/>
                <a:gd name="connsiteY2" fmla="*/ 0 h 10015"/>
                <a:gd name="connsiteX0" fmla="*/ 0 w 10000"/>
                <a:gd name="connsiteY0" fmla="*/ 15 h 10000"/>
                <a:gd name="connsiteX1" fmla="*/ 5134 w 10000"/>
                <a:gd name="connsiteY1" fmla="*/ 10000 h 10000"/>
                <a:gd name="connsiteX2" fmla="*/ 10000 w 10000"/>
                <a:gd name="connsiteY2" fmla="*/ 0 h 10000"/>
                <a:gd name="connsiteX0" fmla="*/ 0 w 10000"/>
                <a:gd name="connsiteY0" fmla="*/ 15 h 10026"/>
                <a:gd name="connsiteX1" fmla="*/ 5134 w 10000"/>
                <a:gd name="connsiteY1" fmla="*/ 10000 h 10026"/>
                <a:gd name="connsiteX2" fmla="*/ 10000 w 10000"/>
                <a:gd name="connsiteY2" fmla="*/ 0 h 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26">
                  <a:moveTo>
                    <a:pt x="0" y="15"/>
                  </a:moveTo>
                  <a:cubicBezTo>
                    <a:pt x="420" y="1777"/>
                    <a:pt x="2764" y="10575"/>
                    <a:pt x="5134" y="10000"/>
                  </a:cubicBezTo>
                  <a:cubicBezTo>
                    <a:pt x="7504" y="9425"/>
                    <a:pt x="9461" y="2377"/>
                    <a:pt x="10000" y="0"/>
                  </a:cubicBezTo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47">
              <a:extLst>
                <a:ext uri="{FF2B5EF4-FFF2-40B4-BE49-F238E27FC236}">
                  <a16:creationId xmlns:a16="http://schemas.microsoft.com/office/drawing/2014/main" id="{727D9F73-BCDC-0E91-1553-1A64A58FD2F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135527" y="1627171"/>
              <a:ext cx="1096438" cy="9003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49">
              <a:extLst>
                <a:ext uri="{FF2B5EF4-FFF2-40B4-BE49-F238E27FC236}">
                  <a16:creationId xmlns:a16="http://schemas.microsoft.com/office/drawing/2014/main" id="{C3BBBBC0-2F02-FAF9-5168-13ABA871173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888054" y="1074197"/>
              <a:ext cx="1591127" cy="820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49">
              <a:extLst>
                <a:ext uri="{FF2B5EF4-FFF2-40B4-BE49-F238E27FC236}">
                  <a16:creationId xmlns:a16="http://schemas.microsoft.com/office/drawing/2014/main" id="{B3CAB377-32C2-95DE-7724-2A5DE4C73A4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870719" y="1040070"/>
              <a:ext cx="1627302" cy="8389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48">
              <a:extLst>
                <a:ext uri="{FF2B5EF4-FFF2-40B4-BE49-F238E27FC236}">
                  <a16:creationId xmlns:a16="http://schemas.microsoft.com/office/drawing/2014/main" id="{25590FDF-49C4-A603-0AAE-DBA76F95CA5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30578" y="1399244"/>
              <a:ext cx="1315266" cy="8387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48">
              <a:extLst>
                <a:ext uri="{FF2B5EF4-FFF2-40B4-BE49-F238E27FC236}">
                  <a16:creationId xmlns:a16="http://schemas.microsoft.com/office/drawing/2014/main" id="{9CA42EDA-515A-0452-D021-8FE6C84B8ED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46336" y="1443256"/>
              <a:ext cx="1275410" cy="8133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48">
              <a:extLst>
                <a:ext uri="{FF2B5EF4-FFF2-40B4-BE49-F238E27FC236}">
                  <a16:creationId xmlns:a16="http://schemas.microsoft.com/office/drawing/2014/main" id="{D1A476AC-BA86-4B83-C684-BE67A0A24E7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991441" y="1311485"/>
              <a:ext cx="1381694" cy="881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48">
              <a:extLst>
                <a:ext uri="{FF2B5EF4-FFF2-40B4-BE49-F238E27FC236}">
                  <a16:creationId xmlns:a16="http://schemas.microsoft.com/office/drawing/2014/main" id="{B82A537E-F70C-C311-58CE-39EF31774CB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002385" y="1351809"/>
              <a:ext cx="1355123" cy="8642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Snip Diagonal Corner Rectangle 27">
              <a:extLst>
                <a:ext uri="{FF2B5EF4-FFF2-40B4-BE49-F238E27FC236}">
                  <a16:creationId xmlns:a16="http://schemas.microsoft.com/office/drawing/2014/main" id="{4083FE15-3AC6-8F9D-C3F7-5DCCA73F85C6}"/>
                </a:ext>
              </a:extLst>
            </p:cNvPr>
            <p:cNvSpPr/>
            <p:nvPr/>
          </p:nvSpPr>
          <p:spPr bwMode="auto">
            <a:xfrm>
              <a:off x="9872095" y="817535"/>
              <a:ext cx="2107148" cy="1572652"/>
            </a:xfrm>
            <a:prstGeom prst="snip2DiagRect">
              <a:avLst/>
            </a:prstGeom>
            <a:noFill/>
            <a:ln w="15875" cap="flat" cmpd="sng" algn="ctr">
              <a:solidFill>
                <a:srgbClr val="1A4A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hangingPunct="0"/>
              <a:endParaRPr lang="en-US" sz="1400">
                <a:latin typeface="Arial" pitchFamily="48" charset="0"/>
                <a:ea typeface="ＭＳ Ｐゴシック" pitchFamily="48" charset="-128"/>
                <a:cs typeface="ＭＳ Ｐゴシック" pitchFamily="48" charset="-128"/>
              </a:endParaRPr>
            </a:p>
          </p:txBody>
        </p:sp>
        <p:sp>
          <p:nvSpPr>
            <p:cNvPr id="158" name="Freeform 45">
              <a:extLst>
                <a:ext uri="{FF2B5EF4-FFF2-40B4-BE49-F238E27FC236}">
                  <a16:creationId xmlns:a16="http://schemas.microsoft.com/office/drawing/2014/main" id="{BFCF4589-DFA8-6AF0-C12C-3547851B01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867168" y="868931"/>
              <a:ext cx="1696158" cy="1410628"/>
            </a:xfrm>
            <a:custGeom>
              <a:avLst/>
              <a:gdLst>
                <a:gd name="T0" fmla="*/ 0 w 669"/>
                <a:gd name="T1" fmla="*/ 0 h 1063"/>
                <a:gd name="T2" fmla="*/ 341 w 669"/>
                <a:gd name="T3" fmla="*/ 1061 h 1063"/>
                <a:gd name="T4" fmla="*/ 669 w 669"/>
                <a:gd name="T5" fmla="*/ 13 h 1063"/>
                <a:gd name="T6" fmla="*/ 0 60000 65536"/>
                <a:gd name="T7" fmla="*/ 0 60000 65536"/>
                <a:gd name="T8" fmla="*/ 0 60000 65536"/>
                <a:gd name="T9" fmla="*/ 0 w 669"/>
                <a:gd name="T10" fmla="*/ 0 h 1063"/>
                <a:gd name="T11" fmla="*/ 669 w 669"/>
                <a:gd name="T12" fmla="*/ 1063 h 1063"/>
                <a:gd name="connsiteX0" fmla="*/ 0 w 9592"/>
                <a:gd name="connsiteY0" fmla="*/ 1111 h 9859"/>
                <a:gd name="connsiteX1" fmla="*/ 4689 w 9592"/>
                <a:gd name="connsiteY1" fmla="*/ 9859 h 9859"/>
                <a:gd name="connsiteX2" fmla="*/ 9592 w 9592"/>
                <a:gd name="connsiteY2" fmla="*/ 0 h 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92" h="9859">
                  <a:moveTo>
                    <a:pt x="0" y="1111"/>
                  </a:moveTo>
                  <a:cubicBezTo>
                    <a:pt x="1719" y="6087"/>
                    <a:pt x="3030" y="9840"/>
                    <a:pt x="4689" y="9859"/>
                  </a:cubicBezTo>
                  <a:cubicBezTo>
                    <a:pt x="6348" y="9878"/>
                    <a:pt x="7963" y="4939"/>
                    <a:pt x="9592" y="0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46">
              <a:extLst>
                <a:ext uri="{FF2B5EF4-FFF2-40B4-BE49-F238E27FC236}">
                  <a16:creationId xmlns:a16="http://schemas.microsoft.com/office/drawing/2014/main" id="{9FA8DBE7-4BD4-BF3C-7682-68755AD2C4C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326561" y="1977319"/>
              <a:ext cx="723392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47">
              <a:extLst>
                <a:ext uri="{FF2B5EF4-FFF2-40B4-BE49-F238E27FC236}">
                  <a16:creationId xmlns:a16="http://schemas.microsoft.com/office/drawing/2014/main" id="{3F1F5318-F4FA-49BF-5E83-636369F2844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0170212" y="1697698"/>
              <a:ext cx="1028756" cy="8447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54">
              <a:extLst>
                <a:ext uri="{FF2B5EF4-FFF2-40B4-BE49-F238E27FC236}">
                  <a16:creationId xmlns:a16="http://schemas.microsoft.com/office/drawing/2014/main" id="{4EE44DDB-1264-4AA2-20B8-CD8AF9E9E7D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13234" y="1406081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Oval 55">
              <a:extLst>
                <a:ext uri="{FF2B5EF4-FFF2-40B4-BE49-F238E27FC236}">
                  <a16:creationId xmlns:a16="http://schemas.microsoft.com/office/drawing/2014/main" id="{4B6B1117-1991-F383-F03A-6DAB23214EC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500615" y="1935752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Oval 56">
              <a:extLst>
                <a:ext uri="{FF2B5EF4-FFF2-40B4-BE49-F238E27FC236}">
                  <a16:creationId xmlns:a16="http://schemas.microsoft.com/office/drawing/2014/main" id="{AF595C66-26B7-F487-FF64-0DF23BE0C8D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51952" y="1937632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57">
              <a:extLst>
                <a:ext uri="{FF2B5EF4-FFF2-40B4-BE49-F238E27FC236}">
                  <a16:creationId xmlns:a16="http://schemas.microsoft.com/office/drawing/2014/main" id="{44C2F266-A686-3205-EB86-66BCF1B31B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46080" y="1937424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58">
              <a:extLst>
                <a:ext uri="{FF2B5EF4-FFF2-40B4-BE49-F238E27FC236}">
                  <a16:creationId xmlns:a16="http://schemas.microsoft.com/office/drawing/2014/main" id="{EA4A1AAC-61BE-82A8-54A5-2D4C9B7AE7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19548" y="1322223"/>
              <a:ext cx="68252" cy="68270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59">
              <a:extLst>
                <a:ext uri="{FF2B5EF4-FFF2-40B4-BE49-F238E27FC236}">
                  <a16:creationId xmlns:a16="http://schemas.microsoft.com/office/drawing/2014/main" id="{A2143868-A596-8E48-2526-C132878BB61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84106" y="1420612"/>
              <a:ext cx="68252" cy="68269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62">
              <a:extLst>
                <a:ext uri="{FF2B5EF4-FFF2-40B4-BE49-F238E27FC236}">
                  <a16:creationId xmlns:a16="http://schemas.microsoft.com/office/drawing/2014/main" id="{845A2BE2-85EE-DE24-DEA4-3E8EA7FC4E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85110" y="1594448"/>
              <a:ext cx="68252" cy="68269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 b="1"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169" name="AutoShape 66">
              <a:extLst>
                <a:ext uri="{FF2B5EF4-FFF2-40B4-BE49-F238E27FC236}">
                  <a16:creationId xmlns:a16="http://schemas.microsoft.com/office/drawing/2014/main" id="{D9B9EF24-BE1C-D6E5-83B0-F55EC88F5167}"/>
                </a:ext>
              </a:extLst>
            </p:cNvPr>
            <p:cNvCxnSpPr>
              <a:cxnSpLocks noChangeAspect="1" noChangeShapeType="1"/>
              <a:stCxn id="161" idx="0"/>
              <a:endCxn id="166" idx="0"/>
            </p:cNvCxnSpPr>
            <p:nvPr/>
          </p:nvCxnSpPr>
          <p:spPr bwMode="auto">
            <a:xfrm rot="16200000" flipV="1">
              <a:off x="10161898" y="1313999"/>
              <a:ext cx="83858" cy="100306"/>
            </a:xfrm>
            <a:prstGeom prst="curvedConnector3">
              <a:avLst>
                <a:gd name="adj1" fmla="val 222958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70" name="Oval 55">
              <a:extLst>
                <a:ext uri="{FF2B5EF4-FFF2-40B4-BE49-F238E27FC236}">
                  <a16:creationId xmlns:a16="http://schemas.microsoft.com/office/drawing/2014/main" id="{FA57B7E9-F23E-B1D1-A38A-4868512A9F8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02482" y="1935752"/>
              <a:ext cx="81491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Oval 61">
              <a:extLst>
                <a:ext uri="{FF2B5EF4-FFF2-40B4-BE49-F238E27FC236}">
                  <a16:creationId xmlns:a16="http://schemas.microsoft.com/office/drawing/2014/main" id="{FF98B29F-83CD-8448-4BAC-C9E8209434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98517" y="1660569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Oval 61">
              <a:extLst>
                <a:ext uri="{FF2B5EF4-FFF2-40B4-BE49-F238E27FC236}">
                  <a16:creationId xmlns:a16="http://schemas.microsoft.com/office/drawing/2014/main" id="{CFA29A15-D22C-774D-3450-54BD88FF8B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02678" y="1660569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Oval 57">
              <a:extLst>
                <a:ext uri="{FF2B5EF4-FFF2-40B4-BE49-F238E27FC236}">
                  <a16:creationId xmlns:a16="http://schemas.microsoft.com/office/drawing/2014/main" id="{546FD2DF-70AB-A407-FE1C-4EBBEA340E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9571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Oval 60">
              <a:extLst>
                <a:ext uri="{FF2B5EF4-FFF2-40B4-BE49-F238E27FC236}">
                  <a16:creationId xmlns:a16="http://schemas.microsoft.com/office/drawing/2014/main" id="{4D848FA8-ABBB-47B9-DB14-DFBA80B5503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886121" y="1666025"/>
              <a:ext cx="84040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57">
              <a:extLst>
                <a:ext uri="{FF2B5EF4-FFF2-40B4-BE49-F238E27FC236}">
                  <a16:creationId xmlns:a16="http://schemas.microsoft.com/office/drawing/2014/main" id="{44102EAF-0B51-94CB-72E3-A822CD99D0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84451" y="1666025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57">
              <a:extLst>
                <a:ext uri="{FF2B5EF4-FFF2-40B4-BE49-F238E27FC236}">
                  <a16:creationId xmlns:a16="http://schemas.microsoft.com/office/drawing/2014/main" id="{0BD733EF-7E50-6B09-1368-5E4226C03F7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8445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61">
              <a:extLst>
                <a:ext uri="{FF2B5EF4-FFF2-40B4-BE49-F238E27FC236}">
                  <a16:creationId xmlns:a16="http://schemas.microsoft.com/office/drawing/2014/main" id="{43B6075F-2DAC-03C4-7B7F-0DFCBC58E4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94472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Oval 61">
              <a:extLst>
                <a:ext uri="{FF2B5EF4-FFF2-40B4-BE49-F238E27FC236}">
                  <a16:creationId xmlns:a16="http://schemas.microsoft.com/office/drawing/2014/main" id="{069F30D8-9AE3-48AF-9CE0-954CA27FB1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93486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Oval 61">
              <a:extLst>
                <a:ext uri="{FF2B5EF4-FFF2-40B4-BE49-F238E27FC236}">
                  <a16:creationId xmlns:a16="http://schemas.microsoft.com/office/drawing/2014/main" id="{288633A0-033A-F36D-5C7B-7674E56421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92502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Oval 61">
              <a:extLst>
                <a:ext uri="{FF2B5EF4-FFF2-40B4-BE49-F238E27FC236}">
                  <a16:creationId xmlns:a16="http://schemas.microsoft.com/office/drawing/2014/main" id="{EEDF62B2-0CEF-A4C3-A094-787476A12E2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91517" y="1588074"/>
              <a:ext cx="84040" cy="79713"/>
            </a:xfrm>
            <a:prstGeom prst="ellipse">
              <a:avLst/>
            </a:prstGeom>
            <a:gradFill flip="none" rotWithShape="1">
              <a:gsLst>
                <a:gs pos="82000">
                  <a:srgbClr val="021378"/>
                </a:gs>
                <a:gs pos="48000">
                  <a:srgbClr val="4E3FE4"/>
                </a:gs>
                <a:gs pos="22000">
                  <a:srgbClr val="9851E4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1" name="AutoShape 67">
              <a:extLst>
                <a:ext uri="{FF2B5EF4-FFF2-40B4-BE49-F238E27FC236}">
                  <a16:creationId xmlns:a16="http://schemas.microsoft.com/office/drawing/2014/main" id="{3ECDC241-8EC1-F91E-ECFE-590FFAECC234}"/>
                </a:ext>
              </a:extLst>
            </p:cNvPr>
            <p:cNvCxnSpPr>
              <a:cxnSpLocks noChangeAspect="1" noChangeShapeType="1"/>
              <a:stCxn id="178" idx="0"/>
              <a:endCxn id="182" idx="0"/>
            </p:cNvCxnSpPr>
            <p:nvPr/>
          </p:nvCxnSpPr>
          <p:spPr bwMode="auto">
            <a:xfrm rot="16200000" flipV="1">
              <a:off x="10325267" y="1477834"/>
              <a:ext cx="171692" cy="48788"/>
            </a:xfrm>
            <a:prstGeom prst="curvedConnector3">
              <a:avLst>
                <a:gd name="adj1" fmla="val 198273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182" name="Oval 58">
              <a:extLst>
                <a:ext uri="{FF2B5EF4-FFF2-40B4-BE49-F238E27FC236}">
                  <a16:creationId xmlns:a16="http://schemas.microsoft.com/office/drawing/2014/main" id="{5A006713-839E-8833-4C62-7CD0AD07822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352592" y="1416383"/>
              <a:ext cx="68252" cy="68270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83" name="AutoShape 67">
              <a:extLst>
                <a:ext uri="{FF2B5EF4-FFF2-40B4-BE49-F238E27FC236}">
                  <a16:creationId xmlns:a16="http://schemas.microsoft.com/office/drawing/2014/main" id="{D0009297-6DFB-B421-B64A-EC9E2D637A7E}"/>
                </a:ext>
              </a:extLst>
            </p:cNvPr>
            <p:cNvCxnSpPr>
              <a:cxnSpLocks noChangeAspect="1" noChangeShapeType="1"/>
              <a:stCxn id="175" idx="7"/>
              <a:endCxn id="168" idx="0"/>
            </p:cNvCxnSpPr>
            <p:nvPr/>
          </p:nvCxnSpPr>
          <p:spPr bwMode="auto">
            <a:xfrm rot="16200000" flipV="1">
              <a:off x="10744997" y="1568688"/>
              <a:ext cx="83251" cy="134772"/>
            </a:xfrm>
            <a:prstGeom prst="curvedConnector3">
              <a:avLst>
                <a:gd name="adj1" fmla="val 374591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184" name="AutoShape 64">
              <a:extLst>
                <a:ext uri="{FF2B5EF4-FFF2-40B4-BE49-F238E27FC236}">
                  <a16:creationId xmlns:a16="http://schemas.microsoft.com/office/drawing/2014/main" id="{D0874D16-51F6-BCDB-C50F-D978776AA554}"/>
                </a:ext>
              </a:extLst>
            </p:cNvPr>
            <p:cNvCxnSpPr>
              <a:cxnSpLocks noChangeAspect="1" noChangeShapeType="1"/>
              <a:stCxn id="174" idx="0"/>
              <a:endCxn id="167" idx="0"/>
            </p:cNvCxnSpPr>
            <p:nvPr/>
          </p:nvCxnSpPr>
          <p:spPr bwMode="auto">
            <a:xfrm rot="5400000" flipH="1" flipV="1">
              <a:off x="10900480" y="1448274"/>
              <a:ext cx="245413" cy="190091"/>
            </a:xfrm>
            <a:prstGeom prst="curvedConnector3">
              <a:avLst>
                <a:gd name="adj1" fmla="val 193149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cxnSp>
          <p:nvCxnSpPr>
            <p:cNvPr id="185" name="Connecteur droit avec flèche 184">
              <a:extLst>
                <a:ext uri="{FF2B5EF4-FFF2-40B4-BE49-F238E27FC236}">
                  <a16:creationId xmlns:a16="http://schemas.microsoft.com/office/drawing/2014/main" id="{F75C7286-0FC0-319B-27B5-C11699243B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22107" y="1734649"/>
              <a:ext cx="1646" cy="321293"/>
            </a:xfrm>
            <a:prstGeom prst="straightConnector1">
              <a:avLst/>
            </a:prstGeom>
            <a:ln w="19050"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Oval 57">
              <a:extLst>
                <a:ext uri="{FF2B5EF4-FFF2-40B4-BE49-F238E27FC236}">
                  <a16:creationId xmlns:a16="http://schemas.microsoft.com/office/drawing/2014/main" id="{53502089-8C1A-93BA-B531-9EC0F5A18EF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06971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57">
              <a:extLst>
                <a:ext uri="{FF2B5EF4-FFF2-40B4-BE49-F238E27FC236}">
                  <a16:creationId xmlns:a16="http://schemas.microsoft.com/office/drawing/2014/main" id="{7A93FC54-29B0-1C09-B548-E32A272B71E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18232" y="1590297"/>
              <a:ext cx="81491" cy="79713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7" name="Picture 2" descr="Afficher l’image source">
            <a:extLst>
              <a:ext uri="{FF2B5EF4-FFF2-40B4-BE49-F238E27FC236}">
                <a16:creationId xmlns:a16="http://schemas.microsoft.com/office/drawing/2014/main" id="{4E5A77DB-4822-F767-194C-A3BE250F6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0711" y="555661"/>
            <a:ext cx="17049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3"/>
              <p:cNvSpPr txBox="1"/>
              <p:nvPr/>
            </p:nvSpPr>
            <p:spPr>
              <a:xfrm>
                <a:off x="10557954" y="1882499"/>
                <a:ext cx="142976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sz="1600"/>
                </a:lvl1pPr>
              </a:lstStyle>
              <a:p>
                <a:r>
                  <a:rPr lang="en-US" dirty="0"/>
                  <a:t>High density of states followed by continuum and resonances</a:t>
                </a:r>
              </a:p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fr-FR" dirty="0"/>
                  <a:t>)</a:t>
                </a:r>
                <a:endParaRPr dirty="0"/>
              </a:p>
            </p:txBody>
          </p:sp>
        </mc:Choice>
        <mc:Fallback xmlns="">
          <p:sp>
            <p:nvSpPr>
              <p:cNvPr id="23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7954" y="1882499"/>
                <a:ext cx="1429767" cy="1815882"/>
              </a:xfrm>
              <a:prstGeom prst="rect">
                <a:avLst/>
              </a:prstGeom>
              <a:blipFill>
                <a:blip r:embed="rId11"/>
                <a:stretch>
                  <a:fillRect l="-2564" t="-1007" b="-3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FA2E943F-D512-AAF3-A3DA-33A56977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7E6E547-8967-8B22-2865-564C3968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65</a:t>
            </a:fld>
            <a:endParaRPr lang="fr-FR"/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6D025A53-FD31-AC90-CB20-7D9A67BB2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ED1D6CBD-FF27-4DB7-1B76-C551A1FEAFE5}"/>
              </a:ext>
            </a:extLst>
          </p:cNvPr>
          <p:cNvGrpSpPr/>
          <p:nvPr/>
        </p:nvGrpSpPr>
        <p:grpSpPr>
          <a:xfrm>
            <a:off x="3732359" y="1139862"/>
            <a:ext cx="5167434" cy="4824355"/>
            <a:chOff x="3732359" y="1139862"/>
            <a:chExt cx="5167434" cy="4824355"/>
          </a:xfrm>
        </p:grpSpPr>
        <p:sp>
          <p:nvSpPr>
            <p:cNvPr id="34" name="object 3">
              <a:extLst>
                <a:ext uri="{FF2B5EF4-FFF2-40B4-BE49-F238E27FC236}">
                  <a16:creationId xmlns:a16="http://schemas.microsoft.com/office/drawing/2014/main" id="{678C8E14-C271-CD71-DDA1-29A694C0AE92}"/>
                </a:ext>
              </a:extLst>
            </p:cNvPr>
            <p:cNvSpPr/>
            <p:nvPr/>
          </p:nvSpPr>
          <p:spPr>
            <a:xfrm>
              <a:off x="3866196" y="1335895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CCCC"/>
                </a:gs>
                <a:gs pos="10000">
                  <a:srgbClr val="FF9999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Flèche : droite 34">
              <a:extLst>
                <a:ext uri="{FF2B5EF4-FFF2-40B4-BE49-F238E27FC236}">
                  <a16:creationId xmlns:a16="http://schemas.microsoft.com/office/drawing/2014/main" id="{428A058E-7269-B0AC-F8A9-1F68D212AE90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30D1979-5E32-236D-C00B-339D7F40CBFF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C168116E-B226-B147-418F-7326A936CC29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F329F60C-0D17-95A8-3C50-650259575414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D14E3ECC-B104-B437-E095-3B478BCDC86B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79F9EA0E-B18A-DF1E-D645-D075AF184CF5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878F5FC3-D5F5-A7D5-59EB-380C683F65D4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261CC39E-5EB5-390B-0D8B-4AF736565F07}"/>
                </a:ext>
              </a:extLst>
            </p:cNvPr>
            <p:cNvSpPr/>
            <p:nvPr/>
          </p:nvSpPr>
          <p:spPr>
            <a:xfrm>
              <a:off x="3917220" y="1674796"/>
              <a:ext cx="950700" cy="991402"/>
            </a:xfrm>
            <a:custGeom>
              <a:avLst/>
              <a:gdLst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7"/>
                <a:gd name="connsiteY0" fmla="*/ 0 h 991402"/>
                <a:gd name="connsiteX1" fmla="*/ 101008 w 342257"/>
                <a:gd name="connsiteY1" fmla="*/ 225743 h 991402"/>
                <a:gd name="connsiteX2" fmla="*/ 178612 w 342257"/>
                <a:gd name="connsiteY2" fmla="*/ 327259 h 991402"/>
                <a:gd name="connsiteX3" fmla="*/ 342242 w 342257"/>
                <a:gd name="connsiteY3" fmla="*/ 490888 h 991402"/>
                <a:gd name="connsiteX4" fmla="*/ 168987 w 342257"/>
                <a:gd name="connsiteY4" fmla="*/ 644892 h 991402"/>
                <a:gd name="connsiteX5" fmla="*/ 53484 w 342257"/>
                <a:gd name="connsiteY5" fmla="*/ 779646 h 991402"/>
                <a:gd name="connsiteX6" fmla="*/ 34233 w 342257"/>
                <a:gd name="connsiteY6" fmla="*/ 991402 h 991402"/>
                <a:gd name="connsiteX0" fmla="*/ 33077 w 341101"/>
                <a:gd name="connsiteY0" fmla="*/ 0 h 991402"/>
                <a:gd name="connsiteX1" fmla="*/ 99852 w 341101"/>
                <a:gd name="connsiteY1" fmla="*/ 225743 h 991402"/>
                <a:gd name="connsiteX2" fmla="*/ 177456 w 341101"/>
                <a:gd name="connsiteY2" fmla="*/ 327259 h 991402"/>
                <a:gd name="connsiteX3" fmla="*/ 341086 w 341101"/>
                <a:gd name="connsiteY3" fmla="*/ 490888 h 991402"/>
                <a:gd name="connsiteX4" fmla="*/ 167831 w 341101"/>
                <a:gd name="connsiteY4" fmla="*/ 644892 h 991402"/>
                <a:gd name="connsiteX5" fmla="*/ 57090 w 341101"/>
                <a:gd name="connsiteY5" fmla="*/ 755834 h 991402"/>
                <a:gd name="connsiteX6" fmla="*/ 33077 w 34110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24110 w 308121"/>
                <a:gd name="connsiteY5" fmla="*/ 755834 h 991402"/>
                <a:gd name="connsiteX6" fmla="*/ 97 w 30812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43160 w 308121"/>
                <a:gd name="connsiteY5" fmla="*/ 717734 h 991402"/>
                <a:gd name="connsiteX6" fmla="*/ 97 w 308121"/>
                <a:gd name="connsiteY6" fmla="*/ 991402 h 991402"/>
                <a:gd name="connsiteX0" fmla="*/ 97 w 308220"/>
                <a:gd name="connsiteY0" fmla="*/ 0 h 991402"/>
                <a:gd name="connsiteX1" fmla="*/ 66872 w 308220"/>
                <a:gd name="connsiteY1" fmla="*/ 225743 h 991402"/>
                <a:gd name="connsiteX2" fmla="*/ 144476 w 308220"/>
                <a:gd name="connsiteY2" fmla="*/ 327259 h 991402"/>
                <a:gd name="connsiteX3" fmla="*/ 308106 w 308220"/>
                <a:gd name="connsiteY3" fmla="*/ 490888 h 991402"/>
                <a:gd name="connsiteX4" fmla="*/ 168189 w 308220"/>
                <a:gd name="connsiteY4" fmla="*/ 606792 h 991402"/>
                <a:gd name="connsiteX5" fmla="*/ 43160 w 308220"/>
                <a:gd name="connsiteY5" fmla="*/ 717734 h 991402"/>
                <a:gd name="connsiteX6" fmla="*/ 97 w 308220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81"/>
                <a:gd name="connsiteY0" fmla="*/ 0 h 991402"/>
                <a:gd name="connsiteX1" fmla="*/ 38440 w 308381"/>
                <a:gd name="connsiteY1" fmla="*/ 225743 h 991402"/>
                <a:gd name="connsiteX2" fmla="*/ 144619 w 308381"/>
                <a:gd name="connsiteY2" fmla="*/ 327259 h 991402"/>
                <a:gd name="connsiteX3" fmla="*/ 308249 w 308381"/>
                <a:gd name="connsiteY3" fmla="*/ 490888 h 991402"/>
                <a:gd name="connsiteX4" fmla="*/ 168332 w 308381"/>
                <a:gd name="connsiteY4" fmla="*/ 606792 h 991402"/>
                <a:gd name="connsiteX5" fmla="*/ 43303 w 308381"/>
                <a:gd name="connsiteY5" fmla="*/ 717734 h 991402"/>
                <a:gd name="connsiteX6" fmla="*/ 240 w 308381"/>
                <a:gd name="connsiteY6" fmla="*/ 991402 h 991402"/>
                <a:gd name="connsiteX0" fmla="*/ 261 w 308318"/>
                <a:gd name="connsiteY0" fmla="*/ 0 h 991402"/>
                <a:gd name="connsiteX1" fmla="*/ 38461 w 308318"/>
                <a:gd name="connsiteY1" fmla="*/ 225743 h 991402"/>
                <a:gd name="connsiteX2" fmla="*/ 154165 w 308318"/>
                <a:gd name="connsiteY2" fmla="*/ 370121 h 991402"/>
                <a:gd name="connsiteX3" fmla="*/ 308270 w 308318"/>
                <a:gd name="connsiteY3" fmla="*/ 490888 h 991402"/>
                <a:gd name="connsiteX4" fmla="*/ 168353 w 308318"/>
                <a:gd name="connsiteY4" fmla="*/ 606792 h 991402"/>
                <a:gd name="connsiteX5" fmla="*/ 43324 w 308318"/>
                <a:gd name="connsiteY5" fmla="*/ 717734 h 991402"/>
                <a:gd name="connsiteX6" fmla="*/ 261 w 308318"/>
                <a:gd name="connsiteY6" fmla="*/ 991402 h 99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318" h="991402">
                  <a:moveTo>
                    <a:pt x="261" y="0"/>
                  </a:moveTo>
                  <a:cubicBezTo>
                    <a:pt x="-2196" y="135606"/>
                    <a:pt x="12810" y="164056"/>
                    <a:pt x="38461" y="225743"/>
                  </a:cubicBezTo>
                  <a:cubicBezTo>
                    <a:pt x="64112" y="287430"/>
                    <a:pt x="109197" y="325930"/>
                    <a:pt x="154165" y="370121"/>
                  </a:cubicBezTo>
                  <a:cubicBezTo>
                    <a:pt x="199133" y="414312"/>
                    <a:pt x="305905" y="451443"/>
                    <a:pt x="308270" y="490888"/>
                  </a:cubicBezTo>
                  <a:cubicBezTo>
                    <a:pt x="310635" y="530333"/>
                    <a:pt x="226798" y="568984"/>
                    <a:pt x="168353" y="606792"/>
                  </a:cubicBezTo>
                  <a:cubicBezTo>
                    <a:pt x="119543" y="638367"/>
                    <a:pt x="75308" y="655219"/>
                    <a:pt x="43324" y="717734"/>
                  </a:cubicBezTo>
                  <a:cubicBezTo>
                    <a:pt x="15101" y="772899"/>
                    <a:pt x="4221" y="815641"/>
                    <a:pt x="261" y="991402"/>
                  </a:cubicBezTo>
                </a:path>
              </a:pathLst>
            </a:cu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F3149664-7290-6BA8-D324-60F7B623455B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F3149664-7290-6BA8-D324-60F7B62345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695DE093-156F-8923-D84B-27A9A10DFEB2}"/>
                </a:ext>
              </a:extLst>
            </p:cNvPr>
            <p:cNvSpPr txBox="1"/>
            <p:nvPr/>
          </p:nvSpPr>
          <p:spPr>
            <a:xfrm>
              <a:off x="4867920" y="5162223"/>
              <a:ext cx="40318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Ground state (</a:t>
              </a:r>
              <a:r>
                <a:rPr lang="en-US" sz="1800" dirty="0" err="1"/>
                <a:t>g.s</a:t>
              </a:r>
              <a:r>
                <a:rPr lang="en-US" sz="1800" dirty="0"/>
                <a:t>) of the final nucleus</a:t>
              </a:r>
            </a:p>
          </p:txBody>
        </p:sp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Capture processes: resonant capture</a:t>
            </a:r>
            <a:endParaRPr lang="en-US" dirty="0"/>
          </a:p>
        </p:txBody>
      </p:sp>
      <p:sp>
        <p:nvSpPr>
          <p:cNvPr id="19" name="object 19"/>
          <p:cNvSpPr txBox="1"/>
          <p:nvPr/>
        </p:nvSpPr>
        <p:spPr>
          <a:xfrm>
            <a:off x="6086447" y="180763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/>
              <a:t>Resonance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3"/>
              <p:cNvSpPr txBox="1"/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>
                  <a:defRPr sz="1800"/>
                </a:lvl1pPr>
              </a:lstStyle>
              <a:p>
                <a:r>
                  <a:rPr lang="en-US" dirty="0"/>
                  <a:t>Incoming particle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𝑘𝑖𝑛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3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blipFill>
                <a:blip r:embed="rId3"/>
                <a:stretch>
                  <a:fillRect l="-1887" t="-10000" r="-117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Espace réservé du pied de page 30">
            <a:extLst>
              <a:ext uri="{FF2B5EF4-FFF2-40B4-BE49-F238E27FC236}">
                <a16:creationId xmlns:a16="http://schemas.microsoft.com/office/drawing/2014/main" id="{26DB2C07-0DAA-B938-4C59-0938129D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2" name="Espace réservé du numéro de diapositive 31">
            <a:extLst>
              <a:ext uri="{FF2B5EF4-FFF2-40B4-BE49-F238E27FC236}">
                <a16:creationId xmlns:a16="http://schemas.microsoft.com/office/drawing/2014/main" id="{9C6EAFC7-3218-924D-D9E9-2E33065F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66</a:t>
            </a:fld>
            <a:endParaRPr lang="fr-FR"/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A3D12357-C477-B742-722F-FD4EA2D2C59F}"/>
              </a:ext>
            </a:extLst>
          </p:cNvPr>
          <p:cNvCxnSpPr>
            <a:cxnSpLocks/>
          </p:cNvCxnSpPr>
          <p:nvPr/>
        </p:nvCxnSpPr>
        <p:spPr>
          <a:xfrm>
            <a:off x="1212989" y="2259964"/>
            <a:ext cx="2777477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8" name="Picture 144" descr="ball2v2pn.png">
            <a:extLst>
              <a:ext uri="{FF2B5EF4-FFF2-40B4-BE49-F238E27FC236}">
                <a16:creationId xmlns:a16="http://schemas.microsoft.com/office/drawing/2014/main" id="{44CEE323-7125-6F0B-9F93-5F931213B1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932608" y="2066302"/>
            <a:ext cx="360000" cy="360000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25FEBF24-DE6D-6ED9-AB49-E606434C52A6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62A92C61-C9BD-91D4-C60B-709BD22750DB}"/>
              </a:ext>
            </a:extLst>
          </p:cNvPr>
          <p:cNvCxnSpPr/>
          <p:nvPr/>
        </p:nvCxnSpPr>
        <p:spPr>
          <a:xfrm>
            <a:off x="3393068" y="2259964"/>
            <a:ext cx="0" cy="990456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stealt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4488C5E1-01B7-069F-527A-25380D18C671}"/>
              </a:ext>
            </a:extLst>
          </p:cNvPr>
          <p:cNvGrpSpPr/>
          <p:nvPr/>
        </p:nvGrpSpPr>
        <p:grpSpPr>
          <a:xfrm>
            <a:off x="542924" y="3586997"/>
            <a:ext cx="1913696" cy="782140"/>
            <a:chOff x="542924" y="3586997"/>
            <a:chExt cx="1913696" cy="782140"/>
          </a:xfrm>
        </p:grpSpPr>
        <p:sp>
          <p:nvSpPr>
            <p:cNvPr id="68" name="Plus 44">
              <a:extLst>
                <a:ext uri="{FF2B5EF4-FFF2-40B4-BE49-F238E27FC236}">
                  <a16:creationId xmlns:a16="http://schemas.microsoft.com/office/drawing/2014/main" id="{4120A5D3-90E3-E26C-E115-7631909B07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1876" y="3785020"/>
              <a:ext cx="385582" cy="386094"/>
            </a:xfrm>
            <a:prstGeom prst="mathPlus">
              <a:avLst>
                <a:gd name="adj1" fmla="val 10001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46">
              <a:extLst>
                <a:ext uri="{FF2B5EF4-FFF2-40B4-BE49-F238E27FC236}">
                  <a16:creationId xmlns:a16="http://schemas.microsoft.com/office/drawing/2014/main" id="{CE822E04-1B1F-8429-19B8-3A46CF68DF6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2924" y="3586997"/>
              <a:ext cx="812868" cy="782140"/>
              <a:chOff x="8049850" y="4151320"/>
              <a:chExt cx="442799" cy="426061"/>
            </a:xfrm>
          </p:grpSpPr>
          <p:sp>
            <p:nvSpPr>
              <p:cNvPr id="71" name="Oval 47">
                <a:extLst>
                  <a:ext uri="{FF2B5EF4-FFF2-40B4-BE49-F238E27FC236}">
                    <a16:creationId xmlns:a16="http://schemas.microsoft.com/office/drawing/2014/main" id="{5E9690B5-C02C-085A-56B9-C6D256075BF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8058219" y="4142951"/>
                <a:ext cx="426061" cy="442799"/>
              </a:xfrm>
              <a:prstGeom prst="ellipse">
                <a:avLst/>
              </a:prstGeom>
              <a:solidFill>
                <a:srgbClr val="A6A6FF"/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72" name="Picture 48" descr="ball2v2pn-2.png">
                <a:extLst>
                  <a:ext uri="{FF2B5EF4-FFF2-40B4-BE49-F238E27FC236}">
                    <a16:creationId xmlns:a16="http://schemas.microsoft.com/office/drawing/2014/main" id="{419C3657-4024-A553-769F-6D096FDD3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11390" y="4359213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73" name="Picture 49" descr="ball2v2pn.png">
                <a:extLst>
                  <a:ext uri="{FF2B5EF4-FFF2-40B4-BE49-F238E27FC236}">
                    <a16:creationId xmlns:a16="http://schemas.microsoft.com/office/drawing/2014/main" id="{4BFC1ADE-96BF-DA68-18FF-92BB014E9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085562" y="4280050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74" name="Picture 50" descr="ball2v2pn.png">
                <a:extLst>
                  <a:ext uri="{FF2B5EF4-FFF2-40B4-BE49-F238E27FC236}">
                    <a16:creationId xmlns:a16="http://schemas.microsoft.com/office/drawing/2014/main" id="{177743D4-D6FF-2A22-EA0F-AC72B09149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14280" y="435463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75" name="Picture 51" descr="ball2v2pn.png">
                <a:extLst>
                  <a:ext uri="{FF2B5EF4-FFF2-40B4-BE49-F238E27FC236}">
                    <a16:creationId xmlns:a16="http://schemas.microsoft.com/office/drawing/2014/main" id="{B7D67B75-5C62-69CB-B0FB-1A50DF020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45440" y="4197969"/>
                <a:ext cx="189170" cy="184612"/>
              </a:xfrm>
              <a:prstGeom prst="rect">
                <a:avLst/>
              </a:prstGeom>
            </p:spPr>
          </p:pic>
          <p:pic>
            <p:nvPicPr>
              <p:cNvPr id="76" name="Picture 52" descr="ball2v2pn-2.png">
                <a:extLst>
                  <a:ext uri="{FF2B5EF4-FFF2-40B4-BE49-F238E27FC236}">
                    <a16:creationId xmlns:a16="http://schemas.microsoft.com/office/drawing/2014/main" id="{25FCCA24-3FA2-DE76-C691-378B07C4E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44745" y="419085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77" name="Picture 53" descr="ball2v2pn-2.png">
                <a:extLst>
                  <a:ext uri="{FF2B5EF4-FFF2-40B4-BE49-F238E27FC236}">
                    <a16:creationId xmlns:a16="http://schemas.microsoft.com/office/drawing/2014/main" id="{C704D37A-5E17-3A36-14FF-8F31CEA71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70968" y="4300218"/>
                <a:ext cx="189171" cy="184612"/>
              </a:xfrm>
              <a:prstGeom prst="rect">
                <a:avLst/>
              </a:prstGeom>
            </p:spPr>
          </p:pic>
        </p:grpSp>
        <p:pic>
          <p:nvPicPr>
            <p:cNvPr id="109" name="Picture 49" descr="ball2v2pn.png">
              <a:extLst>
                <a:ext uri="{FF2B5EF4-FFF2-40B4-BE49-F238E27FC236}">
                  <a16:creationId xmlns:a16="http://schemas.microsoft.com/office/drawing/2014/main" id="{66703E77-A27A-00E2-D999-F4985CFBA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2113535" y="3823312"/>
              <a:ext cx="347270" cy="338901"/>
            </a:xfrm>
            <a:prstGeom prst="rect">
              <a:avLst/>
            </a:prstGeom>
          </p:spPr>
        </p:pic>
        <p:pic>
          <p:nvPicPr>
            <p:cNvPr id="110" name="Picture 49" descr="ball2v2pn.png">
              <a:extLst>
                <a:ext uri="{FF2B5EF4-FFF2-40B4-BE49-F238E27FC236}">
                  <a16:creationId xmlns:a16="http://schemas.microsoft.com/office/drawing/2014/main" id="{F319D26D-338B-2217-8625-CB47BF523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69522" y="3870236"/>
              <a:ext cx="347270" cy="338901"/>
            </a:xfrm>
            <a:prstGeom prst="rect">
              <a:avLst/>
            </a:prstGeom>
          </p:spPr>
        </p:pic>
        <p:pic>
          <p:nvPicPr>
            <p:cNvPr id="111" name="Picture 53" descr="ball2v2pn-2.png">
              <a:extLst>
                <a:ext uri="{FF2B5EF4-FFF2-40B4-BE49-F238E27FC236}">
                  <a16:creationId xmlns:a16="http://schemas.microsoft.com/office/drawing/2014/main" id="{EB21DFCA-AAFD-1745-A045-6EB11C9B6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08431" y="3786287"/>
              <a:ext cx="347270" cy="338901"/>
            </a:xfrm>
            <a:prstGeom prst="rect">
              <a:avLst/>
            </a:prstGeom>
          </p:spPr>
        </p:pic>
        <p:pic>
          <p:nvPicPr>
            <p:cNvPr id="112" name="Picture 49" descr="ball2v2pn.png">
              <a:extLst>
                <a:ext uri="{FF2B5EF4-FFF2-40B4-BE49-F238E27FC236}">
                  <a16:creationId xmlns:a16="http://schemas.microsoft.com/office/drawing/2014/main" id="{82FD3C65-9368-DB3E-B658-65F39781E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7679" y="3662008"/>
              <a:ext cx="347270" cy="338901"/>
            </a:xfrm>
            <a:prstGeom prst="rect">
              <a:avLst/>
            </a:prstGeom>
          </p:spPr>
        </p:pic>
        <p:pic>
          <p:nvPicPr>
            <p:cNvPr id="113" name="Picture 53" descr="ball2v2pn-2.png">
              <a:extLst>
                <a:ext uri="{FF2B5EF4-FFF2-40B4-BE49-F238E27FC236}">
                  <a16:creationId xmlns:a16="http://schemas.microsoft.com/office/drawing/2014/main" id="{1D428648-FB64-8A5A-C673-4E2528BA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23294" y="3891707"/>
              <a:ext cx="347270" cy="338901"/>
            </a:xfrm>
            <a:prstGeom prst="rect">
              <a:avLst/>
            </a:prstGeom>
          </p:spPr>
        </p:pic>
        <p:pic>
          <p:nvPicPr>
            <p:cNvPr id="116" name="Picture 49" descr="ball2v2pn.png">
              <a:extLst>
                <a:ext uri="{FF2B5EF4-FFF2-40B4-BE49-F238E27FC236}">
                  <a16:creationId xmlns:a16="http://schemas.microsoft.com/office/drawing/2014/main" id="{3E8C6784-4403-969C-0916-24705CAAA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85947" y="3776386"/>
              <a:ext cx="347270" cy="338901"/>
            </a:xfrm>
            <a:prstGeom prst="rect">
              <a:avLst/>
            </a:prstGeom>
          </p:spPr>
        </p:pic>
        <p:pic>
          <p:nvPicPr>
            <p:cNvPr id="117" name="Picture 49" descr="ball2v2pn.png">
              <a:extLst>
                <a:ext uri="{FF2B5EF4-FFF2-40B4-BE49-F238E27FC236}">
                  <a16:creationId xmlns:a16="http://schemas.microsoft.com/office/drawing/2014/main" id="{E4B67D10-8A64-470F-6DA5-13CB95709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25080" y="3928731"/>
              <a:ext cx="347270" cy="338901"/>
            </a:xfrm>
            <a:prstGeom prst="rect">
              <a:avLst/>
            </a:prstGeom>
          </p:spPr>
        </p:pic>
        <p:pic>
          <p:nvPicPr>
            <p:cNvPr id="118" name="Picture 49" descr="ball2v2pn.png">
              <a:extLst>
                <a:ext uri="{FF2B5EF4-FFF2-40B4-BE49-F238E27FC236}">
                  <a16:creationId xmlns:a16="http://schemas.microsoft.com/office/drawing/2014/main" id="{354E3C59-3589-4011-A780-037853402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9672" y="3965669"/>
              <a:ext cx="347270" cy="338901"/>
            </a:xfrm>
            <a:prstGeom prst="rect">
              <a:avLst/>
            </a:prstGeom>
          </p:spPr>
        </p:pic>
      </p:grpSp>
      <p:cxnSp>
        <p:nvCxnSpPr>
          <p:cNvPr id="120" name="Connecteur droit avec flèche 119">
            <a:extLst>
              <a:ext uri="{FF2B5EF4-FFF2-40B4-BE49-F238E27FC236}">
                <a16:creationId xmlns:a16="http://schemas.microsoft.com/office/drawing/2014/main" id="{DA82EE3B-A73E-CA12-DBB1-A6519E9F13D0}"/>
              </a:ext>
            </a:extLst>
          </p:cNvPr>
          <p:cNvCxnSpPr>
            <a:cxnSpLocks/>
            <a:stCxn id="43" idx="3"/>
            <a:endCxn id="19" idx="1"/>
          </p:cNvCxnSpPr>
          <p:nvPr/>
        </p:nvCxnSpPr>
        <p:spPr>
          <a:xfrm flipV="1">
            <a:off x="4867772" y="1992300"/>
            <a:ext cx="1218675" cy="173384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4" name="Accolade ouvrante 123">
            <a:extLst>
              <a:ext uri="{FF2B5EF4-FFF2-40B4-BE49-F238E27FC236}">
                <a16:creationId xmlns:a16="http://schemas.microsoft.com/office/drawing/2014/main" id="{994B4418-6C8D-031E-EF89-FB6EB147E98A}"/>
              </a:ext>
            </a:extLst>
          </p:cNvPr>
          <p:cNvSpPr/>
          <p:nvPr/>
        </p:nvSpPr>
        <p:spPr>
          <a:xfrm rot="10800000">
            <a:off x="7548094" y="1342296"/>
            <a:ext cx="238125" cy="1843440"/>
          </a:xfrm>
          <a:prstGeom prst="leftBrace">
            <a:avLst>
              <a:gd name="adj1" fmla="val 61394"/>
              <a:gd name="adj2" fmla="val 55408"/>
            </a:avLst>
          </a:prstGeom>
          <a:ln w="25400" cap="flat" cmpd="sng">
            <a:solidFill>
              <a:srgbClr val="FF0000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bject 19">
            <a:extLst>
              <a:ext uri="{FF2B5EF4-FFF2-40B4-BE49-F238E27FC236}">
                <a16:creationId xmlns:a16="http://schemas.microsoft.com/office/drawing/2014/main" id="{55033371-25D1-5797-DAED-5559883C2E96}"/>
              </a:ext>
            </a:extLst>
          </p:cNvPr>
          <p:cNvSpPr txBox="1"/>
          <p:nvPr/>
        </p:nvSpPr>
        <p:spPr>
          <a:xfrm>
            <a:off x="7800992" y="1965629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/>
              <a:t>Continuum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9D02DAFE-EDD3-44ED-5EC3-F424C7A7CC75}"/>
              </a:ext>
            </a:extLst>
          </p:cNvPr>
          <p:cNvSpPr txBox="1"/>
          <p:nvPr/>
        </p:nvSpPr>
        <p:spPr>
          <a:xfrm flipH="1">
            <a:off x="6474198" y="3387763"/>
            <a:ext cx="31238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Particle emission threshold </a:t>
            </a:r>
            <a:r>
              <a:rPr lang="en-US" dirty="0"/>
              <a:t>(</a:t>
            </a:r>
            <a:r>
              <a:rPr lang="en-US" sz="1200" dirty="0"/>
              <a:t>most likely neutron</a:t>
            </a:r>
            <a:r>
              <a:rPr lang="en-US" dirty="0"/>
              <a:t>)</a:t>
            </a:r>
          </a:p>
        </p:txBody>
      </p:sp>
      <p:cxnSp>
        <p:nvCxnSpPr>
          <p:cNvPr id="134" name="Connecteur droit avec flèche 133">
            <a:extLst>
              <a:ext uri="{FF2B5EF4-FFF2-40B4-BE49-F238E27FC236}">
                <a16:creationId xmlns:a16="http://schemas.microsoft.com/office/drawing/2014/main" id="{5CD56717-1DCE-0F3B-C13E-994824315FF8}"/>
              </a:ext>
            </a:extLst>
          </p:cNvPr>
          <p:cNvCxnSpPr>
            <a:cxnSpLocks/>
            <a:stCxn id="36" idx="3"/>
            <a:endCxn id="132" idx="3"/>
          </p:cNvCxnSpPr>
          <p:nvPr/>
        </p:nvCxnSpPr>
        <p:spPr>
          <a:xfrm>
            <a:off x="5738811" y="3316401"/>
            <a:ext cx="735387" cy="409916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7" name="Accolade ouvrante 136">
            <a:extLst>
              <a:ext uri="{FF2B5EF4-FFF2-40B4-BE49-F238E27FC236}">
                <a16:creationId xmlns:a16="http://schemas.microsoft.com/office/drawing/2014/main" id="{26EE6B04-C4B1-1540-139B-041B1D4A146C}"/>
              </a:ext>
            </a:extLst>
          </p:cNvPr>
          <p:cNvSpPr/>
          <p:nvPr/>
        </p:nvSpPr>
        <p:spPr>
          <a:xfrm rot="10800000">
            <a:off x="9440928" y="3924161"/>
            <a:ext cx="274571" cy="1814523"/>
          </a:xfrm>
          <a:prstGeom prst="leftBrace">
            <a:avLst>
              <a:gd name="adj1" fmla="val 61394"/>
              <a:gd name="adj2" fmla="val 55408"/>
            </a:avLst>
          </a:prstGeom>
          <a:ln w="25400" cap="flat" cmpd="sng">
            <a:solidFill>
              <a:srgbClr val="FF0000"/>
            </a:solidFill>
            <a:headEnd type="none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bject 19">
            <a:extLst>
              <a:ext uri="{FF2B5EF4-FFF2-40B4-BE49-F238E27FC236}">
                <a16:creationId xmlns:a16="http://schemas.microsoft.com/office/drawing/2014/main" id="{17BF6C94-F2D2-2173-BD21-1F20EBDB45D7}"/>
              </a:ext>
            </a:extLst>
          </p:cNvPr>
          <p:cNvSpPr txBox="1"/>
          <p:nvPr/>
        </p:nvSpPr>
        <p:spPr>
          <a:xfrm>
            <a:off x="9715499" y="4499279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/>
              <a:t>Bound states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4BBF29A-AFC8-999D-A18A-5679FF59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>
            <a:extLst>
              <a:ext uri="{FF2B5EF4-FFF2-40B4-BE49-F238E27FC236}">
                <a16:creationId xmlns:a16="http://schemas.microsoft.com/office/drawing/2014/main" id="{072BD7E9-037F-11FF-6AA9-931F4C3F18A8}"/>
              </a:ext>
            </a:extLst>
          </p:cNvPr>
          <p:cNvGrpSpPr/>
          <p:nvPr/>
        </p:nvGrpSpPr>
        <p:grpSpPr>
          <a:xfrm>
            <a:off x="3732359" y="1139862"/>
            <a:ext cx="3840016" cy="4824355"/>
            <a:chOff x="3732359" y="1139862"/>
            <a:chExt cx="3840016" cy="4824355"/>
          </a:xfrm>
        </p:grpSpPr>
        <p:sp>
          <p:nvSpPr>
            <p:cNvPr id="49" name="object 3">
              <a:extLst>
                <a:ext uri="{FF2B5EF4-FFF2-40B4-BE49-F238E27FC236}">
                  <a16:creationId xmlns:a16="http://schemas.microsoft.com/office/drawing/2014/main" id="{5CE5CB6B-CB37-F641-679F-694EE9AFE21B}"/>
                </a:ext>
              </a:extLst>
            </p:cNvPr>
            <p:cNvSpPr/>
            <p:nvPr/>
          </p:nvSpPr>
          <p:spPr>
            <a:xfrm>
              <a:off x="3905250" y="1352550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CCCC"/>
                </a:gs>
                <a:gs pos="10000">
                  <a:srgbClr val="FF9999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Flèche : droite 49">
              <a:extLst>
                <a:ext uri="{FF2B5EF4-FFF2-40B4-BE49-F238E27FC236}">
                  <a16:creationId xmlns:a16="http://schemas.microsoft.com/office/drawing/2014/main" id="{394A0689-7798-24E5-1A36-403C4099D00C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77F752-0E27-8B71-ED54-11E7F52A1F6D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917695F7-6AFB-2729-E147-57963A99CF28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62AD15A0-858A-8991-F0F5-0E724D47F8DF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ABAD9D0A-344F-A7A3-B982-51A96F501838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6728F0C7-896B-C178-9ABF-66F006F2A75E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ECBA8437-6C35-9394-E159-6BE4D4FF5D6B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7" name="Picture 144" descr="ball2v2pn.png">
              <a:extLst>
                <a:ext uri="{FF2B5EF4-FFF2-40B4-BE49-F238E27FC236}">
                  <a16:creationId xmlns:a16="http://schemas.microsoft.com/office/drawing/2014/main" id="{20A9BDBD-EF93-5D82-B007-E2C7AD21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3913555" y="2088472"/>
              <a:ext cx="205200" cy="205200"/>
            </a:xfrm>
            <a:prstGeom prst="rect">
              <a:avLst/>
            </a:prstGeom>
          </p:spPr>
        </p:pic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3F085969-4318-4F37-FCA3-6BAB5E1A99F0}"/>
                </a:ext>
              </a:extLst>
            </p:cNvPr>
            <p:cNvSpPr/>
            <p:nvPr/>
          </p:nvSpPr>
          <p:spPr>
            <a:xfrm>
              <a:off x="3917220" y="1674796"/>
              <a:ext cx="950400" cy="991402"/>
            </a:xfrm>
            <a:custGeom>
              <a:avLst/>
              <a:gdLst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7"/>
                <a:gd name="connsiteY0" fmla="*/ 0 h 991402"/>
                <a:gd name="connsiteX1" fmla="*/ 101008 w 342257"/>
                <a:gd name="connsiteY1" fmla="*/ 225743 h 991402"/>
                <a:gd name="connsiteX2" fmla="*/ 178612 w 342257"/>
                <a:gd name="connsiteY2" fmla="*/ 327259 h 991402"/>
                <a:gd name="connsiteX3" fmla="*/ 342242 w 342257"/>
                <a:gd name="connsiteY3" fmla="*/ 490888 h 991402"/>
                <a:gd name="connsiteX4" fmla="*/ 168987 w 342257"/>
                <a:gd name="connsiteY4" fmla="*/ 644892 h 991402"/>
                <a:gd name="connsiteX5" fmla="*/ 53484 w 342257"/>
                <a:gd name="connsiteY5" fmla="*/ 779646 h 991402"/>
                <a:gd name="connsiteX6" fmla="*/ 34233 w 342257"/>
                <a:gd name="connsiteY6" fmla="*/ 991402 h 991402"/>
                <a:gd name="connsiteX0" fmla="*/ 33077 w 341101"/>
                <a:gd name="connsiteY0" fmla="*/ 0 h 991402"/>
                <a:gd name="connsiteX1" fmla="*/ 99852 w 341101"/>
                <a:gd name="connsiteY1" fmla="*/ 225743 h 991402"/>
                <a:gd name="connsiteX2" fmla="*/ 177456 w 341101"/>
                <a:gd name="connsiteY2" fmla="*/ 327259 h 991402"/>
                <a:gd name="connsiteX3" fmla="*/ 341086 w 341101"/>
                <a:gd name="connsiteY3" fmla="*/ 490888 h 991402"/>
                <a:gd name="connsiteX4" fmla="*/ 167831 w 341101"/>
                <a:gd name="connsiteY4" fmla="*/ 644892 h 991402"/>
                <a:gd name="connsiteX5" fmla="*/ 57090 w 341101"/>
                <a:gd name="connsiteY5" fmla="*/ 755834 h 991402"/>
                <a:gd name="connsiteX6" fmla="*/ 33077 w 34110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24110 w 308121"/>
                <a:gd name="connsiteY5" fmla="*/ 755834 h 991402"/>
                <a:gd name="connsiteX6" fmla="*/ 97 w 30812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43160 w 308121"/>
                <a:gd name="connsiteY5" fmla="*/ 717734 h 991402"/>
                <a:gd name="connsiteX6" fmla="*/ 97 w 308121"/>
                <a:gd name="connsiteY6" fmla="*/ 991402 h 991402"/>
                <a:gd name="connsiteX0" fmla="*/ 97 w 308220"/>
                <a:gd name="connsiteY0" fmla="*/ 0 h 991402"/>
                <a:gd name="connsiteX1" fmla="*/ 66872 w 308220"/>
                <a:gd name="connsiteY1" fmla="*/ 225743 h 991402"/>
                <a:gd name="connsiteX2" fmla="*/ 144476 w 308220"/>
                <a:gd name="connsiteY2" fmla="*/ 327259 h 991402"/>
                <a:gd name="connsiteX3" fmla="*/ 308106 w 308220"/>
                <a:gd name="connsiteY3" fmla="*/ 490888 h 991402"/>
                <a:gd name="connsiteX4" fmla="*/ 168189 w 308220"/>
                <a:gd name="connsiteY4" fmla="*/ 606792 h 991402"/>
                <a:gd name="connsiteX5" fmla="*/ 43160 w 308220"/>
                <a:gd name="connsiteY5" fmla="*/ 717734 h 991402"/>
                <a:gd name="connsiteX6" fmla="*/ 97 w 308220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81"/>
                <a:gd name="connsiteY0" fmla="*/ 0 h 991402"/>
                <a:gd name="connsiteX1" fmla="*/ 38440 w 308381"/>
                <a:gd name="connsiteY1" fmla="*/ 225743 h 991402"/>
                <a:gd name="connsiteX2" fmla="*/ 144619 w 308381"/>
                <a:gd name="connsiteY2" fmla="*/ 327259 h 991402"/>
                <a:gd name="connsiteX3" fmla="*/ 308249 w 308381"/>
                <a:gd name="connsiteY3" fmla="*/ 490888 h 991402"/>
                <a:gd name="connsiteX4" fmla="*/ 168332 w 308381"/>
                <a:gd name="connsiteY4" fmla="*/ 606792 h 991402"/>
                <a:gd name="connsiteX5" fmla="*/ 43303 w 308381"/>
                <a:gd name="connsiteY5" fmla="*/ 717734 h 991402"/>
                <a:gd name="connsiteX6" fmla="*/ 240 w 308381"/>
                <a:gd name="connsiteY6" fmla="*/ 991402 h 991402"/>
                <a:gd name="connsiteX0" fmla="*/ 261 w 308318"/>
                <a:gd name="connsiteY0" fmla="*/ 0 h 991402"/>
                <a:gd name="connsiteX1" fmla="*/ 38461 w 308318"/>
                <a:gd name="connsiteY1" fmla="*/ 225743 h 991402"/>
                <a:gd name="connsiteX2" fmla="*/ 154165 w 308318"/>
                <a:gd name="connsiteY2" fmla="*/ 370121 h 991402"/>
                <a:gd name="connsiteX3" fmla="*/ 308270 w 308318"/>
                <a:gd name="connsiteY3" fmla="*/ 490888 h 991402"/>
                <a:gd name="connsiteX4" fmla="*/ 168353 w 308318"/>
                <a:gd name="connsiteY4" fmla="*/ 606792 h 991402"/>
                <a:gd name="connsiteX5" fmla="*/ 43324 w 308318"/>
                <a:gd name="connsiteY5" fmla="*/ 717734 h 991402"/>
                <a:gd name="connsiteX6" fmla="*/ 261 w 308318"/>
                <a:gd name="connsiteY6" fmla="*/ 991402 h 99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318" h="991402">
                  <a:moveTo>
                    <a:pt x="261" y="0"/>
                  </a:moveTo>
                  <a:cubicBezTo>
                    <a:pt x="-2196" y="135606"/>
                    <a:pt x="12810" y="164056"/>
                    <a:pt x="38461" y="225743"/>
                  </a:cubicBezTo>
                  <a:cubicBezTo>
                    <a:pt x="64112" y="287430"/>
                    <a:pt x="109197" y="325930"/>
                    <a:pt x="154165" y="370121"/>
                  </a:cubicBezTo>
                  <a:cubicBezTo>
                    <a:pt x="199133" y="414312"/>
                    <a:pt x="305905" y="451443"/>
                    <a:pt x="308270" y="490888"/>
                  </a:cubicBezTo>
                  <a:cubicBezTo>
                    <a:pt x="310635" y="530333"/>
                    <a:pt x="226798" y="568984"/>
                    <a:pt x="168353" y="606792"/>
                  </a:cubicBezTo>
                  <a:cubicBezTo>
                    <a:pt x="119543" y="638367"/>
                    <a:pt x="75308" y="655219"/>
                    <a:pt x="43324" y="717734"/>
                  </a:cubicBezTo>
                  <a:cubicBezTo>
                    <a:pt x="15101" y="772899"/>
                    <a:pt x="4221" y="815641"/>
                    <a:pt x="261" y="991402"/>
                  </a:cubicBezTo>
                </a:path>
              </a:pathLst>
            </a:cu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EF202D40-B38C-E1C8-9BA9-5E27514A9A06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EF202D40-B38C-E1C8-9BA9-5E27514A9A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6D7623B8-667C-D3F9-02C1-CA32E804EC64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resonant capture</a:t>
            </a:r>
          </a:p>
        </p:txBody>
      </p:sp>
      <p:sp>
        <p:nvSpPr>
          <p:cNvPr id="45" name="Espace réservé du pied de page 44">
            <a:extLst>
              <a:ext uri="{FF2B5EF4-FFF2-40B4-BE49-F238E27FC236}">
                <a16:creationId xmlns:a16="http://schemas.microsoft.com/office/drawing/2014/main" id="{CECE93B1-FDC7-3029-A583-5D7094D6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6" name="Espace réservé du numéro de diapositive 45">
            <a:extLst>
              <a:ext uri="{FF2B5EF4-FFF2-40B4-BE49-F238E27FC236}">
                <a16:creationId xmlns:a16="http://schemas.microsoft.com/office/drawing/2014/main" id="{F8794E5C-74FC-D7BA-A41C-13F5804C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67</a:t>
            </a:fld>
            <a:endParaRPr lang="fr-FR"/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F24BE0DB-8DA2-9383-0CA5-50ED99F2006C}"/>
              </a:ext>
            </a:extLst>
          </p:cNvPr>
          <p:cNvCxnSpPr>
            <a:cxnSpLocks/>
            <a:stCxn id="63" idx="0"/>
            <a:endCxn id="73" idx="2"/>
          </p:cNvCxnSpPr>
          <p:nvPr/>
        </p:nvCxnSpPr>
        <p:spPr>
          <a:xfrm flipV="1">
            <a:off x="1926721" y="2962785"/>
            <a:ext cx="10621" cy="71117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FCFDBD9C-826C-CA28-2B04-BAAA9DEF52FC}"/>
                  </a:ext>
                </a:extLst>
              </p:cNvPr>
              <p:cNvSpPr txBox="1"/>
              <p:nvPr/>
            </p:nvSpPr>
            <p:spPr>
              <a:xfrm>
                <a:off x="397191" y="3294485"/>
                <a:ext cx="2661597" cy="8061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2400" b="0" i="0" smtClean="0">
                              <a:latin typeface="Cambria Math" panose="02040503050406030204" pitchFamily="18" charset="0"/>
                            </a:rPr>
                            <m:t>nuc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  <m:oMath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⟨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𝑠𝑐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sup>
                      </m:sSubSup>
                      <m:d>
                        <m:d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fr-FR" sz="2400" b="0" i="0" smtClean="0">
                                  <a:latin typeface="Cambria Math" panose="02040503050406030204" pitchFamily="18" charset="0"/>
                                </a:rPr>
                                <m:t>nuc</m:t>
                              </m:r>
                            </m:sup>
                          </m:sSup>
                        </m:e>
                      </m:d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fr-FR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FCFDBD9C-826C-CA28-2B04-BAAA9DEF5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91" y="3294485"/>
                <a:ext cx="2661597" cy="806183"/>
              </a:xfrm>
              <a:prstGeom prst="rect">
                <a:avLst/>
              </a:prstGeom>
              <a:blipFill>
                <a:blip r:embed="rId4"/>
                <a:stretch>
                  <a:fillRect l="-3890" r="-12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F15C3011-12B5-A687-360A-574930AC56BB}"/>
              </a:ext>
            </a:extLst>
          </p:cNvPr>
          <p:cNvSpPr/>
          <p:nvPr/>
        </p:nvSpPr>
        <p:spPr>
          <a:xfrm>
            <a:off x="1521746" y="3673955"/>
            <a:ext cx="809949" cy="43200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A7B3042F-1BD1-EE79-F6F1-4650FB562A43}"/>
              </a:ext>
            </a:extLst>
          </p:cNvPr>
          <p:cNvCxnSpPr>
            <a:cxnSpLocks/>
            <a:stCxn id="65" idx="2"/>
            <a:endCxn id="77" idx="0"/>
          </p:cNvCxnSpPr>
          <p:nvPr/>
        </p:nvCxnSpPr>
        <p:spPr>
          <a:xfrm>
            <a:off x="967958" y="4105955"/>
            <a:ext cx="234512" cy="578584"/>
          </a:xfrm>
          <a:prstGeom prst="straightConnector1">
            <a:avLst/>
          </a:prstGeom>
          <a:ln w="25400" cap="flat" cmpd="sng">
            <a:solidFill>
              <a:schemeClr val="accent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BD837360-4503-5ADC-309B-0E330890646F}"/>
              </a:ext>
            </a:extLst>
          </p:cNvPr>
          <p:cNvSpPr/>
          <p:nvPr/>
        </p:nvSpPr>
        <p:spPr>
          <a:xfrm>
            <a:off x="412075" y="3673955"/>
            <a:ext cx="1111766" cy="432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24E5B5E-032D-8940-86CF-9FF5AD8CAA23}"/>
              </a:ext>
            </a:extLst>
          </p:cNvPr>
          <p:cNvSpPr txBox="1"/>
          <p:nvPr/>
        </p:nvSpPr>
        <p:spPr>
          <a:xfrm>
            <a:off x="315982" y="2075833"/>
            <a:ext cx="1873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Nuclear T-matrix</a:t>
            </a:r>
          </a:p>
        </p:txBody>
      </p: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5691A2ED-6414-B149-6A0C-7D59206BA6E2}"/>
              </a:ext>
            </a:extLst>
          </p:cNvPr>
          <p:cNvCxnSpPr>
            <a:cxnSpLocks/>
          </p:cNvCxnSpPr>
          <p:nvPr/>
        </p:nvCxnSpPr>
        <p:spPr>
          <a:xfrm>
            <a:off x="3037377" y="2191072"/>
            <a:ext cx="865706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3" name="ZoneTexte 72">
            <a:extLst>
              <a:ext uri="{FF2B5EF4-FFF2-40B4-BE49-F238E27FC236}">
                <a16:creationId xmlns:a16="http://schemas.microsoft.com/office/drawing/2014/main" id="{F03C0A81-9CBD-07AF-43F1-FC0E44CA6129}"/>
              </a:ext>
            </a:extLst>
          </p:cNvPr>
          <p:cNvSpPr txBox="1"/>
          <p:nvPr/>
        </p:nvSpPr>
        <p:spPr>
          <a:xfrm>
            <a:off x="940915" y="2593453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Strong interaction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BB424DC-0ED5-D32E-6604-7109CA5675CB}"/>
              </a:ext>
            </a:extLst>
          </p:cNvPr>
          <p:cNvSpPr/>
          <p:nvPr/>
        </p:nvSpPr>
        <p:spPr>
          <a:xfrm>
            <a:off x="2331695" y="3673955"/>
            <a:ext cx="1111766" cy="43200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534D1C36-FA06-017C-8577-0F27D9FAA70F}"/>
              </a:ext>
            </a:extLst>
          </p:cNvPr>
          <p:cNvSpPr txBox="1"/>
          <p:nvPr/>
        </p:nvSpPr>
        <p:spPr>
          <a:xfrm>
            <a:off x="182142" y="4684539"/>
            <a:ext cx="2040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Initial scattering state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0301FB03-16F0-D5A7-C548-C7178BE5E2AB}"/>
              </a:ext>
            </a:extLst>
          </p:cNvPr>
          <p:cNvSpPr txBox="1"/>
          <p:nvPr/>
        </p:nvSpPr>
        <p:spPr>
          <a:xfrm>
            <a:off x="1856945" y="5208390"/>
            <a:ext cx="2040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Final resonant state</a:t>
            </a:r>
          </a:p>
        </p:txBody>
      </p: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2F0A199A-0F5A-0BD4-F539-E9B91D3B6424}"/>
              </a:ext>
            </a:extLst>
          </p:cNvPr>
          <p:cNvCxnSpPr>
            <a:cxnSpLocks/>
            <a:stCxn id="74" idx="2"/>
            <a:endCxn id="78" idx="0"/>
          </p:cNvCxnSpPr>
          <p:nvPr/>
        </p:nvCxnSpPr>
        <p:spPr>
          <a:xfrm flipH="1">
            <a:off x="2877273" y="4105955"/>
            <a:ext cx="10305" cy="1102435"/>
          </a:xfrm>
          <a:prstGeom prst="straightConnector1">
            <a:avLst/>
          </a:prstGeom>
          <a:ln w="25400" cap="flat" cmpd="sng">
            <a:solidFill>
              <a:schemeClr val="accent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D9AFA55C-FE65-38C4-92EA-700FA97D0E85}"/>
              </a:ext>
            </a:extLst>
          </p:cNvPr>
          <p:cNvCxnSpPr>
            <a:cxnSpLocks/>
          </p:cNvCxnSpPr>
          <p:nvPr/>
        </p:nvCxnSpPr>
        <p:spPr>
          <a:xfrm flipV="1">
            <a:off x="565072" y="2465578"/>
            <a:ext cx="10621" cy="71117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14BA6BF4-D4CE-5EE3-EC01-83B09A6AF015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sp>
        <p:nvSpPr>
          <p:cNvPr id="87" name="object 20"/>
          <p:cNvSpPr txBox="1"/>
          <p:nvPr/>
        </p:nvSpPr>
        <p:spPr>
          <a:xfrm>
            <a:off x="7064654" y="3961133"/>
            <a:ext cx="486693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spcBef>
                <a:spcPts val="600"/>
              </a:spcBef>
              <a:spcAft>
                <a:spcPts val="1200"/>
              </a:spcAft>
            </a:lvl1pPr>
          </a:lstStyle>
          <a:p>
            <a:pPr algn="just"/>
            <a:r>
              <a:rPr lang="en-US" sz="1800" dirty="0"/>
              <a:t>An incoming particle gets trapped in the potential pocket of an </a:t>
            </a:r>
            <a:r>
              <a:rPr sz="1800" dirty="0"/>
              <a:t>isolated resonance</a:t>
            </a:r>
            <a:r>
              <a:rPr lang="fr-FR" sz="1800" dirty="0"/>
              <a:t>:</a:t>
            </a:r>
            <a:endParaRPr sz="18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sz="1800" dirty="0"/>
              <a:t>the T-matrix is the amplitude for the capture process  from the scattering state to the  resonance</a:t>
            </a:r>
            <a:r>
              <a:rPr lang="fr-FR" sz="1800" dirty="0"/>
              <a:t>.</a:t>
            </a:r>
            <a:endParaRPr sz="1800" dirty="0"/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5DF0862-6B8E-ED25-7B6E-32A3F11FF482}"/>
              </a:ext>
            </a:extLst>
          </p:cNvPr>
          <p:cNvSpPr txBox="1"/>
          <p:nvPr/>
        </p:nvSpPr>
        <p:spPr>
          <a:xfrm>
            <a:off x="10115550" y="1933575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Draw a pot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D61EFA8-16EE-8BB5-4856-30E96A647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e 80">
            <a:extLst>
              <a:ext uri="{FF2B5EF4-FFF2-40B4-BE49-F238E27FC236}">
                <a16:creationId xmlns:a16="http://schemas.microsoft.com/office/drawing/2014/main" id="{A9103FC7-B1BC-FE0F-7C19-E74E2630B1A2}"/>
              </a:ext>
            </a:extLst>
          </p:cNvPr>
          <p:cNvGrpSpPr/>
          <p:nvPr/>
        </p:nvGrpSpPr>
        <p:grpSpPr>
          <a:xfrm>
            <a:off x="3732359" y="1139862"/>
            <a:ext cx="3840016" cy="4824355"/>
            <a:chOff x="3732359" y="1139862"/>
            <a:chExt cx="3840016" cy="4824355"/>
          </a:xfrm>
        </p:grpSpPr>
        <p:sp>
          <p:nvSpPr>
            <p:cNvPr id="3" name="object 3"/>
            <p:cNvSpPr/>
            <p:nvPr/>
          </p:nvSpPr>
          <p:spPr>
            <a:xfrm>
              <a:off x="3905250" y="1352550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CCCC"/>
                </a:gs>
                <a:gs pos="10000">
                  <a:srgbClr val="FF9999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Flèche : droite 45">
              <a:extLst>
                <a:ext uri="{FF2B5EF4-FFF2-40B4-BE49-F238E27FC236}">
                  <a16:creationId xmlns:a16="http://schemas.microsoft.com/office/drawing/2014/main" id="{EDDD89AD-2FE8-FB7D-172B-91696C8A3491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F8BAEE4-C2B5-7E97-FDBF-CA4CC4300A4B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084643E2-48F3-DAFB-9FBC-E6CCDC0C3738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447E438B-4064-7BA5-B74F-35458C61AB2C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FC10CC94-942B-FBF4-49B8-89297635B9A3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F4AD3C40-8972-8F99-7785-24D9C90FC927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0DC7A560-DBCF-C596-B0CA-A20983B8DD7F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4" name="Picture 144" descr="ball2v2pn.png">
              <a:extLst>
                <a:ext uri="{FF2B5EF4-FFF2-40B4-BE49-F238E27FC236}">
                  <a16:creationId xmlns:a16="http://schemas.microsoft.com/office/drawing/2014/main" id="{2FDBF06E-6176-794C-32D2-B1A39D7CF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4696509" y="4447548"/>
              <a:ext cx="360000" cy="360000"/>
            </a:xfrm>
            <a:prstGeom prst="rect">
              <a:avLst/>
            </a:prstGeom>
          </p:spPr>
        </p:pic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2C88C734-35CB-8F1D-896B-BD82C539059C}"/>
                </a:ext>
              </a:extLst>
            </p:cNvPr>
            <p:cNvSpPr/>
            <p:nvPr/>
          </p:nvSpPr>
          <p:spPr>
            <a:xfrm>
              <a:off x="3917220" y="1674796"/>
              <a:ext cx="950400" cy="991402"/>
            </a:xfrm>
            <a:custGeom>
              <a:avLst/>
              <a:gdLst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7"/>
                <a:gd name="connsiteY0" fmla="*/ 0 h 991402"/>
                <a:gd name="connsiteX1" fmla="*/ 101008 w 342257"/>
                <a:gd name="connsiteY1" fmla="*/ 225743 h 991402"/>
                <a:gd name="connsiteX2" fmla="*/ 178612 w 342257"/>
                <a:gd name="connsiteY2" fmla="*/ 327259 h 991402"/>
                <a:gd name="connsiteX3" fmla="*/ 342242 w 342257"/>
                <a:gd name="connsiteY3" fmla="*/ 490888 h 991402"/>
                <a:gd name="connsiteX4" fmla="*/ 168987 w 342257"/>
                <a:gd name="connsiteY4" fmla="*/ 644892 h 991402"/>
                <a:gd name="connsiteX5" fmla="*/ 53484 w 342257"/>
                <a:gd name="connsiteY5" fmla="*/ 779646 h 991402"/>
                <a:gd name="connsiteX6" fmla="*/ 34233 w 342257"/>
                <a:gd name="connsiteY6" fmla="*/ 991402 h 991402"/>
                <a:gd name="connsiteX0" fmla="*/ 33077 w 341101"/>
                <a:gd name="connsiteY0" fmla="*/ 0 h 991402"/>
                <a:gd name="connsiteX1" fmla="*/ 99852 w 341101"/>
                <a:gd name="connsiteY1" fmla="*/ 225743 h 991402"/>
                <a:gd name="connsiteX2" fmla="*/ 177456 w 341101"/>
                <a:gd name="connsiteY2" fmla="*/ 327259 h 991402"/>
                <a:gd name="connsiteX3" fmla="*/ 341086 w 341101"/>
                <a:gd name="connsiteY3" fmla="*/ 490888 h 991402"/>
                <a:gd name="connsiteX4" fmla="*/ 167831 w 341101"/>
                <a:gd name="connsiteY4" fmla="*/ 644892 h 991402"/>
                <a:gd name="connsiteX5" fmla="*/ 57090 w 341101"/>
                <a:gd name="connsiteY5" fmla="*/ 755834 h 991402"/>
                <a:gd name="connsiteX6" fmla="*/ 33077 w 34110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24110 w 308121"/>
                <a:gd name="connsiteY5" fmla="*/ 755834 h 991402"/>
                <a:gd name="connsiteX6" fmla="*/ 97 w 30812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43160 w 308121"/>
                <a:gd name="connsiteY5" fmla="*/ 717734 h 991402"/>
                <a:gd name="connsiteX6" fmla="*/ 97 w 308121"/>
                <a:gd name="connsiteY6" fmla="*/ 991402 h 991402"/>
                <a:gd name="connsiteX0" fmla="*/ 97 w 308220"/>
                <a:gd name="connsiteY0" fmla="*/ 0 h 991402"/>
                <a:gd name="connsiteX1" fmla="*/ 66872 w 308220"/>
                <a:gd name="connsiteY1" fmla="*/ 225743 h 991402"/>
                <a:gd name="connsiteX2" fmla="*/ 144476 w 308220"/>
                <a:gd name="connsiteY2" fmla="*/ 327259 h 991402"/>
                <a:gd name="connsiteX3" fmla="*/ 308106 w 308220"/>
                <a:gd name="connsiteY3" fmla="*/ 490888 h 991402"/>
                <a:gd name="connsiteX4" fmla="*/ 168189 w 308220"/>
                <a:gd name="connsiteY4" fmla="*/ 606792 h 991402"/>
                <a:gd name="connsiteX5" fmla="*/ 43160 w 308220"/>
                <a:gd name="connsiteY5" fmla="*/ 717734 h 991402"/>
                <a:gd name="connsiteX6" fmla="*/ 97 w 308220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81"/>
                <a:gd name="connsiteY0" fmla="*/ 0 h 991402"/>
                <a:gd name="connsiteX1" fmla="*/ 38440 w 308381"/>
                <a:gd name="connsiteY1" fmla="*/ 225743 h 991402"/>
                <a:gd name="connsiteX2" fmla="*/ 144619 w 308381"/>
                <a:gd name="connsiteY2" fmla="*/ 327259 h 991402"/>
                <a:gd name="connsiteX3" fmla="*/ 308249 w 308381"/>
                <a:gd name="connsiteY3" fmla="*/ 490888 h 991402"/>
                <a:gd name="connsiteX4" fmla="*/ 168332 w 308381"/>
                <a:gd name="connsiteY4" fmla="*/ 606792 h 991402"/>
                <a:gd name="connsiteX5" fmla="*/ 43303 w 308381"/>
                <a:gd name="connsiteY5" fmla="*/ 717734 h 991402"/>
                <a:gd name="connsiteX6" fmla="*/ 240 w 308381"/>
                <a:gd name="connsiteY6" fmla="*/ 991402 h 991402"/>
                <a:gd name="connsiteX0" fmla="*/ 261 w 308318"/>
                <a:gd name="connsiteY0" fmla="*/ 0 h 991402"/>
                <a:gd name="connsiteX1" fmla="*/ 38461 w 308318"/>
                <a:gd name="connsiteY1" fmla="*/ 225743 h 991402"/>
                <a:gd name="connsiteX2" fmla="*/ 154165 w 308318"/>
                <a:gd name="connsiteY2" fmla="*/ 370121 h 991402"/>
                <a:gd name="connsiteX3" fmla="*/ 308270 w 308318"/>
                <a:gd name="connsiteY3" fmla="*/ 490888 h 991402"/>
                <a:gd name="connsiteX4" fmla="*/ 168353 w 308318"/>
                <a:gd name="connsiteY4" fmla="*/ 606792 h 991402"/>
                <a:gd name="connsiteX5" fmla="*/ 43324 w 308318"/>
                <a:gd name="connsiteY5" fmla="*/ 717734 h 991402"/>
                <a:gd name="connsiteX6" fmla="*/ 261 w 308318"/>
                <a:gd name="connsiteY6" fmla="*/ 991402 h 99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318" h="991402">
                  <a:moveTo>
                    <a:pt x="261" y="0"/>
                  </a:moveTo>
                  <a:cubicBezTo>
                    <a:pt x="-2196" y="135606"/>
                    <a:pt x="12810" y="164056"/>
                    <a:pt x="38461" y="225743"/>
                  </a:cubicBezTo>
                  <a:cubicBezTo>
                    <a:pt x="64112" y="287430"/>
                    <a:pt x="109197" y="325930"/>
                    <a:pt x="154165" y="370121"/>
                  </a:cubicBezTo>
                  <a:cubicBezTo>
                    <a:pt x="199133" y="414312"/>
                    <a:pt x="305905" y="451443"/>
                    <a:pt x="308270" y="490888"/>
                  </a:cubicBezTo>
                  <a:cubicBezTo>
                    <a:pt x="310635" y="530333"/>
                    <a:pt x="226798" y="568984"/>
                    <a:pt x="168353" y="606792"/>
                  </a:cubicBezTo>
                  <a:cubicBezTo>
                    <a:pt x="119543" y="638367"/>
                    <a:pt x="75308" y="655219"/>
                    <a:pt x="43324" y="717734"/>
                  </a:cubicBezTo>
                  <a:cubicBezTo>
                    <a:pt x="15101" y="772899"/>
                    <a:pt x="4221" y="815641"/>
                    <a:pt x="261" y="991402"/>
                  </a:cubicBezTo>
                </a:path>
              </a:pathLst>
            </a:cu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7826C0CD-356F-661E-0F71-573A54B7C937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7826C0CD-356F-661E-0F71-573A54B7C9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B7180A04-D844-CB2A-C338-3022E427D24A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resonant capture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874955" y="2106931"/>
            <a:ext cx="197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US"/>
              <a:t>Photon is emitted to release energy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000125" y="4101782"/>
            <a:ext cx="218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fr-FR" sz="1800" dirty="0"/>
              <a:t>Final </a:t>
            </a:r>
            <a:r>
              <a:rPr sz="1800" dirty="0"/>
              <a:t>bound state</a:t>
            </a:r>
            <a:endParaRPr lang="fr-FR" sz="1800" dirty="0"/>
          </a:p>
          <a:p>
            <a:r>
              <a:rPr lang="fr-FR" sz="1800" dirty="0"/>
              <a:t>(</a:t>
            </a:r>
            <a:r>
              <a:rPr lang="fr-FR" sz="1800" dirty="0" err="1"/>
              <a:t>g.s</a:t>
            </a:r>
            <a:r>
              <a:rPr lang="fr-FR" sz="1800" dirty="0"/>
              <a:t>. or ex. state)</a:t>
            </a:r>
            <a:endParaRPr sz="1800" dirty="0"/>
          </a:p>
        </p:txBody>
      </p:sp>
      <p:sp>
        <p:nvSpPr>
          <p:cNvPr id="39" name="object 39"/>
          <p:cNvSpPr txBox="1"/>
          <p:nvPr/>
        </p:nvSpPr>
        <p:spPr>
          <a:xfrm>
            <a:off x="1048253" y="1741172"/>
            <a:ext cx="2111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en-US" sz="1800" dirty="0"/>
              <a:t>Electromagnetic interaction</a:t>
            </a:r>
          </a:p>
        </p:txBody>
      </p:sp>
      <p:sp>
        <p:nvSpPr>
          <p:cNvPr id="43" name="Espace réservé du pied de page 42">
            <a:extLst>
              <a:ext uri="{FF2B5EF4-FFF2-40B4-BE49-F238E27FC236}">
                <a16:creationId xmlns:a16="http://schemas.microsoft.com/office/drawing/2014/main" id="{20CCDA7A-D866-F0E3-7B2C-F4D65006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4" name="Espace réservé du numéro de diapositive 43">
            <a:extLst>
              <a:ext uri="{FF2B5EF4-FFF2-40B4-BE49-F238E27FC236}">
                <a16:creationId xmlns:a16="http://schemas.microsoft.com/office/drawing/2014/main" id="{E90F8C88-D550-80C7-FC31-E550BE49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68</a:t>
            </a:fld>
            <a:endParaRPr lang="fr-FR"/>
          </a:p>
        </p:txBody>
      </p:sp>
      <p:sp>
        <p:nvSpPr>
          <p:cNvPr id="45" name="Forme libre 60">
            <a:extLst>
              <a:ext uri="{FF2B5EF4-FFF2-40B4-BE49-F238E27FC236}">
                <a16:creationId xmlns:a16="http://schemas.microsoft.com/office/drawing/2014/main" id="{2FFC9678-C614-8082-D6B4-0B29AB44C801}"/>
              </a:ext>
            </a:extLst>
          </p:cNvPr>
          <p:cNvSpPr/>
          <p:nvPr/>
        </p:nvSpPr>
        <p:spPr>
          <a:xfrm rot="20522529">
            <a:off x="4672471" y="2909483"/>
            <a:ext cx="2215467" cy="412833"/>
          </a:xfrm>
          <a:custGeom>
            <a:avLst/>
            <a:gdLst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288358 w 2527252"/>
              <a:gd name="connsiteY7" fmla="*/ 264101 h 452754"/>
              <a:gd name="connsiteX8" fmla="*/ 2527252 w 2527252"/>
              <a:gd name="connsiteY8" fmla="*/ 251527 h 452754"/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527252 w 2527252"/>
              <a:gd name="connsiteY7" fmla="*/ 251527 h 4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252" h="452754">
                <a:moveTo>
                  <a:pt x="0" y="440149"/>
                </a:moveTo>
                <a:cubicBezTo>
                  <a:pt x="93252" y="231616"/>
                  <a:pt x="186505" y="23084"/>
                  <a:pt x="301761" y="25180"/>
                </a:cubicBezTo>
                <a:cubicBezTo>
                  <a:pt x="417017" y="27276"/>
                  <a:pt x="572090" y="456916"/>
                  <a:pt x="691537" y="452724"/>
                </a:cubicBezTo>
                <a:cubicBezTo>
                  <a:pt x="810984" y="448532"/>
                  <a:pt x="905285" y="4222"/>
                  <a:pt x="1018445" y="30"/>
                </a:cubicBezTo>
                <a:cubicBezTo>
                  <a:pt x="1131605" y="-4162"/>
                  <a:pt x="1251053" y="423382"/>
                  <a:pt x="1370500" y="427574"/>
                </a:cubicBezTo>
                <a:cubicBezTo>
                  <a:pt x="1489947" y="431766"/>
                  <a:pt x="1619872" y="23084"/>
                  <a:pt x="1735128" y="25180"/>
                </a:cubicBezTo>
                <a:cubicBezTo>
                  <a:pt x="1850384" y="27276"/>
                  <a:pt x="1930016" y="402425"/>
                  <a:pt x="2062036" y="440149"/>
                </a:cubicBezTo>
                <a:cubicBezTo>
                  <a:pt x="2194056" y="477873"/>
                  <a:pt x="2430332" y="290823"/>
                  <a:pt x="2527252" y="251527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41F6DFAE-1DB6-2F29-F050-DFE7CFF50520}"/>
              </a:ext>
            </a:extLst>
          </p:cNvPr>
          <p:cNvCxnSpPr>
            <a:cxnSpLocks/>
            <a:stCxn id="55" idx="4"/>
            <a:endCxn id="54" idx="3"/>
          </p:cNvCxnSpPr>
          <p:nvPr/>
        </p:nvCxnSpPr>
        <p:spPr>
          <a:xfrm>
            <a:off x="4436173" y="2281588"/>
            <a:ext cx="464083" cy="2167533"/>
          </a:xfrm>
          <a:prstGeom prst="straightConnector1">
            <a:avLst/>
          </a:prstGeom>
          <a:ln w="38100"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25FCD938-FABF-B88A-D1ED-531D93125E7E}"/>
              </a:ext>
            </a:extLst>
          </p:cNvPr>
          <p:cNvCxnSpPr>
            <a:cxnSpLocks/>
            <a:stCxn id="70" idx="0"/>
            <a:endCxn id="39" idx="2"/>
          </p:cNvCxnSpPr>
          <p:nvPr/>
        </p:nvCxnSpPr>
        <p:spPr>
          <a:xfrm flipH="1" flipV="1">
            <a:off x="2103911" y="2387503"/>
            <a:ext cx="281306" cy="764107"/>
          </a:xfrm>
          <a:prstGeom prst="straightConnector1">
            <a:avLst/>
          </a:prstGeom>
          <a:ln w="38100"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A6B46B8F-B3EA-EDA2-A548-EB2593514F22}"/>
                  </a:ext>
                </a:extLst>
              </p:cNvPr>
              <p:cNvSpPr txBox="1"/>
              <p:nvPr/>
            </p:nvSpPr>
            <p:spPr>
              <a:xfrm>
                <a:off x="423858" y="3151610"/>
                <a:ext cx="2618036" cy="3989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=⟨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A6B46B8F-B3EA-EDA2-A548-EB2593514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58" y="3151610"/>
                <a:ext cx="2618036" cy="398955"/>
              </a:xfrm>
              <a:prstGeom prst="rect">
                <a:avLst/>
              </a:prstGeom>
              <a:blipFill>
                <a:blip r:embed="rId4"/>
                <a:stretch>
                  <a:fillRect l="-3263" r="-466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>
            <a:extLst>
              <a:ext uri="{FF2B5EF4-FFF2-40B4-BE49-F238E27FC236}">
                <a16:creationId xmlns:a16="http://schemas.microsoft.com/office/drawing/2014/main" id="{322C30F8-DC04-EE6D-1A49-FB894997D082}"/>
              </a:ext>
            </a:extLst>
          </p:cNvPr>
          <p:cNvSpPr/>
          <p:nvPr/>
        </p:nvSpPr>
        <p:spPr>
          <a:xfrm>
            <a:off x="2255833" y="3151610"/>
            <a:ext cx="258767" cy="41139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1D99C460-5C26-E017-F428-EB4691E096C1}"/>
              </a:ext>
            </a:extLst>
          </p:cNvPr>
          <p:cNvCxnSpPr>
            <a:cxnSpLocks/>
            <a:stCxn id="76" idx="2"/>
            <a:endCxn id="37" idx="0"/>
          </p:cNvCxnSpPr>
          <p:nvPr/>
        </p:nvCxnSpPr>
        <p:spPr>
          <a:xfrm flipH="1">
            <a:off x="2093277" y="3563005"/>
            <a:ext cx="661852" cy="538777"/>
          </a:xfrm>
          <a:prstGeom prst="straightConnector1">
            <a:avLst/>
          </a:prstGeom>
          <a:ln w="25400" cap="flat" cmpd="sng">
            <a:solidFill>
              <a:schemeClr val="accent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A5D304AA-86FF-5132-0B11-E64281A6C14C}"/>
              </a:ext>
            </a:extLst>
          </p:cNvPr>
          <p:cNvSpPr/>
          <p:nvPr/>
        </p:nvSpPr>
        <p:spPr>
          <a:xfrm>
            <a:off x="2514600" y="3151610"/>
            <a:ext cx="481057" cy="41139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41D641C8-2CAF-B50D-2643-36A939D0706E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3186429" y="4424948"/>
            <a:ext cx="797441" cy="175242"/>
          </a:xfrm>
          <a:prstGeom prst="straightConnector1">
            <a:avLst/>
          </a:prstGeom>
          <a:ln w="25400" cap="flat" cmpd="sng">
            <a:solidFill>
              <a:schemeClr val="accent1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D03647B4-54E7-5CA0-A2B7-2969734DA94C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C74DEC4C-0D14-2D48-3B6A-201A1736C534}"/>
              </a:ext>
            </a:extLst>
          </p:cNvPr>
          <p:cNvSpPr/>
          <p:nvPr/>
        </p:nvSpPr>
        <p:spPr>
          <a:xfrm>
            <a:off x="4043628" y="1741136"/>
            <a:ext cx="900000" cy="900000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8901F37D-8566-C042-2099-F260F910A618}"/>
              </a:ext>
            </a:extLst>
          </p:cNvPr>
          <p:cNvGrpSpPr/>
          <p:nvPr/>
        </p:nvGrpSpPr>
        <p:grpSpPr>
          <a:xfrm>
            <a:off x="8982074" y="1108428"/>
            <a:ext cx="1913696" cy="782140"/>
            <a:chOff x="542924" y="3586997"/>
            <a:chExt cx="1913696" cy="782140"/>
          </a:xfrm>
        </p:grpSpPr>
        <p:sp>
          <p:nvSpPr>
            <p:cNvPr id="89" name="Plus 44">
              <a:extLst>
                <a:ext uri="{FF2B5EF4-FFF2-40B4-BE49-F238E27FC236}">
                  <a16:creationId xmlns:a16="http://schemas.microsoft.com/office/drawing/2014/main" id="{E3FE0F3F-0BFB-D7B3-C2B2-6637234E34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1876" y="3785020"/>
              <a:ext cx="385582" cy="386094"/>
            </a:xfrm>
            <a:prstGeom prst="mathPlus">
              <a:avLst>
                <a:gd name="adj1" fmla="val 10001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46">
              <a:extLst>
                <a:ext uri="{FF2B5EF4-FFF2-40B4-BE49-F238E27FC236}">
                  <a16:creationId xmlns:a16="http://schemas.microsoft.com/office/drawing/2014/main" id="{79A9F26F-76FE-9654-F2D0-2909D46C34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2924" y="3586997"/>
              <a:ext cx="812868" cy="782140"/>
              <a:chOff x="8049850" y="4151320"/>
              <a:chExt cx="442799" cy="426061"/>
            </a:xfrm>
          </p:grpSpPr>
          <p:sp>
            <p:nvSpPr>
              <p:cNvPr id="99" name="Oval 47">
                <a:extLst>
                  <a:ext uri="{FF2B5EF4-FFF2-40B4-BE49-F238E27FC236}">
                    <a16:creationId xmlns:a16="http://schemas.microsoft.com/office/drawing/2014/main" id="{82996F0B-BBB1-80DF-D50D-0D2AEFCD605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8058219" y="4142951"/>
                <a:ext cx="426061" cy="442799"/>
              </a:xfrm>
              <a:prstGeom prst="ellipse">
                <a:avLst/>
              </a:prstGeom>
              <a:solidFill>
                <a:srgbClr val="A6A6FF"/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00" name="Picture 48" descr="ball2v2pn-2.png">
                <a:extLst>
                  <a:ext uri="{FF2B5EF4-FFF2-40B4-BE49-F238E27FC236}">
                    <a16:creationId xmlns:a16="http://schemas.microsoft.com/office/drawing/2014/main" id="{14FAEDC4-29D7-0CE0-6611-5149AFFB8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11390" y="4359213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101" name="Picture 49" descr="ball2v2pn.png">
                <a:extLst>
                  <a:ext uri="{FF2B5EF4-FFF2-40B4-BE49-F238E27FC236}">
                    <a16:creationId xmlns:a16="http://schemas.microsoft.com/office/drawing/2014/main" id="{F256AE52-13D4-B631-10F7-8A563DB88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085562" y="4280050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102" name="Picture 50" descr="ball2v2pn.png">
                <a:extLst>
                  <a:ext uri="{FF2B5EF4-FFF2-40B4-BE49-F238E27FC236}">
                    <a16:creationId xmlns:a16="http://schemas.microsoft.com/office/drawing/2014/main" id="{D7E152EF-380C-C71C-7F17-EA8335447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14280" y="435463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103" name="Picture 51" descr="ball2v2pn.png">
                <a:extLst>
                  <a:ext uri="{FF2B5EF4-FFF2-40B4-BE49-F238E27FC236}">
                    <a16:creationId xmlns:a16="http://schemas.microsoft.com/office/drawing/2014/main" id="{95588583-DD67-BD72-EC1D-6C5D2EF69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45440" y="4197969"/>
                <a:ext cx="189170" cy="184612"/>
              </a:xfrm>
              <a:prstGeom prst="rect">
                <a:avLst/>
              </a:prstGeom>
            </p:spPr>
          </p:pic>
          <p:pic>
            <p:nvPicPr>
              <p:cNvPr id="104" name="Picture 52" descr="ball2v2pn-2.png">
                <a:extLst>
                  <a:ext uri="{FF2B5EF4-FFF2-40B4-BE49-F238E27FC236}">
                    <a16:creationId xmlns:a16="http://schemas.microsoft.com/office/drawing/2014/main" id="{F9913C58-A85C-CAFC-3AEF-E8366BC02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44745" y="419085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105" name="Picture 53" descr="ball2v2pn-2.png">
                <a:extLst>
                  <a:ext uri="{FF2B5EF4-FFF2-40B4-BE49-F238E27FC236}">
                    <a16:creationId xmlns:a16="http://schemas.microsoft.com/office/drawing/2014/main" id="{65CF8333-2F97-B5C7-98C7-B6A1591B12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70968" y="4300218"/>
                <a:ext cx="189171" cy="184612"/>
              </a:xfrm>
              <a:prstGeom prst="rect">
                <a:avLst/>
              </a:prstGeom>
            </p:spPr>
          </p:pic>
        </p:grpSp>
        <p:pic>
          <p:nvPicPr>
            <p:cNvPr id="91" name="Picture 49" descr="ball2v2pn.png">
              <a:extLst>
                <a:ext uri="{FF2B5EF4-FFF2-40B4-BE49-F238E27FC236}">
                  <a16:creationId xmlns:a16="http://schemas.microsoft.com/office/drawing/2014/main" id="{6949DDEC-B027-5662-FA2B-BA96C02DA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2113535" y="3823312"/>
              <a:ext cx="347270" cy="338901"/>
            </a:xfrm>
            <a:prstGeom prst="rect">
              <a:avLst/>
            </a:prstGeom>
          </p:spPr>
        </p:pic>
        <p:pic>
          <p:nvPicPr>
            <p:cNvPr id="92" name="Picture 49" descr="ball2v2pn.png">
              <a:extLst>
                <a:ext uri="{FF2B5EF4-FFF2-40B4-BE49-F238E27FC236}">
                  <a16:creationId xmlns:a16="http://schemas.microsoft.com/office/drawing/2014/main" id="{9EC044CA-8868-CC7E-9C35-201D06D67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69522" y="3870236"/>
              <a:ext cx="347270" cy="338901"/>
            </a:xfrm>
            <a:prstGeom prst="rect">
              <a:avLst/>
            </a:prstGeom>
          </p:spPr>
        </p:pic>
        <p:pic>
          <p:nvPicPr>
            <p:cNvPr id="93" name="Picture 53" descr="ball2v2pn-2.png">
              <a:extLst>
                <a:ext uri="{FF2B5EF4-FFF2-40B4-BE49-F238E27FC236}">
                  <a16:creationId xmlns:a16="http://schemas.microsoft.com/office/drawing/2014/main" id="{7368B95A-A723-6D51-8FEB-A3B45D4C7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08431" y="3786287"/>
              <a:ext cx="347270" cy="338901"/>
            </a:xfrm>
            <a:prstGeom prst="rect">
              <a:avLst/>
            </a:prstGeom>
          </p:spPr>
        </p:pic>
        <p:pic>
          <p:nvPicPr>
            <p:cNvPr id="94" name="Picture 49" descr="ball2v2pn.png">
              <a:extLst>
                <a:ext uri="{FF2B5EF4-FFF2-40B4-BE49-F238E27FC236}">
                  <a16:creationId xmlns:a16="http://schemas.microsoft.com/office/drawing/2014/main" id="{0A2A3661-DDD4-4FB0-047D-D5B262139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7679" y="3662008"/>
              <a:ext cx="347270" cy="338901"/>
            </a:xfrm>
            <a:prstGeom prst="rect">
              <a:avLst/>
            </a:prstGeom>
          </p:spPr>
        </p:pic>
        <p:pic>
          <p:nvPicPr>
            <p:cNvPr id="95" name="Picture 53" descr="ball2v2pn-2.png">
              <a:extLst>
                <a:ext uri="{FF2B5EF4-FFF2-40B4-BE49-F238E27FC236}">
                  <a16:creationId xmlns:a16="http://schemas.microsoft.com/office/drawing/2014/main" id="{62A2052B-FB9E-EE32-02A6-3E6FF2BAF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23294" y="3891707"/>
              <a:ext cx="347270" cy="338901"/>
            </a:xfrm>
            <a:prstGeom prst="rect">
              <a:avLst/>
            </a:prstGeom>
          </p:spPr>
        </p:pic>
        <p:pic>
          <p:nvPicPr>
            <p:cNvPr id="96" name="Picture 49" descr="ball2v2pn.png">
              <a:extLst>
                <a:ext uri="{FF2B5EF4-FFF2-40B4-BE49-F238E27FC236}">
                  <a16:creationId xmlns:a16="http://schemas.microsoft.com/office/drawing/2014/main" id="{3B71E7E2-5FB9-51E3-5F54-F302CDAAC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85947" y="3776386"/>
              <a:ext cx="347270" cy="338901"/>
            </a:xfrm>
            <a:prstGeom prst="rect">
              <a:avLst/>
            </a:prstGeom>
          </p:spPr>
        </p:pic>
        <p:pic>
          <p:nvPicPr>
            <p:cNvPr id="97" name="Picture 49" descr="ball2v2pn.png">
              <a:extLst>
                <a:ext uri="{FF2B5EF4-FFF2-40B4-BE49-F238E27FC236}">
                  <a16:creationId xmlns:a16="http://schemas.microsoft.com/office/drawing/2014/main" id="{EB6CE2D9-8BAC-C766-147F-BBCE8937B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25080" y="3928731"/>
              <a:ext cx="347270" cy="338901"/>
            </a:xfrm>
            <a:prstGeom prst="rect">
              <a:avLst/>
            </a:prstGeom>
          </p:spPr>
        </p:pic>
        <p:pic>
          <p:nvPicPr>
            <p:cNvPr id="98" name="Picture 49" descr="ball2v2pn.png">
              <a:extLst>
                <a:ext uri="{FF2B5EF4-FFF2-40B4-BE49-F238E27FC236}">
                  <a16:creationId xmlns:a16="http://schemas.microsoft.com/office/drawing/2014/main" id="{2A3DC1DB-E350-F039-F241-CABF88FF8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9672" y="3965669"/>
              <a:ext cx="347270" cy="338901"/>
            </a:xfrm>
            <a:prstGeom prst="rect">
              <a:avLst/>
            </a:prstGeom>
          </p:spPr>
        </p:pic>
      </p:grpSp>
      <p:sp>
        <p:nvSpPr>
          <p:cNvPr id="106" name="ZoneTexte 105">
            <a:extLst>
              <a:ext uri="{FF2B5EF4-FFF2-40B4-BE49-F238E27FC236}">
                <a16:creationId xmlns:a16="http://schemas.microsoft.com/office/drawing/2014/main" id="{B9660A91-0BDC-1959-A0FE-4740FF58271A}"/>
              </a:ext>
            </a:extLst>
          </p:cNvPr>
          <p:cNvSpPr txBox="1"/>
          <p:nvPr/>
        </p:nvSpPr>
        <p:spPr>
          <a:xfrm>
            <a:off x="8342388" y="1904861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91F81015-65CD-84BA-0476-50299BB3B762}"/>
              </a:ext>
            </a:extLst>
          </p:cNvPr>
          <p:cNvSpPr txBox="1"/>
          <p:nvPr/>
        </p:nvSpPr>
        <p:spPr>
          <a:xfrm>
            <a:off x="8342388" y="2569501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grpSp>
        <p:nvGrpSpPr>
          <p:cNvPr id="162" name="Groupe 161">
            <a:extLst>
              <a:ext uri="{FF2B5EF4-FFF2-40B4-BE49-F238E27FC236}">
                <a16:creationId xmlns:a16="http://schemas.microsoft.com/office/drawing/2014/main" id="{17FC405A-7CE4-54C0-C655-5A604A0E5213}"/>
              </a:ext>
            </a:extLst>
          </p:cNvPr>
          <p:cNvGrpSpPr/>
          <p:nvPr/>
        </p:nvGrpSpPr>
        <p:grpSpPr>
          <a:xfrm>
            <a:off x="9129277" y="1907073"/>
            <a:ext cx="1488570" cy="891730"/>
            <a:chOff x="9129281" y="1929031"/>
            <a:chExt cx="1196115" cy="716535"/>
          </a:xfrm>
        </p:grpSpPr>
        <p:grpSp>
          <p:nvGrpSpPr>
            <p:cNvPr id="123" name="Group 54">
              <a:extLst>
                <a:ext uri="{FF2B5EF4-FFF2-40B4-BE49-F238E27FC236}">
                  <a16:creationId xmlns:a16="http://schemas.microsoft.com/office/drawing/2014/main" id="{5CAD8AC1-C41F-83EC-1AE1-C7003F6E2D1C}"/>
                </a:ext>
              </a:extLst>
            </p:cNvPr>
            <p:cNvGrpSpPr/>
            <p:nvPr/>
          </p:nvGrpSpPr>
          <p:grpSpPr>
            <a:xfrm>
              <a:off x="9829993" y="1929031"/>
              <a:ext cx="495403" cy="465145"/>
              <a:chOff x="1854615" y="2935684"/>
              <a:chExt cx="495403" cy="465145"/>
            </a:xfrm>
          </p:grpSpPr>
          <p:sp>
            <p:nvSpPr>
              <p:cNvPr id="131" name="Oval 62">
                <a:extLst>
                  <a:ext uri="{FF2B5EF4-FFF2-40B4-BE49-F238E27FC236}">
                    <a16:creationId xmlns:a16="http://schemas.microsoft.com/office/drawing/2014/main" id="{B08F9109-1399-6C41-229B-B851BD46B944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859502" y="2935684"/>
                <a:ext cx="465145" cy="465145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u="sng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32" name="Picture 63" descr="ball2v2pn-2.png">
                <a:extLst>
                  <a:ext uri="{FF2B5EF4-FFF2-40B4-BE49-F238E27FC236}">
                    <a16:creationId xmlns:a16="http://schemas.microsoft.com/office/drawing/2014/main" id="{05597E4A-0D00-DED6-18B9-6D506945C284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854615" y="3031280"/>
                <a:ext cx="252000" cy="252000"/>
              </a:xfrm>
              <a:prstGeom prst="rect">
                <a:avLst/>
              </a:prstGeom>
            </p:spPr>
          </p:pic>
          <p:pic>
            <p:nvPicPr>
              <p:cNvPr id="133" name="Picture 64">
                <a:extLst>
                  <a:ext uri="{FF2B5EF4-FFF2-40B4-BE49-F238E27FC236}">
                    <a16:creationId xmlns:a16="http://schemas.microsoft.com/office/drawing/2014/main" id="{1485280B-11B4-C69E-EB79-30A7093CD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2046560" y="2955837"/>
                <a:ext cx="300568" cy="306348"/>
              </a:xfrm>
              <a:prstGeom prst="rect">
                <a:avLst/>
              </a:prstGeom>
            </p:spPr>
          </p:pic>
        </p:grpSp>
        <p:grpSp>
          <p:nvGrpSpPr>
            <p:cNvPr id="124" name="Group 55">
              <a:extLst>
                <a:ext uri="{FF2B5EF4-FFF2-40B4-BE49-F238E27FC236}">
                  <a16:creationId xmlns:a16="http://schemas.microsoft.com/office/drawing/2014/main" id="{F285137B-E4F4-7295-60A2-2BD6785E7938}"/>
                </a:ext>
              </a:extLst>
            </p:cNvPr>
            <p:cNvGrpSpPr/>
            <p:nvPr/>
          </p:nvGrpSpPr>
          <p:grpSpPr>
            <a:xfrm>
              <a:off x="9129281" y="2069566"/>
              <a:ext cx="576000" cy="576000"/>
              <a:chOff x="1153903" y="3076219"/>
              <a:chExt cx="576000" cy="576000"/>
            </a:xfrm>
          </p:grpSpPr>
          <p:sp>
            <p:nvSpPr>
              <p:cNvPr id="126" name="Oval 57">
                <a:extLst>
                  <a:ext uri="{FF2B5EF4-FFF2-40B4-BE49-F238E27FC236}">
                    <a16:creationId xmlns:a16="http://schemas.microsoft.com/office/drawing/2014/main" id="{8946F428-14AE-826E-DDE6-96049B71D164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153903" y="3076219"/>
                <a:ext cx="576000" cy="576000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7" name="Picture 58" descr="ball2v2pn-2.png">
                <a:extLst>
                  <a:ext uri="{FF2B5EF4-FFF2-40B4-BE49-F238E27FC236}">
                    <a16:creationId xmlns:a16="http://schemas.microsoft.com/office/drawing/2014/main" id="{9A826915-B690-C670-5B89-F8C9FB888B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288145" y="3325314"/>
                <a:ext cx="288000" cy="282834"/>
              </a:xfrm>
              <a:prstGeom prst="rect">
                <a:avLst/>
              </a:prstGeom>
            </p:spPr>
          </p:pic>
          <p:pic>
            <p:nvPicPr>
              <p:cNvPr id="128" name="Picture 59">
                <a:extLst>
                  <a:ext uri="{FF2B5EF4-FFF2-40B4-BE49-F238E27FC236}">
                    <a16:creationId xmlns:a16="http://schemas.microsoft.com/office/drawing/2014/main" id="{087D2980-4602-4B95-5E28-DD4BAB16CA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195518" y="3190976"/>
                <a:ext cx="300567" cy="306348"/>
              </a:xfrm>
              <a:prstGeom prst="rect">
                <a:avLst/>
              </a:prstGeom>
            </p:spPr>
          </p:pic>
          <p:pic>
            <p:nvPicPr>
              <p:cNvPr id="129" name="Picture 60">
                <a:extLst>
                  <a:ext uri="{FF2B5EF4-FFF2-40B4-BE49-F238E27FC236}">
                    <a16:creationId xmlns:a16="http://schemas.microsoft.com/office/drawing/2014/main" id="{9A47CC68-8C76-D803-4AE5-8E327D127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407497" y="3265936"/>
                <a:ext cx="300567" cy="306347"/>
              </a:xfrm>
              <a:prstGeom prst="rect">
                <a:avLst/>
              </a:prstGeom>
            </p:spPr>
          </p:pic>
          <p:pic>
            <p:nvPicPr>
              <p:cNvPr id="130" name="Picture 61" descr="ball2v2pn-2.png">
                <a:extLst>
                  <a:ext uri="{FF2B5EF4-FFF2-40B4-BE49-F238E27FC236}">
                    <a16:creationId xmlns:a16="http://schemas.microsoft.com/office/drawing/2014/main" id="{5DF40742-35F0-9647-65FA-9B9C30581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357920" y="3096161"/>
                <a:ext cx="293261" cy="288000"/>
              </a:xfrm>
              <a:prstGeom prst="rect">
                <a:avLst/>
              </a:prstGeom>
            </p:spPr>
          </p:pic>
        </p:grpSp>
        <p:cxnSp>
          <p:nvCxnSpPr>
            <p:cNvPr id="125" name="Straight Arrow Connector 56">
              <a:extLst>
                <a:ext uri="{FF2B5EF4-FFF2-40B4-BE49-F238E27FC236}">
                  <a16:creationId xmlns:a16="http://schemas.microsoft.com/office/drawing/2014/main" id="{AEF4E829-90AF-D514-727C-41C50F2018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1173" y="2175391"/>
              <a:ext cx="560810" cy="163589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4" name="Picture 60">
              <a:extLst>
                <a:ext uri="{FF2B5EF4-FFF2-40B4-BE49-F238E27FC236}">
                  <a16:creationId xmlns:a16="http://schemas.microsoft.com/office/drawing/2014/main" id="{F06C24C9-7860-9F0D-B2A2-C8F96A781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150445" y="2323929"/>
              <a:ext cx="300567" cy="306347"/>
            </a:xfrm>
            <a:prstGeom prst="rect">
              <a:avLst/>
            </a:prstGeom>
          </p:spPr>
        </p:pic>
        <p:pic>
          <p:nvPicPr>
            <p:cNvPr id="155" name="Picture 60">
              <a:extLst>
                <a:ext uri="{FF2B5EF4-FFF2-40B4-BE49-F238E27FC236}">
                  <a16:creationId xmlns:a16="http://schemas.microsoft.com/office/drawing/2014/main" id="{68E11FDF-86D4-6D76-A9D7-770430873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899137" y="1936027"/>
              <a:ext cx="300567" cy="306347"/>
            </a:xfrm>
            <a:prstGeom prst="rect">
              <a:avLst/>
            </a:prstGeom>
          </p:spPr>
        </p:pic>
        <p:pic>
          <p:nvPicPr>
            <p:cNvPr id="156" name="Picture 61" descr="ball2v2pn-2.png">
              <a:extLst>
                <a:ext uri="{FF2B5EF4-FFF2-40B4-BE49-F238E27FC236}">
                  <a16:creationId xmlns:a16="http://schemas.microsoft.com/office/drawing/2014/main" id="{DCD74322-8AE3-26E5-73F7-5BD416643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181158" y="2098928"/>
              <a:ext cx="293261" cy="288000"/>
            </a:xfrm>
            <a:prstGeom prst="rect">
              <a:avLst/>
            </a:prstGeom>
          </p:spPr>
        </p:pic>
        <p:pic>
          <p:nvPicPr>
            <p:cNvPr id="157" name="Picture 61" descr="ball2v2pn-2.png">
              <a:extLst>
                <a:ext uri="{FF2B5EF4-FFF2-40B4-BE49-F238E27FC236}">
                  <a16:creationId xmlns:a16="http://schemas.microsoft.com/office/drawing/2014/main" id="{762308E9-0348-6F02-19D7-695D19F36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969024" y="2036832"/>
              <a:ext cx="293261" cy="288000"/>
            </a:xfrm>
            <a:prstGeom prst="rect">
              <a:avLst/>
            </a:prstGeom>
          </p:spPr>
        </p:pic>
        <p:pic>
          <p:nvPicPr>
            <p:cNvPr id="158" name="Picture 60">
              <a:extLst>
                <a:ext uri="{FF2B5EF4-FFF2-40B4-BE49-F238E27FC236}">
                  <a16:creationId xmlns:a16="http://schemas.microsoft.com/office/drawing/2014/main" id="{5360C38B-7D7B-C977-743E-6909EC495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180315" y="2125793"/>
              <a:ext cx="300567" cy="306347"/>
            </a:xfrm>
            <a:prstGeom prst="rect">
              <a:avLst/>
            </a:prstGeom>
          </p:spPr>
        </p:pic>
        <p:pic>
          <p:nvPicPr>
            <p:cNvPr id="159" name="Picture 60">
              <a:extLst>
                <a:ext uri="{FF2B5EF4-FFF2-40B4-BE49-F238E27FC236}">
                  <a16:creationId xmlns:a16="http://schemas.microsoft.com/office/drawing/2014/main" id="{E586E005-9EBB-612D-FBB3-8307F0462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855998" y="2046324"/>
              <a:ext cx="300567" cy="306347"/>
            </a:xfrm>
            <a:prstGeom prst="rect">
              <a:avLst/>
            </a:prstGeom>
          </p:spPr>
        </p:pic>
        <p:pic>
          <p:nvPicPr>
            <p:cNvPr id="160" name="Picture 61" descr="ball2v2pn-2.png">
              <a:extLst>
                <a:ext uri="{FF2B5EF4-FFF2-40B4-BE49-F238E27FC236}">
                  <a16:creationId xmlns:a16="http://schemas.microsoft.com/office/drawing/2014/main" id="{8A2E098C-598D-32E1-29C6-30D265393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382417" y="2299464"/>
              <a:ext cx="293261" cy="288000"/>
            </a:xfrm>
            <a:prstGeom prst="rect">
              <a:avLst/>
            </a:prstGeom>
          </p:spPr>
        </p:pic>
        <p:pic>
          <p:nvPicPr>
            <p:cNvPr id="161" name="Picture 60">
              <a:extLst>
                <a:ext uri="{FF2B5EF4-FFF2-40B4-BE49-F238E27FC236}">
                  <a16:creationId xmlns:a16="http://schemas.microsoft.com/office/drawing/2014/main" id="{D8EAB950-4C5E-4925-086D-7A925EDE4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351361" y="2125364"/>
              <a:ext cx="300567" cy="306347"/>
            </a:xfrm>
            <a:prstGeom prst="rect">
              <a:avLst/>
            </a:prstGeom>
          </p:spPr>
        </p:pic>
      </p:grpSp>
      <p:sp>
        <p:nvSpPr>
          <p:cNvPr id="163" name="object 40"/>
          <p:cNvSpPr txBox="1"/>
          <p:nvPr/>
        </p:nvSpPr>
        <p:spPr>
          <a:xfrm>
            <a:off x="6997638" y="3563560"/>
            <a:ext cx="49339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just">
              <a:spcBef>
                <a:spcPts val="600"/>
              </a:spcBef>
              <a:spcAft>
                <a:spcPts val="1200"/>
              </a:spcAft>
              <a:defRPr/>
            </a:lvl1pPr>
          </a:lstStyle>
          <a:p>
            <a:r>
              <a:rPr lang="en-US" sz="1800" dirty="0"/>
              <a:t>Capture is favored if nuclear resonances are  present: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the photon emission competes with particle emission;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electromagnetic T-matrix accounts for the  probability to decay from the resonance to  the final bound state.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5FC81D-641F-EA53-E733-8E1064E85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direct capture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661018" y="2801184"/>
            <a:ext cx="2741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/>
              <a:t>Continuum with too weak resonances or none</a:t>
            </a:r>
          </a:p>
        </p:txBody>
      </p:sp>
      <p:sp>
        <p:nvSpPr>
          <p:cNvPr id="24" name="Espace réservé du pied de page 23">
            <a:extLst>
              <a:ext uri="{FF2B5EF4-FFF2-40B4-BE49-F238E27FC236}">
                <a16:creationId xmlns:a16="http://schemas.microsoft.com/office/drawing/2014/main" id="{FC84D756-48B6-1246-2620-227B8AE2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0FA2C236-F0A0-1929-0722-2482EFA0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69</a:t>
            </a:fld>
            <a:endParaRPr lang="fr-FR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9F46678-2DA3-DFBE-5F91-E544E6922F3F}"/>
              </a:ext>
            </a:extLst>
          </p:cNvPr>
          <p:cNvGrpSpPr/>
          <p:nvPr/>
        </p:nvGrpSpPr>
        <p:grpSpPr>
          <a:xfrm>
            <a:off x="3732359" y="1139862"/>
            <a:ext cx="3840015" cy="4824355"/>
            <a:chOff x="3732359" y="1139862"/>
            <a:chExt cx="3840015" cy="4824355"/>
          </a:xfrm>
        </p:grpSpPr>
        <p:sp>
          <p:nvSpPr>
            <p:cNvPr id="27" name="object 3">
              <a:extLst>
                <a:ext uri="{FF2B5EF4-FFF2-40B4-BE49-F238E27FC236}">
                  <a16:creationId xmlns:a16="http://schemas.microsoft.com/office/drawing/2014/main" id="{2AAACAB6-F980-F604-8CCA-6690883A4D3A}"/>
                </a:ext>
              </a:extLst>
            </p:cNvPr>
            <p:cNvSpPr/>
            <p:nvPr/>
          </p:nvSpPr>
          <p:spPr>
            <a:xfrm>
              <a:off x="3866196" y="1335895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CCCC"/>
                </a:gs>
                <a:gs pos="10000">
                  <a:srgbClr val="FF9999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Flèche : droite 27">
              <a:extLst>
                <a:ext uri="{FF2B5EF4-FFF2-40B4-BE49-F238E27FC236}">
                  <a16:creationId xmlns:a16="http://schemas.microsoft.com/office/drawing/2014/main" id="{D6F2C5F0-2530-3410-5C29-36EA6EC70112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D849568-C043-4C20-B9DD-ACE8F5367F5E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874E2D6C-2C69-128D-D4EA-DE1249773214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144D3A94-3E76-8112-62EA-A100FA633FC8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7F6DABB-F257-3B6E-6716-86DD6809BAC2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08EEFAD6-F347-8A6F-8EA0-69978387C4EA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E1C9558C-6F0C-FFEE-2FD0-FFBBB4F5E0FA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45045BBC-8031-F6EC-5E49-F829C60F13EC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45045BBC-8031-F6EC-5E49-F829C60F13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5A4F094-D25A-4EBE-6941-8A8C314FEB3E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23">
                <a:extLst>
                  <a:ext uri="{FF2B5EF4-FFF2-40B4-BE49-F238E27FC236}">
                    <a16:creationId xmlns:a16="http://schemas.microsoft.com/office/drawing/2014/main" id="{A11B0ABA-FFC0-DD53-9A0A-2ECA0AC49579}"/>
                  </a:ext>
                </a:extLst>
              </p:cNvPr>
              <p:cNvSpPr txBox="1"/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>
                  <a:defRPr sz="1800"/>
                </a:lvl1pPr>
              </a:lstStyle>
              <a:p>
                <a:r>
                  <a:rPr lang="en-US" dirty="0"/>
                  <a:t>Incoming particle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𝑘𝑖𝑛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9" name="object 23">
                <a:extLst>
                  <a:ext uri="{FF2B5EF4-FFF2-40B4-BE49-F238E27FC236}">
                    <a16:creationId xmlns:a16="http://schemas.microsoft.com/office/drawing/2014/main" id="{A11B0ABA-FFC0-DD53-9A0A-2ECA0AC49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blipFill>
                <a:blip r:embed="rId3"/>
                <a:stretch>
                  <a:fillRect l="-1887" t="-10000" r="-117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F6620D6-537E-71A4-7517-1DF8BDF62610}"/>
              </a:ext>
            </a:extLst>
          </p:cNvPr>
          <p:cNvCxnSpPr>
            <a:cxnSpLocks/>
          </p:cNvCxnSpPr>
          <p:nvPr/>
        </p:nvCxnSpPr>
        <p:spPr>
          <a:xfrm>
            <a:off x="1212989" y="2259964"/>
            <a:ext cx="2777477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F430A851-36E8-18AB-CEB1-688DB0E9426A}"/>
              </a:ext>
            </a:extLst>
          </p:cNvPr>
          <p:cNvCxnSpPr/>
          <p:nvPr/>
        </p:nvCxnSpPr>
        <p:spPr>
          <a:xfrm>
            <a:off x="3393068" y="2259964"/>
            <a:ext cx="0" cy="990456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stealt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2" name="Picture 144" descr="ball2v2pn.png">
            <a:extLst>
              <a:ext uri="{FF2B5EF4-FFF2-40B4-BE49-F238E27FC236}">
                <a16:creationId xmlns:a16="http://schemas.microsoft.com/office/drawing/2014/main" id="{130464BE-E696-80E5-55E6-1790F1BB15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932608" y="2066302"/>
            <a:ext cx="360000" cy="360000"/>
          </a:xfrm>
          <a:prstGeom prst="rect">
            <a:avLst/>
          </a:prstGeom>
        </p:spPr>
      </p:pic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F8C218EA-6614-03DC-2E6F-057BF1290163}"/>
              </a:ext>
            </a:extLst>
          </p:cNvPr>
          <p:cNvSpPr/>
          <p:nvPr/>
        </p:nvSpPr>
        <p:spPr>
          <a:xfrm>
            <a:off x="3917220" y="1674796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51A8E906-E7CF-39EE-64A9-9407EB940D5A}"/>
              </a:ext>
            </a:extLst>
          </p:cNvPr>
          <p:cNvSpPr/>
          <p:nvPr/>
        </p:nvSpPr>
        <p:spPr>
          <a:xfrm>
            <a:off x="3927392" y="2132948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B5060EAC-B8FA-B545-8229-5DBEC61F5ABD}"/>
              </a:ext>
            </a:extLst>
          </p:cNvPr>
          <p:cNvSpPr/>
          <p:nvPr/>
        </p:nvSpPr>
        <p:spPr>
          <a:xfrm>
            <a:off x="3927392" y="1293360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B9FF95C-6BDE-E427-59B8-A00DB50A7ACF}"/>
              </a:ext>
            </a:extLst>
          </p:cNvPr>
          <p:cNvCxnSpPr>
            <a:cxnSpLocks/>
            <a:stCxn id="27" idx="3"/>
            <a:endCxn id="21" idx="1"/>
          </p:cNvCxnSpPr>
          <p:nvPr/>
        </p:nvCxnSpPr>
        <p:spPr>
          <a:xfrm>
            <a:off x="7533321" y="2293158"/>
            <a:ext cx="1127697" cy="831192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0888CE8-5C1F-3D07-6D8A-D3C14B883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e 41">
            <a:extLst>
              <a:ext uri="{FF2B5EF4-FFF2-40B4-BE49-F238E27FC236}">
                <a16:creationId xmlns:a16="http://schemas.microsoft.com/office/drawing/2014/main" id="{968F8786-5C52-92B2-C589-13F39131D9A2}"/>
              </a:ext>
            </a:extLst>
          </p:cNvPr>
          <p:cNvGrpSpPr/>
          <p:nvPr/>
        </p:nvGrpSpPr>
        <p:grpSpPr>
          <a:xfrm>
            <a:off x="3732359" y="1139862"/>
            <a:ext cx="3840015" cy="4824355"/>
            <a:chOff x="3732359" y="1139862"/>
            <a:chExt cx="3840015" cy="4824355"/>
          </a:xfrm>
        </p:grpSpPr>
        <p:sp>
          <p:nvSpPr>
            <p:cNvPr id="43" name="object 3">
              <a:extLst>
                <a:ext uri="{FF2B5EF4-FFF2-40B4-BE49-F238E27FC236}">
                  <a16:creationId xmlns:a16="http://schemas.microsoft.com/office/drawing/2014/main" id="{DEAB92E1-2AA8-C823-1965-456FEB13DAF8}"/>
                </a:ext>
              </a:extLst>
            </p:cNvPr>
            <p:cNvSpPr/>
            <p:nvPr/>
          </p:nvSpPr>
          <p:spPr>
            <a:xfrm>
              <a:off x="3866196" y="1335895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CCCC"/>
                </a:gs>
                <a:gs pos="10000">
                  <a:srgbClr val="FF9999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Flèche : droite 43">
              <a:extLst>
                <a:ext uri="{FF2B5EF4-FFF2-40B4-BE49-F238E27FC236}">
                  <a16:creationId xmlns:a16="http://schemas.microsoft.com/office/drawing/2014/main" id="{AB45E807-0CD4-CF12-D29A-DF4B86F15D48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876A853-6C7E-78CC-9584-C176494D820F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CBAE5403-B5CE-FB52-B314-CFBCBDE52EF2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10DDF608-6F43-A05E-B0E0-1DDEC9AA51D2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5B574723-4E3E-3E8B-0AEB-AC1A9E46DCF6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31792716-ECC6-8818-12C9-26279F9CFAFD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2395A3ED-BE6C-FE4B-00E1-9EE3C5DF9B73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488B1D90-6706-29CD-1ADF-0E690C6928AC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488B1D90-6706-29CD-1ADF-0E690C6928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29761B99-A781-9D8F-9161-36730B589DA4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DB0BC59C-3399-DBDB-08EA-FD483F68E6A7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direct capture</a:t>
            </a:r>
          </a:p>
        </p:txBody>
      </p:sp>
      <p:sp>
        <p:nvSpPr>
          <p:cNvPr id="40" name="Espace réservé du pied de page 39">
            <a:extLst>
              <a:ext uri="{FF2B5EF4-FFF2-40B4-BE49-F238E27FC236}">
                <a16:creationId xmlns:a16="http://schemas.microsoft.com/office/drawing/2014/main" id="{F84E45F8-B0A9-1497-AA29-218337A0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  <a:endParaRPr lang="fr-FR" dirty="0"/>
          </a:p>
        </p:txBody>
      </p:sp>
      <p:sp>
        <p:nvSpPr>
          <p:cNvPr id="41" name="Espace réservé du numéro de diapositive 40">
            <a:extLst>
              <a:ext uri="{FF2B5EF4-FFF2-40B4-BE49-F238E27FC236}">
                <a16:creationId xmlns:a16="http://schemas.microsoft.com/office/drawing/2014/main" id="{0AFBDF92-D6A1-200F-1AE5-1B6C112C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70</a:t>
            </a:fld>
            <a:endParaRPr lang="fr-FR"/>
          </a:p>
        </p:txBody>
      </p:sp>
      <p:sp>
        <p:nvSpPr>
          <p:cNvPr id="55" name="Forme libre 60">
            <a:extLst>
              <a:ext uri="{FF2B5EF4-FFF2-40B4-BE49-F238E27FC236}">
                <a16:creationId xmlns:a16="http://schemas.microsoft.com/office/drawing/2014/main" id="{6AC97ABC-B655-C281-74E4-67ACD4AF549F}"/>
              </a:ext>
            </a:extLst>
          </p:cNvPr>
          <p:cNvSpPr/>
          <p:nvPr/>
        </p:nvSpPr>
        <p:spPr>
          <a:xfrm rot="18654632">
            <a:off x="2206769" y="2101346"/>
            <a:ext cx="2215467" cy="412833"/>
          </a:xfrm>
          <a:custGeom>
            <a:avLst/>
            <a:gdLst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288358 w 2527252"/>
              <a:gd name="connsiteY7" fmla="*/ 264101 h 452754"/>
              <a:gd name="connsiteX8" fmla="*/ 2527252 w 2527252"/>
              <a:gd name="connsiteY8" fmla="*/ 251527 h 452754"/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527252 w 2527252"/>
              <a:gd name="connsiteY7" fmla="*/ 251527 h 4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252" h="452754">
                <a:moveTo>
                  <a:pt x="0" y="440149"/>
                </a:moveTo>
                <a:cubicBezTo>
                  <a:pt x="93252" y="231616"/>
                  <a:pt x="186505" y="23084"/>
                  <a:pt x="301761" y="25180"/>
                </a:cubicBezTo>
                <a:cubicBezTo>
                  <a:pt x="417017" y="27276"/>
                  <a:pt x="572090" y="456916"/>
                  <a:pt x="691537" y="452724"/>
                </a:cubicBezTo>
                <a:cubicBezTo>
                  <a:pt x="810984" y="448532"/>
                  <a:pt x="905285" y="4222"/>
                  <a:pt x="1018445" y="30"/>
                </a:cubicBezTo>
                <a:cubicBezTo>
                  <a:pt x="1131605" y="-4162"/>
                  <a:pt x="1251053" y="423382"/>
                  <a:pt x="1370500" y="427574"/>
                </a:cubicBezTo>
                <a:cubicBezTo>
                  <a:pt x="1489947" y="431766"/>
                  <a:pt x="1619872" y="23084"/>
                  <a:pt x="1735128" y="25180"/>
                </a:cubicBezTo>
                <a:cubicBezTo>
                  <a:pt x="1850384" y="27276"/>
                  <a:pt x="1930016" y="402425"/>
                  <a:pt x="2062036" y="440149"/>
                </a:cubicBezTo>
                <a:cubicBezTo>
                  <a:pt x="2194056" y="477873"/>
                  <a:pt x="2430332" y="290823"/>
                  <a:pt x="2527252" y="251527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144" descr="ball2v2pn.png">
            <a:extLst>
              <a:ext uri="{FF2B5EF4-FFF2-40B4-BE49-F238E27FC236}">
                <a16:creationId xmlns:a16="http://schemas.microsoft.com/office/drawing/2014/main" id="{9BF69F9F-BAC9-6AB2-C2C8-FA9635775E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932608" y="2066302"/>
            <a:ext cx="360000" cy="360000"/>
          </a:xfrm>
          <a:prstGeom prst="rect">
            <a:avLst/>
          </a:prstGeom>
        </p:spPr>
      </p:pic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A9C466B1-DE53-1E09-43E7-7F6D85D95197}"/>
              </a:ext>
            </a:extLst>
          </p:cNvPr>
          <p:cNvCxnSpPr>
            <a:cxnSpLocks/>
            <a:endCxn id="61" idx="0"/>
          </p:cNvCxnSpPr>
          <p:nvPr/>
        </p:nvCxnSpPr>
        <p:spPr>
          <a:xfrm>
            <a:off x="1224378" y="2259029"/>
            <a:ext cx="3473704" cy="2344772"/>
          </a:xfrm>
          <a:prstGeom prst="straightConnector1">
            <a:avLst/>
          </a:prstGeom>
          <a:ln w="38100"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1" name="Picture 144" descr="ball2v2pn.png">
            <a:extLst>
              <a:ext uri="{FF2B5EF4-FFF2-40B4-BE49-F238E27FC236}">
                <a16:creationId xmlns:a16="http://schemas.microsoft.com/office/drawing/2014/main" id="{C8E956B9-6FBE-2DF7-D1C7-E7B303DFD8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4696509" y="4447548"/>
            <a:ext cx="360000" cy="3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61E17DC7-DDFE-5CAA-92BF-96D5F18C8C51}"/>
                  </a:ext>
                </a:extLst>
              </p:cNvPr>
              <p:cNvSpPr txBox="1"/>
              <p:nvPr/>
            </p:nvSpPr>
            <p:spPr>
              <a:xfrm>
                <a:off x="8284770" y="2114282"/>
                <a:ext cx="3421451" cy="3989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=⟨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𝑠𝑐</m:t>
                          </m:r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sup>
                      </m:sSubSup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𝑘𝑖𝑛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61E17DC7-DDFE-5CAA-92BF-96D5F18C8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770" y="2114282"/>
                <a:ext cx="3421451" cy="398955"/>
              </a:xfrm>
              <a:prstGeom prst="rect">
                <a:avLst/>
              </a:prstGeom>
              <a:blipFill>
                <a:blip r:embed="rId4"/>
                <a:stretch>
                  <a:fillRect l="-178" r="-1604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object 37">
            <a:extLst>
              <a:ext uri="{FF2B5EF4-FFF2-40B4-BE49-F238E27FC236}">
                <a16:creationId xmlns:a16="http://schemas.microsoft.com/office/drawing/2014/main" id="{85A8ACEF-7BA7-78BF-86B2-7B39197403B1}"/>
              </a:ext>
            </a:extLst>
          </p:cNvPr>
          <p:cNvSpPr txBox="1"/>
          <p:nvPr/>
        </p:nvSpPr>
        <p:spPr>
          <a:xfrm>
            <a:off x="6997638" y="3799275"/>
            <a:ext cx="4935648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just">
              <a:spcBef>
                <a:spcPts val="600"/>
              </a:spcBef>
              <a:spcAft>
                <a:spcPts val="1200"/>
              </a:spcAft>
              <a:defRPr/>
            </a:lvl1pPr>
          </a:lstStyle>
          <a:p>
            <a:r>
              <a:rPr lang="en-US" sz="1800" dirty="0"/>
              <a:t>This process is favored (by lack of competitors) if strong resonances are not  present.</a:t>
            </a:r>
          </a:p>
          <a:p>
            <a:r>
              <a:rPr lang="en-US" sz="1800" dirty="0"/>
              <a:t>The probability to capture is uniquely E.M. (thus much weaker than nuclear resonantly enhanced).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255D0B-52C0-ABA0-F948-B7C82A171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compound capture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101584" y="1983145"/>
            <a:ext cx="33167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pPr>
              <a:spcAft>
                <a:spcPts val="1200"/>
              </a:spcAft>
            </a:pPr>
            <a:r>
              <a:rPr lang="en-US" dirty="0"/>
              <a:t>Dense continuum:</a:t>
            </a:r>
          </a:p>
          <a:p>
            <a:pPr marL="78740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High-level density</a:t>
            </a:r>
          </a:p>
          <a:p>
            <a:pPr marL="78740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Many overlapping resonances</a:t>
            </a:r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18A1E3EA-097D-126C-8FF9-6E7EC06E6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24" name="Espace réservé du numéro de diapositive 23">
            <a:extLst>
              <a:ext uri="{FF2B5EF4-FFF2-40B4-BE49-F238E27FC236}">
                <a16:creationId xmlns:a16="http://schemas.microsoft.com/office/drawing/2014/main" id="{69CB9586-F49A-AADA-F267-5999BD1E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71</a:t>
            </a:fld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8A21DC9-7F6E-6693-5A48-EAF2E5404FF2}"/>
              </a:ext>
            </a:extLst>
          </p:cNvPr>
          <p:cNvGrpSpPr/>
          <p:nvPr/>
        </p:nvGrpSpPr>
        <p:grpSpPr>
          <a:xfrm>
            <a:off x="3732359" y="1139862"/>
            <a:ext cx="3840015" cy="4824355"/>
            <a:chOff x="3732359" y="1139862"/>
            <a:chExt cx="3840015" cy="4824355"/>
          </a:xfrm>
        </p:grpSpPr>
        <p:sp>
          <p:nvSpPr>
            <p:cNvPr id="26" name="object 3">
              <a:extLst>
                <a:ext uri="{FF2B5EF4-FFF2-40B4-BE49-F238E27FC236}">
                  <a16:creationId xmlns:a16="http://schemas.microsoft.com/office/drawing/2014/main" id="{1251BB37-79F0-50CF-C027-E1F49AFB0E9D}"/>
                </a:ext>
              </a:extLst>
            </p:cNvPr>
            <p:cNvSpPr/>
            <p:nvPr/>
          </p:nvSpPr>
          <p:spPr>
            <a:xfrm>
              <a:off x="3866196" y="1335895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5050"/>
                </a:gs>
                <a:gs pos="10000">
                  <a:srgbClr val="CC0000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Flèche : droite 26">
              <a:extLst>
                <a:ext uri="{FF2B5EF4-FFF2-40B4-BE49-F238E27FC236}">
                  <a16:creationId xmlns:a16="http://schemas.microsoft.com/office/drawing/2014/main" id="{1106E503-D17A-171E-EFDE-81CEBC1576D7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EEC70E8-0FC4-7790-8D93-762B77A3122C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E6659CE-AD3C-2028-299A-12FB5B863550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6E17A0B-4B3C-5770-6A97-5E8988ECD90D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FD89E4A6-C6AE-6048-8315-F4AB58386CCF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231B97A4-357A-C248-151A-64809D2135B9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A9C0E065-D370-5C39-3A96-9879B46D5EF5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6DAFFAA-A468-7B38-9D3F-E734CC25C286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6DAFFAA-A468-7B38-9D3F-E734CC25C2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8689B128-3F23-D453-BDD0-B562915DAE9B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23">
                <a:extLst>
                  <a:ext uri="{FF2B5EF4-FFF2-40B4-BE49-F238E27FC236}">
                    <a16:creationId xmlns:a16="http://schemas.microsoft.com/office/drawing/2014/main" id="{A18D195D-4567-EEA0-1FFF-46B355794A36}"/>
                  </a:ext>
                </a:extLst>
              </p:cNvPr>
              <p:cNvSpPr txBox="1"/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>
                  <a:defRPr sz="1800"/>
                </a:lvl1pPr>
              </a:lstStyle>
              <a:p>
                <a:r>
                  <a:rPr lang="en-US" dirty="0"/>
                  <a:t>Incoming particle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𝑘𝑖𝑛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7" name="object 23">
                <a:extLst>
                  <a:ext uri="{FF2B5EF4-FFF2-40B4-BE49-F238E27FC236}">
                    <a16:creationId xmlns:a16="http://schemas.microsoft.com/office/drawing/2014/main" id="{A18D195D-4567-EEA0-1FFF-46B355794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68" y="1674796"/>
                <a:ext cx="2581219" cy="369332"/>
              </a:xfrm>
              <a:prstGeom prst="rect">
                <a:avLst/>
              </a:prstGeom>
              <a:blipFill>
                <a:blip r:embed="rId3"/>
                <a:stretch>
                  <a:fillRect l="-1887" t="-10000" r="-117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144" descr="ball2v2pn.png">
            <a:extLst>
              <a:ext uri="{FF2B5EF4-FFF2-40B4-BE49-F238E27FC236}">
                <a16:creationId xmlns:a16="http://schemas.microsoft.com/office/drawing/2014/main" id="{E4E844BA-C9C5-EA5C-8233-7BE93B16ED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932608" y="2066302"/>
            <a:ext cx="360000" cy="36000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00C2F65F-BDCA-2650-6BE0-6C2684CB001A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61E7DF0-270F-DF29-B2F8-F0D724E17A8F}"/>
              </a:ext>
            </a:extLst>
          </p:cNvPr>
          <p:cNvCxnSpPr/>
          <p:nvPr/>
        </p:nvCxnSpPr>
        <p:spPr>
          <a:xfrm>
            <a:off x="3393068" y="2259964"/>
            <a:ext cx="0" cy="990456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stealt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84EDF434-BB7A-FC37-8F78-0D0D962B483C}"/>
              </a:ext>
            </a:extLst>
          </p:cNvPr>
          <p:cNvGrpSpPr/>
          <p:nvPr/>
        </p:nvGrpSpPr>
        <p:grpSpPr>
          <a:xfrm>
            <a:off x="542924" y="3586997"/>
            <a:ext cx="1913696" cy="782140"/>
            <a:chOff x="542924" y="3586997"/>
            <a:chExt cx="1913696" cy="782140"/>
          </a:xfrm>
        </p:grpSpPr>
        <p:sp>
          <p:nvSpPr>
            <p:cNvPr id="43" name="Plus 44">
              <a:extLst>
                <a:ext uri="{FF2B5EF4-FFF2-40B4-BE49-F238E27FC236}">
                  <a16:creationId xmlns:a16="http://schemas.microsoft.com/office/drawing/2014/main" id="{97E22D6E-98FB-CDCC-9F4E-C8B9589B19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1876" y="3785020"/>
              <a:ext cx="385582" cy="386094"/>
            </a:xfrm>
            <a:prstGeom prst="mathPlus">
              <a:avLst>
                <a:gd name="adj1" fmla="val 10001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6">
              <a:extLst>
                <a:ext uri="{FF2B5EF4-FFF2-40B4-BE49-F238E27FC236}">
                  <a16:creationId xmlns:a16="http://schemas.microsoft.com/office/drawing/2014/main" id="{D7DE4188-D1CE-3D99-F5AB-DD8151EE38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2924" y="3586997"/>
              <a:ext cx="812868" cy="782140"/>
              <a:chOff x="8049850" y="4151320"/>
              <a:chExt cx="442799" cy="426061"/>
            </a:xfrm>
          </p:grpSpPr>
          <p:sp>
            <p:nvSpPr>
              <p:cNvPr id="53" name="Oval 47">
                <a:extLst>
                  <a:ext uri="{FF2B5EF4-FFF2-40B4-BE49-F238E27FC236}">
                    <a16:creationId xmlns:a16="http://schemas.microsoft.com/office/drawing/2014/main" id="{F8445AB3-F071-E091-4AA2-4E516548A07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8058219" y="4142951"/>
                <a:ext cx="426061" cy="442799"/>
              </a:xfrm>
              <a:prstGeom prst="ellipse">
                <a:avLst/>
              </a:prstGeom>
              <a:solidFill>
                <a:srgbClr val="A6A6FF"/>
              </a:solidFill>
              <a:ln w="12700" cmpd="sng">
                <a:solidFill>
                  <a:srgbClr val="00335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none" lIns="290259" tIns="41911" rIns="78232" bIns="41911" numCol="1" spcCol="1270" rtlCol="0" anchor="ctr" anchorCtr="0">
                <a:noAutofit/>
              </a:bodyPr>
              <a:lstStyle/>
              <a:p>
                <a:pPr algn="ctr" defTabSz="48883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4" name="Picture 48" descr="ball2v2pn-2.png">
                <a:extLst>
                  <a:ext uri="{FF2B5EF4-FFF2-40B4-BE49-F238E27FC236}">
                    <a16:creationId xmlns:a16="http://schemas.microsoft.com/office/drawing/2014/main" id="{3F5B765F-D5FD-D1A8-E1E6-DEED12C95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11390" y="4359213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55" name="Picture 49" descr="ball2v2pn.png">
                <a:extLst>
                  <a:ext uri="{FF2B5EF4-FFF2-40B4-BE49-F238E27FC236}">
                    <a16:creationId xmlns:a16="http://schemas.microsoft.com/office/drawing/2014/main" id="{9A782D5B-D948-9EBE-21B6-0AE43DE0F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085562" y="4280050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56" name="Picture 50" descr="ball2v2pn.png">
                <a:extLst>
                  <a:ext uri="{FF2B5EF4-FFF2-40B4-BE49-F238E27FC236}">
                    <a16:creationId xmlns:a16="http://schemas.microsoft.com/office/drawing/2014/main" id="{887995AF-7D3B-BBB9-5FFE-BCF3AB2CF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14280" y="435463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57" name="Picture 51" descr="ball2v2pn.png">
                <a:extLst>
                  <a:ext uri="{FF2B5EF4-FFF2-40B4-BE49-F238E27FC236}">
                    <a16:creationId xmlns:a16="http://schemas.microsoft.com/office/drawing/2014/main" id="{B455D613-CD5C-DA4B-AF2C-EC2D5605FA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45440" y="4197969"/>
                <a:ext cx="189170" cy="184612"/>
              </a:xfrm>
              <a:prstGeom prst="rect">
                <a:avLst/>
              </a:prstGeom>
            </p:spPr>
          </p:pic>
          <p:pic>
            <p:nvPicPr>
              <p:cNvPr id="58" name="Picture 52" descr="ball2v2pn-2.png">
                <a:extLst>
                  <a:ext uri="{FF2B5EF4-FFF2-40B4-BE49-F238E27FC236}">
                    <a16:creationId xmlns:a16="http://schemas.microsoft.com/office/drawing/2014/main" id="{26722D12-50C2-8B0F-EE3A-42C48F0638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144745" y="4190857"/>
                <a:ext cx="189171" cy="184612"/>
              </a:xfrm>
              <a:prstGeom prst="rect">
                <a:avLst/>
              </a:prstGeom>
            </p:spPr>
          </p:pic>
          <p:pic>
            <p:nvPicPr>
              <p:cNvPr id="59" name="Picture 53" descr="ball2v2pn-2.png">
                <a:extLst>
                  <a:ext uri="{FF2B5EF4-FFF2-40B4-BE49-F238E27FC236}">
                    <a16:creationId xmlns:a16="http://schemas.microsoft.com/office/drawing/2014/main" id="{979D7BA5-010F-2C92-8ED5-B0D31F9AFB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8270968" y="4300218"/>
                <a:ext cx="189171" cy="184612"/>
              </a:xfrm>
              <a:prstGeom prst="rect">
                <a:avLst/>
              </a:prstGeom>
            </p:spPr>
          </p:pic>
        </p:grpSp>
        <p:pic>
          <p:nvPicPr>
            <p:cNvPr id="45" name="Picture 49" descr="ball2v2pn.png">
              <a:extLst>
                <a:ext uri="{FF2B5EF4-FFF2-40B4-BE49-F238E27FC236}">
                  <a16:creationId xmlns:a16="http://schemas.microsoft.com/office/drawing/2014/main" id="{0CB74F58-2923-CFF0-0D77-8EE3C0FB7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2113535" y="3823312"/>
              <a:ext cx="347270" cy="338901"/>
            </a:xfrm>
            <a:prstGeom prst="rect">
              <a:avLst/>
            </a:prstGeom>
          </p:spPr>
        </p:pic>
        <p:pic>
          <p:nvPicPr>
            <p:cNvPr id="46" name="Picture 49" descr="ball2v2pn.png">
              <a:extLst>
                <a:ext uri="{FF2B5EF4-FFF2-40B4-BE49-F238E27FC236}">
                  <a16:creationId xmlns:a16="http://schemas.microsoft.com/office/drawing/2014/main" id="{162F98F1-3756-0901-DC8B-2F4FC8D6A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69522" y="3870236"/>
              <a:ext cx="347270" cy="338901"/>
            </a:xfrm>
            <a:prstGeom prst="rect">
              <a:avLst/>
            </a:prstGeom>
          </p:spPr>
        </p:pic>
        <p:pic>
          <p:nvPicPr>
            <p:cNvPr id="47" name="Picture 53" descr="ball2v2pn-2.png">
              <a:extLst>
                <a:ext uri="{FF2B5EF4-FFF2-40B4-BE49-F238E27FC236}">
                  <a16:creationId xmlns:a16="http://schemas.microsoft.com/office/drawing/2014/main" id="{E2837077-E4E4-5F1F-89DC-06FD6A3F0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908431" y="3786287"/>
              <a:ext cx="347270" cy="338901"/>
            </a:xfrm>
            <a:prstGeom prst="rect">
              <a:avLst/>
            </a:prstGeom>
          </p:spPr>
        </p:pic>
        <p:pic>
          <p:nvPicPr>
            <p:cNvPr id="48" name="Picture 49" descr="ball2v2pn.png">
              <a:extLst>
                <a:ext uri="{FF2B5EF4-FFF2-40B4-BE49-F238E27FC236}">
                  <a16:creationId xmlns:a16="http://schemas.microsoft.com/office/drawing/2014/main" id="{B837D7AC-2F95-EB6A-8BBC-E13C95CFD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7679" y="3662008"/>
              <a:ext cx="347270" cy="338901"/>
            </a:xfrm>
            <a:prstGeom prst="rect">
              <a:avLst/>
            </a:prstGeom>
          </p:spPr>
        </p:pic>
        <p:pic>
          <p:nvPicPr>
            <p:cNvPr id="49" name="Picture 53" descr="ball2v2pn-2.png">
              <a:extLst>
                <a:ext uri="{FF2B5EF4-FFF2-40B4-BE49-F238E27FC236}">
                  <a16:creationId xmlns:a16="http://schemas.microsoft.com/office/drawing/2014/main" id="{0093A498-F829-4968-0CAB-FA18D348B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23294" y="3891707"/>
              <a:ext cx="347270" cy="338901"/>
            </a:xfrm>
            <a:prstGeom prst="rect">
              <a:avLst/>
            </a:prstGeom>
          </p:spPr>
        </p:pic>
        <p:pic>
          <p:nvPicPr>
            <p:cNvPr id="50" name="Picture 49" descr="ball2v2pn.png">
              <a:extLst>
                <a:ext uri="{FF2B5EF4-FFF2-40B4-BE49-F238E27FC236}">
                  <a16:creationId xmlns:a16="http://schemas.microsoft.com/office/drawing/2014/main" id="{C2F1393D-A13A-2999-8D8D-DFE86613F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85947" y="3776386"/>
              <a:ext cx="347270" cy="338901"/>
            </a:xfrm>
            <a:prstGeom prst="rect">
              <a:avLst/>
            </a:prstGeom>
          </p:spPr>
        </p:pic>
        <p:pic>
          <p:nvPicPr>
            <p:cNvPr id="51" name="Picture 49" descr="ball2v2pn.png">
              <a:extLst>
                <a:ext uri="{FF2B5EF4-FFF2-40B4-BE49-F238E27FC236}">
                  <a16:creationId xmlns:a16="http://schemas.microsoft.com/office/drawing/2014/main" id="{36F48454-1E28-7C00-A1AD-D8B3DC7B8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725080" y="3928731"/>
              <a:ext cx="347270" cy="338901"/>
            </a:xfrm>
            <a:prstGeom prst="rect">
              <a:avLst/>
            </a:prstGeom>
          </p:spPr>
        </p:pic>
        <p:pic>
          <p:nvPicPr>
            <p:cNvPr id="52" name="Picture 49" descr="ball2v2pn.png">
              <a:extLst>
                <a:ext uri="{FF2B5EF4-FFF2-40B4-BE49-F238E27FC236}">
                  <a16:creationId xmlns:a16="http://schemas.microsoft.com/office/drawing/2014/main" id="{02330673-EC8B-A4CF-AD9C-CB16B42EC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849672" y="3965669"/>
              <a:ext cx="347270" cy="338901"/>
            </a:xfrm>
            <a:prstGeom prst="rect">
              <a:avLst/>
            </a:prstGeom>
          </p:spPr>
        </p:pic>
      </p:grp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8B67BC27-56C1-4A74-0060-81888C1A6B97}"/>
              </a:ext>
            </a:extLst>
          </p:cNvPr>
          <p:cNvSpPr/>
          <p:nvPr/>
        </p:nvSpPr>
        <p:spPr>
          <a:xfrm>
            <a:off x="3917220" y="1674796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ED42BAD7-819F-5BBF-3585-FE9CD6810605}"/>
              </a:ext>
            </a:extLst>
          </p:cNvPr>
          <p:cNvSpPr/>
          <p:nvPr/>
        </p:nvSpPr>
        <p:spPr>
          <a:xfrm>
            <a:off x="3917867" y="2132948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D20ACC76-8C97-3D80-F622-9995DA3F4D61}"/>
              </a:ext>
            </a:extLst>
          </p:cNvPr>
          <p:cNvSpPr/>
          <p:nvPr/>
        </p:nvSpPr>
        <p:spPr>
          <a:xfrm>
            <a:off x="3927392" y="1293360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5BB005D9-966E-AC6F-9076-0C8D080DFC33}"/>
              </a:ext>
            </a:extLst>
          </p:cNvPr>
          <p:cNvSpPr/>
          <p:nvPr/>
        </p:nvSpPr>
        <p:spPr>
          <a:xfrm>
            <a:off x="3917220" y="1484078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orme libre : forme 64">
            <a:extLst>
              <a:ext uri="{FF2B5EF4-FFF2-40B4-BE49-F238E27FC236}">
                <a16:creationId xmlns:a16="http://schemas.microsoft.com/office/drawing/2014/main" id="{0BB2B2FF-F5D6-E3EA-74BD-A1294DCD8F3E}"/>
              </a:ext>
            </a:extLst>
          </p:cNvPr>
          <p:cNvSpPr/>
          <p:nvPr/>
        </p:nvSpPr>
        <p:spPr>
          <a:xfrm>
            <a:off x="3936747" y="1819103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00504499-BF1E-F318-6BEE-C28CA81E126D}"/>
              </a:ext>
            </a:extLst>
          </p:cNvPr>
          <p:cNvSpPr/>
          <p:nvPr/>
        </p:nvSpPr>
        <p:spPr>
          <a:xfrm>
            <a:off x="3947483" y="1674795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421BF74F-FB16-597A-D7BF-4E79AC162100}"/>
              </a:ext>
            </a:extLst>
          </p:cNvPr>
          <p:cNvSpPr/>
          <p:nvPr/>
        </p:nvSpPr>
        <p:spPr>
          <a:xfrm>
            <a:off x="3953865" y="1552817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5DEDE38C-3E2D-9648-A15B-E8B21E4C7423}"/>
              </a:ext>
            </a:extLst>
          </p:cNvPr>
          <p:cNvSpPr txBox="1"/>
          <p:nvPr/>
        </p:nvSpPr>
        <p:spPr>
          <a:xfrm>
            <a:off x="4801309" y="1432206"/>
            <a:ext cx="271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>
                <a:solidFill>
                  <a:schemeClr val="bg1"/>
                </a:solidFill>
              </a:rPr>
              <a:t>Average density of </a:t>
            </a:r>
            <a:r>
              <a:rPr lang="en-US">
                <a:solidFill>
                  <a:schemeClr val="bg1"/>
                </a:solidFill>
              </a:rPr>
              <a:t>state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9" name="Forme libre : forme 68">
            <a:extLst>
              <a:ext uri="{FF2B5EF4-FFF2-40B4-BE49-F238E27FC236}">
                <a16:creationId xmlns:a16="http://schemas.microsoft.com/office/drawing/2014/main" id="{4D6BF882-4CA3-FDF2-E884-F79DDC7E807A}"/>
              </a:ext>
            </a:extLst>
          </p:cNvPr>
          <p:cNvSpPr/>
          <p:nvPr/>
        </p:nvSpPr>
        <p:spPr>
          <a:xfrm>
            <a:off x="3917219" y="1270851"/>
            <a:ext cx="2950305" cy="179929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E35753E3-1352-A940-EC7B-D8D76B504981}"/>
              </a:ext>
            </a:extLst>
          </p:cNvPr>
          <p:cNvGrpSpPr/>
          <p:nvPr/>
        </p:nvGrpSpPr>
        <p:grpSpPr>
          <a:xfrm>
            <a:off x="9163595" y="4992933"/>
            <a:ext cx="2254699" cy="1039488"/>
            <a:chOff x="6156833" y="4081516"/>
            <a:chExt cx="2254699" cy="1039488"/>
          </a:xfrm>
        </p:grpSpPr>
        <p:sp>
          <p:nvSpPr>
            <p:cNvPr id="71" name="Rectangle 1039">
              <a:extLst>
                <a:ext uri="{FF2B5EF4-FFF2-40B4-BE49-F238E27FC236}">
                  <a16:creationId xmlns:a16="http://schemas.microsoft.com/office/drawing/2014/main" id="{C418863F-CA66-29D6-48F9-489479CDD1E4}"/>
                </a:ext>
              </a:extLst>
            </p:cNvPr>
            <p:cNvSpPr/>
            <p:nvPr/>
          </p:nvSpPr>
          <p:spPr>
            <a:xfrm>
              <a:off x="6331049" y="4135146"/>
              <a:ext cx="1705119" cy="985858"/>
            </a:xfrm>
            <a:custGeom>
              <a:avLst/>
              <a:gdLst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705119 w 1705119"/>
                <a:gd name="connsiteY2" fmla="*/ 1004955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414607 w 1705119"/>
                <a:gd name="connsiteY2" fmla="*/ 676343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676343"/>
                <a:gd name="connsiteX1" fmla="*/ 1705119 w 1705119"/>
                <a:gd name="connsiteY1" fmla="*/ 0 h 676343"/>
                <a:gd name="connsiteX2" fmla="*/ 1414607 w 1705119"/>
                <a:gd name="connsiteY2" fmla="*/ 676343 h 676343"/>
                <a:gd name="connsiteX3" fmla="*/ 238125 w 1705119"/>
                <a:gd name="connsiteY3" fmla="*/ 647767 h 676343"/>
                <a:gd name="connsiteX4" fmla="*/ 0 w 1705119"/>
                <a:gd name="connsiteY4" fmla="*/ 0 h 676343"/>
                <a:gd name="connsiteX0" fmla="*/ 0 w 1705119"/>
                <a:gd name="connsiteY0" fmla="*/ 0 h 804931"/>
                <a:gd name="connsiteX1" fmla="*/ 1705119 w 1705119"/>
                <a:gd name="connsiteY1" fmla="*/ 0 h 804931"/>
                <a:gd name="connsiteX2" fmla="*/ 1400320 w 1705119"/>
                <a:gd name="connsiteY2" fmla="*/ 804931 h 804931"/>
                <a:gd name="connsiteX3" fmla="*/ 238125 w 1705119"/>
                <a:gd name="connsiteY3" fmla="*/ 647767 h 804931"/>
                <a:gd name="connsiteX4" fmla="*/ 0 w 1705119"/>
                <a:gd name="connsiteY4" fmla="*/ 0 h 804931"/>
                <a:gd name="connsiteX0" fmla="*/ 0 w 1705119"/>
                <a:gd name="connsiteY0" fmla="*/ 0 h 1028772"/>
                <a:gd name="connsiteX1" fmla="*/ 1705119 w 1705119"/>
                <a:gd name="connsiteY1" fmla="*/ 0 h 1028772"/>
                <a:gd name="connsiteX2" fmla="*/ 1400320 w 1705119"/>
                <a:gd name="connsiteY2" fmla="*/ 804931 h 1028772"/>
                <a:gd name="connsiteX3" fmla="*/ 885463 w 1705119"/>
                <a:gd name="connsiteY3" fmla="*/ 1028700 h 1028772"/>
                <a:gd name="connsiteX4" fmla="*/ 238125 w 1705119"/>
                <a:gd name="connsiteY4" fmla="*/ 647767 h 1028772"/>
                <a:gd name="connsiteX5" fmla="*/ 0 w 1705119"/>
                <a:gd name="connsiteY5" fmla="*/ 0 h 1028772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985837"/>
                <a:gd name="connsiteX1" fmla="*/ 1705119 w 1705119"/>
                <a:gd name="connsiteY1" fmla="*/ 0 h 985837"/>
                <a:gd name="connsiteX2" fmla="*/ 1452708 w 1705119"/>
                <a:gd name="connsiteY2" fmla="*/ 576331 h 985837"/>
                <a:gd name="connsiteX3" fmla="*/ 885463 w 1705119"/>
                <a:gd name="connsiteY3" fmla="*/ 985837 h 985837"/>
                <a:gd name="connsiteX4" fmla="*/ 238125 w 1705119"/>
                <a:gd name="connsiteY4" fmla="*/ 647767 h 985837"/>
                <a:gd name="connsiteX5" fmla="*/ 0 w 1705119"/>
                <a:gd name="connsiteY5" fmla="*/ 0 h 985837"/>
                <a:gd name="connsiteX0" fmla="*/ 0 w 1705119"/>
                <a:gd name="connsiteY0" fmla="*/ 0 h 1010507"/>
                <a:gd name="connsiteX1" fmla="*/ 1705119 w 1705119"/>
                <a:gd name="connsiteY1" fmla="*/ 0 h 1010507"/>
                <a:gd name="connsiteX2" fmla="*/ 1452708 w 1705119"/>
                <a:gd name="connsiteY2" fmla="*/ 576331 h 1010507"/>
                <a:gd name="connsiteX3" fmla="*/ 885463 w 1705119"/>
                <a:gd name="connsiteY3" fmla="*/ 985837 h 1010507"/>
                <a:gd name="connsiteX4" fmla="*/ 238125 w 1705119"/>
                <a:gd name="connsiteY4" fmla="*/ 647767 h 1010507"/>
                <a:gd name="connsiteX5" fmla="*/ 0 w 1705119"/>
                <a:gd name="connsiteY5" fmla="*/ 0 h 1010507"/>
                <a:gd name="connsiteX0" fmla="*/ 0 w 1705119"/>
                <a:gd name="connsiteY0" fmla="*/ 0 h 985909"/>
                <a:gd name="connsiteX1" fmla="*/ 1705119 w 1705119"/>
                <a:gd name="connsiteY1" fmla="*/ 0 h 985909"/>
                <a:gd name="connsiteX2" fmla="*/ 1452708 w 1705119"/>
                <a:gd name="connsiteY2" fmla="*/ 576331 h 985909"/>
                <a:gd name="connsiteX3" fmla="*/ 885463 w 1705119"/>
                <a:gd name="connsiteY3" fmla="*/ 985837 h 985909"/>
                <a:gd name="connsiteX4" fmla="*/ 238125 w 1705119"/>
                <a:gd name="connsiteY4" fmla="*/ 647767 h 985909"/>
                <a:gd name="connsiteX5" fmla="*/ 0 w 1705119"/>
                <a:gd name="connsiteY5" fmla="*/ 0 h 985909"/>
                <a:gd name="connsiteX0" fmla="*/ 0 w 1705119"/>
                <a:gd name="connsiteY0" fmla="*/ 0 h 985902"/>
                <a:gd name="connsiteX1" fmla="*/ 1705119 w 1705119"/>
                <a:gd name="connsiteY1" fmla="*/ 0 h 985902"/>
                <a:gd name="connsiteX2" fmla="*/ 1452708 w 1705119"/>
                <a:gd name="connsiteY2" fmla="*/ 576331 h 985902"/>
                <a:gd name="connsiteX3" fmla="*/ 885463 w 1705119"/>
                <a:gd name="connsiteY3" fmla="*/ 985837 h 985902"/>
                <a:gd name="connsiteX4" fmla="*/ 238125 w 1705119"/>
                <a:gd name="connsiteY4" fmla="*/ 647767 h 985902"/>
                <a:gd name="connsiteX5" fmla="*/ 0 w 1705119"/>
                <a:gd name="connsiteY5" fmla="*/ 0 h 985902"/>
                <a:gd name="connsiteX0" fmla="*/ 0 w 1705119"/>
                <a:gd name="connsiteY0" fmla="*/ 0 h 985893"/>
                <a:gd name="connsiteX1" fmla="*/ 1705119 w 1705119"/>
                <a:gd name="connsiteY1" fmla="*/ 0 h 985893"/>
                <a:gd name="connsiteX2" fmla="*/ 1452708 w 1705119"/>
                <a:gd name="connsiteY2" fmla="*/ 576331 h 985893"/>
                <a:gd name="connsiteX3" fmla="*/ 885463 w 1705119"/>
                <a:gd name="connsiteY3" fmla="*/ 985837 h 985893"/>
                <a:gd name="connsiteX4" fmla="*/ 238125 w 1705119"/>
                <a:gd name="connsiteY4" fmla="*/ 604904 h 985893"/>
                <a:gd name="connsiteX5" fmla="*/ 0 w 1705119"/>
                <a:gd name="connsiteY5" fmla="*/ 0 h 985893"/>
                <a:gd name="connsiteX0" fmla="*/ 0 w 1705119"/>
                <a:gd name="connsiteY0" fmla="*/ 0 h 985891"/>
                <a:gd name="connsiteX1" fmla="*/ 1705119 w 1705119"/>
                <a:gd name="connsiteY1" fmla="*/ 0 h 985891"/>
                <a:gd name="connsiteX2" fmla="*/ 1452708 w 1705119"/>
                <a:gd name="connsiteY2" fmla="*/ 576331 h 985891"/>
                <a:gd name="connsiteX3" fmla="*/ 885463 w 1705119"/>
                <a:gd name="connsiteY3" fmla="*/ 985837 h 985891"/>
                <a:gd name="connsiteX4" fmla="*/ 238125 w 1705119"/>
                <a:gd name="connsiteY4" fmla="*/ 604904 h 985891"/>
                <a:gd name="connsiteX5" fmla="*/ 0 w 1705119"/>
                <a:gd name="connsiteY5" fmla="*/ 0 h 985891"/>
                <a:gd name="connsiteX0" fmla="*/ 0 w 1705119"/>
                <a:gd name="connsiteY0" fmla="*/ 0 h 985850"/>
                <a:gd name="connsiteX1" fmla="*/ 1705119 w 1705119"/>
                <a:gd name="connsiteY1" fmla="*/ 0 h 985850"/>
                <a:gd name="connsiteX2" fmla="*/ 1471758 w 1705119"/>
                <a:gd name="connsiteY2" fmla="*/ 590619 h 985850"/>
                <a:gd name="connsiteX3" fmla="*/ 885463 w 1705119"/>
                <a:gd name="connsiteY3" fmla="*/ 985837 h 985850"/>
                <a:gd name="connsiteX4" fmla="*/ 238125 w 1705119"/>
                <a:gd name="connsiteY4" fmla="*/ 604904 h 985850"/>
                <a:gd name="connsiteX5" fmla="*/ 0 w 1705119"/>
                <a:gd name="connsiteY5" fmla="*/ 0 h 985850"/>
                <a:gd name="connsiteX0" fmla="*/ 0 w 1705119"/>
                <a:gd name="connsiteY0" fmla="*/ 0 h 985858"/>
                <a:gd name="connsiteX1" fmla="*/ 1705119 w 1705119"/>
                <a:gd name="connsiteY1" fmla="*/ 0 h 985858"/>
                <a:gd name="connsiteX2" fmla="*/ 1471758 w 1705119"/>
                <a:gd name="connsiteY2" fmla="*/ 590619 h 985858"/>
                <a:gd name="connsiteX3" fmla="*/ 885463 w 1705119"/>
                <a:gd name="connsiteY3" fmla="*/ 985837 h 985858"/>
                <a:gd name="connsiteX4" fmla="*/ 238125 w 1705119"/>
                <a:gd name="connsiteY4" fmla="*/ 604904 h 985858"/>
                <a:gd name="connsiteX5" fmla="*/ 0 w 1705119"/>
                <a:gd name="connsiteY5" fmla="*/ 0 h 98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5119" h="985858">
                  <a:moveTo>
                    <a:pt x="0" y="0"/>
                  </a:moveTo>
                  <a:lnTo>
                    <a:pt x="1705119" y="0"/>
                  </a:lnTo>
                  <a:cubicBezTo>
                    <a:pt x="1620982" y="192110"/>
                    <a:pt x="1608367" y="426313"/>
                    <a:pt x="1471758" y="590619"/>
                  </a:cubicBezTo>
                  <a:cubicBezTo>
                    <a:pt x="1335149" y="754925"/>
                    <a:pt x="1091068" y="983456"/>
                    <a:pt x="885463" y="985837"/>
                  </a:cubicBezTo>
                  <a:cubicBezTo>
                    <a:pt x="679858" y="988218"/>
                    <a:pt x="377703" y="793794"/>
                    <a:pt x="238125" y="604904"/>
                  </a:cubicBezTo>
                  <a:cubicBezTo>
                    <a:pt x="98547" y="416014"/>
                    <a:pt x="79375" y="2159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E7BFE29A-E2BB-5DF0-A8FB-078685C83AF8}"/>
                </a:ext>
              </a:extLst>
            </p:cNvPr>
            <p:cNvGrpSpPr/>
            <p:nvPr/>
          </p:nvGrpSpPr>
          <p:grpSpPr>
            <a:xfrm>
              <a:off x="6156833" y="4081516"/>
              <a:ext cx="2254699" cy="994630"/>
              <a:chOff x="3913500" y="3582893"/>
              <a:chExt cx="2254699" cy="994630"/>
            </a:xfrm>
          </p:grpSpPr>
          <p:sp>
            <p:nvSpPr>
              <p:cNvPr id="77" name="Line 124">
                <a:extLst>
                  <a:ext uri="{FF2B5EF4-FFF2-40B4-BE49-F238E27FC236}">
                    <a16:creationId xmlns:a16="http://schemas.microsoft.com/office/drawing/2014/main" id="{8AC6B060-0C9E-D1B2-81D0-71079CEBD387}"/>
                  </a:ext>
                </a:extLst>
              </p:cNvPr>
              <p:cNvSpPr/>
              <p:nvPr/>
            </p:nvSpPr>
            <p:spPr>
              <a:xfrm>
                <a:off x="5028007" y="4115909"/>
                <a:ext cx="577026" cy="1376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124">
                <a:extLst>
                  <a:ext uri="{FF2B5EF4-FFF2-40B4-BE49-F238E27FC236}">
                    <a16:creationId xmlns:a16="http://schemas.microsoft.com/office/drawing/2014/main" id="{DBD1EBD5-E33C-BE9D-ACD6-04D07ED826FB}"/>
                  </a:ext>
                </a:extLst>
              </p:cNvPr>
              <p:cNvSpPr/>
              <p:nvPr/>
            </p:nvSpPr>
            <p:spPr>
              <a:xfrm>
                <a:off x="4454971" y="4154290"/>
                <a:ext cx="5760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CustomShape 129">
                <a:extLst>
                  <a:ext uri="{FF2B5EF4-FFF2-40B4-BE49-F238E27FC236}">
                    <a16:creationId xmlns:a16="http://schemas.microsoft.com/office/drawing/2014/main" id="{6CB7C8F9-F75A-0FEB-7C1D-869E99D531F2}"/>
                  </a:ext>
                </a:extLst>
              </p:cNvPr>
              <p:cNvSpPr/>
              <p:nvPr/>
            </p:nvSpPr>
            <p:spPr>
              <a:xfrm>
                <a:off x="5119378" y="4386147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CustomShape 130">
                <a:extLst>
                  <a:ext uri="{FF2B5EF4-FFF2-40B4-BE49-F238E27FC236}">
                    <a16:creationId xmlns:a16="http://schemas.microsoft.com/office/drawing/2014/main" id="{0B2DA2EF-3546-2C90-AC91-EB12D5EC9CD8}"/>
                  </a:ext>
                </a:extLst>
              </p:cNvPr>
              <p:cNvSpPr/>
              <p:nvPr/>
            </p:nvSpPr>
            <p:spPr>
              <a:xfrm>
                <a:off x="5052326" y="437860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35">
                <a:extLst>
                  <a:ext uri="{FF2B5EF4-FFF2-40B4-BE49-F238E27FC236}">
                    <a16:creationId xmlns:a16="http://schemas.microsoft.com/office/drawing/2014/main" id="{C4A3DA9F-72E5-F111-8F4A-3C367C69EAF2}"/>
                  </a:ext>
                </a:extLst>
              </p:cNvPr>
              <p:cNvSpPr/>
              <p:nvPr/>
            </p:nvSpPr>
            <p:spPr>
              <a:xfrm flipH="1" flipV="1">
                <a:off x="5037794" y="4419454"/>
                <a:ext cx="17187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96">
                <a:extLst>
                  <a:ext uri="{FF2B5EF4-FFF2-40B4-BE49-F238E27FC236}">
                    <a16:creationId xmlns:a16="http://schemas.microsoft.com/office/drawing/2014/main" id="{1FDD6C36-9E4E-6233-D862-471EF6442D86}"/>
                  </a:ext>
                </a:extLst>
              </p:cNvPr>
              <p:cNvSpPr/>
              <p:nvPr/>
            </p:nvSpPr>
            <p:spPr>
              <a:xfrm>
                <a:off x="4408103" y="3936879"/>
                <a:ext cx="125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31">
                <a:extLst>
                  <a:ext uri="{FF2B5EF4-FFF2-40B4-BE49-F238E27FC236}">
                    <a16:creationId xmlns:a16="http://schemas.microsoft.com/office/drawing/2014/main" id="{465689DE-F6B3-9403-3038-84CC22AF5C0E}"/>
                  </a:ext>
                </a:extLst>
              </p:cNvPr>
              <p:cNvSpPr/>
              <p:nvPr/>
            </p:nvSpPr>
            <p:spPr>
              <a:xfrm>
                <a:off x="4421761" y="4026368"/>
                <a:ext cx="1216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33">
                <a:extLst>
                  <a:ext uri="{FF2B5EF4-FFF2-40B4-BE49-F238E27FC236}">
                    <a16:creationId xmlns:a16="http://schemas.microsoft.com/office/drawing/2014/main" id="{CDBAE648-EA0B-D551-CC40-4E88E15BD91E}"/>
                  </a:ext>
                </a:extLst>
              </p:cNvPr>
              <p:cNvSpPr/>
              <p:nvPr/>
            </p:nvSpPr>
            <p:spPr>
              <a:xfrm>
                <a:off x="5041711" y="3776718"/>
                <a:ext cx="642364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139">
                <a:extLst>
                  <a:ext uri="{FF2B5EF4-FFF2-40B4-BE49-F238E27FC236}">
                    <a16:creationId xmlns:a16="http://schemas.microsoft.com/office/drawing/2014/main" id="{07770DBD-BD2C-2CC1-6C7F-3686B3BD4525}"/>
                  </a:ext>
                </a:extLst>
              </p:cNvPr>
              <p:cNvSpPr/>
              <p:nvPr/>
            </p:nvSpPr>
            <p:spPr>
              <a:xfrm>
                <a:off x="4388756" y="3855334"/>
                <a:ext cx="12816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124">
                <a:extLst>
                  <a:ext uri="{FF2B5EF4-FFF2-40B4-BE49-F238E27FC236}">
                    <a16:creationId xmlns:a16="http://schemas.microsoft.com/office/drawing/2014/main" id="{E669CF18-0C6B-78D3-EB40-E4CE5CC33652}"/>
                  </a:ext>
                </a:extLst>
              </p:cNvPr>
              <p:cNvSpPr/>
              <p:nvPr/>
            </p:nvSpPr>
            <p:spPr>
              <a:xfrm>
                <a:off x="5046522" y="4153285"/>
                <a:ext cx="529262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101">
                <a:extLst>
                  <a:ext uri="{FF2B5EF4-FFF2-40B4-BE49-F238E27FC236}">
                    <a16:creationId xmlns:a16="http://schemas.microsoft.com/office/drawing/2014/main" id="{5218B72C-791B-4C72-A772-8D54CF95AE71}"/>
                  </a:ext>
                </a:extLst>
              </p:cNvPr>
              <p:cNvSpPr/>
              <p:nvPr/>
            </p:nvSpPr>
            <p:spPr>
              <a:xfrm>
                <a:off x="4598540" y="4350030"/>
                <a:ext cx="435326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17">
                <a:extLst>
                  <a:ext uri="{FF2B5EF4-FFF2-40B4-BE49-F238E27FC236}">
                    <a16:creationId xmlns:a16="http://schemas.microsoft.com/office/drawing/2014/main" id="{2F3E8077-CD33-09FF-3833-1467EA1E8A09}"/>
                  </a:ext>
                </a:extLst>
              </p:cNvPr>
              <p:cNvSpPr/>
              <p:nvPr/>
            </p:nvSpPr>
            <p:spPr>
              <a:xfrm>
                <a:off x="5034503" y="4275890"/>
                <a:ext cx="428996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32">
                <a:extLst>
                  <a:ext uri="{FF2B5EF4-FFF2-40B4-BE49-F238E27FC236}">
                    <a16:creationId xmlns:a16="http://schemas.microsoft.com/office/drawing/2014/main" id="{362C25EB-FFA5-97EE-CCEB-B1EF0AEC8C1D}"/>
                  </a:ext>
                </a:extLst>
              </p:cNvPr>
              <p:cNvSpPr/>
              <p:nvPr/>
            </p:nvSpPr>
            <p:spPr>
              <a:xfrm flipV="1">
                <a:off x="4868911" y="4503494"/>
                <a:ext cx="17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85E6CA6A-9DC5-E916-16E4-128B9519BF66}"/>
                  </a:ext>
                </a:extLst>
              </p:cNvPr>
              <p:cNvSpPr/>
              <p:nvPr/>
            </p:nvSpPr>
            <p:spPr>
              <a:xfrm flipH="1">
                <a:off x="3913500" y="3840245"/>
                <a:ext cx="1126331" cy="728236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44051 h 744051"/>
                  <a:gd name="connsiteX1" fmla="*/ 97631 w 1126331"/>
                  <a:gd name="connsiteY1" fmla="*/ 715476 h 744051"/>
                  <a:gd name="connsiteX2" fmla="*/ 326231 w 1126331"/>
                  <a:gd name="connsiteY2" fmla="*/ 603558 h 744051"/>
                  <a:gd name="connsiteX3" fmla="*/ 519112 w 1126331"/>
                  <a:gd name="connsiteY3" fmla="*/ 444014 h 744051"/>
                  <a:gd name="connsiteX4" fmla="*/ 616743 w 1126331"/>
                  <a:gd name="connsiteY4" fmla="*/ 203508 h 744051"/>
                  <a:gd name="connsiteX5" fmla="*/ 650081 w 1126331"/>
                  <a:gd name="connsiteY5" fmla="*/ 29676 h 744051"/>
                  <a:gd name="connsiteX6" fmla="*/ 742950 w 1126331"/>
                  <a:gd name="connsiteY6" fmla="*/ 13007 h 744051"/>
                  <a:gd name="connsiteX7" fmla="*/ 900112 w 1126331"/>
                  <a:gd name="connsiteY7" fmla="*/ 3483 h 744051"/>
                  <a:gd name="connsiteX8" fmla="*/ 1126331 w 1126331"/>
                  <a:gd name="connsiteY8" fmla="*/ 22533 h 744051"/>
                  <a:gd name="connsiteX0" fmla="*/ 0 w 1126331"/>
                  <a:gd name="connsiteY0" fmla="*/ 736312 h 736312"/>
                  <a:gd name="connsiteX1" fmla="*/ 97631 w 1126331"/>
                  <a:gd name="connsiteY1" fmla="*/ 707737 h 736312"/>
                  <a:gd name="connsiteX2" fmla="*/ 326231 w 1126331"/>
                  <a:gd name="connsiteY2" fmla="*/ 595819 h 736312"/>
                  <a:gd name="connsiteX3" fmla="*/ 519112 w 1126331"/>
                  <a:gd name="connsiteY3" fmla="*/ 436275 h 736312"/>
                  <a:gd name="connsiteX4" fmla="*/ 616743 w 1126331"/>
                  <a:gd name="connsiteY4" fmla="*/ 195769 h 736312"/>
                  <a:gd name="connsiteX5" fmla="*/ 650081 w 1126331"/>
                  <a:gd name="connsiteY5" fmla="*/ 21937 h 736312"/>
                  <a:gd name="connsiteX6" fmla="*/ 742950 w 1126331"/>
                  <a:gd name="connsiteY6" fmla="*/ 5268 h 736312"/>
                  <a:gd name="connsiteX7" fmla="*/ 919162 w 1126331"/>
                  <a:gd name="connsiteY7" fmla="*/ 5269 h 736312"/>
                  <a:gd name="connsiteX8" fmla="*/ 1126331 w 1126331"/>
                  <a:gd name="connsiteY8" fmla="*/ 14794 h 736312"/>
                  <a:gd name="connsiteX0" fmla="*/ 0 w 1126331"/>
                  <a:gd name="connsiteY0" fmla="*/ 733579 h 733579"/>
                  <a:gd name="connsiteX1" fmla="*/ 97631 w 1126331"/>
                  <a:gd name="connsiteY1" fmla="*/ 705004 h 733579"/>
                  <a:gd name="connsiteX2" fmla="*/ 326231 w 1126331"/>
                  <a:gd name="connsiteY2" fmla="*/ 593086 h 733579"/>
                  <a:gd name="connsiteX3" fmla="*/ 519112 w 1126331"/>
                  <a:gd name="connsiteY3" fmla="*/ 433542 h 733579"/>
                  <a:gd name="connsiteX4" fmla="*/ 616743 w 1126331"/>
                  <a:gd name="connsiteY4" fmla="*/ 193036 h 733579"/>
                  <a:gd name="connsiteX5" fmla="*/ 650081 w 1126331"/>
                  <a:gd name="connsiteY5" fmla="*/ 19204 h 733579"/>
                  <a:gd name="connsiteX6" fmla="*/ 742950 w 1126331"/>
                  <a:gd name="connsiteY6" fmla="*/ 2535 h 733579"/>
                  <a:gd name="connsiteX7" fmla="*/ 919162 w 1126331"/>
                  <a:gd name="connsiteY7" fmla="*/ 2536 h 733579"/>
                  <a:gd name="connsiteX8" fmla="*/ 1126331 w 1126331"/>
                  <a:gd name="connsiteY8" fmla="*/ 12061 h 733579"/>
                  <a:gd name="connsiteX0" fmla="*/ 0 w 1126331"/>
                  <a:gd name="connsiteY0" fmla="*/ 733872 h 733872"/>
                  <a:gd name="connsiteX1" fmla="*/ 97631 w 1126331"/>
                  <a:gd name="connsiteY1" fmla="*/ 705297 h 733872"/>
                  <a:gd name="connsiteX2" fmla="*/ 326231 w 1126331"/>
                  <a:gd name="connsiteY2" fmla="*/ 593379 h 733872"/>
                  <a:gd name="connsiteX3" fmla="*/ 519112 w 1126331"/>
                  <a:gd name="connsiteY3" fmla="*/ 433835 h 733872"/>
                  <a:gd name="connsiteX4" fmla="*/ 616743 w 1126331"/>
                  <a:gd name="connsiteY4" fmla="*/ 193329 h 733872"/>
                  <a:gd name="connsiteX5" fmla="*/ 650081 w 1126331"/>
                  <a:gd name="connsiteY5" fmla="*/ 19497 h 733872"/>
                  <a:gd name="connsiteX6" fmla="*/ 742950 w 1126331"/>
                  <a:gd name="connsiteY6" fmla="*/ 2828 h 733872"/>
                  <a:gd name="connsiteX7" fmla="*/ 928687 w 1126331"/>
                  <a:gd name="connsiteY7" fmla="*/ 7591 h 733872"/>
                  <a:gd name="connsiteX8" fmla="*/ 1126331 w 1126331"/>
                  <a:gd name="connsiteY8" fmla="*/ 12354 h 733872"/>
                  <a:gd name="connsiteX0" fmla="*/ 0 w 1126331"/>
                  <a:gd name="connsiteY0" fmla="*/ 733872 h 733872"/>
                  <a:gd name="connsiteX1" fmla="*/ 97631 w 1126331"/>
                  <a:gd name="connsiteY1" fmla="*/ 705297 h 733872"/>
                  <a:gd name="connsiteX2" fmla="*/ 326231 w 1126331"/>
                  <a:gd name="connsiteY2" fmla="*/ 593379 h 733872"/>
                  <a:gd name="connsiteX3" fmla="*/ 519112 w 1126331"/>
                  <a:gd name="connsiteY3" fmla="*/ 433835 h 733872"/>
                  <a:gd name="connsiteX4" fmla="*/ 616743 w 1126331"/>
                  <a:gd name="connsiteY4" fmla="*/ 193329 h 733872"/>
                  <a:gd name="connsiteX5" fmla="*/ 650081 w 1126331"/>
                  <a:gd name="connsiteY5" fmla="*/ 19497 h 733872"/>
                  <a:gd name="connsiteX6" fmla="*/ 742950 w 1126331"/>
                  <a:gd name="connsiteY6" fmla="*/ 2828 h 733872"/>
                  <a:gd name="connsiteX7" fmla="*/ 928687 w 1126331"/>
                  <a:gd name="connsiteY7" fmla="*/ 7591 h 733872"/>
                  <a:gd name="connsiteX8" fmla="*/ 1126331 w 1126331"/>
                  <a:gd name="connsiteY8" fmla="*/ 12354 h 733872"/>
                  <a:gd name="connsiteX0" fmla="*/ 0 w 1126331"/>
                  <a:gd name="connsiteY0" fmla="*/ 731447 h 731447"/>
                  <a:gd name="connsiteX1" fmla="*/ 97631 w 1126331"/>
                  <a:gd name="connsiteY1" fmla="*/ 702872 h 731447"/>
                  <a:gd name="connsiteX2" fmla="*/ 326231 w 1126331"/>
                  <a:gd name="connsiteY2" fmla="*/ 590954 h 731447"/>
                  <a:gd name="connsiteX3" fmla="*/ 519112 w 1126331"/>
                  <a:gd name="connsiteY3" fmla="*/ 431410 h 731447"/>
                  <a:gd name="connsiteX4" fmla="*/ 616743 w 1126331"/>
                  <a:gd name="connsiteY4" fmla="*/ 190904 h 731447"/>
                  <a:gd name="connsiteX5" fmla="*/ 650081 w 1126331"/>
                  <a:gd name="connsiteY5" fmla="*/ 17072 h 731447"/>
                  <a:gd name="connsiteX6" fmla="*/ 742950 w 1126331"/>
                  <a:gd name="connsiteY6" fmla="*/ 403 h 731447"/>
                  <a:gd name="connsiteX7" fmla="*/ 928687 w 1126331"/>
                  <a:gd name="connsiteY7" fmla="*/ 5166 h 731447"/>
                  <a:gd name="connsiteX8" fmla="*/ 1126331 w 1126331"/>
                  <a:gd name="connsiteY8" fmla="*/ 9929 h 731447"/>
                  <a:gd name="connsiteX0" fmla="*/ 0 w 1126331"/>
                  <a:gd name="connsiteY0" fmla="*/ 731447 h 731447"/>
                  <a:gd name="connsiteX1" fmla="*/ 97631 w 1126331"/>
                  <a:gd name="connsiteY1" fmla="*/ 702872 h 731447"/>
                  <a:gd name="connsiteX2" fmla="*/ 326231 w 1126331"/>
                  <a:gd name="connsiteY2" fmla="*/ 590954 h 731447"/>
                  <a:gd name="connsiteX3" fmla="*/ 519112 w 1126331"/>
                  <a:gd name="connsiteY3" fmla="*/ 431410 h 731447"/>
                  <a:gd name="connsiteX4" fmla="*/ 616743 w 1126331"/>
                  <a:gd name="connsiteY4" fmla="*/ 190904 h 731447"/>
                  <a:gd name="connsiteX5" fmla="*/ 650081 w 1126331"/>
                  <a:gd name="connsiteY5" fmla="*/ 17072 h 731447"/>
                  <a:gd name="connsiteX6" fmla="*/ 742950 w 1126331"/>
                  <a:gd name="connsiteY6" fmla="*/ 403 h 731447"/>
                  <a:gd name="connsiteX7" fmla="*/ 928687 w 1126331"/>
                  <a:gd name="connsiteY7" fmla="*/ 5166 h 731447"/>
                  <a:gd name="connsiteX8" fmla="*/ 1126331 w 1126331"/>
                  <a:gd name="connsiteY8" fmla="*/ 9929 h 731447"/>
                  <a:gd name="connsiteX0" fmla="*/ 0 w 1126331"/>
                  <a:gd name="connsiteY0" fmla="*/ 731435 h 731435"/>
                  <a:gd name="connsiteX1" fmla="*/ 97631 w 1126331"/>
                  <a:gd name="connsiteY1" fmla="*/ 702860 h 731435"/>
                  <a:gd name="connsiteX2" fmla="*/ 326231 w 1126331"/>
                  <a:gd name="connsiteY2" fmla="*/ 590942 h 731435"/>
                  <a:gd name="connsiteX3" fmla="*/ 519112 w 1126331"/>
                  <a:gd name="connsiteY3" fmla="*/ 431398 h 731435"/>
                  <a:gd name="connsiteX4" fmla="*/ 616743 w 1126331"/>
                  <a:gd name="connsiteY4" fmla="*/ 190892 h 731435"/>
                  <a:gd name="connsiteX5" fmla="*/ 650081 w 1126331"/>
                  <a:gd name="connsiteY5" fmla="*/ 17060 h 731435"/>
                  <a:gd name="connsiteX6" fmla="*/ 742950 w 1126331"/>
                  <a:gd name="connsiteY6" fmla="*/ 5153 h 731435"/>
                  <a:gd name="connsiteX7" fmla="*/ 928687 w 1126331"/>
                  <a:gd name="connsiteY7" fmla="*/ 5154 h 731435"/>
                  <a:gd name="connsiteX8" fmla="*/ 1126331 w 1126331"/>
                  <a:gd name="connsiteY8" fmla="*/ 9917 h 731435"/>
                  <a:gd name="connsiteX0" fmla="*/ 0 w 1126331"/>
                  <a:gd name="connsiteY0" fmla="*/ 731435 h 731435"/>
                  <a:gd name="connsiteX1" fmla="*/ 97631 w 1126331"/>
                  <a:gd name="connsiteY1" fmla="*/ 702860 h 731435"/>
                  <a:gd name="connsiteX2" fmla="*/ 326231 w 1126331"/>
                  <a:gd name="connsiteY2" fmla="*/ 590942 h 731435"/>
                  <a:gd name="connsiteX3" fmla="*/ 519112 w 1126331"/>
                  <a:gd name="connsiteY3" fmla="*/ 431398 h 731435"/>
                  <a:gd name="connsiteX4" fmla="*/ 616743 w 1126331"/>
                  <a:gd name="connsiteY4" fmla="*/ 190892 h 731435"/>
                  <a:gd name="connsiteX5" fmla="*/ 650081 w 1126331"/>
                  <a:gd name="connsiteY5" fmla="*/ 17060 h 731435"/>
                  <a:gd name="connsiteX6" fmla="*/ 742950 w 1126331"/>
                  <a:gd name="connsiteY6" fmla="*/ 5153 h 731435"/>
                  <a:gd name="connsiteX7" fmla="*/ 928687 w 1126331"/>
                  <a:gd name="connsiteY7" fmla="*/ 5154 h 731435"/>
                  <a:gd name="connsiteX8" fmla="*/ 1126331 w 1126331"/>
                  <a:gd name="connsiteY8" fmla="*/ 9917 h 731435"/>
                  <a:gd name="connsiteX0" fmla="*/ 0 w 1126331"/>
                  <a:gd name="connsiteY0" fmla="*/ 732213 h 732213"/>
                  <a:gd name="connsiteX1" fmla="*/ 97631 w 1126331"/>
                  <a:gd name="connsiteY1" fmla="*/ 703638 h 732213"/>
                  <a:gd name="connsiteX2" fmla="*/ 326231 w 1126331"/>
                  <a:gd name="connsiteY2" fmla="*/ 591720 h 732213"/>
                  <a:gd name="connsiteX3" fmla="*/ 519112 w 1126331"/>
                  <a:gd name="connsiteY3" fmla="*/ 432176 h 732213"/>
                  <a:gd name="connsiteX4" fmla="*/ 616743 w 1126331"/>
                  <a:gd name="connsiteY4" fmla="*/ 191670 h 732213"/>
                  <a:gd name="connsiteX5" fmla="*/ 650081 w 1126331"/>
                  <a:gd name="connsiteY5" fmla="*/ 17838 h 732213"/>
                  <a:gd name="connsiteX6" fmla="*/ 742950 w 1126331"/>
                  <a:gd name="connsiteY6" fmla="*/ 5931 h 732213"/>
                  <a:gd name="connsiteX7" fmla="*/ 928687 w 1126331"/>
                  <a:gd name="connsiteY7" fmla="*/ 5932 h 732213"/>
                  <a:gd name="connsiteX8" fmla="*/ 1126331 w 1126331"/>
                  <a:gd name="connsiteY8" fmla="*/ 10695 h 732213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27590 w 1126331"/>
                  <a:gd name="connsiteY5" fmla="*/ 74241 h 726574"/>
                  <a:gd name="connsiteX6" fmla="*/ 650081 w 1126331"/>
                  <a:gd name="connsiteY6" fmla="*/ 12199 h 726574"/>
                  <a:gd name="connsiteX7" fmla="*/ 742950 w 1126331"/>
                  <a:gd name="connsiteY7" fmla="*/ 292 h 726574"/>
                  <a:gd name="connsiteX8" fmla="*/ 928687 w 1126331"/>
                  <a:gd name="connsiteY8" fmla="*/ 293 h 726574"/>
                  <a:gd name="connsiteX9" fmla="*/ 1126331 w 1126331"/>
                  <a:gd name="connsiteY9" fmla="*/ 5056 h 726574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50081 w 1126331"/>
                  <a:gd name="connsiteY5" fmla="*/ 12199 h 726574"/>
                  <a:gd name="connsiteX6" fmla="*/ 742950 w 1126331"/>
                  <a:gd name="connsiteY6" fmla="*/ 292 h 726574"/>
                  <a:gd name="connsiteX7" fmla="*/ 928687 w 1126331"/>
                  <a:gd name="connsiteY7" fmla="*/ 293 h 726574"/>
                  <a:gd name="connsiteX8" fmla="*/ 1126331 w 1126331"/>
                  <a:gd name="connsiteY8" fmla="*/ 5056 h 726574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50081 w 1126331"/>
                  <a:gd name="connsiteY5" fmla="*/ 12199 h 726574"/>
                  <a:gd name="connsiteX6" fmla="*/ 742950 w 1126331"/>
                  <a:gd name="connsiteY6" fmla="*/ 292 h 726574"/>
                  <a:gd name="connsiteX7" fmla="*/ 928687 w 1126331"/>
                  <a:gd name="connsiteY7" fmla="*/ 293 h 726574"/>
                  <a:gd name="connsiteX8" fmla="*/ 1126331 w 1126331"/>
                  <a:gd name="connsiteY8" fmla="*/ 5056 h 72657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8236 h 728236"/>
                  <a:gd name="connsiteX1" fmla="*/ 97631 w 1126331"/>
                  <a:gd name="connsiteY1" fmla="*/ 699661 h 728236"/>
                  <a:gd name="connsiteX2" fmla="*/ 326231 w 1126331"/>
                  <a:gd name="connsiteY2" fmla="*/ 587743 h 728236"/>
                  <a:gd name="connsiteX3" fmla="*/ 519112 w 1126331"/>
                  <a:gd name="connsiteY3" fmla="*/ 428199 h 728236"/>
                  <a:gd name="connsiteX4" fmla="*/ 616743 w 1126331"/>
                  <a:gd name="connsiteY4" fmla="*/ 187693 h 728236"/>
                  <a:gd name="connsiteX5" fmla="*/ 642937 w 1126331"/>
                  <a:gd name="connsiteY5" fmla="*/ 25767 h 728236"/>
                  <a:gd name="connsiteX6" fmla="*/ 742950 w 1126331"/>
                  <a:gd name="connsiteY6" fmla="*/ 1954 h 728236"/>
                  <a:gd name="connsiteX7" fmla="*/ 928687 w 1126331"/>
                  <a:gd name="connsiteY7" fmla="*/ 1955 h 728236"/>
                  <a:gd name="connsiteX8" fmla="*/ 1126331 w 1126331"/>
                  <a:gd name="connsiteY8" fmla="*/ 6718 h 728236"/>
                  <a:gd name="connsiteX0" fmla="*/ 0 w 1126331"/>
                  <a:gd name="connsiteY0" fmla="*/ 728236 h 728236"/>
                  <a:gd name="connsiteX1" fmla="*/ 97631 w 1126331"/>
                  <a:gd name="connsiteY1" fmla="*/ 699661 h 728236"/>
                  <a:gd name="connsiteX2" fmla="*/ 326231 w 1126331"/>
                  <a:gd name="connsiteY2" fmla="*/ 587743 h 728236"/>
                  <a:gd name="connsiteX3" fmla="*/ 519112 w 1126331"/>
                  <a:gd name="connsiteY3" fmla="*/ 428199 h 728236"/>
                  <a:gd name="connsiteX4" fmla="*/ 616743 w 1126331"/>
                  <a:gd name="connsiteY4" fmla="*/ 187693 h 728236"/>
                  <a:gd name="connsiteX5" fmla="*/ 642937 w 1126331"/>
                  <a:gd name="connsiteY5" fmla="*/ 25767 h 728236"/>
                  <a:gd name="connsiteX6" fmla="*/ 742950 w 1126331"/>
                  <a:gd name="connsiteY6" fmla="*/ 1954 h 728236"/>
                  <a:gd name="connsiteX7" fmla="*/ 928687 w 1126331"/>
                  <a:gd name="connsiteY7" fmla="*/ 1955 h 728236"/>
                  <a:gd name="connsiteX8" fmla="*/ 1126331 w 1126331"/>
                  <a:gd name="connsiteY8" fmla="*/ 6718 h 72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6331" h="728236">
                    <a:moveTo>
                      <a:pt x="0" y="728236"/>
                    </a:moveTo>
                    <a:cubicBezTo>
                      <a:pt x="21629" y="725656"/>
                      <a:pt x="43259" y="723076"/>
                      <a:pt x="97631" y="699661"/>
                    </a:cubicBezTo>
                    <a:cubicBezTo>
                      <a:pt x="152003" y="676245"/>
                      <a:pt x="255984" y="632987"/>
                      <a:pt x="326231" y="587743"/>
                    </a:cubicBezTo>
                    <a:cubicBezTo>
                      <a:pt x="396478" y="542499"/>
                      <a:pt x="470693" y="494874"/>
                      <a:pt x="519112" y="428199"/>
                    </a:cubicBezTo>
                    <a:cubicBezTo>
                      <a:pt x="567531" y="361524"/>
                      <a:pt x="605631" y="245240"/>
                      <a:pt x="616743" y="187693"/>
                    </a:cubicBezTo>
                    <a:cubicBezTo>
                      <a:pt x="627855" y="130146"/>
                      <a:pt x="633235" y="45235"/>
                      <a:pt x="642937" y="25767"/>
                    </a:cubicBezTo>
                    <a:cubicBezTo>
                      <a:pt x="652639" y="6299"/>
                      <a:pt x="695325" y="5923"/>
                      <a:pt x="742950" y="1954"/>
                    </a:cubicBezTo>
                    <a:cubicBezTo>
                      <a:pt x="790575" y="-2015"/>
                      <a:pt x="864790" y="1161"/>
                      <a:pt x="928687" y="1955"/>
                    </a:cubicBezTo>
                    <a:cubicBezTo>
                      <a:pt x="992584" y="2749"/>
                      <a:pt x="1045567" y="2352"/>
                      <a:pt x="1126331" y="6718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" name="CustomShape 106">
                <a:extLst>
                  <a:ext uri="{FF2B5EF4-FFF2-40B4-BE49-F238E27FC236}">
                    <a16:creationId xmlns:a16="http://schemas.microsoft.com/office/drawing/2014/main" id="{CF23F3D1-ABFD-1E80-B3E3-5906D3DAD0C8}"/>
                  </a:ext>
                </a:extLst>
              </p:cNvPr>
              <p:cNvSpPr/>
              <p:nvPr/>
            </p:nvSpPr>
            <p:spPr>
              <a:xfrm>
                <a:off x="5211944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34">
                <a:extLst>
                  <a:ext uri="{FF2B5EF4-FFF2-40B4-BE49-F238E27FC236}">
                    <a16:creationId xmlns:a16="http://schemas.microsoft.com/office/drawing/2014/main" id="{18129595-0CE0-F02B-66B6-B340C3ACB7A1}"/>
                  </a:ext>
                </a:extLst>
              </p:cNvPr>
              <p:cNvSpPr/>
              <p:nvPr/>
            </p:nvSpPr>
            <p:spPr>
              <a:xfrm flipV="1">
                <a:off x="5037378" y="3582893"/>
                <a:ext cx="418" cy="99463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" name="Line 137">
                <a:extLst>
                  <a:ext uri="{FF2B5EF4-FFF2-40B4-BE49-F238E27FC236}">
                    <a16:creationId xmlns:a16="http://schemas.microsoft.com/office/drawing/2014/main" id="{0A9CB88A-8822-DB9A-264E-913D1017A4F6}"/>
                  </a:ext>
                </a:extLst>
              </p:cNvPr>
              <p:cNvSpPr/>
              <p:nvPr/>
            </p:nvSpPr>
            <p:spPr>
              <a:xfrm>
                <a:off x="4462959" y="4118070"/>
                <a:ext cx="565048" cy="0"/>
              </a:xfrm>
              <a:prstGeom prst="line">
                <a:avLst/>
              </a:prstGeom>
              <a:solidFill>
                <a:srgbClr val="6666FF"/>
              </a:solidFill>
              <a:ln w="12700">
                <a:solidFill>
                  <a:srgbClr val="6666FF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38">
                <a:extLst>
                  <a:ext uri="{FF2B5EF4-FFF2-40B4-BE49-F238E27FC236}">
                    <a16:creationId xmlns:a16="http://schemas.microsoft.com/office/drawing/2014/main" id="{FD4180A3-72F2-736A-D110-AA03D787E77B}"/>
                  </a:ext>
                </a:extLst>
              </p:cNvPr>
              <p:cNvSpPr/>
              <p:nvPr/>
            </p:nvSpPr>
            <p:spPr>
              <a:xfrm flipV="1">
                <a:off x="5040553" y="4082976"/>
                <a:ext cx="574402" cy="6689"/>
              </a:xfrm>
              <a:prstGeom prst="line">
                <a:avLst/>
              </a:prstGeom>
              <a:solidFill>
                <a:srgbClr val="FF0000"/>
              </a:solidFill>
              <a:ln w="12700">
                <a:solidFill>
                  <a:schemeClr val="accent2"/>
                </a:solidFill>
                <a:prstDash val="sysDot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B368B62-25FA-82E0-333E-E07A99207A03}"/>
                  </a:ext>
                </a:extLst>
              </p:cNvPr>
              <p:cNvSpPr/>
              <p:nvPr/>
            </p:nvSpPr>
            <p:spPr>
              <a:xfrm>
                <a:off x="5041868" y="3696834"/>
                <a:ext cx="1126331" cy="783787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6331" h="783787">
                    <a:moveTo>
                      <a:pt x="0" y="783787"/>
                    </a:moveTo>
                    <a:cubicBezTo>
                      <a:pt x="21629" y="781207"/>
                      <a:pt x="43259" y="778627"/>
                      <a:pt x="97631" y="755212"/>
                    </a:cubicBezTo>
                    <a:cubicBezTo>
                      <a:pt x="152003" y="731796"/>
                      <a:pt x="255984" y="688538"/>
                      <a:pt x="326231" y="643294"/>
                    </a:cubicBezTo>
                    <a:cubicBezTo>
                      <a:pt x="396478" y="598050"/>
                      <a:pt x="470693" y="550425"/>
                      <a:pt x="519112" y="483750"/>
                    </a:cubicBezTo>
                    <a:cubicBezTo>
                      <a:pt x="567531" y="417075"/>
                      <a:pt x="599678" y="345637"/>
                      <a:pt x="616743" y="243244"/>
                    </a:cubicBezTo>
                    <a:cubicBezTo>
                      <a:pt x="633808" y="140851"/>
                      <a:pt x="629840" y="109893"/>
                      <a:pt x="650081" y="69412"/>
                    </a:cubicBezTo>
                    <a:cubicBezTo>
                      <a:pt x="670322" y="28931"/>
                      <a:pt x="696515" y="4721"/>
                      <a:pt x="738187" y="356"/>
                    </a:cubicBezTo>
                    <a:cubicBezTo>
                      <a:pt x="779859" y="-4009"/>
                      <a:pt x="835421" y="32900"/>
                      <a:pt x="900112" y="43219"/>
                    </a:cubicBezTo>
                    <a:cubicBezTo>
                      <a:pt x="964803" y="53538"/>
                      <a:pt x="1045567" y="57903"/>
                      <a:pt x="1126331" y="62269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" name="CustomShape 102">
                <a:extLst>
                  <a:ext uri="{FF2B5EF4-FFF2-40B4-BE49-F238E27FC236}">
                    <a16:creationId xmlns:a16="http://schemas.microsoft.com/office/drawing/2014/main" id="{89CB34BC-BF6A-69EB-469E-2DC7694642B0}"/>
                  </a:ext>
                </a:extLst>
              </p:cNvPr>
              <p:cNvSpPr/>
              <p:nvPr/>
            </p:nvSpPr>
            <p:spPr>
              <a:xfrm>
                <a:off x="4967360" y="4467494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CustomShape 123">
                <a:extLst>
                  <a:ext uri="{FF2B5EF4-FFF2-40B4-BE49-F238E27FC236}">
                    <a16:creationId xmlns:a16="http://schemas.microsoft.com/office/drawing/2014/main" id="{66391F92-21B1-5E47-B609-1E138490C049}"/>
                  </a:ext>
                </a:extLst>
              </p:cNvPr>
              <p:cNvSpPr/>
              <p:nvPr/>
            </p:nvSpPr>
            <p:spPr>
              <a:xfrm>
                <a:off x="4888060" y="4467494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CustomShape 102">
                <a:extLst>
                  <a:ext uri="{FF2B5EF4-FFF2-40B4-BE49-F238E27FC236}">
                    <a16:creationId xmlns:a16="http://schemas.microsoft.com/office/drawing/2014/main" id="{FCC73085-09DB-8CDB-E791-25DDF9B070D3}"/>
                  </a:ext>
                </a:extLst>
              </p:cNvPr>
              <p:cNvSpPr/>
              <p:nvPr/>
            </p:nvSpPr>
            <p:spPr>
              <a:xfrm>
                <a:off x="4944961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CustomShape 102">
                <a:extLst>
                  <a:ext uri="{FF2B5EF4-FFF2-40B4-BE49-F238E27FC236}">
                    <a16:creationId xmlns:a16="http://schemas.microsoft.com/office/drawing/2014/main" id="{871F427F-8735-07FB-27B7-9BA0C29F0BC4}"/>
                  </a:ext>
                </a:extLst>
              </p:cNvPr>
              <p:cNvSpPr/>
              <p:nvPr/>
            </p:nvSpPr>
            <p:spPr>
              <a:xfrm>
                <a:off x="4838176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CustomShape 102">
                <a:extLst>
                  <a:ext uri="{FF2B5EF4-FFF2-40B4-BE49-F238E27FC236}">
                    <a16:creationId xmlns:a16="http://schemas.microsoft.com/office/drawing/2014/main" id="{4B4D4DC2-F270-9C10-FC75-D930EB6C4705}"/>
                  </a:ext>
                </a:extLst>
              </p:cNvPr>
              <p:cNvSpPr/>
              <p:nvPr/>
            </p:nvSpPr>
            <p:spPr>
              <a:xfrm>
                <a:off x="4731390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CustomShape 102">
                <a:extLst>
                  <a:ext uri="{FF2B5EF4-FFF2-40B4-BE49-F238E27FC236}">
                    <a16:creationId xmlns:a16="http://schemas.microsoft.com/office/drawing/2014/main" id="{CDF997A9-21A0-9464-7BE8-21EDA5416A26}"/>
                  </a:ext>
                </a:extLst>
              </p:cNvPr>
              <p:cNvSpPr/>
              <p:nvPr/>
            </p:nvSpPr>
            <p:spPr>
              <a:xfrm>
                <a:off x="4624604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CustomShape 127">
                <a:extLst>
                  <a:ext uri="{FF2B5EF4-FFF2-40B4-BE49-F238E27FC236}">
                    <a16:creationId xmlns:a16="http://schemas.microsoft.com/office/drawing/2014/main" id="{DB08DB58-D73E-9F27-596C-8E6C90FAA7E2}"/>
                  </a:ext>
                </a:extLst>
              </p:cNvPr>
              <p:cNvSpPr/>
              <p:nvPr/>
            </p:nvSpPr>
            <p:spPr>
              <a:xfrm>
                <a:off x="5063296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CustomShape 128">
                <a:extLst>
                  <a:ext uri="{FF2B5EF4-FFF2-40B4-BE49-F238E27FC236}">
                    <a16:creationId xmlns:a16="http://schemas.microsoft.com/office/drawing/2014/main" id="{C1D97DC0-587D-DC7D-BAC7-A2E096A194B8}"/>
                  </a:ext>
                </a:extLst>
              </p:cNvPr>
              <p:cNvSpPr/>
              <p:nvPr/>
            </p:nvSpPr>
            <p:spPr>
              <a:xfrm>
                <a:off x="5360591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24">
                <a:extLst>
                  <a:ext uri="{FF2B5EF4-FFF2-40B4-BE49-F238E27FC236}">
                    <a16:creationId xmlns:a16="http://schemas.microsoft.com/office/drawing/2014/main" id="{DFDA27A4-6F36-8BF3-821A-0BDC8E29E758}"/>
                  </a:ext>
                </a:extLst>
              </p:cNvPr>
              <p:cNvSpPr/>
              <p:nvPr/>
            </p:nvSpPr>
            <p:spPr>
              <a:xfrm>
                <a:off x="4483678" y="4199149"/>
                <a:ext cx="558033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CustomShape 127">
                <a:extLst>
                  <a:ext uri="{FF2B5EF4-FFF2-40B4-BE49-F238E27FC236}">
                    <a16:creationId xmlns:a16="http://schemas.microsoft.com/office/drawing/2014/main" id="{C735E05B-CDCC-9A77-6124-EDEFBF5F5EF7}"/>
                  </a:ext>
                </a:extLst>
              </p:cNvPr>
              <p:cNvSpPr/>
              <p:nvPr/>
            </p:nvSpPr>
            <p:spPr>
              <a:xfrm>
                <a:off x="5275153" y="4117285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CustomShape 118">
                <a:extLst>
                  <a:ext uri="{FF2B5EF4-FFF2-40B4-BE49-F238E27FC236}">
                    <a16:creationId xmlns:a16="http://schemas.microsoft.com/office/drawing/2014/main" id="{DB525774-6DC0-9AE4-C643-673CFFEB8B77}"/>
                  </a:ext>
                </a:extLst>
              </p:cNvPr>
              <p:cNvSpPr/>
              <p:nvPr/>
            </p:nvSpPr>
            <p:spPr>
              <a:xfrm>
                <a:off x="4626693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CustomShape 119">
                <a:extLst>
                  <a:ext uri="{FF2B5EF4-FFF2-40B4-BE49-F238E27FC236}">
                    <a16:creationId xmlns:a16="http://schemas.microsoft.com/office/drawing/2014/main" id="{B003112A-78D3-FA79-114F-2CBC65565265}"/>
                  </a:ext>
                </a:extLst>
              </p:cNvPr>
              <p:cNvSpPr/>
              <p:nvPr/>
            </p:nvSpPr>
            <p:spPr>
              <a:xfrm>
                <a:off x="4927152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CustomShape 120">
                <a:extLst>
                  <a:ext uri="{FF2B5EF4-FFF2-40B4-BE49-F238E27FC236}">
                    <a16:creationId xmlns:a16="http://schemas.microsoft.com/office/drawing/2014/main" id="{16B80D4C-3477-B692-E09E-CD411A934502}"/>
                  </a:ext>
                </a:extLst>
              </p:cNvPr>
              <p:cNvSpPr/>
              <p:nvPr/>
            </p:nvSpPr>
            <p:spPr>
              <a:xfrm>
                <a:off x="4526540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CustomShape 121">
                <a:extLst>
                  <a:ext uri="{FF2B5EF4-FFF2-40B4-BE49-F238E27FC236}">
                    <a16:creationId xmlns:a16="http://schemas.microsoft.com/office/drawing/2014/main" id="{FC7CB1AD-1C2C-0417-12E7-DF570F4D99F2}"/>
                  </a:ext>
                </a:extLst>
              </p:cNvPr>
              <p:cNvSpPr/>
              <p:nvPr/>
            </p:nvSpPr>
            <p:spPr>
              <a:xfrm>
                <a:off x="4826999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CustomShape 125">
                <a:extLst>
                  <a:ext uri="{FF2B5EF4-FFF2-40B4-BE49-F238E27FC236}">
                    <a16:creationId xmlns:a16="http://schemas.microsoft.com/office/drawing/2014/main" id="{2308B442-65C3-8139-1DEE-9690387AFE70}"/>
                  </a:ext>
                </a:extLst>
              </p:cNvPr>
              <p:cNvSpPr/>
              <p:nvPr/>
            </p:nvSpPr>
            <p:spPr>
              <a:xfrm>
                <a:off x="4726846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11" name="Line 101">
                <a:extLst>
                  <a:ext uri="{FF2B5EF4-FFF2-40B4-BE49-F238E27FC236}">
                    <a16:creationId xmlns:a16="http://schemas.microsoft.com/office/drawing/2014/main" id="{C9F071BC-8649-3654-33D6-25CAF634B71E}"/>
                  </a:ext>
                </a:extLst>
              </p:cNvPr>
              <p:cNvSpPr/>
              <p:nvPr/>
            </p:nvSpPr>
            <p:spPr>
              <a:xfrm>
                <a:off x="4649753" y="4386030"/>
                <a:ext cx="38475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CustomShape 102">
                <a:extLst>
                  <a:ext uri="{FF2B5EF4-FFF2-40B4-BE49-F238E27FC236}">
                    <a16:creationId xmlns:a16="http://schemas.microsoft.com/office/drawing/2014/main" id="{690F96BA-5B16-AD87-653D-37D67FF41175}"/>
                  </a:ext>
                </a:extLst>
              </p:cNvPr>
              <p:cNvSpPr/>
              <p:nvPr/>
            </p:nvSpPr>
            <p:spPr>
              <a:xfrm>
                <a:off x="4904276" y="4353475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CustomShape 123">
                <a:extLst>
                  <a:ext uri="{FF2B5EF4-FFF2-40B4-BE49-F238E27FC236}">
                    <a16:creationId xmlns:a16="http://schemas.microsoft.com/office/drawing/2014/main" id="{FDE9AAFD-5E15-7A06-973B-6268C4494562}"/>
                  </a:ext>
                </a:extLst>
              </p:cNvPr>
              <p:cNvSpPr/>
              <p:nvPr/>
            </p:nvSpPr>
            <p:spPr>
              <a:xfrm>
                <a:off x="4786872" y="4353475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17">
                <a:extLst>
                  <a:ext uri="{FF2B5EF4-FFF2-40B4-BE49-F238E27FC236}">
                    <a16:creationId xmlns:a16="http://schemas.microsoft.com/office/drawing/2014/main" id="{68734890-6808-C188-3552-080614E73836}"/>
                  </a:ext>
                </a:extLst>
              </p:cNvPr>
              <p:cNvSpPr/>
              <p:nvPr/>
            </p:nvSpPr>
            <p:spPr>
              <a:xfrm>
                <a:off x="5034503" y="4320580"/>
                <a:ext cx="362088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CustomShape 126">
                <a:extLst>
                  <a:ext uri="{FF2B5EF4-FFF2-40B4-BE49-F238E27FC236}">
                    <a16:creationId xmlns:a16="http://schemas.microsoft.com/office/drawing/2014/main" id="{AB9EE445-B9BF-18DC-B179-CFDA6189B634}"/>
                  </a:ext>
                </a:extLst>
              </p:cNvPr>
              <p:cNvSpPr/>
              <p:nvPr/>
            </p:nvSpPr>
            <p:spPr>
              <a:xfrm>
                <a:off x="5281970" y="428074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CustomShape 106">
                <a:extLst>
                  <a:ext uri="{FF2B5EF4-FFF2-40B4-BE49-F238E27FC236}">
                    <a16:creationId xmlns:a16="http://schemas.microsoft.com/office/drawing/2014/main" id="{4A8B270C-E182-C275-D55A-DF97D92E7240}"/>
                  </a:ext>
                </a:extLst>
              </p:cNvPr>
              <p:cNvSpPr/>
              <p:nvPr/>
            </p:nvSpPr>
            <p:spPr>
              <a:xfrm>
                <a:off x="5136611" y="428074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73" name="Oval 59">
              <a:extLst>
                <a:ext uri="{FF2B5EF4-FFF2-40B4-BE49-F238E27FC236}">
                  <a16:creationId xmlns:a16="http://schemas.microsoft.com/office/drawing/2014/main" id="{EAEEEC94-AE04-4107-492E-9A1DCA42B0E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28741" y="4486307"/>
              <a:ext cx="68235" cy="68252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cxnSp>
          <p:nvCxnSpPr>
            <p:cNvPr id="74" name="AutoShape 64">
              <a:extLst>
                <a:ext uri="{FF2B5EF4-FFF2-40B4-BE49-F238E27FC236}">
                  <a16:creationId xmlns:a16="http://schemas.microsoft.com/office/drawing/2014/main" id="{9D257123-D048-60C3-93E0-11609FB5EEBE}"/>
                </a:ext>
              </a:extLst>
            </p:cNvPr>
            <p:cNvCxnSpPr>
              <a:cxnSpLocks noChangeAspect="1" noChangeShapeType="1"/>
              <a:stCxn id="105" idx="7"/>
              <a:endCxn id="73" idx="0"/>
            </p:cNvCxnSpPr>
            <p:nvPr/>
          </p:nvCxnSpPr>
          <p:spPr bwMode="auto">
            <a:xfrm rot="16200000" flipV="1">
              <a:off x="7451329" y="4497838"/>
              <a:ext cx="140145" cy="117083"/>
            </a:xfrm>
            <a:prstGeom prst="curvedConnector3">
              <a:avLst>
                <a:gd name="adj1" fmla="val 263117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  <p:sp>
          <p:nvSpPr>
            <p:cNvPr id="75" name="Oval 63">
              <a:extLst>
                <a:ext uri="{FF2B5EF4-FFF2-40B4-BE49-F238E27FC236}">
                  <a16:creationId xmlns:a16="http://schemas.microsoft.com/office/drawing/2014/main" id="{1428FB8C-AE8A-F839-E758-EA0FF9B810E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789122" y="4491384"/>
              <a:ext cx="68235" cy="68252"/>
            </a:xfrm>
            <a:prstGeom prst="ellipse">
              <a:avLst/>
            </a:prstGeom>
            <a:solidFill>
              <a:srgbClr val="C3E1F8"/>
            </a:solidFill>
            <a:ln w="15875">
              <a:solidFill>
                <a:srgbClr val="008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cxnSp>
          <p:nvCxnSpPr>
            <p:cNvPr id="76" name="AutoShape 65">
              <a:extLst>
                <a:ext uri="{FF2B5EF4-FFF2-40B4-BE49-F238E27FC236}">
                  <a16:creationId xmlns:a16="http://schemas.microsoft.com/office/drawing/2014/main" id="{C29FD13C-639E-E8D1-C029-52E8F736F10D}"/>
                </a:ext>
              </a:extLst>
            </p:cNvPr>
            <p:cNvCxnSpPr>
              <a:cxnSpLocks noChangeAspect="1" noChangeShapeType="1"/>
              <a:stCxn id="110" idx="0"/>
              <a:endCxn id="75" idx="0"/>
            </p:cNvCxnSpPr>
            <p:nvPr/>
          </p:nvCxnSpPr>
          <p:spPr bwMode="auto">
            <a:xfrm rot="16200000" flipV="1">
              <a:off x="6829516" y="4485108"/>
              <a:ext cx="170388" cy="182939"/>
            </a:xfrm>
            <a:prstGeom prst="curvedConnector3">
              <a:avLst>
                <a:gd name="adj1" fmla="val 234164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35623B7F-C4E4-64AA-763C-90AD970DC5E1}"/>
              </a:ext>
            </a:extLst>
          </p:cNvPr>
          <p:cNvGrpSpPr/>
          <p:nvPr/>
        </p:nvGrpSpPr>
        <p:grpSpPr>
          <a:xfrm>
            <a:off x="8098741" y="4576157"/>
            <a:ext cx="2254699" cy="1037865"/>
            <a:chOff x="6125084" y="5371724"/>
            <a:chExt cx="2254699" cy="1037865"/>
          </a:xfrm>
        </p:grpSpPr>
        <p:sp>
          <p:nvSpPr>
            <p:cNvPr id="118" name="Rectangle 1039">
              <a:extLst>
                <a:ext uri="{FF2B5EF4-FFF2-40B4-BE49-F238E27FC236}">
                  <a16:creationId xmlns:a16="http://schemas.microsoft.com/office/drawing/2014/main" id="{01231E80-7197-8E18-4C8F-46A096663D2F}"/>
                </a:ext>
              </a:extLst>
            </p:cNvPr>
            <p:cNvSpPr/>
            <p:nvPr/>
          </p:nvSpPr>
          <p:spPr>
            <a:xfrm>
              <a:off x="6358133" y="5423731"/>
              <a:ext cx="1705119" cy="985858"/>
            </a:xfrm>
            <a:custGeom>
              <a:avLst/>
              <a:gdLst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705119 w 1705119"/>
                <a:gd name="connsiteY2" fmla="*/ 1004955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414607 w 1705119"/>
                <a:gd name="connsiteY2" fmla="*/ 676343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676343"/>
                <a:gd name="connsiteX1" fmla="*/ 1705119 w 1705119"/>
                <a:gd name="connsiteY1" fmla="*/ 0 h 676343"/>
                <a:gd name="connsiteX2" fmla="*/ 1414607 w 1705119"/>
                <a:gd name="connsiteY2" fmla="*/ 676343 h 676343"/>
                <a:gd name="connsiteX3" fmla="*/ 238125 w 1705119"/>
                <a:gd name="connsiteY3" fmla="*/ 647767 h 676343"/>
                <a:gd name="connsiteX4" fmla="*/ 0 w 1705119"/>
                <a:gd name="connsiteY4" fmla="*/ 0 h 676343"/>
                <a:gd name="connsiteX0" fmla="*/ 0 w 1705119"/>
                <a:gd name="connsiteY0" fmla="*/ 0 h 804931"/>
                <a:gd name="connsiteX1" fmla="*/ 1705119 w 1705119"/>
                <a:gd name="connsiteY1" fmla="*/ 0 h 804931"/>
                <a:gd name="connsiteX2" fmla="*/ 1400320 w 1705119"/>
                <a:gd name="connsiteY2" fmla="*/ 804931 h 804931"/>
                <a:gd name="connsiteX3" fmla="*/ 238125 w 1705119"/>
                <a:gd name="connsiteY3" fmla="*/ 647767 h 804931"/>
                <a:gd name="connsiteX4" fmla="*/ 0 w 1705119"/>
                <a:gd name="connsiteY4" fmla="*/ 0 h 804931"/>
                <a:gd name="connsiteX0" fmla="*/ 0 w 1705119"/>
                <a:gd name="connsiteY0" fmla="*/ 0 h 1028772"/>
                <a:gd name="connsiteX1" fmla="*/ 1705119 w 1705119"/>
                <a:gd name="connsiteY1" fmla="*/ 0 h 1028772"/>
                <a:gd name="connsiteX2" fmla="*/ 1400320 w 1705119"/>
                <a:gd name="connsiteY2" fmla="*/ 804931 h 1028772"/>
                <a:gd name="connsiteX3" fmla="*/ 885463 w 1705119"/>
                <a:gd name="connsiteY3" fmla="*/ 1028700 h 1028772"/>
                <a:gd name="connsiteX4" fmla="*/ 238125 w 1705119"/>
                <a:gd name="connsiteY4" fmla="*/ 647767 h 1028772"/>
                <a:gd name="connsiteX5" fmla="*/ 0 w 1705119"/>
                <a:gd name="connsiteY5" fmla="*/ 0 h 1028772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985837"/>
                <a:gd name="connsiteX1" fmla="*/ 1705119 w 1705119"/>
                <a:gd name="connsiteY1" fmla="*/ 0 h 985837"/>
                <a:gd name="connsiteX2" fmla="*/ 1452708 w 1705119"/>
                <a:gd name="connsiteY2" fmla="*/ 576331 h 985837"/>
                <a:gd name="connsiteX3" fmla="*/ 885463 w 1705119"/>
                <a:gd name="connsiteY3" fmla="*/ 985837 h 985837"/>
                <a:gd name="connsiteX4" fmla="*/ 238125 w 1705119"/>
                <a:gd name="connsiteY4" fmla="*/ 647767 h 985837"/>
                <a:gd name="connsiteX5" fmla="*/ 0 w 1705119"/>
                <a:gd name="connsiteY5" fmla="*/ 0 h 985837"/>
                <a:gd name="connsiteX0" fmla="*/ 0 w 1705119"/>
                <a:gd name="connsiteY0" fmla="*/ 0 h 1010507"/>
                <a:gd name="connsiteX1" fmla="*/ 1705119 w 1705119"/>
                <a:gd name="connsiteY1" fmla="*/ 0 h 1010507"/>
                <a:gd name="connsiteX2" fmla="*/ 1452708 w 1705119"/>
                <a:gd name="connsiteY2" fmla="*/ 576331 h 1010507"/>
                <a:gd name="connsiteX3" fmla="*/ 885463 w 1705119"/>
                <a:gd name="connsiteY3" fmla="*/ 985837 h 1010507"/>
                <a:gd name="connsiteX4" fmla="*/ 238125 w 1705119"/>
                <a:gd name="connsiteY4" fmla="*/ 647767 h 1010507"/>
                <a:gd name="connsiteX5" fmla="*/ 0 w 1705119"/>
                <a:gd name="connsiteY5" fmla="*/ 0 h 1010507"/>
                <a:gd name="connsiteX0" fmla="*/ 0 w 1705119"/>
                <a:gd name="connsiteY0" fmla="*/ 0 h 985909"/>
                <a:gd name="connsiteX1" fmla="*/ 1705119 w 1705119"/>
                <a:gd name="connsiteY1" fmla="*/ 0 h 985909"/>
                <a:gd name="connsiteX2" fmla="*/ 1452708 w 1705119"/>
                <a:gd name="connsiteY2" fmla="*/ 576331 h 985909"/>
                <a:gd name="connsiteX3" fmla="*/ 885463 w 1705119"/>
                <a:gd name="connsiteY3" fmla="*/ 985837 h 985909"/>
                <a:gd name="connsiteX4" fmla="*/ 238125 w 1705119"/>
                <a:gd name="connsiteY4" fmla="*/ 647767 h 985909"/>
                <a:gd name="connsiteX5" fmla="*/ 0 w 1705119"/>
                <a:gd name="connsiteY5" fmla="*/ 0 h 985909"/>
                <a:gd name="connsiteX0" fmla="*/ 0 w 1705119"/>
                <a:gd name="connsiteY0" fmla="*/ 0 h 985902"/>
                <a:gd name="connsiteX1" fmla="*/ 1705119 w 1705119"/>
                <a:gd name="connsiteY1" fmla="*/ 0 h 985902"/>
                <a:gd name="connsiteX2" fmla="*/ 1452708 w 1705119"/>
                <a:gd name="connsiteY2" fmla="*/ 576331 h 985902"/>
                <a:gd name="connsiteX3" fmla="*/ 885463 w 1705119"/>
                <a:gd name="connsiteY3" fmla="*/ 985837 h 985902"/>
                <a:gd name="connsiteX4" fmla="*/ 238125 w 1705119"/>
                <a:gd name="connsiteY4" fmla="*/ 647767 h 985902"/>
                <a:gd name="connsiteX5" fmla="*/ 0 w 1705119"/>
                <a:gd name="connsiteY5" fmla="*/ 0 h 985902"/>
                <a:gd name="connsiteX0" fmla="*/ 0 w 1705119"/>
                <a:gd name="connsiteY0" fmla="*/ 0 h 985893"/>
                <a:gd name="connsiteX1" fmla="*/ 1705119 w 1705119"/>
                <a:gd name="connsiteY1" fmla="*/ 0 h 985893"/>
                <a:gd name="connsiteX2" fmla="*/ 1452708 w 1705119"/>
                <a:gd name="connsiteY2" fmla="*/ 576331 h 985893"/>
                <a:gd name="connsiteX3" fmla="*/ 885463 w 1705119"/>
                <a:gd name="connsiteY3" fmla="*/ 985837 h 985893"/>
                <a:gd name="connsiteX4" fmla="*/ 238125 w 1705119"/>
                <a:gd name="connsiteY4" fmla="*/ 604904 h 985893"/>
                <a:gd name="connsiteX5" fmla="*/ 0 w 1705119"/>
                <a:gd name="connsiteY5" fmla="*/ 0 h 985893"/>
                <a:gd name="connsiteX0" fmla="*/ 0 w 1705119"/>
                <a:gd name="connsiteY0" fmla="*/ 0 h 985891"/>
                <a:gd name="connsiteX1" fmla="*/ 1705119 w 1705119"/>
                <a:gd name="connsiteY1" fmla="*/ 0 h 985891"/>
                <a:gd name="connsiteX2" fmla="*/ 1452708 w 1705119"/>
                <a:gd name="connsiteY2" fmla="*/ 576331 h 985891"/>
                <a:gd name="connsiteX3" fmla="*/ 885463 w 1705119"/>
                <a:gd name="connsiteY3" fmla="*/ 985837 h 985891"/>
                <a:gd name="connsiteX4" fmla="*/ 238125 w 1705119"/>
                <a:gd name="connsiteY4" fmla="*/ 604904 h 985891"/>
                <a:gd name="connsiteX5" fmla="*/ 0 w 1705119"/>
                <a:gd name="connsiteY5" fmla="*/ 0 h 985891"/>
                <a:gd name="connsiteX0" fmla="*/ 0 w 1705119"/>
                <a:gd name="connsiteY0" fmla="*/ 0 h 985850"/>
                <a:gd name="connsiteX1" fmla="*/ 1705119 w 1705119"/>
                <a:gd name="connsiteY1" fmla="*/ 0 h 985850"/>
                <a:gd name="connsiteX2" fmla="*/ 1471758 w 1705119"/>
                <a:gd name="connsiteY2" fmla="*/ 590619 h 985850"/>
                <a:gd name="connsiteX3" fmla="*/ 885463 w 1705119"/>
                <a:gd name="connsiteY3" fmla="*/ 985837 h 985850"/>
                <a:gd name="connsiteX4" fmla="*/ 238125 w 1705119"/>
                <a:gd name="connsiteY4" fmla="*/ 604904 h 985850"/>
                <a:gd name="connsiteX5" fmla="*/ 0 w 1705119"/>
                <a:gd name="connsiteY5" fmla="*/ 0 h 985850"/>
                <a:gd name="connsiteX0" fmla="*/ 0 w 1705119"/>
                <a:gd name="connsiteY0" fmla="*/ 0 h 985858"/>
                <a:gd name="connsiteX1" fmla="*/ 1705119 w 1705119"/>
                <a:gd name="connsiteY1" fmla="*/ 0 h 985858"/>
                <a:gd name="connsiteX2" fmla="*/ 1471758 w 1705119"/>
                <a:gd name="connsiteY2" fmla="*/ 590619 h 985858"/>
                <a:gd name="connsiteX3" fmla="*/ 885463 w 1705119"/>
                <a:gd name="connsiteY3" fmla="*/ 985837 h 985858"/>
                <a:gd name="connsiteX4" fmla="*/ 238125 w 1705119"/>
                <a:gd name="connsiteY4" fmla="*/ 604904 h 985858"/>
                <a:gd name="connsiteX5" fmla="*/ 0 w 1705119"/>
                <a:gd name="connsiteY5" fmla="*/ 0 h 98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5119" h="985858">
                  <a:moveTo>
                    <a:pt x="0" y="0"/>
                  </a:moveTo>
                  <a:lnTo>
                    <a:pt x="1705119" y="0"/>
                  </a:lnTo>
                  <a:cubicBezTo>
                    <a:pt x="1620982" y="192110"/>
                    <a:pt x="1608367" y="426313"/>
                    <a:pt x="1471758" y="590619"/>
                  </a:cubicBezTo>
                  <a:cubicBezTo>
                    <a:pt x="1335149" y="754925"/>
                    <a:pt x="1091068" y="983456"/>
                    <a:pt x="885463" y="985837"/>
                  </a:cubicBezTo>
                  <a:cubicBezTo>
                    <a:pt x="679858" y="988218"/>
                    <a:pt x="377703" y="793794"/>
                    <a:pt x="238125" y="604904"/>
                  </a:cubicBezTo>
                  <a:cubicBezTo>
                    <a:pt x="98547" y="416014"/>
                    <a:pt x="79375" y="2159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9" name="Line 124">
              <a:extLst>
                <a:ext uri="{FF2B5EF4-FFF2-40B4-BE49-F238E27FC236}">
                  <a16:creationId xmlns:a16="http://schemas.microsoft.com/office/drawing/2014/main" id="{C7C41E88-A76C-0F1A-A49A-D4469C0449A9}"/>
                </a:ext>
              </a:extLst>
            </p:cNvPr>
            <p:cNvSpPr/>
            <p:nvPr/>
          </p:nvSpPr>
          <p:spPr>
            <a:xfrm>
              <a:off x="7239591" y="5904740"/>
              <a:ext cx="577026" cy="1376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Line 124">
              <a:extLst>
                <a:ext uri="{FF2B5EF4-FFF2-40B4-BE49-F238E27FC236}">
                  <a16:creationId xmlns:a16="http://schemas.microsoft.com/office/drawing/2014/main" id="{BB952B4D-3484-C008-1BB3-F8F21F0A667D}"/>
                </a:ext>
              </a:extLst>
            </p:cNvPr>
            <p:cNvSpPr/>
            <p:nvPr/>
          </p:nvSpPr>
          <p:spPr>
            <a:xfrm>
              <a:off x="6666555" y="5943121"/>
              <a:ext cx="57600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CustomShape 129">
              <a:extLst>
                <a:ext uri="{FF2B5EF4-FFF2-40B4-BE49-F238E27FC236}">
                  <a16:creationId xmlns:a16="http://schemas.microsoft.com/office/drawing/2014/main" id="{82A67332-E86A-9277-7A3F-242819F41157}"/>
                </a:ext>
              </a:extLst>
            </p:cNvPr>
            <p:cNvSpPr/>
            <p:nvPr/>
          </p:nvSpPr>
          <p:spPr>
            <a:xfrm>
              <a:off x="7330962" y="6174978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CustomShape 130">
              <a:extLst>
                <a:ext uri="{FF2B5EF4-FFF2-40B4-BE49-F238E27FC236}">
                  <a16:creationId xmlns:a16="http://schemas.microsoft.com/office/drawing/2014/main" id="{8F866D67-85FD-0C7C-065D-4DCB34C03EC3}"/>
                </a:ext>
              </a:extLst>
            </p:cNvPr>
            <p:cNvSpPr/>
            <p:nvPr/>
          </p:nvSpPr>
          <p:spPr>
            <a:xfrm>
              <a:off x="7263910" y="6167433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Line 135">
              <a:extLst>
                <a:ext uri="{FF2B5EF4-FFF2-40B4-BE49-F238E27FC236}">
                  <a16:creationId xmlns:a16="http://schemas.microsoft.com/office/drawing/2014/main" id="{3AB4D525-A533-BD03-6013-E82DA96D6D3F}"/>
                </a:ext>
              </a:extLst>
            </p:cNvPr>
            <p:cNvSpPr/>
            <p:nvPr/>
          </p:nvSpPr>
          <p:spPr>
            <a:xfrm flipH="1" flipV="1">
              <a:off x="7249378" y="6208285"/>
              <a:ext cx="17187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Line 96">
              <a:extLst>
                <a:ext uri="{FF2B5EF4-FFF2-40B4-BE49-F238E27FC236}">
                  <a16:creationId xmlns:a16="http://schemas.microsoft.com/office/drawing/2014/main" id="{F6A68D69-E3B8-0B1B-87E8-A6FBEFEE0897}"/>
                </a:ext>
              </a:extLst>
            </p:cNvPr>
            <p:cNvSpPr/>
            <p:nvPr/>
          </p:nvSpPr>
          <p:spPr>
            <a:xfrm>
              <a:off x="6619687" y="5725710"/>
              <a:ext cx="125280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Line 131">
              <a:extLst>
                <a:ext uri="{FF2B5EF4-FFF2-40B4-BE49-F238E27FC236}">
                  <a16:creationId xmlns:a16="http://schemas.microsoft.com/office/drawing/2014/main" id="{DBAF6558-676F-AE58-6163-52ED71F9152F}"/>
                </a:ext>
              </a:extLst>
            </p:cNvPr>
            <p:cNvSpPr/>
            <p:nvPr/>
          </p:nvSpPr>
          <p:spPr>
            <a:xfrm>
              <a:off x="6633345" y="5815199"/>
              <a:ext cx="121680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Line 133">
              <a:extLst>
                <a:ext uri="{FF2B5EF4-FFF2-40B4-BE49-F238E27FC236}">
                  <a16:creationId xmlns:a16="http://schemas.microsoft.com/office/drawing/2014/main" id="{5E5F43AB-187B-1813-734F-DAEBB26922E7}"/>
                </a:ext>
              </a:extLst>
            </p:cNvPr>
            <p:cNvSpPr/>
            <p:nvPr/>
          </p:nvSpPr>
          <p:spPr>
            <a:xfrm>
              <a:off x="7253295" y="5565549"/>
              <a:ext cx="642364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139">
              <a:extLst>
                <a:ext uri="{FF2B5EF4-FFF2-40B4-BE49-F238E27FC236}">
                  <a16:creationId xmlns:a16="http://schemas.microsoft.com/office/drawing/2014/main" id="{0DFA930B-3575-EDF0-B73D-CBD8DBF224A1}"/>
                </a:ext>
              </a:extLst>
            </p:cNvPr>
            <p:cNvSpPr/>
            <p:nvPr/>
          </p:nvSpPr>
          <p:spPr>
            <a:xfrm>
              <a:off x="6600340" y="5644165"/>
              <a:ext cx="128160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124">
              <a:extLst>
                <a:ext uri="{FF2B5EF4-FFF2-40B4-BE49-F238E27FC236}">
                  <a16:creationId xmlns:a16="http://schemas.microsoft.com/office/drawing/2014/main" id="{DD98FBAF-6B60-AEAB-6559-02E684F43B8C}"/>
                </a:ext>
              </a:extLst>
            </p:cNvPr>
            <p:cNvSpPr/>
            <p:nvPr/>
          </p:nvSpPr>
          <p:spPr>
            <a:xfrm>
              <a:off x="7258106" y="5942116"/>
              <a:ext cx="529262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01">
              <a:extLst>
                <a:ext uri="{FF2B5EF4-FFF2-40B4-BE49-F238E27FC236}">
                  <a16:creationId xmlns:a16="http://schemas.microsoft.com/office/drawing/2014/main" id="{AED44CE5-033C-B012-62C6-8DB6AF732625}"/>
                </a:ext>
              </a:extLst>
            </p:cNvPr>
            <p:cNvSpPr/>
            <p:nvPr/>
          </p:nvSpPr>
          <p:spPr>
            <a:xfrm>
              <a:off x="6810124" y="6138861"/>
              <a:ext cx="435326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117">
              <a:extLst>
                <a:ext uri="{FF2B5EF4-FFF2-40B4-BE49-F238E27FC236}">
                  <a16:creationId xmlns:a16="http://schemas.microsoft.com/office/drawing/2014/main" id="{A0DD2A51-AFC5-E9D6-FB07-3894CD6339F6}"/>
                </a:ext>
              </a:extLst>
            </p:cNvPr>
            <p:cNvSpPr/>
            <p:nvPr/>
          </p:nvSpPr>
          <p:spPr>
            <a:xfrm>
              <a:off x="7246087" y="6064721"/>
              <a:ext cx="428996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132">
              <a:extLst>
                <a:ext uri="{FF2B5EF4-FFF2-40B4-BE49-F238E27FC236}">
                  <a16:creationId xmlns:a16="http://schemas.microsoft.com/office/drawing/2014/main" id="{083530AD-721A-95FE-2A52-5DD7FED2275D}"/>
                </a:ext>
              </a:extLst>
            </p:cNvPr>
            <p:cNvSpPr/>
            <p:nvPr/>
          </p:nvSpPr>
          <p:spPr>
            <a:xfrm flipV="1">
              <a:off x="7080495" y="6292325"/>
              <a:ext cx="17280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B4DB2CB4-5926-87E6-EE89-38D2DBD49609}"/>
                </a:ext>
              </a:extLst>
            </p:cNvPr>
            <p:cNvSpPr/>
            <p:nvPr/>
          </p:nvSpPr>
          <p:spPr>
            <a:xfrm flipH="1">
              <a:off x="6125084" y="5629076"/>
              <a:ext cx="1126331" cy="728236"/>
            </a:xfrm>
            <a:custGeom>
              <a:avLst/>
              <a:gdLst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38481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44051 h 744051"/>
                <a:gd name="connsiteX1" fmla="*/ 97631 w 1126331"/>
                <a:gd name="connsiteY1" fmla="*/ 715476 h 744051"/>
                <a:gd name="connsiteX2" fmla="*/ 326231 w 1126331"/>
                <a:gd name="connsiteY2" fmla="*/ 603558 h 744051"/>
                <a:gd name="connsiteX3" fmla="*/ 519112 w 1126331"/>
                <a:gd name="connsiteY3" fmla="*/ 444014 h 744051"/>
                <a:gd name="connsiteX4" fmla="*/ 616743 w 1126331"/>
                <a:gd name="connsiteY4" fmla="*/ 203508 h 744051"/>
                <a:gd name="connsiteX5" fmla="*/ 650081 w 1126331"/>
                <a:gd name="connsiteY5" fmla="*/ 29676 h 744051"/>
                <a:gd name="connsiteX6" fmla="*/ 742950 w 1126331"/>
                <a:gd name="connsiteY6" fmla="*/ 13007 h 744051"/>
                <a:gd name="connsiteX7" fmla="*/ 900112 w 1126331"/>
                <a:gd name="connsiteY7" fmla="*/ 3483 h 744051"/>
                <a:gd name="connsiteX8" fmla="*/ 1126331 w 1126331"/>
                <a:gd name="connsiteY8" fmla="*/ 22533 h 744051"/>
                <a:gd name="connsiteX0" fmla="*/ 0 w 1126331"/>
                <a:gd name="connsiteY0" fmla="*/ 736312 h 736312"/>
                <a:gd name="connsiteX1" fmla="*/ 97631 w 1126331"/>
                <a:gd name="connsiteY1" fmla="*/ 707737 h 736312"/>
                <a:gd name="connsiteX2" fmla="*/ 326231 w 1126331"/>
                <a:gd name="connsiteY2" fmla="*/ 595819 h 736312"/>
                <a:gd name="connsiteX3" fmla="*/ 519112 w 1126331"/>
                <a:gd name="connsiteY3" fmla="*/ 436275 h 736312"/>
                <a:gd name="connsiteX4" fmla="*/ 616743 w 1126331"/>
                <a:gd name="connsiteY4" fmla="*/ 195769 h 736312"/>
                <a:gd name="connsiteX5" fmla="*/ 650081 w 1126331"/>
                <a:gd name="connsiteY5" fmla="*/ 21937 h 736312"/>
                <a:gd name="connsiteX6" fmla="*/ 742950 w 1126331"/>
                <a:gd name="connsiteY6" fmla="*/ 5268 h 736312"/>
                <a:gd name="connsiteX7" fmla="*/ 919162 w 1126331"/>
                <a:gd name="connsiteY7" fmla="*/ 5269 h 736312"/>
                <a:gd name="connsiteX8" fmla="*/ 1126331 w 1126331"/>
                <a:gd name="connsiteY8" fmla="*/ 14794 h 736312"/>
                <a:gd name="connsiteX0" fmla="*/ 0 w 1126331"/>
                <a:gd name="connsiteY0" fmla="*/ 733579 h 733579"/>
                <a:gd name="connsiteX1" fmla="*/ 97631 w 1126331"/>
                <a:gd name="connsiteY1" fmla="*/ 705004 h 733579"/>
                <a:gd name="connsiteX2" fmla="*/ 326231 w 1126331"/>
                <a:gd name="connsiteY2" fmla="*/ 593086 h 733579"/>
                <a:gd name="connsiteX3" fmla="*/ 519112 w 1126331"/>
                <a:gd name="connsiteY3" fmla="*/ 433542 h 733579"/>
                <a:gd name="connsiteX4" fmla="*/ 616743 w 1126331"/>
                <a:gd name="connsiteY4" fmla="*/ 193036 h 733579"/>
                <a:gd name="connsiteX5" fmla="*/ 650081 w 1126331"/>
                <a:gd name="connsiteY5" fmla="*/ 19204 h 733579"/>
                <a:gd name="connsiteX6" fmla="*/ 742950 w 1126331"/>
                <a:gd name="connsiteY6" fmla="*/ 2535 h 733579"/>
                <a:gd name="connsiteX7" fmla="*/ 919162 w 1126331"/>
                <a:gd name="connsiteY7" fmla="*/ 2536 h 733579"/>
                <a:gd name="connsiteX8" fmla="*/ 1126331 w 1126331"/>
                <a:gd name="connsiteY8" fmla="*/ 12061 h 733579"/>
                <a:gd name="connsiteX0" fmla="*/ 0 w 1126331"/>
                <a:gd name="connsiteY0" fmla="*/ 733872 h 733872"/>
                <a:gd name="connsiteX1" fmla="*/ 97631 w 1126331"/>
                <a:gd name="connsiteY1" fmla="*/ 705297 h 733872"/>
                <a:gd name="connsiteX2" fmla="*/ 326231 w 1126331"/>
                <a:gd name="connsiteY2" fmla="*/ 593379 h 733872"/>
                <a:gd name="connsiteX3" fmla="*/ 519112 w 1126331"/>
                <a:gd name="connsiteY3" fmla="*/ 433835 h 733872"/>
                <a:gd name="connsiteX4" fmla="*/ 616743 w 1126331"/>
                <a:gd name="connsiteY4" fmla="*/ 193329 h 733872"/>
                <a:gd name="connsiteX5" fmla="*/ 650081 w 1126331"/>
                <a:gd name="connsiteY5" fmla="*/ 19497 h 733872"/>
                <a:gd name="connsiteX6" fmla="*/ 742950 w 1126331"/>
                <a:gd name="connsiteY6" fmla="*/ 2828 h 733872"/>
                <a:gd name="connsiteX7" fmla="*/ 928687 w 1126331"/>
                <a:gd name="connsiteY7" fmla="*/ 7591 h 733872"/>
                <a:gd name="connsiteX8" fmla="*/ 1126331 w 1126331"/>
                <a:gd name="connsiteY8" fmla="*/ 12354 h 733872"/>
                <a:gd name="connsiteX0" fmla="*/ 0 w 1126331"/>
                <a:gd name="connsiteY0" fmla="*/ 733872 h 733872"/>
                <a:gd name="connsiteX1" fmla="*/ 97631 w 1126331"/>
                <a:gd name="connsiteY1" fmla="*/ 705297 h 733872"/>
                <a:gd name="connsiteX2" fmla="*/ 326231 w 1126331"/>
                <a:gd name="connsiteY2" fmla="*/ 593379 h 733872"/>
                <a:gd name="connsiteX3" fmla="*/ 519112 w 1126331"/>
                <a:gd name="connsiteY3" fmla="*/ 433835 h 733872"/>
                <a:gd name="connsiteX4" fmla="*/ 616743 w 1126331"/>
                <a:gd name="connsiteY4" fmla="*/ 193329 h 733872"/>
                <a:gd name="connsiteX5" fmla="*/ 650081 w 1126331"/>
                <a:gd name="connsiteY5" fmla="*/ 19497 h 733872"/>
                <a:gd name="connsiteX6" fmla="*/ 742950 w 1126331"/>
                <a:gd name="connsiteY6" fmla="*/ 2828 h 733872"/>
                <a:gd name="connsiteX7" fmla="*/ 928687 w 1126331"/>
                <a:gd name="connsiteY7" fmla="*/ 7591 h 733872"/>
                <a:gd name="connsiteX8" fmla="*/ 1126331 w 1126331"/>
                <a:gd name="connsiteY8" fmla="*/ 12354 h 733872"/>
                <a:gd name="connsiteX0" fmla="*/ 0 w 1126331"/>
                <a:gd name="connsiteY0" fmla="*/ 731447 h 731447"/>
                <a:gd name="connsiteX1" fmla="*/ 97631 w 1126331"/>
                <a:gd name="connsiteY1" fmla="*/ 702872 h 731447"/>
                <a:gd name="connsiteX2" fmla="*/ 326231 w 1126331"/>
                <a:gd name="connsiteY2" fmla="*/ 590954 h 731447"/>
                <a:gd name="connsiteX3" fmla="*/ 519112 w 1126331"/>
                <a:gd name="connsiteY3" fmla="*/ 431410 h 731447"/>
                <a:gd name="connsiteX4" fmla="*/ 616743 w 1126331"/>
                <a:gd name="connsiteY4" fmla="*/ 190904 h 731447"/>
                <a:gd name="connsiteX5" fmla="*/ 650081 w 1126331"/>
                <a:gd name="connsiteY5" fmla="*/ 17072 h 731447"/>
                <a:gd name="connsiteX6" fmla="*/ 742950 w 1126331"/>
                <a:gd name="connsiteY6" fmla="*/ 403 h 731447"/>
                <a:gd name="connsiteX7" fmla="*/ 928687 w 1126331"/>
                <a:gd name="connsiteY7" fmla="*/ 5166 h 731447"/>
                <a:gd name="connsiteX8" fmla="*/ 1126331 w 1126331"/>
                <a:gd name="connsiteY8" fmla="*/ 9929 h 731447"/>
                <a:gd name="connsiteX0" fmla="*/ 0 w 1126331"/>
                <a:gd name="connsiteY0" fmla="*/ 731447 h 731447"/>
                <a:gd name="connsiteX1" fmla="*/ 97631 w 1126331"/>
                <a:gd name="connsiteY1" fmla="*/ 702872 h 731447"/>
                <a:gd name="connsiteX2" fmla="*/ 326231 w 1126331"/>
                <a:gd name="connsiteY2" fmla="*/ 590954 h 731447"/>
                <a:gd name="connsiteX3" fmla="*/ 519112 w 1126331"/>
                <a:gd name="connsiteY3" fmla="*/ 431410 h 731447"/>
                <a:gd name="connsiteX4" fmla="*/ 616743 w 1126331"/>
                <a:gd name="connsiteY4" fmla="*/ 190904 h 731447"/>
                <a:gd name="connsiteX5" fmla="*/ 650081 w 1126331"/>
                <a:gd name="connsiteY5" fmla="*/ 17072 h 731447"/>
                <a:gd name="connsiteX6" fmla="*/ 742950 w 1126331"/>
                <a:gd name="connsiteY6" fmla="*/ 403 h 731447"/>
                <a:gd name="connsiteX7" fmla="*/ 928687 w 1126331"/>
                <a:gd name="connsiteY7" fmla="*/ 5166 h 731447"/>
                <a:gd name="connsiteX8" fmla="*/ 1126331 w 1126331"/>
                <a:gd name="connsiteY8" fmla="*/ 9929 h 731447"/>
                <a:gd name="connsiteX0" fmla="*/ 0 w 1126331"/>
                <a:gd name="connsiteY0" fmla="*/ 731435 h 731435"/>
                <a:gd name="connsiteX1" fmla="*/ 97631 w 1126331"/>
                <a:gd name="connsiteY1" fmla="*/ 702860 h 731435"/>
                <a:gd name="connsiteX2" fmla="*/ 326231 w 1126331"/>
                <a:gd name="connsiteY2" fmla="*/ 590942 h 731435"/>
                <a:gd name="connsiteX3" fmla="*/ 519112 w 1126331"/>
                <a:gd name="connsiteY3" fmla="*/ 431398 h 731435"/>
                <a:gd name="connsiteX4" fmla="*/ 616743 w 1126331"/>
                <a:gd name="connsiteY4" fmla="*/ 190892 h 731435"/>
                <a:gd name="connsiteX5" fmla="*/ 650081 w 1126331"/>
                <a:gd name="connsiteY5" fmla="*/ 17060 h 731435"/>
                <a:gd name="connsiteX6" fmla="*/ 742950 w 1126331"/>
                <a:gd name="connsiteY6" fmla="*/ 5153 h 731435"/>
                <a:gd name="connsiteX7" fmla="*/ 928687 w 1126331"/>
                <a:gd name="connsiteY7" fmla="*/ 5154 h 731435"/>
                <a:gd name="connsiteX8" fmla="*/ 1126331 w 1126331"/>
                <a:gd name="connsiteY8" fmla="*/ 9917 h 731435"/>
                <a:gd name="connsiteX0" fmla="*/ 0 w 1126331"/>
                <a:gd name="connsiteY0" fmla="*/ 731435 h 731435"/>
                <a:gd name="connsiteX1" fmla="*/ 97631 w 1126331"/>
                <a:gd name="connsiteY1" fmla="*/ 702860 h 731435"/>
                <a:gd name="connsiteX2" fmla="*/ 326231 w 1126331"/>
                <a:gd name="connsiteY2" fmla="*/ 590942 h 731435"/>
                <a:gd name="connsiteX3" fmla="*/ 519112 w 1126331"/>
                <a:gd name="connsiteY3" fmla="*/ 431398 h 731435"/>
                <a:gd name="connsiteX4" fmla="*/ 616743 w 1126331"/>
                <a:gd name="connsiteY4" fmla="*/ 190892 h 731435"/>
                <a:gd name="connsiteX5" fmla="*/ 650081 w 1126331"/>
                <a:gd name="connsiteY5" fmla="*/ 17060 h 731435"/>
                <a:gd name="connsiteX6" fmla="*/ 742950 w 1126331"/>
                <a:gd name="connsiteY6" fmla="*/ 5153 h 731435"/>
                <a:gd name="connsiteX7" fmla="*/ 928687 w 1126331"/>
                <a:gd name="connsiteY7" fmla="*/ 5154 h 731435"/>
                <a:gd name="connsiteX8" fmla="*/ 1126331 w 1126331"/>
                <a:gd name="connsiteY8" fmla="*/ 9917 h 731435"/>
                <a:gd name="connsiteX0" fmla="*/ 0 w 1126331"/>
                <a:gd name="connsiteY0" fmla="*/ 732213 h 732213"/>
                <a:gd name="connsiteX1" fmla="*/ 97631 w 1126331"/>
                <a:gd name="connsiteY1" fmla="*/ 703638 h 732213"/>
                <a:gd name="connsiteX2" fmla="*/ 326231 w 1126331"/>
                <a:gd name="connsiteY2" fmla="*/ 591720 h 732213"/>
                <a:gd name="connsiteX3" fmla="*/ 519112 w 1126331"/>
                <a:gd name="connsiteY3" fmla="*/ 432176 h 732213"/>
                <a:gd name="connsiteX4" fmla="*/ 616743 w 1126331"/>
                <a:gd name="connsiteY4" fmla="*/ 191670 h 732213"/>
                <a:gd name="connsiteX5" fmla="*/ 650081 w 1126331"/>
                <a:gd name="connsiteY5" fmla="*/ 17838 h 732213"/>
                <a:gd name="connsiteX6" fmla="*/ 742950 w 1126331"/>
                <a:gd name="connsiteY6" fmla="*/ 5931 h 732213"/>
                <a:gd name="connsiteX7" fmla="*/ 928687 w 1126331"/>
                <a:gd name="connsiteY7" fmla="*/ 5932 h 732213"/>
                <a:gd name="connsiteX8" fmla="*/ 1126331 w 1126331"/>
                <a:gd name="connsiteY8" fmla="*/ 10695 h 732213"/>
                <a:gd name="connsiteX0" fmla="*/ 0 w 1126331"/>
                <a:gd name="connsiteY0" fmla="*/ 726574 h 726574"/>
                <a:gd name="connsiteX1" fmla="*/ 97631 w 1126331"/>
                <a:gd name="connsiteY1" fmla="*/ 697999 h 726574"/>
                <a:gd name="connsiteX2" fmla="*/ 326231 w 1126331"/>
                <a:gd name="connsiteY2" fmla="*/ 586081 h 726574"/>
                <a:gd name="connsiteX3" fmla="*/ 519112 w 1126331"/>
                <a:gd name="connsiteY3" fmla="*/ 426537 h 726574"/>
                <a:gd name="connsiteX4" fmla="*/ 616743 w 1126331"/>
                <a:gd name="connsiteY4" fmla="*/ 186031 h 726574"/>
                <a:gd name="connsiteX5" fmla="*/ 627590 w 1126331"/>
                <a:gd name="connsiteY5" fmla="*/ 74241 h 726574"/>
                <a:gd name="connsiteX6" fmla="*/ 650081 w 1126331"/>
                <a:gd name="connsiteY6" fmla="*/ 12199 h 726574"/>
                <a:gd name="connsiteX7" fmla="*/ 742950 w 1126331"/>
                <a:gd name="connsiteY7" fmla="*/ 292 h 726574"/>
                <a:gd name="connsiteX8" fmla="*/ 928687 w 1126331"/>
                <a:gd name="connsiteY8" fmla="*/ 293 h 726574"/>
                <a:gd name="connsiteX9" fmla="*/ 1126331 w 1126331"/>
                <a:gd name="connsiteY9" fmla="*/ 5056 h 726574"/>
                <a:gd name="connsiteX0" fmla="*/ 0 w 1126331"/>
                <a:gd name="connsiteY0" fmla="*/ 726574 h 726574"/>
                <a:gd name="connsiteX1" fmla="*/ 97631 w 1126331"/>
                <a:gd name="connsiteY1" fmla="*/ 697999 h 726574"/>
                <a:gd name="connsiteX2" fmla="*/ 326231 w 1126331"/>
                <a:gd name="connsiteY2" fmla="*/ 586081 h 726574"/>
                <a:gd name="connsiteX3" fmla="*/ 519112 w 1126331"/>
                <a:gd name="connsiteY3" fmla="*/ 426537 h 726574"/>
                <a:gd name="connsiteX4" fmla="*/ 616743 w 1126331"/>
                <a:gd name="connsiteY4" fmla="*/ 186031 h 726574"/>
                <a:gd name="connsiteX5" fmla="*/ 650081 w 1126331"/>
                <a:gd name="connsiteY5" fmla="*/ 12199 h 726574"/>
                <a:gd name="connsiteX6" fmla="*/ 742950 w 1126331"/>
                <a:gd name="connsiteY6" fmla="*/ 292 h 726574"/>
                <a:gd name="connsiteX7" fmla="*/ 928687 w 1126331"/>
                <a:gd name="connsiteY7" fmla="*/ 293 h 726574"/>
                <a:gd name="connsiteX8" fmla="*/ 1126331 w 1126331"/>
                <a:gd name="connsiteY8" fmla="*/ 5056 h 726574"/>
                <a:gd name="connsiteX0" fmla="*/ 0 w 1126331"/>
                <a:gd name="connsiteY0" fmla="*/ 726574 h 726574"/>
                <a:gd name="connsiteX1" fmla="*/ 97631 w 1126331"/>
                <a:gd name="connsiteY1" fmla="*/ 697999 h 726574"/>
                <a:gd name="connsiteX2" fmla="*/ 326231 w 1126331"/>
                <a:gd name="connsiteY2" fmla="*/ 586081 h 726574"/>
                <a:gd name="connsiteX3" fmla="*/ 519112 w 1126331"/>
                <a:gd name="connsiteY3" fmla="*/ 426537 h 726574"/>
                <a:gd name="connsiteX4" fmla="*/ 616743 w 1126331"/>
                <a:gd name="connsiteY4" fmla="*/ 186031 h 726574"/>
                <a:gd name="connsiteX5" fmla="*/ 650081 w 1126331"/>
                <a:gd name="connsiteY5" fmla="*/ 12199 h 726574"/>
                <a:gd name="connsiteX6" fmla="*/ 742950 w 1126331"/>
                <a:gd name="connsiteY6" fmla="*/ 292 h 726574"/>
                <a:gd name="connsiteX7" fmla="*/ 928687 w 1126331"/>
                <a:gd name="connsiteY7" fmla="*/ 293 h 726574"/>
                <a:gd name="connsiteX8" fmla="*/ 1126331 w 1126331"/>
                <a:gd name="connsiteY8" fmla="*/ 5056 h 726574"/>
                <a:gd name="connsiteX0" fmla="*/ 0 w 1126331"/>
                <a:gd name="connsiteY0" fmla="*/ 729464 h 729464"/>
                <a:gd name="connsiteX1" fmla="*/ 97631 w 1126331"/>
                <a:gd name="connsiteY1" fmla="*/ 700889 h 729464"/>
                <a:gd name="connsiteX2" fmla="*/ 326231 w 1126331"/>
                <a:gd name="connsiteY2" fmla="*/ 588971 h 729464"/>
                <a:gd name="connsiteX3" fmla="*/ 519112 w 1126331"/>
                <a:gd name="connsiteY3" fmla="*/ 429427 h 729464"/>
                <a:gd name="connsiteX4" fmla="*/ 616743 w 1126331"/>
                <a:gd name="connsiteY4" fmla="*/ 188921 h 729464"/>
                <a:gd name="connsiteX5" fmla="*/ 640556 w 1126331"/>
                <a:gd name="connsiteY5" fmla="*/ 43664 h 729464"/>
                <a:gd name="connsiteX6" fmla="*/ 742950 w 1126331"/>
                <a:gd name="connsiteY6" fmla="*/ 3182 h 729464"/>
                <a:gd name="connsiteX7" fmla="*/ 928687 w 1126331"/>
                <a:gd name="connsiteY7" fmla="*/ 3183 h 729464"/>
                <a:gd name="connsiteX8" fmla="*/ 1126331 w 1126331"/>
                <a:gd name="connsiteY8" fmla="*/ 7946 h 729464"/>
                <a:gd name="connsiteX0" fmla="*/ 0 w 1126331"/>
                <a:gd name="connsiteY0" fmla="*/ 729464 h 729464"/>
                <a:gd name="connsiteX1" fmla="*/ 97631 w 1126331"/>
                <a:gd name="connsiteY1" fmla="*/ 700889 h 729464"/>
                <a:gd name="connsiteX2" fmla="*/ 326231 w 1126331"/>
                <a:gd name="connsiteY2" fmla="*/ 588971 h 729464"/>
                <a:gd name="connsiteX3" fmla="*/ 519112 w 1126331"/>
                <a:gd name="connsiteY3" fmla="*/ 429427 h 729464"/>
                <a:gd name="connsiteX4" fmla="*/ 616743 w 1126331"/>
                <a:gd name="connsiteY4" fmla="*/ 188921 h 729464"/>
                <a:gd name="connsiteX5" fmla="*/ 640556 w 1126331"/>
                <a:gd name="connsiteY5" fmla="*/ 43664 h 729464"/>
                <a:gd name="connsiteX6" fmla="*/ 742950 w 1126331"/>
                <a:gd name="connsiteY6" fmla="*/ 3182 h 729464"/>
                <a:gd name="connsiteX7" fmla="*/ 928687 w 1126331"/>
                <a:gd name="connsiteY7" fmla="*/ 3183 h 729464"/>
                <a:gd name="connsiteX8" fmla="*/ 1126331 w 1126331"/>
                <a:gd name="connsiteY8" fmla="*/ 7946 h 729464"/>
                <a:gd name="connsiteX0" fmla="*/ 0 w 1126331"/>
                <a:gd name="connsiteY0" fmla="*/ 729464 h 729464"/>
                <a:gd name="connsiteX1" fmla="*/ 97631 w 1126331"/>
                <a:gd name="connsiteY1" fmla="*/ 700889 h 729464"/>
                <a:gd name="connsiteX2" fmla="*/ 326231 w 1126331"/>
                <a:gd name="connsiteY2" fmla="*/ 588971 h 729464"/>
                <a:gd name="connsiteX3" fmla="*/ 519112 w 1126331"/>
                <a:gd name="connsiteY3" fmla="*/ 429427 h 729464"/>
                <a:gd name="connsiteX4" fmla="*/ 616743 w 1126331"/>
                <a:gd name="connsiteY4" fmla="*/ 188921 h 729464"/>
                <a:gd name="connsiteX5" fmla="*/ 640556 w 1126331"/>
                <a:gd name="connsiteY5" fmla="*/ 43664 h 729464"/>
                <a:gd name="connsiteX6" fmla="*/ 742950 w 1126331"/>
                <a:gd name="connsiteY6" fmla="*/ 3182 h 729464"/>
                <a:gd name="connsiteX7" fmla="*/ 928687 w 1126331"/>
                <a:gd name="connsiteY7" fmla="*/ 3183 h 729464"/>
                <a:gd name="connsiteX8" fmla="*/ 1126331 w 1126331"/>
                <a:gd name="connsiteY8" fmla="*/ 7946 h 729464"/>
                <a:gd name="connsiteX0" fmla="*/ 0 w 1126331"/>
                <a:gd name="connsiteY0" fmla="*/ 728236 h 728236"/>
                <a:gd name="connsiteX1" fmla="*/ 97631 w 1126331"/>
                <a:gd name="connsiteY1" fmla="*/ 699661 h 728236"/>
                <a:gd name="connsiteX2" fmla="*/ 326231 w 1126331"/>
                <a:gd name="connsiteY2" fmla="*/ 587743 h 728236"/>
                <a:gd name="connsiteX3" fmla="*/ 519112 w 1126331"/>
                <a:gd name="connsiteY3" fmla="*/ 428199 h 728236"/>
                <a:gd name="connsiteX4" fmla="*/ 616743 w 1126331"/>
                <a:gd name="connsiteY4" fmla="*/ 187693 h 728236"/>
                <a:gd name="connsiteX5" fmla="*/ 642937 w 1126331"/>
                <a:gd name="connsiteY5" fmla="*/ 25767 h 728236"/>
                <a:gd name="connsiteX6" fmla="*/ 742950 w 1126331"/>
                <a:gd name="connsiteY6" fmla="*/ 1954 h 728236"/>
                <a:gd name="connsiteX7" fmla="*/ 928687 w 1126331"/>
                <a:gd name="connsiteY7" fmla="*/ 1955 h 728236"/>
                <a:gd name="connsiteX8" fmla="*/ 1126331 w 1126331"/>
                <a:gd name="connsiteY8" fmla="*/ 6718 h 728236"/>
                <a:gd name="connsiteX0" fmla="*/ 0 w 1126331"/>
                <a:gd name="connsiteY0" fmla="*/ 728236 h 728236"/>
                <a:gd name="connsiteX1" fmla="*/ 97631 w 1126331"/>
                <a:gd name="connsiteY1" fmla="*/ 699661 h 728236"/>
                <a:gd name="connsiteX2" fmla="*/ 326231 w 1126331"/>
                <a:gd name="connsiteY2" fmla="*/ 587743 h 728236"/>
                <a:gd name="connsiteX3" fmla="*/ 519112 w 1126331"/>
                <a:gd name="connsiteY3" fmla="*/ 428199 h 728236"/>
                <a:gd name="connsiteX4" fmla="*/ 616743 w 1126331"/>
                <a:gd name="connsiteY4" fmla="*/ 187693 h 728236"/>
                <a:gd name="connsiteX5" fmla="*/ 642937 w 1126331"/>
                <a:gd name="connsiteY5" fmla="*/ 25767 h 728236"/>
                <a:gd name="connsiteX6" fmla="*/ 742950 w 1126331"/>
                <a:gd name="connsiteY6" fmla="*/ 1954 h 728236"/>
                <a:gd name="connsiteX7" fmla="*/ 928687 w 1126331"/>
                <a:gd name="connsiteY7" fmla="*/ 1955 h 728236"/>
                <a:gd name="connsiteX8" fmla="*/ 1126331 w 1126331"/>
                <a:gd name="connsiteY8" fmla="*/ 6718 h 7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331" h="728236">
                  <a:moveTo>
                    <a:pt x="0" y="728236"/>
                  </a:moveTo>
                  <a:cubicBezTo>
                    <a:pt x="21629" y="725656"/>
                    <a:pt x="43259" y="723076"/>
                    <a:pt x="97631" y="699661"/>
                  </a:cubicBezTo>
                  <a:cubicBezTo>
                    <a:pt x="152003" y="676245"/>
                    <a:pt x="255984" y="632987"/>
                    <a:pt x="326231" y="587743"/>
                  </a:cubicBezTo>
                  <a:cubicBezTo>
                    <a:pt x="396478" y="542499"/>
                    <a:pt x="470693" y="494874"/>
                    <a:pt x="519112" y="428199"/>
                  </a:cubicBezTo>
                  <a:cubicBezTo>
                    <a:pt x="567531" y="361524"/>
                    <a:pt x="605631" y="245240"/>
                    <a:pt x="616743" y="187693"/>
                  </a:cubicBezTo>
                  <a:cubicBezTo>
                    <a:pt x="627855" y="130146"/>
                    <a:pt x="633235" y="45235"/>
                    <a:pt x="642937" y="25767"/>
                  </a:cubicBezTo>
                  <a:cubicBezTo>
                    <a:pt x="652639" y="6299"/>
                    <a:pt x="695325" y="5923"/>
                    <a:pt x="742950" y="1954"/>
                  </a:cubicBezTo>
                  <a:cubicBezTo>
                    <a:pt x="790575" y="-2015"/>
                    <a:pt x="864790" y="1161"/>
                    <a:pt x="928687" y="1955"/>
                  </a:cubicBezTo>
                  <a:cubicBezTo>
                    <a:pt x="992584" y="2749"/>
                    <a:pt x="1045567" y="2352"/>
                    <a:pt x="1126331" y="6718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3" name="CustomShape 106">
              <a:extLst>
                <a:ext uri="{FF2B5EF4-FFF2-40B4-BE49-F238E27FC236}">
                  <a16:creationId xmlns:a16="http://schemas.microsoft.com/office/drawing/2014/main" id="{B2AEC98A-C8C9-71C6-BA78-687789058003}"/>
                </a:ext>
              </a:extLst>
            </p:cNvPr>
            <p:cNvSpPr/>
            <p:nvPr/>
          </p:nvSpPr>
          <p:spPr>
            <a:xfrm>
              <a:off x="7423528" y="6028721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134">
              <a:extLst>
                <a:ext uri="{FF2B5EF4-FFF2-40B4-BE49-F238E27FC236}">
                  <a16:creationId xmlns:a16="http://schemas.microsoft.com/office/drawing/2014/main" id="{5557A10E-B005-1415-B4C4-7724CCB7C183}"/>
                </a:ext>
              </a:extLst>
            </p:cNvPr>
            <p:cNvSpPr/>
            <p:nvPr/>
          </p:nvSpPr>
          <p:spPr>
            <a:xfrm flipV="1">
              <a:off x="7248962" y="5371724"/>
              <a:ext cx="418" cy="99463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" name="Line 137">
              <a:extLst>
                <a:ext uri="{FF2B5EF4-FFF2-40B4-BE49-F238E27FC236}">
                  <a16:creationId xmlns:a16="http://schemas.microsoft.com/office/drawing/2014/main" id="{F00FF258-5BA5-96D4-9353-0344B0BDDD9C}"/>
                </a:ext>
              </a:extLst>
            </p:cNvPr>
            <p:cNvSpPr/>
            <p:nvPr/>
          </p:nvSpPr>
          <p:spPr>
            <a:xfrm>
              <a:off x="6674543" y="5906901"/>
              <a:ext cx="565048" cy="0"/>
            </a:xfrm>
            <a:prstGeom prst="line">
              <a:avLst/>
            </a:prstGeom>
            <a:solidFill>
              <a:srgbClr val="6666FF"/>
            </a:solidFill>
            <a:ln w="12700">
              <a:solidFill>
                <a:srgbClr val="6666FF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138">
              <a:extLst>
                <a:ext uri="{FF2B5EF4-FFF2-40B4-BE49-F238E27FC236}">
                  <a16:creationId xmlns:a16="http://schemas.microsoft.com/office/drawing/2014/main" id="{F21C0342-ADFC-C7B3-6A38-AD1688E17A85}"/>
                </a:ext>
              </a:extLst>
            </p:cNvPr>
            <p:cNvSpPr/>
            <p:nvPr/>
          </p:nvSpPr>
          <p:spPr>
            <a:xfrm flipV="1">
              <a:off x="7252137" y="5871807"/>
              <a:ext cx="574402" cy="6689"/>
            </a:xfrm>
            <a:prstGeom prst="line">
              <a:avLst/>
            </a:prstGeom>
            <a:solidFill>
              <a:srgbClr val="FF0000"/>
            </a:solidFill>
            <a:ln w="12700">
              <a:solidFill>
                <a:schemeClr val="accent2"/>
              </a:solidFill>
              <a:prstDash val="sysDot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529ECC70-1C13-E6BC-1E68-5DC6F308A309}"/>
                </a:ext>
              </a:extLst>
            </p:cNvPr>
            <p:cNvSpPr/>
            <p:nvPr/>
          </p:nvSpPr>
          <p:spPr>
            <a:xfrm>
              <a:off x="7253452" y="5485665"/>
              <a:ext cx="1126331" cy="783787"/>
            </a:xfrm>
            <a:custGeom>
              <a:avLst/>
              <a:gdLst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38481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  <a:gd name="connsiteX0" fmla="*/ 0 w 1126331"/>
                <a:gd name="connsiteY0" fmla="*/ 783787 h 783787"/>
                <a:gd name="connsiteX1" fmla="*/ 97631 w 1126331"/>
                <a:gd name="connsiteY1" fmla="*/ 755212 h 783787"/>
                <a:gd name="connsiteX2" fmla="*/ 326231 w 1126331"/>
                <a:gd name="connsiteY2" fmla="*/ 643294 h 783787"/>
                <a:gd name="connsiteX3" fmla="*/ 519112 w 1126331"/>
                <a:gd name="connsiteY3" fmla="*/ 483750 h 783787"/>
                <a:gd name="connsiteX4" fmla="*/ 616743 w 1126331"/>
                <a:gd name="connsiteY4" fmla="*/ 243244 h 783787"/>
                <a:gd name="connsiteX5" fmla="*/ 650081 w 1126331"/>
                <a:gd name="connsiteY5" fmla="*/ 69412 h 783787"/>
                <a:gd name="connsiteX6" fmla="*/ 738187 w 1126331"/>
                <a:gd name="connsiteY6" fmla="*/ 356 h 783787"/>
                <a:gd name="connsiteX7" fmla="*/ 900112 w 1126331"/>
                <a:gd name="connsiteY7" fmla="*/ 43219 h 783787"/>
                <a:gd name="connsiteX8" fmla="*/ 1126331 w 1126331"/>
                <a:gd name="connsiteY8" fmla="*/ 62269 h 78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331" h="783787">
                  <a:moveTo>
                    <a:pt x="0" y="783787"/>
                  </a:moveTo>
                  <a:cubicBezTo>
                    <a:pt x="21629" y="781207"/>
                    <a:pt x="43259" y="778627"/>
                    <a:pt x="97631" y="755212"/>
                  </a:cubicBezTo>
                  <a:cubicBezTo>
                    <a:pt x="152003" y="731796"/>
                    <a:pt x="255984" y="688538"/>
                    <a:pt x="326231" y="643294"/>
                  </a:cubicBezTo>
                  <a:cubicBezTo>
                    <a:pt x="396478" y="598050"/>
                    <a:pt x="470693" y="550425"/>
                    <a:pt x="519112" y="483750"/>
                  </a:cubicBezTo>
                  <a:cubicBezTo>
                    <a:pt x="567531" y="417075"/>
                    <a:pt x="599678" y="345637"/>
                    <a:pt x="616743" y="243244"/>
                  </a:cubicBezTo>
                  <a:cubicBezTo>
                    <a:pt x="633808" y="140851"/>
                    <a:pt x="629840" y="109893"/>
                    <a:pt x="650081" y="69412"/>
                  </a:cubicBezTo>
                  <a:cubicBezTo>
                    <a:pt x="670322" y="28931"/>
                    <a:pt x="696515" y="4721"/>
                    <a:pt x="738187" y="356"/>
                  </a:cubicBezTo>
                  <a:cubicBezTo>
                    <a:pt x="779859" y="-4009"/>
                    <a:pt x="835421" y="32900"/>
                    <a:pt x="900112" y="43219"/>
                  </a:cubicBezTo>
                  <a:cubicBezTo>
                    <a:pt x="964803" y="53538"/>
                    <a:pt x="1045567" y="57903"/>
                    <a:pt x="1126331" y="62269"/>
                  </a:cubicBezTo>
                </a:path>
              </a:pathLst>
            </a:cu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8" name="CustomShape 102">
              <a:extLst>
                <a:ext uri="{FF2B5EF4-FFF2-40B4-BE49-F238E27FC236}">
                  <a16:creationId xmlns:a16="http://schemas.microsoft.com/office/drawing/2014/main" id="{9F56D371-2251-E398-5C46-C60F0F2D5537}"/>
                </a:ext>
              </a:extLst>
            </p:cNvPr>
            <p:cNvSpPr/>
            <p:nvPr/>
          </p:nvSpPr>
          <p:spPr>
            <a:xfrm>
              <a:off x="7178944" y="6256325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CustomShape 123">
              <a:extLst>
                <a:ext uri="{FF2B5EF4-FFF2-40B4-BE49-F238E27FC236}">
                  <a16:creationId xmlns:a16="http://schemas.microsoft.com/office/drawing/2014/main" id="{089F11D6-5F3C-3BC8-CC23-0AB414E524BB}"/>
                </a:ext>
              </a:extLst>
            </p:cNvPr>
            <p:cNvSpPr/>
            <p:nvPr/>
          </p:nvSpPr>
          <p:spPr>
            <a:xfrm>
              <a:off x="7099644" y="6256325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CustomShape 102">
              <a:extLst>
                <a:ext uri="{FF2B5EF4-FFF2-40B4-BE49-F238E27FC236}">
                  <a16:creationId xmlns:a16="http://schemas.microsoft.com/office/drawing/2014/main" id="{6FEA662A-974B-0A79-5D2B-EF9F808E06C9}"/>
                </a:ext>
              </a:extLst>
            </p:cNvPr>
            <p:cNvSpPr/>
            <p:nvPr/>
          </p:nvSpPr>
          <p:spPr>
            <a:xfrm>
              <a:off x="7156545" y="6102861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CustomShape 102">
              <a:extLst>
                <a:ext uri="{FF2B5EF4-FFF2-40B4-BE49-F238E27FC236}">
                  <a16:creationId xmlns:a16="http://schemas.microsoft.com/office/drawing/2014/main" id="{7F449318-789B-42B6-6579-8BFFA595FD9F}"/>
                </a:ext>
              </a:extLst>
            </p:cNvPr>
            <p:cNvSpPr/>
            <p:nvPr/>
          </p:nvSpPr>
          <p:spPr>
            <a:xfrm>
              <a:off x="7049760" y="6102861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CustomShape 102">
              <a:extLst>
                <a:ext uri="{FF2B5EF4-FFF2-40B4-BE49-F238E27FC236}">
                  <a16:creationId xmlns:a16="http://schemas.microsoft.com/office/drawing/2014/main" id="{502BFE0B-F129-FABA-F586-148600B5F94C}"/>
                </a:ext>
              </a:extLst>
            </p:cNvPr>
            <p:cNvSpPr/>
            <p:nvPr/>
          </p:nvSpPr>
          <p:spPr>
            <a:xfrm>
              <a:off x="6942974" y="6102861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CustomShape 102">
              <a:extLst>
                <a:ext uri="{FF2B5EF4-FFF2-40B4-BE49-F238E27FC236}">
                  <a16:creationId xmlns:a16="http://schemas.microsoft.com/office/drawing/2014/main" id="{2E3C9D91-3B80-04D9-B90D-BF04288707F8}"/>
                </a:ext>
              </a:extLst>
            </p:cNvPr>
            <p:cNvSpPr/>
            <p:nvPr/>
          </p:nvSpPr>
          <p:spPr>
            <a:xfrm>
              <a:off x="6836188" y="6102861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CustomShape 127">
              <a:extLst>
                <a:ext uri="{FF2B5EF4-FFF2-40B4-BE49-F238E27FC236}">
                  <a16:creationId xmlns:a16="http://schemas.microsoft.com/office/drawing/2014/main" id="{C5394CAE-8B9D-0E44-DB34-14DB5C137793}"/>
                </a:ext>
              </a:extLst>
            </p:cNvPr>
            <p:cNvSpPr/>
            <p:nvPr/>
          </p:nvSpPr>
          <p:spPr>
            <a:xfrm>
              <a:off x="7274880" y="6028721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CustomShape 128">
              <a:extLst>
                <a:ext uri="{FF2B5EF4-FFF2-40B4-BE49-F238E27FC236}">
                  <a16:creationId xmlns:a16="http://schemas.microsoft.com/office/drawing/2014/main" id="{2081663B-C190-A847-EE63-7A457D481B8F}"/>
                </a:ext>
              </a:extLst>
            </p:cNvPr>
            <p:cNvSpPr/>
            <p:nvPr/>
          </p:nvSpPr>
          <p:spPr>
            <a:xfrm>
              <a:off x="7572175" y="6028721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Line 124">
              <a:extLst>
                <a:ext uri="{FF2B5EF4-FFF2-40B4-BE49-F238E27FC236}">
                  <a16:creationId xmlns:a16="http://schemas.microsoft.com/office/drawing/2014/main" id="{053FECF5-6C1D-68DB-7964-01AA52A10B53}"/>
                </a:ext>
              </a:extLst>
            </p:cNvPr>
            <p:cNvSpPr/>
            <p:nvPr/>
          </p:nvSpPr>
          <p:spPr>
            <a:xfrm>
              <a:off x="6695262" y="5987980"/>
              <a:ext cx="558033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CustomShape 127">
              <a:extLst>
                <a:ext uri="{FF2B5EF4-FFF2-40B4-BE49-F238E27FC236}">
                  <a16:creationId xmlns:a16="http://schemas.microsoft.com/office/drawing/2014/main" id="{1563EC61-82C8-BD73-B8C6-D484A86F3315}"/>
                </a:ext>
              </a:extLst>
            </p:cNvPr>
            <p:cNvSpPr/>
            <p:nvPr/>
          </p:nvSpPr>
          <p:spPr>
            <a:xfrm>
              <a:off x="7486737" y="5906116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CustomShape 118">
              <a:extLst>
                <a:ext uri="{FF2B5EF4-FFF2-40B4-BE49-F238E27FC236}">
                  <a16:creationId xmlns:a16="http://schemas.microsoft.com/office/drawing/2014/main" id="{C9069D00-1E77-B3A2-FCF5-AF8B210FF178}"/>
                </a:ext>
              </a:extLst>
            </p:cNvPr>
            <p:cNvSpPr/>
            <p:nvPr/>
          </p:nvSpPr>
          <p:spPr>
            <a:xfrm>
              <a:off x="6838277" y="5951980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CustomShape 119">
              <a:extLst>
                <a:ext uri="{FF2B5EF4-FFF2-40B4-BE49-F238E27FC236}">
                  <a16:creationId xmlns:a16="http://schemas.microsoft.com/office/drawing/2014/main" id="{5F74780B-FA7E-780A-5A2C-8332806F15BF}"/>
                </a:ext>
              </a:extLst>
            </p:cNvPr>
            <p:cNvSpPr/>
            <p:nvPr/>
          </p:nvSpPr>
          <p:spPr>
            <a:xfrm>
              <a:off x="7138736" y="5951980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CustomShape 120">
              <a:extLst>
                <a:ext uri="{FF2B5EF4-FFF2-40B4-BE49-F238E27FC236}">
                  <a16:creationId xmlns:a16="http://schemas.microsoft.com/office/drawing/2014/main" id="{981E6B64-D531-02A1-8F1A-4F3801E5AFEC}"/>
                </a:ext>
              </a:extLst>
            </p:cNvPr>
            <p:cNvSpPr/>
            <p:nvPr/>
          </p:nvSpPr>
          <p:spPr>
            <a:xfrm>
              <a:off x="6738124" y="5951980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CustomShape 121">
              <a:extLst>
                <a:ext uri="{FF2B5EF4-FFF2-40B4-BE49-F238E27FC236}">
                  <a16:creationId xmlns:a16="http://schemas.microsoft.com/office/drawing/2014/main" id="{8FCD53C9-7C05-AEF3-B3D9-EC4D598E8091}"/>
                </a:ext>
              </a:extLst>
            </p:cNvPr>
            <p:cNvSpPr/>
            <p:nvPr/>
          </p:nvSpPr>
          <p:spPr>
            <a:xfrm>
              <a:off x="7038583" y="5951980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CustomShape 125">
              <a:extLst>
                <a:ext uri="{FF2B5EF4-FFF2-40B4-BE49-F238E27FC236}">
                  <a16:creationId xmlns:a16="http://schemas.microsoft.com/office/drawing/2014/main" id="{18FCFDE9-E8CE-ABE2-D532-CF92C90655A0}"/>
                </a:ext>
              </a:extLst>
            </p:cNvPr>
            <p:cNvSpPr/>
            <p:nvPr/>
          </p:nvSpPr>
          <p:spPr>
            <a:xfrm>
              <a:off x="6938430" y="5951980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3" name="Line 101">
              <a:extLst>
                <a:ext uri="{FF2B5EF4-FFF2-40B4-BE49-F238E27FC236}">
                  <a16:creationId xmlns:a16="http://schemas.microsoft.com/office/drawing/2014/main" id="{2EBA6207-8118-5AE0-24C7-A96AC11E10F5}"/>
                </a:ext>
              </a:extLst>
            </p:cNvPr>
            <p:cNvSpPr/>
            <p:nvPr/>
          </p:nvSpPr>
          <p:spPr>
            <a:xfrm>
              <a:off x="6861337" y="6174861"/>
              <a:ext cx="384750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CustomShape 102">
              <a:extLst>
                <a:ext uri="{FF2B5EF4-FFF2-40B4-BE49-F238E27FC236}">
                  <a16:creationId xmlns:a16="http://schemas.microsoft.com/office/drawing/2014/main" id="{F3A7B9C9-5F89-83EE-9E71-BD9E53EE4809}"/>
                </a:ext>
              </a:extLst>
            </p:cNvPr>
            <p:cNvSpPr/>
            <p:nvPr/>
          </p:nvSpPr>
          <p:spPr>
            <a:xfrm>
              <a:off x="7115860" y="6142306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CustomShape 123">
              <a:extLst>
                <a:ext uri="{FF2B5EF4-FFF2-40B4-BE49-F238E27FC236}">
                  <a16:creationId xmlns:a16="http://schemas.microsoft.com/office/drawing/2014/main" id="{4489BB60-1EA0-37DE-CDF4-84EE64B47E4A}"/>
                </a:ext>
              </a:extLst>
            </p:cNvPr>
            <p:cNvSpPr/>
            <p:nvPr/>
          </p:nvSpPr>
          <p:spPr>
            <a:xfrm>
              <a:off x="6998456" y="6142306"/>
              <a:ext cx="72000" cy="72000"/>
            </a:xfrm>
            <a:prstGeom prst="ellipse">
              <a:avLst/>
            </a:prstGeom>
            <a:gradFill rotWithShape="0">
              <a:gsLst>
                <a:gs pos="0">
                  <a:srgbClr val="3333FF"/>
                </a:gs>
                <a:gs pos="100000">
                  <a:srgbClr val="3333FF">
                    <a:gamma/>
                    <a:shade val="46275"/>
                    <a:invGamma/>
                  </a:srgbClr>
                </a:gs>
              </a:gsLst>
              <a:path path="rect">
                <a:fillToRect t="100000" r="10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117">
              <a:extLst>
                <a:ext uri="{FF2B5EF4-FFF2-40B4-BE49-F238E27FC236}">
                  <a16:creationId xmlns:a16="http://schemas.microsoft.com/office/drawing/2014/main" id="{BB0D8DBC-4049-5470-156E-DBCA187F0D89}"/>
                </a:ext>
              </a:extLst>
            </p:cNvPr>
            <p:cNvSpPr/>
            <p:nvPr/>
          </p:nvSpPr>
          <p:spPr>
            <a:xfrm>
              <a:off x="7246087" y="6109411"/>
              <a:ext cx="362088" cy="0"/>
            </a:xfrm>
            <a:prstGeom prst="line">
              <a:avLst/>
            </a:prstGeom>
            <a:noFill/>
            <a:ln w="15875">
              <a:solidFill>
                <a:srgbClr val="00804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CustomShape 126">
              <a:extLst>
                <a:ext uri="{FF2B5EF4-FFF2-40B4-BE49-F238E27FC236}">
                  <a16:creationId xmlns:a16="http://schemas.microsoft.com/office/drawing/2014/main" id="{8C196302-2CBB-70FC-1D11-8666DE8A7A77}"/>
                </a:ext>
              </a:extLst>
            </p:cNvPr>
            <p:cNvSpPr/>
            <p:nvPr/>
          </p:nvSpPr>
          <p:spPr>
            <a:xfrm>
              <a:off x="7493554" y="6069573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CustomShape 106">
              <a:extLst>
                <a:ext uri="{FF2B5EF4-FFF2-40B4-BE49-F238E27FC236}">
                  <a16:creationId xmlns:a16="http://schemas.microsoft.com/office/drawing/2014/main" id="{7155F32D-AAFD-084F-1878-E2A6C26D0CD2}"/>
                </a:ext>
              </a:extLst>
            </p:cNvPr>
            <p:cNvSpPr/>
            <p:nvPr/>
          </p:nvSpPr>
          <p:spPr>
            <a:xfrm>
              <a:off x="7348195" y="6069573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rgbClr val="FD6616"/>
                </a:gs>
                <a:gs pos="70000">
                  <a:srgbClr val="C9AA51"/>
                </a:gs>
                <a:gs pos="92000">
                  <a:srgbClr val="F0A55D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9" name="Oval 59">
              <a:extLst>
                <a:ext uri="{FF2B5EF4-FFF2-40B4-BE49-F238E27FC236}">
                  <a16:creationId xmlns:a16="http://schemas.microsoft.com/office/drawing/2014/main" id="{A4D2C513-23A5-865A-97E1-073C385E26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32676" y="5785738"/>
              <a:ext cx="68235" cy="68252"/>
            </a:xfrm>
            <a:prstGeom prst="ellipse">
              <a:avLst/>
            </a:prstGeom>
            <a:solidFill>
              <a:srgbClr val="FFCCFF"/>
            </a:solidFill>
            <a:ln w="15875">
              <a:solidFill>
                <a:srgbClr val="FC0B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cxnSp>
          <p:nvCxnSpPr>
            <p:cNvPr id="160" name="AutoShape 64">
              <a:extLst>
                <a:ext uri="{FF2B5EF4-FFF2-40B4-BE49-F238E27FC236}">
                  <a16:creationId xmlns:a16="http://schemas.microsoft.com/office/drawing/2014/main" id="{FF5C14D8-BFB7-45D3-8B5E-5D9AE00F174A}"/>
                </a:ext>
              </a:extLst>
            </p:cNvPr>
            <p:cNvCxnSpPr>
              <a:cxnSpLocks noChangeAspect="1" noChangeShapeType="1"/>
              <a:stCxn id="147" idx="7"/>
              <a:endCxn id="159" idx="0"/>
            </p:cNvCxnSpPr>
            <p:nvPr/>
          </p:nvCxnSpPr>
          <p:spPr bwMode="auto">
            <a:xfrm rot="16200000" flipV="1">
              <a:off x="7442033" y="5810499"/>
              <a:ext cx="130922" cy="81399"/>
            </a:xfrm>
            <a:prstGeom prst="curvedConnector3">
              <a:avLst>
                <a:gd name="adj1" fmla="val 274608"/>
              </a:avLst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</p:cxnSp>
      </p:grpSp>
      <p:grpSp>
        <p:nvGrpSpPr>
          <p:cNvPr id="161" name="Groupe 160">
            <a:extLst>
              <a:ext uri="{FF2B5EF4-FFF2-40B4-BE49-F238E27FC236}">
                <a16:creationId xmlns:a16="http://schemas.microsoft.com/office/drawing/2014/main" id="{A44A1A0F-9C5F-360B-A547-A4E3ED36D252}"/>
              </a:ext>
            </a:extLst>
          </p:cNvPr>
          <p:cNvGrpSpPr/>
          <p:nvPr/>
        </p:nvGrpSpPr>
        <p:grpSpPr>
          <a:xfrm>
            <a:off x="7375524" y="4176334"/>
            <a:ext cx="2254699" cy="1062967"/>
            <a:chOff x="8615545" y="2656565"/>
            <a:chExt cx="2254699" cy="1062967"/>
          </a:xfrm>
        </p:grpSpPr>
        <p:sp>
          <p:nvSpPr>
            <p:cNvPr id="162" name="Rectangle 1039">
              <a:extLst>
                <a:ext uri="{FF2B5EF4-FFF2-40B4-BE49-F238E27FC236}">
                  <a16:creationId xmlns:a16="http://schemas.microsoft.com/office/drawing/2014/main" id="{0FAF6293-6BF1-7639-880D-BA05A833C5E1}"/>
                </a:ext>
              </a:extLst>
            </p:cNvPr>
            <p:cNvSpPr/>
            <p:nvPr/>
          </p:nvSpPr>
          <p:spPr>
            <a:xfrm>
              <a:off x="8849087" y="2733674"/>
              <a:ext cx="1705119" cy="985858"/>
            </a:xfrm>
            <a:custGeom>
              <a:avLst/>
              <a:gdLst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705119 w 1705119"/>
                <a:gd name="connsiteY2" fmla="*/ 1004955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1004955"/>
                <a:gd name="connsiteX1" fmla="*/ 1705119 w 1705119"/>
                <a:gd name="connsiteY1" fmla="*/ 0 h 1004955"/>
                <a:gd name="connsiteX2" fmla="*/ 1414607 w 1705119"/>
                <a:gd name="connsiteY2" fmla="*/ 676343 h 1004955"/>
                <a:gd name="connsiteX3" fmla="*/ 0 w 1705119"/>
                <a:gd name="connsiteY3" fmla="*/ 1004955 h 1004955"/>
                <a:gd name="connsiteX4" fmla="*/ 0 w 1705119"/>
                <a:gd name="connsiteY4" fmla="*/ 0 h 1004955"/>
                <a:gd name="connsiteX0" fmla="*/ 0 w 1705119"/>
                <a:gd name="connsiteY0" fmla="*/ 0 h 676343"/>
                <a:gd name="connsiteX1" fmla="*/ 1705119 w 1705119"/>
                <a:gd name="connsiteY1" fmla="*/ 0 h 676343"/>
                <a:gd name="connsiteX2" fmla="*/ 1414607 w 1705119"/>
                <a:gd name="connsiteY2" fmla="*/ 676343 h 676343"/>
                <a:gd name="connsiteX3" fmla="*/ 238125 w 1705119"/>
                <a:gd name="connsiteY3" fmla="*/ 647767 h 676343"/>
                <a:gd name="connsiteX4" fmla="*/ 0 w 1705119"/>
                <a:gd name="connsiteY4" fmla="*/ 0 h 676343"/>
                <a:gd name="connsiteX0" fmla="*/ 0 w 1705119"/>
                <a:gd name="connsiteY0" fmla="*/ 0 h 804931"/>
                <a:gd name="connsiteX1" fmla="*/ 1705119 w 1705119"/>
                <a:gd name="connsiteY1" fmla="*/ 0 h 804931"/>
                <a:gd name="connsiteX2" fmla="*/ 1400320 w 1705119"/>
                <a:gd name="connsiteY2" fmla="*/ 804931 h 804931"/>
                <a:gd name="connsiteX3" fmla="*/ 238125 w 1705119"/>
                <a:gd name="connsiteY3" fmla="*/ 647767 h 804931"/>
                <a:gd name="connsiteX4" fmla="*/ 0 w 1705119"/>
                <a:gd name="connsiteY4" fmla="*/ 0 h 804931"/>
                <a:gd name="connsiteX0" fmla="*/ 0 w 1705119"/>
                <a:gd name="connsiteY0" fmla="*/ 0 h 1028772"/>
                <a:gd name="connsiteX1" fmla="*/ 1705119 w 1705119"/>
                <a:gd name="connsiteY1" fmla="*/ 0 h 1028772"/>
                <a:gd name="connsiteX2" fmla="*/ 1400320 w 1705119"/>
                <a:gd name="connsiteY2" fmla="*/ 804931 h 1028772"/>
                <a:gd name="connsiteX3" fmla="*/ 885463 w 1705119"/>
                <a:gd name="connsiteY3" fmla="*/ 1028700 h 1028772"/>
                <a:gd name="connsiteX4" fmla="*/ 238125 w 1705119"/>
                <a:gd name="connsiteY4" fmla="*/ 647767 h 1028772"/>
                <a:gd name="connsiteX5" fmla="*/ 0 w 1705119"/>
                <a:gd name="connsiteY5" fmla="*/ 0 h 1028772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00320 w 1705119"/>
                <a:gd name="connsiteY2" fmla="*/ 8049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1028700"/>
                <a:gd name="connsiteX1" fmla="*/ 1705119 w 1705119"/>
                <a:gd name="connsiteY1" fmla="*/ 0 h 1028700"/>
                <a:gd name="connsiteX2" fmla="*/ 1452708 w 1705119"/>
                <a:gd name="connsiteY2" fmla="*/ 576331 h 1028700"/>
                <a:gd name="connsiteX3" fmla="*/ 885463 w 1705119"/>
                <a:gd name="connsiteY3" fmla="*/ 1028700 h 1028700"/>
                <a:gd name="connsiteX4" fmla="*/ 238125 w 1705119"/>
                <a:gd name="connsiteY4" fmla="*/ 647767 h 1028700"/>
                <a:gd name="connsiteX5" fmla="*/ 0 w 1705119"/>
                <a:gd name="connsiteY5" fmla="*/ 0 h 1028700"/>
                <a:gd name="connsiteX0" fmla="*/ 0 w 1705119"/>
                <a:gd name="connsiteY0" fmla="*/ 0 h 985837"/>
                <a:gd name="connsiteX1" fmla="*/ 1705119 w 1705119"/>
                <a:gd name="connsiteY1" fmla="*/ 0 h 985837"/>
                <a:gd name="connsiteX2" fmla="*/ 1452708 w 1705119"/>
                <a:gd name="connsiteY2" fmla="*/ 576331 h 985837"/>
                <a:gd name="connsiteX3" fmla="*/ 885463 w 1705119"/>
                <a:gd name="connsiteY3" fmla="*/ 985837 h 985837"/>
                <a:gd name="connsiteX4" fmla="*/ 238125 w 1705119"/>
                <a:gd name="connsiteY4" fmla="*/ 647767 h 985837"/>
                <a:gd name="connsiteX5" fmla="*/ 0 w 1705119"/>
                <a:gd name="connsiteY5" fmla="*/ 0 h 985837"/>
                <a:gd name="connsiteX0" fmla="*/ 0 w 1705119"/>
                <a:gd name="connsiteY0" fmla="*/ 0 h 1010507"/>
                <a:gd name="connsiteX1" fmla="*/ 1705119 w 1705119"/>
                <a:gd name="connsiteY1" fmla="*/ 0 h 1010507"/>
                <a:gd name="connsiteX2" fmla="*/ 1452708 w 1705119"/>
                <a:gd name="connsiteY2" fmla="*/ 576331 h 1010507"/>
                <a:gd name="connsiteX3" fmla="*/ 885463 w 1705119"/>
                <a:gd name="connsiteY3" fmla="*/ 985837 h 1010507"/>
                <a:gd name="connsiteX4" fmla="*/ 238125 w 1705119"/>
                <a:gd name="connsiteY4" fmla="*/ 647767 h 1010507"/>
                <a:gd name="connsiteX5" fmla="*/ 0 w 1705119"/>
                <a:gd name="connsiteY5" fmla="*/ 0 h 1010507"/>
                <a:gd name="connsiteX0" fmla="*/ 0 w 1705119"/>
                <a:gd name="connsiteY0" fmla="*/ 0 h 985909"/>
                <a:gd name="connsiteX1" fmla="*/ 1705119 w 1705119"/>
                <a:gd name="connsiteY1" fmla="*/ 0 h 985909"/>
                <a:gd name="connsiteX2" fmla="*/ 1452708 w 1705119"/>
                <a:gd name="connsiteY2" fmla="*/ 576331 h 985909"/>
                <a:gd name="connsiteX3" fmla="*/ 885463 w 1705119"/>
                <a:gd name="connsiteY3" fmla="*/ 985837 h 985909"/>
                <a:gd name="connsiteX4" fmla="*/ 238125 w 1705119"/>
                <a:gd name="connsiteY4" fmla="*/ 647767 h 985909"/>
                <a:gd name="connsiteX5" fmla="*/ 0 w 1705119"/>
                <a:gd name="connsiteY5" fmla="*/ 0 h 985909"/>
                <a:gd name="connsiteX0" fmla="*/ 0 w 1705119"/>
                <a:gd name="connsiteY0" fmla="*/ 0 h 985902"/>
                <a:gd name="connsiteX1" fmla="*/ 1705119 w 1705119"/>
                <a:gd name="connsiteY1" fmla="*/ 0 h 985902"/>
                <a:gd name="connsiteX2" fmla="*/ 1452708 w 1705119"/>
                <a:gd name="connsiteY2" fmla="*/ 576331 h 985902"/>
                <a:gd name="connsiteX3" fmla="*/ 885463 w 1705119"/>
                <a:gd name="connsiteY3" fmla="*/ 985837 h 985902"/>
                <a:gd name="connsiteX4" fmla="*/ 238125 w 1705119"/>
                <a:gd name="connsiteY4" fmla="*/ 647767 h 985902"/>
                <a:gd name="connsiteX5" fmla="*/ 0 w 1705119"/>
                <a:gd name="connsiteY5" fmla="*/ 0 h 985902"/>
                <a:gd name="connsiteX0" fmla="*/ 0 w 1705119"/>
                <a:gd name="connsiteY0" fmla="*/ 0 h 985893"/>
                <a:gd name="connsiteX1" fmla="*/ 1705119 w 1705119"/>
                <a:gd name="connsiteY1" fmla="*/ 0 h 985893"/>
                <a:gd name="connsiteX2" fmla="*/ 1452708 w 1705119"/>
                <a:gd name="connsiteY2" fmla="*/ 576331 h 985893"/>
                <a:gd name="connsiteX3" fmla="*/ 885463 w 1705119"/>
                <a:gd name="connsiteY3" fmla="*/ 985837 h 985893"/>
                <a:gd name="connsiteX4" fmla="*/ 238125 w 1705119"/>
                <a:gd name="connsiteY4" fmla="*/ 604904 h 985893"/>
                <a:gd name="connsiteX5" fmla="*/ 0 w 1705119"/>
                <a:gd name="connsiteY5" fmla="*/ 0 h 985893"/>
                <a:gd name="connsiteX0" fmla="*/ 0 w 1705119"/>
                <a:gd name="connsiteY0" fmla="*/ 0 h 985891"/>
                <a:gd name="connsiteX1" fmla="*/ 1705119 w 1705119"/>
                <a:gd name="connsiteY1" fmla="*/ 0 h 985891"/>
                <a:gd name="connsiteX2" fmla="*/ 1452708 w 1705119"/>
                <a:gd name="connsiteY2" fmla="*/ 576331 h 985891"/>
                <a:gd name="connsiteX3" fmla="*/ 885463 w 1705119"/>
                <a:gd name="connsiteY3" fmla="*/ 985837 h 985891"/>
                <a:gd name="connsiteX4" fmla="*/ 238125 w 1705119"/>
                <a:gd name="connsiteY4" fmla="*/ 604904 h 985891"/>
                <a:gd name="connsiteX5" fmla="*/ 0 w 1705119"/>
                <a:gd name="connsiteY5" fmla="*/ 0 h 985891"/>
                <a:gd name="connsiteX0" fmla="*/ 0 w 1705119"/>
                <a:gd name="connsiteY0" fmla="*/ 0 h 985850"/>
                <a:gd name="connsiteX1" fmla="*/ 1705119 w 1705119"/>
                <a:gd name="connsiteY1" fmla="*/ 0 h 985850"/>
                <a:gd name="connsiteX2" fmla="*/ 1471758 w 1705119"/>
                <a:gd name="connsiteY2" fmla="*/ 590619 h 985850"/>
                <a:gd name="connsiteX3" fmla="*/ 885463 w 1705119"/>
                <a:gd name="connsiteY3" fmla="*/ 985837 h 985850"/>
                <a:gd name="connsiteX4" fmla="*/ 238125 w 1705119"/>
                <a:gd name="connsiteY4" fmla="*/ 604904 h 985850"/>
                <a:gd name="connsiteX5" fmla="*/ 0 w 1705119"/>
                <a:gd name="connsiteY5" fmla="*/ 0 h 985850"/>
                <a:gd name="connsiteX0" fmla="*/ 0 w 1705119"/>
                <a:gd name="connsiteY0" fmla="*/ 0 h 985858"/>
                <a:gd name="connsiteX1" fmla="*/ 1705119 w 1705119"/>
                <a:gd name="connsiteY1" fmla="*/ 0 h 985858"/>
                <a:gd name="connsiteX2" fmla="*/ 1471758 w 1705119"/>
                <a:gd name="connsiteY2" fmla="*/ 590619 h 985858"/>
                <a:gd name="connsiteX3" fmla="*/ 885463 w 1705119"/>
                <a:gd name="connsiteY3" fmla="*/ 985837 h 985858"/>
                <a:gd name="connsiteX4" fmla="*/ 238125 w 1705119"/>
                <a:gd name="connsiteY4" fmla="*/ 604904 h 985858"/>
                <a:gd name="connsiteX5" fmla="*/ 0 w 1705119"/>
                <a:gd name="connsiteY5" fmla="*/ 0 h 985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5119" h="985858">
                  <a:moveTo>
                    <a:pt x="0" y="0"/>
                  </a:moveTo>
                  <a:lnTo>
                    <a:pt x="1705119" y="0"/>
                  </a:lnTo>
                  <a:cubicBezTo>
                    <a:pt x="1620982" y="192110"/>
                    <a:pt x="1608367" y="426313"/>
                    <a:pt x="1471758" y="590619"/>
                  </a:cubicBezTo>
                  <a:cubicBezTo>
                    <a:pt x="1335149" y="754925"/>
                    <a:pt x="1091068" y="983456"/>
                    <a:pt x="885463" y="985837"/>
                  </a:cubicBezTo>
                  <a:cubicBezTo>
                    <a:pt x="679858" y="988218"/>
                    <a:pt x="377703" y="793794"/>
                    <a:pt x="238125" y="604904"/>
                  </a:cubicBezTo>
                  <a:cubicBezTo>
                    <a:pt x="98547" y="416014"/>
                    <a:pt x="79375" y="21592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63" name="Groupe 162">
              <a:extLst>
                <a:ext uri="{FF2B5EF4-FFF2-40B4-BE49-F238E27FC236}">
                  <a16:creationId xmlns:a16="http://schemas.microsoft.com/office/drawing/2014/main" id="{A3FC098F-0EDE-6113-A873-47F312D57946}"/>
                </a:ext>
              </a:extLst>
            </p:cNvPr>
            <p:cNvGrpSpPr/>
            <p:nvPr/>
          </p:nvGrpSpPr>
          <p:grpSpPr>
            <a:xfrm>
              <a:off x="8615545" y="2656565"/>
              <a:ext cx="2254699" cy="994630"/>
              <a:chOff x="3913500" y="3582893"/>
              <a:chExt cx="2254699" cy="994630"/>
            </a:xfrm>
          </p:grpSpPr>
          <p:sp>
            <p:nvSpPr>
              <p:cNvPr id="164" name="Line 124">
                <a:extLst>
                  <a:ext uri="{FF2B5EF4-FFF2-40B4-BE49-F238E27FC236}">
                    <a16:creationId xmlns:a16="http://schemas.microsoft.com/office/drawing/2014/main" id="{48A729A0-4A17-022C-EEAA-313AABECD9F7}"/>
                  </a:ext>
                </a:extLst>
              </p:cNvPr>
              <p:cNvSpPr/>
              <p:nvPr/>
            </p:nvSpPr>
            <p:spPr>
              <a:xfrm>
                <a:off x="5028007" y="4115909"/>
                <a:ext cx="577026" cy="1376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124">
                <a:extLst>
                  <a:ext uri="{FF2B5EF4-FFF2-40B4-BE49-F238E27FC236}">
                    <a16:creationId xmlns:a16="http://schemas.microsoft.com/office/drawing/2014/main" id="{D25AA50D-63E4-E8FA-0598-C21B0E5134C1}"/>
                  </a:ext>
                </a:extLst>
              </p:cNvPr>
              <p:cNvSpPr/>
              <p:nvPr/>
            </p:nvSpPr>
            <p:spPr>
              <a:xfrm>
                <a:off x="4454971" y="4154290"/>
                <a:ext cx="5760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CustomShape 129">
                <a:extLst>
                  <a:ext uri="{FF2B5EF4-FFF2-40B4-BE49-F238E27FC236}">
                    <a16:creationId xmlns:a16="http://schemas.microsoft.com/office/drawing/2014/main" id="{AF666F30-8A46-6BF0-FFB8-844BC7C1514F}"/>
                  </a:ext>
                </a:extLst>
              </p:cNvPr>
              <p:cNvSpPr/>
              <p:nvPr/>
            </p:nvSpPr>
            <p:spPr>
              <a:xfrm>
                <a:off x="5119378" y="4386147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CustomShape 130">
                <a:extLst>
                  <a:ext uri="{FF2B5EF4-FFF2-40B4-BE49-F238E27FC236}">
                    <a16:creationId xmlns:a16="http://schemas.microsoft.com/office/drawing/2014/main" id="{60505DA5-DCB7-8E99-4C02-879CBD832EC5}"/>
                  </a:ext>
                </a:extLst>
              </p:cNvPr>
              <p:cNvSpPr/>
              <p:nvPr/>
            </p:nvSpPr>
            <p:spPr>
              <a:xfrm>
                <a:off x="5052326" y="437860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135">
                <a:extLst>
                  <a:ext uri="{FF2B5EF4-FFF2-40B4-BE49-F238E27FC236}">
                    <a16:creationId xmlns:a16="http://schemas.microsoft.com/office/drawing/2014/main" id="{B22D1A57-C7ED-A63D-196E-72BDEDBDB050}"/>
                  </a:ext>
                </a:extLst>
              </p:cNvPr>
              <p:cNvSpPr/>
              <p:nvPr/>
            </p:nvSpPr>
            <p:spPr>
              <a:xfrm flipH="1" flipV="1">
                <a:off x="5037794" y="4419454"/>
                <a:ext cx="17187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96">
                <a:extLst>
                  <a:ext uri="{FF2B5EF4-FFF2-40B4-BE49-F238E27FC236}">
                    <a16:creationId xmlns:a16="http://schemas.microsoft.com/office/drawing/2014/main" id="{A353EB62-2A50-F265-4D8A-1F260E8A9BAD}"/>
                  </a:ext>
                </a:extLst>
              </p:cNvPr>
              <p:cNvSpPr/>
              <p:nvPr/>
            </p:nvSpPr>
            <p:spPr>
              <a:xfrm>
                <a:off x="4408103" y="3936879"/>
                <a:ext cx="125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Line 131">
                <a:extLst>
                  <a:ext uri="{FF2B5EF4-FFF2-40B4-BE49-F238E27FC236}">
                    <a16:creationId xmlns:a16="http://schemas.microsoft.com/office/drawing/2014/main" id="{1E5A14B1-4C7F-87A2-E3E5-AA403347AE09}"/>
                  </a:ext>
                </a:extLst>
              </p:cNvPr>
              <p:cNvSpPr/>
              <p:nvPr/>
            </p:nvSpPr>
            <p:spPr>
              <a:xfrm>
                <a:off x="4421761" y="4026368"/>
                <a:ext cx="1216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133">
                <a:extLst>
                  <a:ext uri="{FF2B5EF4-FFF2-40B4-BE49-F238E27FC236}">
                    <a16:creationId xmlns:a16="http://schemas.microsoft.com/office/drawing/2014/main" id="{EE555C43-842E-8D96-ED6B-88D8A03F6E6D}"/>
                  </a:ext>
                </a:extLst>
              </p:cNvPr>
              <p:cNvSpPr/>
              <p:nvPr/>
            </p:nvSpPr>
            <p:spPr>
              <a:xfrm>
                <a:off x="5041711" y="3776718"/>
                <a:ext cx="642364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139">
                <a:extLst>
                  <a:ext uri="{FF2B5EF4-FFF2-40B4-BE49-F238E27FC236}">
                    <a16:creationId xmlns:a16="http://schemas.microsoft.com/office/drawing/2014/main" id="{2CA993D3-CB88-E6D3-7F86-2F13166D5D13}"/>
                  </a:ext>
                </a:extLst>
              </p:cNvPr>
              <p:cNvSpPr/>
              <p:nvPr/>
            </p:nvSpPr>
            <p:spPr>
              <a:xfrm>
                <a:off x="4388756" y="3855334"/>
                <a:ext cx="12816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124">
                <a:extLst>
                  <a:ext uri="{FF2B5EF4-FFF2-40B4-BE49-F238E27FC236}">
                    <a16:creationId xmlns:a16="http://schemas.microsoft.com/office/drawing/2014/main" id="{5FF9912F-20CD-2371-A338-E4C966E6C17C}"/>
                  </a:ext>
                </a:extLst>
              </p:cNvPr>
              <p:cNvSpPr/>
              <p:nvPr/>
            </p:nvSpPr>
            <p:spPr>
              <a:xfrm>
                <a:off x="5046522" y="4153285"/>
                <a:ext cx="529262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101">
                <a:extLst>
                  <a:ext uri="{FF2B5EF4-FFF2-40B4-BE49-F238E27FC236}">
                    <a16:creationId xmlns:a16="http://schemas.microsoft.com/office/drawing/2014/main" id="{EA3EC0BE-F6BA-2D58-9005-C06FA0265120}"/>
                  </a:ext>
                </a:extLst>
              </p:cNvPr>
              <p:cNvSpPr/>
              <p:nvPr/>
            </p:nvSpPr>
            <p:spPr>
              <a:xfrm>
                <a:off x="4598540" y="4350030"/>
                <a:ext cx="435326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Line 117">
                <a:extLst>
                  <a:ext uri="{FF2B5EF4-FFF2-40B4-BE49-F238E27FC236}">
                    <a16:creationId xmlns:a16="http://schemas.microsoft.com/office/drawing/2014/main" id="{A6966324-55F1-ED65-6195-C5DADAC3B38D}"/>
                  </a:ext>
                </a:extLst>
              </p:cNvPr>
              <p:cNvSpPr/>
              <p:nvPr/>
            </p:nvSpPr>
            <p:spPr>
              <a:xfrm>
                <a:off x="5034503" y="4275890"/>
                <a:ext cx="428996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Line 132">
                <a:extLst>
                  <a:ext uri="{FF2B5EF4-FFF2-40B4-BE49-F238E27FC236}">
                    <a16:creationId xmlns:a16="http://schemas.microsoft.com/office/drawing/2014/main" id="{150EA930-6AC8-47AE-3C3C-ADBA47D04729}"/>
                  </a:ext>
                </a:extLst>
              </p:cNvPr>
              <p:cNvSpPr/>
              <p:nvPr/>
            </p:nvSpPr>
            <p:spPr>
              <a:xfrm flipV="1">
                <a:off x="4868911" y="4503494"/>
                <a:ext cx="17280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orme libre : forme 176">
                <a:extLst>
                  <a:ext uri="{FF2B5EF4-FFF2-40B4-BE49-F238E27FC236}">
                    <a16:creationId xmlns:a16="http://schemas.microsoft.com/office/drawing/2014/main" id="{194260C1-9BE3-C99F-7A85-3D8CA5F8C280}"/>
                  </a:ext>
                </a:extLst>
              </p:cNvPr>
              <p:cNvSpPr/>
              <p:nvPr/>
            </p:nvSpPr>
            <p:spPr>
              <a:xfrm flipH="1">
                <a:off x="3913500" y="3840245"/>
                <a:ext cx="1126331" cy="728236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44051 h 744051"/>
                  <a:gd name="connsiteX1" fmla="*/ 97631 w 1126331"/>
                  <a:gd name="connsiteY1" fmla="*/ 715476 h 744051"/>
                  <a:gd name="connsiteX2" fmla="*/ 326231 w 1126331"/>
                  <a:gd name="connsiteY2" fmla="*/ 603558 h 744051"/>
                  <a:gd name="connsiteX3" fmla="*/ 519112 w 1126331"/>
                  <a:gd name="connsiteY3" fmla="*/ 444014 h 744051"/>
                  <a:gd name="connsiteX4" fmla="*/ 616743 w 1126331"/>
                  <a:gd name="connsiteY4" fmla="*/ 203508 h 744051"/>
                  <a:gd name="connsiteX5" fmla="*/ 650081 w 1126331"/>
                  <a:gd name="connsiteY5" fmla="*/ 29676 h 744051"/>
                  <a:gd name="connsiteX6" fmla="*/ 742950 w 1126331"/>
                  <a:gd name="connsiteY6" fmla="*/ 13007 h 744051"/>
                  <a:gd name="connsiteX7" fmla="*/ 900112 w 1126331"/>
                  <a:gd name="connsiteY7" fmla="*/ 3483 h 744051"/>
                  <a:gd name="connsiteX8" fmla="*/ 1126331 w 1126331"/>
                  <a:gd name="connsiteY8" fmla="*/ 22533 h 744051"/>
                  <a:gd name="connsiteX0" fmla="*/ 0 w 1126331"/>
                  <a:gd name="connsiteY0" fmla="*/ 736312 h 736312"/>
                  <a:gd name="connsiteX1" fmla="*/ 97631 w 1126331"/>
                  <a:gd name="connsiteY1" fmla="*/ 707737 h 736312"/>
                  <a:gd name="connsiteX2" fmla="*/ 326231 w 1126331"/>
                  <a:gd name="connsiteY2" fmla="*/ 595819 h 736312"/>
                  <a:gd name="connsiteX3" fmla="*/ 519112 w 1126331"/>
                  <a:gd name="connsiteY3" fmla="*/ 436275 h 736312"/>
                  <a:gd name="connsiteX4" fmla="*/ 616743 w 1126331"/>
                  <a:gd name="connsiteY4" fmla="*/ 195769 h 736312"/>
                  <a:gd name="connsiteX5" fmla="*/ 650081 w 1126331"/>
                  <a:gd name="connsiteY5" fmla="*/ 21937 h 736312"/>
                  <a:gd name="connsiteX6" fmla="*/ 742950 w 1126331"/>
                  <a:gd name="connsiteY6" fmla="*/ 5268 h 736312"/>
                  <a:gd name="connsiteX7" fmla="*/ 919162 w 1126331"/>
                  <a:gd name="connsiteY7" fmla="*/ 5269 h 736312"/>
                  <a:gd name="connsiteX8" fmla="*/ 1126331 w 1126331"/>
                  <a:gd name="connsiteY8" fmla="*/ 14794 h 736312"/>
                  <a:gd name="connsiteX0" fmla="*/ 0 w 1126331"/>
                  <a:gd name="connsiteY0" fmla="*/ 733579 h 733579"/>
                  <a:gd name="connsiteX1" fmla="*/ 97631 w 1126331"/>
                  <a:gd name="connsiteY1" fmla="*/ 705004 h 733579"/>
                  <a:gd name="connsiteX2" fmla="*/ 326231 w 1126331"/>
                  <a:gd name="connsiteY2" fmla="*/ 593086 h 733579"/>
                  <a:gd name="connsiteX3" fmla="*/ 519112 w 1126331"/>
                  <a:gd name="connsiteY3" fmla="*/ 433542 h 733579"/>
                  <a:gd name="connsiteX4" fmla="*/ 616743 w 1126331"/>
                  <a:gd name="connsiteY4" fmla="*/ 193036 h 733579"/>
                  <a:gd name="connsiteX5" fmla="*/ 650081 w 1126331"/>
                  <a:gd name="connsiteY5" fmla="*/ 19204 h 733579"/>
                  <a:gd name="connsiteX6" fmla="*/ 742950 w 1126331"/>
                  <a:gd name="connsiteY6" fmla="*/ 2535 h 733579"/>
                  <a:gd name="connsiteX7" fmla="*/ 919162 w 1126331"/>
                  <a:gd name="connsiteY7" fmla="*/ 2536 h 733579"/>
                  <a:gd name="connsiteX8" fmla="*/ 1126331 w 1126331"/>
                  <a:gd name="connsiteY8" fmla="*/ 12061 h 733579"/>
                  <a:gd name="connsiteX0" fmla="*/ 0 w 1126331"/>
                  <a:gd name="connsiteY0" fmla="*/ 733872 h 733872"/>
                  <a:gd name="connsiteX1" fmla="*/ 97631 w 1126331"/>
                  <a:gd name="connsiteY1" fmla="*/ 705297 h 733872"/>
                  <a:gd name="connsiteX2" fmla="*/ 326231 w 1126331"/>
                  <a:gd name="connsiteY2" fmla="*/ 593379 h 733872"/>
                  <a:gd name="connsiteX3" fmla="*/ 519112 w 1126331"/>
                  <a:gd name="connsiteY3" fmla="*/ 433835 h 733872"/>
                  <a:gd name="connsiteX4" fmla="*/ 616743 w 1126331"/>
                  <a:gd name="connsiteY4" fmla="*/ 193329 h 733872"/>
                  <a:gd name="connsiteX5" fmla="*/ 650081 w 1126331"/>
                  <a:gd name="connsiteY5" fmla="*/ 19497 h 733872"/>
                  <a:gd name="connsiteX6" fmla="*/ 742950 w 1126331"/>
                  <a:gd name="connsiteY6" fmla="*/ 2828 h 733872"/>
                  <a:gd name="connsiteX7" fmla="*/ 928687 w 1126331"/>
                  <a:gd name="connsiteY7" fmla="*/ 7591 h 733872"/>
                  <a:gd name="connsiteX8" fmla="*/ 1126331 w 1126331"/>
                  <a:gd name="connsiteY8" fmla="*/ 12354 h 733872"/>
                  <a:gd name="connsiteX0" fmla="*/ 0 w 1126331"/>
                  <a:gd name="connsiteY0" fmla="*/ 733872 h 733872"/>
                  <a:gd name="connsiteX1" fmla="*/ 97631 w 1126331"/>
                  <a:gd name="connsiteY1" fmla="*/ 705297 h 733872"/>
                  <a:gd name="connsiteX2" fmla="*/ 326231 w 1126331"/>
                  <a:gd name="connsiteY2" fmla="*/ 593379 h 733872"/>
                  <a:gd name="connsiteX3" fmla="*/ 519112 w 1126331"/>
                  <a:gd name="connsiteY3" fmla="*/ 433835 h 733872"/>
                  <a:gd name="connsiteX4" fmla="*/ 616743 w 1126331"/>
                  <a:gd name="connsiteY4" fmla="*/ 193329 h 733872"/>
                  <a:gd name="connsiteX5" fmla="*/ 650081 w 1126331"/>
                  <a:gd name="connsiteY5" fmla="*/ 19497 h 733872"/>
                  <a:gd name="connsiteX6" fmla="*/ 742950 w 1126331"/>
                  <a:gd name="connsiteY6" fmla="*/ 2828 h 733872"/>
                  <a:gd name="connsiteX7" fmla="*/ 928687 w 1126331"/>
                  <a:gd name="connsiteY7" fmla="*/ 7591 h 733872"/>
                  <a:gd name="connsiteX8" fmla="*/ 1126331 w 1126331"/>
                  <a:gd name="connsiteY8" fmla="*/ 12354 h 733872"/>
                  <a:gd name="connsiteX0" fmla="*/ 0 w 1126331"/>
                  <a:gd name="connsiteY0" fmla="*/ 731447 h 731447"/>
                  <a:gd name="connsiteX1" fmla="*/ 97631 w 1126331"/>
                  <a:gd name="connsiteY1" fmla="*/ 702872 h 731447"/>
                  <a:gd name="connsiteX2" fmla="*/ 326231 w 1126331"/>
                  <a:gd name="connsiteY2" fmla="*/ 590954 h 731447"/>
                  <a:gd name="connsiteX3" fmla="*/ 519112 w 1126331"/>
                  <a:gd name="connsiteY3" fmla="*/ 431410 h 731447"/>
                  <a:gd name="connsiteX4" fmla="*/ 616743 w 1126331"/>
                  <a:gd name="connsiteY4" fmla="*/ 190904 h 731447"/>
                  <a:gd name="connsiteX5" fmla="*/ 650081 w 1126331"/>
                  <a:gd name="connsiteY5" fmla="*/ 17072 h 731447"/>
                  <a:gd name="connsiteX6" fmla="*/ 742950 w 1126331"/>
                  <a:gd name="connsiteY6" fmla="*/ 403 h 731447"/>
                  <a:gd name="connsiteX7" fmla="*/ 928687 w 1126331"/>
                  <a:gd name="connsiteY7" fmla="*/ 5166 h 731447"/>
                  <a:gd name="connsiteX8" fmla="*/ 1126331 w 1126331"/>
                  <a:gd name="connsiteY8" fmla="*/ 9929 h 731447"/>
                  <a:gd name="connsiteX0" fmla="*/ 0 w 1126331"/>
                  <a:gd name="connsiteY0" fmla="*/ 731447 h 731447"/>
                  <a:gd name="connsiteX1" fmla="*/ 97631 w 1126331"/>
                  <a:gd name="connsiteY1" fmla="*/ 702872 h 731447"/>
                  <a:gd name="connsiteX2" fmla="*/ 326231 w 1126331"/>
                  <a:gd name="connsiteY2" fmla="*/ 590954 h 731447"/>
                  <a:gd name="connsiteX3" fmla="*/ 519112 w 1126331"/>
                  <a:gd name="connsiteY3" fmla="*/ 431410 h 731447"/>
                  <a:gd name="connsiteX4" fmla="*/ 616743 w 1126331"/>
                  <a:gd name="connsiteY4" fmla="*/ 190904 h 731447"/>
                  <a:gd name="connsiteX5" fmla="*/ 650081 w 1126331"/>
                  <a:gd name="connsiteY5" fmla="*/ 17072 h 731447"/>
                  <a:gd name="connsiteX6" fmla="*/ 742950 w 1126331"/>
                  <a:gd name="connsiteY6" fmla="*/ 403 h 731447"/>
                  <a:gd name="connsiteX7" fmla="*/ 928687 w 1126331"/>
                  <a:gd name="connsiteY7" fmla="*/ 5166 h 731447"/>
                  <a:gd name="connsiteX8" fmla="*/ 1126331 w 1126331"/>
                  <a:gd name="connsiteY8" fmla="*/ 9929 h 731447"/>
                  <a:gd name="connsiteX0" fmla="*/ 0 w 1126331"/>
                  <a:gd name="connsiteY0" fmla="*/ 731435 h 731435"/>
                  <a:gd name="connsiteX1" fmla="*/ 97631 w 1126331"/>
                  <a:gd name="connsiteY1" fmla="*/ 702860 h 731435"/>
                  <a:gd name="connsiteX2" fmla="*/ 326231 w 1126331"/>
                  <a:gd name="connsiteY2" fmla="*/ 590942 h 731435"/>
                  <a:gd name="connsiteX3" fmla="*/ 519112 w 1126331"/>
                  <a:gd name="connsiteY3" fmla="*/ 431398 h 731435"/>
                  <a:gd name="connsiteX4" fmla="*/ 616743 w 1126331"/>
                  <a:gd name="connsiteY4" fmla="*/ 190892 h 731435"/>
                  <a:gd name="connsiteX5" fmla="*/ 650081 w 1126331"/>
                  <a:gd name="connsiteY5" fmla="*/ 17060 h 731435"/>
                  <a:gd name="connsiteX6" fmla="*/ 742950 w 1126331"/>
                  <a:gd name="connsiteY6" fmla="*/ 5153 h 731435"/>
                  <a:gd name="connsiteX7" fmla="*/ 928687 w 1126331"/>
                  <a:gd name="connsiteY7" fmla="*/ 5154 h 731435"/>
                  <a:gd name="connsiteX8" fmla="*/ 1126331 w 1126331"/>
                  <a:gd name="connsiteY8" fmla="*/ 9917 h 731435"/>
                  <a:gd name="connsiteX0" fmla="*/ 0 w 1126331"/>
                  <a:gd name="connsiteY0" fmla="*/ 731435 h 731435"/>
                  <a:gd name="connsiteX1" fmla="*/ 97631 w 1126331"/>
                  <a:gd name="connsiteY1" fmla="*/ 702860 h 731435"/>
                  <a:gd name="connsiteX2" fmla="*/ 326231 w 1126331"/>
                  <a:gd name="connsiteY2" fmla="*/ 590942 h 731435"/>
                  <a:gd name="connsiteX3" fmla="*/ 519112 w 1126331"/>
                  <a:gd name="connsiteY3" fmla="*/ 431398 h 731435"/>
                  <a:gd name="connsiteX4" fmla="*/ 616743 w 1126331"/>
                  <a:gd name="connsiteY4" fmla="*/ 190892 h 731435"/>
                  <a:gd name="connsiteX5" fmla="*/ 650081 w 1126331"/>
                  <a:gd name="connsiteY5" fmla="*/ 17060 h 731435"/>
                  <a:gd name="connsiteX6" fmla="*/ 742950 w 1126331"/>
                  <a:gd name="connsiteY6" fmla="*/ 5153 h 731435"/>
                  <a:gd name="connsiteX7" fmla="*/ 928687 w 1126331"/>
                  <a:gd name="connsiteY7" fmla="*/ 5154 h 731435"/>
                  <a:gd name="connsiteX8" fmla="*/ 1126331 w 1126331"/>
                  <a:gd name="connsiteY8" fmla="*/ 9917 h 731435"/>
                  <a:gd name="connsiteX0" fmla="*/ 0 w 1126331"/>
                  <a:gd name="connsiteY0" fmla="*/ 732213 h 732213"/>
                  <a:gd name="connsiteX1" fmla="*/ 97631 w 1126331"/>
                  <a:gd name="connsiteY1" fmla="*/ 703638 h 732213"/>
                  <a:gd name="connsiteX2" fmla="*/ 326231 w 1126331"/>
                  <a:gd name="connsiteY2" fmla="*/ 591720 h 732213"/>
                  <a:gd name="connsiteX3" fmla="*/ 519112 w 1126331"/>
                  <a:gd name="connsiteY3" fmla="*/ 432176 h 732213"/>
                  <a:gd name="connsiteX4" fmla="*/ 616743 w 1126331"/>
                  <a:gd name="connsiteY4" fmla="*/ 191670 h 732213"/>
                  <a:gd name="connsiteX5" fmla="*/ 650081 w 1126331"/>
                  <a:gd name="connsiteY5" fmla="*/ 17838 h 732213"/>
                  <a:gd name="connsiteX6" fmla="*/ 742950 w 1126331"/>
                  <a:gd name="connsiteY6" fmla="*/ 5931 h 732213"/>
                  <a:gd name="connsiteX7" fmla="*/ 928687 w 1126331"/>
                  <a:gd name="connsiteY7" fmla="*/ 5932 h 732213"/>
                  <a:gd name="connsiteX8" fmla="*/ 1126331 w 1126331"/>
                  <a:gd name="connsiteY8" fmla="*/ 10695 h 732213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27590 w 1126331"/>
                  <a:gd name="connsiteY5" fmla="*/ 74241 h 726574"/>
                  <a:gd name="connsiteX6" fmla="*/ 650081 w 1126331"/>
                  <a:gd name="connsiteY6" fmla="*/ 12199 h 726574"/>
                  <a:gd name="connsiteX7" fmla="*/ 742950 w 1126331"/>
                  <a:gd name="connsiteY7" fmla="*/ 292 h 726574"/>
                  <a:gd name="connsiteX8" fmla="*/ 928687 w 1126331"/>
                  <a:gd name="connsiteY8" fmla="*/ 293 h 726574"/>
                  <a:gd name="connsiteX9" fmla="*/ 1126331 w 1126331"/>
                  <a:gd name="connsiteY9" fmla="*/ 5056 h 726574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50081 w 1126331"/>
                  <a:gd name="connsiteY5" fmla="*/ 12199 h 726574"/>
                  <a:gd name="connsiteX6" fmla="*/ 742950 w 1126331"/>
                  <a:gd name="connsiteY6" fmla="*/ 292 h 726574"/>
                  <a:gd name="connsiteX7" fmla="*/ 928687 w 1126331"/>
                  <a:gd name="connsiteY7" fmla="*/ 293 h 726574"/>
                  <a:gd name="connsiteX8" fmla="*/ 1126331 w 1126331"/>
                  <a:gd name="connsiteY8" fmla="*/ 5056 h 726574"/>
                  <a:gd name="connsiteX0" fmla="*/ 0 w 1126331"/>
                  <a:gd name="connsiteY0" fmla="*/ 726574 h 726574"/>
                  <a:gd name="connsiteX1" fmla="*/ 97631 w 1126331"/>
                  <a:gd name="connsiteY1" fmla="*/ 697999 h 726574"/>
                  <a:gd name="connsiteX2" fmla="*/ 326231 w 1126331"/>
                  <a:gd name="connsiteY2" fmla="*/ 586081 h 726574"/>
                  <a:gd name="connsiteX3" fmla="*/ 519112 w 1126331"/>
                  <a:gd name="connsiteY3" fmla="*/ 426537 h 726574"/>
                  <a:gd name="connsiteX4" fmla="*/ 616743 w 1126331"/>
                  <a:gd name="connsiteY4" fmla="*/ 186031 h 726574"/>
                  <a:gd name="connsiteX5" fmla="*/ 650081 w 1126331"/>
                  <a:gd name="connsiteY5" fmla="*/ 12199 h 726574"/>
                  <a:gd name="connsiteX6" fmla="*/ 742950 w 1126331"/>
                  <a:gd name="connsiteY6" fmla="*/ 292 h 726574"/>
                  <a:gd name="connsiteX7" fmla="*/ 928687 w 1126331"/>
                  <a:gd name="connsiteY7" fmla="*/ 293 h 726574"/>
                  <a:gd name="connsiteX8" fmla="*/ 1126331 w 1126331"/>
                  <a:gd name="connsiteY8" fmla="*/ 5056 h 72657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9464 h 729464"/>
                  <a:gd name="connsiteX1" fmla="*/ 97631 w 1126331"/>
                  <a:gd name="connsiteY1" fmla="*/ 700889 h 729464"/>
                  <a:gd name="connsiteX2" fmla="*/ 326231 w 1126331"/>
                  <a:gd name="connsiteY2" fmla="*/ 588971 h 729464"/>
                  <a:gd name="connsiteX3" fmla="*/ 519112 w 1126331"/>
                  <a:gd name="connsiteY3" fmla="*/ 429427 h 729464"/>
                  <a:gd name="connsiteX4" fmla="*/ 616743 w 1126331"/>
                  <a:gd name="connsiteY4" fmla="*/ 188921 h 729464"/>
                  <a:gd name="connsiteX5" fmla="*/ 640556 w 1126331"/>
                  <a:gd name="connsiteY5" fmla="*/ 43664 h 729464"/>
                  <a:gd name="connsiteX6" fmla="*/ 742950 w 1126331"/>
                  <a:gd name="connsiteY6" fmla="*/ 3182 h 729464"/>
                  <a:gd name="connsiteX7" fmla="*/ 928687 w 1126331"/>
                  <a:gd name="connsiteY7" fmla="*/ 3183 h 729464"/>
                  <a:gd name="connsiteX8" fmla="*/ 1126331 w 1126331"/>
                  <a:gd name="connsiteY8" fmla="*/ 7946 h 729464"/>
                  <a:gd name="connsiteX0" fmla="*/ 0 w 1126331"/>
                  <a:gd name="connsiteY0" fmla="*/ 728236 h 728236"/>
                  <a:gd name="connsiteX1" fmla="*/ 97631 w 1126331"/>
                  <a:gd name="connsiteY1" fmla="*/ 699661 h 728236"/>
                  <a:gd name="connsiteX2" fmla="*/ 326231 w 1126331"/>
                  <a:gd name="connsiteY2" fmla="*/ 587743 h 728236"/>
                  <a:gd name="connsiteX3" fmla="*/ 519112 w 1126331"/>
                  <a:gd name="connsiteY3" fmla="*/ 428199 h 728236"/>
                  <a:gd name="connsiteX4" fmla="*/ 616743 w 1126331"/>
                  <a:gd name="connsiteY4" fmla="*/ 187693 h 728236"/>
                  <a:gd name="connsiteX5" fmla="*/ 642937 w 1126331"/>
                  <a:gd name="connsiteY5" fmla="*/ 25767 h 728236"/>
                  <a:gd name="connsiteX6" fmla="*/ 742950 w 1126331"/>
                  <a:gd name="connsiteY6" fmla="*/ 1954 h 728236"/>
                  <a:gd name="connsiteX7" fmla="*/ 928687 w 1126331"/>
                  <a:gd name="connsiteY7" fmla="*/ 1955 h 728236"/>
                  <a:gd name="connsiteX8" fmla="*/ 1126331 w 1126331"/>
                  <a:gd name="connsiteY8" fmla="*/ 6718 h 728236"/>
                  <a:gd name="connsiteX0" fmla="*/ 0 w 1126331"/>
                  <a:gd name="connsiteY0" fmla="*/ 728236 h 728236"/>
                  <a:gd name="connsiteX1" fmla="*/ 97631 w 1126331"/>
                  <a:gd name="connsiteY1" fmla="*/ 699661 h 728236"/>
                  <a:gd name="connsiteX2" fmla="*/ 326231 w 1126331"/>
                  <a:gd name="connsiteY2" fmla="*/ 587743 h 728236"/>
                  <a:gd name="connsiteX3" fmla="*/ 519112 w 1126331"/>
                  <a:gd name="connsiteY3" fmla="*/ 428199 h 728236"/>
                  <a:gd name="connsiteX4" fmla="*/ 616743 w 1126331"/>
                  <a:gd name="connsiteY4" fmla="*/ 187693 h 728236"/>
                  <a:gd name="connsiteX5" fmla="*/ 642937 w 1126331"/>
                  <a:gd name="connsiteY5" fmla="*/ 25767 h 728236"/>
                  <a:gd name="connsiteX6" fmla="*/ 742950 w 1126331"/>
                  <a:gd name="connsiteY6" fmla="*/ 1954 h 728236"/>
                  <a:gd name="connsiteX7" fmla="*/ 928687 w 1126331"/>
                  <a:gd name="connsiteY7" fmla="*/ 1955 h 728236"/>
                  <a:gd name="connsiteX8" fmla="*/ 1126331 w 1126331"/>
                  <a:gd name="connsiteY8" fmla="*/ 6718 h 72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6331" h="728236">
                    <a:moveTo>
                      <a:pt x="0" y="728236"/>
                    </a:moveTo>
                    <a:cubicBezTo>
                      <a:pt x="21629" y="725656"/>
                      <a:pt x="43259" y="723076"/>
                      <a:pt x="97631" y="699661"/>
                    </a:cubicBezTo>
                    <a:cubicBezTo>
                      <a:pt x="152003" y="676245"/>
                      <a:pt x="255984" y="632987"/>
                      <a:pt x="326231" y="587743"/>
                    </a:cubicBezTo>
                    <a:cubicBezTo>
                      <a:pt x="396478" y="542499"/>
                      <a:pt x="470693" y="494874"/>
                      <a:pt x="519112" y="428199"/>
                    </a:cubicBezTo>
                    <a:cubicBezTo>
                      <a:pt x="567531" y="361524"/>
                      <a:pt x="605631" y="245240"/>
                      <a:pt x="616743" y="187693"/>
                    </a:cubicBezTo>
                    <a:cubicBezTo>
                      <a:pt x="627855" y="130146"/>
                      <a:pt x="633235" y="45235"/>
                      <a:pt x="642937" y="25767"/>
                    </a:cubicBezTo>
                    <a:cubicBezTo>
                      <a:pt x="652639" y="6299"/>
                      <a:pt x="695325" y="5923"/>
                      <a:pt x="742950" y="1954"/>
                    </a:cubicBezTo>
                    <a:cubicBezTo>
                      <a:pt x="790575" y="-2015"/>
                      <a:pt x="864790" y="1161"/>
                      <a:pt x="928687" y="1955"/>
                    </a:cubicBezTo>
                    <a:cubicBezTo>
                      <a:pt x="992584" y="2749"/>
                      <a:pt x="1045567" y="2352"/>
                      <a:pt x="1126331" y="6718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8" name="CustomShape 106">
                <a:extLst>
                  <a:ext uri="{FF2B5EF4-FFF2-40B4-BE49-F238E27FC236}">
                    <a16:creationId xmlns:a16="http://schemas.microsoft.com/office/drawing/2014/main" id="{67828B79-CF6E-F3F2-3CED-76B5C5D7CDD6}"/>
                  </a:ext>
                </a:extLst>
              </p:cNvPr>
              <p:cNvSpPr/>
              <p:nvPr/>
            </p:nvSpPr>
            <p:spPr>
              <a:xfrm>
                <a:off x="5211944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134">
                <a:extLst>
                  <a:ext uri="{FF2B5EF4-FFF2-40B4-BE49-F238E27FC236}">
                    <a16:creationId xmlns:a16="http://schemas.microsoft.com/office/drawing/2014/main" id="{AE250B2D-5498-367C-8D44-A298AB372CDC}"/>
                  </a:ext>
                </a:extLst>
              </p:cNvPr>
              <p:cNvSpPr/>
              <p:nvPr/>
            </p:nvSpPr>
            <p:spPr>
              <a:xfrm flipV="1">
                <a:off x="5037378" y="3582893"/>
                <a:ext cx="418" cy="99463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" name="Line 137">
                <a:extLst>
                  <a:ext uri="{FF2B5EF4-FFF2-40B4-BE49-F238E27FC236}">
                    <a16:creationId xmlns:a16="http://schemas.microsoft.com/office/drawing/2014/main" id="{EAF729AB-5C1C-5AB3-B8B4-7EBE8F71B07A}"/>
                  </a:ext>
                </a:extLst>
              </p:cNvPr>
              <p:cNvSpPr/>
              <p:nvPr/>
            </p:nvSpPr>
            <p:spPr>
              <a:xfrm>
                <a:off x="4462959" y="4118070"/>
                <a:ext cx="565048" cy="0"/>
              </a:xfrm>
              <a:prstGeom prst="line">
                <a:avLst/>
              </a:prstGeom>
              <a:solidFill>
                <a:srgbClr val="6666FF"/>
              </a:solidFill>
              <a:ln w="12700">
                <a:solidFill>
                  <a:srgbClr val="6666FF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Line 138">
                <a:extLst>
                  <a:ext uri="{FF2B5EF4-FFF2-40B4-BE49-F238E27FC236}">
                    <a16:creationId xmlns:a16="http://schemas.microsoft.com/office/drawing/2014/main" id="{5D465DE1-FB72-6C9F-79ED-B343D03A5F8F}"/>
                  </a:ext>
                </a:extLst>
              </p:cNvPr>
              <p:cNvSpPr/>
              <p:nvPr/>
            </p:nvSpPr>
            <p:spPr>
              <a:xfrm flipV="1">
                <a:off x="5040553" y="4082976"/>
                <a:ext cx="574402" cy="6689"/>
              </a:xfrm>
              <a:prstGeom prst="line">
                <a:avLst/>
              </a:prstGeom>
              <a:solidFill>
                <a:srgbClr val="FF0000"/>
              </a:solidFill>
              <a:ln w="12700">
                <a:solidFill>
                  <a:schemeClr val="accent2"/>
                </a:solidFill>
                <a:prstDash val="sysDot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" name="Forme libre : forme 181">
                <a:extLst>
                  <a:ext uri="{FF2B5EF4-FFF2-40B4-BE49-F238E27FC236}">
                    <a16:creationId xmlns:a16="http://schemas.microsoft.com/office/drawing/2014/main" id="{EC94E66D-1B83-2F4B-1CAD-AF634A90AFA0}"/>
                  </a:ext>
                </a:extLst>
              </p:cNvPr>
              <p:cNvSpPr/>
              <p:nvPr/>
            </p:nvSpPr>
            <p:spPr>
              <a:xfrm>
                <a:off x="5041868" y="3696834"/>
                <a:ext cx="1126331" cy="783787"/>
              </a:xfrm>
              <a:custGeom>
                <a:avLst/>
                <a:gdLst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38481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  <a:gd name="connsiteX0" fmla="*/ 0 w 1126331"/>
                  <a:gd name="connsiteY0" fmla="*/ 783787 h 783787"/>
                  <a:gd name="connsiteX1" fmla="*/ 97631 w 1126331"/>
                  <a:gd name="connsiteY1" fmla="*/ 755212 h 783787"/>
                  <a:gd name="connsiteX2" fmla="*/ 326231 w 1126331"/>
                  <a:gd name="connsiteY2" fmla="*/ 643294 h 783787"/>
                  <a:gd name="connsiteX3" fmla="*/ 519112 w 1126331"/>
                  <a:gd name="connsiteY3" fmla="*/ 483750 h 783787"/>
                  <a:gd name="connsiteX4" fmla="*/ 616743 w 1126331"/>
                  <a:gd name="connsiteY4" fmla="*/ 243244 h 783787"/>
                  <a:gd name="connsiteX5" fmla="*/ 650081 w 1126331"/>
                  <a:gd name="connsiteY5" fmla="*/ 69412 h 783787"/>
                  <a:gd name="connsiteX6" fmla="*/ 738187 w 1126331"/>
                  <a:gd name="connsiteY6" fmla="*/ 356 h 783787"/>
                  <a:gd name="connsiteX7" fmla="*/ 900112 w 1126331"/>
                  <a:gd name="connsiteY7" fmla="*/ 43219 h 783787"/>
                  <a:gd name="connsiteX8" fmla="*/ 1126331 w 1126331"/>
                  <a:gd name="connsiteY8" fmla="*/ 62269 h 78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6331" h="783787">
                    <a:moveTo>
                      <a:pt x="0" y="783787"/>
                    </a:moveTo>
                    <a:cubicBezTo>
                      <a:pt x="21629" y="781207"/>
                      <a:pt x="43259" y="778627"/>
                      <a:pt x="97631" y="755212"/>
                    </a:cubicBezTo>
                    <a:cubicBezTo>
                      <a:pt x="152003" y="731796"/>
                      <a:pt x="255984" y="688538"/>
                      <a:pt x="326231" y="643294"/>
                    </a:cubicBezTo>
                    <a:cubicBezTo>
                      <a:pt x="396478" y="598050"/>
                      <a:pt x="470693" y="550425"/>
                      <a:pt x="519112" y="483750"/>
                    </a:cubicBezTo>
                    <a:cubicBezTo>
                      <a:pt x="567531" y="417075"/>
                      <a:pt x="599678" y="345637"/>
                      <a:pt x="616743" y="243244"/>
                    </a:cubicBezTo>
                    <a:cubicBezTo>
                      <a:pt x="633808" y="140851"/>
                      <a:pt x="629840" y="109893"/>
                      <a:pt x="650081" y="69412"/>
                    </a:cubicBezTo>
                    <a:cubicBezTo>
                      <a:pt x="670322" y="28931"/>
                      <a:pt x="696515" y="4721"/>
                      <a:pt x="738187" y="356"/>
                    </a:cubicBezTo>
                    <a:cubicBezTo>
                      <a:pt x="779859" y="-4009"/>
                      <a:pt x="835421" y="32900"/>
                      <a:pt x="900112" y="43219"/>
                    </a:cubicBezTo>
                    <a:cubicBezTo>
                      <a:pt x="964803" y="53538"/>
                      <a:pt x="1045567" y="57903"/>
                      <a:pt x="1126331" y="62269"/>
                    </a:cubicBezTo>
                  </a:path>
                </a:pathLst>
              </a:cu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3" name="CustomShape 102">
                <a:extLst>
                  <a:ext uri="{FF2B5EF4-FFF2-40B4-BE49-F238E27FC236}">
                    <a16:creationId xmlns:a16="http://schemas.microsoft.com/office/drawing/2014/main" id="{E4A265E1-8547-9239-2764-D7E98981E183}"/>
                  </a:ext>
                </a:extLst>
              </p:cNvPr>
              <p:cNvSpPr/>
              <p:nvPr/>
            </p:nvSpPr>
            <p:spPr>
              <a:xfrm>
                <a:off x="4967360" y="4467494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CustomShape 123">
                <a:extLst>
                  <a:ext uri="{FF2B5EF4-FFF2-40B4-BE49-F238E27FC236}">
                    <a16:creationId xmlns:a16="http://schemas.microsoft.com/office/drawing/2014/main" id="{E0EF79E5-AC75-335B-D92E-DB60B4DD99DC}"/>
                  </a:ext>
                </a:extLst>
              </p:cNvPr>
              <p:cNvSpPr/>
              <p:nvPr/>
            </p:nvSpPr>
            <p:spPr>
              <a:xfrm>
                <a:off x="4888060" y="4467494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CustomShape 102">
                <a:extLst>
                  <a:ext uri="{FF2B5EF4-FFF2-40B4-BE49-F238E27FC236}">
                    <a16:creationId xmlns:a16="http://schemas.microsoft.com/office/drawing/2014/main" id="{EB352A53-E2EB-35A9-FD84-1297BBFD65B5}"/>
                  </a:ext>
                </a:extLst>
              </p:cNvPr>
              <p:cNvSpPr/>
              <p:nvPr/>
            </p:nvSpPr>
            <p:spPr>
              <a:xfrm>
                <a:off x="4944961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CustomShape 102">
                <a:extLst>
                  <a:ext uri="{FF2B5EF4-FFF2-40B4-BE49-F238E27FC236}">
                    <a16:creationId xmlns:a16="http://schemas.microsoft.com/office/drawing/2014/main" id="{7656F955-2ECA-606F-D856-E5F71BAFBBB9}"/>
                  </a:ext>
                </a:extLst>
              </p:cNvPr>
              <p:cNvSpPr/>
              <p:nvPr/>
            </p:nvSpPr>
            <p:spPr>
              <a:xfrm>
                <a:off x="4838176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CustomShape 102">
                <a:extLst>
                  <a:ext uri="{FF2B5EF4-FFF2-40B4-BE49-F238E27FC236}">
                    <a16:creationId xmlns:a16="http://schemas.microsoft.com/office/drawing/2014/main" id="{85A4DA25-68AB-047E-8C50-638984D76CEA}"/>
                  </a:ext>
                </a:extLst>
              </p:cNvPr>
              <p:cNvSpPr/>
              <p:nvPr/>
            </p:nvSpPr>
            <p:spPr>
              <a:xfrm>
                <a:off x="4731390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CustomShape 102">
                <a:extLst>
                  <a:ext uri="{FF2B5EF4-FFF2-40B4-BE49-F238E27FC236}">
                    <a16:creationId xmlns:a16="http://schemas.microsoft.com/office/drawing/2014/main" id="{3DB53EB1-4C97-4E15-4DBB-F98E13616C39}"/>
                  </a:ext>
                </a:extLst>
              </p:cNvPr>
              <p:cNvSpPr/>
              <p:nvPr/>
            </p:nvSpPr>
            <p:spPr>
              <a:xfrm>
                <a:off x="4624604" y="4314030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CustomShape 127">
                <a:extLst>
                  <a:ext uri="{FF2B5EF4-FFF2-40B4-BE49-F238E27FC236}">
                    <a16:creationId xmlns:a16="http://schemas.microsoft.com/office/drawing/2014/main" id="{AAFB14F8-DD94-BDD7-B13D-91E243312BFF}"/>
                  </a:ext>
                </a:extLst>
              </p:cNvPr>
              <p:cNvSpPr/>
              <p:nvPr/>
            </p:nvSpPr>
            <p:spPr>
              <a:xfrm>
                <a:off x="5063296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CustomShape 128">
                <a:extLst>
                  <a:ext uri="{FF2B5EF4-FFF2-40B4-BE49-F238E27FC236}">
                    <a16:creationId xmlns:a16="http://schemas.microsoft.com/office/drawing/2014/main" id="{2EDFD038-8FE3-A9D2-AE3A-AE693A21F3FD}"/>
                  </a:ext>
                </a:extLst>
              </p:cNvPr>
              <p:cNvSpPr/>
              <p:nvPr/>
            </p:nvSpPr>
            <p:spPr>
              <a:xfrm>
                <a:off x="5360591" y="4239890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Line 124">
                <a:extLst>
                  <a:ext uri="{FF2B5EF4-FFF2-40B4-BE49-F238E27FC236}">
                    <a16:creationId xmlns:a16="http://schemas.microsoft.com/office/drawing/2014/main" id="{F45CAFE5-E7E8-9226-993E-6906B45AD611}"/>
                  </a:ext>
                </a:extLst>
              </p:cNvPr>
              <p:cNvSpPr/>
              <p:nvPr/>
            </p:nvSpPr>
            <p:spPr>
              <a:xfrm>
                <a:off x="4483678" y="4199149"/>
                <a:ext cx="558033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CustomShape 127">
                <a:extLst>
                  <a:ext uri="{FF2B5EF4-FFF2-40B4-BE49-F238E27FC236}">
                    <a16:creationId xmlns:a16="http://schemas.microsoft.com/office/drawing/2014/main" id="{8015E9D8-8D17-FB8F-B9CD-A5D132ACCD59}"/>
                  </a:ext>
                </a:extLst>
              </p:cNvPr>
              <p:cNvSpPr/>
              <p:nvPr/>
            </p:nvSpPr>
            <p:spPr>
              <a:xfrm>
                <a:off x="5275153" y="4117285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CustomShape 118">
                <a:extLst>
                  <a:ext uri="{FF2B5EF4-FFF2-40B4-BE49-F238E27FC236}">
                    <a16:creationId xmlns:a16="http://schemas.microsoft.com/office/drawing/2014/main" id="{3AACD8EA-1DFD-B76B-50B7-1E787BD149BA}"/>
                  </a:ext>
                </a:extLst>
              </p:cNvPr>
              <p:cNvSpPr/>
              <p:nvPr/>
            </p:nvSpPr>
            <p:spPr>
              <a:xfrm>
                <a:off x="4626693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CustomShape 119">
                <a:extLst>
                  <a:ext uri="{FF2B5EF4-FFF2-40B4-BE49-F238E27FC236}">
                    <a16:creationId xmlns:a16="http://schemas.microsoft.com/office/drawing/2014/main" id="{9E6C8510-9D41-C855-A357-B3A7119F64B5}"/>
                  </a:ext>
                </a:extLst>
              </p:cNvPr>
              <p:cNvSpPr/>
              <p:nvPr/>
            </p:nvSpPr>
            <p:spPr>
              <a:xfrm>
                <a:off x="4927152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CustomShape 120">
                <a:extLst>
                  <a:ext uri="{FF2B5EF4-FFF2-40B4-BE49-F238E27FC236}">
                    <a16:creationId xmlns:a16="http://schemas.microsoft.com/office/drawing/2014/main" id="{662B0ACD-DEE2-DE4C-3892-21C95A844D6C}"/>
                  </a:ext>
                </a:extLst>
              </p:cNvPr>
              <p:cNvSpPr/>
              <p:nvPr/>
            </p:nvSpPr>
            <p:spPr>
              <a:xfrm>
                <a:off x="4526540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CustomShape 121">
                <a:extLst>
                  <a:ext uri="{FF2B5EF4-FFF2-40B4-BE49-F238E27FC236}">
                    <a16:creationId xmlns:a16="http://schemas.microsoft.com/office/drawing/2014/main" id="{E32F4050-714A-2B28-AF9D-85BE5E752A2F}"/>
                  </a:ext>
                </a:extLst>
              </p:cNvPr>
              <p:cNvSpPr/>
              <p:nvPr/>
            </p:nvSpPr>
            <p:spPr>
              <a:xfrm>
                <a:off x="4826999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CustomShape 125">
                <a:extLst>
                  <a:ext uri="{FF2B5EF4-FFF2-40B4-BE49-F238E27FC236}">
                    <a16:creationId xmlns:a16="http://schemas.microsoft.com/office/drawing/2014/main" id="{61C9B6BB-D1DA-8D62-2D63-33DDBFDE4E97}"/>
                  </a:ext>
                </a:extLst>
              </p:cNvPr>
              <p:cNvSpPr/>
              <p:nvPr/>
            </p:nvSpPr>
            <p:spPr>
              <a:xfrm>
                <a:off x="4726846" y="4163149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98" name="Line 101">
                <a:extLst>
                  <a:ext uri="{FF2B5EF4-FFF2-40B4-BE49-F238E27FC236}">
                    <a16:creationId xmlns:a16="http://schemas.microsoft.com/office/drawing/2014/main" id="{A87D5326-AC08-7AA5-A1BD-ACDA4CB93C54}"/>
                  </a:ext>
                </a:extLst>
              </p:cNvPr>
              <p:cNvSpPr/>
              <p:nvPr/>
            </p:nvSpPr>
            <p:spPr>
              <a:xfrm>
                <a:off x="4649753" y="4386030"/>
                <a:ext cx="384750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CustomShape 102">
                <a:extLst>
                  <a:ext uri="{FF2B5EF4-FFF2-40B4-BE49-F238E27FC236}">
                    <a16:creationId xmlns:a16="http://schemas.microsoft.com/office/drawing/2014/main" id="{830A45F1-7D18-BD5E-05B0-3E2281CCECF7}"/>
                  </a:ext>
                </a:extLst>
              </p:cNvPr>
              <p:cNvSpPr/>
              <p:nvPr/>
            </p:nvSpPr>
            <p:spPr>
              <a:xfrm>
                <a:off x="4904276" y="4353475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CustomShape 123">
                <a:extLst>
                  <a:ext uri="{FF2B5EF4-FFF2-40B4-BE49-F238E27FC236}">
                    <a16:creationId xmlns:a16="http://schemas.microsoft.com/office/drawing/2014/main" id="{762C4687-6607-8E0E-FA19-9051BBAAE53E}"/>
                  </a:ext>
                </a:extLst>
              </p:cNvPr>
              <p:cNvSpPr/>
              <p:nvPr/>
            </p:nvSpPr>
            <p:spPr>
              <a:xfrm>
                <a:off x="4786872" y="4353475"/>
                <a:ext cx="72000" cy="72000"/>
              </a:xfrm>
              <a:prstGeom prst="ellipse">
                <a:avLst/>
              </a:prstGeom>
              <a:gradFill rotWithShape="0">
                <a:gsLst>
                  <a:gs pos="0">
                    <a:srgbClr val="3333FF"/>
                  </a:gs>
                  <a:gs pos="100000">
                    <a:srgbClr val="3333FF">
                      <a:gamma/>
                      <a:shade val="46275"/>
                      <a:invGamma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117">
                <a:extLst>
                  <a:ext uri="{FF2B5EF4-FFF2-40B4-BE49-F238E27FC236}">
                    <a16:creationId xmlns:a16="http://schemas.microsoft.com/office/drawing/2014/main" id="{CA1EF1F9-A50F-57EF-F3BF-A7082BC72FBD}"/>
                  </a:ext>
                </a:extLst>
              </p:cNvPr>
              <p:cNvSpPr/>
              <p:nvPr/>
            </p:nvSpPr>
            <p:spPr>
              <a:xfrm>
                <a:off x="5034503" y="4320580"/>
                <a:ext cx="362088" cy="0"/>
              </a:xfrm>
              <a:prstGeom prst="line">
                <a:avLst/>
              </a:prstGeom>
              <a:noFill/>
              <a:ln w="15875">
                <a:solidFill>
                  <a:srgbClr val="00804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CustomShape 126">
                <a:extLst>
                  <a:ext uri="{FF2B5EF4-FFF2-40B4-BE49-F238E27FC236}">
                    <a16:creationId xmlns:a16="http://schemas.microsoft.com/office/drawing/2014/main" id="{9D509726-08C6-BCF2-10AF-AE9DBB8BC426}"/>
                  </a:ext>
                </a:extLst>
              </p:cNvPr>
              <p:cNvSpPr/>
              <p:nvPr/>
            </p:nvSpPr>
            <p:spPr>
              <a:xfrm>
                <a:off x="5281970" y="428074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CustomShape 106">
                <a:extLst>
                  <a:ext uri="{FF2B5EF4-FFF2-40B4-BE49-F238E27FC236}">
                    <a16:creationId xmlns:a16="http://schemas.microsoft.com/office/drawing/2014/main" id="{E3C1363F-11FB-9465-B76F-34E25376C6FD}"/>
                  </a:ext>
                </a:extLst>
              </p:cNvPr>
              <p:cNvSpPr/>
              <p:nvPr/>
            </p:nvSpPr>
            <p:spPr>
              <a:xfrm>
                <a:off x="5136611" y="4280742"/>
                <a:ext cx="72000" cy="7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D6616"/>
                  </a:gs>
                  <a:gs pos="70000">
                    <a:srgbClr val="C9AA51"/>
                  </a:gs>
                  <a:gs pos="92000">
                    <a:srgbClr val="F0A55D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ZoneTexte 203">
                <a:extLst>
                  <a:ext uri="{FF2B5EF4-FFF2-40B4-BE49-F238E27FC236}">
                    <a16:creationId xmlns:a16="http://schemas.microsoft.com/office/drawing/2014/main" id="{1A764594-F4BC-9488-0D16-9816E5406669}"/>
                  </a:ext>
                </a:extLst>
              </p:cNvPr>
              <p:cNvSpPr txBox="1"/>
              <p:nvPr/>
            </p:nvSpPr>
            <p:spPr>
              <a:xfrm>
                <a:off x="8020109" y="5081643"/>
                <a:ext cx="295076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sz="1100" dirty="0"/>
              </a:p>
            </p:txBody>
          </p:sp>
        </mc:Choice>
        <mc:Fallback xmlns="">
          <p:sp>
            <p:nvSpPr>
              <p:cNvPr id="204" name="ZoneTexte 203">
                <a:extLst>
                  <a:ext uri="{FF2B5EF4-FFF2-40B4-BE49-F238E27FC236}">
                    <a16:creationId xmlns:a16="http://schemas.microsoft.com/office/drawing/2014/main" id="{1A764594-F4BC-9488-0D16-9816E5406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109" y="5081643"/>
                <a:ext cx="295076" cy="169277"/>
              </a:xfrm>
              <a:prstGeom prst="rect">
                <a:avLst/>
              </a:prstGeom>
              <a:blipFill>
                <a:blip r:embed="rId7"/>
                <a:stretch>
                  <a:fillRect l="-72917" t="-177778" r="-104167" b="-27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ZoneTexte 204">
                <a:extLst>
                  <a:ext uri="{FF2B5EF4-FFF2-40B4-BE49-F238E27FC236}">
                    <a16:creationId xmlns:a16="http://schemas.microsoft.com/office/drawing/2014/main" id="{E26F6845-B01F-C18B-10DA-074759CB1744}"/>
                  </a:ext>
                </a:extLst>
              </p:cNvPr>
              <p:cNvSpPr txBox="1"/>
              <p:nvPr/>
            </p:nvSpPr>
            <p:spPr>
              <a:xfrm>
                <a:off x="8358482" y="5425356"/>
                <a:ext cx="615845" cy="194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"/>
                              <m:ctrlP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sz="1100" dirty="0"/>
              </a:p>
            </p:txBody>
          </p:sp>
        </mc:Choice>
        <mc:Fallback xmlns="">
          <p:sp>
            <p:nvSpPr>
              <p:cNvPr id="205" name="ZoneTexte 204">
                <a:extLst>
                  <a:ext uri="{FF2B5EF4-FFF2-40B4-BE49-F238E27FC236}">
                    <a16:creationId xmlns:a16="http://schemas.microsoft.com/office/drawing/2014/main" id="{E26F6845-B01F-C18B-10DA-074759CB1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8482" y="5425356"/>
                <a:ext cx="615845" cy="194156"/>
              </a:xfrm>
              <a:prstGeom prst="rect">
                <a:avLst/>
              </a:prstGeom>
              <a:blipFill>
                <a:blip r:embed="rId8"/>
                <a:stretch>
                  <a:fillRect t="-200000" r="-59406" b="-29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ZoneTexte 205">
                <a:extLst>
                  <a:ext uri="{FF2B5EF4-FFF2-40B4-BE49-F238E27FC236}">
                    <a16:creationId xmlns:a16="http://schemas.microsoft.com/office/drawing/2014/main" id="{AFEA7769-FAA3-DD72-7756-983041691508}"/>
                  </a:ext>
                </a:extLst>
              </p:cNvPr>
              <p:cNvSpPr txBox="1"/>
              <p:nvPr/>
            </p:nvSpPr>
            <p:spPr>
              <a:xfrm>
                <a:off x="8558547" y="5684672"/>
                <a:ext cx="1433016" cy="194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fr-FR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fr-FR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1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11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"/>
                              <m:ctrlP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sz="1100" dirty="0"/>
              </a:p>
            </p:txBody>
          </p:sp>
        </mc:Choice>
        <mc:Fallback xmlns="">
          <p:sp>
            <p:nvSpPr>
              <p:cNvPr id="206" name="ZoneTexte 205">
                <a:extLst>
                  <a:ext uri="{FF2B5EF4-FFF2-40B4-BE49-F238E27FC236}">
                    <a16:creationId xmlns:a16="http://schemas.microsoft.com/office/drawing/2014/main" id="{AFEA7769-FAA3-DD72-7756-983041691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547" y="5684672"/>
                <a:ext cx="1433016" cy="194156"/>
              </a:xfrm>
              <a:prstGeom prst="rect">
                <a:avLst/>
              </a:prstGeom>
              <a:blipFill>
                <a:blip r:embed="rId9"/>
                <a:stretch>
                  <a:fillRect t="-206452" r="-6383" b="-30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7" name="Image 206">
            <a:extLst>
              <a:ext uri="{FF2B5EF4-FFF2-40B4-BE49-F238E27FC236}">
                <a16:creationId xmlns:a16="http://schemas.microsoft.com/office/drawing/2014/main" id="{2193BF41-AEC7-901B-57D5-EC2E73F4B0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179" y="3460473"/>
            <a:ext cx="6263910" cy="1742875"/>
          </a:xfrm>
          <a:prstGeom prst="rect">
            <a:avLst/>
          </a:prstGeom>
        </p:spPr>
      </p:pic>
      <p:sp>
        <p:nvSpPr>
          <p:cNvPr id="208" name="ZoneTexte 207">
            <a:extLst>
              <a:ext uri="{FF2B5EF4-FFF2-40B4-BE49-F238E27FC236}">
                <a16:creationId xmlns:a16="http://schemas.microsoft.com/office/drawing/2014/main" id="{5B6F42AC-979F-F104-CE37-5580F68AC4C6}"/>
              </a:ext>
            </a:extLst>
          </p:cNvPr>
          <p:cNvSpPr txBox="1"/>
          <p:nvPr/>
        </p:nvSpPr>
        <p:spPr>
          <a:xfrm>
            <a:off x="7112677" y="4126478"/>
            <a:ext cx="3534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7200">
                <a:solidFill>
                  <a:srgbClr val="FF36E2"/>
                </a:solidFill>
                <a:latin typeface="Edwardian Script ITC" panose="030303020407070D0804" pitchFamily="66" charset="0"/>
              </a:defRPr>
            </a:lvl1pPr>
          </a:lstStyle>
          <a:p>
            <a:r>
              <a:rPr lang="en-US" sz="4800" b="1" dirty="0"/>
              <a:t>Nuclear structure 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C8075504-7D7D-1272-E544-B351809E33BE}"/>
              </a:ext>
            </a:extLst>
          </p:cNvPr>
          <p:cNvCxnSpPr>
            <a:cxnSpLocks/>
          </p:cNvCxnSpPr>
          <p:nvPr/>
        </p:nvCxnSpPr>
        <p:spPr>
          <a:xfrm>
            <a:off x="1212989" y="2259964"/>
            <a:ext cx="2777477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517458-63B2-3448-0B41-3358CDC65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dirty="0"/>
              <a:t>Capture processes: compound capture</a:t>
            </a:r>
          </a:p>
        </p:txBody>
      </p:sp>
      <p:sp>
        <p:nvSpPr>
          <p:cNvPr id="32" name="Espace réservé du pied de page 31">
            <a:extLst>
              <a:ext uri="{FF2B5EF4-FFF2-40B4-BE49-F238E27FC236}">
                <a16:creationId xmlns:a16="http://schemas.microsoft.com/office/drawing/2014/main" id="{76011CD9-D400-24C4-4984-D0CA5415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3" name="Espace réservé du numéro de diapositive 32">
            <a:extLst>
              <a:ext uri="{FF2B5EF4-FFF2-40B4-BE49-F238E27FC236}">
                <a16:creationId xmlns:a16="http://schemas.microsoft.com/office/drawing/2014/main" id="{6E401962-7F01-D6AB-F909-022DBE72F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72</a:t>
            </a:fld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D67BA0E-519B-9BF1-01A8-3B252413747B}"/>
              </a:ext>
            </a:extLst>
          </p:cNvPr>
          <p:cNvGrpSpPr/>
          <p:nvPr/>
        </p:nvGrpSpPr>
        <p:grpSpPr>
          <a:xfrm>
            <a:off x="3732359" y="1139862"/>
            <a:ext cx="3840015" cy="4824355"/>
            <a:chOff x="3732359" y="1139862"/>
            <a:chExt cx="3840015" cy="4824355"/>
          </a:xfrm>
        </p:grpSpPr>
        <p:sp>
          <p:nvSpPr>
            <p:cNvPr id="35" name="object 3">
              <a:extLst>
                <a:ext uri="{FF2B5EF4-FFF2-40B4-BE49-F238E27FC236}">
                  <a16:creationId xmlns:a16="http://schemas.microsoft.com/office/drawing/2014/main" id="{E533AF80-B4A5-7267-4F82-40A43C1370CE}"/>
                </a:ext>
              </a:extLst>
            </p:cNvPr>
            <p:cNvSpPr/>
            <p:nvPr/>
          </p:nvSpPr>
          <p:spPr>
            <a:xfrm>
              <a:off x="3866196" y="1335895"/>
              <a:ext cx="3667125" cy="1914525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37000">
                  <a:srgbClr val="FF5050"/>
                </a:gs>
                <a:gs pos="10000">
                  <a:srgbClr val="CC0000"/>
                </a:gs>
              </a:gsLst>
              <a:lin ang="5400000" scaled="1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Flèche : droite 35">
              <a:extLst>
                <a:ext uri="{FF2B5EF4-FFF2-40B4-BE49-F238E27FC236}">
                  <a16:creationId xmlns:a16="http://schemas.microsoft.com/office/drawing/2014/main" id="{70196227-F6F4-3C5C-0301-B3BA38C17420}"/>
                </a:ext>
              </a:extLst>
            </p:cNvPr>
            <p:cNvSpPr/>
            <p:nvPr/>
          </p:nvSpPr>
          <p:spPr>
            <a:xfrm rot="16200000">
              <a:off x="1419184" y="3453037"/>
              <a:ext cx="4824355" cy="198005"/>
            </a:xfrm>
            <a:prstGeom prst="rightArrow">
              <a:avLst>
                <a:gd name="adj1" fmla="val 50000"/>
                <a:gd name="adj2" fmla="val 160095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96FD26-C479-D2F1-5EA3-C449F40898E0}"/>
                </a:ext>
              </a:extLst>
            </p:cNvPr>
            <p:cNvSpPr/>
            <p:nvPr/>
          </p:nvSpPr>
          <p:spPr bwMode="auto">
            <a:xfrm rot="5400000">
              <a:off x="5673480" y="1417507"/>
              <a:ext cx="130663" cy="3667125"/>
            </a:xfrm>
            <a:prstGeom prst="rect">
              <a:avLst/>
            </a:prstGeom>
            <a:pattFill prst="dkUpDiag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rtlCol="0" anchor="b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5pPr>
              <a:lvl6pPr marL="22860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6pPr>
              <a:lvl7pPr marL="27432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7pPr>
              <a:lvl8pPr marL="32004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8pPr>
              <a:lvl9pPr marL="3657600" algn="l" defTabSz="457200" rtl="0" eaLnBrk="1" latinLnBrk="0" hangingPunct="1">
                <a:defRPr sz="1400" kern="1200">
                  <a:solidFill>
                    <a:schemeClr val="tx1"/>
                  </a:solidFill>
                  <a:latin typeface="Arial" pitchFamily="48" charset="0"/>
                  <a:ea typeface="ＭＳ Ｐゴシック" pitchFamily="48" charset="-128"/>
                  <a:cs typeface="ＭＳ Ｐゴシック" pitchFamily="48" charset="-128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CF1603C3-E077-4CC5-B1A1-E928D570B45A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563401"/>
              <a:ext cx="1228725" cy="0"/>
            </a:xfrm>
            <a:prstGeom prst="line">
              <a:avLst/>
            </a:prstGeom>
            <a:ln w="635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37FDB75F-DDFD-5E86-9B5C-29618F86C1BE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5119687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08F25A19-101F-09BD-8BB2-AB00825A6654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81970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FAC837C-3EA5-CB00-8541-D2E16B425392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101782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0EE99F07-5835-BB09-60D4-9696C71EEB83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4" y="4600190"/>
              <a:ext cx="1228725" cy="0"/>
            </a:xfrm>
            <a:prstGeom prst="line">
              <a:avLst/>
            </a:pr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5D944664-9340-02E3-05E0-22665282B812}"/>
                </a:ext>
              </a:extLst>
            </p:cNvPr>
            <p:cNvSpPr/>
            <p:nvPr/>
          </p:nvSpPr>
          <p:spPr>
            <a:xfrm>
              <a:off x="3917219" y="1270851"/>
              <a:ext cx="2950305" cy="1799292"/>
            </a:xfrm>
            <a:custGeom>
              <a:avLst/>
              <a:gdLst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8"/>
                <a:gd name="connsiteY0" fmla="*/ 0 h 991402"/>
                <a:gd name="connsiteX1" fmla="*/ 43858 w 342258"/>
                <a:gd name="connsiteY1" fmla="*/ 182880 h 991402"/>
                <a:gd name="connsiteX2" fmla="*/ 178612 w 342258"/>
                <a:gd name="connsiteY2" fmla="*/ 327259 h 991402"/>
                <a:gd name="connsiteX3" fmla="*/ 342242 w 342258"/>
                <a:gd name="connsiteY3" fmla="*/ 490888 h 991402"/>
                <a:gd name="connsiteX4" fmla="*/ 168987 w 342258"/>
                <a:gd name="connsiteY4" fmla="*/ 644892 h 991402"/>
                <a:gd name="connsiteX5" fmla="*/ 53484 w 342258"/>
                <a:gd name="connsiteY5" fmla="*/ 779646 h 991402"/>
                <a:gd name="connsiteX6" fmla="*/ 34233 w 342258"/>
                <a:gd name="connsiteY6" fmla="*/ 991402 h 991402"/>
                <a:gd name="connsiteX0" fmla="*/ 34233 w 342257"/>
                <a:gd name="connsiteY0" fmla="*/ 0 h 991402"/>
                <a:gd name="connsiteX1" fmla="*/ 101008 w 342257"/>
                <a:gd name="connsiteY1" fmla="*/ 225743 h 991402"/>
                <a:gd name="connsiteX2" fmla="*/ 178612 w 342257"/>
                <a:gd name="connsiteY2" fmla="*/ 327259 h 991402"/>
                <a:gd name="connsiteX3" fmla="*/ 342242 w 342257"/>
                <a:gd name="connsiteY3" fmla="*/ 490888 h 991402"/>
                <a:gd name="connsiteX4" fmla="*/ 168987 w 342257"/>
                <a:gd name="connsiteY4" fmla="*/ 644892 h 991402"/>
                <a:gd name="connsiteX5" fmla="*/ 53484 w 342257"/>
                <a:gd name="connsiteY5" fmla="*/ 779646 h 991402"/>
                <a:gd name="connsiteX6" fmla="*/ 34233 w 342257"/>
                <a:gd name="connsiteY6" fmla="*/ 991402 h 991402"/>
                <a:gd name="connsiteX0" fmla="*/ 33077 w 341101"/>
                <a:gd name="connsiteY0" fmla="*/ 0 h 991402"/>
                <a:gd name="connsiteX1" fmla="*/ 99852 w 341101"/>
                <a:gd name="connsiteY1" fmla="*/ 225743 h 991402"/>
                <a:gd name="connsiteX2" fmla="*/ 177456 w 341101"/>
                <a:gd name="connsiteY2" fmla="*/ 327259 h 991402"/>
                <a:gd name="connsiteX3" fmla="*/ 341086 w 341101"/>
                <a:gd name="connsiteY3" fmla="*/ 490888 h 991402"/>
                <a:gd name="connsiteX4" fmla="*/ 167831 w 341101"/>
                <a:gd name="connsiteY4" fmla="*/ 644892 h 991402"/>
                <a:gd name="connsiteX5" fmla="*/ 57090 w 341101"/>
                <a:gd name="connsiteY5" fmla="*/ 755834 h 991402"/>
                <a:gd name="connsiteX6" fmla="*/ 33077 w 34110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24110 w 308121"/>
                <a:gd name="connsiteY5" fmla="*/ 755834 h 991402"/>
                <a:gd name="connsiteX6" fmla="*/ 97 w 308121"/>
                <a:gd name="connsiteY6" fmla="*/ 991402 h 991402"/>
                <a:gd name="connsiteX0" fmla="*/ 97 w 308121"/>
                <a:gd name="connsiteY0" fmla="*/ 0 h 991402"/>
                <a:gd name="connsiteX1" fmla="*/ 66872 w 308121"/>
                <a:gd name="connsiteY1" fmla="*/ 225743 h 991402"/>
                <a:gd name="connsiteX2" fmla="*/ 144476 w 308121"/>
                <a:gd name="connsiteY2" fmla="*/ 327259 h 991402"/>
                <a:gd name="connsiteX3" fmla="*/ 308106 w 308121"/>
                <a:gd name="connsiteY3" fmla="*/ 490888 h 991402"/>
                <a:gd name="connsiteX4" fmla="*/ 134851 w 308121"/>
                <a:gd name="connsiteY4" fmla="*/ 644892 h 991402"/>
                <a:gd name="connsiteX5" fmla="*/ 43160 w 308121"/>
                <a:gd name="connsiteY5" fmla="*/ 717734 h 991402"/>
                <a:gd name="connsiteX6" fmla="*/ 97 w 308121"/>
                <a:gd name="connsiteY6" fmla="*/ 991402 h 991402"/>
                <a:gd name="connsiteX0" fmla="*/ 97 w 308220"/>
                <a:gd name="connsiteY0" fmla="*/ 0 h 991402"/>
                <a:gd name="connsiteX1" fmla="*/ 66872 w 308220"/>
                <a:gd name="connsiteY1" fmla="*/ 225743 h 991402"/>
                <a:gd name="connsiteX2" fmla="*/ 144476 w 308220"/>
                <a:gd name="connsiteY2" fmla="*/ 327259 h 991402"/>
                <a:gd name="connsiteX3" fmla="*/ 308106 w 308220"/>
                <a:gd name="connsiteY3" fmla="*/ 490888 h 991402"/>
                <a:gd name="connsiteX4" fmla="*/ 168189 w 308220"/>
                <a:gd name="connsiteY4" fmla="*/ 606792 h 991402"/>
                <a:gd name="connsiteX5" fmla="*/ 43160 w 308220"/>
                <a:gd name="connsiteY5" fmla="*/ 717734 h 991402"/>
                <a:gd name="connsiteX6" fmla="*/ 97 w 308220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63"/>
                <a:gd name="connsiteY0" fmla="*/ 0 h 991402"/>
                <a:gd name="connsiteX1" fmla="*/ 38440 w 308363"/>
                <a:gd name="connsiteY1" fmla="*/ 225743 h 991402"/>
                <a:gd name="connsiteX2" fmla="*/ 144619 w 308363"/>
                <a:gd name="connsiteY2" fmla="*/ 327259 h 991402"/>
                <a:gd name="connsiteX3" fmla="*/ 308249 w 308363"/>
                <a:gd name="connsiteY3" fmla="*/ 490888 h 991402"/>
                <a:gd name="connsiteX4" fmla="*/ 168332 w 308363"/>
                <a:gd name="connsiteY4" fmla="*/ 606792 h 991402"/>
                <a:gd name="connsiteX5" fmla="*/ 43303 w 308363"/>
                <a:gd name="connsiteY5" fmla="*/ 717734 h 991402"/>
                <a:gd name="connsiteX6" fmla="*/ 240 w 308363"/>
                <a:gd name="connsiteY6" fmla="*/ 991402 h 991402"/>
                <a:gd name="connsiteX0" fmla="*/ 240 w 308381"/>
                <a:gd name="connsiteY0" fmla="*/ 0 h 991402"/>
                <a:gd name="connsiteX1" fmla="*/ 38440 w 308381"/>
                <a:gd name="connsiteY1" fmla="*/ 225743 h 991402"/>
                <a:gd name="connsiteX2" fmla="*/ 144619 w 308381"/>
                <a:gd name="connsiteY2" fmla="*/ 327259 h 991402"/>
                <a:gd name="connsiteX3" fmla="*/ 308249 w 308381"/>
                <a:gd name="connsiteY3" fmla="*/ 490888 h 991402"/>
                <a:gd name="connsiteX4" fmla="*/ 168332 w 308381"/>
                <a:gd name="connsiteY4" fmla="*/ 606792 h 991402"/>
                <a:gd name="connsiteX5" fmla="*/ 43303 w 308381"/>
                <a:gd name="connsiteY5" fmla="*/ 717734 h 991402"/>
                <a:gd name="connsiteX6" fmla="*/ 240 w 308381"/>
                <a:gd name="connsiteY6" fmla="*/ 991402 h 991402"/>
                <a:gd name="connsiteX0" fmla="*/ 261 w 308318"/>
                <a:gd name="connsiteY0" fmla="*/ 0 h 991402"/>
                <a:gd name="connsiteX1" fmla="*/ 38461 w 308318"/>
                <a:gd name="connsiteY1" fmla="*/ 225743 h 991402"/>
                <a:gd name="connsiteX2" fmla="*/ 154165 w 308318"/>
                <a:gd name="connsiteY2" fmla="*/ 370121 h 991402"/>
                <a:gd name="connsiteX3" fmla="*/ 308270 w 308318"/>
                <a:gd name="connsiteY3" fmla="*/ 490888 h 991402"/>
                <a:gd name="connsiteX4" fmla="*/ 168353 w 308318"/>
                <a:gd name="connsiteY4" fmla="*/ 606792 h 991402"/>
                <a:gd name="connsiteX5" fmla="*/ 43324 w 308318"/>
                <a:gd name="connsiteY5" fmla="*/ 717734 h 991402"/>
                <a:gd name="connsiteX6" fmla="*/ 261 w 308318"/>
                <a:gd name="connsiteY6" fmla="*/ 991402 h 99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318" h="991402">
                  <a:moveTo>
                    <a:pt x="261" y="0"/>
                  </a:moveTo>
                  <a:cubicBezTo>
                    <a:pt x="-2196" y="135606"/>
                    <a:pt x="12810" y="164056"/>
                    <a:pt x="38461" y="225743"/>
                  </a:cubicBezTo>
                  <a:cubicBezTo>
                    <a:pt x="64112" y="287430"/>
                    <a:pt x="109197" y="325930"/>
                    <a:pt x="154165" y="370121"/>
                  </a:cubicBezTo>
                  <a:cubicBezTo>
                    <a:pt x="199133" y="414312"/>
                    <a:pt x="305905" y="451443"/>
                    <a:pt x="308270" y="490888"/>
                  </a:cubicBezTo>
                  <a:cubicBezTo>
                    <a:pt x="310635" y="530333"/>
                    <a:pt x="226798" y="568984"/>
                    <a:pt x="168353" y="606792"/>
                  </a:cubicBezTo>
                  <a:cubicBezTo>
                    <a:pt x="119543" y="638367"/>
                    <a:pt x="75308" y="655219"/>
                    <a:pt x="43324" y="717734"/>
                  </a:cubicBezTo>
                  <a:cubicBezTo>
                    <a:pt x="15101" y="772899"/>
                    <a:pt x="4221" y="815641"/>
                    <a:pt x="261" y="991402"/>
                  </a:cubicBezTo>
                </a:path>
              </a:pathLst>
            </a:custGeom>
            <a:ln w="3175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A8B1094B-58BC-0851-2C2E-192A541FF04F}"/>
                    </a:ext>
                  </a:extLst>
                </p:cNvPr>
                <p:cNvSpPr txBox="1"/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A8B1094B-58BC-0851-2C2E-192A541FF0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0466" y="3316402"/>
                  <a:ext cx="331180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667" b="-137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70DFE0DB-7FA0-2906-1A70-33E16737E494}"/>
                </a:ext>
              </a:extLst>
            </p:cNvPr>
            <p:cNvSpPr txBox="1"/>
            <p:nvPr/>
          </p:nvSpPr>
          <p:spPr>
            <a:xfrm>
              <a:off x="4867920" y="5162223"/>
              <a:ext cx="596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g.s.</a:t>
              </a:r>
              <a:endParaRPr lang="en-US" dirty="0"/>
            </a:p>
          </p:txBody>
        </p:sp>
      </p:grpSp>
      <p:pic>
        <p:nvPicPr>
          <p:cNvPr id="48" name="Picture 144" descr="ball2v2pn.png">
            <a:extLst>
              <a:ext uri="{FF2B5EF4-FFF2-40B4-BE49-F238E27FC236}">
                <a16:creationId xmlns:a16="http://schemas.microsoft.com/office/drawing/2014/main" id="{AE0F73BD-9B5B-4099-8D3B-0CB099A758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4784066" y="4418992"/>
            <a:ext cx="360000" cy="360000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184446FF-C6FB-300A-69CA-424AB0AA4151}"/>
              </a:ext>
            </a:extLst>
          </p:cNvPr>
          <p:cNvSpPr txBox="1"/>
          <p:nvPr/>
        </p:nvSpPr>
        <p:spPr>
          <a:xfrm>
            <a:off x="3393068" y="987052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  <p:sp>
        <p:nvSpPr>
          <p:cNvPr id="70" name="Forme libre : forme 69">
            <a:extLst>
              <a:ext uri="{FF2B5EF4-FFF2-40B4-BE49-F238E27FC236}">
                <a16:creationId xmlns:a16="http://schemas.microsoft.com/office/drawing/2014/main" id="{0B858F25-D71B-5DB4-7689-EE82F9C073DB}"/>
              </a:ext>
            </a:extLst>
          </p:cNvPr>
          <p:cNvSpPr/>
          <p:nvPr/>
        </p:nvSpPr>
        <p:spPr>
          <a:xfrm>
            <a:off x="3917220" y="1674796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5137A578-FCDD-0B9B-228C-7F3ABC6103DB}"/>
              </a:ext>
            </a:extLst>
          </p:cNvPr>
          <p:cNvSpPr/>
          <p:nvPr/>
        </p:nvSpPr>
        <p:spPr>
          <a:xfrm>
            <a:off x="3917867" y="2132948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7E39321E-AFC3-81D2-0322-55E4CDBF7CEC}"/>
              </a:ext>
            </a:extLst>
          </p:cNvPr>
          <p:cNvSpPr/>
          <p:nvPr/>
        </p:nvSpPr>
        <p:spPr>
          <a:xfrm>
            <a:off x="3927392" y="1293360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21BAD98E-C315-04C6-E219-3B390BB75A2B}"/>
              </a:ext>
            </a:extLst>
          </p:cNvPr>
          <p:cNvSpPr/>
          <p:nvPr/>
        </p:nvSpPr>
        <p:spPr>
          <a:xfrm>
            <a:off x="3917220" y="1484078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C5F0CA82-CE0D-2513-C552-BE790216AE11}"/>
              </a:ext>
            </a:extLst>
          </p:cNvPr>
          <p:cNvSpPr/>
          <p:nvPr/>
        </p:nvSpPr>
        <p:spPr>
          <a:xfrm>
            <a:off x="3936747" y="1819103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1D0C102E-F390-338E-D407-2840FCBD4216}"/>
              </a:ext>
            </a:extLst>
          </p:cNvPr>
          <p:cNvSpPr/>
          <p:nvPr/>
        </p:nvSpPr>
        <p:spPr>
          <a:xfrm>
            <a:off x="3947483" y="1674795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199BB718-B408-3FDE-B598-44D3DBB64657}"/>
              </a:ext>
            </a:extLst>
          </p:cNvPr>
          <p:cNvSpPr/>
          <p:nvPr/>
        </p:nvSpPr>
        <p:spPr>
          <a:xfrm>
            <a:off x="3953865" y="1552817"/>
            <a:ext cx="73246" cy="991402"/>
          </a:xfrm>
          <a:custGeom>
            <a:avLst/>
            <a:gdLst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8"/>
              <a:gd name="connsiteY0" fmla="*/ 0 h 991402"/>
              <a:gd name="connsiteX1" fmla="*/ 43858 w 342258"/>
              <a:gd name="connsiteY1" fmla="*/ 182880 h 991402"/>
              <a:gd name="connsiteX2" fmla="*/ 178612 w 342258"/>
              <a:gd name="connsiteY2" fmla="*/ 327259 h 991402"/>
              <a:gd name="connsiteX3" fmla="*/ 342242 w 342258"/>
              <a:gd name="connsiteY3" fmla="*/ 490888 h 991402"/>
              <a:gd name="connsiteX4" fmla="*/ 168987 w 342258"/>
              <a:gd name="connsiteY4" fmla="*/ 644892 h 991402"/>
              <a:gd name="connsiteX5" fmla="*/ 53484 w 342258"/>
              <a:gd name="connsiteY5" fmla="*/ 779646 h 991402"/>
              <a:gd name="connsiteX6" fmla="*/ 34233 w 342258"/>
              <a:gd name="connsiteY6" fmla="*/ 991402 h 991402"/>
              <a:gd name="connsiteX0" fmla="*/ 34233 w 342257"/>
              <a:gd name="connsiteY0" fmla="*/ 0 h 991402"/>
              <a:gd name="connsiteX1" fmla="*/ 101008 w 342257"/>
              <a:gd name="connsiteY1" fmla="*/ 225743 h 991402"/>
              <a:gd name="connsiteX2" fmla="*/ 178612 w 342257"/>
              <a:gd name="connsiteY2" fmla="*/ 327259 h 991402"/>
              <a:gd name="connsiteX3" fmla="*/ 342242 w 342257"/>
              <a:gd name="connsiteY3" fmla="*/ 490888 h 991402"/>
              <a:gd name="connsiteX4" fmla="*/ 168987 w 342257"/>
              <a:gd name="connsiteY4" fmla="*/ 644892 h 991402"/>
              <a:gd name="connsiteX5" fmla="*/ 53484 w 342257"/>
              <a:gd name="connsiteY5" fmla="*/ 779646 h 991402"/>
              <a:gd name="connsiteX6" fmla="*/ 34233 w 342257"/>
              <a:gd name="connsiteY6" fmla="*/ 991402 h 991402"/>
              <a:gd name="connsiteX0" fmla="*/ 33077 w 341101"/>
              <a:gd name="connsiteY0" fmla="*/ 0 h 991402"/>
              <a:gd name="connsiteX1" fmla="*/ 99852 w 341101"/>
              <a:gd name="connsiteY1" fmla="*/ 225743 h 991402"/>
              <a:gd name="connsiteX2" fmla="*/ 177456 w 341101"/>
              <a:gd name="connsiteY2" fmla="*/ 327259 h 991402"/>
              <a:gd name="connsiteX3" fmla="*/ 341086 w 341101"/>
              <a:gd name="connsiteY3" fmla="*/ 490888 h 991402"/>
              <a:gd name="connsiteX4" fmla="*/ 167831 w 341101"/>
              <a:gd name="connsiteY4" fmla="*/ 644892 h 991402"/>
              <a:gd name="connsiteX5" fmla="*/ 57090 w 341101"/>
              <a:gd name="connsiteY5" fmla="*/ 755834 h 991402"/>
              <a:gd name="connsiteX6" fmla="*/ 33077 w 34110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24110 w 308121"/>
              <a:gd name="connsiteY5" fmla="*/ 755834 h 991402"/>
              <a:gd name="connsiteX6" fmla="*/ 97 w 308121"/>
              <a:gd name="connsiteY6" fmla="*/ 991402 h 991402"/>
              <a:gd name="connsiteX0" fmla="*/ 97 w 308121"/>
              <a:gd name="connsiteY0" fmla="*/ 0 h 991402"/>
              <a:gd name="connsiteX1" fmla="*/ 66872 w 308121"/>
              <a:gd name="connsiteY1" fmla="*/ 225743 h 991402"/>
              <a:gd name="connsiteX2" fmla="*/ 144476 w 308121"/>
              <a:gd name="connsiteY2" fmla="*/ 327259 h 991402"/>
              <a:gd name="connsiteX3" fmla="*/ 308106 w 308121"/>
              <a:gd name="connsiteY3" fmla="*/ 490888 h 991402"/>
              <a:gd name="connsiteX4" fmla="*/ 134851 w 308121"/>
              <a:gd name="connsiteY4" fmla="*/ 644892 h 991402"/>
              <a:gd name="connsiteX5" fmla="*/ 43160 w 308121"/>
              <a:gd name="connsiteY5" fmla="*/ 717734 h 991402"/>
              <a:gd name="connsiteX6" fmla="*/ 97 w 308121"/>
              <a:gd name="connsiteY6" fmla="*/ 991402 h 991402"/>
              <a:gd name="connsiteX0" fmla="*/ 97 w 308220"/>
              <a:gd name="connsiteY0" fmla="*/ 0 h 991402"/>
              <a:gd name="connsiteX1" fmla="*/ 66872 w 308220"/>
              <a:gd name="connsiteY1" fmla="*/ 225743 h 991402"/>
              <a:gd name="connsiteX2" fmla="*/ 144476 w 308220"/>
              <a:gd name="connsiteY2" fmla="*/ 327259 h 991402"/>
              <a:gd name="connsiteX3" fmla="*/ 308106 w 308220"/>
              <a:gd name="connsiteY3" fmla="*/ 490888 h 991402"/>
              <a:gd name="connsiteX4" fmla="*/ 168189 w 308220"/>
              <a:gd name="connsiteY4" fmla="*/ 606792 h 991402"/>
              <a:gd name="connsiteX5" fmla="*/ 43160 w 308220"/>
              <a:gd name="connsiteY5" fmla="*/ 717734 h 991402"/>
              <a:gd name="connsiteX6" fmla="*/ 97 w 308220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63"/>
              <a:gd name="connsiteY0" fmla="*/ 0 h 991402"/>
              <a:gd name="connsiteX1" fmla="*/ 38440 w 308363"/>
              <a:gd name="connsiteY1" fmla="*/ 225743 h 991402"/>
              <a:gd name="connsiteX2" fmla="*/ 144619 w 308363"/>
              <a:gd name="connsiteY2" fmla="*/ 327259 h 991402"/>
              <a:gd name="connsiteX3" fmla="*/ 308249 w 308363"/>
              <a:gd name="connsiteY3" fmla="*/ 490888 h 991402"/>
              <a:gd name="connsiteX4" fmla="*/ 168332 w 308363"/>
              <a:gd name="connsiteY4" fmla="*/ 606792 h 991402"/>
              <a:gd name="connsiteX5" fmla="*/ 43303 w 308363"/>
              <a:gd name="connsiteY5" fmla="*/ 717734 h 991402"/>
              <a:gd name="connsiteX6" fmla="*/ 240 w 308363"/>
              <a:gd name="connsiteY6" fmla="*/ 991402 h 991402"/>
              <a:gd name="connsiteX0" fmla="*/ 240 w 308381"/>
              <a:gd name="connsiteY0" fmla="*/ 0 h 991402"/>
              <a:gd name="connsiteX1" fmla="*/ 38440 w 308381"/>
              <a:gd name="connsiteY1" fmla="*/ 225743 h 991402"/>
              <a:gd name="connsiteX2" fmla="*/ 144619 w 308381"/>
              <a:gd name="connsiteY2" fmla="*/ 327259 h 991402"/>
              <a:gd name="connsiteX3" fmla="*/ 308249 w 308381"/>
              <a:gd name="connsiteY3" fmla="*/ 490888 h 991402"/>
              <a:gd name="connsiteX4" fmla="*/ 168332 w 308381"/>
              <a:gd name="connsiteY4" fmla="*/ 606792 h 991402"/>
              <a:gd name="connsiteX5" fmla="*/ 43303 w 308381"/>
              <a:gd name="connsiteY5" fmla="*/ 717734 h 991402"/>
              <a:gd name="connsiteX6" fmla="*/ 240 w 308381"/>
              <a:gd name="connsiteY6" fmla="*/ 991402 h 991402"/>
              <a:gd name="connsiteX0" fmla="*/ 261 w 308318"/>
              <a:gd name="connsiteY0" fmla="*/ 0 h 991402"/>
              <a:gd name="connsiteX1" fmla="*/ 38461 w 308318"/>
              <a:gd name="connsiteY1" fmla="*/ 225743 h 991402"/>
              <a:gd name="connsiteX2" fmla="*/ 154165 w 308318"/>
              <a:gd name="connsiteY2" fmla="*/ 370121 h 991402"/>
              <a:gd name="connsiteX3" fmla="*/ 308270 w 308318"/>
              <a:gd name="connsiteY3" fmla="*/ 490888 h 991402"/>
              <a:gd name="connsiteX4" fmla="*/ 168353 w 308318"/>
              <a:gd name="connsiteY4" fmla="*/ 606792 h 991402"/>
              <a:gd name="connsiteX5" fmla="*/ 43324 w 308318"/>
              <a:gd name="connsiteY5" fmla="*/ 717734 h 991402"/>
              <a:gd name="connsiteX6" fmla="*/ 261 w 308318"/>
              <a:gd name="connsiteY6" fmla="*/ 991402 h 99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8318" h="991402">
                <a:moveTo>
                  <a:pt x="261" y="0"/>
                </a:moveTo>
                <a:cubicBezTo>
                  <a:pt x="-2196" y="135606"/>
                  <a:pt x="12810" y="164056"/>
                  <a:pt x="38461" y="225743"/>
                </a:cubicBezTo>
                <a:cubicBezTo>
                  <a:pt x="64112" y="287430"/>
                  <a:pt x="109197" y="325930"/>
                  <a:pt x="154165" y="370121"/>
                </a:cubicBezTo>
                <a:cubicBezTo>
                  <a:pt x="199133" y="414312"/>
                  <a:pt x="305905" y="451443"/>
                  <a:pt x="308270" y="490888"/>
                </a:cubicBezTo>
                <a:cubicBezTo>
                  <a:pt x="310635" y="530333"/>
                  <a:pt x="226798" y="568984"/>
                  <a:pt x="168353" y="606792"/>
                </a:cubicBezTo>
                <a:cubicBezTo>
                  <a:pt x="119543" y="638367"/>
                  <a:pt x="75308" y="655219"/>
                  <a:pt x="43324" y="717734"/>
                </a:cubicBezTo>
                <a:cubicBezTo>
                  <a:pt x="15101" y="772899"/>
                  <a:pt x="4221" y="815641"/>
                  <a:pt x="261" y="991402"/>
                </a:cubicBezTo>
              </a:path>
            </a:pathLst>
          </a:cu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3D28B81B-7262-37C0-1C34-FDF6E1482003}"/>
              </a:ext>
            </a:extLst>
          </p:cNvPr>
          <p:cNvSpPr txBox="1"/>
          <p:nvPr/>
        </p:nvSpPr>
        <p:spPr>
          <a:xfrm>
            <a:off x="4801309" y="1432206"/>
            <a:ext cx="271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800"/>
            </a:lvl1pPr>
          </a:lstStyle>
          <a:p>
            <a:r>
              <a:rPr lang="en-US" dirty="0">
                <a:solidFill>
                  <a:schemeClr val="bg1"/>
                </a:solidFill>
              </a:rPr>
              <a:t>Average density of state </a:t>
            </a:r>
          </a:p>
        </p:txBody>
      </p:sp>
      <p:sp>
        <p:nvSpPr>
          <p:cNvPr id="78" name="Forme libre 60">
            <a:extLst>
              <a:ext uri="{FF2B5EF4-FFF2-40B4-BE49-F238E27FC236}">
                <a16:creationId xmlns:a16="http://schemas.microsoft.com/office/drawing/2014/main" id="{C45911BE-34CE-E921-C9F2-311D4BF0BE54}"/>
              </a:ext>
            </a:extLst>
          </p:cNvPr>
          <p:cNvSpPr/>
          <p:nvPr/>
        </p:nvSpPr>
        <p:spPr>
          <a:xfrm rot="689424">
            <a:off x="4376561" y="2102143"/>
            <a:ext cx="2215467" cy="412833"/>
          </a:xfrm>
          <a:custGeom>
            <a:avLst/>
            <a:gdLst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288358 w 2527252"/>
              <a:gd name="connsiteY7" fmla="*/ 264101 h 452754"/>
              <a:gd name="connsiteX8" fmla="*/ 2527252 w 2527252"/>
              <a:gd name="connsiteY8" fmla="*/ 251527 h 452754"/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527252 w 2527252"/>
              <a:gd name="connsiteY7" fmla="*/ 251527 h 4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252" h="452754">
                <a:moveTo>
                  <a:pt x="0" y="440149"/>
                </a:moveTo>
                <a:cubicBezTo>
                  <a:pt x="93252" y="231616"/>
                  <a:pt x="186505" y="23084"/>
                  <a:pt x="301761" y="25180"/>
                </a:cubicBezTo>
                <a:cubicBezTo>
                  <a:pt x="417017" y="27276"/>
                  <a:pt x="572090" y="456916"/>
                  <a:pt x="691537" y="452724"/>
                </a:cubicBezTo>
                <a:cubicBezTo>
                  <a:pt x="810984" y="448532"/>
                  <a:pt x="905285" y="4222"/>
                  <a:pt x="1018445" y="30"/>
                </a:cubicBezTo>
                <a:cubicBezTo>
                  <a:pt x="1131605" y="-4162"/>
                  <a:pt x="1251053" y="423382"/>
                  <a:pt x="1370500" y="427574"/>
                </a:cubicBezTo>
                <a:cubicBezTo>
                  <a:pt x="1489947" y="431766"/>
                  <a:pt x="1619872" y="23084"/>
                  <a:pt x="1735128" y="25180"/>
                </a:cubicBezTo>
                <a:cubicBezTo>
                  <a:pt x="1850384" y="27276"/>
                  <a:pt x="1930016" y="402425"/>
                  <a:pt x="2062036" y="440149"/>
                </a:cubicBezTo>
                <a:cubicBezTo>
                  <a:pt x="2194056" y="477873"/>
                  <a:pt x="2430332" y="290823"/>
                  <a:pt x="2527252" y="251527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E1A54FC1-D5D3-BF50-DB26-7DA7BB761DA3}"/>
              </a:ext>
            </a:extLst>
          </p:cNvPr>
          <p:cNvCxnSpPr>
            <a:cxnSpLocks/>
          </p:cNvCxnSpPr>
          <p:nvPr/>
        </p:nvCxnSpPr>
        <p:spPr>
          <a:xfrm>
            <a:off x="4321646" y="2209800"/>
            <a:ext cx="376436" cy="2394001"/>
          </a:xfrm>
          <a:prstGeom prst="straightConnector1">
            <a:avLst/>
          </a:prstGeom>
          <a:ln w="38100">
            <a:prstDash val="sysDas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29"/>
              <p:cNvSpPr txBox="1"/>
              <p:nvPr/>
            </p:nvSpPr>
            <p:spPr>
              <a:xfrm>
                <a:off x="7025762" y="3188585"/>
                <a:ext cx="4907523" cy="226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algn="just">
                  <a:spcBef>
                    <a:spcPts val="600"/>
                  </a:spcBef>
                  <a:spcAft>
                    <a:spcPts val="1200"/>
                  </a:spcAft>
                  <a:defRPr/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  <m:sup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bSup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d>
                        <m:dPr>
                          <m:ctrlPr>
                            <a:rPr lang="en-US" sz="18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d>
                      <m:dPr>
                        <m:ctrlPr>
                          <a:rPr lang="en-US" sz="18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is the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/>
                  <a:t> channel transmission coefficient or the probability to decay per E.M.  transition in the compound nucleus.</a:t>
                </a:r>
              </a:p>
              <a:p>
                <a:r>
                  <a:rPr lang="en-US" sz="1800" dirty="0"/>
                  <a:t>Basically calculated from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/>
                  <a:t>-strength functions  and level densities.</a:t>
                </a:r>
              </a:p>
            </p:txBody>
          </p:sp>
        </mc:Choice>
        <mc:Fallback xmlns="">
          <p:sp>
            <p:nvSpPr>
              <p:cNvPr id="83" name="object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762" y="3188585"/>
                <a:ext cx="4907523" cy="2260362"/>
              </a:xfrm>
              <a:prstGeom prst="rect">
                <a:avLst/>
              </a:prstGeom>
              <a:blipFill>
                <a:blip r:embed="rId4"/>
                <a:stretch>
                  <a:fillRect l="-1118" r="-994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6835A25-B678-7548-95D0-0E61B625C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/>
              <p:cNvSpPr txBox="1">
                <a:spLocks noGrp="1"/>
              </p:cNvSpPr>
              <p:nvPr>
                <p:ph type="title"/>
              </p:nvPr>
            </p:nvSpPr>
            <p:spPr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0000"/>
              </a:bodyPr>
              <a:lstStyle/>
              <a:p>
                <a:r>
                  <a:rPr lang="en-US" sz="3000" dirty="0"/>
                  <a:t>Hauser-</a:t>
                </a:r>
                <a:r>
                  <a:rPr lang="en-US" sz="3000" dirty="0" err="1"/>
                  <a:t>Feshbach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ar-AE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ar-AE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ar-AE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ar-AE" i="0" dirty="0"/>
                          <m:t> </m:t>
                        </m:r>
                      </m:e>
                    </m:func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" name="object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prstGeom prst="rect">
                <a:avLst/>
              </a:prstGeom>
              <a:blipFill>
                <a:blip r:embed="rId2"/>
                <a:stretch>
                  <a:fillRect l="-1206" t="-175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C1857A57-05B2-C880-0C7A-A6A27F0E35DA}"/>
              </a:ext>
            </a:extLst>
          </p:cNvPr>
          <p:cNvSpPr/>
          <p:nvPr/>
        </p:nvSpPr>
        <p:spPr>
          <a:xfrm>
            <a:off x="162730" y="5902064"/>
            <a:ext cx="5831932" cy="239359"/>
          </a:xfrm>
          <a:prstGeom prst="rightArrow">
            <a:avLst>
              <a:gd name="adj1" fmla="val 50000"/>
              <a:gd name="adj2" fmla="val 16009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AFAA0722-89A8-8F7D-115F-CB42C76CE3F4}"/>
                  </a:ext>
                </a:extLst>
              </p:cNvPr>
              <p:cNvSpPr txBox="1"/>
              <p:nvPr/>
            </p:nvSpPr>
            <p:spPr>
              <a:xfrm>
                <a:off x="5850832" y="5584467"/>
                <a:ext cx="33784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AFAA0722-89A8-8F7D-115F-CB42C76CE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832" y="5584467"/>
                <a:ext cx="33784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èche : droite 47">
            <a:extLst>
              <a:ext uri="{FF2B5EF4-FFF2-40B4-BE49-F238E27FC236}">
                <a16:creationId xmlns:a16="http://schemas.microsoft.com/office/drawing/2014/main" id="{A49EEC85-C5A0-0EFA-D7B1-A780FF16585F}"/>
              </a:ext>
            </a:extLst>
          </p:cNvPr>
          <p:cNvSpPr/>
          <p:nvPr/>
        </p:nvSpPr>
        <p:spPr>
          <a:xfrm rot="16200000">
            <a:off x="-2072026" y="3576983"/>
            <a:ext cx="4848902" cy="239359"/>
          </a:xfrm>
          <a:prstGeom prst="rightArrow">
            <a:avLst>
              <a:gd name="adj1" fmla="val 50000"/>
              <a:gd name="adj2" fmla="val 160095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54254F84-5ED3-8634-BADB-D90DC2D15207}"/>
                  </a:ext>
                </a:extLst>
              </p:cNvPr>
              <p:cNvSpPr txBox="1"/>
              <p:nvPr/>
            </p:nvSpPr>
            <p:spPr>
              <a:xfrm>
                <a:off x="461139" y="1387851"/>
                <a:ext cx="8422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54254F84-5ED3-8634-BADB-D90DC2D15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39" y="1387851"/>
                <a:ext cx="842217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86B4EF3C-68EC-32C3-1F14-F8339BE8BB27}"/>
              </a:ext>
            </a:extLst>
          </p:cNvPr>
          <p:cNvSpPr/>
          <p:nvPr/>
        </p:nvSpPr>
        <p:spPr>
          <a:xfrm>
            <a:off x="385011" y="1491915"/>
            <a:ext cx="4831882" cy="4475747"/>
          </a:xfrm>
          <a:custGeom>
            <a:avLst/>
            <a:gdLst>
              <a:gd name="connsiteX0" fmla="*/ 0 w 4831882"/>
              <a:gd name="connsiteY0" fmla="*/ 4475747 h 4546134"/>
              <a:gd name="connsiteX1" fmla="*/ 981776 w 4831882"/>
              <a:gd name="connsiteY1" fmla="*/ 4437246 h 4546134"/>
              <a:gd name="connsiteX2" fmla="*/ 2637322 w 4831882"/>
              <a:gd name="connsiteY2" fmla="*/ 3445844 h 4546134"/>
              <a:gd name="connsiteX3" fmla="*/ 4032985 w 4831882"/>
              <a:gd name="connsiteY3" fmla="*/ 1742172 h 4546134"/>
              <a:gd name="connsiteX4" fmla="*/ 4831882 w 4831882"/>
              <a:gd name="connsiteY4" fmla="*/ 0 h 4546134"/>
              <a:gd name="connsiteX0" fmla="*/ 0 w 4831882"/>
              <a:gd name="connsiteY0" fmla="*/ 4475747 h 4517173"/>
              <a:gd name="connsiteX1" fmla="*/ 981776 w 4831882"/>
              <a:gd name="connsiteY1" fmla="*/ 4437246 h 4517173"/>
              <a:gd name="connsiteX2" fmla="*/ 2637322 w 4831882"/>
              <a:gd name="connsiteY2" fmla="*/ 3445844 h 4517173"/>
              <a:gd name="connsiteX3" fmla="*/ 4032985 w 4831882"/>
              <a:gd name="connsiteY3" fmla="*/ 1742172 h 4517173"/>
              <a:gd name="connsiteX4" fmla="*/ 4831882 w 4831882"/>
              <a:gd name="connsiteY4" fmla="*/ 0 h 4517173"/>
              <a:gd name="connsiteX0" fmla="*/ 0 w 4831882"/>
              <a:gd name="connsiteY0" fmla="*/ 4475747 h 4475747"/>
              <a:gd name="connsiteX1" fmla="*/ 1491915 w 4831882"/>
              <a:gd name="connsiteY1" fmla="*/ 4177363 h 4475747"/>
              <a:gd name="connsiteX2" fmla="*/ 2637322 w 4831882"/>
              <a:gd name="connsiteY2" fmla="*/ 3445844 h 4475747"/>
              <a:gd name="connsiteX3" fmla="*/ 4032985 w 4831882"/>
              <a:gd name="connsiteY3" fmla="*/ 1742172 h 4475747"/>
              <a:gd name="connsiteX4" fmla="*/ 4831882 w 4831882"/>
              <a:gd name="connsiteY4" fmla="*/ 0 h 447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1882" h="4475747">
                <a:moveTo>
                  <a:pt x="0" y="4475747"/>
                </a:moveTo>
                <a:cubicBezTo>
                  <a:pt x="636871" y="4446068"/>
                  <a:pt x="1052361" y="4349013"/>
                  <a:pt x="1491915" y="4177363"/>
                </a:cubicBezTo>
                <a:cubicBezTo>
                  <a:pt x="1931469" y="4005713"/>
                  <a:pt x="2213810" y="3851709"/>
                  <a:pt x="2637322" y="3445844"/>
                </a:cubicBezTo>
                <a:cubicBezTo>
                  <a:pt x="3060834" y="3039979"/>
                  <a:pt x="3667225" y="2316479"/>
                  <a:pt x="4032985" y="1742172"/>
                </a:cubicBezTo>
                <a:cubicBezTo>
                  <a:pt x="4398745" y="1167865"/>
                  <a:pt x="4615313" y="583932"/>
                  <a:pt x="4831882" y="0"/>
                </a:cubicBezTo>
              </a:path>
            </a:pathLst>
          </a:custGeom>
          <a:ln w="31750"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830CCFBF-04D9-B04F-478C-9564156C0AB0}"/>
              </a:ext>
            </a:extLst>
          </p:cNvPr>
          <p:cNvCxnSpPr>
            <a:stCxn id="50" idx="0"/>
          </p:cNvCxnSpPr>
          <p:nvPr/>
        </p:nvCxnSpPr>
        <p:spPr>
          <a:xfrm>
            <a:off x="385011" y="5967662"/>
            <a:ext cx="918345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ECE19DA4-E488-3CDC-2B77-8A8B42CB8D2E}"/>
              </a:ext>
            </a:extLst>
          </p:cNvPr>
          <p:cNvCxnSpPr>
            <a:cxnSpLocks/>
          </p:cNvCxnSpPr>
          <p:nvPr/>
        </p:nvCxnSpPr>
        <p:spPr>
          <a:xfrm flipV="1">
            <a:off x="1302486" y="5864721"/>
            <a:ext cx="0" cy="102941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BE55AE1-98A8-D62C-9ADE-43CC133164BB}"/>
              </a:ext>
            </a:extLst>
          </p:cNvPr>
          <p:cNvCxnSpPr>
            <a:cxnSpLocks/>
          </p:cNvCxnSpPr>
          <p:nvPr/>
        </p:nvCxnSpPr>
        <p:spPr>
          <a:xfrm>
            <a:off x="1303356" y="5864721"/>
            <a:ext cx="329477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49827BF7-AF1A-4149-8E2C-968F7BB41402}"/>
              </a:ext>
            </a:extLst>
          </p:cNvPr>
          <p:cNvCxnSpPr>
            <a:cxnSpLocks/>
          </p:cNvCxnSpPr>
          <p:nvPr/>
        </p:nvCxnSpPr>
        <p:spPr>
          <a:xfrm flipH="1" flipV="1">
            <a:off x="1631963" y="5746750"/>
            <a:ext cx="870" cy="117971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3F7575D-34BD-B092-8DBD-EA602751068F}"/>
              </a:ext>
            </a:extLst>
          </p:cNvPr>
          <p:cNvCxnSpPr>
            <a:cxnSpLocks/>
          </p:cNvCxnSpPr>
          <p:nvPr/>
        </p:nvCxnSpPr>
        <p:spPr>
          <a:xfrm>
            <a:off x="1631963" y="5746750"/>
            <a:ext cx="113443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B06065B4-8BB1-CBCF-D949-BF8474E6BD45}"/>
              </a:ext>
            </a:extLst>
          </p:cNvPr>
          <p:cNvCxnSpPr>
            <a:cxnSpLocks/>
          </p:cNvCxnSpPr>
          <p:nvPr/>
        </p:nvCxnSpPr>
        <p:spPr>
          <a:xfrm flipV="1">
            <a:off x="1733550" y="5708650"/>
            <a:ext cx="0" cy="3810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475E93A8-6293-9C2C-C011-9C25ECA2B3FC}"/>
              </a:ext>
            </a:extLst>
          </p:cNvPr>
          <p:cNvCxnSpPr>
            <a:cxnSpLocks/>
          </p:cNvCxnSpPr>
          <p:nvPr/>
        </p:nvCxnSpPr>
        <p:spPr>
          <a:xfrm>
            <a:off x="1745406" y="5708650"/>
            <a:ext cx="271145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35BA9FC2-FB4D-F8E6-D169-46A4521938D0}"/>
              </a:ext>
            </a:extLst>
          </p:cNvPr>
          <p:cNvCxnSpPr>
            <a:cxnSpLocks/>
          </p:cNvCxnSpPr>
          <p:nvPr/>
        </p:nvCxnSpPr>
        <p:spPr>
          <a:xfrm flipV="1">
            <a:off x="2009775" y="5607169"/>
            <a:ext cx="0" cy="111006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B71F964D-7E2F-6880-2AE2-1C28AADFF1FC}"/>
              </a:ext>
            </a:extLst>
          </p:cNvPr>
          <p:cNvCxnSpPr>
            <a:cxnSpLocks/>
          </p:cNvCxnSpPr>
          <p:nvPr/>
        </p:nvCxnSpPr>
        <p:spPr>
          <a:xfrm>
            <a:off x="2009775" y="5607169"/>
            <a:ext cx="313681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F3FCCFCC-B1A5-2990-7AE1-A0333D14094C}"/>
              </a:ext>
            </a:extLst>
          </p:cNvPr>
          <p:cNvCxnSpPr>
            <a:cxnSpLocks/>
          </p:cNvCxnSpPr>
          <p:nvPr/>
        </p:nvCxnSpPr>
        <p:spPr>
          <a:xfrm flipV="1">
            <a:off x="2305050" y="5510463"/>
            <a:ext cx="0" cy="74004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C0F75BA9-C772-3F83-E934-C8CAE33477CC}"/>
              </a:ext>
            </a:extLst>
          </p:cNvPr>
          <p:cNvCxnSpPr>
            <a:cxnSpLocks/>
          </p:cNvCxnSpPr>
          <p:nvPr/>
        </p:nvCxnSpPr>
        <p:spPr>
          <a:xfrm>
            <a:off x="2323456" y="5508625"/>
            <a:ext cx="152266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947D1BFE-07EC-EC1E-BECA-4AE13D470516}"/>
              </a:ext>
            </a:extLst>
          </p:cNvPr>
          <p:cNvCxnSpPr>
            <a:cxnSpLocks/>
          </p:cNvCxnSpPr>
          <p:nvPr/>
        </p:nvCxnSpPr>
        <p:spPr>
          <a:xfrm flipV="1">
            <a:off x="2473325" y="5410082"/>
            <a:ext cx="0" cy="100381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A663D92C-B0F5-BA4A-F970-C86A84766CB3}"/>
              </a:ext>
            </a:extLst>
          </p:cNvPr>
          <p:cNvCxnSpPr>
            <a:cxnSpLocks/>
          </p:cNvCxnSpPr>
          <p:nvPr/>
        </p:nvCxnSpPr>
        <p:spPr>
          <a:xfrm>
            <a:off x="2444750" y="5410200"/>
            <a:ext cx="309783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C7C6100D-9499-5CAF-5963-551B1085AF20}"/>
              </a:ext>
            </a:extLst>
          </p:cNvPr>
          <p:cNvCxnSpPr>
            <a:cxnSpLocks/>
          </p:cNvCxnSpPr>
          <p:nvPr/>
        </p:nvCxnSpPr>
        <p:spPr>
          <a:xfrm flipV="1">
            <a:off x="2743200" y="5176838"/>
            <a:ext cx="0" cy="233244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EFA4532E-7DB5-2AF2-1746-DB48E9C1331C}"/>
              </a:ext>
            </a:extLst>
          </p:cNvPr>
          <p:cNvCxnSpPr>
            <a:cxnSpLocks/>
          </p:cNvCxnSpPr>
          <p:nvPr/>
        </p:nvCxnSpPr>
        <p:spPr>
          <a:xfrm flipV="1">
            <a:off x="2754533" y="5198933"/>
            <a:ext cx="202862" cy="1717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0C7CF063-160D-DFF7-D7C9-8072013DE09D}"/>
              </a:ext>
            </a:extLst>
          </p:cNvPr>
          <p:cNvCxnSpPr>
            <a:cxnSpLocks/>
          </p:cNvCxnSpPr>
          <p:nvPr/>
        </p:nvCxnSpPr>
        <p:spPr>
          <a:xfrm flipV="1">
            <a:off x="2945600" y="5010780"/>
            <a:ext cx="0" cy="203074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62882391-07B5-FD53-9634-ADD394517EBC}"/>
              </a:ext>
            </a:extLst>
          </p:cNvPr>
          <p:cNvCxnSpPr>
            <a:cxnSpLocks/>
          </p:cNvCxnSpPr>
          <p:nvPr/>
        </p:nvCxnSpPr>
        <p:spPr>
          <a:xfrm>
            <a:off x="2957394" y="5019607"/>
            <a:ext cx="180000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110">
            <a:extLst>
              <a:ext uri="{FF2B5EF4-FFF2-40B4-BE49-F238E27FC236}">
                <a16:creationId xmlns:a16="http://schemas.microsoft.com/office/drawing/2014/main" id="{12516A36-D3F1-DD6D-D5F1-280F4DEBA1B4}"/>
              </a:ext>
            </a:extLst>
          </p:cNvPr>
          <p:cNvCxnSpPr>
            <a:cxnSpLocks/>
          </p:cNvCxnSpPr>
          <p:nvPr/>
        </p:nvCxnSpPr>
        <p:spPr>
          <a:xfrm flipH="1" flipV="1">
            <a:off x="3126974" y="4862513"/>
            <a:ext cx="870" cy="148267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FEAE4BB8-FD3F-2B98-2730-6131CD71D06F}"/>
              </a:ext>
            </a:extLst>
          </p:cNvPr>
          <p:cNvCxnSpPr>
            <a:cxnSpLocks/>
          </p:cNvCxnSpPr>
          <p:nvPr/>
        </p:nvCxnSpPr>
        <p:spPr>
          <a:xfrm>
            <a:off x="3109907" y="4853529"/>
            <a:ext cx="311740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>
            <a:extLst>
              <a:ext uri="{FF2B5EF4-FFF2-40B4-BE49-F238E27FC236}">
                <a16:creationId xmlns:a16="http://schemas.microsoft.com/office/drawing/2014/main" id="{2A694135-423D-50BF-6D5A-F1A332A4D6A9}"/>
              </a:ext>
            </a:extLst>
          </p:cNvPr>
          <p:cNvCxnSpPr>
            <a:cxnSpLocks/>
          </p:cNvCxnSpPr>
          <p:nvPr/>
        </p:nvCxnSpPr>
        <p:spPr>
          <a:xfrm flipH="1" flipV="1">
            <a:off x="3420777" y="4524739"/>
            <a:ext cx="0" cy="337774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121">
            <a:extLst>
              <a:ext uri="{FF2B5EF4-FFF2-40B4-BE49-F238E27FC236}">
                <a16:creationId xmlns:a16="http://schemas.microsoft.com/office/drawing/2014/main" id="{C31C7E91-E29F-50DE-3F03-56DCBEE7B76F}"/>
              </a:ext>
            </a:extLst>
          </p:cNvPr>
          <p:cNvCxnSpPr>
            <a:cxnSpLocks/>
          </p:cNvCxnSpPr>
          <p:nvPr/>
        </p:nvCxnSpPr>
        <p:spPr>
          <a:xfrm>
            <a:off x="3420777" y="4550626"/>
            <a:ext cx="411660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necteur droit 124">
            <a:extLst>
              <a:ext uri="{FF2B5EF4-FFF2-40B4-BE49-F238E27FC236}">
                <a16:creationId xmlns:a16="http://schemas.microsoft.com/office/drawing/2014/main" id="{1951EF69-9118-D694-AE3E-EB4E2FE68457}"/>
              </a:ext>
            </a:extLst>
          </p:cNvPr>
          <p:cNvCxnSpPr>
            <a:cxnSpLocks/>
          </p:cNvCxnSpPr>
          <p:nvPr/>
        </p:nvCxnSpPr>
        <p:spPr>
          <a:xfrm flipV="1">
            <a:off x="3825240" y="4093428"/>
            <a:ext cx="0" cy="457198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6489A6C2-6D8F-D311-808B-9409F4D749BE}"/>
              </a:ext>
            </a:extLst>
          </p:cNvPr>
          <p:cNvCxnSpPr>
            <a:cxnSpLocks/>
          </p:cNvCxnSpPr>
          <p:nvPr/>
        </p:nvCxnSpPr>
        <p:spPr>
          <a:xfrm>
            <a:off x="3832437" y="4097594"/>
            <a:ext cx="467223" cy="0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CF3BCEBE-23EC-97E6-D597-36226865B194}"/>
              </a:ext>
            </a:extLst>
          </p:cNvPr>
          <p:cNvCxnSpPr>
            <a:cxnSpLocks/>
          </p:cNvCxnSpPr>
          <p:nvPr/>
        </p:nvCxnSpPr>
        <p:spPr>
          <a:xfrm flipV="1">
            <a:off x="4297680" y="3019441"/>
            <a:ext cx="0" cy="1100516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7C3DA8A0-28B3-3E4F-929F-CF1721993D70}"/>
              </a:ext>
            </a:extLst>
          </p:cNvPr>
          <p:cNvCxnSpPr/>
          <p:nvPr/>
        </p:nvCxnSpPr>
        <p:spPr>
          <a:xfrm>
            <a:off x="4299660" y="301944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8E3362F5-4E7F-EE6A-EB89-3D3B30C1221B}"/>
              </a:ext>
            </a:extLst>
          </p:cNvPr>
          <p:cNvCxnSpPr>
            <a:cxnSpLocks/>
          </p:cNvCxnSpPr>
          <p:nvPr/>
        </p:nvCxnSpPr>
        <p:spPr>
          <a:xfrm>
            <a:off x="4297680" y="3019441"/>
            <a:ext cx="580868" cy="9368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934392A9-3476-0B3B-A5D5-A71746793EEB}"/>
              </a:ext>
            </a:extLst>
          </p:cNvPr>
          <p:cNvCxnSpPr>
            <a:cxnSpLocks/>
          </p:cNvCxnSpPr>
          <p:nvPr/>
        </p:nvCxnSpPr>
        <p:spPr>
          <a:xfrm flipH="1" flipV="1">
            <a:off x="4862005" y="1879462"/>
            <a:ext cx="0" cy="1139978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3FF61CC5-D273-2C49-02A5-7CB255314FC8}"/>
              </a:ext>
            </a:extLst>
          </p:cNvPr>
          <p:cNvCxnSpPr>
            <a:cxnSpLocks/>
          </p:cNvCxnSpPr>
          <p:nvPr/>
        </p:nvCxnSpPr>
        <p:spPr>
          <a:xfrm flipV="1">
            <a:off x="4850555" y="1886523"/>
            <a:ext cx="711841" cy="10857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Connecteur droit 144">
            <a:extLst>
              <a:ext uri="{FF2B5EF4-FFF2-40B4-BE49-F238E27FC236}">
                <a16:creationId xmlns:a16="http://schemas.microsoft.com/office/drawing/2014/main" id="{A15046E0-B6AD-FD04-0CD8-A66C464B3E39}"/>
              </a:ext>
            </a:extLst>
          </p:cNvPr>
          <p:cNvCxnSpPr/>
          <p:nvPr/>
        </p:nvCxnSpPr>
        <p:spPr>
          <a:xfrm flipV="1">
            <a:off x="5553611" y="1429140"/>
            <a:ext cx="0" cy="470527"/>
          </a:xfrm>
          <a:prstGeom prst="line">
            <a:avLst/>
          </a:prstGeom>
          <a:ln w="317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object 43"/>
              <p:cNvSpPr txBox="1"/>
              <p:nvPr/>
            </p:nvSpPr>
            <p:spPr>
              <a:xfrm>
                <a:off x="7854694" y="3101895"/>
                <a:ext cx="412132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The level density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1800" dirty="0"/>
                  <a:t> is very high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and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The experimental conditions impose that resonances  are not resolved:</a:t>
                </a:r>
              </a:p>
              <a:p>
                <a:pPr marL="342900" indent="-34290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step function replaced by continuous function;</a:t>
                </a:r>
              </a:p>
              <a:p>
                <a:pPr marL="342900" indent="-34290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1800" dirty="0"/>
                  <a:t> is purely a statistical inference of data.</a:t>
                </a:r>
                <a:endParaRPr sz="1800" dirty="0"/>
              </a:p>
            </p:txBody>
          </p:sp>
        </mc:Choice>
        <mc:Fallback xmlns="">
          <p:sp>
            <p:nvSpPr>
              <p:cNvPr id="146" name="object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694" y="3101895"/>
                <a:ext cx="4121321" cy="2308324"/>
              </a:xfrm>
              <a:prstGeom prst="rect">
                <a:avLst/>
              </a:prstGeom>
              <a:blipFill>
                <a:blip r:embed="rId5"/>
                <a:stretch>
                  <a:fillRect l="-1182" t="-1583" r="-2511" b="-3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ZoneTexte 146">
                <a:extLst>
                  <a:ext uri="{FF2B5EF4-FFF2-40B4-BE49-F238E27FC236}">
                    <a16:creationId xmlns:a16="http://schemas.microsoft.com/office/drawing/2014/main" id="{50D11E6B-515F-B0CC-D283-7F9CB4065BB6}"/>
                  </a:ext>
                </a:extLst>
              </p:cNvPr>
              <p:cNvSpPr txBox="1"/>
              <p:nvPr/>
            </p:nvSpPr>
            <p:spPr>
              <a:xfrm>
                <a:off x="7035693" y="1782623"/>
                <a:ext cx="3604597" cy="13492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fr-FR" sz="1800" b="0" i="0" smtClean="0"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fr-FR" sz="18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  <m:d>
                            <m:d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den>
                      </m:f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47" name="ZoneTexte 146">
                <a:extLst>
                  <a:ext uri="{FF2B5EF4-FFF2-40B4-BE49-F238E27FC236}">
                    <a16:creationId xmlns:a16="http://schemas.microsoft.com/office/drawing/2014/main" id="{50D11E6B-515F-B0CC-D283-7F9CB4065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693" y="1782623"/>
                <a:ext cx="3604597" cy="13492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7" name="Connecteur : en arc 156">
            <a:extLst>
              <a:ext uri="{FF2B5EF4-FFF2-40B4-BE49-F238E27FC236}">
                <a16:creationId xmlns:a16="http://schemas.microsoft.com/office/drawing/2014/main" id="{290C01AA-F912-96AF-637E-95CEBC5B990C}"/>
              </a:ext>
            </a:extLst>
          </p:cNvPr>
          <p:cNvCxnSpPr>
            <a:cxnSpLocks/>
            <a:endCxn id="147" idx="1"/>
          </p:cNvCxnSpPr>
          <p:nvPr/>
        </p:nvCxnSpPr>
        <p:spPr>
          <a:xfrm flipV="1">
            <a:off x="4909728" y="2457231"/>
            <a:ext cx="2125965" cy="620422"/>
          </a:xfrm>
          <a:prstGeom prst="curvedConnector3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A65F78C2-AD0E-15D8-5905-0F0D1679034F}"/>
                  </a:ext>
                </a:extLst>
              </p:cNvPr>
              <p:cNvSpPr txBox="1"/>
              <p:nvPr/>
            </p:nvSpPr>
            <p:spPr>
              <a:xfrm>
                <a:off x="5590775" y="4084809"/>
                <a:ext cx="1619418" cy="7415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𝑁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𝑎𝐸</m:t>
                                  </m:r>
                                </m:e>
                              </m:rad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fr-FR" sz="18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A65F78C2-AD0E-15D8-5905-0F0D16790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775" y="4084809"/>
                <a:ext cx="1619418" cy="7415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1" name="Connecteur : en arc 160">
            <a:extLst>
              <a:ext uri="{FF2B5EF4-FFF2-40B4-BE49-F238E27FC236}">
                <a16:creationId xmlns:a16="http://schemas.microsoft.com/office/drawing/2014/main" id="{C8D37ACD-30A4-2793-6766-9F171A73B0BE}"/>
              </a:ext>
            </a:extLst>
          </p:cNvPr>
          <p:cNvCxnSpPr>
            <a:cxnSpLocks/>
            <a:stCxn id="50" idx="3"/>
            <a:endCxn id="159" idx="1"/>
          </p:cNvCxnSpPr>
          <p:nvPr/>
        </p:nvCxnSpPr>
        <p:spPr>
          <a:xfrm>
            <a:off x="4417996" y="3234087"/>
            <a:ext cx="1172779" cy="1221497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D42808-E1F3-7E2A-23D4-E7E927AE8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DAE87B-EDEB-2A34-7185-F9E047BB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73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A1000C7-A097-E995-B105-8C6DD1EC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Hauser-Feshbach: « Memoryless »</a:t>
            </a:r>
            <a:endParaRPr lang="en-US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A3BA713-F2B5-3261-4446-724A4EA2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25ABA03-6BB7-226B-F2A8-5620A88C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74</a:t>
            </a:fld>
            <a:endParaRPr lang="fr-FR"/>
          </a:p>
        </p:txBody>
      </p: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DA9382D8-9423-DCDA-2974-49532A4A12B0}"/>
              </a:ext>
            </a:extLst>
          </p:cNvPr>
          <p:cNvGrpSpPr/>
          <p:nvPr/>
        </p:nvGrpSpPr>
        <p:grpSpPr>
          <a:xfrm>
            <a:off x="1889603" y="948531"/>
            <a:ext cx="6060865" cy="2932438"/>
            <a:chOff x="1889603" y="1360576"/>
            <a:chExt cx="6060865" cy="2932438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74671781-FF4E-23B8-7B87-0F130B01573F}"/>
                </a:ext>
              </a:extLst>
            </p:cNvPr>
            <p:cNvGrpSpPr/>
            <p:nvPr/>
          </p:nvGrpSpPr>
          <p:grpSpPr>
            <a:xfrm>
              <a:off x="4234260" y="1874136"/>
              <a:ext cx="1608939" cy="831491"/>
              <a:chOff x="4205914" y="1874136"/>
              <a:chExt cx="1608939" cy="831491"/>
            </a:xfrm>
          </p:grpSpPr>
          <p:sp>
            <p:nvSpPr>
              <p:cNvPr id="59" name="Explosion : 14 points 58">
                <a:extLst>
                  <a:ext uri="{FF2B5EF4-FFF2-40B4-BE49-F238E27FC236}">
                    <a16:creationId xmlns:a16="http://schemas.microsoft.com/office/drawing/2014/main" id="{F4AA2FDA-B1E9-AD05-BC2D-6D37FD43B44D}"/>
                  </a:ext>
                </a:extLst>
              </p:cNvPr>
              <p:cNvSpPr/>
              <p:nvPr/>
            </p:nvSpPr>
            <p:spPr>
              <a:xfrm>
                <a:off x="4205914" y="1874136"/>
                <a:ext cx="1608939" cy="831491"/>
              </a:xfrm>
              <a:prstGeom prst="irregularSeal2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Ellipse 56">
                <a:extLst>
                  <a:ext uri="{FF2B5EF4-FFF2-40B4-BE49-F238E27FC236}">
                    <a16:creationId xmlns:a16="http://schemas.microsoft.com/office/drawing/2014/main" id="{ADF51DDF-56FF-9D58-1B2E-0487B34B8E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04383" y="1983881"/>
                <a:ext cx="612000" cy="6120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68EF8EAB-F7C4-5A1B-A185-8C9759D48457}"/>
                </a:ext>
              </a:extLst>
            </p:cNvPr>
            <p:cNvGrpSpPr/>
            <p:nvPr/>
          </p:nvGrpSpPr>
          <p:grpSpPr>
            <a:xfrm>
              <a:off x="4234260" y="2908278"/>
              <a:ext cx="1608939" cy="831491"/>
              <a:chOff x="4095114" y="2751198"/>
              <a:chExt cx="1608939" cy="831491"/>
            </a:xfrm>
          </p:grpSpPr>
          <p:sp>
            <p:nvSpPr>
              <p:cNvPr id="58" name="Explosion : 14 points 57">
                <a:extLst>
                  <a:ext uri="{FF2B5EF4-FFF2-40B4-BE49-F238E27FC236}">
                    <a16:creationId xmlns:a16="http://schemas.microsoft.com/office/drawing/2014/main" id="{B144A895-B216-1CE2-4BFC-EE39FE2CDC74}"/>
                  </a:ext>
                </a:extLst>
              </p:cNvPr>
              <p:cNvSpPr/>
              <p:nvPr/>
            </p:nvSpPr>
            <p:spPr>
              <a:xfrm>
                <a:off x="4095114" y="2751198"/>
                <a:ext cx="1608939" cy="831491"/>
              </a:xfrm>
              <a:prstGeom prst="irregularSeal2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Ellipse 56">
                <a:extLst>
                  <a:ext uri="{FF2B5EF4-FFF2-40B4-BE49-F238E27FC236}">
                    <a16:creationId xmlns:a16="http://schemas.microsoft.com/office/drawing/2014/main" id="{970FCF60-944B-9393-F573-2FE508D0B5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93583" y="2860943"/>
                <a:ext cx="612000" cy="6120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Ellipse 56">
              <a:extLst>
                <a:ext uri="{FF2B5EF4-FFF2-40B4-BE49-F238E27FC236}">
                  <a16:creationId xmlns:a16="http://schemas.microsoft.com/office/drawing/2014/main" id="{F258DC6C-0B9C-D73A-F57D-30AEF95459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73583" y="2827091"/>
              <a:ext cx="612000" cy="61200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144" descr="ball2v2pn.png">
              <a:extLst>
                <a:ext uri="{FF2B5EF4-FFF2-40B4-BE49-F238E27FC236}">
                  <a16:creationId xmlns:a16="http://schemas.microsoft.com/office/drawing/2014/main" id="{31EA77D7-D58D-1E53-274E-05B327A32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1889603" y="2914291"/>
              <a:ext cx="360000" cy="360000"/>
            </a:xfrm>
            <a:prstGeom prst="rect">
              <a:avLst/>
            </a:prstGeom>
          </p:spPr>
        </p:pic>
        <p:pic>
          <p:nvPicPr>
            <p:cNvPr id="63" name="Picture 144" descr="ball2v2pn.png">
              <a:extLst>
                <a:ext uri="{FF2B5EF4-FFF2-40B4-BE49-F238E27FC236}">
                  <a16:creationId xmlns:a16="http://schemas.microsoft.com/office/drawing/2014/main" id="{EB46C942-D291-C3AD-C906-A67C562A0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654851">
              <a:off x="5837026" y="2109881"/>
              <a:ext cx="360000" cy="360000"/>
            </a:xfrm>
            <a:prstGeom prst="rect">
              <a:avLst/>
            </a:prstGeom>
          </p:spPr>
        </p:pic>
        <p:sp>
          <p:nvSpPr>
            <p:cNvPr id="64" name="Line 7">
              <a:extLst>
                <a:ext uri="{FF2B5EF4-FFF2-40B4-BE49-F238E27FC236}">
                  <a16:creationId xmlns:a16="http://schemas.microsoft.com/office/drawing/2014/main" id="{17BC38B9-EAC1-8585-F6A5-D2F9E4FC43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5049" y="3109901"/>
              <a:ext cx="555626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/>
              <a:endParaRPr 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4AC35BB4-C80B-7817-E275-40C747E12193}"/>
                </a:ext>
              </a:extLst>
            </p:cNvPr>
            <p:cNvGrpSpPr/>
            <p:nvPr/>
          </p:nvGrpSpPr>
          <p:grpSpPr>
            <a:xfrm>
              <a:off x="4095113" y="3942420"/>
              <a:ext cx="1887232" cy="306000"/>
              <a:chOff x="4095113" y="3942420"/>
              <a:chExt cx="1887232" cy="306000"/>
            </a:xfrm>
          </p:grpSpPr>
          <p:sp>
            <p:nvSpPr>
              <p:cNvPr id="60" name="Ellipse 56">
                <a:extLst>
                  <a:ext uri="{FF2B5EF4-FFF2-40B4-BE49-F238E27FC236}">
                    <a16:creationId xmlns:a16="http://schemas.microsoft.com/office/drawing/2014/main" id="{C8AB8402-73A2-BEFD-2AB3-5D7F2A9C8C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6890" y="3942420"/>
                <a:ext cx="306000" cy="3060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Ellipse 56">
                <a:extLst>
                  <a:ext uri="{FF2B5EF4-FFF2-40B4-BE49-F238E27FC236}">
                    <a16:creationId xmlns:a16="http://schemas.microsoft.com/office/drawing/2014/main" id="{BA171A83-C50A-AFD0-B704-7288E6919B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32337" y="3942420"/>
                <a:ext cx="306000" cy="306000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Line 7">
                <a:extLst>
                  <a:ext uri="{FF2B5EF4-FFF2-40B4-BE49-F238E27FC236}">
                    <a16:creationId xmlns:a16="http://schemas.microsoft.com/office/drawing/2014/main" id="{5A1DBC1D-85DE-077B-DCBB-CC4AA0C348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95113" y="4095419"/>
                <a:ext cx="572330" cy="2"/>
              </a:xfrm>
              <a:prstGeom prst="line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/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Line 7">
                <a:extLst>
                  <a:ext uri="{FF2B5EF4-FFF2-40B4-BE49-F238E27FC236}">
                    <a16:creationId xmlns:a16="http://schemas.microsoft.com/office/drawing/2014/main" id="{1A465A1B-C7BE-DB09-06F6-07ABDBEBB4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67783" y="4095420"/>
                <a:ext cx="614562" cy="0"/>
              </a:xfrm>
              <a:prstGeom prst="line">
                <a:avLst/>
              </a:prstGeom>
              <a:ln w="25400" cap="flat" cmpd="sng">
                <a:solidFill>
                  <a:srgbClr val="FF0000"/>
                </a:solidFill>
                <a:headEnd type="none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defTabSz="914400"/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152">
                  <a:extLst>
                    <a:ext uri="{FF2B5EF4-FFF2-40B4-BE49-F238E27FC236}">
                      <a16:creationId xmlns:a16="http://schemas.microsoft.com/office/drawing/2014/main" id="{B99CC854-13D3-4E83-FE48-9771280817FE}"/>
                    </a:ext>
                  </a:extLst>
                </p:cNvPr>
                <p:cNvSpPr txBox="1"/>
                <p:nvPr/>
              </p:nvSpPr>
              <p:spPr>
                <a:xfrm>
                  <a:off x="2341827" y="2281933"/>
                  <a:ext cx="43896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TextBox 152">
                  <a:extLst>
                    <a:ext uri="{FF2B5EF4-FFF2-40B4-BE49-F238E27FC236}">
                      <a16:creationId xmlns:a16="http://schemas.microsoft.com/office/drawing/2014/main" id="{B99CC854-13D3-4E83-FE48-977128081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41827" y="2281933"/>
                  <a:ext cx="438966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5278" r="-6944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153">
                  <a:extLst>
                    <a:ext uri="{FF2B5EF4-FFF2-40B4-BE49-F238E27FC236}">
                      <a16:creationId xmlns:a16="http://schemas.microsoft.com/office/drawing/2014/main" id="{56119592-84E3-B8B8-3030-FFBED80C7EBF}"/>
                    </a:ext>
                  </a:extLst>
                </p:cNvPr>
                <p:cNvSpPr txBox="1"/>
                <p:nvPr/>
              </p:nvSpPr>
              <p:spPr>
                <a:xfrm>
                  <a:off x="4819246" y="1360576"/>
                  <a:ext cx="43896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TextBox 153">
                  <a:extLst>
                    <a:ext uri="{FF2B5EF4-FFF2-40B4-BE49-F238E27FC236}">
                      <a16:creationId xmlns:a16="http://schemas.microsoft.com/office/drawing/2014/main" id="{56119592-84E3-B8B8-3030-FFBED80C7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9246" y="1360576"/>
                  <a:ext cx="438966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5278" r="-6944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ZoneTexte 71">
                  <a:extLst>
                    <a:ext uri="{FF2B5EF4-FFF2-40B4-BE49-F238E27FC236}">
                      <a16:creationId xmlns:a16="http://schemas.microsoft.com/office/drawing/2014/main" id="{4230091A-56E7-A5AC-80AE-66B364889E71}"/>
                    </a:ext>
                  </a:extLst>
                </p:cNvPr>
                <p:cNvSpPr txBox="1"/>
                <p:nvPr/>
              </p:nvSpPr>
              <p:spPr>
                <a:xfrm>
                  <a:off x="6096000" y="3898932"/>
                  <a:ext cx="1468864" cy="3940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>
                    <a:spcBef>
                      <a:spcPts val="600"/>
                    </a:spcBef>
                    <a:spcAft>
                      <a:spcPts val="600"/>
                    </a:spcAft>
                  </a:lvl1pPr>
                </a:lstStyle>
                <a:p>
                  <a:r>
                    <a:rPr lang="en-US" sz="1800" dirty="0"/>
                    <a:t>fission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2" name="ZoneTexte 71">
                  <a:extLst>
                    <a:ext uri="{FF2B5EF4-FFF2-40B4-BE49-F238E27FC236}">
                      <a16:creationId xmlns:a16="http://schemas.microsoft.com/office/drawing/2014/main" id="{4230091A-56E7-A5AC-80AE-66B364889E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3898932"/>
                  <a:ext cx="1468864" cy="394082"/>
                </a:xfrm>
                <a:prstGeom prst="rect">
                  <a:avLst/>
                </a:prstGeom>
                <a:blipFill>
                  <a:blip r:embed="rId6"/>
                  <a:stretch>
                    <a:fillRect l="-3320" t="-7692" b="-1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FB90586B-5EF5-5874-17AF-88EE9CFF1E7C}"/>
                    </a:ext>
                  </a:extLst>
                </p:cNvPr>
                <p:cNvSpPr txBox="1"/>
                <p:nvPr/>
              </p:nvSpPr>
              <p:spPr>
                <a:xfrm>
                  <a:off x="6098666" y="2846461"/>
                  <a:ext cx="1851802" cy="9480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>
                    <a:spcBef>
                      <a:spcPts val="600"/>
                    </a:spcBef>
                    <a:spcAft>
                      <a:spcPts val="600"/>
                    </a:spcAft>
                  </a:lvl1pPr>
                </a:lstStyle>
                <a:p>
                  <a:r>
                    <a:rPr lang="en-US" sz="1800" dirty="0"/>
                    <a:t>Whatever inelastic channel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</m:oMath>
                  </a14:m>
                  <a:r>
                    <a:rPr lang="en-US" sz="1800" dirty="0"/>
                    <a:t>,</a:t>
                  </a:r>
                  <a:r>
                    <a:rPr lang="fr-FR" sz="180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FB90586B-5EF5-5874-17AF-88EE9CFF1E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666" y="2846461"/>
                  <a:ext cx="1851802" cy="948080"/>
                </a:xfrm>
                <a:prstGeom prst="rect">
                  <a:avLst/>
                </a:prstGeom>
                <a:blipFill>
                  <a:blip r:embed="rId7"/>
                  <a:stretch>
                    <a:fillRect l="-2632" t="-3871" b="-70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9D2D817E-ADC4-2389-688A-9FE71B8CFCA2}"/>
                    </a:ext>
                  </a:extLst>
                </p:cNvPr>
                <p:cNvSpPr txBox="1"/>
                <p:nvPr/>
              </p:nvSpPr>
              <p:spPr>
                <a:xfrm>
                  <a:off x="6108291" y="2122723"/>
                  <a:ext cx="14688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>
                    <a:spcBef>
                      <a:spcPts val="600"/>
                    </a:spcBef>
                    <a:spcAft>
                      <a:spcPts val="600"/>
                    </a:spcAft>
                  </a:lvl1pPr>
                </a:lstStyle>
                <a:p>
                  <a:r>
                    <a:rPr lang="en-US" sz="1800" dirty="0"/>
                    <a:t>Elastic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9D2D817E-ADC4-2389-688A-9FE71B8CFC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8291" y="2122723"/>
                  <a:ext cx="1468864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3320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D954063C-4915-7DF8-8FD7-8B867D39388A}"/>
                  </a:ext>
                </a:extLst>
              </p:cNvPr>
              <p:cNvSpPr txBox="1"/>
              <p:nvPr/>
            </p:nvSpPr>
            <p:spPr>
              <a:xfrm>
                <a:off x="7950468" y="1055824"/>
                <a:ext cx="3683313" cy="1875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spcBef>
                    <a:spcPts val="600"/>
                  </a:spcBef>
                  <a:spcAft>
                    <a:spcPts val="600"/>
                  </a:spcAft>
                  <a:defRPr/>
                </a:lvl1pPr>
              </a:lstStyle>
              <a:p>
                <a:r>
                  <a:rPr lang="en-US" sz="1800" dirty="0"/>
                  <a:t>Decay channels are described by transmission coefficients: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sub>
                        </m:sSub>
                      </m:e>
                    </m:d>
                    <m:r>
                      <a:rPr lang="fr-FR" sz="18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800" dirty="0"/>
                  <a:t> etc..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/>
                  <a:t>Hypothesis of independence of probability (no memory of formation):</a:t>
                </a:r>
              </a:p>
            </p:txBody>
          </p:sp>
        </mc:Choice>
        <mc:Fallback xmlns="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D954063C-4915-7DF8-8FD7-8B867D393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468" y="1055824"/>
                <a:ext cx="3683313" cy="1875770"/>
              </a:xfrm>
              <a:prstGeom prst="rect">
                <a:avLst/>
              </a:prstGeom>
              <a:blipFill>
                <a:blip r:embed="rId9"/>
                <a:stretch>
                  <a:fillRect l="-1325" t="-1623" b="-4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087ABB8A-2555-9671-0B4F-08DAC9FFC3F3}"/>
                  </a:ext>
                </a:extLst>
              </p:cNvPr>
              <p:cNvSpPr txBox="1"/>
              <p:nvPr/>
            </p:nvSpPr>
            <p:spPr>
              <a:xfrm>
                <a:off x="8629921" y="3177220"/>
                <a:ext cx="2324406" cy="851368"/>
              </a:xfrm>
              <a:prstGeom prst="roundRect">
                <a:avLst/>
              </a:prstGeom>
              <a:ln w="254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∑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ZoneTexte 78">
                <a:extLst>
                  <a:ext uri="{FF2B5EF4-FFF2-40B4-BE49-F238E27FC236}">
                    <a16:creationId xmlns:a16="http://schemas.microsoft.com/office/drawing/2014/main" id="{087ABB8A-2555-9671-0B4F-08DAC9FFC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921" y="3177220"/>
                <a:ext cx="2324406" cy="851368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254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object 46"/>
              <p:cNvSpPr txBox="1"/>
              <p:nvPr/>
            </p:nvSpPr>
            <p:spPr>
              <a:xfrm>
                <a:off x="435241" y="4315777"/>
                <a:ext cx="11321516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spcBef>
                    <a:spcPts val="600"/>
                  </a:spcBef>
                  <a:spcAft>
                    <a:spcPts val="600"/>
                  </a:spcAft>
                  <a:defRPr/>
                </a:lvl1pPr>
              </a:lstStyle>
              <a:p>
                <a:r>
                  <a:rPr lang="en-US" sz="1800" dirty="0"/>
                  <a:t>After averaging over unresolved compound-nucleus resonances, channel couplings are characterized by transmission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1800" dirty="0"/>
                  <a:t>, rather than by individual resonance amplitudes.</a:t>
                </a:r>
              </a:p>
              <a:p>
                <a:r>
                  <a:rPr lang="en-US" sz="1800" dirty="0"/>
                  <a:t>On needs various models to compute the transmission coefficients: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particle emission and absorption: optical model;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/>
                  <a:t> emission and absorption: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dirty="0"/>
                  <a:t>-strength functions from electromagnetic response (E1, M1, E2…);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fission: fission barriers.</a:t>
                </a:r>
              </a:p>
            </p:txBody>
          </p:sp>
        </mc:Choice>
        <mc:Fallback xmlns="">
          <p:sp>
            <p:nvSpPr>
              <p:cNvPr id="81" name="object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4315777"/>
                <a:ext cx="11321516" cy="2015936"/>
              </a:xfrm>
              <a:prstGeom prst="rect">
                <a:avLst/>
              </a:prstGeom>
              <a:blipFill>
                <a:blip r:embed="rId11"/>
                <a:stretch>
                  <a:fillRect l="-431" t="-1813" b="-2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E8DE6F-D9F5-8AC9-2869-440E7C92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4">
                <a:extLst>
                  <a:ext uri="{FF2B5EF4-FFF2-40B4-BE49-F238E27FC236}">
                    <a16:creationId xmlns:a16="http://schemas.microsoft.com/office/drawing/2014/main" id="{5B44D4E8-4279-3626-7DC4-52A9D26DBFCD}"/>
                  </a:ext>
                </a:extLst>
              </p:cNvPr>
              <p:cNvSpPr txBox="1"/>
              <p:nvPr/>
            </p:nvSpPr>
            <p:spPr>
              <a:xfrm>
                <a:off x="435241" y="939794"/>
                <a:ext cx="3663916" cy="935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spcBef>
                    <a:spcPts val="600"/>
                  </a:spcBef>
                  <a:spcAft>
                    <a:spcPts val="600"/>
                  </a:spcAft>
                </a:lvl1pPr>
              </a:lstStyle>
              <a:p>
                <a:r>
                  <a:rPr lang="en-US" sz="1800" dirty="0"/>
                  <a:t>Compound nucleus formation described by  transmission coefficient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sz="1800" dirty="0"/>
              </a:p>
            </p:txBody>
          </p:sp>
        </mc:Choice>
        <mc:Fallback xmlns="">
          <p:sp>
            <p:nvSpPr>
              <p:cNvPr id="6" name="object 44">
                <a:extLst>
                  <a:ext uri="{FF2B5EF4-FFF2-40B4-BE49-F238E27FC236}">
                    <a16:creationId xmlns:a16="http://schemas.microsoft.com/office/drawing/2014/main" id="{5B44D4E8-4279-3626-7DC4-52A9D26DB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41" y="939794"/>
                <a:ext cx="3663916" cy="935513"/>
              </a:xfrm>
              <a:prstGeom prst="rect">
                <a:avLst/>
              </a:prstGeom>
              <a:blipFill>
                <a:blip r:embed="rId12"/>
                <a:stretch>
                  <a:fillRect l="-1331" t="-3247" b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Typical emission spectrum from compound reaction</a:t>
            </a:r>
            <a:endParaRPr lang="fr-FR" sz="240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7EAD3B-1461-7487-5CC4-2FCC0868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75</a:t>
            </a:fld>
            <a:endParaRPr lang="fr-FR"/>
          </a:p>
        </p:txBody>
      </p:sp>
      <p:pic>
        <p:nvPicPr>
          <p:cNvPr id="7" name="Image 6" descr="ddxfe"/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408" y="745461"/>
            <a:ext cx="5499156" cy="54466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/>
          <p:cNvSpPr txBox="1"/>
          <p:nvPr/>
        </p:nvSpPr>
        <p:spPr>
          <a:xfrm>
            <a:off x="321677" y="1074036"/>
            <a:ext cx="2371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aseline="40000" dirty="0"/>
              <a:t>56</a:t>
            </a:r>
            <a:r>
              <a:rPr lang="fr-FR" sz="1800" dirty="0"/>
              <a:t>Fe(</a:t>
            </a:r>
            <a:r>
              <a:rPr lang="fr-FR" sz="1800" dirty="0" err="1"/>
              <a:t>p,xp</a:t>
            </a:r>
            <a:r>
              <a:rPr lang="fr-FR" sz="1800" dirty="0"/>
              <a:t>) @ 62 MeV</a:t>
            </a:r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1E091197-F623-63F9-B72D-C0D2C9FDC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EJC2026 - </a:t>
            </a:r>
            <a:r>
              <a:rPr lang="fr-FR" dirty="0" err="1"/>
              <a:t>Astrophysics</a:t>
            </a:r>
            <a:r>
              <a:rPr lang="fr-FR" dirty="0"/>
              <a:t> and </a:t>
            </a:r>
            <a:r>
              <a:rPr lang="fr-FR" dirty="0" err="1"/>
              <a:t>Reactions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EAAC75-B5B2-E86E-A7AC-8CCFFC9683CD}"/>
                  </a:ext>
                </a:extLst>
              </p:cNvPr>
              <p:cNvSpPr txBox="1"/>
              <p:nvPr/>
            </p:nvSpPr>
            <p:spPr>
              <a:xfrm>
                <a:off x="5642843" y="970248"/>
                <a:ext cx="6390271" cy="4616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In red: evaporation</a:t>
                </a:r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Slow reaction time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−14</m:t>
                        </m:r>
                      </m:sup>
                    </m:sSup>
                    <m:r>
                      <m:rPr>
                        <m:nor/>
                      </m:rPr>
                      <a:rPr lang="en-US" sz="1800" i="0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fr-FR" sz="1800" dirty="0"/>
                  <a:t>.</a:t>
                </a:r>
                <a:br>
                  <a:rPr lang="fr-FR" sz="1800" dirty="0"/>
                </a:br>
                <a:r>
                  <a:rPr lang="en-US" sz="1800" dirty="0"/>
                  <a:t>Isotropic angular distributions.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In green: “flat” region</a:t>
                </a:r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Intermediate reaction time.</a:t>
                </a:r>
                <a:br>
                  <a:rPr lang="en-US" sz="1800" dirty="0"/>
                </a:br>
                <a:r>
                  <a:rPr lang="en-US" sz="1800" dirty="0"/>
                  <a:t>Anisotropic angular distributions that evolve slowly toward the forward direction as the emission energy increases.</a:t>
                </a:r>
              </a:p>
              <a:p>
                <a:pPr lvl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In blue: discrete peaks</a:t>
                </a:r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dirty="0"/>
                  <a:t>Fast reaction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−21</m:t>
                        </m:r>
                      </m:sup>
                    </m:sSup>
                    <m:r>
                      <m:rPr>
                        <m:nor/>
                      </m:rPr>
                      <a:rPr lang="en-US" sz="1800" i="0" dirty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fr-FR" sz="1800" dirty="0"/>
                  <a:t>.</a:t>
                </a:r>
                <a:br>
                  <a:rPr lang="fr-FR" sz="1800" dirty="0"/>
                </a:br>
                <a:r>
                  <a:rPr lang="en-US" sz="1800" dirty="0"/>
                  <a:t>Angular distributions peaked in the forward direction and showing oscillations.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fr-FR" sz="18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14EAAC75-B5B2-E86E-A7AC-8CCFFC968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843" y="970248"/>
                <a:ext cx="6390271" cy="4616648"/>
              </a:xfrm>
              <a:prstGeom prst="rect">
                <a:avLst/>
              </a:prstGeom>
              <a:blipFill>
                <a:blip r:embed="rId3"/>
                <a:stretch>
                  <a:fillRect l="-859" t="-661" r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01674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 wrap="square">
            <a:normAutofit/>
          </a:bodyPr>
          <a:lstStyle/>
          <a:p>
            <a:r>
              <a:rPr lang="en-US" sz="2400" dirty="0"/>
              <a:t>TALYS: flow chart</a:t>
            </a:r>
            <a:endParaRPr lang="fr-FR" sz="240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7EAD3B-1461-7487-5CC4-2FCC0868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76</a:t>
            </a:fld>
            <a:endParaRPr lang="fr-FR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9277289" y="1193934"/>
            <a:ext cx="1134926" cy="3699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1800" dirty="0" err="1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Elastique</a:t>
            </a: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9420164" y="3894684"/>
            <a:ext cx="852798" cy="4007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00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Fission</a:t>
            </a:r>
            <a:endParaRPr lang="en-US" sz="2000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9680514" y="1268959"/>
            <a:ext cx="152400" cy="533400"/>
          </a:xfrm>
          <a:prstGeom prst="ellipse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en-US" noProof="0" dirty="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9528114" y="5620297"/>
            <a:ext cx="152400" cy="533400"/>
          </a:xfrm>
          <a:prstGeom prst="ellipse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en-US" noProof="0" dirty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9277289" y="5707609"/>
            <a:ext cx="1396216" cy="64697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1800" noProof="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(</a:t>
            </a:r>
            <a:r>
              <a:rPr lang="en-US" sz="1800" noProof="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n,n</a:t>
            </a:r>
            <a:r>
              <a:rPr lang="en-US" sz="1800" noProof="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’), (n,),</a:t>
            </a:r>
          </a:p>
          <a:p>
            <a:pPr>
              <a:defRPr/>
            </a:pPr>
            <a:r>
              <a:rPr lang="en-US" sz="1800" noProof="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(n,), </a:t>
            </a:r>
            <a:r>
              <a:rPr lang="en-US" sz="1800" noProof="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etc</a:t>
            </a:r>
            <a:r>
              <a:rPr lang="en-US" sz="1800" noProof="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sym typeface="Symbol" pitchFamily="18" charset="2"/>
              </a:rPr>
              <a:t>…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9277289" y="5342484"/>
            <a:ext cx="1032334" cy="3699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>
            <a:defPPr>
              <a:defRPr lang="fr-FR"/>
            </a:defPPr>
            <a:lvl1pPr>
              <a:defRPr sz="1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noProof="0" dirty="0">
                <a:sym typeface="Symbol" pitchFamily="18" charset="2"/>
              </a:rPr>
              <a:t>Inelastic</a:t>
            </a:r>
          </a:p>
        </p:txBody>
      </p:sp>
      <p:cxnSp>
        <p:nvCxnSpPr>
          <p:cNvPr id="15" name="AutoShape 12"/>
          <p:cNvCxnSpPr>
            <a:cxnSpLocks noChangeShapeType="1"/>
          </p:cNvCxnSpPr>
          <p:nvPr/>
        </p:nvCxnSpPr>
        <p:spPr bwMode="auto">
          <a:xfrm rot="16200000" flipH="1">
            <a:off x="5190927" y="2342284"/>
            <a:ext cx="20465" cy="5413253"/>
          </a:xfrm>
          <a:prstGeom prst="bentConnector3">
            <a:avLst>
              <a:gd name="adj1" fmla="val 2345820"/>
            </a:avLst>
          </a:prstGeom>
          <a:noFill/>
          <a:ln w="38100" cap="sq">
            <a:solidFill>
              <a:srgbClr val="0066FF"/>
            </a:solidFill>
            <a:miter lim="800000"/>
            <a:headEnd type="none" w="sm" len="sm"/>
            <a:tailEnd type="stealth" w="lg" len="lg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3"/>
              <p:cNvSpPr txBox="1">
                <a:spLocks noChangeArrowheads="1"/>
              </p:cNvSpPr>
              <p:nvPr/>
            </p:nvSpPr>
            <p:spPr bwMode="auto">
              <a:xfrm>
                <a:off x="4306535" y="4789190"/>
                <a:ext cx="582404" cy="496547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1" i="1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1" i="0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𝐢𝐣</m:t>
                          </m:r>
                        </m:sub>
                      </m:sSub>
                    </m:oMath>
                  </m:oMathPara>
                </a14:m>
                <a:endParaRPr lang="en-US" sz="2400" b="1" noProof="0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6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6535" y="4789190"/>
                <a:ext cx="582404" cy="496547"/>
              </a:xfrm>
              <a:prstGeom prst="rect">
                <a:avLst/>
              </a:prstGeom>
              <a:blipFill>
                <a:blip r:embed="rId2"/>
                <a:stretch>
                  <a:fillRect b="-17284"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14"/>
              <p:cNvSpPr txBox="1">
                <a:spLocks noChangeArrowheads="1"/>
              </p:cNvSpPr>
              <p:nvPr/>
            </p:nvSpPr>
            <p:spPr bwMode="auto">
              <a:xfrm>
                <a:off x="3068433" y="3099903"/>
                <a:ext cx="903837" cy="462307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1" i="1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1" i="0" noProof="0" smtClean="0">
                              <a:solidFill>
                                <a:srgbClr val="0066FF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𝐫𝐞𝐚𝐜</m:t>
                          </m:r>
                        </m:sub>
                      </m:sSub>
                    </m:oMath>
                  </m:oMathPara>
                </a14:m>
                <a:endParaRPr lang="en-US" sz="2400" b="1" noProof="0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Text 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8433" y="3099903"/>
                <a:ext cx="903837" cy="46230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AutoShape 15"/>
          <p:cNvCxnSpPr>
            <a:cxnSpLocks noChangeShapeType="1"/>
            <a:stCxn id="28" idx="0"/>
            <a:endCxn id="9" idx="1"/>
          </p:cNvCxnSpPr>
          <p:nvPr/>
        </p:nvCxnSpPr>
        <p:spPr bwMode="auto">
          <a:xfrm rot="5400000" flipH="1" flipV="1">
            <a:off x="4979971" y="-1106517"/>
            <a:ext cx="1811880" cy="6782756"/>
          </a:xfrm>
          <a:prstGeom prst="bentConnector2">
            <a:avLst/>
          </a:prstGeom>
          <a:noFill/>
          <a:ln w="38100" cap="sq">
            <a:solidFill>
              <a:srgbClr val="0066FF"/>
            </a:solidFill>
            <a:miter lim="800000"/>
            <a:headEnd type="none" w="sm" len="sm"/>
            <a:tailEnd type="stealth" w="lg" len="lg"/>
          </a:ln>
        </p:spPr>
      </p:cxn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2599464" y="950095"/>
            <a:ext cx="1654299" cy="400752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000" noProof="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Direc</a:t>
            </a:r>
            <a:r>
              <a:rPr lang="en-US" noProof="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t elastic</a:t>
            </a:r>
            <a:endParaRPr lang="en-US" sz="2000" noProof="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2599464" y="6021951"/>
            <a:ext cx="3250890" cy="4007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defRPr/>
            </a:pPr>
            <a:r>
              <a:rPr lang="en-US" sz="2000" noProof="0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Direct inelastic contribution</a:t>
            </a:r>
            <a:endParaRPr lang="en-US" sz="2000" noProof="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21" name="AutoShape 18"/>
          <p:cNvCxnSpPr>
            <a:cxnSpLocks noChangeShapeType="1"/>
            <a:stCxn id="28" idx="4"/>
          </p:cNvCxnSpPr>
          <p:nvPr/>
        </p:nvCxnSpPr>
        <p:spPr bwMode="auto">
          <a:xfrm rot="16200000" flipH="1">
            <a:off x="5352678" y="2141734"/>
            <a:ext cx="1066466" cy="6782756"/>
          </a:xfrm>
          <a:prstGeom prst="bentConnector2">
            <a:avLst/>
          </a:prstGeom>
          <a:noFill/>
          <a:ln w="38100" cap="sq">
            <a:solidFill>
              <a:srgbClr val="0066FF"/>
            </a:solidFill>
            <a:miter lim="800000"/>
            <a:headEnd type="none" w="sm" len="sm"/>
            <a:tailEnd type="stealth" w="lg" len="lg"/>
          </a:ln>
        </p:spPr>
      </p:cxnSp>
      <p:cxnSp>
        <p:nvCxnSpPr>
          <p:cNvPr id="22" name="AutoShape 20"/>
          <p:cNvCxnSpPr>
            <a:cxnSpLocks noChangeShapeType="1"/>
            <a:stCxn id="24" idx="4"/>
          </p:cNvCxnSpPr>
          <p:nvPr/>
        </p:nvCxnSpPr>
        <p:spPr bwMode="auto">
          <a:xfrm>
            <a:off x="5174519" y="4628740"/>
            <a:ext cx="4109120" cy="1189073"/>
          </a:xfrm>
          <a:prstGeom prst="straightConnector1">
            <a:avLst/>
          </a:prstGeom>
          <a:ln w="381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6246752" y="3099903"/>
                <a:ext cx="748346" cy="462307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1" i="1" noProof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sz="2400" b="1" i="1" noProof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𝜎</m:t>
                          </m:r>
                        </m:e>
                        <m:sub>
                          <m:r>
                            <a:rPr lang="en-US" sz="2400" b="1" i="0" noProof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C0C0C0"/>
                                </a:outerShdw>
                              </a:effectLst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𝐂𝐍</m:t>
                          </m:r>
                        </m:sub>
                      </m:sSub>
                    </m:oMath>
                  </m:oMathPara>
                </a14:m>
                <a:endParaRPr lang="en-US" sz="2400" b="1" noProof="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3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6752" y="3099903"/>
                <a:ext cx="748346" cy="462307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8"/>
          <p:cNvSpPr>
            <a:spLocks noChangeArrowheads="1"/>
          </p:cNvSpPr>
          <p:nvPr/>
        </p:nvSpPr>
        <p:spPr bwMode="auto">
          <a:xfrm>
            <a:off x="3881500" y="3561940"/>
            <a:ext cx="2586038" cy="1066800"/>
          </a:xfrm>
          <a:prstGeom prst="ellipse">
            <a:avLst/>
          </a:prstGeom>
          <a:solidFill>
            <a:srgbClr val="00B050"/>
          </a:solidFill>
          <a:ln w="12700" cap="sq">
            <a:solidFill>
              <a:srgbClr val="00B05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lIns="92075" tIns="46038" rIns="92075" bIns="46038" anchor="ctr"/>
          <a:lstStyle/>
          <a:p>
            <a:pPr algn="ctr"/>
            <a:r>
              <a:rPr lang="en-US" sz="2400" noProof="0" dirty="0">
                <a:solidFill>
                  <a:schemeClr val="bg1"/>
                </a:solidFill>
              </a:rPr>
              <a:t>Pre-equilibrium</a:t>
            </a:r>
          </a:p>
        </p:txBody>
      </p:sp>
      <p:sp>
        <p:nvSpPr>
          <p:cNvPr id="26" name="Oval 31"/>
          <p:cNvSpPr>
            <a:spLocks noChangeArrowheads="1"/>
          </p:cNvSpPr>
          <p:nvPr/>
        </p:nvSpPr>
        <p:spPr bwMode="auto">
          <a:xfrm>
            <a:off x="6982782" y="3170336"/>
            <a:ext cx="1850008" cy="1850008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lIns="92075" tIns="46038" rIns="92075" bIns="46038" anchor="ctr"/>
          <a:lstStyle/>
          <a:p>
            <a:pPr algn="ctr">
              <a:defRPr/>
            </a:pPr>
            <a:r>
              <a:rPr lang="en-US" sz="2400" noProof="0" dirty="0">
                <a:solidFill>
                  <a:schemeClr val="bg1"/>
                </a:solidFill>
              </a:rPr>
              <a:t>Compound nuclei</a:t>
            </a:r>
          </a:p>
        </p:txBody>
      </p:sp>
      <p:sp>
        <p:nvSpPr>
          <p:cNvPr id="28" name="Oval 34"/>
          <p:cNvSpPr>
            <a:spLocks noChangeAspect="1" noChangeArrowheads="1"/>
          </p:cNvSpPr>
          <p:nvPr/>
        </p:nvSpPr>
        <p:spPr bwMode="auto">
          <a:xfrm>
            <a:off x="1589994" y="3190801"/>
            <a:ext cx="1809078" cy="1809078"/>
          </a:xfrm>
          <a:prstGeom prst="ellipse">
            <a:avLst/>
          </a:prstGeom>
          <a:solidFill>
            <a:srgbClr val="0066FF"/>
          </a:solidFill>
          <a:ln w="12700" cap="sq">
            <a:solidFill>
              <a:srgbClr val="0066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lIns="92075" tIns="46038" rIns="92075" bIns="46038" anchor="ctr"/>
          <a:lstStyle/>
          <a:p>
            <a:pPr algn="ctr"/>
            <a:r>
              <a:rPr lang="en-US" sz="2400" noProof="0" dirty="0">
                <a:solidFill>
                  <a:schemeClr val="bg1"/>
                </a:solidFill>
              </a:rPr>
              <a:t>Optical model</a:t>
            </a:r>
          </a:p>
        </p:txBody>
      </p:sp>
      <p:cxnSp>
        <p:nvCxnSpPr>
          <p:cNvPr id="30" name="Connecteur droit avec flèche 29"/>
          <p:cNvCxnSpPr>
            <a:cxnSpLocks/>
            <a:stCxn id="28" idx="6"/>
            <a:endCxn id="24" idx="2"/>
          </p:cNvCxnSpPr>
          <p:nvPr/>
        </p:nvCxnSpPr>
        <p:spPr>
          <a:xfrm>
            <a:off x="3399072" y="4095340"/>
            <a:ext cx="482428" cy="0"/>
          </a:xfrm>
          <a:prstGeom prst="straightConnector1">
            <a:avLst/>
          </a:prstGeom>
          <a:noFill/>
          <a:ln w="38100" cap="sq">
            <a:solidFill>
              <a:srgbClr val="0066FF"/>
            </a:solidFill>
            <a:miter lim="800000"/>
            <a:headEnd type="none" w="sm" len="sm"/>
            <a:tailEnd type="stealth" w="lg" len="lg"/>
          </a:ln>
        </p:spPr>
      </p:cxnSp>
      <p:cxnSp>
        <p:nvCxnSpPr>
          <p:cNvPr id="31" name="Connecteur droit avec flèche 30"/>
          <p:cNvCxnSpPr>
            <a:cxnSpLocks/>
            <a:stCxn id="24" idx="6"/>
            <a:endCxn id="26" idx="2"/>
          </p:cNvCxnSpPr>
          <p:nvPr/>
        </p:nvCxnSpPr>
        <p:spPr>
          <a:xfrm>
            <a:off x="6467538" y="4095340"/>
            <a:ext cx="515244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AutoShape 20"/>
          <p:cNvCxnSpPr>
            <a:cxnSpLocks noChangeShapeType="1"/>
            <a:stCxn id="26" idx="6"/>
            <a:endCxn id="14" idx="1"/>
          </p:cNvCxnSpPr>
          <p:nvPr/>
        </p:nvCxnSpPr>
        <p:spPr bwMode="auto">
          <a:xfrm>
            <a:off x="8832790" y="4095340"/>
            <a:ext cx="444499" cy="1432131"/>
          </a:xfrm>
          <a:prstGeom prst="straightConnector1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stealth" w="lg" len="lg"/>
          </a:ln>
        </p:spPr>
      </p:cxnSp>
      <p:cxnSp>
        <p:nvCxnSpPr>
          <p:cNvPr id="33" name="AutoShape 20"/>
          <p:cNvCxnSpPr>
            <a:cxnSpLocks noChangeShapeType="1"/>
            <a:stCxn id="26" idx="6"/>
            <a:endCxn id="10" idx="1"/>
          </p:cNvCxnSpPr>
          <p:nvPr/>
        </p:nvCxnSpPr>
        <p:spPr bwMode="auto">
          <a:xfrm flipV="1">
            <a:off x="8832790" y="4095060"/>
            <a:ext cx="587374" cy="280"/>
          </a:xfrm>
          <a:prstGeom prst="straightConnector1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stealth" w="lg" len="lg"/>
          </a:ln>
        </p:spPr>
      </p:cxnSp>
      <p:cxnSp>
        <p:nvCxnSpPr>
          <p:cNvPr id="34" name="AutoShape 20"/>
          <p:cNvCxnSpPr>
            <a:cxnSpLocks noChangeShapeType="1"/>
            <a:stCxn id="26" idx="6"/>
            <a:endCxn id="9" idx="1"/>
          </p:cNvCxnSpPr>
          <p:nvPr/>
        </p:nvCxnSpPr>
        <p:spPr bwMode="auto">
          <a:xfrm flipV="1">
            <a:off x="8832790" y="1378921"/>
            <a:ext cx="444499" cy="2716419"/>
          </a:xfrm>
          <a:prstGeom prst="straightConnector1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stealth" w="lg" len="lg"/>
          </a:ln>
        </p:spPr>
      </p:cxnSp>
      <p:grpSp>
        <p:nvGrpSpPr>
          <p:cNvPr id="35" name="Groupe 34"/>
          <p:cNvGrpSpPr/>
          <p:nvPr/>
        </p:nvGrpSpPr>
        <p:grpSpPr>
          <a:xfrm>
            <a:off x="8656713" y="1940938"/>
            <a:ext cx="3490167" cy="1674546"/>
            <a:chOff x="6647099" y="2043579"/>
            <a:chExt cx="3490167" cy="1674546"/>
          </a:xfrm>
        </p:grpSpPr>
        <p:sp>
          <p:nvSpPr>
            <p:cNvPr id="36" name="Flèche droite 35"/>
            <p:cNvSpPr/>
            <p:nvPr/>
          </p:nvSpPr>
          <p:spPr>
            <a:xfrm rot="9062940">
              <a:off x="6647099" y="3262270"/>
              <a:ext cx="1028226" cy="455855"/>
            </a:xfrm>
            <a:prstGeom prst="rightArrow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485578" y="2043579"/>
              <a:ext cx="2651688" cy="1569660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Masses </a:t>
              </a:r>
            </a:p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Deformations </a:t>
              </a:r>
            </a:p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Discrete excited states </a:t>
              </a:r>
            </a:p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Level densities </a:t>
              </a:r>
            </a:p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Gamma strength functions </a:t>
              </a:r>
            </a:p>
            <a:p>
              <a:r>
                <a:rPr lang="en-US" sz="16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Fission pathways</a:t>
              </a: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13362" y="1193934"/>
            <a:ext cx="2307042" cy="2239163"/>
            <a:chOff x="-1668518" y="1395334"/>
            <a:chExt cx="2307042" cy="2239163"/>
          </a:xfrm>
          <a:solidFill>
            <a:srgbClr val="0066FF"/>
          </a:solidFill>
        </p:grpSpPr>
        <p:sp>
          <p:nvSpPr>
            <p:cNvPr id="39" name="Flèche droite 38"/>
            <p:cNvSpPr/>
            <p:nvPr/>
          </p:nvSpPr>
          <p:spPr>
            <a:xfrm rot="3832006">
              <a:off x="-637552" y="2827560"/>
              <a:ext cx="1158019" cy="455855"/>
            </a:xfrm>
            <a:prstGeom prst="rightArrow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-1668518" y="1395334"/>
              <a:ext cx="2307042" cy="1323439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Masses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Deformations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Discrete excited states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Matter densities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Transition densities</a:t>
              </a: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4188636" y="1744192"/>
            <a:ext cx="2165978" cy="1827418"/>
            <a:chOff x="4483749" y="1857304"/>
            <a:chExt cx="2165978" cy="1827418"/>
          </a:xfrm>
          <a:solidFill>
            <a:srgbClr val="00B050"/>
          </a:solidFill>
        </p:grpSpPr>
        <p:sp>
          <p:nvSpPr>
            <p:cNvPr id="42" name="Flèche droite 41"/>
            <p:cNvSpPr/>
            <p:nvPr/>
          </p:nvSpPr>
          <p:spPr>
            <a:xfrm rot="5400000">
              <a:off x="4672167" y="2614625"/>
              <a:ext cx="1684338" cy="455855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4483749" y="1857304"/>
              <a:ext cx="2165978" cy="830997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noProof="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Deformations </a:t>
              </a:r>
            </a:p>
            <a:p>
              <a:r>
                <a:rPr lang="en-US" sz="1600" noProof="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Partial level densities </a:t>
              </a:r>
            </a:p>
            <a:p>
              <a:r>
                <a:rPr lang="en-US" sz="1600" noProof="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Transition densities</a:t>
              </a:r>
            </a:p>
          </p:txBody>
        </p:sp>
      </p:grp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4EFF3D-C5CF-E0F8-50C7-F8772BFD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</p:spTree>
    <p:extLst>
      <p:ext uri="{BB962C8B-B14F-4D97-AF65-F5344CB8AC3E}">
        <p14:creationId xmlns:p14="http://schemas.microsoft.com/office/powerpoint/2010/main" val="22159240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9"/>
          <p:cNvSpPr>
            <a:spLocks/>
          </p:cNvSpPr>
          <p:nvPr/>
        </p:nvSpPr>
        <p:spPr bwMode="auto">
          <a:xfrm>
            <a:off x="4007768" y="52389"/>
            <a:ext cx="4787356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just" eaLnBrk="0" hangingPunct="0"/>
            <a:endParaRPr lang="fr-FR" sz="2200" b="1" dirty="0">
              <a:solidFill>
                <a:prstClr val="white"/>
              </a:solidFill>
            </a:endParaRPr>
          </a:p>
        </p:txBody>
      </p:sp>
      <p:sp>
        <p:nvSpPr>
          <p:cNvPr id="37" name="Oval 185"/>
          <p:cNvSpPr>
            <a:spLocks noChangeArrowheads="1"/>
          </p:cNvSpPr>
          <p:nvPr/>
        </p:nvSpPr>
        <p:spPr bwMode="auto">
          <a:xfrm>
            <a:off x="5830888" y="2905916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grpSp>
        <p:nvGrpSpPr>
          <p:cNvPr id="38" name="Group 186"/>
          <p:cNvGrpSpPr>
            <a:grpSpLocks/>
          </p:cNvGrpSpPr>
          <p:nvPr/>
        </p:nvGrpSpPr>
        <p:grpSpPr bwMode="auto">
          <a:xfrm>
            <a:off x="4505325" y="2492376"/>
            <a:ext cx="228600" cy="1946275"/>
            <a:chOff x="2101" y="1570"/>
            <a:chExt cx="144" cy="1226"/>
          </a:xfrm>
        </p:grpSpPr>
        <p:sp>
          <p:nvSpPr>
            <p:cNvPr id="39" name="Oval 184"/>
            <p:cNvSpPr>
              <a:spLocks noChangeArrowheads="1"/>
            </p:cNvSpPr>
            <p:nvPr/>
          </p:nvSpPr>
          <p:spPr bwMode="auto">
            <a:xfrm>
              <a:off x="2101" y="1570"/>
              <a:ext cx="144" cy="144"/>
            </a:xfrm>
            <a:prstGeom prst="ellipse">
              <a:avLst/>
            </a:prstGeom>
            <a:solidFill>
              <a:srgbClr val="FF33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40" name="Oval 183"/>
            <p:cNvSpPr>
              <a:spLocks noChangeArrowheads="1"/>
            </p:cNvSpPr>
            <p:nvPr/>
          </p:nvSpPr>
          <p:spPr bwMode="auto">
            <a:xfrm>
              <a:off x="2101" y="2652"/>
              <a:ext cx="144" cy="144"/>
            </a:xfrm>
            <a:prstGeom prst="ellipse">
              <a:avLst/>
            </a:prstGeom>
            <a:solidFill>
              <a:srgbClr val="FF33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</p:grpSp>
      <p:sp>
        <p:nvSpPr>
          <p:cNvPr id="42" name="Oval 177"/>
          <p:cNvSpPr>
            <a:spLocks noChangeArrowheads="1"/>
          </p:cNvSpPr>
          <p:nvPr/>
        </p:nvSpPr>
        <p:spPr bwMode="auto">
          <a:xfrm>
            <a:off x="3357563" y="213360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3" name="Oval 204"/>
          <p:cNvSpPr>
            <a:spLocks noChangeArrowheads="1"/>
          </p:cNvSpPr>
          <p:nvPr/>
        </p:nvSpPr>
        <p:spPr bwMode="auto">
          <a:xfrm>
            <a:off x="7739063" y="4568825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4" name="Oval 194"/>
          <p:cNvSpPr>
            <a:spLocks noChangeArrowheads="1"/>
          </p:cNvSpPr>
          <p:nvPr/>
        </p:nvSpPr>
        <p:spPr bwMode="auto">
          <a:xfrm>
            <a:off x="6372225" y="4833938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5" name="Oval 142"/>
          <p:cNvSpPr>
            <a:spLocks noChangeArrowheads="1"/>
          </p:cNvSpPr>
          <p:nvPr/>
        </p:nvSpPr>
        <p:spPr bwMode="auto">
          <a:xfrm>
            <a:off x="4505325" y="4568825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grpSp>
        <p:nvGrpSpPr>
          <p:cNvPr id="46" name="Group 171"/>
          <p:cNvGrpSpPr>
            <a:grpSpLocks/>
          </p:cNvGrpSpPr>
          <p:nvPr/>
        </p:nvGrpSpPr>
        <p:grpSpPr bwMode="auto">
          <a:xfrm>
            <a:off x="4384675" y="3824289"/>
            <a:ext cx="990600" cy="1754187"/>
            <a:chOff x="1802" y="2409"/>
            <a:chExt cx="624" cy="1105"/>
          </a:xfrm>
        </p:grpSpPr>
        <p:grpSp>
          <p:nvGrpSpPr>
            <p:cNvPr id="47" name="Group 118"/>
            <p:cNvGrpSpPr>
              <a:grpSpLocks/>
            </p:cNvGrpSpPr>
            <p:nvPr/>
          </p:nvGrpSpPr>
          <p:grpSpPr bwMode="auto">
            <a:xfrm>
              <a:off x="1802" y="2409"/>
              <a:ext cx="624" cy="1105"/>
              <a:chOff x="920" y="2408"/>
              <a:chExt cx="624" cy="1105"/>
            </a:xfrm>
          </p:grpSpPr>
          <p:sp>
            <p:nvSpPr>
              <p:cNvPr id="53" name="Rectangle 119"/>
              <p:cNvSpPr>
                <a:spLocks noChangeArrowheads="1"/>
              </p:cNvSpPr>
              <p:nvPr/>
            </p:nvSpPr>
            <p:spPr bwMode="auto">
              <a:xfrm>
                <a:off x="920" y="2840"/>
                <a:ext cx="624" cy="664"/>
              </a:xfrm>
              <a:prstGeom prst="rect">
                <a:avLst/>
              </a:prstGeom>
              <a:solidFill>
                <a:srgbClr val="66FF33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Line 120"/>
              <p:cNvSpPr>
                <a:spLocks noChangeShapeType="1"/>
              </p:cNvSpPr>
              <p:nvPr/>
            </p:nvSpPr>
            <p:spPr bwMode="auto">
              <a:xfrm>
                <a:off x="920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21"/>
              <p:cNvSpPr>
                <a:spLocks noChangeShapeType="1"/>
              </p:cNvSpPr>
              <p:nvPr/>
            </p:nvSpPr>
            <p:spPr bwMode="auto">
              <a:xfrm>
                <a:off x="1544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22"/>
              <p:cNvSpPr>
                <a:spLocks noChangeShapeType="1"/>
              </p:cNvSpPr>
              <p:nvPr/>
            </p:nvSpPr>
            <p:spPr bwMode="auto">
              <a:xfrm>
                <a:off x="928" y="3513"/>
                <a:ext cx="612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8" name="Group 169"/>
            <p:cNvGrpSpPr>
              <a:grpSpLocks/>
            </p:cNvGrpSpPr>
            <p:nvPr/>
          </p:nvGrpSpPr>
          <p:grpSpPr bwMode="auto">
            <a:xfrm>
              <a:off x="1873" y="2878"/>
              <a:ext cx="481" cy="311"/>
              <a:chOff x="1873" y="2878"/>
              <a:chExt cx="481" cy="311"/>
            </a:xfrm>
          </p:grpSpPr>
          <p:sp>
            <p:nvSpPr>
              <p:cNvPr id="49" name="Oval 151"/>
              <p:cNvSpPr>
                <a:spLocks noChangeArrowheads="1"/>
              </p:cNvSpPr>
              <p:nvPr/>
            </p:nvSpPr>
            <p:spPr bwMode="auto">
              <a:xfrm>
                <a:off x="1873" y="287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12700" cap="sq">
                <a:solidFill>
                  <a:srgbClr val="FF33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Oval 152"/>
              <p:cNvSpPr>
                <a:spLocks noChangeArrowheads="1"/>
              </p:cNvSpPr>
              <p:nvPr/>
            </p:nvSpPr>
            <p:spPr bwMode="auto">
              <a:xfrm>
                <a:off x="2210" y="287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12700" cap="sq">
                <a:solidFill>
                  <a:srgbClr val="FF33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Oval 153"/>
              <p:cNvSpPr>
                <a:spLocks noChangeArrowheads="1"/>
              </p:cNvSpPr>
              <p:nvPr/>
            </p:nvSpPr>
            <p:spPr bwMode="auto">
              <a:xfrm>
                <a:off x="2210" y="3045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12700" cap="sq">
                <a:solidFill>
                  <a:srgbClr val="FF33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Oval 154"/>
              <p:cNvSpPr>
                <a:spLocks noChangeArrowheads="1"/>
              </p:cNvSpPr>
              <p:nvPr/>
            </p:nvSpPr>
            <p:spPr bwMode="auto">
              <a:xfrm>
                <a:off x="1873" y="3045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12700" cap="sq">
                <a:solidFill>
                  <a:srgbClr val="FF33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7" name="Oval 164"/>
          <p:cNvSpPr>
            <a:spLocks noChangeArrowheads="1"/>
          </p:cNvSpPr>
          <p:nvPr/>
        </p:nvSpPr>
        <p:spPr bwMode="auto">
          <a:xfrm>
            <a:off x="4498975" y="4568825"/>
            <a:ext cx="228600" cy="228600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8" name="Oval 20"/>
          <p:cNvSpPr>
            <a:spLocks noChangeArrowheads="1"/>
          </p:cNvSpPr>
          <p:nvPr/>
        </p:nvSpPr>
        <p:spPr bwMode="auto">
          <a:xfrm>
            <a:off x="3359150" y="213360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grpSp>
        <p:nvGrpSpPr>
          <p:cNvPr id="59" name="Group 117"/>
          <p:cNvGrpSpPr>
            <a:grpSpLocks/>
          </p:cNvGrpSpPr>
          <p:nvPr/>
        </p:nvGrpSpPr>
        <p:grpSpPr bwMode="auto">
          <a:xfrm>
            <a:off x="2984500" y="3822700"/>
            <a:ext cx="990600" cy="1754188"/>
            <a:chOff x="920" y="2408"/>
            <a:chExt cx="624" cy="1105"/>
          </a:xfrm>
        </p:grpSpPr>
        <p:sp>
          <p:nvSpPr>
            <p:cNvPr id="60" name="Rectangle 34"/>
            <p:cNvSpPr>
              <a:spLocks noChangeArrowheads="1"/>
            </p:cNvSpPr>
            <p:nvPr/>
          </p:nvSpPr>
          <p:spPr bwMode="auto">
            <a:xfrm>
              <a:off x="920" y="2840"/>
              <a:ext cx="624" cy="664"/>
            </a:xfrm>
            <a:prstGeom prst="rect">
              <a:avLst/>
            </a:prstGeom>
            <a:solidFill>
              <a:srgbClr val="66FF33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61" name="Line 36"/>
            <p:cNvSpPr>
              <a:spLocks noChangeShapeType="1"/>
            </p:cNvSpPr>
            <p:nvPr/>
          </p:nvSpPr>
          <p:spPr bwMode="auto">
            <a:xfrm>
              <a:off x="920" y="2408"/>
              <a:ext cx="0" cy="1104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1544" y="2408"/>
              <a:ext cx="0" cy="1104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63" name="Line 38"/>
            <p:cNvSpPr>
              <a:spLocks noChangeShapeType="1"/>
            </p:cNvSpPr>
            <p:nvPr/>
          </p:nvSpPr>
          <p:spPr bwMode="auto">
            <a:xfrm>
              <a:off x="928" y="3513"/>
              <a:ext cx="612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</p:grpSp>
      <p:sp>
        <p:nvSpPr>
          <p:cNvPr id="64" name="Oval 39"/>
          <p:cNvSpPr>
            <a:spLocks noChangeArrowheads="1"/>
          </p:cNvSpPr>
          <p:nvPr/>
        </p:nvSpPr>
        <p:spPr bwMode="auto">
          <a:xfrm>
            <a:off x="9359900" y="4117975"/>
            <a:ext cx="1143000" cy="1219200"/>
          </a:xfrm>
          <a:prstGeom prst="ellipse">
            <a:avLst/>
          </a:prstGeom>
          <a:solidFill>
            <a:srgbClr val="00FF00"/>
          </a:solidFill>
          <a:ln w="28575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fr-FR" altLang="fr-FR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Compound</a:t>
            </a:r>
          </a:p>
          <a:p>
            <a:pPr algn="ctr">
              <a:defRPr/>
            </a:pPr>
            <a:r>
              <a:rPr lang="fr-FR" altLang="fr-FR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Nucleus</a:t>
            </a:r>
          </a:p>
        </p:txBody>
      </p:sp>
      <p:grpSp>
        <p:nvGrpSpPr>
          <p:cNvPr id="65" name="Group 139"/>
          <p:cNvGrpSpPr>
            <a:grpSpLocks/>
          </p:cNvGrpSpPr>
          <p:nvPr/>
        </p:nvGrpSpPr>
        <p:grpSpPr bwMode="auto">
          <a:xfrm>
            <a:off x="1558926" y="4232281"/>
            <a:ext cx="7021513" cy="461963"/>
            <a:chOff x="22" y="2666"/>
            <a:chExt cx="4423" cy="291"/>
          </a:xfrm>
        </p:grpSpPr>
        <p:sp>
          <p:nvSpPr>
            <p:cNvPr id="66" name="Line 41"/>
            <p:cNvSpPr>
              <a:spLocks noChangeShapeType="1"/>
            </p:cNvSpPr>
            <p:nvPr/>
          </p:nvSpPr>
          <p:spPr bwMode="auto">
            <a:xfrm>
              <a:off x="432" y="2840"/>
              <a:ext cx="40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67" name="Text Box 42"/>
            <p:cNvSpPr txBox="1">
              <a:spLocks noChangeArrowheads="1"/>
            </p:cNvSpPr>
            <p:nvPr/>
          </p:nvSpPr>
          <p:spPr bwMode="auto">
            <a:xfrm>
              <a:off x="22" y="2666"/>
              <a:ext cx="32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</a:t>
              </a:r>
              <a:r>
                <a:rPr lang="fr-FR" altLang="fr-FR" sz="2400" b="1" baseline="-25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</a:t>
              </a:r>
            </a:p>
          </p:txBody>
        </p:sp>
      </p:grpSp>
      <p:grpSp>
        <p:nvGrpSpPr>
          <p:cNvPr id="68" name="Group 140"/>
          <p:cNvGrpSpPr>
            <a:grpSpLocks/>
          </p:cNvGrpSpPr>
          <p:nvPr/>
        </p:nvGrpSpPr>
        <p:grpSpPr bwMode="auto">
          <a:xfrm>
            <a:off x="1738313" y="3594105"/>
            <a:ext cx="7021512" cy="461963"/>
            <a:chOff x="135" y="2264"/>
            <a:chExt cx="4423" cy="291"/>
          </a:xfrm>
        </p:grpSpPr>
        <p:sp>
          <p:nvSpPr>
            <p:cNvPr id="69" name="Line 44"/>
            <p:cNvSpPr>
              <a:spLocks noChangeShapeType="1"/>
            </p:cNvSpPr>
            <p:nvPr/>
          </p:nvSpPr>
          <p:spPr bwMode="auto">
            <a:xfrm flipV="1">
              <a:off x="408" y="2387"/>
              <a:ext cx="41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70" name="Text Box 45"/>
            <p:cNvSpPr txBox="1">
              <a:spLocks noChangeArrowheads="1"/>
            </p:cNvSpPr>
            <p:nvPr/>
          </p:nvSpPr>
          <p:spPr bwMode="auto">
            <a:xfrm>
              <a:off x="135" y="2264"/>
              <a:ext cx="22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</p:grpSp>
      <p:grpSp>
        <p:nvGrpSpPr>
          <p:cNvPr id="71" name="Group 137"/>
          <p:cNvGrpSpPr>
            <a:grpSpLocks/>
          </p:cNvGrpSpPr>
          <p:nvPr/>
        </p:nvGrpSpPr>
        <p:grpSpPr bwMode="auto">
          <a:xfrm>
            <a:off x="1581336" y="1398587"/>
            <a:ext cx="6696075" cy="4176713"/>
            <a:chOff x="45" y="890"/>
            <a:chExt cx="4218" cy="2631"/>
          </a:xfrm>
        </p:grpSpPr>
        <p:sp>
          <p:nvSpPr>
            <p:cNvPr id="72" name="Line 47"/>
            <p:cNvSpPr>
              <a:spLocks noChangeShapeType="1"/>
            </p:cNvSpPr>
            <p:nvPr/>
          </p:nvSpPr>
          <p:spPr bwMode="auto">
            <a:xfrm flipV="1">
              <a:off x="340" y="935"/>
              <a:ext cx="0" cy="2586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 dirty="0">
                <a:solidFill>
                  <a:srgbClr val="000000"/>
                </a:solidFill>
              </a:endParaRPr>
            </a:p>
          </p:txBody>
        </p:sp>
        <p:sp>
          <p:nvSpPr>
            <p:cNvPr id="73" name="Line 48"/>
            <p:cNvSpPr>
              <a:spLocks noChangeShapeType="1"/>
            </p:cNvSpPr>
            <p:nvPr/>
          </p:nvSpPr>
          <p:spPr bwMode="auto">
            <a:xfrm flipV="1">
              <a:off x="340" y="3521"/>
              <a:ext cx="3923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74" name="Text Box 50"/>
            <p:cNvSpPr txBox="1">
              <a:spLocks noChangeArrowheads="1"/>
            </p:cNvSpPr>
            <p:nvPr/>
          </p:nvSpPr>
          <p:spPr bwMode="auto">
            <a:xfrm>
              <a:off x="45" y="890"/>
              <a:ext cx="24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</a:t>
              </a:r>
            </a:p>
          </p:txBody>
        </p:sp>
      </p:grpSp>
      <p:grpSp>
        <p:nvGrpSpPr>
          <p:cNvPr id="75" name="Group 205"/>
          <p:cNvGrpSpPr>
            <a:grpSpLocks/>
          </p:cNvGrpSpPr>
          <p:nvPr/>
        </p:nvGrpSpPr>
        <p:grpSpPr bwMode="auto">
          <a:xfrm>
            <a:off x="8220075" y="3241677"/>
            <a:ext cx="2305050" cy="2900363"/>
            <a:chOff x="4218" y="2042"/>
            <a:chExt cx="1452" cy="1827"/>
          </a:xfrm>
        </p:grpSpPr>
        <p:sp>
          <p:nvSpPr>
            <p:cNvPr id="76" name="Line 49"/>
            <p:cNvSpPr>
              <a:spLocks noChangeShapeType="1"/>
            </p:cNvSpPr>
            <p:nvPr/>
          </p:nvSpPr>
          <p:spPr bwMode="auto">
            <a:xfrm>
              <a:off x="4604" y="3521"/>
              <a:ext cx="1066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77" name="Text Box 51"/>
            <p:cNvSpPr txBox="1">
              <a:spLocks noChangeArrowheads="1"/>
            </p:cNvSpPr>
            <p:nvPr/>
          </p:nvSpPr>
          <p:spPr bwMode="auto">
            <a:xfrm>
              <a:off x="4989" y="3578"/>
              <a:ext cx="5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time</a:t>
              </a:r>
            </a:p>
          </p:txBody>
        </p:sp>
        <p:grpSp>
          <p:nvGrpSpPr>
            <p:cNvPr id="78" name="Group 115"/>
            <p:cNvGrpSpPr>
              <a:grpSpLocks/>
            </p:cNvGrpSpPr>
            <p:nvPr/>
          </p:nvGrpSpPr>
          <p:grpSpPr bwMode="auto">
            <a:xfrm>
              <a:off x="4218" y="2042"/>
              <a:ext cx="736" cy="1733"/>
              <a:chOff x="4218" y="2042"/>
              <a:chExt cx="736" cy="1733"/>
            </a:xfrm>
          </p:grpSpPr>
          <p:sp>
            <p:nvSpPr>
              <p:cNvPr id="79" name="Line 53"/>
              <p:cNvSpPr>
                <a:spLocks noChangeShapeType="1"/>
              </p:cNvSpPr>
              <p:nvPr/>
            </p:nvSpPr>
            <p:spPr bwMode="auto">
              <a:xfrm flipH="1">
                <a:off x="4218" y="2047"/>
                <a:ext cx="432" cy="172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Line 54"/>
              <p:cNvSpPr>
                <a:spLocks noChangeShapeType="1"/>
              </p:cNvSpPr>
              <p:nvPr/>
            </p:nvSpPr>
            <p:spPr bwMode="auto">
              <a:xfrm flipH="1">
                <a:off x="4522" y="2042"/>
                <a:ext cx="432" cy="172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Line 55"/>
              <p:cNvSpPr>
                <a:spLocks noChangeShapeType="1"/>
              </p:cNvSpPr>
              <p:nvPr/>
            </p:nvSpPr>
            <p:spPr bwMode="auto">
              <a:xfrm>
                <a:off x="4424" y="3050"/>
                <a:ext cx="28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prstDash val="sysDot"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2" name="Group 206"/>
          <p:cNvGrpSpPr>
            <a:grpSpLocks/>
          </p:cNvGrpSpPr>
          <p:nvPr/>
        </p:nvGrpSpPr>
        <p:grpSpPr bwMode="auto">
          <a:xfrm>
            <a:off x="3200403" y="5603879"/>
            <a:ext cx="550863" cy="842963"/>
            <a:chOff x="1056" y="3530"/>
            <a:chExt cx="347" cy="531"/>
          </a:xfrm>
        </p:grpSpPr>
        <p:sp>
          <p:nvSpPr>
            <p:cNvPr id="83" name="Text Box 58"/>
            <p:cNvSpPr txBox="1">
              <a:spLocks noChangeArrowheads="1"/>
            </p:cNvSpPr>
            <p:nvPr/>
          </p:nvSpPr>
          <p:spPr bwMode="auto">
            <a:xfrm>
              <a:off x="1060" y="3530"/>
              <a:ext cx="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1p</a:t>
              </a:r>
            </a:p>
          </p:txBody>
        </p:sp>
        <p:sp>
          <p:nvSpPr>
            <p:cNvPr id="117" name="Text Box 59"/>
            <p:cNvSpPr txBox="1">
              <a:spLocks noChangeArrowheads="1"/>
            </p:cNvSpPr>
            <p:nvPr/>
          </p:nvSpPr>
          <p:spPr bwMode="auto">
            <a:xfrm>
              <a:off x="1056" y="3770"/>
              <a:ext cx="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1n</a:t>
              </a:r>
            </a:p>
          </p:txBody>
        </p:sp>
      </p:grpSp>
      <p:grpSp>
        <p:nvGrpSpPr>
          <p:cNvPr id="118" name="Group 207"/>
          <p:cNvGrpSpPr>
            <a:grpSpLocks/>
          </p:cNvGrpSpPr>
          <p:nvPr/>
        </p:nvGrpSpPr>
        <p:grpSpPr bwMode="auto">
          <a:xfrm>
            <a:off x="4343401" y="5603879"/>
            <a:ext cx="1006475" cy="842963"/>
            <a:chOff x="1776" y="3530"/>
            <a:chExt cx="634" cy="531"/>
          </a:xfrm>
        </p:grpSpPr>
        <p:sp>
          <p:nvSpPr>
            <p:cNvPr id="119" name="Text Box 61"/>
            <p:cNvSpPr txBox="1">
              <a:spLocks noChangeArrowheads="1"/>
            </p:cNvSpPr>
            <p:nvPr/>
          </p:nvSpPr>
          <p:spPr bwMode="auto">
            <a:xfrm>
              <a:off x="1776" y="3530"/>
              <a:ext cx="6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2p-1h</a:t>
              </a:r>
            </a:p>
          </p:txBody>
        </p:sp>
        <p:sp>
          <p:nvSpPr>
            <p:cNvPr id="120" name="Text Box 62"/>
            <p:cNvSpPr txBox="1">
              <a:spLocks noChangeArrowheads="1"/>
            </p:cNvSpPr>
            <p:nvPr/>
          </p:nvSpPr>
          <p:spPr bwMode="auto">
            <a:xfrm>
              <a:off x="1916" y="3770"/>
              <a:ext cx="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3n</a:t>
              </a:r>
            </a:p>
          </p:txBody>
        </p:sp>
      </p:grpSp>
      <p:grpSp>
        <p:nvGrpSpPr>
          <p:cNvPr id="121" name="Group 208"/>
          <p:cNvGrpSpPr>
            <a:grpSpLocks/>
          </p:cNvGrpSpPr>
          <p:nvPr/>
        </p:nvGrpSpPr>
        <p:grpSpPr bwMode="auto">
          <a:xfrm>
            <a:off x="5708651" y="5603879"/>
            <a:ext cx="1006475" cy="842963"/>
            <a:chOff x="2636" y="3530"/>
            <a:chExt cx="634" cy="531"/>
          </a:xfrm>
        </p:grpSpPr>
        <p:sp>
          <p:nvSpPr>
            <p:cNvPr id="122" name="Text Box 64"/>
            <p:cNvSpPr txBox="1">
              <a:spLocks noChangeArrowheads="1"/>
            </p:cNvSpPr>
            <p:nvPr/>
          </p:nvSpPr>
          <p:spPr bwMode="auto">
            <a:xfrm>
              <a:off x="2636" y="3530"/>
              <a:ext cx="6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3p-2h</a:t>
              </a:r>
            </a:p>
          </p:txBody>
        </p:sp>
        <p:sp>
          <p:nvSpPr>
            <p:cNvPr id="123" name="Text Box 65"/>
            <p:cNvSpPr txBox="1">
              <a:spLocks noChangeArrowheads="1"/>
            </p:cNvSpPr>
            <p:nvPr/>
          </p:nvSpPr>
          <p:spPr bwMode="auto">
            <a:xfrm>
              <a:off x="2780" y="3770"/>
              <a:ext cx="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5n</a:t>
              </a:r>
            </a:p>
          </p:txBody>
        </p:sp>
      </p:grpSp>
      <p:grpSp>
        <p:nvGrpSpPr>
          <p:cNvPr id="124" name="Group 209"/>
          <p:cNvGrpSpPr>
            <a:grpSpLocks/>
          </p:cNvGrpSpPr>
          <p:nvPr/>
        </p:nvGrpSpPr>
        <p:grpSpPr bwMode="auto">
          <a:xfrm>
            <a:off x="7073901" y="5603879"/>
            <a:ext cx="1006475" cy="842963"/>
            <a:chOff x="3496" y="3530"/>
            <a:chExt cx="634" cy="531"/>
          </a:xfrm>
        </p:grpSpPr>
        <p:sp>
          <p:nvSpPr>
            <p:cNvPr id="125" name="Text Box 67"/>
            <p:cNvSpPr txBox="1">
              <a:spLocks noChangeArrowheads="1"/>
            </p:cNvSpPr>
            <p:nvPr/>
          </p:nvSpPr>
          <p:spPr bwMode="auto">
            <a:xfrm>
              <a:off x="3496" y="3530"/>
              <a:ext cx="6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4p-3h</a:t>
              </a:r>
            </a:p>
          </p:txBody>
        </p:sp>
        <p:sp>
          <p:nvSpPr>
            <p:cNvPr id="126" name="Text Box 68"/>
            <p:cNvSpPr txBox="1">
              <a:spLocks noChangeArrowheads="1"/>
            </p:cNvSpPr>
            <p:nvPr/>
          </p:nvSpPr>
          <p:spPr bwMode="auto">
            <a:xfrm>
              <a:off x="3636" y="3770"/>
              <a:ext cx="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fr-FR" altLang="fr-FR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7n</a:t>
              </a:r>
            </a:p>
          </p:txBody>
        </p:sp>
      </p:grpSp>
      <p:grpSp>
        <p:nvGrpSpPr>
          <p:cNvPr id="127" name="Group 138"/>
          <p:cNvGrpSpPr>
            <a:grpSpLocks/>
          </p:cNvGrpSpPr>
          <p:nvPr/>
        </p:nvGrpSpPr>
        <p:grpSpPr bwMode="auto">
          <a:xfrm>
            <a:off x="8148639" y="5589584"/>
            <a:ext cx="1692275" cy="552449"/>
            <a:chOff x="4173" y="3521"/>
            <a:chExt cx="1066" cy="348"/>
          </a:xfrm>
        </p:grpSpPr>
        <p:sp>
          <p:nvSpPr>
            <p:cNvPr id="128" name="Line 135"/>
            <p:cNvSpPr>
              <a:spLocks noChangeShapeType="1"/>
            </p:cNvSpPr>
            <p:nvPr/>
          </p:nvSpPr>
          <p:spPr bwMode="auto">
            <a:xfrm>
              <a:off x="4173" y="3521"/>
              <a:ext cx="1066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endParaRPr lang="fr-FR" sz="1600">
                <a:solidFill>
                  <a:srgbClr val="000000"/>
                </a:solidFill>
              </a:endParaRPr>
            </a:p>
          </p:txBody>
        </p:sp>
        <p:sp>
          <p:nvSpPr>
            <p:cNvPr id="129" name="Text Box 136"/>
            <p:cNvSpPr txBox="1">
              <a:spLocks noChangeArrowheads="1"/>
            </p:cNvSpPr>
            <p:nvPr/>
          </p:nvSpPr>
          <p:spPr bwMode="auto">
            <a:xfrm>
              <a:off x="4558" y="3578"/>
              <a:ext cx="11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endParaRPr lang="fr-FR" altLang="fr-FR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130" name="Group 167"/>
          <p:cNvGrpSpPr>
            <a:grpSpLocks/>
          </p:cNvGrpSpPr>
          <p:nvPr/>
        </p:nvGrpSpPr>
        <p:grpSpPr bwMode="auto">
          <a:xfrm>
            <a:off x="3098800" y="4568826"/>
            <a:ext cx="763588" cy="493713"/>
            <a:chOff x="992" y="2878"/>
            <a:chExt cx="481" cy="311"/>
          </a:xfrm>
        </p:grpSpPr>
        <p:sp>
          <p:nvSpPr>
            <p:cNvPr id="131" name="Oval 143"/>
            <p:cNvSpPr>
              <a:spLocks noChangeArrowheads="1"/>
            </p:cNvSpPr>
            <p:nvPr/>
          </p:nvSpPr>
          <p:spPr bwMode="auto">
            <a:xfrm>
              <a:off x="992" y="2878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32" name="Oval 144"/>
            <p:cNvSpPr>
              <a:spLocks noChangeArrowheads="1"/>
            </p:cNvSpPr>
            <p:nvPr/>
          </p:nvSpPr>
          <p:spPr bwMode="auto">
            <a:xfrm>
              <a:off x="1329" y="2878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33" name="Oval 145"/>
            <p:cNvSpPr>
              <a:spLocks noChangeArrowheads="1"/>
            </p:cNvSpPr>
            <p:nvPr/>
          </p:nvSpPr>
          <p:spPr bwMode="auto">
            <a:xfrm>
              <a:off x="1329" y="3045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34" name="Oval 146"/>
            <p:cNvSpPr>
              <a:spLocks noChangeArrowheads="1"/>
            </p:cNvSpPr>
            <p:nvPr/>
          </p:nvSpPr>
          <p:spPr bwMode="auto">
            <a:xfrm>
              <a:off x="992" y="3045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135" name="Group 170"/>
          <p:cNvGrpSpPr>
            <a:grpSpLocks/>
          </p:cNvGrpSpPr>
          <p:nvPr/>
        </p:nvGrpSpPr>
        <p:grpSpPr bwMode="auto">
          <a:xfrm>
            <a:off x="5718175" y="3824289"/>
            <a:ext cx="990600" cy="1754187"/>
            <a:chOff x="2642" y="2409"/>
            <a:chExt cx="624" cy="1105"/>
          </a:xfrm>
        </p:grpSpPr>
        <p:grpSp>
          <p:nvGrpSpPr>
            <p:cNvPr id="136" name="Group 123"/>
            <p:cNvGrpSpPr>
              <a:grpSpLocks/>
            </p:cNvGrpSpPr>
            <p:nvPr/>
          </p:nvGrpSpPr>
          <p:grpSpPr bwMode="auto">
            <a:xfrm>
              <a:off x="2642" y="2409"/>
              <a:ext cx="624" cy="1105"/>
              <a:chOff x="920" y="2408"/>
              <a:chExt cx="624" cy="1105"/>
            </a:xfrm>
          </p:grpSpPr>
          <p:sp>
            <p:nvSpPr>
              <p:cNvPr id="141" name="Rectangle 124"/>
              <p:cNvSpPr>
                <a:spLocks noChangeArrowheads="1"/>
              </p:cNvSpPr>
              <p:nvPr/>
            </p:nvSpPr>
            <p:spPr bwMode="auto">
              <a:xfrm>
                <a:off x="920" y="2840"/>
                <a:ext cx="624" cy="664"/>
              </a:xfrm>
              <a:prstGeom prst="rect">
                <a:avLst/>
              </a:prstGeom>
              <a:solidFill>
                <a:srgbClr val="66FF33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Line 125"/>
              <p:cNvSpPr>
                <a:spLocks noChangeShapeType="1"/>
              </p:cNvSpPr>
              <p:nvPr/>
            </p:nvSpPr>
            <p:spPr bwMode="auto">
              <a:xfrm>
                <a:off x="920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Line 126"/>
              <p:cNvSpPr>
                <a:spLocks noChangeShapeType="1"/>
              </p:cNvSpPr>
              <p:nvPr/>
            </p:nvSpPr>
            <p:spPr bwMode="auto">
              <a:xfrm>
                <a:off x="1544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Line 127"/>
              <p:cNvSpPr>
                <a:spLocks noChangeShapeType="1"/>
              </p:cNvSpPr>
              <p:nvPr/>
            </p:nvSpPr>
            <p:spPr bwMode="auto">
              <a:xfrm>
                <a:off x="928" y="3513"/>
                <a:ext cx="612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7" name="Oval 155"/>
            <p:cNvSpPr>
              <a:spLocks noChangeArrowheads="1"/>
            </p:cNvSpPr>
            <p:nvPr/>
          </p:nvSpPr>
          <p:spPr bwMode="auto">
            <a:xfrm>
              <a:off x="2713" y="2878"/>
              <a:ext cx="144" cy="144"/>
            </a:xfrm>
            <a:prstGeom prst="ellipse">
              <a:avLst/>
            </a:prstGeom>
            <a:solidFill>
              <a:schemeClr val="bg1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38" name="Oval 156"/>
            <p:cNvSpPr>
              <a:spLocks noChangeArrowheads="1"/>
            </p:cNvSpPr>
            <p:nvPr/>
          </p:nvSpPr>
          <p:spPr bwMode="auto">
            <a:xfrm>
              <a:off x="3050" y="2878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39" name="Oval 157"/>
            <p:cNvSpPr>
              <a:spLocks noChangeArrowheads="1"/>
            </p:cNvSpPr>
            <p:nvPr/>
          </p:nvSpPr>
          <p:spPr bwMode="auto">
            <a:xfrm>
              <a:off x="3050" y="3045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40" name="Oval 158"/>
            <p:cNvSpPr>
              <a:spLocks noChangeArrowheads="1"/>
            </p:cNvSpPr>
            <p:nvPr/>
          </p:nvSpPr>
          <p:spPr bwMode="auto">
            <a:xfrm>
              <a:off x="2713" y="3045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</p:grpSp>
      <p:sp>
        <p:nvSpPr>
          <p:cNvPr id="145" name="Oval 190"/>
          <p:cNvSpPr>
            <a:spLocks noChangeArrowheads="1"/>
          </p:cNvSpPr>
          <p:nvPr/>
        </p:nvSpPr>
        <p:spPr bwMode="auto">
          <a:xfrm>
            <a:off x="5830888" y="421005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46" name="Oval 193"/>
          <p:cNvSpPr>
            <a:spLocks noChangeArrowheads="1"/>
          </p:cNvSpPr>
          <p:nvPr/>
        </p:nvSpPr>
        <p:spPr bwMode="auto">
          <a:xfrm>
            <a:off x="6364288" y="4833938"/>
            <a:ext cx="228600" cy="228600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grpSp>
        <p:nvGrpSpPr>
          <p:cNvPr id="147" name="Group 198"/>
          <p:cNvGrpSpPr>
            <a:grpSpLocks/>
          </p:cNvGrpSpPr>
          <p:nvPr/>
        </p:nvGrpSpPr>
        <p:grpSpPr bwMode="auto">
          <a:xfrm>
            <a:off x="7085013" y="3824289"/>
            <a:ext cx="990600" cy="1754187"/>
            <a:chOff x="3503" y="2409"/>
            <a:chExt cx="624" cy="1105"/>
          </a:xfrm>
        </p:grpSpPr>
        <p:grpSp>
          <p:nvGrpSpPr>
            <p:cNvPr id="148" name="Group 128"/>
            <p:cNvGrpSpPr>
              <a:grpSpLocks/>
            </p:cNvGrpSpPr>
            <p:nvPr/>
          </p:nvGrpSpPr>
          <p:grpSpPr bwMode="auto">
            <a:xfrm>
              <a:off x="3503" y="2409"/>
              <a:ext cx="624" cy="1105"/>
              <a:chOff x="920" y="2408"/>
              <a:chExt cx="624" cy="1105"/>
            </a:xfrm>
          </p:grpSpPr>
          <p:sp>
            <p:nvSpPr>
              <p:cNvPr id="155" name="Rectangle 129"/>
              <p:cNvSpPr>
                <a:spLocks noChangeArrowheads="1"/>
              </p:cNvSpPr>
              <p:nvPr/>
            </p:nvSpPr>
            <p:spPr bwMode="auto">
              <a:xfrm>
                <a:off x="920" y="2840"/>
                <a:ext cx="624" cy="664"/>
              </a:xfrm>
              <a:prstGeom prst="rect">
                <a:avLst/>
              </a:prstGeom>
              <a:solidFill>
                <a:srgbClr val="66FF33"/>
              </a:solidFill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Line 130"/>
              <p:cNvSpPr>
                <a:spLocks noChangeShapeType="1"/>
              </p:cNvSpPr>
              <p:nvPr/>
            </p:nvSpPr>
            <p:spPr bwMode="auto">
              <a:xfrm>
                <a:off x="920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Line 131"/>
              <p:cNvSpPr>
                <a:spLocks noChangeShapeType="1"/>
              </p:cNvSpPr>
              <p:nvPr/>
            </p:nvSpPr>
            <p:spPr bwMode="auto">
              <a:xfrm>
                <a:off x="1544" y="2408"/>
                <a:ext cx="0" cy="1104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Line 132"/>
              <p:cNvSpPr>
                <a:spLocks noChangeShapeType="1"/>
              </p:cNvSpPr>
              <p:nvPr/>
            </p:nvSpPr>
            <p:spPr bwMode="auto">
              <a:xfrm>
                <a:off x="928" y="3513"/>
                <a:ext cx="612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/>
              <a:lstStyle/>
              <a:p>
                <a:endParaRPr lang="fr-FR" sz="16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9" name="Oval 159"/>
            <p:cNvSpPr>
              <a:spLocks noChangeArrowheads="1"/>
            </p:cNvSpPr>
            <p:nvPr/>
          </p:nvSpPr>
          <p:spPr bwMode="auto">
            <a:xfrm>
              <a:off x="3575" y="2878"/>
              <a:ext cx="144" cy="144"/>
            </a:xfrm>
            <a:prstGeom prst="ellipse">
              <a:avLst/>
            </a:prstGeom>
            <a:solidFill>
              <a:schemeClr val="bg1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50" name="Oval 160"/>
            <p:cNvSpPr>
              <a:spLocks noChangeArrowheads="1"/>
            </p:cNvSpPr>
            <p:nvPr/>
          </p:nvSpPr>
          <p:spPr bwMode="auto">
            <a:xfrm>
              <a:off x="3912" y="2878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51" name="Oval 161"/>
            <p:cNvSpPr>
              <a:spLocks noChangeArrowheads="1"/>
            </p:cNvSpPr>
            <p:nvPr/>
          </p:nvSpPr>
          <p:spPr bwMode="auto">
            <a:xfrm>
              <a:off x="3912" y="3045"/>
              <a:ext cx="144" cy="144"/>
            </a:xfrm>
            <a:prstGeom prst="ellipse">
              <a:avLst/>
            </a:prstGeom>
            <a:solidFill>
              <a:schemeClr val="bg1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52" name="Oval 162"/>
            <p:cNvSpPr>
              <a:spLocks noChangeArrowheads="1"/>
            </p:cNvSpPr>
            <p:nvPr/>
          </p:nvSpPr>
          <p:spPr bwMode="auto">
            <a:xfrm>
              <a:off x="3575" y="3045"/>
              <a:ext cx="144" cy="144"/>
            </a:xfrm>
            <a:prstGeom prst="ellipse">
              <a:avLst/>
            </a:prstGeom>
            <a:solidFill>
              <a:srgbClr val="00FF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53" name="Oval 172"/>
            <p:cNvSpPr>
              <a:spLocks noChangeArrowheads="1"/>
            </p:cNvSpPr>
            <p:nvPr/>
          </p:nvSpPr>
          <p:spPr bwMode="auto">
            <a:xfrm>
              <a:off x="3915" y="2583"/>
              <a:ext cx="144" cy="144"/>
            </a:xfrm>
            <a:prstGeom prst="ellipse">
              <a:avLst/>
            </a:prstGeom>
            <a:solidFill>
              <a:srgbClr val="FF33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  <p:sp>
          <p:nvSpPr>
            <p:cNvPr id="154" name="Oval 196"/>
            <p:cNvSpPr>
              <a:spLocks noChangeArrowheads="1"/>
            </p:cNvSpPr>
            <p:nvPr/>
          </p:nvSpPr>
          <p:spPr bwMode="auto">
            <a:xfrm>
              <a:off x="3575" y="2651"/>
              <a:ext cx="144" cy="144"/>
            </a:xfrm>
            <a:prstGeom prst="ellipse">
              <a:avLst/>
            </a:prstGeom>
            <a:solidFill>
              <a:srgbClr val="FF3300"/>
            </a:solidFill>
            <a:ln w="12700" cap="sq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>
                <a:solidFill>
                  <a:srgbClr val="000000"/>
                </a:solidFill>
              </a:endParaRPr>
            </a:p>
          </p:txBody>
        </p:sp>
      </p:grpSp>
      <p:sp>
        <p:nvSpPr>
          <p:cNvPr id="159" name="Oval 197"/>
          <p:cNvSpPr>
            <a:spLocks noChangeArrowheads="1"/>
          </p:cNvSpPr>
          <p:nvPr/>
        </p:nvSpPr>
        <p:spPr bwMode="auto">
          <a:xfrm>
            <a:off x="7199313" y="320040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60" name="Oval 202"/>
          <p:cNvSpPr>
            <a:spLocks noChangeArrowheads="1"/>
          </p:cNvSpPr>
          <p:nvPr/>
        </p:nvSpPr>
        <p:spPr bwMode="auto">
          <a:xfrm>
            <a:off x="7734300" y="4568825"/>
            <a:ext cx="228600" cy="228600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61" name="Oval 210"/>
          <p:cNvSpPr>
            <a:spLocks noChangeArrowheads="1"/>
          </p:cNvSpPr>
          <p:nvPr/>
        </p:nvSpPr>
        <p:spPr bwMode="auto">
          <a:xfrm>
            <a:off x="7488238" y="352425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62" name="Oval 211"/>
          <p:cNvSpPr>
            <a:spLocks noChangeArrowheads="1"/>
          </p:cNvSpPr>
          <p:nvPr/>
        </p:nvSpPr>
        <p:spPr bwMode="auto">
          <a:xfrm>
            <a:off x="5830888" y="3317870"/>
            <a:ext cx="228600" cy="228600"/>
          </a:xfrm>
          <a:prstGeom prst="ellipse">
            <a:avLst/>
          </a:prstGeom>
          <a:solidFill>
            <a:srgbClr val="FF3300"/>
          </a:solidFill>
          <a:ln w="12700" cap="sq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52879A-A866-9E57-BB30-0D1BFEC8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pre-equilibrium: exciton model principle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B7CB24-243E-28C5-D0AC-16F29486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A50D75-5FD4-F545-67DB-79A96BC9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2D2AFE-826D-6974-3BD3-FF6C71F61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96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069 L 0.29601 -0.39213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-1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46 L -0.00034 -0.0511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9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092 L 0.00034 0.104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5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0.00052 -0.1060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530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10451 L 0.39808 -0.4252 " pathEditMode="relative" ptsTypes="AA">
                                      <p:cBhvr>
                                        <p:cTn id="9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93 L -0.02674 -0.0463 " pathEditMode="relative" ptsTypes="AA">
                                      <p:cBhvr>
                                        <p:cTn id="10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L 0.03229 0.04815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29 0.0481 L 0.39844 -0.40277 " pathEditMode="relative" ptsTypes="AA">
                                      <p:cBhvr>
                                        <p:cTn id="11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7" grpId="2" animBg="1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57" grpId="0" animBg="1"/>
      <p:bldP spid="58" grpId="0" animBg="1"/>
      <p:bldP spid="58" grpId="1" animBg="1"/>
      <p:bldP spid="64" grpId="0" animBg="1"/>
      <p:bldP spid="145" grpId="0" animBg="1"/>
      <p:bldP spid="146" grpId="0" animBg="1"/>
      <p:bldP spid="159" grpId="0" animBg="1"/>
      <p:bldP spid="159" grpId="1" animBg="1"/>
      <p:bldP spid="159" grpId="2" animBg="1"/>
      <p:bldP spid="160" grpId="0" animBg="1"/>
      <p:bldP spid="161" grpId="0" animBg="1"/>
      <p:bldP spid="16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23DBA-91AF-D95C-1889-EA62E2472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pre-equilibrium: master equation exciton model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535DF6-E8C7-6199-34EA-14A026914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BEDC2D-4345-DEA1-B988-673F32F5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99FA31-5A41-1158-9C40-A75E0462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B95B6F-09A7-A8C1-4AFF-5F5ACFCE274C}"/>
                  </a:ext>
                </a:extLst>
              </p:cNvPr>
              <p:cNvSpPr txBox="1"/>
              <p:nvPr/>
            </p:nvSpPr>
            <p:spPr>
              <a:xfrm>
                <a:off x="883208" y="958599"/>
                <a:ext cx="10152015" cy="5200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noProof="0" dirty="0"/>
                  <a:t>We want to track in time the evolution of different species (excited composite system to equilibrate. We define:</a:t>
                </a:r>
              </a:p>
              <a:p>
                <a:pPr marL="7896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noProof="0" dirty="0"/>
                  <a:t> is the probability to find for at time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noProof="0" dirty="0"/>
                  <a:t> the composite system with an energy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noProof="0" dirty="0"/>
                  <a:t> and an exciton number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noProof="0" dirty="0"/>
                  <a:t>.</a:t>
                </a:r>
              </a:p>
              <a:p>
                <a:pPr marL="78965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⟶</m:t>
                        </m:r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800" noProof="0" dirty="0"/>
                  <a:t>is the transition rate from an initial state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noProof="0" dirty="0"/>
                  <a:t> a to a state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noProof="0" dirty="0"/>
                  <a:t> for a given energy 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noProof="0" dirty="0"/>
                  <a:t>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noProof="0" dirty="0"/>
                  <a:t>The time evolution is a reaction network-like and thus follows (for each </a:t>
                </a:r>
                <a14:m>
                  <m:oMath xmlns:m="http://schemas.openxmlformats.org/officeDocument/2006/math">
                    <m:r>
                      <a:rPr lang="en-US" sz="1800" i="1" noProof="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noProof="0" dirty="0"/>
                  <a:t>):</a:t>
                </a:r>
              </a:p>
              <a:p>
                <a:pPr marL="787400" lvl="1" indent="-285750"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800" i="1" smtClean="0">
                            <a:latin typeface="Cambria Math" panose="02040503050406030204" pitchFamily="18" charset="0"/>
                          </a:rPr>
                          <m:t>𝑑𝑃</m:t>
                        </m:r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fr-FR" sz="1800" b="0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800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fr-FR" sz="1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−2,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fr-FR" sz="18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−2⟶</m:t>
                        </m:r>
                        <m:r>
                          <a:rPr lang="fr-FR" sz="1800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1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sz="1800" b="0" i="1" noProof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2⟶</m:t>
                        </m:r>
                        <m:r>
                          <a:rPr lang="fr-F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sz="18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d>
                      <m:dPr>
                        <m:ctrlPr>
                          <a:rPr lang="fr-F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⟶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⟶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⟶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fr-FR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b>
                                        <m:r>
                                          <a:rPr lang="fr-FR" sz="1800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fr-FR" sz="18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fr-FR" sz="18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e>
                    </m:d>
                  </m:oMath>
                </a14:m>
                <a:endParaRPr lang="en-US" sz="1800" noProof="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noProof="0" dirty="0"/>
                  <a:t>Then compute the quantities of desire.. the emission cross-section in channel “c”: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800" i="1" dirty="0" err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fr-FR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b="0" i="0" dirty="0" smtClean="0">
                              <a:latin typeface="Cambria Math" panose="02040503050406030204" pitchFamily="18" charset="0"/>
                            </a:rPr>
                            <m:t>reac</m:t>
                          </m:r>
                        </m:sub>
                      </m:sSub>
                      <m:nary>
                        <m:naryPr>
                          <m:ctrl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r-FR" sz="18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fr-FR" sz="18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fr-FR" sz="1800" dirty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fr-FR" sz="1800" b="0" i="0" dirty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fr-FR" sz="1800" b="0" i="0" dirty="0" smtClean="0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/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nary>
                          <m:sSub>
                            <m:sSub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⟶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fr-FR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fr-FR" sz="18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fr-FR" sz="1800" b="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 dirty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1800" i="0" dirty="0">
                              <a:latin typeface="Cambria Math" panose="02040503050406030204" pitchFamily="18" charset="0"/>
                            </a:rPr>
                            <m:t>reac</m:t>
                          </m:r>
                        </m:sub>
                      </m:sSub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bSup>
                            <m:sSub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𝑙𝑗</m:t>
                              </m:r>
                            </m:sub>
                            <m:sup>
                              <m:r>
                                <m:rPr>
                                  <m:nor/>
                                </m:rPr>
                                <a:rPr lang="fr-FR" sz="1800" b="0" i="0" smtClean="0">
                                  <a:latin typeface="Cambria Math" panose="02040503050406030204" pitchFamily="18" charset="0"/>
                                </a:rPr>
                                <m:t>entrance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fr-FR" sz="1800" b="0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8B95B6F-09A7-A8C1-4AFF-5F5ACFCE2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08" y="958599"/>
                <a:ext cx="10152015" cy="5200398"/>
              </a:xfrm>
              <a:prstGeom prst="rect">
                <a:avLst/>
              </a:prstGeom>
              <a:blipFill>
                <a:blip r:embed="rId2"/>
                <a:stretch>
                  <a:fillRect l="-541" t="-586"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21535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20"/>
              <p:cNvSpPr txBox="1">
                <a:spLocks noChangeArrowheads="1"/>
              </p:cNvSpPr>
              <p:nvPr/>
            </p:nvSpPr>
            <p:spPr bwMode="auto">
              <a:xfrm>
                <a:off x="882380" y="1018798"/>
                <a:ext cx="10152844" cy="51418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>
                  <a:spcAft>
                    <a:spcPts val="600"/>
                  </a:spcAft>
                  <a:defRPr sz="1800" i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lvl="1" indent="0">
                  <a:spcBef>
                    <a:spcPts val="600"/>
                  </a:spcBef>
                  <a:spcAft>
                    <a:spcPts val="600"/>
                  </a:spcAft>
                  <a:defRPr sz="1800" i="1">
                    <a:solidFill>
                      <a:srgbClr val="000000"/>
                    </a:solidFill>
                    <a:latin typeface="Cambria Math" panose="02040503050406030204" pitchFamily="18" charset="0"/>
                  </a:defRPr>
                </a:lvl2pPr>
              </a:lstStyle>
              <a:p>
                <a:pPr>
                  <a:spcBef>
                    <a:spcPts val="600"/>
                  </a:spcBef>
                </a:pPr>
                <a:r>
                  <a:rPr lang="en-US" noProof="0" dirty="0"/>
                  <a:t>Initialisation:</a:t>
                </a:r>
              </a:p>
              <a:p>
                <a:pPr marL="288000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noProof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noProof="0" dirty="0"/>
                  <a:t> with for instance </a:t>
                </a:r>
                <a14:m>
                  <m:oMath xmlns:m="http://schemas.openxmlformats.org/officeDocument/2006/math">
                    <m:r>
                      <a:rPr lang="en-US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_0=3 </m:t>
                    </m:r>
                  </m:oMath>
                </a14:m>
                <a:r>
                  <a:rPr lang="en-US" noProof="0" dirty="0"/>
                  <a:t>for nucleon induced reactions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noProof="0" dirty="0"/>
                  <a:t>Transition rates:</a:t>
                </a:r>
              </a:p>
              <a:p>
                <a:pPr marL="288000">
                  <a:spcBef>
                    <a:spcPts val="600"/>
                  </a:spcBef>
                </a:pPr>
                <a:r>
                  <a:rPr lang="en-US" noProof="0" dirty="0"/>
                  <a:t>Fermi's golden rule: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noProof="0" smtClean="0">
                            <a:latin typeface="Cambria Math" panose="02040503050406030204" pitchFamily="18" charset="0"/>
                          </a:rPr>
                          <m:t>ℏ</m:t>
                        </m:r>
                      </m:den>
                    </m:f>
                  </m:oMath>
                </a14:m>
                <a:r>
                  <a:rPr lang="en-US" i="1" noProof="0" dirty="0">
                    <a:latin typeface="Cambria Math" panose="02040503050406030204" pitchFamily="18" charset="0"/>
                  </a:rPr>
                  <a:t> </a:t>
                </a:r>
                <a:r>
                  <a:rPr lang="en-US" noProof="0" dirty="0"/>
                  <a:t>|Matrix </a:t>
                </a:r>
                <a:r>
                  <a:rPr lang="en-US" dirty="0"/>
                  <a:t>elements|</a:t>
                </a:r>
                <a:r>
                  <a:rPr lang="en-US" baseline="30000" dirty="0"/>
                  <a:t>2</a:t>
                </a:r>
                <a:r>
                  <a:rPr lang="en-US" dirty="0"/>
                  <a:t> </a:t>
                </a:r>
                <a:r>
                  <a:rPr lang="en-US" noProof="0" dirty="0"/>
                  <a:t>x density of final states</a:t>
                </a:r>
              </a:p>
              <a:p>
                <a:pPr marL="28800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⟶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d>
                      <m:d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noProof="0" smtClean="0">
                            <a:latin typeface="Cambria Math" panose="02040503050406030204" pitchFamily="18" charset="0"/>
                          </a:rPr>
                          <m:t>ℏ</m:t>
                        </m:r>
                      </m:den>
                    </m:f>
                    <m:d>
                      <m:dPr>
                        <m:begChr m:val="⟨"/>
                        <m:endChr m:val="⟩"/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noProof="0" dirty="0"/>
                  <a:t> with </a:t>
                </a:r>
                <a14:m>
                  <m:oMath xmlns:m="http://schemas.openxmlformats.org/officeDocument/2006/math">
                    <m:r>
                      <a:rPr lang="en-US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noProof="0" dirty="0"/>
              </a:p>
              <a:p>
                <a:pPr marL="288000"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⟶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d>
                      <m:d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noProof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noProof="0" smtClean="0">
                            <a:latin typeface="Cambria Math" panose="02040503050406030204" pitchFamily="18" charset="0"/>
                          </a:rPr>
                          <m:t>ℏ</m:t>
                        </m:r>
                      </m:den>
                    </m:f>
                    <m:d>
                      <m:dPr>
                        <m:begChr m:val="⟨"/>
                        <m:endChr m:val="⟩"/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noProof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noProof="0" dirty="0"/>
                  <a:t> with </a:t>
                </a:r>
                <a14:m>
                  <m:oMath xmlns:m="http://schemas.openxmlformats.org/officeDocument/2006/math">
                    <m:r>
                      <a:rPr lang="en-US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noProof="0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noProof="0" dirty="0"/>
              </a:p>
              <a:p>
                <a:pPr>
                  <a:spcBef>
                    <a:spcPts val="600"/>
                  </a:spcBef>
                </a:pPr>
                <a:r>
                  <a:rPr lang="en-US" dirty="0"/>
                  <a:t>Particle emission:</a:t>
                </a:r>
                <a:endParaRPr lang="en-US" noProof="0" dirty="0"/>
              </a:p>
              <a:p>
                <a:pPr marL="288000" algn="ctr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⟶</m:t>
                          </m:r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fr-FR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0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sub>
                          </m:sSub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inv</m:t>
                          </m:r>
                        </m:sub>
                      </m:sSub>
                      <m:d>
                        <m:d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fr-FR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fr-FR" b="0" i="0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fr-FR" b="0" i="0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"residual conf"</m:t>
                              </m:r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0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i="0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b="0" i="0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a:rPr lang="en-US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b="0" i="1" noProof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noProof="0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den>
                      </m:f>
                      <m:sSub>
                        <m:sSubPr>
                          <m:ctrlPr>
                            <a:rPr lang="fr-FR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noProof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noProof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d>
                        <m:dPr>
                          <m:ctrlPr>
                            <a:rPr lang="fr-FR" b="0" i="0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b="0" i="0" noProof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sSub>
                        <m:sSubPr>
                          <m:ctrlPr>
                            <a:rPr lang="fr-FR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b="0" i="0" noProof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noProof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  <a:p>
                <a:pPr>
                  <a:spcBef>
                    <a:spcPts val="600"/>
                  </a:spcBef>
                </a:pPr>
                <a:r>
                  <a:rPr lang="en-US" noProof="0" dirty="0"/>
                  <a:t>State densities:</a:t>
                </a:r>
              </a:p>
              <a:p>
                <a:pPr marL="288000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fr-FR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= number of ways of distributing </a:t>
                </a:r>
                <a:r>
                  <a:rPr lang="en-US" dirty="0">
                    <a:solidFill>
                      <a:schemeClr val="tx1"/>
                    </a:solidFill>
                  </a:rPr>
                  <a:t>p particles and h holes among accessible single particle levels with the available excitation energy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</a:t>
                </a:r>
              </a:p>
            </p:txBody>
          </p:sp>
        </mc:Choice>
        <mc:Fallback xmlns="">
          <p:sp>
            <p:nvSpPr>
              <p:cNvPr id="16" name="Text 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80" y="1018798"/>
                <a:ext cx="10152844" cy="5141857"/>
              </a:xfrm>
              <a:prstGeom prst="rect">
                <a:avLst/>
              </a:prstGeom>
              <a:blipFill>
                <a:blip r:embed="rId2"/>
                <a:stretch>
                  <a:fillRect l="-541" t="-592" b="-7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9"/>
          <p:cNvSpPr>
            <a:spLocks/>
          </p:cNvSpPr>
          <p:nvPr/>
        </p:nvSpPr>
        <p:spPr bwMode="auto">
          <a:xfrm>
            <a:off x="4079777" y="7630"/>
            <a:ext cx="4432971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/>
            <a:endParaRPr lang="fr-FR" sz="2200" b="1" dirty="0">
              <a:solidFill>
                <a:prstClr val="white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9905192" y="2632155"/>
            <a:ext cx="2032283" cy="2227305"/>
            <a:chOff x="7092280" y="2710081"/>
            <a:chExt cx="2032283" cy="2227305"/>
          </a:xfrm>
        </p:grpSpPr>
        <p:sp>
          <p:nvSpPr>
            <p:cNvPr id="9" name="Accolade fermante 8"/>
            <p:cNvSpPr/>
            <p:nvPr/>
          </p:nvSpPr>
          <p:spPr>
            <a:xfrm>
              <a:off x="7092280" y="2710081"/>
              <a:ext cx="576064" cy="2227305"/>
            </a:xfrm>
            <a:prstGeom prst="rightBrace">
              <a:avLst>
                <a:gd name="adj1" fmla="val 68484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48032" y="3511295"/>
              <a:ext cx="13765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altLang="fr-FR" b="1" dirty="0">
                  <a:solidFill>
                    <a:srgbClr val="000000"/>
                  </a:solidFill>
                  <a:latin typeface="+mj-lt"/>
                  <a:sym typeface="Symbol"/>
                </a:rPr>
                <a:t>Original</a:t>
              </a:r>
            </a:p>
            <a:p>
              <a:pPr algn="ctr"/>
              <a:r>
                <a:rPr lang="fr-FR" altLang="fr-FR" b="1" dirty="0">
                  <a:solidFill>
                    <a:srgbClr val="000000"/>
                  </a:solidFill>
                  <a:latin typeface="+mj-lt"/>
                  <a:sym typeface="Symbol"/>
                </a:rPr>
                <a:t>formulation</a:t>
              </a:r>
              <a:endParaRPr lang="fr-FR" dirty="0">
                <a:latin typeface="+mj-lt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312140" y="4923221"/>
            <a:ext cx="37230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corrections for proton-neutron distinguishability &amp; complex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en-US" sz="14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particle emission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C7B5AC-DF16-7462-35CF-99C980B40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pre-equilibrium: initialization &amp; transition rates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3F899C-6F1C-E6A3-7291-ED35E77E4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254F616-859A-531F-1187-001FA992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FFC086CC-5C54-992F-38DF-96B1EC653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79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7BB1FC2-75E3-31E9-756C-E13DD3A587C7}"/>
                  </a:ext>
                </a:extLst>
              </p:cNvPr>
              <p:cNvSpPr txBox="1"/>
              <p:nvPr/>
            </p:nvSpPr>
            <p:spPr>
              <a:xfrm>
                <a:off x="6373953" y="5753699"/>
                <a:ext cx="4186991" cy="677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600"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 </m:t>
                              </m:r>
                            </m:sub>
                            <m:sup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fr-FR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!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7BB1FC2-75E3-31E9-756C-E13DD3A58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953" y="5753699"/>
                <a:ext cx="4186991" cy="6771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3BE7B15E-23AD-730C-45E9-01724F5D5837}"/>
              </a:ext>
            </a:extLst>
          </p:cNvPr>
          <p:cNvSpPr txBox="1"/>
          <p:nvPr/>
        </p:nvSpPr>
        <p:spPr>
          <a:xfrm>
            <a:off x="3389704" y="5138923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From detailed balanced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88FF6BD-630F-7FDE-6BEA-9859263F5CA4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4209088" y="4812632"/>
            <a:ext cx="232347" cy="326291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81708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9"/>
          <p:cNvSpPr>
            <a:spLocks/>
          </p:cNvSpPr>
          <p:nvPr/>
        </p:nvSpPr>
        <p:spPr bwMode="auto">
          <a:xfrm>
            <a:off x="3719736" y="52389"/>
            <a:ext cx="559343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/>
            <a:endParaRPr lang="fr-FR" sz="2200" b="1" dirty="0">
              <a:solidFill>
                <a:prstClr val="white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57C157-D5AA-B7FE-BE9D-F30D5350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compound nucleus model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FDEFB00-4943-336A-8D5A-7DA8A070A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787351-54EA-1B2B-D53B-D77970BF1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D2DD28-44CE-6372-1C14-7D98683B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80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7788E5-6044-40D7-4423-C15212D1876F}"/>
                  </a:ext>
                </a:extLst>
              </p:cNvPr>
              <p:cNvSpPr txBox="1"/>
              <p:nvPr/>
            </p:nvSpPr>
            <p:spPr>
              <a:xfrm>
                <a:off x="2591738" y="3153854"/>
                <a:ext cx="1364925" cy="605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CN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37788E5-6044-40D7-4423-C15212D18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38" y="3153854"/>
                <a:ext cx="1364925" cy="6059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C6BF7D9-B3CD-A839-5E66-3E4F69D52E87}"/>
                  </a:ext>
                </a:extLst>
              </p:cNvPr>
              <p:cNvSpPr txBox="1"/>
              <p:nvPr/>
            </p:nvSpPr>
            <p:spPr>
              <a:xfrm>
                <a:off x="8235339" y="3144959"/>
                <a:ext cx="1261051" cy="653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2C6BF7D9-B3CD-A839-5E66-3E4F69D52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339" y="3144959"/>
                <a:ext cx="1261051" cy="6535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3">
                <a:extLst>
                  <a:ext uri="{FF2B5EF4-FFF2-40B4-BE49-F238E27FC236}">
                    <a16:creationId xmlns:a16="http://schemas.microsoft.com/office/drawing/2014/main" id="{893FFB35-2F80-F2F2-2DCF-F97A11BA3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2379" y="4368371"/>
                <a:ext cx="8430789" cy="1122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lvl="0">
                  <a:spcBef>
                    <a:spcPts val="600"/>
                  </a:spcBef>
                  <a:spcAft>
                    <a:spcPts val="600"/>
                  </a:spcAft>
                  <a:defRPr sz="1800"/>
                </a:lvl1pPr>
                <a:lvl2pPr marL="457200" lvl="1" indent="0">
                  <a:spcBef>
                    <a:spcPts val="600"/>
                  </a:spcBef>
                  <a:spcAft>
                    <a:spcPts val="600"/>
                  </a:spcAft>
                  <a:defRPr sz="1800"/>
                </a:lvl2pPr>
              </a:lstStyle>
              <a:p>
                <a:r>
                  <a:rPr lang="en-US" dirty="0"/>
                  <a:t>We recover the first step of the Hauser-</a:t>
                </a:r>
                <a:r>
                  <a:rPr lang="en-US" dirty="0" err="1"/>
                  <a:t>Feshbach</a:t>
                </a:r>
                <a:r>
                  <a:rPr lang="en-US" dirty="0"/>
                  <a:t> formula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⟶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 Box 3">
                <a:extLst>
                  <a:ext uri="{FF2B5EF4-FFF2-40B4-BE49-F238E27FC236}">
                    <a16:creationId xmlns:a16="http://schemas.microsoft.com/office/drawing/2014/main" id="{893FFB35-2F80-F2F2-2DCF-F97A11BA3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79" y="4368371"/>
                <a:ext cx="8430789" cy="1122680"/>
              </a:xfrm>
              <a:prstGeom prst="rect">
                <a:avLst/>
              </a:prstGeom>
              <a:blipFill>
                <a:blip r:embed="rId4"/>
                <a:stretch>
                  <a:fillRect l="-651" t="-3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315A2E8-DF18-9EA5-C033-FA5639400FC3}"/>
              </a:ext>
            </a:extLst>
          </p:cNvPr>
          <p:cNvCxnSpPr>
            <a:cxnSpLocks/>
            <a:stCxn id="18" idx="2"/>
            <a:endCxn id="7" idx="1"/>
          </p:cNvCxnSpPr>
          <p:nvPr/>
        </p:nvCxnSpPr>
        <p:spPr>
          <a:xfrm>
            <a:off x="5928975" y="2857568"/>
            <a:ext cx="2306364" cy="61418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72291BA-09A1-0C2B-109E-4B2BF0E092B8}"/>
              </a:ext>
            </a:extLst>
          </p:cNvPr>
          <p:cNvCxnSpPr>
            <a:cxnSpLocks/>
            <a:stCxn id="18" idx="2"/>
            <a:endCxn id="6" idx="3"/>
          </p:cNvCxnSpPr>
          <p:nvPr/>
        </p:nvCxnSpPr>
        <p:spPr>
          <a:xfrm flipH="1">
            <a:off x="3956663" y="2857568"/>
            <a:ext cx="1972312" cy="599254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84D76A98-70C2-E467-4634-67D5F0E84D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2379" y="1021168"/>
                <a:ext cx="10093191" cy="1836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lvl="0">
                  <a:spcBef>
                    <a:spcPts val="600"/>
                  </a:spcBef>
                  <a:spcAft>
                    <a:spcPts val="600"/>
                  </a:spcAft>
                  <a:defRPr sz="1800"/>
                </a:lvl1pPr>
                <a:lvl2pPr marL="457200" lvl="1" indent="0">
                  <a:spcBef>
                    <a:spcPts val="600"/>
                  </a:spcBef>
                  <a:spcAft>
                    <a:spcPts val="600"/>
                  </a:spcAft>
                  <a:defRPr sz="1800"/>
                </a:lvl2pPr>
              </a:lstStyle>
              <a:p>
                <a:r>
                  <a:rPr lang="en-US" dirty="0"/>
                  <a:t>Compound nucleus hypothesis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Continuum of excited levels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Independence between  incoming channel </a:t>
                </a:r>
                <a:r>
                  <a:rPr lang="en-US" dirty="0" err="1"/>
                  <a:t>i</a:t>
                </a:r>
                <a:r>
                  <a:rPr lang="en-US" dirty="0"/>
                  <a:t> and outgoing channel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⟶</m:t>
                          </m:r>
                          <m:r>
                            <a:rPr lang="fr-F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fr-F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CN</m:t>
                          </m:r>
                        </m:sup>
                      </m:sSubSup>
                      <m:sSub>
                        <m:sSubPr>
                          <m:ctrlP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 Box 3">
                <a:extLst>
                  <a:ext uri="{FF2B5EF4-FFF2-40B4-BE49-F238E27FC236}">
                    <a16:creationId xmlns:a16="http://schemas.microsoft.com/office/drawing/2014/main" id="{84D76A98-70C2-E467-4634-67D5F0E84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79" y="1021168"/>
                <a:ext cx="10093191" cy="1836400"/>
              </a:xfrm>
              <a:prstGeom prst="rect">
                <a:avLst/>
              </a:prstGeom>
              <a:blipFill>
                <a:blip r:embed="rId5"/>
                <a:stretch>
                  <a:fillRect l="-544" t="-1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1201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9"/>
          <p:cNvSpPr>
            <a:spLocks/>
          </p:cNvSpPr>
          <p:nvPr/>
        </p:nvSpPr>
        <p:spPr bwMode="auto">
          <a:xfrm>
            <a:off x="3719736" y="52389"/>
            <a:ext cx="559343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/>
            <a:endParaRPr lang="fr-FR" sz="2200" b="1" dirty="0">
              <a:solidFill>
                <a:prstClr val="white"/>
              </a:solidFill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887663" y="1529309"/>
            <a:ext cx="6430962" cy="223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2911475" y="1765847"/>
            <a:ext cx="6400800" cy="3738562"/>
          </a:xfrm>
          <a:custGeom>
            <a:avLst/>
            <a:gdLst>
              <a:gd name="T0" fmla="*/ 0 w 4032"/>
              <a:gd name="T1" fmla="*/ 1252 h 2355"/>
              <a:gd name="T2" fmla="*/ 119 w 4032"/>
              <a:gd name="T3" fmla="*/ 1160 h 2355"/>
              <a:gd name="T4" fmla="*/ 192 w 4032"/>
              <a:gd name="T5" fmla="*/ 813 h 2355"/>
              <a:gd name="T6" fmla="*/ 302 w 4032"/>
              <a:gd name="T7" fmla="*/ 118 h 2355"/>
              <a:gd name="T8" fmla="*/ 530 w 4032"/>
              <a:gd name="T9" fmla="*/ 103 h 2355"/>
              <a:gd name="T10" fmla="*/ 680 w 4032"/>
              <a:gd name="T11" fmla="*/ 577 h 2355"/>
              <a:gd name="T12" fmla="*/ 848 w 4032"/>
              <a:gd name="T13" fmla="*/ 1117 h 2355"/>
              <a:gd name="T14" fmla="*/ 998 w 4032"/>
              <a:gd name="T15" fmla="*/ 1291 h 2355"/>
              <a:gd name="T16" fmla="*/ 1220 w 4032"/>
              <a:gd name="T17" fmla="*/ 1345 h 2355"/>
              <a:gd name="T18" fmla="*/ 1418 w 4032"/>
              <a:gd name="T19" fmla="*/ 1279 h 2355"/>
              <a:gd name="T20" fmla="*/ 1562 w 4032"/>
              <a:gd name="T21" fmla="*/ 1333 h 2355"/>
              <a:gd name="T22" fmla="*/ 1724 w 4032"/>
              <a:gd name="T23" fmla="*/ 1501 h 2355"/>
              <a:gd name="T24" fmla="*/ 2030 w 4032"/>
              <a:gd name="T25" fmla="*/ 1993 h 2355"/>
              <a:gd name="T26" fmla="*/ 2441 w 4032"/>
              <a:gd name="T27" fmla="*/ 2129 h 2355"/>
              <a:gd name="T28" fmla="*/ 2844 w 4032"/>
              <a:gd name="T29" fmla="*/ 2102 h 2355"/>
              <a:gd name="T30" fmla="*/ 3255 w 4032"/>
              <a:gd name="T31" fmla="*/ 2266 h 2355"/>
              <a:gd name="T32" fmla="*/ 3703 w 4032"/>
              <a:gd name="T33" fmla="*/ 2349 h 2355"/>
              <a:gd name="T34" fmla="*/ 3932 w 4032"/>
              <a:gd name="T35" fmla="*/ 2303 h 2355"/>
              <a:gd name="T36" fmla="*/ 4032 w 4032"/>
              <a:gd name="T37" fmla="*/ 2221 h 2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032" h="2355">
                <a:moveTo>
                  <a:pt x="0" y="1252"/>
                </a:moveTo>
                <a:cubicBezTo>
                  <a:pt x="43" y="1242"/>
                  <a:pt x="87" y="1233"/>
                  <a:pt x="119" y="1160"/>
                </a:cubicBezTo>
                <a:cubicBezTo>
                  <a:pt x="151" y="1087"/>
                  <a:pt x="161" y="987"/>
                  <a:pt x="192" y="813"/>
                </a:cubicBezTo>
                <a:cubicBezTo>
                  <a:pt x="223" y="639"/>
                  <a:pt x="246" y="236"/>
                  <a:pt x="302" y="118"/>
                </a:cubicBezTo>
                <a:cubicBezTo>
                  <a:pt x="358" y="0"/>
                  <a:pt x="467" y="27"/>
                  <a:pt x="530" y="103"/>
                </a:cubicBezTo>
                <a:cubicBezTo>
                  <a:pt x="593" y="179"/>
                  <a:pt x="627" y="408"/>
                  <a:pt x="680" y="577"/>
                </a:cubicBezTo>
                <a:cubicBezTo>
                  <a:pt x="733" y="746"/>
                  <a:pt x="795" y="998"/>
                  <a:pt x="848" y="1117"/>
                </a:cubicBezTo>
                <a:cubicBezTo>
                  <a:pt x="901" y="1236"/>
                  <a:pt x="936" y="1253"/>
                  <a:pt x="998" y="1291"/>
                </a:cubicBezTo>
                <a:cubicBezTo>
                  <a:pt x="1060" y="1329"/>
                  <a:pt x="1150" y="1347"/>
                  <a:pt x="1220" y="1345"/>
                </a:cubicBezTo>
                <a:cubicBezTo>
                  <a:pt x="1290" y="1343"/>
                  <a:pt x="1361" y="1281"/>
                  <a:pt x="1418" y="1279"/>
                </a:cubicBezTo>
                <a:cubicBezTo>
                  <a:pt x="1475" y="1277"/>
                  <a:pt x="1511" y="1296"/>
                  <a:pt x="1562" y="1333"/>
                </a:cubicBezTo>
                <a:cubicBezTo>
                  <a:pt x="1613" y="1370"/>
                  <a:pt x="1646" y="1391"/>
                  <a:pt x="1724" y="1501"/>
                </a:cubicBezTo>
                <a:cubicBezTo>
                  <a:pt x="1802" y="1611"/>
                  <a:pt x="1911" y="1888"/>
                  <a:pt x="2030" y="1993"/>
                </a:cubicBezTo>
                <a:cubicBezTo>
                  <a:pt x="2149" y="2098"/>
                  <a:pt x="2305" y="2111"/>
                  <a:pt x="2441" y="2129"/>
                </a:cubicBezTo>
                <a:cubicBezTo>
                  <a:pt x="2577" y="2147"/>
                  <a:pt x="2708" y="2079"/>
                  <a:pt x="2844" y="2102"/>
                </a:cubicBezTo>
                <a:cubicBezTo>
                  <a:pt x="2980" y="2125"/>
                  <a:pt x="3112" y="2225"/>
                  <a:pt x="3255" y="2266"/>
                </a:cubicBezTo>
                <a:cubicBezTo>
                  <a:pt x="3398" y="2307"/>
                  <a:pt x="3590" y="2343"/>
                  <a:pt x="3703" y="2349"/>
                </a:cubicBezTo>
                <a:cubicBezTo>
                  <a:pt x="3816" y="2355"/>
                  <a:pt x="3877" y="2324"/>
                  <a:pt x="3932" y="2303"/>
                </a:cubicBezTo>
                <a:cubicBezTo>
                  <a:pt x="3987" y="2282"/>
                  <a:pt x="4011" y="2238"/>
                  <a:pt x="4032" y="2221"/>
                </a:cubicBezTo>
              </a:path>
            </a:pathLst>
          </a:custGeom>
          <a:noFill/>
          <a:ln w="19050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097588" y="5818734"/>
            <a:ext cx="3217862" cy="179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2889251" y="3631159"/>
            <a:ext cx="6435725" cy="744538"/>
          </a:xfrm>
          <a:custGeom>
            <a:avLst/>
            <a:gdLst>
              <a:gd name="T0" fmla="*/ 0 w 4054"/>
              <a:gd name="T1" fmla="*/ 0 h 469"/>
              <a:gd name="T2" fmla="*/ 504 w 4054"/>
              <a:gd name="T3" fmla="*/ 84 h 469"/>
              <a:gd name="T4" fmla="*/ 994 w 4054"/>
              <a:gd name="T5" fmla="*/ 238 h 469"/>
              <a:gd name="T6" fmla="*/ 1754 w 4054"/>
              <a:gd name="T7" fmla="*/ 434 h 469"/>
              <a:gd name="T8" fmla="*/ 2306 w 4054"/>
              <a:gd name="T9" fmla="*/ 436 h 469"/>
              <a:gd name="T10" fmla="*/ 3052 w 4054"/>
              <a:gd name="T11" fmla="*/ 238 h 469"/>
              <a:gd name="T12" fmla="*/ 3546 w 4054"/>
              <a:gd name="T13" fmla="*/ 82 h 469"/>
              <a:gd name="T14" fmla="*/ 4054 w 4054"/>
              <a:gd name="T15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469">
                <a:moveTo>
                  <a:pt x="0" y="0"/>
                </a:moveTo>
                <a:cubicBezTo>
                  <a:pt x="84" y="14"/>
                  <a:pt x="338" y="44"/>
                  <a:pt x="504" y="84"/>
                </a:cubicBezTo>
                <a:cubicBezTo>
                  <a:pt x="670" y="124"/>
                  <a:pt x="786" y="180"/>
                  <a:pt x="994" y="238"/>
                </a:cubicBezTo>
                <a:cubicBezTo>
                  <a:pt x="1202" y="296"/>
                  <a:pt x="1535" y="401"/>
                  <a:pt x="1754" y="434"/>
                </a:cubicBezTo>
                <a:cubicBezTo>
                  <a:pt x="1973" y="467"/>
                  <a:pt x="2090" y="469"/>
                  <a:pt x="2306" y="436"/>
                </a:cubicBezTo>
                <a:cubicBezTo>
                  <a:pt x="2522" y="403"/>
                  <a:pt x="2845" y="297"/>
                  <a:pt x="3052" y="238"/>
                </a:cubicBezTo>
                <a:cubicBezTo>
                  <a:pt x="3259" y="179"/>
                  <a:pt x="3379" y="122"/>
                  <a:pt x="3546" y="82"/>
                </a:cubicBezTo>
                <a:cubicBezTo>
                  <a:pt x="3713" y="42"/>
                  <a:pt x="3948" y="17"/>
                  <a:pt x="4054" y="0"/>
                </a:cubicBez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2886076" y="3766097"/>
            <a:ext cx="6430963" cy="2235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2886076" y="5817148"/>
            <a:ext cx="3217863" cy="179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894014" y="5929859"/>
            <a:ext cx="1608137" cy="71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7712075" y="5928273"/>
            <a:ext cx="1608138" cy="714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6102251" y="5803854"/>
            <a:ext cx="3213100" cy="1793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2894014" y="5758409"/>
            <a:ext cx="3203575" cy="1793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4289425" y="5990184"/>
            <a:ext cx="3797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600">
                <a:solidFill>
                  <a:srgbClr val="000000"/>
                </a:solidFill>
              </a:rPr>
              <a:t>45</a:t>
            </a:r>
            <a:r>
              <a:rPr lang="en-US" altLang="fr-FR" sz="1600">
                <a:solidFill>
                  <a:srgbClr val="000000"/>
                </a:solidFill>
              </a:rPr>
              <a:t>°             </a:t>
            </a:r>
            <a:r>
              <a:rPr lang="en-US" altLang="fr-FR" sz="1400">
                <a:solidFill>
                  <a:srgbClr val="000000"/>
                </a:solidFill>
              </a:rPr>
              <a:t>      </a:t>
            </a:r>
            <a:r>
              <a:rPr lang="en-US" altLang="fr-FR" sz="1600">
                <a:solidFill>
                  <a:srgbClr val="000000"/>
                </a:solidFill>
              </a:rPr>
              <a:t>     90°                      135°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D817A7-7EEE-0DFE-A1E8-D812F253C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compound nucleus model: observable signature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4AEC7A-90A5-0289-3F9C-2AD9EC09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FA1720-10A6-C606-0EF7-77D0F0CE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AEECD3-4573-FECA-C833-E0748DAB7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81</a:t>
            </a:fld>
            <a:endParaRPr lang="fr-FR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847AFD8D-79CF-16EA-20BC-46F194321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379" y="1018798"/>
            <a:ext cx="63017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noProof="0" dirty="0">
                <a:solidFill>
                  <a:srgbClr val="FF3300"/>
                </a:solidFill>
              </a:rPr>
              <a:t>Compound</a:t>
            </a:r>
            <a:r>
              <a:rPr lang="en-US" sz="1800" noProof="0" dirty="0">
                <a:solidFill>
                  <a:srgbClr val="000000"/>
                </a:solidFill>
              </a:rPr>
              <a:t> angular distribution &amp; </a:t>
            </a:r>
            <a:r>
              <a:rPr lang="en-US" sz="1800" noProof="0" dirty="0">
                <a:solidFill>
                  <a:srgbClr val="00CC00"/>
                </a:solidFill>
              </a:rPr>
              <a:t>direct</a:t>
            </a:r>
            <a:r>
              <a:rPr lang="en-US" sz="1800" noProof="0" dirty="0">
                <a:solidFill>
                  <a:srgbClr val="000000"/>
                </a:solidFill>
              </a:rPr>
              <a:t> angular distributions</a:t>
            </a:r>
          </a:p>
        </p:txBody>
      </p:sp>
    </p:spTree>
    <p:extLst>
      <p:ext uri="{BB962C8B-B14F-4D97-AF65-F5344CB8AC3E}">
        <p14:creationId xmlns:p14="http://schemas.microsoft.com/office/powerpoint/2010/main" val="16321793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9"/>
          <p:cNvSpPr>
            <a:spLocks/>
          </p:cNvSpPr>
          <p:nvPr/>
        </p:nvSpPr>
        <p:spPr bwMode="auto">
          <a:xfrm>
            <a:off x="3719736" y="52389"/>
            <a:ext cx="5593432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/>
            <a:endParaRPr lang="fr-FR" sz="2200" b="1" dirty="0">
              <a:solidFill>
                <a:prstClr val="white"/>
              </a:solidFill>
            </a:endParaRPr>
          </a:p>
        </p:txBody>
      </p:sp>
      <p:sp>
        <p:nvSpPr>
          <p:cNvPr id="74" name="Titre 73">
            <a:extLst>
              <a:ext uri="{FF2B5EF4-FFF2-40B4-BE49-F238E27FC236}">
                <a16:creationId xmlns:a16="http://schemas.microsoft.com/office/drawing/2014/main" id="{B857ECA1-6194-5E0A-D39C-2C6275126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 compound nucleus model : width fluctuation</a:t>
            </a:r>
          </a:p>
        </p:txBody>
      </p:sp>
      <p:sp>
        <p:nvSpPr>
          <p:cNvPr id="75" name="Espace réservé de la date 74">
            <a:extLst>
              <a:ext uri="{FF2B5EF4-FFF2-40B4-BE49-F238E27FC236}">
                <a16:creationId xmlns:a16="http://schemas.microsoft.com/office/drawing/2014/main" id="{D83A3B3B-FDF2-C4BF-E956-22BE55593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76" name="Espace réservé du pied de page 75">
            <a:extLst>
              <a:ext uri="{FF2B5EF4-FFF2-40B4-BE49-F238E27FC236}">
                <a16:creationId xmlns:a16="http://schemas.microsoft.com/office/drawing/2014/main" id="{A419AA8A-90B8-1F56-4C84-36B8A203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77" name="Espace réservé du numéro de diapositive 76">
            <a:extLst>
              <a:ext uri="{FF2B5EF4-FFF2-40B4-BE49-F238E27FC236}">
                <a16:creationId xmlns:a16="http://schemas.microsoft.com/office/drawing/2014/main" id="{5953294F-1040-628A-BDA5-E7BDA8FA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82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">
                <a:extLst>
                  <a:ext uri="{FF2B5EF4-FFF2-40B4-BE49-F238E27FC236}">
                    <a16:creationId xmlns:a16="http://schemas.microsoft.com/office/drawing/2014/main" id="{6AF82EE9-5824-6D2F-1B85-6FAC70461C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2379" y="1018798"/>
                <a:ext cx="10152844" cy="5510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>
                  <a:spcAft>
                    <a:spcPts val="1200"/>
                  </a:spcAft>
                  <a:defRPr sz="2400" i="1">
                    <a:solidFill>
                      <a:srgbClr val="000000"/>
                    </a:solidFill>
                    <a:latin typeface="Cambria Math" panose="02040503050406030204" pitchFamily="18" charset="0"/>
                  </a:defRPr>
                </a:lvl1pPr>
                <a:lvl2pPr lvl="1" indent="0">
                  <a:spcBef>
                    <a:spcPts val="600"/>
                  </a:spcBef>
                  <a:spcAft>
                    <a:spcPts val="600"/>
                  </a:spcAft>
                  <a:defRPr sz="1800" i="1">
                    <a:solidFill>
                      <a:srgbClr val="000000"/>
                    </a:solidFill>
                    <a:latin typeface="Cambria Math" panose="02040503050406030204" pitchFamily="18" charset="0"/>
                  </a:defRPr>
                </a:lvl2pPr>
              </a:lstStyle>
              <a:p>
                <a:pPr>
                  <a:spcAft>
                    <a:spcPts val="600"/>
                  </a:spcAft>
                </a:pPr>
                <a:r>
                  <a:rPr lang="en-US" sz="1800" i="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Cross-section from a </a:t>
                </a:r>
                <a:r>
                  <a:rPr lang="en-US" sz="1800" i="0" dirty="0">
                    <a:latin typeface="Arial" panose="020B0604020202020204" pitchFamily="34" charset="0"/>
                    <a:cs typeface="Arial" panose="020B0604020202020204" pitchFamily="34" charset="0"/>
                  </a:rPr>
                  <a:t>Breit-Wigner resonance (assumption: sharp resonance): </a:t>
                </a:r>
                <a:endParaRPr lang="en-US" sz="1800" i="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​</m:t>
                          </m:r>
                        </m:sub>
                        <m:sup>
                          <m:r>
                            <a:rPr lang="fr-FR" sz="1800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sz="1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1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1800" b="0" i="0" dirty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1800" i="0" dirty="0" err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800" i="0" dirty="0" err="1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dirty="0" err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1800" b="0" i="0" dirty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sz="18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dirty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180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dirty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1800" dirty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r>
                                    <a:rPr lang="en-US" sz="1800" dirty="0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sSup>
                                    <m:sSupPr>
                                      <m:ctrlPr>
                                        <a:rPr lang="en-US" sz="1800" i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 i="0" dirty="0">
                                          <a:latin typeface="Cambria Math" panose="02040503050406030204" pitchFamily="18" charset="0"/>
                                        </a:rPr>
                                        <m:t>Γ</m:t>
                                      </m:r>
                                    </m:e>
                                    <m:sup>
                                      <m:r>
                                        <a:rPr lang="fr-FR" sz="1800" b="0" i="1" dirty="0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800" i="0" dirty="0">
                                      <a:latin typeface="Cambria Math" panose="02040503050406030204" pitchFamily="18" charset="0"/>
                                    </a:rPr>
                                    <m:t>tot</m:t>
                                  </m:r>
                                </m:sub>
                                <m:sup>
                                  <m:r>
                                    <a:rPr lang="en-US" sz="1800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num>
                            <m:den>
                              <m:r>
                                <a:rPr lang="en-US" sz="1800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800" dirty="0">
                              <a:latin typeface="Cambria Math" panose="02040503050406030204" pitchFamily="18" charset="0"/>
                            </a:rPr>
                            <m:t>​​.</m:t>
                          </m:r>
                          <m:r>
                            <m:rPr>
                              <m:nor/>
                            </m:rPr>
                            <a:rPr lang="en-US" sz="180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1800" i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1800" i="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integrated and averaged (</a:t>
                </a:r>
                <a14:m>
                  <m:oMath xmlns:m="http://schemas.openxmlformats.org/officeDocument/2006/math">
                    <m:r>
                      <a:rPr lang="en-US" sz="1800" i="1" noProof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r>
                      <a:rPr lang="en-US" sz="1800" b="0" i="1" noProof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800" b="0" i="0" noProof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800" b="0" i="0" noProof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Δ</m:t>
                        </m:r>
                        <m:r>
                          <a:rPr lang="en-US" sz="1800" b="0" i="1" noProof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num>
                      <m:den>
                        <m:r>
                          <a:rPr lang="en-US" sz="180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#</m:t>
                        </m:r>
                        <m:r>
                          <m:rPr>
                            <m:sty m:val="p"/>
                          </m:rPr>
                          <a:rPr lang="en-US" sz="1800" b="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res</m:t>
                        </m:r>
                      </m:den>
                    </m:f>
                  </m:oMath>
                </a14:m>
                <a:r>
                  <a:rPr lang="en-US" sz="1800" i="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:r>
                  <a:rPr lang="en-US" sz="1800" i="0" noProof="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US" sz="1800" i="0" dirty="0">
                    <a:latin typeface="Arial" panose="020B0604020202020204" pitchFamily="34" charset="0"/>
                    <a:cs typeface="Arial" panose="020B0604020202020204" pitchFamily="34" charset="0"/>
                  </a:rPr>
                  <a:t>e mean CN resonance spacing</a:t>
                </a:r>
                <a:r>
                  <a:rPr lang="en-US" sz="1800" i="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) over an energy width corresponding to the incident beam dispersion to give: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⟶</m:t>
                              </m:r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00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0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sz="2000" smtClean="0">
                                      <a:latin typeface="Cambria Math" panose="02040503050406030204" pitchFamily="18" charset="0"/>
                                    </a:rPr>
                                    <m:t>𝑡𝑜𝑡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i="0" dirty="0">
                    <a:latin typeface="Arial" panose="020B0604020202020204" pitchFamily="34" charset="0"/>
                    <a:cs typeface="Arial" panose="020B0604020202020204" pitchFamily="34" charset="0"/>
                  </a:rPr>
                  <a:t>The weak-coupling/narrow-width relation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≈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𝜋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den>
                    </m:f>
                  </m:oMath>
                </a14:m>
                <a:endParaRPr lang="en-US" sz="1800" i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⟹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mPr>
                            <m:mr>
                              <m:e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⟶</m:t>
                                        </m:r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80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18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den>
                                </m:f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b>
                                      <m:sup/>
                                      <m:e>
                                        <m:sSub>
                                          <m:sSubPr>
                                            <m:ctrlPr>
                                              <a:rPr lang="en-US" sz="1800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800" smtClean="0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sz="1800" smtClean="0"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den>
                                </m:f>
                                <m:sSub>
                                  <m:sSubPr>
                                    <m:ctrlP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⟶</m:t>
                                    </m:r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⟶</m:t>
                                    </m:r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sz="1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i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𝑓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𝑡𝑜𝑡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⟨"/>
                                            <m:endChr m:val="⟩"/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b="0" i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b="0" i="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d>
                                          <m:dPr>
                                            <m:begChr m:val="⟨"/>
                                            <m:endChr m:val="⟩"/>
                                            <m:ctrlP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i="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i="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𝑓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d>
                                          <m:dPr>
                                            <m:begChr m:val="⟨"/>
                                            <m:endChr m:val="⟩"/>
                                            <m:ctrlPr>
                                              <a:rPr lang="en-US" sz="18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Γ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smtClean="0">
                                                    <a:latin typeface="Cambria Math" panose="02040503050406030204" pitchFamily="18" charset="0"/>
                                                  </a:rPr>
                                                  <m:t>𝑡𝑜𝑡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den>
                                    </m:f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i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9" name="Text Box 3">
                <a:extLst>
                  <a:ext uri="{FF2B5EF4-FFF2-40B4-BE49-F238E27FC236}">
                    <a16:creationId xmlns:a16="http://schemas.microsoft.com/office/drawing/2014/main" id="{6AF82EE9-5824-6D2F-1B85-6FAC70461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79" y="1018798"/>
                <a:ext cx="10152844" cy="5510355"/>
              </a:xfrm>
              <a:prstGeom prst="rect">
                <a:avLst/>
              </a:prstGeom>
              <a:blipFill>
                <a:blip r:embed="rId2"/>
                <a:stretch>
                  <a:fillRect l="-541" t="-5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4805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re 40">
            <a:extLst>
              <a:ext uri="{FF2B5EF4-FFF2-40B4-BE49-F238E27FC236}">
                <a16:creationId xmlns:a16="http://schemas.microsoft.com/office/drawing/2014/main" id="{7FC7B4EB-72F6-0DFD-B63D-4E218CFB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 compound nucleus model: cross-sections</a:t>
            </a:r>
          </a:p>
        </p:txBody>
      </p:sp>
      <p:sp>
        <p:nvSpPr>
          <p:cNvPr id="42" name="Espace réservé de la date 41">
            <a:extLst>
              <a:ext uri="{FF2B5EF4-FFF2-40B4-BE49-F238E27FC236}">
                <a16:creationId xmlns:a16="http://schemas.microsoft.com/office/drawing/2014/main" id="{7C4D027A-E71C-B39E-6970-F0FC182A5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3" name="Espace réservé du pied de page 42">
            <a:extLst>
              <a:ext uri="{FF2B5EF4-FFF2-40B4-BE49-F238E27FC236}">
                <a16:creationId xmlns:a16="http://schemas.microsoft.com/office/drawing/2014/main" id="{E8D95A4B-4F6C-B1CE-8351-0DF08725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44" name="Espace réservé du numéro de diapositive 43">
            <a:extLst>
              <a:ext uri="{FF2B5EF4-FFF2-40B4-BE49-F238E27FC236}">
                <a16:creationId xmlns:a16="http://schemas.microsoft.com/office/drawing/2014/main" id="{8BC044E7-C9BB-EB90-26BD-B1B1FF01B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83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265AFB7-19B6-4D87-E103-1CD19EFA8FC7}"/>
                  </a:ext>
                </a:extLst>
              </p:cNvPr>
              <p:cNvSpPr txBox="1"/>
              <p:nvPr/>
            </p:nvSpPr>
            <p:spPr>
              <a:xfrm>
                <a:off x="882379" y="1018798"/>
                <a:ext cx="10152844" cy="54738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>
                  <a:spcAft>
                    <a:spcPts val="1200"/>
                  </a:spcAft>
                  <a:defRPr>
                    <a:solidFill>
                      <a:srgbClr val="000000"/>
                    </a:solidFill>
                  </a:defRPr>
                </a:lvl1pPr>
                <a:lvl2pPr lvl="1" indent="0">
                  <a:spcBef>
                    <a:spcPts val="600"/>
                  </a:spcBef>
                  <a:spcAft>
                    <a:spcPts val="600"/>
                  </a:spcAft>
                  <a:defRPr sz="1800" i="1">
                    <a:solidFill>
                      <a:srgbClr val="000000"/>
                    </a:solidFill>
                    <a:latin typeface="Cambria Math" panose="02040503050406030204" pitchFamily="18" charset="0"/>
                  </a:defRPr>
                </a:lvl2pPr>
              </a:lstStyle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noProof="0" smtClean="0">
                              <a:latin typeface="Cambria Math" panose="02040503050406030204" pitchFamily="18" charset="0"/>
                            </a:rPr>
                            <m:t>CN</m:t>
                          </m:r>
                        </m:sub>
                      </m:sSub>
                      <m:r>
                        <a:rPr lang="en-US" noProof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noProof="0" smtClean="0">
                                  <a:latin typeface="Cambria Math" panose="02040503050406030204" pitchFamily="18" charset="0"/>
                                </a:rPr>
                                <m:t>⟶</m:t>
                              </m:r>
                              <m:r>
                                <a:rPr lang="en-US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noProof="0" dirty="0"/>
              </a:p>
              <a:p>
                <a:r>
                  <a:rPr lang="en-US" sz="1800" noProof="0" dirty="0"/>
                  <a:t>The sum over the final state replace by an average given the statistical number of final channels:</a:t>
                </a:r>
              </a:p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  <m:sup/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sz="1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noProof="0" dirty="0"/>
              </a:p>
              <a:p>
                <a:r>
                  <a:rPr lang="en-US" sz="1800" noProof="0" dirty="0"/>
                  <a:t>The final state (mass partition) can be a </a:t>
                </a:r>
                <a14:m>
                  <m:oMath xmlns:m="http://schemas.openxmlformats.org/officeDocument/2006/math">
                    <m:r>
                      <a:rPr lang="en-US" sz="1800" noProof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800" noProof="0" dirty="0"/>
                  <a:t>, n , p, d, t,…, fission </a:t>
                </a:r>
                <a14:m>
                  <m:oMath xmlns:m="http://schemas.openxmlformats.org/officeDocument/2006/math">
                    <m:r>
                      <a:rPr lang="en-US" sz="1800" noProof="0">
                        <a:latin typeface="Cambria Math" panose="02040503050406030204" pitchFamily="18" charset="0"/>
                      </a:rPr>
                      <m:t>⊗</m:t>
                    </m:r>
                  </m:oMath>
                </a14:m>
                <a:r>
                  <a:rPr lang="en-US" sz="1800" noProof="0" dirty="0"/>
                  <a:t> residual nucleus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⟶</m:t>
                          </m:r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1800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  <m:r>
                                        <a:rPr lang="en-US" sz="1800" noProof="0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den>
                              </m:f>
                            </m:e>
                          </m:nary>
                          <m:sSubSup>
                            <m:sSubSupPr>
                              <m:ctrlP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sub>
                            <m:sup>
                              <m:sSup>
                                <m:sSupPr>
                                  <m:ctrlP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p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</m:sup>
                          </m:sSubSup>
                          <m:d>
                            <m:dPr>
                              <m:ctrlP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  <m:f>
                            <m:fPr>
                              <m:ctrlPr>
                                <a:rPr lang="en-US" sz="18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8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noProof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e>
                                        <m:sup>
                                          <m: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p>
                                      </m:sSup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sz="1800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noProof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</m:e>
                              </m:d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800" noProof="0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sz="18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800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800" noProof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  <m:sup>
                                          <m:sSup>
                                            <m:sSupPr>
                                              <m:ctrlPr>
                                                <a:rPr lang="en-US" sz="1800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𝐽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sup>
                                          </m:sSup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noProof="0" smtClean="0"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</m:den>
                          </m:f>
                          <m:sSub>
                            <m:sSubPr>
                              <m:ctrlP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⟶</m:t>
                              </m:r>
                              <m:r>
                                <a:rPr lang="en-US" sz="1800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noProof="0" dirty="0"/>
              </a:p>
              <a:p>
                <a:r>
                  <a:rPr lang="en-US" sz="1800" noProof="0" dirty="0"/>
                  <a:t>With the quantum numbers </a:t>
                </a:r>
                <a14:m>
                  <m:oMath xmlns:m="http://schemas.openxmlformats.org/officeDocument/2006/math">
                    <m:r>
                      <a:rPr lang="en-US" sz="1800" noProof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1800" noProof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800" noProof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800" noProof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noProof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a:rPr lang="en-US" sz="1800" noProof="0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800" noProof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noProof="0" dirty="0"/>
                  <a:t> and </a:t>
                </a:r>
                <a14:m>
                  <m:oMath xmlns:m="http://schemas.openxmlformats.org/officeDocument/2006/math">
                    <m:r>
                      <a:rPr lang="en-US" sz="1800" noProof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800" noProof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i="1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noProof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noProof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1800" noProof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noProof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sz="1800" noProof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sup>
                    </m:sSup>
                    <m:sSub>
                      <m:sSubPr>
                        <m:ctrlPr>
                          <a:rPr lang="en-US" sz="18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800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noProof="0" dirty="0"/>
                  <a:t> composed of channel quantum numbers plus intrinsic (particle plus residual nucleus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noProof="0" dirty="0"/>
                  <a:t>).</a:t>
                </a:r>
              </a:p>
              <a:p>
                <a:r>
                  <a:rPr lang="en-US" sz="1800" noProof="0" dirty="0"/>
                  <a:t>The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800" i="1" noProof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noProof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noProof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800" b="0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  <m:sup>
                            <m:sSup>
                              <m:sSupPr>
                                <m:ctrlPr>
                                  <a:rPr lang="en-US" sz="1800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noProof="0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  <m:sup>
                                <m:r>
                                  <a:rPr lang="en-US" sz="1800" noProof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sup>
                            </m:sSup>
                          </m:sup>
                        </m:sSubSup>
                        <m:d>
                          <m:dPr>
                            <m:ctrlPr>
                              <a:rPr lang="en-US" sz="1800" noProof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noProof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noProof="0" dirty="0"/>
                  <a:t> is the transmission coefficient to the outgoing channel </a:t>
                </a:r>
                <a14:m>
                  <m:oMath xmlns:m="http://schemas.openxmlformats.org/officeDocument/2006/math">
                    <m:r>
                      <a:rPr lang="en-US" sz="1800" b="0" i="1" noProof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800" noProof="0" dirty="0"/>
                  <a:t> with the outgoing particle plus residual nucleus </a:t>
                </a:r>
                <a14:m>
                  <m:oMath xmlns:m="http://schemas.openxmlformats.org/officeDocument/2006/math">
                    <m:r>
                      <a:rPr lang="en-US" sz="1800" b="0" i="1" noProof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800" noProof="0" dirty="0"/>
                  <a:t>.</a:t>
                </a:r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265AFB7-19B6-4D87-E103-1CD19EFA8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379" y="1018798"/>
                <a:ext cx="10152844" cy="5473871"/>
              </a:xfrm>
              <a:prstGeom prst="rect">
                <a:avLst/>
              </a:prstGeom>
              <a:blipFill>
                <a:blip r:embed="rId2"/>
                <a:stretch>
                  <a:fillRect l="-54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7531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2"/>
              <p:cNvSpPr txBox="1">
                <a:spLocks noChangeArrowheads="1"/>
              </p:cNvSpPr>
              <p:nvPr/>
            </p:nvSpPr>
            <p:spPr bwMode="auto">
              <a:xfrm>
                <a:off x="882380" y="1018798"/>
                <a:ext cx="10371172" cy="4497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noProof="0" dirty="0">
                    <a:solidFill>
                      <a:srgbClr val="000000"/>
                    </a:solidFill>
                  </a:rPr>
                  <a:t>Possible decays: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noProof="0" dirty="0">
                    <a:solidFill>
                      <a:schemeClr val="tx1"/>
                    </a:solidFill>
                  </a:rPr>
                  <a:t> Emission to a discrete level with energy </a:t>
                </a:r>
                <a14:m>
                  <m:oMath xmlns:m="http://schemas.openxmlformats.org/officeDocument/2006/math">
                    <m:r>
                      <a:rPr lang="en-US" sz="1800" i="1" noProof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baseline="-25000" noProof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1800" baseline="-25000" noProof="0" dirty="0">
                  <a:solidFill>
                    <a:schemeClr val="tx1"/>
                  </a:solidFill>
                </a:endParaRPr>
              </a:p>
              <a:p>
                <a:pPr lvl="1" indent="0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  <m:r>
                        <a:rPr lang="en-US" b="0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sSub>
                            <m:sSubPr>
                              <m:ctrlP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sub>
                        <m:sup>
                          <m:sSubSup>
                            <m:sSubSupPr>
                              <m:ctrlP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bSup>
                        </m:sup>
                      </m:sSubSup>
                      <m:d>
                        <m:dPr>
                          <m:ctrlP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fr-FR" b="0" noProof="0" dirty="0">
                  <a:solidFill>
                    <a:srgbClr val="000000"/>
                  </a:solidFill>
                </a:endParaRPr>
              </a:p>
              <a:p>
                <a:pPr lvl="1" indent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noProof="0" dirty="0">
                    <a:solidFill>
                      <a:srgbClr val="000000"/>
                    </a:solidFill>
                  </a:rPr>
                  <a:t>The transmission coefficient is calculated from the optical potential</a:t>
                </a: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noProof="0" dirty="0">
                    <a:solidFill>
                      <a:srgbClr val="000000"/>
                    </a:solidFill>
                  </a:rPr>
                  <a:t> Emission in the level continuum</a:t>
                </a:r>
              </a:p>
              <a:p>
                <a:pPr lvl="1" indent="0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  <m:r>
                        <a:rPr lang="en-US" b="0" i="1" noProof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0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sub>
                            <m:sup>
                              <m:sSubSup>
                                <m:sSubSupPr>
                                  <m:ctrlPr>
                                    <a:rPr lang="en-US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fr-FR" b="0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  <m:sup>
                                  <m:r>
                                    <a:rPr lang="en-US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bSup>
                            </m:sup>
                          </m:sSubSup>
                          <m:d>
                            <m:dPr>
                              <m:ctrlP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fr-FR" b="0" i="1" noProof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noProof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b="0" i="1" noProof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en-US" sz="1800" b="0" noProof="0" dirty="0">
                  <a:solidFill>
                    <a:srgbClr val="000000"/>
                  </a:solidFill>
                </a:endParaRPr>
              </a:p>
              <a:p>
                <a:pPr lvl="1" indent="0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180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 noProof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noProof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fr-FR" sz="1800" b="0" i="1" noProof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en-US" sz="1800" noProof="0" dirty="0">
                    <a:solidFill>
                      <a:srgbClr val="000000"/>
                    </a:solidFill>
                  </a:rPr>
                  <a:t> is the level density of the residual nucleus with quantum number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fr-FR" sz="1800" b="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a:rPr lang="en-US" sz="1800" i="1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bSup>
                    <m:r>
                      <a:rPr lang="en-US" sz="180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noProof="0" dirty="0">
                    <a:solidFill>
                      <a:srgbClr val="000000"/>
                    </a:solidFill>
                  </a:rPr>
                  <a:t>and excitation </a:t>
                </a:r>
                <a14:m>
                  <m:oMath xmlns:m="http://schemas.openxmlformats.org/officeDocument/2006/math">
                    <m:r>
                      <a:rPr lang="en-US" sz="1800" i="1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US" sz="1800" noProof="0" dirty="0">
                  <a:solidFill>
                    <a:srgbClr val="000000"/>
                  </a:solidFill>
                </a:endParaRPr>
              </a:p>
              <a:p>
                <a:pPr marL="342900" indent="-342900">
                  <a:spcBef>
                    <a:spcPts val="6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US" sz="1800" noProof="0" dirty="0">
                    <a:solidFill>
                      <a:srgbClr val="000000"/>
                    </a:solidFill>
                  </a:rPr>
                  <a:t> Emission of photons, fission</a:t>
                </a:r>
              </a:p>
              <a:p>
                <a:pPr lvl="1" indent="0"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800" noProof="0" dirty="0">
                    <a:solidFill>
                      <a:srgbClr val="000000"/>
                    </a:solidFill>
                  </a:rPr>
                  <a:t>Specific treatment (not discussed here)</a:t>
                </a:r>
              </a:p>
            </p:txBody>
          </p:sp>
        </mc:Choice>
        <mc:Fallback xmlns="">
          <p:sp>
            <p:nvSpPr>
              <p:cNvPr id="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80" y="1018798"/>
                <a:ext cx="10371172" cy="4497257"/>
              </a:xfrm>
              <a:prstGeom prst="rect">
                <a:avLst/>
              </a:prstGeom>
              <a:blipFill>
                <a:blip r:embed="rId2"/>
                <a:stretch>
                  <a:fillRect l="-647" t="-542" b="-149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re 21">
            <a:extLst>
              <a:ext uri="{FF2B5EF4-FFF2-40B4-BE49-F238E27FC236}">
                <a16:creationId xmlns:a16="http://schemas.microsoft.com/office/drawing/2014/main" id="{9582CC4B-3C07-C4C8-D197-6C87E2C97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 compound nucleus model: decay channels</a:t>
            </a:r>
          </a:p>
        </p:txBody>
      </p:sp>
      <p:sp>
        <p:nvSpPr>
          <p:cNvPr id="23" name="Espace réservé de la date 22">
            <a:extLst>
              <a:ext uri="{FF2B5EF4-FFF2-40B4-BE49-F238E27FC236}">
                <a16:creationId xmlns:a16="http://schemas.microsoft.com/office/drawing/2014/main" id="{974B4230-536D-B6BD-E5B5-A2F2B749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24" name="Espace réservé du pied de page 23">
            <a:extLst>
              <a:ext uri="{FF2B5EF4-FFF2-40B4-BE49-F238E27FC236}">
                <a16:creationId xmlns:a16="http://schemas.microsoft.com/office/drawing/2014/main" id="{0FA1037B-3431-C5EA-EC8F-671B58F0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F859EC8B-AA03-07DD-B392-8DE1A619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1657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9730C-FD78-8DCD-0394-4BE4FA37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TALYS: model for level densities</a:t>
            </a:r>
          </a:p>
        </p:txBody>
      </p:sp>
      <p:pic>
        <p:nvPicPr>
          <p:cNvPr id="19" name="Picture 2" descr="NdeU23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8407" y="1156648"/>
            <a:ext cx="6621393" cy="5146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Line 4"/>
          <p:cNvSpPr>
            <a:spLocks noChangeShapeType="1"/>
          </p:cNvSpPr>
          <p:nvPr/>
        </p:nvSpPr>
        <p:spPr bwMode="auto">
          <a:xfrm flipV="1">
            <a:off x="3034658" y="1305028"/>
            <a:ext cx="5655133" cy="39194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664108" y="3429000"/>
            <a:ext cx="4117776" cy="881084"/>
            <a:chOff x="3054" y="2139"/>
            <a:chExt cx="2949" cy="631"/>
          </a:xfrm>
        </p:grpSpPr>
        <p:sp>
          <p:nvSpPr>
            <p:cNvPr id="22" name="Line 6"/>
            <p:cNvSpPr>
              <a:spLocks noChangeShapeType="1"/>
            </p:cNvSpPr>
            <p:nvPr/>
          </p:nvSpPr>
          <p:spPr bwMode="auto">
            <a:xfrm flipV="1">
              <a:off x="3054" y="2139"/>
              <a:ext cx="0" cy="6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3144" y="2223"/>
              <a:ext cx="2859" cy="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800" noProof="0" dirty="0"/>
                <a:t>How do we get a reasonable statistical model for the level density?</a:t>
              </a:r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004CBE-5BA8-3991-5717-15060507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B38328-EFAB-7552-7FC7-B4B316AE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428B71-4892-183B-5B5D-031363F7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4095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1078656" y="1040645"/>
            <a:ext cx="4067175" cy="3218400"/>
            <a:chOff x="102" y="645"/>
            <a:chExt cx="2562" cy="2031"/>
          </a:xfrm>
        </p:grpSpPr>
        <p:pic>
          <p:nvPicPr>
            <p:cNvPr id="35" name="Picture 5" descr="disclevel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" y="645"/>
              <a:ext cx="2399" cy="1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019" y="823"/>
              <a:ext cx="5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2400" baseline="50000">
                  <a:solidFill>
                    <a:srgbClr val="0000FF"/>
                  </a:solidFill>
                </a:rPr>
                <a:t>56</a:t>
              </a:r>
              <a:r>
                <a:rPr lang="fr-FR" altLang="fr-FR" sz="2400">
                  <a:solidFill>
                    <a:srgbClr val="0000FF"/>
                  </a:solidFill>
                </a:rPr>
                <a:t>Mn</a:t>
              </a:r>
            </a:p>
          </p:txBody>
        </p:sp>
        <p:sp>
          <p:nvSpPr>
            <p:cNvPr id="38" name="Text Box 7"/>
            <p:cNvSpPr txBox="1">
              <a:spLocks noChangeArrowheads="1"/>
            </p:cNvSpPr>
            <p:nvPr/>
          </p:nvSpPr>
          <p:spPr bwMode="auto">
            <a:xfrm>
              <a:off x="1075" y="1681"/>
              <a:ext cx="4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2400" baseline="50000">
                  <a:solidFill>
                    <a:srgbClr val="FF0000"/>
                  </a:solidFill>
                </a:rPr>
                <a:t>57</a:t>
              </a:r>
              <a:r>
                <a:rPr lang="fr-FR" altLang="fr-FR" sz="2400">
                  <a:solidFill>
                    <a:srgbClr val="FF0000"/>
                  </a:solidFill>
                </a:rPr>
                <a:t>Fe</a:t>
              </a:r>
            </a:p>
          </p:txBody>
        </p:sp>
        <p:sp>
          <p:nvSpPr>
            <p:cNvPr id="39" name="Text Box 8"/>
            <p:cNvSpPr txBox="1">
              <a:spLocks noChangeArrowheads="1"/>
            </p:cNvSpPr>
            <p:nvPr/>
          </p:nvSpPr>
          <p:spPr bwMode="auto">
            <a:xfrm>
              <a:off x="2060" y="1613"/>
              <a:ext cx="4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2400" baseline="50000">
                  <a:solidFill>
                    <a:srgbClr val="00FF00"/>
                  </a:solidFill>
                </a:rPr>
                <a:t>58</a:t>
              </a:r>
              <a:r>
                <a:rPr lang="fr-FR" altLang="fr-FR" sz="2400">
                  <a:solidFill>
                    <a:srgbClr val="00FF00"/>
                  </a:solidFill>
                </a:rPr>
                <a:t>Fe</a:t>
              </a:r>
            </a:p>
          </p:txBody>
        </p:sp>
        <p:sp>
          <p:nvSpPr>
            <p:cNvPr id="40" name="Text Box 9"/>
            <p:cNvSpPr txBox="1">
              <a:spLocks noChangeArrowheads="1"/>
            </p:cNvSpPr>
            <p:nvPr/>
          </p:nvSpPr>
          <p:spPr bwMode="auto">
            <a:xfrm>
              <a:off x="1192" y="2484"/>
              <a:ext cx="5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400">
                  <a:solidFill>
                    <a:srgbClr val="000000"/>
                  </a:solidFill>
                </a:rPr>
                <a:t>E (MeV)</a:t>
              </a: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 rot="16200000">
              <a:off x="25" y="1426"/>
              <a:ext cx="34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400" dirty="0">
                  <a:solidFill>
                    <a:srgbClr val="000000"/>
                  </a:solidFill>
                </a:rPr>
                <a:t>N(E)</a:t>
              </a:r>
            </a:p>
          </p:txBody>
        </p:sp>
      </p:grpSp>
      <p:grpSp>
        <p:nvGrpSpPr>
          <p:cNvPr id="47" name="Group 16"/>
          <p:cNvGrpSpPr>
            <a:grpSpLocks/>
          </p:cNvGrpSpPr>
          <p:nvPr/>
        </p:nvGrpSpPr>
        <p:grpSpPr bwMode="auto">
          <a:xfrm>
            <a:off x="7455504" y="716794"/>
            <a:ext cx="3938588" cy="3559175"/>
            <a:chOff x="3095" y="441"/>
            <a:chExt cx="2481" cy="2242"/>
          </a:xfrm>
        </p:grpSpPr>
        <p:grpSp>
          <p:nvGrpSpPr>
            <p:cNvPr id="48" name="Group 17"/>
            <p:cNvGrpSpPr>
              <a:grpSpLocks/>
            </p:cNvGrpSpPr>
            <p:nvPr/>
          </p:nvGrpSpPr>
          <p:grpSpPr bwMode="auto">
            <a:xfrm>
              <a:off x="3095" y="599"/>
              <a:ext cx="2481" cy="2084"/>
              <a:chOff x="3095" y="599"/>
              <a:chExt cx="2481" cy="2084"/>
            </a:xfrm>
          </p:grpSpPr>
          <p:pic>
            <p:nvPicPr>
              <p:cNvPr id="50" name="Picture 18" descr="resonances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1" y="599"/>
                <a:ext cx="2275" cy="18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3663" y="2489"/>
                <a:ext cx="154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 sz="1400" dirty="0">
                    <a:solidFill>
                      <a:srgbClr val="000000"/>
                    </a:solidFill>
                  </a:rPr>
                  <a:t>Incident neutron </a:t>
                </a:r>
                <a:r>
                  <a:rPr lang="fr-FR" altLang="fr-FR" sz="1400" dirty="0" err="1">
                    <a:solidFill>
                      <a:srgbClr val="000000"/>
                    </a:solidFill>
                  </a:rPr>
                  <a:t>energy</a:t>
                </a:r>
                <a:r>
                  <a:rPr lang="fr-FR" altLang="fr-FR" sz="1400" dirty="0">
                    <a:solidFill>
                      <a:srgbClr val="000000"/>
                    </a:solidFill>
                  </a:rPr>
                  <a:t> (eV)</a:t>
                </a:r>
              </a:p>
            </p:txBody>
          </p:sp>
          <p:sp>
            <p:nvSpPr>
              <p:cNvPr id="52" name="Text Box 20"/>
              <p:cNvSpPr txBox="1">
                <a:spLocks noChangeArrowheads="1"/>
              </p:cNvSpPr>
              <p:nvPr/>
            </p:nvSpPr>
            <p:spPr bwMode="auto">
              <a:xfrm rot="16200000">
                <a:off x="2555" y="1430"/>
                <a:ext cx="1273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altLang="fr-FR" sz="1400">
                    <a:solidFill>
                      <a:srgbClr val="000000"/>
                    </a:solidFill>
                  </a:rPr>
                  <a:t>  Total cross section (b)</a:t>
                </a:r>
              </a:p>
            </p:txBody>
          </p:sp>
        </p:grpSp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4095" y="441"/>
              <a:ext cx="6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sz="1800" dirty="0">
                  <a:solidFill>
                    <a:srgbClr val="000000"/>
                  </a:solidFill>
                </a:rPr>
                <a:t>n+</a:t>
              </a:r>
              <a:r>
                <a:rPr lang="fr-FR" altLang="fr-FR" sz="1800" baseline="50000" dirty="0">
                  <a:solidFill>
                    <a:srgbClr val="000000"/>
                  </a:solidFill>
                </a:rPr>
                <a:t>232</a:t>
              </a:r>
              <a:r>
                <a:rPr lang="fr-FR" altLang="fr-FR" sz="1800" dirty="0">
                  <a:solidFill>
                    <a:srgbClr val="000000"/>
                  </a:solidFill>
                </a:rPr>
                <a:t>Th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081215C-E8D6-26C3-1401-12E1C076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TALYS: level densities microphysics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074F4C-D732-F799-9F43-F8CA81B2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5E9149-BA59-162D-C2F9-F0EE7A2A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5E62D3-3614-F893-1F66-73774AFE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86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2"/>
              <p:cNvSpPr txBox="1">
                <a:spLocks noChangeArrowheads="1"/>
              </p:cNvSpPr>
              <p:nvPr/>
            </p:nvSpPr>
            <p:spPr bwMode="auto">
              <a:xfrm>
                <a:off x="423860" y="4259045"/>
                <a:ext cx="10539600" cy="19144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defTabSz="914400" fontAlgn="auto">
                  <a:spcBef>
                    <a:spcPts val="600"/>
                  </a:spcBef>
                  <a:spcAft>
                    <a:spcPts val="600"/>
                  </a:spcAft>
                  <a:buFontTx/>
                  <a:buChar char="•"/>
                  <a:defRPr/>
                </a:pPr>
                <a:r>
                  <a:rPr lang="en-US" sz="1800" kern="0" noProof="0" dirty="0">
                    <a:solidFill>
                      <a:srgbClr val="000000"/>
                    </a:solidFill>
                  </a:rPr>
                  <a:t>   Exponential increase of the cumulated number of discrete levels </a:t>
                </a:r>
                <a14:m>
                  <m:oMath xmlns:m="http://schemas.openxmlformats.org/officeDocument/2006/math">
                    <m:r>
                      <a:rPr lang="en-US" sz="180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kern="0" noProof="0" dirty="0">
                    <a:solidFill>
                      <a:srgbClr val="000000"/>
                    </a:solidFill>
                  </a:rPr>
                  <a:t> with energy</a:t>
                </a:r>
              </a:p>
              <a:p>
                <a:pPr marL="503238" lvl="2" indent="0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1800" b="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𝜌</m:t>
                    </m:r>
                    <m:d>
                      <m:dPr>
                        <m:ctrlPr>
                          <a:rPr lang="en-US" sz="180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sz="180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𝐸</m:t>
                        </m:r>
                      </m:e>
                    </m:d>
                    <m:r>
                      <a:rPr lang="en-US" sz="180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f>
                      <m:fPr>
                        <m:ctrlP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fPr>
                      <m:num>
                        <m: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𝑑𝑁</m:t>
                        </m:r>
                        <m: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(</m:t>
                        </m:r>
                        <m: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𝐸</m:t>
                        </m:r>
                        <m: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)</m:t>
                        </m:r>
                      </m:num>
                      <m:den>
                        <m:r>
                          <a:rPr lang="en-US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𝑑𝐸</m:t>
                        </m:r>
                      </m:den>
                    </m:f>
                  </m:oMath>
                </a14:m>
                <a:r>
                  <a:rPr lang="en-US" sz="1800" kern="0" noProof="0" dirty="0">
                    <a:solidFill>
                      <a:srgbClr val="000000"/>
                    </a:solidFill>
                    <a:sym typeface="Symbol" pitchFamily="18" charset="2"/>
                  </a:rPr>
                  <a:t> increases exponentially</a:t>
                </a:r>
                <a:endParaRPr lang="en-US" sz="1800" kern="0" noProof="0" dirty="0">
                  <a:solidFill>
                    <a:srgbClr val="000000"/>
                  </a:solidFill>
                </a:endParaRPr>
              </a:p>
              <a:p>
                <a:pPr marL="503238" lvl="2" indent="0" defTabSz="914400" fontAlgn="auto">
                  <a:spcBef>
                    <a:spcPts val="0"/>
                  </a:spcBef>
                  <a:spcAft>
                    <a:spcPts val="600"/>
                  </a:spcAft>
                  <a:defRPr/>
                </a:pPr>
                <a:r>
                  <a:rPr lang="en-US" sz="1800" kern="0" noProof="0" dirty="0">
                    <a:solidFill>
                      <a:srgbClr val="000000"/>
                    </a:solidFill>
                    <a:sym typeface="Symbol" pitchFamily="18" charset="2"/>
                  </a:rPr>
                  <a:t>odd-even effects are important</a:t>
                </a:r>
                <a:endParaRPr lang="en-US" sz="1800" kern="0" noProof="0" dirty="0">
                  <a:solidFill>
                    <a:srgbClr val="000000"/>
                  </a:solidFill>
                </a:endParaRPr>
              </a:p>
              <a:p>
                <a:pPr defTabSz="914400" fontAlgn="auto">
                  <a:spcBef>
                    <a:spcPts val="600"/>
                  </a:spcBef>
                  <a:spcAft>
                    <a:spcPts val="600"/>
                  </a:spcAft>
                  <a:buFontTx/>
                  <a:buChar char="•"/>
                  <a:defRPr/>
                </a:pPr>
                <a:r>
                  <a:rPr lang="en-US" sz="1800" kern="0" noProof="0" dirty="0">
                    <a:solidFill>
                      <a:srgbClr val="000000"/>
                    </a:solidFill>
                  </a:rPr>
                  <a:t>   Mean spacings of s-wave neutron resonances at E</a:t>
                </a:r>
                <a:r>
                  <a:rPr lang="en-US" sz="1800" kern="0" baseline="-25000" noProof="0" dirty="0">
                    <a:solidFill>
                      <a:srgbClr val="000000"/>
                    </a:solidFill>
                  </a:rPr>
                  <a:t>n</a:t>
                </a:r>
                <a:r>
                  <a:rPr lang="en-US" sz="1800" kern="0" noProof="0" dirty="0">
                    <a:solidFill>
                      <a:srgbClr val="000000"/>
                    </a:solidFill>
                  </a:rPr>
                  <a:t> of the order of few eV</a:t>
                </a:r>
              </a:p>
              <a:p>
                <a:pPr marL="503238" lvl="2" indent="0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fr-FR" sz="1800" b="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𝜌</m:t>
                    </m:r>
                    <m:r>
                      <a:rPr lang="fr-FR" sz="1800" b="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(</m:t>
                    </m:r>
                    <m:sSub>
                      <m:sSubPr>
                        <m:ctrlPr>
                          <a:rPr lang="fr-FR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fr-FR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𝐸</m:t>
                        </m:r>
                      </m:e>
                      <m:sub>
                        <m:r>
                          <a:rPr lang="fr-FR" sz="1800" b="0" i="1" kern="0" noProof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𝑛</m:t>
                        </m:r>
                      </m:sub>
                    </m:sSub>
                    <m:r>
                      <a:rPr lang="fr-FR" sz="1800" b="0" i="1" kern="0" noProof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sz="1800" kern="0" noProof="0" dirty="0">
                    <a:solidFill>
                      <a:srgbClr val="000000"/>
                    </a:solidFill>
                    <a:sym typeface="Symbol" pitchFamily="18" charset="2"/>
                  </a:rPr>
                  <a:t> is of the order of </a:t>
                </a:r>
                <a14:m>
                  <m:oMath xmlns:m="http://schemas.openxmlformats.org/officeDocument/2006/math">
                    <m:r>
                      <a:rPr lang="en-US" sz="1800" i="1" kern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10</m:t>
                    </m:r>
                    <m:r>
                      <a:rPr lang="en-US" sz="1800" i="1" kern="0" baseline="5000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4</m:t>
                    </m:r>
                    <m:r>
                      <a:rPr lang="en-US" sz="1800" i="1" kern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–10</m:t>
                    </m:r>
                    <m:r>
                      <a:rPr lang="en-US" sz="1800" i="1" kern="0" baseline="5000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6</m:t>
                    </m:r>
                    <m:r>
                      <a:rPr lang="en-US" sz="1800" i="1" kern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US" sz="1800" kern="0" noProof="0" dirty="0">
                    <a:solidFill>
                      <a:srgbClr val="000000"/>
                    </a:solidFill>
                    <a:sym typeface="Symbol" pitchFamily="18" charset="2"/>
                  </a:rPr>
                  <a:t>levels per MeV (hence the statistical approximation)</a:t>
                </a:r>
                <a:endParaRPr lang="en-US" sz="1800" kern="0" baseline="50000" noProof="0" dirty="0">
                  <a:solidFill>
                    <a:srgbClr val="000000"/>
                  </a:solidFill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860" y="4259045"/>
                <a:ext cx="10539600" cy="1914435"/>
              </a:xfrm>
              <a:prstGeom prst="rect">
                <a:avLst/>
              </a:prstGeom>
              <a:blipFill>
                <a:blip r:embed="rId4"/>
                <a:stretch>
                  <a:fillRect l="-405" t="-1911" b="-41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5890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A82251-A5B4-5871-EC32-5F7BA509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TALYS: level densities microphysics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BC58DFD-8B25-DA0D-8636-C920630E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9A48EB-2A5C-6B7C-6EAA-E01F00B6C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B63731-3667-0E8A-55D8-A60CBC9F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87</a:t>
            </a:fld>
            <a:endParaRPr lang="fr-FR"/>
          </a:p>
        </p:txBody>
      </p:sp>
      <p:pic>
        <p:nvPicPr>
          <p:cNvPr id="157" name="Picture 3" descr="D0etanoDelta">
            <a:extLst>
              <a:ext uri="{FF2B5EF4-FFF2-40B4-BE49-F238E27FC236}">
                <a16:creationId xmlns:a16="http://schemas.microsoft.com/office/drawing/2014/main" id="{474C5E00-711A-A65D-553C-5715599E1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53" y="3539650"/>
            <a:ext cx="2973073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5" descr="D0etaavecDelta">
            <a:extLst>
              <a:ext uri="{FF2B5EF4-FFF2-40B4-BE49-F238E27FC236}">
                <a16:creationId xmlns:a16="http://schemas.microsoft.com/office/drawing/2014/main" id="{E5D09F25-D127-4F7E-E847-14C635CB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5886" y="3539650"/>
            <a:ext cx="2971601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" name="Rectangle 165">
            <a:extLst>
              <a:ext uri="{FF2B5EF4-FFF2-40B4-BE49-F238E27FC236}">
                <a16:creationId xmlns:a16="http://schemas.microsoft.com/office/drawing/2014/main" id="{3BC51549-F812-72A5-291E-AA4521A6F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280" y="6002427"/>
            <a:ext cx="14372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r>
              <a:rPr lang="fr-FR" altLang="fr-FR" sz="1800" dirty="0">
                <a:solidFill>
                  <a:srgbClr val="FF0000"/>
                </a:solidFill>
                <a:latin typeface="Arial" charset="0"/>
                <a:sym typeface="Symbol" pitchFamily="18" charset="2"/>
              </a:rPr>
              <a:t>Shell </a:t>
            </a:r>
            <a:r>
              <a:rPr lang="fr-FR" altLang="fr-FR" sz="1800" dirty="0" err="1">
                <a:solidFill>
                  <a:srgbClr val="FF0000"/>
                </a:solidFill>
                <a:latin typeface="Arial" charset="0"/>
                <a:sym typeface="Symbol" pitchFamily="18" charset="2"/>
              </a:rPr>
              <a:t>effects</a:t>
            </a:r>
            <a:endParaRPr lang="fr-FR" altLang="fr-FR" sz="1800" dirty="0">
              <a:solidFill>
                <a:srgbClr val="FF0000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3BF2025-ED8C-44B2-C708-58F5991A72C9}"/>
              </a:ext>
            </a:extLst>
          </p:cNvPr>
          <p:cNvSpPr>
            <a:spLocks noChangeArrowheads="1"/>
          </p:cNvSpPr>
          <p:nvPr/>
        </p:nvSpPr>
        <p:spPr bwMode="auto">
          <a:xfrm rot="2524193">
            <a:off x="3090958" y="5054932"/>
            <a:ext cx="1168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r>
              <a:rPr lang="fr-FR" altLang="fr-FR" sz="1400" dirty="0">
                <a:solidFill>
                  <a:srgbClr val="FF0000"/>
                </a:solidFill>
                <a:latin typeface="Arial" charset="0"/>
                <a:sym typeface="Symbol" pitchFamily="18" charset="2"/>
              </a:rPr>
              <a:t>Z=82,N=126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447A972C-77C5-FA34-3549-169A824ED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707" y="5723176"/>
            <a:ext cx="242888" cy="242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26AB991B-C8DC-D41B-9DDA-7E8745906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2242" y="5818590"/>
            <a:ext cx="71205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sym typeface="Symbol" pitchFamily="18" charset="2"/>
              </a:rPr>
              <a:t>Masse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ZoneTexte 249">
                <a:extLst>
                  <a:ext uri="{FF2B5EF4-FFF2-40B4-BE49-F238E27FC236}">
                    <a16:creationId xmlns:a16="http://schemas.microsoft.com/office/drawing/2014/main" id="{97959BB9-97AA-5635-A4AB-BF8F6BF28D36}"/>
                  </a:ext>
                </a:extLst>
              </p:cNvPr>
              <p:cNvSpPr txBox="1"/>
              <p:nvPr/>
            </p:nvSpPr>
            <p:spPr>
              <a:xfrm>
                <a:off x="4494841" y="1073832"/>
                <a:ext cx="6445291" cy="1396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fr-FR" sz="2800" b="1" i="1" smtClean="0">
                          <a:latin typeface="Cambria Math" panose="02040503050406030204" pitchFamily="18" charset="0"/>
                        </a:rPr>
                        <m:t>𝝆</m:t>
                      </m:r>
                      <m:d>
                        <m:dPr>
                          <m:ctrlP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fr-FR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  <m:r>
                            <a:rPr lang="fr-FR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800" b="1" i="1" smtClean="0">
                              <a:solidFill>
                                <a:srgbClr val="B2B2B2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</m:d>
                      <m:r>
                        <a:rPr lang="fr-FR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 smtClean="0">
                              <a:solidFill>
                                <a:srgbClr val="B2B2B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B2B2B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B2B2B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f>
                        <m:fPr>
                          <m:ctrlP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rad>
                        </m:num>
                        <m:den>
                          <m: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f>
                        <m:fPr>
                          <m:ctrlPr>
                            <a:rPr lang="fr-FR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𝐞</m:t>
                              </m:r>
                            </m:e>
                            <m:sup>
                              <m: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ad>
                                <m:radPr>
                                  <m:degHide m:val="on"/>
                                  <m:ctrlP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𝒂𝑬</m:t>
                                  </m:r>
                                </m:e>
                              </m:rad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fr-FR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f>
                        <m:fPr>
                          <m:ctrlP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√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sSup>
                            <m:sSupPr>
                              <m:ctrlP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p>
                              <m: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28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800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800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𝑱</m:t>
                                      </m:r>
                                      <m:r>
                                        <a:rPr lang="fr-FR" sz="2800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fr-FR" sz="2800" b="1" i="1" smtClean="0">
                                              <a:solidFill>
                                                <a:srgbClr val="0000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800" b="1" i="1" smtClean="0">
                                              <a:solidFill>
                                                <a:srgbClr val="0000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num>
                                        <m:den>
                                          <m:r>
                                            <a:rPr lang="fr-FR" sz="2800" b="1" i="1" smtClean="0">
                                              <a:solidFill>
                                                <a:srgbClr val="0000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8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fr-FR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sSup>
                                <m:sSupPr>
                                  <m:ctrlPr>
                                    <a:rPr lang="fr-FR" sz="28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𝝈</m:t>
                                  </m:r>
                                </m:e>
                                <m:sup>
                                  <m:r>
                                    <a:rPr lang="fr-FR" sz="28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fr-FR" sz="2800" b="1" dirty="0"/>
              </a:p>
            </p:txBody>
          </p:sp>
        </mc:Choice>
        <mc:Fallback xmlns="">
          <p:sp>
            <p:nvSpPr>
              <p:cNvPr id="250" name="ZoneTexte 249">
                <a:extLst>
                  <a:ext uri="{FF2B5EF4-FFF2-40B4-BE49-F238E27FC236}">
                    <a16:creationId xmlns:a16="http://schemas.microsoft.com/office/drawing/2014/main" id="{97959BB9-97AA-5635-A4AB-BF8F6BF28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841" y="1073832"/>
                <a:ext cx="6445291" cy="13969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1" name="Rectangle 180">
            <a:extLst>
              <a:ext uri="{FF2B5EF4-FFF2-40B4-BE49-F238E27FC236}">
                <a16:creationId xmlns:a16="http://schemas.microsoft.com/office/drawing/2014/main" id="{472A3677-CF37-2A7B-CD1E-C8DBB45FC4F0}"/>
              </a:ext>
            </a:extLst>
          </p:cNvPr>
          <p:cNvSpPr>
            <a:spLocks noChangeArrowheads="1"/>
          </p:cNvSpPr>
          <p:nvPr/>
        </p:nvSpPr>
        <p:spPr bwMode="auto">
          <a:xfrm rot="840000">
            <a:off x="2649244" y="5830496"/>
            <a:ext cx="1119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r>
              <a:rPr lang="fr-FR" altLang="fr-FR" sz="1400" dirty="0">
                <a:solidFill>
                  <a:srgbClr val="FF0000"/>
                </a:solidFill>
                <a:latin typeface="Arial" charset="0"/>
                <a:sym typeface="Symbol" pitchFamily="18" charset="2"/>
              </a:rPr>
              <a:t>Z=20, N=28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39C528FE-2EFA-6B31-020C-CD09405C80E8}"/>
              </a:ext>
            </a:extLst>
          </p:cNvPr>
          <p:cNvSpPr>
            <a:spLocks noChangeArrowheads="1"/>
          </p:cNvSpPr>
          <p:nvPr/>
        </p:nvSpPr>
        <p:spPr bwMode="auto">
          <a:xfrm rot="1848974">
            <a:off x="2502465" y="5054932"/>
            <a:ext cx="1069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r>
              <a:rPr lang="fr-FR" altLang="fr-FR" sz="1400" dirty="0">
                <a:solidFill>
                  <a:srgbClr val="FF0000"/>
                </a:solidFill>
                <a:latin typeface="Arial" charset="0"/>
                <a:sym typeface="Symbol" pitchFamily="18" charset="2"/>
              </a:rPr>
              <a:t>Z=50,N=82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5AA109A3-2DB2-D283-E795-3E23C0022C96}"/>
              </a:ext>
            </a:extLst>
          </p:cNvPr>
          <p:cNvSpPr>
            <a:spLocks noChangeArrowheads="1"/>
          </p:cNvSpPr>
          <p:nvPr/>
        </p:nvSpPr>
        <p:spPr bwMode="auto">
          <a:xfrm rot="1219416">
            <a:off x="2322610" y="5168348"/>
            <a:ext cx="612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r>
              <a:rPr lang="fr-FR" altLang="fr-FR" sz="1400" dirty="0">
                <a:solidFill>
                  <a:srgbClr val="FF0000"/>
                </a:solidFill>
                <a:latin typeface="Arial" charset="0"/>
                <a:sym typeface="Symbol" pitchFamily="18" charset="2"/>
              </a:rPr>
              <a:t>N=50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ZoneTexte 250">
                <a:extLst>
                  <a:ext uri="{FF2B5EF4-FFF2-40B4-BE49-F238E27FC236}">
                    <a16:creationId xmlns:a16="http://schemas.microsoft.com/office/drawing/2014/main" id="{09B7645B-E84E-8E1A-0B17-A06AC1843F71}"/>
                  </a:ext>
                </a:extLst>
              </p:cNvPr>
              <p:cNvSpPr txBox="1"/>
              <p:nvPr/>
            </p:nvSpPr>
            <p:spPr>
              <a:xfrm>
                <a:off x="8353445" y="4554690"/>
                <a:ext cx="2208169" cy="1492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fr-FR" sz="1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fr-FR" sz="1800" b="0" i="0" smtClean="0">
                                          <a:latin typeface="Cambria Math" panose="02040503050406030204" pitchFamily="18" charset="0"/>
                                        </a:rPr>
                                        <m:t>odd−odd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12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fr-FR" sz="1800" b="0" i="0" smtClean="0">
                                          <a:latin typeface="Cambria Math" panose="02040503050406030204" pitchFamily="18" charset="0"/>
                                        </a:rPr>
                                        <m:t>odd−even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>
                                        <m:fPr>
                                          <m:ctrlP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800" i="1">
                                              <a:latin typeface="Cambria Math" panose="02040503050406030204" pitchFamily="18" charset="0"/>
                                            </a:rPr>
                                            <m:t>24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fr-FR" sz="1800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fr-FR" sz="1800" b="0" i="0" smtClean="0">
                                          <a:latin typeface="Cambria Math" panose="02040503050406030204" pitchFamily="18" charset="0"/>
                                        </a:rPr>
                                        <m:t>even−even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51" name="ZoneTexte 250">
                <a:extLst>
                  <a:ext uri="{FF2B5EF4-FFF2-40B4-BE49-F238E27FC236}">
                    <a16:creationId xmlns:a16="http://schemas.microsoft.com/office/drawing/2014/main" id="{09B7645B-E84E-8E1A-0B17-A06AC1843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445" y="4554690"/>
                <a:ext cx="2208169" cy="14928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ZoneTexte 251">
                <a:extLst>
                  <a:ext uri="{FF2B5EF4-FFF2-40B4-BE49-F238E27FC236}">
                    <a16:creationId xmlns:a16="http://schemas.microsoft.com/office/drawing/2014/main" id="{A3E88C66-599F-7713-0036-E8128C9D018E}"/>
                  </a:ext>
                </a:extLst>
              </p:cNvPr>
              <p:cNvSpPr txBox="1"/>
              <p:nvPr/>
            </p:nvSpPr>
            <p:spPr>
              <a:xfrm>
                <a:off x="8364354" y="3145024"/>
                <a:ext cx="3526834" cy="11176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1800" dirty="0"/>
                  <a:t>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1800" b="0" i="0" smtClean="0">
                            <a:latin typeface="Cambria Math" panose="02040503050406030204" pitchFamily="18" charset="0"/>
                          </a:rPr>
                          <m:t>rig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1800" dirty="0"/>
                  <a:t> odd even effects are accounted via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Sup>
                        <m:sSup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52" name="ZoneTexte 251">
                <a:extLst>
                  <a:ext uri="{FF2B5EF4-FFF2-40B4-BE49-F238E27FC236}">
                    <a16:creationId xmlns:a16="http://schemas.microsoft.com/office/drawing/2014/main" id="{A3E88C66-599F-7713-0036-E8128C9D0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54" y="3145024"/>
                <a:ext cx="3526834" cy="1117678"/>
              </a:xfrm>
              <a:prstGeom prst="rect">
                <a:avLst/>
              </a:prstGeom>
              <a:blipFill>
                <a:blip r:embed="rId6"/>
                <a:stretch>
                  <a:fillRect l="-3972" r="-2418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4" name="Picture 5" descr="Image1">
            <a:extLst>
              <a:ext uri="{FF2B5EF4-FFF2-40B4-BE49-F238E27FC236}">
                <a16:creationId xmlns:a16="http://schemas.microsoft.com/office/drawing/2014/main" id="{E5C0822B-8940-8371-4E7B-D6146C167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807" y="658099"/>
            <a:ext cx="3666786" cy="265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7" name="Connecteur droit avec flèche 256">
            <a:extLst>
              <a:ext uri="{FF2B5EF4-FFF2-40B4-BE49-F238E27FC236}">
                <a16:creationId xmlns:a16="http://schemas.microsoft.com/office/drawing/2014/main" id="{4352D7CF-A3FF-B935-8829-2870B3457AFD}"/>
              </a:ext>
            </a:extLst>
          </p:cNvPr>
          <p:cNvCxnSpPr>
            <a:cxnSpLocks/>
            <a:stCxn id="166" idx="1"/>
          </p:cNvCxnSpPr>
          <p:nvPr/>
        </p:nvCxnSpPr>
        <p:spPr>
          <a:xfrm flipH="1" flipV="1">
            <a:off x="2002172" y="5190437"/>
            <a:ext cx="2512108" cy="996656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0" name="Connecteur droit avec flèche 259">
            <a:extLst>
              <a:ext uri="{FF2B5EF4-FFF2-40B4-BE49-F238E27FC236}">
                <a16:creationId xmlns:a16="http://schemas.microsoft.com/office/drawing/2014/main" id="{9F2F37AD-EFF8-9BC4-4F21-F79B96B56DD3}"/>
              </a:ext>
            </a:extLst>
          </p:cNvPr>
          <p:cNvCxnSpPr>
            <a:cxnSpLocks/>
            <a:stCxn id="166" idx="1"/>
          </p:cNvCxnSpPr>
          <p:nvPr/>
        </p:nvCxnSpPr>
        <p:spPr>
          <a:xfrm flipH="1" flipV="1">
            <a:off x="1736135" y="5375724"/>
            <a:ext cx="2778145" cy="811369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5" name="Connecteur droit avec flèche 264">
            <a:extLst>
              <a:ext uri="{FF2B5EF4-FFF2-40B4-BE49-F238E27FC236}">
                <a16:creationId xmlns:a16="http://schemas.microsoft.com/office/drawing/2014/main" id="{B70DE2A4-7EB8-5507-4171-F4A42DD029FC}"/>
              </a:ext>
            </a:extLst>
          </p:cNvPr>
          <p:cNvCxnSpPr>
            <a:cxnSpLocks/>
          </p:cNvCxnSpPr>
          <p:nvPr/>
        </p:nvCxnSpPr>
        <p:spPr>
          <a:xfrm flipH="1" flipV="1">
            <a:off x="3063076" y="4877236"/>
            <a:ext cx="1480007" cy="1309857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9" name="Connecteur droit avec flèche 268">
            <a:extLst>
              <a:ext uri="{FF2B5EF4-FFF2-40B4-BE49-F238E27FC236}">
                <a16:creationId xmlns:a16="http://schemas.microsoft.com/office/drawing/2014/main" id="{5693660D-2E7A-59EE-8A2D-4A10B7179E7C}"/>
              </a:ext>
            </a:extLst>
          </p:cNvPr>
          <p:cNvCxnSpPr>
            <a:cxnSpLocks/>
            <a:stCxn id="166" idx="1"/>
          </p:cNvCxnSpPr>
          <p:nvPr/>
        </p:nvCxnSpPr>
        <p:spPr>
          <a:xfrm flipH="1" flipV="1">
            <a:off x="2453081" y="5038976"/>
            <a:ext cx="2061199" cy="1148117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2" name="Rectangle 281">
            <a:extLst>
              <a:ext uri="{FF2B5EF4-FFF2-40B4-BE49-F238E27FC236}">
                <a16:creationId xmlns:a16="http://schemas.microsoft.com/office/drawing/2014/main" id="{7AB61FAF-4751-2E3B-78CA-FF22E829C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043" y="5723176"/>
            <a:ext cx="242888" cy="242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7558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2"/>
          <p:cNvGrpSpPr>
            <a:grpSpLocks/>
          </p:cNvGrpSpPr>
          <p:nvPr/>
        </p:nvGrpSpPr>
        <p:grpSpPr bwMode="auto">
          <a:xfrm>
            <a:off x="2805114" y="759615"/>
            <a:ext cx="6205537" cy="3743325"/>
            <a:chOff x="807" y="777"/>
            <a:chExt cx="3909" cy="2358"/>
          </a:xfrm>
        </p:grpSpPr>
        <p:sp>
          <p:nvSpPr>
            <p:cNvPr id="56" name="Rectangle 3"/>
            <p:cNvSpPr>
              <a:spLocks noChangeArrowheads="1"/>
            </p:cNvSpPr>
            <p:nvPr/>
          </p:nvSpPr>
          <p:spPr bwMode="auto">
            <a:xfrm>
              <a:off x="1318" y="921"/>
              <a:ext cx="3318" cy="187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ker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57" name="Group 4"/>
            <p:cNvGrpSpPr>
              <a:grpSpLocks/>
            </p:cNvGrpSpPr>
            <p:nvPr/>
          </p:nvGrpSpPr>
          <p:grpSpPr bwMode="auto">
            <a:xfrm>
              <a:off x="807" y="777"/>
              <a:ext cx="627" cy="2125"/>
              <a:chOff x="807" y="777"/>
              <a:chExt cx="627" cy="2125"/>
            </a:xfrm>
          </p:grpSpPr>
          <p:sp>
            <p:nvSpPr>
              <p:cNvPr id="70" name="Text Box 5"/>
              <p:cNvSpPr txBox="1">
                <a:spLocks noChangeArrowheads="1"/>
              </p:cNvSpPr>
              <p:nvPr/>
            </p:nvSpPr>
            <p:spPr bwMode="auto">
              <a:xfrm>
                <a:off x="1148" y="2690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71" name="Text Box 6"/>
              <p:cNvSpPr txBox="1">
                <a:spLocks noChangeArrowheads="1"/>
              </p:cNvSpPr>
              <p:nvPr/>
            </p:nvSpPr>
            <p:spPr bwMode="auto">
              <a:xfrm>
                <a:off x="1076" y="2314"/>
                <a:ext cx="35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 dirty="0">
                    <a:solidFill>
                      <a:srgbClr val="000000"/>
                    </a:solidFill>
                  </a:rPr>
                  <a:t>10 </a:t>
                </a:r>
                <a:r>
                  <a:rPr lang="fr-FR" altLang="fr-FR" sz="2400" kern="0" dirty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2" name="Text Box 7"/>
              <p:cNvSpPr txBox="1">
                <a:spLocks noChangeArrowheads="1"/>
              </p:cNvSpPr>
              <p:nvPr/>
            </p:nvSpPr>
            <p:spPr bwMode="auto">
              <a:xfrm>
                <a:off x="1009" y="1721"/>
                <a:ext cx="4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 dirty="0">
                    <a:solidFill>
                      <a:srgbClr val="000000"/>
                    </a:solidFill>
                  </a:rPr>
                  <a:t>10</a:t>
                </a:r>
                <a:r>
                  <a:rPr lang="fr-FR" altLang="fr-FR" sz="8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600" b="1" kern="0" baseline="40000" dirty="0">
                    <a:solidFill>
                      <a:srgbClr val="000000"/>
                    </a:solidFill>
                  </a:rPr>
                  <a:t>3</a:t>
                </a:r>
                <a:r>
                  <a:rPr lang="fr-FR" altLang="fr-FR" sz="16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2400" kern="0" dirty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1009" y="1402"/>
                <a:ext cx="4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 dirty="0">
                    <a:solidFill>
                      <a:srgbClr val="000000"/>
                    </a:solidFill>
                  </a:rPr>
                  <a:t>10</a:t>
                </a:r>
                <a:r>
                  <a:rPr lang="fr-FR" altLang="fr-FR" sz="8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600" b="1" kern="0" baseline="40000" dirty="0">
                    <a:solidFill>
                      <a:srgbClr val="000000"/>
                    </a:solidFill>
                  </a:rPr>
                  <a:t>4</a:t>
                </a:r>
                <a:r>
                  <a:rPr lang="fr-FR" altLang="fr-FR" sz="1600" b="1" kern="0" dirty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2400" kern="0" dirty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4" name="Text Box 9"/>
              <p:cNvSpPr txBox="1">
                <a:spLocks noChangeArrowheads="1"/>
              </p:cNvSpPr>
              <p:nvPr/>
            </p:nvSpPr>
            <p:spPr bwMode="auto">
              <a:xfrm>
                <a:off x="1009" y="1087"/>
                <a:ext cx="4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>
                    <a:solidFill>
                      <a:srgbClr val="000000"/>
                    </a:solidFill>
                  </a:rPr>
                  <a:t>10</a:t>
                </a:r>
                <a:r>
                  <a:rPr lang="fr-FR" altLang="fr-FR" sz="8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600" b="1" kern="0" baseline="40000">
                    <a:solidFill>
                      <a:srgbClr val="000000"/>
                    </a:solidFill>
                  </a:rPr>
                  <a:t>5</a:t>
                </a:r>
                <a:r>
                  <a:rPr lang="fr-FR" altLang="fr-FR" sz="16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2400" kern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5" name="Text Box 10"/>
              <p:cNvSpPr txBox="1">
                <a:spLocks noChangeArrowheads="1"/>
              </p:cNvSpPr>
              <p:nvPr/>
            </p:nvSpPr>
            <p:spPr bwMode="auto">
              <a:xfrm>
                <a:off x="1009" y="777"/>
                <a:ext cx="4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>
                    <a:solidFill>
                      <a:srgbClr val="000000"/>
                    </a:solidFill>
                  </a:rPr>
                  <a:t>10</a:t>
                </a:r>
                <a:r>
                  <a:rPr lang="fr-FR" altLang="fr-FR" sz="8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600" b="1" kern="0" baseline="40000">
                    <a:solidFill>
                      <a:srgbClr val="000000"/>
                    </a:solidFill>
                  </a:rPr>
                  <a:t>6</a:t>
                </a:r>
                <a:r>
                  <a:rPr lang="fr-FR" altLang="fr-FR" sz="16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2400" kern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6" name="Text Box 11"/>
              <p:cNvSpPr txBox="1">
                <a:spLocks noChangeArrowheads="1"/>
              </p:cNvSpPr>
              <p:nvPr/>
            </p:nvSpPr>
            <p:spPr bwMode="auto">
              <a:xfrm>
                <a:off x="1009" y="2023"/>
                <a:ext cx="4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>
                    <a:solidFill>
                      <a:srgbClr val="000000"/>
                    </a:solidFill>
                  </a:rPr>
                  <a:t>10</a:t>
                </a:r>
                <a:r>
                  <a:rPr lang="fr-FR" altLang="fr-FR" sz="8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1600" b="1" kern="0" baseline="40000">
                    <a:solidFill>
                      <a:srgbClr val="000000"/>
                    </a:solidFill>
                  </a:rPr>
                  <a:t>2</a:t>
                </a:r>
                <a:r>
                  <a:rPr lang="fr-FR" altLang="fr-FR" sz="1600" b="1" kern="0">
                    <a:solidFill>
                      <a:srgbClr val="000000"/>
                    </a:solidFill>
                  </a:rPr>
                  <a:t> </a:t>
                </a:r>
                <a:r>
                  <a:rPr lang="fr-FR" altLang="fr-FR" sz="2400" kern="0">
                    <a:solidFill>
                      <a:srgbClr val="000000"/>
                    </a:solidFill>
                  </a:rPr>
                  <a:t>-</a:t>
                </a:r>
              </a:p>
            </p:txBody>
          </p:sp>
          <p:sp>
            <p:nvSpPr>
              <p:cNvPr id="77" name="Text Box 12"/>
              <p:cNvSpPr txBox="1">
                <a:spLocks noChangeArrowheads="1"/>
              </p:cNvSpPr>
              <p:nvPr/>
            </p:nvSpPr>
            <p:spPr bwMode="auto">
              <a:xfrm rot="16200000">
                <a:off x="730" y="1668"/>
                <a:ext cx="34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400" b="1" kern="0">
                    <a:solidFill>
                      <a:srgbClr val="000000"/>
                    </a:solidFill>
                  </a:rPr>
                  <a:t>N(E)</a:t>
                </a:r>
              </a:p>
            </p:txBody>
          </p:sp>
        </p:grpSp>
        <p:grpSp>
          <p:nvGrpSpPr>
            <p:cNvPr id="58" name="Group 13"/>
            <p:cNvGrpSpPr>
              <a:grpSpLocks/>
            </p:cNvGrpSpPr>
            <p:nvPr/>
          </p:nvGrpSpPr>
          <p:grpSpPr bwMode="auto">
            <a:xfrm>
              <a:off x="1585" y="2751"/>
              <a:ext cx="3131" cy="384"/>
              <a:chOff x="1585" y="2751"/>
              <a:chExt cx="3131" cy="384"/>
            </a:xfrm>
          </p:grpSpPr>
          <p:sp>
            <p:nvSpPr>
              <p:cNvPr id="59" name="Text Box 14"/>
              <p:cNvSpPr txBox="1">
                <a:spLocks noChangeArrowheads="1"/>
              </p:cNvSpPr>
              <p:nvPr/>
            </p:nvSpPr>
            <p:spPr bwMode="auto">
              <a:xfrm>
                <a:off x="2645" y="2943"/>
                <a:ext cx="52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400" b="1" kern="0">
                    <a:solidFill>
                      <a:srgbClr val="000000"/>
                    </a:solidFill>
                  </a:rPr>
                  <a:t>E (MeV)</a:t>
                </a:r>
              </a:p>
            </p:txBody>
          </p:sp>
          <p:sp>
            <p:nvSpPr>
              <p:cNvPr id="60" name="Line 15"/>
              <p:cNvSpPr>
                <a:spLocks noChangeShapeType="1"/>
              </p:cNvSpPr>
              <p:nvPr/>
            </p:nvSpPr>
            <p:spPr bwMode="auto">
              <a:xfrm>
                <a:off x="1683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1" name="Line 16"/>
              <p:cNvSpPr>
                <a:spLocks noChangeShapeType="1"/>
              </p:cNvSpPr>
              <p:nvPr/>
            </p:nvSpPr>
            <p:spPr bwMode="auto">
              <a:xfrm>
                <a:off x="2051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2" name="Line 17"/>
              <p:cNvSpPr>
                <a:spLocks noChangeShapeType="1"/>
              </p:cNvSpPr>
              <p:nvPr/>
            </p:nvSpPr>
            <p:spPr bwMode="auto">
              <a:xfrm>
                <a:off x="2420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" name="Line 18"/>
              <p:cNvSpPr>
                <a:spLocks noChangeShapeType="1"/>
              </p:cNvSpPr>
              <p:nvPr/>
            </p:nvSpPr>
            <p:spPr bwMode="auto">
              <a:xfrm>
                <a:off x="2788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4" name="Line 19"/>
              <p:cNvSpPr>
                <a:spLocks noChangeShapeType="1"/>
              </p:cNvSpPr>
              <p:nvPr/>
            </p:nvSpPr>
            <p:spPr bwMode="auto">
              <a:xfrm>
                <a:off x="3155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5" name="Line 20"/>
              <p:cNvSpPr>
                <a:spLocks noChangeShapeType="1"/>
              </p:cNvSpPr>
              <p:nvPr/>
            </p:nvSpPr>
            <p:spPr bwMode="auto">
              <a:xfrm>
                <a:off x="3523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6" name="Line 21"/>
              <p:cNvSpPr>
                <a:spLocks noChangeShapeType="1"/>
              </p:cNvSpPr>
              <p:nvPr/>
            </p:nvSpPr>
            <p:spPr bwMode="auto">
              <a:xfrm>
                <a:off x="3892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7" name="Line 22"/>
              <p:cNvSpPr>
                <a:spLocks noChangeShapeType="1"/>
              </p:cNvSpPr>
              <p:nvPr/>
            </p:nvSpPr>
            <p:spPr bwMode="auto">
              <a:xfrm>
                <a:off x="4266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8" name="Line 23"/>
              <p:cNvSpPr>
                <a:spLocks noChangeShapeType="1"/>
              </p:cNvSpPr>
              <p:nvPr/>
            </p:nvSpPr>
            <p:spPr bwMode="auto">
              <a:xfrm>
                <a:off x="4635" y="2751"/>
                <a:ext cx="0" cy="51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2400" ker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9" name="Text Box 24"/>
              <p:cNvSpPr txBox="1">
                <a:spLocks noChangeArrowheads="1"/>
              </p:cNvSpPr>
              <p:nvPr/>
            </p:nvSpPr>
            <p:spPr bwMode="auto">
              <a:xfrm>
                <a:off x="1585" y="2785"/>
                <a:ext cx="313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altLang="fr-FR" sz="1600" b="1" kern="0">
                    <a:solidFill>
                      <a:srgbClr val="000000"/>
                    </a:solidFill>
                  </a:rPr>
                  <a:t>1         2        3        4        5        6        7         8        9</a:t>
                </a:r>
              </a:p>
            </p:txBody>
          </p:sp>
        </p:grpSp>
      </p:grpSp>
      <p:sp>
        <p:nvSpPr>
          <p:cNvPr id="78" name="Freeform 26"/>
          <p:cNvSpPr>
            <a:spLocks/>
          </p:cNvSpPr>
          <p:nvPr/>
        </p:nvSpPr>
        <p:spPr bwMode="auto">
          <a:xfrm>
            <a:off x="3859214" y="3091652"/>
            <a:ext cx="2846387" cy="869950"/>
          </a:xfrm>
          <a:custGeom>
            <a:avLst/>
            <a:gdLst>
              <a:gd name="T0" fmla="*/ 0 w 1793"/>
              <a:gd name="T1" fmla="*/ 548 h 548"/>
              <a:gd name="T2" fmla="*/ 0 w 1793"/>
              <a:gd name="T3" fmla="*/ 450 h 548"/>
              <a:gd name="T4" fmla="*/ 144 w 1793"/>
              <a:gd name="T5" fmla="*/ 450 h 548"/>
              <a:gd name="T6" fmla="*/ 144 w 1793"/>
              <a:gd name="T7" fmla="*/ 402 h 548"/>
              <a:gd name="T8" fmla="*/ 233 w 1793"/>
              <a:gd name="T9" fmla="*/ 403 h 548"/>
              <a:gd name="T10" fmla="*/ 233 w 1793"/>
              <a:gd name="T11" fmla="*/ 367 h 548"/>
              <a:gd name="T12" fmla="*/ 344 w 1793"/>
              <a:gd name="T13" fmla="*/ 367 h 548"/>
              <a:gd name="T14" fmla="*/ 344 w 1793"/>
              <a:gd name="T15" fmla="*/ 337 h 548"/>
              <a:gd name="T16" fmla="*/ 509 w 1793"/>
              <a:gd name="T17" fmla="*/ 337 h 548"/>
              <a:gd name="T18" fmla="*/ 509 w 1793"/>
              <a:gd name="T19" fmla="*/ 318 h 548"/>
              <a:gd name="T20" fmla="*/ 695 w 1793"/>
              <a:gd name="T21" fmla="*/ 316 h 548"/>
              <a:gd name="T22" fmla="*/ 695 w 1793"/>
              <a:gd name="T23" fmla="*/ 279 h 548"/>
              <a:gd name="T24" fmla="*/ 797 w 1793"/>
              <a:gd name="T25" fmla="*/ 279 h 548"/>
              <a:gd name="T26" fmla="*/ 797 w 1793"/>
              <a:gd name="T27" fmla="*/ 228 h 548"/>
              <a:gd name="T28" fmla="*/ 899 w 1793"/>
              <a:gd name="T29" fmla="*/ 226 h 548"/>
              <a:gd name="T30" fmla="*/ 899 w 1793"/>
              <a:gd name="T31" fmla="*/ 159 h 548"/>
              <a:gd name="T32" fmla="*/ 1021 w 1793"/>
              <a:gd name="T33" fmla="*/ 157 h 548"/>
              <a:gd name="T34" fmla="*/ 1020 w 1793"/>
              <a:gd name="T35" fmla="*/ 101 h 548"/>
              <a:gd name="T36" fmla="*/ 1087 w 1793"/>
              <a:gd name="T37" fmla="*/ 101 h 548"/>
              <a:gd name="T38" fmla="*/ 1087 w 1793"/>
              <a:gd name="T39" fmla="*/ 65 h 548"/>
              <a:gd name="T40" fmla="*/ 1155 w 1793"/>
              <a:gd name="T41" fmla="*/ 65 h 548"/>
              <a:gd name="T42" fmla="*/ 1156 w 1793"/>
              <a:gd name="T43" fmla="*/ 48 h 548"/>
              <a:gd name="T44" fmla="*/ 1199 w 1793"/>
              <a:gd name="T45" fmla="*/ 48 h 548"/>
              <a:gd name="T46" fmla="*/ 1199 w 1793"/>
              <a:gd name="T47" fmla="*/ 33 h 548"/>
              <a:gd name="T48" fmla="*/ 1286 w 1793"/>
              <a:gd name="T49" fmla="*/ 33 h 548"/>
              <a:gd name="T50" fmla="*/ 1285 w 1793"/>
              <a:gd name="T51" fmla="*/ 18 h 548"/>
              <a:gd name="T52" fmla="*/ 1469 w 1793"/>
              <a:gd name="T53" fmla="*/ 19 h 548"/>
              <a:gd name="T54" fmla="*/ 1469 w 1793"/>
              <a:gd name="T55" fmla="*/ 0 h 548"/>
              <a:gd name="T56" fmla="*/ 1793 w 1793"/>
              <a:gd name="T57" fmla="*/ 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93" h="548">
                <a:moveTo>
                  <a:pt x="0" y="548"/>
                </a:moveTo>
                <a:lnTo>
                  <a:pt x="0" y="450"/>
                </a:lnTo>
                <a:lnTo>
                  <a:pt x="144" y="450"/>
                </a:lnTo>
                <a:lnTo>
                  <a:pt x="144" y="402"/>
                </a:lnTo>
                <a:lnTo>
                  <a:pt x="233" y="403"/>
                </a:lnTo>
                <a:lnTo>
                  <a:pt x="233" y="367"/>
                </a:lnTo>
                <a:lnTo>
                  <a:pt x="344" y="367"/>
                </a:lnTo>
                <a:lnTo>
                  <a:pt x="344" y="337"/>
                </a:lnTo>
                <a:lnTo>
                  <a:pt x="509" y="337"/>
                </a:lnTo>
                <a:lnTo>
                  <a:pt x="509" y="318"/>
                </a:lnTo>
                <a:lnTo>
                  <a:pt x="695" y="316"/>
                </a:lnTo>
                <a:lnTo>
                  <a:pt x="695" y="279"/>
                </a:lnTo>
                <a:lnTo>
                  <a:pt x="797" y="279"/>
                </a:lnTo>
                <a:lnTo>
                  <a:pt x="797" y="228"/>
                </a:lnTo>
                <a:lnTo>
                  <a:pt x="899" y="226"/>
                </a:lnTo>
                <a:lnTo>
                  <a:pt x="899" y="159"/>
                </a:lnTo>
                <a:lnTo>
                  <a:pt x="1021" y="157"/>
                </a:lnTo>
                <a:lnTo>
                  <a:pt x="1020" y="101"/>
                </a:lnTo>
                <a:lnTo>
                  <a:pt x="1087" y="101"/>
                </a:lnTo>
                <a:lnTo>
                  <a:pt x="1087" y="65"/>
                </a:lnTo>
                <a:lnTo>
                  <a:pt x="1155" y="65"/>
                </a:lnTo>
                <a:lnTo>
                  <a:pt x="1156" y="48"/>
                </a:lnTo>
                <a:lnTo>
                  <a:pt x="1199" y="48"/>
                </a:lnTo>
                <a:lnTo>
                  <a:pt x="1199" y="33"/>
                </a:lnTo>
                <a:lnTo>
                  <a:pt x="1286" y="33"/>
                </a:lnTo>
                <a:lnTo>
                  <a:pt x="1285" y="18"/>
                </a:lnTo>
                <a:lnTo>
                  <a:pt x="1469" y="19"/>
                </a:lnTo>
                <a:lnTo>
                  <a:pt x="1469" y="0"/>
                </a:lnTo>
                <a:lnTo>
                  <a:pt x="1793" y="0"/>
                </a:lnTo>
              </a:path>
            </a:pathLst>
          </a:custGeom>
          <a:noFill/>
          <a:ln w="28575" cmpd="sng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9" name="Freeform 27"/>
          <p:cNvSpPr>
            <a:spLocks/>
          </p:cNvSpPr>
          <p:nvPr/>
        </p:nvSpPr>
        <p:spPr bwMode="auto">
          <a:xfrm>
            <a:off x="5008564" y="2309015"/>
            <a:ext cx="1963737" cy="1209675"/>
          </a:xfrm>
          <a:custGeom>
            <a:avLst/>
            <a:gdLst>
              <a:gd name="T0" fmla="*/ 0 w 1440"/>
              <a:gd name="T1" fmla="*/ 1403 h 1403"/>
              <a:gd name="T2" fmla="*/ 1440 w 1440"/>
              <a:gd name="T3" fmla="*/ 0 h 140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40" h="1403">
                <a:moveTo>
                  <a:pt x="0" y="1403"/>
                </a:moveTo>
                <a:lnTo>
                  <a:pt x="1440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0" name="Freeform 28"/>
          <p:cNvSpPr>
            <a:spLocks/>
          </p:cNvSpPr>
          <p:nvPr/>
        </p:nvSpPr>
        <p:spPr bwMode="auto">
          <a:xfrm>
            <a:off x="6072188" y="1581939"/>
            <a:ext cx="2800350" cy="1474788"/>
          </a:xfrm>
          <a:custGeom>
            <a:avLst/>
            <a:gdLst>
              <a:gd name="T0" fmla="*/ 0 w 2053"/>
              <a:gd name="T1" fmla="*/ 1713 h 1713"/>
              <a:gd name="T2" fmla="*/ 325 w 2053"/>
              <a:gd name="T3" fmla="*/ 1239 h 1713"/>
              <a:gd name="T4" fmla="*/ 641 w 2053"/>
              <a:gd name="T5" fmla="*/ 868 h 1713"/>
              <a:gd name="T6" fmla="*/ 1097 w 2053"/>
              <a:gd name="T7" fmla="*/ 496 h 1713"/>
              <a:gd name="T8" fmla="*/ 1854 w 2053"/>
              <a:gd name="T9" fmla="*/ 91 h 1713"/>
              <a:gd name="T10" fmla="*/ 2053 w 2053"/>
              <a:gd name="T11" fmla="*/ 0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1713">
                <a:moveTo>
                  <a:pt x="0" y="1713"/>
                </a:moveTo>
                <a:cubicBezTo>
                  <a:pt x="54" y="1634"/>
                  <a:pt x="218" y="1380"/>
                  <a:pt x="325" y="1239"/>
                </a:cubicBezTo>
                <a:cubicBezTo>
                  <a:pt x="432" y="1098"/>
                  <a:pt x="512" y="992"/>
                  <a:pt x="641" y="868"/>
                </a:cubicBezTo>
                <a:cubicBezTo>
                  <a:pt x="770" y="744"/>
                  <a:pt x="895" y="625"/>
                  <a:pt x="1097" y="496"/>
                </a:cubicBezTo>
                <a:cubicBezTo>
                  <a:pt x="1299" y="367"/>
                  <a:pt x="1695" y="174"/>
                  <a:pt x="1854" y="91"/>
                </a:cubicBezTo>
                <a:cubicBezTo>
                  <a:pt x="2013" y="8"/>
                  <a:pt x="2012" y="19"/>
                  <a:pt x="2053" y="0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" name="Line 30"/>
          <p:cNvSpPr>
            <a:spLocks noChangeShapeType="1"/>
          </p:cNvSpPr>
          <p:nvPr/>
        </p:nvSpPr>
        <p:spPr bwMode="auto">
          <a:xfrm flipH="1">
            <a:off x="2591737" y="3774279"/>
            <a:ext cx="1705625" cy="976311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Box 31"/>
          <p:cNvSpPr txBox="1">
            <a:spLocks noChangeArrowheads="1"/>
          </p:cNvSpPr>
          <p:nvPr/>
        </p:nvSpPr>
        <p:spPr bwMode="auto">
          <a:xfrm>
            <a:off x="1782763" y="4759477"/>
            <a:ext cx="16986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noProof="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Discrete levels</a:t>
            </a:r>
          </a:p>
          <a:p>
            <a:r>
              <a:rPr lang="en-US" sz="1800" noProof="0" dirty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(spectroscopy)</a:t>
            </a:r>
          </a:p>
        </p:txBody>
      </p:sp>
      <p:sp>
        <p:nvSpPr>
          <p:cNvPr id="85" name="Line 33"/>
          <p:cNvSpPr>
            <a:spLocks noChangeShapeType="1"/>
          </p:cNvSpPr>
          <p:nvPr/>
        </p:nvSpPr>
        <p:spPr bwMode="auto">
          <a:xfrm flipH="1">
            <a:off x="5424488" y="3064666"/>
            <a:ext cx="406399" cy="169481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Box 34"/>
          <p:cNvSpPr txBox="1">
            <a:spLocks noChangeArrowheads="1"/>
          </p:cNvSpPr>
          <p:nvPr/>
        </p:nvSpPr>
        <p:spPr bwMode="auto">
          <a:xfrm>
            <a:off x="4476752" y="4759477"/>
            <a:ext cx="18903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 law</a:t>
            </a:r>
          </a:p>
        </p:txBody>
      </p:sp>
      <p:sp>
        <p:nvSpPr>
          <p:cNvPr id="95" name="Line 43"/>
          <p:cNvSpPr>
            <a:spLocks noChangeShapeType="1"/>
          </p:cNvSpPr>
          <p:nvPr/>
        </p:nvSpPr>
        <p:spPr bwMode="auto">
          <a:xfrm>
            <a:off x="7540625" y="2093113"/>
            <a:ext cx="2052638" cy="2666364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6" name="Text Box 44"/>
          <p:cNvSpPr txBox="1">
            <a:spLocks noChangeArrowheads="1"/>
          </p:cNvSpPr>
          <p:nvPr/>
        </p:nvSpPr>
        <p:spPr bwMode="auto">
          <a:xfrm>
            <a:off x="8199505" y="4759477"/>
            <a:ext cx="28600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noProof="0" dirty="0">
                <a:solidFill>
                  <a:srgbClr val="0000FF"/>
                </a:solidFill>
              </a:rPr>
              <a:t>Fermi </a:t>
            </a:r>
            <a:r>
              <a:rPr lang="en-US" sz="1800" noProof="0" dirty="0" err="1">
                <a:solidFill>
                  <a:srgbClr val="0000FF"/>
                </a:solidFill>
              </a:rPr>
              <a:t>gaz</a:t>
            </a:r>
            <a:r>
              <a:rPr lang="en-US" sz="1800" noProof="0" dirty="0">
                <a:solidFill>
                  <a:srgbClr val="0000FF"/>
                </a:solidFill>
              </a:rPr>
              <a:t> (adjusted at B</a:t>
            </a:r>
            <a:r>
              <a:rPr lang="en-US" sz="1800" baseline="-25000" noProof="0" dirty="0">
                <a:solidFill>
                  <a:srgbClr val="0000FF"/>
                </a:solidFill>
              </a:rPr>
              <a:t>n</a:t>
            </a:r>
            <a:r>
              <a:rPr lang="en-US" sz="1800" noProof="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35142DB-EDA5-D78C-058E-06C5E860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TALYS: level density regimes in literature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4EF6DA-1559-4FAD-8660-3A6007DB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2B745D-AA97-428F-A8B2-470F63D3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1C865E5-15A3-7906-AC3A-A2F1D24A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88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068B01-4C2C-E612-7B76-09BB4A004C7B}"/>
                  </a:ext>
                </a:extLst>
              </p:cNvPr>
              <p:cNvSpPr txBox="1"/>
              <p:nvPr/>
            </p:nvSpPr>
            <p:spPr>
              <a:xfrm>
                <a:off x="8173085" y="5372892"/>
                <a:ext cx="2913515" cy="8297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sSup>
                                        <m:sSupPr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rad>
                                </m:e>
                              </m:d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fr-FR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32068B01-4C2C-E612-7B76-09BB4A004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085" y="5372892"/>
                <a:ext cx="2913515" cy="8297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3307261-11CF-0C3C-B5F6-9028BFDD289B}"/>
                  </a:ext>
                </a:extLst>
              </p:cNvPr>
              <p:cNvSpPr txBox="1"/>
              <p:nvPr/>
            </p:nvSpPr>
            <p:spPr>
              <a:xfrm>
                <a:off x="4541706" y="5555153"/>
                <a:ext cx="1760418" cy="46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83307261-11CF-0C3C-B5F6-9028BFDD2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706" y="5555153"/>
                <a:ext cx="1760418" cy="4651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9645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4A55B-F6F2-172C-7508-65D4D94DB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BFBA-356E-60AD-EAEB-968D49906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AZURE2 example case: level Structure of </a:t>
            </a:r>
            <a:r>
              <a:rPr lang="en-US" baseline="30000" dirty="0"/>
              <a:t>13</a:t>
            </a:r>
            <a:r>
              <a:rPr lang="en-US" dirty="0"/>
              <a:t>N review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7028B8-1757-20CA-28A9-5976FF34DC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765" y="1014292"/>
            <a:ext cx="4037366" cy="48396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F73CC0-B27B-0D51-4C04-5DFA155D0C2D}"/>
              </a:ext>
            </a:extLst>
          </p:cNvPr>
          <p:cNvCxnSpPr>
            <a:cxnSpLocks/>
          </p:cNvCxnSpPr>
          <p:nvPr/>
        </p:nvCxnSpPr>
        <p:spPr>
          <a:xfrm flipV="1">
            <a:off x="6844145" y="2862314"/>
            <a:ext cx="4473986" cy="13446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839098B-6C32-545C-0668-891DFC832F4E}"/>
              </a:ext>
            </a:extLst>
          </p:cNvPr>
          <p:cNvSpPr txBox="1"/>
          <p:nvPr/>
        </p:nvSpPr>
        <p:spPr>
          <a:xfrm>
            <a:off x="6096000" y="2550487"/>
            <a:ext cx="292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Almost 3 MeV gap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D1585D8-7F4E-02F3-C883-7E5E7F88A3A3}"/>
                  </a:ext>
                </a:extLst>
              </p:cNvPr>
              <p:cNvSpPr/>
              <p:nvPr/>
            </p:nvSpPr>
            <p:spPr>
              <a:xfrm>
                <a:off x="2416750" y="1999844"/>
                <a:ext cx="1219200" cy="121920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p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sPre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D1585D8-7F4E-02F3-C883-7E5E7F88A3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750" y="1999844"/>
                <a:ext cx="1219200" cy="12192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64FE2081-5CC8-298B-988C-95F08A12B19A}"/>
              </a:ext>
            </a:extLst>
          </p:cNvPr>
          <p:cNvSpPr/>
          <p:nvPr/>
        </p:nvSpPr>
        <p:spPr>
          <a:xfrm>
            <a:off x="1355990" y="1894509"/>
            <a:ext cx="1080000" cy="540000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ymbol" pitchFamily="18" charset="2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FF26AB-A183-B9F8-006C-9A175957DE45}"/>
              </a:ext>
            </a:extLst>
          </p:cNvPr>
          <p:cNvSpPr txBox="1"/>
          <p:nvPr/>
        </p:nvSpPr>
        <p:spPr>
          <a:xfrm>
            <a:off x="5424935" y="5640329"/>
            <a:ext cx="3000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https://nndc.bnl.gov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Gill Sans MT" panose="020B0502020104020203"/>
                <a:cs typeface="+mn-cs"/>
              </a:rPr>
              <a:t>https://nucldata.tunl.duke.edu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F351A5-D01B-9672-41BC-822BCF2D4E0C}"/>
              </a:ext>
            </a:extLst>
          </p:cNvPr>
          <p:cNvCxnSpPr>
            <a:cxnSpLocks/>
          </p:cNvCxnSpPr>
          <p:nvPr/>
        </p:nvCxnSpPr>
        <p:spPr>
          <a:xfrm>
            <a:off x="6844145" y="1619096"/>
            <a:ext cx="4475156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F74895-A6F2-C4D2-7350-C3B1C5D73738}"/>
                  </a:ext>
                </a:extLst>
              </p:cNvPr>
              <p:cNvSpPr txBox="1"/>
              <p:nvPr/>
            </p:nvSpPr>
            <p:spPr>
              <a:xfrm>
                <a:off x="5976367" y="1266091"/>
                <a:ext cx="2072169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𝑆</m:t>
                          </m:r>
                        </m:e>
                        <m:sub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1.9435 </m:t>
                      </m:r>
                      <m:r>
                        <m:rPr>
                          <m:nor/>
                        </m:rP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MeV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F74895-A6F2-C4D2-7350-C3B1C5D73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367" y="1266091"/>
                <a:ext cx="2072169" cy="390748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row: Right 6">
            <a:extLst>
              <a:ext uri="{FF2B5EF4-FFF2-40B4-BE49-F238E27FC236}">
                <a16:creationId xmlns:a16="http://schemas.microsoft.com/office/drawing/2014/main" id="{CF26B45E-9CFF-425A-8033-D47759ED58B4}"/>
              </a:ext>
            </a:extLst>
          </p:cNvPr>
          <p:cNvSpPr/>
          <p:nvPr/>
        </p:nvSpPr>
        <p:spPr>
          <a:xfrm rot="2700000">
            <a:off x="3610321" y="2582989"/>
            <a:ext cx="1080000" cy="540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ymbol" pitchFamily="18" charset="2"/>
              <a:ea typeface="+mn-ea"/>
              <a:cs typeface="+mn-cs"/>
            </a:endParaRP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8FE4059D-A750-70CB-C6C0-B284F02A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15/09/2026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6E60BEAE-71B1-7B2A-36B5-C5C84809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134AEFC0-E746-2ED7-7813-3EFBE181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89</a:t>
            </a:fld>
            <a:endParaRPr lang="fr-FR"/>
          </a:p>
        </p:txBody>
      </p:sp>
      <p:pic>
        <p:nvPicPr>
          <p:cNvPr id="17" name="Image 16" descr="https://nucldata.tunl.duke.edu/nucldata/figures/13figs/13_07_1991.gif">
            <a:extLst>
              <a:ext uri="{FF2B5EF4-FFF2-40B4-BE49-F238E27FC236}">
                <a16:creationId xmlns:a16="http://schemas.microsoft.com/office/drawing/2014/main" id="{3111214B-9A9F-FB3B-2A6B-4FA45114F6D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676" r="15282"/>
          <a:stretch>
            <a:fillRect/>
          </a:stretch>
        </p:blipFill>
        <p:spPr>
          <a:xfrm>
            <a:off x="8553015" y="3176093"/>
            <a:ext cx="3565119" cy="3177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4">
                <a:extLst>
                  <a:ext uri="{FF2B5EF4-FFF2-40B4-BE49-F238E27FC236}">
                    <a16:creationId xmlns:a16="http://schemas.microsoft.com/office/drawing/2014/main" id="{D9B53E3C-2B08-14B2-F395-EE32E09D8F9F}"/>
                  </a:ext>
                </a:extLst>
              </p:cNvPr>
              <p:cNvSpPr/>
              <p:nvPr/>
            </p:nvSpPr>
            <p:spPr>
              <a:xfrm>
                <a:off x="4482200" y="2824503"/>
                <a:ext cx="1219200" cy="121920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p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sPre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8" name="Oval 4">
                <a:extLst>
                  <a:ext uri="{FF2B5EF4-FFF2-40B4-BE49-F238E27FC236}">
                    <a16:creationId xmlns:a16="http://schemas.microsoft.com/office/drawing/2014/main" id="{D9B53E3C-2B08-14B2-F395-EE32E09D8F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200" y="2824503"/>
                <a:ext cx="1219200" cy="121920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orme libre 60">
            <a:extLst>
              <a:ext uri="{FF2B5EF4-FFF2-40B4-BE49-F238E27FC236}">
                <a16:creationId xmlns:a16="http://schemas.microsoft.com/office/drawing/2014/main" id="{86784948-C4FA-A301-4E5B-AEBE32863D1A}"/>
              </a:ext>
            </a:extLst>
          </p:cNvPr>
          <p:cNvSpPr/>
          <p:nvPr/>
        </p:nvSpPr>
        <p:spPr>
          <a:xfrm rot="2835505">
            <a:off x="5066325" y="4028527"/>
            <a:ext cx="1231372" cy="249494"/>
          </a:xfrm>
          <a:custGeom>
            <a:avLst/>
            <a:gdLst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288358 w 2527252"/>
              <a:gd name="connsiteY7" fmla="*/ 264101 h 452754"/>
              <a:gd name="connsiteX8" fmla="*/ 2527252 w 2527252"/>
              <a:gd name="connsiteY8" fmla="*/ 251527 h 452754"/>
              <a:gd name="connsiteX0" fmla="*/ 0 w 2527252"/>
              <a:gd name="connsiteY0" fmla="*/ 440149 h 452754"/>
              <a:gd name="connsiteX1" fmla="*/ 301761 w 2527252"/>
              <a:gd name="connsiteY1" fmla="*/ 25180 h 452754"/>
              <a:gd name="connsiteX2" fmla="*/ 691537 w 2527252"/>
              <a:gd name="connsiteY2" fmla="*/ 452724 h 452754"/>
              <a:gd name="connsiteX3" fmla="*/ 1018445 w 2527252"/>
              <a:gd name="connsiteY3" fmla="*/ 30 h 452754"/>
              <a:gd name="connsiteX4" fmla="*/ 1370500 w 2527252"/>
              <a:gd name="connsiteY4" fmla="*/ 427574 h 452754"/>
              <a:gd name="connsiteX5" fmla="*/ 1735128 w 2527252"/>
              <a:gd name="connsiteY5" fmla="*/ 25180 h 452754"/>
              <a:gd name="connsiteX6" fmla="*/ 2062036 w 2527252"/>
              <a:gd name="connsiteY6" fmla="*/ 440149 h 452754"/>
              <a:gd name="connsiteX7" fmla="*/ 2527252 w 2527252"/>
              <a:gd name="connsiteY7" fmla="*/ 251527 h 4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252" h="452754">
                <a:moveTo>
                  <a:pt x="0" y="440149"/>
                </a:moveTo>
                <a:cubicBezTo>
                  <a:pt x="93252" y="231616"/>
                  <a:pt x="186505" y="23084"/>
                  <a:pt x="301761" y="25180"/>
                </a:cubicBezTo>
                <a:cubicBezTo>
                  <a:pt x="417017" y="27276"/>
                  <a:pt x="572090" y="456916"/>
                  <a:pt x="691537" y="452724"/>
                </a:cubicBezTo>
                <a:cubicBezTo>
                  <a:pt x="810984" y="448532"/>
                  <a:pt x="905285" y="4222"/>
                  <a:pt x="1018445" y="30"/>
                </a:cubicBezTo>
                <a:cubicBezTo>
                  <a:pt x="1131605" y="-4162"/>
                  <a:pt x="1251053" y="423382"/>
                  <a:pt x="1370500" y="427574"/>
                </a:cubicBezTo>
                <a:cubicBezTo>
                  <a:pt x="1489947" y="431766"/>
                  <a:pt x="1619872" y="23084"/>
                  <a:pt x="1735128" y="25180"/>
                </a:cubicBezTo>
                <a:cubicBezTo>
                  <a:pt x="1850384" y="27276"/>
                  <a:pt x="1930016" y="402425"/>
                  <a:pt x="2062036" y="440149"/>
                </a:cubicBezTo>
                <a:cubicBezTo>
                  <a:pt x="2194056" y="477873"/>
                  <a:pt x="2430332" y="290823"/>
                  <a:pt x="2527252" y="251527"/>
                </a:cubicBezTo>
              </a:path>
            </a:pathLst>
          </a:custGeom>
          <a:ln w="25400" cap="flat" cmpd="sng">
            <a:solidFill>
              <a:srgbClr val="FF0000"/>
            </a:solidFill>
            <a:headEnd type="none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val 4">
                <a:extLst>
                  <a:ext uri="{FF2B5EF4-FFF2-40B4-BE49-F238E27FC236}">
                    <a16:creationId xmlns:a16="http://schemas.microsoft.com/office/drawing/2014/main" id="{BF9A1C68-BC4F-2D36-D4F1-98F45BC8BDD6}"/>
                  </a:ext>
                </a:extLst>
              </p:cNvPr>
              <p:cNvSpPr/>
              <p:nvPr/>
            </p:nvSpPr>
            <p:spPr>
              <a:xfrm>
                <a:off x="156029" y="1215309"/>
                <a:ext cx="1219200" cy="121920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fr-FR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p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0" name="Oval 4">
                <a:extLst>
                  <a:ext uri="{FF2B5EF4-FFF2-40B4-BE49-F238E27FC236}">
                    <a16:creationId xmlns:a16="http://schemas.microsoft.com/office/drawing/2014/main" id="{BF9A1C68-BC4F-2D36-D4F1-98F45BC8BD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29" y="1215309"/>
                <a:ext cx="1219200" cy="12192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151" descr="ball2v2pn-2.png">
            <a:extLst>
              <a:ext uri="{FF2B5EF4-FFF2-40B4-BE49-F238E27FC236}">
                <a16:creationId xmlns:a16="http://schemas.microsoft.com/office/drawing/2014/main" id="{D920EAC8-68AA-CAB3-4A8A-CB274FBB7B3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4851">
            <a:off x="745181" y="2177632"/>
            <a:ext cx="203004" cy="205200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47700F7-D9FF-D1FF-A6A9-F3AFCAEEE0D6}"/>
              </a:ext>
            </a:extLst>
          </p:cNvPr>
          <p:cNvSpPr txBox="1">
            <a:spLocks/>
          </p:cNvSpPr>
          <p:nvPr/>
        </p:nvSpPr>
        <p:spPr>
          <a:xfrm>
            <a:off x="423860" y="4342209"/>
            <a:ext cx="4873625" cy="183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defTabSz="914400" fontAlgn="auto">
              <a:spcBef>
                <a:spcPts val="600"/>
              </a:spcBef>
              <a:spcAft>
                <a:spcPts val="600"/>
              </a:spcAft>
              <a:buFontTx/>
              <a:buChar char="•"/>
              <a:defRPr sz="1800" kern="0">
                <a:solidFill>
                  <a:srgbClr val="000000"/>
                </a:solidFill>
              </a:defRPr>
            </a:lvl1pPr>
            <a:lvl2pPr marL="776120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3238" lvl="2" indent="0" defTabSz="914400" fontAlgn="auto">
              <a:spcBef>
                <a:spcPts val="0"/>
              </a:spcBef>
              <a:spcAft>
                <a:spcPts val="0"/>
              </a:spcAft>
              <a:defRPr sz="1800" b="0" i="1" kern="0">
                <a:solidFill>
                  <a:srgbClr val="000000"/>
                </a:solidFill>
                <a:latin typeface="Cambria Math" panose="02040503050406030204" pitchFamily="18" charset="0"/>
              </a:defRPr>
            </a:lvl3pPr>
            <a:lvl4pPr marL="1810946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28360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5773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3186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0599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98013" indent="-258707" algn="l" defTabSz="1034826" rtl="0" eaLnBrk="1" latinLnBrk="0" hangingPunct="1">
              <a:lnSpc>
                <a:spcPct val="90000"/>
              </a:lnSpc>
              <a:spcBef>
                <a:spcPts val="566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dirty="0"/>
              <a:t>An ideal case for R-matrix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Low level density;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Isolated set of levels near threshold;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Resonances are broad enough to easily measure but not too broad so that their shape are not overlapping strongly.</a:t>
            </a:r>
          </a:p>
        </p:txBody>
      </p:sp>
      <p:sp>
        <p:nvSpPr>
          <p:cNvPr id="36" name="Line 43">
            <a:extLst>
              <a:ext uri="{FF2B5EF4-FFF2-40B4-BE49-F238E27FC236}">
                <a16:creationId xmlns:a16="http://schemas.microsoft.com/office/drawing/2014/main" id="{656D4594-7C09-CE00-917E-146E81E12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974" y="2875760"/>
            <a:ext cx="2927529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666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8942-8F7B-554E-4F5F-28316A774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AZURE2</a:t>
            </a:r>
            <a:r>
              <a:rPr lang="en-US"/>
              <a:t>: Individual contributions</a:t>
            </a:r>
            <a:r>
              <a:rPr lang="en-US" dirty="0"/>
              <a:t> </a:t>
            </a:r>
            <a:r>
              <a:rPr lang="en-US"/>
              <a:t>of </a:t>
            </a:r>
            <a:r>
              <a:rPr lang="en-US" dirty="0"/>
              <a:t>Coulomb </a:t>
            </a:r>
            <a:r>
              <a:rPr lang="en-US"/>
              <a:t>and </a:t>
            </a:r>
            <a:r>
              <a:rPr lang="en-US" dirty="0"/>
              <a:t>radiative direct capture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FF941-4332-FA4F-8933-D080BC81E1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250" y="1043006"/>
            <a:ext cx="6614667" cy="50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27D8F9-F26B-C3E3-3D2B-4126130CB9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2336" y="1388777"/>
            <a:ext cx="4392247" cy="27029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29EB6E-C459-9CE7-7F75-FE6C537C39E5}"/>
              </a:ext>
            </a:extLst>
          </p:cNvPr>
          <p:cNvSpPr/>
          <p:nvPr/>
        </p:nvSpPr>
        <p:spPr>
          <a:xfrm>
            <a:off x="7449953" y="1708465"/>
            <a:ext cx="4324629" cy="341716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6800E1-5226-3CBD-170A-28A53F8B2E5E}"/>
                  </a:ext>
                </a:extLst>
              </p:cNvPr>
              <p:cNvSpPr txBox="1"/>
              <p:nvPr/>
            </p:nvSpPr>
            <p:spPr>
              <a:xfrm>
                <a:off x="7323167" y="4251553"/>
                <a:ext cx="4510583" cy="20565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58707" indent="-258707" defTabSz="1034826" eaLnBrk="1" latinLnBrk="0" hangingPunct="1">
                  <a:lnSpc>
                    <a:spcPct val="90000"/>
                  </a:lnSpc>
                  <a:spcBef>
                    <a:spcPts val="1132"/>
                  </a:spcBef>
                  <a:buFont typeface="Arial" panose="020B0604020202020204" pitchFamily="34" charset="0"/>
                  <a:buChar char="•"/>
                  <a:defRPr sz="18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76120" indent="-258707" defTabSz="1034826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716">
                    <a:latin typeface="+mn-lt"/>
                    <a:cs typeface="+mn-cs"/>
                  </a:defRPr>
                </a:lvl2pPr>
                <a:lvl3pPr marL="1293533" indent="-258707" defTabSz="1034826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263">
                    <a:latin typeface="+mn-lt"/>
                    <a:cs typeface="+mn-cs"/>
                  </a:defRPr>
                </a:lvl3pPr>
                <a:lvl4pPr marL="1810946" indent="-258707" defTabSz="1034826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4pPr>
                <a:lvl5pPr marL="2328360" indent="-258707" defTabSz="1034826" eaLnBrk="1" latinLnBrk="0" hangingPunct="1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5pPr>
                <a:lvl6pPr marL="2845773" indent="-258707" defTabSz="1034826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6pPr>
                <a:lvl7pPr marL="3363186" indent="-258707" defTabSz="1034826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7pPr>
                <a:lvl8pPr marL="3880599" indent="-258707" defTabSz="1034826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8pPr>
                <a:lvl9pPr marL="4398013" indent="-258707" defTabSz="1034826">
                  <a:lnSpc>
                    <a:spcPct val="90000"/>
                  </a:lnSpc>
                  <a:spcBef>
                    <a:spcPts val="566"/>
                  </a:spcBef>
                  <a:buFont typeface="Arial" panose="020B0604020202020204" pitchFamily="34" charset="0"/>
                  <a:buChar char="•"/>
                  <a:defRPr sz="2037"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Level parameters: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dirty="0"/>
                  <a:t>Ground state proton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dirty="0" smtClean="0"/>
                      <m:t>ANC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1.65 </m:t>
                    </m:r>
                    <m:sSup>
                      <m:sSupPr>
                        <m:ctrlPr>
                          <a:rPr lang="en-US" i="0" dirty="0" smtClean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i="0" dirty="0" smtClean="0"/>
                          <m:t>f</m:t>
                        </m:r>
                        <m:r>
                          <m:rPr>
                            <m:nor/>
                          </m:rPr>
                          <a:rPr lang="fr-FR" b="0" i="0" dirty="0" smtClean="0"/>
                          <m:t>m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dirty="0"/>
                  <a:t>Where does it come from?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Fits to this data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Proton transfer measurements (direct reaction studies)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6800E1-5226-3CBD-170A-28A53F8B2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67" y="4251553"/>
                <a:ext cx="4510583" cy="2056516"/>
              </a:xfrm>
              <a:prstGeom prst="rect">
                <a:avLst/>
              </a:prstGeom>
              <a:blipFill>
                <a:blip r:embed="rId4"/>
                <a:stretch>
                  <a:fillRect l="-1081" t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FEE4D74-BB33-FE95-8AD7-A2658A1A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319C15-C689-C1B1-2D79-4CDEC2068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EJC2026 - </a:t>
            </a:r>
            <a:r>
              <a:rPr lang="fr-FR" dirty="0" err="1"/>
              <a:t>Astrophysics</a:t>
            </a:r>
            <a:r>
              <a:rPr lang="fr-FR" dirty="0"/>
              <a:t> and </a:t>
            </a:r>
            <a:r>
              <a:rPr lang="fr-FR" dirty="0" err="1"/>
              <a:t>Reactions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82E9FDC-197F-BB1A-2ED9-29EB8CC97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67831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9ACB2-28BE-88AF-74C3-129EDD967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875266-0DBB-48FF-6A4A-F518173D71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2336" y="1388777"/>
            <a:ext cx="4392247" cy="2702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53375A-19FD-45A8-85D2-B30E0646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AZURE2: Individual </a:t>
            </a:r>
            <a:r>
              <a:rPr lang="en-US"/>
              <a:t>contributions of lowest </a:t>
            </a:r>
            <a:r>
              <a:rPr lang="en-US" dirty="0"/>
              <a:t>energy proton-unbound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0E14D-57D8-D1E5-0008-BDA3A195099E}"/>
              </a:ext>
            </a:extLst>
          </p:cNvPr>
          <p:cNvSpPr/>
          <p:nvPr/>
        </p:nvSpPr>
        <p:spPr>
          <a:xfrm>
            <a:off x="7449954" y="2045348"/>
            <a:ext cx="4324629" cy="457219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1A1B6F-D6FA-D255-DB41-651255FF6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CD8813-E98A-6E1B-A65D-6BCA0297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29AEB3-6AD5-1D2B-AE5A-8C6DAC5D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91</a:t>
            </a:fld>
            <a:endParaRPr lang="fr-FR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8E1A3A45-E1E5-887D-0480-70C92A1F31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246" y="1043006"/>
            <a:ext cx="6614671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A6F95C25-BF1D-D554-93FA-F2CCC65F9658}"/>
                  </a:ext>
                </a:extLst>
              </p:cNvPr>
              <p:cNvSpPr txBox="1"/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Level parameters:</a:t>
                </a:r>
              </a:p>
              <a:p>
                <a:pPr marL="285750" lvl="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First excited state’s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p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𝜋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lang="fr-FR" sz="1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Where do they come from?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Fits to this data;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Many other measurements</a:t>
                </a:r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A6F95C25-BF1D-D554-93FA-F2CCC65F9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blipFill>
                <a:blip r:embed="rId4"/>
                <a:stretch>
                  <a:fillRect l="-1081" t="-2326" b="-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11264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9A406-B355-784D-6D0E-B7901AC6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B15F8D-24DE-2F9C-9F0F-1E304AD7E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2336" y="1388777"/>
            <a:ext cx="4392247" cy="2702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65A5F-12C6-1F19-5E93-10E72427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AZURE2</a:t>
            </a:r>
            <a:r>
              <a:rPr lang="en-US" dirty="0"/>
              <a:t>: Individual contributions </a:t>
            </a:r>
            <a:r>
              <a:rPr lang="en-US"/>
              <a:t>of second excited state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16BB00-FA38-B2A3-1845-4BB3FB4C927D}"/>
              </a:ext>
            </a:extLst>
          </p:cNvPr>
          <p:cNvSpPr/>
          <p:nvPr/>
        </p:nvSpPr>
        <p:spPr>
          <a:xfrm>
            <a:off x="7449954" y="2488968"/>
            <a:ext cx="4324629" cy="457219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44A4C2-5576-42AC-C6C9-C14CDB589400}"/>
                  </a:ext>
                </a:extLst>
              </p:cNvPr>
              <p:cNvSpPr txBox="1"/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Level parameters:</a:t>
                </a:r>
              </a:p>
              <a:p>
                <a:pPr marL="285750" lvl="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Second excited state’s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p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𝜋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lang="fr-FR" sz="1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Where do they come from?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Fits to this data;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Many other measurements</a:t>
                </a:r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44A4C2-5576-42AC-C6C9-C14CDB589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blipFill>
                <a:blip r:embed="rId3"/>
                <a:stretch>
                  <a:fillRect l="-1081" t="-2326" b="-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3A25A8-8F01-6F30-0EC2-A1432CAE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9D6693-0AF3-4A86-07EC-344F4726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B3841D-ACA4-699C-E08A-BCEDEDC3B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92</a:t>
            </a:fld>
            <a:endParaRPr lang="fr-FR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84E71DA-85BF-52FE-A733-C55A899A9A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245" y="1043006"/>
            <a:ext cx="661467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938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D4B43-5AA3-49B5-2591-73A380E68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6F2557-C030-7B06-BF21-F43A064D5C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2336" y="1388777"/>
            <a:ext cx="4392247" cy="2702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CD2B27-BC17-E599-59CB-B5C8D6766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AZURE2: Individual contributions of the third excited state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8D9BE-C7ED-8F01-4E01-9B1F9C5C8323}"/>
              </a:ext>
            </a:extLst>
          </p:cNvPr>
          <p:cNvSpPr/>
          <p:nvPr/>
        </p:nvSpPr>
        <p:spPr>
          <a:xfrm>
            <a:off x="7416144" y="2971781"/>
            <a:ext cx="4324629" cy="457219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C1A98DF-3961-BCD2-66C1-624DE76B1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386D4-2D28-240D-A66F-3ABFDB43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7B5480-7052-31BA-10B9-9E7DC813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93</a:t>
            </a:fld>
            <a:endParaRPr lang="fr-FR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081D086E-8927-84C5-3417-821F70B06D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246" y="1043006"/>
            <a:ext cx="6614670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A2B298B3-C6CC-3DCC-47C4-0BF3B21B2507}"/>
                  </a:ext>
                </a:extLst>
              </p:cNvPr>
              <p:cNvSpPr txBox="1"/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Level parameters:</a:t>
                </a:r>
              </a:p>
              <a:p>
                <a:pPr marL="285750" lvl="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Third excited state’s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p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𝜋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lang="fr-FR" sz="1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Where do they come from?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Fits to this data;</a:t>
                </a:r>
              </a:p>
              <a:p>
                <a:pPr marL="74295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Many other measurements</a:t>
                </a:r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A2B298B3-C6CC-3DCC-47C4-0BF3B21B2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67" y="4411397"/>
                <a:ext cx="4510583" cy="1576457"/>
              </a:xfrm>
              <a:prstGeom prst="rect">
                <a:avLst/>
              </a:prstGeom>
              <a:blipFill>
                <a:blip r:embed="rId4"/>
                <a:stretch>
                  <a:fillRect l="-1081" t="-2326" b="-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1540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62D3A-AD19-A4C5-68BE-721D24A9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2B7B27-1A39-688A-004E-293F02E28B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2336" y="1388777"/>
            <a:ext cx="4392247" cy="2702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69DB97-35A0-343D-442E-27A46A93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AZURE2: all contributions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6D81E1-AE7E-5B8A-F8B5-4DB7C0D448DD}"/>
              </a:ext>
            </a:extLst>
          </p:cNvPr>
          <p:cNvSpPr/>
          <p:nvPr/>
        </p:nvSpPr>
        <p:spPr>
          <a:xfrm>
            <a:off x="7416144" y="1711105"/>
            <a:ext cx="4324629" cy="1717895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E7B0FD-7B5B-C4FB-94DF-0F06EF667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870667-AB5D-F166-C74D-F33D1555D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4D624B-7F96-C468-293A-09177730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94</a:t>
            </a:fld>
            <a:endParaRPr lang="fr-FR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18A918F-D402-2E72-9F49-99997C7491E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680" y="1043006"/>
            <a:ext cx="6609404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27910020-CC0E-EAF6-0D59-2C3466958382}"/>
                  </a:ext>
                </a:extLst>
              </p:cNvPr>
              <p:cNvSpPr txBox="1"/>
              <p:nvPr/>
            </p:nvSpPr>
            <p:spPr>
              <a:xfrm>
                <a:off x="7323167" y="4411397"/>
                <a:ext cx="4510583" cy="1930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Level parameters:</a:t>
                </a:r>
              </a:p>
              <a:p>
                <a:pPr marL="285750" lvl="0" indent="-285750" defTabSz="457200" fontAlgn="auto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All excited state</a:t>
                </a:r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p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𝜋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fr-FR" sz="1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kumimoji="0" lang="fr-FR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18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Γ</m:t>
                        </m:r>
                      </m:e>
                      <m:sub>
                        <m:r>
                          <a:rPr lang="fr-FR" sz="1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800" dirty="0"/>
                  <a:t>Note that to extract accurate values for each of the level parameters from this data, this fit is about the minimum amount of complexity</a:t>
                </a:r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27910020-CC0E-EAF6-0D59-2C346695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67" y="4411397"/>
                <a:ext cx="4510583" cy="1930400"/>
              </a:xfrm>
              <a:prstGeom prst="rect">
                <a:avLst/>
              </a:prstGeom>
              <a:blipFill>
                <a:blip r:embed="rId4"/>
                <a:stretch>
                  <a:fillRect l="-1081" t="-1899" r="-405" b="-4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3948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214" y="725211"/>
            <a:ext cx="3145925" cy="5524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5E7D0-7C97-F555-3F76-54F8867304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7804"/>
          <a:stretch/>
        </p:blipFill>
        <p:spPr>
          <a:xfrm>
            <a:off x="-9932" y="708338"/>
            <a:ext cx="2915802" cy="56506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DE8E10-1157-C62D-B932-53F48AC2DDE5}"/>
              </a:ext>
            </a:extLst>
          </p:cNvPr>
          <p:cNvSpPr txBox="1"/>
          <p:nvPr/>
        </p:nvSpPr>
        <p:spPr>
          <a:xfrm>
            <a:off x="4107927" y="2638034"/>
            <a:ext cx="2915802" cy="110836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18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Same level parameters used to describe all of this data simultaneously!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37931B-4E9B-8C98-E7A8-87BB73B8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strength of R-matrix evaluation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2F69BB-93FA-75EF-AB53-057EC0C9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99A003-CDC6-66A7-CF19-E04256771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B036D8-9BF7-E04E-E7E3-9116150E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95</a:t>
            </a:fld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98F427-0FC7-B60F-3570-20210E702E3D}"/>
              </a:ext>
            </a:extLst>
          </p:cNvPr>
          <p:cNvSpPr txBox="1"/>
          <p:nvPr/>
        </p:nvSpPr>
        <p:spPr>
          <a:xfrm>
            <a:off x="2905871" y="4050644"/>
            <a:ext cx="57193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 issue may also lie on the experimental side, for example in data curation, normalization, or unaccounted systematic uncertainties.</a:t>
            </a:r>
          </a:p>
          <a:p>
            <a:r>
              <a:rPr lang="en-US" sz="1800" dirty="0"/>
              <a:t>R-matrix theory is not predictive in the same sense as a microscopic reaction model; rather, it provides a physically constrained framework for extracting and describing the resonance information contained in the data.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896A5E9-F22E-F357-7F1B-0CA212FF7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38714">
            <a:off x="372138" y="-239890"/>
            <a:ext cx="4221034" cy="4221034"/>
          </a:xfrm>
          <a:prstGeom prst="rect">
            <a:avLst/>
          </a:prstGeom>
        </p:spPr>
      </p:pic>
      <p:sp>
        <p:nvSpPr>
          <p:cNvPr id="17" name="Arrow: Right 6">
            <a:extLst>
              <a:ext uri="{FF2B5EF4-FFF2-40B4-BE49-F238E27FC236}">
                <a16:creationId xmlns:a16="http://schemas.microsoft.com/office/drawing/2014/main" id="{89C12788-D07A-E1B1-BB47-1FF26678B3C2}"/>
              </a:ext>
            </a:extLst>
          </p:cNvPr>
          <p:cNvSpPr/>
          <p:nvPr/>
        </p:nvSpPr>
        <p:spPr>
          <a:xfrm rot="10800000">
            <a:off x="6349693" y="1577927"/>
            <a:ext cx="2009215" cy="75585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ymbol" pitchFamily="18" charset="2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DFD774D-A7E9-718E-F8D5-7753FBA9E99E}"/>
              </a:ext>
            </a:extLst>
          </p:cNvPr>
          <p:cNvSpPr txBox="1"/>
          <p:nvPr/>
        </p:nvSpPr>
        <p:spPr>
          <a:xfrm>
            <a:off x="5709411" y="1001735"/>
            <a:ext cx="291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Data to level scheme in the continuum</a:t>
            </a:r>
          </a:p>
        </p:txBody>
      </p:sp>
    </p:spTree>
    <p:extLst>
      <p:ext uri="{BB962C8B-B14F-4D97-AF65-F5344CB8AC3E}">
        <p14:creationId xmlns:p14="http://schemas.microsoft.com/office/powerpoint/2010/main" val="17242524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92335-D7B1-41A7-A3A9-921AB0BE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nuclear data for astrophysics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B2EDAE-ACDF-47E1-90D9-2A7CFF45B6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377" y="1381870"/>
            <a:ext cx="5000578" cy="498097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45212B-5EF2-4449-BCE9-A421C48110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292" r="6522" b="2920"/>
          <a:stretch/>
        </p:blipFill>
        <p:spPr>
          <a:xfrm>
            <a:off x="8764804" y="0"/>
            <a:ext cx="3427196" cy="3833091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6229F281-3DBF-4F7F-A7C1-536A1A94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45" y="834312"/>
            <a:ext cx="5508000" cy="3969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mpd="sng"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r>
              <a:rPr lang="fr-FR" sz="18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n-</a:t>
            </a:r>
            <a:r>
              <a:rPr lang="fr-FR" sz="1800" baseline="300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17</a:t>
            </a:r>
            <a:r>
              <a:rPr lang="fr-FR" sz="1800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O R-matrix analyses of data</a:t>
            </a:r>
            <a:endParaRPr lang="en-US" sz="1800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DA985E5-D547-4025-ADDB-2971A9B486A0}"/>
              </a:ext>
            </a:extLst>
          </p:cNvPr>
          <p:cNvGrpSpPr/>
          <p:nvPr/>
        </p:nvGrpSpPr>
        <p:grpSpPr>
          <a:xfrm>
            <a:off x="3666331" y="827215"/>
            <a:ext cx="3427196" cy="2096654"/>
            <a:chOff x="5744513" y="738909"/>
            <a:chExt cx="5431992" cy="313112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2CF4E7B-AD4A-46FF-A210-C795AE4C3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44513" y="738909"/>
              <a:ext cx="5431992" cy="3131127"/>
            </a:xfrm>
            <a:prstGeom prst="rect">
              <a:avLst/>
            </a:prstGeom>
            <a:solidFill>
              <a:schemeClr val="bg1"/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36EE8E-F688-4098-AC79-0ACAB504C074}"/>
                </a:ext>
              </a:extLst>
            </p:cNvPr>
            <p:cNvSpPr/>
            <p:nvPr/>
          </p:nvSpPr>
          <p:spPr>
            <a:xfrm>
              <a:off x="7536873" y="3676073"/>
              <a:ext cx="387927" cy="193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Text Box 18">
            <a:extLst>
              <a:ext uri="{FF2B5EF4-FFF2-40B4-BE49-F238E27FC236}">
                <a16:creationId xmlns:a16="http://schemas.microsoft.com/office/drawing/2014/main" id="{CD5E3A71-306F-4AFF-8FC7-0E4FDDDEF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896" y="3092985"/>
            <a:ext cx="1786151" cy="600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ln w="0" cap="sq">
                  <a:noFill/>
                </a:ln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M.W. Paris and G.M. Hale R-matrix workshop 2016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1E7EA4-5696-4B69-B9DB-6F2721D8AB0F}"/>
              </a:ext>
            </a:extLst>
          </p:cNvPr>
          <p:cNvSpPr txBox="1"/>
          <p:nvPr/>
        </p:nvSpPr>
        <p:spPr>
          <a:xfrm>
            <a:off x="6381889" y="3993685"/>
            <a:ext cx="5088587" cy="20966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Phenomenological R-matrix is</a:t>
            </a:r>
          </a:p>
          <a:p>
            <a:pPr marL="8445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Very efficient at extracting resonance properties and to evaluate data</a:t>
            </a:r>
          </a:p>
          <a:p>
            <a:pPr marL="8445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Well, situated for nuclear astrophysics</a:t>
            </a:r>
          </a:p>
          <a:p>
            <a:pPr marL="844550" lvl="1" indent="-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Not systematically improvable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F5B3B96-2EA9-E5C6-75AD-8144A52E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385F24-A0DD-77BE-B73D-4EED96C7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851381-C948-E7DD-7FC5-92F291D4D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0848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1C4CE-27D8-5842-32CF-58A7A009D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5887A8-29A0-EF48-87A0-A31323BA7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733" y="860717"/>
            <a:ext cx="3028950" cy="15144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6E91F8-F678-0844-8A44-859D22EEA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463" y="1617954"/>
            <a:ext cx="5547711" cy="41561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52CC87-2382-A3B2-2FD8-B23FAB2AE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477" y="729860"/>
            <a:ext cx="2609298" cy="260929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EC032C0-6A12-42D3-B612-FEAD2718FACD}"/>
              </a:ext>
            </a:extLst>
          </p:cNvPr>
          <p:cNvSpPr txBox="1"/>
          <p:nvPr/>
        </p:nvSpPr>
        <p:spPr>
          <a:xfrm>
            <a:off x="576508" y="3328592"/>
            <a:ext cx="52978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noProof="0" dirty="0"/>
              <a:t>Mon premier ne porte aucun vêtement.</a:t>
            </a:r>
          </a:p>
          <a:p>
            <a:r>
              <a:rPr lang="fr-FR" sz="1800" noProof="0" dirty="0"/>
              <a:t>Mon deuxième peut ouvrir bien des portes.</a:t>
            </a:r>
          </a:p>
          <a:p>
            <a:r>
              <a:rPr lang="fr-FR" sz="1800" noProof="0" dirty="0"/>
              <a:t>Mon troisième tombe du ciel, coule dans les rivières et remplit les océans.</a:t>
            </a:r>
          </a:p>
          <a:p>
            <a:r>
              <a:rPr lang="fr-FR" sz="1800" noProof="0" dirty="0"/>
              <a:t>Mon quatrième rassemble en peu de mots l’essentiel d’un long discours.</a:t>
            </a:r>
          </a:p>
          <a:p>
            <a:r>
              <a:rPr lang="fr-FR" sz="1800" noProof="0" dirty="0">
                <a:solidFill>
                  <a:schemeClr val="bg1"/>
                </a:solidFill>
              </a:rPr>
              <a:t>Et mon tout, au cœur des étoiles comme dans leurs explosions, transforme les noyaux et forge les éléments de l’Univers.</a:t>
            </a:r>
          </a:p>
          <a:p>
            <a:r>
              <a:rPr lang="fr-FR" sz="1800" b="1" noProof="0" dirty="0"/>
              <a:t>Qui suis-je ?</a:t>
            </a:r>
            <a:endParaRPr lang="fr-FR" sz="1800" noProof="0" dirty="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786184F9-985F-9416-79FA-D37A6E215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07" y="2482792"/>
            <a:ext cx="3704148" cy="6814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algn="just"/>
            <a:r>
              <a:rPr lang="en-US" sz="1800" dirty="0">
                <a:cs typeface="Arial Narrow"/>
              </a:rPr>
              <a:t>You have 5 minutes: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27AE886A-E691-E8FA-F5B7-6E53FCDF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EJC2026 - Astrophysics and Reactions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86A6DAF2-4DF6-2C95-C1D4-D8E344A8E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A316E-A303-42DC-85F6-017A7C33F46B}" type="slidenum">
              <a:rPr lang="fr-FR" smtClean="0"/>
              <a:t>97</a:t>
            </a:fld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1E1B12-8B3B-05D0-82AB-59DE6D55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</a:p>
        </p:txBody>
      </p:sp>
    </p:spTree>
    <p:extLst>
      <p:ext uri="{BB962C8B-B14F-4D97-AF65-F5344CB8AC3E}">
        <p14:creationId xmlns:p14="http://schemas.microsoft.com/office/powerpoint/2010/main" val="2405203245"/>
      </p:ext>
    </p:extLst>
  </p:cSld>
  <p:clrMapOvr>
    <a:masterClrMapping/>
  </p:clrMapOvr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que IJCLab 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ppt-ijclab-169-template</Template>
  <TotalTime>14499</TotalTime>
  <Words>7948</Words>
  <Application>Microsoft Office PowerPoint</Application>
  <PresentationFormat>Grand écran</PresentationFormat>
  <Paragraphs>1493</Paragraphs>
  <Slides>97</Slides>
  <Notes>21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97</vt:i4>
      </vt:variant>
    </vt:vector>
  </HeadingPairs>
  <TitlesOfParts>
    <vt:vector size="115" baseType="lpstr">
      <vt:lpstr>Arial</vt:lpstr>
      <vt:lpstr>Arial Bold</vt:lpstr>
      <vt:lpstr>Arial Narrow</vt:lpstr>
      <vt:lpstr>Calibri</vt:lpstr>
      <vt:lpstr>Calibri Light</vt:lpstr>
      <vt:lpstr>Cambria</vt:lpstr>
      <vt:lpstr>Cambria Math</vt:lpstr>
      <vt:lpstr>Century Gothic</vt:lpstr>
      <vt:lpstr>Edwardian Script ITC</vt:lpstr>
      <vt:lpstr>Gill Sans MT</vt:lpstr>
      <vt:lpstr>Symbol</vt:lpstr>
      <vt:lpstr>Times New Roman</vt:lpstr>
      <vt:lpstr>Webdings</vt:lpstr>
      <vt:lpstr>Wingdings</vt:lpstr>
      <vt:lpstr>ヒラギノ角ゴ Pro W3</vt:lpstr>
      <vt:lpstr>1_modele-IJCLAb-powerpoint</vt:lpstr>
      <vt:lpstr>Masque IJCLab standard</vt:lpstr>
      <vt:lpstr>Equation</vt:lpstr>
      <vt:lpstr>Astrophysics and reactions</vt:lpstr>
      <vt:lpstr>An incomplete list of References (textbooks)</vt:lpstr>
      <vt:lpstr>ab initio in nuclear physics</vt:lpstr>
      <vt:lpstr>Reaction theory</vt:lpstr>
      <vt:lpstr>The nuclear many-body problem</vt:lpstr>
      <vt:lpstr>Nuclear forces </vt:lpstr>
      <vt:lpstr>The nuclear many-body wave function </vt:lpstr>
      <vt:lpstr>Coordinate systems…</vt:lpstr>
      <vt:lpstr>Two-nucleon system </vt:lpstr>
      <vt:lpstr>Chiral Effective Field Theory</vt:lpstr>
      <vt:lpstr>The NN interaction from chiral EFT</vt:lpstr>
      <vt:lpstr>Solver in CI with Jacobi coordinate system</vt:lpstr>
      <vt:lpstr>Solver in CI with Jacobi coordinate system</vt:lpstr>
      <vt:lpstr>How to solve the many-body Schrödinger equation?</vt:lpstr>
      <vt:lpstr>Jacobi relative coordinates for A nucleons </vt:lpstr>
      <vt:lpstr>Jacobi relative coordinates for A nucleons </vt:lpstr>
      <vt:lpstr>How to solve the many-body Schrödinger equation </vt:lpstr>
      <vt:lpstr>How to solve the many-body Schrödinger equation</vt:lpstr>
      <vt:lpstr>No-Core Shell Model (NCSM)</vt:lpstr>
      <vt:lpstr>Multi-particle states in the Slater Determinant basis</vt:lpstr>
      <vt:lpstr>Reaction theory</vt:lpstr>
      <vt:lpstr>A nuclear reaction in the laboratory</vt:lpstr>
      <vt:lpstr>Today’s nuclear reactions in the laboratory</vt:lpstr>
      <vt:lpstr>Classification of reactions</vt:lpstr>
      <vt:lpstr>Nuclear reactions by classifications</vt:lpstr>
      <vt:lpstr>From reaction observables to nuclei</vt:lpstr>
      <vt:lpstr>From reaction observables to nuclei</vt:lpstr>
      <vt:lpstr>From reaction observables to nuclei</vt:lpstr>
      <vt:lpstr>Definitions of cross-section and other quantities</vt:lpstr>
      <vt:lpstr>Wave effects</vt:lpstr>
      <vt:lpstr>Quantum effects</vt:lpstr>
      <vt:lpstr>Quantum effect</vt:lpstr>
      <vt:lpstr>Translational invariance: C.M. frame</vt:lpstr>
      <vt:lpstr>Bound state E&lt;0</vt:lpstr>
      <vt:lpstr>Phase shifts, resonances E&gt;0</vt:lpstr>
      <vt:lpstr>Solution of the scattering problem with R-matrix method</vt:lpstr>
      <vt:lpstr>Solution of the scattering problem with R-matrix method</vt:lpstr>
      <vt:lpstr>Solution of the scattering problem with R-matrix method</vt:lpstr>
      <vt:lpstr>Asymptotically vanishing equivalent problem</vt:lpstr>
      <vt:lpstr>Asymptotically vanishing equivalent problem</vt:lpstr>
      <vt:lpstr>From phase shifts to cross-sections</vt:lpstr>
      <vt:lpstr>Reaction theory as a series</vt:lpstr>
      <vt:lpstr>Reaction theory as a series</vt:lpstr>
      <vt:lpstr>Representation of the born series</vt:lpstr>
      <vt:lpstr>The Distorted Wave-Born Approximation (DWBA) </vt:lpstr>
      <vt:lpstr>Multichannel reactions</vt:lpstr>
      <vt:lpstr>Multichannel reactions</vt:lpstr>
      <vt:lpstr>Multichannel reactions</vt:lpstr>
      <vt:lpstr>Influence of the non-elastic channels on cross-section</vt:lpstr>
      <vt:lpstr>Elastic, Reaction and Total cross section</vt:lpstr>
      <vt:lpstr>Optical potential</vt:lpstr>
      <vt:lpstr>Nucleon transfer DWBA applied to nuclear transfer reaction</vt:lpstr>
      <vt:lpstr>Scattering observables at very low energy</vt:lpstr>
      <vt:lpstr>Scattering length: a</vt:lpstr>
      <vt:lpstr>Nucleosynthesis since t=t_0</vt:lpstr>
      <vt:lpstr>Observation of today’s solar abundancy</vt:lpstr>
      <vt:lpstr>Observation of today’s solar abundancy</vt:lpstr>
      <vt:lpstr>Observation of today’s solar abundancy</vt:lpstr>
      <vt:lpstr>Observation of today’s solar abundancy</vt:lpstr>
      <vt:lpstr>Observation of today’s solar abundancy</vt:lpstr>
      <vt:lpstr>Observation of today’s solar abundancy</vt:lpstr>
      <vt:lpstr>Observation of today’s solar abundancy</vt:lpstr>
      <vt:lpstr>Nuclear inputs for astrophysics</vt:lpstr>
      <vt:lpstr>Nuclear inputs for astrophysics</vt:lpstr>
      <vt:lpstr>Nuclear structure viewed from nuclear reactions</vt:lpstr>
      <vt:lpstr>Capture processes: resonant capture</vt:lpstr>
      <vt:lpstr>Capture processes: resonant capture</vt:lpstr>
      <vt:lpstr>Capture processes: resonant capture</vt:lpstr>
      <vt:lpstr>Capture processes: direct capture</vt:lpstr>
      <vt:lpstr>Capture processes: direct capture</vt:lpstr>
      <vt:lpstr>Capture processes: compound capture</vt:lpstr>
      <vt:lpstr>Capture processes: compound capture</vt:lpstr>
      <vt:lpstr>Hauser-Feshbach: lim┬(N→∞)⁡ρ(E)" " </vt:lpstr>
      <vt:lpstr>Hauser-Feshbach: « Memoryless »</vt:lpstr>
      <vt:lpstr>Typical emission spectrum from compound reaction</vt:lpstr>
      <vt:lpstr>TALYS: flow chart</vt:lpstr>
      <vt:lpstr>TALYS pre-equilibrium: exciton model principle</vt:lpstr>
      <vt:lpstr>TALYS pre-equilibrium: master equation exciton model</vt:lpstr>
      <vt:lpstr>TALYS pre-equilibrium: initialization &amp; transition rates</vt:lpstr>
      <vt:lpstr>TALYS compound nucleus model</vt:lpstr>
      <vt:lpstr>TALYS compound nucleus model: observable signature</vt:lpstr>
      <vt:lpstr>TALYS compound nucleus model : width fluctuation</vt:lpstr>
      <vt:lpstr>TALYS compound nucleus model: cross-sections</vt:lpstr>
      <vt:lpstr>TALYS compound nucleus model: decay channels</vt:lpstr>
      <vt:lpstr>TALYS: model for level densities</vt:lpstr>
      <vt:lpstr>TALYS: level densities microphysics</vt:lpstr>
      <vt:lpstr>TALYS: level densities microphysics</vt:lpstr>
      <vt:lpstr>TALYS: level density regimes in literature</vt:lpstr>
      <vt:lpstr>AZURE2 example case: level Structure of 13N review</vt:lpstr>
      <vt:lpstr>AZURE2: Individual contributions of Coulomb and radiative direct capture</vt:lpstr>
      <vt:lpstr>AZURE2: Individual contributions of lowest energy proton-unbound level</vt:lpstr>
      <vt:lpstr>AZURE2: Individual contributions of second excited state</vt:lpstr>
      <vt:lpstr>AZURE2: Individual contributions of the third excited state</vt:lpstr>
      <vt:lpstr>AZURE2: all contributions</vt:lpstr>
      <vt:lpstr>The strength of R-matrix evaluation</vt:lpstr>
      <vt:lpstr>Extracting nuclear data for astrophysics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</dc:creator>
  <cp:lastModifiedBy>Guillaume</cp:lastModifiedBy>
  <cp:revision>137</cp:revision>
  <dcterms:created xsi:type="dcterms:W3CDTF">2021-05-28T10:47:35Z</dcterms:created>
  <dcterms:modified xsi:type="dcterms:W3CDTF">2026-09-15T05:35:11Z</dcterms:modified>
</cp:coreProperties>
</file>