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6" r:id="rId3"/>
    <p:sldId id="373" r:id="rId4"/>
    <p:sldId id="366" r:id="rId5"/>
    <p:sldId id="365" r:id="rId6"/>
    <p:sldId id="367" r:id="rId7"/>
    <p:sldId id="368" r:id="rId8"/>
    <p:sldId id="372" r:id="rId9"/>
    <p:sldId id="357" r:id="rId10"/>
    <p:sldId id="360" r:id="rId11"/>
    <p:sldId id="361" r:id="rId12"/>
    <p:sldId id="362" r:id="rId13"/>
    <p:sldId id="325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C0"/>
    <a:srgbClr val="06F033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1E271-4630-439F-9E10-5FC949B6F3F6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E2207-27B6-427D-88BA-C640BAC92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81443-2C8D-4B13-B3D8-5B49BA2101F4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20ACD-43FF-4A06-A13E-7E85279D0A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M,Battaglia,J-J.Blaising, 6 April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LCD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Requirements for </a:t>
            </a:r>
            <a:r>
              <a:rPr lang="en-US" dirty="0" err="1" smtClean="0"/>
              <a:t>Smuon</a:t>
            </a:r>
            <a:r>
              <a:rPr lang="en-US" dirty="0" smtClean="0"/>
              <a:t> searches</a:t>
            </a:r>
            <a:br>
              <a:rPr lang="en-US" dirty="0" smtClean="0"/>
            </a:br>
            <a:r>
              <a:rPr lang="en-US" dirty="0" smtClean="0"/>
              <a:t>at CLIC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Outline</a:t>
            </a:r>
          </a:p>
          <a:p>
            <a:r>
              <a:rPr lang="en-US" sz="2800" dirty="0" smtClean="0"/>
              <a:t>Signal and Background cross sections</a:t>
            </a:r>
          </a:p>
          <a:p>
            <a:r>
              <a:rPr lang="en-US" sz="2800" dirty="0" smtClean="0"/>
              <a:t>Discriminating variables and event selection</a:t>
            </a:r>
          </a:p>
          <a:p>
            <a:r>
              <a:rPr lang="en-US" sz="2800" dirty="0" smtClean="0"/>
              <a:t>Mass measurement method</a:t>
            </a:r>
          </a:p>
          <a:p>
            <a:r>
              <a:rPr lang="en-US" sz="2800" dirty="0" smtClean="0"/>
              <a:t>Contributions  to the errors on the masses</a:t>
            </a:r>
          </a:p>
          <a:p>
            <a:r>
              <a:rPr lang="en-US" sz="2800" dirty="0" smtClean="0"/>
              <a:t>Table of results</a:t>
            </a:r>
          </a:p>
          <a:p>
            <a:r>
              <a:rPr lang="en-US" sz="2800" dirty="0" smtClean="0"/>
              <a:t>Summary </a:t>
            </a:r>
            <a:endParaRPr lang="en-US" sz="2200" dirty="0" smtClean="0"/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M.Battaglia</a:t>
            </a:r>
            <a:r>
              <a:rPr lang="en-US" dirty="0" smtClean="0"/>
              <a:t>, J-</a:t>
            </a:r>
            <a:r>
              <a:rPr lang="en-US" dirty="0" err="1" smtClean="0"/>
              <a:t>J.Blaising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 ISR and </a:t>
            </a:r>
            <a:r>
              <a:rPr lang="en-US" dirty="0" err="1" smtClean="0"/>
              <a:t>Beamstrahlung</a:t>
            </a:r>
            <a:r>
              <a:rPr lang="en-US" dirty="0" smtClean="0"/>
              <a:t> effects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" y="1295400"/>
            <a:ext cx="796766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5800" y="5867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ISR contribution to the energy spread is ~ to the </a:t>
            </a:r>
            <a:r>
              <a:rPr lang="en-US" dirty="0" err="1" smtClean="0"/>
              <a:t>Linac</a:t>
            </a:r>
            <a:r>
              <a:rPr lang="en-US" dirty="0" smtClean="0"/>
              <a:t> momentum spread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mtClean="0"/>
              <a:t>Signal </a:t>
            </a:r>
            <a:r>
              <a:rPr lang="en-US" dirty="0" smtClean="0"/>
              <a:t>fit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543050"/>
            <a:ext cx="8320088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Results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28813"/>
            <a:ext cx="83820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With 2 abˉ¹ of integrated luminosity</a:t>
            </a:r>
          </a:p>
          <a:p>
            <a:r>
              <a:rPr lang="en-US" sz="2400" dirty="0" smtClean="0"/>
              <a:t>At 3 </a:t>
            </a:r>
            <a:r>
              <a:rPr lang="en-US" sz="2400" dirty="0" err="1" smtClean="0"/>
              <a:t>TeV</a:t>
            </a:r>
            <a:r>
              <a:rPr lang="en-US" sz="2400" dirty="0" smtClean="0"/>
              <a:t>, ISR and </a:t>
            </a:r>
            <a:r>
              <a:rPr lang="en-US" sz="2400" dirty="0" err="1" smtClean="0"/>
              <a:t>beamstrahlung</a:t>
            </a:r>
            <a:r>
              <a:rPr lang="en-US" sz="2400" dirty="0" smtClean="0"/>
              <a:t> are major sources to errors on the masses; it requires a good control of the luminosity spectrum.</a:t>
            </a:r>
          </a:p>
          <a:p>
            <a:r>
              <a:rPr lang="en-US" sz="2400" dirty="0" smtClean="0"/>
              <a:t>ISR and BS are the dominant contributions to the errors on the masses as long as </a:t>
            </a:r>
            <a:r>
              <a:rPr lang="el-GR" sz="2400" dirty="0" smtClean="0"/>
              <a:t>δ</a:t>
            </a:r>
            <a:r>
              <a:rPr lang="en-US" sz="2400" dirty="0" smtClean="0"/>
              <a:t>pt/pt² is </a:t>
            </a:r>
            <a:r>
              <a:rPr lang="en-US" sz="2400" smtClean="0"/>
              <a:t>&lt; </a:t>
            </a:r>
            <a:r>
              <a:rPr lang="en-US" sz="2400" smtClean="0"/>
              <a:t>5.10</a:t>
            </a:r>
            <a:r>
              <a:rPr lang="en-US" sz="2400" dirty="0" smtClean="0"/>
              <a:t>̄ˉ⁵.</a:t>
            </a:r>
          </a:p>
          <a:p>
            <a:r>
              <a:rPr lang="en-US" sz="2400" dirty="0" smtClean="0"/>
              <a:t>Work in progress on Background subtraction, beam </a:t>
            </a:r>
            <a:r>
              <a:rPr lang="en-US" sz="2400" dirty="0" err="1" smtClean="0"/>
              <a:t>polarisation</a:t>
            </a:r>
            <a:r>
              <a:rPr lang="en-US" sz="2400" dirty="0" smtClean="0"/>
              <a:t> and time stamping  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Signal and Background </a:t>
            </a:r>
            <a:br>
              <a:rPr lang="en-US" dirty="0" smtClean="0"/>
            </a:br>
            <a:r>
              <a:rPr lang="en-US" dirty="0" smtClean="0"/>
              <a:t>Cross Sections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524000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Signal: e⁺ + e⁻ </a:t>
            </a:r>
            <a:r>
              <a:rPr lang="el-GR" sz="2800" dirty="0" smtClean="0"/>
              <a:t>→</a:t>
            </a:r>
            <a:r>
              <a:rPr lang="en-US" sz="2800" dirty="0" smtClean="0"/>
              <a:t> </a:t>
            </a:r>
            <a:r>
              <a:rPr lang="el-GR" sz="2800" dirty="0" smtClean="0"/>
              <a:t>μ̃</a:t>
            </a:r>
            <a:r>
              <a:rPr lang="en-US" sz="2800" dirty="0" smtClean="0"/>
              <a:t>⁺ +  </a:t>
            </a:r>
            <a:r>
              <a:rPr lang="el-GR" sz="2800" dirty="0" smtClean="0"/>
              <a:t>μ̃̄ˉ</a:t>
            </a:r>
            <a:r>
              <a:rPr lang="en-US" sz="2800" dirty="0" smtClean="0"/>
              <a:t> → </a:t>
            </a:r>
            <a:r>
              <a:rPr lang="el-GR" sz="2800" dirty="0" smtClean="0"/>
              <a:t>χ</a:t>
            </a:r>
            <a:r>
              <a:rPr lang="el-GR" sz="2800" dirty="0" smtClean="0">
                <a:latin typeface="Calibri"/>
              </a:rPr>
              <a:t>⁰</a:t>
            </a:r>
            <a:r>
              <a:rPr lang="en-US" sz="2800" dirty="0" smtClean="0">
                <a:latin typeface="Calibri"/>
              </a:rPr>
              <a:t>, </a:t>
            </a:r>
            <a:r>
              <a:rPr lang="el-GR" sz="2800" dirty="0" smtClean="0"/>
              <a:t>μ⁺</a:t>
            </a:r>
            <a:r>
              <a:rPr lang="en-US" sz="2800" dirty="0" smtClean="0"/>
              <a:t> +  </a:t>
            </a:r>
            <a:r>
              <a:rPr lang="el-GR" sz="2800" dirty="0" smtClean="0"/>
              <a:t>χ</a:t>
            </a:r>
            <a:r>
              <a:rPr lang="el-GR" sz="2800" dirty="0" smtClean="0">
                <a:latin typeface="Calibri"/>
              </a:rPr>
              <a:t>⁰</a:t>
            </a:r>
            <a:r>
              <a:rPr lang="en-US" sz="2800" dirty="0" smtClean="0">
                <a:latin typeface="Calibri"/>
              </a:rPr>
              <a:t>, </a:t>
            </a:r>
            <a:r>
              <a:rPr lang="el-GR" sz="2800" dirty="0" smtClean="0"/>
              <a:t>μˉ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M </a:t>
            </a:r>
            <a:r>
              <a:rPr lang="el-GR" sz="2800" dirty="0" smtClean="0"/>
              <a:t>μ̃</a:t>
            </a:r>
            <a:r>
              <a:rPr lang="en-US" sz="2800" dirty="0" smtClean="0"/>
              <a:t> = 1109 </a:t>
            </a:r>
            <a:r>
              <a:rPr lang="en-US" sz="2800" dirty="0" err="1" smtClean="0"/>
              <a:t>GeV</a:t>
            </a:r>
            <a:r>
              <a:rPr lang="en-US" sz="2800" dirty="0" smtClean="0"/>
              <a:t>, M </a:t>
            </a:r>
            <a:r>
              <a:rPr lang="el-GR" sz="2800" dirty="0" smtClean="0"/>
              <a:t>χ⁰</a:t>
            </a:r>
            <a:r>
              <a:rPr lang="en-US" sz="2800" dirty="0" smtClean="0"/>
              <a:t> = 554 </a:t>
            </a:r>
            <a:r>
              <a:rPr lang="en-US" sz="2800" dirty="0" err="1" smtClean="0"/>
              <a:t>GeV</a:t>
            </a:r>
            <a:r>
              <a:rPr lang="en-US" sz="2800" dirty="0" smtClean="0"/>
              <a:t>, </a:t>
            </a:r>
            <a:r>
              <a:rPr lang="el-GR" sz="2800" dirty="0" smtClean="0">
                <a:latin typeface="Calibri"/>
              </a:rPr>
              <a:t>σ</a:t>
            </a:r>
            <a:r>
              <a:rPr lang="en-US" sz="2800" dirty="0" smtClean="0">
                <a:latin typeface="Calibri"/>
              </a:rPr>
              <a:t> =0.7 </a:t>
            </a:r>
            <a:r>
              <a:rPr lang="en-US" sz="2800" dirty="0" err="1" smtClean="0">
                <a:latin typeface="Calibri"/>
              </a:rPr>
              <a:t>fb</a:t>
            </a:r>
            <a:endParaRPr lang="en-US" sz="2800" dirty="0" smtClean="0">
              <a:latin typeface="Calibri"/>
            </a:endParaRPr>
          </a:p>
          <a:p>
            <a:r>
              <a:rPr lang="en-US" sz="2800" dirty="0" smtClean="0">
                <a:latin typeface="Calibri"/>
              </a:rPr>
              <a:t>                          Background:  </a:t>
            </a:r>
            <a:endParaRPr lang="en-US" sz="2800" dirty="0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505200"/>
            <a:ext cx="6705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 Signal and Background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3241" y="1295401"/>
            <a:ext cx="5137559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 Discriminating variables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451683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Discriminating variables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95413"/>
            <a:ext cx="373380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1525" y="1428750"/>
            <a:ext cx="35718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58028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 normalized S/B  probability for each variable, and combined probability: </a:t>
            </a:r>
            <a:r>
              <a:rPr lang="en-US" dirty="0" err="1" smtClean="0"/>
              <a:t>Prob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Combined  Probability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7924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315200" y="5726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 Selection Efficiency and S/B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75" y="1219200"/>
            <a:ext cx="7439025" cy="441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315200" y="5334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5791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err="1" smtClean="0"/>
              <a:t>Prob</a:t>
            </a:r>
            <a:r>
              <a:rPr lang="en-US" dirty="0" smtClean="0"/>
              <a:t> &gt; 0.8, the selection efficiency is 93 % and S/B ~ 20%; </a:t>
            </a:r>
          </a:p>
          <a:p>
            <a:r>
              <a:rPr lang="en-US" dirty="0" smtClean="0"/>
              <a:t>Assume </a:t>
            </a:r>
            <a:r>
              <a:rPr lang="en-US" dirty="0" err="1" smtClean="0"/>
              <a:t>muon</a:t>
            </a:r>
            <a:r>
              <a:rPr lang="en-US" dirty="0" smtClean="0"/>
              <a:t> identification efficiency = 100%.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 Event Selection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57289"/>
            <a:ext cx="8341806" cy="4786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el-GR" dirty="0" smtClean="0"/>
              <a:t>μ̃</a:t>
            </a:r>
            <a:r>
              <a:rPr lang="en-US" dirty="0" smtClean="0"/>
              <a:t> and </a:t>
            </a:r>
            <a:r>
              <a:rPr lang="el-GR" dirty="0" smtClean="0"/>
              <a:t>χ⁰</a:t>
            </a:r>
            <a:r>
              <a:rPr lang="en-US" dirty="0" smtClean="0"/>
              <a:t> mass measurements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M,Battaglia,J-J.Blaising, 6 April 2010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LCD meeting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76200" y="3276600"/>
            <a:ext cx="4876800" cy="2895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The </a:t>
            </a:r>
            <a:r>
              <a:rPr lang="el-GR" sz="2400" dirty="0" smtClean="0"/>
              <a:t>μ̃</a:t>
            </a:r>
            <a:r>
              <a:rPr lang="en-US" sz="2400" dirty="0" smtClean="0"/>
              <a:t> and </a:t>
            </a:r>
            <a:r>
              <a:rPr lang="el-GR" sz="2400" dirty="0" smtClean="0"/>
              <a:t>χ⁰</a:t>
            </a:r>
            <a:r>
              <a:rPr lang="en-US" sz="2400" dirty="0" smtClean="0"/>
              <a:t> masses are determined </a:t>
            </a:r>
          </a:p>
          <a:p>
            <a:pPr>
              <a:buNone/>
            </a:pPr>
            <a:r>
              <a:rPr lang="en-US" sz="2400" dirty="0" smtClean="0"/>
              <a:t>from a 2 parameter fit to </a:t>
            </a:r>
            <a:r>
              <a:rPr lang="en-US" sz="2400" dirty="0" err="1" smtClean="0"/>
              <a:t>muon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momentum spectrum. The spectrum </a:t>
            </a:r>
          </a:p>
          <a:p>
            <a:pPr>
              <a:buNone/>
            </a:pPr>
            <a:r>
              <a:rPr lang="en-US" sz="2400" dirty="0" smtClean="0"/>
              <a:t>is modeled according to </a:t>
            </a:r>
            <a:r>
              <a:rPr lang="en-US" sz="2400" dirty="0" err="1" smtClean="0"/>
              <a:t>eq</a:t>
            </a:r>
            <a:r>
              <a:rPr lang="en-US" sz="2400" dirty="0" smtClean="0"/>
              <a:t> (1);</a:t>
            </a:r>
          </a:p>
          <a:p>
            <a:pPr>
              <a:buNone/>
            </a:pPr>
            <a:r>
              <a:rPr lang="en-US" sz="2400" dirty="0" smtClean="0"/>
              <a:t>It takes into account ISR, </a:t>
            </a:r>
          </a:p>
          <a:p>
            <a:pPr>
              <a:buNone/>
            </a:pPr>
            <a:r>
              <a:rPr lang="en-US" sz="2400" dirty="0" err="1" smtClean="0"/>
              <a:t>Beamstrahlung</a:t>
            </a:r>
            <a:r>
              <a:rPr lang="en-US" sz="2400" dirty="0" smtClean="0"/>
              <a:t> and momentum </a:t>
            </a:r>
          </a:p>
          <a:p>
            <a:pPr>
              <a:buNone/>
            </a:pPr>
            <a:r>
              <a:rPr lang="en-US" sz="2400" dirty="0" smtClean="0"/>
              <a:t>resolution effects and the correlation </a:t>
            </a:r>
          </a:p>
          <a:p>
            <a:pPr>
              <a:buNone/>
            </a:pPr>
            <a:r>
              <a:rPr lang="en-US" sz="2400" dirty="0" smtClean="0"/>
              <a:t>between the </a:t>
            </a:r>
            <a:r>
              <a:rPr lang="el-GR" sz="2400" dirty="0" smtClean="0"/>
              <a:t>μ̃</a:t>
            </a:r>
            <a:r>
              <a:rPr lang="en-US" sz="2400" dirty="0" smtClean="0"/>
              <a:t> and the </a:t>
            </a:r>
            <a:r>
              <a:rPr lang="el-GR" sz="2400" dirty="0" smtClean="0"/>
              <a:t>χ⁰</a:t>
            </a:r>
            <a:r>
              <a:rPr lang="en-US" sz="2400" dirty="0" smtClean="0"/>
              <a:t> masses.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475" y="2181225"/>
            <a:ext cx="40481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876800" y="19166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5825</TotalTime>
  <Words>400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Requirements for Smuon searches at CLIC</vt:lpstr>
      <vt:lpstr> Signal and Background  Cross Sections</vt:lpstr>
      <vt:lpstr> Signal and Background </vt:lpstr>
      <vt:lpstr> Discriminating variables</vt:lpstr>
      <vt:lpstr>Discriminating variables</vt:lpstr>
      <vt:lpstr> Combined  Probability </vt:lpstr>
      <vt:lpstr> Selection Efficiency and S/B</vt:lpstr>
      <vt:lpstr> Event Selection </vt:lpstr>
      <vt:lpstr>  μ̃ and χ⁰ mass measurements</vt:lpstr>
      <vt:lpstr> ISR and Beamstrahlung effects</vt:lpstr>
      <vt:lpstr>Signal fit</vt:lpstr>
      <vt:lpstr> Results </vt:lpstr>
      <vt:lpstr>Preliminary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Processes</dc:title>
  <dc:creator/>
  <cp:lastModifiedBy>blaising</cp:lastModifiedBy>
  <cp:revision>748</cp:revision>
  <dcterms:created xsi:type="dcterms:W3CDTF">2006-08-16T00:00:00Z</dcterms:created>
  <dcterms:modified xsi:type="dcterms:W3CDTF">2010-04-06T15:31:30Z</dcterms:modified>
</cp:coreProperties>
</file>