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6" r:id="rId4"/>
    <p:sldId id="277" r:id="rId5"/>
    <p:sldId id="278" r:id="rId6"/>
    <p:sldId id="280" r:id="rId7"/>
    <p:sldId id="279" r:id="rId8"/>
    <p:sldId id="258" r:id="rId9"/>
    <p:sldId id="259" r:id="rId10"/>
    <p:sldId id="260" r:id="rId11"/>
    <p:sldId id="261" r:id="rId12"/>
    <p:sldId id="262" r:id="rId13"/>
    <p:sldId id="268" r:id="rId14"/>
    <p:sldId id="263" r:id="rId15"/>
    <p:sldId id="272" r:id="rId16"/>
  </p:sldIdLst>
  <p:sldSz cx="9144000" cy="6858000" type="screen4x3"/>
  <p:notesSz cx="6780213" cy="991076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595" autoAdjust="0"/>
  </p:normalViewPr>
  <p:slideViewPr>
    <p:cSldViewPr snapToGrid="0" showGuides="1">
      <p:cViewPr varScale="1">
        <p:scale>
          <a:sx n="94" d="100"/>
          <a:sy n="94" d="100"/>
        </p:scale>
        <p:origin x="-1042" y="-72"/>
      </p:cViewPr>
      <p:guideLst>
        <p:guide orient="horz" pos="195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8463" cy="4953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0163" y="0"/>
            <a:ext cx="2938462" cy="4953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69112D1-A5E5-4F0A-8A5A-EAD8D8E99C0D}" type="datetimeFigureOut">
              <a:rPr lang="fr-FR"/>
              <a:pPr>
                <a:defRPr/>
              </a:pPr>
              <a:t>01/03/2010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13876"/>
            <a:ext cx="2938463" cy="4953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fr-FR"/>
              <a:t>Entrez votre nom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0163" y="9413876"/>
            <a:ext cx="2938462" cy="4953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F4421D4-5C10-4076-9DBC-58AD407DA98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8463" cy="4953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0163" y="0"/>
            <a:ext cx="2938462" cy="4953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717CB08-FE03-4C01-8D10-FD25CD70304E}" type="datetimeFigureOut">
              <a:rPr lang="fr-FR"/>
              <a:pPr>
                <a:defRPr/>
              </a:pPr>
              <a:t>01/03/2010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2950"/>
            <a:ext cx="4954587" cy="3716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7864" y="4706939"/>
            <a:ext cx="5424487" cy="4460875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13876"/>
            <a:ext cx="2938463" cy="4953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fr-FR"/>
              <a:t>Entrez votre nom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0163" y="9413876"/>
            <a:ext cx="2938462" cy="4953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46FE639-23BB-4ACC-A7C3-557A51C5A3B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61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2DBF85-7893-4AC9-8245-653D272A0929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 descr="lapp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9400" y="6146800"/>
            <a:ext cx="1077913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10" descr="ok_in2p3_quadri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38" y="6264275"/>
            <a:ext cx="10795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11" descr="logo-universite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86688" y="6288088"/>
            <a:ext cx="10795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 8" descr="ATLAS_log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41463" y="6083300"/>
            <a:ext cx="511175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Espace réservé du 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  <a:defRPr kumimoji="0" lang="fr-FR" sz="4400" b="1" i="1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defRPr>
            </a:lvl1pPr>
          </a:lstStyle>
          <a:p>
            <a:pPr lvl="0"/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25604" name="Espace réservé du text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Font typeface="Arial" charset="0"/>
              <a:buNone/>
              <a:defRPr smtClean="0"/>
            </a:lvl1pPr>
          </a:lstStyle>
          <a:p>
            <a:r>
              <a:rPr lang="fr-FR" smtClean="0"/>
              <a:t>Cliquez pour modifier le style des sous-titres du masque</a:t>
            </a:r>
            <a:endParaRPr lang="fr-FR" dirty="0" smtClean="0"/>
          </a:p>
        </p:txBody>
      </p:sp>
      <p:pic>
        <p:nvPicPr>
          <p:cNvPr id="9" name="Image 8" descr="CNRS-fr-Quadri-1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5630877" y="6240501"/>
            <a:ext cx="474669" cy="47466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Espace réservé du 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  <a:defRPr kumimoji="0" lang="fr-FR" sz="4000" b="1" i="1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defRPr>
            </a:lvl1pPr>
          </a:lstStyle>
          <a:p>
            <a:pPr lvl="0"/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25604" name="Espace réservé du text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Font typeface="Arial" charset="0"/>
              <a:buNone/>
              <a:defRPr smtClean="0"/>
            </a:lvl1pPr>
          </a:lstStyle>
          <a:p>
            <a:r>
              <a:rPr lang="fr-FR" smtClean="0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 smtClean="0"/>
              <a:t>02/03/2010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 smtClean="0"/>
              <a:t>Réunion de Service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B2A33240-F001-472F-9EA5-3F1C03AD916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 descr="Logo LAPP + text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188" y="142875"/>
            <a:ext cx="1254125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5" descr="ATLAS_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86738" y="34925"/>
            <a:ext cx="766762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1285860"/>
            <a:ext cx="8786873" cy="5072098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accent1"/>
                </a:solidFill>
              </a:defRPr>
            </a:lvl1pPr>
            <a:lvl2pPr>
              <a:defRPr sz="2400">
                <a:solidFill>
                  <a:schemeClr val="accent1"/>
                </a:solidFill>
              </a:defRPr>
            </a:lvl2pPr>
            <a:lvl3pPr>
              <a:defRPr sz="2000">
                <a:solidFill>
                  <a:schemeClr val="accent1"/>
                </a:solidFill>
              </a:defRPr>
            </a:lvl3pPr>
            <a:lvl4pPr>
              <a:defRPr sz="1800">
                <a:solidFill>
                  <a:schemeClr val="accent1"/>
                </a:solidFill>
              </a:defRPr>
            </a:lvl4pPr>
            <a:lvl5pP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>
          <a:xfrm>
            <a:off x="1428728" y="142852"/>
            <a:ext cx="6715172" cy="928694"/>
          </a:xfrm>
          <a:prstGeom prst="rect">
            <a:avLst/>
          </a:prstGeom>
        </p:spPr>
        <p:txBody>
          <a:bodyPr/>
          <a:lstStyle>
            <a:lvl1pPr>
              <a:defRPr sz="3600" b="1" i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 smtClean="0"/>
              <a:t>02/03/2010</a:t>
            </a:r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 smtClean="0"/>
              <a:t>Réunion de Service</a:t>
            </a: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52DC61F-90A6-43BC-8320-38603146CBD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6" descr="Logo LAPP + text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188" y="142875"/>
            <a:ext cx="1254125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5" descr="ATLAS_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86738" y="34925"/>
            <a:ext cx="766762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844" y="1285860"/>
            <a:ext cx="4352956" cy="5000660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accent1"/>
                </a:solidFill>
              </a:defRPr>
            </a:lvl1pPr>
            <a:lvl2pPr>
              <a:defRPr sz="2400">
                <a:solidFill>
                  <a:schemeClr val="accent1"/>
                </a:solidFill>
              </a:defRPr>
            </a:lvl2pPr>
            <a:lvl3pPr>
              <a:defRPr sz="2000">
                <a:solidFill>
                  <a:schemeClr val="accent1"/>
                </a:solidFill>
              </a:defRPr>
            </a:lvl3pPr>
            <a:lvl4pPr>
              <a:defRPr sz="1800">
                <a:solidFill>
                  <a:schemeClr val="accent1"/>
                </a:solidFill>
              </a:defRPr>
            </a:lvl4pPr>
            <a:lvl5pPr>
              <a:defRPr sz="1800">
                <a:solidFill>
                  <a:schemeClr val="accent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85860"/>
            <a:ext cx="4281518" cy="500066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Char char="•"/>
              <a:defRPr sz="2800" b="1">
                <a:solidFill>
                  <a:schemeClr val="accent1"/>
                </a:solidFill>
              </a:defRPr>
            </a:lvl1pPr>
            <a:lvl2pPr>
              <a:defRPr sz="2400">
                <a:solidFill>
                  <a:schemeClr val="accent1"/>
                </a:solidFill>
              </a:defRPr>
            </a:lvl2pPr>
            <a:lvl3pPr>
              <a:defRPr sz="2000">
                <a:solidFill>
                  <a:schemeClr val="accent1"/>
                </a:solidFill>
              </a:defRPr>
            </a:lvl3pPr>
            <a:lvl4pPr>
              <a:defRPr sz="1800">
                <a:solidFill>
                  <a:schemeClr val="accent1"/>
                </a:solidFill>
              </a:defRPr>
            </a:lvl4pPr>
            <a:lvl5pPr>
              <a:defRPr sz="1800">
                <a:solidFill>
                  <a:schemeClr val="accent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10" name="Titre 8"/>
          <p:cNvSpPr>
            <a:spLocks noGrp="1"/>
          </p:cNvSpPr>
          <p:nvPr>
            <p:ph type="title"/>
          </p:nvPr>
        </p:nvSpPr>
        <p:spPr>
          <a:xfrm>
            <a:off x="1428728" y="142852"/>
            <a:ext cx="6715172" cy="928694"/>
          </a:xfrm>
          <a:prstGeom prst="rect">
            <a:avLst/>
          </a:prstGeom>
        </p:spPr>
        <p:txBody>
          <a:bodyPr/>
          <a:lstStyle>
            <a:lvl1pPr>
              <a:defRPr sz="3600" b="1" i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 smtClean="0"/>
              <a:t>02/03/2010</a:t>
            </a: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 smtClean="0"/>
              <a:t>Réunion de Service</a:t>
            </a: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FA7A63B-BD4C-4B4C-8C53-6ABE61E45BB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6" descr="Logo LAPP + text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188" y="142875"/>
            <a:ext cx="1254125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 5" descr="ATLAS_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86738" y="34925"/>
            <a:ext cx="766762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re 8"/>
          <p:cNvSpPr>
            <a:spLocks noGrp="1"/>
          </p:cNvSpPr>
          <p:nvPr>
            <p:ph type="title"/>
          </p:nvPr>
        </p:nvSpPr>
        <p:spPr>
          <a:xfrm>
            <a:off x="1428728" y="142852"/>
            <a:ext cx="6715172" cy="928694"/>
          </a:xfrm>
          <a:prstGeom prst="rect">
            <a:avLst/>
          </a:prstGeom>
        </p:spPr>
        <p:txBody>
          <a:bodyPr/>
          <a:lstStyle>
            <a:lvl1pPr>
              <a:defRPr sz="3600" b="1" i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 smtClean="0"/>
              <a:t>02/03/2010</a:t>
            </a: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 smtClean="0"/>
              <a:t>Réunion de Service</a:t>
            </a: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D80C0B5-985F-4F5C-A248-B319EADAF84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6" descr="Logo LAPP + text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188" y="142875"/>
            <a:ext cx="1254125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 5" descr="ATLAS_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86738" y="34925"/>
            <a:ext cx="766762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re 8"/>
          <p:cNvSpPr>
            <a:spLocks noGrp="1"/>
          </p:cNvSpPr>
          <p:nvPr>
            <p:ph type="title"/>
          </p:nvPr>
        </p:nvSpPr>
        <p:spPr>
          <a:xfrm>
            <a:off x="1428728" y="142852"/>
            <a:ext cx="6715172" cy="928694"/>
          </a:xfrm>
          <a:prstGeom prst="rect">
            <a:avLst/>
          </a:prstGeom>
        </p:spPr>
        <p:txBody>
          <a:bodyPr/>
          <a:lstStyle>
            <a:lvl1pPr>
              <a:defRPr sz="3600" b="1" i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 smtClean="0"/>
              <a:t>02/03/2010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 smtClean="0"/>
              <a:t>Réunion de Service</a:t>
            </a: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7E8B503-D08D-4BF4-B863-3664B4247D2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 descr="Logo LAPP + text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188" y="142875"/>
            <a:ext cx="1254125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5" descr="ATLAS_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86738" y="34925"/>
            <a:ext cx="766762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0" y="1285860"/>
            <a:ext cx="4429156" cy="500066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2" name="Titre 8"/>
          <p:cNvSpPr>
            <a:spLocks noGrp="1"/>
          </p:cNvSpPr>
          <p:nvPr>
            <p:ph type="title"/>
          </p:nvPr>
        </p:nvSpPr>
        <p:spPr>
          <a:xfrm>
            <a:off x="1428728" y="142852"/>
            <a:ext cx="6715172" cy="928694"/>
          </a:xfrm>
          <a:prstGeom prst="rect">
            <a:avLst/>
          </a:prstGeom>
        </p:spPr>
        <p:txBody>
          <a:bodyPr/>
          <a:lstStyle>
            <a:lvl1pPr>
              <a:defRPr sz="3600" b="1" i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 smtClean="0"/>
              <a:t>02/03/2010</a:t>
            </a:r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fr-FR" smtClean="0"/>
              <a:t>Réunion de Service</a:t>
            </a: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1E19160A-79E5-4226-94FC-8DD27CAFF05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95275" y="6421438"/>
            <a:ext cx="1062038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mtClean="0"/>
              <a:t>02/03/2010</a:t>
            </a:r>
            <a:endParaRPr 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714500" y="6421438"/>
            <a:ext cx="600075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 smtClean="0"/>
              <a:t>Réunion de Service</a:t>
            </a:r>
            <a:endParaRPr lang="fr-FR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43875" y="6421438"/>
            <a:ext cx="542925" cy="365125"/>
          </a:xfrm>
          <a:prstGeom prst="rect">
            <a:avLst/>
          </a:prstGeom>
        </p:spPr>
        <p:txBody>
          <a:bodyPr/>
          <a:lstStyle>
            <a:lvl1pPr>
              <a:defRPr sz="1400" baseline="0">
                <a:solidFill>
                  <a:schemeClr val="accent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A2B943A9-62C5-472B-9986-89976452BDF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ctrTitle"/>
          </p:nvPr>
        </p:nvSpPr>
        <p:spPr bwMode="auto">
          <a:xfrm>
            <a:off x="299979" y="1019142"/>
            <a:ext cx="8544042" cy="222729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dirty="0" smtClean="0"/>
              <a:t>Développements autour de l’ ATCA et </a:t>
            </a:r>
            <a:br>
              <a:rPr lang="fr-FR" dirty="0" smtClean="0"/>
            </a:br>
            <a:r>
              <a:rPr lang="fr-FR" dirty="0" smtClean="0"/>
              <a:t>ROD pour le SLHC au LAPP</a:t>
            </a:r>
          </a:p>
        </p:txBody>
      </p:sp>
      <p:sp>
        <p:nvSpPr>
          <p:cNvPr id="9219" name="Sous-titre 2"/>
          <p:cNvSpPr>
            <a:spLocks noGrp="1"/>
          </p:cNvSpPr>
          <p:nvPr>
            <p:ph type="subTitle" idx="1"/>
          </p:nvPr>
        </p:nvSpPr>
        <p:spPr bwMode="auto">
          <a:xfrm>
            <a:off x="628596" y="3465513"/>
            <a:ext cx="7850294" cy="206219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eaLnBrk="1" hangingPunct="1"/>
            <a:r>
              <a:rPr lang="fr-FR" dirty="0" err="1" smtClean="0"/>
              <a:t>A.Bazan</a:t>
            </a:r>
            <a:r>
              <a:rPr lang="fr-FR" dirty="0" smtClean="0"/>
              <a:t>, F. </a:t>
            </a:r>
            <a:r>
              <a:rPr lang="fr-FR" dirty="0" err="1" smtClean="0"/>
              <a:t>Bellachia</a:t>
            </a:r>
            <a:r>
              <a:rPr lang="fr-FR" dirty="0" smtClean="0"/>
              <a:t>, S. Cap, N. Dumont </a:t>
            </a:r>
            <a:r>
              <a:rPr lang="fr-FR" dirty="0" err="1" smtClean="0"/>
              <a:t>Dayot</a:t>
            </a:r>
            <a:r>
              <a:rPr lang="fr-FR" dirty="0" smtClean="0"/>
              <a:t>, L. Fournier, N. </a:t>
            </a:r>
            <a:r>
              <a:rPr lang="fr-FR" dirty="0" err="1" smtClean="0"/>
              <a:t>Letendre</a:t>
            </a:r>
            <a:r>
              <a:rPr lang="fr-FR" dirty="0" smtClean="0"/>
              <a:t>, G. Perrot</a:t>
            </a:r>
          </a:p>
          <a:p>
            <a:pPr marL="514350" indent="-514350" eaLnBrk="1" hangingPunct="1">
              <a:spcAft>
                <a:spcPts val="1200"/>
              </a:spcAft>
            </a:pPr>
            <a:r>
              <a:rPr lang="fr-FR" dirty="0" smtClean="0"/>
              <a:t>P. </a:t>
            </a:r>
            <a:r>
              <a:rPr lang="fr-FR" dirty="0" err="1" smtClean="0"/>
              <a:t>Iengo</a:t>
            </a:r>
            <a:r>
              <a:rPr lang="fr-FR" dirty="0" smtClean="0"/>
              <a:t>, </a:t>
            </a:r>
            <a:r>
              <a:rPr lang="fr-FR" dirty="0" err="1" smtClean="0"/>
              <a:t>I.Wingerter</a:t>
            </a:r>
            <a:endParaRPr lang="fr-FR" dirty="0" smtClean="0"/>
          </a:p>
          <a:p>
            <a:pPr marL="514350" indent="-514350" eaLnBrk="1" hangingPunct="1"/>
            <a:r>
              <a:rPr lang="fr-FR" dirty="0" smtClean="0"/>
              <a:t>02/03/2010 </a:t>
            </a:r>
          </a:p>
          <a:p>
            <a:pPr marL="514350" indent="-514350" eaLnBrk="1" hangingPunct="1">
              <a:buAutoNum type="alphaUcPeriod"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contenu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Que doit on évaluer ?</a:t>
            </a:r>
          </a:p>
          <a:p>
            <a:pPr lvl="1"/>
            <a:r>
              <a:rPr lang="fr-FR" dirty="0" smtClean="0">
                <a:solidFill>
                  <a:srgbClr val="0070C0"/>
                </a:solidFill>
              </a:rPr>
              <a:t>Les nouvelles technologies de  FPGA (pour nous STRATIXVI):</a:t>
            </a:r>
          </a:p>
          <a:p>
            <a:pPr lvl="2"/>
            <a:r>
              <a:rPr lang="fr-FR" dirty="0" smtClean="0">
                <a:solidFill>
                  <a:srgbClr val="0070C0"/>
                </a:solidFill>
              </a:rPr>
              <a:t>FPGA avec  48 </a:t>
            </a:r>
            <a:r>
              <a:rPr lang="fr-FR" dirty="0" err="1" smtClean="0">
                <a:solidFill>
                  <a:srgbClr val="0070C0"/>
                </a:solidFill>
              </a:rPr>
              <a:t>transceivers</a:t>
            </a:r>
            <a:r>
              <a:rPr lang="fr-FR" dirty="0" smtClean="0">
                <a:solidFill>
                  <a:srgbClr val="0070C0"/>
                </a:solidFill>
              </a:rPr>
              <a:t> (8.5Gbps)</a:t>
            </a:r>
          </a:p>
          <a:p>
            <a:pPr lvl="2"/>
            <a:r>
              <a:rPr lang="fr-FR" dirty="0" smtClean="0">
                <a:solidFill>
                  <a:srgbClr val="0070C0"/>
                </a:solidFill>
              </a:rPr>
              <a:t>1024 tranches de DSP</a:t>
            </a:r>
          </a:p>
          <a:p>
            <a:pPr lvl="1"/>
            <a:r>
              <a:rPr lang="fr-FR" dirty="0" smtClean="0">
                <a:solidFill>
                  <a:srgbClr val="0070C0"/>
                </a:solidFill>
              </a:rPr>
              <a:t>Grande bande passante d’entrée:</a:t>
            </a:r>
          </a:p>
          <a:p>
            <a:pPr lvl="2"/>
            <a:r>
              <a:rPr lang="fr-FR" dirty="0" smtClean="0">
                <a:solidFill>
                  <a:srgbClr val="0070C0"/>
                </a:solidFill>
              </a:rPr>
              <a:t>Utilisation de fibres optiques 12x10Gbps: 2 par FPGA </a:t>
            </a:r>
          </a:p>
          <a:p>
            <a:pPr lvl="1"/>
            <a:r>
              <a:rPr lang="fr-FR" dirty="0" smtClean="0">
                <a:solidFill>
                  <a:srgbClr val="0070C0"/>
                </a:solidFill>
              </a:rPr>
              <a:t>Communications rapides entre </a:t>
            </a:r>
            <a:r>
              <a:rPr lang="fr-FR" dirty="0" err="1" smtClean="0">
                <a:solidFill>
                  <a:srgbClr val="0070C0"/>
                </a:solidFill>
              </a:rPr>
              <a:t>FPGAs</a:t>
            </a:r>
            <a:r>
              <a:rPr lang="fr-FR" dirty="0" smtClean="0">
                <a:solidFill>
                  <a:srgbClr val="0070C0"/>
                </a:solidFill>
              </a:rPr>
              <a:t>  </a:t>
            </a:r>
          </a:p>
          <a:p>
            <a:pPr lvl="1"/>
            <a:r>
              <a:rPr lang="fr-FR" dirty="0" smtClean="0">
                <a:solidFill>
                  <a:srgbClr val="0070C0"/>
                </a:solidFill>
              </a:rPr>
              <a:t>Communications rapides entre cartes ATCA</a:t>
            </a:r>
          </a:p>
          <a:p>
            <a:pPr lvl="2"/>
            <a:r>
              <a:rPr lang="fr-FR" dirty="0" smtClean="0">
                <a:solidFill>
                  <a:srgbClr val="0070C0"/>
                </a:solidFill>
              </a:rPr>
              <a:t>Update </a:t>
            </a:r>
            <a:r>
              <a:rPr lang="fr-FR" dirty="0" err="1" smtClean="0">
                <a:solidFill>
                  <a:srgbClr val="0070C0"/>
                </a:solidFill>
              </a:rPr>
              <a:t>channels</a:t>
            </a:r>
            <a:endParaRPr lang="fr-FR" dirty="0" smtClean="0">
              <a:solidFill>
                <a:srgbClr val="0070C0"/>
              </a:solidFill>
            </a:endParaRPr>
          </a:p>
          <a:p>
            <a:pPr lvl="2"/>
            <a:r>
              <a:rPr lang="fr-FR" dirty="0" err="1" smtClean="0">
                <a:solidFill>
                  <a:srgbClr val="0070C0"/>
                </a:solidFill>
              </a:rPr>
              <a:t>Fabric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  <a:r>
              <a:rPr lang="fr-FR" dirty="0" err="1" smtClean="0">
                <a:solidFill>
                  <a:srgbClr val="0070C0"/>
                </a:solidFill>
              </a:rPr>
              <a:t>channels</a:t>
            </a:r>
            <a:endParaRPr lang="fr-FR" dirty="0" smtClean="0">
              <a:solidFill>
                <a:srgbClr val="0070C0"/>
              </a:solidFill>
            </a:endParaRPr>
          </a:p>
          <a:p>
            <a:pPr lvl="1"/>
            <a:r>
              <a:rPr lang="fr-FR" dirty="0" smtClean="0">
                <a:solidFill>
                  <a:srgbClr val="0070C0"/>
                </a:solidFill>
              </a:rPr>
              <a:t>Traitement à haute vitesse.</a:t>
            </a:r>
            <a:endParaRPr lang="en-US" sz="1800" dirty="0" smtClean="0"/>
          </a:p>
          <a:p>
            <a:pPr lvl="1"/>
            <a:r>
              <a:rPr lang="fr-FR" dirty="0" smtClean="0">
                <a:solidFill>
                  <a:srgbClr val="0070C0"/>
                </a:solidFill>
              </a:rPr>
              <a:t>Evaluation des algorithmes et des architectures</a:t>
            </a:r>
            <a:endParaRPr lang="fr-FR" sz="3200" dirty="0" smtClean="0">
              <a:solidFill>
                <a:srgbClr val="0070C0"/>
              </a:solidFill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ROD d’évaluation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02/03/2010</a:t>
            </a:r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Réunion de Service</a:t>
            </a:r>
            <a:endParaRPr lang="fr-BE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C0B5-985F-4F5C-A248-B319EADAF842}" type="slidenum">
              <a:rPr lang="fr-FR" smtClean="0"/>
              <a:pPr/>
              <a:t>10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13"/>
          <p:cNvGrpSpPr/>
          <p:nvPr/>
        </p:nvGrpSpPr>
        <p:grpSpPr>
          <a:xfrm>
            <a:off x="884241" y="544473"/>
            <a:ext cx="7886754" cy="5881725"/>
            <a:chOff x="701675" y="395288"/>
            <a:chExt cx="8361363" cy="6319837"/>
          </a:xfrm>
        </p:grpSpPr>
        <p:sp>
          <p:nvSpPr>
            <p:cNvPr id="4" name="Rectangle 3"/>
            <p:cNvSpPr/>
            <p:nvPr/>
          </p:nvSpPr>
          <p:spPr>
            <a:xfrm>
              <a:off x="1928813" y="1143000"/>
              <a:ext cx="1571625" cy="142875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928813" y="3500438"/>
              <a:ext cx="1571625" cy="142875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000625" y="2308225"/>
              <a:ext cx="1571625" cy="142875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000625" y="5286375"/>
              <a:ext cx="1571625" cy="142875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078" name="ZoneTexte 9"/>
            <p:cNvSpPr txBox="1">
              <a:spLocks noChangeArrowheads="1"/>
            </p:cNvSpPr>
            <p:nvPr/>
          </p:nvSpPr>
          <p:spPr bwMode="auto">
            <a:xfrm>
              <a:off x="714375" y="1071563"/>
              <a:ext cx="571500" cy="307975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Calibri" pitchFamily="34" charset="0"/>
                </a:rPr>
                <a:t>Rx </a:t>
              </a:r>
              <a:r>
                <a:rPr lang="en-US" sz="800">
                  <a:latin typeface="Calibri" pitchFamily="34" charset="0"/>
                </a:rPr>
                <a:t>12</a:t>
              </a:r>
            </a:p>
          </p:txBody>
        </p:sp>
        <p:sp>
          <p:nvSpPr>
            <p:cNvPr id="3079" name="ZoneTexte 10"/>
            <p:cNvSpPr txBox="1">
              <a:spLocks noChangeArrowheads="1"/>
            </p:cNvSpPr>
            <p:nvPr/>
          </p:nvSpPr>
          <p:spPr bwMode="auto">
            <a:xfrm>
              <a:off x="714375" y="1428750"/>
              <a:ext cx="571500" cy="307975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Calibri" pitchFamily="34" charset="0"/>
                </a:rPr>
                <a:t>Tx </a:t>
              </a:r>
              <a:r>
                <a:rPr lang="en-US" sz="800">
                  <a:latin typeface="Calibri" pitchFamily="34" charset="0"/>
                </a:rPr>
                <a:t>12</a:t>
              </a:r>
              <a:endParaRPr lang="en-US" sz="1400">
                <a:latin typeface="Calibri" pitchFamily="34" charset="0"/>
              </a:endParaRPr>
            </a:p>
          </p:txBody>
        </p:sp>
        <p:sp>
          <p:nvSpPr>
            <p:cNvPr id="3080" name="ZoneTexte 11"/>
            <p:cNvSpPr txBox="1">
              <a:spLocks noChangeArrowheads="1"/>
            </p:cNvSpPr>
            <p:nvPr/>
          </p:nvSpPr>
          <p:spPr bwMode="auto">
            <a:xfrm>
              <a:off x="714375" y="1906588"/>
              <a:ext cx="571500" cy="307975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Calibri" pitchFamily="34" charset="0"/>
                </a:rPr>
                <a:t>Rx</a:t>
              </a:r>
              <a:r>
                <a:rPr lang="en-US" sz="800">
                  <a:latin typeface="Calibri" pitchFamily="34" charset="0"/>
                </a:rPr>
                <a:t> 12</a:t>
              </a:r>
              <a:endParaRPr lang="en-US" sz="1400">
                <a:latin typeface="Calibri" pitchFamily="34" charset="0"/>
              </a:endParaRPr>
            </a:p>
          </p:txBody>
        </p:sp>
        <p:sp>
          <p:nvSpPr>
            <p:cNvPr id="3081" name="ZoneTexte 12"/>
            <p:cNvSpPr txBox="1">
              <a:spLocks noChangeArrowheads="1"/>
            </p:cNvSpPr>
            <p:nvPr/>
          </p:nvSpPr>
          <p:spPr bwMode="auto">
            <a:xfrm>
              <a:off x="714375" y="2263775"/>
              <a:ext cx="571500" cy="307975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Calibri" pitchFamily="34" charset="0"/>
                </a:rPr>
                <a:t>Tx</a:t>
              </a:r>
              <a:r>
                <a:rPr lang="en-US" sz="800">
                  <a:latin typeface="Calibri" pitchFamily="34" charset="0"/>
                </a:rPr>
                <a:t> 12</a:t>
              </a:r>
              <a:endParaRPr lang="en-US" sz="1400">
                <a:latin typeface="Calibri" pitchFamily="34" charset="0"/>
              </a:endParaRPr>
            </a:p>
          </p:txBody>
        </p:sp>
        <p:sp>
          <p:nvSpPr>
            <p:cNvPr id="3082" name="ZoneTexte 13"/>
            <p:cNvSpPr txBox="1">
              <a:spLocks noChangeArrowheads="1"/>
            </p:cNvSpPr>
            <p:nvPr/>
          </p:nvSpPr>
          <p:spPr bwMode="auto">
            <a:xfrm>
              <a:off x="714375" y="3500438"/>
              <a:ext cx="571500" cy="307975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Calibri" pitchFamily="34" charset="0"/>
                </a:rPr>
                <a:t>Rx</a:t>
              </a:r>
              <a:r>
                <a:rPr lang="en-US" sz="800">
                  <a:latin typeface="Calibri" pitchFamily="34" charset="0"/>
                </a:rPr>
                <a:t> 12</a:t>
              </a:r>
              <a:endParaRPr lang="en-US" sz="1400">
                <a:latin typeface="Calibri" pitchFamily="34" charset="0"/>
              </a:endParaRPr>
            </a:p>
          </p:txBody>
        </p:sp>
        <p:sp>
          <p:nvSpPr>
            <p:cNvPr id="3083" name="ZoneTexte 14"/>
            <p:cNvSpPr txBox="1">
              <a:spLocks noChangeArrowheads="1"/>
            </p:cNvSpPr>
            <p:nvPr/>
          </p:nvSpPr>
          <p:spPr bwMode="auto">
            <a:xfrm>
              <a:off x="714375" y="3857625"/>
              <a:ext cx="571500" cy="307975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Calibri" pitchFamily="34" charset="0"/>
                </a:rPr>
                <a:t>Tx </a:t>
              </a:r>
              <a:r>
                <a:rPr lang="en-US" sz="800">
                  <a:latin typeface="Calibri" pitchFamily="34" charset="0"/>
                </a:rPr>
                <a:t>12</a:t>
              </a:r>
              <a:endParaRPr lang="en-US" sz="1400">
                <a:latin typeface="Calibri" pitchFamily="34" charset="0"/>
              </a:endParaRPr>
            </a:p>
          </p:txBody>
        </p:sp>
        <p:sp>
          <p:nvSpPr>
            <p:cNvPr id="3084" name="ZoneTexte 15"/>
            <p:cNvSpPr txBox="1">
              <a:spLocks noChangeArrowheads="1"/>
            </p:cNvSpPr>
            <p:nvPr/>
          </p:nvSpPr>
          <p:spPr bwMode="auto">
            <a:xfrm>
              <a:off x="714375" y="4335463"/>
              <a:ext cx="571500" cy="307975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Calibri" pitchFamily="34" charset="0"/>
                </a:rPr>
                <a:t>Rx </a:t>
              </a:r>
              <a:r>
                <a:rPr lang="en-US" sz="800">
                  <a:latin typeface="Calibri" pitchFamily="34" charset="0"/>
                </a:rPr>
                <a:t>12</a:t>
              </a:r>
              <a:endParaRPr lang="en-US" sz="1400">
                <a:latin typeface="Calibri" pitchFamily="34" charset="0"/>
              </a:endParaRPr>
            </a:p>
          </p:txBody>
        </p:sp>
        <p:sp>
          <p:nvSpPr>
            <p:cNvPr id="3085" name="ZoneTexte 16"/>
            <p:cNvSpPr txBox="1">
              <a:spLocks noChangeArrowheads="1"/>
            </p:cNvSpPr>
            <p:nvPr/>
          </p:nvSpPr>
          <p:spPr bwMode="auto">
            <a:xfrm>
              <a:off x="714375" y="4692650"/>
              <a:ext cx="571500" cy="307975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Calibri" pitchFamily="34" charset="0"/>
                </a:rPr>
                <a:t>Tx</a:t>
              </a:r>
              <a:r>
                <a:rPr lang="en-US" sz="800">
                  <a:latin typeface="Calibri" pitchFamily="34" charset="0"/>
                </a:rPr>
                <a:t> 12</a:t>
              </a:r>
              <a:endParaRPr lang="en-US" sz="1400">
                <a:latin typeface="Calibri" pitchFamily="34" charset="0"/>
              </a:endParaRPr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4827588" y="1947863"/>
              <a:ext cx="571500" cy="33070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lIns="0" r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>
                  <a:latin typeface="+mn-lt"/>
                </a:rPr>
                <a:t>Flash</a:t>
              </a:r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5484813" y="1563688"/>
              <a:ext cx="571500" cy="33070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txBody>
            <a:bodyPr lIns="0" r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>
                  <a:latin typeface="+mn-lt"/>
                </a:rPr>
                <a:t>CPLD</a:t>
              </a:r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5484813" y="1944687"/>
              <a:ext cx="571500" cy="33070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lIns="0" r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latin typeface="+mn-lt"/>
                </a:rPr>
                <a:t>DDR</a:t>
              </a:r>
            </a:p>
          </p:txBody>
        </p:sp>
        <p:sp>
          <p:nvSpPr>
            <p:cNvPr id="3089" name="ZoneTexte 26"/>
            <p:cNvSpPr txBox="1">
              <a:spLocks noChangeArrowheads="1"/>
            </p:cNvSpPr>
            <p:nvPr/>
          </p:nvSpPr>
          <p:spPr bwMode="auto">
            <a:xfrm>
              <a:off x="7797800" y="2474913"/>
              <a:ext cx="571500" cy="307975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Calibri" pitchFamily="34" charset="0"/>
                </a:rPr>
                <a:t>J2</a:t>
              </a:r>
              <a:endParaRPr lang="en-US" sz="800">
                <a:latin typeface="Calibri" pitchFamily="34" charset="0"/>
              </a:endParaRPr>
            </a:p>
          </p:txBody>
        </p:sp>
        <p:sp>
          <p:nvSpPr>
            <p:cNvPr id="3090" name="ZoneTexte 27"/>
            <p:cNvSpPr txBox="1">
              <a:spLocks noChangeArrowheads="1"/>
            </p:cNvSpPr>
            <p:nvPr/>
          </p:nvSpPr>
          <p:spPr bwMode="auto">
            <a:xfrm>
              <a:off x="7786688" y="2833688"/>
              <a:ext cx="571500" cy="307975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Calibri" pitchFamily="34" charset="0"/>
                </a:rPr>
                <a:t>J2</a:t>
              </a:r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6118225" y="1944687"/>
              <a:ext cx="571500" cy="33070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lIns="0" r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 smtClean="0">
                  <a:latin typeface="+mn-lt"/>
                </a:rPr>
                <a:t>PS</a:t>
              </a:r>
              <a:endParaRPr lang="en-US" sz="1400" dirty="0">
                <a:latin typeface="+mn-lt"/>
              </a:endParaRPr>
            </a:p>
          </p:txBody>
        </p:sp>
        <p:cxnSp>
          <p:nvCxnSpPr>
            <p:cNvPr id="46" name="Connecteur en angle 45"/>
            <p:cNvCxnSpPr/>
            <p:nvPr/>
          </p:nvCxnSpPr>
          <p:spPr>
            <a:xfrm>
              <a:off x="1285875" y="1214438"/>
              <a:ext cx="642938" cy="142875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0" name="Connecteur en angle 49"/>
            <p:cNvCxnSpPr>
              <a:endCxn id="3079" idx="3"/>
            </p:cNvCxnSpPr>
            <p:nvPr/>
          </p:nvCxnSpPr>
          <p:spPr>
            <a:xfrm rot="10800000" flipV="1">
              <a:off x="1285875" y="1428750"/>
              <a:ext cx="642938" cy="1539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9" name="Connecteur en angle 58"/>
            <p:cNvCxnSpPr/>
            <p:nvPr/>
          </p:nvCxnSpPr>
          <p:spPr>
            <a:xfrm>
              <a:off x="3513138" y="2073275"/>
              <a:ext cx="1487487" cy="569913"/>
            </a:xfrm>
            <a:prstGeom prst="bentConnector3">
              <a:avLst>
                <a:gd name="adj1" fmla="val 50640"/>
              </a:avLst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1" name="Connecteur en angle 60"/>
            <p:cNvCxnSpPr/>
            <p:nvPr/>
          </p:nvCxnSpPr>
          <p:spPr>
            <a:xfrm>
              <a:off x="3513138" y="2292350"/>
              <a:ext cx="1487487" cy="565150"/>
            </a:xfrm>
            <a:prstGeom prst="bentConnector3">
              <a:avLst>
                <a:gd name="adj1" fmla="val 38474"/>
              </a:avLst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5" name="Connecteur en angle 74"/>
            <p:cNvCxnSpPr/>
            <p:nvPr/>
          </p:nvCxnSpPr>
          <p:spPr>
            <a:xfrm flipV="1">
              <a:off x="3500438" y="3214688"/>
              <a:ext cx="1500187" cy="428625"/>
            </a:xfrm>
            <a:prstGeom prst="bentConnector3">
              <a:avLst>
                <a:gd name="adj1" fmla="val 40732"/>
              </a:avLst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2" name="Connecteur en angle 81"/>
            <p:cNvCxnSpPr/>
            <p:nvPr/>
          </p:nvCxnSpPr>
          <p:spPr>
            <a:xfrm flipV="1">
              <a:off x="3500438" y="3429000"/>
              <a:ext cx="1500187" cy="428625"/>
            </a:xfrm>
            <a:prstGeom prst="bentConnector3">
              <a:avLst>
                <a:gd name="adj1" fmla="val 50357"/>
              </a:avLst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098" name="ZoneTexte 89"/>
            <p:cNvSpPr txBox="1">
              <a:spLocks noChangeArrowheads="1"/>
            </p:cNvSpPr>
            <p:nvPr/>
          </p:nvSpPr>
          <p:spPr bwMode="auto">
            <a:xfrm>
              <a:off x="714375" y="2857500"/>
              <a:ext cx="571500" cy="307975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Calibri" pitchFamily="34" charset="0"/>
                </a:rPr>
                <a:t>JTAG</a:t>
              </a:r>
            </a:p>
          </p:txBody>
        </p:sp>
        <p:sp>
          <p:nvSpPr>
            <p:cNvPr id="3099" name="ZoneTexte 90"/>
            <p:cNvSpPr txBox="1">
              <a:spLocks noChangeArrowheads="1"/>
            </p:cNvSpPr>
            <p:nvPr/>
          </p:nvSpPr>
          <p:spPr bwMode="auto">
            <a:xfrm>
              <a:off x="714375" y="5818188"/>
              <a:ext cx="857250" cy="276225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latin typeface="Calibri" pitchFamily="34" charset="0"/>
                </a:rPr>
                <a:t>Ethernet</a:t>
              </a:r>
            </a:p>
          </p:txBody>
        </p:sp>
        <p:sp>
          <p:nvSpPr>
            <p:cNvPr id="3100" name="ZoneTexte 91"/>
            <p:cNvSpPr txBox="1">
              <a:spLocks noChangeArrowheads="1"/>
            </p:cNvSpPr>
            <p:nvPr/>
          </p:nvSpPr>
          <p:spPr bwMode="auto">
            <a:xfrm>
              <a:off x="7863019" y="5341979"/>
              <a:ext cx="571500" cy="307975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>
                  <a:latin typeface="Calibri" pitchFamily="34" charset="0"/>
                </a:rPr>
                <a:t>48V</a:t>
              </a:r>
            </a:p>
          </p:txBody>
        </p:sp>
        <p:cxnSp>
          <p:nvCxnSpPr>
            <p:cNvPr id="94" name="Connecteur droit avec flèche 93"/>
            <p:cNvCxnSpPr>
              <a:endCxn id="3090" idx="1"/>
            </p:cNvCxnSpPr>
            <p:nvPr/>
          </p:nvCxnSpPr>
          <p:spPr>
            <a:xfrm>
              <a:off x="6572250" y="2979738"/>
              <a:ext cx="1214438" cy="7937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6" name="Connecteur en angle 125"/>
            <p:cNvCxnSpPr>
              <a:endCxn id="3099" idx="3"/>
            </p:cNvCxnSpPr>
            <p:nvPr/>
          </p:nvCxnSpPr>
          <p:spPr>
            <a:xfrm rot="10800000">
              <a:off x="1571625" y="5956300"/>
              <a:ext cx="3435350" cy="9525"/>
            </a:xfrm>
            <a:prstGeom prst="bentConnector3">
              <a:avLst>
                <a:gd name="adj1" fmla="val 50000"/>
              </a:avLst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03" name="ZoneTexte 127"/>
            <p:cNvSpPr txBox="1">
              <a:spLocks noChangeArrowheads="1"/>
            </p:cNvSpPr>
            <p:nvPr/>
          </p:nvSpPr>
          <p:spPr bwMode="auto">
            <a:xfrm>
              <a:off x="5083175" y="5688013"/>
              <a:ext cx="1423988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Calibri" pitchFamily="34" charset="0"/>
                </a:rPr>
                <a:t>µC+FPGA</a:t>
              </a:r>
            </a:p>
            <a:p>
              <a:pPr algn="ctr"/>
              <a:r>
                <a:rPr lang="en-US" sz="1400" b="1">
                  <a:latin typeface="Calibri" pitchFamily="34" charset="0"/>
                </a:rPr>
                <a:t>IPMI mezzanine</a:t>
              </a:r>
            </a:p>
          </p:txBody>
        </p:sp>
        <p:cxnSp>
          <p:nvCxnSpPr>
            <p:cNvPr id="138" name="Connecteur droit avec flèche 137"/>
            <p:cNvCxnSpPr/>
            <p:nvPr/>
          </p:nvCxnSpPr>
          <p:spPr>
            <a:xfrm>
              <a:off x="6580188" y="6453188"/>
              <a:ext cx="1898650" cy="1587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3105" name="ZoneTexte 146"/>
            <p:cNvSpPr txBox="1">
              <a:spLocks noChangeArrowheads="1"/>
            </p:cNvSpPr>
            <p:nvPr/>
          </p:nvSpPr>
          <p:spPr bwMode="auto">
            <a:xfrm>
              <a:off x="6799263" y="6245225"/>
              <a:ext cx="1644410" cy="2645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000" dirty="0">
                  <a:latin typeface="Calibri" pitchFamily="34" charset="0"/>
                </a:rPr>
                <a:t>I2C : </a:t>
              </a:r>
              <a:r>
                <a:rPr lang="en-US" sz="1000" dirty="0" smtClean="0">
                  <a:latin typeface="Calibri" pitchFamily="34" charset="0"/>
                </a:rPr>
                <a:t>from </a:t>
              </a:r>
              <a:r>
                <a:rPr lang="en-US" sz="1000" dirty="0">
                  <a:latin typeface="Calibri" pitchFamily="34" charset="0"/>
                </a:rPr>
                <a:t>Shelf manager</a:t>
              </a:r>
            </a:p>
          </p:txBody>
        </p:sp>
        <p:cxnSp>
          <p:nvCxnSpPr>
            <p:cNvPr id="149" name="Connecteur droit avec flèche 148"/>
            <p:cNvCxnSpPr>
              <a:stCxn id="3100" idx="1"/>
            </p:cNvCxnSpPr>
            <p:nvPr/>
          </p:nvCxnSpPr>
          <p:spPr>
            <a:xfrm rot="10800000" flipV="1">
              <a:off x="7088814" y="5495966"/>
              <a:ext cx="774206" cy="294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Connecteur en angle 159"/>
            <p:cNvCxnSpPr>
              <a:stCxn id="25" idx="3"/>
              <a:endCxn id="31" idx="0"/>
            </p:cNvCxnSpPr>
            <p:nvPr/>
          </p:nvCxnSpPr>
          <p:spPr>
            <a:xfrm>
              <a:off x="6056313" y="1729040"/>
              <a:ext cx="347662" cy="215647"/>
            </a:xfrm>
            <a:prstGeom prst="bentConnector2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Connecteur en angle 162"/>
            <p:cNvCxnSpPr>
              <a:stCxn id="25" idx="1"/>
              <a:endCxn id="24" idx="0"/>
            </p:cNvCxnSpPr>
            <p:nvPr/>
          </p:nvCxnSpPr>
          <p:spPr>
            <a:xfrm rot="10800000" flipV="1">
              <a:off x="5113337" y="1729039"/>
              <a:ext cx="371476" cy="218822"/>
            </a:xfrm>
            <a:prstGeom prst="bentConnector2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09" name="ZoneTexte 175"/>
            <p:cNvSpPr txBox="1">
              <a:spLocks noChangeArrowheads="1"/>
            </p:cNvSpPr>
            <p:nvPr/>
          </p:nvSpPr>
          <p:spPr bwMode="auto">
            <a:xfrm>
              <a:off x="8369300" y="2771775"/>
              <a:ext cx="693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>
                  <a:latin typeface="Calibri" pitchFamily="34" charset="0"/>
                </a:rPr>
                <a:t>Fabric channels</a:t>
              </a:r>
            </a:p>
          </p:txBody>
        </p:sp>
        <p:sp>
          <p:nvSpPr>
            <p:cNvPr id="3110" name="ZoneTexte 184"/>
            <p:cNvSpPr txBox="1">
              <a:spLocks noChangeArrowheads="1"/>
            </p:cNvSpPr>
            <p:nvPr/>
          </p:nvSpPr>
          <p:spPr bwMode="auto">
            <a:xfrm>
              <a:off x="4231696" y="2438756"/>
              <a:ext cx="766763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 dirty="0">
                  <a:latin typeface="Calibri" pitchFamily="34" charset="0"/>
                </a:rPr>
                <a:t>L1 Sum</a:t>
              </a:r>
            </a:p>
          </p:txBody>
        </p:sp>
        <p:cxnSp>
          <p:nvCxnSpPr>
            <p:cNvPr id="186" name="Connecteur droit avec flèche 185"/>
            <p:cNvCxnSpPr/>
            <p:nvPr/>
          </p:nvCxnSpPr>
          <p:spPr>
            <a:xfrm>
              <a:off x="6580188" y="2620963"/>
              <a:ext cx="1214437" cy="7937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8" name="Connecteur droit 187"/>
            <p:cNvCxnSpPr/>
            <p:nvPr/>
          </p:nvCxnSpPr>
          <p:spPr>
            <a:xfrm rot="5400000">
              <a:off x="1468438" y="1196975"/>
              <a:ext cx="109537" cy="36513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9" name="Connecteur droit 188"/>
            <p:cNvCxnSpPr/>
            <p:nvPr/>
          </p:nvCxnSpPr>
          <p:spPr>
            <a:xfrm rot="5400000">
              <a:off x="1468438" y="1562100"/>
              <a:ext cx="109537" cy="36513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114" name="ZoneTexte 197"/>
            <p:cNvSpPr txBox="1">
              <a:spLocks noChangeArrowheads="1"/>
            </p:cNvSpPr>
            <p:nvPr/>
          </p:nvSpPr>
          <p:spPr bwMode="auto">
            <a:xfrm>
              <a:off x="1359692" y="987144"/>
              <a:ext cx="32861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3115" name="ZoneTexte 198"/>
            <p:cNvSpPr txBox="1">
              <a:spLocks noChangeArrowheads="1"/>
            </p:cNvSpPr>
            <p:nvPr/>
          </p:nvSpPr>
          <p:spPr bwMode="auto">
            <a:xfrm>
              <a:off x="1359692" y="1340239"/>
              <a:ext cx="32861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 dirty="0">
                  <a:latin typeface="Calibri" pitchFamily="34" charset="0"/>
                </a:rPr>
                <a:t>12</a:t>
              </a:r>
            </a:p>
          </p:txBody>
        </p:sp>
        <p:cxnSp>
          <p:nvCxnSpPr>
            <p:cNvPr id="200" name="Connecteur en angle 199"/>
            <p:cNvCxnSpPr/>
            <p:nvPr/>
          </p:nvCxnSpPr>
          <p:spPr>
            <a:xfrm>
              <a:off x="1285875" y="2054225"/>
              <a:ext cx="642938" cy="142875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1" name="Connecteur en angle 200"/>
            <p:cNvCxnSpPr/>
            <p:nvPr/>
          </p:nvCxnSpPr>
          <p:spPr>
            <a:xfrm rot="10800000" flipV="1">
              <a:off x="1285875" y="2268538"/>
              <a:ext cx="642938" cy="153987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2" name="Connecteur droit 201"/>
            <p:cNvCxnSpPr/>
            <p:nvPr/>
          </p:nvCxnSpPr>
          <p:spPr>
            <a:xfrm rot="5400000">
              <a:off x="1468438" y="2036762"/>
              <a:ext cx="109538" cy="36513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3" name="Connecteur droit 202"/>
            <p:cNvCxnSpPr/>
            <p:nvPr/>
          </p:nvCxnSpPr>
          <p:spPr>
            <a:xfrm rot="5400000">
              <a:off x="1468438" y="2401887"/>
              <a:ext cx="109538" cy="36513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120" name="ZoneTexte 203"/>
            <p:cNvSpPr txBox="1">
              <a:spLocks noChangeArrowheads="1"/>
            </p:cNvSpPr>
            <p:nvPr/>
          </p:nvSpPr>
          <p:spPr bwMode="auto">
            <a:xfrm>
              <a:off x="1359692" y="1811032"/>
              <a:ext cx="32861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3121" name="ZoneTexte 204"/>
            <p:cNvSpPr txBox="1">
              <a:spLocks noChangeArrowheads="1"/>
            </p:cNvSpPr>
            <p:nvPr/>
          </p:nvSpPr>
          <p:spPr bwMode="auto">
            <a:xfrm>
              <a:off x="1359692" y="2203359"/>
              <a:ext cx="32861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 dirty="0">
                  <a:latin typeface="Calibri" pitchFamily="34" charset="0"/>
                </a:rPr>
                <a:t>12</a:t>
              </a:r>
            </a:p>
          </p:txBody>
        </p:sp>
        <p:cxnSp>
          <p:nvCxnSpPr>
            <p:cNvPr id="206" name="Connecteur en angle 205"/>
            <p:cNvCxnSpPr/>
            <p:nvPr/>
          </p:nvCxnSpPr>
          <p:spPr>
            <a:xfrm>
              <a:off x="1285875" y="3660775"/>
              <a:ext cx="642938" cy="142875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7" name="Connecteur en angle 206"/>
            <p:cNvCxnSpPr/>
            <p:nvPr/>
          </p:nvCxnSpPr>
          <p:spPr>
            <a:xfrm rot="10800000" flipV="1">
              <a:off x="1285875" y="3875088"/>
              <a:ext cx="642938" cy="153987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8" name="Connecteur droit 207"/>
            <p:cNvCxnSpPr/>
            <p:nvPr/>
          </p:nvCxnSpPr>
          <p:spPr>
            <a:xfrm rot="5400000">
              <a:off x="1468438" y="3643312"/>
              <a:ext cx="109538" cy="36513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9" name="Connecteur droit 208"/>
            <p:cNvCxnSpPr/>
            <p:nvPr/>
          </p:nvCxnSpPr>
          <p:spPr>
            <a:xfrm rot="5400000">
              <a:off x="1468438" y="4008437"/>
              <a:ext cx="109538" cy="36513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126" name="ZoneTexte 209"/>
            <p:cNvSpPr txBox="1">
              <a:spLocks noChangeArrowheads="1"/>
            </p:cNvSpPr>
            <p:nvPr/>
          </p:nvSpPr>
          <p:spPr bwMode="auto">
            <a:xfrm>
              <a:off x="1359692" y="3419575"/>
              <a:ext cx="32861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3127" name="ZoneTexte 210"/>
            <p:cNvSpPr txBox="1">
              <a:spLocks noChangeArrowheads="1"/>
            </p:cNvSpPr>
            <p:nvPr/>
          </p:nvSpPr>
          <p:spPr bwMode="auto">
            <a:xfrm>
              <a:off x="1359692" y="3811902"/>
              <a:ext cx="32861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 dirty="0">
                  <a:latin typeface="Calibri" pitchFamily="34" charset="0"/>
                </a:rPr>
                <a:t>12</a:t>
              </a:r>
            </a:p>
          </p:txBody>
        </p:sp>
        <p:cxnSp>
          <p:nvCxnSpPr>
            <p:cNvPr id="212" name="Connecteur en angle 211"/>
            <p:cNvCxnSpPr/>
            <p:nvPr/>
          </p:nvCxnSpPr>
          <p:spPr>
            <a:xfrm>
              <a:off x="1285875" y="4500563"/>
              <a:ext cx="642938" cy="142875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3" name="Connecteur en angle 212"/>
            <p:cNvCxnSpPr/>
            <p:nvPr/>
          </p:nvCxnSpPr>
          <p:spPr>
            <a:xfrm rot="10800000" flipV="1">
              <a:off x="1285875" y="4714875"/>
              <a:ext cx="642938" cy="15398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4" name="Connecteur droit 213"/>
            <p:cNvCxnSpPr/>
            <p:nvPr/>
          </p:nvCxnSpPr>
          <p:spPr>
            <a:xfrm rot="5400000">
              <a:off x="1468438" y="4483100"/>
              <a:ext cx="109537" cy="36513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5" name="Connecteur droit 214"/>
            <p:cNvCxnSpPr/>
            <p:nvPr/>
          </p:nvCxnSpPr>
          <p:spPr>
            <a:xfrm rot="5400000">
              <a:off x="1468438" y="4848225"/>
              <a:ext cx="109537" cy="36513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132" name="ZoneTexte 215"/>
            <p:cNvSpPr txBox="1">
              <a:spLocks noChangeArrowheads="1"/>
            </p:cNvSpPr>
            <p:nvPr/>
          </p:nvSpPr>
          <p:spPr bwMode="auto">
            <a:xfrm>
              <a:off x="1359692" y="4282695"/>
              <a:ext cx="32861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3133" name="ZoneTexte 216"/>
            <p:cNvSpPr txBox="1">
              <a:spLocks noChangeArrowheads="1"/>
            </p:cNvSpPr>
            <p:nvPr/>
          </p:nvSpPr>
          <p:spPr bwMode="auto">
            <a:xfrm>
              <a:off x="1359692" y="4635790"/>
              <a:ext cx="32861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 dirty="0">
                  <a:latin typeface="Calibri" pitchFamily="34" charset="0"/>
                </a:rPr>
                <a:t>12</a:t>
              </a:r>
            </a:p>
          </p:txBody>
        </p:sp>
        <p:cxnSp>
          <p:nvCxnSpPr>
            <p:cNvPr id="218" name="Connecteur droit 217"/>
            <p:cNvCxnSpPr/>
            <p:nvPr/>
          </p:nvCxnSpPr>
          <p:spPr>
            <a:xfrm rot="5400000">
              <a:off x="3951288" y="2036762"/>
              <a:ext cx="109538" cy="36513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135" name="ZoneTexte 218"/>
            <p:cNvSpPr txBox="1">
              <a:spLocks noChangeArrowheads="1"/>
            </p:cNvSpPr>
            <p:nvPr/>
          </p:nvSpPr>
          <p:spPr bwMode="auto">
            <a:xfrm>
              <a:off x="3875861" y="1811032"/>
              <a:ext cx="328613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 dirty="0">
                  <a:latin typeface="Calibri" pitchFamily="34" charset="0"/>
                </a:rPr>
                <a:t>4</a:t>
              </a:r>
            </a:p>
          </p:txBody>
        </p:sp>
        <p:cxnSp>
          <p:nvCxnSpPr>
            <p:cNvPr id="220" name="Connecteur droit 219"/>
            <p:cNvCxnSpPr/>
            <p:nvPr/>
          </p:nvCxnSpPr>
          <p:spPr>
            <a:xfrm rot="5400000">
              <a:off x="3951288" y="2255837"/>
              <a:ext cx="109538" cy="36513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137" name="ZoneTexte 220"/>
            <p:cNvSpPr txBox="1">
              <a:spLocks noChangeArrowheads="1"/>
            </p:cNvSpPr>
            <p:nvPr/>
          </p:nvSpPr>
          <p:spPr bwMode="auto">
            <a:xfrm>
              <a:off x="3878263" y="2321058"/>
              <a:ext cx="32861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 dirty="0">
                  <a:latin typeface="Calibri" pitchFamily="34" charset="0"/>
                </a:rPr>
                <a:t>2</a:t>
              </a:r>
            </a:p>
          </p:txBody>
        </p:sp>
        <p:cxnSp>
          <p:nvCxnSpPr>
            <p:cNvPr id="222" name="Connecteur droit 221"/>
            <p:cNvCxnSpPr/>
            <p:nvPr/>
          </p:nvCxnSpPr>
          <p:spPr>
            <a:xfrm rot="5400000">
              <a:off x="3951288" y="3606800"/>
              <a:ext cx="109537" cy="36513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139" name="ZoneTexte 222"/>
            <p:cNvSpPr txBox="1">
              <a:spLocks noChangeArrowheads="1"/>
            </p:cNvSpPr>
            <p:nvPr/>
          </p:nvSpPr>
          <p:spPr bwMode="auto">
            <a:xfrm>
              <a:off x="3878263" y="3380342"/>
              <a:ext cx="32861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 dirty="0">
                  <a:latin typeface="Calibri" pitchFamily="34" charset="0"/>
                </a:rPr>
                <a:t>4</a:t>
              </a:r>
            </a:p>
          </p:txBody>
        </p:sp>
        <p:cxnSp>
          <p:nvCxnSpPr>
            <p:cNvPr id="224" name="Connecteur droit 223"/>
            <p:cNvCxnSpPr/>
            <p:nvPr/>
          </p:nvCxnSpPr>
          <p:spPr>
            <a:xfrm rot="5400000">
              <a:off x="3951288" y="3825875"/>
              <a:ext cx="109537" cy="36513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141" name="ZoneTexte 224"/>
            <p:cNvSpPr txBox="1">
              <a:spLocks noChangeArrowheads="1"/>
            </p:cNvSpPr>
            <p:nvPr/>
          </p:nvSpPr>
          <p:spPr bwMode="auto">
            <a:xfrm>
              <a:off x="3878263" y="3870631"/>
              <a:ext cx="32861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3142" name="ZoneTexte 226"/>
            <p:cNvSpPr txBox="1">
              <a:spLocks noChangeArrowheads="1"/>
            </p:cNvSpPr>
            <p:nvPr/>
          </p:nvSpPr>
          <p:spPr bwMode="auto">
            <a:xfrm>
              <a:off x="4231696" y="2634920"/>
              <a:ext cx="766763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 dirty="0">
                  <a:latin typeface="Calibri" pitchFamily="34" charset="0"/>
                </a:rPr>
                <a:t>Energy</a:t>
              </a:r>
            </a:p>
          </p:txBody>
        </p:sp>
        <p:sp>
          <p:nvSpPr>
            <p:cNvPr id="3143" name="ZoneTexte 227"/>
            <p:cNvSpPr txBox="1">
              <a:spLocks noChangeArrowheads="1"/>
            </p:cNvSpPr>
            <p:nvPr/>
          </p:nvSpPr>
          <p:spPr bwMode="auto">
            <a:xfrm>
              <a:off x="4231696" y="2988014"/>
              <a:ext cx="766763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 dirty="0">
                  <a:latin typeface="Calibri" pitchFamily="34" charset="0"/>
                </a:rPr>
                <a:t>L1 Sum</a:t>
              </a:r>
            </a:p>
          </p:txBody>
        </p:sp>
        <p:sp>
          <p:nvSpPr>
            <p:cNvPr id="3144" name="ZoneTexte 228"/>
            <p:cNvSpPr txBox="1">
              <a:spLocks noChangeArrowheads="1"/>
            </p:cNvSpPr>
            <p:nvPr/>
          </p:nvSpPr>
          <p:spPr bwMode="auto">
            <a:xfrm>
              <a:off x="4231696" y="3212744"/>
              <a:ext cx="766763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 dirty="0">
                  <a:latin typeface="Calibri" pitchFamily="34" charset="0"/>
                </a:rPr>
                <a:t>Energy</a:t>
              </a:r>
            </a:p>
          </p:txBody>
        </p:sp>
        <p:cxnSp>
          <p:nvCxnSpPr>
            <p:cNvPr id="230" name="Connecteur droit 229"/>
            <p:cNvCxnSpPr/>
            <p:nvPr/>
          </p:nvCxnSpPr>
          <p:spPr>
            <a:xfrm rot="5400000">
              <a:off x="7127875" y="2620963"/>
              <a:ext cx="109538" cy="3651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1" name="Connecteur droit 230"/>
            <p:cNvCxnSpPr/>
            <p:nvPr/>
          </p:nvCxnSpPr>
          <p:spPr>
            <a:xfrm rot="5400000">
              <a:off x="7127875" y="2959101"/>
              <a:ext cx="109537" cy="3651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147" name="ZoneTexte 231"/>
            <p:cNvSpPr txBox="1">
              <a:spLocks noChangeArrowheads="1"/>
            </p:cNvSpPr>
            <p:nvPr/>
          </p:nvSpPr>
          <p:spPr bwMode="auto">
            <a:xfrm>
              <a:off x="7091364" y="2399523"/>
              <a:ext cx="32861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3148" name="ZoneTexte 232"/>
            <p:cNvSpPr txBox="1">
              <a:spLocks noChangeArrowheads="1"/>
            </p:cNvSpPr>
            <p:nvPr/>
          </p:nvSpPr>
          <p:spPr bwMode="auto">
            <a:xfrm>
              <a:off x="7091364" y="2732882"/>
              <a:ext cx="32861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800" dirty="0">
                  <a:latin typeface="Calibri" pitchFamily="34" charset="0"/>
                </a:rPr>
                <a:t>8</a:t>
              </a:r>
            </a:p>
          </p:txBody>
        </p:sp>
        <p:cxnSp>
          <p:nvCxnSpPr>
            <p:cNvPr id="269" name="Connecteur droit avec flèche 268"/>
            <p:cNvCxnSpPr/>
            <p:nvPr/>
          </p:nvCxnSpPr>
          <p:spPr>
            <a:xfrm rot="10800000">
              <a:off x="3294063" y="6418263"/>
              <a:ext cx="1716087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3150" name="ZoneTexte 273"/>
            <p:cNvSpPr txBox="1">
              <a:spLocks noChangeArrowheads="1"/>
            </p:cNvSpPr>
            <p:nvPr/>
          </p:nvSpPr>
          <p:spPr bwMode="auto">
            <a:xfrm>
              <a:off x="3513138" y="6208713"/>
              <a:ext cx="1277937" cy="2645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 dirty="0">
                  <a:latin typeface="Calibri" pitchFamily="34" charset="0"/>
                </a:rPr>
                <a:t>I2C,SPI : </a:t>
              </a:r>
              <a:r>
                <a:rPr lang="en-US" sz="1000" dirty="0" smtClean="0">
                  <a:latin typeface="Calibri" pitchFamily="34" charset="0"/>
                </a:rPr>
                <a:t>to </a:t>
              </a:r>
              <a:r>
                <a:rPr lang="en-US" sz="1000" dirty="0">
                  <a:latin typeface="Calibri" pitchFamily="34" charset="0"/>
                </a:rPr>
                <a:t>CPLDs</a:t>
              </a:r>
            </a:p>
          </p:txBody>
        </p:sp>
        <p:sp>
          <p:nvSpPr>
            <p:cNvPr id="3151" name="ZoneTexte 275"/>
            <p:cNvSpPr txBox="1">
              <a:spLocks noChangeArrowheads="1"/>
            </p:cNvSpPr>
            <p:nvPr/>
          </p:nvSpPr>
          <p:spPr bwMode="auto">
            <a:xfrm>
              <a:off x="4921038" y="941139"/>
              <a:ext cx="2467964" cy="595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000" dirty="0">
                  <a:latin typeface="Calibri" pitchFamily="34" charset="0"/>
                </a:rPr>
                <a:t>CPLD :</a:t>
              </a:r>
            </a:p>
            <a:p>
              <a:r>
                <a:rPr lang="en-US" sz="1000" dirty="0">
                  <a:latin typeface="Calibri" pitchFamily="34" charset="0"/>
                </a:rPr>
                <a:t>=&gt;Boot FLASH-FPGA</a:t>
              </a:r>
            </a:p>
            <a:p>
              <a:r>
                <a:rPr lang="en-US" sz="1000" dirty="0">
                  <a:latin typeface="Calibri" pitchFamily="34" charset="0"/>
                </a:rPr>
                <a:t>=&gt;T°, power supply FPGA monitoring</a:t>
              </a:r>
            </a:p>
          </p:txBody>
        </p:sp>
        <p:sp>
          <p:nvSpPr>
            <p:cNvPr id="3152" name="ZoneTexte 279"/>
            <p:cNvSpPr txBox="1">
              <a:spLocks noChangeArrowheads="1"/>
            </p:cNvSpPr>
            <p:nvPr/>
          </p:nvSpPr>
          <p:spPr bwMode="auto">
            <a:xfrm>
              <a:off x="1943100" y="1275137"/>
              <a:ext cx="1533525" cy="1124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latin typeface="Calibri" pitchFamily="34" charset="0"/>
                </a:rPr>
                <a:t>FPGA 1</a:t>
              </a:r>
            </a:p>
            <a:p>
              <a:pPr algn="ctr"/>
              <a:r>
                <a:rPr lang="en-US" sz="1000" dirty="0">
                  <a:latin typeface="Calibri" pitchFamily="34" charset="0"/>
                </a:rPr>
                <a:t>ALTERA STRATIX-IV</a:t>
              </a:r>
            </a:p>
            <a:p>
              <a:pPr algn="ctr"/>
              <a:r>
                <a:rPr lang="en-US" sz="1000" dirty="0">
                  <a:latin typeface="Calibri" pitchFamily="34" charset="0"/>
                </a:rPr>
                <a:t>48 transceivers </a:t>
              </a:r>
              <a:endParaRPr lang="en-US" sz="1000" dirty="0" smtClean="0">
                <a:latin typeface="Calibri" pitchFamily="34" charset="0"/>
              </a:endParaRPr>
            </a:p>
            <a:p>
              <a:pPr algn="ctr"/>
              <a:r>
                <a:rPr lang="en-US" sz="1000" dirty="0" smtClean="0">
                  <a:latin typeface="Calibri" pitchFamily="34" charset="0"/>
                </a:rPr>
                <a:t>@8.5Gbps</a:t>
              </a:r>
              <a:endParaRPr lang="en-US" sz="800" dirty="0">
                <a:latin typeface="Calibri" pitchFamily="34" charset="0"/>
              </a:endParaRPr>
            </a:p>
            <a:p>
              <a:pPr algn="ctr"/>
              <a:r>
                <a:rPr lang="en-US" sz="1400" b="1" i="1" dirty="0">
                  <a:latin typeface="Calibri" pitchFamily="34" charset="0"/>
                </a:rPr>
                <a:t>2 FEBs </a:t>
              </a:r>
            </a:p>
          </p:txBody>
        </p:sp>
        <p:sp>
          <p:nvSpPr>
            <p:cNvPr id="167" name="ZoneTexte 166"/>
            <p:cNvSpPr txBox="1"/>
            <p:nvPr/>
          </p:nvSpPr>
          <p:spPr>
            <a:xfrm>
              <a:off x="1760538" y="779463"/>
              <a:ext cx="571500" cy="33070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lIns="0" r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latin typeface="+mn-lt"/>
                </a:rPr>
                <a:t>Flash</a:t>
              </a:r>
            </a:p>
          </p:txBody>
        </p:sp>
        <p:sp>
          <p:nvSpPr>
            <p:cNvPr id="168" name="ZoneTexte 167"/>
            <p:cNvSpPr txBox="1"/>
            <p:nvPr/>
          </p:nvSpPr>
          <p:spPr>
            <a:xfrm>
              <a:off x="2417763" y="395288"/>
              <a:ext cx="571500" cy="33070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txBody>
            <a:bodyPr lIns="0" r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dirty="0">
                  <a:latin typeface="+mn-lt"/>
                </a:rPr>
                <a:t>CPLD</a:t>
              </a:r>
            </a:p>
          </p:txBody>
        </p:sp>
        <p:sp>
          <p:nvSpPr>
            <p:cNvPr id="177" name="ZoneTexte 176"/>
            <p:cNvSpPr txBox="1"/>
            <p:nvPr/>
          </p:nvSpPr>
          <p:spPr>
            <a:xfrm>
              <a:off x="2417763" y="776288"/>
              <a:ext cx="571500" cy="33070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lIns="0" r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latin typeface="+mn-lt"/>
                </a:rPr>
                <a:t>DDR</a:t>
              </a:r>
            </a:p>
          </p:txBody>
        </p:sp>
        <p:sp>
          <p:nvSpPr>
            <p:cNvPr id="178" name="ZoneTexte 177"/>
            <p:cNvSpPr txBox="1"/>
            <p:nvPr/>
          </p:nvSpPr>
          <p:spPr>
            <a:xfrm>
              <a:off x="3051175" y="776288"/>
              <a:ext cx="571500" cy="33070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lIns="0" r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 smtClean="0">
                  <a:latin typeface="+mn-lt"/>
                </a:rPr>
                <a:t>PS</a:t>
              </a:r>
              <a:endParaRPr lang="en-US" sz="1400" dirty="0">
                <a:latin typeface="+mn-lt"/>
              </a:endParaRPr>
            </a:p>
          </p:txBody>
        </p:sp>
        <p:cxnSp>
          <p:nvCxnSpPr>
            <p:cNvPr id="179" name="Connecteur en angle 159"/>
            <p:cNvCxnSpPr>
              <a:stCxn id="168" idx="3"/>
              <a:endCxn id="178" idx="0"/>
            </p:cNvCxnSpPr>
            <p:nvPr/>
          </p:nvCxnSpPr>
          <p:spPr>
            <a:xfrm>
              <a:off x="2989262" y="560640"/>
              <a:ext cx="347662" cy="215648"/>
            </a:xfrm>
            <a:prstGeom prst="bentConnector2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cteur en angle 162"/>
            <p:cNvCxnSpPr>
              <a:stCxn id="168" idx="1"/>
              <a:endCxn id="167" idx="0"/>
            </p:cNvCxnSpPr>
            <p:nvPr/>
          </p:nvCxnSpPr>
          <p:spPr>
            <a:xfrm rot="10800000" flipV="1">
              <a:off x="2046289" y="560640"/>
              <a:ext cx="371475" cy="218824"/>
            </a:xfrm>
            <a:prstGeom prst="bentConnector2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ZoneTexte 180"/>
            <p:cNvSpPr txBox="1"/>
            <p:nvPr/>
          </p:nvSpPr>
          <p:spPr>
            <a:xfrm>
              <a:off x="1760538" y="3152775"/>
              <a:ext cx="571500" cy="33070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lIns="0" r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>
                  <a:latin typeface="+mn-lt"/>
                </a:rPr>
                <a:t>Flash</a:t>
              </a:r>
            </a:p>
          </p:txBody>
        </p:sp>
        <p:sp>
          <p:nvSpPr>
            <p:cNvPr id="182" name="ZoneTexte 181"/>
            <p:cNvSpPr txBox="1"/>
            <p:nvPr/>
          </p:nvSpPr>
          <p:spPr>
            <a:xfrm>
              <a:off x="2417763" y="2768600"/>
              <a:ext cx="571500" cy="33070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p:spPr>
          <p:txBody>
            <a:bodyPr lIns="0" r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latin typeface="+mn-lt"/>
                </a:rPr>
                <a:t>CPLD</a:t>
              </a:r>
            </a:p>
          </p:txBody>
        </p:sp>
        <p:sp>
          <p:nvSpPr>
            <p:cNvPr id="183" name="ZoneTexte 182"/>
            <p:cNvSpPr txBox="1"/>
            <p:nvPr/>
          </p:nvSpPr>
          <p:spPr>
            <a:xfrm>
              <a:off x="2417763" y="3149600"/>
              <a:ext cx="571500" cy="33070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lIns="0" r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>
                  <a:latin typeface="+mn-lt"/>
                </a:rPr>
                <a:t>DDR</a:t>
              </a:r>
            </a:p>
          </p:txBody>
        </p:sp>
        <p:sp>
          <p:nvSpPr>
            <p:cNvPr id="184" name="ZoneTexte 183"/>
            <p:cNvSpPr txBox="1"/>
            <p:nvPr/>
          </p:nvSpPr>
          <p:spPr>
            <a:xfrm>
              <a:off x="3051175" y="3149600"/>
              <a:ext cx="571500" cy="33070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lIns="0" r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 smtClean="0">
                  <a:latin typeface="+mn-lt"/>
                </a:rPr>
                <a:t>PS</a:t>
              </a:r>
              <a:endParaRPr lang="en-US" sz="1400" dirty="0">
                <a:latin typeface="+mn-lt"/>
              </a:endParaRPr>
            </a:p>
          </p:txBody>
        </p:sp>
        <p:cxnSp>
          <p:nvCxnSpPr>
            <p:cNvPr id="187" name="Connecteur en angle 159"/>
            <p:cNvCxnSpPr>
              <a:stCxn id="182" idx="3"/>
              <a:endCxn id="184" idx="0"/>
            </p:cNvCxnSpPr>
            <p:nvPr/>
          </p:nvCxnSpPr>
          <p:spPr>
            <a:xfrm>
              <a:off x="2989262" y="2933952"/>
              <a:ext cx="347662" cy="215648"/>
            </a:xfrm>
            <a:prstGeom prst="bentConnector2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Connecteur en angle 162"/>
            <p:cNvCxnSpPr>
              <a:stCxn id="182" idx="1"/>
              <a:endCxn id="181" idx="0"/>
            </p:cNvCxnSpPr>
            <p:nvPr/>
          </p:nvCxnSpPr>
          <p:spPr>
            <a:xfrm rot="10800000" flipV="1">
              <a:off x="2046289" y="2933952"/>
              <a:ext cx="371475" cy="218824"/>
            </a:xfrm>
            <a:prstGeom prst="bentConnector2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Connecteur droit avec flèche 238"/>
            <p:cNvCxnSpPr/>
            <p:nvPr/>
          </p:nvCxnSpPr>
          <p:spPr>
            <a:xfrm rot="16200000" flipH="1">
              <a:off x="5525549" y="5000085"/>
              <a:ext cx="573704" cy="204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Connecteur droit avec flèche 239"/>
            <p:cNvCxnSpPr/>
            <p:nvPr/>
          </p:nvCxnSpPr>
          <p:spPr>
            <a:xfrm rot="16200000" flipH="1">
              <a:off x="5227062" y="4988883"/>
              <a:ext cx="549261" cy="3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Connecteur droit avec flèche 240"/>
            <p:cNvCxnSpPr/>
            <p:nvPr/>
          </p:nvCxnSpPr>
          <p:spPr>
            <a:xfrm>
              <a:off x="3513138" y="4660900"/>
              <a:ext cx="515937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Connecteur droit avec flèche 243"/>
            <p:cNvCxnSpPr/>
            <p:nvPr/>
          </p:nvCxnSpPr>
          <p:spPr>
            <a:xfrm>
              <a:off x="3513138" y="1416050"/>
              <a:ext cx="515937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69" name="ZoneTexte 244"/>
            <p:cNvSpPr txBox="1">
              <a:spLocks noChangeArrowheads="1"/>
            </p:cNvSpPr>
            <p:nvPr/>
          </p:nvSpPr>
          <p:spPr bwMode="auto">
            <a:xfrm rot="16200000">
              <a:off x="5038386" y="4208521"/>
              <a:ext cx="912812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 dirty="0">
                  <a:latin typeface="Calibri" pitchFamily="34" charset="0"/>
                </a:rPr>
                <a:t>FPGA 1 IPMI</a:t>
              </a:r>
            </a:p>
          </p:txBody>
        </p:sp>
        <p:sp>
          <p:nvSpPr>
            <p:cNvPr id="3170" name="ZoneTexte 245"/>
            <p:cNvSpPr txBox="1">
              <a:spLocks noChangeArrowheads="1"/>
            </p:cNvSpPr>
            <p:nvPr/>
          </p:nvSpPr>
          <p:spPr bwMode="auto">
            <a:xfrm rot="16200000">
              <a:off x="5311555" y="4172008"/>
              <a:ext cx="985838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 dirty="0">
                  <a:latin typeface="Calibri" pitchFamily="34" charset="0"/>
                </a:rPr>
                <a:t>FPGA 2 IPMI</a:t>
              </a:r>
            </a:p>
          </p:txBody>
        </p:sp>
        <p:sp>
          <p:nvSpPr>
            <p:cNvPr id="3171" name="ZoneTexte 251"/>
            <p:cNvSpPr txBox="1">
              <a:spLocks noChangeArrowheads="1"/>
            </p:cNvSpPr>
            <p:nvPr/>
          </p:nvSpPr>
          <p:spPr bwMode="auto">
            <a:xfrm>
              <a:off x="3987800" y="1284288"/>
              <a:ext cx="912813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>
                  <a:latin typeface="Calibri" pitchFamily="34" charset="0"/>
                </a:rPr>
                <a:t>FPGA1 IPMI</a:t>
              </a:r>
            </a:p>
          </p:txBody>
        </p:sp>
        <p:sp>
          <p:nvSpPr>
            <p:cNvPr id="3172" name="ZoneTexte 254"/>
            <p:cNvSpPr txBox="1">
              <a:spLocks noChangeArrowheads="1"/>
            </p:cNvSpPr>
            <p:nvPr/>
          </p:nvSpPr>
          <p:spPr bwMode="auto">
            <a:xfrm>
              <a:off x="3987800" y="4560888"/>
              <a:ext cx="912813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>
                  <a:latin typeface="Calibri" pitchFamily="34" charset="0"/>
                </a:rPr>
                <a:t>FPGA2 IPMI</a:t>
              </a:r>
            </a:p>
          </p:txBody>
        </p:sp>
        <p:sp>
          <p:nvSpPr>
            <p:cNvPr id="3173" name="ZoneTexte 110"/>
            <p:cNvSpPr txBox="1">
              <a:spLocks noChangeArrowheads="1"/>
            </p:cNvSpPr>
            <p:nvPr/>
          </p:nvSpPr>
          <p:spPr bwMode="auto">
            <a:xfrm>
              <a:off x="8369300" y="2406650"/>
              <a:ext cx="693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>
                  <a:latin typeface="Calibri" pitchFamily="34" charset="0"/>
                </a:rPr>
                <a:t>Update</a:t>
              </a:r>
            </a:p>
            <a:p>
              <a:r>
                <a:rPr lang="en-US" sz="1000">
                  <a:latin typeface="Calibri" pitchFamily="34" charset="0"/>
                </a:rPr>
                <a:t>channels</a:t>
              </a:r>
            </a:p>
          </p:txBody>
        </p:sp>
        <p:cxnSp>
          <p:nvCxnSpPr>
            <p:cNvPr id="117" name="Connecteur droit avec flèche 116"/>
            <p:cNvCxnSpPr/>
            <p:nvPr/>
          </p:nvCxnSpPr>
          <p:spPr>
            <a:xfrm rot="5400000">
              <a:off x="5828819" y="5000486"/>
              <a:ext cx="578470" cy="6007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75" name="ZoneTexte 117"/>
            <p:cNvSpPr txBox="1">
              <a:spLocks noChangeArrowheads="1"/>
            </p:cNvSpPr>
            <p:nvPr/>
          </p:nvSpPr>
          <p:spPr bwMode="auto">
            <a:xfrm rot="16200000">
              <a:off x="5621237" y="4176770"/>
              <a:ext cx="985838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 dirty="0">
                  <a:latin typeface="Calibri" pitchFamily="34" charset="0"/>
                </a:rPr>
                <a:t>FPGA 3 IPMI</a:t>
              </a:r>
            </a:p>
          </p:txBody>
        </p:sp>
        <p:cxnSp>
          <p:nvCxnSpPr>
            <p:cNvPr id="119" name="Connecteur droit avec flèche 118"/>
            <p:cNvCxnSpPr/>
            <p:nvPr/>
          </p:nvCxnSpPr>
          <p:spPr>
            <a:xfrm>
              <a:off x="6580188" y="3465513"/>
              <a:ext cx="515937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77" name="ZoneTexte 119"/>
            <p:cNvSpPr txBox="1">
              <a:spLocks noChangeArrowheads="1"/>
            </p:cNvSpPr>
            <p:nvPr/>
          </p:nvSpPr>
          <p:spPr bwMode="auto">
            <a:xfrm>
              <a:off x="7054850" y="3365500"/>
              <a:ext cx="912813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>
                  <a:latin typeface="Calibri" pitchFamily="34" charset="0"/>
                </a:rPr>
                <a:t>FPGA3 IPMI</a:t>
              </a:r>
            </a:p>
          </p:txBody>
        </p:sp>
        <p:sp>
          <p:nvSpPr>
            <p:cNvPr id="3178" name="ZoneTexte 121"/>
            <p:cNvSpPr txBox="1">
              <a:spLocks noChangeArrowheads="1"/>
            </p:cNvSpPr>
            <p:nvPr/>
          </p:nvSpPr>
          <p:spPr bwMode="auto">
            <a:xfrm>
              <a:off x="3586163" y="4000343"/>
              <a:ext cx="2154237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 dirty="0">
                  <a:latin typeface="Calibri" pitchFamily="34" charset="0"/>
                </a:rPr>
                <a:t>FPGA communication :</a:t>
              </a:r>
            </a:p>
            <a:p>
              <a:r>
                <a:rPr lang="en-US" sz="1000" dirty="0">
                  <a:latin typeface="Calibri" pitchFamily="34" charset="0"/>
                </a:rPr>
                <a:t>=&gt; High speed serial links</a:t>
              </a:r>
            </a:p>
          </p:txBody>
        </p:sp>
        <p:sp>
          <p:nvSpPr>
            <p:cNvPr id="3179" name="ZoneTexte 123"/>
            <p:cNvSpPr txBox="1">
              <a:spLocks noChangeArrowheads="1"/>
            </p:cNvSpPr>
            <p:nvPr/>
          </p:nvSpPr>
          <p:spPr bwMode="auto">
            <a:xfrm>
              <a:off x="1943100" y="3698255"/>
              <a:ext cx="1533525" cy="1124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dirty="0">
                  <a:latin typeface="Calibri" pitchFamily="34" charset="0"/>
                </a:rPr>
                <a:t>FPGA 2</a:t>
              </a:r>
            </a:p>
            <a:p>
              <a:pPr algn="ctr"/>
              <a:r>
                <a:rPr lang="en-US" sz="1000" dirty="0">
                  <a:latin typeface="Calibri" pitchFamily="34" charset="0"/>
                </a:rPr>
                <a:t>ALTERA STRATIX-IV</a:t>
              </a:r>
            </a:p>
            <a:p>
              <a:pPr algn="ctr"/>
              <a:r>
                <a:rPr lang="en-US" sz="1000" dirty="0">
                  <a:latin typeface="Calibri" pitchFamily="34" charset="0"/>
                </a:rPr>
                <a:t>48 transceivers @</a:t>
              </a:r>
              <a:r>
                <a:rPr lang="en-US" sz="1000" dirty="0" smtClean="0">
                  <a:latin typeface="Calibri" pitchFamily="34" charset="0"/>
                </a:rPr>
                <a:t>8.5Gbps</a:t>
              </a:r>
              <a:endParaRPr lang="en-US" sz="800" dirty="0">
                <a:latin typeface="Calibri" pitchFamily="34" charset="0"/>
              </a:endParaRPr>
            </a:p>
            <a:p>
              <a:pPr algn="ctr"/>
              <a:r>
                <a:rPr lang="en-US" sz="1400" b="1" i="1" dirty="0">
                  <a:latin typeface="Calibri" pitchFamily="34" charset="0"/>
                </a:rPr>
                <a:t>2 FEBs </a:t>
              </a:r>
            </a:p>
          </p:txBody>
        </p:sp>
        <p:sp>
          <p:nvSpPr>
            <p:cNvPr id="3180" name="ZoneTexte 124"/>
            <p:cNvSpPr txBox="1">
              <a:spLocks noChangeArrowheads="1"/>
            </p:cNvSpPr>
            <p:nvPr/>
          </p:nvSpPr>
          <p:spPr bwMode="auto">
            <a:xfrm>
              <a:off x="5010150" y="2552700"/>
              <a:ext cx="1533525" cy="800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Calibri" pitchFamily="34" charset="0"/>
                </a:rPr>
                <a:t>FPGA 3</a:t>
              </a:r>
            </a:p>
            <a:p>
              <a:pPr algn="ctr"/>
              <a:r>
                <a:rPr lang="en-US" sz="1000">
                  <a:latin typeface="Calibri" pitchFamily="34" charset="0"/>
                </a:rPr>
                <a:t>ALTERA STRATIX-IV</a:t>
              </a:r>
            </a:p>
            <a:p>
              <a:pPr algn="ctr"/>
              <a:r>
                <a:rPr lang="en-US" sz="1000">
                  <a:latin typeface="Calibri" pitchFamily="34" charset="0"/>
                </a:rPr>
                <a:t>48 transceivers @8.5Gbps</a:t>
              </a:r>
              <a:endParaRPr lang="en-US" sz="800">
                <a:latin typeface="Calibri" pitchFamily="34" charset="0"/>
              </a:endParaRPr>
            </a:p>
            <a:p>
              <a:pPr algn="ctr"/>
              <a:endParaRPr lang="en-US" sz="800">
                <a:latin typeface="Calibri" pitchFamily="34" charset="0"/>
              </a:endParaRPr>
            </a:p>
          </p:txBody>
        </p:sp>
        <p:sp>
          <p:nvSpPr>
            <p:cNvPr id="3181" name="ZoneTexte 129"/>
            <p:cNvSpPr txBox="1">
              <a:spLocks noChangeArrowheads="1"/>
            </p:cNvSpPr>
            <p:nvPr/>
          </p:nvSpPr>
          <p:spPr bwMode="auto">
            <a:xfrm>
              <a:off x="701675" y="5035550"/>
              <a:ext cx="1643063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 dirty="0">
                  <a:latin typeface="Calibri" pitchFamily="34" charset="0"/>
                </a:rPr>
                <a:t>12x10Gbps Optic Fibers:</a:t>
              </a:r>
            </a:p>
          </p:txBody>
        </p:sp>
        <p:sp>
          <p:nvSpPr>
            <p:cNvPr id="3182" name="ZoneTexte 134"/>
            <p:cNvSpPr txBox="1">
              <a:spLocks noChangeArrowheads="1"/>
            </p:cNvSpPr>
            <p:nvPr/>
          </p:nvSpPr>
          <p:spPr bwMode="auto">
            <a:xfrm>
              <a:off x="7099300" y="1933575"/>
              <a:ext cx="16716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>
                  <a:latin typeface="Calibri" pitchFamily="34" charset="0"/>
                </a:rPr>
                <a:t>To ATCA backplane:</a:t>
              </a:r>
            </a:p>
            <a:p>
              <a:r>
                <a:rPr lang="en-US" sz="1000">
                  <a:latin typeface="Calibri" pitchFamily="34" charset="0"/>
                </a:rPr>
                <a:t>=&gt; High speed serial links</a:t>
              </a:r>
            </a:p>
          </p:txBody>
        </p:sp>
      </p:grpSp>
      <p:sp>
        <p:nvSpPr>
          <p:cNvPr id="113" name="Rectangle 2"/>
          <p:cNvSpPr txBox="1">
            <a:spLocks noChangeArrowheads="1"/>
          </p:cNvSpPr>
          <p:nvPr/>
        </p:nvSpPr>
        <p:spPr>
          <a:xfrm>
            <a:off x="457200" y="44450"/>
            <a:ext cx="8229600" cy="865188"/>
          </a:xfrm>
          <a:prstGeom prst="rect">
            <a:avLst/>
          </a:prstGeom>
        </p:spPr>
        <p:txBody>
          <a:bodyPr lIns="0" rIns="0"/>
          <a:lstStyle/>
          <a:p>
            <a:pPr algn="ctr" fontAlgn="auto">
              <a:spcAft>
                <a:spcPts val="0"/>
              </a:spcAft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120" name="Titre 119"/>
          <p:cNvSpPr>
            <a:spLocks noGrp="1"/>
          </p:cNvSpPr>
          <p:nvPr>
            <p:ph type="title"/>
          </p:nvPr>
        </p:nvSpPr>
        <p:spPr/>
        <p:txBody>
          <a:bodyPr lIns="0" rIns="0"/>
          <a:lstStyle/>
          <a:p>
            <a:r>
              <a:rPr lang="fr-FR" dirty="0" smtClean="0"/>
              <a:t>Synoptique</a:t>
            </a:r>
            <a:endParaRPr lang="fr-FR" dirty="0"/>
          </a:p>
        </p:txBody>
      </p:sp>
      <p:sp>
        <p:nvSpPr>
          <p:cNvPr id="137" name="Espace réservé de la date 13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02/03/2010</a:t>
            </a:r>
            <a:endParaRPr lang="fr-BE"/>
          </a:p>
        </p:txBody>
      </p:sp>
      <p:sp>
        <p:nvSpPr>
          <p:cNvPr id="112" name="Espace réservé du pied de page 1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BE" smtClean="0">
                <a:solidFill>
                  <a:srgbClr val="0070C0"/>
                </a:solidFill>
              </a:rPr>
              <a:t>Réunion de Service</a:t>
            </a:r>
            <a:endParaRPr lang="fr-BE" dirty="0">
              <a:solidFill>
                <a:srgbClr val="0070C0"/>
              </a:solidFill>
            </a:endParaRPr>
          </a:p>
        </p:txBody>
      </p:sp>
      <p:sp>
        <p:nvSpPr>
          <p:cNvPr id="121" name="Espace réservé du numéro de diapositive 1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80C0B5-985F-4F5C-A248-B319EADAF842}" type="slidenum">
              <a:rPr lang="fr-FR" smtClean="0"/>
              <a:pPr>
                <a:defRPr/>
              </a:pPr>
              <a:t>11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111"/>
          <p:cNvSpPr/>
          <p:nvPr/>
        </p:nvSpPr>
        <p:spPr>
          <a:xfrm>
            <a:off x="-247716" y="1347759"/>
            <a:ext cx="5148333" cy="36513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scene3d>
            <a:camera prst="isometricOffAxis2Righ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66" name="ZoneTexte 165"/>
          <p:cNvSpPr txBox="1"/>
          <p:nvPr/>
        </p:nvSpPr>
        <p:spPr>
          <a:xfrm>
            <a:off x="263466" y="1689380"/>
            <a:ext cx="3468735" cy="461665"/>
          </a:xfrm>
          <a:prstGeom prst="rect">
            <a:avLst/>
          </a:prstGeom>
          <a:noFill/>
          <a:scene3d>
            <a:camera prst="isometricOffAxis2Right"/>
            <a:lightRig rig="threePt" dir="t"/>
          </a:scene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</a:rPr>
              <a:t>ATCA ROD </a:t>
            </a:r>
            <a:r>
              <a:rPr lang="en-US" sz="2400" dirty="0" smtClean="0">
                <a:latin typeface="+mn-lt"/>
              </a:rPr>
              <a:t>Evaluator </a:t>
            </a:r>
            <a:r>
              <a:rPr lang="en-US" sz="2400" dirty="0">
                <a:latin typeface="+mn-lt"/>
              </a:rPr>
              <a:t>1</a:t>
            </a:r>
          </a:p>
        </p:txBody>
      </p:sp>
      <p:grpSp>
        <p:nvGrpSpPr>
          <p:cNvPr id="2" name="Groupe 49"/>
          <p:cNvGrpSpPr/>
          <p:nvPr/>
        </p:nvGrpSpPr>
        <p:grpSpPr>
          <a:xfrm>
            <a:off x="1030239" y="1311246"/>
            <a:ext cx="7850294" cy="4819716"/>
            <a:chOff x="1030239" y="1557358"/>
            <a:chExt cx="7850294" cy="4819716"/>
          </a:xfrm>
        </p:grpSpPr>
        <p:sp>
          <p:nvSpPr>
            <p:cNvPr id="242" name="Double flèche horizontale 241"/>
            <p:cNvSpPr/>
            <p:nvPr/>
          </p:nvSpPr>
          <p:spPr>
            <a:xfrm>
              <a:off x="3878263" y="2470194"/>
              <a:ext cx="3213100" cy="328612"/>
            </a:xfrm>
            <a:prstGeom prst="leftRight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3379775" y="2616235"/>
              <a:ext cx="571504" cy="292885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scene3d>
              <a:camera prst="isometricRightUp"/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dirty="0">
                  <a:latin typeface="+mn-lt"/>
                </a:rPr>
                <a:t>J2</a:t>
              </a:r>
            </a:p>
          </p:txBody>
        </p:sp>
        <p:sp>
          <p:nvSpPr>
            <p:cNvPr id="176" name="ZoneTexte 175"/>
            <p:cNvSpPr txBox="1"/>
            <p:nvPr/>
          </p:nvSpPr>
          <p:spPr>
            <a:xfrm>
              <a:off x="3228970" y="2381928"/>
              <a:ext cx="1050926" cy="234307"/>
            </a:xfrm>
            <a:prstGeom prst="rect">
              <a:avLst/>
            </a:prstGeom>
            <a:noFill/>
            <a:scene3d>
              <a:camera prst="isometricRightUp"/>
              <a:lightRig rig="threePt" dir="t"/>
            </a:scene3d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000" dirty="0">
                  <a:latin typeface="+mn-lt"/>
                </a:rPr>
                <a:t>Update Channel</a:t>
              </a:r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3001941" y="1557358"/>
              <a:ext cx="5148333" cy="36513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scene3d>
              <a:camera prst="isometricOffAxis2Righ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92" name="ZoneTexte 191"/>
            <p:cNvSpPr txBox="1"/>
            <p:nvPr/>
          </p:nvSpPr>
          <p:spPr>
            <a:xfrm>
              <a:off x="6629432" y="2543209"/>
              <a:ext cx="571504" cy="29784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scene3d>
              <a:camera prst="isometricRightUp"/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dirty="0">
                  <a:latin typeface="+mn-lt"/>
                </a:rPr>
                <a:t>J2</a:t>
              </a:r>
            </a:p>
          </p:txBody>
        </p:sp>
        <p:sp>
          <p:nvSpPr>
            <p:cNvPr id="218" name="ZoneTexte 217"/>
            <p:cNvSpPr txBox="1"/>
            <p:nvPr/>
          </p:nvSpPr>
          <p:spPr>
            <a:xfrm>
              <a:off x="6478627" y="2304931"/>
              <a:ext cx="1050926" cy="238278"/>
            </a:xfrm>
            <a:prstGeom prst="rect">
              <a:avLst/>
            </a:prstGeom>
            <a:noFill/>
            <a:scene3d>
              <a:camera prst="isometricRightUp"/>
              <a:lightRig rig="threePt" dir="t"/>
            </a:scene3d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000" dirty="0">
                  <a:latin typeface="+mn-lt"/>
                </a:rPr>
                <a:t>Update Channel</a:t>
              </a:r>
            </a:p>
          </p:txBody>
        </p:sp>
        <p:cxnSp>
          <p:nvCxnSpPr>
            <p:cNvPr id="226" name="Connecteur droit avec flèche 225"/>
            <p:cNvCxnSpPr/>
            <p:nvPr/>
          </p:nvCxnSpPr>
          <p:spPr>
            <a:xfrm flipV="1">
              <a:off x="5986490" y="3049909"/>
              <a:ext cx="739777" cy="4482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  <a:scene3d>
              <a:camera prst="isometricRightUp"/>
              <a:lightRig rig="threePt" dir="t"/>
            </a:scene3d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7" name="Connecteur droit avec flèche 226"/>
            <p:cNvCxnSpPr/>
            <p:nvPr/>
          </p:nvCxnSpPr>
          <p:spPr>
            <a:xfrm flipV="1">
              <a:off x="5986490" y="2943904"/>
              <a:ext cx="739777" cy="4482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  <a:scene3d>
              <a:camera prst="isometricRightUp"/>
              <a:lightRig rig="threePt" dir="t"/>
            </a:scene3d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3" name="ZoneTexte 62"/>
            <p:cNvSpPr txBox="1"/>
            <p:nvPr/>
          </p:nvSpPr>
          <p:spPr>
            <a:xfrm>
              <a:off x="6638949" y="2798800"/>
              <a:ext cx="571504" cy="29784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scene3d>
              <a:camera prst="isometricRightUp"/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dirty="0">
                  <a:latin typeface="+mn-lt"/>
                </a:rPr>
                <a:t>J2</a:t>
              </a:r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6488144" y="2944852"/>
              <a:ext cx="1050926" cy="246221"/>
            </a:xfrm>
            <a:prstGeom prst="rect">
              <a:avLst/>
            </a:prstGeom>
            <a:noFill/>
            <a:scene3d>
              <a:camera prst="isometricRightUp"/>
              <a:lightRig rig="threePt" dir="t"/>
            </a:scene3d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000" dirty="0">
                  <a:latin typeface="+mn-lt"/>
                </a:rPr>
                <a:t>FabricChannel</a:t>
              </a:r>
            </a:p>
          </p:txBody>
        </p:sp>
        <p:cxnSp>
          <p:nvCxnSpPr>
            <p:cNvPr id="65" name="Connecteur droit avec flèche 64"/>
            <p:cNvCxnSpPr/>
            <p:nvPr/>
          </p:nvCxnSpPr>
          <p:spPr>
            <a:xfrm flipV="1">
              <a:off x="6023003" y="3277951"/>
              <a:ext cx="739777" cy="4482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  <a:scene3d>
              <a:camera prst="isometricRightUp"/>
              <a:lightRig rig="threePt" dir="t"/>
            </a:scene3d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6" name="Connecteur droit avec flèche 65"/>
            <p:cNvCxnSpPr/>
            <p:nvPr/>
          </p:nvCxnSpPr>
          <p:spPr>
            <a:xfrm flipV="1">
              <a:off x="5996007" y="3200443"/>
              <a:ext cx="739777" cy="4482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  <a:scene3d>
              <a:camera prst="isometricRightUp"/>
              <a:lightRig rig="threePt" dir="t"/>
            </a:scene3d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7" name="Rectangle 66"/>
            <p:cNvSpPr/>
            <p:nvPr/>
          </p:nvSpPr>
          <p:spPr>
            <a:xfrm>
              <a:off x="5302260" y="3017878"/>
              <a:ext cx="914402" cy="80328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scene3d>
              <a:camera prst="isometricRightUp"/>
              <a:lightRig rig="threePt" dir="t"/>
            </a:scene3d>
            <a:sp3d prstMaterial="matte"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221" name="ZoneTexte 220"/>
            <p:cNvSpPr txBox="1"/>
            <p:nvPr/>
          </p:nvSpPr>
          <p:spPr>
            <a:xfrm>
              <a:off x="5010156" y="3200443"/>
              <a:ext cx="1533546" cy="707886"/>
            </a:xfrm>
            <a:prstGeom prst="rect">
              <a:avLst/>
            </a:prstGeom>
            <a:noFill/>
            <a:scene3d>
              <a:camera prst="isometricRightUp"/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>
                  <a:latin typeface="+mn-lt"/>
                </a:rPr>
                <a:t>FPGA 3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800" dirty="0">
                <a:latin typeface="+mn-lt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400" b="1" i="1" dirty="0">
                <a:latin typeface="+mn-lt"/>
              </a:endParaRPr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3379775" y="2871826"/>
              <a:ext cx="571504" cy="29784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scene3d>
              <a:camera prst="isometricRightUp"/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400" dirty="0">
                  <a:latin typeface="+mn-lt"/>
                </a:rPr>
                <a:t>J2</a:t>
              </a:r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3221019" y="3017878"/>
              <a:ext cx="1050926" cy="246221"/>
            </a:xfrm>
            <a:prstGeom prst="rect">
              <a:avLst/>
            </a:prstGeom>
            <a:noFill/>
            <a:scene3d>
              <a:camera prst="isometricRightUp"/>
              <a:lightRig rig="threePt" dir="t"/>
            </a:scene3d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000" dirty="0">
                  <a:latin typeface="+mn-lt"/>
                </a:rPr>
                <a:t>FabricChannel</a:t>
              </a:r>
            </a:p>
          </p:txBody>
        </p:sp>
        <p:sp>
          <p:nvSpPr>
            <p:cNvPr id="4116" name="ZoneTexte 73"/>
            <p:cNvSpPr txBox="1">
              <a:spLocks noChangeArrowheads="1"/>
            </p:cNvSpPr>
            <p:nvPr/>
          </p:nvSpPr>
          <p:spPr bwMode="auto">
            <a:xfrm>
              <a:off x="1249317" y="5299856"/>
              <a:ext cx="3176631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fr-FR" sz="1600" b="1" dirty="0" smtClean="0">
                  <a:latin typeface="Calibri" pitchFamily="34" charset="0"/>
                </a:rPr>
                <a:t>ATCA carte 1:</a:t>
              </a:r>
            </a:p>
            <a:p>
              <a:r>
                <a:rPr lang="fr-FR" sz="1600" dirty="0" smtClean="0">
                  <a:latin typeface="Calibri" pitchFamily="34" charset="0"/>
                </a:rPr>
                <a:t>=&gt;Seulement FPGA 1 &amp; 3 soudés</a:t>
              </a:r>
            </a:p>
            <a:p>
              <a:r>
                <a:rPr lang="fr-FR" sz="1600" dirty="0" smtClean="0">
                  <a:latin typeface="Calibri" pitchFamily="34" charset="0"/>
                </a:rPr>
                <a:t>=&gt;</a:t>
              </a:r>
              <a:r>
                <a:rPr lang="fr-FR" sz="1600" dirty="0" smtClean="0">
                  <a:solidFill>
                    <a:srgbClr val="0070C0"/>
                  </a:solidFill>
                  <a:latin typeface="Calibri" pitchFamily="34" charset="0"/>
                </a:rPr>
                <a:t>Test bande passante entrée</a:t>
              </a:r>
            </a:p>
            <a:p>
              <a:r>
                <a:rPr lang="fr-FR" sz="1600" dirty="0" smtClean="0">
                  <a:latin typeface="Calibri" pitchFamily="34" charset="0"/>
                </a:rPr>
                <a:t>=&gt;</a:t>
              </a:r>
              <a:r>
                <a:rPr lang="fr-FR" sz="1600" dirty="0" smtClean="0">
                  <a:solidFill>
                    <a:srgbClr val="00B050"/>
                  </a:solidFill>
                  <a:latin typeface="Calibri" pitchFamily="34" charset="0"/>
                </a:rPr>
                <a:t>Test communications FPGA</a:t>
              </a:r>
              <a:endParaRPr lang="fr-FR" sz="1600" dirty="0">
                <a:solidFill>
                  <a:srgbClr val="00B050"/>
                </a:solidFill>
                <a:latin typeface="Calibri" pitchFamily="34" charset="0"/>
              </a:endParaRPr>
            </a:p>
          </p:txBody>
        </p:sp>
        <p:sp>
          <p:nvSpPr>
            <p:cNvPr id="4117" name="ZoneTexte 75"/>
            <p:cNvSpPr txBox="1">
              <a:spLocks noChangeArrowheads="1"/>
            </p:cNvSpPr>
            <p:nvPr/>
          </p:nvSpPr>
          <p:spPr bwMode="auto">
            <a:xfrm>
              <a:off x="4608512" y="5299856"/>
              <a:ext cx="4272021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fr-FR" sz="1600" b="1" dirty="0" smtClean="0">
                  <a:latin typeface="Calibri" pitchFamily="34" charset="0"/>
                </a:rPr>
                <a:t>ATCA carte 2:</a:t>
              </a:r>
            </a:p>
            <a:p>
              <a:r>
                <a:rPr lang="fr-FR" sz="1600" dirty="0" smtClean="0">
                  <a:latin typeface="Calibri" pitchFamily="34" charset="0"/>
                </a:rPr>
                <a:t>=&gt;Tous les FPGA soudés</a:t>
              </a:r>
            </a:p>
            <a:p>
              <a:r>
                <a:rPr lang="fr-FR" sz="1600" dirty="0" smtClean="0">
                  <a:latin typeface="Calibri" pitchFamily="34" charset="0"/>
                </a:rPr>
                <a:t>=&gt; Plus grande bande passante</a:t>
              </a:r>
            </a:p>
            <a:p>
              <a:r>
                <a:rPr lang="fr-FR" sz="1600" dirty="0" smtClean="0">
                  <a:latin typeface="Calibri" pitchFamily="34" charset="0"/>
                </a:rPr>
                <a:t>=&gt;</a:t>
              </a:r>
              <a:r>
                <a:rPr lang="fr-FR" sz="1600" dirty="0" smtClean="0">
                  <a:solidFill>
                    <a:srgbClr val="C00000"/>
                  </a:solidFill>
                  <a:latin typeface="Calibri" pitchFamily="34" charset="0"/>
                </a:rPr>
                <a:t>Test communications sur le «</a:t>
              </a:r>
              <a:r>
                <a:rPr lang="fr-FR" sz="1600" dirty="0" err="1" smtClean="0">
                  <a:solidFill>
                    <a:srgbClr val="C00000"/>
                  </a:solidFill>
                  <a:latin typeface="Calibri" pitchFamily="34" charset="0"/>
                </a:rPr>
                <a:t>backplane</a:t>
              </a:r>
              <a:r>
                <a:rPr lang="fr-FR" sz="1600" dirty="0" smtClean="0">
                  <a:solidFill>
                    <a:srgbClr val="C00000"/>
                  </a:solidFill>
                  <a:latin typeface="Calibri" pitchFamily="34" charset="0"/>
                </a:rPr>
                <a:t> » ATCA</a:t>
              </a:r>
              <a:endParaRPr lang="fr-FR" sz="1600" dirty="0">
                <a:solidFill>
                  <a:srgbClr val="C00000"/>
                </a:solidFill>
                <a:latin typeface="Calibri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681539" y="2433670"/>
              <a:ext cx="914402" cy="80328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scene3d>
              <a:camera prst="isometricRightUp"/>
              <a:lightRig rig="threePt" dir="t"/>
            </a:scene3d>
            <a:sp3d prstMaterial="matte"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681539" y="4295833"/>
              <a:ext cx="914402" cy="80328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scene3d>
              <a:camera prst="isometricRightUp"/>
              <a:lightRig rig="threePt" dir="t"/>
            </a:scene3d>
            <a:sp3d prstMaterial="matte"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4389435" y="4464259"/>
              <a:ext cx="1533546" cy="707886"/>
            </a:xfrm>
            <a:prstGeom prst="rect">
              <a:avLst/>
            </a:prstGeom>
            <a:noFill/>
            <a:scene3d>
              <a:camera prst="isometricRightUp"/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>
                  <a:latin typeface="+mn-lt"/>
                </a:rPr>
                <a:t>FPGA 2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800" dirty="0">
                <a:latin typeface="+mn-lt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400" b="1" i="1" dirty="0">
                <a:latin typeface="+mn-lt"/>
              </a:endParaRPr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4389435" y="2616235"/>
              <a:ext cx="1533546" cy="707886"/>
            </a:xfrm>
            <a:prstGeom prst="rect">
              <a:avLst/>
            </a:prstGeom>
            <a:noFill/>
            <a:scene3d>
              <a:camera prst="isometricRightUp"/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>
                  <a:latin typeface="+mn-lt"/>
                </a:rPr>
                <a:t>FPGA 1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800" dirty="0">
                <a:latin typeface="+mn-lt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400" b="1" i="1" dirty="0">
                <a:latin typeface="+mn-lt"/>
              </a:endParaRPr>
            </a:p>
          </p:txBody>
        </p:sp>
        <p:cxnSp>
          <p:nvCxnSpPr>
            <p:cNvPr id="42" name="Connecteur droit avec flèche 41"/>
            <p:cNvCxnSpPr/>
            <p:nvPr/>
          </p:nvCxnSpPr>
          <p:spPr>
            <a:xfrm flipV="1">
              <a:off x="2746350" y="3123883"/>
              <a:ext cx="739777" cy="4482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  <a:scene3d>
              <a:camera prst="isometricRightUp"/>
              <a:lightRig rig="threePt" dir="t"/>
            </a:scene3d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Connecteur droit avec flèche 42"/>
            <p:cNvCxnSpPr/>
            <p:nvPr/>
          </p:nvCxnSpPr>
          <p:spPr>
            <a:xfrm flipV="1">
              <a:off x="2746350" y="3017878"/>
              <a:ext cx="739777" cy="4482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  <a:scene3d>
              <a:camera prst="isometricRightUp"/>
              <a:lightRig rig="threePt" dir="t"/>
            </a:scene3d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Connecteur droit avec flèche 43"/>
            <p:cNvCxnSpPr/>
            <p:nvPr/>
          </p:nvCxnSpPr>
          <p:spPr>
            <a:xfrm flipV="1">
              <a:off x="2782863" y="3351925"/>
              <a:ext cx="739777" cy="4482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  <a:scene3d>
              <a:camera prst="isometricRightUp"/>
              <a:lightRig rig="threePt" dir="t"/>
            </a:scene3d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5" name="Connecteur droit avec flèche 44"/>
            <p:cNvCxnSpPr/>
            <p:nvPr/>
          </p:nvCxnSpPr>
          <p:spPr>
            <a:xfrm flipV="1">
              <a:off x="2755867" y="3274417"/>
              <a:ext cx="739777" cy="4482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  <a:scene3d>
              <a:camera prst="isometricRightUp"/>
              <a:lightRig rig="threePt" dir="t"/>
            </a:scene3d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6" name="Rectangle 45"/>
            <p:cNvSpPr/>
            <p:nvPr/>
          </p:nvSpPr>
          <p:spPr>
            <a:xfrm>
              <a:off x="2052603" y="3090904"/>
              <a:ext cx="914402" cy="80328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scene3d>
              <a:camera prst="isometricRightUp"/>
              <a:lightRig rig="threePt" dir="t"/>
            </a:scene3d>
            <a:sp3d prstMaterial="matte"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280" name="ZoneTexte 279"/>
            <p:cNvSpPr txBox="1"/>
            <p:nvPr/>
          </p:nvSpPr>
          <p:spPr>
            <a:xfrm>
              <a:off x="1760499" y="3273469"/>
              <a:ext cx="1533546" cy="707886"/>
            </a:xfrm>
            <a:prstGeom prst="rect">
              <a:avLst/>
            </a:prstGeom>
            <a:noFill/>
            <a:scene3d>
              <a:camera prst="isometricRightUp"/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>
                  <a:latin typeface="+mn-lt"/>
                </a:rPr>
                <a:t>FPGA 3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800" dirty="0">
                <a:latin typeface="+mn-lt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400" b="1" i="1" dirty="0">
                <a:latin typeface="+mn-lt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322343" y="2579722"/>
              <a:ext cx="914402" cy="80328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scene3d>
              <a:camera prst="isometricRightUp"/>
              <a:lightRig rig="threePt" dir="t"/>
            </a:scene3d>
            <a:sp3d prstMaterial="matte"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1030239" y="2748148"/>
              <a:ext cx="1533546" cy="707886"/>
            </a:xfrm>
            <a:prstGeom prst="rect">
              <a:avLst/>
            </a:prstGeom>
            <a:noFill/>
            <a:scene3d>
              <a:camera prst="isometricRightUp"/>
              <a:lightRig rig="threePt" dir="t"/>
            </a:scene3d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>
                  <a:latin typeface="+mn-lt"/>
                </a:rPr>
                <a:t>FPGA 1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800" dirty="0">
                <a:latin typeface="+mn-lt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400" b="1" i="1" dirty="0">
                <a:latin typeface="+mn-lt"/>
              </a:endParaRPr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3549636" y="1849462"/>
              <a:ext cx="3468735" cy="461665"/>
            </a:xfrm>
            <a:prstGeom prst="rect">
              <a:avLst/>
            </a:prstGeom>
            <a:noFill/>
            <a:scene3d>
              <a:camera prst="isometricOffAxis2Right"/>
              <a:lightRig rig="threePt" dir="t"/>
            </a:scene3d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latin typeface="+mn-lt"/>
                </a:rPr>
                <a:t>ATCA ROD </a:t>
              </a:r>
              <a:r>
                <a:rPr lang="en-US" sz="2400" dirty="0" smtClean="0">
                  <a:latin typeface="+mn-lt"/>
                </a:rPr>
                <a:t>Evaluator </a:t>
              </a:r>
              <a:r>
                <a:rPr lang="en-US" sz="2400" dirty="0">
                  <a:latin typeface="+mn-lt"/>
                </a:rPr>
                <a:t>2</a:t>
              </a:r>
            </a:p>
          </p:txBody>
        </p:sp>
      </p:grpSp>
      <p:sp>
        <p:nvSpPr>
          <p:cNvPr id="52" name="Titre 51"/>
          <p:cNvSpPr>
            <a:spLocks noGrp="1"/>
          </p:cNvSpPr>
          <p:nvPr>
            <p:ph type="title"/>
          </p:nvPr>
        </p:nvSpPr>
        <p:spPr>
          <a:xfrm>
            <a:off x="1468395" y="163474"/>
            <a:ext cx="6715172" cy="928694"/>
          </a:xfrm>
        </p:spPr>
        <p:txBody>
          <a:bodyPr/>
          <a:lstStyle/>
          <a:p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54" name="Espace réservé de la date 53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fr-FR" smtClean="0"/>
              <a:t>02/03/2010</a:t>
            </a:r>
            <a:endParaRPr lang="fr-BE"/>
          </a:p>
        </p:txBody>
      </p:sp>
      <p:sp>
        <p:nvSpPr>
          <p:cNvPr id="36" name="Espace réservé du pied de page 3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fr-BE" smtClean="0">
                <a:solidFill>
                  <a:srgbClr val="0070C0"/>
                </a:solidFill>
              </a:rPr>
              <a:t>Réunion de Service</a:t>
            </a:r>
            <a:endParaRPr lang="fr-BE" dirty="0">
              <a:solidFill>
                <a:srgbClr val="0070C0"/>
              </a:solidFill>
            </a:endParaRPr>
          </a:p>
        </p:txBody>
      </p:sp>
      <p:sp>
        <p:nvSpPr>
          <p:cNvPr id="53" name="Flèche en arc 52"/>
          <p:cNvSpPr/>
          <p:nvPr/>
        </p:nvSpPr>
        <p:spPr>
          <a:xfrm rot="15378139">
            <a:off x="1046281" y="2317590"/>
            <a:ext cx="584208" cy="1168416"/>
          </a:xfrm>
          <a:prstGeom prst="circularArrow">
            <a:avLst>
              <a:gd name="adj1" fmla="val 12500"/>
              <a:gd name="adj2" fmla="val 2641215"/>
              <a:gd name="adj3" fmla="val 20457681"/>
              <a:gd name="adj4" fmla="val 10800000"/>
              <a:gd name="adj5" fmla="val 12500"/>
            </a:avLst>
          </a:prstGeom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Espace réservé du numéro de diapositive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80C0B5-985F-4F5C-A248-B319EADAF842}" type="slidenum">
              <a:rPr lang="fr-FR" smtClean="0"/>
              <a:pPr>
                <a:defRPr/>
              </a:pPr>
              <a:t>12</a:t>
            </a:fld>
            <a:endParaRPr lang="fr-FR" dirty="0"/>
          </a:p>
        </p:txBody>
      </p:sp>
      <p:sp>
        <p:nvSpPr>
          <p:cNvPr id="56" name="Virage 55"/>
          <p:cNvSpPr/>
          <p:nvPr/>
        </p:nvSpPr>
        <p:spPr>
          <a:xfrm rot="20796569" flipV="1">
            <a:off x="1840983" y="2985067"/>
            <a:ext cx="246054" cy="565450"/>
          </a:xfrm>
          <a:prstGeom prst="bentArrow">
            <a:avLst>
              <a:gd name="adj1" fmla="val 28701"/>
              <a:gd name="adj2" fmla="val 22923"/>
              <a:gd name="adj3" fmla="val 25000"/>
              <a:gd name="adj4" fmla="val 4375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1743995" y="6121025"/>
            <a:ext cx="6082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Plus tard: Tests des algorithmes de traitement et d’architectures.</a:t>
            </a:r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Doit permettre de valider une architecture, un algorithme de traitement des données ainsi que la transmission de données adéquates pour le L1CALO.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Hardware le plus proche possible d’une solution ROD finale.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Densité de FEB sur une carte ROD si possible conforme à la granularité du détecteur (16).</a:t>
            </a:r>
          </a:p>
          <a:p>
            <a:pPr>
              <a:buNone/>
            </a:pP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ROD de Démonstration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02/03/2010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de Service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80C0B5-985F-4F5C-A248-B319EADAF842}" type="slidenum">
              <a:rPr lang="fr-FR" smtClean="0"/>
              <a:pPr>
                <a:defRPr/>
              </a:pPr>
              <a:t>13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42844" y="3538538"/>
            <a:ext cx="8786873" cy="2884527"/>
          </a:xfrm>
        </p:spPr>
        <p:txBody>
          <a:bodyPr/>
          <a:lstStyle/>
          <a:p>
            <a:r>
              <a:rPr lang="fr-FR" sz="1800" dirty="0" smtClean="0">
                <a:solidFill>
                  <a:srgbClr val="0070C0"/>
                </a:solidFill>
              </a:rPr>
              <a:t>Contrôleur ATCA &amp; ROD et carte de test ATCA.</a:t>
            </a:r>
          </a:p>
          <a:p>
            <a:pPr lvl="1"/>
            <a:r>
              <a:rPr lang="fr-FR" sz="1600" dirty="0" smtClean="0">
                <a:solidFill>
                  <a:srgbClr val="0070C0"/>
                </a:solidFill>
              </a:rPr>
              <a:t>Prototype disponible en Juin 2010. Tests au cours de l’été.</a:t>
            </a:r>
          </a:p>
          <a:p>
            <a:pPr>
              <a:spcBef>
                <a:spcPts val="1800"/>
              </a:spcBef>
            </a:pPr>
            <a:r>
              <a:rPr lang="fr-FR" sz="1800" dirty="0" smtClean="0">
                <a:solidFill>
                  <a:srgbClr val="0070C0"/>
                </a:solidFill>
              </a:rPr>
              <a:t>ROD  d’évaluation</a:t>
            </a:r>
          </a:p>
          <a:p>
            <a:pPr lvl="1"/>
            <a:r>
              <a:rPr lang="fr-FR" sz="1600" dirty="0" smtClean="0">
                <a:solidFill>
                  <a:srgbClr val="0070C0"/>
                </a:solidFill>
              </a:rPr>
              <a:t>Prototype Décembre 2010 (conditionné par les résultats des tests de la carte de test ATCA). + 6 mois de tests de mise au point.</a:t>
            </a:r>
          </a:p>
          <a:p>
            <a:r>
              <a:rPr lang="fr-FR" sz="1800" dirty="0" smtClean="0">
                <a:solidFill>
                  <a:srgbClr val="0070C0"/>
                </a:solidFill>
              </a:rPr>
              <a:t>ROD de démonstration</a:t>
            </a:r>
          </a:p>
          <a:p>
            <a:pPr lvl="1"/>
            <a:r>
              <a:rPr lang="fr-FR" sz="1600" dirty="0" smtClean="0">
                <a:solidFill>
                  <a:srgbClr val="0070C0"/>
                </a:solidFill>
              </a:rPr>
              <a:t>Définition d’algorithmes et d’architectures à tester à l’aide des études de physique (18 mois)</a:t>
            </a:r>
          </a:p>
          <a:p>
            <a:pPr lvl="1"/>
            <a:r>
              <a:rPr lang="fr-FR" sz="1600" dirty="0" smtClean="0">
                <a:solidFill>
                  <a:srgbClr val="0070C0"/>
                </a:solidFill>
              </a:rPr>
              <a:t> 6 mois pour tester ces algorithmes et ces architectures sur le ROD d’évaluation .</a:t>
            </a:r>
          </a:p>
          <a:p>
            <a:pPr lvl="1"/>
            <a:r>
              <a:rPr lang="fr-FR" sz="1600" dirty="0" smtClean="0">
                <a:solidFill>
                  <a:srgbClr val="0070C0"/>
                </a:solidFill>
              </a:rPr>
              <a:t>Développement et fabrication en 2012 et tests en 2013.</a:t>
            </a:r>
          </a:p>
          <a:p>
            <a:pPr lvl="1"/>
            <a:endParaRPr lang="en-US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02/03/2010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de Service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DC61F-90A6-43BC-8320-38603146CBDF}" type="slidenum">
              <a:rPr lang="fr-FR" smtClean="0"/>
              <a:pPr>
                <a:defRPr/>
              </a:pPr>
              <a:t>14</a:t>
            </a:fld>
            <a:endParaRPr lang="fr-FR" dirty="0"/>
          </a:p>
        </p:txBody>
      </p:sp>
      <p:grpSp>
        <p:nvGrpSpPr>
          <p:cNvPr id="72" name="Groupe 71"/>
          <p:cNvGrpSpPr/>
          <p:nvPr/>
        </p:nvGrpSpPr>
        <p:grpSpPr>
          <a:xfrm>
            <a:off x="630184" y="1176800"/>
            <a:ext cx="7702655" cy="2361739"/>
            <a:chOff x="630184" y="1176800"/>
            <a:chExt cx="7702655" cy="2361739"/>
          </a:xfrm>
        </p:grpSpPr>
        <p:grpSp>
          <p:nvGrpSpPr>
            <p:cNvPr id="7" name="Groupe 6"/>
            <p:cNvGrpSpPr/>
            <p:nvPr/>
          </p:nvGrpSpPr>
          <p:grpSpPr>
            <a:xfrm>
              <a:off x="630184" y="1176800"/>
              <a:ext cx="7702655" cy="2361739"/>
              <a:chOff x="630184" y="917575"/>
              <a:chExt cx="7702655" cy="2361739"/>
            </a:xfrm>
          </p:grpSpPr>
          <p:grpSp>
            <p:nvGrpSpPr>
              <p:cNvPr id="8" name="Groupe 25"/>
              <p:cNvGrpSpPr>
                <a:grpSpLocks/>
              </p:cNvGrpSpPr>
              <p:nvPr/>
            </p:nvGrpSpPr>
            <p:grpSpPr bwMode="auto">
              <a:xfrm>
                <a:off x="665163" y="917574"/>
                <a:ext cx="7521574" cy="1852612"/>
                <a:chOff x="665109" y="917477"/>
                <a:chExt cx="7521678" cy="1852710"/>
              </a:xfrm>
            </p:grpSpPr>
            <p:grpSp>
              <p:nvGrpSpPr>
                <p:cNvPr id="47" name="Groupe 37"/>
                <p:cNvGrpSpPr>
                  <a:grpSpLocks/>
                </p:cNvGrpSpPr>
                <p:nvPr/>
              </p:nvGrpSpPr>
              <p:grpSpPr bwMode="auto">
                <a:xfrm>
                  <a:off x="884187" y="917477"/>
                  <a:ext cx="3724326" cy="1062093"/>
                  <a:chOff x="143485" y="917501"/>
                  <a:chExt cx="3724793" cy="1062454"/>
                </a:xfrm>
              </p:grpSpPr>
              <p:grpSp>
                <p:nvGrpSpPr>
                  <p:cNvPr id="59" name="Groupe 35"/>
                  <p:cNvGrpSpPr>
                    <a:grpSpLocks/>
                  </p:cNvGrpSpPr>
                  <p:nvPr/>
                </p:nvGrpSpPr>
                <p:grpSpPr bwMode="auto">
                  <a:xfrm>
                    <a:off x="143485" y="917501"/>
                    <a:ext cx="2996029" cy="358916"/>
                    <a:chOff x="143485" y="917501"/>
                    <a:chExt cx="2996029" cy="358916"/>
                  </a:xfrm>
                </p:grpSpPr>
                <p:grpSp>
                  <p:nvGrpSpPr>
                    <p:cNvPr id="67" name="Groupe 2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691513" y="917501"/>
                      <a:ext cx="1448001" cy="358916"/>
                      <a:chOff x="1691513" y="917501"/>
                      <a:chExt cx="1448001" cy="358916"/>
                    </a:xfrm>
                  </p:grpSpPr>
                  <p:sp>
                    <p:nvSpPr>
                      <p:cNvPr id="69" name="Rectangle 68"/>
                      <p:cNvSpPr/>
                      <p:nvPr/>
                    </p:nvSpPr>
                    <p:spPr>
                      <a:xfrm>
                        <a:off x="1691513" y="917501"/>
                        <a:ext cx="716063" cy="358916"/>
                      </a:xfrm>
                      <a:prstGeom prst="rect">
                        <a:avLst/>
                      </a:prstGeom>
                    </p:spPr>
                    <p:style>
                      <a:lnRef idx="1">
                        <a:schemeClr val="accent5"/>
                      </a:lnRef>
                      <a:fillRef idx="3">
                        <a:schemeClr val="accent5"/>
                      </a:fillRef>
                      <a:effectRef idx="2">
                        <a:schemeClr val="accent5"/>
                      </a:effectRef>
                      <a:fontRef idx="minor">
                        <a:schemeClr val="lt1"/>
                      </a:fontRef>
                    </p:style>
                    <p:txBody>
                      <a:bodyPr lIns="0" tIns="0" rIns="0" bIns="0" anchor="ctr"/>
                      <a:lstStyle/>
                      <a:p>
                        <a:pPr algn="ctr"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r>
                          <a:rPr lang="en-US" sz="800" dirty="0"/>
                          <a:t>Development</a:t>
                        </a:r>
                      </a:p>
                      <a:p>
                        <a:pPr algn="ctr"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r>
                          <a:rPr lang="en-US" sz="800" dirty="0"/>
                          <a:t>Manufacturing</a:t>
                        </a:r>
                      </a:p>
                    </p:txBody>
                  </p:sp>
                  <p:sp>
                    <p:nvSpPr>
                      <p:cNvPr id="70" name="Rectangle 69"/>
                      <p:cNvSpPr/>
                      <p:nvPr/>
                    </p:nvSpPr>
                    <p:spPr>
                      <a:xfrm>
                        <a:off x="2420277" y="917501"/>
                        <a:ext cx="719237" cy="358916"/>
                      </a:xfrm>
                      <a:prstGeom prst="rect">
                        <a:avLst/>
                      </a:prstGeom>
                    </p:spPr>
                    <p:style>
                      <a:lnRef idx="1">
                        <a:schemeClr val="accent6"/>
                      </a:lnRef>
                      <a:fillRef idx="3">
                        <a:schemeClr val="accent6"/>
                      </a:fillRef>
                      <a:effectRef idx="2">
                        <a:schemeClr val="accent6"/>
                      </a:effectRef>
                      <a:fontRef idx="minor">
                        <a:schemeClr val="lt1"/>
                      </a:fontRef>
                    </p:style>
                    <p:txBody>
                      <a:bodyPr lIns="0" tIns="0" rIns="0" bIns="0" anchor="ctr"/>
                      <a:lstStyle/>
                      <a:p>
                        <a:pPr algn="ctr"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r>
                          <a:rPr lang="en-US" sz="800" dirty="0"/>
                          <a:t>Tests</a:t>
                        </a:r>
                      </a:p>
                    </p:txBody>
                  </p:sp>
                </p:grpSp>
                <p:sp>
                  <p:nvSpPr>
                    <p:cNvPr id="68" name="ZoneTexte 67"/>
                    <p:cNvSpPr txBox="1"/>
                    <p:nvPr/>
                  </p:nvSpPr>
                  <p:spPr>
                    <a:xfrm>
                      <a:off x="143485" y="982615"/>
                      <a:ext cx="1533739" cy="246158"/>
                    </a:xfrm>
                    <a:prstGeom prst="rect">
                      <a:avLst/>
                    </a:prstGeom>
                    <a:noFill/>
                  </p:spPr>
                  <p:txBody>
                    <a:bodyPr>
                      <a:spAutoFit/>
                    </a:bodyPr>
                    <a:lstStyle/>
                    <a:p>
                      <a:pPr algn="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1000" b="1" dirty="0">
                          <a:latin typeface="+mn-lt"/>
                          <a:cs typeface="Arial" pitchFamily="34" charset="0"/>
                        </a:rPr>
                        <a:t>Task 2 ATCA TEST BOARD</a:t>
                      </a:r>
                    </a:p>
                  </p:txBody>
                </p:sp>
              </p:grpSp>
              <p:grpSp>
                <p:nvGrpSpPr>
                  <p:cNvPr id="60" name="Groupe 36"/>
                  <p:cNvGrpSpPr>
                    <a:grpSpLocks/>
                  </p:cNvGrpSpPr>
                  <p:nvPr/>
                </p:nvGrpSpPr>
                <p:grpSpPr bwMode="auto">
                  <a:xfrm>
                    <a:off x="216520" y="1621039"/>
                    <a:ext cx="3651758" cy="358916"/>
                    <a:chOff x="216520" y="1621039"/>
                    <a:chExt cx="3651758" cy="358916"/>
                  </a:xfrm>
                </p:grpSpPr>
                <p:sp>
                  <p:nvSpPr>
                    <p:cNvPr id="62" name="ZoneTexte 61"/>
                    <p:cNvSpPr txBox="1"/>
                    <p:nvPr/>
                  </p:nvSpPr>
                  <p:spPr>
                    <a:xfrm>
                      <a:off x="216520" y="1676623"/>
                      <a:ext cx="1460703" cy="246160"/>
                    </a:xfrm>
                    <a:prstGeom prst="rect">
                      <a:avLst/>
                    </a:prstGeom>
                    <a:noFill/>
                  </p:spPr>
                  <p:txBody>
                    <a:bodyPr>
                      <a:spAutoFit/>
                    </a:bodyPr>
                    <a:lstStyle/>
                    <a:p>
                      <a:pPr algn="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1000" b="1" dirty="0">
                          <a:latin typeface="+mn-lt"/>
                          <a:cs typeface="Arial" pitchFamily="34" charset="0"/>
                        </a:rPr>
                        <a:t>Task 3 ROD EVALUATOR</a:t>
                      </a:r>
                    </a:p>
                  </p:txBody>
                </p:sp>
                <p:grpSp>
                  <p:nvGrpSpPr>
                    <p:cNvPr id="63" name="Groupe 2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686750" y="1621039"/>
                      <a:ext cx="2181528" cy="358916"/>
                      <a:chOff x="1686750" y="1621039"/>
                      <a:chExt cx="2181528" cy="358916"/>
                    </a:xfrm>
                  </p:grpSpPr>
                  <p:sp>
                    <p:nvSpPr>
                      <p:cNvPr id="64" name="Rectangle 63"/>
                      <p:cNvSpPr/>
                      <p:nvPr/>
                    </p:nvSpPr>
                    <p:spPr>
                      <a:xfrm>
                        <a:off x="1686750" y="1621039"/>
                        <a:ext cx="1081237" cy="358916"/>
                      </a:xfrm>
                      <a:prstGeom prst="rect">
                        <a:avLst/>
                      </a:prstGeom>
                    </p:spPr>
                    <p:style>
                      <a:lnRef idx="1">
                        <a:schemeClr val="accent3"/>
                      </a:lnRef>
                      <a:fillRef idx="3">
                        <a:schemeClr val="accent3"/>
                      </a:fillRef>
                      <a:effectRef idx="2">
                        <a:schemeClr val="accent3"/>
                      </a:effectRef>
                      <a:fontRef idx="minor">
                        <a:schemeClr val="lt1"/>
                      </a:fontRef>
                    </p:style>
                    <p:txBody>
                      <a:bodyPr lIns="0" tIns="0" rIns="0" bIns="0" anchor="ctr"/>
                      <a:lstStyle/>
                      <a:p>
                        <a:pPr algn="ctr"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r>
                          <a:rPr lang="en-US" sz="800" dirty="0"/>
                          <a:t>Development</a:t>
                        </a:r>
                      </a:p>
                    </p:txBody>
                  </p:sp>
                  <p:sp>
                    <p:nvSpPr>
                      <p:cNvPr id="65" name="Rectangle 64"/>
                      <p:cNvSpPr/>
                      <p:nvPr/>
                    </p:nvSpPr>
                    <p:spPr>
                      <a:xfrm>
                        <a:off x="2782277" y="1621039"/>
                        <a:ext cx="360412" cy="358916"/>
                      </a:xfrm>
                      <a:prstGeom prst="rect">
                        <a:avLst/>
                      </a:prstGeom>
                    </p:spPr>
                    <p:style>
                      <a:lnRef idx="1">
                        <a:schemeClr val="accent4"/>
                      </a:lnRef>
                      <a:fillRef idx="3">
                        <a:schemeClr val="accent4"/>
                      </a:fillRef>
                      <a:effectRef idx="2">
                        <a:schemeClr val="accent4"/>
                      </a:effectRef>
                      <a:fontRef idx="minor">
                        <a:schemeClr val="lt1"/>
                      </a:fontRef>
                    </p:style>
                    <p:txBody>
                      <a:bodyPr lIns="0" tIns="0" rIns="0" bIns="0" anchor="ctr"/>
                      <a:lstStyle/>
                      <a:p>
                        <a:pPr algn="ctr"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r>
                          <a:rPr lang="en-US" sz="800" dirty="0"/>
                          <a:t>Manufacturing</a:t>
                        </a:r>
                      </a:p>
                    </p:txBody>
                  </p:sp>
                  <p:sp>
                    <p:nvSpPr>
                      <p:cNvPr id="66" name="Rectangle 65"/>
                      <p:cNvSpPr/>
                      <p:nvPr/>
                    </p:nvSpPr>
                    <p:spPr>
                      <a:xfrm>
                        <a:off x="3147453" y="1621039"/>
                        <a:ext cx="720825" cy="358916"/>
                      </a:xfrm>
                      <a:prstGeom prst="rect">
                        <a:avLst/>
                      </a:prstGeom>
                    </p:spPr>
                    <p:style>
                      <a:lnRef idx="1">
                        <a:schemeClr val="accent6"/>
                      </a:lnRef>
                      <a:fillRef idx="3">
                        <a:schemeClr val="accent6"/>
                      </a:fillRef>
                      <a:effectRef idx="2">
                        <a:schemeClr val="accent6"/>
                      </a:effectRef>
                      <a:fontRef idx="minor">
                        <a:schemeClr val="lt1"/>
                      </a:fontRef>
                    </p:style>
                    <p:txBody>
                      <a:bodyPr lIns="0" tIns="0" rIns="0" bIns="0" anchor="ctr"/>
                      <a:lstStyle/>
                      <a:p>
                        <a:pPr algn="ctr"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r>
                          <a:rPr lang="en-US" sz="800" dirty="0"/>
                          <a:t>Tests</a:t>
                        </a:r>
                      </a:p>
                    </p:txBody>
                  </p:sp>
                </p:grpSp>
              </p:grpSp>
              <p:sp>
                <p:nvSpPr>
                  <p:cNvPr id="61" name="Flèche vers le bas 60"/>
                  <p:cNvSpPr/>
                  <p:nvPr/>
                </p:nvSpPr>
                <p:spPr>
                  <a:xfrm>
                    <a:off x="2709242" y="1347883"/>
                    <a:ext cx="109552" cy="215985"/>
                  </a:xfrm>
                  <a:prstGeom prst="downArrow">
                    <a:avLst/>
                  </a:prstGeom>
                  <a:solidFill>
                    <a:srgbClr val="FFFF00"/>
                  </a:solidFill>
                  <a:ln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48" name="Flèche vers le bas 47"/>
                <p:cNvSpPr/>
                <p:nvPr/>
              </p:nvSpPr>
              <p:spPr bwMode="auto">
                <a:xfrm>
                  <a:off x="4545012" y="2078002"/>
                  <a:ext cx="109538" cy="215911"/>
                </a:xfrm>
                <a:prstGeom prst="downArrow">
                  <a:avLst/>
                </a:prstGeom>
                <a:solidFill>
                  <a:srgbClr val="FFFF00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9" name="ZoneTexte 48"/>
                <p:cNvSpPr txBox="1"/>
                <p:nvPr/>
              </p:nvSpPr>
              <p:spPr bwMode="auto">
                <a:xfrm>
                  <a:off x="665109" y="2401868"/>
                  <a:ext cx="1752624" cy="246234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algn="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000" b="1" dirty="0">
                      <a:latin typeface="+mn-lt"/>
                      <a:cs typeface="Arial" pitchFamily="34" charset="0"/>
                    </a:rPr>
                    <a:t>Task 4 ROD DEMONSTRATOR</a:t>
                  </a:r>
                </a:p>
              </p:txBody>
            </p:sp>
            <p:grpSp>
              <p:nvGrpSpPr>
                <p:cNvPr id="50" name="Groupe 30"/>
                <p:cNvGrpSpPr>
                  <a:grpSpLocks/>
                </p:cNvGrpSpPr>
                <p:nvPr/>
              </p:nvGrpSpPr>
              <p:grpSpPr bwMode="auto">
                <a:xfrm>
                  <a:off x="2427256" y="2333603"/>
                  <a:ext cx="5759531" cy="434997"/>
                  <a:chOff x="1687391" y="2333588"/>
                  <a:chExt cx="5760081" cy="435100"/>
                </a:xfrm>
              </p:grpSpPr>
              <p:grpSp>
                <p:nvGrpSpPr>
                  <p:cNvPr id="53" name="Groupe 27"/>
                  <p:cNvGrpSpPr>
                    <a:grpSpLocks/>
                  </p:cNvGrpSpPr>
                  <p:nvPr/>
                </p:nvGrpSpPr>
                <p:grpSpPr bwMode="auto">
                  <a:xfrm>
                    <a:off x="1687391" y="2333588"/>
                    <a:ext cx="5760077" cy="215963"/>
                    <a:chOff x="1687394" y="2338339"/>
                    <a:chExt cx="5769094" cy="360301"/>
                  </a:xfrm>
                </p:grpSpPr>
                <p:sp>
                  <p:nvSpPr>
                    <p:cNvPr id="55" name="Rectangle 54"/>
                    <p:cNvSpPr/>
                    <p:nvPr/>
                  </p:nvSpPr>
                  <p:spPr bwMode="auto">
                    <a:xfrm>
                      <a:off x="6017394" y="2338339"/>
                      <a:ext cx="1439094" cy="360301"/>
                    </a:xfrm>
                    <a:prstGeom prst="rect">
                      <a:avLst/>
                    </a:prstGeom>
                  </p:spPr>
                  <p:style>
                    <a:lnRef idx="1">
                      <a:schemeClr val="accent6"/>
                    </a:lnRef>
                    <a:fillRef idx="3">
                      <a:schemeClr val="accent6"/>
                    </a:fillRef>
                    <a:effectRef idx="2">
                      <a:schemeClr val="accent6"/>
                    </a:effectRef>
                    <a:fontRef idx="minor">
                      <a:schemeClr val="lt1"/>
                    </a:fontRef>
                  </p:style>
                  <p:txBody>
                    <a:bodyPr lIns="0" tIns="0" rIns="0" bIns="0" anchor="ctr"/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800" dirty="0"/>
                        <a:t>Tests</a:t>
                      </a:r>
                    </a:p>
                  </p:txBody>
                </p:sp>
                <p:sp>
                  <p:nvSpPr>
                    <p:cNvPr id="56" name="Rectangle 55"/>
                    <p:cNvSpPr/>
                    <p:nvPr/>
                  </p:nvSpPr>
                  <p:spPr bwMode="auto">
                    <a:xfrm>
                      <a:off x="4571941" y="2338339"/>
                      <a:ext cx="1440683" cy="360301"/>
                    </a:xfrm>
                    <a:prstGeom prst="rect">
                      <a:avLst/>
                    </a:prstGeom>
                  </p:spPr>
                  <p:style>
                    <a:lnRef idx="1">
                      <a:schemeClr val="accent5"/>
                    </a:lnRef>
                    <a:fillRef idx="3">
                      <a:schemeClr val="accent5"/>
                    </a:fillRef>
                    <a:effectRef idx="2">
                      <a:schemeClr val="accent5"/>
                    </a:effectRef>
                    <a:fontRef idx="minor">
                      <a:schemeClr val="lt1"/>
                    </a:fontRef>
                  </p:style>
                  <p:txBody>
                    <a:bodyPr lIns="0" tIns="0" rIns="0" bIns="0" anchor="ctr"/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800" dirty="0"/>
                        <a:t>Development</a:t>
                      </a:r>
                    </a:p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800" dirty="0"/>
                        <a:t>Manufacturing</a:t>
                      </a:r>
                    </a:p>
                  </p:txBody>
                </p:sp>
                <p:sp>
                  <p:nvSpPr>
                    <p:cNvPr id="57" name="Rectangle 56"/>
                    <p:cNvSpPr/>
                    <p:nvPr/>
                  </p:nvSpPr>
                  <p:spPr bwMode="auto">
                    <a:xfrm>
                      <a:off x="3842058" y="2338339"/>
                      <a:ext cx="720342" cy="360301"/>
                    </a:xfrm>
                    <a:prstGeom prst="rect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lIns="0" tIns="0" rIns="0" bIns="0" anchor="ctr"/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800" dirty="0"/>
                        <a:t>Tests of </a:t>
                      </a:r>
                    </a:p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800" dirty="0"/>
                        <a:t>algorithms</a:t>
                      </a:r>
                    </a:p>
                  </p:txBody>
                </p:sp>
                <p:sp>
                  <p:nvSpPr>
                    <p:cNvPr id="58" name="Rectangle 57"/>
                    <p:cNvSpPr/>
                    <p:nvPr/>
                  </p:nvSpPr>
                  <p:spPr bwMode="auto">
                    <a:xfrm>
                      <a:off x="1687394" y="2338339"/>
                      <a:ext cx="2159435" cy="360301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chemeClr val="accent4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  <a:ln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3"/>
                    </a:lnRef>
                    <a:fillRef idx="3">
                      <a:schemeClr val="accent3"/>
                    </a:fillRef>
                    <a:effectRef idx="2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lIns="0" tIns="0" rIns="0" bIns="0" anchor="ctr"/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800" dirty="0"/>
                        <a:t>Test bench software</a:t>
                      </a:r>
                    </a:p>
                  </p:txBody>
                </p:sp>
              </p:grpSp>
              <p:sp>
                <p:nvSpPr>
                  <p:cNvPr id="54" name="Rectangle 53"/>
                  <p:cNvSpPr/>
                  <p:nvPr/>
                </p:nvSpPr>
                <p:spPr bwMode="auto">
                  <a:xfrm>
                    <a:off x="1687393" y="2552725"/>
                    <a:ext cx="5760079" cy="215963"/>
                  </a:xfrm>
                  <a:prstGeom prst="rect">
                    <a:avLst/>
                  </a:prstGeom>
                </p:spPr>
                <p:style>
                  <a:lnRef idx="1">
                    <a:schemeClr val="accent2"/>
                  </a:lnRef>
                  <a:fillRef idx="3">
                    <a:schemeClr val="accent2"/>
                  </a:fillRef>
                  <a:effectRef idx="2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lIns="0" tIns="0" rIns="0" bIns="0" anchor="ctr"/>
                  <a:lstStyle/>
                  <a:p>
                    <a:pPr indent="628650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n-US" sz="800" dirty="0"/>
                      <a:t> Physics studies</a:t>
                    </a:r>
                  </a:p>
                </p:txBody>
              </p:sp>
            </p:grpSp>
            <p:cxnSp>
              <p:nvCxnSpPr>
                <p:cNvPr id="51" name="Connecteur droit avec flèche 50"/>
                <p:cNvCxnSpPr/>
                <p:nvPr/>
              </p:nvCxnSpPr>
              <p:spPr>
                <a:xfrm rot="5400000" flipH="1">
                  <a:off x="5197479" y="2660644"/>
                  <a:ext cx="217499" cy="1588"/>
                </a:xfrm>
                <a:prstGeom prst="straightConnector1">
                  <a:avLst/>
                </a:prstGeom>
                <a:ln w="3175">
                  <a:solidFill>
                    <a:schemeClr val="bg1"/>
                  </a:solidFill>
                  <a:tailEnd type="none" w="sm" len="med"/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Connecteur droit avec flèche 51"/>
                <p:cNvCxnSpPr/>
                <p:nvPr/>
              </p:nvCxnSpPr>
              <p:spPr>
                <a:xfrm rot="5400000" flipH="1">
                  <a:off x="4475951" y="2661438"/>
                  <a:ext cx="215911" cy="1587"/>
                </a:xfrm>
                <a:prstGeom prst="straightConnector1">
                  <a:avLst/>
                </a:prstGeom>
                <a:ln>
                  <a:solidFill>
                    <a:srgbClr val="FFFF00"/>
                  </a:solidFill>
                  <a:tailEnd type="triangle" w="sm" len="med"/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" name="ZoneTexte 8"/>
              <p:cNvSpPr txBox="1"/>
              <p:nvPr/>
            </p:nvSpPr>
            <p:spPr bwMode="auto">
              <a:xfrm>
                <a:off x="630184" y="2927347"/>
                <a:ext cx="1752600" cy="24622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 b="1" dirty="0" smtClean="0">
                    <a:latin typeface="+mn-lt"/>
                    <a:cs typeface="Arial" pitchFamily="34" charset="0"/>
                  </a:rPr>
                  <a:t>Time in months</a:t>
                </a:r>
                <a:endParaRPr lang="en-US" sz="1000" b="1" dirty="0">
                  <a:latin typeface="+mn-lt"/>
                  <a:cs typeface="Arial" pitchFamily="34" charset="0"/>
                </a:endParaRPr>
              </a:p>
            </p:txBody>
          </p:sp>
          <p:cxnSp>
            <p:nvCxnSpPr>
              <p:cNvPr id="10" name="Connecteur droit 9"/>
              <p:cNvCxnSpPr/>
              <p:nvPr/>
            </p:nvCxnSpPr>
            <p:spPr>
              <a:xfrm>
                <a:off x="2417709" y="3100383"/>
                <a:ext cx="5769078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10"/>
              <p:cNvCxnSpPr>
                <a:stCxn id="9" idx="3"/>
                <a:endCxn id="9" idx="3"/>
              </p:cNvCxnSpPr>
              <p:nvPr/>
            </p:nvCxnSpPr>
            <p:spPr>
              <a:xfrm>
                <a:off x="2382784" y="3050458"/>
                <a:ext cx="1588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/>
              <p:cNvCxnSpPr>
                <a:stCxn id="9" idx="3"/>
                <a:endCxn id="9" idx="3"/>
              </p:cNvCxnSpPr>
              <p:nvPr/>
            </p:nvCxnSpPr>
            <p:spPr>
              <a:xfrm>
                <a:off x="2382784" y="3050458"/>
                <a:ext cx="1588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12"/>
              <p:cNvCxnSpPr/>
              <p:nvPr/>
            </p:nvCxnSpPr>
            <p:spPr>
              <a:xfrm rot="5400000" flipH="1" flipV="1">
                <a:off x="2382017" y="3063049"/>
                <a:ext cx="71438" cy="5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/>
              <p:cNvCxnSpPr/>
              <p:nvPr/>
            </p:nvCxnSpPr>
            <p:spPr>
              <a:xfrm rot="5400000" flipH="1" flipV="1">
                <a:off x="3112247" y="3063049"/>
                <a:ext cx="71438" cy="5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/>
              <p:cNvCxnSpPr/>
              <p:nvPr/>
            </p:nvCxnSpPr>
            <p:spPr>
              <a:xfrm rot="5400000" flipH="1" flipV="1">
                <a:off x="2747132" y="3063049"/>
                <a:ext cx="71438" cy="5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15"/>
              <p:cNvCxnSpPr/>
              <p:nvPr/>
            </p:nvCxnSpPr>
            <p:spPr>
              <a:xfrm>
                <a:off x="3478174" y="3097207"/>
                <a:ext cx="1588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/>
              <p:cNvCxnSpPr/>
              <p:nvPr/>
            </p:nvCxnSpPr>
            <p:spPr>
              <a:xfrm>
                <a:off x="3478174" y="3097207"/>
                <a:ext cx="1588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/>
              <p:cNvCxnSpPr/>
              <p:nvPr/>
            </p:nvCxnSpPr>
            <p:spPr>
              <a:xfrm rot="5400000" flipH="1" flipV="1">
                <a:off x="3477407" y="3063049"/>
                <a:ext cx="71438" cy="5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18"/>
              <p:cNvCxnSpPr/>
              <p:nvPr/>
            </p:nvCxnSpPr>
            <p:spPr>
              <a:xfrm rot="5400000" flipH="1" flipV="1">
                <a:off x="4207637" y="3063049"/>
                <a:ext cx="71438" cy="5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Connecteur droit 19"/>
              <p:cNvCxnSpPr/>
              <p:nvPr/>
            </p:nvCxnSpPr>
            <p:spPr>
              <a:xfrm rot="5400000" flipH="1" flipV="1">
                <a:off x="3842522" y="3063049"/>
                <a:ext cx="71438" cy="5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20"/>
              <p:cNvCxnSpPr/>
              <p:nvPr/>
            </p:nvCxnSpPr>
            <p:spPr>
              <a:xfrm>
                <a:off x="4535487" y="3097207"/>
                <a:ext cx="1588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cteur droit 21"/>
              <p:cNvCxnSpPr/>
              <p:nvPr/>
            </p:nvCxnSpPr>
            <p:spPr>
              <a:xfrm>
                <a:off x="4535487" y="3097207"/>
                <a:ext cx="1588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22"/>
              <p:cNvCxnSpPr/>
              <p:nvPr/>
            </p:nvCxnSpPr>
            <p:spPr>
              <a:xfrm rot="5400000" flipH="1" flipV="1">
                <a:off x="4534720" y="3063049"/>
                <a:ext cx="71438" cy="5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/>
              <p:cNvCxnSpPr/>
              <p:nvPr/>
            </p:nvCxnSpPr>
            <p:spPr>
              <a:xfrm rot="5400000" flipH="1" flipV="1">
                <a:off x="5264935" y="3063049"/>
                <a:ext cx="71438" cy="5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24"/>
              <p:cNvCxnSpPr/>
              <p:nvPr/>
            </p:nvCxnSpPr>
            <p:spPr>
              <a:xfrm rot="5400000" flipH="1" flipV="1">
                <a:off x="4899820" y="3063049"/>
                <a:ext cx="71438" cy="5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/>
              <p:cNvCxnSpPr/>
              <p:nvPr/>
            </p:nvCxnSpPr>
            <p:spPr>
              <a:xfrm>
                <a:off x="5633990" y="3097207"/>
                <a:ext cx="1588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cteur droit 26"/>
              <p:cNvCxnSpPr/>
              <p:nvPr/>
            </p:nvCxnSpPr>
            <p:spPr>
              <a:xfrm>
                <a:off x="5633990" y="3097207"/>
                <a:ext cx="1588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/>
              <p:cNvCxnSpPr/>
              <p:nvPr/>
            </p:nvCxnSpPr>
            <p:spPr>
              <a:xfrm rot="5400000" flipH="1" flipV="1">
                <a:off x="5633223" y="3063049"/>
                <a:ext cx="71438" cy="5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/>
              <p:cNvCxnSpPr/>
              <p:nvPr/>
            </p:nvCxnSpPr>
            <p:spPr>
              <a:xfrm rot="5400000" flipH="1" flipV="1">
                <a:off x="6363453" y="3063049"/>
                <a:ext cx="71438" cy="5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29"/>
              <p:cNvCxnSpPr/>
              <p:nvPr/>
            </p:nvCxnSpPr>
            <p:spPr>
              <a:xfrm rot="5400000" flipH="1" flipV="1">
                <a:off x="5998338" y="3063049"/>
                <a:ext cx="71438" cy="5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cteur droit 30"/>
              <p:cNvCxnSpPr/>
              <p:nvPr/>
            </p:nvCxnSpPr>
            <p:spPr>
              <a:xfrm>
                <a:off x="6729380" y="3097207"/>
                <a:ext cx="1588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31"/>
              <p:cNvCxnSpPr/>
              <p:nvPr/>
            </p:nvCxnSpPr>
            <p:spPr>
              <a:xfrm>
                <a:off x="6729380" y="3097207"/>
                <a:ext cx="1588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32"/>
              <p:cNvCxnSpPr/>
              <p:nvPr/>
            </p:nvCxnSpPr>
            <p:spPr>
              <a:xfrm rot="5400000" flipH="1" flipV="1">
                <a:off x="6728613" y="3063049"/>
                <a:ext cx="71438" cy="5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cteur droit 33"/>
              <p:cNvCxnSpPr/>
              <p:nvPr/>
            </p:nvCxnSpPr>
            <p:spPr>
              <a:xfrm rot="5400000" flipH="1" flipV="1">
                <a:off x="7458843" y="3063049"/>
                <a:ext cx="71438" cy="5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34"/>
              <p:cNvCxnSpPr/>
              <p:nvPr/>
            </p:nvCxnSpPr>
            <p:spPr>
              <a:xfrm rot="5400000" flipH="1" flipV="1">
                <a:off x="7093728" y="3063049"/>
                <a:ext cx="71438" cy="5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cteur droit 35"/>
              <p:cNvCxnSpPr/>
              <p:nvPr/>
            </p:nvCxnSpPr>
            <p:spPr>
              <a:xfrm>
                <a:off x="7786693" y="3097207"/>
                <a:ext cx="1588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necteur droit 36"/>
              <p:cNvCxnSpPr/>
              <p:nvPr/>
            </p:nvCxnSpPr>
            <p:spPr>
              <a:xfrm>
                <a:off x="7786693" y="3097207"/>
                <a:ext cx="1588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Connecteur droit 37"/>
              <p:cNvCxnSpPr/>
              <p:nvPr/>
            </p:nvCxnSpPr>
            <p:spPr>
              <a:xfrm rot="5400000" flipH="1" flipV="1">
                <a:off x="7785926" y="3063049"/>
                <a:ext cx="71438" cy="5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onnecteur droit 38"/>
              <p:cNvCxnSpPr/>
              <p:nvPr/>
            </p:nvCxnSpPr>
            <p:spPr>
              <a:xfrm rot="5400000" flipH="1" flipV="1">
                <a:off x="8151041" y="3063049"/>
                <a:ext cx="71438" cy="5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ZoneTexte 39"/>
              <p:cNvSpPr txBox="1"/>
              <p:nvPr/>
            </p:nvSpPr>
            <p:spPr>
              <a:xfrm>
                <a:off x="3038454" y="3063870"/>
                <a:ext cx="242374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 smtClean="0"/>
                  <a:t>6</a:t>
                </a:r>
                <a:endParaRPr lang="en-US" b="1" dirty="0"/>
              </a:p>
            </p:txBody>
          </p:sp>
          <p:sp>
            <p:nvSpPr>
              <p:cNvPr id="41" name="ZoneTexte 40"/>
              <p:cNvSpPr txBox="1"/>
              <p:nvPr/>
            </p:nvSpPr>
            <p:spPr>
              <a:xfrm>
                <a:off x="3403584" y="3063870"/>
                <a:ext cx="242374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 smtClean="0">
                    <a:solidFill>
                      <a:srgbClr val="FF0000"/>
                    </a:solidFill>
                  </a:rPr>
                  <a:t>9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2" name="ZoneTexte 41"/>
              <p:cNvSpPr txBox="1"/>
              <p:nvPr/>
            </p:nvSpPr>
            <p:spPr>
              <a:xfrm>
                <a:off x="3732201" y="3063870"/>
                <a:ext cx="300082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 smtClean="0"/>
                  <a:t>12</a:t>
                </a:r>
                <a:endParaRPr lang="en-US" b="1" dirty="0"/>
              </a:p>
            </p:txBody>
          </p:sp>
          <p:sp>
            <p:nvSpPr>
              <p:cNvPr id="43" name="ZoneTexte 42"/>
              <p:cNvSpPr txBox="1"/>
              <p:nvPr/>
            </p:nvSpPr>
            <p:spPr>
              <a:xfrm>
                <a:off x="5148230" y="3063870"/>
                <a:ext cx="300082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 smtClean="0"/>
                  <a:t>24</a:t>
                </a:r>
              </a:p>
            </p:txBody>
          </p:sp>
          <p:sp>
            <p:nvSpPr>
              <p:cNvPr id="44" name="ZoneTexte 43"/>
              <p:cNvSpPr txBox="1"/>
              <p:nvPr/>
            </p:nvSpPr>
            <p:spPr>
              <a:xfrm>
                <a:off x="4417970" y="3063870"/>
                <a:ext cx="300082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 smtClean="0">
                    <a:solidFill>
                      <a:srgbClr val="FF0000"/>
                    </a:solidFill>
                  </a:rPr>
                  <a:t>18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5" name="ZoneTexte 44"/>
              <p:cNvSpPr txBox="1"/>
              <p:nvPr/>
            </p:nvSpPr>
            <p:spPr>
              <a:xfrm>
                <a:off x="6616728" y="3063870"/>
                <a:ext cx="300082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 smtClean="0"/>
                  <a:t>36</a:t>
                </a:r>
              </a:p>
            </p:txBody>
          </p:sp>
          <p:sp>
            <p:nvSpPr>
              <p:cNvPr id="46" name="ZoneTexte 45"/>
              <p:cNvSpPr txBox="1"/>
              <p:nvPr/>
            </p:nvSpPr>
            <p:spPr>
              <a:xfrm>
                <a:off x="8032757" y="3063870"/>
                <a:ext cx="300082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 smtClean="0"/>
                  <a:t>48</a:t>
                </a:r>
              </a:p>
            </p:txBody>
          </p:sp>
        </p:grpSp>
        <p:sp>
          <p:nvSpPr>
            <p:cNvPr id="71" name="ZoneTexte 70"/>
            <p:cNvSpPr txBox="1"/>
            <p:nvPr/>
          </p:nvSpPr>
          <p:spPr>
            <a:xfrm>
              <a:off x="2235168" y="3319461"/>
              <a:ext cx="40107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Now</a:t>
              </a:r>
              <a:endParaRPr 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17414" y="1285860"/>
            <a:ext cx="9026586" cy="5072098"/>
          </a:xfrm>
        </p:spPr>
        <p:txBody>
          <a:bodyPr/>
          <a:lstStyle/>
          <a:p>
            <a:r>
              <a:rPr lang="fr-FR" dirty="0" smtClean="0"/>
              <a:t>Châssis ATCA et cartes CPU+AMC financés 2009 </a:t>
            </a:r>
          </a:p>
          <a:p>
            <a:r>
              <a:rPr lang="fr-FR" dirty="0" smtClean="0"/>
              <a:t>Contrôleur et carte de test ATCA: financés Atlas 2010</a:t>
            </a:r>
          </a:p>
          <a:p>
            <a:r>
              <a:rPr lang="fr-FR" dirty="0" smtClean="0"/>
              <a:t>Demande de financement à l’ANR en projet blanc 2010.</a:t>
            </a:r>
          </a:p>
          <a:p>
            <a:pPr lvl="1"/>
            <a:r>
              <a:rPr lang="fr-FR" dirty="0" smtClean="0"/>
              <a:t>ROD d’évaluation </a:t>
            </a:r>
          </a:p>
          <a:p>
            <a:pPr lvl="1"/>
            <a:r>
              <a:rPr lang="fr-FR" dirty="0" smtClean="0"/>
              <a:t>ROD de démonstration</a:t>
            </a:r>
          </a:p>
          <a:p>
            <a:pPr lvl="1"/>
            <a:r>
              <a:rPr lang="fr-FR" dirty="0" smtClean="0"/>
              <a:t>Oscilloscope SDA 20GHz bande passante</a:t>
            </a:r>
          </a:p>
          <a:p>
            <a:pPr lvl="1"/>
            <a:r>
              <a:rPr lang="fr-FR" dirty="0" err="1" smtClean="0"/>
              <a:t>PostDoc</a:t>
            </a:r>
            <a:r>
              <a:rPr lang="fr-FR" dirty="0" smtClean="0"/>
              <a:t> pendant 3 ans</a:t>
            </a:r>
          </a:p>
          <a:p>
            <a:pPr>
              <a:buNone/>
            </a:pPr>
            <a:endParaRPr lang="fr-FR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Financement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02/03/2010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de Service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DC61F-90A6-43BC-8320-38603146CBDF}" type="slidenum">
              <a:rPr lang="fr-FR" smtClean="0"/>
              <a:pPr>
                <a:defRPr/>
              </a:pPr>
              <a:t>15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142844" y="1420784"/>
            <a:ext cx="8786873" cy="493717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fr-FR" sz="2400" dirty="0" smtClean="0"/>
              <a:t>L’électronique </a:t>
            </a:r>
            <a:r>
              <a:rPr lang="fr-FR" sz="2400" dirty="0" err="1" smtClean="0"/>
              <a:t>LAr</a:t>
            </a:r>
            <a:r>
              <a:rPr lang="fr-FR" sz="2400" dirty="0" smtClean="0"/>
              <a:t>  aujourd’hui et demain.</a:t>
            </a:r>
          </a:p>
          <a:p>
            <a:pPr>
              <a:spcBef>
                <a:spcPts val="1200"/>
              </a:spcBef>
            </a:pPr>
            <a:r>
              <a:rPr lang="fr-FR" sz="2400" dirty="0" smtClean="0"/>
              <a:t>L’ATCA</a:t>
            </a:r>
          </a:p>
          <a:p>
            <a:pPr>
              <a:spcBef>
                <a:spcPts val="1200"/>
              </a:spcBef>
            </a:pPr>
            <a:r>
              <a:rPr lang="fr-FR" sz="2400" dirty="0" smtClean="0"/>
              <a:t>Les développements prévus:</a:t>
            </a:r>
          </a:p>
          <a:p>
            <a:pPr lvl="1">
              <a:spcBef>
                <a:spcPts val="1200"/>
              </a:spcBef>
            </a:pPr>
            <a:r>
              <a:rPr lang="fr-FR" sz="2000" dirty="0" smtClean="0"/>
              <a:t>Développement d’un contrôleur IPM (</a:t>
            </a:r>
            <a:r>
              <a:rPr lang="fr-FR" sz="2000" i="1" dirty="0" smtClean="0"/>
              <a:t>Intelligent Platform Management ) </a:t>
            </a:r>
            <a:r>
              <a:rPr lang="fr-FR" sz="2000" dirty="0" smtClean="0"/>
              <a:t>et chargeur de configuration pour cartes ATCA</a:t>
            </a:r>
          </a:p>
          <a:p>
            <a:pPr lvl="1">
              <a:spcBef>
                <a:spcPts val="1200"/>
              </a:spcBef>
            </a:pPr>
            <a:r>
              <a:rPr lang="fr-FR" sz="2000" dirty="0" smtClean="0"/>
              <a:t>Développement d’une carte de test ATCA</a:t>
            </a:r>
          </a:p>
          <a:p>
            <a:pPr lvl="1">
              <a:spcBef>
                <a:spcPts val="1200"/>
              </a:spcBef>
            </a:pPr>
            <a:r>
              <a:rPr lang="fr-FR" sz="2000" dirty="0" smtClean="0"/>
              <a:t>Développement d’une carte d’évaluation ROD pour les tests de communication et de traitement</a:t>
            </a:r>
          </a:p>
          <a:p>
            <a:pPr lvl="1">
              <a:spcBef>
                <a:spcPts val="1200"/>
              </a:spcBef>
            </a:pPr>
            <a:r>
              <a:rPr lang="fr-FR" sz="2000" dirty="0" smtClean="0"/>
              <a:t>Développement d’une carte de démonstration ROD.</a:t>
            </a:r>
          </a:p>
          <a:p>
            <a:pPr>
              <a:spcBef>
                <a:spcPts val="1200"/>
              </a:spcBef>
            </a:pPr>
            <a:r>
              <a:rPr lang="fr-FR" sz="2400" dirty="0" smtClean="0"/>
              <a:t>Planning et financement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428728" y="142852"/>
            <a:ext cx="6794572" cy="928694"/>
          </a:xfrm>
        </p:spPr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02/03/2010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Réunion de Service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DC61F-90A6-43BC-8320-38603146CBDF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468071" y="4346365"/>
            <a:ext cx="5810082" cy="1908182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fr-FR" sz="2000" dirty="0" smtClean="0"/>
              <a:t>1600 Modules FEB (128 cellules/FEB)</a:t>
            </a:r>
          </a:p>
          <a:p>
            <a:pPr>
              <a:buFont typeface="Wingdings" pitchFamily="2" charset="2"/>
              <a:buChar char="ü"/>
            </a:pPr>
            <a:r>
              <a:rPr lang="fr-FR" sz="2000" dirty="0" smtClean="0"/>
              <a:t>200 Modules ROD </a:t>
            </a:r>
          </a:p>
          <a:p>
            <a:pPr>
              <a:buFont typeface="Wingdings" pitchFamily="2" charset="2"/>
              <a:buChar char="ü"/>
            </a:pPr>
            <a:r>
              <a:rPr lang="fr-FR" sz="2000" dirty="0" smtClean="0"/>
              <a:t>Lien optique 1,6 </a:t>
            </a:r>
            <a:r>
              <a:rPr lang="fr-FR" sz="2000" dirty="0" err="1" smtClean="0"/>
              <a:t>Gbit</a:t>
            </a:r>
            <a:r>
              <a:rPr lang="fr-FR" sz="2000" dirty="0" smtClean="0"/>
              <a:t>/s par FEB</a:t>
            </a:r>
            <a:br>
              <a:rPr lang="fr-FR" sz="2000" dirty="0" smtClean="0"/>
            </a:br>
            <a:r>
              <a:rPr lang="fr-FR" sz="2000" dirty="0" smtClean="0"/>
              <a:t>saturé à 5 échantillons/cellule et trigger 100KHz  </a:t>
            </a:r>
          </a:p>
          <a:p>
            <a:endParaRPr lang="en-US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L’électronique</a:t>
            </a:r>
            <a:r>
              <a:rPr lang="en-US" dirty="0" smtClean="0"/>
              <a:t> </a:t>
            </a:r>
            <a:r>
              <a:rPr lang="en-US" dirty="0" err="1" smtClean="0"/>
              <a:t>actuelle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02/03/2010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de Service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9160A-79E5-4226-94FC-8DD27CAFF05C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grpSp>
        <p:nvGrpSpPr>
          <p:cNvPr id="65" name="Group 2"/>
          <p:cNvGrpSpPr>
            <a:grpSpLocks/>
          </p:cNvGrpSpPr>
          <p:nvPr/>
        </p:nvGrpSpPr>
        <p:grpSpPr bwMode="auto">
          <a:xfrm>
            <a:off x="117414" y="2828898"/>
            <a:ext cx="1500187" cy="1270000"/>
            <a:chOff x="156" y="1308"/>
            <a:chExt cx="3772" cy="2694"/>
          </a:xfrm>
        </p:grpSpPr>
        <p:pic>
          <p:nvPicPr>
            <p:cNvPr id="66" name="Picture 3" descr="C:\TempHome\perrotg\MyDocs\Guy\ATLAS\ESIA\atlas_lafever3.0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56" y="1308"/>
              <a:ext cx="3772" cy="2694"/>
            </a:xfrm>
            <a:prstGeom prst="rect">
              <a:avLst/>
            </a:prstGeom>
            <a:noFill/>
          </p:spPr>
        </p:pic>
        <p:pic>
          <p:nvPicPr>
            <p:cNvPr id="67" name="Picture 4" descr="C:\TempHome\perrotg\MyDocs\Guy\ATLAS\ESIA\people_scale.jpe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40" y="3090"/>
              <a:ext cx="280" cy="192"/>
            </a:xfrm>
            <a:prstGeom prst="rect">
              <a:avLst/>
            </a:prstGeom>
            <a:noFill/>
          </p:spPr>
        </p:pic>
      </p:grpSp>
      <p:sp>
        <p:nvSpPr>
          <p:cNvPr id="68" name="Text Box 5"/>
          <p:cNvSpPr txBox="1">
            <a:spLocks noChangeArrowheads="1"/>
          </p:cNvSpPr>
          <p:nvPr/>
        </p:nvSpPr>
        <p:spPr bwMode="auto">
          <a:xfrm>
            <a:off x="876239" y="1568423"/>
            <a:ext cx="184150" cy="457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69" name="Line 6"/>
          <p:cNvSpPr>
            <a:spLocks noChangeShapeType="1"/>
          </p:cNvSpPr>
          <p:nvPr/>
        </p:nvSpPr>
        <p:spPr bwMode="auto">
          <a:xfrm>
            <a:off x="1411226" y="2495523"/>
            <a:ext cx="612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Line 7"/>
          <p:cNvSpPr>
            <a:spLocks noChangeShapeType="1"/>
          </p:cNvSpPr>
          <p:nvPr/>
        </p:nvSpPr>
        <p:spPr bwMode="auto">
          <a:xfrm>
            <a:off x="2508189" y="2495523"/>
            <a:ext cx="417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Line 8"/>
          <p:cNvSpPr>
            <a:spLocks noChangeShapeType="1"/>
          </p:cNvSpPr>
          <p:nvPr/>
        </p:nvSpPr>
        <p:spPr bwMode="auto">
          <a:xfrm>
            <a:off x="4103626" y="2495523"/>
            <a:ext cx="3476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Rectangle 9"/>
          <p:cNvSpPr>
            <a:spLocks noChangeArrowheads="1"/>
          </p:cNvSpPr>
          <p:nvPr/>
        </p:nvSpPr>
        <p:spPr bwMode="auto">
          <a:xfrm>
            <a:off x="1773176" y="1425548"/>
            <a:ext cx="3675063" cy="20081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 b="1"/>
          </a:p>
        </p:txBody>
      </p:sp>
      <p:sp>
        <p:nvSpPr>
          <p:cNvPr id="73" name="Line 10"/>
          <p:cNvSpPr>
            <a:spLocks noChangeShapeType="1"/>
          </p:cNvSpPr>
          <p:nvPr/>
        </p:nvSpPr>
        <p:spPr bwMode="auto">
          <a:xfrm flipV="1">
            <a:off x="5283139" y="2495523"/>
            <a:ext cx="11985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Line 11"/>
          <p:cNvSpPr>
            <a:spLocks noChangeShapeType="1"/>
          </p:cNvSpPr>
          <p:nvPr/>
        </p:nvSpPr>
        <p:spPr bwMode="auto">
          <a:xfrm flipH="1">
            <a:off x="5808601" y="2452660"/>
            <a:ext cx="138113" cy="9207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Line 12"/>
          <p:cNvSpPr>
            <a:spLocks noChangeShapeType="1"/>
          </p:cNvSpPr>
          <p:nvPr/>
        </p:nvSpPr>
        <p:spPr bwMode="auto">
          <a:xfrm flipH="1">
            <a:off x="5903851" y="2452660"/>
            <a:ext cx="139700" cy="9207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6" name="Group 13"/>
          <p:cNvGrpSpPr>
            <a:grpSpLocks/>
          </p:cNvGrpSpPr>
          <p:nvPr/>
        </p:nvGrpSpPr>
        <p:grpSpPr bwMode="auto">
          <a:xfrm>
            <a:off x="471426" y="1633510"/>
            <a:ext cx="971550" cy="1117600"/>
            <a:chOff x="342" y="1184"/>
            <a:chExt cx="612" cy="704"/>
          </a:xfrm>
        </p:grpSpPr>
        <p:sp>
          <p:nvSpPr>
            <p:cNvPr id="77" name="Rectangle 14"/>
            <p:cNvSpPr>
              <a:spLocks noChangeArrowheads="1"/>
            </p:cNvSpPr>
            <p:nvPr/>
          </p:nvSpPr>
          <p:spPr bwMode="auto">
            <a:xfrm>
              <a:off x="342" y="1184"/>
              <a:ext cx="612" cy="704"/>
            </a:xfrm>
            <a:prstGeom prst="rect">
              <a:avLst/>
            </a:prstGeom>
            <a:gradFill rotWithShape="0">
              <a:gsLst>
                <a:gs pos="0">
                  <a:srgbClr val="FF99CC">
                    <a:gamma/>
                    <a:tint val="20000"/>
                    <a:invGamma/>
                  </a:srgbClr>
                </a:gs>
                <a:gs pos="100000">
                  <a:srgbClr val="FF99CC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/>
              <a:r>
                <a:rPr lang="fr-FR" sz="1200" b="1">
                  <a:solidFill>
                    <a:srgbClr val="CC0000"/>
                  </a:solidFill>
                </a:rPr>
                <a:t>DETECTEUR</a:t>
              </a:r>
              <a:endParaRPr lang="fr-FR" sz="1000">
                <a:solidFill>
                  <a:srgbClr val="CC0000"/>
                </a:solidFill>
              </a:endParaRPr>
            </a:p>
          </p:txBody>
        </p:sp>
        <p:sp>
          <p:nvSpPr>
            <p:cNvPr id="78" name="Line 15"/>
            <p:cNvSpPr>
              <a:spLocks noChangeShapeType="1"/>
            </p:cNvSpPr>
            <p:nvPr/>
          </p:nvSpPr>
          <p:spPr bwMode="auto">
            <a:xfrm>
              <a:off x="639" y="1499"/>
              <a:ext cx="0" cy="116"/>
            </a:xfrm>
            <a:prstGeom prst="line">
              <a:avLst/>
            </a:prstGeom>
            <a:noFill/>
            <a:ln w="317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16"/>
            <p:cNvSpPr>
              <a:spLocks noChangeShapeType="1"/>
            </p:cNvSpPr>
            <p:nvPr/>
          </p:nvSpPr>
          <p:spPr bwMode="auto">
            <a:xfrm>
              <a:off x="508" y="1615"/>
              <a:ext cx="262" cy="0"/>
            </a:xfrm>
            <a:prstGeom prst="line">
              <a:avLst/>
            </a:prstGeom>
            <a:noFill/>
            <a:ln w="317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17"/>
            <p:cNvSpPr>
              <a:spLocks noChangeShapeType="1"/>
            </p:cNvSpPr>
            <p:nvPr/>
          </p:nvSpPr>
          <p:spPr bwMode="auto">
            <a:xfrm>
              <a:off x="508" y="1702"/>
              <a:ext cx="262" cy="0"/>
            </a:xfrm>
            <a:prstGeom prst="line">
              <a:avLst/>
            </a:prstGeom>
            <a:noFill/>
            <a:ln w="317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18"/>
            <p:cNvSpPr>
              <a:spLocks noChangeShapeType="1"/>
            </p:cNvSpPr>
            <p:nvPr/>
          </p:nvSpPr>
          <p:spPr bwMode="auto">
            <a:xfrm>
              <a:off x="639" y="1702"/>
              <a:ext cx="0" cy="115"/>
            </a:xfrm>
            <a:prstGeom prst="line">
              <a:avLst/>
            </a:prstGeom>
            <a:noFill/>
            <a:ln w="317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" name="Rectangle 19"/>
          <p:cNvSpPr>
            <a:spLocks noChangeArrowheads="1"/>
          </p:cNvSpPr>
          <p:nvPr/>
        </p:nvSpPr>
        <p:spPr bwMode="auto">
          <a:xfrm>
            <a:off x="4451289" y="2174848"/>
            <a:ext cx="831850" cy="5953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 dirty="0" smtClean="0">
                <a:solidFill>
                  <a:srgbClr val="006600"/>
                </a:solidFill>
              </a:rPr>
              <a:t>16*12 </a:t>
            </a:r>
            <a:r>
              <a:rPr lang="fr-FR" sz="1400" b="1" dirty="0">
                <a:solidFill>
                  <a:srgbClr val="006600"/>
                </a:solidFill>
              </a:rPr>
              <a:t>Bits</a:t>
            </a:r>
          </a:p>
          <a:p>
            <a:pPr algn="ctr"/>
            <a:r>
              <a:rPr lang="fr-FR" sz="1400" b="1" dirty="0" err="1" smtClean="0">
                <a:solidFill>
                  <a:srgbClr val="006600"/>
                </a:solidFill>
              </a:rPr>
              <a:t>ADCs</a:t>
            </a:r>
            <a:endParaRPr lang="fr-FR" sz="1400" b="1" dirty="0" smtClean="0">
              <a:solidFill>
                <a:srgbClr val="006600"/>
              </a:solidFill>
            </a:endParaRPr>
          </a:p>
          <a:p>
            <a:pPr algn="ctr"/>
            <a:r>
              <a:rPr lang="fr-FR" sz="1400" b="1" dirty="0" smtClean="0">
                <a:solidFill>
                  <a:srgbClr val="006600"/>
                </a:solidFill>
              </a:rPr>
              <a:t>5 MHz</a:t>
            </a:r>
            <a:endParaRPr lang="fr-FR" sz="1200" dirty="0"/>
          </a:p>
        </p:txBody>
      </p:sp>
      <p:sp>
        <p:nvSpPr>
          <p:cNvPr id="83" name="Text Box 20"/>
          <p:cNvSpPr txBox="1">
            <a:spLocks noChangeArrowheads="1"/>
          </p:cNvSpPr>
          <p:nvPr/>
        </p:nvSpPr>
        <p:spPr bwMode="auto">
          <a:xfrm>
            <a:off x="3862326" y="1452535"/>
            <a:ext cx="1628775" cy="4254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/>
              <a:t>ELECTRONIQUE FRONT END                                          </a:t>
            </a:r>
          </a:p>
        </p:txBody>
      </p:sp>
      <p:sp>
        <p:nvSpPr>
          <p:cNvPr id="84" name="AutoShape 21"/>
          <p:cNvSpPr>
            <a:spLocks noChangeArrowheads="1"/>
          </p:cNvSpPr>
          <p:nvPr/>
        </p:nvSpPr>
        <p:spPr bwMode="auto">
          <a:xfrm rot="5356850">
            <a:off x="2028764" y="2244698"/>
            <a:ext cx="412750" cy="546100"/>
          </a:xfrm>
          <a:prstGeom prst="triangle">
            <a:avLst>
              <a:gd name="adj" fmla="val 47620"/>
            </a:avLst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Text Box 22"/>
          <p:cNvSpPr txBox="1">
            <a:spLocks noChangeArrowheads="1"/>
          </p:cNvSpPr>
          <p:nvPr/>
        </p:nvSpPr>
        <p:spPr bwMode="auto">
          <a:xfrm>
            <a:off x="1729996" y="2072613"/>
            <a:ext cx="790575" cy="27463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 b="1" dirty="0">
                <a:solidFill>
                  <a:srgbClr val="006600"/>
                </a:solidFill>
              </a:rPr>
              <a:t>AMPLI</a:t>
            </a:r>
            <a:endParaRPr lang="fr-FR" sz="1200" dirty="0"/>
          </a:p>
        </p:txBody>
      </p:sp>
      <p:sp>
        <p:nvSpPr>
          <p:cNvPr id="86" name="Line 23"/>
          <p:cNvSpPr>
            <a:spLocks noChangeShapeType="1"/>
          </p:cNvSpPr>
          <p:nvPr/>
        </p:nvSpPr>
        <p:spPr bwMode="auto">
          <a:xfrm>
            <a:off x="7421501" y="2509810"/>
            <a:ext cx="668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87" name="Text Box 24"/>
          <p:cNvSpPr txBox="1">
            <a:spLocks noChangeArrowheads="1"/>
          </p:cNvSpPr>
          <p:nvPr/>
        </p:nvSpPr>
        <p:spPr bwMode="auto">
          <a:xfrm>
            <a:off x="2822514" y="2136748"/>
            <a:ext cx="1366837" cy="73342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/>
            <a:r>
              <a:rPr lang="en-US" sz="1400" b="1" dirty="0">
                <a:solidFill>
                  <a:srgbClr val="006600"/>
                </a:solidFill>
              </a:rPr>
              <a:t>PIPELINE</a:t>
            </a:r>
          </a:p>
          <a:p>
            <a:pPr algn="ctr"/>
            <a:r>
              <a:rPr lang="en-US" sz="1400" b="1" dirty="0">
                <a:solidFill>
                  <a:srgbClr val="006600"/>
                </a:solidFill>
              </a:rPr>
              <a:t>ANALOGIQUE (SCA)</a:t>
            </a:r>
            <a:endParaRPr lang="en-US" b="1" dirty="0">
              <a:solidFill>
                <a:srgbClr val="006600"/>
              </a:solidFill>
            </a:endParaRPr>
          </a:p>
        </p:txBody>
      </p:sp>
      <p:sp>
        <p:nvSpPr>
          <p:cNvPr id="88" name="Text Box 25"/>
          <p:cNvSpPr txBox="1">
            <a:spLocks noChangeArrowheads="1"/>
          </p:cNvSpPr>
          <p:nvPr/>
        </p:nvSpPr>
        <p:spPr bwMode="auto">
          <a:xfrm>
            <a:off x="8229539" y="2093885"/>
            <a:ext cx="971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ROB</a:t>
            </a:r>
            <a:endParaRPr lang="en-US" b="1"/>
          </a:p>
        </p:txBody>
      </p:sp>
      <p:sp>
        <p:nvSpPr>
          <p:cNvPr id="91" name="Rectangle 28"/>
          <p:cNvSpPr>
            <a:spLocks noChangeArrowheads="1"/>
          </p:cNvSpPr>
          <p:nvPr/>
        </p:nvSpPr>
        <p:spPr bwMode="auto">
          <a:xfrm>
            <a:off x="1862076" y="1517623"/>
            <a:ext cx="1724025" cy="393700"/>
          </a:xfrm>
          <a:prstGeom prst="rect">
            <a:avLst/>
          </a:prstGeom>
          <a:gradFill rotWithShape="0">
            <a:gsLst>
              <a:gs pos="0">
                <a:srgbClr val="FF99CC">
                  <a:gamma/>
                  <a:tint val="0"/>
                  <a:invGamma/>
                </a:srgbClr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fr-FR" sz="1400" b="1">
                <a:solidFill>
                  <a:srgbClr val="CC0000"/>
                </a:solidFill>
              </a:rPr>
              <a:t>CALIBRATION</a:t>
            </a:r>
            <a:endParaRPr lang="fr-FR" sz="1400"/>
          </a:p>
        </p:txBody>
      </p:sp>
      <p:sp>
        <p:nvSpPr>
          <p:cNvPr id="92" name="Line 29"/>
          <p:cNvSpPr>
            <a:spLocks noChangeShapeType="1"/>
          </p:cNvSpPr>
          <p:nvPr/>
        </p:nvSpPr>
        <p:spPr bwMode="auto">
          <a:xfrm flipH="1">
            <a:off x="1438214" y="1703360"/>
            <a:ext cx="403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Line 30"/>
          <p:cNvSpPr>
            <a:spLocks noChangeShapeType="1"/>
          </p:cNvSpPr>
          <p:nvPr/>
        </p:nvSpPr>
        <p:spPr bwMode="auto">
          <a:xfrm flipH="1">
            <a:off x="931801" y="2735235"/>
            <a:ext cx="96838" cy="577850"/>
          </a:xfrm>
          <a:prstGeom prst="line">
            <a:avLst/>
          </a:prstGeom>
          <a:noFill/>
          <a:ln w="3175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Rectangle 31"/>
          <p:cNvSpPr>
            <a:spLocks noChangeArrowheads="1"/>
          </p:cNvSpPr>
          <p:nvPr/>
        </p:nvSpPr>
        <p:spPr bwMode="auto">
          <a:xfrm>
            <a:off x="1871601" y="2049435"/>
            <a:ext cx="3448050" cy="10763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Text Box 32"/>
          <p:cNvSpPr txBox="1">
            <a:spLocks noChangeArrowheads="1"/>
          </p:cNvSpPr>
          <p:nvPr/>
        </p:nvSpPr>
        <p:spPr bwMode="auto">
          <a:xfrm>
            <a:off x="2142135" y="2249166"/>
            <a:ext cx="790575" cy="457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 b="1" dirty="0">
                <a:solidFill>
                  <a:srgbClr val="006600"/>
                </a:solidFill>
              </a:rPr>
              <a:t>Mise en forme</a:t>
            </a:r>
            <a:endParaRPr lang="fr-FR" sz="1200" dirty="0"/>
          </a:p>
        </p:txBody>
      </p:sp>
      <p:sp>
        <p:nvSpPr>
          <p:cNvPr id="96" name="Text Box 33"/>
          <p:cNvSpPr txBox="1">
            <a:spLocks noChangeArrowheads="1"/>
          </p:cNvSpPr>
          <p:nvPr/>
        </p:nvSpPr>
        <p:spPr bwMode="auto">
          <a:xfrm>
            <a:off x="4683064" y="2893985"/>
            <a:ext cx="790575" cy="27463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 b="1" dirty="0">
                <a:solidFill>
                  <a:srgbClr val="006600"/>
                </a:solidFill>
              </a:rPr>
              <a:t>FEB</a:t>
            </a:r>
            <a:endParaRPr lang="fr-FR" sz="1200" dirty="0"/>
          </a:p>
        </p:txBody>
      </p:sp>
      <p:sp>
        <p:nvSpPr>
          <p:cNvPr id="97" name="Line 34"/>
          <p:cNvSpPr>
            <a:spLocks noChangeShapeType="1"/>
          </p:cNvSpPr>
          <p:nvPr/>
        </p:nvSpPr>
        <p:spPr bwMode="auto">
          <a:xfrm>
            <a:off x="6241989" y="1420785"/>
            <a:ext cx="1587" cy="201453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Line 35"/>
          <p:cNvSpPr>
            <a:spLocks noChangeShapeType="1"/>
          </p:cNvSpPr>
          <p:nvPr/>
        </p:nvSpPr>
        <p:spPr bwMode="auto">
          <a:xfrm>
            <a:off x="6253101" y="1435073"/>
            <a:ext cx="25908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Line 36"/>
          <p:cNvSpPr>
            <a:spLocks noChangeShapeType="1"/>
          </p:cNvSpPr>
          <p:nvPr/>
        </p:nvSpPr>
        <p:spPr bwMode="auto">
          <a:xfrm>
            <a:off x="6243576" y="3435323"/>
            <a:ext cx="25908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Text Box 37"/>
          <p:cNvSpPr txBox="1">
            <a:spLocks noChangeArrowheads="1"/>
          </p:cNvSpPr>
          <p:nvPr/>
        </p:nvSpPr>
        <p:spPr bwMode="auto">
          <a:xfrm>
            <a:off x="6443601" y="1482698"/>
            <a:ext cx="1628775" cy="4254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>
                <a:solidFill>
                  <a:schemeClr val="accent1"/>
                </a:solidFill>
              </a:rPr>
              <a:t>ELECTRONIQUE BACK END</a:t>
            </a:r>
            <a:endParaRPr lang="fr-FR" sz="1400" b="1"/>
          </a:p>
        </p:txBody>
      </p:sp>
      <p:sp>
        <p:nvSpPr>
          <p:cNvPr id="101" name="Rectangle 38"/>
          <p:cNvSpPr>
            <a:spLocks noChangeArrowheads="1"/>
          </p:cNvSpPr>
          <p:nvPr/>
        </p:nvSpPr>
        <p:spPr bwMode="auto">
          <a:xfrm>
            <a:off x="8097776" y="2162148"/>
            <a:ext cx="846138" cy="635000"/>
          </a:xfrm>
          <a:prstGeom prst="rect">
            <a:avLst/>
          </a:prstGeom>
          <a:gradFill rotWithShape="0">
            <a:gsLst>
              <a:gs pos="0">
                <a:srgbClr val="99CCFF">
                  <a:gamma/>
                  <a:tint val="11373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/>
              <a:t>ROS</a:t>
            </a:r>
          </a:p>
        </p:txBody>
      </p:sp>
      <p:sp>
        <p:nvSpPr>
          <p:cNvPr id="102" name="Rectangle 39"/>
          <p:cNvSpPr>
            <a:spLocks noChangeArrowheads="1"/>
          </p:cNvSpPr>
          <p:nvPr/>
        </p:nvSpPr>
        <p:spPr bwMode="auto">
          <a:xfrm>
            <a:off x="6465826" y="2128810"/>
            <a:ext cx="969963" cy="733425"/>
          </a:xfrm>
          <a:prstGeom prst="rect">
            <a:avLst/>
          </a:prstGeom>
          <a:gradFill rotWithShape="0">
            <a:gsLst>
              <a:gs pos="0">
                <a:srgbClr val="FF99CC">
                  <a:gamma/>
                  <a:tint val="0"/>
                  <a:invGamma/>
                </a:srgbClr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 dirty="0" smtClean="0">
                <a:solidFill>
                  <a:srgbClr val="CC0000"/>
                </a:solidFill>
              </a:rPr>
              <a:t>ROD</a:t>
            </a:r>
          </a:p>
          <a:p>
            <a:pPr algn="ctr"/>
            <a:r>
              <a:rPr lang="fr-FR" sz="1100" b="1" dirty="0" smtClean="0">
                <a:solidFill>
                  <a:srgbClr val="CC0000"/>
                </a:solidFill>
              </a:rPr>
              <a:t>(DSP)</a:t>
            </a:r>
            <a:endParaRPr lang="fr-FR" dirty="0"/>
          </a:p>
        </p:txBody>
      </p:sp>
      <p:grpSp>
        <p:nvGrpSpPr>
          <p:cNvPr id="103" name="Group 42"/>
          <p:cNvGrpSpPr>
            <a:grpSpLocks/>
          </p:cNvGrpSpPr>
          <p:nvPr/>
        </p:nvGrpSpPr>
        <p:grpSpPr bwMode="auto">
          <a:xfrm>
            <a:off x="226953" y="4283116"/>
            <a:ext cx="2032000" cy="2103437"/>
            <a:chOff x="624" y="2640"/>
            <a:chExt cx="1280" cy="1325"/>
          </a:xfrm>
        </p:grpSpPr>
        <p:grpSp>
          <p:nvGrpSpPr>
            <p:cNvPr id="104" name="Group 43"/>
            <p:cNvGrpSpPr>
              <a:grpSpLocks/>
            </p:cNvGrpSpPr>
            <p:nvPr/>
          </p:nvGrpSpPr>
          <p:grpSpPr bwMode="auto">
            <a:xfrm>
              <a:off x="624" y="2640"/>
              <a:ext cx="1280" cy="1325"/>
              <a:chOff x="624" y="2640"/>
              <a:chExt cx="1280" cy="1325"/>
            </a:xfrm>
          </p:grpSpPr>
          <p:pic>
            <p:nvPicPr>
              <p:cNvPr id="110" name="Picture 44" descr="C:\TempHome\perrotg\MyDocs\Guy\ATLAS\ESIA\shaping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r="1814" b="1755"/>
              <a:stretch>
                <a:fillRect/>
              </a:stretch>
            </p:blipFill>
            <p:spPr bwMode="auto">
              <a:xfrm>
                <a:off x="624" y="2640"/>
                <a:ext cx="1280" cy="1325"/>
              </a:xfrm>
              <a:prstGeom prst="rect">
                <a:avLst/>
              </a:prstGeom>
              <a:solidFill>
                <a:srgbClr val="CC0000"/>
              </a:solidFill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1" name="Group 45"/>
              <p:cNvGrpSpPr>
                <a:grpSpLocks/>
              </p:cNvGrpSpPr>
              <p:nvPr/>
            </p:nvGrpSpPr>
            <p:grpSpPr bwMode="auto">
              <a:xfrm>
                <a:off x="1008" y="2690"/>
                <a:ext cx="881" cy="334"/>
                <a:chOff x="1008" y="2690"/>
                <a:chExt cx="881" cy="334"/>
              </a:xfrm>
            </p:grpSpPr>
            <p:sp>
              <p:nvSpPr>
                <p:cNvPr id="115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008" y="2690"/>
                  <a:ext cx="881" cy="17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 anchor="ctr">
                  <a:spAutoFit/>
                </a:bodyPr>
                <a:lstStyle/>
                <a:p>
                  <a:pPr algn="ctr"/>
                  <a:r>
                    <a:rPr lang="fr-FR" sz="1200">
                      <a:solidFill>
                        <a:schemeClr val="tx2"/>
                      </a:solidFill>
                      <a:latin typeface="Arial" pitchFamily="34" charset="0"/>
                    </a:rPr>
                    <a:t>Courant théorique</a:t>
                  </a:r>
                </a:p>
              </p:txBody>
            </p:sp>
            <p:sp>
              <p:nvSpPr>
                <p:cNvPr id="116" name="Line 47"/>
                <p:cNvSpPr>
                  <a:spLocks noChangeShapeType="1"/>
                </p:cNvSpPr>
                <p:nvPr/>
              </p:nvSpPr>
              <p:spPr bwMode="auto">
                <a:xfrm flipH="1">
                  <a:off x="1035" y="2858"/>
                  <a:ext cx="190" cy="16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2" name="Group 48"/>
              <p:cNvGrpSpPr>
                <a:grpSpLocks/>
              </p:cNvGrpSpPr>
              <p:nvPr/>
            </p:nvGrpSpPr>
            <p:grpSpPr bwMode="auto">
              <a:xfrm>
                <a:off x="1017" y="3024"/>
                <a:ext cx="858" cy="391"/>
                <a:chOff x="1017" y="3024"/>
                <a:chExt cx="858" cy="391"/>
              </a:xfrm>
            </p:grpSpPr>
            <p:sp>
              <p:nvSpPr>
                <p:cNvPr id="113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1152" y="3024"/>
                  <a:ext cx="723" cy="17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2075" tIns="46038" rIns="92075" bIns="46038" anchor="ctr">
                  <a:spAutoFit/>
                </a:bodyPr>
                <a:lstStyle/>
                <a:p>
                  <a:pPr algn="ctr"/>
                  <a:r>
                    <a:rPr lang="fr-FR" sz="1200">
                      <a:solidFill>
                        <a:schemeClr val="tx2"/>
                      </a:solidFill>
                      <a:latin typeface="Arial" pitchFamily="34" charset="0"/>
                    </a:rPr>
                    <a:t>Mise en forme</a:t>
                  </a:r>
                </a:p>
              </p:txBody>
            </p:sp>
            <p:sp>
              <p:nvSpPr>
                <p:cNvPr id="114" name="Line 50"/>
                <p:cNvSpPr>
                  <a:spLocks noChangeShapeType="1"/>
                </p:cNvSpPr>
                <p:nvPr/>
              </p:nvSpPr>
              <p:spPr bwMode="auto">
                <a:xfrm flipH="1">
                  <a:off x="1017" y="3168"/>
                  <a:ext cx="301" cy="24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5" name="Oval 51"/>
            <p:cNvSpPr>
              <a:spLocks noChangeAspect="1" noChangeArrowheads="1"/>
            </p:cNvSpPr>
            <p:nvPr/>
          </p:nvSpPr>
          <p:spPr bwMode="auto">
            <a:xfrm>
              <a:off x="864" y="3168"/>
              <a:ext cx="23" cy="2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Oval 52"/>
            <p:cNvSpPr>
              <a:spLocks noChangeAspect="1" noChangeArrowheads="1"/>
            </p:cNvSpPr>
            <p:nvPr/>
          </p:nvSpPr>
          <p:spPr bwMode="auto">
            <a:xfrm>
              <a:off x="780" y="3663"/>
              <a:ext cx="23" cy="2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Oval 53"/>
            <p:cNvSpPr>
              <a:spLocks noChangeAspect="1" noChangeArrowheads="1"/>
            </p:cNvSpPr>
            <p:nvPr/>
          </p:nvSpPr>
          <p:spPr bwMode="auto">
            <a:xfrm>
              <a:off x="909" y="2775"/>
              <a:ext cx="23" cy="2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Oval 54"/>
            <p:cNvSpPr>
              <a:spLocks noChangeAspect="1" noChangeArrowheads="1"/>
            </p:cNvSpPr>
            <p:nvPr/>
          </p:nvSpPr>
          <p:spPr bwMode="auto">
            <a:xfrm>
              <a:off x="948" y="2994"/>
              <a:ext cx="23" cy="2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Oval 55"/>
            <p:cNvSpPr>
              <a:spLocks noChangeAspect="1" noChangeArrowheads="1"/>
            </p:cNvSpPr>
            <p:nvPr/>
          </p:nvSpPr>
          <p:spPr bwMode="auto">
            <a:xfrm>
              <a:off x="1035" y="3555"/>
              <a:ext cx="23" cy="23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" name="Text Box 27"/>
          <p:cNvSpPr txBox="1">
            <a:spLocks noChangeArrowheads="1"/>
          </p:cNvSpPr>
          <p:nvPr/>
        </p:nvSpPr>
        <p:spPr bwMode="auto">
          <a:xfrm>
            <a:off x="7253225" y="1962475"/>
            <a:ext cx="10431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800 Liens </a:t>
            </a:r>
            <a:r>
              <a:rPr lang="fr-FR" sz="1400" dirty="0"/>
              <a:t>optiques</a:t>
            </a:r>
            <a:endParaRPr lang="en-US" sz="1200" b="1" dirty="0"/>
          </a:p>
        </p:txBody>
      </p:sp>
      <p:sp>
        <p:nvSpPr>
          <p:cNvPr id="117" name="Triangle isocèle 116"/>
          <p:cNvSpPr/>
          <p:nvPr/>
        </p:nvSpPr>
        <p:spPr>
          <a:xfrm rot="10800000">
            <a:off x="1959582" y="2809236"/>
            <a:ext cx="292104" cy="29210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Connecteur droit 118"/>
          <p:cNvCxnSpPr/>
          <p:nvPr/>
        </p:nvCxnSpPr>
        <p:spPr>
          <a:xfrm rot="16200000" flipH="1">
            <a:off x="1949444" y="2748289"/>
            <a:ext cx="126990" cy="25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119"/>
          <p:cNvCxnSpPr/>
          <p:nvPr/>
        </p:nvCxnSpPr>
        <p:spPr>
          <a:xfrm rot="5400000">
            <a:off x="2162859" y="2770404"/>
            <a:ext cx="70340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cteur droit 129"/>
          <p:cNvCxnSpPr/>
          <p:nvPr/>
        </p:nvCxnSpPr>
        <p:spPr>
          <a:xfrm rot="5400000">
            <a:off x="2113328" y="2770404"/>
            <a:ext cx="70341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cteur droit 130"/>
          <p:cNvCxnSpPr/>
          <p:nvPr/>
        </p:nvCxnSpPr>
        <p:spPr>
          <a:xfrm rot="5400000">
            <a:off x="2073043" y="2766952"/>
            <a:ext cx="7883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cteur droit 131"/>
          <p:cNvCxnSpPr/>
          <p:nvPr/>
        </p:nvCxnSpPr>
        <p:spPr>
          <a:xfrm rot="5400000">
            <a:off x="2024706" y="2766555"/>
            <a:ext cx="78041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ZoneTexte 162"/>
          <p:cNvSpPr txBox="1"/>
          <p:nvPr/>
        </p:nvSpPr>
        <p:spPr>
          <a:xfrm>
            <a:off x="1954530" y="2770108"/>
            <a:ext cx="255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Verdana"/>
              </a:rPr>
              <a:t>∑</a:t>
            </a:r>
            <a:endParaRPr lang="en-US" sz="1200" dirty="0"/>
          </a:p>
        </p:txBody>
      </p:sp>
      <p:cxnSp>
        <p:nvCxnSpPr>
          <p:cNvPr id="164" name="Connecteur droit 163"/>
          <p:cNvCxnSpPr/>
          <p:nvPr/>
        </p:nvCxnSpPr>
        <p:spPr>
          <a:xfrm rot="5400000">
            <a:off x="1807675" y="3404407"/>
            <a:ext cx="594364" cy="3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 Box 24"/>
          <p:cNvSpPr txBox="1">
            <a:spLocks noChangeArrowheads="1"/>
          </p:cNvSpPr>
          <p:nvPr/>
        </p:nvSpPr>
        <p:spPr bwMode="auto">
          <a:xfrm>
            <a:off x="2830135" y="3557878"/>
            <a:ext cx="1139886" cy="307777"/>
          </a:xfrm>
          <a:prstGeom prst="rect">
            <a:avLst/>
          </a:prstGeom>
          <a:gradFill rotWithShape="0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0" rIns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6600"/>
                </a:solidFill>
              </a:rPr>
              <a:t>L1A Trigger</a:t>
            </a:r>
            <a:endParaRPr lang="en-US" b="1" dirty="0">
              <a:solidFill>
                <a:srgbClr val="006600"/>
              </a:solidFill>
            </a:endParaRPr>
          </a:p>
        </p:txBody>
      </p:sp>
      <p:cxnSp>
        <p:nvCxnSpPr>
          <p:cNvPr id="168" name="Connecteur droit 167"/>
          <p:cNvCxnSpPr>
            <a:stCxn id="166" idx="1"/>
          </p:cNvCxnSpPr>
          <p:nvPr/>
        </p:nvCxnSpPr>
        <p:spPr>
          <a:xfrm rot="10800000">
            <a:off x="2103121" y="3707131"/>
            <a:ext cx="727015" cy="4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 Box 26"/>
          <p:cNvSpPr txBox="1">
            <a:spLocks noChangeArrowheads="1"/>
          </p:cNvSpPr>
          <p:nvPr/>
        </p:nvSpPr>
        <p:spPr bwMode="auto">
          <a:xfrm>
            <a:off x="5315277" y="1948822"/>
            <a:ext cx="11780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1600 Liens </a:t>
            </a:r>
            <a:r>
              <a:rPr lang="fr-FR" sz="1400" dirty="0"/>
              <a:t>optiques</a:t>
            </a:r>
            <a:endParaRPr lang="en-US" sz="1200" b="1" dirty="0"/>
          </a:p>
        </p:txBody>
      </p:sp>
      <p:cxnSp>
        <p:nvCxnSpPr>
          <p:cNvPr id="170" name="Connecteur droit 169"/>
          <p:cNvCxnSpPr/>
          <p:nvPr/>
        </p:nvCxnSpPr>
        <p:spPr>
          <a:xfrm rot="10800000">
            <a:off x="3973831" y="3718561"/>
            <a:ext cx="727015" cy="4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cteur droit 170"/>
          <p:cNvCxnSpPr/>
          <p:nvPr/>
        </p:nvCxnSpPr>
        <p:spPr>
          <a:xfrm rot="5400000">
            <a:off x="4261486" y="3274698"/>
            <a:ext cx="887733" cy="7617"/>
          </a:xfrm>
          <a:prstGeom prst="line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 Box 33"/>
          <p:cNvSpPr txBox="1">
            <a:spLocks noChangeArrowheads="1"/>
          </p:cNvSpPr>
          <p:nvPr/>
        </p:nvSpPr>
        <p:spPr bwMode="auto">
          <a:xfrm>
            <a:off x="2237932" y="2892637"/>
            <a:ext cx="1298287" cy="276999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square"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 b="1" dirty="0" smtClean="0">
                <a:solidFill>
                  <a:srgbClr val="006600"/>
                </a:solidFill>
              </a:rPr>
              <a:t>128 cellules/FEB</a:t>
            </a:r>
            <a:endParaRPr lang="fr-FR" sz="1200" dirty="0"/>
          </a:p>
        </p:txBody>
      </p:sp>
      <p:sp>
        <p:nvSpPr>
          <p:cNvPr id="176" name="ZoneTexte 175"/>
          <p:cNvSpPr txBox="1"/>
          <p:nvPr/>
        </p:nvSpPr>
        <p:spPr>
          <a:xfrm>
            <a:off x="4056474" y="3520035"/>
            <a:ext cx="10310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100 KHz Max</a:t>
            </a:r>
            <a:endParaRPr lang="en-US" sz="1100" dirty="0"/>
          </a:p>
        </p:txBody>
      </p:sp>
      <p:sp>
        <p:nvSpPr>
          <p:cNvPr id="177" name="Rectangle 176"/>
          <p:cNvSpPr/>
          <p:nvPr/>
        </p:nvSpPr>
        <p:spPr>
          <a:xfrm>
            <a:off x="6421029" y="2855303"/>
            <a:ext cx="13230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 smtClean="0">
                <a:sym typeface="Symbol" pitchFamily="18" charset="2"/>
              </a:rPr>
              <a:t>E =  </a:t>
            </a:r>
            <a:r>
              <a:rPr lang="en-US" sz="800" dirty="0" err="1" smtClean="0">
                <a:sym typeface="Symbol" pitchFamily="18" charset="2"/>
              </a:rPr>
              <a:t>a</a:t>
            </a:r>
            <a:r>
              <a:rPr lang="en-US" sz="800" baseline="-25000" dirty="0" err="1" smtClean="0">
                <a:sym typeface="Symbol" pitchFamily="18" charset="2"/>
              </a:rPr>
              <a:t>i</a:t>
            </a:r>
            <a:r>
              <a:rPr lang="en-US" sz="800" baseline="-25000" dirty="0" smtClean="0">
                <a:sym typeface="Symbol" pitchFamily="18" charset="2"/>
              </a:rPr>
              <a:t>  </a:t>
            </a:r>
            <a:r>
              <a:rPr lang="en-US" sz="800" dirty="0" smtClean="0">
                <a:sym typeface="Symbol" pitchFamily="18" charset="2"/>
              </a:rPr>
              <a:t>(S</a:t>
            </a:r>
            <a:r>
              <a:rPr lang="en-US" sz="800" baseline="-25000" dirty="0" smtClean="0">
                <a:sym typeface="Symbol" pitchFamily="18" charset="2"/>
              </a:rPr>
              <a:t>i</a:t>
            </a:r>
            <a:r>
              <a:rPr lang="en-US" sz="800" dirty="0" smtClean="0">
                <a:sym typeface="Symbol" pitchFamily="18" charset="2"/>
              </a:rPr>
              <a:t> - PED)</a:t>
            </a:r>
          </a:p>
          <a:p>
            <a:pPr>
              <a:spcBef>
                <a:spcPct val="50000"/>
              </a:spcBef>
            </a:pPr>
            <a:r>
              <a:rPr lang="en-US" sz="800" dirty="0" smtClean="0">
                <a:sym typeface="Symbol" pitchFamily="18" charset="2"/>
              </a:rPr>
              <a:t>E  =  b</a:t>
            </a:r>
            <a:r>
              <a:rPr lang="en-US" sz="800" baseline="-25000" dirty="0" smtClean="0">
                <a:sym typeface="Symbol" pitchFamily="18" charset="2"/>
              </a:rPr>
              <a:t>i  </a:t>
            </a:r>
            <a:r>
              <a:rPr lang="en-US" sz="800" dirty="0" smtClean="0">
                <a:sym typeface="Symbol" pitchFamily="18" charset="2"/>
              </a:rPr>
              <a:t>(S</a:t>
            </a:r>
            <a:r>
              <a:rPr lang="en-US" sz="800" baseline="-25000" dirty="0" smtClean="0">
                <a:sym typeface="Symbol" pitchFamily="18" charset="2"/>
              </a:rPr>
              <a:t>i</a:t>
            </a:r>
            <a:r>
              <a:rPr lang="en-US" sz="800" dirty="0" smtClean="0">
                <a:sym typeface="Symbol" pitchFamily="18" charset="2"/>
              </a:rPr>
              <a:t> - PED)</a:t>
            </a:r>
          </a:p>
          <a:p>
            <a:pPr>
              <a:spcBef>
                <a:spcPct val="50000"/>
              </a:spcBef>
            </a:pPr>
            <a:r>
              <a:rPr lang="en-US" sz="800" dirty="0" smtClean="0">
                <a:sym typeface="Symbol" pitchFamily="18" charset="2"/>
              </a:rPr>
              <a:t></a:t>
            </a:r>
            <a:r>
              <a:rPr lang="en-US" sz="800" baseline="30000" dirty="0" smtClean="0">
                <a:sym typeface="Symbol" pitchFamily="18" charset="2"/>
              </a:rPr>
              <a:t>2</a:t>
            </a:r>
            <a:r>
              <a:rPr lang="en-US" sz="800" dirty="0" smtClean="0">
                <a:sym typeface="Symbol" pitchFamily="18" charset="2"/>
              </a:rPr>
              <a:t> =  (S</a:t>
            </a:r>
            <a:r>
              <a:rPr lang="en-US" sz="800" baseline="-25000" dirty="0" smtClean="0">
                <a:sym typeface="Symbol" pitchFamily="18" charset="2"/>
              </a:rPr>
              <a:t>i</a:t>
            </a:r>
            <a:r>
              <a:rPr lang="en-US" sz="800" dirty="0" smtClean="0">
                <a:sym typeface="Symbol" pitchFamily="18" charset="2"/>
              </a:rPr>
              <a:t> - PED - E </a:t>
            </a:r>
            <a:r>
              <a:rPr lang="en-US" sz="800" dirty="0" err="1" smtClean="0">
                <a:sym typeface="Symbol" pitchFamily="18" charset="2"/>
              </a:rPr>
              <a:t>g</a:t>
            </a:r>
            <a:r>
              <a:rPr lang="en-US" sz="800" baseline="-25000" dirty="0" err="1" smtClean="0">
                <a:sym typeface="Symbol" pitchFamily="18" charset="2"/>
              </a:rPr>
              <a:t>i</a:t>
            </a:r>
            <a:r>
              <a:rPr lang="en-US" sz="800" dirty="0" smtClean="0">
                <a:sym typeface="Symbol" pitchFamily="18" charset="2"/>
              </a:rPr>
              <a:t>) </a:t>
            </a:r>
            <a:r>
              <a:rPr lang="en-US" sz="800" baseline="30000" dirty="0" smtClean="0">
                <a:sym typeface="Symbol" pitchFamily="18" charset="2"/>
              </a:rPr>
              <a:t>2</a:t>
            </a:r>
            <a:endParaRPr lang="en-US" sz="80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468071" y="4346365"/>
            <a:ext cx="6384616" cy="1908182"/>
          </a:xfrm>
        </p:spPr>
        <p:txBody>
          <a:bodyPr/>
          <a:lstStyle/>
          <a:p>
            <a:pPr>
              <a:buNone/>
            </a:pPr>
            <a:r>
              <a:rPr lang="fr-FR" sz="2000" dirty="0" smtClean="0"/>
              <a:t>Dans l’idéal:</a:t>
            </a:r>
          </a:p>
          <a:p>
            <a:pPr>
              <a:buFont typeface="Wingdings" pitchFamily="2" charset="2"/>
              <a:buChar char="ü"/>
            </a:pPr>
            <a:r>
              <a:rPr lang="fr-FR" sz="2000" dirty="0" smtClean="0"/>
              <a:t>1600 Modules FEB</a:t>
            </a:r>
          </a:p>
          <a:p>
            <a:pPr>
              <a:buFont typeface="Wingdings" pitchFamily="2" charset="2"/>
              <a:buChar char="ü"/>
            </a:pPr>
            <a:r>
              <a:rPr lang="fr-FR" sz="2000" dirty="0" smtClean="0"/>
              <a:t>100 Modules ROD (16 </a:t>
            </a:r>
            <a:r>
              <a:rPr lang="fr-FR" sz="2000" dirty="0" err="1" smtClean="0"/>
              <a:t>FEBs</a:t>
            </a:r>
            <a:r>
              <a:rPr lang="fr-FR" sz="2000" dirty="0" smtClean="0"/>
              <a:t>/ROD) </a:t>
            </a:r>
          </a:p>
          <a:p>
            <a:pPr>
              <a:buFont typeface="Wingdings" pitchFamily="2" charset="2"/>
              <a:buChar char="ü"/>
            </a:pPr>
            <a:r>
              <a:rPr lang="fr-FR" sz="2000" dirty="0" smtClean="0"/>
              <a:t>Lien 100 </a:t>
            </a:r>
            <a:r>
              <a:rPr lang="fr-FR" sz="2000" dirty="0" err="1" smtClean="0"/>
              <a:t>Gbit</a:t>
            </a:r>
            <a:r>
              <a:rPr lang="fr-FR" sz="2000" dirty="0" smtClean="0"/>
              <a:t>/s par FEB</a:t>
            </a:r>
          </a:p>
          <a:p>
            <a:endParaRPr lang="en-US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L’électronique</a:t>
            </a:r>
            <a:r>
              <a:rPr lang="en-US" dirty="0" smtClean="0"/>
              <a:t> future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02/03/2010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de Service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9160A-79E5-4226-94FC-8DD27CAFF05C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117414" y="2828898"/>
            <a:ext cx="1500187" cy="1270000"/>
            <a:chOff x="156" y="1308"/>
            <a:chExt cx="3772" cy="2694"/>
          </a:xfrm>
        </p:grpSpPr>
        <p:pic>
          <p:nvPicPr>
            <p:cNvPr id="66" name="Picture 3" descr="C:\TempHome\perrotg\MyDocs\Guy\ATLAS\ESIA\atlas_lafever3.0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56" y="1308"/>
              <a:ext cx="3772" cy="2694"/>
            </a:xfrm>
            <a:prstGeom prst="rect">
              <a:avLst/>
            </a:prstGeom>
            <a:noFill/>
          </p:spPr>
        </p:pic>
        <p:pic>
          <p:nvPicPr>
            <p:cNvPr id="67" name="Picture 4" descr="C:\TempHome\perrotg\MyDocs\Guy\ATLAS\ESIA\people_scale.jpe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40" y="3090"/>
              <a:ext cx="280" cy="192"/>
            </a:xfrm>
            <a:prstGeom prst="rect">
              <a:avLst/>
            </a:prstGeom>
            <a:noFill/>
          </p:spPr>
        </p:pic>
      </p:grpSp>
      <p:sp>
        <p:nvSpPr>
          <p:cNvPr id="68" name="Text Box 5"/>
          <p:cNvSpPr txBox="1">
            <a:spLocks noChangeArrowheads="1"/>
          </p:cNvSpPr>
          <p:nvPr/>
        </p:nvSpPr>
        <p:spPr bwMode="auto">
          <a:xfrm>
            <a:off x="876239" y="1568423"/>
            <a:ext cx="184150" cy="457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69" name="Line 6"/>
          <p:cNvSpPr>
            <a:spLocks noChangeShapeType="1"/>
          </p:cNvSpPr>
          <p:nvPr/>
        </p:nvSpPr>
        <p:spPr bwMode="auto">
          <a:xfrm>
            <a:off x="1411226" y="2495523"/>
            <a:ext cx="612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Line 7"/>
          <p:cNvSpPr>
            <a:spLocks noChangeShapeType="1"/>
          </p:cNvSpPr>
          <p:nvPr/>
        </p:nvSpPr>
        <p:spPr bwMode="auto">
          <a:xfrm>
            <a:off x="2508189" y="2495523"/>
            <a:ext cx="417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Line 8"/>
          <p:cNvSpPr>
            <a:spLocks noChangeShapeType="1"/>
          </p:cNvSpPr>
          <p:nvPr/>
        </p:nvSpPr>
        <p:spPr bwMode="auto">
          <a:xfrm>
            <a:off x="3770888" y="2476910"/>
            <a:ext cx="68040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Rectangle 9"/>
          <p:cNvSpPr>
            <a:spLocks noChangeArrowheads="1"/>
          </p:cNvSpPr>
          <p:nvPr/>
        </p:nvSpPr>
        <p:spPr bwMode="auto">
          <a:xfrm>
            <a:off x="1773176" y="1425548"/>
            <a:ext cx="3675063" cy="20081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 b="1"/>
          </a:p>
        </p:txBody>
      </p:sp>
      <p:sp>
        <p:nvSpPr>
          <p:cNvPr id="73" name="Line 10"/>
          <p:cNvSpPr>
            <a:spLocks noChangeShapeType="1"/>
          </p:cNvSpPr>
          <p:nvPr/>
        </p:nvSpPr>
        <p:spPr bwMode="auto">
          <a:xfrm flipV="1">
            <a:off x="5283139" y="2495523"/>
            <a:ext cx="11985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Line 11"/>
          <p:cNvSpPr>
            <a:spLocks noChangeShapeType="1"/>
          </p:cNvSpPr>
          <p:nvPr/>
        </p:nvSpPr>
        <p:spPr bwMode="auto">
          <a:xfrm flipH="1">
            <a:off x="5808601" y="2452660"/>
            <a:ext cx="138113" cy="9207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Line 12"/>
          <p:cNvSpPr>
            <a:spLocks noChangeShapeType="1"/>
          </p:cNvSpPr>
          <p:nvPr/>
        </p:nvSpPr>
        <p:spPr bwMode="auto">
          <a:xfrm flipH="1">
            <a:off x="5903851" y="2452660"/>
            <a:ext cx="139700" cy="9207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13"/>
          <p:cNvGrpSpPr>
            <a:grpSpLocks/>
          </p:cNvGrpSpPr>
          <p:nvPr/>
        </p:nvGrpSpPr>
        <p:grpSpPr bwMode="auto">
          <a:xfrm>
            <a:off x="471426" y="1633510"/>
            <a:ext cx="971550" cy="1117600"/>
            <a:chOff x="342" y="1184"/>
            <a:chExt cx="612" cy="704"/>
          </a:xfrm>
        </p:grpSpPr>
        <p:sp>
          <p:nvSpPr>
            <p:cNvPr id="77" name="Rectangle 14"/>
            <p:cNvSpPr>
              <a:spLocks noChangeArrowheads="1"/>
            </p:cNvSpPr>
            <p:nvPr/>
          </p:nvSpPr>
          <p:spPr bwMode="auto">
            <a:xfrm>
              <a:off x="342" y="1184"/>
              <a:ext cx="612" cy="704"/>
            </a:xfrm>
            <a:prstGeom prst="rect">
              <a:avLst/>
            </a:prstGeom>
            <a:gradFill rotWithShape="0">
              <a:gsLst>
                <a:gs pos="0">
                  <a:srgbClr val="FF99CC">
                    <a:gamma/>
                    <a:tint val="20000"/>
                    <a:invGamma/>
                  </a:srgbClr>
                </a:gs>
                <a:gs pos="100000">
                  <a:srgbClr val="FF99CC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rgbClr val="FF00FF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algn="ctr"/>
              <a:r>
                <a:rPr lang="fr-FR" sz="1200" b="1">
                  <a:solidFill>
                    <a:srgbClr val="CC0000"/>
                  </a:solidFill>
                </a:rPr>
                <a:t>DETECTEUR</a:t>
              </a:r>
              <a:endParaRPr lang="fr-FR" sz="1000">
                <a:solidFill>
                  <a:srgbClr val="CC0000"/>
                </a:solidFill>
              </a:endParaRPr>
            </a:p>
          </p:txBody>
        </p:sp>
        <p:sp>
          <p:nvSpPr>
            <p:cNvPr id="78" name="Line 15"/>
            <p:cNvSpPr>
              <a:spLocks noChangeShapeType="1"/>
            </p:cNvSpPr>
            <p:nvPr/>
          </p:nvSpPr>
          <p:spPr bwMode="auto">
            <a:xfrm>
              <a:off x="639" y="1499"/>
              <a:ext cx="0" cy="116"/>
            </a:xfrm>
            <a:prstGeom prst="line">
              <a:avLst/>
            </a:prstGeom>
            <a:noFill/>
            <a:ln w="317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16"/>
            <p:cNvSpPr>
              <a:spLocks noChangeShapeType="1"/>
            </p:cNvSpPr>
            <p:nvPr/>
          </p:nvSpPr>
          <p:spPr bwMode="auto">
            <a:xfrm>
              <a:off x="508" y="1615"/>
              <a:ext cx="262" cy="0"/>
            </a:xfrm>
            <a:prstGeom prst="line">
              <a:avLst/>
            </a:prstGeom>
            <a:noFill/>
            <a:ln w="317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17"/>
            <p:cNvSpPr>
              <a:spLocks noChangeShapeType="1"/>
            </p:cNvSpPr>
            <p:nvPr/>
          </p:nvSpPr>
          <p:spPr bwMode="auto">
            <a:xfrm>
              <a:off x="508" y="1702"/>
              <a:ext cx="262" cy="0"/>
            </a:xfrm>
            <a:prstGeom prst="line">
              <a:avLst/>
            </a:prstGeom>
            <a:noFill/>
            <a:ln w="317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Line 18"/>
            <p:cNvSpPr>
              <a:spLocks noChangeShapeType="1"/>
            </p:cNvSpPr>
            <p:nvPr/>
          </p:nvSpPr>
          <p:spPr bwMode="auto">
            <a:xfrm>
              <a:off x="639" y="1702"/>
              <a:ext cx="0" cy="115"/>
            </a:xfrm>
            <a:prstGeom prst="line">
              <a:avLst/>
            </a:prstGeom>
            <a:noFill/>
            <a:ln w="3175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" name="Rectangle 19"/>
          <p:cNvSpPr>
            <a:spLocks noChangeArrowheads="1"/>
          </p:cNvSpPr>
          <p:nvPr/>
        </p:nvSpPr>
        <p:spPr bwMode="auto">
          <a:xfrm>
            <a:off x="4451289" y="2174848"/>
            <a:ext cx="831850" cy="5953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 dirty="0" smtClean="0">
                <a:solidFill>
                  <a:srgbClr val="006600"/>
                </a:solidFill>
              </a:rPr>
              <a:t>MUX/</a:t>
            </a:r>
          </a:p>
          <a:p>
            <a:pPr algn="ctr"/>
            <a:r>
              <a:rPr lang="fr-FR" sz="1400" b="1" dirty="0" err="1" smtClean="0">
                <a:solidFill>
                  <a:srgbClr val="006600"/>
                </a:solidFill>
              </a:rPr>
              <a:t>Serializer</a:t>
            </a:r>
            <a:endParaRPr lang="fr-FR" sz="1200" dirty="0"/>
          </a:p>
        </p:txBody>
      </p:sp>
      <p:sp>
        <p:nvSpPr>
          <p:cNvPr id="83" name="Text Box 20"/>
          <p:cNvSpPr txBox="1">
            <a:spLocks noChangeArrowheads="1"/>
          </p:cNvSpPr>
          <p:nvPr/>
        </p:nvSpPr>
        <p:spPr bwMode="auto">
          <a:xfrm>
            <a:off x="3862326" y="1452535"/>
            <a:ext cx="1628775" cy="4254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/>
              <a:t>ELECTRONIQUE FRONT END                                          </a:t>
            </a:r>
          </a:p>
        </p:txBody>
      </p:sp>
      <p:sp>
        <p:nvSpPr>
          <p:cNvPr id="84" name="AutoShape 21"/>
          <p:cNvSpPr>
            <a:spLocks noChangeArrowheads="1"/>
          </p:cNvSpPr>
          <p:nvPr/>
        </p:nvSpPr>
        <p:spPr bwMode="auto">
          <a:xfrm rot="5356850">
            <a:off x="2028764" y="2244698"/>
            <a:ext cx="412750" cy="546100"/>
          </a:xfrm>
          <a:prstGeom prst="triangle">
            <a:avLst>
              <a:gd name="adj" fmla="val 47620"/>
            </a:avLst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Text Box 22"/>
          <p:cNvSpPr txBox="1">
            <a:spLocks noChangeArrowheads="1"/>
          </p:cNvSpPr>
          <p:nvPr/>
        </p:nvSpPr>
        <p:spPr bwMode="auto">
          <a:xfrm>
            <a:off x="1729996" y="2072613"/>
            <a:ext cx="790575" cy="27463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 b="1" dirty="0">
                <a:solidFill>
                  <a:srgbClr val="006600"/>
                </a:solidFill>
              </a:rPr>
              <a:t>AMPLI</a:t>
            </a:r>
            <a:endParaRPr lang="fr-FR" sz="1200" dirty="0"/>
          </a:p>
        </p:txBody>
      </p:sp>
      <p:sp>
        <p:nvSpPr>
          <p:cNvPr id="86" name="Line 23"/>
          <p:cNvSpPr>
            <a:spLocks noChangeShapeType="1"/>
          </p:cNvSpPr>
          <p:nvPr/>
        </p:nvSpPr>
        <p:spPr bwMode="auto">
          <a:xfrm>
            <a:off x="7421501" y="2509810"/>
            <a:ext cx="668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rot="10800000" vert="eaVert" wrap="none" anchor="ctr"/>
          <a:lstStyle/>
          <a:p>
            <a:endParaRPr lang="en-US"/>
          </a:p>
        </p:txBody>
      </p:sp>
      <p:sp>
        <p:nvSpPr>
          <p:cNvPr id="88" name="Text Box 25"/>
          <p:cNvSpPr txBox="1">
            <a:spLocks noChangeArrowheads="1"/>
          </p:cNvSpPr>
          <p:nvPr/>
        </p:nvSpPr>
        <p:spPr bwMode="auto">
          <a:xfrm>
            <a:off x="8229539" y="2093885"/>
            <a:ext cx="971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ROB</a:t>
            </a:r>
            <a:endParaRPr lang="en-US" b="1"/>
          </a:p>
        </p:txBody>
      </p:sp>
      <p:sp>
        <p:nvSpPr>
          <p:cNvPr id="91" name="Rectangle 28"/>
          <p:cNvSpPr>
            <a:spLocks noChangeArrowheads="1"/>
          </p:cNvSpPr>
          <p:nvPr/>
        </p:nvSpPr>
        <p:spPr bwMode="auto">
          <a:xfrm>
            <a:off x="1862076" y="1517623"/>
            <a:ext cx="1724025" cy="393700"/>
          </a:xfrm>
          <a:prstGeom prst="rect">
            <a:avLst/>
          </a:prstGeom>
          <a:gradFill rotWithShape="0">
            <a:gsLst>
              <a:gs pos="0">
                <a:srgbClr val="FF99CC">
                  <a:gamma/>
                  <a:tint val="0"/>
                  <a:invGamma/>
                </a:srgbClr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/>
            <a:r>
              <a:rPr lang="fr-FR" sz="1400" b="1">
                <a:solidFill>
                  <a:srgbClr val="CC0000"/>
                </a:solidFill>
              </a:rPr>
              <a:t>CALIBRATION</a:t>
            </a:r>
            <a:endParaRPr lang="fr-FR" sz="1400"/>
          </a:p>
        </p:txBody>
      </p:sp>
      <p:sp>
        <p:nvSpPr>
          <p:cNvPr id="92" name="Line 29"/>
          <p:cNvSpPr>
            <a:spLocks noChangeShapeType="1"/>
          </p:cNvSpPr>
          <p:nvPr/>
        </p:nvSpPr>
        <p:spPr bwMode="auto">
          <a:xfrm flipH="1">
            <a:off x="1438214" y="1703360"/>
            <a:ext cx="403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Line 30"/>
          <p:cNvSpPr>
            <a:spLocks noChangeShapeType="1"/>
          </p:cNvSpPr>
          <p:nvPr/>
        </p:nvSpPr>
        <p:spPr bwMode="auto">
          <a:xfrm flipH="1">
            <a:off x="931801" y="2735235"/>
            <a:ext cx="96838" cy="577850"/>
          </a:xfrm>
          <a:prstGeom prst="line">
            <a:avLst/>
          </a:prstGeom>
          <a:noFill/>
          <a:ln w="3175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Rectangle 31"/>
          <p:cNvSpPr>
            <a:spLocks noChangeArrowheads="1"/>
          </p:cNvSpPr>
          <p:nvPr/>
        </p:nvSpPr>
        <p:spPr bwMode="auto">
          <a:xfrm>
            <a:off x="1871601" y="2049435"/>
            <a:ext cx="3448050" cy="1076325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Text Box 32"/>
          <p:cNvSpPr txBox="1">
            <a:spLocks noChangeArrowheads="1"/>
          </p:cNvSpPr>
          <p:nvPr/>
        </p:nvSpPr>
        <p:spPr bwMode="auto">
          <a:xfrm>
            <a:off x="2142135" y="2249166"/>
            <a:ext cx="790575" cy="4572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 b="1" dirty="0">
                <a:solidFill>
                  <a:srgbClr val="006600"/>
                </a:solidFill>
              </a:rPr>
              <a:t>Mise en forme</a:t>
            </a:r>
            <a:endParaRPr lang="fr-FR" sz="1200" dirty="0"/>
          </a:p>
        </p:txBody>
      </p:sp>
      <p:sp>
        <p:nvSpPr>
          <p:cNvPr id="96" name="Text Box 33"/>
          <p:cNvSpPr txBox="1">
            <a:spLocks noChangeArrowheads="1"/>
          </p:cNvSpPr>
          <p:nvPr/>
        </p:nvSpPr>
        <p:spPr bwMode="auto">
          <a:xfrm>
            <a:off x="4683064" y="2893985"/>
            <a:ext cx="790575" cy="274638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 b="1" dirty="0">
                <a:solidFill>
                  <a:srgbClr val="006600"/>
                </a:solidFill>
              </a:rPr>
              <a:t>FEB</a:t>
            </a:r>
            <a:endParaRPr lang="fr-FR" sz="1200" dirty="0"/>
          </a:p>
        </p:txBody>
      </p:sp>
      <p:sp>
        <p:nvSpPr>
          <p:cNvPr id="97" name="Line 34"/>
          <p:cNvSpPr>
            <a:spLocks noChangeShapeType="1"/>
          </p:cNvSpPr>
          <p:nvPr/>
        </p:nvSpPr>
        <p:spPr bwMode="auto">
          <a:xfrm>
            <a:off x="6241989" y="1420785"/>
            <a:ext cx="1587" cy="201453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Line 35"/>
          <p:cNvSpPr>
            <a:spLocks noChangeShapeType="1"/>
          </p:cNvSpPr>
          <p:nvPr/>
        </p:nvSpPr>
        <p:spPr bwMode="auto">
          <a:xfrm>
            <a:off x="6253101" y="1435073"/>
            <a:ext cx="25908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Line 36"/>
          <p:cNvSpPr>
            <a:spLocks noChangeShapeType="1"/>
          </p:cNvSpPr>
          <p:nvPr/>
        </p:nvSpPr>
        <p:spPr bwMode="auto">
          <a:xfrm>
            <a:off x="6243576" y="3435323"/>
            <a:ext cx="25908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Text Box 37"/>
          <p:cNvSpPr txBox="1">
            <a:spLocks noChangeArrowheads="1"/>
          </p:cNvSpPr>
          <p:nvPr/>
        </p:nvSpPr>
        <p:spPr bwMode="auto">
          <a:xfrm>
            <a:off x="6443601" y="1482698"/>
            <a:ext cx="1628775" cy="4254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>
                <a:solidFill>
                  <a:schemeClr val="accent1"/>
                </a:solidFill>
              </a:rPr>
              <a:t>ELECTRONIQUE BACK END</a:t>
            </a:r>
            <a:endParaRPr lang="fr-FR" sz="1400" b="1"/>
          </a:p>
        </p:txBody>
      </p:sp>
      <p:sp>
        <p:nvSpPr>
          <p:cNvPr id="101" name="Rectangle 38"/>
          <p:cNvSpPr>
            <a:spLocks noChangeArrowheads="1"/>
          </p:cNvSpPr>
          <p:nvPr/>
        </p:nvSpPr>
        <p:spPr bwMode="auto">
          <a:xfrm>
            <a:off x="8097776" y="2162148"/>
            <a:ext cx="846138" cy="635000"/>
          </a:xfrm>
          <a:prstGeom prst="rect">
            <a:avLst/>
          </a:prstGeom>
          <a:gradFill rotWithShape="0">
            <a:gsLst>
              <a:gs pos="0">
                <a:srgbClr val="99CCFF">
                  <a:gamma/>
                  <a:tint val="11373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/>
              <a:t>ROS</a:t>
            </a:r>
          </a:p>
        </p:txBody>
      </p:sp>
      <p:sp>
        <p:nvSpPr>
          <p:cNvPr id="102" name="Rectangle 39"/>
          <p:cNvSpPr>
            <a:spLocks noChangeArrowheads="1"/>
          </p:cNvSpPr>
          <p:nvPr/>
        </p:nvSpPr>
        <p:spPr bwMode="auto">
          <a:xfrm>
            <a:off x="6465826" y="2128810"/>
            <a:ext cx="969963" cy="733425"/>
          </a:xfrm>
          <a:prstGeom prst="rect">
            <a:avLst/>
          </a:prstGeom>
          <a:gradFill rotWithShape="0">
            <a:gsLst>
              <a:gs pos="0">
                <a:srgbClr val="FF99CC">
                  <a:gamma/>
                  <a:tint val="0"/>
                  <a:invGamma/>
                </a:srgbClr>
              </a:gs>
              <a:gs pos="100000">
                <a:srgbClr val="FF99CC"/>
              </a:gs>
            </a:gsLst>
            <a:path path="shape">
              <a:fillToRect l="50000" t="50000" r="50000" b="50000"/>
            </a:path>
          </a:gradFill>
          <a:ln w="317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 dirty="0" smtClean="0">
                <a:solidFill>
                  <a:srgbClr val="CC0000"/>
                </a:solidFill>
              </a:rPr>
              <a:t>ROD</a:t>
            </a:r>
          </a:p>
        </p:txBody>
      </p:sp>
      <p:sp>
        <p:nvSpPr>
          <p:cNvPr id="90" name="Text Box 27"/>
          <p:cNvSpPr txBox="1">
            <a:spLocks noChangeArrowheads="1"/>
          </p:cNvSpPr>
          <p:nvPr/>
        </p:nvSpPr>
        <p:spPr bwMode="auto">
          <a:xfrm>
            <a:off x="7253225" y="1962475"/>
            <a:ext cx="10431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? </a:t>
            </a:r>
            <a:r>
              <a:rPr lang="en-US" sz="1400" dirty="0"/>
              <a:t>Liens </a:t>
            </a:r>
            <a:r>
              <a:rPr lang="fr-FR" sz="1400" dirty="0"/>
              <a:t>optiques</a:t>
            </a:r>
            <a:endParaRPr lang="en-US" sz="1200" b="1" dirty="0"/>
          </a:p>
        </p:txBody>
      </p:sp>
      <p:sp>
        <p:nvSpPr>
          <p:cNvPr id="166" name="Text Box 24"/>
          <p:cNvSpPr txBox="1">
            <a:spLocks noChangeArrowheads="1"/>
          </p:cNvSpPr>
          <p:nvPr/>
        </p:nvSpPr>
        <p:spPr bwMode="auto">
          <a:xfrm>
            <a:off x="7505005" y="3634078"/>
            <a:ext cx="1139886" cy="307777"/>
          </a:xfrm>
          <a:prstGeom prst="rect">
            <a:avLst/>
          </a:prstGeom>
          <a:gradFill rotWithShape="0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0" rIns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6600"/>
                </a:solidFill>
              </a:rPr>
              <a:t>L1A Trigger</a:t>
            </a:r>
            <a:endParaRPr lang="en-US" b="1" dirty="0">
              <a:solidFill>
                <a:srgbClr val="006600"/>
              </a:solidFill>
            </a:endParaRPr>
          </a:p>
        </p:txBody>
      </p:sp>
      <p:sp>
        <p:nvSpPr>
          <p:cNvPr id="89" name="Text Box 26"/>
          <p:cNvSpPr txBox="1">
            <a:spLocks noChangeArrowheads="1"/>
          </p:cNvSpPr>
          <p:nvPr/>
        </p:nvSpPr>
        <p:spPr bwMode="auto">
          <a:xfrm>
            <a:off x="5315277" y="1948822"/>
            <a:ext cx="11780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1600 Liens </a:t>
            </a:r>
            <a:r>
              <a:rPr lang="fr-FR" sz="1400" dirty="0"/>
              <a:t>optiques</a:t>
            </a:r>
            <a:endParaRPr lang="en-US" sz="1200" b="1" dirty="0"/>
          </a:p>
        </p:txBody>
      </p:sp>
      <p:cxnSp>
        <p:nvCxnSpPr>
          <p:cNvPr id="170" name="Connecteur droit 169"/>
          <p:cNvCxnSpPr/>
          <p:nvPr/>
        </p:nvCxnSpPr>
        <p:spPr>
          <a:xfrm rot="10800000" flipV="1">
            <a:off x="7433312" y="2712719"/>
            <a:ext cx="28193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cteur droit 170"/>
          <p:cNvCxnSpPr/>
          <p:nvPr/>
        </p:nvCxnSpPr>
        <p:spPr>
          <a:xfrm rot="16200000" flipH="1">
            <a:off x="6620668" y="3504087"/>
            <a:ext cx="574519" cy="6825"/>
          </a:xfrm>
          <a:prstGeom prst="line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 Box 33"/>
          <p:cNvSpPr txBox="1">
            <a:spLocks noChangeArrowheads="1"/>
          </p:cNvSpPr>
          <p:nvPr/>
        </p:nvSpPr>
        <p:spPr bwMode="auto">
          <a:xfrm>
            <a:off x="2237932" y="2892637"/>
            <a:ext cx="1298287" cy="276999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square"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 b="1" dirty="0" smtClean="0">
                <a:solidFill>
                  <a:srgbClr val="006600"/>
                </a:solidFill>
              </a:rPr>
              <a:t>128 cellules/FEB</a:t>
            </a:r>
            <a:endParaRPr lang="fr-FR" sz="1200" dirty="0"/>
          </a:p>
        </p:txBody>
      </p:sp>
      <p:sp>
        <p:nvSpPr>
          <p:cNvPr id="176" name="ZoneTexte 175"/>
          <p:cNvSpPr txBox="1"/>
          <p:nvPr/>
        </p:nvSpPr>
        <p:spPr>
          <a:xfrm>
            <a:off x="7634064" y="3984855"/>
            <a:ext cx="8082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&gt;100 KHz</a:t>
            </a:r>
            <a:endParaRPr lang="en-US" sz="1100" dirty="0"/>
          </a:p>
        </p:txBody>
      </p:sp>
      <p:sp>
        <p:nvSpPr>
          <p:cNvPr id="177" name="Rectangle 176"/>
          <p:cNvSpPr/>
          <p:nvPr/>
        </p:nvSpPr>
        <p:spPr>
          <a:xfrm>
            <a:off x="6215289" y="2687663"/>
            <a:ext cx="13230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 smtClean="0">
                <a:sym typeface="Symbol" pitchFamily="18" charset="2"/>
              </a:rPr>
              <a:t>E =  </a:t>
            </a:r>
            <a:r>
              <a:rPr lang="en-US" sz="800" dirty="0" err="1" smtClean="0">
                <a:sym typeface="Symbol" pitchFamily="18" charset="2"/>
              </a:rPr>
              <a:t>a</a:t>
            </a:r>
            <a:r>
              <a:rPr lang="en-US" sz="800" baseline="-25000" dirty="0" err="1" smtClean="0">
                <a:sym typeface="Symbol" pitchFamily="18" charset="2"/>
              </a:rPr>
              <a:t>i</a:t>
            </a:r>
            <a:r>
              <a:rPr lang="en-US" sz="800" baseline="-25000" dirty="0" smtClean="0">
                <a:sym typeface="Symbol" pitchFamily="18" charset="2"/>
              </a:rPr>
              <a:t>  </a:t>
            </a:r>
            <a:r>
              <a:rPr lang="en-US" sz="800" dirty="0" smtClean="0">
                <a:sym typeface="Symbol" pitchFamily="18" charset="2"/>
              </a:rPr>
              <a:t>(S</a:t>
            </a:r>
            <a:r>
              <a:rPr lang="en-US" sz="800" baseline="-25000" dirty="0" smtClean="0">
                <a:sym typeface="Symbol" pitchFamily="18" charset="2"/>
              </a:rPr>
              <a:t>i</a:t>
            </a:r>
            <a:r>
              <a:rPr lang="en-US" sz="800" dirty="0" smtClean="0">
                <a:sym typeface="Symbol" pitchFamily="18" charset="2"/>
              </a:rPr>
              <a:t> - PED)</a:t>
            </a:r>
          </a:p>
          <a:p>
            <a:pPr>
              <a:spcBef>
                <a:spcPct val="50000"/>
              </a:spcBef>
            </a:pPr>
            <a:r>
              <a:rPr lang="en-US" sz="800" dirty="0" smtClean="0">
                <a:sym typeface="Symbol" pitchFamily="18" charset="2"/>
              </a:rPr>
              <a:t>E  =  b</a:t>
            </a:r>
            <a:r>
              <a:rPr lang="en-US" sz="800" baseline="-25000" dirty="0" smtClean="0">
                <a:sym typeface="Symbol" pitchFamily="18" charset="2"/>
              </a:rPr>
              <a:t>i  </a:t>
            </a:r>
            <a:r>
              <a:rPr lang="en-US" sz="800" dirty="0" smtClean="0">
                <a:sym typeface="Symbol" pitchFamily="18" charset="2"/>
              </a:rPr>
              <a:t>(S</a:t>
            </a:r>
            <a:r>
              <a:rPr lang="en-US" sz="800" baseline="-25000" dirty="0" smtClean="0">
                <a:sym typeface="Symbol" pitchFamily="18" charset="2"/>
              </a:rPr>
              <a:t>i</a:t>
            </a:r>
            <a:r>
              <a:rPr lang="en-US" sz="800" dirty="0" smtClean="0">
                <a:sym typeface="Symbol" pitchFamily="18" charset="2"/>
              </a:rPr>
              <a:t> - PED)</a:t>
            </a:r>
          </a:p>
          <a:p>
            <a:pPr>
              <a:spcBef>
                <a:spcPct val="50000"/>
              </a:spcBef>
            </a:pPr>
            <a:r>
              <a:rPr lang="en-US" sz="800" dirty="0" smtClean="0">
                <a:sym typeface="Symbol" pitchFamily="18" charset="2"/>
              </a:rPr>
              <a:t></a:t>
            </a:r>
            <a:r>
              <a:rPr lang="en-US" sz="800" baseline="30000" dirty="0" smtClean="0">
                <a:sym typeface="Symbol" pitchFamily="18" charset="2"/>
              </a:rPr>
              <a:t>2</a:t>
            </a:r>
            <a:r>
              <a:rPr lang="en-US" sz="800" dirty="0" smtClean="0">
                <a:sym typeface="Symbol" pitchFamily="18" charset="2"/>
              </a:rPr>
              <a:t> =  (S</a:t>
            </a:r>
            <a:r>
              <a:rPr lang="en-US" sz="800" baseline="-25000" dirty="0" smtClean="0">
                <a:sym typeface="Symbol" pitchFamily="18" charset="2"/>
              </a:rPr>
              <a:t>i</a:t>
            </a:r>
            <a:r>
              <a:rPr lang="en-US" sz="800" dirty="0" smtClean="0">
                <a:sym typeface="Symbol" pitchFamily="18" charset="2"/>
              </a:rPr>
              <a:t> - PED - E </a:t>
            </a:r>
            <a:r>
              <a:rPr lang="en-US" sz="800" dirty="0" err="1" smtClean="0">
                <a:sym typeface="Symbol" pitchFamily="18" charset="2"/>
              </a:rPr>
              <a:t>g</a:t>
            </a:r>
            <a:r>
              <a:rPr lang="en-US" sz="800" baseline="-25000" dirty="0" err="1" smtClean="0">
                <a:sym typeface="Symbol" pitchFamily="18" charset="2"/>
              </a:rPr>
              <a:t>i</a:t>
            </a:r>
            <a:r>
              <a:rPr lang="en-US" sz="800" dirty="0" smtClean="0">
                <a:sym typeface="Symbol" pitchFamily="18" charset="2"/>
              </a:rPr>
              <a:t>) </a:t>
            </a:r>
            <a:r>
              <a:rPr lang="en-US" sz="800" baseline="30000" dirty="0" smtClean="0">
                <a:sym typeface="Symbol" pitchFamily="18" charset="2"/>
              </a:rPr>
              <a:t>2</a:t>
            </a:r>
            <a:endParaRPr lang="en-US" sz="800" dirty="0">
              <a:sym typeface="Symbol" pitchFamily="18" charset="2"/>
            </a:endParaRPr>
          </a:p>
        </p:txBody>
      </p:sp>
      <p:pic>
        <p:nvPicPr>
          <p:cNvPr id="76" name="Picture 4"/>
          <p:cNvPicPr>
            <a:picLocks noChangeAspect="1" noChangeArrowheads="1"/>
          </p:cNvPicPr>
          <p:nvPr/>
        </p:nvPicPr>
        <p:blipFill>
          <a:blip r:embed="rId4" cstate="print"/>
          <a:srcRect l="4950" t="16944" r="12321"/>
          <a:stretch>
            <a:fillRect/>
          </a:stretch>
        </p:blipFill>
        <p:spPr bwMode="auto">
          <a:xfrm>
            <a:off x="16184" y="4256712"/>
            <a:ext cx="2342342" cy="166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" name="Rectangle 19"/>
          <p:cNvSpPr>
            <a:spLocks noChangeArrowheads="1"/>
          </p:cNvSpPr>
          <p:nvPr/>
        </p:nvSpPr>
        <p:spPr bwMode="auto">
          <a:xfrm>
            <a:off x="2944821" y="2189684"/>
            <a:ext cx="1311589" cy="59531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 dirty="0" smtClean="0">
                <a:solidFill>
                  <a:srgbClr val="006600"/>
                </a:solidFill>
              </a:rPr>
              <a:t>128 * 12 </a:t>
            </a:r>
            <a:r>
              <a:rPr lang="fr-FR" sz="1400" b="1" dirty="0">
                <a:solidFill>
                  <a:srgbClr val="006600"/>
                </a:solidFill>
              </a:rPr>
              <a:t>Bits</a:t>
            </a:r>
          </a:p>
          <a:p>
            <a:pPr algn="ctr"/>
            <a:r>
              <a:rPr lang="fr-FR" sz="1400" b="1" dirty="0" err="1" smtClean="0">
                <a:solidFill>
                  <a:srgbClr val="006600"/>
                </a:solidFill>
              </a:rPr>
              <a:t>ADCs</a:t>
            </a:r>
            <a:r>
              <a:rPr lang="fr-FR" sz="1400" b="1" dirty="0" smtClean="0">
                <a:solidFill>
                  <a:srgbClr val="006600"/>
                </a:solidFill>
              </a:rPr>
              <a:t> 40 MHz</a:t>
            </a:r>
            <a:endParaRPr lang="fr-FR" sz="1200" dirty="0"/>
          </a:p>
        </p:txBody>
      </p:sp>
      <p:cxnSp>
        <p:nvCxnSpPr>
          <p:cNvPr id="111" name="Connecteur droit 110"/>
          <p:cNvCxnSpPr/>
          <p:nvPr/>
        </p:nvCxnSpPr>
        <p:spPr>
          <a:xfrm rot="16200000" flipH="1">
            <a:off x="7252336" y="3171826"/>
            <a:ext cx="922020" cy="11428"/>
          </a:xfrm>
          <a:prstGeom prst="line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cteur droit 122"/>
          <p:cNvCxnSpPr/>
          <p:nvPr/>
        </p:nvCxnSpPr>
        <p:spPr>
          <a:xfrm rot="10800000">
            <a:off x="6911340" y="3794761"/>
            <a:ext cx="594360" cy="76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cteur droit 125"/>
          <p:cNvCxnSpPr/>
          <p:nvPr/>
        </p:nvCxnSpPr>
        <p:spPr>
          <a:xfrm rot="16200000" flipH="1">
            <a:off x="7623810" y="3413760"/>
            <a:ext cx="445770" cy="11430"/>
          </a:xfrm>
          <a:prstGeom prst="line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cteur droit 127"/>
          <p:cNvCxnSpPr/>
          <p:nvPr/>
        </p:nvCxnSpPr>
        <p:spPr>
          <a:xfrm rot="16200000" flipH="1">
            <a:off x="7719060" y="3406140"/>
            <a:ext cx="445770" cy="11430"/>
          </a:xfrm>
          <a:prstGeom prst="line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128"/>
          <p:cNvSpPr/>
          <p:nvPr/>
        </p:nvSpPr>
        <p:spPr>
          <a:xfrm>
            <a:off x="7255419" y="2695283"/>
            <a:ext cx="4103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>
                <a:sym typeface="Symbol" pitchFamily="18" charset="2"/>
              </a:rPr>
              <a:t>?</a:t>
            </a:r>
            <a:endParaRPr lang="en-US" sz="280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 </a:t>
            </a:r>
            <a:r>
              <a:rPr lang="en-US" dirty="0" err="1" smtClean="0"/>
              <a:t>modèle</a:t>
            </a:r>
            <a:r>
              <a:rPr lang="en-US" dirty="0" smtClean="0"/>
              <a:t> de ROD</a:t>
            </a:r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02/03/2010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de Service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80C0B5-985F-4F5C-A248-B319EADAF842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  <p:sp>
        <p:nvSpPr>
          <p:cNvPr id="10" name="AutoShape 5"/>
          <p:cNvSpPr>
            <a:spLocks noChangeAspect="1" noChangeArrowheads="1" noTextEdit="1"/>
          </p:cNvSpPr>
          <p:nvPr/>
        </p:nvSpPr>
        <p:spPr bwMode="auto">
          <a:xfrm>
            <a:off x="-116660" y="1239305"/>
            <a:ext cx="9221788" cy="489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2570978" y="2242605"/>
            <a:ext cx="44450" cy="42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4"/>
              </a:cxn>
              <a:cxn ang="0">
                <a:pos x="56" y="27"/>
              </a:cxn>
              <a:cxn ang="0">
                <a:pos x="0" y="0"/>
              </a:cxn>
            </a:cxnLst>
            <a:rect l="0" t="0" r="r" b="b"/>
            <a:pathLst>
              <a:path w="56" h="54">
                <a:moveTo>
                  <a:pt x="0" y="0"/>
                </a:moveTo>
                <a:lnTo>
                  <a:pt x="0" y="54"/>
                </a:lnTo>
                <a:lnTo>
                  <a:pt x="56" y="2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>
            <a:off x="1658165" y="2269592"/>
            <a:ext cx="919163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804215" y="2187042"/>
            <a:ext cx="657225" cy="1508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1875653" y="2193392"/>
            <a:ext cx="6223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</a:rPr>
              <a:t>12 x 1 fibers</a:t>
            </a:r>
            <a:endParaRPr lang="en-US"/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281803" y="1280580"/>
            <a:ext cx="1625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FEB (1524 modules)</a:t>
            </a:r>
            <a:endParaRPr lang="en-US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4529953" y="1294867"/>
            <a:ext cx="15763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</a:rPr>
              <a:t>ROD (108 modules)</a:t>
            </a:r>
            <a:endParaRPr lang="en-US"/>
          </a:p>
        </p:txBody>
      </p:sp>
      <p:sp>
        <p:nvSpPr>
          <p:cNvPr id="17" name="Freeform 12"/>
          <p:cNvSpPr>
            <a:spLocks/>
          </p:cNvSpPr>
          <p:nvPr/>
        </p:nvSpPr>
        <p:spPr bwMode="auto">
          <a:xfrm>
            <a:off x="2577328" y="4303180"/>
            <a:ext cx="44450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6"/>
              </a:cxn>
              <a:cxn ang="0">
                <a:pos x="55" y="28"/>
              </a:cxn>
              <a:cxn ang="0">
                <a:pos x="0" y="0"/>
              </a:cxn>
            </a:cxnLst>
            <a:rect l="0" t="0" r="r" b="b"/>
            <a:pathLst>
              <a:path w="55" h="56">
                <a:moveTo>
                  <a:pt x="0" y="0"/>
                </a:moveTo>
                <a:lnTo>
                  <a:pt x="0" y="56"/>
                </a:lnTo>
                <a:lnTo>
                  <a:pt x="55" y="2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Line 13"/>
          <p:cNvSpPr>
            <a:spLocks noChangeShapeType="1"/>
          </p:cNvSpPr>
          <p:nvPr/>
        </p:nvSpPr>
        <p:spPr bwMode="auto">
          <a:xfrm>
            <a:off x="1658165" y="4325405"/>
            <a:ext cx="919163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1804215" y="4242855"/>
            <a:ext cx="657225" cy="1508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1875653" y="4249205"/>
            <a:ext cx="6223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</a:rPr>
              <a:t>12 x 4 fibers</a:t>
            </a:r>
            <a:endParaRPr lang="en-US"/>
          </a:p>
        </p:txBody>
      </p:sp>
      <p:sp>
        <p:nvSpPr>
          <p:cNvPr id="21" name="Freeform 16"/>
          <p:cNvSpPr>
            <a:spLocks/>
          </p:cNvSpPr>
          <p:nvPr/>
        </p:nvSpPr>
        <p:spPr bwMode="auto">
          <a:xfrm>
            <a:off x="2577328" y="3341155"/>
            <a:ext cx="44450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6"/>
              </a:cxn>
              <a:cxn ang="0">
                <a:pos x="55" y="28"/>
              </a:cxn>
              <a:cxn ang="0">
                <a:pos x="0" y="0"/>
              </a:cxn>
            </a:cxnLst>
            <a:rect l="0" t="0" r="r" b="b"/>
            <a:pathLst>
              <a:path w="55" h="56">
                <a:moveTo>
                  <a:pt x="0" y="0"/>
                </a:moveTo>
                <a:lnTo>
                  <a:pt x="0" y="56"/>
                </a:lnTo>
                <a:lnTo>
                  <a:pt x="55" y="2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>
            <a:off x="1658165" y="3363380"/>
            <a:ext cx="919163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1804215" y="3280830"/>
            <a:ext cx="657225" cy="1508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1875653" y="3287180"/>
            <a:ext cx="6223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</a:rPr>
              <a:t>12 x 7 fibers</a:t>
            </a:r>
            <a:endParaRPr lang="en-US"/>
          </a:p>
        </p:txBody>
      </p:sp>
      <p:sp>
        <p:nvSpPr>
          <p:cNvPr id="25" name="Freeform 20"/>
          <p:cNvSpPr>
            <a:spLocks/>
          </p:cNvSpPr>
          <p:nvPr/>
        </p:nvSpPr>
        <p:spPr bwMode="auto">
          <a:xfrm>
            <a:off x="2577328" y="5398555"/>
            <a:ext cx="44450" cy="42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5"/>
              </a:cxn>
              <a:cxn ang="0">
                <a:pos x="55" y="28"/>
              </a:cxn>
              <a:cxn ang="0">
                <a:pos x="0" y="0"/>
              </a:cxn>
            </a:cxnLst>
            <a:rect l="0" t="0" r="r" b="b"/>
            <a:pathLst>
              <a:path w="55" h="55">
                <a:moveTo>
                  <a:pt x="0" y="0"/>
                </a:moveTo>
                <a:lnTo>
                  <a:pt x="0" y="55"/>
                </a:lnTo>
                <a:lnTo>
                  <a:pt x="55" y="2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21"/>
          <p:cNvSpPr>
            <a:spLocks noChangeShapeType="1"/>
          </p:cNvSpPr>
          <p:nvPr/>
        </p:nvSpPr>
        <p:spPr bwMode="auto">
          <a:xfrm>
            <a:off x="1658165" y="5420780"/>
            <a:ext cx="919163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Rectangle 22"/>
          <p:cNvSpPr>
            <a:spLocks noChangeArrowheads="1"/>
          </p:cNvSpPr>
          <p:nvPr/>
        </p:nvSpPr>
        <p:spPr bwMode="auto">
          <a:xfrm>
            <a:off x="1804215" y="5336642"/>
            <a:ext cx="657225" cy="152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Rectangle 23"/>
          <p:cNvSpPr>
            <a:spLocks noChangeArrowheads="1"/>
          </p:cNvSpPr>
          <p:nvPr/>
        </p:nvSpPr>
        <p:spPr bwMode="auto">
          <a:xfrm>
            <a:off x="1875653" y="5342992"/>
            <a:ext cx="6223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</a:rPr>
              <a:t>12 x 2 fibers</a:t>
            </a:r>
            <a:endParaRPr lang="en-US"/>
          </a:p>
        </p:txBody>
      </p:sp>
      <p:sp>
        <p:nvSpPr>
          <p:cNvPr id="29" name="Freeform 24"/>
          <p:cNvSpPr>
            <a:spLocks/>
          </p:cNvSpPr>
          <p:nvPr/>
        </p:nvSpPr>
        <p:spPr bwMode="auto">
          <a:xfrm>
            <a:off x="519928" y="2598205"/>
            <a:ext cx="1093788" cy="42862"/>
          </a:xfrm>
          <a:custGeom>
            <a:avLst/>
            <a:gdLst/>
            <a:ahLst/>
            <a:cxnLst>
              <a:cxn ang="0">
                <a:pos x="1324" y="0"/>
              </a:cxn>
              <a:cxn ang="0">
                <a:pos x="0" y="0"/>
              </a:cxn>
              <a:cxn ang="0">
                <a:pos x="55" y="54"/>
              </a:cxn>
              <a:cxn ang="0">
                <a:pos x="1379" y="54"/>
              </a:cxn>
              <a:cxn ang="0">
                <a:pos x="1324" y="0"/>
              </a:cxn>
            </a:cxnLst>
            <a:rect l="0" t="0" r="r" b="b"/>
            <a:pathLst>
              <a:path w="1379" h="54">
                <a:moveTo>
                  <a:pt x="1324" y="0"/>
                </a:moveTo>
                <a:lnTo>
                  <a:pt x="0" y="0"/>
                </a:lnTo>
                <a:lnTo>
                  <a:pt x="55" y="54"/>
                </a:lnTo>
                <a:lnTo>
                  <a:pt x="1379" y="54"/>
                </a:lnTo>
                <a:lnTo>
                  <a:pt x="1324" y="0"/>
                </a:lnTo>
                <a:close/>
              </a:path>
            </a:pathLst>
          </a:custGeom>
          <a:solidFill>
            <a:srgbClr val="C0C0C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Freeform 25"/>
          <p:cNvSpPr>
            <a:spLocks/>
          </p:cNvSpPr>
          <p:nvPr/>
        </p:nvSpPr>
        <p:spPr bwMode="auto">
          <a:xfrm>
            <a:off x="1566090" y="1915580"/>
            <a:ext cx="42863" cy="720725"/>
          </a:xfrm>
          <a:custGeom>
            <a:avLst/>
            <a:gdLst/>
            <a:ahLst/>
            <a:cxnLst>
              <a:cxn ang="0">
                <a:pos x="54" y="909"/>
              </a:cxn>
              <a:cxn ang="0">
                <a:pos x="0" y="854"/>
              </a:cxn>
              <a:cxn ang="0">
                <a:pos x="0" y="0"/>
              </a:cxn>
              <a:cxn ang="0">
                <a:pos x="54" y="54"/>
              </a:cxn>
              <a:cxn ang="0">
                <a:pos x="54" y="909"/>
              </a:cxn>
            </a:cxnLst>
            <a:rect l="0" t="0" r="r" b="b"/>
            <a:pathLst>
              <a:path w="54" h="909">
                <a:moveTo>
                  <a:pt x="54" y="909"/>
                </a:moveTo>
                <a:lnTo>
                  <a:pt x="0" y="854"/>
                </a:lnTo>
                <a:lnTo>
                  <a:pt x="0" y="0"/>
                </a:lnTo>
                <a:lnTo>
                  <a:pt x="54" y="54"/>
                </a:lnTo>
                <a:lnTo>
                  <a:pt x="54" y="909"/>
                </a:lnTo>
                <a:close/>
              </a:path>
            </a:pathLst>
          </a:custGeom>
          <a:solidFill>
            <a:srgbClr val="C0C0C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Rectangle 26"/>
          <p:cNvSpPr>
            <a:spLocks noChangeArrowheads="1"/>
          </p:cNvSpPr>
          <p:nvPr/>
        </p:nvSpPr>
        <p:spPr bwMode="auto">
          <a:xfrm>
            <a:off x="515165" y="1915580"/>
            <a:ext cx="1050925" cy="677862"/>
          </a:xfrm>
          <a:prstGeom prst="rect">
            <a:avLst/>
          </a:prstGeom>
          <a:solidFill>
            <a:srgbClr val="FFFF99"/>
          </a:solidFill>
          <a:ln w="15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27"/>
          <p:cNvSpPr>
            <a:spLocks noChangeArrowheads="1"/>
          </p:cNvSpPr>
          <p:nvPr/>
        </p:nvSpPr>
        <p:spPr bwMode="auto">
          <a:xfrm>
            <a:off x="1029515" y="2087030"/>
            <a:ext cx="777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33" name="Rectangle 28"/>
          <p:cNvSpPr>
            <a:spLocks noChangeArrowheads="1"/>
          </p:cNvSpPr>
          <p:nvPr/>
        </p:nvSpPr>
        <p:spPr bwMode="auto">
          <a:xfrm>
            <a:off x="688203" y="2250542"/>
            <a:ext cx="7842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Pre-Sampler</a:t>
            </a:r>
            <a:endParaRPr lang="en-US"/>
          </a:p>
        </p:txBody>
      </p:sp>
      <p:sp>
        <p:nvSpPr>
          <p:cNvPr id="34" name="Freeform 29"/>
          <p:cNvSpPr>
            <a:spLocks/>
          </p:cNvSpPr>
          <p:nvPr/>
        </p:nvSpPr>
        <p:spPr bwMode="auto">
          <a:xfrm>
            <a:off x="515165" y="3687230"/>
            <a:ext cx="1093788" cy="42862"/>
          </a:xfrm>
          <a:custGeom>
            <a:avLst/>
            <a:gdLst/>
            <a:ahLst/>
            <a:cxnLst>
              <a:cxn ang="0">
                <a:pos x="1324" y="0"/>
              </a:cxn>
              <a:cxn ang="0">
                <a:pos x="0" y="0"/>
              </a:cxn>
              <a:cxn ang="0">
                <a:pos x="54" y="56"/>
              </a:cxn>
              <a:cxn ang="0">
                <a:pos x="1378" y="56"/>
              </a:cxn>
              <a:cxn ang="0">
                <a:pos x="1324" y="0"/>
              </a:cxn>
            </a:cxnLst>
            <a:rect l="0" t="0" r="r" b="b"/>
            <a:pathLst>
              <a:path w="1378" h="56">
                <a:moveTo>
                  <a:pt x="1324" y="0"/>
                </a:moveTo>
                <a:lnTo>
                  <a:pt x="0" y="0"/>
                </a:lnTo>
                <a:lnTo>
                  <a:pt x="54" y="56"/>
                </a:lnTo>
                <a:lnTo>
                  <a:pt x="1378" y="56"/>
                </a:lnTo>
                <a:lnTo>
                  <a:pt x="1324" y="0"/>
                </a:lnTo>
                <a:close/>
              </a:path>
            </a:pathLst>
          </a:custGeom>
          <a:solidFill>
            <a:srgbClr val="C0C0C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Freeform 30"/>
          <p:cNvSpPr>
            <a:spLocks/>
          </p:cNvSpPr>
          <p:nvPr/>
        </p:nvSpPr>
        <p:spPr bwMode="auto">
          <a:xfrm>
            <a:off x="1566090" y="3009367"/>
            <a:ext cx="42863" cy="720725"/>
          </a:xfrm>
          <a:custGeom>
            <a:avLst/>
            <a:gdLst/>
            <a:ahLst/>
            <a:cxnLst>
              <a:cxn ang="0">
                <a:pos x="54" y="910"/>
              </a:cxn>
              <a:cxn ang="0">
                <a:pos x="0" y="854"/>
              </a:cxn>
              <a:cxn ang="0">
                <a:pos x="0" y="0"/>
              </a:cxn>
              <a:cxn ang="0">
                <a:pos x="54" y="56"/>
              </a:cxn>
              <a:cxn ang="0">
                <a:pos x="54" y="910"/>
              </a:cxn>
            </a:cxnLst>
            <a:rect l="0" t="0" r="r" b="b"/>
            <a:pathLst>
              <a:path w="54" h="910">
                <a:moveTo>
                  <a:pt x="54" y="910"/>
                </a:moveTo>
                <a:lnTo>
                  <a:pt x="0" y="854"/>
                </a:lnTo>
                <a:lnTo>
                  <a:pt x="0" y="0"/>
                </a:lnTo>
                <a:lnTo>
                  <a:pt x="54" y="56"/>
                </a:lnTo>
                <a:lnTo>
                  <a:pt x="54" y="910"/>
                </a:lnTo>
                <a:close/>
              </a:path>
            </a:pathLst>
          </a:custGeom>
          <a:solidFill>
            <a:srgbClr val="C0C0C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Rectangle 31"/>
          <p:cNvSpPr>
            <a:spLocks noChangeArrowheads="1"/>
          </p:cNvSpPr>
          <p:nvPr/>
        </p:nvSpPr>
        <p:spPr bwMode="auto">
          <a:xfrm>
            <a:off x="515165" y="3009367"/>
            <a:ext cx="1050925" cy="677862"/>
          </a:xfrm>
          <a:prstGeom prst="rect">
            <a:avLst/>
          </a:prstGeom>
          <a:solidFill>
            <a:srgbClr val="FFFF99"/>
          </a:solidFill>
          <a:ln w="15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Rectangle 32"/>
          <p:cNvSpPr>
            <a:spLocks noChangeArrowheads="1"/>
          </p:cNvSpPr>
          <p:nvPr/>
        </p:nvSpPr>
        <p:spPr bwMode="auto">
          <a:xfrm>
            <a:off x="1029515" y="3182405"/>
            <a:ext cx="777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7</a:t>
            </a:r>
            <a:endParaRPr lang="en-US"/>
          </a:p>
        </p:txBody>
      </p:sp>
      <p:sp>
        <p:nvSpPr>
          <p:cNvPr id="38" name="Rectangle 33"/>
          <p:cNvSpPr>
            <a:spLocks noChangeArrowheads="1"/>
          </p:cNvSpPr>
          <p:nvPr/>
        </p:nvSpPr>
        <p:spPr bwMode="auto">
          <a:xfrm>
            <a:off x="910453" y="3345917"/>
            <a:ext cx="3254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Front</a:t>
            </a:r>
            <a:endParaRPr lang="en-US"/>
          </a:p>
        </p:txBody>
      </p:sp>
      <p:sp>
        <p:nvSpPr>
          <p:cNvPr id="39" name="Freeform 34"/>
          <p:cNvSpPr>
            <a:spLocks/>
          </p:cNvSpPr>
          <p:nvPr/>
        </p:nvSpPr>
        <p:spPr bwMode="auto">
          <a:xfrm>
            <a:off x="515165" y="5744630"/>
            <a:ext cx="1093788" cy="42862"/>
          </a:xfrm>
          <a:custGeom>
            <a:avLst/>
            <a:gdLst/>
            <a:ahLst/>
            <a:cxnLst>
              <a:cxn ang="0">
                <a:pos x="1324" y="0"/>
              </a:cxn>
              <a:cxn ang="0">
                <a:pos x="0" y="0"/>
              </a:cxn>
              <a:cxn ang="0">
                <a:pos x="54" y="55"/>
              </a:cxn>
              <a:cxn ang="0">
                <a:pos x="1378" y="55"/>
              </a:cxn>
              <a:cxn ang="0">
                <a:pos x="1324" y="0"/>
              </a:cxn>
            </a:cxnLst>
            <a:rect l="0" t="0" r="r" b="b"/>
            <a:pathLst>
              <a:path w="1378" h="55">
                <a:moveTo>
                  <a:pt x="1324" y="0"/>
                </a:moveTo>
                <a:lnTo>
                  <a:pt x="0" y="0"/>
                </a:lnTo>
                <a:lnTo>
                  <a:pt x="54" y="55"/>
                </a:lnTo>
                <a:lnTo>
                  <a:pt x="1378" y="55"/>
                </a:lnTo>
                <a:lnTo>
                  <a:pt x="1324" y="0"/>
                </a:lnTo>
                <a:close/>
              </a:path>
            </a:pathLst>
          </a:custGeom>
          <a:solidFill>
            <a:srgbClr val="C0C0C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Freeform 35"/>
          <p:cNvSpPr>
            <a:spLocks/>
          </p:cNvSpPr>
          <p:nvPr/>
        </p:nvSpPr>
        <p:spPr bwMode="auto">
          <a:xfrm>
            <a:off x="1566090" y="5066767"/>
            <a:ext cx="42863" cy="720725"/>
          </a:xfrm>
          <a:custGeom>
            <a:avLst/>
            <a:gdLst/>
            <a:ahLst/>
            <a:cxnLst>
              <a:cxn ang="0">
                <a:pos x="54" y="909"/>
              </a:cxn>
              <a:cxn ang="0">
                <a:pos x="0" y="854"/>
              </a:cxn>
              <a:cxn ang="0">
                <a:pos x="0" y="0"/>
              </a:cxn>
              <a:cxn ang="0">
                <a:pos x="54" y="54"/>
              </a:cxn>
              <a:cxn ang="0">
                <a:pos x="54" y="909"/>
              </a:cxn>
            </a:cxnLst>
            <a:rect l="0" t="0" r="r" b="b"/>
            <a:pathLst>
              <a:path w="54" h="909">
                <a:moveTo>
                  <a:pt x="54" y="909"/>
                </a:moveTo>
                <a:lnTo>
                  <a:pt x="0" y="854"/>
                </a:lnTo>
                <a:lnTo>
                  <a:pt x="0" y="0"/>
                </a:lnTo>
                <a:lnTo>
                  <a:pt x="54" y="54"/>
                </a:lnTo>
                <a:lnTo>
                  <a:pt x="54" y="909"/>
                </a:lnTo>
                <a:close/>
              </a:path>
            </a:pathLst>
          </a:custGeom>
          <a:solidFill>
            <a:srgbClr val="C0C0C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Rectangle 36"/>
          <p:cNvSpPr>
            <a:spLocks noChangeArrowheads="1"/>
          </p:cNvSpPr>
          <p:nvPr/>
        </p:nvSpPr>
        <p:spPr bwMode="auto">
          <a:xfrm>
            <a:off x="515165" y="5066767"/>
            <a:ext cx="1050925" cy="677862"/>
          </a:xfrm>
          <a:prstGeom prst="rect">
            <a:avLst/>
          </a:prstGeom>
          <a:solidFill>
            <a:srgbClr val="FFFF99"/>
          </a:solidFill>
          <a:ln w="15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Rectangle 37"/>
          <p:cNvSpPr>
            <a:spLocks noChangeArrowheads="1"/>
          </p:cNvSpPr>
          <p:nvPr/>
        </p:nvSpPr>
        <p:spPr bwMode="auto">
          <a:xfrm>
            <a:off x="1029515" y="5238217"/>
            <a:ext cx="777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2</a:t>
            </a:r>
            <a:endParaRPr lang="en-US"/>
          </a:p>
        </p:txBody>
      </p:sp>
      <p:sp>
        <p:nvSpPr>
          <p:cNvPr id="43" name="Rectangle 38"/>
          <p:cNvSpPr>
            <a:spLocks noChangeArrowheads="1"/>
          </p:cNvSpPr>
          <p:nvPr/>
        </p:nvSpPr>
        <p:spPr bwMode="auto">
          <a:xfrm>
            <a:off x="915215" y="5401730"/>
            <a:ext cx="3111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Back</a:t>
            </a:r>
            <a:endParaRPr lang="en-US"/>
          </a:p>
        </p:txBody>
      </p:sp>
      <p:sp>
        <p:nvSpPr>
          <p:cNvPr id="44" name="Freeform 39"/>
          <p:cNvSpPr>
            <a:spLocks/>
          </p:cNvSpPr>
          <p:nvPr/>
        </p:nvSpPr>
        <p:spPr bwMode="auto">
          <a:xfrm>
            <a:off x="515165" y="4649255"/>
            <a:ext cx="1093788" cy="44450"/>
          </a:xfrm>
          <a:custGeom>
            <a:avLst/>
            <a:gdLst/>
            <a:ahLst/>
            <a:cxnLst>
              <a:cxn ang="0">
                <a:pos x="1324" y="0"/>
              </a:cxn>
              <a:cxn ang="0">
                <a:pos x="0" y="0"/>
              </a:cxn>
              <a:cxn ang="0">
                <a:pos x="54" y="56"/>
              </a:cxn>
              <a:cxn ang="0">
                <a:pos x="1378" y="56"/>
              </a:cxn>
              <a:cxn ang="0">
                <a:pos x="1324" y="0"/>
              </a:cxn>
            </a:cxnLst>
            <a:rect l="0" t="0" r="r" b="b"/>
            <a:pathLst>
              <a:path w="1378" h="56">
                <a:moveTo>
                  <a:pt x="1324" y="0"/>
                </a:moveTo>
                <a:lnTo>
                  <a:pt x="0" y="0"/>
                </a:lnTo>
                <a:lnTo>
                  <a:pt x="54" y="56"/>
                </a:lnTo>
                <a:lnTo>
                  <a:pt x="1378" y="56"/>
                </a:lnTo>
                <a:lnTo>
                  <a:pt x="1324" y="0"/>
                </a:lnTo>
                <a:close/>
              </a:path>
            </a:pathLst>
          </a:custGeom>
          <a:solidFill>
            <a:srgbClr val="C0C0C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" name="Freeform 40"/>
          <p:cNvSpPr>
            <a:spLocks/>
          </p:cNvSpPr>
          <p:nvPr/>
        </p:nvSpPr>
        <p:spPr bwMode="auto">
          <a:xfrm>
            <a:off x="1566090" y="3971392"/>
            <a:ext cx="42863" cy="722312"/>
          </a:xfrm>
          <a:custGeom>
            <a:avLst/>
            <a:gdLst/>
            <a:ahLst/>
            <a:cxnLst>
              <a:cxn ang="0">
                <a:pos x="54" y="910"/>
              </a:cxn>
              <a:cxn ang="0">
                <a:pos x="0" y="854"/>
              </a:cxn>
              <a:cxn ang="0">
                <a:pos x="0" y="0"/>
              </a:cxn>
              <a:cxn ang="0">
                <a:pos x="54" y="56"/>
              </a:cxn>
              <a:cxn ang="0">
                <a:pos x="54" y="910"/>
              </a:cxn>
            </a:cxnLst>
            <a:rect l="0" t="0" r="r" b="b"/>
            <a:pathLst>
              <a:path w="54" h="910">
                <a:moveTo>
                  <a:pt x="54" y="910"/>
                </a:moveTo>
                <a:lnTo>
                  <a:pt x="0" y="854"/>
                </a:lnTo>
                <a:lnTo>
                  <a:pt x="0" y="0"/>
                </a:lnTo>
                <a:lnTo>
                  <a:pt x="54" y="56"/>
                </a:lnTo>
                <a:lnTo>
                  <a:pt x="54" y="910"/>
                </a:lnTo>
                <a:close/>
              </a:path>
            </a:pathLst>
          </a:custGeom>
          <a:solidFill>
            <a:srgbClr val="C0C0C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Rectangle 41"/>
          <p:cNvSpPr>
            <a:spLocks noChangeArrowheads="1"/>
          </p:cNvSpPr>
          <p:nvPr/>
        </p:nvSpPr>
        <p:spPr bwMode="auto">
          <a:xfrm>
            <a:off x="515165" y="3971392"/>
            <a:ext cx="1050925" cy="677862"/>
          </a:xfrm>
          <a:prstGeom prst="rect">
            <a:avLst/>
          </a:prstGeom>
          <a:solidFill>
            <a:srgbClr val="FFFF99"/>
          </a:solidFill>
          <a:ln w="15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Rectangle 42"/>
          <p:cNvSpPr>
            <a:spLocks noChangeArrowheads="1"/>
          </p:cNvSpPr>
          <p:nvPr/>
        </p:nvSpPr>
        <p:spPr bwMode="auto">
          <a:xfrm>
            <a:off x="1029515" y="4144430"/>
            <a:ext cx="777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4</a:t>
            </a:r>
            <a:endParaRPr lang="en-US"/>
          </a:p>
        </p:txBody>
      </p:sp>
      <p:sp>
        <p:nvSpPr>
          <p:cNvPr id="48" name="Rectangle 43"/>
          <p:cNvSpPr>
            <a:spLocks noChangeArrowheads="1"/>
          </p:cNvSpPr>
          <p:nvPr/>
        </p:nvSpPr>
        <p:spPr bwMode="auto">
          <a:xfrm>
            <a:off x="869178" y="4309530"/>
            <a:ext cx="41275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Middle</a:t>
            </a:r>
            <a:endParaRPr lang="en-US"/>
          </a:p>
        </p:txBody>
      </p:sp>
      <p:sp>
        <p:nvSpPr>
          <p:cNvPr id="49" name="Freeform 44"/>
          <p:cNvSpPr>
            <a:spLocks/>
          </p:cNvSpPr>
          <p:nvPr/>
        </p:nvSpPr>
        <p:spPr bwMode="auto">
          <a:xfrm>
            <a:off x="2659878" y="5887505"/>
            <a:ext cx="5691188" cy="42862"/>
          </a:xfrm>
          <a:custGeom>
            <a:avLst/>
            <a:gdLst/>
            <a:ahLst/>
            <a:cxnLst>
              <a:cxn ang="0">
                <a:pos x="7116" y="0"/>
              </a:cxn>
              <a:cxn ang="0">
                <a:pos x="0" y="0"/>
              </a:cxn>
              <a:cxn ang="0">
                <a:pos x="56" y="55"/>
              </a:cxn>
              <a:cxn ang="0">
                <a:pos x="7170" y="55"/>
              </a:cxn>
              <a:cxn ang="0">
                <a:pos x="7116" y="0"/>
              </a:cxn>
            </a:cxnLst>
            <a:rect l="0" t="0" r="r" b="b"/>
            <a:pathLst>
              <a:path w="7170" h="55">
                <a:moveTo>
                  <a:pt x="7116" y="0"/>
                </a:moveTo>
                <a:lnTo>
                  <a:pt x="0" y="0"/>
                </a:lnTo>
                <a:lnTo>
                  <a:pt x="56" y="55"/>
                </a:lnTo>
                <a:lnTo>
                  <a:pt x="7170" y="55"/>
                </a:lnTo>
                <a:lnTo>
                  <a:pt x="7116" y="0"/>
                </a:lnTo>
                <a:close/>
              </a:path>
            </a:pathLst>
          </a:custGeom>
          <a:solidFill>
            <a:srgbClr val="C0C0C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Freeform 45"/>
          <p:cNvSpPr>
            <a:spLocks/>
          </p:cNvSpPr>
          <p:nvPr/>
        </p:nvSpPr>
        <p:spPr bwMode="auto">
          <a:xfrm>
            <a:off x="8308203" y="1828267"/>
            <a:ext cx="42863" cy="4102100"/>
          </a:xfrm>
          <a:custGeom>
            <a:avLst/>
            <a:gdLst/>
            <a:ahLst/>
            <a:cxnLst>
              <a:cxn ang="0">
                <a:pos x="54" y="5169"/>
              </a:cxn>
              <a:cxn ang="0">
                <a:pos x="0" y="5114"/>
              </a:cxn>
              <a:cxn ang="0">
                <a:pos x="0" y="0"/>
              </a:cxn>
              <a:cxn ang="0">
                <a:pos x="54" y="54"/>
              </a:cxn>
              <a:cxn ang="0">
                <a:pos x="54" y="5169"/>
              </a:cxn>
            </a:cxnLst>
            <a:rect l="0" t="0" r="r" b="b"/>
            <a:pathLst>
              <a:path w="54" h="5169">
                <a:moveTo>
                  <a:pt x="54" y="5169"/>
                </a:moveTo>
                <a:lnTo>
                  <a:pt x="0" y="5114"/>
                </a:lnTo>
                <a:lnTo>
                  <a:pt x="0" y="0"/>
                </a:lnTo>
                <a:lnTo>
                  <a:pt x="54" y="54"/>
                </a:lnTo>
                <a:lnTo>
                  <a:pt x="54" y="5169"/>
                </a:lnTo>
                <a:close/>
              </a:path>
            </a:pathLst>
          </a:custGeom>
          <a:solidFill>
            <a:srgbClr val="C0C0C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Rectangle 46"/>
          <p:cNvSpPr>
            <a:spLocks noChangeArrowheads="1"/>
          </p:cNvSpPr>
          <p:nvPr/>
        </p:nvSpPr>
        <p:spPr bwMode="auto">
          <a:xfrm>
            <a:off x="2659878" y="1828267"/>
            <a:ext cx="5648325" cy="4070350"/>
          </a:xfrm>
          <a:prstGeom prst="rect">
            <a:avLst/>
          </a:prstGeom>
          <a:solidFill>
            <a:srgbClr val="FFCC99"/>
          </a:solidFill>
          <a:ln w="15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" name="Rectangle 47"/>
          <p:cNvSpPr>
            <a:spLocks noChangeArrowheads="1"/>
          </p:cNvSpPr>
          <p:nvPr/>
        </p:nvSpPr>
        <p:spPr bwMode="auto">
          <a:xfrm>
            <a:off x="7474765" y="1915580"/>
            <a:ext cx="612775" cy="700087"/>
          </a:xfrm>
          <a:prstGeom prst="rect">
            <a:avLst/>
          </a:prstGeom>
          <a:solidFill>
            <a:srgbClr val="FFFFFF"/>
          </a:solidFill>
          <a:ln w="15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" name="Rectangle 48"/>
          <p:cNvSpPr>
            <a:spLocks noChangeArrowheads="1"/>
          </p:cNvSpPr>
          <p:nvPr/>
        </p:nvSpPr>
        <p:spPr bwMode="auto">
          <a:xfrm>
            <a:off x="7650978" y="2099730"/>
            <a:ext cx="3270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LVL1</a:t>
            </a:r>
            <a:endParaRPr lang="en-US"/>
          </a:p>
        </p:txBody>
      </p:sp>
      <p:sp>
        <p:nvSpPr>
          <p:cNvPr id="54" name="Rectangle 49"/>
          <p:cNvSpPr>
            <a:spLocks noChangeArrowheads="1"/>
          </p:cNvSpPr>
          <p:nvPr/>
        </p:nvSpPr>
        <p:spPr bwMode="auto">
          <a:xfrm>
            <a:off x="7544615" y="2263242"/>
            <a:ext cx="5413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Interface</a:t>
            </a:r>
            <a:endParaRPr lang="en-US"/>
          </a:p>
        </p:txBody>
      </p:sp>
      <p:pic>
        <p:nvPicPr>
          <p:cNvPr id="55" name="Picture 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2278" y="3665005"/>
            <a:ext cx="6381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Picture 5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0053" y="2877605"/>
            <a:ext cx="6381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5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0053" y="2088617"/>
            <a:ext cx="6381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5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20215" y="5301717"/>
            <a:ext cx="6381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Freeform 54"/>
          <p:cNvSpPr>
            <a:spLocks/>
          </p:cNvSpPr>
          <p:nvPr/>
        </p:nvSpPr>
        <p:spPr bwMode="auto">
          <a:xfrm>
            <a:off x="4518840" y="4866742"/>
            <a:ext cx="111125" cy="111125"/>
          </a:xfrm>
          <a:custGeom>
            <a:avLst/>
            <a:gdLst/>
            <a:ahLst/>
            <a:cxnLst>
              <a:cxn ang="0">
                <a:pos x="0" y="69"/>
              </a:cxn>
              <a:cxn ang="0">
                <a:pos x="3" y="50"/>
              </a:cxn>
              <a:cxn ang="0">
                <a:pos x="10" y="31"/>
              </a:cxn>
              <a:cxn ang="0">
                <a:pos x="24" y="16"/>
              </a:cxn>
              <a:cxn ang="0">
                <a:pos x="41" y="6"/>
              </a:cxn>
              <a:cxn ang="0">
                <a:pos x="60" y="0"/>
              </a:cxn>
              <a:cxn ang="0">
                <a:pos x="81" y="0"/>
              </a:cxn>
              <a:cxn ang="0">
                <a:pos x="100" y="6"/>
              </a:cxn>
              <a:cxn ang="0">
                <a:pos x="116" y="16"/>
              </a:cxn>
              <a:cxn ang="0">
                <a:pos x="129" y="31"/>
              </a:cxn>
              <a:cxn ang="0">
                <a:pos x="138" y="50"/>
              </a:cxn>
              <a:cxn ang="0">
                <a:pos x="141" y="69"/>
              </a:cxn>
              <a:cxn ang="0">
                <a:pos x="138" y="89"/>
              </a:cxn>
              <a:cxn ang="0">
                <a:pos x="129" y="107"/>
              </a:cxn>
              <a:cxn ang="0">
                <a:pos x="116" y="123"/>
              </a:cxn>
              <a:cxn ang="0">
                <a:pos x="100" y="133"/>
              </a:cxn>
              <a:cxn ang="0">
                <a:pos x="81" y="139"/>
              </a:cxn>
              <a:cxn ang="0">
                <a:pos x="60" y="139"/>
              </a:cxn>
              <a:cxn ang="0">
                <a:pos x="41" y="133"/>
              </a:cxn>
              <a:cxn ang="0">
                <a:pos x="24" y="123"/>
              </a:cxn>
              <a:cxn ang="0">
                <a:pos x="10" y="107"/>
              </a:cxn>
              <a:cxn ang="0">
                <a:pos x="3" y="89"/>
              </a:cxn>
              <a:cxn ang="0">
                <a:pos x="0" y="69"/>
              </a:cxn>
            </a:cxnLst>
            <a:rect l="0" t="0" r="r" b="b"/>
            <a:pathLst>
              <a:path w="141" h="139">
                <a:moveTo>
                  <a:pt x="0" y="69"/>
                </a:moveTo>
                <a:lnTo>
                  <a:pt x="3" y="50"/>
                </a:lnTo>
                <a:lnTo>
                  <a:pt x="10" y="31"/>
                </a:lnTo>
                <a:lnTo>
                  <a:pt x="24" y="16"/>
                </a:lnTo>
                <a:lnTo>
                  <a:pt x="41" y="6"/>
                </a:lnTo>
                <a:lnTo>
                  <a:pt x="60" y="0"/>
                </a:lnTo>
                <a:lnTo>
                  <a:pt x="81" y="0"/>
                </a:lnTo>
                <a:lnTo>
                  <a:pt x="100" y="6"/>
                </a:lnTo>
                <a:lnTo>
                  <a:pt x="116" y="16"/>
                </a:lnTo>
                <a:lnTo>
                  <a:pt x="129" y="31"/>
                </a:lnTo>
                <a:lnTo>
                  <a:pt x="138" y="50"/>
                </a:lnTo>
                <a:lnTo>
                  <a:pt x="141" y="69"/>
                </a:lnTo>
                <a:lnTo>
                  <a:pt x="138" y="89"/>
                </a:lnTo>
                <a:lnTo>
                  <a:pt x="129" y="107"/>
                </a:lnTo>
                <a:lnTo>
                  <a:pt x="116" y="123"/>
                </a:lnTo>
                <a:lnTo>
                  <a:pt x="100" y="133"/>
                </a:lnTo>
                <a:lnTo>
                  <a:pt x="81" y="139"/>
                </a:lnTo>
                <a:lnTo>
                  <a:pt x="60" y="139"/>
                </a:lnTo>
                <a:lnTo>
                  <a:pt x="41" y="133"/>
                </a:lnTo>
                <a:lnTo>
                  <a:pt x="24" y="123"/>
                </a:lnTo>
                <a:lnTo>
                  <a:pt x="10" y="107"/>
                </a:lnTo>
                <a:lnTo>
                  <a:pt x="3" y="89"/>
                </a:lnTo>
                <a:lnTo>
                  <a:pt x="0" y="69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" name="Rectangle 55"/>
          <p:cNvSpPr>
            <a:spLocks noChangeArrowheads="1"/>
          </p:cNvSpPr>
          <p:nvPr/>
        </p:nvSpPr>
        <p:spPr bwMode="auto">
          <a:xfrm>
            <a:off x="4582340" y="4731805"/>
            <a:ext cx="2063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>
                <a:solidFill>
                  <a:srgbClr val="000000"/>
                </a:solidFill>
              </a:rPr>
              <a:t>t</a:t>
            </a:r>
            <a:endParaRPr lang="en-US"/>
          </a:p>
        </p:txBody>
      </p:sp>
      <p:sp>
        <p:nvSpPr>
          <p:cNvPr id="61" name="Rectangle 56"/>
          <p:cNvSpPr>
            <a:spLocks noChangeArrowheads="1"/>
          </p:cNvSpPr>
          <p:nvPr/>
        </p:nvSpPr>
        <p:spPr bwMode="auto">
          <a:xfrm>
            <a:off x="4577578" y="4825467"/>
            <a:ext cx="42863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62" name="Rectangle 57"/>
          <p:cNvSpPr>
            <a:spLocks noChangeArrowheads="1"/>
          </p:cNvSpPr>
          <p:nvPr/>
        </p:nvSpPr>
        <p:spPr bwMode="auto">
          <a:xfrm>
            <a:off x="4577578" y="4919130"/>
            <a:ext cx="3810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>
                <a:solidFill>
                  <a:srgbClr val="000000"/>
                </a:solidFill>
              </a:rPr>
              <a:t>x</a:t>
            </a:r>
            <a:endParaRPr lang="en-US"/>
          </a:p>
        </p:txBody>
      </p:sp>
      <p:sp>
        <p:nvSpPr>
          <p:cNvPr id="63" name="Rectangle 58"/>
          <p:cNvSpPr>
            <a:spLocks noChangeArrowheads="1"/>
          </p:cNvSpPr>
          <p:nvPr/>
        </p:nvSpPr>
        <p:spPr bwMode="auto">
          <a:xfrm>
            <a:off x="4582340" y="5012792"/>
            <a:ext cx="2063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>
                <a:solidFill>
                  <a:srgbClr val="000000"/>
                </a:solidFill>
              </a:rPr>
              <a:t>t</a:t>
            </a:r>
            <a:endParaRPr lang="en-US"/>
          </a:p>
        </p:txBody>
      </p:sp>
      <p:sp>
        <p:nvSpPr>
          <p:cNvPr id="64" name="Freeform 59"/>
          <p:cNvSpPr>
            <a:spLocks/>
          </p:cNvSpPr>
          <p:nvPr/>
        </p:nvSpPr>
        <p:spPr bwMode="auto">
          <a:xfrm>
            <a:off x="4518840" y="4628617"/>
            <a:ext cx="111125" cy="111125"/>
          </a:xfrm>
          <a:custGeom>
            <a:avLst/>
            <a:gdLst/>
            <a:ahLst/>
            <a:cxnLst>
              <a:cxn ang="0">
                <a:pos x="0" y="71"/>
              </a:cxn>
              <a:cxn ang="0">
                <a:pos x="3" y="50"/>
              </a:cxn>
              <a:cxn ang="0">
                <a:pos x="10" y="33"/>
              </a:cxn>
              <a:cxn ang="0">
                <a:pos x="24" y="17"/>
              </a:cxn>
              <a:cxn ang="0">
                <a:pos x="41" y="6"/>
              </a:cxn>
              <a:cxn ang="0">
                <a:pos x="60" y="0"/>
              </a:cxn>
              <a:cxn ang="0">
                <a:pos x="81" y="0"/>
              </a:cxn>
              <a:cxn ang="0">
                <a:pos x="100" y="6"/>
              </a:cxn>
              <a:cxn ang="0">
                <a:pos x="116" y="17"/>
              </a:cxn>
              <a:cxn ang="0">
                <a:pos x="129" y="33"/>
              </a:cxn>
              <a:cxn ang="0">
                <a:pos x="138" y="50"/>
              </a:cxn>
              <a:cxn ang="0">
                <a:pos x="141" y="71"/>
              </a:cxn>
              <a:cxn ang="0">
                <a:pos x="138" y="90"/>
              </a:cxn>
              <a:cxn ang="0">
                <a:pos x="129" y="109"/>
              </a:cxn>
              <a:cxn ang="0">
                <a:pos x="116" y="124"/>
              </a:cxn>
              <a:cxn ang="0">
                <a:pos x="100" y="134"/>
              </a:cxn>
              <a:cxn ang="0">
                <a:pos x="81" y="140"/>
              </a:cxn>
              <a:cxn ang="0">
                <a:pos x="60" y="140"/>
              </a:cxn>
              <a:cxn ang="0">
                <a:pos x="41" y="134"/>
              </a:cxn>
              <a:cxn ang="0">
                <a:pos x="24" y="124"/>
              </a:cxn>
              <a:cxn ang="0">
                <a:pos x="10" y="109"/>
              </a:cxn>
              <a:cxn ang="0">
                <a:pos x="3" y="90"/>
              </a:cxn>
              <a:cxn ang="0">
                <a:pos x="0" y="71"/>
              </a:cxn>
            </a:cxnLst>
            <a:rect l="0" t="0" r="r" b="b"/>
            <a:pathLst>
              <a:path w="141" h="140">
                <a:moveTo>
                  <a:pt x="0" y="71"/>
                </a:moveTo>
                <a:lnTo>
                  <a:pt x="3" y="50"/>
                </a:lnTo>
                <a:lnTo>
                  <a:pt x="10" y="33"/>
                </a:lnTo>
                <a:lnTo>
                  <a:pt x="24" y="17"/>
                </a:lnTo>
                <a:lnTo>
                  <a:pt x="41" y="6"/>
                </a:lnTo>
                <a:lnTo>
                  <a:pt x="60" y="0"/>
                </a:lnTo>
                <a:lnTo>
                  <a:pt x="81" y="0"/>
                </a:lnTo>
                <a:lnTo>
                  <a:pt x="100" y="6"/>
                </a:lnTo>
                <a:lnTo>
                  <a:pt x="116" y="17"/>
                </a:lnTo>
                <a:lnTo>
                  <a:pt x="129" y="33"/>
                </a:lnTo>
                <a:lnTo>
                  <a:pt x="138" y="50"/>
                </a:lnTo>
                <a:lnTo>
                  <a:pt x="141" y="71"/>
                </a:lnTo>
                <a:lnTo>
                  <a:pt x="138" y="90"/>
                </a:lnTo>
                <a:lnTo>
                  <a:pt x="129" y="109"/>
                </a:lnTo>
                <a:lnTo>
                  <a:pt x="116" y="124"/>
                </a:lnTo>
                <a:lnTo>
                  <a:pt x="100" y="134"/>
                </a:lnTo>
                <a:lnTo>
                  <a:pt x="81" y="140"/>
                </a:lnTo>
                <a:lnTo>
                  <a:pt x="60" y="140"/>
                </a:lnTo>
                <a:lnTo>
                  <a:pt x="41" y="134"/>
                </a:lnTo>
                <a:lnTo>
                  <a:pt x="24" y="124"/>
                </a:lnTo>
                <a:lnTo>
                  <a:pt x="10" y="109"/>
                </a:lnTo>
                <a:lnTo>
                  <a:pt x="3" y="90"/>
                </a:lnTo>
                <a:lnTo>
                  <a:pt x="0" y="71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" name="Rectangle 60"/>
          <p:cNvSpPr>
            <a:spLocks noChangeArrowheads="1"/>
          </p:cNvSpPr>
          <p:nvPr/>
        </p:nvSpPr>
        <p:spPr bwMode="auto">
          <a:xfrm>
            <a:off x="4582340" y="4495267"/>
            <a:ext cx="2063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>
                <a:solidFill>
                  <a:srgbClr val="000000"/>
                </a:solidFill>
              </a:rPr>
              <a:t>t</a:t>
            </a:r>
            <a:endParaRPr lang="en-US"/>
          </a:p>
        </p:txBody>
      </p:sp>
      <p:sp>
        <p:nvSpPr>
          <p:cNvPr id="66" name="Rectangle 61"/>
          <p:cNvSpPr>
            <a:spLocks noChangeArrowheads="1"/>
          </p:cNvSpPr>
          <p:nvPr/>
        </p:nvSpPr>
        <p:spPr bwMode="auto">
          <a:xfrm>
            <a:off x="4577578" y="4588930"/>
            <a:ext cx="42863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67" name="Rectangle 62"/>
          <p:cNvSpPr>
            <a:spLocks noChangeArrowheads="1"/>
          </p:cNvSpPr>
          <p:nvPr/>
        </p:nvSpPr>
        <p:spPr bwMode="auto">
          <a:xfrm>
            <a:off x="4577578" y="4682592"/>
            <a:ext cx="3810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>
                <a:solidFill>
                  <a:srgbClr val="000000"/>
                </a:solidFill>
              </a:rPr>
              <a:t>x</a:t>
            </a:r>
            <a:endParaRPr lang="en-US"/>
          </a:p>
        </p:txBody>
      </p:sp>
      <p:sp>
        <p:nvSpPr>
          <p:cNvPr id="68" name="Rectangle 63"/>
          <p:cNvSpPr>
            <a:spLocks noChangeArrowheads="1"/>
          </p:cNvSpPr>
          <p:nvPr/>
        </p:nvSpPr>
        <p:spPr bwMode="auto">
          <a:xfrm>
            <a:off x="4582340" y="4774667"/>
            <a:ext cx="2063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>
                <a:solidFill>
                  <a:srgbClr val="000000"/>
                </a:solidFill>
              </a:rPr>
              <a:t>t</a:t>
            </a:r>
            <a:endParaRPr lang="en-US"/>
          </a:p>
        </p:txBody>
      </p:sp>
      <p:sp>
        <p:nvSpPr>
          <p:cNvPr id="69" name="Freeform 64"/>
          <p:cNvSpPr>
            <a:spLocks/>
          </p:cNvSpPr>
          <p:nvPr/>
        </p:nvSpPr>
        <p:spPr bwMode="auto">
          <a:xfrm>
            <a:off x="4518840" y="4365092"/>
            <a:ext cx="111125" cy="112712"/>
          </a:xfrm>
          <a:custGeom>
            <a:avLst/>
            <a:gdLst/>
            <a:ahLst/>
            <a:cxnLst>
              <a:cxn ang="0">
                <a:pos x="0" y="72"/>
              </a:cxn>
              <a:cxn ang="0">
                <a:pos x="3" y="50"/>
              </a:cxn>
              <a:cxn ang="0">
                <a:pos x="10" y="32"/>
              </a:cxn>
              <a:cxn ang="0">
                <a:pos x="24" y="16"/>
              </a:cxn>
              <a:cxn ang="0">
                <a:pos x="41" y="6"/>
              </a:cxn>
              <a:cxn ang="0">
                <a:pos x="60" y="0"/>
              </a:cxn>
              <a:cxn ang="0">
                <a:pos x="81" y="0"/>
              </a:cxn>
              <a:cxn ang="0">
                <a:pos x="100" y="6"/>
              </a:cxn>
              <a:cxn ang="0">
                <a:pos x="116" y="16"/>
              </a:cxn>
              <a:cxn ang="0">
                <a:pos x="129" y="32"/>
              </a:cxn>
              <a:cxn ang="0">
                <a:pos x="138" y="50"/>
              </a:cxn>
              <a:cxn ang="0">
                <a:pos x="141" y="72"/>
              </a:cxn>
              <a:cxn ang="0">
                <a:pos x="138" y="91"/>
              </a:cxn>
              <a:cxn ang="0">
                <a:pos x="129" y="110"/>
              </a:cxn>
              <a:cxn ang="0">
                <a:pos x="116" y="124"/>
              </a:cxn>
              <a:cxn ang="0">
                <a:pos x="100" y="135"/>
              </a:cxn>
              <a:cxn ang="0">
                <a:pos x="81" y="141"/>
              </a:cxn>
              <a:cxn ang="0">
                <a:pos x="60" y="141"/>
              </a:cxn>
              <a:cxn ang="0">
                <a:pos x="41" y="135"/>
              </a:cxn>
              <a:cxn ang="0">
                <a:pos x="24" y="124"/>
              </a:cxn>
              <a:cxn ang="0">
                <a:pos x="10" y="110"/>
              </a:cxn>
              <a:cxn ang="0">
                <a:pos x="3" y="91"/>
              </a:cxn>
              <a:cxn ang="0">
                <a:pos x="0" y="72"/>
              </a:cxn>
            </a:cxnLst>
            <a:rect l="0" t="0" r="r" b="b"/>
            <a:pathLst>
              <a:path w="141" h="141">
                <a:moveTo>
                  <a:pt x="0" y="72"/>
                </a:moveTo>
                <a:lnTo>
                  <a:pt x="3" y="50"/>
                </a:lnTo>
                <a:lnTo>
                  <a:pt x="10" y="32"/>
                </a:lnTo>
                <a:lnTo>
                  <a:pt x="24" y="16"/>
                </a:lnTo>
                <a:lnTo>
                  <a:pt x="41" y="6"/>
                </a:lnTo>
                <a:lnTo>
                  <a:pt x="60" y="0"/>
                </a:lnTo>
                <a:lnTo>
                  <a:pt x="81" y="0"/>
                </a:lnTo>
                <a:lnTo>
                  <a:pt x="100" y="6"/>
                </a:lnTo>
                <a:lnTo>
                  <a:pt x="116" y="16"/>
                </a:lnTo>
                <a:lnTo>
                  <a:pt x="129" y="32"/>
                </a:lnTo>
                <a:lnTo>
                  <a:pt x="138" y="50"/>
                </a:lnTo>
                <a:lnTo>
                  <a:pt x="141" y="72"/>
                </a:lnTo>
                <a:lnTo>
                  <a:pt x="138" y="91"/>
                </a:lnTo>
                <a:lnTo>
                  <a:pt x="129" y="110"/>
                </a:lnTo>
                <a:lnTo>
                  <a:pt x="116" y="124"/>
                </a:lnTo>
                <a:lnTo>
                  <a:pt x="100" y="135"/>
                </a:lnTo>
                <a:lnTo>
                  <a:pt x="81" y="141"/>
                </a:lnTo>
                <a:lnTo>
                  <a:pt x="60" y="141"/>
                </a:lnTo>
                <a:lnTo>
                  <a:pt x="41" y="135"/>
                </a:lnTo>
                <a:lnTo>
                  <a:pt x="24" y="124"/>
                </a:lnTo>
                <a:lnTo>
                  <a:pt x="10" y="110"/>
                </a:lnTo>
                <a:lnTo>
                  <a:pt x="3" y="91"/>
                </a:lnTo>
                <a:lnTo>
                  <a:pt x="0" y="72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Rectangle 65"/>
          <p:cNvSpPr>
            <a:spLocks noChangeArrowheads="1"/>
          </p:cNvSpPr>
          <p:nvPr/>
        </p:nvSpPr>
        <p:spPr bwMode="auto">
          <a:xfrm>
            <a:off x="4582340" y="4231742"/>
            <a:ext cx="2063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>
                <a:solidFill>
                  <a:srgbClr val="000000"/>
                </a:solidFill>
              </a:rPr>
              <a:t>t</a:t>
            </a:r>
            <a:endParaRPr lang="en-US"/>
          </a:p>
        </p:txBody>
      </p:sp>
      <p:sp>
        <p:nvSpPr>
          <p:cNvPr id="71" name="Rectangle 66"/>
          <p:cNvSpPr>
            <a:spLocks noChangeArrowheads="1"/>
          </p:cNvSpPr>
          <p:nvPr/>
        </p:nvSpPr>
        <p:spPr bwMode="auto">
          <a:xfrm>
            <a:off x="4577578" y="4325405"/>
            <a:ext cx="42863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72" name="Rectangle 67"/>
          <p:cNvSpPr>
            <a:spLocks noChangeArrowheads="1"/>
          </p:cNvSpPr>
          <p:nvPr/>
        </p:nvSpPr>
        <p:spPr bwMode="auto">
          <a:xfrm>
            <a:off x="4577578" y="4420655"/>
            <a:ext cx="3810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>
                <a:solidFill>
                  <a:srgbClr val="000000"/>
                </a:solidFill>
              </a:rPr>
              <a:t>x</a:t>
            </a:r>
            <a:endParaRPr lang="en-US"/>
          </a:p>
        </p:txBody>
      </p:sp>
      <p:sp>
        <p:nvSpPr>
          <p:cNvPr id="73" name="Rectangle 68"/>
          <p:cNvSpPr>
            <a:spLocks noChangeArrowheads="1"/>
          </p:cNvSpPr>
          <p:nvPr/>
        </p:nvSpPr>
        <p:spPr bwMode="auto">
          <a:xfrm>
            <a:off x="4582340" y="4512730"/>
            <a:ext cx="20638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00">
                <a:solidFill>
                  <a:srgbClr val="000000"/>
                </a:solidFill>
              </a:rPr>
              <a:t>t</a:t>
            </a:r>
            <a:endParaRPr lang="en-US"/>
          </a:p>
        </p:txBody>
      </p:sp>
      <p:sp>
        <p:nvSpPr>
          <p:cNvPr id="74" name="Rectangle 69"/>
          <p:cNvSpPr>
            <a:spLocks noChangeArrowheads="1"/>
          </p:cNvSpPr>
          <p:nvPr/>
        </p:nvSpPr>
        <p:spPr bwMode="auto">
          <a:xfrm>
            <a:off x="7474765" y="2877605"/>
            <a:ext cx="612775" cy="700087"/>
          </a:xfrm>
          <a:prstGeom prst="rect">
            <a:avLst/>
          </a:prstGeom>
          <a:solidFill>
            <a:srgbClr val="FFFFFF"/>
          </a:solidFill>
          <a:ln w="15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" name="Rectangle 70"/>
          <p:cNvSpPr>
            <a:spLocks noChangeArrowheads="1"/>
          </p:cNvSpPr>
          <p:nvPr/>
        </p:nvSpPr>
        <p:spPr bwMode="auto">
          <a:xfrm>
            <a:off x="7662090" y="3060167"/>
            <a:ext cx="303213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ROB</a:t>
            </a:r>
            <a:endParaRPr lang="en-US"/>
          </a:p>
        </p:txBody>
      </p:sp>
      <p:sp>
        <p:nvSpPr>
          <p:cNvPr id="76" name="Rectangle 71"/>
          <p:cNvSpPr>
            <a:spLocks noChangeArrowheads="1"/>
          </p:cNvSpPr>
          <p:nvPr/>
        </p:nvSpPr>
        <p:spPr bwMode="auto">
          <a:xfrm>
            <a:off x="7544615" y="3225267"/>
            <a:ext cx="5413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Interface</a:t>
            </a:r>
            <a:endParaRPr lang="en-US"/>
          </a:p>
        </p:txBody>
      </p:sp>
      <p:sp>
        <p:nvSpPr>
          <p:cNvPr id="77" name="Freeform 72"/>
          <p:cNvSpPr>
            <a:spLocks/>
          </p:cNvSpPr>
          <p:nvPr/>
        </p:nvSpPr>
        <p:spPr bwMode="auto">
          <a:xfrm>
            <a:off x="8459015" y="1826680"/>
            <a:ext cx="44450" cy="4113212"/>
          </a:xfrm>
          <a:custGeom>
            <a:avLst/>
            <a:gdLst/>
            <a:ahLst/>
            <a:cxnLst>
              <a:cxn ang="0">
                <a:pos x="0" y="5127"/>
              </a:cxn>
              <a:cxn ang="0">
                <a:pos x="56" y="5127"/>
              </a:cxn>
              <a:cxn ang="0">
                <a:pos x="28" y="5183"/>
              </a:cxn>
              <a:cxn ang="0">
                <a:pos x="0" y="5127"/>
              </a:cxn>
              <a:cxn ang="0">
                <a:pos x="0" y="5127"/>
              </a:cxn>
              <a:cxn ang="0">
                <a:pos x="0" y="54"/>
              </a:cxn>
              <a:cxn ang="0">
                <a:pos x="56" y="54"/>
              </a:cxn>
              <a:cxn ang="0">
                <a:pos x="28" y="0"/>
              </a:cxn>
              <a:cxn ang="0">
                <a:pos x="0" y="54"/>
              </a:cxn>
              <a:cxn ang="0">
                <a:pos x="0" y="54"/>
              </a:cxn>
              <a:cxn ang="0">
                <a:pos x="0" y="5127"/>
              </a:cxn>
            </a:cxnLst>
            <a:rect l="0" t="0" r="r" b="b"/>
            <a:pathLst>
              <a:path w="56" h="5183">
                <a:moveTo>
                  <a:pt x="0" y="5127"/>
                </a:moveTo>
                <a:lnTo>
                  <a:pt x="56" y="5127"/>
                </a:lnTo>
                <a:lnTo>
                  <a:pt x="28" y="5183"/>
                </a:lnTo>
                <a:lnTo>
                  <a:pt x="0" y="5127"/>
                </a:lnTo>
                <a:lnTo>
                  <a:pt x="0" y="5127"/>
                </a:lnTo>
                <a:lnTo>
                  <a:pt x="0" y="54"/>
                </a:lnTo>
                <a:lnTo>
                  <a:pt x="56" y="54"/>
                </a:lnTo>
                <a:lnTo>
                  <a:pt x="28" y="0"/>
                </a:lnTo>
                <a:lnTo>
                  <a:pt x="0" y="54"/>
                </a:lnTo>
                <a:lnTo>
                  <a:pt x="0" y="54"/>
                </a:lnTo>
                <a:lnTo>
                  <a:pt x="0" y="5127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" name="Freeform 73"/>
          <p:cNvSpPr>
            <a:spLocks/>
          </p:cNvSpPr>
          <p:nvPr/>
        </p:nvSpPr>
        <p:spPr bwMode="auto">
          <a:xfrm>
            <a:off x="8460603" y="5897030"/>
            <a:ext cx="44450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6" y="0"/>
              </a:cxn>
              <a:cxn ang="0">
                <a:pos x="28" y="55"/>
              </a:cxn>
              <a:cxn ang="0">
                <a:pos x="0" y="0"/>
              </a:cxn>
            </a:cxnLst>
            <a:rect l="0" t="0" r="r" b="b"/>
            <a:pathLst>
              <a:path w="56" h="55">
                <a:moveTo>
                  <a:pt x="0" y="0"/>
                </a:moveTo>
                <a:lnTo>
                  <a:pt x="56" y="0"/>
                </a:lnTo>
                <a:lnTo>
                  <a:pt x="28" y="55"/>
                </a:lnTo>
                <a:lnTo>
                  <a:pt x="0" y="0"/>
                </a:lnTo>
                <a:close/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" name="Freeform 74"/>
          <p:cNvSpPr>
            <a:spLocks/>
          </p:cNvSpPr>
          <p:nvPr/>
        </p:nvSpPr>
        <p:spPr bwMode="auto">
          <a:xfrm>
            <a:off x="8460603" y="1828267"/>
            <a:ext cx="44450" cy="42862"/>
          </a:xfrm>
          <a:custGeom>
            <a:avLst/>
            <a:gdLst/>
            <a:ahLst/>
            <a:cxnLst>
              <a:cxn ang="0">
                <a:pos x="0" y="54"/>
              </a:cxn>
              <a:cxn ang="0">
                <a:pos x="56" y="54"/>
              </a:cxn>
              <a:cxn ang="0">
                <a:pos x="28" y="0"/>
              </a:cxn>
              <a:cxn ang="0">
                <a:pos x="0" y="54"/>
              </a:cxn>
            </a:cxnLst>
            <a:rect l="0" t="0" r="r" b="b"/>
            <a:pathLst>
              <a:path w="56" h="54">
                <a:moveTo>
                  <a:pt x="0" y="54"/>
                </a:moveTo>
                <a:lnTo>
                  <a:pt x="56" y="54"/>
                </a:lnTo>
                <a:lnTo>
                  <a:pt x="28" y="0"/>
                </a:lnTo>
                <a:lnTo>
                  <a:pt x="0" y="54"/>
                </a:lnTo>
                <a:close/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" name="Line 75"/>
          <p:cNvSpPr>
            <a:spLocks noChangeShapeType="1"/>
          </p:cNvSpPr>
          <p:nvPr/>
        </p:nvSpPr>
        <p:spPr bwMode="auto">
          <a:xfrm flipV="1">
            <a:off x="8482828" y="1871130"/>
            <a:ext cx="1588" cy="4025900"/>
          </a:xfrm>
          <a:prstGeom prst="line">
            <a:avLst/>
          </a:prstGeom>
          <a:noFill/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" name="Freeform 76"/>
          <p:cNvSpPr>
            <a:spLocks/>
          </p:cNvSpPr>
          <p:nvPr/>
        </p:nvSpPr>
        <p:spPr bwMode="auto">
          <a:xfrm>
            <a:off x="2702740" y="6004980"/>
            <a:ext cx="5603875" cy="44450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54" y="54"/>
              </a:cxn>
              <a:cxn ang="0">
                <a:pos x="0" y="28"/>
              </a:cxn>
              <a:cxn ang="0">
                <a:pos x="54" y="0"/>
              </a:cxn>
              <a:cxn ang="0">
                <a:pos x="54" y="0"/>
              </a:cxn>
              <a:cxn ang="0">
                <a:pos x="7005" y="0"/>
              </a:cxn>
              <a:cxn ang="0">
                <a:pos x="7005" y="54"/>
              </a:cxn>
              <a:cxn ang="0">
                <a:pos x="7061" y="28"/>
              </a:cxn>
              <a:cxn ang="0">
                <a:pos x="7005" y="0"/>
              </a:cxn>
              <a:cxn ang="0">
                <a:pos x="7005" y="0"/>
              </a:cxn>
              <a:cxn ang="0">
                <a:pos x="54" y="0"/>
              </a:cxn>
            </a:cxnLst>
            <a:rect l="0" t="0" r="r" b="b"/>
            <a:pathLst>
              <a:path w="7061" h="54">
                <a:moveTo>
                  <a:pt x="54" y="0"/>
                </a:moveTo>
                <a:lnTo>
                  <a:pt x="54" y="54"/>
                </a:lnTo>
                <a:lnTo>
                  <a:pt x="0" y="28"/>
                </a:lnTo>
                <a:lnTo>
                  <a:pt x="54" y="0"/>
                </a:lnTo>
                <a:lnTo>
                  <a:pt x="54" y="0"/>
                </a:lnTo>
                <a:lnTo>
                  <a:pt x="7005" y="0"/>
                </a:lnTo>
                <a:lnTo>
                  <a:pt x="7005" y="54"/>
                </a:lnTo>
                <a:lnTo>
                  <a:pt x="7061" y="28"/>
                </a:lnTo>
                <a:lnTo>
                  <a:pt x="7005" y="0"/>
                </a:lnTo>
                <a:lnTo>
                  <a:pt x="7005" y="0"/>
                </a:lnTo>
                <a:lnTo>
                  <a:pt x="54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" name="Freeform 77"/>
          <p:cNvSpPr>
            <a:spLocks/>
          </p:cNvSpPr>
          <p:nvPr/>
        </p:nvSpPr>
        <p:spPr bwMode="auto">
          <a:xfrm>
            <a:off x="2704328" y="6006567"/>
            <a:ext cx="42863" cy="42862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54" y="55"/>
              </a:cxn>
              <a:cxn ang="0">
                <a:pos x="0" y="28"/>
              </a:cxn>
              <a:cxn ang="0">
                <a:pos x="54" y="0"/>
              </a:cxn>
            </a:cxnLst>
            <a:rect l="0" t="0" r="r" b="b"/>
            <a:pathLst>
              <a:path w="54" h="55">
                <a:moveTo>
                  <a:pt x="54" y="0"/>
                </a:moveTo>
                <a:lnTo>
                  <a:pt x="54" y="55"/>
                </a:lnTo>
                <a:lnTo>
                  <a:pt x="0" y="28"/>
                </a:lnTo>
                <a:lnTo>
                  <a:pt x="54" y="0"/>
                </a:lnTo>
                <a:close/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" name="Freeform 78"/>
          <p:cNvSpPr>
            <a:spLocks/>
          </p:cNvSpPr>
          <p:nvPr/>
        </p:nvSpPr>
        <p:spPr bwMode="auto">
          <a:xfrm>
            <a:off x="8263753" y="6006567"/>
            <a:ext cx="44450" cy="42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5"/>
              </a:cxn>
              <a:cxn ang="0">
                <a:pos x="56" y="28"/>
              </a:cxn>
              <a:cxn ang="0">
                <a:pos x="0" y="0"/>
              </a:cxn>
            </a:cxnLst>
            <a:rect l="0" t="0" r="r" b="b"/>
            <a:pathLst>
              <a:path w="56" h="55">
                <a:moveTo>
                  <a:pt x="0" y="0"/>
                </a:moveTo>
                <a:lnTo>
                  <a:pt x="0" y="55"/>
                </a:lnTo>
                <a:lnTo>
                  <a:pt x="56" y="28"/>
                </a:lnTo>
                <a:lnTo>
                  <a:pt x="0" y="0"/>
                </a:lnTo>
                <a:close/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4" name="Line 79"/>
          <p:cNvSpPr>
            <a:spLocks noChangeShapeType="1"/>
          </p:cNvSpPr>
          <p:nvPr/>
        </p:nvSpPr>
        <p:spPr bwMode="auto">
          <a:xfrm>
            <a:off x="2747190" y="6028792"/>
            <a:ext cx="5516563" cy="1587"/>
          </a:xfrm>
          <a:prstGeom prst="line">
            <a:avLst/>
          </a:prstGeom>
          <a:noFill/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5" name="Rectangle 80"/>
          <p:cNvSpPr>
            <a:spLocks noChangeArrowheads="1"/>
          </p:cNvSpPr>
          <p:nvPr/>
        </p:nvSpPr>
        <p:spPr bwMode="auto">
          <a:xfrm>
            <a:off x="5247503" y="5939892"/>
            <a:ext cx="512763" cy="171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" name="Rectangle 81"/>
          <p:cNvSpPr>
            <a:spLocks noChangeArrowheads="1"/>
          </p:cNvSpPr>
          <p:nvPr/>
        </p:nvSpPr>
        <p:spPr bwMode="auto">
          <a:xfrm>
            <a:off x="5291953" y="5944655"/>
            <a:ext cx="5032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280 mm</a:t>
            </a:r>
            <a:endParaRPr lang="en-US"/>
          </a:p>
        </p:txBody>
      </p:sp>
      <p:sp>
        <p:nvSpPr>
          <p:cNvPr id="87" name="Rectangle 82"/>
          <p:cNvSpPr>
            <a:spLocks noChangeArrowheads="1"/>
          </p:cNvSpPr>
          <p:nvPr/>
        </p:nvSpPr>
        <p:spPr bwMode="auto">
          <a:xfrm>
            <a:off x="8530453" y="3712630"/>
            <a:ext cx="50323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320 mm</a:t>
            </a:r>
            <a:endParaRPr lang="en-US"/>
          </a:p>
        </p:txBody>
      </p:sp>
      <p:sp>
        <p:nvSpPr>
          <p:cNvPr id="88" name="Rectangle 83"/>
          <p:cNvSpPr>
            <a:spLocks noChangeArrowheads="1"/>
          </p:cNvSpPr>
          <p:nvPr/>
        </p:nvSpPr>
        <p:spPr bwMode="auto">
          <a:xfrm>
            <a:off x="2785290" y="1942567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89" name="Rectangle 84"/>
          <p:cNvSpPr>
            <a:spLocks noChangeArrowheads="1"/>
          </p:cNvSpPr>
          <p:nvPr/>
        </p:nvSpPr>
        <p:spPr bwMode="auto">
          <a:xfrm>
            <a:off x="2785290" y="2729967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</a:rPr>
              <a:t>2</a:t>
            </a:r>
            <a:endParaRPr lang="en-US"/>
          </a:p>
        </p:txBody>
      </p:sp>
      <p:sp>
        <p:nvSpPr>
          <p:cNvPr id="90" name="Rectangle 85"/>
          <p:cNvSpPr>
            <a:spLocks noChangeArrowheads="1"/>
          </p:cNvSpPr>
          <p:nvPr/>
        </p:nvSpPr>
        <p:spPr bwMode="auto">
          <a:xfrm>
            <a:off x="2783703" y="3507842"/>
            <a:ext cx="571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</a:rPr>
              <a:t>3</a:t>
            </a:r>
            <a:endParaRPr lang="en-US"/>
          </a:p>
        </p:txBody>
      </p:sp>
      <p:sp>
        <p:nvSpPr>
          <p:cNvPr id="91" name="Rectangle 86"/>
          <p:cNvSpPr>
            <a:spLocks noChangeArrowheads="1"/>
          </p:cNvSpPr>
          <p:nvPr/>
        </p:nvSpPr>
        <p:spPr bwMode="auto">
          <a:xfrm>
            <a:off x="2756715" y="5171542"/>
            <a:ext cx="11430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</a:rPr>
              <a:t>14</a:t>
            </a:r>
            <a:endParaRPr lang="en-US"/>
          </a:p>
        </p:txBody>
      </p:sp>
      <p:sp>
        <p:nvSpPr>
          <p:cNvPr id="92" name="Freeform 87"/>
          <p:cNvSpPr>
            <a:spLocks/>
          </p:cNvSpPr>
          <p:nvPr/>
        </p:nvSpPr>
        <p:spPr bwMode="auto">
          <a:xfrm>
            <a:off x="4699815" y="2439455"/>
            <a:ext cx="936625" cy="44450"/>
          </a:xfrm>
          <a:custGeom>
            <a:avLst/>
            <a:gdLst/>
            <a:ahLst/>
            <a:cxnLst>
              <a:cxn ang="0">
                <a:pos x="1126" y="0"/>
              </a:cxn>
              <a:cxn ang="0">
                <a:pos x="0" y="0"/>
              </a:cxn>
              <a:cxn ang="0">
                <a:pos x="54" y="54"/>
              </a:cxn>
              <a:cxn ang="0">
                <a:pos x="1180" y="54"/>
              </a:cxn>
              <a:cxn ang="0">
                <a:pos x="1126" y="0"/>
              </a:cxn>
            </a:cxnLst>
            <a:rect l="0" t="0" r="r" b="b"/>
            <a:pathLst>
              <a:path w="1180" h="54">
                <a:moveTo>
                  <a:pt x="1126" y="0"/>
                </a:moveTo>
                <a:lnTo>
                  <a:pt x="0" y="0"/>
                </a:lnTo>
                <a:lnTo>
                  <a:pt x="54" y="54"/>
                </a:lnTo>
                <a:lnTo>
                  <a:pt x="1180" y="54"/>
                </a:lnTo>
                <a:lnTo>
                  <a:pt x="1126" y="0"/>
                </a:lnTo>
                <a:close/>
              </a:path>
            </a:pathLst>
          </a:custGeom>
          <a:solidFill>
            <a:srgbClr val="C0C0C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" name="Freeform 88"/>
          <p:cNvSpPr>
            <a:spLocks/>
          </p:cNvSpPr>
          <p:nvPr/>
        </p:nvSpPr>
        <p:spPr bwMode="auto">
          <a:xfrm>
            <a:off x="5593578" y="2047342"/>
            <a:ext cx="42863" cy="436562"/>
          </a:xfrm>
          <a:custGeom>
            <a:avLst/>
            <a:gdLst/>
            <a:ahLst/>
            <a:cxnLst>
              <a:cxn ang="0">
                <a:pos x="54" y="549"/>
              </a:cxn>
              <a:cxn ang="0">
                <a:pos x="0" y="495"/>
              </a:cxn>
              <a:cxn ang="0">
                <a:pos x="0" y="0"/>
              </a:cxn>
              <a:cxn ang="0">
                <a:pos x="54" y="56"/>
              </a:cxn>
              <a:cxn ang="0">
                <a:pos x="54" y="549"/>
              </a:cxn>
            </a:cxnLst>
            <a:rect l="0" t="0" r="r" b="b"/>
            <a:pathLst>
              <a:path w="54" h="549">
                <a:moveTo>
                  <a:pt x="54" y="549"/>
                </a:moveTo>
                <a:lnTo>
                  <a:pt x="0" y="495"/>
                </a:lnTo>
                <a:lnTo>
                  <a:pt x="0" y="0"/>
                </a:lnTo>
                <a:lnTo>
                  <a:pt x="54" y="56"/>
                </a:lnTo>
                <a:lnTo>
                  <a:pt x="54" y="549"/>
                </a:lnTo>
                <a:close/>
              </a:path>
            </a:pathLst>
          </a:custGeom>
          <a:solidFill>
            <a:srgbClr val="C0C0C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4" name="Rectangle 89"/>
          <p:cNvSpPr>
            <a:spLocks noChangeArrowheads="1"/>
          </p:cNvSpPr>
          <p:nvPr/>
        </p:nvSpPr>
        <p:spPr bwMode="auto">
          <a:xfrm>
            <a:off x="4699815" y="2047342"/>
            <a:ext cx="893763" cy="392112"/>
          </a:xfrm>
          <a:prstGeom prst="rect">
            <a:avLst/>
          </a:prstGeom>
          <a:solidFill>
            <a:srgbClr val="FFFF99"/>
          </a:solidFill>
          <a:ln w="15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" name="Rectangle 90"/>
          <p:cNvSpPr>
            <a:spLocks noChangeArrowheads="1"/>
          </p:cNvSpPr>
          <p:nvPr/>
        </p:nvSpPr>
        <p:spPr bwMode="auto">
          <a:xfrm>
            <a:off x="4990328" y="2158467"/>
            <a:ext cx="3810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</a:rPr>
              <a:t>FPGA</a:t>
            </a:r>
            <a:endParaRPr lang="en-US" dirty="0"/>
          </a:p>
        </p:txBody>
      </p:sp>
      <p:sp>
        <p:nvSpPr>
          <p:cNvPr id="96" name="Rectangle 91"/>
          <p:cNvSpPr>
            <a:spLocks noChangeArrowheads="1"/>
          </p:cNvSpPr>
          <p:nvPr/>
        </p:nvSpPr>
        <p:spPr bwMode="auto">
          <a:xfrm>
            <a:off x="4064815" y="1885417"/>
            <a:ext cx="498475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</a:rPr>
              <a:t>~10 Gbps</a:t>
            </a:r>
            <a:endParaRPr lang="en-US"/>
          </a:p>
        </p:txBody>
      </p:sp>
      <p:sp>
        <p:nvSpPr>
          <p:cNvPr id="97" name="Freeform 92"/>
          <p:cNvSpPr>
            <a:spLocks/>
          </p:cNvSpPr>
          <p:nvPr/>
        </p:nvSpPr>
        <p:spPr bwMode="auto">
          <a:xfrm>
            <a:off x="4655365" y="2221967"/>
            <a:ext cx="44450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5"/>
              </a:cxn>
              <a:cxn ang="0">
                <a:pos x="56" y="27"/>
              </a:cxn>
              <a:cxn ang="0">
                <a:pos x="0" y="0"/>
              </a:cxn>
            </a:cxnLst>
            <a:rect l="0" t="0" r="r" b="b"/>
            <a:pathLst>
              <a:path w="56" h="55">
                <a:moveTo>
                  <a:pt x="0" y="0"/>
                </a:moveTo>
                <a:lnTo>
                  <a:pt x="0" y="55"/>
                </a:lnTo>
                <a:lnTo>
                  <a:pt x="56" y="2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" name="Line 93"/>
          <p:cNvSpPr>
            <a:spLocks noChangeShapeType="1"/>
          </p:cNvSpPr>
          <p:nvPr/>
        </p:nvSpPr>
        <p:spPr bwMode="auto">
          <a:xfrm>
            <a:off x="3413940" y="2252130"/>
            <a:ext cx="12509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9" name="Line 94"/>
          <p:cNvSpPr>
            <a:spLocks noChangeShapeType="1"/>
          </p:cNvSpPr>
          <p:nvPr/>
        </p:nvSpPr>
        <p:spPr bwMode="auto">
          <a:xfrm flipH="1">
            <a:off x="3982265" y="2120367"/>
            <a:ext cx="87313" cy="263525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" name="Rectangle 95"/>
          <p:cNvSpPr>
            <a:spLocks noChangeArrowheads="1"/>
          </p:cNvSpPr>
          <p:nvPr/>
        </p:nvSpPr>
        <p:spPr bwMode="auto">
          <a:xfrm>
            <a:off x="3856853" y="2082267"/>
            <a:ext cx="127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</a:rPr>
              <a:t>12</a:t>
            </a:r>
            <a:endParaRPr lang="en-US"/>
          </a:p>
        </p:txBody>
      </p:sp>
      <p:sp>
        <p:nvSpPr>
          <p:cNvPr id="101" name="Freeform 96"/>
          <p:cNvSpPr>
            <a:spLocks/>
          </p:cNvSpPr>
          <p:nvPr/>
        </p:nvSpPr>
        <p:spPr bwMode="auto">
          <a:xfrm>
            <a:off x="4731565" y="5643030"/>
            <a:ext cx="936625" cy="42862"/>
          </a:xfrm>
          <a:custGeom>
            <a:avLst/>
            <a:gdLst/>
            <a:ahLst/>
            <a:cxnLst>
              <a:cxn ang="0">
                <a:pos x="1126" y="0"/>
              </a:cxn>
              <a:cxn ang="0">
                <a:pos x="0" y="0"/>
              </a:cxn>
              <a:cxn ang="0">
                <a:pos x="54" y="54"/>
              </a:cxn>
              <a:cxn ang="0">
                <a:pos x="1180" y="54"/>
              </a:cxn>
              <a:cxn ang="0">
                <a:pos x="1126" y="0"/>
              </a:cxn>
            </a:cxnLst>
            <a:rect l="0" t="0" r="r" b="b"/>
            <a:pathLst>
              <a:path w="1180" h="54">
                <a:moveTo>
                  <a:pt x="1126" y="0"/>
                </a:moveTo>
                <a:lnTo>
                  <a:pt x="0" y="0"/>
                </a:lnTo>
                <a:lnTo>
                  <a:pt x="54" y="54"/>
                </a:lnTo>
                <a:lnTo>
                  <a:pt x="1180" y="54"/>
                </a:lnTo>
                <a:lnTo>
                  <a:pt x="1126" y="0"/>
                </a:lnTo>
                <a:close/>
              </a:path>
            </a:pathLst>
          </a:custGeom>
          <a:solidFill>
            <a:srgbClr val="C0C0C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" name="Freeform 97"/>
          <p:cNvSpPr>
            <a:spLocks/>
          </p:cNvSpPr>
          <p:nvPr/>
        </p:nvSpPr>
        <p:spPr bwMode="auto">
          <a:xfrm>
            <a:off x="5615803" y="5241392"/>
            <a:ext cx="42863" cy="434975"/>
          </a:xfrm>
          <a:custGeom>
            <a:avLst/>
            <a:gdLst/>
            <a:ahLst/>
            <a:cxnLst>
              <a:cxn ang="0">
                <a:pos x="54" y="548"/>
              </a:cxn>
              <a:cxn ang="0">
                <a:pos x="0" y="493"/>
              </a:cxn>
              <a:cxn ang="0">
                <a:pos x="0" y="0"/>
              </a:cxn>
              <a:cxn ang="0">
                <a:pos x="54" y="55"/>
              </a:cxn>
              <a:cxn ang="0">
                <a:pos x="54" y="548"/>
              </a:cxn>
            </a:cxnLst>
            <a:rect l="0" t="0" r="r" b="b"/>
            <a:pathLst>
              <a:path w="54" h="548">
                <a:moveTo>
                  <a:pt x="54" y="548"/>
                </a:moveTo>
                <a:lnTo>
                  <a:pt x="0" y="493"/>
                </a:lnTo>
                <a:lnTo>
                  <a:pt x="0" y="0"/>
                </a:lnTo>
                <a:lnTo>
                  <a:pt x="54" y="55"/>
                </a:lnTo>
                <a:lnTo>
                  <a:pt x="54" y="548"/>
                </a:lnTo>
                <a:close/>
              </a:path>
            </a:pathLst>
          </a:custGeom>
          <a:solidFill>
            <a:srgbClr val="C0C0C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" name="Rectangle 98"/>
          <p:cNvSpPr>
            <a:spLocks noChangeArrowheads="1"/>
          </p:cNvSpPr>
          <p:nvPr/>
        </p:nvSpPr>
        <p:spPr bwMode="auto">
          <a:xfrm>
            <a:off x="4722040" y="5241392"/>
            <a:ext cx="893763" cy="392112"/>
          </a:xfrm>
          <a:prstGeom prst="rect">
            <a:avLst/>
          </a:prstGeom>
          <a:solidFill>
            <a:srgbClr val="FFFF99"/>
          </a:solidFill>
          <a:ln w="15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" name="Rectangle 99"/>
          <p:cNvSpPr>
            <a:spLocks noChangeArrowheads="1"/>
          </p:cNvSpPr>
          <p:nvPr/>
        </p:nvSpPr>
        <p:spPr bwMode="auto">
          <a:xfrm>
            <a:off x="5012553" y="5352517"/>
            <a:ext cx="3810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</a:rPr>
              <a:t>FPGA</a:t>
            </a:r>
            <a:endParaRPr lang="en-US" dirty="0"/>
          </a:p>
        </p:txBody>
      </p:sp>
      <p:sp>
        <p:nvSpPr>
          <p:cNvPr id="105" name="Freeform 100"/>
          <p:cNvSpPr>
            <a:spLocks/>
          </p:cNvSpPr>
          <p:nvPr/>
        </p:nvSpPr>
        <p:spPr bwMode="auto">
          <a:xfrm>
            <a:off x="4677590" y="5414430"/>
            <a:ext cx="44450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6"/>
              </a:cxn>
              <a:cxn ang="0">
                <a:pos x="56" y="28"/>
              </a:cxn>
              <a:cxn ang="0">
                <a:pos x="0" y="0"/>
              </a:cxn>
            </a:cxnLst>
            <a:rect l="0" t="0" r="r" b="b"/>
            <a:pathLst>
              <a:path w="56" h="56">
                <a:moveTo>
                  <a:pt x="0" y="0"/>
                </a:moveTo>
                <a:lnTo>
                  <a:pt x="0" y="56"/>
                </a:lnTo>
                <a:lnTo>
                  <a:pt x="56" y="2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" name="Line 101"/>
          <p:cNvSpPr>
            <a:spLocks noChangeShapeType="1"/>
          </p:cNvSpPr>
          <p:nvPr/>
        </p:nvSpPr>
        <p:spPr bwMode="auto">
          <a:xfrm>
            <a:off x="3436165" y="5444592"/>
            <a:ext cx="12509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" name="Line 102"/>
          <p:cNvSpPr>
            <a:spLocks noChangeShapeType="1"/>
          </p:cNvSpPr>
          <p:nvPr/>
        </p:nvSpPr>
        <p:spPr bwMode="auto">
          <a:xfrm flipH="1">
            <a:off x="4004490" y="5314417"/>
            <a:ext cx="87313" cy="26193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" name="Rectangle 103"/>
          <p:cNvSpPr>
            <a:spLocks noChangeArrowheads="1"/>
          </p:cNvSpPr>
          <p:nvPr/>
        </p:nvSpPr>
        <p:spPr bwMode="auto">
          <a:xfrm>
            <a:off x="3879078" y="5274730"/>
            <a:ext cx="127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</a:rPr>
              <a:t>12</a:t>
            </a:r>
            <a:endParaRPr lang="en-US"/>
          </a:p>
        </p:txBody>
      </p:sp>
      <p:sp>
        <p:nvSpPr>
          <p:cNvPr id="109" name="Freeform 104"/>
          <p:cNvSpPr>
            <a:spLocks/>
          </p:cNvSpPr>
          <p:nvPr/>
        </p:nvSpPr>
        <p:spPr bwMode="auto">
          <a:xfrm>
            <a:off x="4731565" y="4001555"/>
            <a:ext cx="936625" cy="42862"/>
          </a:xfrm>
          <a:custGeom>
            <a:avLst/>
            <a:gdLst/>
            <a:ahLst/>
            <a:cxnLst>
              <a:cxn ang="0">
                <a:pos x="1126" y="0"/>
              </a:cxn>
              <a:cxn ang="0">
                <a:pos x="0" y="0"/>
              </a:cxn>
              <a:cxn ang="0">
                <a:pos x="54" y="55"/>
              </a:cxn>
              <a:cxn ang="0">
                <a:pos x="1180" y="55"/>
              </a:cxn>
              <a:cxn ang="0">
                <a:pos x="1126" y="0"/>
              </a:cxn>
            </a:cxnLst>
            <a:rect l="0" t="0" r="r" b="b"/>
            <a:pathLst>
              <a:path w="1180" h="55">
                <a:moveTo>
                  <a:pt x="1126" y="0"/>
                </a:moveTo>
                <a:lnTo>
                  <a:pt x="0" y="0"/>
                </a:lnTo>
                <a:lnTo>
                  <a:pt x="54" y="55"/>
                </a:lnTo>
                <a:lnTo>
                  <a:pt x="1180" y="55"/>
                </a:lnTo>
                <a:lnTo>
                  <a:pt x="1126" y="0"/>
                </a:lnTo>
                <a:close/>
              </a:path>
            </a:pathLst>
          </a:custGeom>
          <a:solidFill>
            <a:srgbClr val="C0C0C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" name="Freeform 105"/>
          <p:cNvSpPr>
            <a:spLocks/>
          </p:cNvSpPr>
          <p:nvPr/>
        </p:nvSpPr>
        <p:spPr bwMode="auto">
          <a:xfrm>
            <a:off x="5615803" y="3599917"/>
            <a:ext cx="42863" cy="434975"/>
          </a:xfrm>
          <a:custGeom>
            <a:avLst/>
            <a:gdLst/>
            <a:ahLst/>
            <a:cxnLst>
              <a:cxn ang="0">
                <a:pos x="54" y="549"/>
              </a:cxn>
              <a:cxn ang="0">
                <a:pos x="0" y="495"/>
              </a:cxn>
              <a:cxn ang="0">
                <a:pos x="0" y="0"/>
              </a:cxn>
              <a:cxn ang="0">
                <a:pos x="54" y="56"/>
              </a:cxn>
              <a:cxn ang="0">
                <a:pos x="54" y="549"/>
              </a:cxn>
            </a:cxnLst>
            <a:rect l="0" t="0" r="r" b="b"/>
            <a:pathLst>
              <a:path w="54" h="549">
                <a:moveTo>
                  <a:pt x="54" y="549"/>
                </a:moveTo>
                <a:lnTo>
                  <a:pt x="0" y="495"/>
                </a:lnTo>
                <a:lnTo>
                  <a:pt x="0" y="0"/>
                </a:lnTo>
                <a:lnTo>
                  <a:pt x="54" y="56"/>
                </a:lnTo>
                <a:lnTo>
                  <a:pt x="54" y="549"/>
                </a:lnTo>
                <a:close/>
              </a:path>
            </a:pathLst>
          </a:custGeom>
          <a:solidFill>
            <a:srgbClr val="C0C0C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" name="Rectangle 106"/>
          <p:cNvSpPr>
            <a:spLocks noChangeArrowheads="1"/>
          </p:cNvSpPr>
          <p:nvPr/>
        </p:nvSpPr>
        <p:spPr bwMode="auto">
          <a:xfrm>
            <a:off x="4722040" y="3599917"/>
            <a:ext cx="893763" cy="392112"/>
          </a:xfrm>
          <a:prstGeom prst="rect">
            <a:avLst/>
          </a:prstGeom>
          <a:solidFill>
            <a:srgbClr val="FFFF99"/>
          </a:solidFill>
          <a:ln w="15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" name="Rectangle 107"/>
          <p:cNvSpPr>
            <a:spLocks noChangeArrowheads="1"/>
          </p:cNvSpPr>
          <p:nvPr/>
        </p:nvSpPr>
        <p:spPr bwMode="auto">
          <a:xfrm>
            <a:off x="5012553" y="3712630"/>
            <a:ext cx="3810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FPGA</a:t>
            </a:r>
            <a:endParaRPr lang="en-US"/>
          </a:p>
        </p:txBody>
      </p:sp>
      <p:sp>
        <p:nvSpPr>
          <p:cNvPr id="113" name="Freeform 108"/>
          <p:cNvSpPr>
            <a:spLocks/>
          </p:cNvSpPr>
          <p:nvPr/>
        </p:nvSpPr>
        <p:spPr bwMode="auto">
          <a:xfrm>
            <a:off x="4677590" y="3772955"/>
            <a:ext cx="44450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6"/>
              </a:cxn>
              <a:cxn ang="0">
                <a:pos x="56" y="28"/>
              </a:cxn>
              <a:cxn ang="0">
                <a:pos x="0" y="0"/>
              </a:cxn>
            </a:cxnLst>
            <a:rect l="0" t="0" r="r" b="b"/>
            <a:pathLst>
              <a:path w="56" h="56">
                <a:moveTo>
                  <a:pt x="0" y="0"/>
                </a:moveTo>
                <a:lnTo>
                  <a:pt x="0" y="56"/>
                </a:lnTo>
                <a:lnTo>
                  <a:pt x="56" y="2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4" name="Line 109"/>
          <p:cNvSpPr>
            <a:spLocks noChangeShapeType="1"/>
          </p:cNvSpPr>
          <p:nvPr/>
        </p:nvSpPr>
        <p:spPr bwMode="auto">
          <a:xfrm>
            <a:off x="3436165" y="3803117"/>
            <a:ext cx="12509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5" name="Line 110"/>
          <p:cNvSpPr>
            <a:spLocks noChangeShapeType="1"/>
          </p:cNvSpPr>
          <p:nvPr/>
        </p:nvSpPr>
        <p:spPr bwMode="auto">
          <a:xfrm flipH="1">
            <a:off x="4004490" y="3671355"/>
            <a:ext cx="87313" cy="263525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6" name="Rectangle 111"/>
          <p:cNvSpPr>
            <a:spLocks noChangeArrowheads="1"/>
          </p:cNvSpPr>
          <p:nvPr/>
        </p:nvSpPr>
        <p:spPr bwMode="auto">
          <a:xfrm>
            <a:off x="3879078" y="3633255"/>
            <a:ext cx="127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</a:rPr>
              <a:t>12</a:t>
            </a:r>
            <a:endParaRPr lang="en-US"/>
          </a:p>
        </p:txBody>
      </p:sp>
      <p:sp>
        <p:nvSpPr>
          <p:cNvPr id="117" name="Freeform 112"/>
          <p:cNvSpPr>
            <a:spLocks/>
          </p:cNvSpPr>
          <p:nvPr/>
        </p:nvSpPr>
        <p:spPr bwMode="auto">
          <a:xfrm>
            <a:off x="4731565" y="3191930"/>
            <a:ext cx="936625" cy="42862"/>
          </a:xfrm>
          <a:custGeom>
            <a:avLst/>
            <a:gdLst/>
            <a:ahLst/>
            <a:cxnLst>
              <a:cxn ang="0">
                <a:pos x="1126" y="0"/>
              </a:cxn>
              <a:cxn ang="0">
                <a:pos x="0" y="0"/>
              </a:cxn>
              <a:cxn ang="0">
                <a:pos x="54" y="54"/>
              </a:cxn>
              <a:cxn ang="0">
                <a:pos x="1180" y="54"/>
              </a:cxn>
              <a:cxn ang="0">
                <a:pos x="1126" y="0"/>
              </a:cxn>
            </a:cxnLst>
            <a:rect l="0" t="0" r="r" b="b"/>
            <a:pathLst>
              <a:path w="1180" h="54">
                <a:moveTo>
                  <a:pt x="1126" y="0"/>
                </a:moveTo>
                <a:lnTo>
                  <a:pt x="0" y="0"/>
                </a:lnTo>
                <a:lnTo>
                  <a:pt x="54" y="54"/>
                </a:lnTo>
                <a:lnTo>
                  <a:pt x="1180" y="54"/>
                </a:lnTo>
                <a:lnTo>
                  <a:pt x="1126" y="0"/>
                </a:lnTo>
                <a:close/>
              </a:path>
            </a:pathLst>
          </a:custGeom>
          <a:solidFill>
            <a:srgbClr val="C0C0C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" name="Freeform 113"/>
          <p:cNvSpPr>
            <a:spLocks/>
          </p:cNvSpPr>
          <p:nvPr/>
        </p:nvSpPr>
        <p:spPr bwMode="auto">
          <a:xfrm>
            <a:off x="5615803" y="2791880"/>
            <a:ext cx="42863" cy="433387"/>
          </a:xfrm>
          <a:custGeom>
            <a:avLst/>
            <a:gdLst/>
            <a:ahLst/>
            <a:cxnLst>
              <a:cxn ang="0">
                <a:pos x="54" y="546"/>
              </a:cxn>
              <a:cxn ang="0">
                <a:pos x="0" y="492"/>
              </a:cxn>
              <a:cxn ang="0">
                <a:pos x="0" y="0"/>
              </a:cxn>
              <a:cxn ang="0">
                <a:pos x="54" y="54"/>
              </a:cxn>
              <a:cxn ang="0">
                <a:pos x="54" y="546"/>
              </a:cxn>
            </a:cxnLst>
            <a:rect l="0" t="0" r="r" b="b"/>
            <a:pathLst>
              <a:path w="54" h="546">
                <a:moveTo>
                  <a:pt x="54" y="546"/>
                </a:moveTo>
                <a:lnTo>
                  <a:pt x="0" y="492"/>
                </a:lnTo>
                <a:lnTo>
                  <a:pt x="0" y="0"/>
                </a:lnTo>
                <a:lnTo>
                  <a:pt x="54" y="54"/>
                </a:lnTo>
                <a:lnTo>
                  <a:pt x="54" y="546"/>
                </a:lnTo>
                <a:close/>
              </a:path>
            </a:pathLst>
          </a:custGeom>
          <a:solidFill>
            <a:srgbClr val="C0C0C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9" name="Rectangle 114"/>
          <p:cNvSpPr>
            <a:spLocks noChangeArrowheads="1"/>
          </p:cNvSpPr>
          <p:nvPr/>
        </p:nvSpPr>
        <p:spPr bwMode="auto">
          <a:xfrm>
            <a:off x="4722040" y="2791880"/>
            <a:ext cx="893763" cy="390525"/>
          </a:xfrm>
          <a:prstGeom prst="rect">
            <a:avLst/>
          </a:prstGeom>
          <a:solidFill>
            <a:srgbClr val="FFFF99"/>
          </a:solidFill>
          <a:ln w="15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0" name="Rectangle 115"/>
          <p:cNvSpPr>
            <a:spLocks noChangeArrowheads="1"/>
          </p:cNvSpPr>
          <p:nvPr/>
        </p:nvSpPr>
        <p:spPr bwMode="auto">
          <a:xfrm>
            <a:off x="5012553" y="2901417"/>
            <a:ext cx="3810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>
                <a:solidFill>
                  <a:srgbClr val="000000"/>
                </a:solidFill>
              </a:rPr>
              <a:t>FPGA</a:t>
            </a:r>
            <a:endParaRPr lang="en-US"/>
          </a:p>
        </p:txBody>
      </p:sp>
      <p:sp>
        <p:nvSpPr>
          <p:cNvPr id="121" name="Freeform 116"/>
          <p:cNvSpPr>
            <a:spLocks/>
          </p:cNvSpPr>
          <p:nvPr/>
        </p:nvSpPr>
        <p:spPr bwMode="auto">
          <a:xfrm>
            <a:off x="4677590" y="2964917"/>
            <a:ext cx="44450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6"/>
              </a:cxn>
              <a:cxn ang="0">
                <a:pos x="56" y="28"/>
              </a:cxn>
              <a:cxn ang="0">
                <a:pos x="0" y="0"/>
              </a:cxn>
            </a:cxnLst>
            <a:rect l="0" t="0" r="r" b="b"/>
            <a:pathLst>
              <a:path w="56" h="56">
                <a:moveTo>
                  <a:pt x="0" y="0"/>
                </a:moveTo>
                <a:lnTo>
                  <a:pt x="0" y="56"/>
                </a:lnTo>
                <a:lnTo>
                  <a:pt x="56" y="2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206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" name="Line 117"/>
          <p:cNvSpPr>
            <a:spLocks noChangeShapeType="1"/>
          </p:cNvSpPr>
          <p:nvPr/>
        </p:nvSpPr>
        <p:spPr bwMode="auto">
          <a:xfrm>
            <a:off x="3436165" y="2995080"/>
            <a:ext cx="1250950" cy="158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" name="Line 118"/>
          <p:cNvSpPr>
            <a:spLocks noChangeShapeType="1"/>
          </p:cNvSpPr>
          <p:nvPr/>
        </p:nvSpPr>
        <p:spPr bwMode="auto">
          <a:xfrm flipH="1">
            <a:off x="4004490" y="2864905"/>
            <a:ext cx="87313" cy="261937"/>
          </a:xfrm>
          <a:prstGeom prst="line">
            <a:avLst/>
          </a:prstGeom>
          <a:noFill/>
          <a:ln w="2063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" name="Rectangle 119"/>
          <p:cNvSpPr>
            <a:spLocks noChangeArrowheads="1"/>
          </p:cNvSpPr>
          <p:nvPr/>
        </p:nvSpPr>
        <p:spPr bwMode="auto">
          <a:xfrm>
            <a:off x="3879078" y="2823630"/>
            <a:ext cx="127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</a:rPr>
              <a:t>12</a:t>
            </a:r>
            <a:endParaRPr lang="en-US"/>
          </a:p>
        </p:txBody>
      </p:sp>
      <p:sp>
        <p:nvSpPr>
          <p:cNvPr id="125" name="Text Box 121"/>
          <p:cNvSpPr txBox="1">
            <a:spLocks noChangeArrowheads="1"/>
          </p:cNvSpPr>
          <p:nvPr/>
        </p:nvSpPr>
        <p:spPr bwMode="auto">
          <a:xfrm>
            <a:off x="2397940" y="1101192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900"/>
              <a:t>168 fibers</a:t>
            </a:r>
            <a:r>
              <a:rPr lang="en-US"/>
              <a:t> </a:t>
            </a:r>
          </a:p>
        </p:txBody>
      </p:sp>
      <p:sp>
        <p:nvSpPr>
          <p:cNvPr id="126" name="Rectangle 122"/>
          <p:cNvSpPr>
            <a:spLocks noChangeArrowheads="1"/>
          </p:cNvSpPr>
          <p:nvPr/>
        </p:nvSpPr>
        <p:spPr bwMode="auto">
          <a:xfrm>
            <a:off x="340540" y="1710792"/>
            <a:ext cx="1524000" cy="44958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>
              <a:solidFill>
                <a:schemeClr val="bg1"/>
              </a:solidFill>
            </a:endParaRPr>
          </a:p>
        </p:txBody>
      </p:sp>
      <p:sp>
        <p:nvSpPr>
          <p:cNvPr id="127" name="Text Box 123"/>
          <p:cNvSpPr txBox="1">
            <a:spLocks noChangeArrowheads="1"/>
          </p:cNvSpPr>
          <p:nvPr/>
        </p:nvSpPr>
        <p:spPr bwMode="auto">
          <a:xfrm>
            <a:off x="404040" y="5977992"/>
            <a:ext cx="1300163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14 FEB in half-crate</a:t>
            </a:r>
          </a:p>
        </p:txBody>
      </p:sp>
      <p:sp>
        <p:nvSpPr>
          <p:cNvPr id="249" name="Rectangle 90"/>
          <p:cNvSpPr>
            <a:spLocks noChangeArrowheads="1"/>
          </p:cNvSpPr>
          <p:nvPr/>
        </p:nvSpPr>
        <p:spPr bwMode="auto">
          <a:xfrm>
            <a:off x="6712576" y="4714191"/>
            <a:ext cx="880049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</a:rPr>
              <a:t>Module ATCA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728" y="21472"/>
            <a:ext cx="6715172" cy="928694"/>
          </a:xfrm>
        </p:spPr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A</a:t>
            </a:r>
            <a:r>
              <a:rPr lang="fr-FR" dirty="0" smtClean="0"/>
              <a:t>dvanced </a:t>
            </a:r>
            <a:r>
              <a:rPr lang="fr-FR" dirty="0" smtClean="0">
                <a:solidFill>
                  <a:srgbClr val="FF0000"/>
                </a:solidFill>
              </a:rPr>
              <a:t>T</a:t>
            </a:r>
            <a:r>
              <a:rPr lang="fr-FR" dirty="0" smtClean="0"/>
              <a:t>elecom </a:t>
            </a:r>
            <a:r>
              <a:rPr lang="fr-FR" dirty="0" smtClean="0">
                <a:solidFill>
                  <a:srgbClr val="FF0000"/>
                </a:solidFill>
              </a:rPr>
              <a:t>C</a:t>
            </a:r>
            <a:r>
              <a:rPr lang="fr-FR" dirty="0" smtClean="0"/>
              <a:t>omputer </a:t>
            </a:r>
            <a:r>
              <a:rPr lang="fr-FR" dirty="0" smtClean="0">
                <a:solidFill>
                  <a:srgbClr val="FF0000"/>
                </a:solidFill>
              </a:rPr>
              <a:t>A</a:t>
            </a:r>
            <a:r>
              <a:rPr lang="fr-FR" dirty="0" smtClean="0"/>
              <a:t>rchitecture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02/03/2010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de Service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B7691-2F4A-4C39-9D92-3139FB7AED0D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  <p:sp>
        <p:nvSpPr>
          <p:cNvPr id="16" name="Text Placeholder 14"/>
          <p:cNvSpPr txBox="1">
            <a:spLocks/>
          </p:cNvSpPr>
          <p:nvPr/>
        </p:nvSpPr>
        <p:spPr>
          <a:xfrm>
            <a:off x="137566" y="1117600"/>
            <a:ext cx="5777712" cy="344630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fr-F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Système redondant avec remplacement à chaud des composants (cartes,</a:t>
            </a:r>
            <a:r>
              <a:rPr kumimoji="0" lang="fr-FR" sz="1400" b="1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ventilateurs, sources d’alimentation) </a:t>
            </a:r>
            <a:r>
              <a:rPr kumimoji="0" lang="fr-F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pour les </a:t>
            </a:r>
            <a:r>
              <a:rPr kumimoji="0" lang="fr-FR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telecoms</a:t>
            </a:r>
            <a:r>
              <a:rPr lang="fr-FR" sz="1400" b="1" dirty="0" smtClean="0">
                <a:solidFill>
                  <a:schemeClr val="accent1"/>
                </a:solidFill>
                <a:latin typeface="+mn-lt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fr-F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Gestion du </a:t>
            </a:r>
            <a:r>
              <a:rPr kumimoji="0" lang="fr-FR" sz="1400" b="1" i="0" u="none" strike="noStrike" kern="1200" cap="none" spc="0" normalizeH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chassis</a:t>
            </a:r>
            <a:r>
              <a:rPr kumimoji="0" lang="fr-FR" sz="1400" b="1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 un </a:t>
            </a:r>
            <a:r>
              <a:rPr kumimoji="0" lang="fr-FR" sz="1400" b="1" i="0" u="none" strike="noStrike" kern="1200" cap="none" spc="0" normalizeH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shelf</a:t>
            </a:r>
            <a:r>
              <a:rPr kumimoji="0" lang="fr-FR" sz="1400" b="1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manager (2 pour la redondance).</a:t>
            </a:r>
            <a:endParaRPr kumimoji="0" lang="fr-F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fr-F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Transmission série</a:t>
            </a:r>
            <a:r>
              <a:rPr lang="fr-FR" sz="1400" b="1" dirty="0" smtClean="0">
                <a:solidFill>
                  <a:schemeClr val="accent1"/>
                </a:solidFill>
                <a:latin typeface="+mn-lt"/>
              </a:rPr>
              <a:t>, plutôt que parallèle sur le fond de panier.</a:t>
            </a:r>
            <a:endParaRPr kumimoji="0" lang="fr-F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 de protocole défini.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fr-F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Juste un grand nombre de pairs différentielles.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 fond de panier permet </a:t>
            </a:r>
            <a:r>
              <a:rPr lang="fr-FR" sz="1400" dirty="0" smtClean="0">
                <a:solidFill>
                  <a:schemeClr val="accent1"/>
                </a:solidFill>
                <a:latin typeface="+mn-lt"/>
              </a:rPr>
              <a:t>la transmission de signaux jusqu’à 10 </a:t>
            </a:r>
            <a:r>
              <a:rPr lang="fr-FR" sz="1400" dirty="0" err="1" smtClean="0">
                <a:solidFill>
                  <a:schemeClr val="accent1"/>
                </a:solidFill>
                <a:latin typeface="+mn-lt"/>
              </a:rPr>
              <a:t>Gbits</a:t>
            </a:r>
            <a:r>
              <a:rPr lang="fr-FR" sz="1400" dirty="0" smtClean="0">
                <a:solidFill>
                  <a:schemeClr val="accent1"/>
                </a:solidFill>
                <a:latin typeface="+mn-lt"/>
              </a:rPr>
              <a:t>/s sur chaque pair.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connecteurs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sont limités à 5 </a:t>
            </a:r>
            <a:r>
              <a:rPr kumimoji="0" lang="fr-FR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Gbits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/s</a:t>
            </a: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PCI express (multiple </a:t>
            </a:r>
            <a:r>
              <a:rPr kumimoji="0" lang="fr-F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lanes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fr-F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Infiniband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(multiple </a:t>
            </a:r>
            <a:r>
              <a:rPr kumimoji="0" lang="fr-F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lanes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10-GE (XAUI or 10-GE)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1-GE (</a:t>
            </a:r>
            <a:r>
              <a:rPr kumimoji="0" lang="fr-F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most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400" b="1" dirty="0" err="1" smtClean="0">
                <a:solidFill>
                  <a:schemeClr val="accent1"/>
                </a:solidFill>
                <a:latin typeface="+mn-lt"/>
              </a:rPr>
              <a:t>L’architecture</a:t>
            </a:r>
            <a:r>
              <a:rPr lang="en-US" sz="1400" b="1" dirty="0" smtClean="0">
                <a:solidFill>
                  <a:schemeClr val="accent1"/>
                </a:solidFill>
                <a:latin typeface="+mn-lt"/>
              </a:rPr>
              <a:t> </a:t>
            </a:r>
            <a:r>
              <a:rPr lang="en-US" sz="1400" b="1" dirty="0" err="1" smtClean="0">
                <a:solidFill>
                  <a:schemeClr val="accent1"/>
                </a:solidFill>
                <a:latin typeface="+mn-lt"/>
              </a:rPr>
              <a:t>sur</a:t>
            </a:r>
            <a:r>
              <a:rPr lang="en-US" sz="1400" b="1" dirty="0" smtClean="0">
                <a:solidFill>
                  <a:schemeClr val="accent1"/>
                </a:solidFill>
                <a:latin typeface="+mn-lt"/>
              </a:rPr>
              <a:t> le fond de </a:t>
            </a:r>
            <a:r>
              <a:rPr lang="en-US" sz="1400" b="1" dirty="0" err="1" smtClean="0">
                <a:solidFill>
                  <a:schemeClr val="accent1"/>
                </a:solidFill>
                <a:latin typeface="+mn-lt"/>
              </a:rPr>
              <a:t>panier</a:t>
            </a:r>
            <a:r>
              <a:rPr lang="en-US" sz="1400" b="1" dirty="0" smtClean="0">
                <a:solidFill>
                  <a:schemeClr val="accent1"/>
                </a:solidFill>
                <a:latin typeface="+mn-lt"/>
              </a:rPr>
              <a:t> </a:t>
            </a:r>
            <a:r>
              <a:rPr lang="en-US" sz="1400" b="1" dirty="0" err="1" smtClean="0">
                <a:solidFill>
                  <a:schemeClr val="accent1"/>
                </a:solidFill>
                <a:latin typeface="+mn-lt"/>
              </a:rPr>
              <a:t>peut</a:t>
            </a:r>
            <a:r>
              <a:rPr lang="en-US" sz="1400" b="1" dirty="0" smtClean="0">
                <a:solidFill>
                  <a:schemeClr val="accent1"/>
                </a:solidFill>
                <a:latin typeface="+mn-lt"/>
              </a:rPr>
              <a:t> </a:t>
            </a:r>
            <a:r>
              <a:rPr lang="en-US" sz="1400" b="1" dirty="0" err="1" smtClean="0">
                <a:solidFill>
                  <a:schemeClr val="accent1"/>
                </a:solidFill>
                <a:latin typeface="+mn-lt"/>
              </a:rPr>
              <a:t>varier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9" name="Picture 5" descr="E:\Mes documents\Guy\atlas\Upgrade\Photos\Crate_atca_Dsc07199_mod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7119" y="1207904"/>
            <a:ext cx="2818491" cy="3026776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522" y="4634777"/>
            <a:ext cx="4174982" cy="182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Placeholder 14"/>
          <p:cNvSpPr txBox="1">
            <a:spLocks/>
          </p:cNvSpPr>
          <p:nvPr/>
        </p:nvSpPr>
        <p:spPr>
          <a:xfrm>
            <a:off x="4474896" y="4580090"/>
            <a:ext cx="4669105" cy="1819191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Fabric</a:t>
            </a: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Interface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fr-F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port entre chaque carte (full </a:t>
            </a:r>
            <a:r>
              <a:rPr kumimoji="0" lang="fr-FR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mesh</a:t>
            </a:r>
            <a:r>
              <a:rPr kumimoji="0" lang="fr-F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r-FR" sz="1400" b="1" dirty="0" smtClean="0">
                <a:solidFill>
                  <a:schemeClr val="accent1"/>
                </a:solidFill>
                <a:latin typeface="+mn-lt"/>
              </a:rPr>
              <a:t>1 port entre une carte et chaque </a:t>
            </a:r>
            <a:r>
              <a:rPr lang="fr-FR" sz="1400" b="1" dirty="0" err="1" smtClean="0">
                <a:solidFill>
                  <a:schemeClr val="accent1"/>
                </a:solidFill>
                <a:latin typeface="+mn-lt"/>
              </a:rPr>
              <a:t>fabric</a:t>
            </a:r>
            <a:r>
              <a:rPr lang="fr-FR" sz="1400" b="1" dirty="0" smtClean="0">
                <a:solidFill>
                  <a:schemeClr val="accent1"/>
                </a:solidFill>
                <a:latin typeface="+mn-lt"/>
              </a:rPr>
              <a:t> (2)  (dual star)</a:t>
            </a:r>
            <a:endParaRPr kumimoji="0" lang="fr-F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fr-FR" sz="1400" b="1" dirty="0" smtClean="0">
                <a:solidFill>
                  <a:schemeClr val="accent1"/>
                </a:solidFill>
                <a:latin typeface="+mn-lt"/>
              </a:rPr>
              <a:t>1port =&gt; 4 canaux</a:t>
            </a:r>
          </a:p>
          <a:p>
            <a:pPr marL="800100" lvl="1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kumimoji="0" lang="fr-FR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canal</a:t>
            </a:r>
            <a:r>
              <a:rPr kumimoji="0" lang="fr-FR" sz="1400" b="1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=&gt; 2 paires différentielles (</a:t>
            </a:r>
            <a:r>
              <a:rPr kumimoji="0" lang="fr-FR" sz="1400" b="1" i="0" u="none" strike="noStrike" kern="1200" cap="none" spc="0" normalizeH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RxTx</a:t>
            </a:r>
            <a:r>
              <a:rPr kumimoji="0" lang="fr-FR" sz="1400" b="1" i="0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fr-FR" sz="14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ATCA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02/03/2010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Réunion de Service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5F7961-F35C-4221-93F1-208AB09CE538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lum bright="-20000"/>
          </a:blip>
          <a:srcRect/>
          <a:stretch>
            <a:fillRect/>
          </a:stretch>
        </p:blipFill>
        <p:spPr bwMode="auto">
          <a:xfrm>
            <a:off x="105196" y="1048226"/>
            <a:ext cx="4329239" cy="2614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4345424" y="1173346"/>
            <a:ext cx="4563907" cy="531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fr-FR" sz="1400" b="1" dirty="0" smtClean="0">
                <a:solidFill>
                  <a:schemeClr val="accent1"/>
                </a:solidFill>
              </a:rPr>
              <a:t>Zone 1</a:t>
            </a:r>
          </a:p>
          <a:p>
            <a:pPr marL="742950" lvl="1" indent="-285750" eaLnBrk="0" hangingPunct="0">
              <a:spcBef>
                <a:spcPct val="20000"/>
              </a:spcBef>
              <a:buFont typeface="Arial" charset="0"/>
              <a:buChar char="–"/>
              <a:defRPr/>
            </a:pPr>
            <a:r>
              <a:rPr lang="fr-FR" sz="1400" dirty="0" smtClean="0">
                <a:solidFill>
                  <a:schemeClr val="accent1"/>
                </a:solidFill>
              </a:rPr>
              <a:t>Alimentation</a:t>
            </a:r>
          </a:p>
          <a:p>
            <a:pPr marL="1143000" lvl="2" indent="-2286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fr-FR" sz="1200" dirty="0" smtClean="0">
                <a:solidFill>
                  <a:schemeClr val="accent1"/>
                </a:solidFill>
              </a:rPr>
              <a:t>-48 VDC</a:t>
            </a:r>
          </a:p>
          <a:p>
            <a:pPr marL="1143000" lvl="2" indent="-2286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fr-FR" sz="1200" dirty="0" smtClean="0">
                <a:solidFill>
                  <a:schemeClr val="accent1"/>
                </a:solidFill>
              </a:rPr>
              <a:t>Permet la distribution par Racks</a:t>
            </a:r>
          </a:p>
          <a:p>
            <a:pPr marL="742950" lvl="1" indent="-285750" eaLnBrk="0" hangingPunct="0">
              <a:spcBef>
                <a:spcPct val="20000"/>
              </a:spcBef>
              <a:buFont typeface="Arial" charset="0"/>
              <a:buChar char="–"/>
              <a:defRPr/>
            </a:pPr>
            <a:r>
              <a:rPr lang="fr-FR" sz="1400" dirty="0" smtClean="0">
                <a:solidFill>
                  <a:schemeClr val="accent1"/>
                </a:solidFill>
              </a:rPr>
              <a:t> Gestion du système</a:t>
            </a:r>
          </a:p>
          <a:p>
            <a:pPr marL="1143000" lvl="2" indent="-2286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fr-FR" sz="1200" dirty="0" smtClean="0">
                <a:solidFill>
                  <a:schemeClr val="accent1"/>
                </a:solidFill>
              </a:rPr>
              <a:t>IPM (Intelligent </a:t>
            </a:r>
            <a:r>
              <a:rPr lang="fr-FR" sz="1200" dirty="0" err="1" smtClean="0">
                <a:solidFill>
                  <a:schemeClr val="accent1"/>
                </a:solidFill>
              </a:rPr>
              <a:t>Palatform</a:t>
            </a:r>
            <a:r>
              <a:rPr lang="fr-FR" sz="1200" dirty="0" smtClean="0">
                <a:solidFill>
                  <a:schemeClr val="accent1"/>
                </a:solidFill>
              </a:rPr>
              <a:t> </a:t>
            </a:r>
            <a:r>
              <a:rPr lang="fr-FR" sz="1200" dirty="0" err="1" smtClean="0">
                <a:solidFill>
                  <a:schemeClr val="accent1"/>
                </a:solidFill>
              </a:rPr>
              <a:t>ManagementI</a:t>
            </a:r>
            <a:r>
              <a:rPr lang="fr-FR" sz="1200" dirty="0" smtClean="0">
                <a:solidFill>
                  <a:schemeClr val="accent1"/>
                </a:solidFill>
              </a:rPr>
              <a:t>) basé  sur le protocole I</a:t>
            </a:r>
            <a:r>
              <a:rPr lang="fr-FR" sz="1200" baseline="30000" dirty="0" smtClean="0">
                <a:solidFill>
                  <a:schemeClr val="accent1"/>
                </a:solidFill>
              </a:rPr>
              <a:t>2</a:t>
            </a:r>
            <a:r>
              <a:rPr lang="fr-FR" sz="1200" dirty="0" smtClean="0">
                <a:solidFill>
                  <a:schemeClr val="accent1"/>
                </a:solidFill>
              </a:rPr>
              <a:t>C</a:t>
            </a:r>
          </a:p>
          <a:p>
            <a:pPr marL="742950" lvl="1" indent="-285750" eaLnBrk="0" hangingPunct="0">
              <a:spcBef>
                <a:spcPct val="20000"/>
              </a:spcBef>
              <a:buFont typeface="Arial" charset="0"/>
              <a:buChar char="–"/>
              <a:defRPr/>
            </a:pPr>
            <a:r>
              <a:rPr lang="fr-FR" sz="1400" dirty="0" smtClean="0">
                <a:solidFill>
                  <a:schemeClr val="accent1"/>
                </a:solidFill>
              </a:rPr>
              <a:t>Alimentation redondante avec gestion des sources</a:t>
            </a:r>
          </a:p>
          <a:p>
            <a:pPr marL="342900" lvl="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fr-FR" sz="1400" b="1" dirty="0" smtClean="0">
                <a:solidFill>
                  <a:schemeClr val="accent1"/>
                </a:solidFill>
              </a:rPr>
              <a:t>Zone 2</a:t>
            </a:r>
          </a:p>
          <a:p>
            <a:pPr marL="742950" lvl="1" indent="-285750" eaLnBrk="0" hangingPunct="0">
              <a:spcBef>
                <a:spcPct val="20000"/>
              </a:spcBef>
              <a:buFont typeface="Arial" charset="0"/>
              <a:buChar char="–"/>
              <a:defRPr/>
            </a:pPr>
            <a:r>
              <a:rPr lang="fr-FR" sz="1400" dirty="0" smtClean="0">
                <a:solidFill>
                  <a:schemeClr val="accent1"/>
                </a:solidFill>
              </a:rPr>
              <a:t>Transport données</a:t>
            </a:r>
          </a:p>
          <a:p>
            <a:pPr marL="1143000" lvl="2" indent="-2286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fr-FR" sz="1200" dirty="0" smtClean="0">
                <a:solidFill>
                  <a:schemeClr val="accent1"/>
                </a:solidFill>
              </a:rPr>
              <a:t>200 paires différentielles</a:t>
            </a:r>
          </a:p>
          <a:p>
            <a:pPr marL="1143000" lvl="2" indent="-2286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fr-FR" sz="1200" dirty="0" smtClean="0">
                <a:solidFill>
                  <a:schemeClr val="accent1"/>
                </a:solidFill>
              </a:rPr>
              <a:t>Base, </a:t>
            </a:r>
            <a:r>
              <a:rPr lang="fr-FR" sz="1200" dirty="0" err="1" smtClean="0">
                <a:solidFill>
                  <a:schemeClr val="accent1"/>
                </a:solidFill>
              </a:rPr>
              <a:t>Fabric</a:t>
            </a:r>
            <a:r>
              <a:rPr lang="fr-FR" sz="1200" dirty="0" smtClean="0">
                <a:solidFill>
                  <a:schemeClr val="accent1"/>
                </a:solidFill>
              </a:rPr>
              <a:t> &amp; Update interface</a:t>
            </a:r>
          </a:p>
          <a:p>
            <a:pPr marL="342900" lvl="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fr-FR" sz="1400" b="1" dirty="0" smtClean="0">
                <a:solidFill>
                  <a:schemeClr val="accent1"/>
                </a:solidFill>
              </a:rPr>
              <a:t>Zone 3</a:t>
            </a:r>
          </a:p>
          <a:p>
            <a:pPr marL="742950" lvl="1" indent="-285750" eaLnBrk="0" hangingPunct="0">
              <a:spcBef>
                <a:spcPct val="20000"/>
              </a:spcBef>
              <a:buFont typeface="Arial" charset="0"/>
              <a:buChar char="–"/>
              <a:defRPr/>
            </a:pPr>
            <a:r>
              <a:rPr lang="fr-FR" sz="1400" dirty="0" smtClean="0">
                <a:solidFill>
                  <a:schemeClr val="accent1"/>
                </a:solidFill>
              </a:rPr>
              <a:t>Connexion au RTM (</a:t>
            </a:r>
            <a:r>
              <a:rPr lang="fr-FR" sz="1400" dirty="0" err="1" smtClean="0">
                <a:solidFill>
                  <a:schemeClr val="accent1"/>
                </a:solidFill>
              </a:rPr>
              <a:t>Rear</a:t>
            </a:r>
            <a:r>
              <a:rPr lang="fr-FR" sz="1400" dirty="0" smtClean="0">
                <a:solidFill>
                  <a:schemeClr val="accent1"/>
                </a:solidFill>
              </a:rPr>
              <a:t> Transition Module)</a:t>
            </a:r>
          </a:p>
          <a:p>
            <a:pPr marL="742950" lvl="1" indent="-285750" eaLnBrk="0" hangingPunct="0">
              <a:spcBef>
                <a:spcPct val="20000"/>
              </a:spcBef>
              <a:buFont typeface="Arial" charset="0"/>
              <a:buChar char="–"/>
              <a:defRPr/>
            </a:pPr>
            <a:r>
              <a:rPr lang="fr-FR" sz="1400" dirty="0" smtClean="0">
                <a:solidFill>
                  <a:schemeClr val="accent1"/>
                </a:solidFill>
              </a:rPr>
              <a:t>Pas de définition des connecteurs par le standard…</a:t>
            </a:r>
          </a:p>
          <a:p>
            <a:pPr marL="342900" lvl="0" indent="-3429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fr-FR" sz="1400" b="1" dirty="0" smtClean="0">
                <a:solidFill>
                  <a:schemeClr val="accent1"/>
                </a:solidFill>
              </a:rPr>
              <a:t>Puissance dissipée maximum</a:t>
            </a:r>
          </a:p>
          <a:p>
            <a:pPr marL="742950" lvl="1" indent="-285750" eaLnBrk="0" hangingPunct="0">
              <a:spcBef>
                <a:spcPct val="20000"/>
              </a:spcBef>
              <a:buFont typeface="Arial" charset="0"/>
              <a:buChar char="–"/>
              <a:defRPr/>
            </a:pPr>
            <a:r>
              <a:rPr lang="fr-FR" sz="1400" dirty="0" smtClean="0">
                <a:solidFill>
                  <a:schemeClr val="accent1"/>
                </a:solidFill>
              </a:rPr>
              <a:t>Front </a:t>
            </a:r>
            <a:r>
              <a:rPr lang="fr-FR" sz="1400" dirty="0" err="1" smtClean="0">
                <a:solidFill>
                  <a:schemeClr val="accent1"/>
                </a:solidFill>
              </a:rPr>
              <a:t>Board</a:t>
            </a:r>
            <a:endParaRPr lang="fr-FR" sz="1400" dirty="0" smtClean="0">
              <a:solidFill>
                <a:schemeClr val="accent1"/>
              </a:solidFill>
            </a:endParaRPr>
          </a:p>
          <a:p>
            <a:pPr marL="1143000" lvl="2" indent="-2286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fr-FR" sz="1200" dirty="0" smtClean="0">
                <a:solidFill>
                  <a:schemeClr val="accent1"/>
                </a:solidFill>
              </a:rPr>
              <a:t>300 (400) watts</a:t>
            </a:r>
          </a:p>
          <a:p>
            <a:pPr marL="742950" lvl="1" indent="-285750" eaLnBrk="0" hangingPunct="0">
              <a:spcBef>
                <a:spcPct val="20000"/>
              </a:spcBef>
              <a:buFont typeface="Arial" charset="0"/>
              <a:buChar char="–"/>
              <a:defRPr/>
            </a:pPr>
            <a:r>
              <a:rPr lang="fr-FR" sz="1400" dirty="0" smtClean="0">
                <a:solidFill>
                  <a:schemeClr val="accent1"/>
                </a:solidFill>
              </a:rPr>
              <a:t>RTM </a:t>
            </a:r>
          </a:p>
          <a:p>
            <a:pPr marL="1143000" lvl="2" indent="-228600" eaLnBrk="0" hangingPunct="0">
              <a:spcBef>
                <a:spcPct val="20000"/>
              </a:spcBef>
              <a:buFont typeface="Arial" charset="0"/>
              <a:buChar char="•"/>
              <a:defRPr/>
            </a:pPr>
            <a:r>
              <a:rPr lang="fr-FR" sz="1200" dirty="0" smtClean="0">
                <a:solidFill>
                  <a:schemeClr val="accent1"/>
                </a:solidFill>
              </a:rPr>
              <a:t>Au moins 5 (typiquement 30) watts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3834" y="3660226"/>
            <a:ext cx="4037841" cy="280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Contrôleur ATCA &amp; ROD</a:t>
            </a:r>
            <a:endParaRPr lang="fr-FR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02/03/2010</a:t>
            </a:r>
            <a:endParaRPr lang="en-US" dirty="0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1"/>
          </p:nvPr>
        </p:nvSpPr>
        <p:spPr>
          <a:xfrm>
            <a:off x="2786050" y="6423066"/>
            <a:ext cx="3590940" cy="476250"/>
          </a:xfrm>
        </p:spPr>
        <p:txBody>
          <a:bodyPr/>
          <a:lstStyle/>
          <a:p>
            <a:r>
              <a:rPr lang="en-US" smtClean="0"/>
              <a:t>Réunion de Service</a:t>
            </a:r>
            <a:endParaRPr lang="en-US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92163" y="1125538"/>
            <a:ext cx="2843212" cy="2320925"/>
            <a:chOff x="295" y="1026"/>
            <a:chExt cx="1791" cy="1462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5" y="1026"/>
              <a:ext cx="1671" cy="1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077" name="Line 5"/>
            <p:cNvSpPr>
              <a:spLocks noChangeShapeType="1"/>
            </p:cNvSpPr>
            <p:nvPr/>
          </p:nvSpPr>
          <p:spPr bwMode="auto">
            <a:xfrm flipV="1">
              <a:off x="1156" y="1797"/>
              <a:ext cx="771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8" name="Line 6"/>
            <p:cNvSpPr>
              <a:spLocks noChangeShapeType="1"/>
            </p:cNvSpPr>
            <p:nvPr/>
          </p:nvSpPr>
          <p:spPr bwMode="auto">
            <a:xfrm>
              <a:off x="295" y="1842"/>
              <a:ext cx="726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9" name="Line 7"/>
            <p:cNvSpPr>
              <a:spLocks noChangeShapeType="1"/>
            </p:cNvSpPr>
            <p:nvPr/>
          </p:nvSpPr>
          <p:spPr bwMode="auto">
            <a:xfrm>
              <a:off x="1927" y="1616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80" name="Text Box 8"/>
            <p:cNvSpPr txBox="1">
              <a:spLocks noChangeArrowheads="1"/>
            </p:cNvSpPr>
            <p:nvPr/>
          </p:nvSpPr>
          <p:spPr bwMode="auto">
            <a:xfrm>
              <a:off x="1519" y="1979"/>
              <a:ext cx="27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/>
                <a:t>76.5</a:t>
              </a:r>
            </a:p>
          </p:txBody>
        </p:sp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431" y="2024"/>
              <a:ext cx="20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/>
                <a:t>69</a:t>
              </a:r>
            </a:p>
          </p:txBody>
        </p:sp>
        <p:sp>
          <p:nvSpPr>
            <p:cNvPr id="3082" name="Text Box 10"/>
            <p:cNvSpPr txBox="1">
              <a:spLocks noChangeArrowheads="1"/>
            </p:cNvSpPr>
            <p:nvPr/>
          </p:nvSpPr>
          <p:spPr bwMode="auto">
            <a:xfrm>
              <a:off x="1882" y="1616"/>
              <a:ext cx="20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000"/>
                <a:t>10</a:t>
              </a:r>
            </a:p>
          </p:txBody>
        </p:sp>
        <p:sp>
          <p:nvSpPr>
            <p:cNvPr id="3083" name="Text Box 11"/>
            <p:cNvSpPr txBox="1">
              <a:spLocks noChangeArrowheads="1"/>
            </p:cNvSpPr>
            <p:nvPr/>
          </p:nvSpPr>
          <p:spPr bwMode="auto">
            <a:xfrm>
              <a:off x="295" y="2296"/>
              <a:ext cx="176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/>
                <a:t>FMC (</a:t>
              </a:r>
              <a:r>
                <a:rPr lang="en-US" sz="1400" dirty="0" err="1"/>
                <a:t>Fpga</a:t>
              </a:r>
              <a:r>
                <a:rPr lang="en-US" sz="1400" dirty="0"/>
                <a:t> Mezzanine Card)</a:t>
              </a:r>
            </a:p>
          </p:txBody>
        </p:sp>
      </p:grp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346637" y="1493811"/>
            <a:ext cx="4716462" cy="4185761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fr-FR" sz="1400" b="1" dirty="0" smtClean="0"/>
              <a:t>Contrôleur IPM (</a:t>
            </a:r>
            <a:r>
              <a:rPr lang="fr-FR" sz="1400" b="1" i="1" dirty="0" smtClean="0"/>
              <a:t>Intelligent Platform Management ) pour carte ATCA </a:t>
            </a:r>
            <a:endParaRPr lang="fr-FR" sz="1400" b="1" dirty="0" smtClean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fr-FR" sz="1400" dirty="0" smtClean="0"/>
              <a:t> </a:t>
            </a:r>
            <a:r>
              <a:rPr lang="fr-FR" sz="1400" b="1" dirty="0" smtClean="0"/>
              <a:t>Gestion de la carte ROD (ATCA et fonction ROD)</a:t>
            </a:r>
          </a:p>
          <a:p>
            <a:pPr marL="184150" lvl="1">
              <a:spcBef>
                <a:spcPct val="50000"/>
              </a:spcBef>
              <a:buFontTx/>
              <a:buChar char="•"/>
            </a:pPr>
            <a:r>
              <a:rPr lang="fr-FR" sz="1400" dirty="0" smtClean="0"/>
              <a:t>Supervision de la carte (tensions, températures…)</a:t>
            </a:r>
          </a:p>
          <a:p>
            <a:pPr marL="184150" lvl="1">
              <a:spcBef>
                <a:spcPct val="50000"/>
              </a:spcBef>
              <a:buFontTx/>
              <a:buChar char="•"/>
            </a:pPr>
            <a:r>
              <a:rPr lang="fr-FR" sz="1400" dirty="0" smtClean="0"/>
              <a:t>Configuration (configuration générale, coefficients…)</a:t>
            </a:r>
          </a:p>
          <a:p>
            <a:pPr marL="184150" lvl="1">
              <a:spcBef>
                <a:spcPct val="50000"/>
              </a:spcBef>
              <a:buFontTx/>
              <a:buChar char="•"/>
            </a:pPr>
            <a:r>
              <a:rPr lang="fr-FR" sz="1400" dirty="0" smtClean="0"/>
              <a:t>Mise à jour du </a:t>
            </a:r>
            <a:r>
              <a:rPr lang="fr-FR" sz="1400" dirty="0" err="1" smtClean="0"/>
              <a:t>firmware</a:t>
            </a:r>
            <a:r>
              <a:rPr lang="fr-FR" sz="1400" dirty="0" smtClean="0"/>
              <a:t> des </a:t>
            </a:r>
            <a:r>
              <a:rPr lang="fr-FR" sz="1400" dirty="0" err="1" smtClean="0"/>
              <a:t>FPGAs</a:t>
            </a:r>
            <a:endParaRPr lang="fr-FR" sz="1400" dirty="0" smtClean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fr-FR" sz="1400" b="1" dirty="0" smtClean="0"/>
              <a:t>Réalisation:</a:t>
            </a:r>
          </a:p>
          <a:p>
            <a:pPr marL="184150" lvl="1">
              <a:spcBef>
                <a:spcPct val="50000"/>
              </a:spcBef>
              <a:buFontTx/>
              <a:buChar char="•"/>
            </a:pPr>
            <a:r>
              <a:rPr lang="fr-FR" sz="1400" dirty="0" smtClean="0"/>
              <a:t>Format FMC (</a:t>
            </a:r>
            <a:r>
              <a:rPr lang="fr-FR" sz="1400" dirty="0" err="1" smtClean="0"/>
              <a:t>Fpga</a:t>
            </a:r>
            <a:r>
              <a:rPr lang="fr-FR" sz="1400" dirty="0" smtClean="0"/>
              <a:t> Mezzanine </a:t>
            </a:r>
            <a:r>
              <a:rPr lang="fr-FR" sz="1400" dirty="0" err="1" smtClean="0"/>
              <a:t>Card</a:t>
            </a:r>
            <a:r>
              <a:rPr lang="fr-FR" sz="1400" dirty="0" smtClean="0"/>
              <a:t>) avec beaucoup  d’Entrées/Sorties </a:t>
            </a:r>
          </a:p>
          <a:p>
            <a:pPr marL="184150" lvl="1">
              <a:spcBef>
                <a:spcPct val="50000"/>
              </a:spcBef>
              <a:buFontTx/>
              <a:buChar char="•"/>
            </a:pPr>
            <a:r>
              <a:rPr lang="fr-FR" sz="1400" dirty="0" smtClean="0"/>
              <a:t>Basée sur un µController ARM TI </a:t>
            </a:r>
            <a:r>
              <a:rPr lang="fr-FR" sz="1400" dirty="0" err="1" smtClean="0"/>
              <a:t>Luminary</a:t>
            </a:r>
            <a:endParaRPr lang="fr-FR" sz="1400" dirty="0" smtClean="0"/>
          </a:p>
          <a:p>
            <a:pPr marL="184150" lvl="1">
              <a:spcBef>
                <a:spcPct val="50000"/>
              </a:spcBef>
              <a:buFontTx/>
              <a:buChar char="•"/>
            </a:pPr>
            <a:r>
              <a:rPr lang="fr-FR" sz="1400" dirty="0" smtClean="0"/>
              <a:t>Communications avec le </a:t>
            </a:r>
            <a:r>
              <a:rPr lang="fr-FR" sz="1400" dirty="0" err="1" smtClean="0"/>
              <a:t>shelf</a:t>
            </a:r>
            <a:r>
              <a:rPr lang="fr-FR" sz="1400" dirty="0" smtClean="0"/>
              <a:t> manager à travers le bus I2C </a:t>
            </a:r>
            <a:r>
              <a:rPr lang="fr-FR" sz="1400" dirty="0" err="1" smtClean="0"/>
              <a:t>IPMBus</a:t>
            </a:r>
            <a:r>
              <a:rPr lang="fr-FR" sz="1400" dirty="0" smtClean="0"/>
              <a:t> pour IPMI</a:t>
            </a:r>
          </a:p>
          <a:p>
            <a:pPr marL="184150" lvl="1">
              <a:spcBef>
                <a:spcPct val="50000"/>
              </a:spcBef>
              <a:buFontTx/>
              <a:buChar char="•"/>
            </a:pPr>
            <a:r>
              <a:rPr lang="fr-FR" sz="1400" dirty="0" smtClean="0"/>
              <a:t>FPGA pour la gestion des E/S, et µC programmé en C  </a:t>
            </a:r>
          </a:p>
          <a:p>
            <a:pPr marL="184150" lvl="1">
              <a:spcBef>
                <a:spcPct val="50000"/>
              </a:spcBef>
              <a:buFontTx/>
              <a:buChar char="•"/>
            </a:pPr>
            <a:r>
              <a:rPr lang="fr-FR" sz="1400" dirty="0" smtClean="0"/>
              <a:t>Accès via lien Ethernet pour  la gestion de la carte</a:t>
            </a:r>
          </a:p>
        </p:txBody>
      </p:sp>
      <p:pic>
        <p:nvPicPr>
          <p:cNvPr id="3085" name="Picture 13" descr="ROD_controler_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933825"/>
            <a:ext cx="4427538" cy="2044700"/>
          </a:xfrm>
          <a:prstGeom prst="rect">
            <a:avLst/>
          </a:prstGeom>
          <a:noFill/>
        </p:spPr>
      </p:pic>
      <p:sp>
        <p:nvSpPr>
          <p:cNvPr id="18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DC61F-90A6-43BC-8320-38603146CBDF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Carte de test ATCA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91078" y="1401747"/>
            <a:ext cx="4235508" cy="4838754"/>
          </a:xfrm>
          <a:ln w="28575">
            <a:solidFill>
              <a:schemeClr val="hlink"/>
            </a:solidFill>
          </a:ln>
        </p:spPr>
        <p:txBody>
          <a:bodyPr/>
          <a:lstStyle/>
          <a:p>
            <a:r>
              <a:rPr lang="fr-FR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Test du contrôleur ATCA</a:t>
            </a:r>
          </a:p>
          <a:p>
            <a:pPr lvl="1"/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Connections E/S (tests </a:t>
            </a:r>
            <a:r>
              <a:rPr lang="fr-FR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boundary</a:t>
            </a:r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scan JTAG)</a:t>
            </a:r>
          </a:p>
          <a:p>
            <a:pPr lvl="1"/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Gestion de l’IPM par le </a:t>
            </a:r>
            <a:r>
              <a:rPr lang="fr-FR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Shelf</a:t>
            </a:r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manager</a:t>
            </a:r>
          </a:p>
          <a:p>
            <a:pPr lvl="1"/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Communication Ethernet à travers l’ATCA Base Interface </a:t>
            </a:r>
          </a:p>
          <a:p>
            <a:r>
              <a:rPr lang="fr-FR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Test de fonctions de base de l’évaluateur ROD</a:t>
            </a:r>
          </a:p>
          <a:p>
            <a:pPr lvl="1"/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Configuration de la carte à travers le contrôleur ROD (mise à jour </a:t>
            </a:r>
            <a:r>
              <a:rPr lang="fr-FR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Firmware</a:t>
            </a:r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chargements de coefficients…)</a:t>
            </a:r>
          </a:p>
          <a:p>
            <a:pPr lvl="1"/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Test  des alimentations au standard ATCA</a:t>
            </a:r>
          </a:p>
          <a:p>
            <a:pPr lvl="1"/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Validation de la conception autour du FPGA (DDR, Flash, configuration par Flash)</a:t>
            </a:r>
            <a:endParaRPr lang="fr-FR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52475" y="1358885"/>
            <a:ext cx="3960813" cy="4895850"/>
          </a:xfrm>
          <a:prstGeom prst="rect">
            <a:avLst/>
          </a:prstGeom>
          <a:solidFill>
            <a:srgbClr val="C9FFDB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9200" prstMaterial="legacyMatte">
            <a:bevelT w="13500" h="13500" prst="angle"/>
            <a:bevelB w="13500" h="13500" prst="angle"/>
            <a:extrusionClr>
              <a:srgbClr val="C9FFDB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en-GB">
              <a:solidFill>
                <a:schemeClr val="bg2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619250" y="1285860"/>
            <a:ext cx="23034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bg2"/>
                </a:solidFill>
              </a:rPr>
              <a:t>ATCA Test board</a:t>
            </a:r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752475" y="5607035"/>
            <a:ext cx="71438" cy="144462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-36513" y="5583267"/>
            <a:ext cx="7985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000" b="1" dirty="0"/>
              <a:t>ATCA Led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608013" y="1358885"/>
            <a:ext cx="288925" cy="431800"/>
          </a:xfrm>
          <a:prstGeom prst="rect">
            <a:avLst/>
          </a:prstGeom>
          <a:solidFill>
            <a:srgbClr val="DDDDDD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92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608013" y="5822935"/>
            <a:ext cx="288925" cy="431800"/>
          </a:xfrm>
          <a:prstGeom prst="rect">
            <a:avLst/>
          </a:prstGeom>
          <a:solidFill>
            <a:srgbClr val="DDDDDD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92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896938" y="1574785"/>
            <a:ext cx="215900" cy="73025"/>
          </a:xfrm>
          <a:prstGeom prst="rect">
            <a:avLst/>
          </a:prstGeom>
          <a:solidFill>
            <a:srgbClr val="5F5F5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9200" prstMaterial="legacyMatte">
            <a:bevelT w="13500" h="13500" prst="angle"/>
            <a:bevelB w="13500" h="13500" prst="angle"/>
            <a:extrusionClr>
              <a:srgbClr val="5F5F5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1112838" y="1501760"/>
            <a:ext cx="358775" cy="215900"/>
          </a:xfrm>
          <a:prstGeom prst="rect">
            <a:avLst/>
          </a:prstGeom>
          <a:solidFill>
            <a:srgbClr val="DDDDDD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92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4108" name="Freeform 12"/>
          <p:cNvSpPr>
            <a:spLocks/>
          </p:cNvSpPr>
          <p:nvPr/>
        </p:nvSpPr>
        <p:spPr bwMode="auto">
          <a:xfrm>
            <a:off x="1400175" y="1717660"/>
            <a:ext cx="1928813" cy="19859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057"/>
              </a:cxn>
              <a:cxn ang="0">
                <a:pos x="1215" y="1057"/>
              </a:cxn>
              <a:cxn ang="0">
                <a:pos x="1215" y="1251"/>
              </a:cxn>
              <a:cxn ang="0">
                <a:pos x="1066" y="1251"/>
              </a:cxn>
            </a:cxnLst>
            <a:rect l="0" t="0" r="r" b="b"/>
            <a:pathLst>
              <a:path w="1215" h="1251">
                <a:moveTo>
                  <a:pt x="0" y="0"/>
                </a:moveTo>
                <a:lnTo>
                  <a:pt x="0" y="1057"/>
                </a:lnTo>
                <a:lnTo>
                  <a:pt x="1215" y="1057"/>
                </a:lnTo>
                <a:lnTo>
                  <a:pt x="1215" y="1251"/>
                </a:lnTo>
                <a:lnTo>
                  <a:pt x="1066" y="1251"/>
                </a:lnTo>
              </a:path>
            </a:pathLst>
          </a:custGeom>
          <a:noFill/>
          <a:ln w="9525">
            <a:solidFill>
              <a:srgbClr val="5F5F5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1039813" y="1671622"/>
            <a:ext cx="668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000"/>
              <a:t>Insertion</a:t>
            </a:r>
            <a:br>
              <a:rPr lang="en-GB" sz="1000"/>
            </a:br>
            <a:r>
              <a:rPr lang="en-GB" sz="1000" b="1"/>
              <a:t>Switch</a:t>
            </a: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2408238" y="5391135"/>
            <a:ext cx="1368425" cy="647700"/>
          </a:xfrm>
          <a:prstGeom prst="rect">
            <a:avLst/>
          </a:prstGeom>
          <a:solidFill>
            <a:srgbClr val="FFFFCC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92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GB" sz="1200" b="1"/>
              <a:t>Power</a:t>
            </a:r>
          </a:p>
          <a:p>
            <a:pPr algn="ctr"/>
            <a:r>
              <a:rPr lang="en-GB" sz="1200" b="1"/>
              <a:t>Supplies</a:t>
            </a: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4279900" y="5102210"/>
            <a:ext cx="360363" cy="1008062"/>
          </a:xfrm>
          <a:prstGeom prst="rect">
            <a:avLst/>
          </a:prstGeom>
          <a:solidFill>
            <a:srgbClr val="DDDDDD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vert="eaVert" wrap="none" anchor="ctr">
            <a:flatTx/>
          </a:bodyPr>
          <a:lstStyle/>
          <a:p>
            <a:pPr algn="ctr"/>
            <a:r>
              <a:rPr lang="en-GB" sz="1200" b="1"/>
              <a:t>Zone 1</a:t>
            </a: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4279900" y="3806810"/>
            <a:ext cx="360363" cy="1008062"/>
          </a:xfrm>
          <a:prstGeom prst="rect">
            <a:avLst/>
          </a:prstGeom>
          <a:solidFill>
            <a:srgbClr val="DDDDDD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1762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vert="eaVert" wrap="none" anchor="ctr">
            <a:flatTx/>
          </a:bodyPr>
          <a:lstStyle/>
          <a:p>
            <a:pPr algn="ctr"/>
            <a:r>
              <a:rPr lang="en-GB" sz="1200" b="1"/>
              <a:t>Zone 2</a:t>
            </a:r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>
            <a:off x="3776663" y="5678472"/>
            <a:ext cx="50323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4" name="Freeform 18"/>
          <p:cNvSpPr>
            <a:spLocks/>
          </p:cNvSpPr>
          <p:nvPr/>
        </p:nvSpPr>
        <p:spPr bwMode="auto">
          <a:xfrm>
            <a:off x="3271838" y="4886310"/>
            <a:ext cx="1008062" cy="431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57" y="1"/>
              </a:cxn>
              <a:cxn ang="0">
                <a:pos x="457" y="315"/>
              </a:cxn>
              <a:cxn ang="0">
                <a:pos x="589" y="317"/>
              </a:cxn>
            </a:cxnLst>
            <a:rect l="0" t="0" r="r" b="b"/>
            <a:pathLst>
              <a:path w="589" h="317">
                <a:moveTo>
                  <a:pt x="0" y="0"/>
                </a:moveTo>
                <a:lnTo>
                  <a:pt x="457" y="1"/>
                </a:lnTo>
                <a:lnTo>
                  <a:pt x="457" y="315"/>
                </a:lnTo>
                <a:lnTo>
                  <a:pt x="589" y="317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5" name="Freeform 19"/>
          <p:cNvSpPr>
            <a:spLocks/>
          </p:cNvSpPr>
          <p:nvPr/>
        </p:nvSpPr>
        <p:spPr bwMode="auto">
          <a:xfrm>
            <a:off x="3255963" y="4935522"/>
            <a:ext cx="1023937" cy="4540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73" y="0"/>
              </a:cxn>
              <a:cxn ang="0">
                <a:pos x="473" y="285"/>
              </a:cxn>
              <a:cxn ang="0">
                <a:pos x="645" y="286"/>
              </a:cxn>
            </a:cxnLst>
            <a:rect l="0" t="0" r="r" b="b"/>
            <a:pathLst>
              <a:path w="645" h="286">
                <a:moveTo>
                  <a:pt x="0" y="0"/>
                </a:moveTo>
                <a:lnTo>
                  <a:pt x="473" y="0"/>
                </a:lnTo>
                <a:lnTo>
                  <a:pt x="473" y="285"/>
                </a:lnTo>
                <a:lnTo>
                  <a:pt x="645" y="28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>
            <a:off x="3035300" y="5030772"/>
            <a:ext cx="0" cy="3603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4117" name="Picture 21" descr="ROD_controler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213" y="3451210"/>
            <a:ext cx="3103562" cy="1579562"/>
          </a:xfrm>
          <a:prstGeom prst="rect">
            <a:avLst/>
          </a:prstGeom>
          <a:noFill/>
        </p:spPr>
      </p:pic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1908175" y="1646222"/>
            <a:ext cx="2808288" cy="1655763"/>
          </a:xfrm>
          <a:prstGeom prst="rect">
            <a:avLst/>
          </a:prstGeom>
          <a:solidFill>
            <a:schemeClr val="bg1">
              <a:alpha val="33000"/>
            </a:schemeClr>
          </a:solidFill>
          <a:ln w="19050">
            <a:solidFill>
              <a:srgbClr val="5F5F5F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9" name="Line 23"/>
          <p:cNvSpPr>
            <a:spLocks noChangeShapeType="1"/>
          </p:cNvSpPr>
          <p:nvPr/>
        </p:nvSpPr>
        <p:spPr bwMode="auto">
          <a:xfrm>
            <a:off x="3055938" y="4598972"/>
            <a:ext cx="12239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3344863" y="4383072"/>
            <a:ext cx="6985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1000" b="1"/>
              <a:t>Ethernet</a:t>
            </a:r>
          </a:p>
        </p:txBody>
      </p:sp>
      <p:sp>
        <p:nvSpPr>
          <p:cNvPr id="4121" name="Freeform 25"/>
          <p:cNvSpPr>
            <a:spLocks/>
          </p:cNvSpPr>
          <p:nvPr/>
        </p:nvSpPr>
        <p:spPr bwMode="auto">
          <a:xfrm>
            <a:off x="803275" y="5030772"/>
            <a:ext cx="2160588" cy="647700"/>
          </a:xfrm>
          <a:custGeom>
            <a:avLst/>
            <a:gdLst/>
            <a:ahLst/>
            <a:cxnLst>
              <a:cxn ang="0">
                <a:pos x="0" y="408"/>
              </a:cxn>
              <a:cxn ang="0">
                <a:pos x="483" y="407"/>
              </a:cxn>
              <a:cxn ang="0">
                <a:pos x="489" y="128"/>
              </a:cxn>
              <a:cxn ang="0">
                <a:pos x="1356" y="128"/>
              </a:cxn>
              <a:cxn ang="0">
                <a:pos x="1361" y="0"/>
              </a:cxn>
            </a:cxnLst>
            <a:rect l="0" t="0" r="r" b="b"/>
            <a:pathLst>
              <a:path w="1361" h="408">
                <a:moveTo>
                  <a:pt x="0" y="408"/>
                </a:moveTo>
                <a:lnTo>
                  <a:pt x="483" y="407"/>
                </a:lnTo>
                <a:lnTo>
                  <a:pt x="489" y="128"/>
                </a:lnTo>
                <a:lnTo>
                  <a:pt x="1356" y="128"/>
                </a:lnTo>
                <a:lnTo>
                  <a:pt x="1361" y="0"/>
                </a:lnTo>
              </a:path>
            </a:pathLst>
          </a:custGeom>
          <a:noFill/>
          <a:ln w="9525">
            <a:solidFill>
              <a:srgbClr val="5F5F5F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1976438" y="1790685"/>
            <a:ext cx="503237" cy="360362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9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GB" sz="1000" b="1"/>
              <a:t>Sensors</a:t>
            </a:r>
          </a:p>
        </p:txBody>
      </p:sp>
      <p:sp>
        <p:nvSpPr>
          <p:cNvPr id="4123" name="Rectangle 27"/>
          <p:cNvSpPr>
            <a:spLocks noChangeArrowheads="1"/>
          </p:cNvSpPr>
          <p:nvPr/>
        </p:nvSpPr>
        <p:spPr bwMode="auto">
          <a:xfrm>
            <a:off x="3128963" y="2151047"/>
            <a:ext cx="720725" cy="6477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9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GB" sz="1000" b="1"/>
              <a:t>FPGA</a:t>
            </a:r>
            <a:br>
              <a:rPr lang="en-GB" sz="1000" b="1"/>
            </a:br>
            <a:r>
              <a:rPr lang="en-GB" sz="1000" b="1"/>
              <a:t>Cyclone III</a:t>
            </a:r>
          </a:p>
        </p:txBody>
      </p:sp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1976438" y="2293922"/>
            <a:ext cx="503237" cy="503238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9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GB" sz="1000" b="1"/>
              <a:t>CPLD</a:t>
            </a:r>
          </a:p>
        </p:txBody>
      </p:sp>
      <p:sp>
        <p:nvSpPr>
          <p:cNvPr id="4125" name="Rectangle 29"/>
          <p:cNvSpPr>
            <a:spLocks noChangeArrowheads="1"/>
          </p:cNvSpPr>
          <p:nvPr/>
        </p:nvSpPr>
        <p:spPr bwMode="auto">
          <a:xfrm>
            <a:off x="1976438" y="2943210"/>
            <a:ext cx="503237" cy="287337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9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GB" sz="1000" b="1"/>
              <a:t>Flash</a:t>
            </a:r>
          </a:p>
        </p:txBody>
      </p:sp>
      <p:sp>
        <p:nvSpPr>
          <p:cNvPr id="4126" name="Freeform 30"/>
          <p:cNvSpPr>
            <a:spLocks/>
          </p:cNvSpPr>
          <p:nvPr/>
        </p:nvSpPr>
        <p:spPr bwMode="auto">
          <a:xfrm>
            <a:off x="2479675" y="1935147"/>
            <a:ext cx="306388" cy="11509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3" y="2"/>
              </a:cxn>
              <a:cxn ang="0">
                <a:pos x="187" y="772"/>
              </a:cxn>
              <a:cxn ang="0">
                <a:pos x="1" y="771"/>
              </a:cxn>
            </a:cxnLst>
            <a:rect l="0" t="0" r="r" b="b"/>
            <a:pathLst>
              <a:path w="193" h="772">
                <a:moveTo>
                  <a:pt x="0" y="0"/>
                </a:moveTo>
                <a:lnTo>
                  <a:pt x="193" y="2"/>
                </a:lnTo>
                <a:lnTo>
                  <a:pt x="187" y="772"/>
                </a:lnTo>
                <a:lnTo>
                  <a:pt x="1" y="771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27" name="Line 31"/>
          <p:cNvSpPr>
            <a:spLocks noChangeShapeType="1"/>
          </p:cNvSpPr>
          <p:nvPr/>
        </p:nvSpPr>
        <p:spPr bwMode="auto">
          <a:xfrm>
            <a:off x="2479675" y="2509822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28" name="Line 32"/>
          <p:cNvSpPr>
            <a:spLocks noChangeShapeType="1"/>
          </p:cNvSpPr>
          <p:nvPr/>
        </p:nvSpPr>
        <p:spPr bwMode="auto">
          <a:xfrm>
            <a:off x="2768600" y="2509822"/>
            <a:ext cx="3603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29" name="Freeform 33"/>
          <p:cNvSpPr>
            <a:spLocks/>
          </p:cNvSpPr>
          <p:nvPr/>
        </p:nvSpPr>
        <p:spPr bwMode="auto">
          <a:xfrm>
            <a:off x="2768600" y="3086085"/>
            <a:ext cx="876300" cy="10810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2" y="1"/>
              </a:cxn>
              <a:cxn ang="0">
                <a:pos x="552" y="680"/>
              </a:cxn>
              <a:cxn ang="0">
                <a:pos x="181" y="681"/>
              </a:cxn>
            </a:cxnLst>
            <a:rect l="0" t="0" r="r" b="b"/>
            <a:pathLst>
              <a:path w="552" h="681">
                <a:moveTo>
                  <a:pt x="0" y="0"/>
                </a:moveTo>
                <a:lnTo>
                  <a:pt x="552" y="1"/>
                </a:lnTo>
                <a:lnTo>
                  <a:pt x="552" y="680"/>
                </a:lnTo>
                <a:lnTo>
                  <a:pt x="181" y="681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30" name="Rectangle 34"/>
          <p:cNvSpPr>
            <a:spLocks noChangeArrowheads="1"/>
          </p:cNvSpPr>
          <p:nvPr/>
        </p:nvSpPr>
        <p:spPr bwMode="auto">
          <a:xfrm>
            <a:off x="4140200" y="2366947"/>
            <a:ext cx="503238" cy="287338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9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GB" sz="1000" b="1"/>
              <a:t>DDR</a:t>
            </a:r>
          </a:p>
        </p:txBody>
      </p:sp>
      <p:sp>
        <p:nvSpPr>
          <p:cNvPr id="4131" name="Line 35"/>
          <p:cNvSpPr>
            <a:spLocks noChangeShapeType="1"/>
          </p:cNvSpPr>
          <p:nvPr/>
        </p:nvSpPr>
        <p:spPr bwMode="auto">
          <a:xfrm>
            <a:off x="3851275" y="2509822"/>
            <a:ext cx="2889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32" name="Rectangle 36"/>
          <p:cNvSpPr>
            <a:spLocks noChangeArrowheads="1"/>
          </p:cNvSpPr>
          <p:nvPr/>
        </p:nvSpPr>
        <p:spPr bwMode="auto">
          <a:xfrm>
            <a:off x="4067175" y="2798747"/>
            <a:ext cx="576263" cy="430213"/>
          </a:xfrm>
          <a:prstGeom prst="rect">
            <a:avLst/>
          </a:prstGeom>
          <a:solidFill>
            <a:srgbClr val="FFFFCC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92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en-GB" sz="1000" b="1"/>
              <a:t>POL</a:t>
            </a:r>
          </a:p>
          <a:p>
            <a:pPr algn="ctr"/>
            <a:r>
              <a:rPr lang="en-GB" sz="1000" b="1"/>
              <a:t>Supplies</a:t>
            </a:r>
          </a:p>
        </p:txBody>
      </p:sp>
      <p:sp>
        <p:nvSpPr>
          <p:cNvPr id="39" name="Espace réservé du pied de page 38"/>
          <p:cNvSpPr>
            <a:spLocks noGrp="1"/>
          </p:cNvSpPr>
          <p:nvPr>
            <p:ph type="ftr" sz="quarter" idx="11"/>
          </p:nvPr>
        </p:nvSpPr>
        <p:spPr>
          <a:xfrm>
            <a:off x="2746350" y="6461192"/>
            <a:ext cx="3662378" cy="363517"/>
          </a:xfrm>
        </p:spPr>
        <p:txBody>
          <a:bodyPr/>
          <a:lstStyle/>
          <a:p>
            <a:r>
              <a:rPr lang="en-US" smtClean="0"/>
              <a:t>Réunion de Service</a:t>
            </a:r>
            <a:endParaRPr lang="en-US" dirty="0"/>
          </a:p>
        </p:txBody>
      </p:sp>
      <p:sp>
        <p:nvSpPr>
          <p:cNvPr id="40" name="Espace réservé de la date 39"/>
          <p:cNvSpPr>
            <a:spLocks noGrp="1"/>
          </p:cNvSpPr>
          <p:nvPr>
            <p:ph type="dt" sz="half" idx="10"/>
          </p:nvPr>
        </p:nvSpPr>
        <p:spPr>
          <a:xfrm>
            <a:off x="457200" y="6461192"/>
            <a:ext cx="2133600" cy="363517"/>
          </a:xfrm>
        </p:spPr>
        <p:txBody>
          <a:bodyPr/>
          <a:lstStyle/>
          <a:p>
            <a:r>
              <a:rPr lang="fr-FR" smtClean="0"/>
              <a:t>02/03/2010</a:t>
            </a:r>
            <a:endParaRPr lang="en-US" dirty="0"/>
          </a:p>
        </p:txBody>
      </p:sp>
      <p:sp>
        <p:nvSpPr>
          <p:cNvPr id="41" name="Espace réservé du numéro de diapositive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2DC61F-90A6-43BC-8320-38603146CBDF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las_fr_200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pp_gu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2560</TotalTime>
  <Words>1416</Words>
  <Application>Microsoft Office PowerPoint</Application>
  <PresentationFormat>Affichage à l'écran (4:3)</PresentationFormat>
  <Paragraphs>402</Paragraphs>
  <Slides>15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atlas_fr_2008</vt:lpstr>
      <vt:lpstr>Développements autour de l’ ATCA et  ROD pour le SLHC au LAPP</vt:lpstr>
      <vt:lpstr>Plan</vt:lpstr>
      <vt:lpstr>L’électronique actuelle</vt:lpstr>
      <vt:lpstr>L’électronique future</vt:lpstr>
      <vt:lpstr>Un modèle de ROD</vt:lpstr>
      <vt:lpstr>Advanced Telecom Computer Architecture</vt:lpstr>
      <vt:lpstr>ATCA</vt:lpstr>
      <vt:lpstr>Contrôleur ATCA &amp; ROD</vt:lpstr>
      <vt:lpstr>Carte de test ATCA</vt:lpstr>
      <vt:lpstr>ROD d’évaluation</vt:lpstr>
      <vt:lpstr>Synoptique</vt:lpstr>
      <vt:lpstr>Tests</vt:lpstr>
      <vt:lpstr>ROD de Démonstration</vt:lpstr>
      <vt:lpstr>Planning</vt:lpstr>
      <vt:lpstr>Financement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perrotg</dc:creator>
  <cp:lastModifiedBy>perrotg</cp:lastModifiedBy>
  <cp:revision>74</cp:revision>
  <dcterms:created xsi:type="dcterms:W3CDTF">2009-11-25T13:17:45Z</dcterms:created>
  <dcterms:modified xsi:type="dcterms:W3CDTF">2010-03-01T16:09:26Z</dcterms:modified>
</cp:coreProperties>
</file>