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363" r:id="rId2"/>
    <p:sldId id="349" r:id="rId3"/>
    <p:sldId id="392" r:id="rId4"/>
    <p:sldId id="393" r:id="rId5"/>
    <p:sldId id="399" r:id="rId6"/>
    <p:sldId id="396" r:id="rId7"/>
    <p:sldId id="397" r:id="rId8"/>
    <p:sldId id="398" r:id="rId9"/>
    <p:sldId id="401" r:id="rId10"/>
    <p:sldId id="402" r:id="rId11"/>
    <p:sldId id="391" r:id="rId12"/>
    <p:sldId id="394" r:id="rId13"/>
    <p:sldId id="367" r:id="rId14"/>
    <p:sldId id="413" r:id="rId15"/>
    <p:sldId id="414" r:id="rId16"/>
    <p:sldId id="395" r:id="rId17"/>
    <p:sldId id="400" r:id="rId18"/>
    <p:sldId id="405" r:id="rId19"/>
    <p:sldId id="407" r:id="rId20"/>
    <p:sldId id="403" r:id="rId21"/>
    <p:sldId id="411" r:id="rId22"/>
    <p:sldId id="412" r:id="rId23"/>
    <p:sldId id="408" r:id="rId24"/>
    <p:sldId id="410" r:id="rId25"/>
    <p:sldId id="362" r:id="rId26"/>
  </p:sldIdLst>
  <p:sldSz cx="12192000" cy="6858000"/>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oitre Marjorie" initials="CM" lastIdx="3" clrIdx="0">
    <p:extLst>
      <p:ext uri="{19B8F6BF-5375-455C-9EA6-DF929625EA0E}">
        <p15:presenceInfo xmlns:p15="http://schemas.microsoft.com/office/powerpoint/2012/main" userId="S-1-5-21-4214520284-2192796274-1834499735-9798" providerId="AD"/>
      </p:ext>
    </p:extLst>
  </p:cmAuthor>
  <p:cmAuthor id="2" name="Berthe Cyrille" initials="BC" lastIdx="1" clrIdx="1">
    <p:extLst>
      <p:ext uri="{19B8F6BF-5375-455C-9EA6-DF929625EA0E}">
        <p15:presenceInfo xmlns:p15="http://schemas.microsoft.com/office/powerpoint/2012/main" userId="S-1-5-21-4214520284-2192796274-1834499735-16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A812E"/>
    <a:srgbClr val="1D1D74"/>
    <a:srgbClr val="E5E239"/>
    <a:srgbClr val="DDDDDD"/>
    <a:srgbClr val="CACDDE"/>
    <a:srgbClr val="60A3B3"/>
    <a:srgbClr val="ED7D31"/>
    <a:srgbClr val="FF0066"/>
    <a:srgbClr val="EEF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95988" autoAdjust="0"/>
  </p:normalViewPr>
  <p:slideViewPr>
    <p:cSldViewPr snapToGrid="0" showGuides="1">
      <p:cViewPr varScale="1">
        <p:scale>
          <a:sx n="105" d="100"/>
          <a:sy n="105" d="100"/>
        </p:scale>
        <p:origin x="924" y="84"/>
      </p:cViewPr>
      <p:guideLst>
        <p:guide orient="horz" pos="2160"/>
        <p:guide pos="3840"/>
      </p:guideLst>
    </p:cSldViewPr>
  </p:slideViewPr>
  <p:notesTextViewPr>
    <p:cViewPr>
      <p:scale>
        <a:sx n="3" d="2"/>
        <a:sy n="3" d="2"/>
      </p:scale>
      <p:origin x="0" y="0"/>
    </p:cViewPr>
  </p:notesTextViewPr>
  <p:notesViewPr>
    <p:cSldViewPr snapToGrid="0" showGuides="1">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2B621ED-5418-3245-3465-427B3A0D3BDA}"/>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r-FR"/>
          </a:p>
        </p:txBody>
      </p:sp>
      <p:sp>
        <p:nvSpPr>
          <p:cNvPr id="4" name="Espace réservé du pied de page 3">
            <a:extLst>
              <a:ext uri="{FF2B5EF4-FFF2-40B4-BE49-F238E27FC236}">
                <a16:creationId xmlns:a16="http://schemas.microsoft.com/office/drawing/2014/main" id="{ED675734-EAB5-D7E0-1871-9D38A8961EB0}"/>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r>
              <a:rPr lang="fr-FR" smtClean="0"/>
              <a:t>AT-1103538</a:t>
            </a:r>
            <a:endParaRPr lang="fr-FR"/>
          </a:p>
        </p:txBody>
      </p:sp>
      <p:sp>
        <p:nvSpPr>
          <p:cNvPr id="5" name="Espace réservé du numéro de diapositive 4">
            <a:extLst>
              <a:ext uri="{FF2B5EF4-FFF2-40B4-BE49-F238E27FC236}">
                <a16:creationId xmlns:a16="http://schemas.microsoft.com/office/drawing/2014/main" id="{643C6D6A-BF13-F9F3-A2A9-B5A5F3683A96}"/>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00A8C7E8-D2B2-ED43-9D08-6ADD78CFDC08}" type="slidenum">
              <a:rPr lang="fr-FR" smtClean="0"/>
              <a:t>‹N°›</a:t>
            </a:fld>
            <a:endParaRPr lang="fr-FR"/>
          </a:p>
        </p:txBody>
      </p:sp>
      <p:sp>
        <p:nvSpPr>
          <p:cNvPr id="6" name="Espace réservé de la date 5">
            <a:extLst>
              <a:ext uri="{FF2B5EF4-FFF2-40B4-BE49-F238E27FC236}">
                <a16:creationId xmlns:a16="http://schemas.microsoft.com/office/drawing/2014/main" id="{2BBC4A8C-D77F-1D53-451A-57D959428EA3}"/>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65FFE2B1-9F4D-1849-B725-F1A2344A2365}" type="datetimeFigureOut">
              <a:rPr lang="fr-FR" smtClean="0"/>
              <a:t>04/02/2026</a:t>
            </a:fld>
            <a:endParaRPr lang="fr-FR"/>
          </a:p>
        </p:txBody>
      </p:sp>
    </p:spTree>
    <p:extLst>
      <p:ext uri="{BB962C8B-B14F-4D97-AF65-F5344CB8AC3E}">
        <p14:creationId xmlns:p14="http://schemas.microsoft.com/office/powerpoint/2010/main" val="1955294414"/>
      </p:ext>
    </p:extLst>
  </p:cSld>
  <p:clrMap bg1="lt1" tx1="dk1" bg2="lt2" tx2="dk2" accent1="accent1" accent2="accent2" accent3="accent3" accent4="accent4" accent5="accent5" accent6="accent6" hlink="hlink" folHlink="folHlink"/>
  <p:hf sldNum="0" hdr="0" dt="0"/>
  <p:extLst mod="1">
    <p:ext uri="{56416CCD-93CA-4268-BC5B-53C4BB910035}">
      <p15:sldGuideLst xmlns:p15="http://schemas.microsoft.com/office/powerpoint/2012/main">
        <p15:guide id="1" orient="horz" pos="3108" userDrawn="1">
          <p15:clr>
            <a:srgbClr val="F26B43"/>
          </p15:clr>
        </p15:guide>
        <p15:guide id="2" pos="212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9FE69620-070F-D948-B6E5-ABE1BC2E8378}" type="datetimeFigureOut">
              <a:rPr lang="fr-FR" smtClean="0"/>
              <a:t>04/02/2026</a:t>
            </a:fld>
            <a:endParaRPr lang="fr-FR"/>
          </a:p>
        </p:txBody>
      </p:sp>
      <p:sp>
        <p:nvSpPr>
          <p:cNvPr id="4" name="Espace réservé de l'image des diapositives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r>
              <a:rPr lang="fr-FR" smtClean="0"/>
              <a:t>AT-1103538</a:t>
            </a:r>
            <a:endParaRPr lang="fr-FR"/>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24FC862-3C35-3D4E-9084-D9ECACF1A1C6}" type="slidenum">
              <a:rPr lang="fr-FR" smtClean="0"/>
              <a:t>‹N°›</a:t>
            </a:fld>
            <a:endParaRPr lang="fr-FR"/>
          </a:p>
        </p:txBody>
      </p:sp>
    </p:spTree>
    <p:extLst>
      <p:ext uri="{BB962C8B-B14F-4D97-AF65-F5344CB8AC3E}">
        <p14:creationId xmlns:p14="http://schemas.microsoft.com/office/powerpoint/2010/main" val="399456096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smtClean="0"/>
              <a:t>AT-1103538</a:t>
            </a:r>
            <a:endParaRPr lang="fr-FR"/>
          </a:p>
        </p:txBody>
      </p:sp>
    </p:spTree>
    <p:extLst>
      <p:ext uri="{BB962C8B-B14F-4D97-AF65-F5344CB8AC3E}">
        <p14:creationId xmlns:p14="http://schemas.microsoft.com/office/powerpoint/2010/main" val="185998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smtClean="0"/>
              <a:t>AT-1103538</a:t>
            </a:r>
            <a:endParaRPr lang="fr-FR"/>
          </a:p>
        </p:txBody>
      </p:sp>
    </p:spTree>
    <p:extLst>
      <p:ext uri="{BB962C8B-B14F-4D97-AF65-F5344CB8AC3E}">
        <p14:creationId xmlns:p14="http://schemas.microsoft.com/office/powerpoint/2010/main" val="371502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smtClean="0"/>
              <a:t>AT-1103538</a:t>
            </a:r>
            <a:endParaRPr lang="fr-FR"/>
          </a:p>
        </p:txBody>
      </p:sp>
    </p:spTree>
    <p:extLst>
      <p:ext uri="{BB962C8B-B14F-4D97-AF65-F5344CB8AC3E}">
        <p14:creationId xmlns:p14="http://schemas.microsoft.com/office/powerpoint/2010/main" val="348619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smtClean="0"/>
              <a:t>AT-1103538</a:t>
            </a:r>
            <a:endParaRPr lang="fr-FR"/>
          </a:p>
        </p:txBody>
      </p:sp>
    </p:spTree>
    <p:extLst>
      <p:ext uri="{BB962C8B-B14F-4D97-AF65-F5344CB8AC3E}">
        <p14:creationId xmlns:p14="http://schemas.microsoft.com/office/powerpoint/2010/main" val="4248234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smtClean="0"/>
              <a:t>AT-1103538</a:t>
            </a:r>
            <a:endParaRPr lang="fr-FR"/>
          </a:p>
        </p:txBody>
      </p:sp>
    </p:spTree>
    <p:extLst>
      <p:ext uri="{BB962C8B-B14F-4D97-AF65-F5344CB8AC3E}">
        <p14:creationId xmlns:p14="http://schemas.microsoft.com/office/powerpoint/2010/main" val="181548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smtClean="0"/>
              <a:t>AT-1103538</a:t>
            </a:r>
            <a:endParaRPr lang="fr-FR"/>
          </a:p>
        </p:txBody>
      </p:sp>
    </p:spTree>
    <p:extLst>
      <p:ext uri="{BB962C8B-B14F-4D97-AF65-F5344CB8AC3E}">
        <p14:creationId xmlns:p14="http://schemas.microsoft.com/office/powerpoint/2010/main" val="255236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smtClean="0"/>
              <a:t>AT-1103538</a:t>
            </a:r>
            <a:endParaRPr lang="fr-FR"/>
          </a:p>
        </p:txBody>
      </p:sp>
    </p:spTree>
    <p:extLst>
      <p:ext uri="{BB962C8B-B14F-4D97-AF65-F5344CB8AC3E}">
        <p14:creationId xmlns:p14="http://schemas.microsoft.com/office/powerpoint/2010/main" val="360634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smtClean="0"/>
              <a:t>AT-1103538</a:t>
            </a:r>
            <a:endParaRPr lang="fr-FR"/>
          </a:p>
        </p:txBody>
      </p:sp>
    </p:spTree>
    <p:extLst>
      <p:ext uri="{BB962C8B-B14F-4D97-AF65-F5344CB8AC3E}">
        <p14:creationId xmlns:p14="http://schemas.microsoft.com/office/powerpoint/2010/main" val="2705186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ogo seu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495550" y="2668905"/>
            <a:ext cx="7200900" cy="1520190"/>
          </a:xfrm>
          <a:prstGeom prst="rect">
            <a:avLst/>
          </a:prstGeom>
        </p:spPr>
      </p:pic>
      <p:sp>
        <p:nvSpPr>
          <p:cNvPr id="3" name="Espace réservé de la date 3">
            <a:extLst>
              <a:ext uri="{FF2B5EF4-FFF2-40B4-BE49-F238E27FC236}">
                <a16:creationId xmlns:a16="http://schemas.microsoft.com/office/drawing/2014/main" id="{08DA5BD8-C4D6-207B-4C7D-26B9235883C3}"/>
              </a:ext>
            </a:extLst>
          </p:cNvPr>
          <p:cNvSpPr>
            <a:spLocks noGrp="1"/>
          </p:cNvSpPr>
          <p:nvPr>
            <p:ph type="dt" sz="half" idx="2"/>
          </p:nvPr>
        </p:nvSpPr>
        <p:spPr>
          <a:xfrm>
            <a:off x="9696450" y="6318001"/>
            <a:ext cx="1800225" cy="540000"/>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r>
              <a:rPr lang="fr-FR" smtClean="0"/>
              <a:t>C.Berthe AT-1103538</a:t>
            </a:r>
            <a:endParaRPr lang="fr-FR" dirty="0"/>
          </a:p>
        </p:txBody>
      </p:sp>
      <p:sp>
        <p:nvSpPr>
          <p:cNvPr id="4" name="Espace réservé du pied de page 4">
            <a:extLst>
              <a:ext uri="{FF2B5EF4-FFF2-40B4-BE49-F238E27FC236}">
                <a16:creationId xmlns:a16="http://schemas.microsoft.com/office/drawing/2014/main" id="{3004228E-A1D3-107C-CD03-5E01B1840B23}"/>
              </a:ext>
            </a:extLst>
          </p:cNvPr>
          <p:cNvSpPr>
            <a:spLocks noGrp="1"/>
          </p:cNvSpPr>
          <p:nvPr>
            <p:ph type="ftr" sz="quarter" idx="3"/>
          </p:nvPr>
        </p:nvSpPr>
        <p:spPr>
          <a:xfrm>
            <a:off x="1244498" y="6318001"/>
            <a:ext cx="2906816"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r>
              <a:rPr lang="fr-FR" smtClean="0"/>
              <a:t>PRO SNC</a:t>
            </a:r>
            <a:endParaRPr lang="fr-FR" dirty="0" smtClean="0"/>
          </a:p>
        </p:txBody>
      </p:sp>
      <p:sp>
        <p:nvSpPr>
          <p:cNvPr id="5" name="Espace réservé du numéro de diapositive 5">
            <a:extLst>
              <a:ext uri="{FF2B5EF4-FFF2-40B4-BE49-F238E27FC236}">
                <a16:creationId xmlns:a16="http://schemas.microsoft.com/office/drawing/2014/main" id="{351C997C-4506-BCCC-5373-325AA0E6A1C7}"/>
              </a:ext>
            </a:extLst>
          </p:cNvPr>
          <p:cNvSpPr>
            <a:spLocks noGrp="1"/>
          </p:cNvSpPr>
          <p:nvPr>
            <p:ph type="sldNum" sz="quarter" idx="4"/>
          </p:nvPr>
        </p:nvSpPr>
        <p:spPr>
          <a:xfrm>
            <a:off x="695325" y="6318001"/>
            <a:ext cx="504083"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40740126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de section">
    <p:bg>
      <p:bgRef idx="1001">
        <a:schemeClr val="bg2"/>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cstate="email">
            <a:alphaModFix amt="16000"/>
            <a:extLst>
              <a:ext uri="{28A0092B-C50C-407E-A947-70E740481C1C}">
                <a14:useLocalDpi xmlns:a14="http://schemas.microsoft.com/office/drawing/2010/main"/>
              </a:ext>
            </a:extLst>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tx2"/>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pic>
        <p:nvPicPr>
          <p:cNvPr id="11" name="Imag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73692" y="62272"/>
            <a:ext cx="1896502" cy="404587"/>
          </a:xfrm>
          <a:prstGeom prst="rect">
            <a:avLst/>
          </a:prstGeom>
        </p:spPr>
      </p:pic>
      <p:sp>
        <p:nvSpPr>
          <p:cNvPr id="13" name="ZoneTexte 12"/>
          <p:cNvSpPr txBox="1"/>
          <p:nvPr userDrawn="1"/>
        </p:nvSpPr>
        <p:spPr>
          <a:xfrm>
            <a:off x="11221279" y="424689"/>
            <a:ext cx="967822" cy="461665"/>
          </a:xfrm>
          <a:prstGeom prst="rect">
            <a:avLst/>
          </a:prstGeom>
          <a:noFill/>
        </p:spPr>
        <p:txBody>
          <a:bodyPr wrap="square" rtlCol="0">
            <a:spAutoFit/>
          </a:bodyPr>
          <a:lstStyle/>
          <a:p>
            <a:r>
              <a:rPr lang="fr-FR" sz="2400" dirty="0" smtClean="0">
                <a:solidFill>
                  <a:schemeClr val="tx1"/>
                </a:solidFill>
                <a:latin typeface="Arial Narrow" panose="020B0606020202030204" pitchFamily="34" charset="0"/>
              </a:rPr>
              <a:t>DESIR</a:t>
            </a:r>
            <a:endParaRPr lang="fr-FR" sz="2000" dirty="0">
              <a:solidFill>
                <a:schemeClr val="tx1"/>
              </a:solidFill>
              <a:latin typeface="Arial Narrow" panose="020B0606020202030204" pitchFamily="34" charset="0"/>
            </a:endParaRPr>
          </a:p>
        </p:txBody>
      </p:sp>
      <p:cxnSp>
        <p:nvCxnSpPr>
          <p:cNvPr id="15" name="Connecteur droit 14"/>
          <p:cNvCxnSpPr/>
          <p:nvPr userDrawn="1"/>
        </p:nvCxnSpPr>
        <p:spPr>
          <a:xfrm flipH="1">
            <a:off x="1" y="655521"/>
            <a:ext cx="11221278" cy="0"/>
          </a:xfrm>
          <a:prstGeom prst="line">
            <a:avLst/>
          </a:prstGeom>
          <a:ln w="28575" cap="flat">
            <a:gradFill flip="none" rotWithShape="1">
              <a:gsLst>
                <a:gs pos="0">
                  <a:srgbClr val="000064"/>
                </a:gs>
                <a:gs pos="100000">
                  <a:schemeClr val="tx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9506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a:xfrm>
            <a:off x="2" y="284"/>
            <a:ext cx="12611796" cy="655236"/>
          </a:xfrm>
        </p:spPr>
        <p:txBody>
          <a:bodyPr>
            <a:normAutofit/>
          </a:bodyPr>
          <a:lstStyle>
            <a:lvl1pPr>
              <a:defRPr sz="3200" baseline="0">
                <a:solidFill>
                  <a:srgbClr val="ED7D31"/>
                </a:solidFill>
              </a:defRPr>
            </a:lvl1pPr>
          </a:lstStyle>
          <a:p>
            <a:endParaRPr lang="fr-FR" dirty="0"/>
          </a:p>
        </p:txBody>
      </p:sp>
      <p:pic>
        <p:nvPicPr>
          <p:cNvPr id="7" name="Image 6">
            <a:extLst>
              <a:ext uri="{FF2B5EF4-FFF2-40B4-BE49-F238E27FC236}">
                <a16:creationId xmlns:a16="http://schemas.microsoft.com/office/drawing/2014/main" id="{FD0E8317-6100-4728-184D-31EFF1753D61}"/>
              </a:ext>
            </a:extLst>
          </p:cNvPr>
          <p:cNvPicPr>
            <a:picLocks noChangeAspect="1"/>
          </p:cNvPicPr>
          <p:nvPr userDrawn="1"/>
        </p:nvPicPr>
        <p:blipFill>
          <a:blip r:embed="rId2" cstate="email">
            <a:alphaModFix amt="16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7556500" y="2222500"/>
            <a:ext cx="4635500" cy="4635500"/>
          </a:xfrm>
          <a:prstGeom prst="rect">
            <a:avLst/>
          </a:prstGeom>
        </p:spPr>
      </p:pic>
      <p:sp>
        <p:nvSpPr>
          <p:cNvPr id="9" name="ZoneTexte 8"/>
          <p:cNvSpPr txBox="1"/>
          <p:nvPr userDrawn="1"/>
        </p:nvSpPr>
        <p:spPr>
          <a:xfrm>
            <a:off x="11221279" y="424689"/>
            <a:ext cx="967822" cy="461665"/>
          </a:xfrm>
          <a:prstGeom prst="rect">
            <a:avLst/>
          </a:prstGeom>
          <a:noFill/>
        </p:spPr>
        <p:txBody>
          <a:bodyPr wrap="square" rtlCol="0">
            <a:spAutoFit/>
          </a:bodyPr>
          <a:lstStyle/>
          <a:p>
            <a:r>
              <a:rPr lang="fr-FR" sz="2400" dirty="0" smtClean="0">
                <a:solidFill>
                  <a:srgbClr val="1D1D74"/>
                </a:solidFill>
                <a:latin typeface="Arial Narrow" panose="020B0606020202030204" pitchFamily="34" charset="0"/>
              </a:rPr>
              <a:t>DESIR</a:t>
            </a:r>
            <a:endParaRPr lang="fr-FR" sz="2000" dirty="0">
              <a:solidFill>
                <a:srgbClr val="1D1D74"/>
              </a:solidFill>
              <a:latin typeface="Arial Narrow" panose="020B0606020202030204" pitchFamily="34" charset="0"/>
            </a:endParaRPr>
          </a:p>
        </p:txBody>
      </p:sp>
      <p:cxnSp>
        <p:nvCxnSpPr>
          <p:cNvPr id="10" name="Connecteur droit 9"/>
          <p:cNvCxnSpPr/>
          <p:nvPr userDrawn="1"/>
        </p:nvCxnSpPr>
        <p:spPr>
          <a:xfrm flipH="1">
            <a:off x="1" y="655521"/>
            <a:ext cx="11221278" cy="0"/>
          </a:xfrm>
          <a:prstGeom prst="line">
            <a:avLst/>
          </a:prstGeom>
          <a:ln w="28575" cap="flat">
            <a:gradFill flip="none" rotWithShape="1">
              <a:gsLst>
                <a:gs pos="46000">
                  <a:srgbClr val="9494BD"/>
                </a:gs>
                <a:gs pos="0">
                  <a:schemeClr val="bg1"/>
                </a:gs>
                <a:gs pos="100000">
                  <a:srgbClr val="1D1D74"/>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73730" y="40121"/>
            <a:ext cx="1889990" cy="403198"/>
          </a:xfrm>
          <a:prstGeom prst="rect">
            <a:avLst/>
          </a:prstGeom>
        </p:spPr>
      </p:pic>
      <p:sp>
        <p:nvSpPr>
          <p:cNvPr id="15" name="Espace réservé du pied de page 2">
            <a:extLst>
              <a:ext uri="{FF2B5EF4-FFF2-40B4-BE49-F238E27FC236}">
                <a16:creationId xmlns:a16="http://schemas.microsoft.com/office/drawing/2014/main" id="{B6450D56-F435-4A27-B920-5376803E8D52}"/>
              </a:ext>
            </a:extLst>
          </p:cNvPr>
          <p:cNvSpPr>
            <a:spLocks noGrp="1"/>
          </p:cNvSpPr>
          <p:nvPr>
            <p:ph type="ftr" sz="quarter" idx="11"/>
          </p:nvPr>
        </p:nvSpPr>
        <p:spPr>
          <a:xfrm>
            <a:off x="1244498" y="6318001"/>
            <a:ext cx="2906816" cy="540000"/>
          </a:xfrm>
        </p:spPr>
        <p:txBody>
          <a:bodyPr/>
          <a:lstStyle>
            <a:lvl1pPr>
              <a:defRPr>
                <a:solidFill>
                  <a:srgbClr val="1D1D74"/>
                </a:solidFill>
              </a:defRPr>
            </a:lvl1pPr>
          </a:lstStyle>
          <a:p>
            <a:r>
              <a:rPr lang="fr-FR" smtClean="0"/>
              <a:t>PRO SNC</a:t>
            </a:r>
            <a:endParaRPr lang="fr-FR" dirty="0" smtClean="0"/>
          </a:p>
        </p:txBody>
      </p:sp>
      <p:sp>
        <p:nvSpPr>
          <p:cNvPr id="16" name="Espace réservé du numéro de diapositive 3">
            <a:extLst>
              <a:ext uri="{FF2B5EF4-FFF2-40B4-BE49-F238E27FC236}">
                <a16:creationId xmlns:a16="http://schemas.microsoft.com/office/drawing/2014/main" id="{13F17099-300B-92B2-0055-CA9B48CA887F}"/>
              </a:ext>
            </a:extLst>
          </p:cNvPr>
          <p:cNvSpPr>
            <a:spLocks noGrp="1"/>
          </p:cNvSpPr>
          <p:nvPr>
            <p:ph type="sldNum" sz="quarter" idx="12"/>
          </p:nvPr>
        </p:nvSpPr>
        <p:spPr>
          <a:xfrm>
            <a:off x="695325" y="6318001"/>
            <a:ext cx="504083" cy="540000"/>
          </a:xfrm>
        </p:spPr>
        <p:txBody>
          <a:bodyPr/>
          <a:lstStyle>
            <a:lvl1pPr>
              <a:defRPr>
                <a:solidFill>
                  <a:srgbClr val="1D1D74"/>
                </a:solidFill>
              </a:defRPr>
            </a:lvl1pPr>
          </a:lstStyle>
          <a:p>
            <a:fld id="{94B63599-5DA0-BE42-AE37-88D1760620F1}" type="slidenum">
              <a:rPr lang="fr-FR" smtClean="0"/>
              <a:pPr/>
              <a:t>‹N°›</a:t>
            </a:fld>
            <a:endParaRPr lang="fr-FR"/>
          </a:p>
        </p:txBody>
      </p:sp>
      <p:cxnSp>
        <p:nvCxnSpPr>
          <p:cNvPr id="17" name="Connecteur droit 16"/>
          <p:cNvCxnSpPr/>
          <p:nvPr userDrawn="1"/>
        </p:nvCxnSpPr>
        <p:spPr>
          <a:xfrm flipH="1">
            <a:off x="1" y="6318000"/>
            <a:ext cx="12189100" cy="0"/>
          </a:xfrm>
          <a:prstGeom prst="line">
            <a:avLst/>
          </a:prstGeom>
          <a:ln w="28575" cap="flat">
            <a:gradFill flip="none" rotWithShape="1">
              <a:gsLst>
                <a:gs pos="74000">
                  <a:srgbClr val="F9FCFF"/>
                </a:gs>
                <a:gs pos="0">
                  <a:srgbClr val="EEF8FF"/>
                </a:gs>
                <a:gs pos="100000">
                  <a:schemeClr val="bg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8" name="Espace réservé de la date 1">
            <a:extLst>
              <a:ext uri="{FF2B5EF4-FFF2-40B4-BE49-F238E27FC236}">
                <a16:creationId xmlns:a16="http://schemas.microsoft.com/office/drawing/2014/main" id="{C3F002E4-6434-1420-E8D9-7B0AE58D3D79}"/>
              </a:ext>
            </a:extLst>
          </p:cNvPr>
          <p:cNvSpPr>
            <a:spLocks noGrp="1"/>
          </p:cNvSpPr>
          <p:nvPr>
            <p:ph type="dt" sz="half" idx="10"/>
          </p:nvPr>
        </p:nvSpPr>
        <p:spPr>
          <a:xfrm>
            <a:off x="9696450" y="6318001"/>
            <a:ext cx="1800225" cy="540000"/>
          </a:xfrm>
        </p:spPr>
        <p:txBody>
          <a:bodyPr/>
          <a:lstStyle>
            <a:lvl1pPr>
              <a:defRPr>
                <a:solidFill>
                  <a:srgbClr val="1D1D74"/>
                </a:solidFill>
              </a:defRPr>
            </a:lvl1pPr>
          </a:lstStyle>
          <a:p>
            <a:r>
              <a:rPr lang="fr-FR" smtClean="0"/>
              <a:t>C.Berthe AT-1103538</a:t>
            </a:r>
            <a:endParaRPr lang="fr-FR" dirty="0"/>
          </a:p>
        </p:txBody>
      </p:sp>
    </p:spTree>
    <p:extLst>
      <p:ext uri="{BB962C8B-B14F-4D97-AF65-F5344CB8AC3E}">
        <p14:creationId xmlns:p14="http://schemas.microsoft.com/office/powerpoint/2010/main" val="24693464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2E4176C-7890-FCDE-E3BA-7880D1541FEE}"/>
              </a:ext>
            </a:extLst>
          </p:cNvPr>
          <p:cNvSpPr>
            <a:spLocks noGrp="1"/>
          </p:cNvSpPr>
          <p:nvPr>
            <p:ph sz="half" idx="1"/>
          </p:nvPr>
        </p:nvSpPr>
        <p:spPr>
          <a:xfrm>
            <a:off x="695325" y="1343025"/>
            <a:ext cx="5292725" cy="478631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463A68C2-03F0-D3C1-1C1F-532C8A016E31}"/>
              </a:ext>
            </a:extLst>
          </p:cNvPr>
          <p:cNvSpPr>
            <a:spLocks noGrp="1"/>
          </p:cNvSpPr>
          <p:nvPr>
            <p:ph sz="half" idx="2"/>
          </p:nvPr>
        </p:nvSpPr>
        <p:spPr>
          <a:xfrm>
            <a:off x="6203950" y="1343025"/>
            <a:ext cx="5292724" cy="478631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 name="Image 9">
            <a:extLst>
              <a:ext uri="{FF2B5EF4-FFF2-40B4-BE49-F238E27FC236}">
                <a16:creationId xmlns:a16="http://schemas.microsoft.com/office/drawing/2014/main" id="{FD0E8317-6100-4728-184D-31EFF1753D61}"/>
              </a:ext>
            </a:extLst>
          </p:cNvPr>
          <p:cNvPicPr>
            <a:picLocks noChangeAspect="1"/>
          </p:cNvPicPr>
          <p:nvPr userDrawn="1"/>
        </p:nvPicPr>
        <p:blipFill>
          <a:blip r:embed="rId2" cstate="email">
            <a:alphaModFix amt="16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7556500" y="2222500"/>
            <a:ext cx="4635500" cy="4635500"/>
          </a:xfrm>
          <a:prstGeom prst="rect">
            <a:avLst/>
          </a:prstGeom>
        </p:spPr>
      </p:pic>
      <p:sp>
        <p:nvSpPr>
          <p:cNvPr id="18" name="Espace réservé du pied de page 2">
            <a:extLst>
              <a:ext uri="{FF2B5EF4-FFF2-40B4-BE49-F238E27FC236}">
                <a16:creationId xmlns:a16="http://schemas.microsoft.com/office/drawing/2014/main" id="{B6450D56-F435-4A27-B920-5376803E8D52}"/>
              </a:ext>
            </a:extLst>
          </p:cNvPr>
          <p:cNvSpPr>
            <a:spLocks noGrp="1"/>
          </p:cNvSpPr>
          <p:nvPr>
            <p:ph type="ftr" sz="quarter" idx="11"/>
          </p:nvPr>
        </p:nvSpPr>
        <p:spPr>
          <a:xfrm>
            <a:off x="1244498" y="6318001"/>
            <a:ext cx="2906816" cy="540000"/>
          </a:xfrm>
        </p:spPr>
        <p:txBody>
          <a:bodyPr/>
          <a:lstStyle>
            <a:lvl1pPr>
              <a:defRPr>
                <a:solidFill>
                  <a:srgbClr val="1D1D74"/>
                </a:solidFill>
              </a:defRPr>
            </a:lvl1pPr>
          </a:lstStyle>
          <a:p>
            <a:r>
              <a:rPr lang="fr-FR" smtClean="0"/>
              <a:t>PRO SNC</a:t>
            </a:r>
            <a:endParaRPr lang="fr-FR" dirty="0" smtClean="0"/>
          </a:p>
        </p:txBody>
      </p:sp>
      <p:sp>
        <p:nvSpPr>
          <p:cNvPr id="19" name="Espace réservé du numéro de diapositive 3">
            <a:extLst>
              <a:ext uri="{FF2B5EF4-FFF2-40B4-BE49-F238E27FC236}">
                <a16:creationId xmlns:a16="http://schemas.microsoft.com/office/drawing/2014/main" id="{13F17099-300B-92B2-0055-CA9B48CA887F}"/>
              </a:ext>
            </a:extLst>
          </p:cNvPr>
          <p:cNvSpPr>
            <a:spLocks noGrp="1"/>
          </p:cNvSpPr>
          <p:nvPr>
            <p:ph type="sldNum" sz="quarter" idx="12"/>
          </p:nvPr>
        </p:nvSpPr>
        <p:spPr>
          <a:xfrm>
            <a:off x="695325" y="6318001"/>
            <a:ext cx="504083" cy="540000"/>
          </a:xfrm>
        </p:spPr>
        <p:txBody>
          <a:bodyPr/>
          <a:lstStyle>
            <a:lvl1pPr>
              <a:defRPr>
                <a:solidFill>
                  <a:srgbClr val="1D1D74"/>
                </a:solidFill>
              </a:defRPr>
            </a:lvl1pPr>
          </a:lstStyle>
          <a:p>
            <a:fld id="{94B63599-5DA0-BE42-AE37-88D1760620F1}" type="slidenum">
              <a:rPr lang="fr-FR" smtClean="0"/>
              <a:pPr/>
              <a:t>‹N°›</a:t>
            </a:fld>
            <a:endParaRPr lang="fr-FR"/>
          </a:p>
        </p:txBody>
      </p:sp>
      <p:cxnSp>
        <p:nvCxnSpPr>
          <p:cNvPr id="20" name="Connecteur droit 19"/>
          <p:cNvCxnSpPr/>
          <p:nvPr userDrawn="1"/>
        </p:nvCxnSpPr>
        <p:spPr>
          <a:xfrm flipH="1">
            <a:off x="1" y="6318000"/>
            <a:ext cx="12189100" cy="0"/>
          </a:xfrm>
          <a:prstGeom prst="line">
            <a:avLst/>
          </a:prstGeom>
          <a:ln w="28575" cap="flat">
            <a:gradFill flip="none" rotWithShape="1">
              <a:gsLst>
                <a:gs pos="74000">
                  <a:srgbClr val="F9FCFF"/>
                </a:gs>
                <a:gs pos="0">
                  <a:srgbClr val="EEF8FF"/>
                </a:gs>
                <a:gs pos="100000">
                  <a:schemeClr val="bg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22" name="Titre 1">
            <a:extLst>
              <a:ext uri="{FF2B5EF4-FFF2-40B4-BE49-F238E27FC236}">
                <a16:creationId xmlns:a16="http://schemas.microsoft.com/office/drawing/2014/main" id="{31889C5F-FFF3-528F-720C-6BB462D54A5C}"/>
              </a:ext>
            </a:extLst>
          </p:cNvPr>
          <p:cNvSpPr>
            <a:spLocks noGrp="1"/>
          </p:cNvSpPr>
          <p:nvPr>
            <p:ph type="title"/>
          </p:nvPr>
        </p:nvSpPr>
        <p:spPr>
          <a:xfrm>
            <a:off x="2" y="284"/>
            <a:ext cx="12611796" cy="655236"/>
          </a:xfrm>
        </p:spPr>
        <p:txBody>
          <a:bodyPr>
            <a:normAutofit/>
          </a:bodyPr>
          <a:lstStyle>
            <a:lvl1pPr>
              <a:defRPr sz="3200" baseline="0">
                <a:solidFill>
                  <a:srgbClr val="ED7D31"/>
                </a:solidFill>
              </a:defRPr>
            </a:lvl1pPr>
          </a:lstStyle>
          <a:p>
            <a:endParaRPr lang="fr-FR" dirty="0"/>
          </a:p>
        </p:txBody>
      </p:sp>
      <p:sp>
        <p:nvSpPr>
          <p:cNvPr id="23" name="ZoneTexte 22"/>
          <p:cNvSpPr txBox="1"/>
          <p:nvPr userDrawn="1"/>
        </p:nvSpPr>
        <p:spPr>
          <a:xfrm>
            <a:off x="11221279" y="424689"/>
            <a:ext cx="967822" cy="461665"/>
          </a:xfrm>
          <a:prstGeom prst="rect">
            <a:avLst/>
          </a:prstGeom>
          <a:noFill/>
        </p:spPr>
        <p:txBody>
          <a:bodyPr wrap="square" rtlCol="0">
            <a:spAutoFit/>
          </a:bodyPr>
          <a:lstStyle/>
          <a:p>
            <a:r>
              <a:rPr lang="fr-FR" sz="2400" dirty="0" smtClean="0">
                <a:solidFill>
                  <a:srgbClr val="1D1D74"/>
                </a:solidFill>
                <a:latin typeface="Arial Narrow" panose="020B0606020202030204" pitchFamily="34" charset="0"/>
              </a:rPr>
              <a:t>DESIR</a:t>
            </a:r>
            <a:endParaRPr lang="fr-FR" sz="2000" dirty="0">
              <a:solidFill>
                <a:srgbClr val="1D1D74"/>
              </a:solidFill>
              <a:latin typeface="Arial Narrow" panose="020B0606020202030204" pitchFamily="34" charset="0"/>
            </a:endParaRPr>
          </a:p>
        </p:txBody>
      </p:sp>
      <p:cxnSp>
        <p:nvCxnSpPr>
          <p:cNvPr id="24" name="Connecteur droit 23"/>
          <p:cNvCxnSpPr/>
          <p:nvPr userDrawn="1"/>
        </p:nvCxnSpPr>
        <p:spPr>
          <a:xfrm flipH="1">
            <a:off x="1" y="655521"/>
            <a:ext cx="11221278" cy="0"/>
          </a:xfrm>
          <a:prstGeom prst="line">
            <a:avLst/>
          </a:prstGeom>
          <a:ln w="28575" cap="flat">
            <a:gradFill flip="none" rotWithShape="1">
              <a:gsLst>
                <a:gs pos="46000">
                  <a:srgbClr val="9494BD"/>
                </a:gs>
                <a:gs pos="0">
                  <a:schemeClr val="bg1"/>
                </a:gs>
                <a:gs pos="100000">
                  <a:srgbClr val="1D1D74"/>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25" name="Image 24"/>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73730" y="40121"/>
            <a:ext cx="1889990" cy="403198"/>
          </a:xfrm>
          <a:prstGeom prst="rect">
            <a:avLst/>
          </a:prstGeom>
        </p:spPr>
      </p:pic>
      <p:sp>
        <p:nvSpPr>
          <p:cNvPr id="21" name="Espace réservé de la date 1">
            <a:extLst>
              <a:ext uri="{FF2B5EF4-FFF2-40B4-BE49-F238E27FC236}">
                <a16:creationId xmlns:a16="http://schemas.microsoft.com/office/drawing/2014/main" id="{C3F002E4-6434-1420-E8D9-7B0AE58D3D79}"/>
              </a:ext>
            </a:extLst>
          </p:cNvPr>
          <p:cNvSpPr>
            <a:spLocks noGrp="1"/>
          </p:cNvSpPr>
          <p:nvPr>
            <p:ph type="dt" sz="half" idx="10"/>
          </p:nvPr>
        </p:nvSpPr>
        <p:spPr>
          <a:xfrm>
            <a:off x="9696450" y="6318001"/>
            <a:ext cx="1800225" cy="540000"/>
          </a:xfrm>
        </p:spPr>
        <p:txBody>
          <a:bodyPr/>
          <a:lstStyle>
            <a:lvl1pPr>
              <a:defRPr>
                <a:solidFill>
                  <a:srgbClr val="1D1D74"/>
                </a:solidFill>
              </a:defRPr>
            </a:lvl1pPr>
          </a:lstStyle>
          <a:p>
            <a:r>
              <a:rPr lang="fr-FR" smtClean="0"/>
              <a:t>C.Berthe AT-1103538</a:t>
            </a:r>
            <a:endParaRPr lang="fr-FR" dirty="0"/>
          </a:p>
        </p:txBody>
      </p:sp>
    </p:spTree>
    <p:extLst>
      <p:ext uri="{BB962C8B-B14F-4D97-AF65-F5344CB8AC3E}">
        <p14:creationId xmlns:p14="http://schemas.microsoft.com/office/powerpoint/2010/main" val="27721668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re et image">
    <p:bg>
      <p:bgPr>
        <a:solidFill>
          <a:srgbClr val="CACDDE"/>
        </a:solidFill>
        <a:effectLst/>
      </p:bgPr>
    </p:bg>
    <p:spTree>
      <p:nvGrpSpPr>
        <p:cNvPr id="1" name=""/>
        <p:cNvGrpSpPr/>
        <p:nvPr/>
      </p:nvGrpSpPr>
      <p:grpSpPr>
        <a:xfrm>
          <a:off x="0" y="0"/>
          <a:ext cx="0" cy="0"/>
          <a:chOff x="0" y="0"/>
          <a:chExt cx="0" cy="0"/>
        </a:xfrm>
      </p:grpSpPr>
      <p:pic>
        <p:nvPicPr>
          <p:cNvPr id="4" name="Image 3" descr="Une image contenant nuage, plein air, arbre, ciel&#10;&#10;Description générée automatiquement">
            <a:extLst>
              <a:ext uri="{FF2B5EF4-FFF2-40B4-BE49-F238E27FC236}">
                <a16:creationId xmlns:a16="http://schemas.microsoft.com/office/drawing/2014/main" id="{3B74FEEB-0659-65A4-17DA-8B87A72902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89138"/>
            <a:ext cx="12192000" cy="4868862"/>
          </a:xfrm>
          <a:prstGeom prst="rect">
            <a:avLst/>
          </a:prstGeom>
        </p:spPr>
      </p:pic>
      <p:sp>
        <p:nvSpPr>
          <p:cNvPr id="13" name="Rectangle 12">
            <a:extLst>
              <a:ext uri="{FF2B5EF4-FFF2-40B4-BE49-F238E27FC236}">
                <a16:creationId xmlns:a16="http://schemas.microsoft.com/office/drawing/2014/main" id="{E5E7EC10-206A-72F4-91BB-2E65EF32210F}"/>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a:xfrm>
            <a:off x="695325" y="549275"/>
            <a:ext cx="10801350" cy="1141413"/>
          </a:xfrm>
        </p:spPr>
        <p:txBody>
          <a:bodyPr anchor="ctr"/>
          <a:lstStyle>
            <a:lvl1pPr>
              <a:defRPr>
                <a:solidFill>
                  <a:schemeClr val="bg1"/>
                </a:solidFill>
              </a:defRPr>
            </a:lvl1pPr>
          </a:lstStyle>
          <a:p>
            <a:endParaRPr lang="fr-FR" dirty="0"/>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r>
              <a:rPr lang="fr-FR" smtClean="0"/>
              <a:t>C.Berthe AT-1103538</a:t>
            </a:r>
            <a:endParaRPr lang="fr-FR" dirty="0"/>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lvl1pPr>
              <a:defRPr/>
            </a:lvl1pPr>
          </a:lstStyle>
          <a:p>
            <a:r>
              <a:rPr lang="fr-FR" smtClean="0"/>
              <a:t>PRO SNC</a:t>
            </a:r>
            <a:endParaRPr lang="fr-FR" dirty="0" smtClean="0"/>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sp>
        <p:nvSpPr>
          <p:cNvPr id="11" name="ZoneTexte 10"/>
          <p:cNvSpPr txBox="1"/>
          <p:nvPr userDrawn="1"/>
        </p:nvSpPr>
        <p:spPr>
          <a:xfrm rot="16200000">
            <a:off x="11273066" y="5939065"/>
            <a:ext cx="1622425"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O. Naves/</a:t>
            </a:r>
            <a:r>
              <a:rPr lang="fr-FR" sz="800" dirty="0" err="1" smtClean="0">
                <a:solidFill>
                  <a:schemeClr val="bg1"/>
                </a:solidFill>
                <a:latin typeface="Arial" panose="020B0604020202020204" pitchFamily="34" charset="0"/>
                <a:cs typeface="Arial" panose="020B0604020202020204" pitchFamily="34" charset="0"/>
              </a:rPr>
              <a:t>Drakodrone</a:t>
            </a:r>
            <a:endParaRPr lang="fr-FR" sz="800" dirty="0">
              <a:solidFill>
                <a:schemeClr val="bg1"/>
              </a:solidFill>
              <a:latin typeface="Arial" panose="020B0604020202020204" pitchFamily="34" charset="0"/>
              <a:cs typeface="Arial" panose="020B0604020202020204" pitchFamily="34" charset="0"/>
            </a:endParaRPr>
          </a:p>
        </p:txBody>
      </p:sp>
      <p:sp>
        <p:nvSpPr>
          <p:cNvPr id="12" name="ZoneTexte 11"/>
          <p:cNvSpPr txBox="1"/>
          <p:nvPr userDrawn="1"/>
        </p:nvSpPr>
        <p:spPr>
          <a:xfrm>
            <a:off x="11221279" y="424689"/>
            <a:ext cx="967822" cy="461665"/>
          </a:xfrm>
          <a:prstGeom prst="rect">
            <a:avLst/>
          </a:prstGeom>
          <a:noFill/>
        </p:spPr>
        <p:txBody>
          <a:bodyPr wrap="square" rtlCol="0">
            <a:spAutoFit/>
          </a:bodyPr>
          <a:lstStyle/>
          <a:p>
            <a:r>
              <a:rPr lang="fr-FR" sz="2400" dirty="0" smtClean="0">
                <a:solidFill>
                  <a:srgbClr val="1D1D74"/>
                </a:solidFill>
                <a:latin typeface="Arial Narrow" panose="020B0606020202030204" pitchFamily="34" charset="0"/>
              </a:rPr>
              <a:t>DESIR</a:t>
            </a:r>
            <a:endParaRPr lang="fr-FR" sz="2000" dirty="0">
              <a:solidFill>
                <a:srgbClr val="1D1D74"/>
              </a:solidFill>
              <a:latin typeface="Arial Narrow" panose="020B0606020202030204" pitchFamily="34" charset="0"/>
            </a:endParaRPr>
          </a:p>
        </p:txBody>
      </p:sp>
      <p:cxnSp>
        <p:nvCxnSpPr>
          <p:cNvPr id="14" name="Connecteur droit 13"/>
          <p:cNvCxnSpPr/>
          <p:nvPr userDrawn="1"/>
        </p:nvCxnSpPr>
        <p:spPr>
          <a:xfrm flipH="1">
            <a:off x="1" y="655521"/>
            <a:ext cx="11221278" cy="0"/>
          </a:xfrm>
          <a:prstGeom prst="line">
            <a:avLst/>
          </a:prstGeom>
          <a:ln w="28575" cap="flat">
            <a:gradFill flip="none" rotWithShape="1">
              <a:gsLst>
                <a:gs pos="46000">
                  <a:srgbClr val="9494BD"/>
                </a:gs>
                <a:gs pos="0">
                  <a:schemeClr val="bg1"/>
                </a:gs>
                <a:gs pos="100000">
                  <a:srgbClr val="1D1D74"/>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73730" y="40121"/>
            <a:ext cx="1889990" cy="403198"/>
          </a:xfrm>
          <a:prstGeom prst="rect">
            <a:avLst/>
          </a:prstGeom>
        </p:spPr>
      </p:pic>
    </p:spTree>
    <p:extLst>
      <p:ext uri="{BB962C8B-B14F-4D97-AF65-F5344CB8AC3E}">
        <p14:creationId xmlns:p14="http://schemas.microsoft.com/office/powerpoint/2010/main" val="29427383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Diapositive de titre">
    <p:bg>
      <p:bgPr>
        <a:solidFill>
          <a:srgbClr val="261F4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3957811"/>
            <a:ext cx="10801350" cy="1439863"/>
          </a:xfrm>
        </p:spPr>
        <p:txBody>
          <a:bodyPr anchor="ctr">
            <a:normAutofit/>
          </a:bodyPr>
          <a:lstStyle>
            <a:lvl1pPr algn="ctr">
              <a:defRPr sz="4000">
                <a:solidFill>
                  <a:schemeClr val="bg1"/>
                </a:solidFill>
              </a:defRPr>
            </a:lvl1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67213" y="1989138"/>
            <a:ext cx="3457575" cy="729933"/>
          </a:xfrm>
          <a:prstGeom prst="rect">
            <a:avLst/>
          </a:prstGeom>
        </p:spPr>
      </p:pic>
      <p:sp>
        <p:nvSpPr>
          <p:cNvPr id="11" name="ZoneTexte 10"/>
          <p:cNvSpPr txBox="1"/>
          <p:nvPr userDrawn="1"/>
        </p:nvSpPr>
        <p:spPr>
          <a:xfrm>
            <a:off x="6367750" y="2689315"/>
            <a:ext cx="1685580" cy="769441"/>
          </a:xfrm>
          <a:prstGeom prst="rect">
            <a:avLst/>
          </a:prstGeom>
          <a:noFill/>
        </p:spPr>
        <p:txBody>
          <a:bodyPr wrap="square" rtlCol="0">
            <a:spAutoFit/>
          </a:bodyPr>
          <a:lstStyle/>
          <a:p>
            <a:r>
              <a:rPr lang="fr-FR" sz="4400" dirty="0" smtClean="0">
                <a:solidFill>
                  <a:schemeClr val="bg1"/>
                </a:solidFill>
                <a:latin typeface="Arial Narrow" panose="020B0606020202030204" pitchFamily="34" charset="0"/>
              </a:rPr>
              <a:t>DESIR</a:t>
            </a:r>
            <a:endParaRPr lang="fr-FR" sz="36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6268716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D8250EB-B0C5-1B57-C3BE-6BA2B94C3AB8}"/>
              </a:ext>
            </a:extLst>
          </p:cNvPr>
          <p:cNvSpPr>
            <a:spLocks noGrp="1"/>
          </p:cNvSpPr>
          <p:nvPr>
            <p:ph type="title"/>
          </p:nvPr>
        </p:nvSpPr>
        <p:spPr>
          <a:xfrm>
            <a:off x="695325" y="549275"/>
            <a:ext cx="10801350" cy="1141413"/>
          </a:xfrm>
          <a:prstGeom prst="rect">
            <a:avLst/>
          </a:prstGeom>
        </p:spPr>
        <p:txBody>
          <a:bodyPr vert="horz" lIns="91440" tIns="45720" rIns="91440" bIns="45720" rtlCol="0" anchor="ctr">
            <a:normAutofit/>
          </a:bodyPr>
          <a:lstStyle/>
          <a:p>
            <a:endParaRPr lang="fr-FR" dirty="0"/>
          </a:p>
        </p:txBody>
      </p:sp>
      <p:sp>
        <p:nvSpPr>
          <p:cNvPr id="3" name="Espace réservé du texte 2">
            <a:extLst>
              <a:ext uri="{FF2B5EF4-FFF2-40B4-BE49-F238E27FC236}">
                <a16:creationId xmlns:a16="http://schemas.microsoft.com/office/drawing/2014/main" id="{D1290FDB-4BF6-552E-F9DE-E0BE6EB81249}"/>
              </a:ext>
            </a:extLst>
          </p:cNvPr>
          <p:cNvSpPr>
            <a:spLocks noGrp="1"/>
          </p:cNvSpPr>
          <p:nvPr>
            <p:ph type="body" idx="1"/>
          </p:nvPr>
        </p:nvSpPr>
        <p:spPr>
          <a:xfrm>
            <a:off x="695325" y="1989138"/>
            <a:ext cx="10801350" cy="41402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8DA5BD8-C4D6-207B-4C7D-26B9235883C3}"/>
              </a:ext>
            </a:extLst>
          </p:cNvPr>
          <p:cNvSpPr>
            <a:spLocks noGrp="1"/>
          </p:cNvSpPr>
          <p:nvPr>
            <p:ph type="dt" sz="half" idx="2"/>
          </p:nvPr>
        </p:nvSpPr>
        <p:spPr>
          <a:xfrm>
            <a:off x="9696450" y="6318001"/>
            <a:ext cx="1800225" cy="540000"/>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r>
              <a:rPr lang="fr-FR" smtClean="0"/>
              <a:t>C.Berthe AT-1103538</a:t>
            </a:r>
            <a:endParaRPr lang="fr-FR" dirty="0"/>
          </a:p>
        </p:txBody>
      </p:sp>
      <p:sp>
        <p:nvSpPr>
          <p:cNvPr id="5" name="Espace réservé du pied de page 4">
            <a:extLst>
              <a:ext uri="{FF2B5EF4-FFF2-40B4-BE49-F238E27FC236}">
                <a16:creationId xmlns:a16="http://schemas.microsoft.com/office/drawing/2014/main" id="{3004228E-A1D3-107C-CD03-5E01B1840B23}"/>
              </a:ext>
            </a:extLst>
          </p:cNvPr>
          <p:cNvSpPr>
            <a:spLocks noGrp="1"/>
          </p:cNvSpPr>
          <p:nvPr>
            <p:ph type="ftr" sz="quarter" idx="3"/>
          </p:nvPr>
        </p:nvSpPr>
        <p:spPr>
          <a:xfrm>
            <a:off x="1244498" y="6318001"/>
            <a:ext cx="2906816"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r>
              <a:rPr lang="fr-FR" smtClean="0"/>
              <a:t>PRO SNC</a:t>
            </a:r>
            <a:endParaRPr lang="fr-FR" dirty="0"/>
          </a:p>
        </p:txBody>
      </p:sp>
      <p:sp>
        <p:nvSpPr>
          <p:cNvPr id="6" name="Espace réservé du numéro de diapositive 5">
            <a:extLst>
              <a:ext uri="{FF2B5EF4-FFF2-40B4-BE49-F238E27FC236}">
                <a16:creationId xmlns:a16="http://schemas.microsoft.com/office/drawing/2014/main" id="{351C997C-4506-BCCC-5373-325AA0E6A1C7}"/>
              </a:ext>
            </a:extLst>
          </p:cNvPr>
          <p:cNvSpPr>
            <a:spLocks noGrp="1"/>
          </p:cNvSpPr>
          <p:nvPr>
            <p:ph type="sldNum" sz="quarter" idx="4"/>
          </p:nvPr>
        </p:nvSpPr>
        <p:spPr>
          <a:xfrm>
            <a:off x="695325" y="6318001"/>
            <a:ext cx="504083"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1194605756"/>
      </p:ext>
    </p:extLst>
  </p:cSld>
  <p:clrMap bg1="lt1" tx1="dk1" bg2="lt2" tx2="dk2" accent1="accent1" accent2="accent2" accent3="accent3" accent4="accent4" accent5="accent5" accent6="accent6" hlink="hlink" folHlink="folHlink"/>
  <p:sldLayoutIdLst>
    <p:sldLayoutId id="2147483662" r:id="rId1"/>
    <p:sldLayoutId id="2147483670" r:id="rId2"/>
    <p:sldLayoutId id="2147483675" r:id="rId3"/>
    <p:sldLayoutId id="2147483652" r:id="rId4"/>
    <p:sldLayoutId id="2147483676" r:id="rId5"/>
    <p:sldLayoutId id="2147483677" r:id="rId6"/>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46" userDrawn="1">
          <p15:clr>
            <a:srgbClr val="547EBF"/>
          </p15:clr>
        </p15:guide>
        <p15:guide id="2" orient="horz" pos="3861" userDrawn="1">
          <p15:clr>
            <a:srgbClr val="547EBF"/>
          </p15:clr>
        </p15:guide>
        <p15:guide id="3" pos="7242" userDrawn="1">
          <p15:clr>
            <a:srgbClr val="547EBF"/>
          </p15:clr>
        </p15:guide>
        <p15:guide id="4" pos="438" userDrawn="1">
          <p15:clr>
            <a:srgbClr val="547EBF"/>
          </p15:clr>
        </p15:guide>
        <p15:guide id="5" pos="2751" userDrawn="1">
          <p15:clr>
            <a:srgbClr val="F26B43"/>
          </p15:clr>
        </p15:guide>
        <p15:guide id="6" pos="5065" userDrawn="1">
          <p15:clr>
            <a:srgbClr val="F26B43"/>
          </p15:clr>
        </p15:guide>
        <p15:guide id="7" pos="3840" userDrawn="1">
          <p15:clr>
            <a:srgbClr val="FDE53C"/>
          </p15:clr>
        </p15:guide>
        <p15:guide id="8" orient="horz" pos="2160" userDrawn="1">
          <p15:clr>
            <a:srgbClr val="FDE53C"/>
          </p15:clr>
        </p15:guide>
        <p15:guide id="9" orient="horz" pos="1253" userDrawn="1">
          <p15:clr>
            <a:srgbClr val="F26B43"/>
          </p15:clr>
        </p15:guide>
        <p15:guide id="10" pos="1572" userDrawn="1">
          <p15:clr>
            <a:srgbClr val="9FCC3B"/>
          </p15:clr>
        </p15:guide>
        <p15:guide id="11" pos="6108" userDrawn="1">
          <p15:clr>
            <a:srgbClr val="9FCC3B"/>
          </p15:clr>
        </p15:guide>
        <p15:guide id="12" orient="horz" pos="3067" userDrawn="1">
          <p15:clr>
            <a:srgbClr val="F26B43"/>
          </p15:clr>
        </p15:guide>
        <p15:guide id="13" pos="2615" userDrawn="1">
          <p15:clr>
            <a:srgbClr val="F26B43"/>
          </p15:clr>
        </p15:guide>
        <p15:guide id="14" pos="4929" userDrawn="1">
          <p15:clr>
            <a:srgbClr val="F26B43"/>
          </p15:clr>
        </p15:guide>
        <p15:guide id="15" pos="3772" userDrawn="1">
          <p15:clr>
            <a:srgbClr val="FBAE40"/>
          </p15:clr>
        </p15:guide>
        <p15:guide id="16" pos="3908"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2.tmp"/><Relationship Id="rId7" Type="http://schemas.openxmlformats.org/officeDocument/2006/relationships/image" Target="../media/image56.tm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5.tmp"/><Relationship Id="rId5" Type="http://schemas.openxmlformats.org/officeDocument/2006/relationships/image" Target="../media/image54.jpg"/><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8" Type="http://schemas.openxmlformats.org/officeDocument/2006/relationships/image" Target="../media/image61.tmp"/><Relationship Id="rId3" Type="http://schemas.openxmlformats.org/officeDocument/2006/relationships/image" Target="../media/image56.tmp"/><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image" Target="../media/image62.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tmp"/><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tmp"/><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tmp"/></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3.tmp"/><Relationship Id="rId4" Type="http://schemas.openxmlformats.org/officeDocument/2006/relationships/image" Target="../media/image22.tmp"/></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21.jpg"/><Relationship Id="rId9"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037" y="1275437"/>
            <a:ext cx="10801349" cy="2280976"/>
          </a:xfrm>
        </p:spPr>
        <p:txBody>
          <a:bodyPr>
            <a:normAutofit fontScale="90000"/>
          </a:bodyPr>
          <a:lstStyle/>
          <a:p>
            <a:pPr algn="ctr"/>
            <a:r>
              <a:rPr lang="fr-FR" sz="5400" dirty="0"/>
              <a:t>Projet SP2 - DESIR</a:t>
            </a:r>
            <a:br>
              <a:rPr lang="fr-FR" sz="5400" dirty="0"/>
            </a:br>
            <a:r>
              <a:rPr lang="fr-FR" sz="5400" dirty="0" smtClean="0"/>
              <a:t>Séminaire technique </a:t>
            </a:r>
            <a:r>
              <a:rPr lang="fr-FR" sz="5400" dirty="0"/>
              <a:t>DESIR</a:t>
            </a:r>
            <a:br>
              <a:rPr lang="fr-FR" sz="5400" dirty="0"/>
            </a:br>
            <a:r>
              <a:rPr lang="fr-FR" sz="5400" dirty="0"/>
              <a:t>Caen, </a:t>
            </a:r>
            <a:r>
              <a:rPr lang="fr-FR" sz="5400" dirty="0" smtClean="0"/>
              <a:t>05-06 </a:t>
            </a:r>
            <a:r>
              <a:rPr lang="fr-FR" sz="5400" dirty="0"/>
              <a:t>février </a:t>
            </a:r>
            <a:r>
              <a:rPr lang="fr-FR" sz="5400" dirty="0" smtClean="0"/>
              <a:t>2026</a:t>
            </a:r>
            <a:endParaRPr lang="fr-FR" sz="5400" dirty="0"/>
          </a:p>
        </p:txBody>
      </p:sp>
      <p:sp>
        <p:nvSpPr>
          <p:cNvPr id="3" name="Espace réservé du texte 2"/>
          <p:cNvSpPr>
            <a:spLocks noGrp="1"/>
          </p:cNvSpPr>
          <p:nvPr>
            <p:ph type="body" idx="1"/>
          </p:nvPr>
        </p:nvSpPr>
        <p:spPr>
          <a:xfrm>
            <a:off x="603884" y="3766376"/>
            <a:ext cx="10801349" cy="1820608"/>
          </a:xfrm>
        </p:spPr>
        <p:txBody>
          <a:bodyPr>
            <a:normAutofit fontScale="70000" lnSpcReduction="20000"/>
          </a:bodyPr>
          <a:lstStyle/>
          <a:p>
            <a:pPr algn="ctr"/>
            <a:endParaRPr lang="fr-FR" sz="4000" b="1" i="1" dirty="0" smtClean="0"/>
          </a:p>
          <a:p>
            <a:pPr algn="ctr"/>
            <a:r>
              <a:rPr lang="fr-FR" sz="7700" b="1" i="1" dirty="0" smtClean="0"/>
              <a:t>-SECTION PRO_SNC-</a:t>
            </a:r>
            <a:endParaRPr lang="fr-FR" sz="7700" b="1" i="1" dirty="0"/>
          </a:p>
          <a:p>
            <a:pPr algn="ctr"/>
            <a:r>
              <a:rPr lang="fr-FR" sz="5900" b="1" i="1" dirty="0" smtClean="0"/>
              <a:t>sureté nucléaire et conventionnelle</a:t>
            </a:r>
            <a:endParaRPr lang="fr-FR" sz="5900" b="1" i="1" dirty="0"/>
          </a:p>
          <a:p>
            <a:pPr algn="ctr"/>
            <a:endParaRPr lang="fr-FR" sz="4000" dirty="0"/>
          </a:p>
        </p:txBody>
      </p:sp>
      <p:sp>
        <p:nvSpPr>
          <p:cNvPr id="4" name="Espace réservé de la date 5"/>
          <p:cNvSpPr txBox="1">
            <a:spLocks/>
          </p:cNvSpPr>
          <p:nvPr/>
        </p:nvSpPr>
        <p:spPr>
          <a:xfrm>
            <a:off x="9070848" y="6318001"/>
            <a:ext cx="2962656" cy="39369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err="1" smtClean="0"/>
              <a:t>C.Berthe</a:t>
            </a:r>
            <a:r>
              <a:rPr lang="fr-FR" dirty="0" smtClean="0"/>
              <a:t> &amp; all AT-1103538</a:t>
            </a:r>
            <a:endParaRPr lang="fr-FR" dirty="0"/>
          </a:p>
        </p:txBody>
      </p:sp>
    </p:spTree>
    <p:extLst>
      <p:ext uri="{BB962C8B-B14F-4D97-AF65-F5344CB8AC3E}">
        <p14:creationId xmlns:p14="http://schemas.microsoft.com/office/powerpoint/2010/main" val="1251124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PRO SNC</a:t>
            </a:r>
            <a:endParaRPr lang="fr-FR" dirty="0" smtClean="0"/>
          </a:p>
        </p:txBody>
      </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10</a:t>
            </a:fld>
            <a:endParaRPr lang="fr-FR"/>
          </a:p>
        </p:txBody>
      </p:sp>
      <p:sp>
        <p:nvSpPr>
          <p:cNvPr id="6" name="Titre 5"/>
          <p:cNvSpPr>
            <a:spLocks noGrp="1"/>
          </p:cNvSpPr>
          <p:nvPr>
            <p:ph type="title"/>
          </p:nvPr>
        </p:nvSpPr>
        <p:spPr/>
        <p:txBody>
          <a:bodyPr/>
          <a:lstStyle/>
          <a:p>
            <a:r>
              <a:rPr lang="fr-FR" dirty="0" smtClean="0"/>
              <a:t>1- </a:t>
            </a:r>
            <a:r>
              <a:rPr lang="fr-FR" dirty="0" err="1" smtClean="0"/>
              <a:t>Evo_UGB</a:t>
            </a:r>
            <a:r>
              <a:rPr lang="fr-FR" dirty="0" smtClean="0"/>
              <a:t> </a:t>
            </a:r>
            <a:r>
              <a:rPr lang="fr-FR" dirty="0"/>
              <a:t>: Objectifs</a:t>
            </a:r>
          </a:p>
        </p:txBody>
      </p:sp>
      <p:sp>
        <p:nvSpPr>
          <p:cNvPr id="7" name="Espace réservé de la date 6"/>
          <p:cNvSpPr>
            <a:spLocks noGrp="1"/>
          </p:cNvSpPr>
          <p:nvPr>
            <p:ph type="dt" sz="half" idx="10"/>
          </p:nvPr>
        </p:nvSpPr>
        <p:spPr/>
        <p:txBody>
          <a:bodyPr/>
          <a:lstStyle/>
          <a:p>
            <a:r>
              <a:rPr lang="fr-FR" smtClean="0"/>
              <a:t>C.Berthe AT-1103538</a:t>
            </a:r>
            <a:endParaRPr lang="fr-FR" dirty="0"/>
          </a:p>
        </p:txBody>
      </p:sp>
      <p:sp>
        <p:nvSpPr>
          <p:cNvPr id="8" name="ZoneTexte 7"/>
          <p:cNvSpPr txBox="1"/>
          <p:nvPr/>
        </p:nvSpPr>
        <p:spPr>
          <a:xfrm>
            <a:off x="281640" y="886048"/>
            <a:ext cx="11809312" cy="4985980"/>
          </a:xfrm>
          <a:prstGeom prst="rect">
            <a:avLst/>
          </a:prstGeom>
          <a:noFill/>
        </p:spPr>
        <p:txBody>
          <a:bodyPr wrap="square" rtlCol="0">
            <a:spAutoFit/>
          </a:bodyPr>
          <a:lstStyle/>
          <a:p>
            <a:r>
              <a:rPr lang="fr-FR" b="1" i="1" u="sng" dirty="0"/>
              <a:t>Objectif projet </a:t>
            </a:r>
            <a:r>
              <a:rPr lang="fr-FR" b="1" i="1" u="sng" dirty="0" smtClean="0"/>
              <a:t>Evo</a:t>
            </a:r>
            <a:r>
              <a:rPr lang="fr-FR" b="1" i="1" u="sng" dirty="0"/>
              <a:t>_</a:t>
            </a:r>
            <a:r>
              <a:rPr lang="fr-FR" b="1" i="1" u="sng" dirty="0" smtClean="0"/>
              <a:t>UGB</a:t>
            </a:r>
            <a:r>
              <a:rPr lang="fr-FR" b="1" i="1" u="sng" dirty="0"/>
              <a:t>:</a:t>
            </a:r>
          </a:p>
          <a:p>
            <a:endParaRPr lang="fr-FR" dirty="0" smtClean="0"/>
          </a:p>
          <a:p>
            <a:r>
              <a:rPr lang="fr-FR" sz="1600" dirty="0" smtClean="0"/>
              <a:t>- </a:t>
            </a:r>
            <a:r>
              <a:rPr lang="fr-FR" sz="1600" dirty="0" smtClean="0">
                <a:solidFill>
                  <a:srgbClr val="FF9933"/>
                </a:solidFill>
                <a:effectLst>
                  <a:outerShdw blurRad="38100" dist="38100" dir="2700000" algn="tl">
                    <a:srgbClr val="000000">
                      <a:alpha val="43137"/>
                    </a:srgbClr>
                  </a:outerShdw>
                </a:effectLst>
              </a:rPr>
              <a:t>Rénover</a:t>
            </a:r>
            <a:r>
              <a:rPr lang="fr-FR" sz="1600" dirty="0" smtClean="0"/>
              <a:t> la supervision UGB existante et intégrer </a:t>
            </a:r>
            <a:r>
              <a:rPr lang="fr-FR" sz="1600" dirty="0" smtClean="0">
                <a:solidFill>
                  <a:srgbClr val="FF9933"/>
                </a:solidFill>
                <a:effectLst>
                  <a:outerShdw blurRad="38100" dist="38100" dir="2700000" algn="tl">
                    <a:srgbClr val="000000">
                      <a:alpha val="43137"/>
                    </a:srgbClr>
                  </a:outerShdw>
                </a:effectLst>
              </a:rPr>
              <a:t>l’installation DESIR</a:t>
            </a:r>
            <a:r>
              <a:rPr lang="fr-FR" sz="1600" dirty="0" smtClean="0"/>
              <a:t>.</a:t>
            </a:r>
          </a:p>
          <a:p>
            <a:r>
              <a:rPr lang="fr-FR" sz="1600" dirty="0" smtClean="0"/>
              <a:t>- Ajout d’un nouvel automate</a:t>
            </a:r>
            <a:r>
              <a:rPr lang="fr-FR" sz="1600" dirty="0" smtClean="0">
                <a:solidFill>
                  <a:srgbClr val="FF9933"/>
                </a:solidFill>
                <a:effectLst>
                  <a:outerShdw blurRad="38100" dist="38100" dir="2700000" algn="tl">
                    <a:srgbClr val="000000">
                      <a:alpha val="43137"/>
                    </a:srgbClr>
                  </a:outerShdw>
                </a:effectLst>
              </a:rPr>
              <a:t> S7-1500 (dernière génération) </a:t>
            </a:r>
            <a:r>
              <a:rPr lang="fr-FR" sz="1600" dirty="0" smtClean="0"/>
              <a:t>pour gérer l’UGB DESIR.</a:t>
            </a:r>
          </a:p>
          <a:p>
            <a:r>
              <a:rPr lang="fr-FR" sz="1600" dirty="0" smtClean="0"/>
              <a:t>- Réaliser le report </a:t>
            </a:r>
            <a:r>
              <a:rPr lang="fr-FR" sz="1600" dirty="0"/>
              <a:t>des </a:t>
            </a:r>
            <a:r>
              <a:rPr lang="fr-FR" sz="1600" dirty="0">
                <a:solidFill>
                  <a:srgbClr val="FF9933"/>
                </a:solidFill>
                <a:effectLst>
                  <a:outerShdw blurRad="38100" dist="38100" dir="2700000" algn="tl">
                    <a:srgbClr val="000000">
                      <a:alpha val="43137"/>
                    </a:srgbClr>
                  </a:outerShdw>
                </a:effectLst>
              </a:rPr>
              <a:t>pupitres </a:t>
            </a:r>
            <a:r>
              <a:rPr lang="fr-FR" sz="1600" dirty="0" smtClean="0">
                <a:solidFill>
                  <a:srgbClr val="FF9933"/>
                </a:solidFill>
                <a:effectLst>
                  <a:outerShdw blurRad="38100" dist="38100" dir="2700000" algn="tl">
                    <a:srgbClr val="000000">
                      <a:alpha val="43137"/>
                    </a:srgbClr>
                  </a:outerShdw>
                </a:effectLst>
              </a:rPr>
              <a:t>UGB </a:t>
            </a:r>
            <a:r>
              <a:rPr lang="fr-FR" sz="1600" dirty="0" smtClean="0"/>
              <a:t>de </a:t>
            </a:r>
            <a:r>
              <a:rPr lang="fr-FR" sz="1600" dirty="0"/>
              <a:t>SPIRAL2 et de </a:t>
            </a:r>
            <a:r>
              <a:rPr lang="fr-FR" sz="1600" dirty="0" smtClean="0"/>
              <a:t>DESIR (PCD) au PCP.</a:t>
            </a:r>
            <a:endParaRPr lang="fr-FR" sz="1600" dirty="0"/>
          </a:p>
          <a:p>
            <a:r>
              <a:rPr lang="fr-FR" sz="1600" dirty="0" smtClean="0"/>
              <a:t>- Intégrer </a:t>
            </a:r>
            <a:r>
              <a:rPr lang="fr-FR" sz="1600" dirty="0"/>
              <a:t>la </a:t>
            </a:r>
            <a:r>
              <a:rPr lang="fr-FR" sz="1600" dirty="0">
                <a:solidFill>
                  <a:srgbClr val="FF9933"/>
                </a:solidFill>
                <a:effectLst>
                  <a:outerShdw blurRad="38100" dist="38100" dir="2700000" algn="tl">
                    <a:srgbClr val="000000">
                      <a:alpha val="43137"/>
                    </a:srgbClr>
                  </a:outerShdw>
                </a:effectLst>
              </a:rPr>
              <a:t>prise en compte du SHBF par </a:t>
            </a:r>
            <a:r>
              <a:rPr lang="fr-FR" sz="1600" dirty="0" smtClean="0">
                <a:solidFill>
                  <a:srgbClr val="FF9933"/>
                </a:solidFill>
                <a:effectLst>
                  <a:outerShdw blurRad="38100" dist="38100" dir="2700000" algn="tl">
                    <a:srgbClr val="000000">
                      <a:alpha val="43137"/>
                    </a:srgbClr>
                  </a:outerShdw>
                </a:effectLst>
              </a:rPr>
              <a:t>l’UGB </a:t>
            </a:r>
            <a:r>
              <a:rPr lang="fr-FR" sz="1600" dirty="0"/>
              <a:t>dans les zones non </a:t>
            </a:r>
            <a:r>
              <a:rPr lang="fr-FR" sz="1600" dirty="0" smtClean="0"/>
              <a:t>gérées </a:t>
            </a:r>
            <a:r>
              <a:rPr lang="fr-FR" sz="1600" dirty="0"/>
              <a:t>par </a:t>
            </a:r>
            <a:r>
              <a:rPr lang="fr-FR" sz="1600" dirty="0" smtClean="0"/>
              <a:t>l’UGA.</a:t>
            </a:r>
          </a:p>
          <a:p>
            <a:r>
              <a:rPr lang="fr-FR" sz="1600" dirty="0" smtClean="0"/>
              <a:t>- Intégrer une </a:t>
            </a:r>
            <a:r>
              <a:rPr lang="fr-FR" sz="1600" dirty="0"/>
              <a:t>fonction </a:t>
            </a:r>
            <a:r>
              <a:rPr lang="fr-FR" sz="1600" dirty="0" smtClean="0">
                <a:solidFill>
                  <a:srgbClr val="FF9933"/>
                </a:solidFill>
                <a:effectLst>
                  <a:outerShdw blurRad="38100" dist="38100" dir="2700000" algn="tl">
                    <a:srgbClr val="000000">
                      <a:alpha val="43137"/>
                    </a:srgbClr>
                  </a:outerShdw>
                </a:effectLst>
              </a:rPr>
              <a:t>d’inhibition unitaire </a:t>
            </a:r>
            <a:r>
              <a:rPr lang="fr-FR" sz="1600" dirty="0" smtClean="0"/>
              <a:t>volontaire </a:t>
            </a:r>
            <a:r>
              <a:rPr lang="fr-FR" sz="1600" dirty="0"/>
              <a:t>et traçable pour </a:t>
            </a:r>
            <a:r>
              <a:rPr lang="fr-FR" sz="1600" dirty="0" smtClean="0"/>
              <a:t>les </a:t>
            </a:r>
            <a:r>
              <a:rPr lang="fr-FR" sz="1600" dirty="0"/>
              <a:t>balises </a:t>
            </a:r>
            <a:r>
              <a:rPr lang="fr-FR" sz="1600" dirty="0" smtClean="0"/>
              <a:t>connectées </a:t>
            </a:r>
            <a:r>
              <a:rPr lang="fr-FR" sz="1600" dirty="0"/>
              <a:t>à l’UGB </a:t>
            </a:r>
            <a:r>
              <a:rPr lang="fr-FR" sz="1600" dirty="0" smtClean="0"/>
              <a:t>dans </a:t>
            </a:r>
            <a:r>
              <a:rPr lang="fr-FR" sz="1600" dirty="0"/>
              <a:t>les zones non gérées par </a:t>
            </a:r>
            <a:r>
              <a:rPr lang="fr-FR" sz="1600" dirty="0" smtClean="0"/>
              <a:t>l’UGA.</a:t>
            </a:r>
          </a:p>
          <a:p>
            <a:r>
              <a:rPr lang="fr-FR" sz="1600" dirty="0" smtClean="0"/>
              <a:t>- Intégrer la fonction de </a:t>
            </a:r>
            <a:r>
              <a:rPr lang="fr-FR" sz="1600" dirty="0" smtClean="0">
                <a:solidFill>
                  <a:srgbClr val="FF9933"/>
                </a:solidFill>
                <a:effectLst>
                  <a:outerShdw blurRad="38100" dist="38100" dir="2700000" algn="tl">
                    <a:srgbClr val="000000">
                      <a:alpha val="43137"/>
                    </a:srgbClr>
                  </a:outerShdw>
                </a:effectLst>
              </a:rPr>
              <a:t>coupure du SAAF </a:t>
            </a:r>
            <a:r>
              <a:rPr lang="fr-FR" sz="1600" dirty="0">
                <a:solidFill>
                  <a:srgbClr val="FF9933"/>
                </a:solidFill>
                <a:effectLst>
                  <a:outerShdw blurRad="38100" dist="38100" dir="2700000" algn="tl">
                    <a:srgbClr val="000000">
                      <a:alpha val="43137"/>
                    </a:srgbClr>
                  </a:outerShdw>
                </a:effectLst>
              </a:rPr>
              <a:t>sur </a:t>
            </a:r>
            <a:r>
              <a:rPr lang="fr-FR" sz="1600" dirty="0" smtClean="0">
                <a:solidFill>
                  <a:srgbClr val="FF9933"/>
                </a:solidFill>
                <a:effectLst>
                  <a:outerShdw blurRad="38100" dist="38100" dir="2700000" algn="tl">
                    <a:srgbClr val="000000">
                      <a:alpha val="43137"/>
                    </a:srgbClr>
                  </a:outerShdw>
                </a:effectLst>
              </a:rPr>
              <a:t>seuil </a:t>
            </a:r>
            <a:r>
              <a:rPr lang="fr-FR" sz="1600" dirty="0">
                <a:solidFill>
                  <a:srgbClr val="FF9933"/>
                </a:solidFill>
                <a:effectLst>
                  <a:outerShdw blurRad="38100" dist="38100" dir="2700000" algn="tl">
                    <a:srgbClr val="000000">
                      <a:alpha val="43137"/>
                    </a:srgbClr>
                  </a:outerShdw>
                </a:effectLst>
              </a:rPr>
              <a:t>Sa gamma pour </a:t>
            </a:r>
            <a:r>
              <a:rPr lang="fr-FR" sz="1600" dirty="0" smtClean="0">
                <a:solidFill>
                  <a:srgbClr val="FF9933"/>
                </a:solidFill>
                <a:effectLst>
                  <a:outerShdw blurRad="38100" dist="38100" dir="2700000" algn="tl">
                    <a:srgbClr val="000000">
                      <a:alpha val="43137"/>
                    </a:srgbClr>
                  </a:outerShdw>
                </a:effectLst>
              </a:rPr>
              <a:t>DESIR </a:t>
            </a:r>
            <a:r>
              <a:rPr lang="fr-FR" sz="1600" dirty="0"/>
              <a:t>dans les zones non gérées par l’UGA.</a:t>
            </a:r>
          </a:p>
          <a:p>
            <a:r>
              <a:rPr lang="fr-FR" dirty="0" smtClean="0"/>
              <a:t> </a:t>
            </a:r>
          </a:p>
          <a:p>
            <a:endParaRPr lang="fr-FR" dirty="0" smtClean="0"/>
          </a:p>
          <a:p>
            <a:r>
              <a:rPr lang="fr-FR" b="1" i="1" u="sng" dirty="0" smtClean="0"/>
              <a:t>Etat avancement:</a:t>
            </a:r>
          </a:p>
          <a:p>
            <a:endParaRPr lang="fr-FR" b="1" i="1" u="sng" dirty="0"/>
          </a:p>
          <a:p>
            <a:r>
              <a:rPr lang="fr-FR" sz="1600" dirty="0" smtClean="0"/>
              <a:t>- Etude pré-critérisation Sûreté en cours de finalisation intégrant les nouvelles fonctions et migration matérielle et logicielle API.</a:t>
            </a:r>
          </a:p>
          <a:p>
            <a:r>
              <a:rPr lang="fr-FR" sz="1600" dirty="0" smtClean="0"/>
              <a:t>- Etude électrotechnique: intégration baie UGB </a:t>
            </a:r>
            <a:r>
              <a:rPr lang="fr-FR" sz="1600" dirty="0" smtClean="0">
                <a:solidFill>
                  <a:srgbClr val="FF9933"/>
                </a:solidFill>
                <a:effectLst>
                  <a:outerShdw blurRad="38100" dist="38100" dir="2700000" algn="tl">
                    <a:srgbClr val="000000">
                      <a:alpha val="43137"/>
                    </a:srgbClr>
                  </a:outerShdw>
                </a:effectLst>
              </a:rPr>
              <a:t>finalisée</a:t>
            </a:r>
            <a:r>
              <a:rPr lang="fr-FR" sz="1600" dirty="0" smtClean="0"/>
              <a:t>. Intégration baie chez prestataire prévue 2eme semestre 2026.</a:t>
            </a:r>
          </a:p>
          <a:p>
            <a:r>
              <a:rPr lang="fr-FR" sz="1600" dirty="0" smtClean="0"/>
              <a:t>- Fourniture d’un </a:t>
            </a:r>
            <a:r>
              <a:rPr lang="fr-FR" sz="1600" dirty="0" smtClean="0">
                <a:solidFill>
                  <a:srgbClr val="FF9933"/>
                </a:solidFill>
                <a:effectLst>
                  <a:outerShdw blurRad="38100" dist="38100" dir="2700000" algn="tl">
                    <a:srgbClr val="000000">
                      <a:alpha val="43137"/>
                    </a:srgbClr>
                  </a:outerShdw>
                </a:effectLst>
              </a:rPr>
              <a:t>carnet de câble du système UGB prévu pour mars 2026 </a:t>
            </a:r>
            <a:r>
              <a:rPr lang="fr-FR" sz="1600" dirty="0" smtClean="0"/>
              <a:t>pour prise en compte dans marché câblage général « procédé ».</a:t>
            </a:r>
          </a:p>
          <a:p>
            <a:r>
              <a:rPr lang="fr-FR" sz="1600" dirty="0" smtClean="0"/>
              <a:t>- </a:t>
            </a:r>
            <a:r>
              <a:rPr lang="fr-FR" sz="1600" dirty="0" smtClean="0">
                <a:solidFill>
                  <a:srgbClr val="FF9933"/>
                </a:solidFill>
                <a:effectLst>
                  <a:outerShdw blurRad="38100" dist="38100" dir="2700000" algn="tl">
                    <a:srgbClr val="000000">
                      <a:alpha val="43137"/>
                    </a:srgbClr>
                  </a:outerShdw>
                </a:effectLst>
              </a:rPr>
              <a:t>Cahier des charges supervision </a:t>
            </a:r>
            <a:r>
              <a:rPr lang="fr-FR" sz="1600" dirty="0" smtClean="0"/>
              <a:t>en cours de finalisation (étude cyber sécurité en cours).</a:t>
            </a:r>
          </a:p>
          <a:p>
            <a:r>
              <a:rPr lang="fr-FR" sz="1600" dirty="0" smtClean="0"/>
              <a:t>- Solution technique du </a:t>
            </a:r>
            <a:r>
              <a:rPr lang="fr-FR" sz="1600" dirty="0" smtClean="0">
                <a:solidFill>
                  <a:srgbClr val="FF9933"/>
                </a:solidFill>
                <a:effectLst>
                  <a:outerShdw blurRad="38100" dist="38100" dir="2700000" algn="tl">
                    <a:srgbClr val="000000">
                      <a:alpha val="43137"/>
                    </a:srgbClr>
                  </a:outerShdw>
                </a:effectLst>
              </a:rPr>
              <a:t>dédoublement</a:t>
            </a:r>
            <a:r>
              <a:rPr lang="fr-FR" sz="1600" dirty="0" smtClean="0"/>
              <a:t> du pupitre UGB ( PCP et PCD) en cours de validation.</a:t>
            </a:r>
          </a:p>
          <a:p>
            <a:pPr marL="285750" indent="-285750">
              <a:buFontTx/>
              <a:buChar char="-"/>
            </a:pPr>
            <a:endParaRPr lang="fr-FR" sz="1600" dirty="0" smtClean="0"/>
          </a:p>
          <a:p>
            <a:endParaRPr lang="fr-FR" dirty="0"/>
          </a:p>
        </p:txBody>
      </p:sp>
    </p:spTree>
    <p:extLst>
      <p:ext uri="{BB962C8B-B14F-4D97-AF65-F5344CB8AC3E}">
        <p14:creationId xmlns:p14="http://schemas.microsoft.com/office/powerpoint/2010/main" val="3338188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PRO SNC</a:t>
            </a:r>
            <a:endParaRPr lang="fr-FR" dirty="0"/>
          </a:p>
        </p:txBody>
      </p:sp>
      <p:sp>
        <p:nvSpPr>
          <p:cNvPr id="6" name="Titre 5"/>
          <p:cNvSpPr>
            <a:spLocks noGrp="1"/>
          </p:cNvSpPr>
          <p:nvPr>
            <p:ph type="title"/>
          </p:nvPr>
        </p:nvSpPr>
        <p:spPr/>
        <p:txBody>
          <a:bodyPr/>
          <a:lstStyle/>
          <a:p>
            <a:r>
              <a:rPr lang="fr-FR" dirty="0" smtClean="0"/>
              <a:t>2-TCR DESIR</a:t>
            </a:r>
            <a:endParaRPr lang="fr-FR" dirty="0"/>
          </a:p>
        </p:txBody>
      </p:sp>
      <p:sp>
        <p:nvSpPr>
          <p:cNvPr id="8" name="Espace réservé du pied de page 1"/>
          <p:cNvSpPr txBox="1">
            <a:spLocks/>
          </p:cNvSpPr>
          <p:nvPr/>
        </p:nvSpPr>
        <p:spPr>
          <a:xfrm>
            <a:off x="10605246" y="6318000"/>
            <a:ext cx="891427" cy="540000"/>
          </a:xfrm>
          <a:prstGeom prst="rect">
            <a:avLst/>
          </a:prstGeom>
        </p:spPr>
        <p:txBody>
          <a:bodyPr vert="horz" lIns="91440" tIns="45720" rIns="91440" bIns="45720" rtlCol="0" anchor="ctr"/>
          <a:lstStyle>
            <a:defPPr>
              <a:defRPr lang="fr-FR"/>
            </a:defPPr>
            <a:lvl1pPr marL="0" algn="l" defTabSz="914400" rtl="0" eaLnBrk="1" latinLnBrk="0" hangingPunct="1">
              <a:defRPr sz="1000" b="0" i="0" kern="1200">
                <a:solidFill>
                  <a:srgbClr val="1D1D74"/>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11</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sp>
        <p:nvSpPr>
          <p:cNvPr id="10" name="Espace réservé du contenu 5"/>
          <p:cNvSpPr txBox="1">
            <a:spLocks/>
          </p:cNvSpPr>
          <p:nvPr/>
        </p:nvSpPr>
        <p:spPr>
          <a:xfrm>
            <a:off x="300482" y="820712"/>
            <a:ext cx="11723878" cy="568863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1" dirty="0" smtClean="0">
                <a:solidFill>
                  <a:srgbClr val="7030A0"/>
                </a:solidFill>
              </a:rPr>
              <a:t>TCR</a:t>
            </a:r>
            <a:r>
              <a:rPr lang="fr-FR" sz="2000" dirty="0" smtClean="0">
                <a:solidFill>
                  <a:srgbClr val="7030A0"/>
                </a:solidFill>
              </a:rPr>
              <a:t> : </a:t>
            </a:r>
          </a:p>
          <a:p>
            <a:pPr lvl="1" fontAlgn="ctr"/>
            <a:r>
              <a:rPr lang="fr-FR" sz="2000" dirty="0" smtClean="0">
                <a:solidFill>
                  <a:srgbClr val="7030A0"/>
                </a:solidFill>
              </a:rPr>
              <a:t>EIP1b : </a:t>
            </a:r>
            <a:r>
              <a:rPr lang="fr-FR" sz="2000" b="1" dirty="0" smtClean="0">
                <a:solidFill>
                  <a:srgbClr val="7030A0"/>
                </a:solidFill>
              </a:rPr>
              <a:t>UTM (Unité de Traitement des Mesures) </a:t>
            </a:r>
            <a:r>
              <a:rPr lang="fr-FR" sz="2000" dirty="0" smtClean="0">
                <a:solidFill>
                  <a:srgbClr val="7030A0"/>
                </a:solidFill>
              </a:rPr>
              <a:t>font l’interface entre les balises (gamma et neutron) et UGB</a:t>
            </a:r>
          </a:p>
          <a:p>
            <a:pPr lvl="2" fontAlgn="ctr"/>
            <a:r>
              <a:rPr lang="fr-FR" sz="2000" dirty="0" smtClean="0">
                <a:solidFill>
                  <a:srgbClr val="7030A0"/>
                </a:solidFill>
              </a:rPr>
              <a:t>calcul de </a:t>
            </a:r>
            <a:r>
              <a:rPr lang="fr-FR" sz="2000" b="1" dirty="0" smtClean="0">
                <a:solidFill>
                  <a:srgbClr val="7030A0"/>
                </a:solidFill>
              </a:rPr>
              <a:t>DED (Débit Equivalent de Doses) </a:t>
            </a:r>
            <a:r>
              <a:rPr lang="fr-FR" sz="2000" dirty="0" smtClean="0">
                <a:solidFill>
                  <a:srgbClr val="7030A0"/>
                </a:solidFill>
              </a:rPr>
              <a:t>à partir des signaux des balises</a:t>
            </a:r>
          </a:p>
          <a:p>
            <a:pPr lvl="2" fontAlgn="ctr"/>
            <a:r>
              <a:rPr lang="fr-FR" sz="2000" dirty="0" smtClean="0">
                <a:solidFill>
                  <a:srgbClr val="7030A0"/>
                </a:solidFill>
              </a:rPr>
              <a:t>génération d'alarmes</a:t>
            </a:r>
          </a:p>
          <a:p>
            <a:pPr lvl="2" fontAlgn="ctr"/>
            <a:r>
              <a:rPr lang="fr-FR" sz="2000" dirty="0" smtClean="0">
                <a:solidFill>
                  <a:srgbClr val="7030A0"/>
                </a:solidFill>
              </a:rPr>
              <a:t>Deux types d’UTM : automates (balises cyclo) et LB9000 (balises Spiral2 et DESIR)</a:t>
            </a:r>
          </a:p>
          <a:p>
            <a:pPr lvl="1" fontAlgn="ctr"/>
            <a:r>
              <a:rPr lang="fr-FR" sz="2000" dirty="0" smtClean="0">
                <a:solidFill>
                  <a:srgbClr val="7030A0"/>
                </a:solidFill>
              </a:rPr>
              <a:t>EIP3b : Surveillance rejets (balises cheminées)</a:t>
            </a:r>
          </a:p>
          <a:p>
            <a:pPr lvl="1" fontAlgn="ctr"/>
            <a:r>
              <a:rPr lang="fr-FR" sz="2000" b="1" dirty="0" smtClean="0">
                <a:solidFill>
                  <a:srgbClr val="7030A0"/>
                </a:solidFill>
              </a:rPr>
              <a:t>Supervision et archivage</a:t>
            </a:r>
          </a:p>
          <a:p>
            <a:pPr marL="457200" lvl="1" indent="0" fontAlgn="ctr">
              <a:buNone/>
            </a:pPr>
            <a:endParaRPr lang="fr-FR" sz="2000" b="1" dirty="0" smtClean="0">
              <a:solidFill>
                <a:srgbClr val="7030A0"/>
              </a:solidFill>
            </a:endParaRPr>
          </a:p>
          <a:p>
            <a:pPr fontAlgn="ctr"/>
            <a:r>
              <a:rPr lang="fr-FR" sz="2000" b="1" dirty="0" smtClean="0">
                <a:solidFill>
                  <a:srgbClr val="7030A0"/>
                </a:solidFill>
              </a:rPr>
              <a:t>EVO-TCR pour DESIR</a:t>
            </a:r>
          </a:p>
          <a:p>
            <a:pPr lvl="1" fontAlgn="ctr"/>
            <a:r>
              <a:rPr lang="fr-FR" sz="2000" dirty="0" smtClean="0">
                <a:solidFill>
                  <a:srgbClr val="7030A0"/>
                </a:solidFill>
              </a:rPr>
              <a:t>Installation nouveaux </a:t>
            </a:r>
            <a:r>
              <a:rPr lang="fr-FR" sz="2000" b="1" dirty="0" smtClean="0">
                <a:solidFill>
                  <a:srgbClr val="7030A0"/>
                </a:solidFill>
              </a:rPr>
              <a:t>LB9000</a:t>
            </a:r>
            <a:r>
              <a:rPr lang="fr-FR" sz="2000" dirty="0" smtClean="0">
                <a:solidFill>
                  <a:srgbClr val="7030A0"/>
                </a:solidFill>
              </a:rPr>
              <a:t> (fourniture en baie constructeur)</a:t>
            </a:r>
          </a:p>
          <a:p>
            <a:pPr lvl="1" fontAlgn="ctr"/>
            <a:r>
              <a:rPr lang="fr-FR" sz="2000" dirty="0" smtClean="0">
                <a:solidFill>
                  <a:srgbClr val="7030A0"/>
                </a:solidFill>
              </a:rPr>
              <a:t>Raccordement des nouvelles balises Berthold </a:t>
            </a:r>
          </a:p>
          <a:p>
            <a:pPr lvl="1" fontAlgn="ctr"/>
            <a:r>
              <a:rPr lang="fr-FR" sz="2000" dirty="0" smtClean="0">
                <a:solidFill>
                  <a:srgbClr val="7030A0"/>
                </a:solidFill>
              </a:rPr>
              <a:t>Déploiement d’une </a:t>
            </a:r>
            <a:r>
              <a:rPr lang="fr-FR" sz="2000" b="1" dirty="0" smtClean="0">
                <a:solidFill>
                  <a:srgbClr val="7030A0"/>
                </a:solidFill>
              </a:rPr>
              <a:t>nouvelle supervision </a:t>
            </a:r>
            <a:r>
              <a:rPr lang="fr-FR" sz="2000" b="1" dirty="0" err="1" smtClean="0">
                <a:solidFill>
                  <a:srgbClr val="7030A0"/>
                </a:solidFill>
              </a:rPr>
              <a:t>WinCC</a:t>
            </a:r>
            <a:r>
              <a:rPr lang="fr-FR" sz="2000" b="1" dirty="0" smtClean="0">
                <a:solidFill>
                  <a:srgbClr val="7030A0"/>
                </a:solidFill>
              </a:rPr>
              <a:t> </a:t>
            </a:r>
          </a:p>
          <a:p>
            <a:pPr lvl="2" fontAlgn="ctr"/>
            <a:r>
              <a:rPr lang="fr-FR" sz="1600" dirty="0" smtClean="0">
                <a:solidFill>
                  <a:srgbClr val="7030A0"/>
                </a:solidFill>
              </a:rPr>
              <a:t>prestation de développement à lancer</a:t>
            </a:r>
          </a:p>
          <a:p>
            <a:pPr lvl="2" fontAlgn="ctr"/>
            <a:r>
              <a:rPr lang="fr-FR" sz="1600" b="1" dirty="0" smtClean="0">
                <a:solidFill>
                  <a:srgbClr val="7030A0"/>
                </a:solidFill>
              </a:rPr>
              <a:t>Infrastructure informatique </a:t>
            </a:r>
            <a:r>
              <a:rPr lang="fr-FR" sz="1600" dirty="0" smtClean="0">
                <a:solidFill>
                  <a:srgbClr val="7030A0"/>
                </a:solidFill>
              </a:rPr>
              <a:t>à déployer : serveurs, machines virtuelles, postes IHM…</a:t>
            </a:r>
          </a:p>
          <a:p>
            <a:pPr lvl="1" fontAlgn="ctr"/>
            <a:r>
              <a:rPr lang="fr-FR" sz="2000" dirty="0" smtClean="0">
                <a:solidFill>
                  <a:srgbClr val="7030A0"/>
                </a:solidFill>
              </a:rPr>
              <a:t>Pas d’émissaires DESIR donc </a:t>
            </a:r>
            <a:r>
              <a:rPr lang="fr-FR" sz="2000" b="1" dirty="0" smtClean="0">
                <a:solidFill>
                  <a:srgbClr val="7030A0"/>
                </a:solidFill>
              </a:rPr>
              <a:t>pas de modification EIP3b</a:t>
            </a:r>
          </a:p>
          <a:p>
            <a:pPr lvl="1" fontAlgn="ctr"/>
            <a:r>
              <a:rPr lang="fr-FR" sz="2000" dirty="0" smtClean="0">
                <a:solidFill>
                  <a:srgbClr val="7030A0"/>
                </a:solidFill>
              </a:rPr>
              <a:t>Partie classée EIP1b identique à Spiral2 (Berthold) -&gt; </a:t>
            </a:r>
            <a:r>
              <a:rPr lang="fr-FR" sz="2000" b="1" dirty="0" smtClean="0">
                <a:solidFill>
                  <a:srgbClr val="7030A0"/>
                </a:solidFill>
              </a:rPr>
              <a:t>pas de MAJ de DS pour DESIR</a:t>
            </a:r>
          </a:p>
          <a:p>
            <a:pPr lvl="1" fontAlgn="ctr"/>
            <a:endParaRPr lang="fr-FR" sz="2000" dirty="0"/>
          </a:p>
        </p:txBody>
      </p:sp>
      <p:sp>
        <p:nvSpPr>
          <p:cNvPr id="9" name="Rectangle 8"/>
          <p:cNvSpPr/>
          <p:nvPr/>
        </p:nvSpPr>
        <p:spPr>
          <a:xfrm>
            <a:off x="9364141" y="6047679"/>
            <a:ext cx="2464842" cy="307777"/>
          </a:xfrm>
          <a:prstGeom prst="rect">
            <a:avLst/>
          </a:prstGeom>
        </p:spPr>
        <p:txBody>
          <a:bodyPr wrap="none">
            <a:spAutoFit/>
          </a:bodyPr>
          <a:lstStyle/>
          <a:p>
            <a:pPr lvl="1">
              <a:spcBef>
                <a:spcPts val="0"/>
              </a:spcBef>
              <a:buFont typeface="Wingdings" panose="05000000000000000000" pitchFamily="2" charset="2"/>
              <a:buChar char="Ø"/>
            </a:pPr>
            <a:r>
              <a:rPr lang="fr-FR" sz="1400" b="1" dirty="0">
                <a:solidFill>
                  <a:srgbClr val="002060"/>
                </a:solidFill>
              </a:rPr>
              <a:t>Chef de projet : </a:t>
            </a:r>
            <a:r>
              <a:rPr lang="fr-FR" sz="1400" b="1" dirty="0" err="1">
                <a:solidFill>
                  <a:srgbClr val="002060"/>
                </a:solidFill>
              </a:rPr>
              <a:t>Tura.Q</a:t>
            </a:r>
            <a:endParaRPr lang="fr-FR" sz="1400" b="1" dirty="0">
              <a:solidFill>
                <a:srgbClr val="002060"/>
              </a:solidFill>
            </a:endParaRPr>
          </a:p>
        </p:txBody>
      </p:sp>
    </p:spTree>
    <p:extLst>
      <p:ext uri="{BB962C8B-B14F-4D97-AF65-F5344CB8AC3E}">
        <p14:creationId xmlns:p14="http://schemas.microsoft.com/office/powerpoint/2010/main" val="3273281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PRO SNC</a:t>
            </a:r>
            <a:endParaRPr lang="fr-FR" dirty="0"/>
          </a:p>
        </p:txBody>
      </p:sp>
      <p:sp>
        <p:nvSpPr>
          <p:cNvPr id="8" name="Espace réservé du pied de page 1"/>
          <p:cNvSpPr txBox="1">
            <a:spLocks/>
          </p:cNvSpPr>
          <p:nvPr/>
        </p:nvSpPr>
        <p:spPr>
          <a:xfrm>
            <a:off x="10605246" y="6318000"/>
            <a:ext cx="891427" cy="540000"/>
          </a:xfrm>
          <a:prstGeom prst="rect">
            <a:avLst/>
          </a:prstGeom>
        </p:spPr>
        <p:txBody>
          <a:bodyPr vert="horz" lIns="91440" tIns="45720" rIns="91440" bIns="45720" rtlCol="0" anchor="ctr"/>
          <a:lstStyle>
            <a:defPPr>
              <a:defRPr lang="fr-FR"/>
            </a:defPPr>
            <a:lvl1pPr marL="0" algn="l" defTabSz="914400" rtl="0" eaLnBrk="1" latinLnBrk="0" hangingPunct="1">
              <a:defRPr sz="1000" b="0" i="0" kern="1200">
                <a:solidFill>
                  <a:srgbClr val="1D1D74"/>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12</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pic>
        <p:nvPicPr>
          <p:cNvPr id="10" name="Image 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 y="350666"/>
            <a:ext cx="6399763" cy="3009736"/>
          </a:xfrm>
          <a:prstGeom prst="rect">
            <a:avLst/>
          </a:prstGeom>
        </p:spPr>
      </p:pic>
      <p:pic>
        <p:nvPicPr>
          <p:cNvPr id="11" name="Image 10"/>
          <p:cNvPicPr>
            <a:picLocks noChangeAspect="1"/>
          </p:cNvPicPr>
          <p:nvPr/>
        </p:nvPicPr>
        <p:blipFill>
          <a:blip r:embed="rId3"/>
          <a:stretch>
            <a:fillRect/>
          </a:stretch>
        </p:blipFill>
        <p:spPr>
          <a:xfrm>
            <a:off x="4582245" y="4151"/>
            <a:ext cx="2088232" cy="742032"/>
          </a:xfrm>
          <a:prstGeom prst="rect">
            <a:avLst/>
          </a:prstGeom>
        </p:spPr>
      </p:pic>
      <p:pic>
        <p:nvPicPr>
          <p:cNvPr id="12" name="Image 11"/>
          <p:cNvPicPr>
            <a:picLocks noChangeAspect="1"/>
          </p:cNvPicPr>
          <p:nvPr/>
        </p:nvPicPr>
        <p:blipFill>
          <a:blip r:embed="rId4"/>
          <a:stretch>
            <a:fillRect/>
          </a:stretch>
        </p:blipFill>
        <p:spPr>
          <a:xfrm>
            <a:off x="8430768" y="857574"/>
            <a:ext cx="3680238" cy="1339622"/>
          </a:xfrm>
          <a:prstGeom prst="rect">
            <a:avLst/>
          </a:prstGeom>
        </p:spPr>
      </p:pic>
      <p:pic>
        <p:nvPicPr>
          <p:cNvPr id="13" name="Image 12"/>
          <p:cNvPicPr>
            <a:picLocks noChangeAspect="1"/>
          </p:cNvPicPr>
          <p:nvPr/>
        </p:nvPicPr>
        <p:blipFill>
          <a:blip r:embed="rId5"/>
          <a:stretch>
            <a:fillRect/>
          </a:stretch>
        </p:blipFill>
        <p:spPr>
          <a:xfrm>
            <a:off x="3055664" y="3257600"/>
            <a:ext cx="9128494" cy="3600400"/>
          </a:xfrm>
          <a:prstGeom prst="rect">
            <a:avLst/>
          </a:prstGeom>
        </p:spPr>
      </p:pic>
      <p:pic>
        <p:nvPicPr>
          <p:cNvPr id="14" name="Image 13"/>
          <p:cNvPicPr>
            <a:picLocks noChangeAspect="1"/>
          </p:cNvPicPr>
          <p:nvPr/>
        </p:nvPicPr>
        <p:blipFill>
          <a:blip r:embed="rId6"/>
          <a:stretch>
            <a:fillRect/>
          </a:stretch>
        </p:blipFill>
        <p:spPr>
          <a:xfrm>
            <a:off x="105618" y="5857428"/>
            <a:ext cx="2592288" cy="921143"/>
          </a:xfrm>
          <a:prstGeom prst="rect">
            <a:avLst/>
          </a:prstGeom>
        </p:spPr>
      </p:pic>
      <p:sp>
        <p:nvSpPr>
          <p:cNvPr id="3" name="Rectangle 2"/>
          <p:cNvSpPr/>
          <p:nvPr/>
        </p:nvSpPr>
        <p:spPr>
          <a:xfrm>
            <a:off x="6670477" y="2505"/>
            <a:ext cx="5507736" cy="7761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itre 2"/>
          <p:cNvSpPr>
            <a:spLocks noGrp="1"/>
          </p:cNvSpPr>
          <p:nvPr>
            <p:ph type="title"/>
          </p:nvPr>
        </p:nvSpPr>
        <p:spPr>
          <a:xfrm>
            <a:off x="6751471" y="47549"/>
            <a:ext cx="5426742" cy="655236"/>
          </a:xfrm>
        </p:spPr>
        <p:txBody>
          <a:bodyPr/>
          <a:lstStyle/>
          <a:p>
            <a:pPr algn="r"/>
            <a:r>
              <a:rPr lang="fr-FR" dirty="0" smtClean="0"/>
              <a:t>Evolution architecture TCR</a:t>
            </a:r>
            <a:endParaRPr lang="fr-FR" dirty="0"/>
          </a:p>
        </p:txBody>
      </p:sp>
      <p:sp>
        <p:nvSpPr>
          <p:cNvPr id="16" name="Titre 5"/>
          <p:cNvSpPr txBox="1">
            <a:spLocks/>
          </p:cNvSpPr>
          <p:nvPr/>
        </p:nvSpPr>
        <p:spPr>
          <a:xfrm>
            <a:off x="2" y="284"/>
            <a:ext cx="12611796" cy="6552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baseline="0">
                <a:solidFill>
                  <a:srgbClr val="ED7D31"/>
                </a:solidFill>
                <a:latin typeface="Arial" panose="020B0604020202020204" pitchFamily="34" charset="0"/>
                <a:ea typeface="+mj-ea"/>
                <a:cs typeface="Arial" panose="020B0604020202020204" pitchFamily="34" charset="0"/>
              </a:defRPr>
            </a:lvl1pPr>
          </a:lstStyle>
          <a:p>
            <a:r>
              <a:rPr lang="fr-FR" smtClean="0"/>
              <a:t>2-TCR DESIR</a:t>
            </a:r>
            <a:endParaRPr lang="fr-FR" dirty="0"/>
          </a:p>
        </p:txBody>
      </p:sp>
      <p:sp>
        <p:nvSpPr>
          <p:cNvPr id="17" name="Flèche droite 16"/>
          <p:cNvSpPr/>
          <p:nvPr/>
        </p:nvSpPr>
        <p:spPr>
          <a:xfrm rot="1890909">
            <a:off x="1387116" y="4004370"/>
            <a:ext cx="1219359" cy="288032"/>
          </a:xfrm>
          <a:prstGeom prst="right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5973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244497" y="6318001"/>
            <a:ext cx="3468651" cy="540000"/>
          </a:xfrm>
        </p:spPr>
        <p:txBody>
          <a:bodyPr/>
          <a:lstStyle/>
          <a:p>
            <a:r>
              <a:rPr lang="fr-FR" smtClean="0"/>
              <a:t>PRO SNC</a:t>
            </a:r>
            <a:endParaRPr lang="fr-FR" dirty="0"/>
          </a:p>
        </p:txBody>
      </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13</a:t>
            </a:fld>
            <a:endParaRPr lang="fr-FR"/>
          </a:p>
        </p:txBody>
      </p:sp>
      <p:sp>
        <p:nvSpPr>
          <p:cNvPr id="6" name="Espace réservé de la date 5"/>
          <p:cNvSpPr>
            <a:spLocks noGrp="1"/>
          </p:cNvSpPr>
          <p:nvPr>
            <p:ph type="dt" sz="half" idx="10"/>
          </p:nvPr>
        </p:nvSpPr>
        <p:spPr/>
        <p:txBody>
          <a:bodyPr/>
          <a:lstStyle/>
          <a:p>
            <a:r>
              <a:rPr lang="fr-FR" smtClean="0"/>
              <a:t>C.Berthe AT-1103538</a:t>
            </a:r>
            <a:endParaRPr lang="fr-FR" dirty="0"/>
          </a:p>
        </p:txBody>
      </p:sp>
      <p:sp>
        <p:nvSpPr>
          <p:cNvPr id="7" name="Rectangle 6"/>
          <p:cNvSpPr/>
          <p:nvPr/>
        </p:nvSpPr>
        <p:spPr>
          <a:xfrm>
            <a:off x="-157264" y="1086297"/>
            <a:ext cx="4608512" cy="5201424"/>
          </a:xfrm>
          <a:prstGeom prst="rect">
            <a:avLst/>
          </a:prstGeom>
        </p:spPr>
        <p:txBody>
          <a:bodyPr wrap="square">
            <a:spAutoFit/>
          </a:bodyPr>
          <a:lstStyle/>
          <a:p>
            <a:pPr marL="342900" eaLnBrk="0" fontAlgn="ctr" hangingPunct="0">
              <a:spcBef>
                <a:spcPct val="20000"/>
              </a:spcBef>
              <a:buFont typeface="Arial" panose="020B0604020202020204" pitchFamily="34" charset="0"/>
              <a:buChar char="•"/>
            </a:pPr>
            <a:r>
              <a:rPr lang="fr-FR" sz="2000" b="1" dirty="0" smtClean="0">
                <a:solidFill>
                  <a:srgbClr val="7030A0"/>
                </a:solidFill>
                <a:latin typeface="+mn-lt"/>
              </a:rPr>
              <a:t> Evolution </a:t>
            </a:r>
            <a:r>
              <a:rPr lang="fr-FR" sz="2000" b="1" dirty="0">
                <a:solidFill>
                  <a:srgbClr val="7030A0"/>
                </a:solidFill>
                <a:latin typeface="+mn-lt"/>
              </a:rPr>
              <a:t>du réseau commun </a:t>
            </a:r>
            <a:r>
              <a:rPr lang="fr-FR" sz="2000" b="1" dirty="0" smtClean="0">
                <a:solidFill>
                  <a:srgbClr val="7030A0"/>
                </a:solidFill>
                <a:latin typeface="+mn-lt"/>
              </a:rPr>
              <a:t>UGA/UGB/TCR et de ses liens avec des services d’infrastructure sur le réseau général du GANIL : </a:t>
            </a:r>
            <a:r>
              <a:rPr lang="fr-FR" sz="2000" dirty="0" smtClean="0">
                <a:solidFill>
                  <a:srgbClr val="7030A0"/>
                </a:solidFill>
                <a:latin typeface="+mn-lt"/>
              </a:rPr>
              <a:t>Active Directory, sauvegarde et administration des serveurs </a:t>
            </a:r>
            <a:r>
              <a:rPr lang="fr-FR" sz="2000" dirty="0" err="1" smtClean="0">
                <a:solidFill>
                  <a:srgbClr val="7030A0"/>
                </a:solidFill>
                <a:latin typeface="+mn-lt"/>
              </a:rPr>
              <a:t>HyperV</a:t>
            </a:r>
            <a:r>
              <a:rPr lang="fr-FR" sz="2000" dirty="0" smtClean="0">
                <a:solidFill>
                  <a:srgbClr val="7030A0"/>
                </a:solidFill>
                <a:latin typeface="+mn-lt"/>
              </a:rPr>
              <a:t>… </a:t>
            </a:r>
            <a:endParaRPr lang="fr-FR" sz="2000" dirty="0">
              <a:solidFill>
                <a:srgbClr val="7030A0"/>
              </a:solidFill>
              <a:latin typeface="+mn-lt"/>
            </a:endParaRPr>
          </a:p>
          <a:p>
            <a:pPr marL="342900" eaLnBrk="0" fontAlgn="ctr" hangingPunct="0">
              <a:spcBef>
                <a:spcPct val="20000"/>
              </a:spcBef>
              <a:buFont typeface="Arial" panose="020B0604020202020204" pitchFamily="34" charset="0"/>
              <a:buChar char="•"/>
            </a:pPr>
            <a:r>
              <a:rPr lang="fr-FR" sz="2000" dirty="0" smtClean="0">
                <a:solidFill>
                  <a:srgbClr val="7030A0"/>
                </a:solidFill>
                <a:latin typeface="+mn-lt"/>
              </a:rPr>
              <a:t> Sécurisations supplémentaires (segmentation, authentifications, log, pare-feu, </a:t>
            </a:r>
            <a:r>
              <a:rPr lang="fr-FR" sz="2000" dirty="0" err="1" smtClean="0">
                <a:solidFill>
                  <a:srgbClr val="7030A0"/>
                </a:solidFill>
                <a:latin typeface="+mn-lt"/>
              </a:rPr>
              <a:t>etc</a:t>
            </a:r>
            <a:r>
              <a:rPr lang="fr-FR" sz="2000" dirty="0" smtClean="0">
                <a:solidFill>
                  <a:srgbClr val="7030A0"/>
                </a:solidFill>
                <a:latin typeface="+mn-lt"/>
              </a:rPr>
              <a:t>)</a:t>
            </a:r>
          </a:p>
          <a:p>
            <a:pPr marL="342900" eaLnBrk="0" fontAlgn="ctr" hangingPunct="0">
              <a:spcBef>
                <a:spcPct val="20000"/>
              </a:spcBef>
              <a:buFont typeface="Arial" panose="020B0604020202020204" pitchFamily="34" charset="0"/>
              <a:buChar char="•"/>
            </a:pPr>
            <a:r>
              <a:rPr lang="fr-FR" sz="2000" dirty="0" smtClean="0">
                <a:solidFill>
                  <a:srgbClr val="7030A0"/>
                </a:solidFill>
                <a:latin typeface="+mn-lt"/>
              </a:rPr>
              <a:t> Évaluation </a:t>
            </a:r>
            <a:r>
              <a:rPr lang="fr-FR" sz="2000" dirty="0">
                <a:solidFill>
                  <a:srgbClr val="7030A0"/>
                </a:solidFill>
                <a:latin typeface="+mn-lt"/>
              </a:rPr>
              <a:t>en cours pour </a:t>
            </a:r>
            <a:r>
              <a:rPr lang="fr-FR" sz="2000" dirty="0" err="1">
                <a:solidFill>
                  <a:srgbClr val="7030A0"/>
                </a:solidFill>
                <a:latin typeface="+mn-lt"/>
              </a:rPr>
              <a:t>critériser</a:t>
            </a:r>
            <a:r>
              <a:rPr lang="fr-FR" sz="2000" dirty="0">
                <a:solidFill>
                  <a:srgbClr val="7030A0"/>
                </a:solidFill>
                <a:latin typeface="+mn-lt"/>
              </a:rPr>
              <a:t> l'évolution vis-à-vis des risques </a:t>
            </a:r>
            <a:r>
              <a:rPr lang="fr-FR" sz="2000" dirty="0" smtClean="0">
                <a:solidFill>
                  <a:srgbClr val="7030A0"/>
                </a:solidFill>
                <a:latin typeface="+mn-lt"/>
              </a:rPr>
              <a:t>cyber spécifiquement</a:t>
            </a:r>
            <a:endParaRPr lang="fr-FR" sz="2000" dirty="0">
              <a:solidFill>
                <a:srgbClr val="7030A0"/>
              </a:solidFill>
              <a:latin typeface="+mn-lt"/>
            </a:endParaRPr>
          </a:p>
          <a:p>
            <a:pPr marL="342900" eaLnBrk="0" fontAlgn="ctr" hangingPunct="0">
              <a:spcBef>
                <a:spcPct val="20000"/>
              </a:spcBef>
              <a:buFont typeface="Arial" panose="020B0604020202020204" pitchFamily="34" charset="0"/>
              <a:buChar char="•"/>
            </a:pPr>
            <a:r>
              <a:rPr lang="fr-FR" sz="2000" dirty="0" smtClean="0">
                <a:solidFill>
                  <a:srgbClr val="7030A0"/>
                </a:solidFill>
                <a:latin typeface="+mn-lt"/>
              </a:rPr>
              <a:t> Prérequis </a:t>
            </a:r>
            <a:r>
              <a:rPr lang="fr-FR" sz="2000" dirty="0">
                <a:solidFill>
                  <a:srgbClr val="7030A0"/>
                </a:solidFill>
                <a:latin typeface="+mn-lt"/>
              </a:rPr>
              <a:t>au lancement </a:t>
            </a:r>
            <a:r>
              <a:rPr lang="fr-FR" sz="2000" dirty="0" smtClean="0">
                <a:solidFill>
                  <a:srgbClr val="7030A0"/>
                </a:solidFill>
                <a:latin typeface="+mn-lt"/>
              </a:rPr>
              <a:t>des prestations de réalisations</a:t>
            </a:r>
            <a:endParaRPr lang="fr-FR" sz="2000" dirty="0">
              <a:solidFill>
                <a:srgbClr val="7030A0"/>
              </a:solidFill>
              <a:latin typeface="+mn-lt"/>
            </a:endParaRPr>
          </a:p>
        </p:txBody>
      </p:sp>
      <p:sp>
        <p:nvSpPr>
          <p:cNvPr id="10" name="Rectangle 9"/>
          <p:cNvSpPr/>
          <p:nvPr/>
        </p:nvSpPr>
        <p:spPr>
          <a:xfrm>
            <a:off x="0" y="0"/>
            <a:ext cx="12192000" cy="7761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2"/>
          <p:cNvSpPr txBox="1">
            <a:spLocks/>
          </p:cNvSpPr>
          <p:nvPr/>
        </p:nvSpPr>
        <p:spPr>
          <a:xfrm>
            <a:off x="2645453" y="179423"/>
            <a:ext cx="9456373" cy="404664"/>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200" b="1" i="0" kern="1200" baseline="0">
                <a:solidFill>
                  <a:srgbClr val="ED7D31"/>
                </a:solidFill>
                <a:latin typeface="Arial" panose="020B0604020202020204" pitchFamily="34" charset="0"/>
                <a:ea typeface="+mj-ea"/>
                <a:cs typeface="Arial" panose="020B0604020202020204" pitchFamily="34" charset="0"/>
              </a:defRPr>
            </a:lvl1pPr>
          </a:lstStyle>
          <a:p>
            <a:pPr algn="r"/>
            <a:r>
              <a:rPr lang="fr-FR" dirty="0" smtClean="0"/>
              <a:t>Evolution réseau privatif UGA/UGB/TCR</a:t>
            </a:r>
            <a:endParaRPr lang="fr-FR" dirty="0"/>
          </a:p>
        </p:txBody>
      </p:sp>
      <p:pic>
        <p:nvPicPr>
          <p:cNvPr id="8" name="Image 7"/>
          <p:cNvPicPr>
            <a:picLocks noChangeAspect="1"/>
          </p:cNvPicPr>
          <p:nvPr/>
        </p:nvPicPr>
        <p:blipFill>
          <a:blip r:embed="rId3"/>
          <a:stretch>
            <a:fillRect/>
          </a:stretch>
        </p:blipFill>
        <p:spPr>
          <a:xfrm>
            <a:off x="4311708" y="711453"/>
            <a:ext cx="7890702" cy="6133992"/>
          </a:xfrm>
          <a:prstGeom prst="rect">
            <a:avLst/>
          </a:prstGeom>
        </p:spPr>
      </p:pic>
      <p:sp>
        <p:nvSpPr>
          <p:cNvPr id="2" name="Rectangle 1"/>
          <p:cNvSpPr/>
          <p:nvPr/>
        </p:nvSpPr>
        <p:spPr>
          <a:xfrm>
            <a:off x="1746401" y="6537668"/>
            <a:ext cx="2464842" cy="307777"/>
          </a:xfrm>
          <a:prstGeom prst="rect">
            <a:avLst/>
          </a:prstGeom>
        </p:spPr>
        <p:txBody>
          <a:bodyPr wrap="none">
            <a:spAutoFit/>
          </a:bodyPr>
          <a:lstStyle/>
          <a:p>
            <a:pPr lvl="1">
              <a:spcBef>
                <a:spcPts val="0"/>
              </a:spcBef>
              <a:buFont typeface="Wingdings" panose="05000000000000000000" pitchFamily="2" charset="2"/>
              <a:buChar char="Ø"/>
            </a:pPr>
            <a:r>
              <a:rPr lang="fr-FR" sz="1400" b="1" dirty="0">
                <a:solidFill>
                  <a:srgbClr val="002060"/>
                </a:solidFill>
              </a:rPr>
              <a:t>Chef de projet : </a:t>
            </a:r>
            <a:r>
              <a:rPr lang="fr-FR" sz="1400" b="1" dirty="0" err="1">
                <a:solidFill>
                  <a:srgbClr val="002060"/>
                </a:solidFill>
              </a:rPr>
              <a:t>Tura.Q</a:t>
            </a:r>
            <a:endParaRPr lang="fr-FR" sz="1400" b="1" dirty="0">
              <a:solidFill>
                <a:srgbClr val="002060"/>
              </a:solidFill>
            </a:endParaRPr>
          </a:p>
        </p:txBody>
      </p:sp>
    </p:spTree>
    <p:extLst>
      <p:ext uri="{BB962C8B-B14F-4D97-AF65-F5344CB8AC3E}">
        <p14:creationId xmlns:p14="http://schemas.microsoft.com/office/powerpoint/2010/main" val="2032815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PRO SNC</a:t>
            </a:r>
            <a:endParaRPr lang="fr-FR" dirty="0" smtClean="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14</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sp>
        <p:nvSpPr>
          <p:cNvPr id="6" name="Titre 5"/>
          <p:cNvSpPr txBox="1">
            <a:spLocks/>
          </p:cNvSpPr>
          <p:nvPr/>
        </p:nvSpPr>
        <p:spPr>
          <a:xfrm>
            <a:off x="0" y="-66772"/>
            <a:ext cx="12611796" cy="6552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baseline="0">
                <a:solidFill>
                  <a:srgbClr val="ED7D31"/>
                </a:solidFill>
                <a:latin typeface="Arial" panose="020B0604020202020204" pitchFamily="34" charset="0"/>
                <a:ea typeface="+mj-ea"/>
                <a:cs typeface="Arial" panose="020B0604020202020204" pitchFamily="34" charset="0"/>
              </a:defRPr>
            </a:lvl1pPr>
          </a:lstStyle>
          <a:p>
            <a:r>
              <a:rPr lang="fr-FR" dirty="0" smtClean="0"/>
              <a:t>3- Dosimétrie Opérationnelle</a:t>
            </a:r>
            <a:endParaRPr lang="fr-FR" dirty="0"/>
          </a:p>
        </p:txBody>
      </p:sp>
      <p:sp>
        <p:nvSpPr>
          <p:cNvPr id="7" name="Espace réservé du contenu 5"/>
          <p:cNvSpPr txBox="1">
            <a:spLocks/>
          </p:cNvSpPr>
          <p:nvPr/>
        </p:nvSpPr>
        <p:spPr>
          <a:xfrm>
            <a:off x="233716" y="1154723"/>
            <a:ext cx="11772356" cy="4410735"/>
          </a:xfrm>
          <a:prstGeom prst="rect">
            <a:avLst/>
          </a:prstGeom>
        </p:spPr>
        <p:txBody>
          <a:bodyPr>
            <a:norm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Arial" panose="020B0604020202020204" pitchFamily="34" charset="0"/>
              <a:buChar char="•"/>
            </a:pPr>
            <a:r>
              <a:rPr lang="fr-FR" dirty="0" smtClean="0"/>
              <a:t>Etude de l’implantation des bornes dosimétriques en 2020 en fonction des flux de passages (A. Madeline ; F. Perocheau) : </a:t>
            </a:r>
            <a:endParaRPr lang="fr-FR" dirty="0" smtClean="0">
              <a:solidFill>
                <a:srgbClr val="C95827"/>
              </a:solidFill>
            </a:endParaRPr>
          </a:p>
          <a:p>
            <a:pPr marL="1428750" lvl="2" indent="-285750" algn="just"/>
            <a:r>
              <a:rPr lang="fr-FR" dirty="0" smtClean="0"/>
              <a:t>2 bornes d’activation au niveau des couloirs rapides des entrées de DESIR (Entrée principale 320 et Mezzanine 303) ; </a:t>
            </a:r>
          </a:p>
          <a:p>
            <a:pPr marL="1428750" lvl="2" indent="-285750" algn="just"/>
            <a:r>
              <a:rPr lang="fr-FR" dirty="0" smtClean="0"/>
              <a:t>5 bornes de lecture à la volée pour le suivi dosimétrique des agents ; </a:t>
            </a:r>
          </a:p>
          <a:p>
            <a:pPr marL="285750" indent="-285750" algn="just">
              <a:buFont typeface="Arial" panose="020B0604020202020204" pitchFamily="34" charset="0"/>
              <a:buChar char="•"/>
            </a:pPr>
            <a:r>
              <a:rPr lang="fr-FR" dirty="0" smtClean="0"/>
              <a:t>Stratégie de suivi dosimétrique similaire à GANIL origine et SPIRAL2 ; </a:t>
            </a:r>
          </a:p>
          <a:p>
            <a:pPr marL="285750" indent="-285750" algn="just">
              <a:buFont typeface="Arial" panose="020B0604020202020204" pitchFamily="34" charset="0"/>
              <a:buChar char="•"/>
            </a:pPr>
            <a:r>
              <a:rPr lang="fr-FR" dirty="0" smtClean="0"/>
              <a:t>Approvisionnement des bornes à lecture à la volée OK ; </a:t>
            </a:r>
          </a:p>
          <a:p>
            <a:pPr marL="285750" indent="-285750" algn="just">
              <a:buFont typeface="Arial" panose="020B0604020202020204" pitchFamily="34" charset="0"/>
              <a:buChar char="•"/>
            </a:pPr>
            <a:r>
              <a:rPr lang="fr-FR" dirty="0" smtClean="0"/>
              <a:t>Approvisionnement restant à faire pour les bornes d’activation ;</a:t>
            </a:r>
          </a:p>
          <a:p>
            <a:pPr marL="285750" indent="-285750" algn="just">
              <a:buFont typeface="Arial" panose="020B0604020202020204" pitchFamily="34" charset="0"/>
              <a:buChar char="•"/>
            </a:pPr>
            <a:r>
              <a:rPr lang="fr-FR" dirty="0" smtClean="0"/>
              <a:t>Implantation de la maquette (A. Gognat), pose à réaliser dés que possible ; </a:t>
            </a:r>
          </a:p>
          <a:p>
            <a:pPr algn="just"/>
            <a:endParaRPr lang="fr-FR" dirty="0" smtClean="0"/>
          </a:p>
          <a:p>
            <a:pPr algn="just"/>
            <a:r>
              <a:rPr lang="fr-FR" u="sng" dirty="0" smtClean="0"/>
              <a:t>Spécificité DESIR</a:t>
            </a:r>
            <a:r>
              <a:rPr lang="fr-FR" dirty="0" smtClean="0"/>
              <a:t> : </a:t>
            </a:r>
          </a:p>
          <a:p>
            <a:pPr marL="285750" indent="-285750" algn="just">
              <a:buFont typeface="Arial" panose="020B0604020202020204" pitchFamily="34" charset="0"/>
              <a:buChar char="•"/>
            </a:pPr>
            <a:r>
              <a:rPr lang="fr-FR" dirty="0" smtClean="0">
                <a:sym typeface="Wingdings" panose="05000000000000000000" pitchFamily="2" charset="2"/>
              </a:rPr>
              <a:t>L’asservissement des vantaux latéraux des couloirs rapides toujours par le dosimètre ; </a:t>
            </a:r>
          </a:p>
          <a:p>
            <a:pPr marL="285750" indent="-285750" algn="just">
              <a:buFont typeface="Arial" panose="020B0604020202020204" pitchFamily="34" charset="0"/>
              <a:buChar char="•"/>
            </a:pPr>
            <a:r>
              <a:rPr lang="fr-FR" dirty="0" smtClean="0">
                <a:sym typeface="Wingdings" panose="05000000000000000000" pitchFamily="2" charset="2"/>
              </a:rPr>
              <a:t>Passage autorisé si respect des objectifs/contraintes de doses GANIL en dosimétrie (respect des 200 µSv/jour)</a:t>
            </a:r>
            <a:endParaRPr lang="fr-FR" dirty="0" smtClean="0"/>
          </a:p>
          <a:p>
            <a:pPr algn="just"/>
            <a:endParaRPr lang="fr-FR" dirty="0"/>
          </a:p>
        </p:txBody>
      </p:sp>
    </p:spTree>
    <p:extLst>
      <p:ext uri="{BB962C8B-B14F-4D97-AF65-F5344CB8AC3E}">
        <p14:creationId xmlns:p14="http://schemas.microsoft.com/office/powerpoint/2010/main" val="453527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PRO SNC</a:t>
            </a:r>
            <a:endParaRPr lang="fr-FR" dirty="0" smtClean="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15</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sp>
        <p:nvSpPr>
          <p:cNvPr id="6" name="Titre 5"/>
          <p:cNvSpPr txBox="1">
            <a:spLocks/>
          </p:cNvSpPr>
          <p:nvPr/>
        </p:nvSpPr>
        <p:spPr>
          <a:xfrm>
            <a:off x="0" y="-66772"/>
            <a:ext cx="12611796" cy="6552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baseline="0">
                <a:solidFill>
                  <a:srgbClr val="ED7D31"/>
                </a:solidFill>
                <a:latin typeface="Arial" panose="020B0604020202020204" pitchFamily="34" charset="0"/>
                <a:ea typeface="+mj-ea"/>
                <a:cs typeface="Arial" panose="020B0604020202020204" pitchFamily="34" charset="0"/>
              </a:defRPr>
            </a:lvl1pPr>
          </a:lstStyle>
          <a:p>
            <a:r>
              <a:rPr lang="fr-FR" dirty="0" smtClean="0"/>
              <a:t>3- Dosimétrie Opérationnelle DESIR</a:t>
            </a:r>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881" y="1910433"/>
            <a:ext cx="5876757" cy="4407568"/>
          </a:xfrm>
          <a:prstGeom prst="rect">
            <a:avLst/>
          </a:prstGeom>
        </p:spPr>
      </p:pic>
      <p:sp>
        <p:nvSpPr>
          <p:cNvPr id="9" name="ZoneTexte 8"/>
          <p:cNvSpPr txBox="1"/>
          <p:nvPr/>
        </p:nvSpPr>
        <p:spPr>
          <a:xfrm>
            <a:off x="6873918" y="1185464"/>
            <a:ext cx="3897714"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t>Evolution probable des dosimètres </a:t>
            </a:r>
          </a:p>
          <a:p>
            <a:r>
              <a:rPr lang="fr-FR" dirty="0" smtClean="0"/>
              <a:t>Passage des DMC 2000 à DMC 3000  </a:t>
            </a:r>
            <a:endParaRPr lang="fr-FR" dirty="0"/>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735" y="2125249"/>
            <a:ext cx="1597063" cy="1597063"/>
          </a:xfrm>
          <a:prstGeom prst="rect">
            <a:avLst/>
          </a:prstGeom>
        </p:spPr>
      </p:pic>
      <p:sp>
        <p:nvSpPr>
          <p:cNvPr id="11" name="ZoneTexte 10"/>
          <p:cNvSpPr txBox="1"/>
          <p:nvPr/>
        </p:nvSpPr>
        <p:spPr>
          <a:xfrm>
            <a:off x="8378657" y="2428796"/>
            <a:ext cx="3813343" cy="646331"/>
          </a:xfrm>
          <a:prstGeom prst="rect">
            <a:avLst/>
          </a:prstGeom>
          <a:noFill/>
        </p:spPr>
        <p:txBody>
          <a:bodyPr wrap="square" rtlCol="0">
            <a:spAutoFit/>
          </a:bodyPr>
          <a:lstStyle/>
          <a:p>
            <a:r>
              <a:rPr lang="fr-FR" dirty="0" smtClean="0"/>
              <a:t>DMC 3000 avec module pour la mesure des rayonnements Beta</a:t>
            </a:r>
            <a:endParaRPr lang="fr-FR" dirty="0"/>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054" y="3859472"/>
            <a:ext cx="1471391" cy="1971967"/>
          </a:xfrm>
          <a:prstGeom prst="rect">
            <a:avLst/>
          </a:prstGeom>
        </p:spPr>
      </p:pic>
      <p:sp>
        <p:nvSpPr>
          <p:cNvPr id="13" name="ZoneTexte 12"/>
          <p:cNvSpPr txBox="1"/>
          <p:nvPr/>
        </p:nvSpPr>
        <p:spPr>
          <a:xfrm>
            <a:off x="8378657" y="4050233"/>
            <a:ext cx="3813343" cy="646331"/>
          </a:xfrm>
          <a:prstGeom prst="rect">
            <a:avLst/>
          </a:prstGeom>
          <a:noFill/>
        </p:spPr>
        <p:txBody>
          <a:bodyPr wrap="square" rtlCol="0">
            <a:spAutoFit/>
          </a:bodyPr>
          <a:lstStyle/>
          <a:p>
            <a:r>
              <a:rPr lang="fr-FR" dirty="0" smtClean="0"/>
              <a:t>Nouvelles bornes d’activation </a:t>
            </a:r>
          </a:p>
          <a:p>
            <a:r>
              <a:rPr lang="fr-FR" dirty="0" smtClean="0"/>
              <a:t>LDM 3200</a:t>
            </a:r>
            <a:endParaRPr lang="fr-FR" dirty="0"/>
          </a:p>
        </p:txBody>
      </p:sp>
      <p:sp>
        <p:nvSpPr>
          <p:cNvPr id="14" name="ZoneTexte 13"/>
          <p:cNvSpPr txBox="1"/>
          <p:nvPr/>
        </p:nvSpPr>
        <p:spPr>
          <a:xfrm>
            <a:off x="1798514" y="5948669"/>
            <a:ext cx="2649508" cy="369332"/>
          </a:xfrm>
          <a:prstGeom prst="rect">
            <a:avLst/>
          </a:prstGeom>
          <a:noFill/>
        </p:spPr>
        <p:txBody>
          <a:bodyPr wrap="none" rtlCol="0">
            <a:spAutoFit/>
          </a:bodyPr>
          <a:lstStyle/>
          <a:p>
            <a:r>
              <a:rPr lang="fr-FR" dirty="0" smtClean="0">
                <a:solidFill>
                  <a:schemeClr val="accent2">
                    <a:lumMod val="20000"/>
                    <a:lumOff val="80000"/>
                  </a:schemeClr>
                </a:solidFill>
              </a:rPr>
              <a:t>Couloir rapide DESIR (320)</a:t>
            </a:r>
            <a:endParaRPr lang="fr-FR" dirty="0">
              <a:solidFill>
                <a:schemeClr val="accent2">
                  <a:lumMod val="20000"/>
                  <a:lumOff val="80000"/>
                </a:schemeClr>
              </a:solidFill>
            </a:endParaRPr>
          </a:p>
        </p:txBody>
      </p:sp>
      <p:sp>
        <p:nvSpPr>
          <p:cNvPr id="15" name="Rectangle 14"/>
          <p:cNvSpPr/>
          <p:nvPr/>
        </p:nvSpPr>
        <p:spPr>
          <a:xfrm>
            <a:off x="2706988" y="6533444"/>
            <a:ext cx="1874156" cy="307777"/>
          </a:xfrm>
          <a:prstGeom prst="rect">
            <a:avLst/>
          </a:prstGeom>
        </p:spPr>
        <p:txBody>
          <a:bodyPr wrap="square">
            <a:spAutoFit/>
          </a:bodyPr>
          <a:lstStyle/>
          <a:p>
            <a:r>
              <a:rPr lang="fr-FR" sz="1400" b="1" i="1" dirty="0" smtClean="0"/>
              <a:t>Acteurs : </a:t>
            </a:r>
            <a:r>
              <a:rPr lang="fr-FR" sz="1400" b="1" i="1" dirty="0" err="1" smtClean="0"/>
              <a:t>Madeline.A</a:t>
            </a:r>
            <a:r>
              <a:rPr lang="fr-FR" sz="1400" b="1" i="1" dirty="0" smtClean="0"/>
              <a:t> , </a:t>
            </a:r>
            <a:endParaRPr lang="fr-FR" sz="1400" b="1" i="1" dirty="0"/>
          </a:p>
        </p:txBody>
      </p:sp>
    </p:spTree>
    <p:extLst>
      <p:ext uri="{BB962C8B-B14F-4D97-AF65-F5344CB8AC3E}">
        <p14:creationId xmlns:p14="http://schemas.microsoft.com/office/powerpoint/2010/main" val="1192783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4 – Report Généralisé des Alarmes : RGA</a:t>
            </a:r>
          </a:p>
        </p:txBody>
      </p:sp>
      <p:sp>
        <p:nvSpPr>
          <p:cNvPr id="3" name="Espace réservé du pied de page 2"/>
          <p:cNvSpPr>
            <a:spLocks noGrp="1"/>
          </p:cNvSpPr>
          <p:nvPr>
            <p:ph type="ftr" sz="quarter" idx="11"/>
          </p:nvPr>
        </p:nvSpPr>
        <p:spPr>
          <a:xfrm>
            <a:off x="1244497" y="6318001"/>
            <a:ext cx="3468651" cy="540000"/>
          </a:xfrm>
        </p:spPr>
        <p:txBody>
          <a:bodyPr/>
          <a:lstStyle/>
          <a:p>
            <a:r>
              <a:rPr lang="fr-FR" smtClean="0"/>
              <a:t>PRO SNC</a:t>
            </a:r>
            <a:endParaRPr lang="fr-FR" dirty="0"/>
          </a:p>
        </p:txBody>
      </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16</a:t>
            </a:fld>
            <a:endParaRPr lang="fr-FR"/>
          </a:p>
        </p:txBody>
      </p:sp>
      <p:sp>
        <p:nvSpPr>
          <p:cNvPr id="6" name="Espace réservé de la date 5"/>
          <p:cNvSpPr>
            <a:spLocks noGrp="1"/>
          </p:cNvSpPr>
          <p:nvPr>
            <p:ph type="dt" sz="half" idx="10"/>
          </p:nvPr>
        </p:nvSpPr>
        <p:spPr/>
        <p:txBody>
          <a:bodyPr/>
          <a:lstStyle/>
          <a:p>
            <a:r>
              <a:rPr lang="fr-FR" smtClean="0"/>
              <a:t>C.Berthe AT-1103538</a:t>
            </a:r>
            <a:endParaRPr lang="fr-FR" dirty="0"/>
          </a:p>
        </p:txBody>
      </p:sp>
      <p:sp>
        <p:nvSpPr>
          <p:cNvPr id="9" name="Espace réservé du contenu 1"/>
          <p:cNvSpPr txBox="1">
            <a:spLocks/>
          </p:cNvSpPr>
          <p:nvPr/>
        </p:nvSpPr>
        <p:spPr>
          <a:xfrm>
            <a:off x="263427" y="1300816"/>
            <a:ext cx="11233248" cy="4615352"/>
          </a:xfrm>
          <a:prstGeom prst="rect">
            <a:avLst/>
          </a:prstGeom>
        </p:spPr>
        <p:txBody>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smtClean="0">
                <a:solidFill>
                  <a:srgbClr val="7030A0"/>
                </a:solidFill>
              </a:rPr>
              <a:t>Système centralisé de report et de supervision des alarmes (RGA) basé sur des automates programmables.</a:t>
            </a:r>
          </a:p>
          <a:p>
            <a:endParaRPr lang="fr-FR" sz="2400" dirty="0" smtClean="0">
              <a:solidFill>
                <a:srgbClr val="7030A0"/>
              </a:solidFill>
            </a:endParaRPr>
          </a:p>
          <a:p>
            <a:r>
              <a:rPr lang="fr-FR" sz="2400" dirty="0" smtClean="0">
                <a:solidFill>
                  <a:srgbClr val="7030A0"/>
                </a:solidFill>
              </a:rPr>
              <a:t>Le système s’appuie sur deux automates interconnectés dédiés aux installations GANIL et SPIRAL2, ce dernier assurant également la gestion des alarmes de l’installation DESIR, directement et via un automate déporté implanté dans le local 329 (CFI-4).Supervision commune au site.</a:t>
            </a:r>
          </a:p>
          <a:p>
            <a:endParaRPr lang="fr-FR" sz="2400" dirty="0" smtClean="0">
              <a:solidFill>
                <a:srgbClr val="7030A0"/>
              </a:solidFill>
            </a:endParaRPr>
          </a:p>
          <a:p>
            <a:r>
              <a:rPr lang="fr-FR" sz="2400" dirty="0" smtClean="0">
                <a:solidFill>
                  <a:srgbClr val="7030A0"/>
                </a:solidFill>
              </a:rPr>
              <a:t>Les signaux TOR issus des équipements sont transmis en mode ambivalent (NO et NF) pour les plus critiques et en tout-ou-rien simple dans les autres cas et, dans la mesure du possible, via des câbles distincts pour chacune des alarmes.</a:t>
            </a:r>
            <a:endParaRPr lang="fr-FR" sz="2400" dirty="0">
              <a:solidFill>
                <a:srgbClr val="7030A0"/>
              </a:solidFill>
            </a:endParaRPr>
          </a:p>
        </p:txBody>
      </p:sp>
      <p:sp>
        <p:nvSpPr>
          <p:cNvPr id="7" name="Rectangle 6"/>
          <p:cNvSpPr/>
          <p:nvPr/>
        </p:nvSpPr>
        <p:spPr>
          <a:xfrm>
            <a:off x="2239349" y="6542936"/>
            <a:ext cx="2239346" cy="307777"/>
          </a:xfrm>
          <a:prstGeom prst="rect">
            <a:avLst/>
          </a:prstGeom>
        </p:spPr>
        <p:txBody>
          <a:bodyPr wrap="square">
            <a:spAutoFit/>
          </a:bodyPr>
          <a:lstStyle/>
          <a:p>
            <a:r>
              <a:rPr lang="fr-FR" sz="1400" b="1" i="1" dirty="0" smtClean="0"/>
              <a:t>Acteurs : </a:t>
            </a:r>
            <a:r>
              <a:rPr lang="fr-FR" sz="1400" b="1" i="1" dirty="0" err="1" smtClean="0"/>
              <a:t>Bougy.W</a:t>
            </a:r>
            <a:r>
              <a:rPr lang="fr-FR" sz="1400" b="1" i="1" dirty="0" smtClean="0"/>
              <a:t>, </a:t>
            </a:r>
            <a:r>
              <a:rPr lang="fr-FR" sz="1400" b="1" i="1" dirty="0" err="1" smtClean="0"/>
              <a:t>Vivien.C</a:t>
            </a:r>
            <a:endParaRPr lang="fr-FR" sz="1400" b="1" i="1" dirty="0"/>
          </a:p>
        </p:txBody>
      </p:sp>
    </p:spTree>
    <p:extLst>
      <p:ext uri="{BB962C8B-B14F-4D97-AF65-F5344CB8AC3E}">
        <p14:creationId xmlns:p14="http://schemas.microsoft.com/office/powerpoint/2010/main" val="10637233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244497" y="6318001"/>
            <a:ext cx="3468651" cy="540000"/>
          </a:xfrm>
        </p:spPr>
        <p:txBody>
          <a:bodyPr/>
          <a:lstStyle/>
          <a:p>
            <a:r>
              <a:rPr lang="fr-FR" smtClean="0"/>
              <a:t>PRO SNC</a:t>
            </a:r>
            <a:endParaRPr lang="fr-FR" dirty="0"/>
          </a:p>
        </p:txBody>
      </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17</a:t>
            </a:fld>
            <a:endParaRPr lang="fr-FR"/>
          </a:p>
        </p:txBody>
      </p:sp>
      <p:sp>
        <p:nvSpPr>
          <p:cNvPr id="6" name="Espace réservé de la date 5"/>
          <p:cNvSpPr>
            <a:spLocks noGrp="1"/>
          </p:cNvSpPr>
          <p:nvPr>
            <p:ph type="dt" sz="half" idx="10"/>
          </p:nvPr>
        </p:nvSpPr>
        <p:spPr/>
        <p:txBody>
          <a:bodyPr/>
          <a:lstStyle/>
          <a:p>
            <a:r>
              <a:rPr lang="fr-FR" smtClean="0"/>
              <a:t>C.Berthe AT-1103538</a:t>
            </a:r>
            <a:endParaRPr lang="fr-FR" dirty="0"/>
          </a:p>
        </p:txBody>
      </p:sp>
      <p:sp>
        <p:nvSpPr>
          <p:cNvPr id="7" name="Titre 1"/>
          <p:cNvSpPr txBox="1">
            <a:spLocks/>
          </p:cNvSpPr>
          <p:nvPr/>
        </p:nvSpPr>
        <p:spPr>
          <a:xfrm>
            <a:off x="2169472" y="655520"/>
            <a:ext cx="8136904" cy="576064"/>
          </a:xfrm>
          <a:prstGeom prst="rect">
            <a:avLst/>
          </a:prstGeom>
        </p:spPr>
        <p:txBody>
          <a:bodyPr/>
          <a:lstStyle/>
          <a:p>
            <a:pPr lvl="0" algn="ctr" eaLnBrk="0" hangingPunct="0">
              <a:defRPr/>
            </a:pPr>
            <a:r>
              <a:rPr lang="fr-FR" sz="2800" b="1" i="1" kern="0" dirty="0" smtClean="0">
                <a:solidFill>
                  <a:srgbClr val="7030A0"/>
                </a:solidFill>
              </a:rPr>
              <a:t>Synoptique RGA de DESIR</a:t>
            </a:r>
          </a:p>
          <a:p>
            <a:pPr lvl="0" algn="ctr" eaLnBrk="0" hangingPunct="0">
              <a:defRPr/>
            </a:pPr>
            <a:endParaRPr lang="fr-FR" sz="2800" b="1" kern="0" dirty="0" smtClean="0">
              <a:solidFill>
                <a:srgbClr val="7030A0"/>
              </a:solidFill>
            </a:endParaRPr>
          </a:p>
          <a:p>
            <a:pPr lvl="0" algn="ctr" eaLnBrk="0" hangingPunct="0">
              <a:defRPr/>
            </a:pPr>
            <a:endParaRPr lang="fr-FR" sz="2800" b="1" kern="0" dirty="0" smtClean="0">
              <a:solidFill>
                <a:srgbClr val="7030A0"/>
              </a:solidFill>
            </a:endParaRPr>
          </a:p>
          <a:p>
            <a:pPr algn="ctr" eaLnBrk="0" hangingPunct="0">
              <a:defRPr/>
            </a:pPr>
            <a:endParaRPr lang="fr-FR" sz="2800" b="1" kern="0" dirty="0">
              <a:solidFill>
                <a:srgbClr val="7030A0"/>
              </a:solidFill>
              <a:latin typeface="+mj-lt"/>
              <a:ea typeface="+mj-ea"/>
              <a:cs typeface="+mj-cs"/>
            </a:endParaRPr>
          </a:p>
          <a:p>
            <a:pPr algn="ctr" eaLnBrk="0" hangingPunct="0">
              <a:defRPr/>
            </a:pPr>
            <a:endParaRPr lang="fr-FR" sz="2800" b="1" kern="0" dirty="0" smtClean="0">
              <a:solidFill>
                <a:srgbClr val="7030A0"/>
              </a:solidFill>
              <a:latin typeface="+mj-lt"/>
              <a:ea typeface="+mj-ea"/>
              <a:cs typeface="+mj-cs"/>
            </a:endParaRPr>
          </a:p>
          <a:p>
            <a:pPr eaLnBrk="0" hangingPunct="0">
              <a:defRPr/>
            </a:pPr>
            <a:endParaRPr lang="fr-FR" sz="2800" b="1" kern="0" dirty="0" smtClean="0">
              <a:solidFill>
                <a:srgbClr val="7030A0"/>
              </a:solidFill>
              <a:latin typeface="+mj-lt"/>
              <a:ea typeface="+mj-ea"/>
              <a:cs typeface="+mj-cs"/>
            </a:endParaRPr>
          </a:p>
          <a:p>
            <a:pPr eaLnBrk="0" hangingPunct="0">
              <a:defRPr/>
            </a:pPr>
            <a:endParaRPr lang="fr-FR" sz="2800" b="1" kern="0" dirty="0">
              <a:solidFill>
                <a:srgbClr val="7030A0"/>
              </a:solidFill>
              <a:latin typeface="+mj-lt"/>
              <a:ea typeface="+mj-ea"/>
              <a:cs typeface="+mj-cs"/>
            </a:endParaRPr>
          </a:p>
          <a:p>
            <a:pPr eaLnBrk="0" hangingPunct="0">
              <a:defRPr/>
            </a:pPr>
            <a:endParaRPr lang="fr-FR" sz="2800" b="1" kern="0" dirty="0" smtClean="0">
              <a:solidFill>
                <a:srgbClr val="7030A0"/>
              </a:solidFill>
              <a:latin typeface="+mj-lt"/>
              <a:ea typeface="+mj-ea"/>
              <a:cs typeface="+mj-cs"/>
            </a:endParaRPr>
          </a:p>
          <a:p>
            <a:pPr algn="ctr" eaLnBrk="0" hangingPunct="0">
              <a:defRPr/>
            </a:pPr>
            <a:r>
              <a:rPr lang="fr-FR" sz="2800" b="1" kern="0" dirty="0" smtClean="0">
                <a:solidFill>
                  <a:srgbClr val="7030A0"/>
                </a:solidFill>
                <a:latin typeface="+mj-lt"/>
                <a:ea typeface="+mj-ea"/>
                <a:cs typeface="+mj-cs"/>
              </a:rPr>
              <a:t> </a:t>
            </a:r>
          </a:p>
          <a:p>
            <a:pPr lvl="0" algn="ctr" eaLnBrk="0" hangingPunct="0">
              <a:defRPr/>
            </a:pPr>
            <a:endParaRPr kumimoji="0" lang="fr-FR" sz="2800" b="1" i="0" u="none" strike="noStrike" kern="0" cap="none" spc="0" normalizeH="0" noProof="0" dirty="0" smtClean="0">
              <a:ln>
                <a:noFill/>
              </a:ln>
              <a:solidFill>
                <a:srgbClr val="7030A0"/>
              </a:solidFill>
              <a:effectLst/>
              <a:uLnTx/>
              <a:uFillTx/>
              <a:latin typeface="+mj-lt"/>
              <a:ea typeface="+mj-ea"/>
              <a:cs typeface="+mj-cs"/>
            </a:endParaRPr>
          </a:p>
        </p:txBody>
      </p:sp>
      <p:pic>
        <p:nvPicPr>
          <p:cNvPr id="9" name="Espace réservé du contenu 1"/>
          <p:cNvPicPr>
            <a:picLocks noChangeAspect="1"/>
          </p:cNvPicPr>
          <p:nvPr/>
        </p:nvPicPr>
        <p:blipFill>
          <a:blip r:embed="rId3"/>
          <a:stretch>
            <a:fillRect/>
          </a:stretch>
        </p:blipFill>
        <p:spPr>
          <a:xfrm>
            <a:off x="2169472" y="1268623"/>
            <a:ext cx="7848872" cy="5319378"/>
          </a:xfrm>
          <a:prstGeom prst="rect">
            <a:avLst/>
          </a:prstGeom>
        </p:spPr>
      </p:pic>
      <p:sp>
        <p:nvSpPr>
          <p:cNvPr id="10" name="Titre 2"/>
          <p:cNvSpPr>
            <a:spLocks noGrp="1"/>
          </p:cNvSpPr>
          <p:nvPr>
            <p:ph type="title"/>
          </p:nvPr>
        </p:nvSpPr>
        <p:spPr/>
        <p:txBody>
          <a:bodyPr>
            <a:normAutofit/>
          </a:bodyPr>
          <a:lstStyle/>
          <a:p>
            <a:r>
              <a:rPr lang="fr-FR" sz="2400" dirty="0"/>
              <a:t>4</a:t>
            </a:r>
            <a:r>
              <a:rPr lang="fr-FR" sz="2400" dirty="0" smtClean="0"/>
              <a:t> – Report Généralisé des Alarmes : RGA</a:t>
            </a:r>
            <a:endParaRPr lang="fr-FR" sz="2400" dirty="0"/>
          </a:p>
        </p:txBody>
      </p:sp>
      <p:sp>
        <p:nvSpPr>
          <p:cNvPr id="2" name="Rectangle 1"/>
          <p:cNvSpPr/>
          <p:nvPr/>
        </p:nvSpPr>
        <p:spPr>
          <a:xfrm>
            <a:off x="3767328" y="4672584"/>
            <a:ext cx="1664208" cy="16083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98046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244497" y="6318001"/>
            <a:ext cx="3468651" cy="540000"/>
          </a:xfrm>
        </p:spPr>
        <p:txBody>
          <a:bodyPr/>
          <a:lstStyle/>
          <a:p>
            <a:r>
              <a:rPr lang="fr-FR" smtClean="0"/>
              <a:t>PRO SNC</a:t>
            </a:r>
            <a:endParaRPr lang="fr-FR" dirty="0"/>
          </a:p>
        </p:txBody>
      </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18</a:t>
            </a:fld>
            <a:endParaRPr lang="fr-FR"/>
          </a:p>
        </p:txBody>
      </p:sp>
      <p:sp>
        <p:nvSpPr>
          <p:cNvPr id="6" name="Espace réservé de la date 5"/>
          <p:cNvSpPr>
            <a:spLocks noGrp="1"/>
          </p:cNvSpPr>
          <p:nvPr>
            <p:ph type="dt" sz="half" idx="10"/>
          </p:nvPr>
        </p:nvSpPr>
        <p:spPr/>
        <p:txBody>
          <a:bodyPr/>
          <a:lstStyle/>
          <a:p>
            <a:r>
              <a:rPr lang="fr-FR" smtClean="0"/>
              <a:t>C.Berthe AT-1103538</a:t>
            </a:r>
            <a:endParaRPr lang="fr-FR" dirty="0"/>
          </a:p>
        </p:txBody>
      </p:sp>
      <p:sp>
        <p:nvSpPr>
          <p:cNvPr id="10" name="Titre 2"/>
          <p:cNvSpPr>
            <a:spLocks noGrp="1"/>
          </p:cNvSpPr>
          <p:nvPr>
            <p:ph type="title"/>
          </p:nvPr>
        </p:nvSpPr>
        <p:spPr>
          <a:xfrm>
            <a:off x="82298" y="37599"/>
            <a:ext cx="12024358" cy="659654"/>
          </a:xfrm>
        </p:spPr>
        <p:txBody>
          <a:bodyPr>
            <a:noAutofit/>
          </a:bodyPr>
          <a:lstStyle/>
          <a:p>
            <a:r>
              <a:rPr lang="fr-FR" sz="2400" dirty="0"/>
              <a:t>5 – Détection des fuites </a:t>
            </a:r>
            <a:r>
              <a:rPr lang="fr-FR" sz="2400" dirty="0" smtClean="0"/>
              <a:t>d’eau</a:t>
            </a:r>
            <a:endParaRPr lang="fr-FR" sz="2400" dirty="0"/>
          </a:p>
        </p:txBody>
      </p:sp>
      <p:pic>
        <p:nvPicPr>
          <p:cNvPr id="2" name="Image 1" descr="Capture d’écra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3022" y="2741935"/>
            <a:ext cx="7411484" cy="4124901"/>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9905" y="4804385"/>
            <a:ext cx="3772807" cy="1614678"/>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2925" y="3736025"/>
            <a:ext cx="2826766" cy="835025"/>
          </a:xfrm>
          <a:prstGeom prst="rect">
            <a:avLst/>
          </a:prstGeom>
        </p:spPr>
      </p:pic>
      <p:pic>
        <p:nvPicPr>
          <p:cNvPr id="12" name="Image 11" descr="Capture d’écran"/>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6886" y="811701"/>
            <a:ext cx="6299362" cy="2690989"/>
          </a:xfrm>
          <a:prstGeom prst="rect">
            <a:avLst/>
          </a:prstGeom>
        </p:spPr>
      </p:pic>
      <p:pic>
        <p:nvPicPr>
          <p:cNvPr id="13" name="Image 12" descr="Capture d’écran"/>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892550" y="1955059"/>
            <a:ext cx="2711186" cy="404272"/>
          </a:xfrm>
          <a:prstGeom prst="rect">
            <a:avLst/>
          </a:prstGeom>
        </p:spPr>
      </p:pic>
      <p:sp>
        <p:nvSpPr>
          <p:cNvPr id="14" name="Titre 1"/>
          <p:cNvSpPr txBox="1">
            <a:spLocks/>
          </p:cNvSpPr>
          <p:nvPr/>
        </p:nvSpPr>
        <p:spPr>
          <a:xfrm>
            <a:off x="7396001" y="1038124"/>
            <a:ext cx="4600898" cy="576064"/>
          </a:xfrm>
          <a:prstGeom prst="rect">
            <a:avLst/>
          </a:prstGeom>
        </p:spPr>
        <p:txBody>
          <a:bodyPr/>
          <a:lstStyle/>
          <a:p>
            <a:pPr lvl="0" algn="ctr" eaLnBrk="0" hangingPunct="0">
              <a:defRPr/>
            </a:pPr>
            <a:r>
              <a:rPr lang="fr-FR" sz="2800" b="1" i="1" u="sng" kern="0" dirty="0" smtClean="0">
                <a:solidFill>
                  <a:srgbClr val="7030A0"/>
                </a:solidFill>
              </a:rPr>
              <a:t>Comme sur SPIRAL 2</a:t>
            </a:r>
          </a:p>
          <a:p>
            <a:pPr lvl="0" algn="ctr" eaLnBrk="0" hangingPunct="0">
              <a:defRPr/>
            </a:pPr>
            <a:endParaRPr lang="fr-FR" sz="2800" b="1" kern="0" dirty="0" smtClean="0">
              <a:solidFill>
                <a:srgbClr val="7030A0"/>
              </a:solidFill>
            </a:endParaRPr>
          </a:p>
          <a:p>
            <a:pPr lvl="0" algn="ctr" eaLnBrk="0" hangingPunct="0">
              <a:defRPr/>
            </a:pPr>
            <a:endParaRPr lang="fr-FR" sz="2800" b="1" kern="0" dirty="0" smtClean="0">
              <a:solidFill>
                <a:srgbClr val="7030A0"/>
              </a:solidFill>
            </a:endParaRPr>
          </a:p>
          <a:p>
            <a:pPr algn="ctr" eaLnBrk="0" hangingPunct="0">
              <a:defRPr/>
            </a:pPr>
            <a:endParaRPr lang="fr-FR" sz="2800" b="1" kern="0" dirty="0">
              <a:solidFill>
                <a:srgbClr val="7030A0"/>
              </a:solidFill>
              <a:latin typeface="+mj-lt"/>
              <a:ea typeface="+mj-ea"/>
              <a:cs typeface="+mj-cs"/>
            </a:endParaRPr>
          </a:p>
          <a:p>
            <a:pPr algn="ctr" eaLnBrk="0" hangingPunct="0">
              <a:defRPr/>
            </a:pPr>
            <a:endParaRPr lang="fr-FR" sz="2800" b="1" kern="0" dirty="0" smtClean="0">
              <a:solidFill>
                <a:srgbClr val="7030A0"/>
              </a:solidFill>
              <a:latin typeface="+mj-lt"/>
              <a:ea typeface="+mj-ea"/>
              <a:cs typeface="+mj-cs"/>
            </a:endParaRPr>
          </a:p>
          <a:p>
            <a:pPr eaLnBrk="0" hangingPunct="0">
              <a:defRPr/>
            </a:pPr>
            <a:endParaRPr lang="fr-FR" sz="2800" b="1" kern="0" dirty="0" smtClean="0">
              <a:solidFill>
                <a:srgbClr val="7030A0"/>
              </a:solidFill>
              <a:latin typeface="+mj-lt"/>
              <a:ea typeface="+mj-ea"/>
              <a:cs typeface="+mj-cs"/>
            </a:endParaRPr>
          </a:p>
          <a:p>
            <a:pPr eaLnBrk="0" hangingPunct="0">
              <a:defRPr/>
            </a:pPr>
            <a:endParaRPr lang="fr-FR" sz="2800" b="1" kern="0" dirty="0">
              <a:solidFill>
                <a:srgbClr val="7030A0"/>
              </a:solidFill>
              <a:latin typeface="+mj-lt"/>
              <a:ea typeface="+mj-ea"/>
              <a:cs typeface="+mj-cs"/>
            </a:endParaRPr>
          </a:p>
          <a:p>
            <a:pPr eaLnBrk="0" hangingPunct="0">
              <a:defRPr/>
            </a:pPr>
            <a:endParaRPr lang="fr-FR" sz="2800" b="1" kern="0" dirty="0" smtClean="0">
              <a:solidFill>
                <a:srgbClr val="7030A0"/>
              </a:solidFill>
              <a:latin typeface="+mj-lt"/>
              <a:ea typeface="+mj-ea"/>
              <a:cs typeface="+mj-cs"/>
            </a:endParaRPr>
          </a:p>
          <a:p>
            <a:pPr algn="ctr" eaLnBrk="0" hangingPunct="0">
              <a:defRPr/>
            </a:pPr>
            <a:r>
              <a:rPr lang="fr-FR" sz="2800" b="1" kern="0" dirty="0" smtClean="0">
                <a:solidFill>
                  <a:srgbClr val="7030A0"/>
                </a:solidFill>
                <a:latin typeface="+mj-lt"/>
                <a:ea typeface="+mj-ea"/>
                <a:cs typeface="+mj-cs"/>
              </a:rPr>
              <a:t> </a:t>
            </a:r>
          </a:p>
          <a:p>
            <a:pPr lvl="0" algn="ctr" eaLnBrk="0" hangingPunct="0">
              <a:defRPr/>
            </a:pPr>
            <a:endParaRPr kumimoji="0" lang="fr-FR" sz="2800" b="1" i="0" u="none" strike="noStrike" kern="0" cap="none" spc="0" normalizeH="0" noProof="0" dirty="0" smtClean="0">
              <a:ln>
                <a:noFill/>
              </a:ln>
              <a:solidFill>
                <a:srgbClr val="7030A0"/>
              </a:solidFill>
              <a:effectLst/>
              <a:uLnTx/>
              <a:uFillTx/>
              <a:latin typeface="+mj-lt"/>
              <a:ea typeface="+mj-ea"/>
              <a:cs typeface="+mj-cs"/>
            </a:endParaRPr>
          </a:p>
        </p:txBody>
      </p:sp>
      <p:sp>
        <p:nvSpPr>
          <p:cNvPr id="15" name="Rectangle 14"/>
          <p:cNvSpPr/>
          <p:nvPr/>
        </p:nvSpPr>
        <p:spPr>
          <a:xfrm>
            <a:off x="2239349" y="6542936"/>
            <a:ext cx="3965508" cy="307777"/>
          </a:xfrm>
          <a:prstGeom prst="rect">
            <a:avLst/>
          </a:prstGeom>
        </p:spPr>
        <p:txBody>
          <a:bodyPr wrap="square">
            <a:spAutoFit/>
          </a:bodyPr>
          <a:lstStyle/>
          <a:p>
            <a:r>
              <a:rPr lang="fr-FR" sz="1400" b="1" i="1" dirty="0" smtClean="0"/>
              <a:t>Acteurs : .</a:t>
            </a:r>
            <a:r>
              <a:rPr lang="fr-FR" sz="1400" b="1" i="1" dirty="0" err="1" smtClean="0"/>
              <a:t>Bouchard.M</a:t>
            </a:r>
            <a:r>
              <a:rPr lang="fr-FR" sz="1400" b="1" i="1" dirty="0" smtClean="0"/>
              <a:t>, </a:t>
            </a:r>
            <a:r>
              <a:rPr lang="fr-FR" sz="1400" b="1" i="1" dirty="0" err="1" smtClean="0"/>
              <a:t>Bonneau.E</a:t>
            </a:r>
            <a:endParaRPr lang="fr-FR" sz="1400" b="1" i="1" dirty="0"/>
          </a:p>
        </p:txBody>
      </p:sp>
    </p:spTree>
    <p:extLst>
      <p:ext uri="{BB962C8B-B14F-4D97-AF65-F5344CB8AC3E}">
        <p14:creationId xmlns:p14="http://schemas.microsoft.com/office/powerpoint/2010/main" val="3023105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244497" y="6318001"/>
            <a:ext cx="3468651" cy="540000"/>
          </a:xfrm>
        </p:spPr>
        <p:txBody>
          <a:bodyPr/>
          <a:lstStyle/>
          <a:p>
            <a:r>
              <a:rPr lang="fr-FR" smtClean="0"/>
              <a:t>PRO SNC</a:t>
            </a:r>
            <a:endParaRPr lang="fr-FR" dirty="0"/>
          </a:p>
        </p:txBody>
      </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19</a:t>
            </a:fld>
            <a:endParaRPr lang="fr-FR"/>
          </a:p>
        </p:txBody>
      </p:sp>
      <p:sp>
        <p:nvSpPr>
          <p:cNvPr id="6" name="Espace réservé de la date 5"/>
          <p:cNvSpPr>
            <a:spLocks noGrp="1"/>
          </p:cNvSpPr>
          <p:nvPr>
            <p:ph type="dt" sz="half" idx="10"/>
          </p:nvPr>
        </p:nvSpPr>
        <p:spPr/>
        <p:txBody>
          <a:bodyPr/>
          <a:lstStyle/>
          <a:p>
            <a:r>
              <a:rPr lang="fr-FR" smtClean="0"/>
              <a:t>C.Berthe AT-1103538</a:t>
            </a:r>
            <a:endParaRPr lang="fr-FR" dirty="0"/>
          </a:p>
        </p:txBody>
      </p:sp>
      <p:sp>
        <p:nvSpPr>
          <p:cNvPr id="10" name="Titre 2"/>
          <p:cNvSpPr>
            <a:spLocks noGrp="1"/>
          </p:cNvSpPr>
          <p:nvPr>
            <p:ph type="title"/>
          </p:nvPr>
        </p:nvSpPr>
        <p:spPr>
          <a:xfrm>
            <a:off x="82298" y="37599"/>
            <a:ext cx="12024358" cy="659654"/>
          </a:xfrm>
        </p:spPr>
        <p:txBody>
          <a:bodyPr>
            <a:noAutofit/>
          </a:bodyPr>
          <a:lstStyle/>
          <a:p>
            <a:r>
              <a:rPr lang="fr-FR" sz="2400" dirty="0"/>
              <a:t>5 – Détection </a:t>
            </a:r>
            <a:r>
              <a:rPr lang="fr-FR" sz="2400" dirty="0" smtClean="0"/>
              <a:t>des gaz</a:t>
            </a:r>
            <a:endParaRPr lang="fr-FR" sz="2400" dirty="0"/>
          </a:p>
        </p:txBody>
      </p:sp>
      <p:pic>
        <p:nvPicPr>
          <p:cNvPr id="13" name="Image 12" descr="Capture d’écra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92550" y="1955059"/>
            <a:ext cx="2711186" cy="404272"/>
          </a:xfrm>
          <a:prstGeom prst="rect">
            <a:avLst/>
          </a:prstGeom>
        </p:spPr>
      </p:pic>
      <p:sp>
        <p:nvSpPr>
          <p:cNvPr id="14" name="Titre 1"/>
          <p:cNvSpPr txBox="1">
            <a:spLocks/>
          </p:cNvSpPr>
          <p:nvPr/>
        </p:nvSpPr>
        <p:spPr>
          <a:xfrm>
            <a:off x="6198137" y="944937"/>
            <a:ext cx="4600898" cy="576064"/>
          </a:xfrm>
          <a:prstGeom prst="rect">
            <a:avLst/>
          </a:prstGeom>
        </p:spPr>
        <p:txBody>
          <a:bodyPr/>
          <a:lstStyle/>
          <a:p>
            <a:pPr lvl="0" algn="ctr" eaLnBrk="0" hangingPunct="0">
              <a:defRPr/>
            </a:pPr>
            <a:r>
              <a:rPr lang="fr-FR" sz="2800" b="1" i="1" u="sng" kern="0" dirty="0" smtClean="0">
                <a:solidFill>
                  <a:srgbClr val="7030A0"/>
                </a:solidFill>
              </a:rPr>
              <a:t>Comme sur SPIRAL 2</a:t>
            </a:r>
          </a:p>
          <a:p>
            <a:pPr lvl="0" algn="ctr" eaLnBrk="0" hangingPunct="0">
              <a:defRPr/>
            </a:pPr>
            <a:endParaRPr lang="fr-FR" sz="2800" b="1" kern="0" dirty="0" smtClean="0">
              <a:solidFill>
                <a:srgbClr val="7030A0"/>
              </a:solidFill>
            </a:endParaRPr>
          </a:p>
          <a:p>
            <a:pPr lvl="0" algn="ctr" eaLnBrk="0" hangingPunct="0">
              <a:defRPr/>
            </a:pPr>
            <a:endParaRPr lang="fr-FR" sz="2800" b="1" kern="0" dirty="0" smtClean="0">
              <a:solidFill>
                <a:srgbClr val="7030A0"/>
              </a:solidFill>
            </a:endParaRPr>
          </a:p>
          <a:p>
            <a:pPr algn="ctr" eaLnBrk="0" hangingPunct="0">
              <a:defRPr/>
            </a:pPr>
            <a:endParaRPr lang="fr-FR" sz="2800" b="1" kern="0" dirty="0">
              <a:solidFill>
                <a:srgbClr val="7030A0"/>
              </a:solidFill>
              <a:latin typeface="+mj-lt"/>
              <a:ea typeface="+mj-ea"/>
              <a:cs typeface="+mj-cs"/>
            </a:endParaRPr>
          </a:p>
          <a:p>
            <a:pPr algn="ctr" eaLnBrk="0" hangingPunct="0">
              <a:defRPr/>
            </a:pPr>
            <a:endParaRPr lang="fr-FR" sz="2800" b="1" kern="0" dirty="0" smtClean="0">
              <a:solidFill>
                <a:srgbClr val="7030A0"/>
              </a:solidFill>
              <a:latin typeface="+mj-lt"/>
              <a:ea typeface="+mj-ea"/>
              <a:cs typeface="+mj-cs"/>
            </a:endParaRPr>
          </a:p>
          <a:p>
            <a:pPr eaLnBrk="0" hangingPunct="0">
              <a:defRPr/>
            </a:pPr>
            <a:endParaRPr lang="fr-FR" sz="2800" b="1" kern="0" dirty="0" smtClean="0">
              <a:solidFill>
                <a:srgbClr val="7030A0"/>
              </a:solidFill>
              <a:latin typeface="+mj-lt"/>
              <a:ea typeface="+mj-ea"/>
              <a:cs typeface="+mj-cs"/>
            </a:endParaRPr>
          </a:p>
          <a:p>
            <a:pPr eaLnBrk="0" hangingPunct="0">
              <a:defRPr/>
            </a:pPr>
            <a:endParaRPr lang="fr-FR" sz="2800" b="1" kern="0" dirty="0" smtClean="0">
              <a:solidFill>
                <a:srgbClr val="7030A0"/>
              </a:solidFill>
              <a:latin typeface="+mj-lt"/>
              <a:ea typeface="+mj-ea"/>
              <a:cs typeface="+mj-cs"/>
            </a:endParaRPr>
          </a:p>
          <a:p>
            <a:pPr algn="ctr" eaLnBrk="0" hangingPunct="0">
              <a:defRPr/>
            </a:pPr>
            <a:r>
              <a:rPr lang="fr-FR" sz="2800" b="1" kern="0" dirty="0" smtClean="0">
                <a:solidFill>
                  <a:srgbClr val="7030A0"/>
                </a:solidFill>
                <a:latin typeface="+mj-lt"/>
                <a:ea typeface="+mj-ea"/>
                <a:cs typeface="+mj-cs"/>
              </a:rPr>
              <a:t> </a:t>
            </a:r>
          </a:p>
        </p:txBody>
      </p:sp>
      <p:pic>
        <p:nvPicPr>
          <p:cNvPr id="4" name="Image 3" descr="Capture d’écra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8199" y="2895047"/>
            <a:ext cx="7240010" cy="3962953"/>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52825" y="5413248"/>
            <a:ext cx="904753" cy="904753"/>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1322" y="3695029"/>
            <a:ext cx="2857500" cy="2857500"/>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52825" y="3991125"/>
            <a:ext cx="1015390" cy="1015390"/>
          </a:xfrm>
          <a:prstGeom prst="rect">
            <a:avLst/>
          </a:prstGeom>
        </p:spPr>
      </p:pic>
      <p:pic>
        <p:nvPicPr>
          <p:cNvPr id="17" name="Image 16" descr="Capture d’écran"/>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809846"/>
            <a:ext cx="5312663" cy="2510379"/>
          </a:xfrm>
          <a:prstGeom prst="rect">
            <a:avLst/>
          </a:prstGeom>
        </p:spPr>
      </p:pic>
      <p:sp>
        <p:nvSpPr>
          <p:cNvPr id="18" name="Rectangle 17"/>
          <p:cNvSpPr/>
          <p:nvPr/>
        </p:nvSpPr>
        <p:spPr>
          <a:xfrm>
            <a:off x="2239349" y="6542936"/>
            <a:ext cx="3965508" cy="307777"/>
          </a:xfrm>
          <a:prstGeom prst="rect">
            <a:avLst/>
          </a:prstGeom>
        </p:spPr>
        <p:txBody>
          <a:bodyPr wrap="square">
            <a:spAutoFit/>
          </a:bodyPr>
          <a:lstStyle/>
          <a:p>
            <a:r>
              <a:rPr lang="fr-FR" sz="1400" b="1" i="1" dirty="0" smtClean="0"/>
              <a:t>Acteurs : .</a:t>
            </a:r>
            <a:r>
              <a:rPr lang="fr-FR" sz="1400" b="1" i="1" dirty="0" err="1" smtClean="0"/>
              <a:t>Bucaille.F</a:t>
            </a:r>
            <a:r>
              <a:rPr lang="fr-FR" sz="1400" b="1" i="1" dirty="0" smtClean="0"/>
              <a:t>, </a:t>
            </a:r>
            <a:r>
              <a:rPr lang="fr-FR" sz="1400" b="1" i="1" dirty="0" err="1" smtClean="0"/>
              <a:t>Faudemer.M</a:t>
            </a:r>
            <a:r>
              <a:rPr lang="fr-FR" sz="1400" b="1" i="1" dirty="0" smtClean="0"/>
              <a:t> </a:t>
            </a:r>
            <a:endParaRPr lang="fr-FR" sz="1400" b="1" i="1" dirty="0"/>
          </a:p>
        </p:txBody>
      </p:sp>
    </p:spTree>
    <p:extLst>
      <p:ext uri="{BB962C8B-B14F-4D97-AF65-F5344CB8AC3E}">
        <p14:creationId xmlns:p14="http://schemas.microsoft.com/office/powerpoint/2010/main" val="3942350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1244497" y="6318001"/>
            <a:ext cx="3339225" cy="540000"/>
          </a:xfrm>
        </p:spPr>
        <p:txBody>
          <a:bodyPr/>
          <a:lstStyle/>
          <a:p>
            <a:r>
              <a:rPr lang="fr-FR" dirty="0" smtClean="0"/>
              <a:t>PRO SNC</a:t>
            </a:r>
            <a:endParaRPr lang="fr-FR" dirty="0"/>
          </a:p>
        </p:txBody>
      </p:sp>
      <p:sp>
        <p:nvSpPr>
          <p:cNvPr id="4" name="Titre 3"/>
          <p:cNvSpPr>
            <a:spLocks noGrp="1"/>
          </p:cNvSpPr>
          <p:nvPr>
            <p:ph type="title"/>
          </p:nvPr>
        </p:nvSpPr>
        <p:spPr/>
        <p:txBody>
          <a:bodyPr>
            <a:normAutofit/>
          </a:bodyPr>
          <a:lstStyle/>
          <a:p>
            <a:r>
              <a:rPr lang="fr-FR" dirty="0" smtClean="0"/>
              <a:t>Sommaire</a:t>
            </a:r>
            <a:endParaRPr lang="fr-FR" dirty="0"/>
          </a:p>
        </p:txBody>
      </p:sp>
      <p:sp>
        <p:nvSpPr>
          <p:cNvPr id="8" name="Espace réservé du pied de page 1"/>
          <p:cNvSpPr txBox="1">
            <a:spLocks/>
          </p:cNvSpPr>
          <p:nvPr/>
        </p:nvSpPr>
        <p:spPr>
          <a:xfrm>
            <a:off x="10605246" y="6318000"/>
            <a:ext cx="891427" cy="540000"/>
          </a:xfrm>
          <a:prstGeom prst="rect">
            <a:avLst/>
          </a:prstGeom>
        </p:spPr>
        <p:txBody>
          <a:bodyPr vert="horz" lIns="91440" tIns="45720" rIns="91440" bIns="45720" rtlCol="0" anchor="ctr"/>
          <a:lstStyle>
            <a:defPPr>
              <a:defRPr lang="fr-FR"/>
            </a:defPPr>
            <a:lvl1pPr marL="0" algn="l" defTabSz="914400" rtl="0" eaLnBrk="1" latinLnBrk="0" hangingPunct="1">
              <a:defRPr sz="1000" b="0" i="0" kern="1200">
                <a:solidFill>
                  <a:srgbClr val="1D1D74"/>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2</a:t>
            </a:fld>
            <a:endParaRPr lang="fr-FR"/>
          </a:p>
        </p:txBody>
      </p:sp>
      <p:sp>
        <p:nvSpPr>
          <p:cNvPr id="6" name="Espace réservé de la date 5"/>
          <p:cNvSpPr>
            <a:spLocks noGrp="1"/>
          </p:cNvSpPr>
          <p:nvPr>
            <p:ph type="dt" sz="half" idx="10"/>
          </p:nvPr>
        </p:nvSpPr>
        <p:spPr/>
        <p:txBody>
          <a:bodyPr/>
          <a:lstStyle/>
          <a:p>
            <a:r>
              <a:rPr lang="fr-FR" dirty="0" err="1" smtClean="0"/>
              <a:t>C.Berthe</a:t>
            </a:r>
            <a:r>
              <a:rPr lang="fr-FR" dirty="0" smtClean="0"/>
              <a:t> AT-1103538</a:t>
            </a:r>
            <a:endParaRPr lang="fr-FR" dirty="0"/>
          </a:p>
        </p:txBody>
      </p:sp>
      <p:sp>
        <p:nvSpPr>
          <p:cNvPr id="9" name="Espace réservé du contenu 3"/>
          <p:cNvSpPr>
            <a:spLocks noGrp="1"/>
          </p:cNvSpPr>
          <p:nvPr>
            <p:ph sz="half" idx="1"/>
          </p:nvPr>
        </p:nvSpPr>
        <p:spPr>
          <a:xfrm>
            <a:off x="947738" y="2363788"/>
            <a:ext cx="7585075" cy="2579687"/>
          </a:xfrm>
        </p:spPr>
        <p:txBody>
          <a:bodyPr/>
          <a:lstStyle/>
          <a:p>
            <a:pPr marL="0" indent="0">
              <a:spcBef>
                <a:spcPct val="0"/>
              </a:spcBef>
              <a:buNone/>
              <a:defRPr/>
            </a:pPr>
            <a:r>
              <a:rPr lang="fr-FR" sz="2000" b="1" dirty="0">
                <a:solidFill>
                  <a:srgbClr val="7030A0"/>
                </a:solidFill>
              </a:rPr>
              <a:t>1 – </a:t>
            </a:r>
            <a:r>
              <a:rPr lang="fr-FR" sz="2000" b="1" dirty="0" smtClean="0">
                <a:solidFill>
                  <a:srgbClr val="7030A0"/>
                </a:solidFill>
              </a:rPr>
              <a:t>Sureté des Accès  (AF-UGA-UGB)</a:t>
            </a:r>
            <a:endParaRPr lang="fr-FR" sz="2000" b="1" dirty="0">
              <a:solidFill>
                <a:srgbClr val="7030A0"/>
              </a:solidFill>
              <a:latin typeface="Arial" charset="0"/>
            </a:endParaRPr>
          </a:p>
          <a:p>
            <a:pPr marL="0" indent="0">
              <a:spcBef>
                <a:spcPct val="0"/>
              </a:spcBef>
              <a:buNone/>
              <a:defRPr/>
            </a:pPr>
            <a:r>
              <a:rPr lang="fr-FR" sz="2000" b="1" dirty="0">
                <a:solidFill>
                  <a:srgbClr val="7030A0"/>
                </a:solidFill>
                <a:latin typeface="Arial" charset="0"/>
              </a:rPr>
              <a:t>2</a:t>
            </a:r>
            <a:r>
              <a:rPr lang="fr-FR" sz="2000" b="1" dirty="0" smtClean="0">
                <a:solidFill>
                  <a:srgbClr val="7030A0"/>
                </a:solidFill>
                <a:latin typeface="Arial" charset="0"/>
              </a:rPr>
              <a:t> </a:t>
            </a:r>
            <a:r>
              <a:rPr lang="fr-FR" sz="2000" b="1" dirty="0">
                <a:solidFill>
                  <a:srgbClr val="7030A0"/>
                </a:solidFill>
                <a:latin typeface="Arial" charset="0"/>
              </a:rPr>
              <a:t>– </a:t>
            </a:r>
            <a:r>
              <a:rPr lang="fr-FR" sz="2000" b="1" dirty="0" smtClean="0">
                <a:solidFill>
                  <a:srgbClr val="7030A0"/>
                </a:solidFill>
                <a:latin typeface="Arial" charset="0"/>
              </a:rPr>
              <a:t>Surveillance Radiologique TCR 		</a:t>
            </a:r>
            <a:r>
              <a:rPr lang="fr-FR" sz="2000" b="1" dirty="0" err="1" smtClean="0">
                <a:solidFill>
                  <a:schemeClr val="accent2"/>
                </a:solidFill>
                <a:latin typeface="Arial" charset="0"/>
              </a:rPr>
              <a:t>Q.Tura</a:t>
            </a:r>
            <a:endParaRPr lang="fr-FR" sz="2000" b="1" dirty="0">
              <a:solidFill>
                <a:schemeClr val="accent2"/>
              </a:solidFill>
              <a:latin typeface="Arial" charset="0"/>
            </a:endParaRPr>
          </a:p>
          <a:p>
            <a:pPr marL="0" indent="0">
              <a:spcBef>
                <a:spcPct val="0"/>
              </a:spcBef>
              <a:buNone/>
              <a:defRPr/>
            </a:pPr>
            <a:r>
              <a:rPr lang="fr-FR" sz="2000" b="1" dirty="0">
                <a:solidFill>
                  <a:srgbClr val="7030A0"/>
                </a:solidFill>
                <a:latin typeface="Arial" charset="0"/>
              </a:rPr>
              <a:t>3</a:t>
            </a:r>
            <a:r>
              <a:rPr lang="fr-FR" sz="2000" b="1" dirty="0" smtClean="0">
                <a:solidFill>
                  <a:srgbClr val="7030A0"/>
                </a:solidFill>
                <a:latin typeface="Arial" charset="0"/>
              </a:rPr>
              <a:t> </a:t>
            </a:r>
            <a:r>
              <a:rPr lang="fr-FR" sz="2000" b="1" dirty="0">
                <a:solidFill>
                  <a:srgbClr val="7030A0"/>
                </a:solidFill>
                <a:latin typeface="Arial" charset="0"/>
              </a:rPr>
              <a:t>– </a:t>
            </a:r>
            <a:r>
              <a:rPr lang="fr-FR" sz="2000" b="1" dirty="0" smtClean="0">
                <a:solidFill>
                  <a:srgbClr val="7030A0"/>
                </a:solidFill>
                <a:latin typeface="Arial" charset="0"/>
              </a:rPr>
              <a:t>Dosimétrie opérationnelle</a:t>
            </a:r>
            <a:endParaRPr lang="fr-FR" sz="2000" b="1" dirty="0">
              <a:solidFill>
                <a:srgbClr val="7030A0"/>
              </a:solidFill>
              <a:latin typeface="Arial" charset="0"/>
            </a:endParaRPr>
          </a:p>
          <a:p>
            <a:pPr marL="0" indent="0">
              <a:spcBef>
                <a:spcPct val="0"/>
              </a:spcBef>
              <a:buNone/>
              <a:defRPr/>
            </a:pPr>
            <a:r>
              <a:rPr lang="fr-FR" sz="2000" b="1" dirty="0">
                <a:solidFill>
                  <a:srgbClr val="7030A0"/>
                </a:solidFill>
                <a:latin typeface="Arial" charset="0"/>
              </a:rPr>
              <a:t>4</a:t>
            </a:r>
            <a:r>
              <a:rPr lang="fr-FR" sz="2000" b="1" dirty="0" smtClean="0">
                <a:solidFill>
                  <a:srgbClr val="7030A0"/>
                </a:solidFill>
                <a:latin typeface="Arial" charset="0"/>
              </a:rPr>
              <a:t> </a:t>
            </a:r>
            <a:r>
              <a:rPr lang="fr-FR" sz="2000" b="1" dirty="0">
                <a:solidFill>
                  <a:srgbClr val="7030A0"/>
                </a:solidFill>
                <a:latin typeface="Arial" charset="0"/>
              </a:rPr>
              <a:t>– </a:t>
            </a:r>
            <a:r>
              <a:rPr lang="fr-FR" sz="2000" b="1" dirty="0" smtClean="0">
                <a:solidFill>
                  <a:srgbClr val="7030A0"/>
                </a:solidFill>
                <a:latin typeface="Arial" charset="0"/>
              </a:rPr>
              <a:t>RGA</a:t>
            </a:r>
            <a:endParaRPr lang="fr-FR" sz="2000" b="1" dirty="0">
              <a:solidFill>
                <a:srgbClr val="7030A0"/>
              </a:solidFill>
              <a:latin typeface="Arial" charset="0"/>
            </a:endParaRPr>
          </a:p>
          <a:p>
            <a:pPr marL="0" indent="0">
              <a:spcBef>
                <a:spcPct val="0"/>
              </a:spcBef>
              <a:buNone/>
              <a:defRPr/>
            </a:pPr>
            <a:r>
              <a:rPr lang="fr-FR" sz="2000" b="1" dirty="0" smtClean="0">
                <a:solidFill>
                  <a:srgbClr val="7030A0"/>
                </a:solidFill>
                <a:latin typeface="Arial" charset="0"/>
              </a:rPr>
              <a:t>5 </a:t>
            </a:r>
            <a:r>
              <a:rPr lang="fr-FR" sz="2000" b="1" dirty="0">
                <a:solidFill>
                  <a:srgbClr val="7030A0"/>
                </a:solidFill>
                <a:latin typeface="Arial" charset="0"/>
              </a:rPr>
              <a:t>– </a:t>
            </a:r>
            <a:r>
              <a:rPr lang="fr-FR" sz="2000" b="1" dirty="0" smtClean="0">
                <a:solidFill>
                  <a:srgbClr val="7030A0"/>
                </a:solidFill>
                <a:latin typeface="Arial" charset="0"/>
              </a:rPr>
              <a:t>Détection des fuites d’eau</a:t>
            </a:r>
          </a:p>
          <a:p>
            <a:pPr marL="0" indent="0">
              <a:spcBef>
                <a:spcPct val="0"/>
              </a:spcBef>
              <a:buNone/>
              <a:defRPr/>
            </a:pPr>
            <a:r>
              <a:rPr lang="fr-FR" sz="2000" b="1" dirty="0" smtClean="0">
                <a:solidFill>
                  <a:srgbClr val="7030A0"/>
                </a:solidFill>
                <a:latin typeface="Arial" charset="0"/>
              </a:rPr>
              <a:t>6 </a:t>
            </a:r>
            <a:r>
              <a:rPr lang="fr-FR" sz="2000" b="1" dirty="0">
                <a:solidFill>
                  <a:srgbClr val="7030A0"/>
                </a:solidFill>
                <a:latin typeface="Arial" charset="0"/>
              </a:rPr>
              <a:t>– </a:t>
            </a:r>
            <a:r>
              <a:rPr lang="fr-FR" sz="2000" b="1" dirty="0" smtClean="0">
                <a:solidFill>
                  <a:srgbClr val="7030A0"/>
                </a:solidFill>
                <a:latin typeface="Arial" charset="0"/>
              </a:rPr>
              <a:t>Détection </a:t>
            </a:r>
            <a:r>
              <a:rPr lang="fr-FR" sz="2000" b="1" dirty="0">
                <a:solidFill>
                  <a:srgbClr val="7030A0"/>
                </a:solidFill>
                <a:latin typeface="Arial" charset="0"/>
              </a:rPr>
              <a:t>anoxie </a:t>
            </a:r>
            <a:r>
              <a:rPr lang="fr-FR" sz="2000" b="1" dirty="0" err="1">
                <a:solidFill>
                  <a:srgbClr val="7030A0"/>
                </a:solidFill>
                <a:latin typeface="Arial" charset="0"/>
              </a:rPr>
              <a:t>explosimètrie</a:t>
            </a:r>
            <a:endParaRPr lang="fr-FR" sz="2000" b="1" dirty="0">
              <a:solidFill>
                <a:srgbClr val="7030A0"/>
              </a:solidFill>
              <a:latin typeface="Arial" charset="0"/>
            </a:endParaRPr>
          </a:p>
          <a:p>
            <a:pPr marL="0" indent="0">
              <a:spcBef>
                <a:spcPct val="0"/>
              </a:spcBef>
              <a:buNone/>
              <a:defRPr/>
            </a:pPr>
            <a:r>
              <a:rPr lang="fr-FR" sz="2000" b="1" dirty="0">
                <a:solidFill>
                  <a:srgbClr val="7030A0"/>
                </a:solidFill>
                <a:latin typeface="Arial" charset="0"/>
              </a:rPr>
              <a:t>7</a:t>
            </a:r>
            <a:r>
              <a:rPr lang="fr-FR" sz="2000" b="1" dirty="0" smtClean="0">
                <a:solidFill>
                  <a:srgbClr val="7030A0"/>
                </a:solidFill>
                <a:latin typeface="Arial" charset="0"/>
              </a:rPr>
              <a:t> – Aiguillage des </a:t>
            </a:r>
            <a:r>
              <a:rPr lang="fr-FR" sz="2000" b="1" dirty="0">
                <a:solidFill>
                  <a:srgbClr val="7030A0"/>
                </a:solidFill>
                <a:latin typeface="Arial" charset="0"/>
              </a:rPr>
              <a:t>f</a:t>
            </a:r>
            <a:r>
              <a:rPr lang="fr-FR" sz="2000" b="1" dirty="0" smtClean="0">
                <a:solidFill>
                  <a:srgbClr val="7030A0"/>
                </a:solidFill>
                <a:latin typeface="Arial" charset="0"/>
              </a:rPr>
              <a:t>lux de pompage</a:t>
            </a:r>
          </a:p>
          <a:p>
            <a:pPr>
              <a:spcBef>
                <a:spcPct val="0"/>
              </a:spcBef>
              <a:defRPr/>
            </a:pPr>
            <a:r>
              <a:rPr lang="fr-FR" sz="2000" b="1" dirty="0" smtClean="0">
                <a:solidFill>
                  <a:srgbClr val="7030A0"/>
                </a:solidFill>
                <a:latin typeface="Arial" charset="0"/>
              </a:rPr>
              <a:t>8 </a:t>
            </a:r>
            <a:r>
              <a:rPr lang="fr-FR" sz="2000" b="1" dirty="0">
                <a:solidFill>
                  <a:srgbClr val="7030A0"/>
                </a:solidFill>
                <a:latin typeface="Arial" charset="0"/>
              </a:rPr>
              <a:t>– </a:t>
            </a:r>
            <a:r>
              <a:rPr lang="fr-FR" sz="2000" b="1" dirty="0" smtClean="0">
                <a:solidFill>
                  <a:srgbClr val="7030A0"/>
                </a:solidFill>
                <a:latin typeface="Arial" charset="0"/>
              </a:rPr>
              <a:t>MIPPS				</a:t>
            </a:r>
            <a:r>
              <a:rPr lang="fr-FR" sz="2000" b="1" dirty="0">
                <a:solidFill>
                  <a:srgbClr val="7030A0"/>
                </a:solidFill>
                <a:latin typeface="Arial" charset="0"/>
              </a:rPr>
              <a:t>	</a:t>
            </a:r>
            <a:r>
              <a:rPr lang="fr-FR" sz="2000" b="1" dirty="0">
                <a:solidFill>
                  <a:schemeClr val="accent2"/>
                </a:solidFill>
                <a:latin typeface="Arial" charset="0"/>
              </a:rPr>
              <a:t>V. Desmezières</a:t>
            </a:r>
          </a:p>
          <a:p>
            <a:pPr marL="0" indent="0">
              <a:spcBef>
                <a:spcPct val="0"/>
              </a:spcBef>
              <a:buNone/>
              <a:defRPr/>
            </a:pPr>
            <a:endParaRPr lang="fr-FR" sz="2000" b="1" dirty="0">
              <a:solidFill>
                <a:srgbClr val="7030A0"/>
              </a:solidFill>
              <a:latin typeface="Arial" charset="0"/>
            </a:endParaRPr>
          </a:p>
          <a:p>
            <a:pPr marL="0" indent="0">
              <a:spcBef>
                <a:spcPct val="0"/>
              </a:spcBef>
              <a:buNone/>
              <a:defRPr/>
            </a:pPr>
            <a:endParaRPr lang="fr-FR" sz="2000" b="1" dirty="0">
              <a:latin typeface="Arial" charset="0"/>
            </a:endParaRPr>
          </a:p>
        </p:txBody>
      </p:sp>
    </p:spTree>
    <p:extLst>
      <p:ext uri="{BB962C8B-B14F-4D97-AF65-F5344CB8AC3E}">
        <p14:creationId xmlns:p14="http://schemas.microsoft.com/office/powerpoint/2010/main" val="1200046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PRO SNC</a:t>
            </a:r>
            <a:endParaRPr lang="fr-FR" dirty="0" smtClean="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20</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pic>
        <p:nvPicPr>
          <p:cNvPr id="6" name="Image 5"/>
          <p:cNvPicPr/>
          <p:nvPr/>
        </p:nvPicPr>
        <p:blipFill>
          <a:blip r:embed="rId2" cstate="print">
            <a:extLst>
              <a:ext uri="{28A0092B-C50C-407E-A947-70E740481C1C}">
                <a14:useLocalDpi xmlns:a14="http://schemas.microsoft.com/office/drawing/2010/main"/>
              </a:ext>
            </a:extLst>
          </a:blip>
          <a:srcRect/>
          <a:stretch>
            <a:fillRect/>
          </a:stretch>
        </p:blipFill>
        <p:spPr bwMode="auto">
          <a:xfrm>
            <a:off x="1345082" y="1169320"/>
            <a:ext cx="4341495" cy="3409950"/>
          </a:xfrm>
          <a:prstGeom prst="rect">
            <a:avLst/>
          </a:prstGeom>
          <a:noFill/>
          <a:ln>
            <a:noFill/>
          </a:ln>
        </p:spPr>
      </p:pic>
      <p:pic>
        <p:nvPicPr>
          <p:cNvPr id="7" name="Image 6" descr="Capture d’écra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8824" y="758039"/>
            <a:ext cx="4128839" cy="4653136"/>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1996335998"/>
              </p:ext>
            </p:extLst>
          </p:nvPr>
        </p:nvGraphicFramePr>
        <p:xfrm>
          <a:off x="289640" y="5281158"/>
          <a:ext cx="5753100" cy="685800"/>
        </p:xfrm>
        <a:graphic>
          <a:graphicData uri="http://schemas.openxmlformats.org/drawingml/2006/table">
            <a:tbl>
              <a:tblPr firstRow="1" firstCol="1" bandRow="1"/>
              <a:tblGrid>
                <a:gridCol w="1150620">
                  <a:extLst>
                    <a:ext uri="{9D8B030D-6E8A-4147-A177-3AD203B41FA5}">
                      <a16:colId xmlns:a16="http://schemas.microsoft.com/office/drawing/2014/main" val="4136410368"/>
                    </a:ext>
                  </a:extLst>
                </a:gridCol>
                <a:gridCol w="1150620">
                  <a:extLst>
                    <a:ext uri="{9D8B030D-6E8A-4147-A177-3AD203B41FA5}">
                      <a16:colId xmlns:a16="http://schemas.microsoft.com/office/drawing/2014/main" val="1143310695"/>
                    </a:ext>
                  </a:extLst>
                </a:gridCol>
                <a:gridCol w="1150620">
                  <a:extLst>
                    <a:ext uri="{9D8B030D-6E8A-4147-A177-3AD203B41FA5}">
                      <a16:colId xmlns:a16="http://schemas.microsoft.com/office/drawing/2014/main" val="57093651"/>
                    </a:ext>
                  </a:extLst>
                </a:gridCol>
                <a:gridCol w="1150620">
                  <a:extLst>
                    <a:ext uri="{9D8B030D-6E8A-4147-A177-3AD203B41FA5}">
                      <a16:colId xmlns:a16="http://schemas.microsoft.com/office/drawing/2014/main" val="261424219"/>
                    </a:ext>
                  </a:extLst>
                </a:gridCol>
                <a:gridCol w="1150620">
                  <a:extLst>
                    <a:ext uri="{9D8B030D-6E8A-4147-A177-3AD203B41FA5}">
                      <a16:colId xmlns:a16="http://schemas.microsoft.com/office/drawing/2014/main" val="3300731255"/>
                    </a:ext>
                  </a:extLst>
                </a:gridCol>
              </a:tblGrid>
              <a:tr h="0">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Faisceau radioactif conduit dans le hall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RPC-VN3-VRP</a:t>
                      </a:r>
                    </a:p>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 RPC-VN3-VRR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RPC-VN1-VRP</a:t>
                      </a:r>
                    </a:p>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 RPC-VN1-VRR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000" dirty="0">
                          <a:effectLst/>
                          <a:latin typeface="Arial Narrow" panose="020B0606020202030204" pitchFamily="34" charset="0"/>
                          <a:ea typeface="Times New Roman" panose="02020603050405020304" pitchFamily="18" charset="0"/>
                          <a:cs typeface="Times New Roman" panose="02020603050405020304" pitchFamily="18" charset="0"/>
                        </a:rPr>
                        <a:t>LS-EV5-VI1</a:t>
                      </a:r>
                      <a:endParaRPr lang="fr-FR" sz="1000" dirty="0">
                        <a:effectLst/>
                        <a:latin typeface="Arial Narrow" panose="020B0606020202030204" pitchFamily="34" charset="0"/>
                        <a:ea typeface="Times New Roman" panose="02020603050405020304" pitchFamily="18" charset="0"/>
                        <a:cs typeface="Times New Roman" panose="02020603050405020304" pitchFamily="18" charset="0"/>
                      </a:endParaRPr>
                    </a:p>
                    <a:p>
                      <a:pPr algn="ctr">
                        <a:spcBef>
                          <a:spcPts val="300"/>
                        </a:spcBef>
                        <a:spcAft>
                          <a:spcPts val="300"/>
                        </a:spcAft>
                      </a:pPr>
                      <a:r>
                        <a:rPr lang="en-US" sz="1000" dirty="0">
                          <a:effectLst/>
                          <a:latin typeface="Arial Narrow" panose="020B0606020202030204" pitchFamily="34" charset="0"/>
                          <a:ea typeface="Times New Roman" panose="02020603050405020304" pitchFamily="18" charset="0"/>
                          <a:cs typeface="Times New Roman" panose="02020603050405020304" pitchFamily="18" charset="0"/>
                        </a:rPr>
                        <a:t>+ LS-EV4-VI</a:t>
                      </a:r>
                      <a:endParaRPr lang="fr-FR" sz="1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000">
                          <a:effectLst/>
                          <a:latin typeface="Arial Narrow" panose="020B0606020202030204" pitchFamily="34" charset="0"/>
                          <a:ea typeface="Times New Roman" panose="02020603050405020304" pitchFamily="18" charset="0"/>
                          <a:cs typeface="Times New Roman" panose="02020603050405020304" pitchFamily="18" charset="0"/>
                        </a:rPr>
                        <a:t>LS-EV5-VI2</a:t>
                      </a:r>
                      <a:endParaRPr lang="fr-FR" sz="1000">
                        <a:effectLst/>
                        <a:latin typeface="Arial Narrow" panose="020B0606020202030204" pitchFamily="34" charset="0"/>
                        <a:ea typeface="Times New Roman" panose="02020603050405020304" pitchFamily="18" charset="0"/>
                        <a:cs typeface="Times New Roman" panose="02020603050405020304" pitchFamily="18" charset="0"/>
                      </a:endParaRPr>
                    </a:p>
                    <a:p>
                      <a:pPr algn="ctr">
                        <a:spcBef>
                          <a:spcPts val="300"/>
                        </a:spcBef>
                        <a:spcAft>
                          <a:spcPts val="300"/>
                        </a:spcAft>
                      </a:pPr>
                      <a:r>
                        <a:rPr lang="en-US" sz="1000">
                          <a:effectLst/>
                          <a:latin typeface="Arial Narrow" panose="020B0606020202030204" pitchFamily="34" charset="0"/>
                          <a:ea typeface="Times New Roman" panose="02020603050405020304" pitchFamily="18" charset="0"/>
                          <a:cs typeface="Times New Roman" panose="02020603050405020304" pitchFamily="18" charset="0"/>
                        </a:rPr>
                        <a:t>+ LT-EV4-VI</a:t>
                      </a:r>
                      <a:endParaRPr lang="fr-FR" sz="10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9749624"/>
                  </a:ext>
                </a:extLst>
              </a:tr>
              <a:tr h="0">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SPIRAL1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fermée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ouverte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fermée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ouverte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875790"/>
                  </a:ext>
                </a:extLst>
              </a:tr>
              <a:tr h="0">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SPIRAL2/S3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ouverte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fermée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fr-FR" sz="1000">
                          <a:effectLst/>
                          <a:latin typeface="Arial Narrow" panose="020B0606020202030204" pitchFamily="34" charset="0"/>
                          <a:ea typeface="Times New Roman" panose="02020603050405020304" pitchFamily="18" charset="0"/>
                          <a:cs typeface="Times New Roman" panose="02020603050405020304" pitchFamily="18" charset="0"/>
                        </a:rPr>
                        <a:t>ouverte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fr-FR" sz="1000" dirty="0">
                          <a:effectLst/>
                          <a:latin typeface="Arial Narrow" panose="020B0606020202030204" pitchFamily="34" charset="0"/>
                          <a:ea typeface="Times New Roman" panose="02020603050405020304" pitchFamily="18" charset="0"/>
                          <a:cs typeface="Times New Roman" panose="02020603050405020304" pitchFamily="18" charset="0"/>
                        </a:rPr>
                        <a:t>fermée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7861622"/>
                  </a:ext>
                </a:extLst>
              </a:tr>
            </a:tbl>
          </a:graphicData>
        </a:graphic>
      </p:graphicFrame>
      <p:sp>
        <p:nvSpPr>
          <p:cNvPr id="9" name="ZoneTexte 8"/>
          <p:cNvSpPr txBox="1"/>
          <p:nvPr/>
        </p:nvSpPr>
        <p:spPr>
          <a:xfrm>
            <a:off x="9428256" y="5329028"/>
            <a:ext cx="2160240" cy="369332"/>
          </a:xfrm>
          <a:prstGeom prst="rect">
            <a:avLst/>
          </a:prstGeom>
          <a:noFill/>
        </p:spPr>
        <p:txBody>
          <a:bodyPr wrap="square" rtlCol="0">
            <a:spAutoFit/>
          </a:bodyPr>
          <a:lstStyle/>
          <a:p>
            <a:r>
              <a:rPr lang="fr-FR" b="1" dirty="0">
                <a:solidFill>
                  <a:srgbClr val="7030A0"/>
                </a:solidFill>
              </a:rPr>
              <a:t>STB  à poursuivre</a:t>
            </a:r>
          </a:p>
        </p:txBody>
      </p:sp>
      <p:sp>
        <p:nvSpPr>
          <p:cNvPr id="10" name="Titre 2"/>
          <p:cNvSpPr>
            <a:spLocks noGrp="1"/>
          </p:cNvSpPr>
          <p:nvPr>
            <p:ph type="title"/>
          </p:nvPr>
        </p:nvSpPr>
        <p:spPr/>
        <p:txBody>
          <a:bodyPr>
            <a:normAutofit/>
          </a:bodyPr>
          <a:lstStyle/>
          <a:p>
            <a:r>
              <a:rPr lang="fr-FR" sz="2400" dirty="0" smtClean="0"/>
              <a:t>6-Aiguillage des flux de pompage</a:t>
            </a:r>
            <a:endParaRPr lang="fr-FR" sz="2400" dirty="0"/>
          </a:p>
        </p:txBody>
      </p:sp>
    </p:spTree>
    <p:extLst>
      <p:ext uri="{BB962C8B-B14F-4D97-AF65-F5344CB8AC3E}">
        <p14:creationId xmlns:p14="http://schemas.microsoft.com/office/powerpoint/2010/main" val="4262362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PRO SNC</a:t>
            </a:r>
            <a:endParaRPr lang="fr-FR" dirty="0" smtClean="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21</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95265" y="2441666"/>
            <a:ext cx="7401185" cy="3487214"/>
          </a:xfrm>
          <a:prstGeom prst="rect">
            <a:avLst/>
          </a:prstGeom>
        </p:spPr>
      </p:pic>
      <p:sp>
        <p:nvSpPr>
          <p:cNvPr id="7" name="Titre 8"/>
          <p:cNvSpPr txBox="1">
            <a:spLocks/>
          </p:cNvSpPr>
          <p:nvPr/>
        </p:nvSpPr>
        <p:spPr>
          <a:xfrm>
            <a:off x="695325" y="6216413"/>
            <a:ext cx="10801350" cy="7431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1" i="0" kern="1200" baseline="0">
                <a:solidFill>
                  <a:srgbClr val="ED7D31"/>
                </a:solidFill>
                <a:latin typeface="Arial" panose="020B0604020202020204" pitchFamily="34" charset="0"/>
                <a:ea typeface="+mj-ea"/>
                <a:cs typeface="Arial" panose="020B0604020202020204" pitchFamily="34" charset="0"/>
              </a:defRPr>
            </a:lvl1pPr>
          </a:lstStyle>
          <a:p>
            <a:pPr algn="ctr"/>
            <a:r>
              <a:rPr lang="fr-FR" sz="2200" dirty="0" smtClean="0">
                <a:solidFill>
                  <a:schemeClr val="tx1"/>
                </a:solidFill>
              </a:rPr>
              <a:t>STB : AT-495491 - 2021</a:t>
            </a:r>
            <a:endParaRPr lang="fr-FR" sz="3600" dirty="0">
              <a:solidFill>
                <a:schemeClr val="tx1"/>
              </a:solidFill>
            </a:endParaRPr>
          </a:p>
        </p:txBody>
      </p:sp>
      <p:sp>
        <p:nvSpPr>
          <p:cNvPr id="8" name="Titre 2"/>
          <p:cNvSpPr>
            <a:spLocks noGrp="1"/>
          </p:cNvSpPr>
          <p:nvPr>
            <p:ph type="title"/>
          </p:nvPr>
        </p:nvSpPr>
        <p:spPr/>
        <p:txBody>
          <a:bodyPr>
            <a:normAutofit/>
          </a:bodyPr>
          <a:lstStyle/>
          <a:p>
            <a:r>
              <a:rPr lang="fr-FR" sz="2400" dirty="0" smtClean="0"/>
              <a:t>6- MIPPS </a:t>
            </a:r>
            <a:r>
              <a:rPr lang="fr-FR" sz="2400" dirty="0"/>
              <a:t>: Objectifs </a:t>
            </a:r>
            <a:r>
              <a:rPr lang="fr-FR" sz="2400" dirty="0" smtClean="0"/>
              <a:t>: </a:t>
            </a:r>
            <a:r>
              <a:rPr lang="fr-FR" sz="2400" dirty="0"/>
              <a:t>Mesure d’Intensité en </a:t>
            </a:r>
            <a:r>
              <a:rPr lang="fr-FR" sz="2400" dirty="0" smtClean="0"/>
              <a:t>PPS</a:t>
            </a:r>
            <a:endParaRPr lang="fr-FR" sz="2400" dirty="0"/>
          </a:p>
        </p:txBody>
      </p:sp>
      <p:sp>
        <p:nvSpPr>
          <p:cNvPr id="20" name="Titre 8"/>
          <p:cNvSpPr txBox="1">
            <a:spLocks/>
          </p:cNvSpPr>
          <p:nvPr/>
        </p:nvSpPr>
        <p:spPr>
          <a:xfrm>
            <a:off x="425338" y="633308"/>
            <a:ext cx="10801350" cy="15208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1" i="0" kern="1200" baseline="0">
                <a:solidFill>
                  <a:srgbClr val="ED7D31"/>
                </a:solidFill>
                <a:latin typeface="Arial" panose="020B0604020202020204" pitchFamily="34" charset="0"/>
                <a:ea typeface="+mj-ea"/>
                <a:cs typeface="Arial" panose="020B0604020202020204" pitchFamily="34" charset="0"/>
              </a:defRPr>
            </a:lvl1pPr>
          </a:lstStyle>
          <a:p>
            <a:pPr algn="ctr"/>
            <a:r>
              <a:rPr lang="fr-FR" sz="4000" dirty="0" smtClean="0">
                <a:solidFill>
                  <a:schemeClr val="tx1"/>
                </a:solidFill>
              </a:rPr>
              <a:t>MIPPS</a:t>
            </a:r>
            <a:r>
              <a:rPr lang="fr-FR" dirty="0" smtClean="0">
                <a:solidFill>
                  <a:schemeClr val="tx1"/>
                </a:solidFill>
              </a:rPr>
              <a:t> </a:t>
            </a:r>
            <a:br>
              <a:rPr lang="fr-FR" dirty="0" smtClean="0">
                <a:solidFill>
                  <a:schemeClr val="tx1"/>
                </a:solidFill>
              </a:rPr>
            </a:br>
            <a:r>
              <a:rPr lang="fr-FR" sz="2700" dirty="0" smtClean="0">
                <a:solidFill>
                  <a:schemeClr val="tx1"/>
                </a:solidFill>
              </a:rPr>
              <a:t>Mesure d’Intensité en PPS</a:t>
            </a:r>
            <a:r>
              <a:rPr lang="fr-FR" sz="3100" dirty="0" smtClean="0">
                <a:solidFill>
                  <a:schemeClr val="tx1"/>
                </a:solidFill>
              </a:rPr>
              <a:t/>
            </a:r>
            <a:br>
              <a:rPr lang="fr-FR" sz="3100" dirty="0" smtClean="0">
                <a:solidFill>
                  <a:schemeClr val="tx1"/>
                </a:solidFill>
              </a:rPr>
            </a:br>
            <a:r>
              <a:rPr lang="fr-FR" sz="2200" dirty="0" smtClean="0">
                <a:solidFill>
                  <a:schemeClr val="tx1"/>
                </a:solidFill>
              </a:rPr>
              <a:t>STB : AT-495491 - 2021</a:t>
            </a:r>
            <a:endParaRPr lang="fr-FR" sz="3600" dirty="0">
              <a:solidFill>
                <a:schemeClr val="tx1"/>
              </a:solidFill>
            </a:endParaRPr>
          </a:p>
        </p:txBody>
      </p:sp>
    </p:spTree>
    <p:extLst>
      <p:ext uri="{BB962C8B-B14F-4D97-AF65-F5344CB8AC3E}">
        <p14:creationId xmlns:p14="http://schemas.microsoft.com/office/powerpoint/2010/main" val="20123639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PRO SNC</a:t>
            </a:r>
            <a:endParaRPr lang="fr-FR" dirty="0" smtClean="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22</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sp>
        <p:nvSpPr>
          <p:cNvPr id="7" name="Titre 8"/>
          <p:cNvSpPr txBox="1">
            <a:spLocks/>
          </p:cNvSpPr>
          <p:nvPr/>
        </p:nvSpPr>
        <p:spPr>
          <a:xfrm>
            <a:off x="695325" y="6216413"/>
            <a:ext cx="10801350" cy="7431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1" i="0" kern="1200" baseline="0">
                <a:solidFill>
                  <a:srgbClr val="ED7D31"/>
                </a:solidFill>
                <a:latin typeface="Arial" panose="020B0604020202020204" pitchFamily="34" charset="0"/>
                <a:ea typeface="+mj-ea"/>
                <a:cs typeface="Arial" panose="020B0604020202020204" pitchFamily="34" charset="0"/>
              </a:defRPr>
            </a:lvl1pPr>
          </a:lstStyle>
          <a:p>
            <a:pPr algn="ctr"/>
            <a:r>
              <a:rPr lang="fr-FR" sz="2200" dirty="0" smtClean="0">
                <a:solidFill>
                  <a:schemeClr val="tx1"/>
                </a:solidFill>
              </a:rPr>
              <a:t>STB : AT-495491 - 2021</a:t>
            </a:r>
            <a:endParaRPr lang="fr-FR" sz="3600" dirty="0">
              <a:solidFill>
                <a:schemeClr val="tx1"/>
              </a:solidFill>
            </a:endParaRPr>
          </a:p>
        </p:txBody>
      </p:sp>
      <p:sp>
        <p:nvSpPr>
          <p:cNvPr id="8" name="Titre 2"/>
          <p:cNvSpPr>
            <a:spLocks noGrp="1"/>
          </p:cNvSpPr>
          <p:nvPr>
            <p:ph type="title"/>
          </p:nvPr>
        </p:nvSpPr>
        <p:spPr/>
        <p:txBody>
          <a:bodyPr>
            <a:normAutofit/>
          </a:bodyPr>
          <a:lstStyle/>
          <a:p>
            <a:r>
              <a:rPr lang="fr-FR" sz="2400" dirty="0" smtClean="0"/>
              <a:t>6- MIPPS </a:t>
            </a:r>
            <a:r>
              <a:rPr lang="fr-FR" sz="2400" dirty="0"/>
              <a:t>: Objectifs </a:t>
            </a:r>
            <a:r>
              <a:rPr lang="fr-FR" sz="2400" dirty="0" smtClean="0"/>
              <a:t>: </a:t>
            </a:r>
            <a:r>
              <a:rPr lang="fr-FR" sz="2400" dirty="0"/>
              <a:t>Mesure d’Intensité en </a:t>
            </a:r>
            <a:r>
              <a:rPr lang="fr-FR" sz="2400" dirty="0" smtClean="0"/>
              <a:t>PPS</a:t>
            </a:r>
            <a:endParaRPr lang="fr-FR" sz="2400" dirty="0"/>
          </a:p>
        </p:txBody>
      </p:sp>
      <p:grpSp>
        <p:nvGrpSpPr>
          <p:cNvPr id="9" name="Groupe 8"/>
          <p:cNvGrpSpPr/>
          <p:nvPr/>
        </p:nvGrpSpPr>
        <p:grpSpPr>
          <a:xfrm>
            <a:off x="1733503" y="1176176"/>
            <a:ext cx="9144793" cy="4621169"/>
            <a:chOff x="-1327879" y="1698985"/>
            <a:chExt cx="9144793" cy="4621169"/>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879" y="1698985"/>
              <a:ext cx="9144793" cy="4621169"/>
            </a:xfrm>
            <a:prstGeom prst="rect">
              <a:avLst/>
            </a:prstGeom>
          </p:spPr>
        </p:pic>
        <p:sp>
          <p:nvSpPr>
            <p:cNvPr id="11" name="ZoneTexte 10"/>
            <p:cNvSpPr txBox="1"/>
            <p:nvPr/>
          </p:nvSpPr>
          <p:spPr>
            <a:xfrm>
              <a:off x="-817788" y="3673242"/>
              <a:ext cx="817788" cy="369332"/>
            </a:xfrm>
            <a:prstGeom prst="rect">
              <a:avLst/>
            </a:prstGeom>
            <a:solidFill>
              <a:schemeClr val="bg1">
                <a:lumMod val="85000"/>
              </a:schemeClr>
            </a:solidFill>
          </p:spPr>
          <p:txBody>
            <a:bodyPr wrap="none" rtlCol="0">
              <a:spAutoFit/>
            </a:bodyPr>
            <a:lstStyle/>
            <a:p>
              <a:r>
                <a:rPr lang="fr-FR" b="1" dirty="0" smtClean="0">
                  <a:solidFill>
                    <a:srgbClr val="0000FF"/>
                  </a:solidFill>
                </a:rPr>
                <a:t>RFQ1P</a:t>
              </a:r>
              <a:endParaRPr lang="fr-FR" b="1" dirty="0">
                <a:solidFill>
                  <a:srgbClr val="0000FF"/>
                </a:solidFill>
              </a:endParaRPr>
            </a:p>
          </p:txBody>
        </p:sp>
        <p:sp>
          <p:nvSpPr>
            <p:cNvPr id="12" name="ZoneTexte 11"/>
            <p:cNvSpPr txBox="1"/>
            <p:nvPr/>
          </p:nvSpPr>
          <p:spPr>
            <a:xfrm>
              <a:off x="5855370" y="2114301"/>
              <a:ext cx="1165063" cy="369332"/>
            </a:xfrm>
            <a:prstGeom prst="rect">
              <a:avLst/>
            </a:prstGeom>
            <a:solidFill>
              <a:schemeClr val="bg1">
                <a:lumMod val="85000"/>
              </a:schemeClr>
            </a:solidFill>
          </p:spPr>
          <p:txBody>
            <a:bodyPr wrap="none" rtlCol="0">
              <a:spAutoFit/>
            </a:bodyPr>
            <a:lstStyle/>
            <a:p>
              <a:r>
                <a:rPr lang="fr-FR" b="1" dirty="0" smtClean="0">
                  <a:solidFill>
                    <a:srgbClr val="0000FF"/>
                  </a:solidFill>
                </a:rPr>
                <a:t>Hall DESIR</a:t>
              </a:r>
              <a:endParaRPr lang="fr-FR" b="1" dirty="0">
                <a:solidFill>
                  <a:srgbClr val="0000FF"/>
                </a:solidFill>
              </a:endParaRPr>
            </a:p>
          </p:txBody>
        </p:sp>
        <p:sp>
          <p:nvSpPr>
            <p:cNvPr id="13" name="ZoneTexte 12"/>
            <p:cNvSpPr txBox="1"/>
            <p:nvPr/>
          </p:nvSpPr>
          <p:spPr>
            <a:xfrm>
              <a:off x="-772909" y="1864689"/>
              <a:ext cx="567143" cy="369332"/>
            </a:xfrm>
            <a:prstGeom prst="rect">
              <a:avLst/>
            </a:prstGeom>
            <a:solidFill>
              <a:schemeClr val="bg1">
                <a:lumMod val="85000"/>
              </a:schemeClr>
            </a:solidFill>
          </p:spPr>
          <p:txBody>
            <a:bodyPr wrap="none" rtlCol="0">
              <a:spAutoFit/>
            </a:bodyPr>
            <a:lstStyle/>
            <a:p>
              <a:r>
                <a:rPr lang="fr-FR" b="1" dirty="0" smtClean="0">
                  <a:solidFill>
                    <a:srgbClr val="0000FF"/>
                  </a:solidFill>
                </a:rPr>
                <a:t>HRS</a:t>
              </a:r>
              <a:endParaRPr lang="fr-FR" b="1" dirty="0">
                <a:solidFill>
                  <a:srgbClr val="0000FF"/>
                </a:solidFill>
              </a:endParaRPr>
            </a:p>
          </p:txBody>
        </p:sp>
        <p:sp>
          <p:nvSpPr>
            <p:cNvPr id="14" name="ZoneTexte 13"/>
            <p:cNvSpPr txBox="1"/>
            <p:nvPr/>
          </p:nvSpPr>
          <p:spPr>
            <a:xfrm>
              <a:off x="1188381" y="5406836"/>
              <a:ext cx="1827873" cy="369332"/>
            </a:xfrm>
            <a:prstGeom prst="rect">
              <a:avLst/>
            </a:prstGeom>
            <a:solidFill>
              <a:schemeClr val="bg1">
                <a:lumMod val="85000"/>
              </a:schemeClr>
            </a:solidFill>
          </p:spPr>
          <p:txBody>
            <a:bodyPr wrap="none" rtlCol="0">
              <a:spAutoFit/>
            </a:bodyPr>
            <a:lstStyle/>
            <a:p>
              <a:r>
                <a:rPr lang="fr-FR" b="1" dirty="0" smtClean="0">
                  <a:solidFill>
                    <a:srgbClr val="0000FF"/>
                  </a:solidFill>
                </a:rPr>
                <a:t>Faisceaux S</a:t>
              </a:r>
              <a:r>
                <a:rPr lang="fr-FR" b="1" baseline="30000" dirty="0" smtClean="0">
                  <a:solidFill>
                    <a:srgbClr val="0000FF"/>
                  </a:solidFill>
                </a:rPr>
                <a:t>3</a:t>
              </a:r>
              <a:r>
                <a:rPr lang="fr-FR" b="1" dirty="0" smtClean="0">
                  <a:solidFill>
                    <a:srgbClr val="0000FF"/>
                  </a:solidFill>
                </a:rPr>
                <a:t>/SP1</a:t>
              </a:r>
              <a:endParaRPr lang="fr-FR" b="1" dirty="0">
                <a:solidFill>
                  <a:srgbClr val="0000FF"/>
                </a:solidFill>
              </a:endParaRPr>
            </a:p>
          </p:txBody>
        </p:sp>
        <p:sp>
          <p:nvSpPr>
            <p:cNvPr id="15" name="ZoneTexte 14"/>
            <p:cNvSpPr txBox="1"/>
            <p:nvPr/>
          </p:nvSpPr>
          <p:spPr>
            <a:xfrm>
              <a:off x="5039471" y="4666400"/>
              <a:ext cx="1630062" cy="369332"/>
            </a:xfrm>
            <a:prstGeom prst="rect">
              <a:avLst/>
            </a:prstGeom>
            <a:solidFill>
              <a:schemeClr val="bg1">
                <a:lumMod val="85000"/>
              </a:schemeClr>
            </a:solidFill>
            <a:ln w="28575">
              <a:solidFill>
                <a:srgbClr val="FF0000"/>
              </a:solidFill>
            </a:ln>
          </p:spPr>
          <p:txBody>
            <a:bodyPr wrap="none" rtlCol="0">
              <a:spAutoFit/>
            </a:bodyPr>
            <a:lstStyle/>
            <a:p>
              <a:r>
                <a:rPr lang="fr-FR" b="1" dirty="0" smtClean="0">
                  <a:solidFill>
                    <a:srgbClr val="FF0000"/>
                  </a:solidFill>
                </a:rPr>
                <a:t>Position MIPPS</a:t>
              </a:r>
              <a:endParaRPr lang="fr-FR" b="1" dirty="0">
                <a:solidFill>
                  <a:srgbClr val="FF0000"/>
                </a:solidFill>
              </a:endParaRPr>
            </a:p>
          </p:txBody>
        </p:sp>
        <p:cxnSp>
          <p:nvCxnSpPr>
            <p:cNvPr id="16" name="Connecteur droit avec flèche 15"/>
            <p:cNvCxnSpPr>
              <a:stCxn id="15" idx="0"/>
            </p:cNvCxnSpPr>
            <p:nvPr/>
          </p:nvCxnSpPr>
          <p:spPr>
            <a:xfrm flipH="1" flipV="1">
              <a:off x="5173579" y="3633537"/>
              <a:ext cx="680923" cy="10328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Flèche droite 16"/>
            <p:cNvSpPr/>
            <p:nvPr/>
          </p:nvSpPr>
          <p:spPr>
            <a:xfrm rot="20508897">
              <a:off x="1692352" y="5041218"/>
              <a:ext cx="819933" cy="215287"/>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17"/>
            <p:cNvSpPr/>
            <p:nvPr/>
          </p:nvSpPr>
          <p:spPr>
            <a:xfrm rot="1314722">
              <a:off x="1442699" y="3649067"/>
              <a:ext cx="819933" cy="215287"/>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1679234" y="2293941"/>
              <a:ext cx="1074590" cy="369332"/>
            </a:xfrm>
            <a:prstGeom prst="rect">
              <a:avLst/>
            </a:prstGeom>
            <a:solidFill>
              <a:schemeClr val="bg1">
                <a:lumMod val="85000"/>
              </a:schemeClr>
            </a:solidFill>
          </p:spPr>
          <p:txBody>
            <a:bodyPr wrap="none" rtlCol="0">
              <a:spAutoFit/>
            </a:bodyPr>
            <a:lstStyle/>
            <a:p>
              <a:r>
                <a:rPr lang="fr-FR" b="1" dirty="0" smtClean="0">
                  <a:solidFill>
                    <a:srgbClr val="0000FF"/>
                  </a:solidFill>
                </a:rPr>
                <a:t>Local 311</a:t>
              </a:r>
              <a:endParaRPr lang="fr-FR" b="1" dirty="0">
                <a:solidFill>
                  <a:srgbClr val="0000FF"/>
                </a:solidFill>
              </a:endParaRPr>
            </a:p>
          </p:txBody>
        </p:sp>
      </p:grpSp>
    </p:spTree>
    <p:extLst>
      <p:ext uri="{BB962C8B-B14F-4D97-AF65-F5344CB8AC3E}">
        <p14:creationId xmlns:p14="http://schemas.microsoft.com/office/powerpoint/2010/main" val="596257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PRO SNC</a:t>
            </a:r>
            <a:endParaRPr lang="fr-FR" dirty="0" smtClean="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23</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sp>
        <p:nvSpPr>
          <p:cNvPr id="10" name="Titre 2"/>
          <p:cNvSpPr>
            <a:spLocks noGrp="1"/>
          </p:cNvSpPr>
          <p:nvPr>
            <p:ph type="title"/>
          </p:nvPr>
        </p:nvSpPr>
        <p:spPr/>
        <p:txBody>
          <a:bodyPr>
            <a:normAutofit/>
          </a:bodyPr>
          <a:lstStyle/>
          <a:p>
            <a:r>
              <a:rPr lang="fr-FR" sz="2400" dirty="0" smtClean="0"/>
              <a:t>6- MIPPS </a:t>
            </a:r>
            <a:r>
              <a:rPr lang="fr-FR" sz="2400" dirty="0"/>
              <a:t>: Objectifs </a:t>
            </a:r>
            <a:r>
              <a:rPr lang="fr-FR" sz="2400" dirty="0" smtClean="0"/>
              <a:t>: </a:t>
            </a:r>
            <a:r>
              <a:rPr lang="fr-FR" sz="2400" dirty="0"/>
              <a:t>Mesure d’Intensité en </a:t>
            </a:r>
            <a:r>
              <a:rPr lang="fr-FR" sz="2400" dirty="0" smtClean="0"/>
              <a:t>PPS</a:t>
            </a:r>
            <a:endParaRPr lang="fr-FR" sz="2400" dirty="0"/>
          </a:p>
        </p:txBody>
      </p:sp>
      <p:sp>
        <p:nvSpPr>
          <p:cNvPr id="15" name="Espace réservé du contenu 17"/>
          <p:cNvSpPr txBox="1">
            <a:spLocks/>
          </p:cNvSpPr>
          <p:nvPr/>
        </p:nvSpPr>
        <p:spPr>
          <a:xfrm>
            <a:off x="367342" y="1013830"/>
            <a:ext cx="11814559" cy="5178082"/>
          </a:xfrm>
          <a:prstGeom prst="rect">
            <a:avLst/>
          </a:prstGeom>
        </p:spPr>
        <p:txBody>
          <a:bodyPr>
            <a:norm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spcBef>
                <a:spcPts val="1000"/>
              </a:spcBef>
              <a:buFont typeface="Arial" panose="020B0604020202020204" pitchFamily="34" charset="0"/>
              <a:buChar char="•"/>
            </a:pPr>
            <a:r>
              <a:rPr lang="fr-FR" sz="1800" b="1" dirty="0">
                <a:latin typeface="+mn-lt"/>
                <a:cs typeface="+mn-cs"/>
              </a:rPr>
              <a:t>Fonction du système MIPPS </a:t>
            </a:r>
          </a:p>
          <a:p>
            <a:pPr marL="541338" lvl="1" indent="-360363">
              <a:buFont typeface="Wingdings" panose="05000000000000000000" pitchFamily="2" charset="2"/>
              <a:buChar char="q"/>
            </a:pPr>
            <a:r>
              <a:rPr lang="fr-FR" sz="1800" dirty="0" smtClean="0"/>
              <a:t>Monitorer la radioactivité (</a:t>
            </a:r>
            <a:r>
              <a:rPr lang="fr-FR" sz="1800" dirty="0" err="1" smtClean="0"/>
              <a:t>DeD</a:t>
            </a:r>
            <a:r>
              <a:rPr lang="fr-FR" sz="1800" dirty="0" smtClean="0"/>
              <a:t> </a:t>
            </a:r>
            <a:r>
              <a:rPr lang="fr-FR" sz="1800" dirty="0" smtClean="0">
                <a:latin typeface="Symbol" panose="05050102010706020507" pitchFamily="18" charset="2"/>
              </a:rPr>
              <a:t>b</a:t>
            </a:r>
            <a:r>
              <a:rPr lang="fr-FR" sz="1800" dirty="0" smtClean="0"/>
              <a:t>, </a:t>
            </a:r>
            <a:r>
              <a:rPr lang="fr-FR" sz="1800" dirty="0" smtClean="0">
                <a:latin typeface="Symbol" panose="05050102010706020507" pitchFamily="18" charset="2"/>
              </a:rPr>
              <a:t>g</a:t>
            </a:r>
            <a:r>
              <a:rPr lang="fr-FR" sz="1800" dirty="0" smtClean="0"/>
              <a:t>, n) transférée dans le Hall DESIR : surveillance et historique</a:t>
            </a:r>
          </a:p>
          <a:p>
            <a:pPr marL="998538" lvl="2" indent="-360363">
              <a:buFont typeface="Wingdings" panose="05000000000000000000" pitchFamily="2" charset="2"/>
              <a:buChar char="q"/>
            </a:pPr>
            <a:r>
              <a:rPr lang="fr-FR" sz="1600" dirty="0" smtClean="0"/>
              <a:t>Alerter sur l’accroissement de la radioactivité susceptible de conduire à un dépassement de </a:t>
            </a:r>
            <a:r>
              <a:rPr lang="fr-FR" sz="1600" dirty="0" err="1" smtClean="0"/>
              <a:t>DeD</a:t>
            </a:r>
            <a:r>
              <a:rPr lang="fr-FR" sz="1600" dirty="0" smtClean="0"/>
              <a:t> (seuils) </a:t>
            </a:r>
          </a:p>
          <a:p>
            <a:pPr marL="998538" lvl="2" indent="-360363">
              <a:buFont typeface="Wingdings" panose="05000000000000000000" pitchFamily="2" charset="2"/>
              <a:buChar char="q"/>
            </a:pPr>
            <a:r>
              <a:rPr lang="fr-FR" sz="1600" dirty="0" smtClean="0"/>
              <a:t>Couper le faisceau ou en réduire l’intensité en prévention (réaction en amont de l’UGB)</a:t>
            </a:r>
          </a:p>
          <a:p>
            <a:pPr marL="541338" lvl="1" indent="-360363">
              <a:buFont typeface="Symbol" panose="05050102010706020507" pitchFamily="18" charset="2"/>
              <a:buChar char="Þ"/>
            </a:pPr>
            <a:r>
              <a:rPr lang="fr-FR" sz="1800" dirty="0" smtClean="0">
                <a:solidFill>
                  <a:srgbClr val="FF0000"/>
                </a:solidFill>
              </a:rPr>
              <a:t>Participe à la protection des utilisateurs présents dans le Hall</a:t>
            </a:r>
          </a:p>
          <a:p>
            <a:pPr marL="180975" lvl="1" indent="0">
              <a:buNone/>
            </a:pPr>
            <a:endParaRPr lang="fr-FR" sz="1800" b="1" dirty="0" smtClean="0">
              <a:solidFill>
                <a:srgbClr val="FF0000"/>
              </a:solidFill>
            </a:endParaRPr>
          </a:p>
          <a:p>
            <a:pPr marL="180975" lvl="1" indent="0">
              <a:buNone/>
            </a:pPr>
            <a:endParaRPr lang="fr-FR" sz="1800" b="1" dirty="0" smtClean="0"/>
          </a:p>
          <a:p>
            <a:pPr marL="228600" indent="-228600">
              <a:spcBef>
                <a:spcPts val="1000"/>
              </a:spcBef>
              <a:buFont typeface="Arial" panose="020B0604020202020204" pitchFamily="34" charset="0"/>
              <a:buChar char="•"/>
            </a:pPr>
            <a:r>
              <a:rPr lang="fr-FR" sz="1800" b="1" dirty="0">
                <a:latin typeface="+mn-lt"/>
                <a:cs typeface="+mn-cs"/>
              </a:rPr>
              <a:t>Le concept envisagé </a:t>
            </a:r>
          </a:p>
          <a:p>
            <a:pPr marL="541338" lvl="1" indent="-360363">
              <a:buFont typeface="Wingdings" panose="05000000000000000000" pitchFamily="2" charset="2"/>
              <a:buChar char="q"/>
            </a:pPr>
            <a:r>
              <a:rPr lang="fr-FR" sz="1800" dirty="0" smtClean="0"/>
              <a:t>Ecran semi-</a:t>
            </a:r>
            <a:r>
              <a:rPr lang="fr-FR" sz="1800" dirty="0" err="1" smtClean="0"/>
              <a:t>interceptif</a:t>
            </a:r>
            <a:r>
              <a:rPr lang="fr-FR" sz="1800" dirty="0" smtClean="0"/>
              <a:t> (10%) </a:t>
            </a:r>
          </a:p>
          <a:p>
            <a:pPr marL="541338" lvl="1" indent="-360363">
              <a:buFont typeface="Wingdings" panose="05000000000000000000" pitchFamily="2" charset="2"/>
              <a:buChar char="q"/>
            </a:pPr>
            <a:r>
              <a:rPr lang="fr-FR" sz="1800" dirty="0" smtClean="0"/>
              <a:t>Ensemble de détecteurs </a:t>
            </a:r>
            <a:r>
              <a:rPr lang="fr-FR" sz="1800" dirty="0" smtClean="0">
                <a:latin typeface="Symbol" panose="05050102010706020507" pitchFamily="18" charset="2"/>
              </a:rPr>
              <a:t>b</a:t>
            </a:r>
            <a:r>
              <a:rPr lang="fr-FR" sz="1800" dirty="0" smtClean="0"/>
              <a:t>, </a:t>
            </a:r>
            <a:r>
              <a:rPr lang="fr-FR" sz="1800" dirty="0" smtClean="0">
                <a:latin typeface="Symbol" panose="05050102010706020507" pitchFamily="18" charset="2"/>
              </a:rPr>
              <a:t>g</a:t>
            </a:r>
            <a:r>
              <a:rPr lang="fr-FR" sz="1800" dirty="0" smtClean="0"/>
              <a:t>, n avec écrantage du bruit de fond</a:t>
            </a:r>
          </a:p>
          <a:p>
            <a:pPr marL="541338" lvl="1" indent="-360363">
              <a:buFont typeface="Wingdings" panose="05000000000000000000" pitchFamily="2" charset="2"/>
              <a:buChar char="q"/>
            </a:pPr>
            <a:r>
              <a:rPr lang="fr-FR" sz="1800" dirty="0"/>
              <a:t>Reflet de l’ambiance radiologique dans le Hall</a:t>
            </a:r>
          </a:p>
          <a:p>
            <a:pPr marL="541338" lvl="1" indent="-360363">
              <a:buFont typeface="Wingdings" panose="05000000000000000000" pitchFamily="2" charset="2"/>
              <a:buChar char="q"/>
            </a:pPr>
            <a:endParaRPr lang="fr-FR" sz="1800" dirty="0" smtClean="0"/>
          </a:p>
        </p:txBody>
      </p:sp>
      <p:pic>
        <p:nvPicPr>
          <p:cNvPr id="16" name="Imag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93402" y="3100217"/>
            <a:ext cx="4588499" cy="2589041"/>
          </a:xfrm>
          <a:prstGeom prst="rect">
            <a:avLst/>
          </a:prstGeom>
        </p:spPr>
      </p:pic>
      <p:sp>
        <p:nvSpPr>
          <p:cNvPr id="17" name="Rectangle 16"/>
          <p:cNvSpPr/>
          <p:nvPr/>
        </p:nvSpPr>
        <p:spPr>
          <a:xfrm>
            <a:off x="7673922" y="6091421"/>
            <a:ext cx="2980496" cy="307777"/>
          </a:xfrm>
          <a:prstGeom prst="rect">
            <a:avLst/>
          </a:prstGeom>
        </p:spPr>
        <p:txBody>
          <a:bodyPr wrap="none">
            <a:spAutoFit/>
          </a:bodyPr>
          <a:lstStyle/>
          <a:p>
            <a:r>
              <a:rPr lang="fr-FR" sz="1400" b="1" i="1" dirty="0" smtClean="0"/>
              <a:t>Architecture fonctionnelle </a:t>
            </a:r>
            <a:r>
              <a:rPr lang="fr-FR" sz="1400" b="1" i="1" dirty="0"/>
              <a:t>- AT495491</a:t>
            </a:r>
          </a:p>
        </p:txBody>
      </p:sp>
      <p:sp>
        <p:nvSpPr>
          <p:cNvPr id="22" name="Titre 8"/>
          <p:cNvSpPr txBox="1">
            <a:spLocks/>
          </p:cNvSpPr>
          <p:nvPr/>
        </p:nvSpPr>
        <p:spPr>
          <a:xfrm>
            <a:off x="7673922" y="6490135"/>
            <a:ext cx="1981192" cy="27108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200" b="1" i="0" kern="1200" baseline="0">
                <a:solidFill>
                  <a:srgbClr val="ED7D31"/>
                </a:solidFill>
                <a:latin typeface="Arial" panose="020B0604020202020204" pitchFamily="34" charset="0"/>
                <a:ea typeface="+mj-ea"/>
                <a:cs typeface="Arial" panose="020B0604020202020204" pitchFamily="34" charset="0"/>
              </a:defRPr>
            </a:lvl1pPr>
          </a:lstStyle>
          <a:p>
            <a:r>
              <a:rPr lang="fr-FR" sz="1400" i="1" dirty="0">
                <a:solidFill>
                  <a:schemeClr val="tx1"/>
                </a:solidFill>
                <a:latin typeface="+mn-lt"/>
                <a:ea typeface="+mn-ea"/>
                <a:cs typeface="+mn-cs"/>
              </a:rPr>
              <a:t>STB : AT-495491 - 2021</a:t>
            </a:r>
          </a:p>
        </p:txBody>
      </p:sp>
      <p:sp>
        <p:nvSpPr>
          <p:cNvPr id="11" name="Rectangle 10"/>
          <p:cNvSpPr/>
          <p:nvPr/>
        </p:nvSpPr>
        <p:spPr>
          <a:xfrm>
            <a:off x="2477093" y="6471786"/>
            <a:ext cx="3965508" cy="307777"/>
          </a:xfrm>
          <a:prstGeom prst="rect">
            <a:avLst/>
          </a:prstGeom>
        </p:spPr>
        <p:txBody>
          <a:bodyPr wrap="square">
            <a:spAutoFit/>
          </a:bodyPr>
          <a:lstStyle/>
          <a:p>
            <a:r>
              <a:rPr lang="fr-FR" sz="1400" b="1" i="1" dirty="0" smtClean="0"/>
              <a:t>Acteurs </a:t>
            </a:r>
            <a:r>
              <a:rPr lang="fr-FR" sz="1400" b="1" i="1" dirty="0"/>
              <a:t>:  </a:t>
            </a:r>
            <a:r>
              <a:rPr lang="fr-FR" sz="1400" b="1" i="1" dirty="0" err="1"/>
              <a:t>Desmezières.V</a:t>
            </a:r>
            <a:r>
              <a:rPr lang="fr-FR" sz="1400" b="1" i="1" dirty="0" smtClean="0"/>
              <a:t>, </a:t>
            </a:r>
            <a:r>
              <a:rPr lang="fr-FR" sz="1400" b="1" i="1" dirty="0" err="1" smtClean="0"/>
              <a:t>Thomas.JC</a:t>
            </a:r>
            <a:endParaRPr lang="fr-FR" sz="1400" b="1" i="1" dirty="0"/>
          </a:p>
        </p:txBody>
      </p:sp>
    </p:spTree>
    <p:extLst>
      <p:ext uri="{BB962C8B-B14F-4D97-AF65-F5344CB8AC3E}">
        <p14:creationId xmlns:p14="http://schemas.microsoft.com/office/powerpoint/2010/main" val="3256478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PRO SNC</a:t>
            </a:r>
            <a:endParaRPr lang="fr-FR" dirty="0" smtClean="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24</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sp>
        <p:nvSpPr>
          <p:cNvPr id="10" name="Titre 2"/>
          <p:cNvSpPr>
            <a:spLocks noGrp="1"/>
          </p:cNvSpPr>
          <p:nvPr>
            <p:ph type="title"/>
          </p:nvPr>
        </p:nvSpPr>
        <p:spPr/>
        <p:txBody>
          <a:bodyPr>
            <a:normAutofit/>
          </a:bodyPr>
          <a:lstStyle/>
          <a:p>
            <a:r>
              <a:rPr lang="fr-FR" sz="2400" dirty="0" smtClean="0"/>
              <a:t>6- MIPPS : Etudes</a:t>
            </a:r>
            <a:endParaRPr lang="fr-FR" sz="2400" dirty="0"/>
          </a:p>
        </p:txBody>
      </p:sp>
      <p:pic>
        <p:nvPicPr>
          <p:cNvPr id="11"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3931" y="4236884"/>
            <a:ext cx="3203448" cy="1942301"/>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54384" y="5484241"/>
            <a:ext cx="737616" cy="694944"/>
          </a:xfrm>
          <a:prstGeom prst="rect">
            <a:avLst/>
          </a:prstGeom>
        </p:spPr>
      </p:pic>
      <p:sp>
        <p:nvSpPr>
          <p:cNvPr id="13" name="Rectangle 12"/>
          <p:cNvSpPr/>
          <p:nvPr/>
        </p:nvSpPr>
        <p:spPr>
          <a:xfrm>
            <a:off x="8923931" y="6220082"/>
            <a:ext cx="1787990" cy="307777"/>
          </a:xfrm>
          <a:prstGeom prst="rect">
            <a:avLst/>
          </a:prstGeom>
        </p:spPr>
        <p:txBody>
          <a:bodyPr wrap="none">
            <a:spAutoFit/>
          </a:bodyPr>
          <a:lstStyle/>
          <a:p>
            <a:r>
              <a:rPr lang="fr-FR" sz="1400" b="1" i="1" dirty="0"/>
              <a:t>Pépin </a:t>
            </a:r>
            <a:r>
              <a:rPr lang="fr-FR" sz="1400" b="1" i="1" dirty="0" smtClean="0"/>
              <a:t>Bouchon - 2021</a:t>
            </a:r>
            <a:endParaRPr lang="fr-FR" sz="1400" b="1" i="1" dirty="0"/>
          </a:p>
        </p:txBody>
      </p:sp>
      <p:pic>
        <p:nvPicPr>
          <p:cNvPr id="14" name="Imag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4026" y="2223483"/>
            <a:ext cx="3243353" cy="1566808"/>
          </a:xfrm>
          <a:prstGeom prst="rect">
            <a:avLst/>
          </a:prstGeom>
        </p:spPr>
      </p:pic>
      <p:sp>
        <p:nvSpPr>
          <p:cNvPr id="15" name="Rectangle 14"/>
          <p:cNvSpPr/>
          <p:nvPr/>
        </p:nvSpPr>
        <p:spPr>
          <a:xfrm>
            <a:off x="8923931" y="3790291"/>
            <a:ext cx="1545038" cy="307777"/>
          </a:xfrm>
          <a:prstGeom prst="rect">
            <a:avLst/>
          </a:prstGeom>
        </p:spPr>
        <p:txBody>
          <a:bodyPr wrap="none">
            <a:spAutoFit/>
          </a:bodyPr>
          <a:lstStyle/>
          <a:p>
            <a:r>
              <a:rPr lang="fr-FR" sz="1400" b="1" i="1" dirty="0" smtClean="0"/>
              <a:t>Orientation - 2019</a:t>
            </a:r>
            <a:endParaRPr lang="fr-FR" sz="1400" b="1" i="1" dirty="0"/>
          </a:p>
        </p:txBody>
      </p:sp>
      <p:sp>
        <p:nvSpPr>
          <p:cNvPr id="16" name="Espace réservé du contenu 17"/>
          <p:cNvSpPr txBox="1">
            <a:spLocks/>
          </p:cNvSpPr>
          <p:nvPr/>
        </p:nvSpPr>
        <p:spPr>
          <a:xfrm>
            <a:off x="283465" y="794336"/>
            <a:ext cx="11908535" cy="5178082"/>
          </a:xfrm>
          <a:prstGeom prst="rect">
            <a:avLst/>
          </a:prstGeom>
        </p:spPr>
        <p:txBody>
          <a:bodyPr>
            <a:normAutofit/>
          </a:bodyPr>
          <a:lst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00000"/>
              </a:lnSpc>
              <a:spcBef>
                <a:spcPts val="1000"/>
              </a:spcBef>
              <a:buFont typeface="Arial" panose="020B0604020202020204" pitchFamily="34" charset="0"/>
              <a:buChar char="•"/>
            </a:pPr>
            <a:r>
              <a:rPr lang="fr-FR" b="1" dirty="0">
                <a:latin typeface="+mn-lt"/>
                <a:cs typeface="+mn-cs"/>
              </a:rPr>
              <a:t>Travail réalisé (3 stages d’élèves ingénieurs de l’ENSICAEN en 2020, 2021 et 2023 – V. Desmezières, A. Madeline, A. Trudel, J. </a:t>
            </a:r>
            <a:r>
              <a:rPr lang="fr-FR" b="1" dirty="0" err="1" smtClean="0">
                <a:latin typeface="+mn-lt"/>
                <a:cs typeface="+mn-cs"/>
              </a:rPr>
              <a:t>Sayen</a:t>
            </a:r>
            <a:r>
              <a:rPr lang="fr-FR" b="1" dirty="0" smtClean="0">
                <a:latin typeface="+mn-lt"/>
                <a:cs typeface="+mn-cs"/>
              </a:rPr>
              <a:t>,</a:t>
            </a:r>
            <a:r>
              <a:rPr lang="fr-FR" dirty="0" smtClean="0"/>
              <a:t> </a:t>
            </a:r>
            <a:r>
              <a:rPr lang="fr-FR" b="1" dirty="0">
                <a:latin typeface="+mn-lt"/>
                <a:cs typeface="+mn-cs"/>
              </a:rPr>
              <a:t>Jean-Claude ANGELIQUE du (ENSI Caen)</a:t>
            </a:r>
            <a:r>
              <a:rPr lang="fr-FR" b="1" dirty="0">
                <a:latin typeface="+mn-lt"/>
                <a:cs typeface="+mn-cs"/>
              </a:rPr>
              <a:t> </a:t>
            </a:r>
            <a:r>
              <a:rPr lang="fr-FR" b="1" dirty="0" smtClean="0">
                <a:latin typeface="+mn-lt"/>
                <a:cs typeface="+mn-cs"/>
              </a:rPr>
              <a:t>)</a:t>
            </a:r>
            <a:endParaRPr lang="fr-FR" b="1" dirty="0">
              <a:latin typeface="+mn-lt"/>
              <a:cs typeface="+mn-cs"/>
            </a:endParaRPr>
          </a:p>
          <a:p>
            <a:pPr marL="541338" lvl="1" indent="-360363">
              <a:buFont typeface="Wingdings" panose="05000000000000000000" pitchFamily="2" charset="2"/>
              <a:buChar char="q"/>
            </a:pPr>
            <a:r>
              <a:rPr lang="fr-FR" sz="1800" dirty="0" smtClean="0"/>
              <a:t>Etudes menées</a:t>
            </a:r>
          </a:p>
          <a:p>
            <a:pPr marL="998538" lvl="2" indent="-360363">
              <a:buFont typeface="Wingdings" panose="05000000000000000000" pitchFamily="2" charset="2"/>
              <a:buChar char="q"/>
            </a:pPr>
            <a:r>
              <a:rPr lang="fr-FR" dirty="0" smtClean="0"/>
              <a:t>2020: Simulations MCNP et GEANT 4 sur la faisabilité d’un monitorage dans un environnement bruité (HRS et réducteur)</a:t>
            </a:r>
          </a:p>
          <a:p>
            <a:pPr marL="998538" lvl="2" indent="-360363">
              <a:buFont typeface="Wingdings" panose="05000000000000000000" pitchFamily="2" charset="2"/>
              <a:buChar char="q"/>
            </a:pPr>
            <a:r>
              <a:rPr lang="fr-FR" dirty="0" smtClean="0"/>
              <a:t>2021: Upgrade du programme automate des balises SPR, qualification en </a:t>
            </a:r>
            <a:r>
              <a:rPr lang="fr-FR" dirty="0" smtClean="0">
                <a:sym typeface="Symbol" panose="05050102010706020507" pitchFamily="18" charset="2"/>
              </a:rPr>
              <a:t></a:t>
            </a:r>
            <a:r>
              <a:rPr lang="fr-FR" dirty="0" smtClean="0"/>
              <a:t> (60Co) et neutrons (</a:t>
            </a:r>
            <a:r>
              <a:rPr lang="fr-FR" dirty="0" err="1" smtClean="0"/>
              <a:t>AmBe</a:t>
            </a:r>
            <a:r>
              <a:rPr lang="fr-FR" dirty="0" smtClean="0"/>
              <a:t>)</a:t>
            </a:r>
          </a:p>
          <a:p>
            <a:pPr marL="1476000" lvl="3" indent="0">
              <a:buFont typeface="Arial" panose="020B0604020202020204" pitchFamily="34" charset="0"/>
              <a:buNone/>
            </a:pPr>
            <a:r>
              <a:rPr lang="fr-FR" sz="1400" dirty="0" smtClean="0"/>
              <a:t>Tests d’interception partielle du faisceau sur un profileur (faisceau stable Hall D)</a:t>
            </a:r>
          </a:p>
          <a:p>
            <a:pPr marL="998538" lvl="2" indent="-360363">
              <a:buFont typeface="Wingdings" panose="05000000000000000000" pitchFamily="2" charset="2"/>
              <a:buChar char="q"/>
            </a:pPr>
            <a:r>
              <a:rPr lang="fr-FR" dirty="0" smtClean="0"/>
              <a:t>2023: Etude de la conception pour la détection des </a:t>
            </a:r>
            <a:r>
              <a:rPr lang="fr-FR" dirty="0" smtClean="0">
                <a:sym typeface="Symbol" panose="05050102010706020507" pitchFamily="18" charset="2"/>
              </a:rPr>
              <a:t> et des </a:t>
            </a:r>
          </a:p>
          <a:p>
            <a:pPr marL="1476000" lvl="2" indent="0">
              <a:buFont typeface="Arial" panose="020B0604020202020204" pitchFamily="34" charset="0"/>
              <a:buNone/>
            </a:pPr>
            <a:r>
              <a:rPr lang="fr-FR" dirty="0" smtClean="0">
                <a:sym typeface="Symbol" panose="05050102010706020507" pitchFamily="18" charset="2"/>
              </a:rPr>
              <a:t>-&gt; Grandeurs dosimétriques à considérer</a:t>
            </a:r>
          </a:p>
          <a:p>
            <a:pPr marL="1476000" lvl="2" indent="0">
              <a:buFont typeface="Arial" panose="020B0604020202020204" pitchFamily="34" charset="0"/>
              <a:buNone/>
            </a:pPr>
            <a:r>
              <a:rPr lang="fr-FR" dirty="0" smtClean="0">
                <a:sym typeface="Symbol" panose="05050102010706020507" pitchFamily="18" charset="2"/>
              </a:rPr>
              <a:t>-&gt; Modélisation MCNP, et réponse pour les  et les </a:t>
            </a:r>
          </a:p>
          <a:p>
            <a:pPr marL="1476000" lvl="2" indent="0">
              <a:buFont typeface="Arial" panose="020B0604020202020204" pitchFamily="34" charset="0"/>
              <a:buNone/>
            </a:pPr>
            <a:r>
              <a:rPr lang="fr-FR" dirty="0" smtClean="0">
                <a:sym typeface="Symbol" panose="05050102010706020507" pitchFamily="18" charset="2"/>
              </a:rPr>
              <a:t>-&gt; Qualification méthode en comparant les simulations  aux mesures (</a:t>
            </a:r>
            <a:r>
              <a:rPr lang="fr-FR" baseline="30000" dirty="0" smtClean="0">
                <a:sym typeface="Symbol" panose="05050102010706020507" pitchFamily="18" charset="2"/>
              </a:rPr>
              <a:t>60</a:t>
            </a:r>
            <a:r>
              <a:rPr lang="fr-FR" dirty="0" smtClean="0">
                <a:sym typeface="Symbol" panose="05050102010706020507" pitchFamily="18" charset="2"/>
              </a:rPr>
              <a:t>Co)</a:t>
            </a:r>
          </a:p>
          <a:p>
            <a:pPr marL="1476000" lvl="2" indent="0">
              <a:buFont typeface="Arial" panose="020B0604020202020204" pitchFamily="34" charset="0"/>
              <a:buNone/>
            </a:pPr>
            <a:endParaRPr lang="fr-FR" sz="1800" b="1" dirty="0" smtClean="0"/>
          </a:p>
          <a:p>
            <a:pPr marL="228600" indent="-228600">
              <a:spcBef>
                <a:spcPts val="1000"/>
              </a:spcBef>
              <a:buFont typeface="Arial" panose="020B0604020202020204" pitchFamily="34" charset="0"/>
              <a:buChar char="•"/>
            </a:pPr>
            <a:r>
              <a:rPr lang="fr-FR" sz="1800" b="1" dirty="0">
                <a:latin typeface="+mn-lt"/>
                <a:cs typeface="+mn-cs"/>
              </a:rPr>
              <a:t>Statut du projet</a:t>
            </a:r>
          </a:p>
          <a:p>
            <a:pPr marL="541338" lvl="1" indent="-360363">
              <a:spcBef>
                <a:spcPts val="500"/>
              </a:spcBef>
              <a:buFont typeface="Wingdings" panose="05000000000000000000" pitchFamily="2" charset="2"/>
              <a:buChar char="q"/>
            </a:pPr>
            <a:r>
              <a:rPr lang="fr-FR" sz="1800" dirty="0">
                <a:latin typeface="+mn-lt"/>
                <a:cs typeface="+mn-cs"/>
              </a:rPr>
              <a:t>Finalisation de la conception du détecteur</a:t>
            </a:r>
          </a:p>
          <a:p>
            <a:pPr marL="541338" lvl="1" indent="-360363">
              <a:spcBef>
                <a:spcPts val="500"/>
              </a:spcBef>
              <a:buFont typeface="Wingdings" panose="05000000000000000000" pitchFamily="2" charset="2"/>
              <a:buChar char="q"/>
            </a:pPr>
            <a:r>
              <a:rPr lang="fr-FR" sz="1800" dirty="0">
                <a:latin typeface="+mn-lt"/>
                <a:cs typeface="+mn-cs"/>
              </a:rPr>
              <a:t>Chaîne électronique de mesure et API à développer</a:t>
            </a:r>
          </a:p>
          <a:p>
            <a:pPr marL="541338" lvl="1" indent="-360363">
              <a:spcBef>
                <a:spcPts val="500"/>
              </a:spcBef>
              <a:buFont typeface="Wingdings" panose="05000000000000000000" pitchFamily="2" charset="2"/>
              <a:buChar char="q"/>
            </a:pPr>
            <a:r>
              <a:rPr lang="fr-FR" sz="1800" dirty="0">
                <a:latin typeface="+mn-lt"/>
                <a:cs typeface="+mn-cs"/>
              </a:rPr>
              <a:t>Chambre MIPPS à concevoir et à intégrer (+ blindage, détecteurs)</a:t>
            </a:r>
          </a:p>
          <a:p>
            <a:endParaRPr lang="fr-FR" sz="1800" b="1" dirty="0" smtClean="0"/>
          </a:p>
        </p:txBody>
      </p:sp>
    </p:spTree>
    <p:extLst>
      <p:ext uri="{BB962C8B-B14F-4D97-AF65-F5344CB8AC3E}">
        <p14:creationId xmlns:p14="http://schemas.microsoft.com/office/powerpoint/2010/main" val="866805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996449"/>
            <a:ext cx="10801350" cy="1439863"/>
          </a:xfrm>
        </p:spPr>
        <p:txBody>
          <a:bodyPr/>
          <a:lstStyle/>
          <a:p>
            <a:r>
              <a:rPr lang="fr-FR" dirty="0" smtClean="0"/>
              <a:t>Merci pour votre attention</a:t>
            </a:r>
            <a:endParaRPr lang="fr-FR" dirty="0"/>
          </a:p>
        </p:txBody>
      </p:sp>
      <p:pic>
        <p:nvPicPr>
          <p:cNvPr id="3" name="Image 2"/>
          <p:cNvPicPr>
            <a:picLocks noChangeAspect="1"/>
          </p:cNvPicPr>
          <p:nvPr/>
        </p:nvPicPr>
        <p:blipFill rotWithShape="1">
          <a:blip r:embed="rId2"/>
          <a:srcRect t="1" b="328"/>
          <a:stretch/>
        </p:blipFill>
        <p:spPr>
          <a:xfrm>
            <a:off x="5095724" y="5265337"/>
            <a:ext cx="1847599" cy="1185705"/>
          </a:xfrm>
          <a:prstGeom prst="rect">
            <a:avLst/>
          </a:prstGeom>
        </p:spPr>
      </p:pic>
      <p:pic>
        <p:nvPicPr>
          <p:cNvPr id="6" name="Imag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13124" y="4673695"/>
            <a:ext cx="1393594" cy="2090391"/>
          </a:xfrm>
          <a:prstGeom prst="rect">
            <a:avLst/>
          </a:prstGeom>
        </p:spPr>
      </p:pic>
      <p:pic>
        <p:nvPicPr>
          <p:cNvPr id="4" name="Image 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676" y="84375"/>
            <a:ext cx="3469794" cy="2313196"/>
          </a:xfrm>
          <a:prstGeom prst="rect">
            <a:avLst/>
          </a:prstGeom>
        </p:spPr>
      </p:pic>
      <p:sp>
        <p:nvSpPr>
          <p:cNvPr id="7" name="Titre 1"/>
          <p:cNvSpPr txBox="1">
            <a:spLocks/>
          </p:cNvSpPr>
          <p:nvPr/>
        </p:nvSpPr>
        <p:spPr>
          <a:xfrm>
            <a:off x="0" y="3860897"/>
            <a:ext cx="10801350" cy="14398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a:lstStyle>
          <a:p>
            <a:r>
              <a:rPr lang="fr-FR" dirty="0" smtClean="0"/>
              <a:t>Merci aux acteurs de la Section et aux </a:t>
            </a:r>
            <a:r>
              <a:rPr lang="fr-FR" dirty="0" err="1" smtClean="0"/>
              <a:t>Evo</a:t>
            </a:r>
            <a:endParaRPr lang="fr-FR" dirty="0"/>
          </a:p>
        </p:txBody>
      </p:sp>
    </p:spTree>
    <p:extLst>
      <p:ext uri="{BB962C8B-B14F-4D97-AF65-F5344CB8AC3E}">
        <p14:creationId xmlns:p14="http://schemas.microsoft.com/office/powerpoint/2010/main" val="3508284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PRO SNC</a:t>
            </a:r>
            <a:endParaRPr lang="fr-FR" dirty="0"/>
          </a:p>
        </p:txBody>
      </p:sp>
      <p:sp>
        <p:nvSpPr>
          <p:cNvPr id="6" name="Titre 5"/>
          <p:cNvSpPr>
            <a:spLocks noGrp="1"/>
          </p:cNvSpPr>
          <p:nvPr>
            <p:ph type="title"/>
          </p:nvPr>
        </p:nvSpPr>
        <p:spPr>
          <a:xfrm>
            <a:off x="2" y="284"/>
            <a:ext cx="12191998" cy="655236"/>
          </a:xfrm>
        </p:spPr>
        <p:txBody>
          <a:bodyPr>
            <a:normAutofit/>
          </a:bodyPr>
          <a:lstStyle/>
          <a:p>
            <a:r>
              <a:rPr lang="fr-FR" sz="2400" dirty="0" smtClean="0"/>
              <a:t>1- Intro </a:t>
            </a:r>
            <a:r>
              <a:rPr lang="fr-FR" sz="2400" dirty="0"/>
              <a:t>: </a:t>
            </a:r>
            <a:r>
              <a:rPr lang="fr-FR" sz="2400" dirty="0" smtClean="0"/>
              <a:t>UGA-UGB-TCR-AF</a:t>
            </a:r>
            <a:endParaRPr lang="fr-FR" sz="2400" dirty="0"/>
          </a:p>
        </p:txBody>
      </p:sp>
      <p:sp>
        <p:nvSpPr>
          <p:cNvPr id="8" name="Espace réservé du pied de page 1"/>
          <p:cNvSpPr txBox="1">
            <a:spLocks/>
          </p:cNvSpPr>
          <p:nvPr/>
        </p:nvSpPr>
        <p:spPr>
          <a:xfrm>
            <a:off x="10605246" y="6318000"/>
            <a:ext cx="891427" cy="540000"/>
          </a:xfrm>
          <a:prstGeom prst="rect">
            <a:avLst/>
          </a:prstGeom>
        </p:spPr>
        <p:txBody>
          <a:bodyPr vert="horz" lIns="91440" tIns="45720" rIns="91440" bIns="45720" rtlCol="0" anchor="ctr"/>
          <a:lstStyle>
            <a:defPPr>
              <a:defRPr lang="fr-FR"/>
            </a:defPPr>
            <a:lvl1pPr marL="0" algn="l" defTabSz="914400" rtl="0" eaLnBrk="1" latinLnBrk="0" hangingPunct="1">
              <a:defRPr sz="1000" b="0" i="0" kern="1200">
                <a:solidFill>
                  <a:srgbClr val="1D1D74"/>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3</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sp>
        <p:nvSpPr>
          <p:cNvPr id="11" name="Espace réservé du contenu 5"/>
          <p:cNvSpPr>
            <a:spLocks noGrp="1"/>
          </p:cNvSpPr>
          <p:nvPr>
            <p:ph idx="1"/>
          </p:nvPr>
        </p:nvSpPr>
        <p:spPr>
          <a:xfrm>
            <a:off x="195783" y="756601"/>
            <a:ext cx="11800436" cy="5628417"/>
          </a:xfrm>
        </p:spPr>
        <p:txBody>
          <a:bodyPr>
            <a:normAutofit fontScale="92500" lnSpcReduction="10000"/>
          </a:bodyPr>
          <a:lstStyle/>
          <a:p>
            <a:pPr marL="285750" indent="-285750">
              <a:spcBef>
                <a:spcPts val="0"/>
              </a:spcBef>
              <a:buFont typeface="Wingdings" panose="05000000000000000000" pitchFamily="2" charset="2"/>
              <a:buChar char="Ø"/>
            </a:pPr>
            <a:r>
              <a:rPr lang="fr-FR" sz="1600" b="1" i="1" u="sng" dirty="0" smtClean="0">
                <a:solidFill>
                  <a:srgbClr val="7C4EC4"/>
                </a:solidFill>
                <a:effectLst>
                  <a:outerShdw blurRad="38100" dist="38100" dir="2700000" algn="tl">
                    <a:srgbClr val="000000">
                      <a:alpha val="43137"/>
                    </a:srgbClr>
                  </a:outerShdw>
                </a:effectLst>
                <a:sym typeface="Wingdings"/>
              </a:rPr>
              <a:t>UGA </a:t>
            </a:r>
            <a:r>
              <a:rPr lang="fr-FR" b="1" i="1" u="sng" dirty="0">
                <a:solidFill>
                  <a:srgbClr val="7C4EC4"/>
                </a:solidFill>
                <a:effectLst>
                  <a:outerShdw blurRad="38100" dist="38100" dir="2700000" algn="tl">
                    <a:srgbClr val="000000">
                      <a:alpha val="43137"/>
                    </a:srgbClr>
                  </a:outerShdw>
                </a:effectLst>
              </a:rPr>
              <a:t>(</a:t>
            </a:r>
            <a:r>
              <a:rPr lang="fr-FR" i="1" u="sng" dirty="0">
                <a:solidFill>
                  <a:srgbClr val="7C4EC4"/>
                </a:solidFill>
                <a:effectLst>
                  <a:outerShdw blurRad="38100" dist="38100" dir="2700000" algn="tl">
                    <a:srgbClr val="000000">
                      <a:alpha val="43137"/>
                    </a:srgbClr>
                  </a:outerShdw>
                </a:effectLst>
              </a:rPr>
              <a:t>Unité de gestion des </a:t>
            </a:r>
            <a:r>
              <a:rPr lang="fr-FR" i="1" u="sng" dirty="0" smtClean="0">
                <a:solidFill>
                  <a:srgbClr val="7C4EC4"/>
                </a:solidFill>
                <a:effectLst>
                  <a:outerShdw blurRad="38100" dist="38100" dir="2700000" algn="tl">
                    <a:srgbClr val="000000">
                      <a:alpha val="43137"/>
                    </a:srgbClr>
                  </a:outerShdw>
                </a:effectLst>
              </a:rPr>
              <a:t>accès)</a:t>
            </a:r>
            <a:r>
              <a:rPr lang="fr-FR" i="1" dirty="0" smtClean="0">
                <a:solidFill>
                  <a:srgbClr val="7C4EC4"/>
                </a:solidFill>
                <a:effectLst>
                  <a:outerShdw blurRad="38100" dist="38100" dir="2700000" algn="tl">
                    <a:srgbClr val="000000">
                      <a:alpha val="43137"/>
                    </a:srgbClr>
                  </a:outerShdw>
                </a:effectLst>
              </a:rPr>
              <a:t>                                     </a:t>
            </a:r>
            <a:r>
              <a:rPr lang="fr-FR" sz="1600" b="1" i="1" dirty="0" smtClean="0">
                <a:solidFill>
                  <a:srgbClr val="7C4EC4"/>
                </a:solidFill>
                <a:sym typeface="Wingdings"/>
              </a:rPr>
              <a:t>Prise en charge pa</a:t>
            </a:r>
            <a:r>
              <a:rPr lang="fr-FR" b="1" i="1" dirty="0" smtClean="0">
                <a:solidFill>
                  <a:srgbClr val="7C4EC4"/>
                </a:solidFill>
                <a:sym typeface="Wingdings"/>
              </a:rPr>
              <a:t>r le projet </a:t>
            </a:r>
            <a:r>
              <a:rPr lang="fr-FR" b="1" i="1" u="sng" dirty="0" smtClean="0">
                <a:solidFill>
                  <a:srgbClr val="7C4EC4"/>
                </a:solidFill>
                <a:effectLst>
                  <a:outerShdw blurRad="38100" dist="38100" dir="2700000" algn="tl">
                    <a:srgbClr val="000000">
                      <a:alpha val="43137"/>
                    </a:srgbClr>
                  </a:outerShdw>
                </a:effectLst>
              </a:rPr>
              <a:t>EVO_UGA</a:t>
            </a:r>
            <a:endParaRPr lang="fr-FR" sz="1400" u="sng" dirty="0" smtClean="0"/>
          </a:p>
          <a:p>
            <a:pPr marL="457200" lvl="1" indent="0">
              <a:spcBef>
                <a:spcPts val="0"/>
              </a:spcBef>
              <a:spcAft>
                <a:spcPts val="0"/>
              </a:spcAft>
              <a:buNone/>
            </a:pPr>
            <a:endParaRPr lang="fr-FR" sz="1400" u="sng" dirty="0"/>
          </a:p>
          <a:p>
            <a:pPr lvl="1">
              <a:spcBef>
                <a:spcPts val="0"/>
              </a:spcBef>
              <a:spcAft>
                <a:spcPts val="0"/>
              </a:spcAft>
              <a:buFont typeface="Wingdings" panose="05000000000000000000" pitchFamily="2" charset="2"/>
              <a:buChar char="Ø"/>
            </a:pPr>
            <a:r>
              <a:rPr lang="fr-FR" sz="1400" u="sng" dirty="0"/>
              <a:t>Traitement de l’obsolescence de </a:t>
            </a:r>
            <a:r>
              <a:rPr lang="fr-FR" sz="1400" u="sng" dirty="0" smtClean="0"/>
              <a:t>l’</a:t>
            </a:r>
            <a:r>
              <a:rPr lang="fr-FR" sz="1400" b="1" u="sng" dirty="0" smtClean="0"/>
              <a:t>UGA</a:t>
            </a:r>
            <a:r>
              <a:rPr lang="fr-FR" sz="1400" b="1" u="sng" dirty="0"/>
              <a:t> </a:t>
            </a:r>
            <a:r>
              <a:rPr lang="fr-FR" sz="1400" b="1" u="sng" dirty="0" smtClean="0"/>
              <a:t>du GANIL.</a:t>
            </a:r>
          </a:p>
          <a:p>
            <a:pPr marL="457200" lvl="1" indent="0">
              <a:spcBef>
                <a:spcPts val="0"/>
              </a:spcBef>
              <a:spcAft>
                <a:spcPts val="0"/>
              </a:spcAft>
              <a:buNone/>
            </a:pPr>
            <a:endParaRPr lang="fr-FR" sz="1400" dirty="0"/>
          </a:p>
          <a:p>
            <a:pPr lvl="1">
              <a:spcBef>
                <a:spcPts val="0"/>
              </a:spcBef>
              <a:spcAft>
                <a:spcPts val="0"/>
              </a:spcAft>
              <a:buFont typeface="Wingdings" panose="05000000000000000000" pitchFamily="2" charset="2"/>
              <a:buChar char="Ø"/>
            </a:pPr>
            <a:r>
              <a:rPr lang="fr-FR" sz="1400" dirty="0">
                <a:solidFill>
                  <a:srgbClr val="FF0000"/>
                </a:solidFill>
              </a:rPr>
              <a:t>Fournir pour le </a:t>
            </a:r>
            <a:r>
              <a:rPr lang="fr-FR" sz="1400" u="sng" dirty="0">
                <a:solidFill>
                  <a:srgbClr val="FF0000"/>
                </a:solidFill>
              </a:rPr>
              <a:t>programme DESIR</a:t>
            </a:r>
            <a:r>
              <a:rPr lang="fr-FR" sz="1400" dirty="0">
                <a:solidFill>
                  <a:srgbClr val="FF0000"/>
                </a:solidFill>
              </a:rPr>
              <a:t>, </a:t>
            </a:r>
            <a:r>
              <a:rPr lang="fr-FR" sz="1400" dirty="0" smtClean="0">
                <a:solidFill>
                  <a:srgbClr val="FF0000"/>
                </a:solidFill>
              </a:rPr>
              <a:t>l’UGA, le SAAF, le SRSA.</a:t>
            </a:r>
            <a:endParaRPr lang="fr-FR" sz="1400" dirty="0" smtClean="0"/>
          </a:p>
          <a:p>
            <a:pPr lvl="1">
              <a:spcBef>
                <a:spcPts val="0"/>
              </a:spcBef>
              <a:spcAft>
                <a:spcPts val="0"/>
              </a:spcAft>
              <a:buFont typeface="Wingdings" panose="05000000000000000000" pitchFamily="2" charset="2"/>
              <a:buChar char="Ø"/>
            </a:pPr>
            <a:endParaRPr lang="fr-FR" sz="1400" u="sng" dirty="0">
              <a:solidFill>
                <a:srgbClr val="FF0000"/>
              </a:solidFill>
            </a:endParaRPr>
          </a:p>
          <a:p>
            <a:pPr lvl="1">
              <a:spcBef>
                <a:spcPts val="0"/>
              </a:spcBef>
              <a:spcAft>
                <a:spcPts val="0"/>
              </a:spcAft>
              <a:buFont typeface="Wingdings" panose="05000000000000000000" pitchFamily="2" charset="2"/>
              <a:buChar char="Ø"/>
            </a:pPr>
            <a:r>
              <a:rPr lang="fr-FR" sz="1400" u="sng" dirty="0" smtClean="0">
                <a:solidFill>
                  <a:srgbClr val="FF0000"/>
                </a:solidFill>
              </a:rPr>
              <a:t>Fournir les sécurités faisceau</a:t>
            </a:r>
            <a:r>
              <a:rPr lang="fr-FR" sz="1400" dirty="0" smtClean="0">
                <a:solidFill>
                  <a:srgbClr val="FF0000"/>
                </a:solidFill>
              </a:rPr>
              <a:t> de DESIR (SF  Locales et SF </a:t>
            </a:r>
            <a:r>
              <a:rPr lang="fr-FR" sz="1400" dirty="0">
                <a:solidFill>
                  <a:srgbClr val="FF0000"/>
                </a:solidFill>
              </a:rPr>
              <a:t>Principales).</a:t>
            </a:r>
          </a:p>
          <a:p>
            <a:pPr lvl="1">
              <a:spcBef>
                <a:spcPts val="0"/>
              </a:spcBef>
              <a:spcAft>
                <a:spcPts val="0"/>
              </a:spcAft>
              <a:buFont typeface="Wingdings" panose="05000000000000000000" pitchFamily="2" charset="2"/>
              <a:buChar char="Ø"/>
            </a:pPr>
            <a:endParaRPr lang="fr-FR" sz="1400" dirty="0" smtClean="0">
              <a:solidFill>
                <a:srgbClr val="00B050"/>
              </a:solidFill>
            </a:endParaRPr>
          </a:p>
          <a:p>
            <a:pPr lvl="1">
              <a:spcBef>
                <a:spcPts val="0"/>
              </a:spcBef>
              <a:spcAft>
                <a:spcPts val="0"/>
              </a:spcAft>
              <a:buFont typeface="Wingdings" panose="05000000000000000000" pitchFamily="2" charset="2"/>
              <a:buChar char="Ø"/>
            </a:pPr>
            <a:r>
              <a:rPr lang="fr-FR" sz="1400" dirty="0" smtClean="0">
                <a:solidFill>
                  <a:srgbClr val="00B050"/>
                </a:solidFill>
              </a:rPr>
              <a:t>Demandes supplémentaires comme New Gain, Salle 4.</a:t>
            </a:r>
          </a:p>
          <a:p>
            <a:pPr lvl="1">
              <a:spcBef>
                <a:spcPts val="0"/>
              </a:spcBef>
              <a:spcAft>
                <a:spcPts val="0"/>
              </a:spcAft>
              <a:buFont typeface="Wingdings" panose="05000000000000000000" pitchFamily="2" charset="2"/>
              <a:buChar char="Ø"/>
            </a:pPr>
            <a:endParaRPr lang="fr-FR" sz="1400" dirty="0">
              <a:solidFill>
                <a:srgbClr val="00B050"/>
              </a:solidFill>
            </a:endParaRPr>
          </a:p>
          <a:p>
            <a:pPr lvl="1">
              <a:spcBef>
                <a:spcPts val="0"/>
              </a:spcBef>
              <a:buFont typeface="Wingdings" panose="05000000000000000000" pitchFamily="2" charset="2"/>
              <a:buChar char="Ø"/>
            </a:pPr>
            <a:r>
              <a:rPr lang="fr-FR" sz="1400" b="1" dirty="0">
                <a:solidFill>
                  <a:srgbClr val="002060"/>
                </a:solidFill>
              </a:rPr>
              <a:t>Chef de projet : </a:t>
            </a:r>
            <a:r>
              <a:rPr lang="fr-FR" sz="1400" b="1" dirty="0" err="1">
                <a:solidFill>
                  <a:srgbClr val="002060"/>
                </a:solidFill>
              </a:rPr>
              <a:t>Berthe.C</a:t>
            </a:r>
            <a:endParaRPr lang="fr-FR" sz="1400" b="1" dirty="0">
              <a:solidFill>
                <a:srgbClr val="002060"/>
              </a:solidFill>
            </a:endParaRPr>
          </a:p>
          <a:p>
            <a:pPr marL="457200" lvl="1" indent="0">
              <a:spcBef>
                <a:spcPts val="0"/>
              </a:spcBef>
              <a:spcAft>
                <a:spcPts val="0"/>
              </a:spcAft>
              <a:buNone/>
            </a:pPr>
            <a:endParaRPr lang="fr-FR" sz="1400" dirty="0" smtClean="0">
              <a:solidFill>
                <a:srgbClr val="00B050"/>
              </a:solidFill>
            </a:endParaRPr>
          </a:p>
          <a:p>
            <a:pPr marL="457200" lvl="1" indent="0">
              <a:spcBef>
                <a:spcPts val="0"/>
              </a:spcBef>
              <a:spcAft>
                <a:spcPts val="0"/>
              </a:spcAft>
              <a:buNone/>
            </a:pPr>
            <a:endParaRPr lang="fr-FR" sz="1400" dirty="0">
              <a:solidFill>
                <a:srgbClr val="00B050"/>
              </a:solidFill>
            </a:endParaRPr>
          </a:p>
          <a:p>
            <a:pPr marL="457200" lvl="1" indent="0">
              <a:spcBef>
                <a:spcPts val="0"/>
              </a:spcBef>
              <a:spcAft>
                <a:spcPts val="0"/>
              </a:spcAft>
              <a:buNone/>
            </a:pPr>
            <a:endParaRPr lang="fr-FR" sz="1400" dirty="0">
              <a:solidFill>
                <a:srgbClr val="00B050"/>
              </a:solidFill>
            </a:endParaRPr>
          </a:p>
          <a:p>
            <a:pPr marL="285750" indent="-285750">
              <a:spcBef>
                <a:spcPts val="0"/>
              </a:spcBef>
              <a:buFont typeface="Wingdings" panose="05000000000000000000" pitchFamily="2" charset="2"/>
              <a:buChar char="Ø"/>
            </a:pPr>
            <a:r>
              <a:rPr lang="fr-FR" sz="1400" dirty="0"/>
              <a:t> </a:t>
            </a:r>
            <a:r>
              <a:rPr lang="fr-FR" b="1" i="1" u="sng" dirty="0">
                <a:solidFill>
                  <a:srgbClr val="7C4EC4"/>
                </a:solidFill>
                <a:effectLst>
                  <a:outerShdw blurRad="38100" dist="38100" dir="2700000" algn="tl">
                    <a:srgbClr val="000000">
                      <a:alpha val="43137"/>
                    </a:srgbClr>
                  </a:outerShdw>
                </a:effectLst>
              </a:rPr>
              <a:t>UGB</a:t>
            </a:r>
            <a:r>
              <a:rPr lang="fr-FR" sz="1400" u="sng" dirty="0" smtClean="0">
                <a:effectLst>
                  <a:outerShdw blurRad="38100" dist="38100" dir="2700000" algn="tl">
                    <a:srgbClr val="000000">
                      <a:alpha val="43137"/>
                    </a:srgbClr>
                  </a:outerShdw>
                </a:effectLst>
              </a:rPr>
              <a:t>   </a:t>
            </a:r>
            <a:r>
              <a:rPr lang="fr-FR" sz="1400" b="1" i="1" u="sng" dirty="0">
                <a:solidFill>
                  <a:srgbClr val="7C4EC4"/>
                </a:solidFill>
                <a:effectLst>
                  <a:outerShdw blurRad="38100" dist="38100" dir="2700000" algn="tl">
                    <a:srgbClr val="000000">
                      <a:alpha val="43137"/>
                    </a:srgbClr>
                  </a:outerShdw>
                </a:effectLst>
              </a:rPr>
              <a:t>(Unité de gestion des Balises (..radiologiques</a:t>
            </a:r>
            <a:r>
              <a:rPr lang="fr-FR" sz="1400" b="1" i="1" u="sng" dirty="0" smtClean="0">
                <a:solidFill>
                  <a:srgbClr val="7C4EC4"/>
                </a:solidFill>
                <a:effectLst>
                  <a:outerShdw blurRad="38100" dist="38100" dir="2700000" algn="tl">
                    <a:srgbClr val="000000">
                      <a:alpha val="43137"/>
                    </a:srgbClr>
                  </a:outerShdw>
                </a:effectLst>
              </a:rPr>
              <a:t>))</a:t>
            </a:r>
            <a:r>
              <a:rPr lang="fr-FR" sz="1400" dirty="0" smtClean="0">
                <a:effectLst>
                  <a:outerShdw blurRad="38100" dist="38100" dir="2700000" algn="tl">
                    <a:srgbClr val="000000">
                      <a:alpha val="43137"/>
                    </a:srgbClr>
                  </a:outerShdw>
                </a:effectLst>
              </a:rPr>
              <a:t>           </a:t>
            </a:r>
            <a:r>
              <a:rPr lang="fr-FR" b="1" i="1" dirty="0" smtClean="0">
                <a:solidFill>
                  <a:srgbClr val="7C4EC4"/>
                </a:solidFill>
                <a:sym typeface="Wingdings"/>
              </a:rPr>
              <a:t>Prise </a:t>
            </a:r>
            <a:r>
              <a:rPr lang="fr-FR" b="1" i="1" dirty="0">
                <a:solidFill>
                  <a:srgbClr val="7C4EC4"/>
                </a:solidFill>
                <a:sym typeface="Wingdings"/>
              </a:rPr>
              <a:t>en </a:t>
            </a:r>
            <a:r>
              <a:rPr lang="fr-FR" b="1" i="1" dirty="0" smtClean="0">
                <a:solidFill>
                  <a:srgbClr val="7C4EC4"/>
                </a:solidFill>
                <a:sym typeface="Wingdings"/>
              </a:rPr>
              <a:t>charge par le projet </a:t>
            </a:r>
            <a:r>
              <a:rPr lang="fr-FR" b="1" i="1" u="sng" dirty="0" smtClean="0">
                <a:solidFill>
                  <a:srgbClr val="7C4EC4"/>
                </a:solidFill>
                <a:effectLst>
                  <a:outerShdw blurRad="38100" dist="38100" dir="2700000" algn="tl">
                    <a:srgbClr val="000000">
                      <a:alpha val="43137"/>
                    </a:srgbClr>
                  </a:outerShdw>
                </a:effectLst>
              </a:rPr>
              <a:t>EVO_UGB</a:t>
            </a:r>
            <a:r>
              <a:rPr lang="fr-FR" b="1" i="1" dirty="0" smtClean="0">
                <a:solidFill>
                  <a:srgbClr val="7C4EC4"/>
                </a:solidFill>
              </a:rPr>
              <a:t>  </a:t>
            </a:r>
            <a:endParaRPr lang="fr-FR" b="1" i="1" dirty="0">
              <a:solidFill>
                <a:srgbClr val="7C4EC4"/>
              </a:solidFill>
            </a:endParaRPr>
          </a:p>
          <a:p>
            <a:endParaRPr lang="fr-FR" sz="1400" dirty="0" smtClean="0"/>
          </a:p>
          <a:p>
            <a:pPr lvl="1">
              <a:spcBef>
                <a:spcPts val="0"/>
              </a:spcBef>
              <a:spcAft>
                <a:spcPts val="0"/>
              </a:spcAft>
              <a:buFont typeface="Wingdings" panose="05000000000000000000" pitchFamily="2" charset="2"/>
              <a:buChar char="Ø"/>
            </a:pPr>
            <a:r>
              <a:rPr lang="fr-FR" sz="1400" u="sng" dirty="0"/>
              <a:t>Traitement de l’obsolescence de </a:t>
            </a:r>
            <a:r>
              <a:rPr lang="fr-FR" sz="1400" u="sng" dirty="0" smtClean="0"/>
              <a:t>l’</a:t>
            </a:r>
            <a:r>
              <a:rPr lang="fr-FR" sz="1400" b="1" u="sng" dirty="0" smtClean="0"/>
              <a:t>UGB</a:t>
            </a:r>
            <a:r>
              <a:rPr lang="fr-FR" sz="1400" u="sng" dirty="0"/>
              <a:t> </a:t>
            </a:r>
            <a:r>
              <a:rPr lang="fr-FR" sz="1400" b="1" u="sng" dirty="0" smtClean="0"/>
              <a:t>du GANIL</a:t>
            </a:r>
            <a:endParaRPr lang="fr-FR" sz="1400" b="1" dirty="0"/>
          </a:p>
          <a:p>
            <a:pPr marL="457200" lvl="1" indent="0">
              <a:spcBef>
                <a:spcPts val="0"/>
              </a:spcBef>
              <a:spcAft>
                <a:spcPts val="0"/>
              </a:spcAft>
              <a:buNone/>
            </a:pPr>
            <a:endParaRPr lang="fr-FR" sz="1400" dirty="0"/>
          </a:p>
          <a:p>
            <a:pPr lvl="1">
              <a:spcBef>
                <a:spcPts val="0"/>
              </a:spcBef>
              <a:spcAft>
                <a:spcPts val="0"/>
              </a:spcAft>
              <a:buFont typeface="Wingdings" panose="05000000000000000000" pitchFamily="2" charset="2"/>
              <a:buChar char="Ø"/>
            </a:pPr>
            <a:r>
              <a:rPr lang="fr-FR" sz="1400" dirty="0">
                <a:solidFill>
                  <a:srgbClr val="FF0000"/>
                </a:solidFill>
              </a:rPr>
              <a:t>Fournir pour le </a:t>
            </a:r>
            <a:r>
              <a:rPr lang="fr-FR" sz="1400" u="sng" dirty="0">
                <a:solidFill>
                  <a:srgbClr val="FF0000"/>
                </a:solidFill>
              </a:rPr>
              <a:t>programme DESIR</a:t>
            </a:r>
            <a:r>
              <a:rPr lang="fr-FR" sz="1400" dirty="0">
                <a:solidFill>
                  <a:srgbClr val="FF0000"/>
                </a:solidFill>
              </a:rPr>
              <a:t>, </a:t>
            </a:r>
            <a:r>
              <a:rPr lang="fr-FR" sz="1400" dirty="0" smtClean="0">
                <a:solidFill>
                  <a:srgbClr val="FF0000"/>
                </a:solidFill>
              </a:rPr>
              <a:t>l’UGB.</a:t>
            </a:r>
          </a:p>
          <a:p>
            <a:pPr marL="457200" lvl="1" indent="0">
              <a:spcBef>
                <a:spcPts val="0"/>
              </a:spcBef>
              <a:spcAft>
                <a:spcPts val="0"/>
              </a:spcAft>
              <a:buNone/>
            </a:pPr>
            <a:endParaRPr lang="fr-FR" sz="1400" dirty="0">
              <a:solidFill>
                <a:srgbClr val="FF0000"/>
              </a:solidFill>
            </a:endParaRPr>
          </a:p>
          <a:p>
            <a:pPr lvl="1">
              <a:spcBef>
                <a:spcPts val="0"/>
              </a:spcBef>
              <a:buFont typeface="Wingdings" panose="05000000000000000000" pitchFamily="2" charset="2"/>
              <a:buChar char="Ø"/>
            </a:pPr>
            <a:r>
              <a:rPr lang="fr-FR" sz="1400" b="1" dirty="0">
                <a:solidFill>
                  <a:srgbClr val="002060"/>
                </a:solidFill>
              </a:rPr>
              <a:t>Chef de projet : </a:t>
            </a:r>
            <a:r>
              <a:rPr lang="fr-FR" sz="1400" b="1" dirty="0" err="1" smtClean="0">
                <a:solidFill>
                  <a:srgbClr val="002060"/>
                </a:solidFill>
              </a:rPr>
              <a:t>Trudel.A</a:t>
            </a:r>
            <a:endParaRPr lang="fr-FR" sz="1400" b="1" dirty="0">
              <a:solidFill>
                <a:srgbClr val="002060"/>
              </a:solidFill>
            </a:endParaRPr>
          </a:p>
          <a:p>
            <a:pPr lvl="1">
              <a:spcBef>
                <a:spcPts val="0"/>
              </a:spcBef>
              <a:spcAft>
                <a:spcPts val="0"/>
              </a:spcAft>
              <a:buFont typeface="Wingdings" panose="05000000000000000000" pitchFamily="2" charset="2"/>
              <a:buChar char="Ø"/>
            </a:pPr>
            <a:endParaRPr lang="fr-FR" sz="1400" dirty="0" smtClean="0">
              <a:solidFill>
                <a:srgbClr val="FF0000"/>
              </a:solidFill>
            </a:endParaRPr>
          </a:p>
          <a:p>
            <a:endParaRPr lang="fr-FR" sz="1400" dirty="0" smtClean="0"/>
          </a:p>
          <a:p>
            <a:pPr marL="285750" indent="-285750">
              <a:spcBef>
                <a:spcPts val="0"/>
              </a:spcBef>
              <a:buFont typeface="Wingdings" panose="05000000000000000000" pitchFamily="2" charset="2"/>
              <a:buChar char="Ø"/>
            </a:pPr>
            <a:r>
              <a:rPr lang="fr-FR" sz="1400" dirty="0"/>
              <a:t> </a:t>
            </a:r>
            <a:r>
              <a:rPr lang="fr-FR" b="1" i="1" u="sng" dirty="0">
                <a:solidFill>
                  <a:srgbClr val="7C4EC4"/>
                </a:solidFill>
              </a:rPr>
              <a:t>TCR </a:t>
            </a:r>
            <a:r>
              <a:rPr lang="fr-FR" b="1" i="1" u="sng" dirty="0" smtClean="0">
                <a:solidFill>
                  <a:srgbClr val="7C4EC4"/>
                </a:solidFill>
              </a:rPr>
              <a:t> </a:t>
            </a:r>
            <a:r>
              <a:rPr lang="fr-FR" b="1" i="1" u="sng" dirty="0">
                <a:solidFill>
                  <a:srgbClr val="7C4EC4"/>
                </a:solidFill>
              </a:rPr>
              <a:t>(Tableau de contrôle des </a:t>
            </a:r>
            <a:r>
              <a:rPr lang="fr-FR" b="1" i="1" u="sng" dirty="0" smtClean="0">
                <a:solidFill>
                  <a:srgbClr val="7C4EC4"/>
                </a:solidFill>
              </a:rPr>
              <a:t>rayonnements)</a:t>
            </a:r>
            <a:r>
              <a:rPr lang="fr-FR" b="1" i="1" dirty="0">
                <a:solidFill>
                  <a:srgbClr val="7C4EC4"/>
                </a:solidFill>
              </a:rPr>
              <a:t> </a:t>
            </a:r>
            <a:r>
              <a:rPr lang="fr-FR" b="1" i="1" dirty="0" smtClean="0">
                <a:solidFill>
                  <a:srgbClr val="7C4EC4"/>
                </a:solidFill>
              </a:rPr>
              <a:t>           </a:t>
            </a:r>
            <a:r>
              <a:rPr lang="fr-FR" b="1" i="1" dirty="0" smtClean="0">
                <a:solidFill>
                  <a:srgbClr val="7C4EC4"/>
                </a:solidFill>
                <a:effectLst>
                  <a:outerShdw blurRad="38100" dist="38100" dir="2700000" algn="tl">
                    <a:srgbClr val="000000">
                      <a:alpha val="43137"/>
                    </a:srgbClr>
                  </a:outerShdw>
                </a:effectLst>
                <a:sym typeface="Wingdings"/>
              </a:rPr>
              <a:t>P</a:t>
            </a:r>
            <a:r>
              <a:rPr lang="fr-FR" b="1" i="1" dirty="0" smtClean="0">
                <a:solidFill>
                  <a:srgbClr val="7C4EC4"/>
                </a:solidFill>
                <a:sym typeface="Wingdings"/>
              </a:rPr>
              <a:t>rise </a:t>
            </a:r>
            <a:r>
              <a:rPr lang="fr-FR" b="1" i="1" dirty="0">
                <a:solidFill>
                  <a:srgbClr val="7C4EC4"/>
                </a:solidFill>
                <a:sym typeface="Wingdings"/>
              </a:rPr>
              <a:t>en Charge </a:t>
            </a:r>
            <a:r>
              <a:rPr lang="fr-FR" b="1" i="1" dirty="0" smtClean="0">
                <a:solidFill>
                  <a:srgbClr val="7C4EC4"/>
                </a:solidFill>
                <a:sym typeface="Wingdings"/>
              </a:rPr>
              <a:t>par le projet </a:t>
            </a:r>
            <a:r>
              <a:rPr lang="fr-FR" b="1" i="1" u="sng" dirty="0" smtClean="0">
                <a:solidFill>
                  <a:srgbClr val="7C4EC4"/>
                </a:solidFill>
                <a:effectLst>
                  <a:outerShdw blurRad="38100" dist="38100" dir="2700000" algn="tl">
                    <a:srgbClr val="000000">
                      <a:alpha val="43137"/>
                    </a:srgbClr>
                  </a:outerShdw>
                </a:effectLst>
              </a:rPr>
              <a:t>EVO_TCR</a:t>
            </a:r>
            <a:endParaRPr lang="fr-FR" b="1" i="1" dirty="0">
              <a:solidFill>
                <a:srgbClr val="7C4EC4"/>
              </a:solidFill>
            </a:endParaRPr>
          </a:p>
          <a:p>
            <a:endParaRPr lang="fr-FR" sz="1400" dirty="0"/>
          </a:p>
          <a:p>
            <a:pPr lvl="1">
              <a:spcBef>
                <a:spcPts val="0"/>
              </a:spcBef>
              <a:spcAft>
                <a:spcPts val="0"/>
              </a:spcAft>
              <a:buFont typeface="Wingdings" panose="05000000000000000000" pitchFamily="2" charset="2"/>
              <a:buChar char="Ø"/>
            </a:pPr>
            <a:r>
              <a:rPr lang="fr-FR" sz="1400" u="sng" dirty="0"/>
              <a:t>Traitement de l’obsolescence </a:t>
            </a:r>
            <a:r>
              <a:rPr lang="fr-FR" sz="1400" u="sng" dirty="0" smtClean="0"/>
              <a:t>du </a:t>
            </a:r>
            <a:r>
              <a:rPr lang="fr-FR" sz="1400" b="1" u="sng" dirty="0" smtClean="0"/>
              <a:t>TCR du GANIL</a:t>
            </a:r>
            <a:endParaRPr lang="fr-FR" sz="1400" b="1" dirty="0"/>
          </a:p>
          <a:p>
            <a:pPr lvl="1">
              <a:spcBef>
                <a:spcPts val="0"/>
              </a:spcBef>
              <a:spcAft>
                <a:spcPts val="0"/>
              </a:spcAft>
              <a:buFont typeface="Wingdings" panose="05000000000000000000" pitchFamily="2" charset="2"/>
              <a:buChar char="Ø"/>
            </a:pPr>
            <a:endParaRPr lang="fr-FR" sz="1400" dirty="0"/>
          </a:p>
          <a:p>
            <a:pPr lvl="1">
              <a:spcBef>
                <a:spcPts val="0"/>
              </a:spcBef>
              <a:spcAft>
                <a:spcPts val="0"/>
              </a:spcAft>
              <a:buFont typeface="Wingdings" panose="05000000000000000000" pitchFamily="2" charset="2"/>
              <a:buChar char="Ø"/>
            </a:pPr>
            <a:r>
              <a:rPr lang="fr-FR" sz="1400" dirty="0">
                <a:solidFill>
                  <a:srgbClr val="FF0000"/>
                </a:solidFill>
              </a:rPr>
              <a:t>Fournir pour le </a:t>
            </a:r>
            <a:r>
              <a:rPr lang="fr-FR" sz="1400" u="sng" dirty="0">
                <a:solidFill>
                  <a:srgbClr val="FF0000"/>
                </a:solidFill>
              </a:rPr>
              <a:t>programme DESIR</a:t>
            </a:r>
            <a:r>
              <a:rPr lang="fr-FR" sz="1400" dirty="0">
                <a:solidFill>
                  <a:srgbClr val="FF0000"/>
                </a:solidFill>
              </a:rPr>
              <a:t>, </a:t>
            </a:r>
            <a:r>
              <a:rPr lang="fr-FR" sz="1400" dirty="0" smtClean="0">
                <a:solidFill>
                  <a:srgbClr val="FF0000"/>
                </a:solidFill>
              </a:rPr>
              <a:t>le TCR.</a:t>
            </a:r>
          </a:p>
          <a:p>
            <a:pPr lvl="1">
              <a:spcBef>
                <a:spcPts val="0"/>
              </a:spcBef>
              <a:spcAft>
                <a:spcPts val="0"/>
              </a:spcAft>
              <a:buFont typeface="Wingdings" panose="05000000000000000000" pitchFamily="2" charset="2"/>
              <a:buChar char="Ø"/>
            </a:pPr>
            <a:endParaRPr lang="fr-FR" sz="1400" dirty="0" smtClean="0">
              <a:solidFill>
                <a:srgbClr val="FF0000"/>
              </a:solidFill>
            </a:endParaRPr>
          </a:p>
          <a:p>
            <a:pPr lvl="1">
              <a:spcBef>
                <a:spcPts val="0"/>
              </a:spcBef>
              <a:buFont typeface="Wingdings" panose="05000000000000000000" pitchFamily="2" charset="2"/>
              <a:buChar char="Ø"/>
            </a:pPr>
            <a:r>
              <a:rPr lang="fr-FR" sz="1400" b="1" dirty="0">
                <a:solidFill>
                  <a:srgbClr val="002060"/>
                </a:solidFill>
              </a:rPr>
              <a:t>Chef de projet : </a:t>
            </a:r>
            <a:r>
              <a:rPr lang="fr-FR" sz="1400" b="1" dirty="0" err="1">
                <a:solidFill>
                  <a:srgbClr val="002060"/>
                </a:solidFill>
              </a:rPr>
              <a:t>Tura.Q</a:t>
            </a:r>
            <a:endParaRPr lang="fr-FR" sz="1400" b="1" dirty="0">
              <a:solidFill>
                <a:srgbClr val="002060"/>
              </a:solidFill>
            </a:endParaRPr>
          </a:p>
          <a:p>
            <a:pPr lvl="1">
              <a:spcBef>
                <a:spcPts val="0"/>
              </a:spcBef>
              <a:spcAft>
                <a:spcPts val="0"/>
              </a:spcAft>
              <a:buFont typeface="Wingdings" panose="05000000000000000000" pitchFamily="2" charset="2"/>
              <a:buChar char="Ø"/>
            </a:pPr>
            <a:endParaRPr lang="fr-FR" sz="1400" dirty="0">
              <a:solidFill>
                <a:srgbClr val="FF0000"/>
              </a:solidFill>
            </a:endParaRPr>
          </a:p>
          <a:p>
            <a:pPr lvl="1">
              <a:spcBef>
                <a:spcPts val="0"/>
              </a:spcBef>
              <a:spcAft>
                <a:spcPts val="0"/>
              </a:spcAft>
              <a:buFont typeface="Wingdings" panose="05000000000000000000" pitchFamily="2" charset="2"/>
              <a:buChar char="Ø"/>
            </a:pPr>
            <a:endParaRPr lang="fr-FR" sz="1400" dirty="0" smtClean="0">
              <a:solidFill>
                <a:srgbClr val="FF0000"/>
              </a:solidFill>
            </a:endParaRPr>
          </a:p>
          <a:p>
            <a:pPr lvl="1">
              <a:spcBef>
                <a:spcPts val="0"/>
              </a:spcBef>
              <a:spcAft>
                <a:spcPts val="0"/>
              </a:spcAft>
              <a:buFont typeface="Wingdings" panose="05000000000000000000" pitchFamily="2" charset="2"/>
              <a:buChar char="Ø"/>
            </a:pPr>
            <a:endParaRPr lang="fr-FR" sz="1400" dirty="0">
              <a:solidFill>
                <a:srgbClr val="FF0000"/>
              </a:solidFill>
            </a:endParaRPr>
          </a:p>
          <a:p>
            <a:pPr lvl="1">
              <a:spcBef>
                <a:spcPts val="0"/>
              </a:spcBef>
              <a:spcAft>
                <a:spcPts val="0"/>
              </a:spcAft>
              <a:buFont typeface="Wingdings" panose="05000000000000000000" pitchFamily="2" charset="2"/>
              <a:buChar char="Ø"/>
            </a:pPr>
            <a:endParaRPr lang="fr-FR" sz="1400" dirty="0">
              <a:solidFill>
                <a:srgbClr val="FF0000"/>
              </a:solidFill>
            </a:endParaRPr>
          </a:p>
          <a:p>
            <a:endParaRPr lang="fr-FR" sz="1600" b="1" dirty="0">
              <a:latin typeface="Calibri" panose="020F0502020204030204" pitchFamily="34" charset="0"/>
              <a:sym typeface="Wingdings"/>
            </a:endParaRPr>
          </a:p>
          <a:p>
            <a:endParaRPr lang="fr-FR" dirty="0"/>
          </a:p>
        </p:txBody>
      </p:sp>
      <p:sp>
        <p:nvSpPr>
          <p:cNvPr id="10" name="Espace réservé du contenu 5"/>
          <p:cNvSpPr>
            <a:spLocks noGrp="1"/>
          </p:cNvSpPr>
          <p:nvPr>
            <p:ph idx="1"/>
          </p:nvPr>
        </p:nvSpPr>
        <p:spPr>
          <a:xfrm>
            <a:off x="9564625" y="4559965"/>
            <a:ext cx="2074324" cy="502918"/>
          </a:xfrm>
        </p:spPr>
        <p:txBody>
          <a:bodyPr>
            <a:normAutofit/>
          </a:bodyPr>
          <a:lstStyle/>
          <a:p>
            <a:pPr algn="ctr">
              <a:spcBef>
                <a:spcPts val="0"/>
              </a:spcBef>
              <a:spcAft>
                <a:spcPts val="0"/>
              </a:spcAft>
            </a:pPr>
            <a:r>
              <a:rPr lang="fr-FR" sz="2800" b="1" i="1" dirty="0" smtClean="0">
                <a:solidFill>
                  <a:srgbClr val="FA812E"/>
                </a:solidFill>
                <a:effectLst>
                  <a:outerShdw blurRad="38100" dist="38100" dir="2700000" algn="tl">
                    <a:srgbClr val="000000">
                      <a:alpha val="43137"/>
                    </a:srgbClr>
                  </a:outerShdw>
                </a:effectLst>
                <a:sym typeface="Wingdings"/>
              </a:rPr>
              <a:t>EIP </a:t>
            </a:r>
            <a:r>
              <a:rPr lang="fr-FR" sz="1900" b="1" i="1" dirty="0" smtClean="0">
                <a:solidFill>
                  <a:srgbClr val="FA812E"/>
                </a:solidFill>
                <a:effectLst>
                  <a:outerShdw blurRad="38100" dist="38100" dir="2700000" algn="tl">
                    <a:srgbClr val="000000">
                      <a:alpha val="43137"/>
                    </a:srgbClr>
                  </a:outerShdw>
                </a:effectLst>
                <a:sym typeface="Wingdings"/>
              </a:rPr>
              <a:t>(ex EIS)</a:t>
            </a:r>
          </a:p>
          <a:p>
            <a:pPr algn="ctr">
              <a:spcBef>
                <a:spcPts val="0"/>
              </a:spcBef>
              <a:spcAft>
                <a:spcPts val="0"/>
              </a:spcAft>
            </a:pPr>
            <a:endParaRPr lang="fr-FR" sz="2800" b="1" i="1" dirty="0">
              <a:solidFill>
                <a:srgbClr val="FA812E"/>
              </a:solidFill>
              <a:effectLst>
                <a:outerShdw blurRad="38100" dist="38100" dir="2700000" algn="tl">
                  <a:srgbClr val="000000">
                    <a:alpha val="43137"/>
                  </a:srgbClr>
                </a:outerShdw>
              </a:effectLst>
              <a:sym typeface="Wingdings"/>
            </a:endParaRPr>
          </a:p>
          <a:p>
            <a:pPr algn="ctr">
              <a:spcBef>
                <a:spcPts val="0"/>
              </a:spcBef>
              <a:spcAft>
                <a:spcPts val="0"/>
              </a:spcAft>
            </a:pPr>
            <a:endParaRPr lang="fr-FR" sz="2800" b="1" i="1" dirty="0" smtClean="0">
              <a:solidFill>
                <a:srgbClr val="FA812E"/>
              </a:solidFill>
              <a:effectLst>
                <a:outerShdw blurRad="38100" dist="38100" dir="2700000" algn="tl">
                  <a:srgbClr val="000000">
                    <a:alpha val="43137"/>
                  </a:srgbClr>
                </a:outerShdw>
              </a:effectLst>
              <a:sym typeface="Wingdings"/>
            </a:endParaRPr>
          </a:p>
          <a:p>
            <a:pPr algn="ctr">
              <a:spcBef>
                <a:spcPts val="0"/>
              </a:spcBef>
              <a:spcAft>
                <a:spcPts val="0"/>
              </a:spcAft>
            </a:pPr>
            <a:endParaRPr lang="fr-FR" sz="2800" b="1" i="1" dirty="0" smtClean="0">
              <a:solidFill>
                <a:srgbClr val="FA812E"/>
              </a:solidFill>
              <a:effectLst>
                <a:outerShdw blurRad="38100" dist="38100" dir="2700000" algn="tl">
                  <a:srgbClr val="000000">
                    <a:alpha val="43137"/>
                  </a:srgbClr>
                </a:outerShdw>
              </a:effectLst>
              <a:sym typeface="Wingdings"/>
            </a:endParaRPr>
          </a:p>
          <a:p>
            <a:pPr marL="285750" indent="-285750">
              <a:spcBef>
                <a:spcPts val="0"/>
              </a:spcBef>
              <a:spcAft>
                <a:spcPts val="0"/>
              </a:spcAft>
              <a:buFont typeface="Wingdings" panose="05000000000000000000" pitchFamily="2" charset="2"/>
              <a:buChar char="Ø"/>
            </a:pPr>
            <a:endParaRPr lang="fr-FR" b="1" i="1" dirty="0">
              <a:solidFill>
                <a:srgbClr val="7C4EC4"/>
              </a:solidFill>
              <a:sym typeface="Wingdings"/>
            </a:endParaRPr>
          </a:p>
          <a:p>
            <a:pPr marL="971550" lvl="1" indent="-285750">
              <a:spcBef>
                <a:spcPts val="0"/>
              </a:spcBef>
              <a:buFont typeface="Wingdings" panose="05000000000000000000" pitchFamily="2" charset="2"/>
              <a:buChar char="Ø"/>
            </a:pPr>
            <a:endParaRPr lang="fr-FR" b="1" i="1" dirty="0">
              <a:solidFill>
                <a:srgbClr val="7C4EC4"/>
              </a:solidFill>
            </a:endParaRPr>
          </a:p>
          <a:p>
            <a:pPr lvl="1">
              <a:spcBef>
                <a:spcPts val="0"/>
              </a:spcBef>
              <a:spcAft>
                <a:spcPts val="0"/>
              </a:spcAft>
              <a:buFont typeface="Wingdings" panose="05000000000000000000" pitchFamily="2" charset="2"/>
              <a:buChar char="Ø"/>
            </a:pPr>
            <a:endParaRPr lang="fr-FR" sz="1400" u="sng" dirty="0" smtClean="0"/>
          </a:p>
          <a:p>
            <a:pPr marL="457200" lvl="1" indent="0">
              <a:spcBef>
                <a:spcPts val="0"/>
              </a:spcBef>
              <a:spcAft>
                <a:spcPts val="0"/>
              </a:spcAft>
              <a:buNone/>
            </a:pPr>
            <a:endParaRPr lang="fr-FR" sz="1400" dirty="0">
              <a:solidFill>
                <a:srgbClr val="FF0000"/>
              </a:solidFill>
            </a:endParaRPr>
          </a:p>
          <a:p>
            <a:endParaRPr lang="fr-FR" sz="1600" b="1" dirty="0">
              <a:latin typeface="Calibri" panose="020F0502020204030204" pitchFamily="34" charset="0"/>
              <a:sym typeface="Wingdings"/>
            </a:endParaRPr>
          </a:p>
          <a:p>
            <a:endParaRPr lang="fr-FR" dirty="0"/>
          </a:p>
        </p:txBody>
      </p:sp>
      <p:sp>
        <p:nvSpPr>
          <p:cNvPr id="16" name="Rectangle à coins arrondis 15"/>
          <p:cNvSpPr/>
          <p:nvPr/>
        </p:nvSpPr>
        <p:spPr>
          <a:xfrm>
            <a:off x="9453260" y="5576285"/>
            <a:ext cx="2605172" cy="372616"/>
          </a:xfrm>
          <a:prstGeom prst="roundRect">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ln w="0"/>
                <a:solidFill>
                  <a:schemeClr val="tx1"/>
                </a:solidFill>
                <a:effectLst>
                  <a:outerShdw blurRad="38100" dist="19050" dir="2700000" algn="tl" rotWithShape="0">
                    <a:schemeClr val="dk1">
                      <a:alpha val="40000"/>
                    </a:schemeClr>
                  </a:outerShdw>
                </a:effectLst>
              </a:rPr>
              <a:t>Procédures spécifiques</a:t>
            </a:r>
            <a:endParaRPr lang="fr-FR" dirty="0">
              <a:ln w="0"/>
              <a:solidFill>
                <a:schemeClr val="tx1"/>
              </a:solidFill>
              <a:effectLst>
                <a:outerShdw blurRad="38100" dist="19050" dir="2700000" algn="tl" rotWithShape="0">
                  <a:schemeClr val="dk1">
                    <a:alpha val="40000"/>
                  </a:schemeClr>
                </a:outerShdw>
              </a:effectLst>
            </a:endParaRPr>
          </a:p>
        </p:txBody>
      </p:sp>
      <p:sp>
        <p:nvSpPr>
          <p:cNvPr id="18" name="Flèche vers le bas 17"/>
          <p:cNvSpPr/>
          <p:nvPr/>
        </p:nvSpPr>
        <p:spPr>
          <a:xfrm>
            <a:off x="10460734" y="5048707"/>
            <a:ext cx="590223" cy="530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9458812" y="6290150"/>
            <a:ext cx="2605172" cy="37261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ln w="0"/>
                <a:solidFill>
                  <a:schemeClr val="tx1"/>
                </a:solidFill>
                <a:effectLst>
                  <a:outerShdw blurRad="38100" dist="19050" dir="2700000" algn="tl" rotWithShape="0">
                    <a:schemeClr val="dk1">
                      <a:alpha val="40000"/>
                    </a:schemeClr>
                  </a:outerShdw>
                </a:effectLst>
              </a:rPr>
              <a:t>Plan Qualité  Spécifique</a:t>
            </a:r>
            <a:endParaRPr lang="fr-FR" dirty="0">
              <a:ln w="0"/>
              <a:solidFill>
                <a:schemeClr val="tx1"/>
              </a:solidFill>
              <a:effectLst>
                <a:outerShdw blurRad="38100" dist="19050" dir="2700000" algn="tl" rotWithShape="0">
                  <a:schemeClr val="dk1">
                    <a:alpha val="40000"/>
                  </a:schemeClr>
                </a:outerShdw>
              </a:effectLst>
            </a:endParaRPr>
          </a:p>
        </p:txBody>
      </p:sp>
      <p:sp>
        <p:nvSpPr>
          <p:cNvPr id="22" name="Rectangle à coins arrondis 21"/>
          <p:cNvSpPr/>
          <p:nvPr/>
        </p:nvSpPr>
        <p:spPr>
          <a:xfrm>
            <a:off x="6711696" y="5576285"/>
            <a:ext cx="2397140" cy="372616"/>
          </a:xfrm>
          <a:prstGeom prst="roundRect">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ln w="0"/>
                <a:solidFill>
                  <a:schemeClr val="tx1"/>
                </a:solidFill>
                <a:effectLst>
                  <a:outerShdw blurRad="38100" dist="19050" dir="2700000" algn="tl" rotWithShape="0">
                    <a:schemeClr val="dk1">
                      <a:alpha val="40000"/>
                    </a:schemeClr>
                  </a:outerShdw>
                </a:effectLst>
              </a:rPr>
              <a:t>ED : Exigences définies</a:t>
            </a:r>
            <a:endParaRPr lang="fr-FR" dirty="0">
              <a:ln w="0"/>
              <a:solidFill>
                <a:schemeClr val="tx1"/>
              </a:solidFill>
              <a:effectLst>
                <a:outerShdw blurRad="38100" dist="19050" dir="2700000" algn="tl" rotWithShape="0">
                  <a:schemeClr val="dk1">
                    <a:alpha val="40000"/>
                  </a:schemeClr>
                </a:outerShdw>
              </a:effectLst>
            </a:endParaRPr>
          </a:p>
        </p:txBody>
      </p:sp>
      <p:sp>
        <p:nvSpPr>
          <p:cNvPr id="23" name="Flèche droite 22"/>
          <p:cNvSpPr/>
          <p:nvPr/>
        </p:nvSpPr>
        <p:spPr>
          <a:xfrm rot="10800000">
            <a:off x="9108836" y="5597347"/>
            <a:ext cx="344424" cy="33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droite 23"/>
          <p:cNvSpPr/>
          <p:nvPr/>
        </p:nvSpPr>
        <p:spPr>
          <a:xfrm rot="5400000">
            <a:off x="10583634" y="5964092"/>
            <a:ext cx="344424" cy="33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à coins arrondis 25"/>
          <p:cNvSpPr/>
          <p:nvPr/>
        </p:nvSpPr>
        <p:spPr>
          <a:xfrm>
            <a:off x="9453260" y="1253802"/>
            <a:ext cx="2417719" cy="372616"/>
          </a:xfrm>
          <a:prstGeom prst="roundRect">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ln w="0"/>
                <a:solidFill>
                  <a:schemeClr val="tx1"/>
                </a:solidFill>
                <a:effectLst>
                  <a:outerShdw blurRad="38100" dist="19050" dir="2700000" algn="tl" rotWithShape="0">
                    <a:schemeClr val="dk1">
                      <a:alpha val="40000"/>
                    </a:schemeClr>
                  </a:outerShdw>
                </a:effectLst>
              </a:rPr>
              <a:t>Cellule Projet du GANIL</a:t>
            </a:r>
            <a:endParaRPr lang="fr-FR" dirty="0">
              <a:ln w="0"/>
              <a:solidFill>
                <a:schemeClr val="tx1"/>
              </a:solidFill>
              <a:effectLst>
                <a:outerShdw blurRad="38100" dist="19050" dir="2700000" algn="tl" rotWithShape="0">
                  <a:schemeClr val="dk1">
                    <a:alpha val="40000"/>
                  </a:schemeClr>
                </a:outerShdw>
              </a:effectLst>
            </a:endParaRPr>
          </a:p>
        </p:txBody>
      </p:sp>
      <p:sp>
        <p:nvSpPr>
          <p:cNvPr id="27" name="Rectangle à coins arrondis 26"/>
          <p:cNvSpPr/>
          <p:nvPr/>
        </p:nvSpPr>
        <p:spPr>
          <a:xfrm>
            <a:off x="7972273" y="1253802"/>
            <a:ext cx="1132219" cy="372616"/>
          </a:xfrm>
          <a:prstGeom prst="roundRect">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ln w="0"/>
                <a:solidFill>
                  <a:schemeClr val="tx1"/>
                </a:solidFill>
                <a:effectLst>
                  <a:outerShdw blurRad="38100" dist="19050" dir="2700000" algn="tl" rotWithShape="0">
                    <a:schemeClr val="dk1">
                      <a:alpha val="40000"/>
                    </a:schemeClr>
                  </a:outerShdw>
                </a:effectLst>
              </a:rPr>
              <a:t>Interface</a:t>
            </a:r>
            <a:endParaRPr lang="fr-FR" dirty="0">
              <a:ln w="0"/>
              <a:solidFill>
                <a:schemeClr val="tx1"/>
              </a:solidFill>
              <a:effectLst>
                <a:outerShdw blurRad="38100" dist="19050" dir="2700000" algn="tl" rotWithShape="0">
                  <a:schemeClr val="dk1">
                    <a:alpha val="40000"/>
                  </a:schemeClr>
                </a:outerShdw>
              </a:effectLst>
            </a:endParaRPr>
          </a:p>
        </p:txBody>
      </p:sp>
      <p:sp>
        <p:nvSpPr>
          <p:cNvPr id="28" name="Flèche vers le bas 27"/>
          <p:cNvSpPr/>
          <p:nvPr/>
        </p:nvSpPr>
        <p:spPr>
          <a:xfrm rot="16200000">
            <a:off x="9206752" y="1253107"/>
            <a:ext cx="148594" cy="344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9564624" y="2169305"/>
            <a:ext cx="2306355" cy="869020"/>
          </a:xfrm>
          <a:prstGeom prst="roundRect">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ln w="0"/>
                <a:solidFill>
                  <a:schemeClr val="tx1"/>
                </a:solidFill>
                <a:effectLst>
                  <a:outerShdw blurRad="38100" dist="19050" dir="2700000" algn="tl" rotWithShape="0">
                    <a:schemeClr val="dk1">
                      <a:alpha val="40000"/>
                    </a:schemeClr>
                  </a:outerShdw>
                </a:effectLst>
              </a:rPr>
              <a:t>Cohérence entre rénovations et besoins de DESIR</a:t>
            </a:r>
            <a:endParaRPr lang="fr-FR" dirty="0">
              <a:ln w="0"/>
              <a:solidFill>
                <a:schemeClr val="tx1"/>
              </a:solidFill>
              <a:effectLst>
                <a:outerShdw blurRad="38100" dist="19050" dir="2700000" algn="tl" rotWithShape="0">
                  <a:schemeClr val="dk1">
                    <a:alpha val="40000"/>
                  </a:schemeClr>
                </a:outerShdw>
              </a:effectLst>
            </a:endParaRPr>
          </a:p>
        </p:txBody>
      </p:sp>
      <p:sp>
        <p:nvSpPr>
          <p:cNvPr id="30" name="Flèche vers le bas 29"/>
          <p:cNvSpPr/>
          <p:nvPr/>
        </p:nvSpPr>
        <p:spPr>
          <a:xfrm rot="10800000" flipV="1">
            <a:off x="10549151" y="1614982"/>
            <a:ext cx="225935" cy="5657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à coins arrondis 30"/>
          <p:cNvSpPr/>
          <p:nvPr/>
        </p:nvSpPr>
        <p:spPr>
          <a:xfrm>
            <a:off x="7054009" y="1253802"/>
            <a:ext cx="568900" cy="372616"/>
          </a:xfrm>
          <a:prstGeom prst="roundRect">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err="1" smtClean="0">
                <a:ln w="0"/>
                <a:solidFill>
                  <a:schemeClr val="tx1"/>
                </a:solidFill>
                <a:effectLst>
                  <a:outerShdw blurRad="38100" dist="19050" dir="2700000" algn="tl" rotWithShape="0">
                    <a:schemeClr val="dk1">
                      <a:alpha val="40000"/>
                    </a:schemeClr>
                  </a:outerShdw>
                </a:effectLst>
              </a:rPr>
              <a:t>Evo</a:t>
            </a:r>
            <a:endParaRPr lang="fr-FR" dirty="0">
              <a:ln w="0"/>
              <a:solidFill>
                <a:schemeClr val="tx1"/>
              </a:solidFill>
              <a:effectLst>
                <a:outerShdw blurRad="38100" dist="19050" dir="2700000" algn="tl" rotWithShape="0">
                  <a:schemeClr val="dk1">
                    <a:alpha val="40000"/>
                  </a:schemeClr>
                </a:outerShdw>
              </a:effectLst>
            </a:endParaRPr>
          </a:p>
        </p:txBody>
      </p:sp>
      <p:sp>
        <p:nvSpPr>
          <p:cNvPr id="32" name="Flèche vers le bas 31"/>
          <p:cNvSpPr/>
          <p:nvPr/>
        </p:nvSpPr>
        <p:spPr>
          <a:xfrm rot="16200000">
            <a:off x="7725169" y="1267898"/>
            <a:ext cx="148594" cy="344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145529" y="3786683"/>
            <a:ext cx="912903" cy="912903"/>
          </a:xfrm>
          <a:prstGeom prst="rect">
            <a:avLst/>
          </a:prstGeom>
        </p:spPr>
      </p:pic>
      <p:sp>
        <p:nvSpPr>
          <p:cNvPr id="3" name="Rectangle 2"/>
          <p:cNvSpPr/>
          <p:nvPr/>
        </p:nvSpPr>
        <p:spPr>
          <a:xfrm>
            <a:off x="1346906" y="6486099"/>
            <a:ext cx="704088" cy="232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7793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PRO SNC</a:t>
            </a:r>
            <a:endParaRPr lang="fr-FR" dirty="0"/>
          </a:p>
        </p:txBody>
      </p:sp>
      <p:sp>
        <p:nvSpPr>
          <p:cNvPr id="6" name="Titre 5"/>
          <p:cNvSpPr>
            <a:spLocks noGrp="1"/>
          </p:cNvSpPr>
          <p:nvPr>
            <p:ph type="title"/>
          </p:nvPr>
        </p:nvSpPr>
        <p:spPr/>
        <p:txBody>
          <a:bodyPr>
            <a:normAutofit/>
          </a:bodyPr>
          <a:lstStyle/>
          <a:p>
            <a:r>
              <a:rPr lang="fr-FR" sz="2400" dirty="0" smtClean="0"/>
              <a:t>1- Sureté </a:t>
            </a:r>
            <a:r>
              <a:rPr lang="fr-FR" sz="2400" dirty="0"/>
              <a:t>des </a:t>
            </a:r>
            <a:r>
              <a:rPr lang="fr-FR" sz="2400" dirty="0" smtClean="0"/>
              <a:t>Accès : </a:t>
            </a:r>
            <a:r>
              <a:rPr lang="fr-FR" sz="2400" dirty="0"/>
              <a:t>Salles </a:t>
            </a:r>
            <a:r>
              <a:rPr lang="fr-FR" sz="2400" dirty="0" smtClean="0"/>
              <a:t>sous UGA-SF-SFP</a:t>
            </a:r>
            <a:endParaRPr lang="fr-FR" sz="2400" dirty="0"/>
          </a:p>
        </p:txBody>
      </p:sp>
      <p:sp>
        <p:nvSpPr>
          <p:cNvPr id="8" name="Espace réservé du pied de page 1"/>
          <p:cNvSpPr txBox="1">
            <a:spLocks/>
          </p:cNvSpPr>
          <p:nvPr/>
        </p:nvSpPr>
        <p:spPr>
          <a:xfrm>
            <a:off x="10605246" y="6318000"/>
            <a:ext cx="891427" cy="540000"/>
          </a:xfrm>
          <a:prstGeom prst="rect">
            <a:avLst/>
          </a:prstGeom>
        </p:spPr>
        <p:txBody>
          <a:bodyPr vert="horz" lIns="91440" tIns="45720" rIns="91440" bIns="45720" rtlCol="0" anchor="ctr"/>
          <a:lstStyle>
            <a:defPPr>
              <a:defRPr lang="fr-FR"/>
            </a:defPPr>
            <a:lvl1pPr marL="0" algn="l" defTabSz="914400" rtl="0" eaLnBrk="1" latinLnBrk="0" hangingPunct="1">
              <a:defRPr sz="1000" b="0" i="0" kern="1200">
                <a:solidFill>
                  <a:srgbClr val="1D1D74"/>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4</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sp>
        <p:nvSpPr>
          <p:cNvPr id="10" name="Espace réservé du contenu 5"/>
          <p:cNvSpPr>
            <a:spLocks noGrp="1"/>
          </p:cNvSpPr>
          <p:nvPr>
            <p:ph idx="1"/>
          </p:nvPr>
        </p:nvSpPr>
        <p:spPr>
          <a:xfrm>
            <a:off x="862127" y="1025150"/>
            <a:ext cx="10972800" cy="4525963"/>
          </a:xfrm>
        </p:spPr>
        <p:txBody>
          <a:bodyPr/>
          <a:lstStyle/>
          <a:p>
            <a:pPr marL="0" indent="0">
              <a:spcBef>
                <a:spcPts val="0"/>
              </a:spcBef>
              <a:spcAft>
                <a:spcPts val="0"/>
              </a:spcAft>
              <a:buNone/>
            </a:pPr>
            <a:endParaRPr lang="fr-FR" sz="1400" dirty="0">
              <a:sym typeface="Wingdings"/>
            </a:endParaRPr>
          </a:p>
          <a:p>
            <a:endParaRPr lang="fr-FR" dirty="0"/>
          </a:p>
        </p:txBody>
      </p:sp>
      <p:pic>
        <p:nvPicPr>
          <p:cNvPr id="11" name="Image 10"/>
          <p:cNvPicPr>
            <a:picLocks noChangeAspect="1"/>
          </p:cNvPicPr>
          <p:nvPr/>
        </p:nvPicPr>
        <p:blipFill>
          <a:blip r:embed="rId2"/>
          <a:stretch>
            <a:fillRect/>
          </a:stretch>
        </p:blipFill>
        <p:spPr>
          <a:xfrm>
            <a:off x="744245" y="1469071"/>
            <a:ext cx="2159698" cy="4224223"/>
          </a:xfrm>
          <a:prstGeom prst="rect">
            <a:avLst/>
          </a:prstGeom>
        </p:spPr>
      </p:pic>
      <p:pic>
        <p:nvPicPr>
          <p:cNvPr id="12" name="Image 11"/>
          <p:cNvPicPr>
            <a:picLocks noChangeAspect="1"/>
          </p:cNvPicPr>
          <p:nvPr/>
        </p:nvPicPr>
        <p:blipFill>
          <a:blip r:embed="rId3"/>
          <a:stretch>
            <a:fillRect/>
          </a:stretch>
        </p:blipFill>
        <p:spPr>
          <a:xfrm>
            <a:off x="8492871" y="1325363"/>
            <a:ext cx="2705234" cy="5008180"/>
          </a:xfrm>
          <a:prstGeom prst="rect">
            <a:avLst/>
          </a:prstGeom>
        </p:spPr>
      </p:pic>
      <p:pic>
        <p:nvPicPr>
          <p:cNvPr id="13" name="Image 12"/>
          <p:cNvPicPr>
            <a:picLocks noChangeAspect="1"/>
          </p:cNvPicPr>
          <p:nvPr/>
        </p:nvPicPr>
        <p:blipFill>
          <a:blip r:embed="rId4"/>
          <a:stretch>
            <a:fillRect/>
          </a:stretch>
        </p:blipFill>
        <p:spPr>
          <a:xfrm>
            <a:off x="4223059" y="1422408"/>
            <a:ext cx="2634812" cy="4317549"/>
          </a:xfrm>
          <a:prstGeom prst="rect">
            <a:avLst/>
          </a:prstGeom>
        </p:spPr>
      </p:pic>
      <p:sp>
        <p:nvSpPr>
          <p:cNvPr id="14" name="Ellipse 13"/>
          <p:cNvSpPr/>
          <p:nvPr/>
        </p:nvSpPr>
        <p:spPr>
          <a:xfrm>
            <a:off x="5335826" y="3613453"/>
            <a:ext cx="409278" cy="43200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5136726" y="4859531"/>
            <a:ext cx="409278" cy="43200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4268481" y="1802433"/>
            <a:ext cx="510094" cy="487282"/>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9665887" y="1585809"/>
            <a:ext cx="1532218" cy="56780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9122775" y="5616526"/>
            <a:ext cx="1532218" cy="56780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1038671" y="1626278"/>
            <a:ext cx="1532218" cy="56780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031668" y="2650871"/>
            <a:ext cx="1532218" cy="56780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3006532" y="2612907"/>
            <a:ext cx="608378" cy="400110"/>
          </a:xfrm>
          <a:prstGeom prst="rect">
            <a:avLst/>
          </a:prstGeom>
          <a:noFill/>
        </p:spPr>
        <p:txBody>
          <a:bodyPr wrap="square" rtlCol="0">
            <a:spAutoFit/>
          </a:bodyPr>
          <a:lstStyle/>
          <a:p>
            <a:r>
              <a:rPr lang="fr-FR" sz="2000" b="1" dirty="0" smtClean="0">
                <a:solidFill>
                  <a:srgbClr val="FF0000"/>
                </a:solidFill>
              </a:rPr>
              <a:t>SFL</a:t>
            </a:r>
            <a:endParaRPr lang="fr-FR" sz="2000" b="1" dirty="0">
              <a:solidFill>
                <a:srgbClr val="FF0000"/>
              </a:solidFill>
            </a:endParaRPr>
          </a:p>
        </p:txBody>
      </p:sp>
      <p:sp>
        <p:nvSpPr>
          <p:cNvPr id="22" name="ZoneTexte 21"/>
          <p:cNvSpPr txBox="1"/>
          <p:nvPr/>
        </p:nvSpPr>
        <p:spPr>
          <a:xfrm>
            <a:off x="11164076" y="1368440"/>
            <a:ext cx="608378" cy="400110"/>
          </a:xfrm>
          <a:prstGeom prst="rect">
            <a:avLst/>
          </a:prstGeom>
          <a:noFill/>
        </p:spPr>
        <p:txBody>
          <a:bodyPr wrap="square" rtlCol="0">
            <a:spAutoFit/>
          </a:bodyPr>
          <a:lstStyle/>
          <a:p>
            <a:r>
              <a:rPr lang="fr-FR" sz="2000" b="1" dirty="0" smtClean="0">
                <a:solidFill>
                  <a:srgbClr val="FF0000"/>
                </a:solidFill>
              </a:rPr>
              <a:t>SFL</a:t>
            </a:r>
            <a:endParaRPr lang="fr-FR" sz="2000" b="1" dirty="0">
              <a:solidFill>
                <a:srgbClr val="FF0000"/>
              </a:solidFill>
            </a:endParaRPr>
          </a:p>
        </p:txBody>
      </p:sp>
      <p:sp>
        <p:nvSpPr>
          <p:cNvPr id="23" name="ZoneTexte 22"/>
          <p:cNvSpPr txBox="1"/>
          <p:nvPr/>
        </p:nvSpPr>
        <p:spPr>
          <a:xfrm>
            <a:off x="11226549" y="5709577"/>
            <a:ext cx="608378" cy="400110"/>
          </a:xfrm>
          <a:prstGeom prst="rect">
            <a:avLst/>
          </a:prstGeom>
          <a:noFill/>
        </p:spPr>
        <p:txBody>
          <a:bodyPr wrap="square" rtlCol="0">
            <a:spAutoFit/>
          </a:bodyPr>
          <a:lstStyle/>
          <a:p>
            <a:r>
              <a:rPr lang="fr-FR" sz="2000" b="1" dirty="0" smtClean="0">
                <a:solidFill>
                  <a:srgbClr val="FF0000"/>
                </a:solidFill>
              </a:rPr>
              <a:t>SFP</a:t>
            </a:r>
            <a:endParaRPr lang="fr-FR" sz="2000" b="1" dirty="0">
              <a:solidFill>
                <a:srgbClr val="FF0000"/>
              </a:solidFill>
            </a:endParaRPr>
          </a:p>
        </p:txBody>
      </p:sp>
      <p:sp>
        <p:nvSpPr>
          <p:cNvPr id="24" name="ZoneTexte 23"/>
          <p:cNvSpPr txBox="1"/>
          <p:nvPr/>
        </p:nvSpPr>
        <p:spPr>
          <a:xfrm>
            <a:off x="2955123" y="1437304"/>
            <a:ext cx="608378" cy="400110"/>
          </a:xfrm>
          <a:prstGeom prst="rect">
            <a:avLst/>
          </a:prstGeom>
          <a:noFill/>
        </p:spPr>
        <p:txBody>
          <a:bodyPr wrap="square" rtlCol="0">
            <a:spAutoFit/>
          </a:bodyPr>
          <a:lstStyle/>
          <a:p>
            <a:r>
              <a:rPr lang="fr-FR" sz="2000" b="1" dirty="0" smtClean="0">
                <a:solidFill>
                  <a:srgbClr val="FF0000"/>
                </a:solidFill>
              </a:rPr>
              <a:t>SFP</a:t>
            </a:r>
            <a:endParaRPr lang="fr-FR" sz="2000" b="1" dirty="0">
              <a:solidFill>
                <a:srgbClr val="FF0000"/>
              </a:solidFill>
            </a:endParaRPr>
          </a:p>
        </p:txBody>
      </p:sp>
      <p:cxnSp>
        <p:nvCxnSpPr>
          <p:cNvPr id="25" name="Connecteur droit avec flèche 24"/>
          <p:cNvCxnSpPr>
            <a:stCxn id="16" idx="2"/>
          </p:cNvCxnSpPr>
          <p:nvPr/>
        </p:nvCxnSpPr>
        <p:spPr>
          <a:xfrm flipH="1" flipV="1">
            <a:off x="2668375" y="1925860"/>
            <a:ext cx="1600106" cy="1202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stCxn id="16" idx="2"/>
          </p:cNvCxnSpPr>
          <p:nvPr/>
        </p:nvCxnSpPr>
        <p:spPr>
          <a:xfrm flipH="1">
            <a:off x="2582193" y="2046074"/>
            <a:ext cx="1686288" cy="8294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15" idx="6"/>
            <a:endCxn id="18" idx="2"/>
          </p:cNvCxnSpPr>
          <p:nvPr/>
        </p:nvCxnSpPr>
        <p:spPr>
          <a:xfrm>
            <a:off x="5546004" y="5075531"/>
            <a:ext cx="3576771" cy="8248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V="1">
            <a:off x="5745104" y="1925859"/>
            <a:ext cx="3920783" cy="18143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4268480" y="2194083"/>
            <a:ext cx="936000"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4939153" y="2546950"/>
            <a:ext cx="252000"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flipV="1">
            <a:off x="5191153" y="1368440"/>
            <a:ext cx="0" cy="825643"/>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4290633" y="2218354"/>
            <a:ext cx="0" cy="657192"/>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4313462" y="2875546"/>
            <a:ext cx="640776"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5191153" y="2537081"/>
            <a:ext cx="0" cy="1142674"/>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5165050" y="3679755"/>
            <a:ext cx="580054"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4954238" y="2537081"/>
            <a:ext cx="0" cy="338465"/>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5191153" y="1379585"/>
            <a:ext cx="814552" cy="783"/>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V="1">
            <a:off x="6302575" y="2134129"/>
            <a:ext cx="0" cy="412821"/>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flipV="1">
            <a:off x="6005705" y="1371505"/>
            <a:ext cx="0" cy="79200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5745104" y="2546950"/>
            <a:ext cx="0" cy="115424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5743191" y="2566079"/>
            <a:ext cx="572269"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6027460" y="2154366"/>
            <a:ext cx="288000" cy="783"/>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8437720" y="1292434"/>
            <a:ext cx="2635664" cy="32929"/>
          </a:xfrm>
          <a:prstGeom prst="line">
            <a:avLst/>
          </a:prstGeom>
          <a:ln w="508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347610" y="3090672"/>
            <a:ext cx="2816214" cy="6862"/>
          </a:xfrm>
          <a:prstGeom prst="line">
            <a:avLst/>
          </a:prstGeom>
          <a:ln w="508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231063" y="2555553"/>
            <a:ext cx="512127" cy="1102768"/>
          </a:xfrm>
          <a:prstGeom prst="rect">
            <a:avLst/>
          </a:prstGeom>
          <a:solidFill>
            <a:srgbClr val="7030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4247756" y="2215101"/>
            <a:ext cx="721568" cy="660444"/>
          </a:xfrm>
          <a:prstGeom prst="rect">
            <a:avLst/>
          </a:prstGeom>
          <a:solidFill>
            <a:srgbClr val="7030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5207292" y="1383367"/>
            <a:ext cx="794445" cy="846440"/>
          </a:xfrm>
          <a:prstGeom prst="rect">
            <a:avLst/>
          </a:prstGeom>
          <a:solidFill>
            <a:srgbClr val="7030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4984408" y="2182773"/>
            <a:ext cx="1304031" cy="375639"/>
          </a:xfrm>
          <a:prstGeom prst="rect">
            <a:avLst/>
          </a:prstGeom>
          <a:solidFill>
            <a:srgbClr val="7030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347610" y="736960"/>
            <a:ext cx="8412341" cy="400110"/>
          </a:xfrm>
          <a:prstGeom prst="rect">
            <a:avLst/>
          </a:prstGeom>
        </p:spPr>
        <p:txBody>
          <a:bodyPr wrap="square">
            <a:spAutoFit/>
          </a:bodyPr>
          <a:lstStyle/>
          <a:p>
            <a:pPr lvl="1">
              <a:spcBef>
                <a:spcPts val="0"/>
              </a:spcBef>
              <a:spcAft>
                <a:spcPts val="0"/>
              </a:spcAft>
              <a:buFont typeface="Wingdings" panose="05000000000000000000" pitchFamily="2" charset="2"/>
              <a:buChar char="Ø"/>
            </a:pPr>
            <a:r>
              <a:rPr lang="fr-FR" sz="2000" dirty="0" smtClean="0">
                <a:effectLst>
                  <a:outerShdw blurRad="38100" dist="38100" dir="2700000" algn="tl">
                    <a:srgbClr val="000000">
                      <a:alpha val="43137"/>
                    </a:srgbClr>
                  </a:outerShdw>
                </a:effectLst>
                <a:sym typeface="Wingdings"/>
              </a:rPr>
              <a:t>UGA DESIR </a:t>
            </a:r>
            <a:r>
              <a:rPr lang="fr-FR" sz="2000" dirty="0">
                <a:effectLst>
                  <a:outerShdw blurRad="38100" dist="38100" dir="2700000" algn="tl">
                    <a:srgbClr val="000000">
                      <a:alpha val="43137"/>
                    </a:srgbClr>
                  </a:outerShdw>
                </a:effectLst>
                <a:sym typeface="Wingdings"/>
              </a:rPr>
              <a:t>: Salle composée des locaux 311,312, 316, 311a, 311b, 316a.</a:t>
            </a:r>
          </a:p>
        </p:txBody>
      </p:sp>
      <p:sp>
        <p:nvSpPr>
          <p:cNvPr id="7" name="ZoneTexte 6"/>
          <p:cNvSpPr txBox="1"/>
          <p:nvPr/>
        </p:nvSpPr>
        <p:spPr>
          <a:xfrm>
            <a:off x="1947643" y="5899502"/>
            <a:ext cx="7301572" cy="923330"/>
          </a:xfrm>
          <a:prstGeom prst="rect">
            <a:avLst/>
          </a:prstGeom>
          <a:noFill/>
        </p:spPr>
        <p:txBody>
          <a:bodyPr wrap="square" rtlCol="0">
            <a:spAutoFit/>
          </a:bodyPr>
          <a:lstStyle/>
          <a:p>
            <a:r>
              <a:rPr lang="fr-FR" dirty="0" smtClean="0"/>
              <a:t>SFL = sécurité faisceau locale = coupure du faisceau sur requête UGA</a:t>
            </a:r>
          </a:p>
          <a:p>
            <a:endParaRPr lang="fr-FR" dirty="0"/>
          </a:p>
          <a:p>
            <a:r>
              <a:rPr lang="fr-FR" dirty="0" smtClean="0"/>
              <a:t>SFP = sécurité </a:t>
            </a:r>
            <a:r>
              <a:rPr lang="fr-FR" dirty="0"/>
              <a:t>faisceau p</a:t>
            </a:r>
            <a:r>
              <a:rPr lang="fr-FR" dirty="0" smtClean="0"/>
              <a:t>rincipale </a:t>
            </a:r>
            <a:r>
              <a:rPr lang="fr-FR" dirty="0"/>
              <a:t>= coupure </a:t>
            </a:r>
            <a:r>
              <a:rPr lang="fr-FR" dirty="0" smtClean="0"/>
              <a:t>ultime de sécurité UGA-UGB</a:t>
            </a:r>
            <a:endParaRPr lang="fr-FR" dirty="0"/>
          </a:p>
        </p:txBody>
      </p:sp>
    </p:spTree>
    <p:extLst>
      <p:ext uri="{BB962C8B-B14F-4D97-AF65-F5344CB8AC3E}">
        <p14:creationId xmlns:p14="http://schemas.microsoft.com/office/powerpoint/2010/main" val="1630985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PRO SNC</a:t>
            </a:r>
            <a:endParaRPr lang="fr-FR" dirty="0"/>
          </a:p>
        </p:txBody>
      </p:sp>
      <p:sp>
        <p:nvSpPr>
          <p:cNvPr id="6" name="Titre 5"/>
          <p:cNvSpPr>
            <a:spLocks noGrp="1"/>
          </p:cNvSpPr>
          <p:nvPr>
            <p:ph type="title"/>
          </p:nvPr>
        </p:nvSpPr>
        <p:spPr/>
        <p:txBody>
          <a:bodyPr>
            <a:normAutofit/>
          </a:bodyPr>
          <a:lstStyle/>
          <a:p>
            <a:r>
              <a:rPr lang="fr-FR" sz="2400" dirty="0"/>
              <a:t>1-Sureté des Accès : </a:t>
            </a:r>
            <a:r>
              <a:rPr lang="fr-FR" sz="2400" dirty="0" smtClean="0"/>
              <a:t>AF</a:t>
            </a:r>
            <a:endParaRPr lang="fr-FR" sz="2400" dirty="0"/>
          </a:p>
        </p:txBody>
      </p:sp>
      <p:sp>
        <p:nvSpPr>
          <p:cNvPr id="8" name="Espace réservé du pied de page 1"/>
          <p:cNvSpPr txBox="1">
            <a:spLocks/>
          </p:cNvSpPr>
          <p:nvPr/>
        </p:nvSpPr>
        <p:spPr>
          <a:xfrm>
            <a:off x="10605246" y="6318000"/>
            <a:ext cx="891427" cy="540000"/>
          </a:xfrm>
          <a:prstGeom prst="rect">
            <a:avLst/>
          </a:prstGeom>
        </p:spPr>
        <p:txBody>
          <a:bodyPr vert="horz" lIns="91440" tIns="45720" rIns="91440" bIns="45720" rtlCol="0" anchor="ctr"/>
          <a:lstStyle>
            <a:defPPr>
              <a:defRPr lang="fr-FR"/>
            </a:defPPr>
            <a:lvl1pPr marL="0" algn="l" defTabSz="914400" rtl="0" eaLnBrk="1" latinLnBrk="0" hangingPunct="1">
              <a:defRPr sz="1000" b="0" i="0" kern="1200">
                <a:solidFill>
                  <a:srgbClr val="1D1D74"/>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5</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pic>
        <p:nvPicPr>
          <p:cNvPr id="17" name="Image 16"/>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1564" y="4524514"/>
            <a:ext cx="2939284" cy="2042595"/>
          </a:xfrm>
          <a:prstGeom prst="rect">
            <a:avLst/>
          </a:prstGeom>
        </p:spPr>
      </p:pic>
      <p:pic>
        <p:nvPicPr>
          <p:cNvPr id="18" name="Image 1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11928" y="4657405"/>
            <a:ext cx="2503049" cy="1939535"/>
          </a:xfrm>
          <a:prstGeom prst="rect">
            <a:avLst/>
          </a:prstGeom>
        </p:spPr>
      </p:pic>
      <p:pic>
        <p:nvPicPr>
          <p:cNvPr id="19" name="Image 1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36339" y="4657405"/>
            <a:ext cx="2981272" cy="1914830"/>
          </a:xfrm>
          <a:prstGeom prst="rect">
            <a:avLst/>
          </a:prstGeom>
        </p:spPr>
      </p:pic>
      <p:pic>
        <p:nvPicPr>
          <p:cNvPr id="21" name="Image 20" descr="Capture d’écran"/>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569" y="762865"/>
            <a:ext cx="3406652" cy="4010757"/>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04402" y="1292087"/>
            <a:ext cx="1454736" cy="2856516"/>
          </a:xfrm>
          <a:prstGeom prst="rect">
            <a:avLst/>
          </a:prstGeom>
        </p:spPr>
      </p:pic>
      <p:pic>
        <p:nvPicPr>
          <p:cNvPr id="25" name="Image 24" descr="Capture d’écran"/>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97568" y="523051"/>
            <a:ext cx="3317535" cy="4672584"/>
          </a:xfrm>
          <a:prstGeom prst="rect">
            <a:avLst/>
          </a:prstGeom>
        </p:spPr>
      </p:pic>
      <p:sp>
        <p:nvSpPr>
          <p:cNvPr id="29" name="ZoneTexte 28"/>
          <p:cNvSpPr txBox="1"/>
          <p:nvPr/>
        </p:nvSpPr>
        <p:spPr>
          <a:xfrm>
            <a:off x="3772737" y="143236"/>
            <a:ext cx="5340096" cy="369332"/>
          </a:xfrm>
          <a:prstGeom prst="rect">
            <a:avLst/>
          </a:prstGeom>
          <a:noFill/>
        </p:spPr>
        <p:txBody>
          <a:bodyPr wrap="square" rtlCol="0">
            <a:spAutoFit/>
          </a:bodyPr>
          <a:lstStyle/>
          <a:p>
            <a:r>
              <a:rPr lang="fr-FR" dirty="0" smtClean="0">
                <a:solidFill>
                  <a:srgbClr val="7030A0"/>
                </a:solidFill>
                <a:effectLst>
                  <a:outerShdw blurRad="38100" dist="38100" dir="2700000" algn="tl">
                    <a:srgbClr val="000000">
                      <a:alpha val="43137"/>
                    </a:srgbClr>
                  </a:outerShdw>
                </a:effectLst>
              </a:rPr>
              <a:t>Copie de GANIL : IC AF 31, ICAF32, LTAF11 LT AF 12</a:t>
            </a:r>
            <a:endParaRPr lang="fr-FR" dirty="0">
              <a:solidFill>
                <a:srgbClr val="7030A0"/>
              </a:solidFill>
              <a:effectLst>
                <a:outerShdw blurRad="38100" dist="38100" dir="2700000" algn="tl">
                  <a:srgbClr val="000000">
                    <a:alpha val="43137"/>
                  </a:srgbClr>
                </a:outerShdw>
              </a:effectLst>
            </a:endParaRPr>
          </a:p>
        </p:txBody>
      </p:sp>
      <p:sp>
        <p:nvSpPr>
          <p:cNvPr id="22" name="ZoneTexte 21"/>
          <p:cNvSpPr txBox="1"/>
          <p:nvPr/>
        </p:nvSpPr>
        <p:spPr>
          <a:xfrm>
            <a:off x="3406471" y="4346756"/>
            <a:ext cx="608378" cy="400110"/>
          </a:xfrm>
          <a:prstGeom prst="rect">
            <a:avLst/>
          </a:prstGeom>
          <a:noFill/>
        </p:spPr>
        <p:txBody>
          <a:bodyPr wrap="square" rtlCol="0">
            <a:spAutoFit/>
          </a:bodyPr>
          <a:lstStyle/>
          <a:p>
            <a:r>
              <a:rPr lang="fr-FR" sz="2000" b="1" dirty="0" smtClean="0">
                <a:solidFill>
                  <a:srgbClr val="FF0000"/>
                </a:solidFill>
              </a:rPr>
              <a:t>SFL</a:t>
            </a:r>
            <a:endParaRPr lang="fr-FR" sz="2000" b="1" dirty="0">
              <a:solidFill>
                <a:srgbClr val="FF0000"/>
              </a:solidFill>
            </a:endParaRPr>
          </a:p>
        </p:txBody>
      </p:sp>
      <p:sp>
        <p:nvSpPr>
          <p:cNvPr id="23" name="ZoneTexte 22"/>
          <p:cNvSpPr txBox="1"/>
          <p:nvPr/>
        </p:nvSpPr>
        <p:spPr>
          <a:xfrm>
            <a:off x="8071333" y="822956"/>
            <a:ext cx="608378" cy="400110"/>
          </a:xfrm>
          <a:prstGeom prst="rect">
            <a:avLst/>
          </a:prstGeom>
          <a:noFill/>
        </p:spPr>
        <p:txBody>
          <a:bodyPr wrap="square" rtlCol="0">
            <a:spAutoFit/>
          </a:bodyPr>
          <a:lstStyle/>
          <a:p>
            <a:r>
              <a:rPr lang="fr-FR" sz="2000" b="1" dirty="0" smtClean="0">
                <a:solidFill>
                  <a:srgbClr val="FF0000"/>
                </a:solidFill>
              </a:rPr>
              <a:t>SFP</a:t>
            </a:r>
            <a:endParaRPr lang="fr-FR" sz="2000" b="1" dirty="0">
              <a:solidFill>
                <a:srgbClr val="FF0000"/>
              </a:solidFill>
            </a:endParaRPr>
          </a:p>
        </p:txBody>
      </p:sp>
      <p:pic>
        <p:nvPicPr>
          <p:cNvPr id="3" name="Imag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77891" y="1292087"/>
            <a:ext cx="1638049" cy="2856516"/>
          </a:xfrm>
          <a:prstGeom prst="rect">
            <a:avLst/>
          </a:prstGeom>
        </p:spPr>
      </p:pic>
      <p:pic>
        <p:nvPicPr>
          <p:cNvPr id="24" name="Image 23" descr="Capture d’écran"/>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39411" y="1080974"/>
            <a:ext cx="2275438" cy="2488893"/>
          </a:xfrm>
          <a:prstGeom prst="rect">
            <a:avLst/>
          </a:prstGeom>
        </p:spPr>
      </p:pic>
      <p:pic>
        <p:nvPicPr>
          <p:cNvPr id="27" name="Image 2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97398" y="2424781"/>
            <a:ext cx="2159204" cy="2202388"/>
          </a:xfrm>
          <a:prstGeom prst="rect">
            <a:avLst/>
          </a:prstGeom>
        </p:spPr>
      </p:pic>
      <p:sp>
        <p:nvSpPr>
          <p:cNvPr id="26" name="Rectangle à coins arrondis 25"/>
          <p:cNvSpPr/>
          <p:nvPr/>
        </p:nvSpPr>
        <p:spPr>
          <a:xfrm>
            <a:off x="9696450" y="5302932"/>
            <a:ext cx="1661290" cy="452005"/>
          </a:xfrm>
          <a:prstGeom prst="roundRect">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ln w="0"/>
                <a:solidFill>
                  <a:schemeClr val="tx1"/>
                </a:solidFill>
                <a:effectLst>
                  <a:outerShdw blurRad="38100" dist="19050" dir="2700000" algn="tl" rotWithShape="0">
                    <a:schemeClr val="dk1">
                      <a:alpha val="40000"/>
                    </a:schemeClr>
                  </a:outerShdw>
                </a:effectLst>
              </a:rPr>
              <a:t>choix de DESIR</a:t>
            </a:r>
            <a:endParaRPr lang="fr-FR" dirty="0">
              <a:ln w="0"/>
              <a:solidFill>
                <a:schemeClr val="tx1"/>
              </a:solidFill>
              <a:effectLst>
                <a:outerShdw blurRad="38100" dist="19050" dir="2700000" algn="tl" rotWithShape="0">
                  <a:schemeClr val="dk1">
                    <a:alpha val="40000"/>
                  </a:schemeClr>
                </a:outerShdw>
              </a:effectLst>
            </a:endParaRPr>
          </a:p>
        </p:txBody>
      </p:sp>
      <p:sp>
        <p:nvSpPr>
          <p:cNvPr id="10" name="Flèche vers le bas 9"/>
          <p:cNvSpPr/>
          <p:nvPr/>
        </p:nvSpPr>
        <p:spPr>
          <a:xfrm rot="10800000">
            <a:off x="4668849" y="490427"/>
            <a:ext cx="704088" cy="51820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8" name="Rectangle à coins arrondis 27"/>
          <p:cNvSpPr/>
          <p:nvPr/>
        </p:nvSpPr>
        <p:spPr>
          <a:xfrm>
            <a:off x="6785295" y="4315582"/>
            <a:ext cx="1661290" cy="452005"/>
          </a:xfrm>
          <a:prstGeom prst="roundRect">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ln w="0"/>
                <a:solidFill>
                  <a:schemeClr val="tx1"/>
                </a:solidFill>
                <a:effectLst>
                  <a:outerShdw blurRad="38100" dist="19050" dir="2700000" algn="tl" rotWithShape="0">
                    <a:schemeClr val="dk1">
                      <a:alpha val="40000"/>
                    </a:schemeClr>
                  </a:outerShdw>
                </a:effectLst>
              </a:rPr>
              <a:t>Particularité</a:t>
            </a:r>
            <a:endParaRPr lang="fr-FR" dirty="0">
              <a:ln w="0"/>
              <a:solidFill>
                <a:schemeClr val="tx1"/>
              </a:solidFill>
              <a:effectLst>
                <a:outerShdw blurRad="38100" dist="19050" dir="2700000" algn="tl" rotWithShape="0">
                  <a:schemeClr val="dk1">
                    <a:alpha val="40000"/>
                  </a:schemeClr>
                </a:outerShdw>
              </a:effectLst>
            </a:endParaRPr>
          </a:p>
        </p:txBody>
      </p:sp>
      <p:sp>
        <p:nvSpPr>
          <p:cNvPr id="30" name="Flèche vers le bas 29"/>
          <p:cNvSpPr/>
          <p:nvPr/>
        </p:nvSpPr>
        <p:spPr>
          <a:xfrm rot="10800000">
            <a:off x="7431069" y="3971636"/>
            <a:ext cx="352044" cy="348455"/>
          </a:xfrm>
          <a:prstGeom prst="downArrow">
            <a:avLst>
              <a:gd name="adj1" fmla="val 50000"/>
              <a:gd name="adj2" fmla="val 5258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1" name="Rectangle à coins arrondis 30"/>
          <p:cNvSpPr/>
          <p:nvPr/>
        </p:nvSpPr>
        <p:spPr>
          <a:xfrm>
            <a:off x="4081724" y="1283362"/>
            <a:ext cx="1813618" cy="1122267"/>
          </a:xfrm>
          <a:prstGeom prst="roundRect">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ln w="0"/>
                <a:solidFill>
                  <a:schemeClr val="tx1"/>
                </a:solidFill>
                <a:effectLst>
                  <a:outerShdw blurRad="38100" dist="19050" dir="2700000" algn="tl" rotWithShape="0">
                    <a:schemeClr val="dk1">
                      <a:alpha val="40000"/>
                    </a:schemeClr>
                  </a:outerShdw>
                </a:effectLst>
              </a:rPr>
              <a:t>Pas de refroidissement à l’eau</a:t>
            </a:r>
            <a:endParaRPr lang="fr-FR" dirty="0">
              <a:ln w="0"/>
              <a:solidFill>
                <a:schemeClr val="tx1"/>
              </a:solidFill>
              <a:effectLst>
                <a:outerShdw blurRad="38100" dist="19050" dir="2700000" algn="tl" rotWithShape="0">
                  <a:schemeClr val="dk1">
                    <a:alpha val="40000"/>
                  </a:schemeClr>
                </a:outerShdw>
              </a:effectLst>
            </a:endParaRPr>
          </a:p>
        </p:txBody>
      </p:sp>
      <p:sp>
        <p:nvSpPr>
          <p:cNvPr id="32" name="Rectangle 31"/>
          <p:cNvSpPr/>
          <p:nvPr/>
        </p:nvSpPr>
        <p:spPr>
          <a:xfrm>
            <a:off x="3060848" y="6550223"/>
            <a:ext cx="5913350" cy="307777"/>
          </a:xfrm>
          <a:prstGeom prst="rect">
            <a:avLst/>
          </a:prstGeom>
        </p:spPr>
        <p:txBody>
          <a:bodyPr wrap="none">
            <a:spAutoFit/>
          </a:bodyPr>
          <a:lstStyle/>
          <a:p>
            <a:r>
              <a:rPr lang="fr-FR" sz="1400" b="1" i="1" dirty="0" smtClean="0"/>
              <a:t>Acteurs : </a:t>
            </a:r>
            <a:r>
              <a:rPr lang="fr-FR" sz="1400" b="1" i="1" dirty="0" err="1" smtClean="0"/>
              <a:t>Barthe-Dejean.C</a:t>
            </a:r>
            <a:r>
              <a:rPr lang="fr-FR" sz="1400" b="1" i="1" dirty="0"/>
              <a:t>, </a:t>
            </a:r>
            <a:r>
              <a:rPr lang="fr-FR" sz="1400" b="1" i="1" dirty="0" err="1"/>
              <a:t>Brunet.G</a:t>
            </a:r>
            <a:r>
              <a:rPr lang="fr-FR" sz="1400" b="1" i="1" dirty="0"/>
              <a:t> , </a:t>
            </a:r>
            <a:r>
              <a:rPr lang="fr-FR" sz="1400" b="1" i="1" dirty="0" err="1"/>
              <a:t>Michel.M</a:t>
            </a:r>
            <a:r>
              <a:rPr lang="fr-FR" sz="1400" b="1" i="1" dirty="0"/>
              <a:t>, </a:t>
            </a:r>
            <a:r>
              <a:rPr lang="fr-FR" sz="1400" b="1" i="1" dirty="0" err="1"/>
              <a:t>Michel.C</a:t>
            </a:r>
            <a:r>
              <a:rPr lang="fr-FR" sz="1400" b="1" i="1" dirty="0"/>
              <a:t> , </a:t>
            </a:r>
            <a:r>
              <a:rPr lang="fr-FR" sz="1400" b="1" i="1" dirty="0" err="1"/>
              <a:t>Meurie.C</a:t>
            </a:r>
            <a:r>
              <a:rPr lang="fr-FR" sz="1400" b="1" i="1" dirty="0"/>
              <a:t>, </a:t>
            </a:r>
            <a:r>
              <a:rPr lang="fr-FR" sz="1400" b="1" i="1" dirty="0" err="1"/>
              <a:t>Morel.V</a:t>
            </a:r>
            <a:r>
              <a:rPr lang="fr-FR" sz="1400" b="1" i="1" dirty="0"/>
              <a:t>.</a:t>
            </a:r>
          </a:p>
        </p:txBody>
      </p:sp>
    </p:spTree>
    <p:extLst>
      <p:ext uri="{BB962C8B-B14F-4D97-AF65-F5344CB8AC3E}">
        <p14:creationId xmlns:p14="http://schemas.microsoft.com/office/powerpoint/2010/main" val="3877179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pied de page 2"/>
          <p:cNvSpPr>
            <a:spLocks noGrp="1"/>
          </p:cNvSpPr>
          <p:nvPr>
            <p:ph type="ftr" sz="quarter" idx="11"/>
          </p:nvPr>
        </p:nvSpPr>
        <p:spPr>
          <a:xfrm>
            <a:off x="1244497" y="6318001"/>
            <a:ext cx="3468651" cy="540000"/>
          </a:xfrm>
        </p:spPr>
        <p:txBody>
          <a:bodyPr/>
          <a:lstStyle/>
          <a:p>
            <a:r>
              <a:rPr lang="fr-FR" smtClean="0"/>
              <a:t>PRO SNC</a:t>
            </a:r>
            <a:endParaRPr lang="fr-FR" dirty="0"/>
          </a:p>
        </p:txBody>
      </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6</a:t>
            </a:fld>
            <a:endParaRPr lang="fr-FR"/>
          </a:p>
        </p:txBody>
      </p:sp>
      <p:sp>
        <p:nvSpPr>
          <p:cNvPr id="6" name="Espace réservé de la date 5"/>
          <p:cNvSpPr>
            <a:spLocks noGrp="1"/>
          </p:cNvSpPr>
          <p:nvPr>
            <p:ph type="dt" sz="half" idx="10"/>
          </p:nvPr>
        </p:nvSpPr>
        <p:spPr>
          <a:xfrm>
            <a:off x="10392674" y="6126509"/>
            <a:ext cx="1800225" cy="540000"/>
          </a:xfrm>
        </p:spPr>
        <p:txBody>
          <a:bodyPr/>
          <a:lstStyle/>
          <a:p>
            <a:r>
              <a:rPr lang="fr-FR" dirty="0" err="1" smtClean="0"/>
              <a:t>C.Berthe</a:t>
            </a:r>
            <a:r>
              <a:rPr lang="fr-FR" dirty="0" smtClean="0"/>
              <a:t> AT-1103538</a:t>
            </a:r>
            <a:endParaRPr lang="fr-FR" dirty="0"/>
          </a:p>
        </p:txBody>
      </p:sp>
      <p:pic>
        <p:nvPicPr>
          <p:cNvPr id="7" name="Espace réservé du contenu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77" y="1024"/>
            <a:ext cx="5349238" cy="3714168"/>
          </a:xfrm>
          <a:prstGeom prst="rect">
            <a:avLst/>
          </a:prstGeom>
        </p:spPr>
      </p:pic>
      <p:pic>
        <p:nvPicPr>
          <p:cNvPr id="8" name="Image 7" descr="Capture d’écra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03223" y="0"/>
            <a:ext cx="7088777" cy="4756296"/>
          </a:xfrm>
          <a:prstGeom prst="rect">
            <a:avLst/>
          </a:prstGeom>
          <a:ln w="57150"/>
        </p:spPr>
      </p:pic>
      <p:sp>
        <p:nvSpPr>
          <p:cNvPr id="10" name="Rectangle à coins arrondis 9"/>
          <p:cNvSpPr/>
          <p:nvPr/>
        </p:nvSpPr>
        <p:spPr>
          <a:xfrm>
            <a:off x="8279102" y="436683"/>
            <a:ext cx="947194" cy="1210423"/>
          </a:xfrm>
          <a:prstGeom prst="roundRect">
            <a:avLst/>
          </a:prstGeom>
          <a:noFill/>
          <a:ln w="5715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1" name="ZoneTexte 10"/>
          <p:cNvSpPr txBox="1"/>
          <p:nvPr/>
        </p:nvSpPr>
        <p:spPr>
          <a:xfrm>
            <a:off x="8357798" y="1301404"/>
            <a:ext cx="862218" cy="369332"/>
          </a:xfrm>
          <a:prstGeom prst="rect">
            <a:avLst/>
          </a:prstGeom>
          <a:noFill/>
        </p:spPr>
        <p:txBody>
          <a:bodyPr wrap="square" rtlCol="0">
            <a:spAutoFit/>
          </a:bodyPr>
          <a:lstStyle/>
          <a:p>
            <a:r>
              <a:rPr lang="fr-FR" i="1" dirty="0" smtClean="0">
                <a:solidFill>
                  <a:srgbClr val="FF0000"/>
                </a:solidFill>
                <a:effectLst>
                  <a:outerShdw blurRad="38100" dist="38100" dir="2700000" algn="tl">
                    <a:srgbClr val="000000">
                      <a:alpha val="43137"/>
                    </a:srgbClr>
                  </a:outerShdw>
                </a:effectLst>
              </a:rPr>
              <a:t>UGA-S</a:t>
            </a:r>
            <a:endParaRPr lang="fr-FR" i="1" dirty="0">
              <a:solidFill>
                <a:srgbClr val="FF0000"/>
              </a:solidFill>
              <a:effectLst>
                <a:outerShdw blurRad="38100" dist="38100" dir="2700000" algn="tl">
                  <a:srgbClr val="000000">
                    <a:alpha val="43137"/>
                  </a:srgbClr>
                </a:outerShdw>
              </a:effectLst>
            </a:endParaRPr>
          </a:p>
        </p:txBody>
      </p:sp>
      <p:sp>
        <p:nvSpPr>
          <p:cNvPr id="12" name="Rectangle à coins arrondis 11"/>
          <p:cNvSpPr/>
          <p:nvPr/>
        </p:nvSpPr>
        <p:spPr>
          <a:xfrm>
            <a:off x="8543413" y="1719232"/>
            <a:ext cx="948060" cy="1189816"/>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3" name="Rectangle à coins arrondis 12"/>
          <p:cNvSpPr/>
          <p:nvPr/>
        </p:nvSpPr>
        <p:spPr>
          <a:xfrm>
            <a:off x="8693331" y="3132848"/>
            <a:ext cx="1078113" cy="1248384"/>
          </a:xfrm>
          <a:prstGeom prst="roundRect">
            <a:avLst/>
          </a:prstGeom>
          <a:noFill/>
          <a:ln w="5715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4" name="ZoneTexte 13"/>
          <p:cNvSpPr txBox="1"/>
          <p:nvPr/>
        </p:nvSpPr>
        <p:spPr>
          <a:xfrm>
            <a:off x="8669690" y="3886482"/>
            <a:ext cx="1101754" cy="369332"/>
          </a:xfrm>
          <a:prstGeom prst="rect">
            <a:avLst/>
          </a:prstGeom>
          <a:noFill/>
        </p:spPr>
        <p:txBody>
          <a:bodyPr wrap="square" rtlCol="0">
            <a:spAutoFit/>
          </a:bodyPr>
          <a:lstStyle/>
          <a:p>
            <a:pPr algn="ctr"/>
            <a:r>
              <a:rPr lang="fr-FR" i="1" dirty="0">
                <a:solidFill>
                  <a:schemeClr val="tx2">
                    <a:lumMod val="60000"/>
                    <a:lumOff val="40000"/>
                  </a:schemeClr>
                </a:solidFill>
                <a:effectLst>
                  <a:outerShdw blurRad="38100" dist="38100" dir="2700000" algn="tl">
                    <a:srgbClr val="000000">
                      <a:alpha val="43137"/>
                    </a:srgbClr>
                  </a:outerShdw>
                </a:effectLst>
              </a:rPr>
              <a:t>SAAF</a:t>
            </a:r>
          </a:p>
        </p:txBody>
      </p:sp>
      <p:sp>
        <p:nvSpPr>
          <p:cNvPr id="15" name="Rectangle à coins arrondis 14"/>
          <p:cNvSpPr/>
          <p:nvPr/>
        </p:nvSpPr>
        <p:spPr>
          <a:xfrm>
            <a:off x="6463516" y="3858260"/>
            <a:ext cx="787227" cy="462352"/>
          </a:xfrm>
          <a:prstGeom prst="roundRect">
            <a:avLst/>
          </a:prstGeom>
          <a:noFill/>
          <a:ln w="5715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 name="Rectangle 3"/>
          <p:cNvSpPr/>
          <p:nvPr/>
        </p:nvSpPr>
        <p:spPr>
          <a:xfrm>
            <a:off x="6546212" y="3895626"/>
            <a:ext cx="612668" cy="369332"/>
          </a:xfrm>
          <a:prstGeom prst="rect">
            <a:avLst/>
          </a:prstGeom>
        </p:spPr>
        <p:txBody>
          <a:bodyPr wrap="none">
            <a:spAutoFit/>
          </a:bodyPr>
          <a:lstStyle/>
          <a:p>
            <a:r>
              <a:rPr lang="fr-FR" b="1" i="1" dirty="0">
                <a:solidFill>
                  <a:srgbClr val="7030A0"/>
                </a:solidFill>
                <a:effectLst>
                  <a:outerShdw blurRad="38100" dist="38100" dir="2700000" algn="tl">
                    <a:srgbClr val="000000">
                      <a:alpha val="43137"/>
                    </a:srgbClr>
                  </a:outerShdw>
                </a:effectLst>
              </a:rPr>
              <a:t>UGB</a:t>
            </a:r>
          </a:p>
        </p:txBody>
      </p:sp>
      <p:pic>
        <p:nvPicPr>
          <p:cNvPr id="16" name="Image 15" descr="Capture d’écran"/>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250" y="4050859"/>
            <a:ext cx="5231893" cy="2784030"/>
          </a:xfrm>
          <a:prstGeom prst="rect">
            <a:avLst/>
          </a:prstGeom>
        </p:spPr>
      </p:pic>
      <p:sp>
        <p:nvSpPr>
          <p:cNvPr id="18" name="Sous-titre 2">
            <a:extLst>
              <a:ext uri="{FF2B5EF4-FFF2-40B4-BE49-F238E27FC236}">
                <a16:creationId xmlns:a16="http://schemas.microsoft.com/office/drawing/2014/main" id="{8414DA9D-EA40-1C40-AA37-16CAE0DA81BF}"/>
              </a:ext>
            </a:extLst>
          </p:cNvPr>
          <p:cNvSpPr txBox="1">
            <a:spLocks/>
          </p:cNvSpPr>
          <p:nvPr/>
        </p:nvSpPr>
        <p:spPr>
          <a:xfrm>
            <a:off x="-306099" y="6441492"/>
            <a:ext cx="1906478" cy="522005"/>
          </a:xfrm>
          <a:prstGeom prst="rect">
            <a:avLst/>
          </a:prstGeom>
        </p:spPr>
        <p:txBody>
          <a:bodyPr vert="horz"/>
          <a:lstStyle>
            <a:lvl1pPr marL="342900" indent="-342900" algn="just"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just" rtl="0" eaLnBrk="1" fontAlgn="base" hangingPunct="1">
              <a:spcBef>
                <a:spcPct val="20000"/>
              </a:spcBef>
              <a:spcAft>
                <a:spcPct val="0"/>
              </a:spcAft>
              <a:buChar char="–"/>
              <a:defRPr sz="2400">
                <a:solidFill>
                  <a:schemeClr val="tx1"/>
                </a:solidFill>
                <a:latin typeface="+mn-lt"/>
                <a:ea typeface="+mn-ea"/>
              </a:defRPr>
            </a:lvl2pPr>
            <a:lvl3pPr marL="1143000" indent="-228600" algn="just" rtl="0" eaLnBrk="1" fontAlgn="base" hangingPunct="1">
              <a:spcBef>
                <a:spcPct val="20000"/>
              </a:spcBef>
              <a:spcAft>
                <a:spcPct val="0"/>
              </a:spcAft>
              <a:buChar char="•"/>
              <a:defRPr sz="2000">
                <a:solidFill>
                  <a:schemeClr val="tx1"/>
                </a:solidFill>
                <a:latin typeface="+mn-lt"/>
                <a:ea typeface="+mn-ea"/>
              </a:defRPr>
            </a:lvl3pPr>
            <a:lvl4pPr marL="1600200" indent="-228600" algn="just" rtl="0" eaLnBrk="1" fontAlgn="base" hangingPunct="1">
              <a:spcBef>
                <a:spcPct val="20000"/>
              </a:spcBef>
              <a:spcAft>
                <a:spcPct val="0"/>
              </a:spcAft>
              <a:buChar char="–"/>
              <a:defRPr sz="1800">
                <a:solidFill>
                  <a:schemeClr val="tx1"/>
                </a:solidFill>
                <a:latin typeface="+mn-lt"/>
                <a:ea typeface="+mn-ea"/>
              </a:defRPr>
            </a:lvl4pPr>
            <a:lvl5pPr marL="2057400" indent="-228600" algn="just"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fr-FR" sz="2000" b="1" i="1" kern="0" dirty="0">
                <a:solidFill>
                  <a:srgbClr val="820DFD"/>
                </a:solidFill>
                <a:effectLst>
                  <a:outerShdw blurRad="38100" dist="38100" dir="2700000" algn="tl">
                    <a:srgbClr val="000000">
                      <a:alpha val="43137"/>
                    </a:srgbClr>
                  </a:outerShdw>
                </a:effectLst>
              </a:rPr>
              <a:t>Interfaces</a:t>
            </a:r>
          </a:p>
        </p:txBody>
      </p:sp>
      <p:sp>
        <p:nvSpPr>
          <p:cNvPr id="19" name="Rectangle à coins arrondis 18"/>
          <p:cNvSpPr/>
          <p:nvPr/>
        </p:nvSpPr>
        <p:spPr>
          <a:xfrm>
            <a:off x="10081442" y="2118780"/>
            <a:ext cx="243436" cy="577984"/>
          </a:xfrm>
          <a:prstGeom prst="roundRect">
            <a:avLst/>
          </a:prstGeom>
          <a:noFill/>
          <a:ln w="571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21" name="Sous-titre 2">
            <a:extLst>
              <a:ext uri="{FF2B5EF4-FFF2-40B4-BE49-F238E27FC236}">
                <a16:creationId xmlns:a16="http://schemas.microsoft.com/office/drawing/2014/main" id="{8414DA9D-EA40-1C40-AA37-16CAE0DA81BF}"/>
              </a:ext>
            </a:extLst>
          </p:cNvPr>
          <p:cNvSpPr txBox="1">
            <a:spLocks/>
          </p:cNvSpPr>
          <p:nvPr/>
        </p:nvSpPr>
        <p:spPr>
          <a:xfrm>
            <a:off x="6762271" y="4955642"/>
            <a:ext cx="1698779" cy="803514"/>
          </a:xfrm>
          <a:prstGeom prst="rect">
            <a:avLst/>
          </a:prstGeom>
        </p:spPr>
        <p:txBody>
          <a:bodyPr vert="horz"/>
          <a:lstStyle>
            <a:lvl1pPr marL="342900" indent="-342900" algn="just"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just" rtl="0" eaLnBrk="1" fontAlgn="base" hangingPunct="1">
              <a:spcBef>
                <a:spcPct val="20000"/>
              </a:spcBef>
              <a:spcAft>
                <a:spcPct val="0"/>
              </a:spcAft>
              <a:buChar char="–"/>
              <a:defRPr sz="2400">
                <a:solidFill>
                  <a:schemeClr val="tx1"/>
                </a:solidFill>
                <a:latin typeface="+mn-lt"/>
                <a:ea typeface="+mn-ea"/>
              </a:defRPr>
            </a:lvl2pPr>
            <a:lvl3pPr marL="1143000" indent="-228600" algn="just" rtl="0" eaLnBrk="1" fontAlgn="base" hangingPunct="1">
              <a:spcBef>
                <a:spcPct val="20000"/>
              </a:spcBef>
              <a:spcAft>
                <a:spcPct val="0"/>
              </a:spcAft>
              <a:buChar char="•"/>
              <a:defRPr sz="2000">
                <a:solidFill>
                  <a:schemeClr val="tx1"/>
                </a:solidFill>
                <a:latin typeface="+mn-lt"/>
                <a:ea typeface="+mn-ea"/>
              </a:defRPr>
            </a:lvl3pPr>
            <a:lvl4pPr marL="1600200" indent="-228600" algn="just" rtl="0" eaLnBrk="1" fontAlgn="base" hangingPunct="1">
              <a:spcBef>
                <a:spcPct val="20000"/>
              </a:spcBef>
              <a:spcAft>
                <a:spcPct val="0"/>
              </a:spcAft>
              <a:buChar char="–"/>
              <a:defRPr sz="1800">
                <a:solidFill>
                  <a:schemeClr val="tx1"/>
                </a:solidFill>
                <a:latin typeface="+mn-lt"/>
                <a:ea typeface="+mn-ea"/>
              </a:defRPr>
            </a:lvl4pPr>
            <a:lvl5pPr marL="2057400" indent="-228600" algn="just"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fr-FR" sz="4000" b="1" i="1" kern="0" dirty="0" smtClean="0">
                <a:solidFill>
                  <a:srgbClr val="820DFD"/>
                </a:solidFill>
                <a:effectLst>
                  <a:outerShdw blurRad="38100" dist="38100" dir="2700000" algn="tl">
                    <a:srgbClr val="000000">
                      <a:alpha val="43137"/>
                    </a:srgbClr>
                  </a:outerShdw>
                </a:effectLst>
              </a:rPr>
              <a:t>UGA</a:t>
            </a:r>
          </a:p>
        </p:txBody>
      </p:sp>
      <p:sp>
        <p:nvSpPr>
          <p:cNvPr id="22" name="Sous-titre 2">
            <a:extLst>
              <a:ext uri="{FF2B5EF4-FFF2-40B4-BE49-F238E27FC236}">
                <a16:creationId xmlns:a16="http://schemas.microsoft.com/office/drawing/2014/main" id="{8414DA9D-EA40-1C40-AA37-16CAE0DA81BF}"/>
              </a:ext>
            </a:extLst>
          </p:cNvPr>
          <p:cNvSpPr txBox="1">
            <a:spLocks/>
          </p:cNvSpPr>
          <p:nvPr/>
        </p:nvSpPr>
        <p:spPr>
          <a:xfrm>
            <a:off x="7820300" y="5476852"/>
            <a:ext cx="1698779" cy="803514"/>
          </a:xfrm>
          <a:prstGeom prst="rect">
            <a:avLst/>
          </a:prstGeom>
        </p:spPr>
        <p:txBody>
          <a:bodyPr vert="horz"/>
          <a:lstStyle>
            <a:lvl1pPr marL="342900" indent="-342900" algn="just"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just" rtl="0" eaLnBrk="1" fontAlgn="base" hangingPunct="1">
              <a:spcBef>
                <a:spcPct val="20000"/>
              </a:spcBef>
              <a:spcAft>
                <a:spcPct val="0"/>
              </a:spcAft>
              <a:buChar char="–"/>
              <a:defRPr sz="2400">
                <a:solidFill>
                  <a:schemeClr val="tx1"/>
                </a:solidFill>
                <a:latin typeface="+mn-lt"/>
                <a:ea typeface="+mn-ea"/>
              </a:defRPr>
            </a:lvl2pPr>
            <a:lvl3pPr marL="1143000" indent="-228600" algn="just" rtl="0" eaLnBrk="1" fontAlgn="base" hangingPunct="1">
              <a:spcBef>
                <a:spcPct val="20000"/>
              </a:spcBef>
              <a:spcAft>
                <a:spcPct val="0"/>
              </a:spcAft>
              <a:buChar char="•"/>
              <a:defRPr sz="2000">
                <a:solidFill>
                  <a:schemeClr val="tx1"/>
                </a:solidFill>
                <a:latin typeface="+mn-lt"/>
                <a:ea typeface="+mn-ea"/>
              </a:defRPr>
            </a:lvl3pPr>
            <a:lvl4pPr marL="1600200" indent="-228600" algn="just" rtl="0" eaLnBrk="1" fontAlgn="base" hangingPunct="1">
              <a:spcBef>
                <a:spcPct val="20000"/>
              </a:spcBef>
              <a:spcAft>
                <a:spcPct val="0"/>
              </a:spcAft>
              <a:buChar char="–"/>
              <a:defRPr sz="1800">
                <a:solidFill>
                  <a:schemeClr val="tx1"/>
                </a:solidFill>
                <a:latin typeface="+mn-lt"/>
                <a:ea typeface="+mn-ea"/>
              </a:defRPr>
            </a:lvl4pPr>
            <a:lvl5pPr marL="2057400" indent="-228600" algn="just"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fr-FR" sz="3200" b="1" i="1" kern="0" dirty="0" smtClean="0">
                <a:solidFill>
                  <a:srgbClr val="820DFD"/>
                </a:solidFill>
                <a:effectLst>
                  <a:outerShdw blurRad="38100" dist="38100" dir="2700000" algn="tl">
                    <a:srgbClr val="000000">
                      <a:alpha val="43137"/>
                    </a:srgbClr>
                  </a:outerShdw>
                </a:effectLst>
              </a:rPr>
              <a:t>UGB</a:t>
            </a:r>
          </a:p>
        </p:txBody>
      </p:sp>
      <p:sp>
        <p:nvSpPr>
          <p:cNvPr id="24" name="Sous-titre 2">
            <a:extLst>
              <a:ext uri="{FF2B5EF4-FFF2-40B4-BE49-F238E27FC236}">
                <a16:creationId xmlns:a16="http://schemas.microsoft.com/office/drawing/2014/main" id="{8414DA9D-EA40-1C40-AA37-16CAE0DA81BF}"/>
              </a:ext>
            </a:extLst>
          </p:cNvPr>
          <p:cNvSpPr txBox="1">
            <a:spLocks/>
          </p:cNvSpPr>
          <p:nvPr/>
        </p:nvSpPr>
        <p:spPr>
          <a:xfrm>
            <a:off x="8788907" y="5837380"/>
            <a:ext cx="1698779" cy="803514"/>
          </a:xfrm>
          <a:prstGeom prst="rect">
            <a:avLst/>
          </a:prstGeom>
        </p:spPr>
        <p:txBody>
          <a:bodyPr vert="horz"/>
          <a:lstStyle>
            <a:lvl1pPr marL="342900" indent="-342900" algn="just"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just" rtl="0" eaLnBrk="1" fontAlgn="base" hangingPunct="1">
              <a:spcBef>
                <a:spcPct val="20000"/>
              </a:spcBef>
              <a:spcAft>
                <a:spcPct val="0"/>
              </a:spcAft>
              <a:buChar char="–"/>
              <a:defRPr sz="2400">
                <a:solidFill>
                  <a:schemeClr val="tx1"/>
                </a:solidFill>
                <a:latin typeface="+mn-lt"/>
                <a:ea typeface="+mn-ea"/>
              </a:defRPr>
            </a:lvl2pPr>
            <a:lvl3pPr marL="1143000" indent="-228600" algn="just" rtl="0" eaLnBrk="1" fontAlgn="base" hangingPunct="1">
              <a:spcBef>
                <a:spcPct val="20000"/>
              </a:spcBef>
              <a:spcAft>
                <a:spcPct val="0"/>
              </a:spcAft>
              <a:buChar char="•"/>
              <a:defRPr sz="2000">
                <a:solidFill>
                  <a:schemeClr val="tx1"/>
                </a:solidFill>
                <a:latin typeface="+mn-lt"/>
                <a:ea typeface="+mn-ea"/>
              </a:defRPr>
            </a:lvl3pPr>
            <a:lvl4pPr marL="1600200" indent="-228600" algn="just" rtl="0" eaLnBrk="1" fontAlgn="base" hangingPunct="1">
              <a:spcBef>
                <a:spcPct val="20000"/>
              </a:spcBef>
              <a:spcAft>
                <a:spcPct val="0"/>
              </a:spcAft>
              <a:buChar char="–"/>
              <a:defRPr sz="1800">
                <a:solidFill>
                  <a:schemeClr val="tx1"/>
                </a:solidFill>
                <a:latin typeface="+mn-lt"/>
                <a:ea typeface="+mn-ea"/>
              </a:defRPr>
            </a:lvl4pPr>
            <a:lvl5pPr marL="2057400" indent="-228600" algn="just"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fr-FR" sz="3200" b="1" i="1" kern="0" dirty="0" smtClean="0">
                <a:solidFill>
                  <a:srgbClr val="820DFD"/>
                </a:solidFill>
                <a:effectLst>
                  <a:outerShdw blurRad="38100" dist="38100" dir="2700000" algn="tl">
                    <a:srgbClr val="000000">
                      <a:alpha val="43137"/>
                    </a:srgbClr>
                  </a:outerShdw>
                </a:effectLst>
              </a:rPr>
              <a:t>SAAF</a:t>
            </a:r>
          </a:p>
        </p:txBody>
      </p:sp>
      <p:sp>
        <p:nvSpPr>
          <p:cNvPr id="27" name="Sous-titre 2">
            <a:extLst>
              <a:ext uri="{FF2B5EF4-FFF2-40B4-BE49-F238E27FC236}">
                <a16:creationId xmlns:a16="http://schemas.microsoft.com/office/drawing/2014/main" id="{8414DA9D-EA40-1C40-AA37-16CAE0DA81BF}"/>
              </a:ext>
            </a:extLst>
          </p:cNvPr>
          <p:cNvSpPr txBox="1">
            <a:spLocks/>
          </p:cNvSpPr>
          <p:nvPr/>
        </p:nvSpPr>
        <p:spPr>
          <a:xfrm>
            <a:off x="5160196" y="5629846"/>
            <a:ext cx="1936469" cy="396132"/>
          </a:xfrm>
          <a:prstGeom prst="rect">
            <a:avLst/>
          </a:prstGeom>
        </p:spPr>
        <p:txBody>
          <a:bodyPr vert="horz"/>
          <a:lstStyle>
            <a:lvl1pPr marL="342900" indent="-342900" algn="just"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just" rtl="0" eaLnBrk="1" fontAlgn="base" hangingPunct="1">
              <a:spcBef>
                <a:spcPct val="20000"/>
              </a:spcBef>
              <a:spcAft>
                <a:spcPct val="0"/>
              </a:spcAft>
              <a:buChar char="–"/>
              <a:defRPr sz="2400">
                <a:solidFill>
                  <a:schemeClr val="tx1"/>
                </a:solidFill>
                <a:latin typeface="+mn-lt"/>
                <a:ea typeface="+mn-ea"/>
              </a:defRPr>
            </a:lvl2pPr>
            <a:lvl3pPr marL="1143000" indent="-228600" algn="just" rtl="0" eaLnBrk="1" fontAlgn="base" hangingPunct="1">
              <a:spcBef>
                <a:spcPct val="20000"/>
              </a:spcBef>
              <a:spcAft>
                <a:spcPct val="0"/>
              </a:spcAft>
              <a:buChar char="•"/>
              <a:defRPr sz="2000">
                <a:solidFill>
                  <a:schemeClr val="tx1"/>
                </a:solidFill>
                <a:latin typeface="+mn-lt"/>
                <a:ea typeface="+mn-ea"/>
              </a:defRPr>
            </a:lvl3pPr>
            <a:lvl4pPr marL="1600200" indent="-228600" algn="just" rtl="0" eaLnBrk="1" fontAlgn="base" hangingPunct="1">
              <a:spcBef>
                <a:spcPct val="20000"/>
              </a:spcBef>
              <a:spcAft>
                <a:spcPct val="0"/>
              </a:spcAft>
              <a:buChar char="–"/>
              <a:defRPr sz="1800">
                <a:solidFill>
                  <a:schemeClr val="tx1"/>
                </a:solidFill>
                <a:latin typeface="+mn-lt"/>
                <a:ea typeface="+mn-ea"/>
              </a:defRPr>
            </a:lvl4pPr>
            <a:lvl5pPr marL="2057400" indent="-228600" algn="just"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fr-FR" sz="2000" b="1" i="1" kern="0" dirty="0">
                <a:solidFill>
                  <a:srgbClr val="820DFD"/>
                </a:solidFill>
                <a:effectLst>
                  <a:outerShdw blurRad="38100" dist="38100" dir="2700000" algn="tl">
                    <a:srgbClr val="000000">
                      <a:alpha val="43137"/>
                    </a:srgbClr>
                  </a:outerShdw>
                </a:effectLst>
              </a:rPr>
              <a:t>c</a:t>
            </a:r>
            <a:r>
              <a:rPr lang="fr-FR" sz="2000" b="1" i="1" kern="0" dirty="0" smtClean="0">
                <a:solidFill>
                  <a:srgbClr val="820DFD"/>
                </a:solidFill>
                <a:effectLst>
                  <a:outerShdw blurRad="38100" dist="38100" dir="2700000" algn="tl">
                    <a:srgbClr val="000000">
                      <a:alpha val="43137"/>
                    </a:srgbClr>
                  </a:outerShdw>
                </a:effectLst>
              </a:rPr>
              <a:t>apteurs</a:t>
            </a:r>
          </a:p>
        </p:txBody>
      </p:sp>
      <p:sp>
        <p:nvSpPr>
          <p:cNvPr id="9" name="Flèche vers le bas 8"/>
          <p:cNvSpPr/>
          <p:nvPr/>
        </p:nvSpPr>
        <p:spPr>
          <a:xfrm rot="10800000">
            <a:off x="5924501" y="4968971"/>
            <a:ext cx="359093" cy="612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Sous-titre 2">
            <a:extLst>
              <a:ext uri="{FF2B5EF4-FFF2-40B4-BE49-F238E27FC236}">
                <a16:creationId xmlns:a16="http://schemas.microsoft.com/office/drawing/2014/main" id="{8414DA9D-EA40-1C40-AA37-16CAE0DA81BF}"/>
              </a:ext>
            </a:extLst>
          </p:cNvPr>
          <p:cNvSpPr txBox="1">
            <a:spLocks/>
          </p:cNvSpPr>
          <p:nvPr/>
        </p:nvSpPr>
        <p:spPr>
          <a:xfrm>
            <a:off x="10324554" y="5674714"/>
            <a:ext cx="1936469" cy="396132"/>
          </a:xfrm>
          <a:prstGeom prst="rect">
            <a:avLst/>
          </a:prstGeom>
        </p:spPr>
        <p:txBody>
          <a:bodyPr vert="horz"/>
          <a:lstStyle>
            <a:lvl1pPr marL="342900" indent="-342900" algn="just"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just" rtl="0" eaLnBrk="1" fontAlgn="base" hangingPunct="1">
              <a:spcBef>
                <a:spcPct val="20000"/>
              </a:spcBef>
              <a:spcAft>
                <a:spcPct val="0"/>
              </a:spcAft>
              <a:buChar char="–"/>
              <a:defRPr sz="2400">
                <a:solidFill>
                  <a:schemeClr val="tx1"/>
                </a:solidFill>
                <a:latin typeface="+mn-lt"/>
                <a:ea typeface="+mn-ea"/>
              </a:defRPr>
            </a:lvl2pPr>
            <a:lvl3pPr marL="1143000" indent="-228600" algn="just" rtl="0" eaLnBrk="1" fontAlgn="base" hangingPunct="1">
              <a:spcBef>
                <a:spcPct val="20000"/>
              </a:spcBef>
              <a:spcAft>
                <a:spcPct val="0"/>
              </a:spcAft>
              <a:buChar char="•"/>
              <a:defRPr sz="2000">
                <a:solidFill>
                  <a:schemeClr val="tx1"/>
                </a:solidFill>
                <a:latin typeface="+mn-lt"/>
                <a:ea typeface="+mn-ea"/>
              </a:defRPr>
            </a:lvl3pPr>
            <a:lvl4pPr marL="1600200" indent="-228600" algn="just" rtl="0" eaLnBrk="1" fontAlgn="base" hangingPunct="1">
              <a:spcBef>
                <a:spcPct val="20000"/>
              </a:spcBef>
              <a:spcAft>
                <a:spcPct val="0"/>
              </a:spcAft>
              <a:buChar char="–"/>
              <a:defRPr sz="1800">
                <a:solidFill>
                  <a:schemeClr val="tx1"/>
                </a:solidFill>
                <a:latin typeface="+mn-lt"/>
                <a:ea typeface="+mn-ea"/>
              </a:defRPr>
            </a:lvl4pPr>
            <a:lvl5pPr marL="2057400" indent="-228600" algn="just"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fr-FR" sz="2000" b="1" i="1" kern="0" dirty="0" smtClean="0">
                <a:solidFill>
                  <a:srgbClr val="820DFD"/>
                </a:solidFill>
                <a:effectLst>
                  <a:outerShdw blurRad="38100" dist="38100" dir="2700000" algn="tl">
                    <a:srgbClr val="000000">
                      <a:alpha val="43137"/>
                    </a:srgbClr>
                  </a:outerShdw>
                </a:effectLst>
              </a:rPr>
              <a:t>actionneurs</a:t>
            </a:r>
          </a:p>
        </p:txBody>
      </p:sp>
      <p:sp>
        <p:nvSpPr>
          <p:cNvPr id="29" name="Flèche vers le bas 28"/>
          <p:cNvSpPr/>
          <p:nvPr/>
        </p:nvSpPr>
        <p:spPr>
          <a:xfrm rot="10800000">
            <a:off x="11113241" y="4989458"/>
            <a:ext cx="359093" cy="612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8629255" y="2521242"/>
            <a:ext cx="862218" cy="369332"/>
          </a:xfrm>
          <a:prstGeom prst="rect">
            <a:avLst/>
          </a:prstGeom>
          <a:noFill/>
        </p:spPr>
        <p:txBody>
          <a:bodyPr wrap="square" rtlCol="0">
            <a:spAutoFit/>
          </a:bodyPr>
          <a:lstStyle/>
          <a:p>
            <a:r>
              <a:rPr lang="fr-FR" i="1" dirty="0" smtClean="0">
                <a:solidFill>
                  <a:schemeClr val="tx2">
                    <a:lumMod val="60000"/>
                    <a:lumOff val="40000"/>
                  </a:schemeClr>
                </a:solidFill>
                <a:effectLst>
                  <a:outerShdw blurRad="38100" dist="38100" dir="2700000" algn="tl">
                    <a:srgbClr val="000000">
                      <a:alpha val="43137"/>
                    </a:srgbClr>
                  </a:outerShdw>
                </a:effectLst>
              </a:rPr>
              <a:t>UGA-N</a:t>
            </a:r>
            <a:endParaRPr lang="fr-FR" i="1" dirty="0">
              <a:solidFill>
                <a:schemeClr val="tx2">
                  <a:lumMod val="60000"/>
                  <a:lumOff val="40000"/>
                </a:schemeClr>
              </a:solidFill>
              <a:effectLst>
                <a:outerShdw blurRad="38100" dist="38100" dir="2700000" algn="tl">
                  <a:srgbClr val="000000">
                    <a:alpha val="43137"/>
                  </a:srgbClr>
                </a:outerShdw>
              </a:effectLst>
            </a:endParaRPr>
          </a:p>
        </p:txBody>
      </p:sp>
      <p:sp>
        <p:nvSpPr>
          <p:cNvPr id="31" name="Sous-titre 2">
            <a:extLst>
              <a:ext uri="{FF2B5EF4-FFF2-40B4-BE49-F238E27FC236}">
                <a16:creationId xmlns:a16="http://schemas.microsoft.com/office/drawing/2014/main" id="{8414DA9D-EA40-1C40-AA37-16CAE0DA81BF}"/>
              </a:ext>
            </a:extLst>
          </p:cNvPr>
          <p:cNvSpPr txBox="1">
            <a:spLocks/>
          </p:cNvSpPr>
          <p:nvPr/>
        </p:nvSpPr>
        <p:spPr>
          <a:xfrm>
            <a:off x="-415987" y="3652345"/>
            <a:ext cx="1906478" cy="522005"/>
          </a:xfrm>
          <a:prstGeom prst="rect">
            <a:avLst/>
          </a:prstGeom>
        </p:spPr>
        <p:txBody>
          <a:bodyPr vert="horz"/>
          <a:lstStyle>
            <a:lvl1pPr marL="342900" indent="-342900" algn="just"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just" rtl="0" eaLnBrk="1" fontAlgn="base" hangingPunct="1">
              <a:spcBef>
                <a:spcPct val="20000"/>
              </a:spcBef>
              <a:spcAft>
                <a:spcPct val="0"/>
              </a:spcAft>
              <a:buChar char="–"/>
              <a:defRPr sz="2400">
                <a:solidFill>
                  <a:schemeClr val="tx1"/>
                </a:solidFill>
                <a:latin typeface="+mn-lt"/>
                <a:ea typeface="+mn-ea"/>
              </a:defRPr>
            </a:lvl2pPr>
            <a:lvl3pPr marL="1143000" indent="-228600" algn="just" rtl="0" eaLnBrk="1" fontAlgn="base" hangingPunct="1">
              <a:spcBef>
                <a:spcPct val="20000"/>
              </a:spcBef>
              <a:spcAft>
                <a:spcPct val="0"/>
              </a:spcAft>
              <a:buChar char="•"/>
              <a:defRPr sz="2000">
                <a:solidFill>
                  <a:schemeClr val="tx1"/>
                </a:solidFill>
                <a:latin typeface="+mn-lt"/>
                <a:ea typeface="+mn-ea"/>
              </a:defRPr>
            </a:lvl3pPr>
            <a:lvl4pPr marL="1600200" indent="-228600" algn="just" rtl="0" eaLnBrk="1" fontAlgn="base" hangingPunct="1">
              <a:spcBef>
                <a:spcPct val="20000"/>
              </a:spcBef>
              <a:spcAft>
                <a:spcPct val="0"/>
              </a:spcAft>
              <a:buChar char="–"/>
              <a:defRPr sz="1800">
                <a:solidFill>
                  <a:schemeClr val="tx1"/>
                </a:solidFill>
                <a:latin typeface="+mn-lt"/>
                <a:ea typeface="+mn-ea"/>
              </a:defRPr>
            </a:lvl4pPr>
            <a:lvl5pPr marL="2057400" indent="-228600" algn="just"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fr-FR" sz="2000" b="1" i="1" kern="0" dirty="0" smtClean="0">
                <a:solidFill>
                  <a:srgbClr val="820DFD"/>
                </a:solidFill>
                <a:effectLst>
                  <a:outerShdw blurRad="38100" dist="38100" dir="2700000" algn="tl">
                    <a:srgbClr val="000000">
                      <a:alpha val="43137"/>
                    </a:srgbClr>
                  </a:outerShdw>
                </a:effectLst>
              </a:rPr>
              <a:t>Réseau</a:t>
            </a:r>
            <a:endParaRPr lang="fr-FR" sz="2000" b="1" i="1" kern="0" dirty="0">
              <a:solidFill>
                <a:srgbClr val="820DFD"/>
              </a:solidFill>
              <a:effectLst>
                <a:outerShdw blurRad="38100" dist="38100" dir="2700000" algn="tl">
                  <a:srgbClr val="000000">
                    <a:alpha val="43137"/>
                  </a:srgbClr>
                </a:outerShdw>
              </a:effectLst>
            </a:endParaRPr>
          </a:p>
        </p:txBody>
      </p:sp>
      <p:sp>
        <p:nvSpPr>
          <p:cNvPr id="32" name="Sous-titre 2">
            <a:extLst>
              <a:ext uri="{FF2B5EF4-FFF2-40B4-BE49-F238E27FC236}">
                <a16:creationId xmlns:a16="http://schemas.microsoft.com/office/drawing/2014/main" id="{8414DA9D-EA40-1C40-AA37-16CAE0DA81BF}"/>
              </a:ext>
            </a:extLst>
          </p:cNvPr>
          <p:cNvSpPr txBox="1">
            <a:spLocks/>
          </p:cNvSpPr>
          <p:nvPr/>
        </p:nvSpPr>
        <p:spPr>
          <a:xfrm>
            <a:off x="-312138" y="238380"/>
            <a:ext cx="1698779" cy="803514"/>
          </a:xfrm>
          <a:prstGeom prst="rect">
            <a:avLst/>
          </a:prstGeom>
        </p:spPr>
        <p:txBody>
          <a:bodyPr vert="horz"/>
          <a:lstStyle>
            <a:lvl1pPr marL="342900" indent="-342900" algn="just"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just" rtl="0" eaLnBrk="1" fontAlgn="base" hangingPunct="1">
              <a:spcBef>
                <a:spcPct val="20000"/>
              </a:spcBef>
              <a:spcAft>
                <a:spcPct val="0"/>
              </a:spcAft>
              <a:buChar char="–"/>
              <a:defRPr sz="2400">
                <a:solidFill>
                  <a:schemeClr val="tx1"/>
                </a:solidFill>
                <a:latin typeface="+mn-lt"/>
                <a:ea typeface="+mn-ea"/>
              </a:defRPr>
            </a:lvl2pPr>
            <a:lvl3pPr marL="1143000" indent="-228600" algn="just" rtl="0" eaLnBrk="1" fontAlgn="base" hangingPunct="1">
              <a:spcBef>
                <a:spcPct val="20000"/>
              </a:spcBef>
              <a:spcAft>
                <a:spcPct val="0"/>
              </a:spcAft>
              <a:buChar char="•"/>
              <a:defRPr sz="2000">
                <a:solidFill>
                  <a:schemeClr val="tx1"/>
                </a:solidFill>
                <a:latin typeface="+mn-lt"/>
                <a:ea typeface="+mn-ea"/>
              </a:defRPr>
            </a:lvl3pPr>
            <a:lvl4pPr marL="1600200" indent="-228600" algn="just" rtl="0" eaLnBrk="1" fontAlgn="base" hangingPunct="1">
              <a:spcBef>
                <a:spcPct val="20000"/>
              </a:spcBef>
              <a:spcAft>
                <a:spcPct val="0"/>
              </a:spcAft>
              <a:buChar char="–"/>
              <a:defRPr sz="1800">
                <a:solidFill>
                  <a:schemeClr val="tx1"/>
                </a:solidFill>
                <a:latin typeface="+mn-lt"/>
                <a:ea typeface="+mn-ea"/>
              </a:defRPr>
            </a:lvl4pPr>
            <a:lvl5pPr marL="2057400" indent="-228600" algn="just"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fr-FR" sz="4000" b="1" i="1" kern="0" dirty="0" smtClean="0">
                <a:solidFill>
                  <a:srgbClr val="FF9933"/>
                </a:solidFill>
                <a:effectLst>
                  <a:outerShdw blurRad="38100" dist="38100" dir="2700000" algn="tl">
                    <a:srgbClr val="000000">
                      <a:alpha val="43137"/>
                    </a:srgbClr>
                  </a:outerShdw>
                </a:effectLst>
              </a:rPr>
              <a:t>UGA</a:t>
            </a:r>
          </a:p>
        </p:txBody>
      </p:sp>
      <p:sp>
        <p:nvSpPr>
          <p:cNvPr id="33" name="Rectangle 32"/>
          <p:cNvSpPr/>
          <p:nvPr/>
        </p:nvSpPr>
        <p:spPr>
          <a:xfrm>
            <a:off x="3610947" y="6530933"/>
            <a:ext cx="8581053" cy="307777"/>
          </a:xfrm>
          <a:prstGeom prst="rect">
            <a:avLst/>
          </a:prstGeom>
        </p:spPr>
        <p:txBody>
          <a:bodyPr wrap="square">
            <a:spAutoFit/>
          </a:bodyPr>
          <a:lstStyle/>
          <a:p>
            <a:r>
              <a:rPr lang="fr-FR" sz="1400" b="1" i="1" dirty="0" smtClean="0"/>
              <a:t>Acteurs : </a:t>
            </a:r>
            <a:r>
              <a:rPr lang="fr-FR" sz="1400" b="1" i="1" dirty="0" err="1" smtClean="0"/>
              <a:t>Berthe.C</a:t>
            </a:r>
            <a:r>
              <a:rPr lang="fr-FR" sz="1400" b="1" i="1" dirty="0" smtClean="0"/>
              <a:t>, </a:t>
            </a:r>
            <a:r>
              <a:rPr lang="fr-FR" sz="1400" b="1" i="1" dirty="0" err="1" smtClean="0"/>
              <a:t>Dubois.A</a:t>
            </a:r>
            <a:r>
              <a:rPr lang="fr-FR" sz="1400" b="1" i="1" dirty="0" smtClean="0"/>
              <a:t>,  </a:t>
            </a:r>
            <a:r>
              <a:rPr lang="fr-FR" sz="1400" b="1" i="1" dirty="0" err="1" smtClean="0"/>
              <a:t>Trudel.A</a:t>
            </a:r>
            <a:r>
              <a:rPr lang="fr-FR" sz="1400" b="1" i="1" dirty="0" smtClean="0"/>
              <a:t>, </a:t>
            </a:r>
            <a:r>
              <a:rPr lang="fr-FR" sz="1400" b="1" i="1" dirty="0" err="1" smtClean="0"/>
              <a:t>Pacary.JC</a:t>
            </a:r>
            <a:r>
              <a:rPr lang="fr-FR" sz="1400" b="1" i="1" dirty="0" smtClean="0"/>
              <a:t>, </a:t>
            </a:r>
            <a:r>
              <a:rPr lang="fr-FR" sz="1400" b="1" i="1" dirty="0" err="1" smtClean="0"/>
              <a:t>Cloitre.M</a:t>
            </a:r>
            <a:r>
              <a:rPr lang="fr-FR" sz="1400" b="1" i="1" dirty="0" smtClean="0"/>
              <a:t>, </a:t>
            </a:r>
            <a:r>
              <a:rPr lang="fr-FR" sz="1400" b="1" i="1" dirty="0" err="1" smtClean="0"/>
              <a:t>Lalaire.G</a:t>
            </a:r>
            <a:r>
              <a:rPr lang="fr-FR" sz="1400" b="1" i="1" dirty="0" smtClean="0"/>
              <a:t>, </a:t>
            </a:r>
            <a:r>
              <a:rPr lang="fr-FR" sz="1400" b="1" i="1" dirty="0" err="1" smtClean="0"/>
              <a:t>Lecourtiller.C</a:t>
            </a:r>
            <a:r>
              <a:rPr lang="fr-FR" sz="1400" b="1" i="1" dirty="0" smtClean="0"/>
              <a:t>, </a:t>
            </a:r>
            <a:r>
              <a:rPr lang="fr-FR" sz="1400" b="1" i="1" dirty="0" err="1" smtClean="0"/>
              <a:t>Lebretre.G</a:t>
            </a:r>
            <a:r>
              <a:rPr lang="fr-FR" sz="1400" b="1" i="1" dirty="0"/>
              <a:t>, </a:t>
            </a:r>
            <a:r>
              <a:rPr lang="fr-FR" sz="1400" b="1" i="1" dirty="0" smtClean="0"/>
              <a:t>Simon-</a:t>
            </a:r>
            <a:r>
              <a:rPr lang="fr-FR" sz="1400" b="1" i="1" dirty="0" err="1" smtClean="0"/>
              <a:t>Bauduin.N</a:t>
            </a:r>
            <a:endParaRPr lang="fr-FR" sz="1400" b="1" i="1" dirty="0"/>
          </a:p>
        </p:txBody>
      </p:sp>
    </p:spTree>
    <p:extLst>
      <p:ext uri="{BB962C8B-B14F-4D97-AF65-F5344CB8AC3E}">
        <p14:creationId xmlns:p14="http://schemas.microsoft.com/office/powerpoint/2010/main" val="1986241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746074" y="2715198"/>
            <a:ext cx="2214479" cy="1660860"/>
          </a:xfrm>
          <a:prstGeom prst="rect">
            <a:avLst/>
          </a:prstGeom>
        </p:spPr>
      </p:pic>
      <p:pic>
        <p:nvPicPr>
          <p:cNvPr id="27" name="Image 2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5679536" y="2215057"/>
            <a:ext cx="4613524" cy="3460143"/>
          </a:xfrm>
          <a:prstGeom prst="rect">
            <a:avLst/>
          </a:prstGeom>
        </p:spPr>
      </p:pic>
      <p:sp>
        <p:nvSpPr>
          <p:cNvPr id="3" name="Espace réservé du pied de page 2"/>
          <p:cNvSpPr>
            <a:spLocks noGrp="1"/>
          </p:cNvSpPr>
          <p:nvPr>
            <p:ph type="ftr" sz="quarter" idx="11"/>
          </p:nvPr>
        </p:nvSpPr>
        <p:spPr>
          <a:xfrm>
            <a:off x="1244497" y="6318001"/>
            <a:ext cx="3468651" cy="540000"/>
          </a:xfrm>
        </p:spPr>
        <p:txBody>
          <a:bodyPr/>
          <a:lstStyle/>
          <a:p>
            <a:r>
              <a:rPr lang="fr-FR" smtClean="0"/>
              <a:t>PRO SNC</a:t>
            </a:r>
            <a:endParaRPr lang="fr-FR" dirty="0"/>
          </a:p>
        </p:txBody>
      </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7</a:t>
            </a:fld>
            <a:endParaRPr lang="fr-FR"/>
          </a:p>
        </p:txBody>
      </p:sp>
      <p:sp>
        <p:nvSpPr>
          <p:cNvPr id="6" name="Espace réservé de la date 5"/>
          <p:cNvSpPr>
            <a:spLocks noGrp="1"/>
          </p:cNvSpPr>
          <p:nvPr>
            <p:ph type="dt" sz="half" idx="10"/>
          </p:nvPr>
        </p:nvSpPr>
        <p:spPr/>
        <p:txBody>
          <a:bodyPr/>
          <a:lstStyle/>
          <a:p>
            <a:r>
              <a:rPr lang="fr-FR" smtClean="0"/>
              <a:t>C.Berthe AT-1103538</a:t>
            </a:r>
            <a:endParaRPr lang="fr-FR" dirty="0"/>
          </a:p>
        </p:txBody>
      </p:sp>
      <p:pic>
        <p:nvPicPr>
          <p:cNvPr id="20" name="Image 1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400000">
            <a:off x="-296871" y="966579"/>
            <a:ext cx="2488474" cy="1866356"/>
          </a:xfrm>
          <a:prstGeom prst="rect">
            <a:avLst/>
          </a:prstGeom>
        </p:spPr>
      </p:pic>
      <p:pic>
        <p:nvPicPr>
          <p:cNvPr id="21" name="Image 2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5400000">
            <a:off x="1572018" y="969088"/>
            <a:ext cx="2508542" cy="1881407"/>
          </a:xfrm>
          <a:prstGeom prst="rect">
            <a:avLst/>
          </a:prstGeom>
        </p:spPr>
      </p:pic>
      <p:pic>
        <p:nvPicPr>
          <p:cNvPr id="22" name="Image 2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5400000">
            <a:off x="3451830" y="986648"/>
            <a:ext cx="2488475" cy="1866356"/>
          </a:xfrm>
          <a:prstGeom prst="rect">
            <a:avLst/>
          </a:prstGeom>
        </p:spPr>
      </p:pic>
      <p:pic>
        <p:nvPicPr>
          <p:cNvPr id="23" name="Image 22"/>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643430" y="675588"/>
            <a:ext cx="2913975" cy="2185481"/>
          </a:xfrm>
          <a:prstGeom prst="rect">
            <a:avLst/>
          </a:prstGeom>
        </p:spPr>
      </p:pic>
      <p:pic>
        <p:nvPicPr>
          <p:cNvPr id="24" name="Image 23"/>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562445" y="655520"/>
            <a:ext cx="3592979" cy="2694734"/>
          </a:xfrm>
          <a:prstGeom prst="rect">
            <a:avLst/>
          </a:prstGeom>
        </p:spPr>
      </p:pic>
      <p:pic>
        <p:nvPicPr>
          <p:cNvPr id="25" name="Image 2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188" y="3147555"/>
            <a:ext cx="3759139" cy="2819355"/>
          </a:xfrm>
          <a:prstGeom prst="rect">
            <a:avLst/>
          </a:prstGeom>
        </p:spPr>
      </p:pic>
      <p:pic>
        <p:nvPicPr>
          <p:cNvPr id="26" name="Image 25"/>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5400000">
            <a:off x="3325855" y="3618355"/>
            <a:ext cx="3620095" cy="2715071"/>
          </a:xfrm>
          <a:prstGeom prst="rect">
            <a:avLst/>
          </a:prstGeom>
        </p:spPr>
      </p:pic>
      <p:pic>
        <p:nvPicPr>
          <p:cNvPr id="28" name="Image 27"/>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486959" y="4194260"/>
            <a:ext cx="3479954" cy="2609966"/>
          </a:xfrm>
          <a:prstGeom prst="rect">
            <a:avLst/>
          </a:prstGeom>
        </p:spPr>
      </p:pic>
      <p:pic>
        <p:nvPicPr>
          <p:cNvPr id="30" name="Image 29"/>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5400000">
            <a:off x="9619661" y="4433631"/>
            <a:ext cx="2709252" cy="2031939"/>
          </a:xfrm>
          <a:prstGeom prst="rect">
            <a:avLst/>
          </a:prstGeom>
        </p:spPr>
      </p:pic>
      <p:sp>
        <p:nvSpPr>
          <p:cNvPr id="31" name="Titre 5"/>
          <p:cNvSpPr>
            <a:spLocks noGrp="1"/>
          </p:cNvSpPr>
          <p:nvPr>
            <p:ph type="title"/>
          </p:nvPr>
        </p:nvSpPr>
        <p:spPr/>
        <p:txBody>
          <a:bodyPr>
            <a:normAutofit/>
          </a:bodyPr>
          <a:lstStyle/>
          <a:p>
            <a:r>
              <a:rPr lang="fr-FR" sz="2800" dirty="0"/>
              <a:t>1-Sureté des Accès : UGA</a:t>
            </a:r>
          </a:p>
        </p:txBody>
      </p:sp>
    </p:spTree>
    <p:extLst>
      <p:ext uri="{BB962C8B-B14F-4D97-AF65-F5344CB8AC3E}">
        <p14:creationId xmlns:p14="http://schemas.microsoft.com/office/powerpoint/2010/main" val="3862940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PRO SNC</a:t>
            </a:r>
            <a:endParaRPr lang="fr-FR" dirty="0"/>
          </a:p>
        </p:txBody>
      </p:sp>
      <p:sp>
        <p:nvSpPr>
          <p:cNvPr id="6" name="Titre 5"/>
          <p:cNvSpPr>
            <a:spLocks noGrp="1"/>
          </p:cNvSpPr>
          <p:nvPr>
            <p:ph type="title"/>
          </p:nvPr>
        </p:nvSpPr>
        <p:spPr/>
        <p:txBody>
          <a:bodyPr>
            <a:normAutofit/>
          </a:bodyPr>
          <a:lstStyle/>
          <a:p>
            <a:r>
              <a:rPr lang="fr-FR" sz="2000" dirty="0"/>
              <a:t>1-Sureté des Accès : UGA</a:t>
            </a:r>
          </a:p>
        </p:txBody>
      </p:sp>
      <p:sp>
        <p:nvSpPr>
          <p:cNvPr id="8" name="Espace réservé du pied de page 1"/>
          <p:cNvSpPr txBox="1">
            <a:spLocks/>
          </p:cNvSpPr>
          <p:nvPr/>
        </p:nvSpPr>
        <p:spPr>
          <a:xfrm>
            <a:off x="10605246" y="6318000"/>
            <a:ext cx="891427" cy="540000"/>
          </a:xfrm>
          <a:prstGeom prst="rect">
            <a:avLst/>
          </a:prstGeom>
        </p:spPr>
        <p:txBody>
          <a:bodyPr vert="horz" lIns="91440" tIns="45720" rIns="91440" bIns="45720" rtlCol="0" anchor="ctr"/>
          <a:lstStyle>
            <a:defPPr>
              <a:defRPr lang="fr-FR"/>
            </a:defPPr>
            <a:lvl1pPr marL="0" algn="l" defTabSz="914400" rtl="0" eaLnBrk="1" latinLnBrk="0" hangingPunct="1">
              <a:defRPr sz="1000" b="0" i="0" kern="1200">
                <a:solidFill>
                  <a:srgbClr val="1D1D74"/>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4" name="Espace réservé du numéro de diapositive 3"/>
          <p:cNvSpPr>
            <a:spLocks noGrp="1"/>
          </p:cNvSpPr>
          <p:nvPr>
            <p:ph type="sldNum" sz="quarter" idx="12"/>
          </p:nvPr>
        </p:nvSpPr>
        <p:spPr/>
        <p:txBody>
          <a:bodyPr/>
          <a:lstStyle/>
          <a:p>
            <a:fld id="{94B63599-5DA0-BE42-AE37-88D1760620F1}" type="slidenum">
              <a:rPr lang="fr-FR" smtClean="0"/>
              <a:pPr/>
              <a:t>8</a:t>
            </a:fld>
            <a:endParaRPr lang="fr-FR"/>
          </a:p>
        </p:txBody>
      </p:sp>
      <p:sp>
        <p:nvSpPr>
          <p:cNvPr id="5" name="Espace réservé de la date 4"/>
          <p:cNvSpPr>
            <a:spLocks noGrp="1"/>
          </p:cNvSpPr>
          <p:nvPr>
            <p:ph type="dt" sz="half" idx="10"/>
          </p:nvPr>
        </p:nvSpPr>
        <p:spPr/>
        <p:txBody>
          <a:bodyPr/>
          <a:lstStyle/>
          <a:p>
            <a:r>
              <a:rPr lang="fr-FR" smtClean="0"/>
              <a:t>C.Berthe AT-1103538</a:t>
            </a:r>
            <a:endParaRPr lang="fr-FR" dirty="0"/>
          </a:p>
        </p:txBody>
      </p:sp>
      <p:sp>
        <p:nvSpPr>
          <p:cNvPr id="9" name="Espace réservé du contenu 5"/>
          <p:cNvSpPr>
            <a:spLocks noGrp="1"/>
          </p:cNvSpPr>
          <p:nvPr>
            <p:ph idx="1"/>
          </p:nvPr>
        </p:nvSpPr>
        <p:spPr>
          <a:xfrm>
            <a:off x="367724" y="620688"/>
            <a:ext cx="11766181" cy="5866608"/>
          </a:xfrm>
        </p:spPr>
        <p:txBody>
          <a:bodyPr/>
          <a:lstStyle/>
          <a:p>
            <a:pPr marL="285750" indent="-285750">
              <a:spcBef>
                <a:spcPts val="0"/>
              </a:spcBef>
              <a:spcAft>
                <a:spcPts val="0"/>
              </a:spcAft>
              <a:buFont typeface="Wingdings" panose="05000000000000000000" pitchFamily="2" charset="2"/>
              <a:buChar char="Ø"/>
            </a:pPr>
            <a:endParaRPr lang="fr-FR" sz="1400" dirty="0">
              <a:sym typeface="Wingdings"/>
            </a:endParaRPr>
          </a:p>
          <a:p>
            <a:pPr marL="0" indent="0">
              <a:buNone/>
            </a:pPr>
            <a:endParaRPr lang="fr-FR" sz="2800" dirty="0" smtClean="0"/>
          </a:p>
          <a:p>
            <a:pPr marL="0" indent="0">
              <a:buNone/>
            </a:pPr>
            <a:endParaRPr lang="fr-FR" sz="2800" dirty="0" smtClean="0"/>
          </a:p>
          <a:p>
            <a:pPr marL="0" indent="0">
              <a:buNone/>
            </a:pPr>
            <a:endParaRPr lang="fr-FR" sz="2800" dirty="0"/>
          </a:p>
          <a:p>
            <a:endParaRPr lang="fr-FR" dirty="0"/>
          </a:p>
        </p:txBody>
      </p:sp>
      <p:sp>
        <p:nvSpPr>
          <p:cNvPr id="10" name="Titre 4"/>
          <p:cNvSpPr txBox="1">
            <a:spLocks/>
          </p:cNvSpPr>
          <p:nvPr/>
        </p:nvSpPr>
        <p:spPr>
          <a:xfrm>
            <a:off x="3782089" y="151086"/>
            <a:ext cx="4080121" cy="404664"/>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200" b="1" i="0" kern="1200" baseline="0">
                <a:solidFill>
                  <a:srgbClr val="ED7D31"/>
                </a:solidFill>
                <a:latin typeface="Arial" panose="020B0604020202020204" pitchFamily="34" charset="0"/>
                <a:ea typeface="+mj-ea"/>
                <a:cs typeface="Arial" panose="020B0604020202020204" pitchFamily="34" charset="0"/>
              </a:defRPr>
            </a:lvl1pPr>
          </a:lstStyle>
          <a:p>
            <a:r>
              <a:rPr lang="fr-FR" dirty="0" smtClean="0"/>
              <a:t>                   Actualité</a:t>
            </a:r>
            <a:endParaRPr lang="fr-FR" dirty="0"/>
          </a:p>
        </p:txBody>
      </p:sp>
      <p:sp>
        <p:nvSpPr>
          <p:cNvPr id="12" name="Espace réservé du contenu 5"/>
          <p:cNvSpPr txBox="1">
            <a:spLocks/>
          </p:cNvSpPr>
          <p:nvPr/>
        </p:nvSpPr>
        <p:spPr>
          <a:xfrm>
            <a:off x="228438" y="742268"/>
            <a:ext cx="11905467" cy="5745028"/>
          </a:xfrm>
          <a:prstGeom prst="rect">
            <a:avLst/>
          </a:prstGeom>
        </p:spPr>
        <p:txBody>
          <a:bodyPr/>
          <a:lstStyle>
            <a:lvl1pPr marL="342900" indent="-342900" algn="l" rtl="0" eaLnBrk="0" fontAlgn="base" hangingPunct="0">
              <a:spcBef>
                <a:spcPct val="20000"/>
              </a:spcBef>
              <a:spcAft>
                <a:spcPct val="0"/>
              </a:spcAft>
              <a:buChar char="•"/>
              <a:defRPr sz="3200">
                <a:solidFill>
                  <a:srgbClr val="7030A0"/>
                </a:solidFill>
                <a:latin typeface="+mn-lt"/>
                <a:ea typeface="+mn-ea"/>
                <a:cs typeface="+mn-cs"/>
              </a:defRPr>
            </a:lvl1pPr>
            <a:lvl2pPr marL="742950" indent="-285750" algn="l" rtl="0" eaLnBrk="0" fontAlgn="base" hangingPunct="0">
              <a:spcBef>
                <a:spcPct val="20000"/>
              </a:spcBef>
              <a:spcAft>
                <a:spcPct val="0"/>
              </a:spcAft>
              <a:buChar char="–"/>
              <a:defRPr sz="2800">
                <a:solidFill>
                  <a:srgbClr val="7030A0"/>
                </a:solidFill>
                <a:latin typeface="+mn-lt"/>
              </a:defRPr>
            </a:lvl2pPr>
            <a:lvl3pPr marL="1143000" indent="-228600" algn="l" rtl="0" eaLnBrk="0" fontAlgn="base" hangingPunct="0">
              <a:spcBef>
                <a:spcPct val="20000"/>
              </a:spcBef>
              <a:spcAft>
                <a:spcPct val="0"/>
              </a:spcAft>
              <a:buChar char="•"/>
              <a:defRPr sz="2400">
                <a:solidFill>
                  <a:srgbClr val="7030A0"/>
                </a:solidFill>
                <a:latin typeface="+mn-lt"/>
              </a:defRPr>
            </a:lvl3pPr>
            <a:lvl4pPr marL="1600200" indent="-228600" algn="l" rtl="0" eaLnBrk="0" fontAlgn="base" hangingPunct="0">
              <a:spcBef>
                <a:spcPct val="20000"/>
              </a:spcBef>
              <a:spcAft>
                <a:spcPct val="0"/>
              </a:spcAft>
              <a:buChar char="–"/>
              <a:defRPr sz="2000">
                <a:solidFill>
                  <a:srgbClr val="7030A0"/>
                </a:solidFill>
                <a:latin typeface="+mn-lt"/>
              </a:defRPr>
            </a:lvl4pPr>
            <a:lvl5pPr marL="2057400" indent="-228600" algn="l" rtl="0" eaLnBrk="0" fontAlgn="base" hangingPunct="0">
              <a:spcBef>
                <a:spcPct val="20000"/>
              </a:spcBef>
              <a:spcAft>
                <a:spcPct val="0"/>
              </a:spcAft>
              <a:buChar char="»"/>
              <a:defRPr sz="2000">
                <a:solidFill>
                  <a:srgbClr val="7030A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indent="-285750">
              <a:spcBef>
                <a:spcPts val="0"/>
              </a:spcBef>
              <a:spcAft>
                <a:spcPts val="0"/>
              </a:spcAft>
              <a:buFont typeface="Wingdings" panose="05000000000000000000" pitchFamily="2" charset="2"/>
              <a:buChar char="Ø"/>
            </a:pPr>
            <a:r>
              <a:rPr lang="fr-FR" sz="1600" b="1" i="1" kern="0" dirty="0" smtClean="0">
                <a:solidFill>
                  <a:srgbClr val="7C4EC4"/>
                </a:solidFill>
                <a:sym typeface="Wingdings"/>
              </a:rPr>
              <a:t>Réseau</a:t>
            </a:r>
          </a:p>
          <a:p>
            <a:pPr marL="0" indent="0">
              <a:spcBef>
                <a:spcPts val="0"/>
              </a:spcBef>
              <a:spcAft>
                <a:spcPts val="0"/>
              </a:spcAft>
              <a:buNone/>
            </a:pPr>
            <a:r>
              <a:rPr lang="fr-FR" sz="1600" b="1" i="1" kern="0" dirty="0" smtClean="0">
                <a:solidFill>
                  <a:srgbClr val="7C4EC4"/>
                </a:solidFill>
                <a:sym typeface="Wingdings"/>
              </a:rPr>
              <a:t>et serveurs</a:t>
            </a:r>
            <a:r>
              <a:rPr lang="fr-FR" sz="1400" b="1" i="1" kern="0" dirty="0" smtClean="0"/>
              <a:t> </a:t>
            </a:r>
          </a:p>
          <a:p>
            <a:pPr marL="285750" indent="-285750">
              <a:spcBef>
                <a:spcPts val="0"/>
              </a:spcBef>
              <a:spcAft>
                <a:spcPts val="0"/>
              </a:spcAft>
              <a:buFont typeface="Wingdings" panose="05000000000000000000" pitchFamily="2" charset="2"/>
              <a:buChar char="Ø"/>
            </a:pPr>
            <a:endParaRPr lang="fr-FR" sz="1400" b="1" i="1" kern="0" dirty="0" smtClean="0">
              <a:solidFill>
                <a:srgbClr val="7C4EC4"/>
              </a:solidFill>
              <a:sym typeface="Wingdings"/>
            </a:endParaRPr>
          </a:p>
          <a:p>
            <a:pPr marL="285750" indent="-285750">
              <a:spcBef>
                <a:spcPts val="0"/>
              </a:spcBef>
              <a:spcAft>
                <a:spcPts val="0"/>
              </a:spcAft>
              <a:buFont typeface="Wingdings" panose="05000000000000000000" pitchFamily="2" charset="2"/>
              <a:buChar char="Ø"/>
            </a:pPr>
            <a:endParaRPr lang="fr-FR" sz="1400" b="1" i="1" kern="0" dirty="0">
              <a:solidFill>
                <a:srgbClr val="7C4EC4"/>
              </a:solidFill>
              <a:sym typeface="Wingdings"/>
            </a:endParaRPr>
          </a:p>
          <a:p>
            <a:pPr marL="285750" indent="-285750">
              <a:spcBef>
                <a:spcPts val="0"/>
              </a:spcBef>
              <a:spcAft>
                <a:spcPts val="0"/>
              </a:spcAft>
              <a:buFont typeface="Wingdings" panose="05000000000000000000" pitchFamily="2" charset="2"/>
              <a:buChar char="Ø"/>
            </a:pPr>
            <a:endParaRPr lang="fr-FR" sz="1400" b="1" i="1" kern="0" dirty="0" smtClean="0">
              <a:solidFill>
                <a:srgbClr val="7C4EC4"/>
              </a:solidFill>
              <a:sym typeface="Wingdings"/>
            </a:endParaRPr>
          </a:p>
          <a:p>
            <a:pPr marL="285750" indent="-285750">
              <a:spcBef>
                <a:spcPts val="0"/>
              </a:spcBef>
              <a:spcAft>
                <a:spcPts val="0"/>
              </a:spcAft>
              <a:buFont typeface="Wingdings" panose="05000000000000000000" pitchFamily="2" charset="2"/>
              <a:buChar char="Ø"/>
            </a:pPr>
            <a:endParaRPr lang="fr-FR" sz="1400" b="1" i="1" kern="0" dirty="0">
              <a:solidFill>
                <a:srgbClr val="7C4EC4"/>
              </a:solidFill>
              <a:sym typeface="Wingdings"/>
            </a:endParaRPr>
          </a:p>
          <a:p>
            <a:pPr marL="285750" indent="-285750">
              <a:spcBef>
                <a:spcPts val="0"/>
              </a:spcBef>
              <a:spcAft>
                <a:spcPts val="0"/>
              </a:spcAft>
              <a:buFont typeface="Wingdings" panose="05000000000000000000" pitchFamily="2" charset="2"/>
              <a:buChar char="Ø"/>
            </a:pPr>
            <a:endParaRPr lang="fr-FR" sz="1400" b="1" i="1" kern="0" dirty="0" smtClean="0">
              <a:solidFill>
                <a:srgbClr val="7C4EC4"/>
              </a:solidFill>
              <a:sym typeface="Wingdings"/>
            </a:endParaRPr>
          </a:p>
          <a:p>
            <a:pPr marL="285750" indent="-285750">
              <a:spcBef>
                <a:spcPts val="0"/>
              </a:spcBef>
              <a:spcAft>
                <a:spcPts val="0"/>
              </a:spcAft>
              <a:buFont typeface="Wingdings" panose="05000000000000000000" pitchFamily="2" charset="2"/>
              <a:buChar char="Ø"/>
            </a:pPr>
            <a:endParaRPr lang="fr-FR" sz="1400" b="1" i="1" kern="0" dirty="0">
              <a:solidFill>
                <a:srgbClr val="7C4EC4"/>
              </a:solidFill>
              <a:sym typeface="Wingdings"/>
            </a:endParaRPr>
          </a:p>
          <a:p>
            <a:pPr marL="285750" indent="-285750">
              <a:spcBef>
                <a:spcPts val="0"/>
              </a:spcBef>
              <a:spcAft>
                <a:spcPts val="0"/>
              </a:spcAft>
              <a:buFont typeface="Wingdings" panose="05000000000000000000" pitchFamily="2" charset="2"/>
              <a:buChar char="Ø"/>
            </a:pPr>
            <a:endParaRPr lang="fr-FR" sz="1400" b="1" i="1" kern="0" dirty="0" smtClean="0">
              <a:solidFill>
                <a:srgbClr val="7C4EC4"/>
              </a:solidFill>
              <a:sym typeface="Wingdings"/>
            </a:endParaRPr>
          </a:p>
          <a:p>
            <a:pPr marL="285750" indent="-285750">
              <a:spcBef>
                <a:spcPts val="0"/>
              </a:spcBef>
              <a:spcAft>
                <a:spcPts val="0"/>
              </a:spcAft>
              <a:buFont typeface="Wingdings" panose="05000000000000000000" pitchFamily="2" charset="2"/>
              <a:buChar char="Ø"/>
            </a:pPr>
            <a:endParaRPr lang="fr-FR" sz="1400" b="1" i="1" kern="0" dirty="0">
              <a:solidFill>
                <a:srgbClr val="7C4EC4"/>
              </a:solidFill>
              <a:sym typeface="Wingdings"/>
            </a:endParaRPr>
          </a:p>
          <a:p>
            <a:pPr marL="285750" indent="-285750">
              <a:spcBef>
                <a:spcPts val="0"/>
              </a:spcBef>
              <a:spcAft>
                <a:spcPts val="0"/>
              </a:spcAft>
              <a:buFont typeface="Wingdings" panose="05000000000000000000" pitchFamily="2" charset="2"/>
              <a:buChar char="Ø"/>
            </a:pPr>
            <a:endParaRPr lang="fr-FR" sz="1400" b="1" i="1" kern="0" dirty="0" smtClean="0">
              <a:solidFill>
                <a:srgbClr val="7C4EC4"/>
              </a:solidFill>
              <a:sym typeface="Wingdings"/>
            </a:endParaRPr>
          </a:p>
          <a:p>
            <a:pPr marL="0" indent="0">
              <a:spcBef>
                <a:spcPts val="0"/>
              </a:spcBef>
              <a:spcAft>
                <a:spcPts val="0"/>
              </a:spcAft>
              <a:buNone/>
            </a:pPr>
            <a:endParaRPr lang="fr-FR" sz="1400" b="1" i="1" kern="0" dirty="0" smtClean="0">
              <a:solidFill>
                <a:srgbClr val="7C4EC4"/>
              </a:solidFill>
              <a:sym typeface="Wingdings"/>
            </a:endParaRPr>
          </a:p>
          <a:p>
            <a:pPr marL="0" indent="0">
              <a:spcBef>
                <a:spcPts val="0"/>
              </a:spcBef>
              <a:spcAft>
                <a:spcPts val="0"/>
              </a:spcAft>
              <a:buNone/>
            </a:pPr>
            <a:endParaRPr lang="fr-FR" sz="1400" b="1" i="1" kern="0" dirty="0" smtClean="0">
              <a:solidFill>
                <a:srgbClr val="7C4EC4"/>
              </a:solidFill>
              <a:sym typeface="Wingdings"/>
            </a:endParaRPr>
          </a:p>
          <a:p>
            <a:pPr marL="285750" indent="-285750">
              <a:spcBef>
                <a:spcPts val="0"/>
              </a:spcBef>
              <a:spcAft>
                <a:spcPts val="0"/>
              </a:spcAft>
              <a:buFont typeface="Wingdings" panose="05000000000000000000" pitchFamily="2" charset="2"/>
              <a:buChar char="Ø"/>
            </a:pPr>
            <a:endParaRPr lang="fr-FR" sz="1400" b="1" i="1" kern="0" dirty="0">
              <a:solidFill>
                <a:srgbClr val="7C4EC4"/>
              </a:solidFill>
              <a:sym typeface="Wingdings"/>
            </a:endParaRPr>
          </a:p>
          <a:p>
            <a:pPr marL="285750" indent="-285750">
              <a:spcBef>
                <a:spcPts val="0"/>
              </a:spcBef>
              <a:spcAft>
                <a:spcPts val="0"/>
              </a:spcAft>
              <a:buFont typeface="Wingdings" panose="05000000000000000000" pitchFamily="2" charset="2"/>
              <a:buChar char="Ø"/>
            </a:pPr>
            <a:r>
              <a:rPr lang="fr-FR" sz="1400" b="1" i="1" kern="0" dirty="0" smtClean="0">
                <a:solidFill>
                  <a:srgbClr val="7C4EC4"/>
                </a:solidFill>
                <a:sym typeface="Wingdings"/>
              </a:rPr>
              <a:t>Contrôle d’unicité</a:t>
            </a:r>
            <a:endParaRPr lang="fr-FR" sz="1200" kern="0" dirty="0"/>
          </a:p>
          <a:p>
            <a:pPr marL="285750" indent="-285750">
              <a:spcBef>
                <a:spcPts val="0"/>
              </a:spcBef>
              <a:spcAft>
                <a:spcPts val="0"/>
              </a:spcAft>
              <a:buFont typeface="Wingdings" panose="05000000000000000000" pitchFamily="2" charset="2"/>
              <a:buChar char="Ø"/>
            </a:pPr>
            <a:endParaRPr lang="fr-FR" sz="1400" kern="0" dirty="0" smtClean="0"/>
          </a:p>
          <a:p>
            <a:pPr marL="457200" lvl="1" indent="0">
              <a:spcBef>
                <a:spcPts val="0"/>
              </a:spcBef>
              <a:spcAft>
                <a:spcPts val="0"/>
              </a:spcAft>
              <a:buNone/>
            </a:pPr>
            <a:endParaRPr lang="fr-FR" sz="1400" kern="0" dirty="0" smtClean="0">
              <a:sym typeface="Wingdings"/>
            </a:endParaRPr>
          </a:p>
          <a:p>
            <a:endParaRPr lang="fr-FR" kern="0" dirty="0"/>
          </a:p>
        </p:txBody>
      </p:sp>
      <p:pic>
        <p:nvPicPr>
          <p:cNvPr id="13" name="Espace réservé du contenu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9585" y="736047"/>
            <a:ext cx="3425200" cy="2378241"/>
          </a:xfrm>
          <a:prstGeom prst="rect">
            <a:avLst/>
          </a:prstGeom>
        </p:spPr>
      </p:pic>
      <p:pic>
        <p:nvPicPr>
          <p:cNvPr id="14" name="Espace réservé du contenu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380463" y="577396"/>
            <a:ext cx="3366899" cy="2570379"/>
          </a:xfrm>
          <a:prstGeom prst="rect">
            <a:avLst/>
          </a:prstGeom>
        </p:spPr>
      </p:pic>
      <p:sp>
        <p:nvSpPr>
          <p:cNvPr id="15" name="Flèche droite 14"/>
          <p:cNvSpPr/>
          <p:nvPr/>
        </p:nvSpPr>
        <p:spPr>
          <a:xfrm>
            <a:off x="5822150" y="773736"/>
            <a:ext cx="1219359" cy="288032"/>
          </a:xfrm>
          <a:prstGeom prst="right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2029" y="4114235"/>
            <a:ext cx="1708304" cy="1329035"/>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93203" y="3335602"/>
            <a:ext cx="2162009" cy="2252093"/>
          </a:xfrm>
          <a:prstGeom prst="rect">
            <a:avLst/>
          </a:prstGeom>
        </p:spPr>
      </p:pic>
      <p:pic>
        <p:nvPicPr>
          <p:cNvPr id="18" name="Image 1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16201" y="5329544"/>
            <a:ext cx="3419475" cy="1323975"/>
          </a:xfrm>
          <a:prstGeom prst="rect">
            <a:avLst/>
          </a:prstGeom>
        </p:spPr>
      </p:pic>
      <p:sp>
        <p:nvSpPr>
          <p:cNvPr id="19" name="ZoneTexte 18"/>
          <p:cNvSpPr txBox="1"/>
          <p:nvPr/>
        </p:nvSpPr>
        <p:spPr>
          <a:xfrm>
            <a:off x="10765754" y="5244557"/>
            <a:ext cx="1368152" cy="369332"/>
          </a:xfrm>
          <a:prstGeom prst="rect">
            <a:avLst/>
          </a:prstGeom>
          <a:noFill/>
        </p:spPr>
        <p:txBody>
          <a:bodyPr wrap="square" rtlCol="0">
            <a:spAutoFit/>
          </a:bodyPr>
          <a:lstStyle/>
          <a:p>
            <a:r>
              <a:rPr lang="fr-FR" dirty="0"/>
              <a:t> </a:t>
            </a:r>
            <a:r>
              <a:rPr lang="fr-FR" dirty="0" smtClean="0"/>
              <a:t>numérique</a:t>
            </a:r>
            <a:endParaRPr lang="fr-FR" dirty="0"/>
          </a:p>
        </p:txBody>
      </p:sp>
      <p:sp>
        <p:nvSpPr>
          <p:cNvPr id="20" name="ZoneTexte 19"/>
          <p:cNvSpPr txBox="1"/>
          <p:nvPr/>
        </p:nvSpPr>
        <p:spPr>
          <a:xfrm>
            <a:off x="367454" y="5528241"/>
            <a:ext cx="1368152" cy="369332"/>
          </a:xfrm>
          <a:prstGeom prst="rect">
            <a:avLst/>
          </a:prstGeom>
          <a:noFill/>
        </p:spPr>
        <p:txBody>
          <a:bodyPr wrap="square" rtlCol="0">
            <a:spAutoFit/>
          </a:bodyPr>
          <a:lstStyle/>
          <a:p>
            <a:r>
              <a:rPr lang="fr-FR" dirty="0"/>
              <a:t> </a:t>
            </a:r>
            <a:r>
              <a:rPr lang="fr-FR" dirty="0" smtClean="0"/>
              <a:t>analogique</a:t>
            </a:r>
            <a:endParaRPr lang="fr-FR" dirty="0"/>
          </a:p>
        </p:txBody>
      </p:sp>
      <p:sp>
        <p:nvSpPr>
          <p:cNvPr id="21" name="ZoneTexte 20"/>
          <p:cNvSpPr txBox="1"/>
          <p:nvPr/>
        </p:nvSpPr>
        <p:spPr>
          <a:xfrm>
            <a:off x="4104111" y="3778780"/>
            <a:ext cx="4320480" cy="1200329"/>
          </a:xfrm>
          <a:prstGeom prst="rect">
            <a:avLst/>
          </a:prstGeom>
          <a:noFill/>
        </p:spPr>
        <p:txBody>
          <a:bodyPr wrap="square" rtlCol="0">
            <a:spAutoFit/>
          </a:bodyPr>
          <a:lstStyle/>
          <a:p>
            <a:pPr marL="285750" indent="-285750">
              <a:buFontTx/>
              <a:buChar char="-"/>
            </a:pPr>
            <a:r>
              <a:rPr lang="fr-FR" dirty="0" smtClean="0">
                <a:solidFill>
                  <a:srgbClr val="7030A0"/>
                </a:solidFill>
              </a:rPr>
              <a:t>Camera Thermique : </a:t>
            </a:r>
            <a:r>
              <a:rPr lang="fr-FR" u="sng" dirty="0" smtClean="0">
                <a:solidFill>
                  <a:srgbClr val="7030A0"/>
                </a:solidFill>
              </a:rPr>
              <a:t>Numérique</a:t>
            </a:r>
          </a:p>
          <a:p>
            <a:endParaRPr lang="fr-FR" dirty="0" smtClean="0">
              <a:solidFill>
                <a:srgbClr val="7030A0"/>
              </a:solidFill>
            </a:endParaRPr>
          </a:p>
          <a:p>
            <a:pPr marL="285750" indent="-285750">
              <a:buFontTx/>
              <a:buChar char="-"/>
            </a:pPr>
            <a:r>
              <a:rPr lang="fr-FR" dirty="0" smtClean="0">
                <a:solidFill>
                  <a:srgbClr val="7030A0"/>
                </a:solidFill>
              </a:rPr>
              <a:t>Logiciel : </a:t>
            </a:r>
            <a:r>
              <a:rPr lang="fr-FR" u="sng" dirty="0" smtClean="0">
                <a:solidFill>
                  <a:srgbClr val="7030A0"/>
                </a:solidFill>
              </a:rPr>
              <a:t>mise à jour </a:t>
            </a:r>
            <a:r>
              <a:rPr lang="fr-FR" dirty="0" smtClean="0">
                <a:solidFill>
                  <a:srgbClr val="7030A0"/>
                </a:solidFill>
              </a:rPr>
              <a:t>et virtualisation</a:t>
            </a:r>
          </a:p>
          <a:p>
            <a:pPr marL="285750" indent="-285750">
              <a:buFontTx/>
              <a:buChar char="-"/>
            </a:pPr>
            <a:endParaRPr lang="fr-FR" dirty="0"/>
          </a:p>
        </p:txBody>
      </p:sp>
      <p:sp>
        <p:nvSpPr>
          <p:cNvPr id="22" name="ZoneTexte 21"/>
          <p:cNvSpPr txBox="1"/>
          <p:nvPr/>
        </p:nvSpPr>
        <p:spPr>
          <a:xfrm>
            <a:off x="9101955" y="5638043"/>
            <a:ext cx="1645407" cy="369332"/>
          </a:xfrm>
          <a:prstGeom prst="rect">
            <a:avLst/>
          </a:prstGeom>
          <a:noFill/>
        </p:spPr>
        <p:txBody>
          <a:bodyPr wrap="square" rtlCol="0">
            <a:spAutoFit/>
          </a:bodyPr>
          <a:lstStyle/>
          <a:p>
            <a:r>
              <a:rPr lang="fr-FR" dirty="0"/>
              <a:t> </a:t>
            </a:r>
            <a:r>
              <a:rPr lang="fr-FR" b="1" dirty="0" smtClean="0">
                <a:solidFill>
                  <a:srgbClr val="FF9933"/>
                </a:solidFill>
              </a:rPr>
              <a:t>Tests en cours</a:t>
            </a:r>
            <a:endParaRPr lang="fr-FR" b="1" dirty="0">
              <a:solidFill>
                <a:srgbClr val="FF9933"/>
              </a:solidFill>
            </a:endParaRPr>
          </a:p>
        </p:txBody>
      </p:sp>
      <p:sp>
        <p:nvSpPr>
          <p:cNvPr id="23" name="ZoneTexte 22"/>
          <p:cNvSpPr txBox="1"/>
          <p:nvPr/>
        </p:nvSpPr>
        <p:spPr>
          <a:xfrm>
            <a:off x="2270051" y="6036097"/>
            <a:ext cx="921188" cy="369332"/>
          </a:xfrm>
          <a:prstGeom prst="rect">
            <a:avLst/>
          </a:prstGeom>
          <a:noFill/>
        </p:spPr>
        <p:txBody>
          <a:bodyPr wrap="square" rtlCol="0">
            <a:spAutoFit/>
          </a:bodyPr>
          <a:lstStyle/>
          <a:p>
            <a:r>
              <a:rPr lang="fr-FR" dirty="0"/>
              <a:t> </a:t>
            </a:r>
            <a:r>
              <a:rPr lang="fr-FR" b="1" dirty="0" smtClean="0">
                <a:solidFill>
                  <a:srgbClr val="FF0000"/>
                </a:solidFill>
              </a:rPr>
              <a:t>Avant</a:t>
            </a:r>
            <a:endParaRPr lang="fr-FR" b="1" dirty="0">
              <a:solidFill>
                <a:srgbClr val="FF0000"/>
              </a:solidFill>
            </a:endParaRPr>
          </a:p>
        </p:txBody>
      </p:sp>
      <p:sp>
        <p:nvSpPr>
          <p:cNvPr id="24" name="ZoneTexte 23"/>
          <p:cNvSpPr txBox="1"/>
          <p:nvPr/>
        </p:nvSpPr>
        <p:spPr>
          <a:xfrm>
            <a:off x="9283704" y="6016410"/>
            <a:ext cx="1368620" cy="369332"/>
          </a:xfrm>
          <a:prstGeom prst="rect">
            <a:avLst/>
          </a:prstGeom>
          <a:noFill/>
        </p:spPr>
        <p:txBody>
          <a:bodyPr wrap="square" rtlCol="0">
            <a:spAutoFit/>
          </a:bodyPr>
          <a:lstStyle/>
          <a:p>
            <a:r>
              <a:rPr lang="fr-FR" dirty="0"/>
              <a:t> </a:t>
            </a:r>
            <a:r>
              <a:rPr lang="fr-FR" b="1" dirty="0" smtClean="0">
                <a:solidFill>
                  <a:srgbClr val="FF0000"/>
                </a:solidFill>
              </a:rPr>
              <a:t>Après ?</a:t>
            </a:r>
            <a:endParaRPr lang="fr-FR" b="1" dirty="0">
              <a:solidFill>
                <a:srgbClr val="FF0000"/>
              </a:solidFill>
            </a:endParaRPr>
          </a:p>
        </p:txBody>
      </p:sp>
      <p:sp>
        <p:nvSpPr>
          <p:cNvPr id="25" name="ZoneTexte 24"/>
          <p:cNvSpPr txBox="1"/>
          <p:nvPr/>
        </p:nvSpPr>
        <p:spPr>
          <a:xfrm>
            <a:off x="5428930" y="1148171"/>
            <a:ext cx="2023488" cy="2308324"/>
          </a:xfrm>
          <a:prstGeom prst="rect">
            <a:avLst/>
          </a:prstGeom>
          <a:noFill/>
        </p:spPr>
        <p:txBody>
          <a:bodyPr wrap="square" rtlCol="0">
            <a:spAutoFit/>
          </a:bodyPr>
          <a:lstStyle/>
          <a:p>
            <a:pPr marL="285750" indent="-285750">
              <a:buFontTx/>
              <a:buChar char="-"/>
            </a:pPr>
            <a:r>
              <a:rPr lang="fr-FR" dirty="0" smtClean="0">
                <a:solidFill>
                  <a:srgbClr val="7030A0"/>
                </a:solidFill>
              </a:rPr>
              <a:t>Adaptation</a:t>
            </a:r>
          </a:p>
          <a:p>
            <a:pPr marL="285750" indent="-285750">
              <a:buFontTx/>
              <a:buChar char="-"/>
            </a:pPr>
            <a:endParaRPr lang="fr-FR" u="sng" dirty="0">
              <a:solidFill>
                <a:srgbClr val="7030A0"/>
              </a:solidFill>
            </a:endParaRPr>
          </a:p>
          <a:p>
            <a:pPr marL="285750" indent="-285750">
              <a:buFontTx/>
              <a:buChar char="-"/>
            </a:pPr>
            <a:r>
              <a:rPr lang="fr-FR" dirty="0" smtClean="0">
                <a:solidFill>
                  <a:srgbClr val="7030A0"/>
                </a:solidFill>
              </a:rPr>
              <a:t>Virtualisation</a:t>
            </a:r>
            <a:endParaRPr lang="fr-FR" dirty="0">
              <a:solidFill>
                <a:srgbClr val="7030A0"/>
              </a:solidFill>
            </a:endParaRPr>
          </a:p>
          <a:p>
            <a:endParaRPr lang="fr-FR" dirty="0">
              <a:solidFill>
                <a:srgbClr val="7030A0"/>
              </a:solidFill>
            </a:endParaRPr>
          </a:p>
          <a:p>
            <a:pPr marL="285750" indent="-285750">
              <a:buFontTx/>
              <a:buChar char="-"/>
            </a:pPr>
            <a:r>
              <a:rPr lang="fr-FR" dirty="0" smtClean="0">
                <a:solidFill>
                  <a:srgbClr val="7030A0"/>
                </a:solidFill>
              </a:rPr>
              <a:t> Impact</a:t>
            </a:r>
            <a:endParaRPr lang="fr-FR" dirty="0">
              <a:solidFill>
                <a:srgbClr val="7030A0"/>
              </a:solidFill>
            </a:endParaRPr>
          </a:p>
          <a:p>
            <a:endParaRPr lang="fr-FR" dirty="0" smtClean="0">
              <a:solidFill>
                <a:srgbClr val="7030A0"/>
              </a:solidFill>
            </a:endParaRPr>
          </a:p>
          <a:p>
            <a:pPr marL="285750" indent="-285750">
              <a:buFontTx/>
              <a:buChar char="-"/>
            </a:pPr>
            <a:r>
              <a:rPr lang="fr-FR" dirty="0" err="1" smtClean="0">
                <a:solidFill>
                  <a:srgbClr val="7030A0"/>
                </a:solidFill>
              </a:rPr>
              <a:t>Cybersécurirté</a:t>
            </a:r>
            <a:endParaRPr lang="fr-FR" dirty="0" smtClean="0">
              <a:solidFill>
                <a:srgbClr val="7030A0"/>
              </a:solidFill>
            </a:endParaRPr>
          </a:p>
          <a:p>
            <a:pPr marL="285750" indent="-285750">
              <a:buFontTx/>
              <a:buChar char="-"/>
            </a:pPr>
            <a:endParaRPr lang="fr-FR" dirty="0"/>
          </a:p>
        </p:txBody>
      </p:sp>
      <p:cxnSp>
        <p:nvCxnSpPr>
          <p:cNvPr id="26" name="Connecteur droit 25"/>
          <p:cNvCxnSpPr/>
          <p:nvPr/>
        </p:nvCxnSpPr>
        <p:spPr>
          <a:xfrm>
            <a:off x="228437" y="3399426"/>
            <a:ext cx="11766836" cy="28719"/>
          </a:xfrm>
          <a:prstGeom prst="line">
            <a:avLst/>
          </a:prstGeom>
          <a:ln w="508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7" name="Flèche droite 26"/>
          <p:cNvSpPr/>
          <p:nvPr/>
        </p:nvSpPr>
        <p:spPr>
          <a:xfrm>
            <a:off x="5965280" y="4783183"/>
            <a:ext cx="1219359" cy="288032"/>
          </a:xfrm>
          <a:prstGeom prst="right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droite 27"/>
          <p:cNvSpPr/>
          <p:nvPr/>
        </p:nvSpPr>
        <p:spPr>
          <a:xfrm rot="10800000">
            <a:off x="10779798" y="1080435"/>
            <a:ext cx="306518" cy="288032"/>
          </a:xfrm>
          <a:prstGeom prst="right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10868790" y="1490047"/>
            <a:ext cx="1125699" cy="369332"/>
          </a:xfrm>
          <a:prstGeom prst="rect">
            <a:avLst/>
          </a:prstGeom>
          <a:noFill/>
        </p:spPr>
        <p:txBody>
          <a:bodyPr wrap="square" rtlCol="0">
            <a:spAutoFit/>
          </a:bodyPr>
          <a:lstStyle/>
          <a:p>
            <a:r>
              <a:rPr lang="fr-FR" u="sng" dirty="0" smtClean="0"/>
              <a:t>Serveurs </a:t>
            </a:r>
          </a:p>
        </p:txBody>
      </p:sp>
      <p:pic>
        <p:nvPicPr>
          <p:cNvPr id="3" name="Image 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02359" y="4154246"/>
            <a:ext cx="2589065" cy="1289024"/>
          </a:xfrm>
          <a:prstGeom prst="rect">
            <a:avLst/>
          </a:prstGeom>
        </p:spPr>
      </p:pic>
      <p:pic>
        <p:nvPicPr>
          <p:cNvPr id="11" name="20260115_1419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310592" y="3490923"/>
            <a:ext cx="1823314" cy="1025614"/>
          </a:xfrm>
          <a:prstGeom prst="rect">
            <a:avLst/>
          </a:prstGeom>
        </p:spPr>
      </p:pic>
    </p:spTree>
    <p:extLst>
      <p:ext uri="{BB962C8B-B14F-4D97-AF65-F5344CB8AC3E}">
        <p14:creationId xmlns:p14="http://schemas.microsoft.com/office/powerpoint/2010/main" val="3634176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PRO SNC</a:t>
            </a:r>
            <a:endParaRPr lang="fr-FR" dirty="0" smtClean="0"/>
          </a:p>
        </p:txBody>
      </p:sp>
      <p:sp>
        <p:nvSpPr>
          <p:cNvPr id="5" name="Espace réservé du numéro de diapositive 4"/>
          <p:cNvSpPr>
            <a:spLocks noGrp="1"/>
          </p:cNvSpPr>
          <p:nvPr>
            <p:ph type="sldNum" sz="quarter" idx="12"/>
          </p:nvPr>
        </p:nvSpPr>
        <p:spPr/>
        <p:txBody>
          <a:bodyPr/>
          <a:lstStyle/>
          <a:p>
            <a:fld id="{94B63599-5DA0-BE42-AE37-88D1760620F1}" type="slidenum">
              <a:rPr lang="fr-FR" smtClean="0"/>
              <a:pPr/>
              <a:t>9</a:t>
            </a:fld>
            <a:endParaRPr lang="fr-FR"/>
          </a:p>
        </p:txBody>
      </p:sp>
      <p:sp>
        <p:nvSpPr>
          <p:cNvPr id="6" name="Titre 5"/>
          <p:cNvSpPr>
            <a:spLocks noGrp="1"/>
          </p:cNvSpPr>
          <p:nvPr>
            <p:ph type="title"/>
          </p:nvPr>
        </p:nvSpPr>
        <p:spPr/>
        <p:txBody>
          <a:bodyPr>
            <a:normAutofit/>
          </a:bodyPr>
          <a:lstStyle/>
          <a:p>
            <a:r>
              <a:rPr lang="fr-FR" sz="2000" dirty="0" smtClean="0"/>
              <a:t>1 - UGB </a:t>
            </a:r>
            <a:r>
              <a:rPr lang="fr-FR" sz="2000" dirty="0"/>
              <a:t>DESIR (EIP n° 1b : UGB – Unité de Gestion des Balises )</a:t>
            </a:r>
          </a:p>
        </p:txBody>
      </p:sp>
      <p:sp>
        <p:nvSpPr>
          <p:cNvPr id="7" name="Espace réservé de la date 6"/>
          <p:cNvSpPr>
            <a:spLocks noGrp="1"/>
          </p:cNvSpPr>
          <p:nvPr>
            <p:ph type="dt" sz="half" idx="10"/>
          </p:nvPr>
        </p:nvSpPr>
        <p:spPr/>
        <p:txBody>
          <a:bodyPr/>
          <a:lstStyle/>
          <a:p>
            <a:r>
              <a:rPr lang="fr-FR" smtClean="0"/>
              <a:t>C.Berthe AT-1103538</a:t>
            </a:r>
            <a:endParaRPr lang="fr-FR" dirty="0"/>
          </a:p>
        </p:txBody>
      </p:sp>
      <p:graphicFrame>
        <p:nvGraphicFramePr>
          <p:cNvPr id="8" name="Objet 7"/>
          <p:cNvGraphicFramePr>
            <a:graphicFrameLocks noChangeAspect="1"/>
          </p:cNvGraphicFramePr>
          <p:nvPr>
            <p:extLst>
              <p:ext uri="{D42A27DB-BD31-4B8C-83A1-F6EECF244321}">
                <p14:modId xmlns:p14="http://schemas.microsoft.com/office/powerpoint/2010/main" val="4015916809"/>
              </p:ext>
            </p:extLst>
          </p:nvPr>
        </p:nvGraphicFramePr>
        <p:xfrm>
          <a:off x="2" y="1601682"/>
          <a:ext cx="5494188" cy="3600400"/>
        </p:xfrm>
        <a:graphic>
          <a:graphicData uri="http://schemas.openxmlformats.org/presentationml/2006/ole">
            <mc:AlternateContent xmlns:mc="http://schemas.openxmlformats.org/markup-compatibility/2006">
              <mc:Choice xmlns:v="urn:schemas-microsoft-com:vml" Requires="v">
                <p:oleObj spid="_x0000_s1177" name="Visio" r:id="rId3" imgW="6839039" imgH="4552916" progId="Visio.Drawing.15">
                  <p:embed/>
                </p:oleObj>
              </mc:Choice>
              <mc:Fallback>
                <p:oleObj name="Visio" r:id="rId3" imgW="6839039" imgH="4552916" progId="Visio.Drawing.15">
                  <p:embed/>
                  <p:pic>
                    <p:nvPicPr>
                      <p:cNvPr id="3" name="Obje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601682"/>
                        <a:ext cx="5494188" cy="3600400"/>
                      </a:xfrm>
                      <a:prstGeom prst="rect">
                        <a:avLst/>
                      </a:prstGeom>
                      <a:noFill/>
                    </p:spPr>
                  </p:pic>
                </p:oleObj>
              </mc:Fallback>
            </mc:AlternateContent>
          </a:graphicData>
        </a:graphic>
      </p:graphicFrame>
      <p:sp>
        <p:nvSpPr>
          <p:cNvPr id="9" name="ZoneTexte 8"/>
          <p:cNvSpPr txBox="1"/>
          <p:nvPr/>
        </p:nvSpPr>
        <p:spPr>
          <a:xfrm>
            <a:off x="5814228" y="865288"/>
            <a:ext cx="6192688" cy="4985980"/>
          </a:xfrm>
          <a:prstGeom prst="rect">
            <a:avLst/>
          </a:prstGeom>
          <a:noFill/>
        </p:spPr>
        <p:txBody>
          <a:bodyPr wrap="square" rtlCol="0">
            <a:spAutoFit/>
          </a:bodyPr>
          <a:lstStyle/>
          <a:p>
            <a:r>
              <a:rPr lang="fr-FR" sz="1400" dirty="0" smtClean="0"/>
              <a:t>Système classé EIP </a:t>
            </a:r>
            <a:r>
              <a:rPr lang="fr-FR" sz="1400" dirty="0"/>
              <a:t>(Equipement Important pour la Protection </a:t>
            </a:r>
            <a:r>
              <a:rPr lang="fr-FR" sz="1400" dirty="0" smtClean="0"/>
              <a:t>des Intérêts). </a:t>
            </a:r>
            <a:endParaRPr lang="fr-FR" sz="1400" dirty="0"/>
          </a:p>
          <a:p>
            <a:endParaRPr lang="fr-FR" dirty="0"/>
          </a:p>
          <a:p>
            <a:r>
              <a:rPr lang="fr-FR" b="1" i="1" u="sng" dirty="0" smtClean="0"/>
              <a:t>Rappel des objectifs de sûreté:</a:t>
            </a:r>
          </a:p>
          <a:p>
            <a:endParaRPr lang="fr-FR" dirty="0" smtClean="0"/>
          </a:p>
          <a:p>
            <a:pPr algn="just"/>
            <a:r>
              <a:rPr lang="fr-FR" sz="1400" dirty="0" smtClean="0"/>
              <a:t>- Prévenir </a:t>
            </a:r>
            <a:r>
              <a:rPr lang="fr-FR" sz="1400" dirty="0"/>
              <a:t>l’occurrence des risques « </a:t>
            </a:r>
            <a:r>
              <a:rPr lang="fr-FR" sz="1400" dirty="0" smtClean="0"/>
              <a:t>Possibilité </a:t>
            </a:r>
            <a:r>
              <a:rPr lang="fr-FR" sz="1400" dirty="0"/>
              <a:t>de Présence Personne </a:t>
            </a:r>
            <a:r>
              <a:rPr lang="fr-FR" sz="1400" dirty="0" smtClean="0"/>
              <a:t>» </a:t>
            </a:r>
            <a:r>
              <a:rPr lang="fr-FR" sz="1400" dirty="0"/>
              <a:t>(PPP) </a:t>
            </a:r>
            <a:r>
              <a:rPr lang="fr-FR" sz="1400" dirty="0" smtClean="0"/>
              <a:t>et (« Possibilité </a:t>
            </a:r>
            <a:r>
              <a:rPr lang="fr-FR" sz="1400" dirty="0"/>
              <a:t>de </a:t>
            </a:r>
            <a:r>
              <a:rPr lang="fr-FR" sz="1400" dirty="0" smtClean="0"/>
              <a:t>Présence </a:t>
            </a:r>
            <a:r>
              <a:rPr lang="fr-FR" sz="1400" dirty="0"/>
              <a:t>Faisceau </a:t>
            </a:r>
            <a:r>
              <a:rPr lang="fr-FR" sz="1400" dirty="0" smtClean="0"/>
              <a:t>» </a:t>
            </a:r>
            <a:r>
              <a:rPr lang="fr-FR" sz="1400" dirty="0"/>
              <a:t>(PPF) ou </a:t>
            </a:r>
            <a:r>
              <a:rPr lang="fr-FR" sz="1400" u="sng" dirty="0" smtClean="0">
                <a:solidFill>
                  <a:srgbClr val="FF9933"/>
                </a:solidFill>
                <a:effectLst>
                  <a:outerShdw blurRad="38100" dist="38100" dir="2700000" algn="tl">
                    <a:srgbClr val="000000">
                      <a:alpha val="43137"/>
                    </a:srgbClr>
                  </a:outerShdw>
                </a:effectLst>
              </a:rPr>
              <a:t>Possibilité </a:t>
            </a:r>
            <a:r>
              <a:rPr lang="fr-FR" sz="1400" u="sng" dirty="0">
                <a:solidFill>
                  <a:srgbClr val="FF9933"/>
                </a:solidFill>
                <a:effectLst>
                  <a:outerShdw blurRad="38100" dist="38100" dir="2700000" algn="tl">
                    <a:srgbClr val="000000">
                      <a:alpha val="43137"/>
                    </a:srgbClr>
                  </a:outerShdw>
                </a:effectLst>
              </a:rPr>
              <a:t>de Présence Rayonnement </a:t>
            </a:r>
            <a:r>
              <a:rPr lang="fr-FR" sz="1400" dirty="0"/>
              <a:t>(PPR</a:t>
            </a:r>
            <a:r>
              <a:rPr lang="fr-FR" sz="1400" dirty="0" smtClean="0"/>
              <a:t>)) </a:t>
            </a:r>
            <a:r>
              <a:rPr lang="fr-FR" sz="1400" dirty="0"/>
              <a:t>lors de </a:t>
            </a:r>
            <a:r>
              <a:rPr lang="fr-FR" sz="1400" dirty="0" smtClean="0"/>
              <a:t>l’exploitation </a:t>
            </a:r>
            <a:r>
              <a:rPr lang="fr-FR" sz="1400" dirty="0"/>
              <a:t>de </a:t>
            </a:r>
            <a:r>
              <a:rPr lang="fr-FR" sz="1400" dirty="0" smtClean="0"/>
              <a:t>l’installation.</a:t>
            </a:r>
          </a:p>
          <a:p>
            <a:pPr algn="just"/>
            <a:endParaRPr lang="fr-FR" sz="1400" dirty="0" smtClean="0"/>
          </a:p>
          <a:p>
            <a:pPr algn="just"/>
            <a:r>
              <a:rPr lang="fr-FR" sz="1400" dirty="0" smtClean="0"/>
              <a:t>- Maîtriser </a:t>
            </a:r>
            <a:r>
              <a:rPr lang="fr-FR" sz="1400" dirty="0"/>
              <a:t>les risques PPP et (PPF ou PPR) lors de l’exploitation de </a:t>
            </a:r>
            <a:r>
              <a:rPr lang="fr-FR" sz="1400" dirty="0" smtClean="0"/>
              <a:t>l’installation.</a:t>
            </a:r>
          </a:p>
          <a:p>
            <a:pPr algn="just"/>
            <a:endParaRPr lang="fr-FR" sz="1400" dirty="0"/>
          </a:p>
          <a:p>
            <a:pPr algn="just"/>
            <a:r>
              <a:rPr lang="fr-FR" sz="1400" dirty="0" smtClean="0"/>
              <a:t>- Limiter </a:t>
            </a:r>
            <a:r>
              <a:rPr lang="fr-FR" sz="1400" dirty="0"/>
              <a:t>les conséquences des risques PPR et PPF sur le personnel d’exploitation. </a:t>
            </a:r>
          </a:p>
          <a:p>
            <a:endParaRPr lang="fr-FR" dirty="0" smtClean="0"/>
          </a:p>
          <a:p>
            <a:r>
              <a:rPr lang="fr-FR" b="1" i="1" u="sng" dirty="0" smtClean="0"/>
              <a:t>Interfaces principales du système:</a:t>
            </a:r>
          </a:p>
          <a:p>
            <a:endParaRPr lang="fr-FR" dirty="0"/>
          </a:p>
          <a:p>
            <a:pPr algn="just"/>
            <a:r>
              <a:rPr lang="fr-FR" sz="1400" dirty="0" smtClean="0"/>
              <a:t>- Système en lien avec le </a:t>
            </a:r>
            <a:r>
              <a:rPr lang="fr-FR" sz="1400" b="1" dirty="0" smtClean="0"/>
              <a:t>système UGA (Unité de Gestion des Accès) </a:t>
            </a:r>
            <a:r>
              <a:rPr lang="fr-FR" sz="1400" dirty="0"/>
              <a:t>EIP n°1a qui gère les accès de la salle 301 et les sécurités faisceaux </a:t>
            </a:r>
            <a:r>
              <a:rPr lang="fr-FR" sz="1400" dirty="0" smtClean="0"/>
              <a:t>principales </a:t>
            </a:r>
            <a:r>
              <a:rPr lang="fr-FR" sz="1400" dirty="0"/>
              <a:t>EIP n° 2b et </a:t>
            </a:r>
            <a:r>
              <a:rPr lang="fr-FR" sz="1400" dirty="0" smtClean="0"/>
              <a:t>locales </a:t>
            </a:r>
            <a:r>
              <a:rPr lang="fr-FR" sz="1400" dirty="0"/>
              <a:t>EIP n° 1c situés dans les salles S3 et </a:t>
            </a:r>
            <a:r>
              <a:rPr lang="fr-FR" sz="1400" dirty="0" err="1"/>
              <a:t>Lirat</a:t>
            </a:r>
            <a:r>
              <a:rPr lang="fr-FR" sz="1400" dirty="0"/>
              <a:t>.</a:t>
            </a:r>
          </a:p>
          <a:p>
            <a:endParaRPr lang="fr-FR" sz="1400" dirty="0" smtClean="0"/>
          </a:p>
          <a:p>
            <a:pPr algn="just"/>
            <a:r>
              <a:rPr lang="fr-FR" sz="1400" dirty="0" smtClean="0"/>
              <a:t>- Système </a:t>
            </a:r>
            <a:r>
              <a:rPr lang="fr-FR" sz="1400" dirty="0"/>
              <a:t>en lien avec le </a:t>
            </a:r>
            <a:r>
              <a:rPr lang="fr-FR" sz="1400" b="1" dirty="0"/>
              <a:t>système </a:t>
            </a:r>
            <a:r>
              <a:rPr lang="fr-FR" sz="1400" b="1" dirty="0" smtClean="0"/>
              <a:t>TCR (Tableau de Contrôle du Rayonnement) </a:t>
            </a:r>
            <a:r>
              <a:rPr lang="fr-FR" sz="1400" dirty="0" smtClean="0"/>
              <a:t>qui fait l’acquisition des DED des balises et transmets les informations TOR à l’UGB.</a:t>
            </a:r>
            <a:endParaRPr lang="fr-FR" sz="1400" dirty="0"/>
          </a:p>
          <a:p>
            <a:endParaRPr lang="fr-FR" sz="1400" dirty="0"/>
          </a:p>
        </p:txBody>
      </p:sp>
      <p:sp>
        <p:nvSpPr>
          <p:cNvPr id="2" name="Rectangle à coins arrondis 1"/>
          <p:cNvSpPr/>
          <p:nvPr/>
        </p:nvSpPr>
        <p:spPr>
          <a:xfrm>
            <a:off x="198880" y="5310529"/>
            <a:ext cx="809245" cy="44951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smtClean="0"/>
              <a:t>TCR</a:t>
            </a:r>
            <a:endParaRPr lang="fr-FR" dirty="0"/>
          </a:p>
        </p:txBody>
      </p:sp>
      <p:sp>
        <p:nvSpPr>
          <p:cNvPr id="3" name="Flèche vers le bas 2"/>
          <p:cNvSpPr/>
          <p:nvPr/>
        </p:nvSpPr>
        <p:spPr>
          <a:xfrm rot="10800000">
            <a:off x="429766" y="5001128"/>
            <a:ext cx="347472" cy="25517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0" name="Rectangle 9"/>
          <p:cNvSpPr/>
          <p:nvPr/>
        </p:nvSpPr>
        <p:spPr>
          <a:xfrm>
            <a:off x="4055044" y="6588001"/>
            <a:ext cx="2600584" cy="307777"/>
          </a:xfrm>
          <a:prstGeom prst="rect">
            <a:avLst/>
          </a:prstGeom>
        </p:spPr>
        <p:txBody>
          <a:bodyPr wrap="none">
            <a:spAutoFit/>
          </a:bodyPr>
          <a:lstStyle/>
          <a:p>
            <a:pPr lvl="1">
              <a:spcBef>
                <a:spcPts val="0"/>
              </a:spcBef>
              <a:buFont typeface="Wingdings" panose="05000000000000000000" pitchFamily="2" charset="2"/>
              <a:buChar char="Ø"/>
            </a:pPr>
            <a:r>
              <a:rPr lang="fr-FR" sz="1400" b="1" dirty="0">
                <a:solidFill>
                  <a:srgbClr val="002060"/>
                </a:solidFill>
              </a:rPr>
              <a:t>Chef de projet : </a:t>
            </a:r>
            <a:r>
              <a:rPr lang="fr-FR" sz="1400" b="1" dirty="0" err="1">
                <a:solidFill>
                  <a:srgbClr val="002060"/>
                </a:solidFill>
              </a:rPr>
              <a:t>Trudel.A</a:t>
            </a:r>
            <a:endParaRPr lang="fr-FR" sz="1400" b="1" dirty="0">
              <a:solidFill>
                <a:srgbClr val="002060"/>
              </a:solidFill>
            </a:endParaRPr>
          </a:p>
        </p:txBody>
      </p:sp>
    </p:spTree>
    <p:extLst>
      <p:ext uri="{BB962C8B-B14F-4D97-AF65-F5344CB8AC3E}">
        <p14:creationId xmlns:p14="http://schemas.microsoft.com/office/powerpoint/2010/main" val="132413301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GANIL">
      <a:dk1>
        <a:srgbClr val="000000"/>
      </a:dk1>
      <a:lt1>
        <a:srgbClr val="FFFFFF"/>
      </a:lt1>
      <a:dk2>
        <a:srgbClr val="261F4D"/>
      </a:dk2>
      <a:lt2>
        <a:srgbClr val="CACDDE"/>
      </a:lt2>
      <a:accent1>
        <a:srgbClr val="60A3B3"/>
      </a:accent1>
      <a:accent2>
        <a:srgbClr val="ED7D31"/>
      </a:accent2>
      <a:accent3>
        <a:srgbClr val="A5A5A5"/>
      </a:accent3>
      <a:accent4>
        <a:srgbClr val="FFC000"/>
      </a:accent4>
      <a:accent5>
        <a:srgbClr val="5B9BD5"/>
      </a:accent5>
      <a:accent6>
        <a:srgbClr val="70AD47"/>
      </a:accent6>
      <a:hlink>
        <a:srgbClr val="60A3B3"/>
      </a:hlink>
      <a:folHlink>
        <a:srgbClr val="C958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7909</TotalTime>
  <Words>1922</Words>
  <Application>Microsoft Office PowerPoint</Application>
  <PresentationFormat>Grand écran</PresentationFormat>
  <Paragraphs>395</Paragraphs>
  <Slides>25</Slides>
  <Notes>8</Notes>
  <HiddenSlides>0</HiddenSlides>
  <MMClips>1</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25</vt:i4>
      </vt:variant>
    </vt:vector>
  </HeadingPairs>
  <TitlesOfParts>
    <vt:vector size="34" baseType="lpstr">
      <vt:lpstr>Arial</vt:lpstr>
      <vt:lpstr>Arial Narrow</vt:lpstr>
      <vt:lpstr>Calibri</vt:lpstr>
      <vt:lpstr>Calibri Light</vt:lpstr>
      <vt:lpstr>Symbol</vt:lpstr>
      <vt:lpstr>Times New Roman</vt:lpstr>
      <vt:lpstr>Wingdings</vt:lpstr>
      <vt:lpstr>Thème Office</vt:lpstr>
      <vt:lpstr>Visio</vt:lpstr>
      <vt:lpstr>Projet SP2 - DESIR Séminaire technique DESIR Caen, 05-06 février 2026</vt:lpstr>
      <vt:lpstr>Sommaire</vt:lpstr>
      <vt:lpstr>1- Intro : UGA-UGB-TCR-AF</vt:lpstr>
      <vt:lpstr>1- Sureté des Accès : Salles sous UGA-SF-SFP</vt:lpstr>
      <vt:lpstr>1-Sureté des Accès : AF</vt:lpstr>
      <vt:lpstr>Présentation PowerPoint</vt:lpstr>
      <vt:lpstr>1-Sureté des Accès : UGA</vt:lpstr>
      <vt:lpstr>1-Sureté des Accès : UGA</vt:lpstr>
      <vt:lpstr>1 - UGB DESIR (EIP n° 1b : UGB – Unité de Gestion des Balises )</vt:lpstr>
      <vt:lpstr>1- Evo_UGB : Objectifs</vt:lpstr>
      <vt:lpstr>2-TCR DESIR</vt:lpstr>
      <vt:lpstr>Evolution architecture TCR</vt:lpstr>
      <vt:lpstr>Présentation PowerPoint</vt:lpstr>
      <vt:lpstr>Présentation PowerPoint</vt:lpstr>
      <vt:lpstr>Présentation PowerPoint</vt:lpstr>
      <vt:lpstr>4 – Report Généralisé des Alarmes : RGA</vt:lpstr>
      <vt:lpstr>4 – Report Généralisé des Alarmes : RGA</vt:lpstr>
      <vt:lpstr>5 – Détection des fuites d’eau</vt:lpstr>
      <vt:lpstr>5 – Détection des gaz</vt:lpstr>
      <vt:lpstr>6-Aiguillage des flux de pompage</vt:lpstr>
      <vt:lpstr>6- MIPPS : Objectifs : Mesure d’Intensité en PPS</vt:lpstr>
      <vt:lpstr>6- MIPPS : Objectifs : Mesure d’Intensité en PPS</vt:lpstr>
      <vt:lpstr>6- MIPPS : Objectifs : Mesure d’Intensité en PPS</vt:lpstr>
      <vt:lpstr>6- MIPPS : Etudes</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Pupin Stéphanie</dc:creator>
  <cp:lastModifiedBy>Berthe Cyrille</cp:lastModifiedBy>
  <cp:revision>374</cp:revision>
  <cp:lastPrinted>2026-01-08T11:00:55Z</cp:lastPrinted>
  <dcterms:created xsi:type="dcterms:W3CDTF">2024-02-01T13:48:29Z</dcterms:created>
  <dcterms:modified xsi:type="dcterms:W3CDTF">2026-02-04T21:15:59Z</dcterms:modified>
</cp:coreProperties>
</file>