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93" r:id="rId2"/>
    <p:sldId id="349" r:id="rId3"/>
    <p:sldId id="391" r:id="rId4"/>
    <p:sldId id="392" r:id="rId5"/>
    <p:sldId id="398" r:id="rId6"/>
    <p:sldId id="399" r:id="rId7"/>
    <p:sldId id="397" r:id="rId8"/>
    <p:sldId id="402" r:id="rId9"/>
    <p:sldId id="394" r:id="rId10"/>
    <p:sldId id="401" r:id="rId11"/>
    <p:sldId id="395" r:id="rId12"/>
    <p:sldId id="367" r:id="rId13"/>
    <p:sldId id="396" r:id="rId14"/>
    <p:sldId id="362" r:id="rId15"/>
  </p:sldIdLst>
  <p:sldSz cx="12192000" cy="68580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oitre Marjorie" initials="CM" lastIdx="3" clrIdx="0">
    <p:extLst>
      <p:ext uri="{19B8F6BF-5375-455C-9EA6-DF929625EA0E}">
        <p15:presenceInfo xmlns:p15="http://schemas.microsoft.com/office/powerpoint/2012/main" userId="S-1-5-21-4214520284-2192796274-1834499735-97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4"/>
    <a:srgbClr val="EEF8FF"/>
    <a:srgbClr val="1D1D74"/>
    <a:srgbClr val="FF9933"/>
    <a:srgbClr val="FA812E"/>
    <a:srgbClr val="E5E239"/>
    <a:srgbClr val="DDDDDD"/>
    <a:srgbClr val="CACDDE"/>
    <a:srgbClr val="60A3B3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5988" autoAdjust="0"/>
  </p:normalViewPr>
  <p:slideViewPr>
    <p:cSldViewPr snapToGrid="0" showGuides="1">
      <p:cViewPr varScale="1">
        <p:scale>
          <a:sx n="109" d="100"/>
          <a:sy n="109" d="100"/>
        </p:scale>
        <p:origin x="762" y="12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2B621ED-5418-3245-3465-427B3A0D3B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675734-EAB5-D7E0-1871-9D38A8961E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3C6D6A-BF13-F9F3-A2A9-B5A5F3683A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8C7E8-D2B2-ED43-9D08-6ADD78CFDC08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BBC4A8C-D77F-1D53-451A-57D959428E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FE2B1-9F4D-1849-B725-F1A2344A2365}" type="datetimeFigureOut">
              <a:rPr lang="fr-FR" smtClean="0"/>
              <a:t>05/02/2026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2944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 mod="1">
    <p:ext uri="{56416CCD-93CA-4268-BC5B-53C4BB910035}">
      <p15:sldGuideLst xmlns:p15="http://schemas.microsoft.com/office/powerpoint/2012/main">
        <p15:guide id="1" orient="horz" pos="3108" userDrawn="1">
          <p15:clr>
            <a:srgbClr val="F26B43"/>
          </p15:clr>
        </p15:guide>
        <p15:guide id="2" pos="212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69620-070F-D948-B6E5-ABE1BC2E8378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FC862-3C35-3D4E-9084-D9ECACF1A1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560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FC862-3C35-3D4E-9084-D9ECACF1A1C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915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FC862-3C35-3D4E-9084-D9ECACF1A1C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234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FC862-3C35-3D4E-9084-D9ECACF1A1C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10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seu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0E2BA01-0E4B-D450-EA29-B3D7944C21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5550" y="2668905"/>
            <a:ext cx="7200900" cy="1520190"/>
          </a:xfrm>
          <a:prstGeom prst="rect">
            <a:avLst/>
          </a:prstGeom>
        </p:spPr>
      </p:pic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08DA5BD8-C4D6-207B-4C7D-26B9235883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96450" y="6318001"/>
            <a:ext cx="1800225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EF797BAD-7F59-4223-80B2-8BE32F104B84}" type="datetime1">
              <a:rPr lang="fr-FR" smtClean="0"/>
              <a:t>05/02/2026</a:t>
            </a:fld>
            <a:endParaRPr lang="fr-FR" dirty="0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3004228E-A1D3-107C-CD03-5E01B1840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4498" y="6318001"/>
            <a:ext cx="2906816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endParaRPr lang="fr-FR" dirty="0" smtClean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351C997C-4506-BCCC-5373-325AA0E6A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5325" y="6318001"/>
            <a:ext cx="504083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94B63599-5DA0-BE42-AE37-88D1760620F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4012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F0DD5AE-D4B6-0BBA-F815-5E6D54184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0" y="2222500"/>
            <a:ext cx="4635500" cy="46355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EF8D695-BE9D-4BA8-B7B2-2FFA64C07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529444"/>
            <a:ext cx="10801349" cy="1793319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D7CC22-5920-FD0E-443A-D72872EE9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868863"/>
            <a:ext cx="10801349" cy="12604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3692" y="62272"/>
            <a:ext cx="1896502" cy="404587"/>
          </a:xfrm>
          <a:prstGeom prst="rect">
            <a:avLst/>
          </a:prstGeom>
        </p:spPr>
      </p:pic>
      <p:sp>
        <p:nvSpPr>
          <p:cNvPr id="13" name="ZoneTexte 12"/>
          <p:cNvSpPr txBox="1"/>
          <p:nvPr userDrawn="1"/>
        </p:nvSpPr>
        <p:spPr>
          <a:xfrm>
            <a:off x="11221279" y="424689"/>
            <a:ext cx="967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DESIR</a:t>
            </a:r>
            <a:endParaRPr lang="fr-FR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5" name="Connecteur droit 14"/>
          <p:cNvCxnSpPr/>
          <p:nvPr userDrawn="1"/>
        </p:nvCxnSpPr>
        <p:spPr>
          <a:xfrm flipH="1">
            <a:off x="1" y="655521"/>
            <a:ext cx="11221278" cy="0"/>
          </a:xfrm>
          <a:prstGeom prst="line">
            <a:avLst/>
          </a:prstGeom>
          <a:ln w="28575" cap="flat">
            <a:gradFill flip="none" rotWithShape="1">
              <a:gsLst>
                <a:gs pos="0">
                  <a:srgbClr val="000064"/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950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889C5F-FFF3-528F-720C-6BB462D5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284"/>
            <a:ext cx="12611796" cy="655236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ED7D3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D0E8317-6100-4728-184D-31EFF1753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0" y="2222500"/>
            <a:ext cx="4635500" cy="4635500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11221279" y="424689"/>
            <a:ext cx="967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1D1D74"/>
                </a:solidFill>
                <a:latin typeface="Arial Narrow" panose="020B0606020202030204" pitchFamily="34" charset="0"/>
              </a:rPr>
              <a:t>DESIR</a:t>
            </a:r>
            <a:endParaRPr lang="fr-FR" sz="2000" dirty="0">
              <a:solidFill>
                <a:srgbClr val="1D1D74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Connecteur droit 9"/>
          <p:cNvCxnSpPr/>
          <p:nvPr userDrawn="1"/>
        </p:nvCxnSpPr>
        <p:spPr>
          <a:xfrm flipH="1">
            <a:off x="1" y="655521"/>
            <a:ext cx="11221278" cy="0"/>
          </a:xfrm>
          <a:prstGeom prst="line">
            <a:avLst/>
          </a:prstGeom>
          <a:ln w="28575" cap="flat">
            <a:gradFill flip="none" rotWithShape="1">
              <a:gsLst>
                <a:gs pos="46000">
                  <a:srgbClr val="9494BD"/>
                </a:gs>
                <a:gs pos="0">
                  <a:schemeClr val="bg1"/>
                </a:gs>
                <a:gs pos="100000">
                  <a:srgbClr val="1D1D74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3730" y="40121"/>
            <a:ext cx="1889990" cy="403198"/>
          </a:xfrm>
          <a:prstGeom prst="rect">
            <a:avLst/>
          </a:prstGeom>
        </p:spPr>
      </p:pic>
      <p:sp>
        <p:nvSpPr>
          <p:cNvPr id="15" name="Espace réservé du pied de page 2">
            <a:extLst>
              <a:ext uri="{FF2B5EF4-FFF2-40B4-BE49-F238E27FC236}">
                <a16:creationId xmlns:a16="http://schemas.microsoft.com/office/drawing/2014/main" id="{B6450D56-F435-4A27-B920-5376803E8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4498" y="6318001"/>
            <a:ext cx="2906816" cy="540000"/>
          </a:xfrm>
        </p:spPr>
        <p:txBody>
          <a:bodyPr/>
          <a:lstStyle>
            <a:lvl1pPr>
              <a:defRPr>
                <a:solidFill>
                  <a:srgbClr val="1D1D74"/>
                </a:solidFill>
              </a:defRPr>
            </a:lvl1pPr>
          </a:lstStyle>
          <a:p>
            <a:r>
              <a:rPr lang="fr-FR" dirty="0" smtClean="0"/>
              <a:t>Inspection ASNR du 11 décembre 2025</a:t>
            </a:r>
          </a:p>
        </p:txBody>
      </p:sp>
      <p:sp>
        <p:nvSpPr>
          <p:cNvPr id="16" name="Espace réservé du numéro de diapositive 3">
            <a:extLst>
              <a:ext uri="{FF2B5EF4-FFF2-40B4-BE49-F238E27FC236}">
                <a16:creationId xmlns:a16="http://schemas.microsoft.com/office/drawing/2014/main" id="{13F17099-300B-92B2-0055-CA9B48CA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25" y="6318001"/>
            <a:ext cx="504083" cy="540000"/>
          </a:xfrm>
        </p:spPr>
        <p:txBody>
          <a:bodyPr/>
          <a:lstStyle>
            <a:lvl1pPr>
              <a:defRPr>
                <a:solidFill>
                  <a:srgbClr val="1D1D74"/>
                </a:solidFill>
              </a:defRPr>
            </a:lvl1pPr>
          </a:lstStyle>
          <a:p>
            <a:fld id="{94B63599-5DA0-BE42-AE37-88D1760620F1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7" name="Connecteur droit 16"/>
          <p:cNvCxnSpPr/>
          <p:nvPr userDrawn="1"/>
        </p:nvCxnSpPr>
        <p:spPr>
          <a:xfrm flipH="1">
            <a:off x="1" y="6318000"/>
            <a:ext cx="12189100" cy="0"/>
          </a:xfrm>
          <a:prstGeom prst="line">
            <a:avLst/>
          </a:prstGeom>
          <a:ln w="28575" cap="flat">
            <a:gradFill flip="none" rotWithShape="1">
              <a:gsLst>
                <a:gs pos="74000">
                  <a:srgbClr val="F9FCFF"/>
                </a:gs>
                <a:gs pos="0">
                  <a:srgbClr val="EEF8FF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e la date 1">
            <a:extLst>
              <a:ext uri="{FF2B5EF4-FFF2-40B4-BE49-F238E27FC236}">
                <a16:creationId xmlns:a16="http://schemas.microsoft.com/office/drawing/2014/main" id="{C3F002E4-6434-1420-E8D9-7B0AE58D3D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96450" y="6318001"/>
            <a:ext cx="1800225" cy="540000"/>
          </a:xfrm>
        </p:spPr>
        <p:txBody>
          <a:bodyPr/>
          <a:lstStyle>
            <a:lvl1pPr>
              <a:defRPr>
                <a:solidFill>
                  <a:srgbClr val="1D1D74"/>
                </a:solidFill>
              </a:defRPr>
            </a:lvl1pPr>
          </a:lstStyle>
          <a:p>
            <a:r>
              <a:rPr lang="fr-FR" dirty="0" smtClean="0"/>
              <a:t>11/12/2025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9346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E4176C-7890-FCDE-E3BA-7880D1541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343025"/>
            <a:ext cx="5292725" cy="478631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3A68C2-03F0-D3C1-1C1F-532C8A016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343025"/>
            <a:ext cx="5292724" cy="478631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D0E8317-6100-4728-184D-31EFF1753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0" y="2222500"/>
            <a:ext cx="4635500" cy="4635500"/>
          </a:xfrm>
          <a:prstGeom prst="rect">
            <a:avLst/>
          </a:prstGeom>
        </p:spPr>
      </p:pic>
      <p:sp>
        <p:nvSpPr>
          <p:cNvPr id="18" name="Espace réservé du pied de page 2">
            <a:extLst>
              <a:ext uri="{FF2B5EF4-FFF2-40B4-BE49-F238E27FC236}">
                <a16:creationId xmlns:a16="http://schemas.microsoft.com/office/drawing/2014/main" id="{B6450D56-F435-4A27-B920-5376803E8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4498" y="6318001"/>
            <a:ext cx="2906816" cy="540000"/>
          </a:xfrm>
        </p:spPr>
        <p:txBody>
          <a:bodyPr/>
          <a:lstStyle>
            <a:lvl1pPr>
              <a:defRPr>
                <a:solidFill>
                  <a:srgbClr val="1D1D74"/>
                </a:solidFill>
              </a:defRPr>
            </a:lvl1pPr>
          </a:lstStyle>
          <a:p>
            <a:r>
              <a:rPr lang="fr-FR" dirty="0" smtClean="0"/>
              <a:t>Inspection ASNR du 11 décembre 2025</a:t>
            </a:r>
          </a:p>
        </p:txBody>
      </p:sp>
      <p:sp>
        <p:nvSpPr>
          <p:cNvPr id="19" name="Espace réservé du numéro de diapositive 3">
            <a:extLst>
              <a:ext uri="{FF2B5EF4-FFF2-40B4-BE49-F238E27FC236}">
                <a16:creationId xmlns:a16="http://schemas.microsoft.com/office/drawing/2014/main" id="{13F17099-300B-92B2-0055-CA9B48CA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25" y="6318001"/>
            <a:ext cx="504083" cy="540000"/>
          </a:xfrm>
        </p:spPr>
        <p:txBody>
          <a:bodyPr/>
          <a:lstStyle>
            <a:lvl1pPr>
              <a:defRPr>
                <a:solidFill>
                  <a:srgbClr val="1D1D74"/>
                </a:solidFill>
              </a:defRPr>
            </a:lvl1pPr>
          </a:lstStyle>
          <a:p>
            <a:fld id="{94B63599-5DA0-BE42-AE37-88D1760620F1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0" name="Connecteur droit 19"/>
          <p:cNvCxnSpPr/>
          <p:nvPr userDrawn="1"/>
        </p:nvCxnSpPr>
        <p:spPr>
          <a:xfrm flipH="1">
            <a:off x="1" y="6318000"/>
            <a:ext cx="12189100" cy="0"/>
          </a:xfrm>
          <a:prstGeom prst="line">
            <a:avLst/>
          </a:prstGeom>
          <a:ln w="28575" cap="flat">
            <a:gradFill flip="none" rotWithShape="1">
              <a:gsLst>
                <a:gs pos="74000">
                  <a:srgbClr val="F9FCFF"/>
                </a:gs>
                <a:gs pos="0">
                  <a:srgbClr val="EEF8FF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re 1">
            <a:extLst>
              <a:ext uri="{FF2B5EF4-FFF2-40B4-BE49-F238E27FC236}">
                <a16:creationId xmlns:a16="http://schemas.microsoft.com/office/drawing/2014/main" id="{31889C5F-FFF3-528F-720C-6BB462D5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284"/>
            <a:ext cx="12611796" cy="655236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ED7D3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3" name="ZoneTexte 22"/>
          <p:cNvSpPr txBox="1"/>
          <p:nvPr userDrawn="1"/>
        </p:nvSpPr>
        <p:spPr>
          <a:xfrm>
            <a:off x="11221279" y="424689"/>
            <a:ext cx="967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1D1D74"/>
                </a:solidFill>
                <a:latin typeface="Arial Narrow" panose="020B0606020202030204" pitchFamily="34" charset="0"/>
              </a:rPr>
              <a:t>DESIR</a:t>
            </a:r>
            <a:endParaRPr lang="fr-FR" sz="2000" dirty="0">
              <a:solidFill>
                <a:srgbClr val="1D1D74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4" name="Connecteur droit 23"/>
          <p:cNvCxnSpPr/>
          <p:nvPr userDrawn="1"/>
        </p:nvCxnSpPr>
        <p:spPr>
          <a:xfrm flipH="1">
            <a:off x="1" y="655521"/>
            <a:ext cx="11221278" cy="0"/>
          </a:xfrm>
          <a:prstGeom prst="line">
            <a:avLst/>
          </a:prstGeom>
          <a:ln w="28575" cap="flat">
            <a:gradFill flip="none" rotWithShape="1">
              <a:gsLst>
                <a:gs pos="46000">
                  <a:srgbClr val="9494BD"/>
                </a:gs>
                <a:gs pos="0">
                  <a:schemeClr val="bg1"/>
                </a:gs>
                <a:gs pos="100000">
                  <a:srgbClr val="1D1D74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3730" y="40121"/>
            <a:ext cx="1889990" cy="403198"/>
          </a:xfrm>
          <a:prstGeom prst="rect">
            <a:avLst/>
          </a:prstGeom>
        </p:spPr>
      </p:pic>
      <p:sp>
        <p:nvSpPr>
          <p:cNvPr id="21" name="Espace réservé de la date 1">
            <a:extLst>
              <a:ext uri="{FF2B5EF4-FFF2-40B4-BE49-F238E27FC236}">
                <a16:creationId xmlns:a16="http://schemas.microsoft.com/office/drawing/2014/main" id="{C3F002E4-6434-1420-E8D9-7B0AE58D3D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96450" y="6318001"/>
            <a:ext cx="1800225" cy="540000"/>
          </a:xfrm>
        </p:spPr>
        <p:txBody>
          <a:bodyPr/>
          <a:lstStyle>
            <a:lvl1pPr>
              <a:defRPr>
                <a:solidFill>
                  <a:srgbClr val="1D1D74"/>
                </a:solidFill>
              </a:defRPr>
            </a:lvl1pPr>
          </a:lstStyle>
          <a:p>
            <a:r>
              <a:rPr lang="fr-FR" dirty="0" smtClean="0"/>
              <a:t>11/12/2025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2166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image">
    <p:bg>
      <p:bgPr>
        <a:solidFill>
          <a:srgbClr val="CAC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nuage, plein air, arbre, ciel&#10;&#10;Description générée automatiquement">
            <a:extLst>
              <a:ext uri="{FF2B5EF4-FFF2-40B4-BE49-F238E27FC236}">
                <a16:creationId xmlns:a16="http://schemas.microsoft.com/office/drawing/2014/main" id="{3B74FEEB-0659-65A4-17DA-8B87A72902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89138"/>
            <a:ext cx="12192000" cy="48688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5E7EC10-206A-72F4-91BB-2E65EF32210F}"/>
              </a:ext>
            </a:extLst>
          </p:cNvPr>
          <p:cNvSpPr/>
          <p:nvPr userDrawn="1"/>
        </p:nvSpPr>
        <p:spPr>
          <a:xfrm flipV="1">
            <a:off x="0" y="6318000"/>
            <a:ext cx="12192000" cy="540000"/>
          </a:xfrm>
          <a:prstGeom prst="rect">
            <a:avLst/>
          </a:prstGeom>
          <a:solidFill>
            <a:schemeClr val="accent1">
              <a:alpha val="1961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56468BE-3B34-3303-2C99-8F14683F2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141413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B3F207-F8D0-3ACE-24E8-74F554464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11/12/29025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E38B8B-5A56-E6EC-1201-BEE19CE4F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Inspection ASNR du 11 décembre 2025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231E8B-B147-2D2A-6016-B2E541498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3599-5DA0-BE42-AE37-88D1760620F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ZoneTexte 10"/>
          <p:cNvSpPr txBox="1"/>
          <p:nvPr userDrawn="1"/>
        </p:nvSpPr>
        <p:spPr>
          <a:xfrm rot="16200000">
            <a:off x="11273066" y="5939065"/>
            <a:ext cx="1622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O. Naves/</a:t>
            </a:r>
            <a:r>
              <a:rPr lang="fr-FR" sz="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Drakodrone</a:t>
            </a:r>
            <a:endParaRPr lang="fr-FR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1221279" y="424689"/>
            <a:ext cx="967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1D1D74"/>
                </a:solidFill>
                <a:latin typeface="Arial Narrow" panose="020B0606020202030204" pitchFamily="34" charset="0"/>
              </a:rPr>
              <a:t>DESIR</a:t>
            </a:r>
            <a:endParaRPr lang="fr-FR" sz="2000" dirty="0">
              <a:solidFill>
                <a:srgbClr val="1D1D74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4" name="Connecteur droit 13"/>
          <p:cNvCxnSpPr/>
          <p:nvPr userDrawn="1"/>
        </p:nvCxnSpPr>
        <p:spPr>
          <a:xfrm flipH="1">
            <a:off x="1" y="655521"/>
            <a:ext cx="11221278" cy="0"/>
          </a:xfrm>
          <a:prstGeom prst="line">
            <a:avLst/>
          </a:prstGeom>
          <a:ln w="28575" cap="flat">
            <a:gradFill flip="none" rotWithShape="1">
              <a:gsLst>
                <a:gs pos="46000">
                  <a:srgbClr val="9494BD"/>
                </a:gs>
                <a:gs pos="0">
                  <a:schemeClr val="bg1"/>
                </a:gs>
                <a:gs pos="100000">
                  <a:srgbClr val="1D1D74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3730" y="40121"/>
            <a:ext cx="1889990" cy="40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38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EA0C97-D4A6-5A81-BBDC-8810F9C79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3957811"/>
            <a:ext cx="10801350" cy="1439863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7" name="Image 6" descr="Une image contenant logo, Police, Graphique, symbole&#10;&#10;Description générée automatiquement">
            <a:extLst>
              <a:ext uri="{FF2B5EF4-FFF2-40B4-BE49-F238E27FC236}">
                <a16:creationId xmlns:a16="http://schemas.microsoft.com/office/drawing/2014/main" id="{A2EF189B-E94F-EF08-BB3E-E2B21280D1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213" y="1989138"/>
            <a:ext cx="3457575" cy="729933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6367750" y="2689315"/>
            <a:ext cx="1685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DESIR</a:t>
            </a:r>
            <a:endParaRPr lang="fr-FR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871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D8250EB-B0C5-1B57-C3BE-6BA2B94C3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141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290FDB-4BF6-552E-F9DE-E0BE6EB81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989138"/>
            <a:ext cx="10801350" cy="414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DA5BD8-C4D6-207B-4C7D-26B9235883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96450" y="6318001"/>
            <a:ext cx="1800225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 smtClean="0"/>
              <a:t>11/12/2025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04228E-A1D3-107C-CD03-5E01B1840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4498" y="6318001"/>
            <a:ext cx="2906816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1C997C-4506-BCCC-5373-325AA0E6A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5325" y="6318001"/>
            <a:ext cx="504083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94B63599-5DA0-BE42-AE37-88D1760620F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460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0" r:id="rId2"/>
    <p:sldLayoutId id="2147483675" r:id="rId3"/>
    <p:sldLayoutId id="2147483652" r:id="rId4"/>
    <p:sldLayoutId id="2147483676" r:id="rId5"/>
    <p:sldLayoutId id="214748367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orient="horz" pos="3861" userDrawn="1">
          <p15:clr>
            <a:srgbClr val="547EBF"/>
          </p15:clr>
        </p15:guide>
        <p15:guide id="3" pos="7242" userDrawn="1">
          <p15:clr>
            <a:srgbClr val="547EBF"/>
          </p15:clr>
        </p15:guide>
        <p15:guide id="4" pos="438" userDrawn="1">
          <p15:clr>
            <a:srgbClr val="547EBF"/>
          </p15:clr>
        </p15:guide>
        <p15:guide id="5" pos="2751" userDrawn="1">
          <p15:clr>
            <a:srgbClr val="F26B43"/>
          </p15:clr>
        </p15:guide>
        <p15:guide id="6" pos="5065" userDrawn="1">
          <p15:clr>
            <a:srgbClr val="F26B43"/>
          </p15:clr>
        </p15:guide>
        <p15:guide id="7" pos="3840" userDrawn="1">
          <p15:clr>
            <a:srgbClr val="FDE53C"/>
          </p15:clr>
        </p15:guide>
        <p15:guide id="8" orient="horz" pos="2160" userDrawn="1">
          <p15:clr>
            <a:srgbClr val="FDE53C"/>
          </p15:clr>
        </p15:guide>
        <p15:guide id="9" orient="horz" pos="1253" userDrawn="1">
          <p15:clr>
            <a:srgbClr val="F26B43"/>
          </p15:clr>
        </p15:guide>
        <p15:guide id="10" pos="1572" userDrawn="1">
          <p15:clr>
            <a:srgbClr val="9FCC3B"/>
          </p15:clr>
        </p15:guide>
        <p15:guide id="11" pos="6108" userDrawn="1">
          <p15:clr>
            <a:srgbClr val="9FCC3B"/>
          </p15:clr>
        </p15:guide>
        <p15:guide id="12" orient="horz" pos="3067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4929" userDrawn="1">
          <p15:clr>
            <a:srgbClr val="F26B43"/>
          </p15:clr>
        </p15:guide>
        <p15:guide id="15" pos="3772" userDrawn="1">
          <p15:clr>
            <a:srgbClr val="FBAE40"/>
          </p15:clr>
        </p15:guide>
        <p15:guide id="16" pos="3908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5325" y="1979525"/>
            <a:ext cx="10801349" cy="228097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400" dirty="0"/>
              <a:t>Projet SP2 - DESIR</a:t>
            </a:r>
            <a:br>
              <a:rPr lang="fr-FR" sz="5400" dirty="0"/>
            </a:br>
            <a:r>
              <a:rPr lang="fr-FR" sz="5400" dirty="0" smtClean="0"/>
              <a:t>Séminaire technique </a:t>
            </a:r>
            <a:r>
              <a:rPr lang="fr-FR" sz="5400" dirty="0"/>
              <a:t>DESIR</a:t>
            </a:r>
            <a:br>
              <a:rPr lang="fr-FR" sz="5400" dirty="0"/>
            </a:br>
            <a:r>
              <a:rPr lang="fr-FR" sz="5400" dirty="0"/>
              <a:t>Caen, </a:t>
            </a:r>
            <a:r>
              <a:rPr lang="fr-FR" sz="5400" dirty="0" smtClean="0"/>
              <a:t>05-06 </a:t>
            </a:r>
            <a:r>
              <a:rPr lang="fr-FR" sz="5400" dirty="0"/>
              <a:t>février </a:t>
            </a:r>
            <a:r>
              <a:rPr lang="fr-FR" sz="5400" dirty="0" smtClean="0"/>
              <a:t>2026</a:t>
            </a:r>
            <a:endParaRPr lang="fr-FR" sz="5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 smtClean="0"/>
              <a:t>Automatisme</a:t>
            </a:r>
          </a:p>
          <a:p>
            <a:pPr algn="ctr"/>
            <a:r>
              <a:rPr lang="fr-FR" sz="2000" dirty="0" smtClean="0"/>
              <a:t>Orateurs : Benjamin Foucourt / Quentin Tura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1067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Séminaire technique DESIR</a:t>
            </a:r>
            <a:br>
              <a:rPr lang="fr-FR" dirty="0"/>
            </a:br>
            <a:r>
              <a:rPr lang="fr-FR" dirty="0"/>
              <a:t>Caen, 05-06 février 2026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3599-5DA0-BE42-AE37-88D1760620F1}" type="slidenum">
              <a:rPr lang="fr-FR" smtClean="0"/>
              <a:t>10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 de l’interlock</a:t>
            </a:r>
            <a:endParaRPr lang="fr-FR" dirty="0"/>
          </a:p>
        </p:txBody>
      </p:sp>
      <p:sp>
        <p:nvSpPr>
          <p:cNvPr id="8" name="Espace réservé du pied de page 1"/>
          <p:cNvSpPr txBox="1">
            <a:spLocks/>
          </p:cNvSpPr>
          <p:nvPr/>
        </p:nvSpPr>
        <p:spPr>
          <a:xfrm>
            <a:off x="10605246" y="6318000"/>
            <a:ext cx="891427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b="0" i="0" kern="1200">
                <a:solidFill>
                  <a:srgbClr val="1D1D7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9" y="513195"/>
            <a:ext cx="11720158" cy="573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6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Séminaire technique DESIR</a:t>
            </a:r>
            <a:br>
              <a:rPr lang="fr-FR" dirty="0"/>
            </a:br>
            <a:r>
              <a:rPr lang="fr-FR" dirty="0"/>
              <a:t>Caen, 05-06 février 2026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3599-5DA0-BE42-AE37-88D1760620F1}" type="slidenum">
              <a:rPr lang="fr-FR" smtClean="0"/>
              <a:t>11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démonstrateur</a:t>
            </a:r>
            <a:endParaRPr lang="fr-FR" dirty="0"/>
          </a:p>
        </p:txBody>
      </p:sp>
      <p:sp>
        <p:nvSpPr>
          <p:cNvPr id="8" name="Espace réservé du pied de page 1"/>
          <p:cNvSpPr txBox="1">
            <a:spLocks/>
          </p:cNvSpPr>
          <p:nvPr/>
        </p:nvSpPr>
        <p:spPr>
          <a:xfrm>
            <a:off x="10605246" y="6318000"/>
            <a:ext cx="891427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b="0" i="0" kern="1200">
                <a:solidFill>
                  <a:srgbClr val="1D1D7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ZoneTexte 3"/>
          <p:cNvSpPr txBox="1"/>
          <p:nvPr/>
        </p:nvSpPr>
        <p:spPr>
          <a:xfrm>
            <a:off x="7216886" y="1020757"/>
            <a:ext cx="3388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chemeClr val="accent2"/>
                </a:solidFill>
              </a:rPr>
              <a:t>Le « démonstrateur »</a:t>
            </a:r>
            <a:endParaRPr lang="fr-FR" sz="2800" b="1" dirty="0">
              <a:solidFill>
                <a:schemeClr val="accent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912721" y="1543977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i="1" dirty="0" smtClean="0">
                <a:solidFill>
                  <a:srgbClr val="000064"/>
                </a:solidFill>
              </a:rPr>
              <a:t>Ligne LT , enceinte à vide 2 </a:t>
            </a:r>
            <a:r>
              <a:rPr lang="fr-FR" sz="2000" i="1" dirty="0" smtClean="0">
                <a:solidFill>
                  <a:srgbClr val="000064"/>
                </a:solidFill>
                <a:sym typeface="Wingdings" panose="05000000000000000000" pitchFamily="2" charset="2"/>
              </a:rPr>
              <a:t>:</a:t>
            </a:r>
            <a:r>
              <a:rPr lang="fr-FR" sz="2000" i="1" dirty="0" smtClean="0">
                <a:solidFill>
                  <a:srgbClr val="000064"/>
                </a:solidFill>
              </a:rPr>
              <a:t> </a:t>
            </a:r>
            <a:r>
              <a:rPr lang="fr-FR" sz="2000" b="1" i="1" dirty="0" smtClean="0">
                <a:solidFill>
                  <a:srgbClr val="000064"/>
                </a:solidFill>
              </a:rPr>
              <a:t>LT-EV2</a:t>
            </a:r>
            <a:endParaRPr lang="fr-FR" sz="2000" b="1" i="1" dirty="0">
              <a:solidFill>
                <a:srgbClr val="000064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15" y="944944"/>
            <a:ext cx="3630755" cy="496811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761" y="3378916"/>
            <a:ext cx="7390981" cy="2320360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 flipV="1">
            <a:off x="1837418" y="4825622"/>
            <a:ext cx="0" cy="35101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3"/>
          <p:cNvSpPr txBox="1"/>
          <p:nvPr/>
        </p:nvSpPr>
        <p:spPr>
          <a:xfrm>
            <a:off x="1364315" y="5169376"/>
            <a:ext cx="105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chemeClr val="accent2"/>
                </a:solidFill>
              </a:rPr>
              <a:t>SPIRAL 1</a:t>
            </a:r>
            <a:endParaRPr lang="fr-FR" b="1" dirty="0">
              <a:solidFill>
                <a:schemeClr val="accent2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900158" y="1830413"/>
            <a:ext cx="361287" cy="485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8"/>
          <p:cNvSpPr txBox="1"/>
          <p:nvPr/>
        </p:nvSpPr>
        <p:spPr>
          <a:xfrm>
            <a:off x="561399" y="1645747"/>
            <a:ext cx="387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chemeClr val="accent2"/>
                </a:solidFill>
              </a:rPr>
              <a:t>S³</a:t>
            </a:r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16" name="ZoneTexte 20"/>
          <p:cNvSpPr txBox="1"/>
          <p:nvPr/>
        </p:nvSpPr>
        <p:spPr>
          <a:xfrm>
            <a:off x="4543848" y="1843983"/>
            <a:ext cx="1762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chemeClr val="accent2"/>
                </a:solidFill>
              </a:rPr>
              <a:t>HALL</a:t>
            </a:r>
          </a:p>
          <a:p>
            <a:r>
              <a:rPr lang="fr-FR" b="1" dirty="0" smtClean="0">
                <a:solidFill>
                  <a:schemeClr val="accent2"/>
                </a:solidFill>
              </a:rPr>
              <a:t>D’EXPÉRIENCES</a:t>
            </a:r>
            <a:endParaRPr lang="fr-FR" b="1" dirty="0">
              <a:solidFill>
                <a:schemeClr val="accent2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4156870" y="2162184"/>
            <a:ext cx="361287" cy="485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3048000" y="4298535"/>
            <a:ext cx="1041449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044700" y="3617595"/>
            <a:ext cx="843280" cy="1065681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5486484" y="2989336"/>
            <a:ext cx="246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1 Coffret VIDE : LT-ESV2</a:t>
            </a:r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403093" y="5897287"/>
            <a:ext cx="4712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2</a:t>
            </a:r>
            <a:r>
              <a:rPr lang="fr-FR" b="1" dirty="0" smtClean="0">
                <a:solidFill>
                  <a:schemeClr val="accent2"/>
                </a:solidFill>
              </a:rPr>
              <a:t> Coffrets </a:t>
            </a:r>
            <a:r>
              <a:rPr lang="fr-FR" b="1" dirty="0" err="1" smtClean="0">
                <a:solidFill>
                  <a:schemeClr val="accent2"/>
                </a:solidFill>
              </a:rPr>
              <a:t>INTERLOCKs</a:t>
            </a:r>
            <a:r>
              <a:rPr lang="fr-FR" b="1" dirty="0" smtClean="0">
                <a:solidFill>
                  <a:schemeClr val="accent2"/>
                </a:solidFill>
              </a:rPr>
              <a:t> : LT-ESI231 et LT-ESI242</a:t>
            </a:r>
            <a:endParaRPr lang="fr-FR" b="1" dirty="0">
              <a:solidFill>
                <a:schemeClr val="accent2"/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6181538" y="5001130"/>
            <a:ext cx="713232" cy="896157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7949184" y="4993731"/>
            <a:ext cx="1073949" cy="968157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7059168" y="3378916"/>
            <a:ext cx="157718" cy="119162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10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 sur l’avancement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244497" y="6318001"/>
            <a:ext cx="3468651" cy="540000"/>
          </a:xfrm>
        </p:spPr>
        <p:txBody>
          <a:bodyPr/>
          <a:lstStyle/>
          <a:p>
            <a:r>
              <a:rPr lang="fr-FR" dirty="0"/>
              <a:t>Séminaire technique DESIR</a:t>
            </a:r>
            <a:br>
              <a:rPr lang="fr-FR" dirty="0"/>
            </a:br>
            <a:r>
              <a:rPr lang="fr-FR" dirty="0"/>
              <a:t>Caen, 05-06 février </a:t>
            </a:r>
            <a:r>
              <a:rPr lang="fr-FR" dirty="0" smtClean="0"/>
              <a:t>2026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3599-5DA0-BE42-AE37-88D1760620F1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ZoneTexte 5"/>
          <p:cNvSpPr txBox="1"/>
          <p:nvPr/>
        </p:nvSpPr>
        <p:spPr>
          <a:xfrm>
            <a:off x="248322" y="1542740"/>
            <a:ext cx="953391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000064"/>
                </a:solidFill>
              </a:rPr>
              <a:t>• M</a:t>
            </a:r>
            <a:r>
              <a:rPr lang="fr-FR" sz="2000" dirty="0" smtClean="0">
                <a:solidFill>
                  <a:srgbClr val="000064"/>
                </a:solidFill>
              </a:rPr>
              <a:t>atériel monté sur le démonstrateur « LT-EV2 » </a:t>
            </a:r>
          </a:p>
          <a:p>
            <a:r>
              <a:rPr lang="fr-FR" sz="2000" dirty="0" smtClean="0">
                <a:solidFill>
                  <a:srgbClr val="000064"/>
                </a:solidFill>
              </a:rPr>
              <a:t>Installation temporaire des baies automate vide et interlock pour le démonstrateur à des fins de test</a:t>
            </a:r>
          </a:p>
          <a:p>
            <a:endParaRPr lang="fr-FR" sz="2000" dirty="0">
              <a:solidFill>
                <a:srgbClr val="000064"/>
              </a:solidFill>
            </a:endParaRPr>
          </a:p>
          <a:p>
            <a:r>
              <a:rPr lang="fr-FR" sz="2000" dirty="0" smtClean="0">
                <a:solidFill>
                  <a:srgbClr val="000064"/>
                </a:solidFill>
              </a:rPr>
              <a:t>• Câblage en cours par la SPIE</a:t>
            </a:r>
          </a:p>
          <a:p>
            <a:endParaRPr lang="fr-FR" sz="2000" dirty="0" smtClean="0">
              <a:solidFill>
                <a:srgbClr val="000064"/>
              </a:solidFill>
            </a:endParaRPr>
          </a:p>
          <a:p>
            <a:r>
              <a:rPr lang="fr-FR" sz="2000" dirty="0">
                <a:solidFill>
                  <a:srgbClr val="000064"/>
                </a:solidFill>
              </a:rPr>
              <a:t>• C</a:t>
            </a:r>
            <a:r>
              <a:rPr lang="fr-FR" sz="2000" dirty="0" smtClean="0">
                <a:solidFill>
                  <a:srgbClr val="000064"/>
                </a:solidFill>
              </a:rPr>
              <a:t>onfiguration matérielle validée sur l’automate vide, tests de communication entre l’automate, l’IHM et le coffret LT-ESV2, bon retour de valeur de jauge dans l’automate</a:t>
            </a:r>
          </a:p>
          <a:p>
            <a:endParaRPr lang="fr-FR" sz="2000" dirty="0" smtClean="0">
              <a:solidFill>
                <a:srgbClr val="000064"/>
              </a:solidFill>
            </a:endParaRPr>
          </a:p>
          <a:p>
            <a:r>
              <a:rPr lang="fr-FR" sz="2000" dirty="0">
                <a:solidFill>
                  <a:srgbClr val="000064"/>
                </a:solidFill>
              </a:rPr>
              <a:t>• </a:t>
            </a:r>
            <a:r>
              <a:rPr lang="fr-FR" sz="2000" dirty="0" smtClean="0">
                <a:solidFill>
                  <a:srgbClr val="000064"/>
                </a:solidFill>
              </a:rPr>
              <a:t>Définition de la table d’échange OPC-UA</a:t>
            </a:r>
          </a:p>
          <a:p>
            <a:endParaRPr lang="fr-FR" sz="2000" dirty="0" smtClean="0">
              <a:solidFill>
                <a:srgbClr val="000064"/>
              </a:solidFill>
            </a:endParaRPr>
          </a:p>
          <a:p>
            <a:r>
              <a:rPr lang="fr-FR" sz="2000" dirty="0">
                <a:solidFill>
                  <a:srgbClr val="000064"/>
                </a:solidFill>
              </a:rPr>
              <a:t>• </a:t>
            </a:r>
            <a:r>
              <a:rPr lang="fr-FR" sz="2000" dirty="0" smtClean="0">
                <a:solidFill>
                  <a:srgbClr val="000064"/>
                </a:solidFill>
              </a:rPr>
              <a:t>Travail sur le nommage des équipements des différentes lignes (synoptiques des lignes de vide en cours)</a:t>
            </a:r>
          </a:p>
          <a:p>
            <a:endParaRPr lang="fr-FR" sz="2000" dirty="0" smtClean="0">
              <a:solidFill>
                <a:srgbClr val="000064"/>
              </a:solidFill>
            </a:endParaRPr>
          </a:p>
          <a:p>
            <a:r>
              <a:rPr lang="fr-FR" sz="2000" dirty="0">
                <a:solidFill>
                  <a:srgbClr val="000064"/>
                </a:solidFill>
              </a:rPr>
              <a:t>• </a:t>
            </a:r>
            <a:r>
              <a:rPr lang="fr-FR" sz="2000" dirty="0" smtClean="0">
                <a:solidFill>
                  <a:srgbClr val="000064"/>
                </a:solidFill>
              </a:rPr>
              <a:t>Edition en cours du programme de vide pour le démonstrateur</a:t>
            </a:r>
            <a:endParaRPr lang="fr-FR" sz="2000" dirty="0">
              <a:solidFill>
                <a:srgbClr val="000064"/>
              </a:solidFill>
            </a:endParaRPr>
          </a:p>
        </p:txBody>
      </p:sp>
      <p:sp>
        <p:nvSpPr>
          <p:cNvPr id="6" name="ZoneTexte 3"/>
          <p:cNvSpPr txBox="1"/>
          <p:nvPr/>
        </p:nvSpPr>
        <p:spPr>
          <a:xfrm>
            <a:off x="2978822" y="888520"/>
            <a:ext cx="4140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chemeClr val="accent2"/>
                </a:solidFill>
              </a:rPr>
              <a:t>Ou en est-on aujourd’hui ?</a:t>
            </a:r>
            <a:endParaRPr lang="fr-FR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1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Vision sur </a:t>
            </a:r>
            <a:r>
              <a:rPr lang="fr-FR" dirty="0" smtClean="0">
                <a:solidFill>
                  <a:schemeClr val="accent2"/>
                </a:solidFill>
              </a:rPr>
              <a:t>l’avenir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244497" y="6318001"/>
            <a:ext cx="3468651" cy="540000"/>
          </a:xfrm>
        </p:spPr>
        <p:txBody>
          <a:bodyPr/>
          <a:lstStyle/>
          <a:p>
            <a:r>
              <a:rPr lang="fr-FR" dirty="0"/>
              <a:t>Séminaire technique DESIR</a:t>
            </a:r>
            <a:br>
              <a:rPr lang="fr-FR" dirty="0"/>
            </a:br>
            <a:r>
              <a:rPr lang="fr-FR" dirty="0"/>
              <a:t>Caen, 05-06 février 2026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3599-5DA0-BE42-AE37-88D1760620F1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812960" y="1298843"/>
            <a:ext cx="5166582" cy="2554227"/>
          </a:xfrm>
          <a:prstGeom prst="roundRect">
            <a:avLst/>
          </a:prstGeom>
          <a:solidFill>
            <a:srgbClr val="F1EEF6"/>
          </a:solidFill>
          <a:ln w="6350">
            <a:solidFill>
              <a:srgbClr val="00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" name="ZoneTexte 8"/>
          <p:cNvSpPr txBox="1"/>
          <p:nvPr/>
        </p:nvSpPr>
        <p:spPr>
          <a:xfrm>
            <a:off x="1575955" y="1430653"/>
            <a:ext cx="3640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 smtClean="0">
                <a:solidFill>
                  <a:schemeClr val="accent2"/>
                </a:solidFill>
              </a:rPr>
              <a:t>A l’issue du câblage par la SPIE (courant mars)</a:t>
            </a:r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212457" y="1273902"/>
            <a:ext cx="5166581" cy="2554227"/>
          </a:xfrm>
          <a:prstGeom prst="roundRect">
            <a:avLst/>
          </a:prstGeom>
          <a:solidFill>
            <a:srgbClr val="F1EEF6"/>
          </a:solidFill>
          <a:ln w="6350">
            <a:solidFill>
              <a:srgbClr val="00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8" name="ZoneTexte 9"/>
          <p:cNvSpPr txBox="1"/>
          <p:nvPr/>
        </p:nvSpPr>
        <p:spPr>
          <a:xfrm>
            <a:off x="6530293" y="1456812"/>
            <a:ext cx="4549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 smtClean="0">
                <a:solidFill>
                  <a:schemeClr val="accent2"/>
                </a:solidFill>
              </a:rPr>
              <a:t>Après validation du démonstrateur et prise en compte des retours des métiers</a:t>
            </a:r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857488" y="4268652"/>
            <a:ext cx="4534342" cy="1586374"/>
          </a:xfrm>
          <a:prstGeom prst="roundRect">
            <a:avLst/>
          </a:prstGeom>
          <a:solidFill>
            <a:srgbClr val="F1EEF6"/>
          </a:solidFill>
          <a:ln w="6350">
            <a:solidFill>
              <a:srgbClr val="00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0" name="ZoneTexte 10"/>
          <p:cNvSpPr txBox="1"/>
          <p:nvPr/>
        </p:nvSpPr>
        <p:spPr>
          <a:xfrm>
            <a:off x="3842799" y="4350828"/>
            <a:ext cx="4549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 smtClean="0">
                <a:solidFill>
                  <a:schemeClr val="accent2"/>
                </a:solidFill>
              </a:rPr>
              <a:t>Après montage mécanique et raccordement de chaque enceinte</a:t>
            </a:r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11" name="ZoneTexte 15"/>
          <p:cNvSpPr txBox="1"/>
          <p:nvPr/>
        </p:nvSpPr>
        <p:spPr>
          <a:xfrm>
            <a:off x="1055368" y="2091551"/>
            <a:ext cx="473566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000064"/>
                </a:solidFill>
              </a:rPr>
              <a:t>• </a:t>
            </a:r>
            <a:r>
              <a:rPr lang="fr-FR" sz="1400" dirty="0" smtClean="0">
                <a:solidFill>
                  <a:srgbClr val="000064"/>
                </a:solidFill>
              </a:rPr>
              <a:t>Test des fonctions de l’automate interlock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000064"/>
                </a:solidFill>
              </a:rPr>
              <a:t>• Test </a:t>
            </a:r>
            <a:r>
              <a:rPr lang="fr-FR" sz="1400" dirty="0" smtClean="0">
                <a:solidFill>
                  <a:srgbClr val="000064"/>
                </a:solidFill>
              </a:rPr>
              <a:t>programme vide sur le démonstrateur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000064"/>
                </a:solidFill>
              </a:rPr>
              <a:t>• Validation </a:t>
            </a:r>
            <a:r>
              <a:rPr lang="fr-FR" sz="1400" dirty="0" smtClean="0">
                <a:solidFill>
                  <a:srgbClr val="000064"/>
                </a:solidFill>
              </a:rPr>
              <a:t>des </a:t>
            </a:r>
            <a:r>
              <a:rPr lang="fr-FR" sz="1400" dirty="0" err="1" smtClean="0">
                <a:solidFill>
                  <a:srgbClr val="000064"/>
                </a:solidFill>
              </a:rPr>
              <a:t>IHMs</a:t>
            </a:r>
            <a:r>
              <a:rPr lang="fr-FR" sz="1400" dirty="0" smtClean="0">
                <a:solidFill>
                  <a:srgbClr val="000064"/>
                </a:solidFill>
              </a:rPr>
              <a:t> et de la com OPC-UA avec EPICS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000064"/>
                </a:solidFill>
              </a:rPr>
              <a:t>• Validation </a:t>
            </a:r>
            <a:r>
              <a:rPr lang="fr-FR" sz="1400" dirty="0" smtClean="0">
                <a:solidFill>
                  <a:srgbClr val="000064"/>
                </a:solidFill>
              </a:rPr>
              <a:t>des échanges entre les APIs DESIR et spiral 1 pour gestion des équipements d’interface.</a:t>
            </a:r>
          </a:p>
        </p:txBody>
      </p:sp>
      <p:sp>
        <p:nvSpPr>
          <p:cNvPr id="12" name="ZoneTexte 16"/>
          <p:cNvSpPr txBox="1"/>
          <p:nvPr/>
        </p:nvSpPr>
        <p:spPr>
          <a:xfrm>
            <a:off x="6405498" y="2112125"/>
            <a:ext cx="497354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000064"/>
                </a:solidFill>
              </a:rPr>
              <a:t>• Ecriture </a:t>
            </a:r>
            <a:r>
              <a:rPr lang="fr-FR" sz="1400" dirty="0" smtClean="0">
                <a:solidFill>
                  <a:srgbClr val="000064"/>
                </a:solidFill>
              </a:rPr>
              <a:t>du programme général pour le vide et interlock DESIR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000064"/>
                </a:solidFill>
              </a:rPr>
              <a:t>• </a:t>
            </a:r>
            <a:r>
              <a:rPr lang="fr-FR" sz="1400" dirty="0" smtClean="0">
                <a:solidFill>
                  <a:srgbClr val="000064"/>
                </a:solidFill>
              </a:rPr>
              <a:t>Déplacement des baies </a:t>
            </a:r>
            <a:r>
              <a:rPr lang="fr-FR" sz="1400" dirty="0" smtClean="0">
                <a:solidFill>
                  <a:srgbClr val="000064"/>
                </a:solidFill>
              </a:rPr>
              <a:t>à </a:t>
            </a:r>
            <a:r>
              <a:rPr lang="fr-FR" sz="1400" dirty="0" smtClean="0">
                <a:solidFill>
                  <a:srgbClr val="000064"/>
                </a:solidFill>
              </a:rPr>
              <a:t>leur emplacement définitif 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solidFill>
                  <a:srgbClr val="000064"/>
                </a:solidFill>
              </a:rPr>
              <a:t>• </a:t>
            </a:r>
            <a:r>
              <a:rPr lang="fr-FR" sz="1400" dirty="0">
                <a:solidFill>
                  <a:srgbClr val="000064"/>
                </a:solidFill>
              </a:rPr>
              <a:t>Nouveaux </a:t>
            </a:r>
            <a:r>
              <a:rPr lang="fr-FR" sz="1400" dirty="0" smtClean="0">
                <a:solidFill>
                  <a:srgbClr val="000064"/>
                </a:solidFill>
              </a:rPr>
              <a:t>programmes à créer pour les enceintes et équipements des lignes de transport de DESIR (ex motorisations fentes</a:t>
            </a:r>
            <a:r>
              <a:rPr lang="fr-FR" sz="1400" dirty="0" smtClean="0">
                <a:solidFill>
                  <a:srgbClr val="000064"/>
                </a:solidFill>
                <a:sym typeface="Wingdings" panose="05000000000000000000" pitchFamily="2" charset="2"/>
              </a:rPr>
              <a:t>)</a:t>
            </a:r>
            <a:endParaRPr lang="fr-FR" sz="1400" dirty="0" smtClean="0">
              <a:solidFill>
                <a:srgbClr val="000064"/>
              </a:solidFill>
            </a:endParaRPr>
          </a:p>
        </p:txBody>
      </p:sp>
      <p:sp>
        <p:nvSpPr>
          <p:cNvPr id="13" name="ZoneTexte 17"/>
          <p:cNvSpPr txBox="1"/>
          <p:nvPr/>
        </p:nvSpPr>
        <p:spPr>
          <a:xfrm>
            <a:off x="4440196" y="5032117"/>
            <a:ext cx="31821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1400" dirty="0" smtClean="0">
                <a:solidFill>
                  <a:srgbClr val="000064"/>
                </a:solidFill>
              </a:rPr>
              <a:t>• Tester les fonctions de chaque enceinte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solidFill>
                  <a:srgbClr val="000064"/>
                </a:solidFill>
              </a:rPr>
              <a:t>• Test des programmes vide et interlock</a:t>
            </a:r>
          </a:p>
        </p:txBody>
      </p:sp>
    </p:spTree>
    <p:extLst>
      <p:ext uri="{BB962C8B-B14F-4D97-AF65-F5344CB8AC3E}">
        <p14:creationId xmlns:p14="http://schemas.microsoft.com/office/powerpoint/2010/main" val="188395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8849" y="3551428"/>
            <a:ext cx="10801350" cy="1439863"/>
          </a:xfrm>
        </p:spPr>
        <p:txBody>
          <a:bodyPr/>
          <a:lstStyle/>
          <a:p>
            <a:r>
              <a:rPr lang="fr-FR" dirty="0" smtClean="0"/>
              <a:t>Merci pour votre attention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1" b="328"/>
          <a:stretch/>
        </p:blipFill>
        <p:spPr>
          <a:xfrm>
            <a:off x="5095724" y="5265337"/>
            <a:ext cx="1847599" cy="118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8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244497" y="6318001"/>
            <a:ext cx="5935236" cy="540000"/>
          </a:xfrm>
        </p:spPr>
        <p:txBody>
          <a:bodyPr/>
          <a:lstStyle/>
          <a:p>
            <a:r>
              <a:rPr lang="fr-FR" dirty="0" smtClean="0"/>
              <a:t>Séminaire </a:t>
            </a:r>
            <a:r>
              <a:rPr lang="fr-FR" dirty="0"/>
              <a:t>technique DESIR</a:t>
            </a:r>
            <a:br>
              <a:rPr lang="fr-FR" dirty="0"/>
            </a:br>
            <a:r>
              <a:rPr lang="fr-FR" dirty="0"/>
              <a:t>Caen, 05-06 février </a:t>
            </a:r>
            <a:r>
              <a:rPr lang="fr-FR" dirty="0" smtClean="0"/>
              <a:t>2026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3599-5DA0-BE42-AE37-88D1760620F1}" type="slidenum">
              <a:rPr lang="fr-FR" smtClean="0"/>
              <a:t>2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8" name="Espace réservé du pied de page 1"/>
          <p:cNvSpPr txBox="1">
            <a:spLocks/>
          </p:cNvSpPr>
          <p:nvPr/>
        </p:nvSpPr>
        <p:spPr>
          <a:xfrm>
            <a:off x="10605246" y="6318000"/>
            <a:ext cx="891427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b="0" i="0" kern="1200">
                <a:solidFill>
                  <a:srgbClr val="1D1D7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95325" y="957948"/>
            <a:ext cx="10801349" cy="1875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rgbClr val="ED7D3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5400" dirty="0" smtClean="0"/>
              <a:t>L’automatisme sur DESIR</a:t>
            </a:r>
            <a:br>
              <a:rPr lang="fr-FR" sz="5400" dirty="0" smtClean="0"/>
            </a:br>
            <a:endParaRPr lang="fr-FR" b="0" dirty="0"/>
          </a:p>
        </p:txBody>
      </p:sp>
      <p:sp>
        <p:nvSpPr>
          <p:cNvPr id="10" name="Espace réservé du texte 2"/>
          <p:cNvSpPr txBox="1">
            <a:spLocks/>
          </p:cNvSpPr>
          <p:nvPr/>
        </p:nvSpPr>
        <p:spPr>
          <a:xfrm>
            <a:off x="695326" y="2098824"/>
            <a:ext cx="5951660" cy="4210053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fr-FR" sz="6800" dirty="0" smtClean="0">
                <a:solidFill>
                  <a:srgbClr val="000064"/>
                </a:solidFill>
              </a:rPr>
              <a:t>Représentation générale de fonctionnement</a:t>
            </a:r>
          </a:p>
          <a:p>
            <a:pPr>
              <a:lnSpc>
                <a:spcPct val="200000"/>
              </a:lnSpc>
            </a:pPr>
            <a:r>
              <a:rPr lang="fr-FR" sz="6800" dirty="0" smtClean="0">
                <a:solidFill>
                  <a:srgbClr val="000064"/>
                </a:solidFill>
              </a:rPr>
              <a:t>Gestion du vide / gestion de l’Interlock</a:t>
            </a:r>
          </a:p>
          <a:p>
            <a:pPr>
              <a:lnSpc>
                <a:spcPct val="200000"/>
              </a:lnSpc>
            </a:pPr>
            <a:r>
              <a:rPr lang="fr-FR" sz="6800" dirty="0" smtClean="0">
                <a:solidFill>
                  <a:srgbClr val="000064"/>
                </a:solidFill>
              </a:rPr>
              <a:t>Le démonstrateur</a:t>
            </a:r>
          </a:p>
          <a:p>
            <a:pPr>
              <a:lnSpc>
                <a:spcPct val="200000"/>
              </a:lnSpc>
            </a:pPr>
            <a:r>
              <a:rPr lang="fr-FR" sz="6800" dirty="0" smtClean="0">
                <a:solidFill>
                  <a:srgbClr val="000064"/>
                </a:solidFill>
              </a:rPr>
              <a:t>Point sur l’avancement</a:t>
            </a:r>
          </a:p>
          <a:p>
            <a:pPr>
              <a:lnSpc>
                <a:spcPct val="200000"/>
              </a:lnSpc>
            </a:pPr>
            <a:r>
              <a:rPr lang="fr-FR" sz="6800" dirty="0" smtClean="0">
                <a:solidFill>
                  <a:srgbClr val="000064"/>
                </a:solidFill>
              </a:rPr>
              <a:t>Vision sur l’avenir</a:t>
            </a:r>
          </a:p>
        </p:txBody>
      </p:sp>
      <p:sp>
        <p:nvSpPr>
          <p:cNvPr id="11" name="Espace réservé du texte 2"/>
          <p:cNvSpPr txBox="1">
            <a:spLocks/>
          </p:cNvSpPr>
          <p:nvPr/>
        </p:nvSpPr>
        <p:spPr>
          <a:xfrm>
            <a:off x="8209084" y="3901248"/>
            <a:ext cx="3036277" cy="1989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fr-FR" dirty="0" smtClean="0">
                <a:solidFill>
                  <a:srgbClr val="000064"/>
                </a:solidFill>
              </a:rPr>
              <a:t>B. Foucourt, C. Hocini, C. Gauthier, P. Alfaurt, L. Daudin, K. Lacombe, B. Luce, A. Trudel</a:t>
            </a:r>
            <a:r>
              <a:rPr lang="fr-FR" dirty="0">
                <a:solidFill>
                  <a:srgbClr val="000064"/>
                </a:solidFill>
              </a:rPr>
              <a:t>, </a:t>
            </a:r>
            <a:r>
              <a:rPr lang="fr-FR" dirty="0" smtClean="0">
                <a:solidFill>
                  <a:srgbClr val="000064"/>
                </a:solidFill>
              </a:rPr>
              <a:t>C. Vandamme </a:t>
            </a:r>
            <a:r>
              <a:rPr lang="fr-FR" dirty="0">
                <a:solidFill>
                  <a:srgbClr val="000064"/>
                </a:solidFill>
              </a:rPr>
              <a:t>Q</a:t>
            </a:r>
            <a:r>
              <a:rPr lang="fr-FR" dirty="0" smtClean="0">
                <a:solidFill>
                  <a:srgbClr val="000064"/>
                </a:solidFill>
              </a:rPr>
              <a:t>. Tura</a:t>
            </a:r>
            <a:endParaRPr lang="fr-FR" dirty="0" smtClean="0">
              <a:solidFill>
                <a:srgbClr val="000064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635" y="2205801"/>
            <a:ext cx="1863603" cy="9955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495" y="2054957"/>
            <a:ext cx="1205464" cy="120546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5831" y="3397074"/>
            <a:ext cx="2383814" cy="50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Séminaire technique DESIR</a:t>
            </a:r>
            <a:br>
              <a:rPr lang="fr-FR" dirty="0"/>
            </a:br>
            <a:r>
              <a:rPr lang="fr-FR" dirty="0"/>
              <a:t>Caen, 05-06 février 2026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3599-5DA0-BE42-AE37-88D1760620F1}" type="slidenum">
              <a:rPr lang="fr-FR" smtClean="0"/>
              <a:t>3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Représentation générale de fonctionnement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496394" y="3709851"/>
            <a:ext cx="1691137" cy="7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874628" y="3687473"/>
            <a:ext cx="1691137" cy="7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854283" y="389322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API VIDE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903154" y="3895388"/>
            <a:ext cx="223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API INTERLOCK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4166519" y="4485519"/>
            <a:ext cx="608300" cy="5385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8720197" y="4458252"/>
            <a:ext cx="0" cy="5555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687052" y="5058019"/>
            <a:ext cx="1320163" cy="59225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2532049" y="5030982"/>
            <a:ext cx="1630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COFFRETS</a:t>
            </a:r>
          </a:p>
          <a:p>
            <a:pPr algn="ctr"/>
            <a:r>
              <a:rPr lang="fr-FR" b="1" dirty="0" err="1" smtClean="0">
                <a:solidFill>
                  <a:schemeClr val="bg1"/>
                </a:solidFill>
              </a:rPr>
              <a:t>ESVs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58157" y="5041964"/>
            <a:ext cx="1320163" cy="59225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7903154" y="5021203"/>
            <a:ext cx="1630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COFFRETS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ESI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3763" y="5058019"/>
            <a:ext cx="1320163" cy="59225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513931" y="5024057"/>
            <a:ext cx="1630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COFFRETS</a:t>
            </a:r>
          </a:p>
          <a:p>
            <a:pPr algn="ctr"/>
            <a:r>
              <a:rPr lang="fr-FR" b="1" dirty="0" err="1" smtClean="0">
                <a:solidFill>
                  <a:schemeClr val="bg1"/>
                </a:solidFill>
              </a:rPr>
              <a:t>ESPs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64386" y="5763938"/>
            <a:ext cx="23545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accent2"/>
                </a:solidFill>
              </a:rPr>
              <a:t>« </a:t>
            </a:r>
            <a:r>
              <a:rPr lang="fr-FR" sz="1100" b="1" dirty="0" smtClean="0">
                <a:solidFill>
                  <a:schemeClr val="accent2"/>
                </a:solidFill>
              </a:rPr>
              <a:t>E</a:t>
            </a:r>
            <a:r>
              <a:rPr lang="fr-FR" sz="1100" dirty="0" smtClean="0">
                <a:solidFill>
                  <a:schemeClr val="accent2"/>
                </a:solidFill>
              </a:rPr>
              <a:t>ntrées </a:t>
            </a:r>
            <a:r>
              <a:rPr lang="fr-FR" sz="1100" b="1" dirty="0" smtClean="0">
                <a:solidFill>
                  <a:schemeClr val="accent2"/>
                </a:solidFill>
              </a:rPr>
              <a:t>S</a:t>
            </a:r>
            <a:r>
              <a:rPr lang="fr-FR" sz="1100" dirty="0" smtClean="0">
                <a:solidFill>
                  <a:schemeClr val="accent2"/>
                </a:solidFill>
              </a:rPr>
              <a:t>orties </a:t>
            </a:r>
            <a:r>
              <a:rPr lang="fr-FR" sz="1100" b="1" dirty="0" smtClean="0">
                <a:solidFill>
                  <a:schemeClr val="accent2"/>
                </a:solidFill>
              </a:rPr>
              <a:t>P</a:t>
            </a:r>
            <a:r>
              <a:rPr lang="fr-FR" sz="1100" dirty="0" smtClean="0">
                <a:solidFill>
                  <a:schemeClr val="accent2"/>
                </a:solidFill>
              </a:rPr>
              <a:t>rimaire»</a:t>
            </a:r>
          </a:p>
          <a:p>
            <a:pPr algn="ctr"/>
            <a:endParaRPr lang="fr-FR" sz="1100" dirty="0">
              <a:solidFill>
                <a:schemeClr val="accent2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215273" y="5764624"/>
            <a:ext cx="22849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accent2"/>
                </a:solidFill>
              </a:rPr>
              <a:t>« </a:t>
            </a:r>
            <a:r>
              <a:rPr lang="fr-FR" sz="1100" b="1" dirty="0">
                <a:solidFill>
                  <a:schemeClr val="accent2"/>
                </a:solidFill>
              </a:rPr>
              <a:t>E</a:t>
            </a:r>
            <a:r>
              <a:rPr lang="fr-FR" sz="1100" dirty="0">
                <a:solidFill>
                  <a:schemeClr val="accent2"/>
                </a:solidFill>
              </a:rPr>
              <a:t>ntrées </a:t>
            </a:r>
            <a:r>
              <a:rPr lang="fr-FR" sz="1100" b="1" dirty="0">
                <a:solidFill>
                  <a:schemeClr val="accent2"/>
                </a:solidFill>
              </a:rPr>
              <a:t>S</a:t>
            </a:r>
            <a:r>
              <a:rPr lang="fr-FR" sz="1100" dirty="0">
                <a:solidFill>
                  <a:schemeClr val="accent2"/>
                </a:solidFill>
              </a:rPr>
              <a:t>orties </a:t>
            </a:r>
            <a:r>
              <a:rPr lang="fr-FR" sz="1100" b="1" dirty="0" smtClean="0">
                <a:solidFill>
                  <a:schemeClr val="accent2"/>
                </a:solidFill>
              </a:rPr>
              <a:t>V</a:t>
            </a:r>
            <a:r>
              <a:rPr lang="fr-FR" sz="1100" dirty="0" smtClean="0">
                <a:solidFill>
                  <a:schemeClr val="accent2"/>
                </a:solidFill>
              </a:rPr>
              <a:t>ide»</a:t>
            </a:r>
            <a:endParaRPr lang="fr-FR" sz="1100" dirty="0">
              <a:solidFill>
                <a:schemeClr val="accent2"/>
              </a:solidFill>
            </a:endParaRPr>
          </a:p>
          <a:p>
            <a:pPr algn="ctr"/>
            <a:endParaRPr lang="fr-FR" sz="1100" dirty="0">
              <a:solidFill>
                <a:schemeClr val="accent2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532937" y="5727122"/>
            <a:ext cx="23545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accent2"/>
                </a:solidFill>
              </a:rPr>
              <a:t>« </a:t>
            </a:r>
            <a:r>
              <a:rPr lang="fr-FR" sz="1100" b="1" dirty="0" smtClean="0">
                <a:solidFill>
                  <a:schemeClr val="accent2"/>
                </a:solidFill>
              </a:rPr>
              <a:t>E</a:t>
            </a:r>
            <a:r>
              <a:rPr lang="fr-FR" sz="1100" dirty="0" smtClean="0">
                <a:solidFill>
                  <a:schemeClr val="accent2"/>
                </a:solidFill>
              </a:rPr>
              <a:t>ntrées </a:t>
            </a:r>
            <a:r>
              <a:rPr lang="fr-FR" sz="1100" b="1" dirty="0" smtClean="0">
                <a:solidFill>
                  <a:schemeClr val="accent2"/>
                </a:solidFill>
              </a:rPr>
              <a:t>S</a:t>
            </a:r>
            <a:r>
              <a:rPr lang="fr-FR" sz="1100" dirty="0" smtClean="0">
                <a:solidFill>
                  <a:schemeClr val="accent2"/>
                </a:solidFill>
              </a:rPr>
              <a:t>orties </a:t>
            </a:r>
            <a:r>
              <a:rPr lang="fr-FR" sz="1100" b="1" dirty="0" smtClean="0">
                <a:solidFill>
                  <a:schemeClr val="accent2"/>
                </a:solidFill>
              </a:rPr>
              <a:t>I</a:t>
            </a:r>
            <a:r>
              <a:rPr lang="fr-FR" sz="1100" dirty="0" smtClean="0">
                <a:solidFill>
                  <a:schemeClr val="accent2"/>
                </a:solidFill>
              </a:rPr>
              <a:t>nterlock»</a:t>
            </a:r>
          </a:p>
          <a:p>
            <a:pPr algn="ctr"/>
            <a:endParaRPr lang="fr-FR" sz="1100" dirty="0">
              <a:solidFill>
                <a:schemeClr val="accent2"/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3342797" y="4485519"/>
            <a:ext cx="0" cy="5555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1985110" y="903893"/>
            <a:ext cx="271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/>
                </a:solidFill>
              </a:rPr>
              <a:t>Gestion VIDE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929724" y="910216"/>
            <a:ext cx="3522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/>
                </a:solidFill>
              </a:rPr>
              <a:t>Gestion INTERLOCK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459474" y="1287801"/>
            <a:ext cx="3764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srgbClr val="000064"/>
                </a:solidFill>
              </a:rPr>
              <a:t>• Pilotages des pompes et vannes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srgbClr val="000064"/>
                </a:solidFill>
              </a:rPr>
              <a:t>• Lecture des jauges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srgbClr val="000064"/>
                </a:solidFill>
              </a:rPr>
              <a:t>• Prise d’information des états de bon vide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srgbClr val="000064"/>
                </a:solidFill>
              </a:rPr>
              <a:t>• Évacuation des flux</a:t>
            </a:r>
            <a:endParaRPr lang="fr-FR" sz="1600" dirty="0">
              <a:solidFill>
                <a:srgbClr val="000064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599769" y="1248574"/>
            <a:ext cx="525305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srgbClr val="000064"/>
                </a:solidFill>
              </a:rPr>
              <a:t>• Autorisation faisceau et coupures automatiques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srgbClr val="000064"/>
                </a:solidFill>
              </a:rPr>
              <a:t>• </a:t>
            </a:r>
            <a:r>
              <a:rPr lang="fr-FR" sz="1600" dirty="0">
                <a:solidFill>
                  <a:srgbClr val="000064"/>
                </a:solidFill>
              </a:rPr>
              <a:t>I</a:t>
            </a:r>
            <a:r>
              <a:rPr lang="fr-FR" sz="1600" dirty="0" smtClean="0">
                <a:solidFill>
                  <a:srgbClr val="000064"/>
                </a:solidFill>
              </a:rPr>
              <a:t>nsertion des équipements </a:t>
            </a:r>
            <a:r>
              <a:rPr lang="fr-FR" sz="1400" i="1" dirty="0" smtClean="0">
                <a:solidFill>
                  <a:srgbClr val="000064"/>
                </a:solidFill>
              </a:rPr>
              <a:t>(fentes, déflecteurs, réducteurs, coupelles de Faraday, profileurs, </a:t>
            </a:r>
            <a:r>
              <a:rPr lang="fr-FR" sz="1400" i="1" dirty="0" err="1" smtClean="0">
                <a:solidFill>
                  <a:srgbClr val="000064"/>
                </a:solidFill>
              </a:rPr>
              <a:t>émittancemètres</a:t>
            </a:r>
            <a:r>
              <a:rPr lang="fr-FR" sz="1400" i="1" dirty="0" smtClean="0">
                <a:solidFill>
                  <a:srgbClr val="000064"/>
                </a:solidFill>
              </a:rPr>
              <a:t>, capteurs siliciums)</a:t>
            </a:r>
            <a:endParaRPr lang="fr-FR" sz="1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srgbClr val="000064"/>
                </a:solidFill>
              </a:rPr>
              <a:t>• Lecture d’intensité sur les </a:t>
            </a:r>
            <a:r>
              <a:rPr lang="fr-FR" sz="1600" dirty="0" err="1" smtClean="0">
                <a:solidFill>
                  <a:srgbClr val="000064"/>
                </a:solidFill>
              </a:rPr>
              <a:t>CFs</a:t>
            </a:r>
            <a:endParaRPr lang="fr-FR" sz="1600" dirty="0" smtClean="0">
              <a:solidFill>
                <a:srgbClr val="000064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srgbClr val="000064"/>
                </a:solidFill>
              </a:rPr>
              <a:t>• Autorisation HT</a:t>
            </a:r>
            <a:endParaRPr lang="fr-FR" sz="1600" dirty="0">
              <a:solidFill>
                <a:srgbClr val="000064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15411" y="5058019"/>
            <a:ext cx="1320163" cy="59225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4555579" y="5024057"/>
            <a:ext cx="1630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COFFRETS</a:t>
            </a:r>
          </a:p>
          <a:p>
            <a:pPr algn="ctr"/>
            <a:r>
              <a:rPr lang="fr-FR" b="1" dirty="0" err="1" smtClean="0">
                <a:solidFill>
                  <a:schemeClr val="bg1"/>
                </a:solidFill>
              </a:rPr>
              <a:t>ESHs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206034" y="5763938"/>
            <a:ext cx="2354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accent2"/>
                </a:solidFill>
              </a:rPr>
              <a:t>«</a:t>
            </a:r>
            <a:r>
              <a:rPr lang="fr-FR" sz="1100" dirty="0">
                <a:solidFill>
                  <a:schemeClr val="accent2"/>
                </a:solidFill>
              </a:rPr>
              <a:t> </a:t>
            </a:r>
            <a:r>
              <a:rPr lang="fr-FR" sz="1100" b="1" dirty="0">
                <a:solidFill>
                  <a:schemeClr val="accent2"/>
                </a:solidFill>
              </a:rPr>
              <a:t>E</a:t>
            </a:r>
            <a:r>
              <a:rPr lang="fr-FR" sz="1100" dirty="0">
                <a:solidFill>
                  <a:schemeClr val="accent2"/>
                </a:solidFill>
              </a:rPr>
              <a:t>ntrées </a:t>
            </a:r>
            <a:r>
              <a:rPr lang="fr-FR" sz="1100" b="1" dirty="0">
                <a:solidFill>
                  <a:schemeClr val="accent2"/>
                </a:solidFill>
              </a:rPr>
              <a:t>S</a:t>
            </a:r>
            <a:r>
              <a:rPr lang="fr-FR" sz="1100" dirty="0">
                <a:solidFill>
                  <a:schemeClr val="accent2"/>
                </a:solidFill>
              </a:rPr>
              <a:t>orties </a:t>
            </a:r>
            <a:r>
              <a:rPr lang="fr-FR" sz="1100" b="1" dirty="0">
                <a:solidFill>
                  <a:schemeClr val="accent2"/>
                </a:solidFill>
              </a:rPr>
              <a:t>H</a:t>
            </a:r>
            <a:r>
              <a:rPr lang="fr-FR" sz="1100" dirty="0">
                <a:solidFill>
                  <a:schemeClr val="accent2"/>
                </a:solidFill>
              </a:rPr>
              <a:t>T »</a:t>
            </a:r>
          </a:p>
          <a:p>
            <a:pPr algn="ctr"/>
            <a:r>
              <a:rPr lang="fr-FR" sz="1100" dirty="0">
                <a:solidFill>
                  <a:schemeClr val="accent2"/>
                </a:solidFill>
              </a:rPr>
              <a:t>Gestion du vide et de l’interlock sur les plateformes HT</a:t>
            </a:r>
          </a:p>
          <a:p>
            <a:pPr algn="ctr"/>
            <a:endParaRPr lang="fr-FR" sz="1100" dirty="0">
              <a:solidFill>
                <a:schemeClr val="accent2"/>
              </a:solidFill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 flipH="1">
            <a:off x="1934083" y="4485519"/>
            <a:ext cx="604804" cy="5385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720" y="3241634"/>
            <a:ext cx="859400" cy="746680"/>
          </a:xfrm>
          <a:prstGeom prst="rect">
            <a:avLst/>
          </a:prstGeom>
        </p:spPr>
      </p:pic>
      <p:cxnSp>
        <p:nvCxnSpPr>
          <p:cNvPr id="34" name="Connecteur droit avec flèche 33"/>
          <p:cNvCxnSpPr/>
          <p:nvPr/>
        </p:nvCxnSpPr>
        <p:spPr>
          <a:xfrm flipH="1" flipV="1">
            <a:off x="6599770" y="3614974"/>
            <a:ext cx="1207799" cy="32345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V="1">
            <a:off x="4235593" y="3667682"/>
            <a:ext cx="1268959" cy="17150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 rot="862017">
            <a:off x="6812503" y="3804815"/>
            <a:ext cx="980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0064"/>
                </a:solidFill>
              </a:rPr>
              <a:t>OPC UA</a:t>
            </a:r>
            <a:endParaRPr lang="fr-FR" sz="1200" dirty="0">
              <a:solidFill>
                <a:srgbClr val="000064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 rot="21147534">
            <a:off x="4553047" y="3754532"/>
            <a:ext cx="724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0064"/>
                </a:solidFill>
              </a:rPr>
              <a:t>OPC UA</a:t>
            </a:r>
            <a:endParaRPr lang="fr-FR" sz="1200" dirty="0">
              <a:solidFill>
                <a:srgbClr val="0000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0064"/>
                </a:solidFill>
              </a:rPr>
              <a:t>Séminaire technique DESIR</a:t>
            </a:r>
            <a:br>
              <a:rPr lang="fr-FR" dirty="0">
                <a:solidFill>
                  <a:srgbClr val="000064"/>
                </a:solidFill>
              </a:rPr>
            </a:br>
            <a:r>
              <a:rPr lang="fr-FR" dirty="0">
                <a:solidFill>
                  <a:srgbClr val="000064"/>
                </a:solidFill>
              </a:rPr>
              <a:t>Caen, 05-06 février 2026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3599-5DA0-BE42-AE37-88D1760620F1}" type="slidenum">
              <a:rPr lang="fr-FR" smtClean="0"/>
              <a:t>4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Représentation générale de fonctionnement</a:t>
            </a:r>
          </a:p>
        </p:txBody>
      </p:sp>
      <p:sp>
        <p:nvSpPr>
          <p:cNvPr id="8" name="Espace réservé du pied de page 1"/>
          <p:cNvSpPr txBox="1">
            <a:spLocks/>
          </p:cNvSpPr>
          <p:nvPr/>
        </p:nvSpPr>
        <p:spPr>
          <a:xfrm>
            <a:off x="10605246" y="6318000"/>
            <a:ext cx="891427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b="0" i="0" kern="1200">
                <a:solidFill>
                  <a:srgbClr val="1D1D7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05" y="1169276"/>
            <a:ext cx="3379555" cy="462913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871" y="2324733"/>
            <a:ext cx="5230246" cy="231287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931663" y="1001684"/>
            <a:ext cx="4715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64"/>
                </a:solidFill>
              </a:rPr>
              <a:t>Chacune des deux parties de DESIR possède ses propres automates pour le vide et l’interlock</a:t>
            </a:r>
            <a:endParaRPr lang="fr-FR" sz="2000" b="1" dirty="0">
              <a:solidFill>
                <a:srgbClr val="000064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363959" y="4687281"/>
            <a:ext cx="19362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2"/>
                </a:solidFill>
              </a:rPr>
              <a:t>Hall d’expériences</a:t>
            </a:r>
          </a:p>
          <a:p>
            <a:pPr algn="ctr"/>
            <a:r>
              <a:rPr lang="fr-FR" sz="1600" b="1" dirty="0" smtClean="0">
                <a:solidFill>
                  <a:schemeClr val="accent2"/>
                </a:solidFill>
              </a:rPr>
              <a:t>LHD-API-VIDE</a:t>
            </a:r>
          </a:p>
          <a:p>
            <a:pPr algn="ctr"/>
            <a:r>
              <a:rPr lang="fr-FR" sz="1600" b="1" dirty="0" smtClean="0">
                <a:solidFill>
                  <a:schemeClr val="accent2"/>
                </a:solidFill>
              </a:rPr>
              <a:t>LHD-API-INTK</a:t>
            </a:r>
            <a:endParaRPr lang="fr-FR" sz="1600" b="1" dirty="0">
              <a:solidFill>
                <a:schemeClr val="accent2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239098" y="4936640"/>
            <a:ext cx="20728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2"/>
                </a:solidFill>
              </a:rPr>
              <a:t>Lignes de transport</a:t>
            </a:r>
          </a:p>
          <a:p>
            <a:pPr algn="ctr"/>
            <a:r>
              <a:rPr lang="fr-FR" sz="1600" b="1" dirty="0" smtClean="0">
                <a:solidFill>
                  <a:schemeClr val="accent2"/>
                </a:solidFill>
              </a:rPr>
              <a:t>LST-API-VIDE</a:t>
            </a:r>
          </a:p>
          <a:p>
            <a:pPr algn="ctr"/>
            <a:r>
              <a:rPr lang="fr-FR" sz="1600" b="1" dirty="0" smtClean="0">
                <a:solidFill>
                  <a:schemeClr val="accent2"/>
                </a:solidFill>
              </a:rPr>
              <a:t>LST-API-INTK</a:t>
            </a:r>
            <a:endParaRPr lang="fr-FR" sz="1600" b="1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71871" y="2321497"/>
            <a:ext cx="5228796" cy="233800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913605" y="1169276"/>
            <a:ext cx="3379555" cy="462913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>
            <a:off x="11301150" y="4637612"/>
            <a:ext cx="0" cy="86765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4293160" y="5790636"/>
            <a:ext cx="1964765" cy="777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7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1" y="665196"/>
            <a:ext cx="8859591" cy="4983519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Séminaire technique DESIR</a:t>
            </a:r>
            <a:br>
              <a:rPr lang="fr-FR" dirty="0"/>
            </a:br>
            <a:r>
              <a:rPr lang="fr-FR" dirty="0"/>
              <a:t>Caen, 05-06 février 2026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3599-5DA0-BE42-AE37-88D1760620F1}" type="slidenum">
              <a:rPr lang="fr-FR" smtClean="0"/>
              <a:t>5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 du vide</a:t>
            </a:r>
            <a:endParaRPr lang="fr-FR" dirty="0"/>
          </a:p>
        </p:txBody>
      </p:sp>
      <p:sp>
        <p:nvSpPr>
          <p:cNvPr id="8" name="Espace réservé du pied de page 1"/>
          <p:cNvSpPr txBox="1">
            <a:spLocks/>
          </p:cNvSpPr>
          <p:nvPr/>
        </p:nvSpPr>
        <p:spPr>
          <a:xfrm>
            <a:off x="10605246" y="6318000"/>
            <a:ext cx="891427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b="0" i="0" kern="1200">
                <a:solidFill>
                  <a:srgbClr val="1D1D7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794" y="5269230"/>
            <a:ext cx="2575560" cy="1048148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20" name="Connecteur droit avec flèche 19"/>
          <p:cNvCxnSpPr/>
          <p:nvPr/>
        </p:nvCxnSpPr>
        <p:spPr>
          <a:xfrm flipH="1" flipV="1">
            <a:off x="7898399" y="3488267"/>
            <a:ext cx="145144" cy="110792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087257" y="5975402"/>
            <a:ext cx="162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Coffret LT-ESV2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457" y="4251031"/>
            <a:ext cx="2572343" cy="102617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6715794" y="4251031"/>
            <a:ext cx="2575006" cy="206634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/>
          <p:cNvCxnSpPr/>
          <p:nvPr/>
        </p:nvCxnSpPr>
        <p:spPr>
          <a:xfrm>
            <a:off x="5087257" y="6317377"/>
            <a:ext cx="162798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1623390" y="3064542"/>
            <a:ext cx="775187" cy="95591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1623390" y="1780419"/>
            <a:ext cx="626597" cy="309503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01995" y="969066"/>
            <a:ext cx="2285006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/>
                </a:solidFill>
              </a:rPr>
              <a:t>Switch</a:t>
            </a:r>
          </a:p>
          <a:p>
            <a:pPr algn="ctr"/>
            <a:r>
              <a:rPr lang="fr-FR" sz="1400" dirty="0" smtClean="0">
                <a:solidFill>
                  <a:schemeClr val="accent2"/>
                </a:solidFill>
              </a:rPr>
              <a:t>(Communication avec coffret ESH via fibre optique)</a:t>
            </a:r>
            <a:endParaRPr lang="fr-FR" sz="1400" dirty="0">
              <a:solidFill>
                <a:schemeClr val="accent2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-175489" y="3846925"/>
            <a:ext cx="225840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/>
                </a:solidFill>
              </a:rPr>
              <a:t>Coffret ESH</a:t>
            </a:r>
          </a:p>
          <a:p>
            <a:pPr algn="ctr"/>
            <a:r>
              <a:rPr lang="fr-FR" sz="1400" dirty="0" smtClean="0">
                <a:solidFill>
                  <a:schemeClr val="accent2"/>
                </a:solidFill>
              </a:rPr>
              <a:t>(Fait par le LPC CAEN)</a:t>
            </a:r>
            <a:endParaRPr lang="fr-FR" sz="1400" dirty="0">
              <a:solidFill>
                <a:schemeClr val="accent2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290800" y="1369175"/>
            <a:ext cx="29406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00064"/>
                </a:solidFill>
              </a:rPr>
              <a:t>• ESV : modules automates avec connecteurs standards pour équipements de vide d’une enceinte</a:t>
            </a:r>
            <a:endParaRPr lang="fr-FR" sz="1600" b="1" dirty="0">
              <a:solidFill>
                <a:srgbClr val="000064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srgbClr val="000064"/>
                </a:solidFill>
              </a:rPr>
              <a:t>• commande et relecture vannes</a:t>
            </a:r>
            <a:endParaRPr lang="fr-FR" sz="1600" i="1" dirty="0" smtClean="0">
              <a:solidFill>
                <a:srgbClr val="000064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srgbClr val="000064"/>
                </a:solidFill>
              </a:rPr>
              <a:t>• commandes GT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srgbClr val="000064"/>
                </a:solidFill>
              </a:rPr>
              <a:t>• lectures jauges</a:t>
            </a:r>
          </a:p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rgbClr val="000064"/>
                </a:solidFill>
              </a:rPr>
              <a:t>• </a:t>
            </a:r>
            <a:r>
              <a:rPr lang="fr-FR" sz="1600" b="1" dirty="0" smtClean="0">
                <a:solidFill>
                  <a:srgbClr val="000064"/>
                </a:solidFill>
              </a:rPr>
              <a:t>ESP </a:t>
            </a:r>
            <a:r>
              <a:rPr lang="fr-FR" sz="1600" b="1" dirty="0">
                <a:solidFill>
                  <a:srgbClr val="000064"/>
                </a:solidFill>
              </a:rPr>
              <a:t>: </a:t>
            </a:r>
            <a:r>
              <a:rPr lang="fr-FR" sz="1600" b="1" dirty="0" smtClean="0">
                <a:solidFill>
                  <a:srgbClr val="000064"/>
                </a:solidFill>
              </a:rPr>
              <a:t>Idem pour le pompage primaire</a:t>
            </a:r>
          </a:p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rgbClr val="000064"/>
                </a:solidFill>
              </a:rPr>
              <a:t>• </a:t>
            </a:r>
            <a:r>
              <a:rPr lang="fr-FR" sz="1600" b="1" dirty="0" smtClean="0">
                <a:solidFill>
                  <a:srgbClr val="000064"/>
                </a:solidFill>
              </a:rPr>
              <a:t>ESH </a:t>
            </a:r>
            <a:r>
              <a:rPr lang="fr-FR" sz="1600" b="1" dirty="0">
                <a:solidFill>
                  <a:srgbClr val="000064"/>
                </a:solidFill>
              </a:rPr>
              <a:t>: Idem </a:t>
            </a:r>
            <a:r>
              <a:rPr lang="fr-FR" sz="1600" b="1" dirty="0" smtClean="0">
                <a:solidFill>
                  <a:srgbClr val="000064"/>
                </a:solidFill>
              </a:rPr>
              <a:t>pour l’ensemble des équipements sur une plateforme HT</a:t>
            </a:r>
            <a:endParaRPr lang="fr-FR" sz="1600" b="1" dirty="0">
              <a:solidFill>
                <a:srgbClr val="000064"/>
              </a:solidFill>
            </a:endParaRPr>
          </a:p>
          <a:p>
            <a:pPr>
              <a:lnSpc>
                <a:spcPct val="150000"/>
              </a:lnSpc>
            </a:pPr>
            <a:endParaRPr lang="fr-FR" sz="1600" b="1" dirty="0">
              <a:solidFill>
                <a:srgbClr val="000064"/>
              </a:solidFill>
            </a:endParaRPr>
          </a:p>
          <a:p>
            <a:pPr>
              <a:lnSpc>
                <a:spcPct val="150000"/>
              </a:lnSpc>
            </a:pPr>
            <a:endParaRPr lang="fr-FR" sz="1600" dirty="0" smtClean="0">
              <a:solidFill>
                <a:srgbClr val="000064"/>
              </a:solidFill>
            </a:endParaRPr>
          </a:p>
          <a:p>
            <a:pPr>
              <a:lnSpc>
                <a:spcPct val="150000"/>
              </a:lnSpc>
            </a:pPr>
            <a:endParaRPr lang="fr-FR" sz="1600" dirty="0">
              <a:solidFill>
                <a:srgbClr val="0000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5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Séminaire technique DESIR</a:t>
            </a:r>
            <a:br>
              <a:rPr lang="fr-FR" dirty="0"/>
            </a:br>
            <a:r>
              <a:rPr lang="fr-FR" dirty="0"/>
              <a:t>Caen, 05-06 février 2026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3599-5DA0-BE42-AE37-88D1760620F1}" type="slidenum">
              <a:rPr lang="fr-FR" smtClean="0"/>
              <a:t>6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 du vide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590" t="411" r="862"/>
          <a:stretch/>
        </p:blipFill>
        <p:spPr>
          <a:xfrm>
            <a:off x="4255255" y="726986"/>
            <a:ext cx="6479445" cy="5591014"/>
          </a:xfrm>
          <a:prstGeom prst="rect">
            <a:avLst/>
          </a:prstGeom>
        </p:spPr>
      </p:pic>
      <p:sp>
        <p:nvSpPr>
          <p:cNvPr id="7" name="Accolade ouvrante 6"/>
          <p:cNvSpPr/>
          <p:nvPr/>
        </p:nvSpPr>
        <p:spPr>
          <a:xfrm>
            <a:off x="3781351" y="1100030"/>
            <a:ext cx="399447" cy="3279465"/>
          </a:xfrm>
          <a:prstGeom prst="lef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28" name="Accolade ouvrante 227"/>
          <p:cNvSpPr/>
          <p:nvPr/>
        </p:nvSpPr>
        <p:spPr>
          <a:xfrm>
            <a:off x="3781350" y="4379495"/>
            <a:ext cx="399447" cy="1912451"/>
          </a:xfrm>
          <a:prstGeom prst="lef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9" name="ZoneTexte 8"/>
          <p:cNvSpPr txBox="1"/>
          <p:nvPr/>
        </p:nvSpPr>
        <p:spPr>
          <a:xfrm>
            <a:off x="1309137" y="2141587"/>
            <a:ext cx="2128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0064"/>
                </a:solidFill>
              </a:rPr>
              <a:t>É</a:t>
            </a:r>
            <a:r>
              <a:rPr lang="fr-FR" b="1" dirty="0" smtClean="0">
                <a:solidFill>
                  <a:srgbClr val="000064"/>
                </a:solidFill>
              </a:rPr>
              <a:t>quipement piloté par un coffret ESV sur l’enceinte LT-EV2 </a:t>
            </a:r>
            <a:r>
              <a:rPr lang="fr-FR" dirty="0" smtClean="0">
                <a:solidFill>
                  <a:srgbClr val="000064"/>
                </a:solidFill>
              </a:rPr>
              <a:t>(Coffret LT-ESV2)</a:t>
            </a:r>
            <a:endParaRPr lang="fr-FR" dirty="0">
              <a:solidFill>
                <a:srgbClr val="000064"/>
              </a:solidFill>
            </a:endParaRPr>
          </a:p>
        </p:txBody>
      </p:sp>
      <p:sp>
        <p:nvSpPr>
          <p:cNvPr id="229" name="ZoneTexte 228"/>
          <p:cNvSpPr txBox="1"/>
          <p:nvPr/>
        </p:nvSpPr>
        <p:spPr>
          <a:xfrm>
            <a:off x="1309136" y="5006140"/>
            <a:ext cx="2434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0064"/>
                </a:solidFill>
              </a:rPr>
              <a:t>É</a:t>
            </a:r>
            <a:r>
              <a:rPr lang="fr-FR" b="1" dirty="0" smtClean="0">
                <a:solidFill>
                  <a:srgbClr val="000064"/>
                </a:solidFill>
              </a:rPr>
              <a:t>quipement piloté par un coffret ESP-GP0102</a:t>
            </a:r>
          </a:p>
          <a:p>
            <a:endParaRPr lang="fr-FR" b="1" dirty="0">
              <a:solidFill>
                <a:srgbClr val="0000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3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Séminaire technique DESIR</a:t>
            </a:r>
            <a:br>
              <a:rPr lang="fr-FR" dirty="0"/>
            </a:br>
            <a:r>
              <a:rPr lang="fr-FR" dirty="0"/>
              <a:t>Caen, 05-06 février 2026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3599-5DA0-BE42-AE37-88D1760620F1}" type="slidenum">
              <a:rPr lang="fr-FR" smtClean="0"/>
              <a:t>7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 du vide</a:t>
            </a:r>
            <a:endParaRPr lang="fr-FR" dirty="0"/>
          </a:p>
        </p:txBody>
      </p:sp>
      <p:sp>
        <p:nvSpPr>
          <p:cNvPr id="8" name="Espace réservé du pied de page 1"/>
          <p:cNvSpPr txBox="1">
            <a:spLocks/>
          </p:cNvSpPr>
          <p:nvPr/>
        </p:nvSpPr>
        <p:spPr>
          <a:xfrm>
            <a:off x="10605246" y="6318000"/>
            <a:ext cx="891427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b="0" i="0" kern="1200">
                <a:solidFill>
                  <a:srgbClr val="1D1D7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848"/>
            <a:ext cx="11803643" cy="583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4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Interfaces avec l’opérateur (métier vide)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Gestion des séquences de vide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Et des sécurités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Reprise (autant que possible) de blocs programmes éprouvés sur S3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ASNR du 11 décembre 2025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3599-5DA0-BE42-AE37-88D1760620F1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Programme Vide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626" y="823617"/>
            <a:ext cx="4097948" cy="582512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07" y="2897446"/>
            <a:ext cx="7543057" cy="330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06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Séminaire technique DESIR</a:t>
            </a:r>
            <a:br>
              <a:rPr lang="fr-FR" dirty="0"/>
            </a:br>
            <a:r>
              <a:rPr lang="fr-FR" dirty="0"/>
              <a:t>Caen, 05-06 février 2026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3599-5DA0-BE42-AE37-88D1760620F1}" type="slidenum">
              <a:rPr lang="fr-FR" smtClean="0"/>
              <a:t>9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 de l’interlock</a:t>
            </a:r>
            <a:endParaRPr lang="fr-FR" dirty="0"/>
          </a:p>
        </p:txBody>
      </p:sp>
      <p:sp>
        <p:nvSpPr>
          <p:cNvPr id="8" name="Espace réservé du pied de page 1"/>
          <p:cNvSpPr txBox="1">
            <a:spLocks/>
          </p:cNvSpPr>
          <p:nvPr/>
        </p:nvSpPr>
        <p:spPr>
          <a:xfrm>
            <a:off x="10605246" y="6318000"/>
            <a:ext cx="891427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b="0" i="0" kern="1200">
                <a:solidFill>
                  <a:srgbClr val="1D1D7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/>
          <a:stretch/>
        </p:blipFill>
        <p:spPr>
          <a:xfrm>
            <a:off x="61554" y="655520"/>
            <a:ext cx="8363367" cy="498135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053" y="5338340"/>
            <a:ext cx="2552210" cy="966488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12" name="Connecteur droit avec flèche 11"/>
          <p:cNvCxnSpPr/>
          <p:nvPr/>
        </p:nvCxnSpPr>
        <p:spPr>
          <a:xfrm flipH="1" flipV="1">
            <a:off x="6259128" y="3306731"/>
            <a:ext cx="1009045" cy="1236241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053" y="4350391"/>
            <a:ext cx="2552210" cy="102617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5833987" y="4350391"/>
            <a:ext cx="2575006" cy="1957310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4069986" y="5965726"/>
            <a:ext cx="183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Coffret LT-ESI242</a:t>
            </a:r>
            <a:endParaRPr lang="fr-FR" b="1" dirty="0">
              <a:solidFill>
                <a:schemeClr val="accent2"/>
              </a:solidFill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069986" y="6307701"/>
            <a:ext cx="176344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8486473" y="730598"/>
            <a:ext cx="370552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rgbClr val="000064"/>
                </a:solidFill>
              </a:rPr>
              <a:t>• </a:t>
            </a:r>
            <a:r>
              <a:rPr lang="fr-FR" sz="1600" b="1" dirty="0" smtClean="0">
                <a:solidFill>
                  <a:srgbClr val="000064"/>
                </a:solidFill>
              </a:rPr>
              <a:t>Fonctions interlock : commande des insérables + autorisations faisceau</a:t>
            </a:r>
          </a:p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00064"/>
                </a:solidFill>
              </a:rPr>
              <a:t>• Réutilisation Spiral2, et du nouveau (motorisations, </a:t>
            </a:r>
            <a:r>
              <a:rPr lang="fr-FR" sz="1600" b="1" smtClean="0">
                <a:solidFill>
                  <a:srgbClr val="000064"/>
                </a:solidFill>
              </a:rPr>
              <a:t>intensité CF)</a:t>
            </a:r>
            <a:endParaRPr lang="fr-FR" sz="1600" b="1" dirty="0">
              <a:solidFill>
                <a:srgbClr val="000064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00064"/>
                </a:solidFill>
              </a:rPr>
              <a:t>• </a:t>
            </a:r>
            <a:r>
              <a:rPr lang="fr-FR" sz="1600" b="1" dirty="0" smtClean="0">
                <a:solidFill>
                  <a:srgbClr val="000064"/>
                </a:solidFill>
              </a:rPr>
              <a:t>ESI : </a:t>
            </a:r>
            <a:r>
              <a:rPr lang="fr-FR" sz="1600" b="1" dirty="0">
                <a:solidFill>
                  <a:srgbClr val="000064"/>
                </a:solidFill>
              </a:rPr>
              <a:t>C</a:t>
            </a:r>
            <a:r>
              <a:rPr lang="fr-FR" sz="1600" b="1" dirty="0" smtClean="0">
                <a:solidFill>
                  <a:srgbClr val="000064"/>
                </a:solidFill>
              </a:rPr>
              <a:t>offrets de regroupements avec connecteurs standards </a:t>
            </a:r>
            <a:endParaRPr lang="fr-FR" sz="1600" b="1" dirty="0">
              <a:solidFill>
                <a:srgbClr val="000064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srgbClr val="000064"/>
                </a:solidFill>
              </a:rPr>
              <a:t>• </a:t>
            </a:r>
            <a:r>
              <a:rPr lang="fr-FR" sz="1600" dirty="0">
                <a:solidFill>
                  <a:srgbClr val="000064"/>
                </a:solidFill>
              </a:rPr>
              <a:t>C</a:t>
            </a:r>
            <a:r>
              <a:rPr lang="fr-FR" sz="1600" dirty="0" smtClean="0">
                <a:solidFill>
                  <a:srgbClr val="000064"/>
                </a:solidFill>
              </a:rPr>
              <a:t>ommande </a:t>
            </a:r>
            <a:r>
              <a:rPr lang="fr-FR" sz="1600" dirty="0" smtClean="0">
                <a:solidFill>
                  <a:srgbClr val="000064"/>
                </a:solidFill>
              </a:rPr>
              <a:t>et relecture EN/HORS des insérables : </a:t>
            </a:r>
            <a:r>
              <a:rPr lang="fr-FR" sz="1600" i="1" dirty="0" smtClean="0">
                <a:solidFill>
                  <a:srgbClr val="000064"/>
                </a:solidFill>
              </a:rPr>
              <a:t>profileurs, CF, diagnostics, déflecteurs, réducteurs…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srgbClr val="000064"/>
                </a:solidFill>
              </a:rPr>
              <a:t>• Interface </a:t>
            </a:r>
            <a:r>
              <a:rPr lang="fr-FR" sz="1600" dirty="0" err="1" smtClean="0">
                <a:solidFill>
                  <a:srgbClr val="000064"/>
                </a:solidFill>
              </a:rPr>
              <a:t>PicoLin</a:t>
            </a:r>
            <a:r>
              <a:rPr lang="fr-FR" sz="1600" dirty="0" smtClean="0">
                <a:solidFill>
                  <a:srgbClr val="000064"/>
                </a:solidFill>
              </a:rPr>
              <a:t> pour mesure intensité CF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srgbClr val="000064"/>
                </a:solidFill>
              </a:rPr>
              <a:t>• Autorisations HT vers </a:t>
            </a:r>
            <a:r>
              <a:rPr lang="fr-FR" sz="1600" dirty="0" err="1" smtClean="0">
                <a:solidFill>
                  <a:srgbClr val="000064"/>
                </a:solidFill>
              </a:rPr>
              <a:t>chassis</a:t>
            </a:r>
            <a:r>
              <a:rPr lang="fr-FR" sz="1600" dirty="0" smtClean="0">
                <a:solidFill>
                  <a:srgbClr val="000064"/>
                </a:solidFill>
              </a:rPr>
              <a:t> ISEG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rgbClr val="000064"/>
                </a:solidFill>
              </a:rPr>
              <a:t>• </a:t>
            </a:r>
            <a:r>
              <a:rPr lang="fr-FR" sz="1600" dirty="0" smtClean="0">
                <a:solidFill>
                  <a:srgbClr val="000064"/>
                </a:solidFill>
              </a:rPr>
              <a:t>R</a:t>
            </a:r>
            <a:r>
              <a:rPr lang="fr-FR" sz="1600" dirty="0" smtClean="0">
                <a:solidFill>
                  <a:srgbClr val="000064"/>
                </a:solidFill>
              </a:rPr>
              <a:t>ecopie </a:t>
            </a:r>
            <a:r>
              <a:rPr lang="fr-FR" sz="1600" dirty="0" smtClean="0">
                <a:solidFill>
                  <a:srgbClr val="000064"/>
                </a:solidFill>
              </a:rPr>
              <a:t>états vers électroniques Profileurs</a:t>
            </a:r>
            <a:endParaRPr lang="fr-FR" sz="1600" dirty="0">
              <a:solidFill>
                <a:srgbClr val="000064"/>
              </a:solidFill>
            </a:endParaRPr>
          </a:p>
          <a:p>
            <a:pPr>
              <a:lnSpc>
                <a:spcPct val="150000"/>
              </a:lnSpc>
            </a:pPr>
            <a:endParaRPr lang="fr-FR" sz="1600" dirty="0" smtClean="0">
              <a:solidFill>
                <a:srgbClr val="000064"/>
              </a:solidFill>
            </a:endParaRPr>
          </a:p>
          <a:p>
            <a:pPr>
              <a:lnSpc>
                <a:spcPct val="150000"/>
              </a:lnSpc>
            </a:pPr>
            <a:endParaRPr lang="fr-FR" sz="1600" dirty="0">
              <a:solidFill>
                <a:srgbClr val="0000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GANIL">
      <a:dk1>
        <a:srgbClr val="000000"/>
      </a:dk1>
      <a:lt1>
        <a:srgbClr val="FFFFFF"/>
      </a:lt1>
      <a:dk2>
        <a:srgbClr val="261F4D"/>
      </a:dk2>
      <a:lt2>
        <a:srgbClr val="CACDDE"/>
      </a:lt2>
      <a:accent1>
        <a:srgbClr val="60A3B3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60A3B3"/>
      </a:hlink>
      <a:folHlink>
        <a:srgbClr val="C9582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6378</TotalTime>
  <Words>825</Words>
  <Application>Microsoft Office PowerPoint</Application>
  <PresentationFormat>Grand écran</PresentationFormat>
  <Paragraphs>143</Paragraphs>
  <Slides>14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Calibri</vt:lpstr>
      <vt:lpstr>Wingdings</vt:lpstr>
      <vt:lpstr>Thème Office</vt:lpstr>
      <vt:lpstr>Projet SP2 - DESIR Séminaire technique DESIR Caen, 05-06 février 2026</vt:lpstr>
      <vt:lpstr>Sommaire</vt:lpstr>
      <vt:lpstr>Représentation générale de fonctionnement</vt:lpstr>
      <vt:lpstr>Représentation générale de fonctionnement</vt:lpstr>
      <vt:lpstr>Gestion du vide</vt:lpstr>
      <vt:lpstr>Gestion du vide</vt:lpstr>
      <vt:lpstr>Gestion du vide</vt:lpstr>
      <vt:lpstr>Programme Vide</vt:lpstr>
      <vt:lpstr>Gestion de l’interlock</vt:lpstr>
      <vt:lpstr>Gestion de l’interlock</vt:lpstr>
      <vt:lpstr>Le démonstrateur</vt:lpstr>
      <vt:lpstr>Point sur l’avancement</vt:lpstr>
      <vt:lpstr>Vision sur l’avenir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Pupin Stéphanie</dc:creator>
  <cp:lastModifiedBy>Tura Quentin</cp:lastModifiedBy>
  <cp:revision>278</cp:revision>
  <cp:lastPrinted>2026-01-08T11:00:55Z</cp:lastPrinted>
  <dcterms:created xsi:type="dcterms:W3CDTF">2024-02-01T13:48:29Z</dcterms:created>
  <dcterms:modified xsi:type="dcterms:W3CDTF">2026-02-05T14:55:08Z</dcterms:modified>
</cp:coreProperties>
</file>