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3" r:id="rId2"/>
    <p:sldId id="349" r:id="rId3"/>
    <p:sldId id="400" r:id="rId4"/>
    <p:sldId id="413" r:id="rId5"/>
    <p:sldId id="393" r:id="rId6"/>
    <p:sldId id="395" r:id="rId7"/>
    <p:sldId id="396" r:id="rId8"/>
    <p:sldId id="394" r:id="rId9"/>
    <p:sldId id="398" r:id="rId10"/>
    <p:sldId id="401" r:id="rId11"/>
    <p:sldId id="399" r:id="rId12"/>
    <p:sldId id="402" r:id="rId13"/>
    <p:sldId id="404" r:id="rId14"/>
    <p:sldId id="403" r:id="rId15"/>
    <p:sldId id="406" r:id="rId16"/>
    <p:sldId id="407" r:id="rId17"/>
    <p:sldId id="409" r:id="rId18"/>
    <p:sldId id="405" r:id="rId19"/>
    <p:sldId id="410" r:id="rId20"/>
    <p:sldId id="412" r:id="rId21"/>
    <p:sldId id="362" r:id="rId2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oitre Marjorie" initials="CM" lastIdx="3" clrIdx="0">
    <p:extLst>
      <p:ext uri="{19B8F6BF-5375-455C-9EA6-DF929625EA0E}">
        <p15:presenceInfo xmlns:p15="http://schemas.microsoft.com/office/powerpoint/2012/main" userId="S-1-5-21-4214520284-2192796274-1834499735-97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F4D"/>
    <a:srgbClr val="1D1D74"/>
    <a:srgbClr val="FF9933"/>
    <a:srgbClr val="FA812E"/>
    <a:srgbClr val="E5E239"/>
    <a:srgbClr val="DDDDDD"/>
    <a:srgbClr val="CACDDE"/>
    <a:srgbClr val="60A3B3"/>
    <a:srgbClr val="ED7D3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5988" autoAdjust="0"/>
  </p:normalViewPr>
  <p:slideViewPr>
    <p:cSldViewPr snapToGrid="0" showGuides="1">
      <p:cViewPr varScale="1">
        <p:scale>
          <a:sx n="152" d="100"/>
          <a:sy n="152" d="100"/>
        </p:scale>
        <p:origin x="708" y="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2B621ED-5418-3245-3465-427B3A0D3B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675734-EAB5-D7E0-1871-9D38A8961E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3C6D6A-BF13-F9F3-A2A9-B5A5F3683A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8C7E8-D2B2-ED43-9D08-6ADD78CFDC08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BBC4A8C-D77F-1D53-451A-57D959428E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E2B1-9F4D-1849-B725-F1A2344A2365}" type="datetimeFigureOut">
              <a:rPr lang="fr-FR" smtClean="0"/>
              <a:t>05/02/2026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294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 mod="1">
    <p:ext uri="{56416CCD-93CA-4268-BC5B-53C4BB910035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12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69620-070F-D948-B6E5-ABE1BC2E8378}" type="datetimeFigureOut">
              <a:rPr lang="fr-FR" smtClean="0"/>
              <a:t>05/02/2026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FC862-3C35-3D4E-9084-D9ECACF1A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560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seu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0E2BA01-0E4B-D450-EA29-B3D7944C21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550" y="2668905"/>
            <a:ext cx="7200900" cy="1520190"/>
          </a:xfrm>
          <a:prstGeom prst="rect">
            <a:avLst/>
          </a:prstGeom>
        </p:spPr>
      </p:pic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8DA5BD8-C4D6-207B-4C7D-26B923588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8001"/>
            <a:ext cx="1800225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EF797BAD-7F59-4223-80B2-8BE32F104B84}" type="datetime1">
              <a:rPr lang="fr-FR" smtClean="0"/>
              <a:t>05/02/2026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004228E-A1D3-107C-CD03-5E01B1840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8001"/>
            <a:ext cx="2906816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fr-FR" dirty="0" smtClean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51C997C-4506-BCCC-5373-325AA0E6A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8001"/>
            <a:ext cx="504083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94B63599-5DA0-BE42-AE37-88D1760620F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01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F0DD5AE-D4B6-0BBA-F815-5E6D54184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F8D695-BE9D-4BA8-B7B2-2FFA64C0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529444"/>
            <a:ext cx="10801349" cy="1793319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D7CC22-5920-FD0E-443A-D72872EE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868863"/>
            <a:ext cx="10801349" cy="12604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692" y="62272"/>
            <a:ext cx="1896502" cy="404587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11221279" y="424689"/>
            <a:ext cx="96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DESIR</a:t>
            </a:r>
            <a:endParaRPr lang="fr-F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655521"/>
            <a:ext cx="11221278" cy="0"/>
          </a:xfrm>
          <a:prstGeom prst="line">
            <a:avLst/>
          </a:prstGeom>
          <a:ln w="28575" cap="flat">
            <a:gradFill flip="none" rotWithShape="1">
              <a:gsLst>
                <a:gs pos="0">
                  <a:srgbClr val="000064"/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5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84"/>
            <a:ext cx="12611796" cy="655236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ED7D3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0E8317-6100-4728-184D-31EFF1753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11221279" y="424689"/>
            <a:ext cx="96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1D1D74"/>
                </a:solidFill>
                <a:latin typeface="Arial Narrow" panose="020B0606020202030204" pitchFamily="34" charset="0"/>
              </a:rPr>
              <a:t>DESIR</a:t>
            </a:r>
            <a:endParaRPr lang="fr-FR" sz="2000" dirty="0">
              <a:solidFill>
                <a:srgbClr val="1D1D74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 flipH="1">
            <a:off x="1" y="655521"/>
            <a:ext cx="11221278" cy="0"/>
          </a:xfrm>
          <a:prstGeom prst="line">
            <a:avLst/>
          </a:prstGeom>
          <a:ln w="28575" cap="flat">
            <a:gradFill flip="none" rotWithShape="1">
              <a:gsLst>
                <a:gs pos="46000">
                  <a:srgbClr val="9494BD"/>
                </a:gs>
                <a:gs pos="0">
                  <a:schemeClr val="bg1"/>
                </a:gs>
                <a:gs pos="100000">
                  <a:srgbClr val="1D1D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30" y="40121"/>
            <a:ext cx="1889990" cy="403198"/>
          </a:xfrm>
          <a:prstGeom prst="rect">
            <a:avLst/>
          </a:prstGeom>
        </p:spPr>
      </p:pic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B6450D56-F435-4A27-B920-5376803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4498" y="6318001"/>
            <a:ext cx="2906816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r>
              <a:rPr lang="fr-FR" dirty="0" smtClean="0"/>
              <a:t>Inspection ASNR du 11 décembre 2025</a:t>
            </a:r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13F17099-300B-92B2-0055-CA9B48C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18001"/>
            <a:ext cx="504083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fld id="{94B63599-5DA0-BE42-AE37-88D1760620F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 flipH="1">
            <a:off x="1" y="6318000"/>
            <a:ext cx="12189100" cy="0"/>
          </a:xfrm>
          <a:prstGeom prst="line">
            <a:avLst/>
          </a:prstGeom>
          <a:ln w="28575" cap="flat">
            <a:gradFill flip="none" rotWithShape="1">
              <a:gsLst>
                <a:gs pos="74000">
                  <a:srgbClr val="F9FCFF"/>
                </a:gs>
                <a:gs pos="0">
                  <a:srgbClr val="EEF8FF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e la date 1">
            <a:extLst>
              <a:ext uri="{FF2B5EF4-FFF2-40B4-BE49-F238E27FC236}">
                <a16:creationId xmlns:a16="http://schemas.microsoft.com/office/drawing/2014/main" id="{C3F002E4-6434-1420-E8D9-7B0AE58D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6450" y="6318001"/>
            <a:ext cx="1800225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r>
              <a:rPr lang="fr-FR" dirty="0" smtClean="0"/>
              <a:t>11/12/2025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34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E4176C-7890-FCDE-E3BA-7880D154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343025"/>
            <a:ext cx="5292725" cy="47863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3A68C2-03F0-D3C1-1C1F-532C8A01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343025"/>
            <a:ext cx="5292724" cy="47863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0E8317-6100-4728-184D-31EFF1753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0" y="2222500"/>
            <a:ext cx="4635500" cy="4635500"/>
          </a:xfrm>
          <a:prstGeom prst="rect">
            <a:avLst/>
          </a:prstGeom>
        </p:spPr>
      </p:pic>
      <p:sp>
        <p:nvSpPr>
          <p:cNvPr id="18" name="Espace réservé du pied de page 2">
            <a:extLst>
              <a:ext uri="{FF2B5EF4-FFF2-40B4-BE49-F238E27FC236}">
                <a16:creationId xmlns:a16="http://schemas.microsoft.com/office/drawing/2014/main" id="{B6450D56-F435-4A27-B920-5376803E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4498" y="6318001"/>
            <a:ext cx="2906816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r>
              <a:rPr lang="fr-FR" dirty="0" smtClean="0"/>
              <a:t>Inspection ASNR du 11 décembre 2025</a:t>
            </a:r>
          </a:p>
        </p:txBody>
      </p:sp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13F17099-300B-92B2-0055-CA9B48CA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325" y="6318001"/>
            <a:ext cx="504083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fld id="{94B63599-5DA0-BE42-AE37-88D1760620F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/>
          <p:cNvCxnSpPr/>
          <p:nvPr userDrawn="1"/>
        </p:nvCxnSpPr>
        <p:spPr>
          <a:xfrm flipH="1">
            <a:off x="1" y="6318000"/>
            <a:ext cx="12189100" cy="0"/>
          </a:xfrm>
          <a:prstGeom prst="line">
            <a:avLst/>
          </a:prstGeom>
          <a:ln w="28575" cap="flat">
            <a:gradFill flip="none" rotWithShape="1">
              <a:gsLst>
                <a:gs pos="74000">
                  <a:srgbClr val="F9FCFF"/>
                </a:gs>
                <a:gs pos="0">
                  <a:srgbClr val="EEF8FF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31889C5F-FFF3-528F-720C-6BB462D5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284"/>
            <a:ext cx="12611796" cy="655236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ED7D3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ZoneTexte 22"/>
          <p:cNvSpPr txBox="1"/>
          <p:nvPr userDrawn="1"/>
        </p:nvSpPr>
        <p:spPr>
          <a:xfrm>
            <a:off x="11221279" y="424689"/>
            <a:ext cx="96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1D1D74"/>
                </a:solidFill>
                <a:latin typeface="Arial Narrow" panose="020B0606020202030204" pitchFamily="34" charset="0"/>
              </a:rPr>
              <a:t>DESIR</a:t>
            </a:r>
            <a:endParaRPr lang="fr-FR" sz="2000" dirty="0">
              <a:solidFill>
                <a:srgbClr val="1D1D74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Connecteur droit 23"/>
          <p:cNvCxnSpPr/>
          <p:nvPr userDrawn="1"/>
        </p:nvCxnSpPr>
        <p:spPr>
          <a:xfrm flipH="1">
            <a:off x="1" y="655521"/>
            <a:ext cx="11221278" cy="0"/>
          </a:xfrm>
          <a:prstGeom prst="line">
            <a:avLst/>
          </a:prstGeom>
          <a:ln w="28575" cap="flat">
            <a:gradFill flip="none" rotWithShape="1">
              <a:gsLst>
                <a:gs pos="46000">
                  <a:srgbClr val="9494BD"/>
                </a:gs>
                <a:gs pos="0">
                  <a:schemeClr val="bg1"/>
                </a:gs>
                <a:gs pos="100000">
                  <a:srgbClr val="1D1D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30" y="40121"/>
            <a:ext cx="1889990" cy="403198"/>
          </a:xfrm>
          <a:prstGeom prst="rect">
            <a:avLst/>
          </a:prstGeom>
        </p:spPr>
      </p:pic>
      <p:sp>
        <p:nvSpPr>
          <p:cNvPr id="21" name="Espace réservé de la date 1">
            <a:extLst>
              <a:ext uri="{FF2B5EF4-FFF2-40B4-BE49-F238E27FC236}">
                <a16:creationId xmlns:a16="http://schemas.microsoft.com/office/drawing/2014/main" id="{C3F002E4-6434-1420-E8D9-7B0AE58D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6450" y="6318001"/>
            <a:ext cx="1800225" cy="540000"/>
          </a:xfrm>
        </p:spPr>
        <p:txBody>
          <a:bodyPr/>
          <a:lstStyle>
            <a:lvl1pPr>
              <a:defRPr>
                <a:solidFill>
                  <a:srgbClr val="1D1D74"/>
                </a:solidFill>
              </a:defRPr>
            </a:lvl1pPr>
          </a:lstStyle>
          <a:p>
            <a:r>
              <a:rPr lang="fr-FR" dirty="0" smtClean="0"/>
              <a:t>11/12/2025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16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image">
    <p:bg>
      <p:bgPr>
        <a:solidFill>
          <a:srgbClr val="CAC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nuage, plein air, arbre, ciel&#10;&#10;Description générée automatiquement">
            <a:extLst>
              <a:ext uri="{FF2B5EF4-FFF2-40B4-BE49-F238E27FC236}">
                <a16:creationId xmlns:a16="http://schemas.microsoft.com/office/drawing/2014/main" id="{3B74FEEB-0659-65A4-17DA-8B87A7290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89138"/>
            <a:ext cx="12192000" cy="48688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5E7EC10-206A-72F4-91BB-2E65EF32210F}"/>
              </a:ext>
            </a:extLst>
          </p:cNvPr>
          <p:cNvSpPr/>
          <p:nvPr userDrawn="1"/>
        </p:nvSpPr>
        <p:spPr>
          <a:xfrm flipV="1">
            <a:off x="0" y="6318000"/>
            <a:ext cx="12192000" cy="540000"/>
          </a:xfrm>
          <a:prstGeom prst="rect">
            <a:avLst/>
          </a:prstGeom>
          <a:solidFill>
            <a:schemeClr val="accent1">
              <a:alpha val="1961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56468BE-3B34-3303-2C99-8F14683F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3F207-F8D0-3ACE-24E8-74F55446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11/12/29025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E38B8B-5A56-E6EC-1201-BEE19CE4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Inspection ASNR du 11 décembre 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231E8B-B147-2D2A-6016-B2E54149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 rot="16200000">
            <a:off x="11273066" y="5939065"/>
            <a:ext cx="1622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O. Naves/</a:t>
            </a:r>
            <a:r>
              <a:rPr lang="fr-FR" sz="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Drakodrone</a:t>
            </a: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1221279" y="424689"/>
            <a:ext cx="96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1D1D74"/>
                </a:solidFill>
                <a:latin typeface="Arial Narrow" panose="020B0606020202030204" pitchFamily="34" charset="0"/>
              </a:rPr>
              <a:t>DESIR</a:t>
            </a:r>
            <a:endParaRPr lang="fr-FR" sz="2000" dirty="0">
              <a:solidFill>
                <a:srgbClr val="1D1D74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655521"/>
            <a:ext cx="11221278" cy="0"/>
          </a:xfrm>
          <a:prstGeom prst="line">
            <a:avLst/>
          </a:prstGeom>
          <a:ln w="28575" cap="flat">
            <a:gradFill flip="none" rotWithShape="1">
              <a:gsLst>
                <a:gs pos="46000">
                  <a:srgbClr val="9494BD"/>
                </a:gs>
                <a:gs pos="0">
                  <a:schemeClr val="bg1"/>
                </a:gs>
                <a:gs pos="100000">
                  <a:srgbClr val="1D1D7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730" y="40121"/>
            <a:ext cx="1889990" cy="4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3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solidFill>
          <a:srgbClr val="261F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A0C97-D4A6-5A81-BBDC-8810F9C79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3957811"/>
            <a:ext cx="10801350" cy="1439863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Image 6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A2EF189B-E94F-EF08-BB3E-E2B21280D1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213" y="1989138"/>
            <a:ext cx="3457575" cy="729933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6367750" y="2689315"/>
            <a:ext cx="1685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DESIR</a:t>
            </a:r>
            <a:endParaRPr lang="fr-FR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71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8250EB-B0C5-1B57-C3BE-6BA2B94C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290FDB-4BF6-552E-F9DE-E0BE6EB81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414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DA5BD8-C4D6-207B-4C7D-26B923588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96450" y="6318001"/>
            <a:ext cx="1800225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 smtClean="0"/>
              <a:t>11/12/2025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4228E-A1D3-107C-CD03-5E01B1840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4498" y="6318001"/>
            <a:ext cx="2906816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1C997C-4506-BCCC-5373-325AA0E6A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5325" y="6318001"/>
            <a:ext cx="504083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94B63599-5DA0-BE42-AE37-88D1760620F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460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5" r:id="rId3"/>
    <p:sldLayoutId id="2147483652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orient="horz" pos="3861" userDrawn="1">
          <p15:clr>
            <a:srgbClr val="547EBF"/>
          </p15:clr>
        </p15:guide>
        <p15:guide id="3" pos="7242" userDrawn="1">
          <p15:clr>
            <a:srgbClr val="547EBF"/>
          </p15:clr>
        </p15:guide>
        <p15:guide id="4" pos="438" userDrawn="1">
          <p15:clr>
            <a:srgbClr val="547EBF"/>
          </p15:clr>
        </p15:guide>
        <p15:guide id="5" pos="2751" userDrawn="1">
          <p15:clr>
            <a:srgbClr val="F26B43"/>
          </p15:clr>
        </p15:guide>
        <p15:guide id="6" pos="5065" userDrawn="1">
          <p15:clr>
            <a:srgbClr val="F26B43"/>
          </p15:clr>
        </p15:guide>
        <p15:guide id="7" pos="3840" userDrawn="1">
          <p15:clr>
            <a:srgbClr val="FDE53C"/>
          </p15:clr>
        </p15:guide>
        <p15:guide id="8" orient="horz" pos="2160" userDrawn="1">
          <p15:clr>
            <a:srgbClr val="FDE53C"/>
          </p15:clr>
        </p15:guide>
        <p15:guide id="9" orient="horz" pos="1253" userDrawn="1">
          <p15:clr>
            <a:srgbClr val="F26B43"/>
          </p15:clr>
        </p15:guide>
        <p15:guide id="10" pos="1572" userDrawn="1">
          <p15:clr>
            <a:srgbClr val="9FCC3B"/>
          </p15:clr>
        </p15:guide>
        <p15:guide id="11" pos="6108" userDrawn="1">
          <p15:clr>
            <a:srgbClr val="9FCC3B"/>
          </p15:clr>
        </p15:guide>
        <p15:guide id="12" orient="horz" pos="3067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4929" userDrawn="1">
          <p15:clr>
            <a:srgbClr val="F26B43"/>
          </p15:clr>
        </p15:guide>
        <p15:guide id="15" pos="3772" userDrawn="1">
          <p15:clr>
            <a:srgbClr val="FBAE40"/>
          </p15:clr>
        </p15:guide>
        <p15:guide id="16" pos="3908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325" y="1979525"/>
            <a:ext cx="10801349" cy="228097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Projet SP2 - DESIR</a:t>
            </a:r>
            <a:br>
              <a:rPr lang="fr-FR" sz="5400" dirty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</a:br>
            <a:r>
              <a:rPr lang="fr-FR" sz="5400" dirty="0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</a:t>
            </a:r>
            <a:r>
              <a:rPr lang="fr-FR" sz="5400" dirty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DESIR</a:t>
            </a:r>
            <a:br>
              <a:rPr lang="fr-FR" sz="5400" dirty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</a:br>
            <a:r>
              <a:rPr lang="fr-FR" sz="5400" dirty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Caen, </a:t>
            </a:r>
            <a:r>
              <a:rPr lang="fr-FR" sz="5400" dirty="0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05-06 </a:t>
            </a:r>
            <a:r>
              <a:rPr lang="fr-FR" sz="5400" dirty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février </a:t>
            </a:r>
            <a:r>
              <a:rPr lang="fr-FR" sz="5400" dirty="0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2026</a:t>
            </a:r>
            <a:endParaRPr lang="fr-FR" sz="5400" dirty="0">
              <a:solidFill>
                <a:schemeClr val="tx1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Contrôle commande informatique</a:t>
            </a:r>
          </a:p>
          <a:p>
            <a:pPr algn="ctr"/>
            <a:r>
              <a:rPr lang="fr-FR" sz="4000" dirty="0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Ludovic Paris</a:t>
            </a:r>
            <a:endParaRPr lang="fr-FR" sz="4000" dirty="0">
              <a:solidFill>
                <a:schemeClr val="tx1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2. EPICS et les </a:t>
            </a:r>
            <a:r>
              <a:rPr lang="fr-FR" sz="5400" dirty="0" err="1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IOCs</a:t>
            </a:r>
            <a:endParaRPr lang="fr-FR" sz="5400" dirty="0">
              <a:solidFill>
                <a:schemeClr val="tx1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6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11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2.1. EPICS et </a:t>
            </a:r>
            <a:r>
              <a:rPr lang="fr-FR" dirty="0" err="1" smtClean="0">
                <a:latin typeface="72 Monospace" panose="020B0509030603020204" pitchFamily="49" charset="0"/>
                <a:cs typeface="72 Monospace" panose="020B0509030603020204" pitchFamily="49" charset="0"/>
              </a:rPr>
              <a:t>IOCs</a:t>
            </a:r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 – Focus démonstrateur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43" name="Groupe 42"/>
          <p:cNvGrpSpPr/>
          <p:nvPr/>
        </p:nvGrpSpPr>
        <p:grpSpPr>
          <a:xfrm>
            <a:off x="695325" y="1160002"/>
            <a:ext cx="3228017" cy="956682"/>
            <a:chOff x="992964" y="4606052"/>
            <a:chExt cx="2208065" cy="1261872"/>
          </a:xfrm>
        </p:grpSpPr>
        <p:sp>
          <p:nvSpPr>
            <p:cNvPr id="44" name="Rectangle avec coins rognés en diagonale 43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1130041" y="4650043"/>
              <a:ext cx="1933136" cy="1148729"/>
              <a:chOff x="1129656" y="4619710"/>
              <a:chExt cx="1933136" cy="1148729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1927801" y="4619710"/>
                <a:ext cx="336847" cy="52774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41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1129656" y="5078307"/>
                <a:ext cx="1933136" cy="69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équipements à connecter pour le démonstrateur.</a:t>
                </a:r>
                <a:endParaRPr lang="fr-FR" sz="1400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48" name="Groupe 47"/>
          <p:cNvGrpSpPr/>
          <p:nvPr/>
        </p:nvGrpSpPr>
        <p:grpSpPr>
          <a:xfrm>
            <a:off x="707495" y="3428024"/>
            <a:ext cx="10784703" cy="963205"/>
            <a:chOff x="992964" y="4606052"/>
            <a:chExt cx="2208065" cy="1261872"/>
          </a:xfrm>
        </p:grpSpPr>
        <p:sp>
          <p:nvSpPr>
            <p:cNvPr id="49" name="Rectangle avec coins rognés en diagonale 48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50" name="Groupe 49"/>
            <p:cNvGrpSpPr/>
            <p:nvPr/>
          </p:nvGrpSpPr>
          <p:grpSpPr>
            <a:xfrm>
              <a:off x="1128482" y="4760866"/>
              <a:ext cx="1933136" cy="1075548"/>
              <a:chOff x="1128097" y="4730533"/>
              <a:chExt cx="1933136" cy="1075548"/>
            </a:xfrm>
          </p:grpSpPr>
          <p:sp>
            <p:nvSpPr>
              <p:cNvPr id="51" name="ZoneTexte 50"/>
              <p:cNvSpPr txBox="1"/>
              <p:nvPr/>
            </p:nvSpPr>
            <p:spPr>
              <a:xfrm>
                <a:off x="2046200" y="4730533"/>
                <a:ext cx="10082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14</a:t>
                </a:r>
                <a:endParaRPr lang="fr-FR" sz="2000" b="1" dirty="0">
                  <a:solidFill>
                    <a:schemeClr val="accent6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1128097" y="5039981"/>
                <a:ext cx="1933136" cy="7661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chemeClr val="accent6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équipements sont à générer via </a:t>
                </a:r>
                <a:r>
                  <a:rPr lang="fr-FR" sz="16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genioc-opcua</a:t>
                </a:r>
                <a:r>
                  <a:rPr lang="fr-FR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</a:t>
                </a:r>
                <a:r>
                  <a:rPr lang="fr-FR" sz="1600" dirty="0" smtClean="0">
                    <a:solidFill>
                      <a:schemeClr val="accent6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et seront </a:t>
                </a:r>
                <a:r>
                  <a:rPr lang="fr-FR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directement prêt à être testé sur la ligne.</a:t>
                </a:r>
                <a:endParaRPr lang="fr-FR" sz="1600" dirty="0">
                  <a:solidFill>
                    <a:schemeClr val="accent6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53" name="Groupe 52"/>
          <p:cNvGrpSpPr/>
          <p:nvPr/>
        </p:nvGrpSpPr>
        <p:grpSpPr>
          <a:xfrm>
            <a:off x="673648" y="4597593"/>
            <a:ext cx="3483846" cy="678057"/>
            <a:chOff x="686492" y="2654369"/>
            <a:chExt cx="1788309" cy="984106"/>
          </a:xfrm>
        </p:grpSpPr>
        <p:sp>
          <p:nvSpPr>
            <p:cNvPr id="54" name="Rectangle 53"/>
            <p:cNvSpPr/>
            <p:nvPr/>
          </p:nvSpPr>
          <p:spPr>
            <a:xfrm flipH="1">
              <a:off x="695327" y="2654369"/>
              <a:ext cx="1779474" cy="984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686492" y="2756147"/>
              <a:ext cx="1779475" cy="390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JFR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695326" y="3154001"/>
              <a:ext cx="1779475" cy="270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Jauge Full Range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4358207" y="4597592"/>
            <a:ext cx="3466640" cy="678057"/>
            <a:chOff x="2577830" y="2654368"/>
            <a:chExt cx="1779477" cy="984106"/>
          </a:xfrm>
        </p:grpSpPr>
        <p:sp>
          <p:nvSpPr>
            <p:cNvPr id="58" name="Rectangle avec coins rognés en diagonale 57"/>
            <p:cNvSpPr/>
            <p:nvPr/>
          </p:nvSpPr>
          <p:spPr>
            <a:xfrm>
              <a:off x="2577833" y="2654368"/>
              <a:ext cx="1779474" cy="984106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577830" y="2742725"/>
              <a:ext cx="1779475" cy="46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VI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577832" y="3154005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Vanne d’isolement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8025562" y="4597592"/>
            <a:ext cx="3466640" cy="678057"/>
            <a:chOff x="4460336" y="2654368"/>
            <a:chExt cx="1779477" cy="984106"/>
          </a:xfrm>
        </p:grpSpPr>
        <p:sp>
          <p:nvSpPr>
            <p:cNvPr id="62" name="Rectangle 61"/>
            <p:cNvSpPr/>
            <p:nvPr/>
          </p:nvSpPr>
          <p:spPr>
            <a:xfrm>
              <a:off x="4460339" y="2654368"/>
              <a:ext cx="1779474" cy="984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460336" y="2779610"/>
              <a:ext cx="1779475" cy="46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GT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4460338" y="3154005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Groupe Turbo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690653" y="5531449"/>
            <a:ext cx="3471308" cy="678057"/>
            <a:chOff x="692927" y="3764384"/>
            <a:chExt cx="1781873" cy="984106"/>
          </a:xfrm>
        </p:grpSpPr>
        <p:sp>
          <p:nvSpPr>
            <p:cNvPr id="66" name="Rectangle avec coins rognés en diagonale 65"/>
            <p:cNvSpPr/>
            <p:nvPr/>
          </p:nvSpPr>
          <p:spPr>
            <a:xfrm>
              <a:off x="695326" y="3764384"/>
              <a:ext cx="1779474" cy="984106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692927" y="3830958"/>
              <a:ext cx="1779475" cy="46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AF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95325" y="4264015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Arrêt Faisceau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4362676" y="5531448"/>
            <a:ext cx="3466638" cy="678057"/>
            <a:chOff x="2577830" y="3764383"/>
            <a:chExt cx="1779476" cy="984106"/>
          </a:xfrm>
        </p:grpSpPr>
        <p:sp>
          <p:nvSpPr>
            <p:cNvPr id="70" name="Rectangle avec coins rognés en diagonale 69"/>
            <p:cNvSpPr/>
            <p:nvPr/>
          </p:nvSpPr>
          <p:spPr>
            <a:xfrm>
              <a:off x="2577832" y="3764383"/>
              <a:ext cx="1779474" cy="984106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2577830" y="3830958"/>
              <a:ext cx="1779475" cy="46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CF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2577831" y="4264014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Coupe de Faraday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8030026" y="5531448"/>
            <a:ext cx="3466644" cy="678057"/>
            <a:chOff x="695321" y="4864782"/>
            <a:chExt cx="1779479" cy="984106"/>
          </a:xfrm>
        </p:grpSpPr>
        <p:sp>
          <p:nvSpPr>
            <p:cNvPr id="74" name="Rectangle 73"/>
            <p:cNvSpPr/>
            <p:nvPr/>
          </p:nvSpPr>
          <p:spPr>
            <a:xfrm flipH="1" flipV="1">
              <a:off x="695326" y="4864782"/>
              <a:ext cx="1779474" cy="984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95321" y="4931357"/>
              <a:ext cx="1779475" cy="46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RED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695325" y="5364413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Réducteur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8327673" y="1165152"/>
            <a:ext cx="3228017" cy="956682"/>
            <a:chOff x="992964" y="4606052"/>
            <a:chExt cx="2208065" cy="1261872"/>
          </a:xfrm>
        </p:grpSpPr>
        <p:sp>
          <p:nvSpPr>
            <p:cNvPr id="78" name="Rectangle avec coins rognés en diagonale 77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1066035" y="4650043"/>
              <a:ext cx="2010168" cy="1147953"/>
              <a:chOff x="1065650" y="4619710"/>
              <a:chExt cx="2010168" cy="1147953"/>
            </a:xfrm>
          </p:grpSpPr>
          <p:sp>
            <p:nvSpPr>
              <p:cNvPr id="80" name="ZoneTexte 79"/>
              <p:cNvSpPr txBox="1"/>
              <p:nvPr/>
            </p:nvSpPr>
            <p:spPr>
              <a:xfrm>
                <a:off x="1875172" y="4619710"/>
                <a:ext cx="442111" cy="52774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65%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1065650" y="5077531"/>
                <a:ext cx="2010168" cy="69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Soit 27 équipements</a:t>
                </a:r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sont aujourd’hui </a:t>
                </a:r>
                <a:r>
                  <a:rPr lang="fr-FR" sz="14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fonctionnels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</a:t>
                </a:r>
              </a:p>
            </p:txBody>
          </p:sp>
        </p:grpSp>
      </p:grpSp>
      <p:grpSp>
        <p:nvGrpSpPr>
          <p:cNvPr id="82" name="Groupe 81"/>
          <p:cNvGrpSpPr/>
          <p:nvPr/>
        </p:nvGrpSpPr>
        <p:grpSpPr>
          <a:xfrm>
            <a:off x="4465344" y="1160994"/>
            <a:ext cx="3228017" cy="956682"/>
            <a:chOff x="992964" y="4606052"/>
            <a:chExt cx="2208065" cy="1261872"/>
          </a:xfrm>
        </p:grpSpPr>
        <p:sp>
          <p:nvSpPr>
            <p:cNvPr id="83" name="Rectangle avec coins rognés en diagonale 82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84" name="Groupe 83"/>
            <p:cNvGrpSpPr/>
            <p:nvPr/>
          </p:nvGrpSpPr>
          <p:grpSpPr>
            <a:xfrm>
              <a:off x="1071137" y="4650043"/>
              <a:ext cx="2047449" cy="1147421"/>
              <a:chOff x="1070752" y="4619710"/>
              <a:chExt cx="2047449" cy="1147421"/>
            </a:xfrm>
          </p:grpSpPr>
          <p:sp>
            <p:nvSpPr>
              <p:cNvPr id="85" name="ZoneTexte 84"/>
              <p:cNvSpPr txBox="1"/>
              <p:nvPr/>
            </p:nvSpPr>
            <p:spPr>
              <a:xfrm>
                <a:off x="1822539" y="4619710"/>
                <a:ext cx="547375" cy="52774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100%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86" name="ZoneTexte 85"/>
              <p:cNvSpPr txBox="1"/>
              <p:nvPr/>
            </p:nvSpPr>
            <p:spPr>
              <a:xfrm>
                <a:off x="1070752" y="5076999"/>
                <a:ext cx="2047449" cy="69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Soit l’ensemble des </a:t>
                </a:r>
                <a:r>
                  <a:rPr lang="fr-FR" sz="14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équipements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sont </a:t>
                </a:r>
                <a:r>
                  <a:rPr lang="fr-FR" sz="14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définis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</a:t>
                </a:r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695325" y="2270130"/>
            <a:ext cx="3228017" cy="956682"/>
            <a:chOff x="992964" y="4606052"/>
            <a:chExt cx="2208065" cy="1261872"/>
          </a:xfrm>
        </p:grpSpPr>
        <p:sp>
          <p:nvSpPr>
            <p:cNvPr id="88" name="Rectangle avec coins rognés en diagonale 87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89" name="Groupe 88"/>
            <p:cNvGrpSpPr/>
            <p:nvPr/>
          </p:nvGrpSpPr>
          <p:grpSpPr>
            <a:xfrm>
              <a:off x="1130041" y="4650043"/>
              <a:ext cx="1933136" cy="1148729"/>
              <a:chOff x="1129656" y="4619710"/>
              <a:chExt cx="1933136" cy="1148729"/>
            </a:xfrm>
          </p:grpSpPr>
          <p:sp>
            <p:nvSpPr>
              <p:cNvPr id="90" name="ZoneTexte 89"/>
              <p:cNvSpPr txBox="1"/>
              <p:nvPr/>
            </p:nvSpPr>
            <p:spPr>
              <a:xfrm>
                <a:off x="1980434" y="4619710"/>
                <a:ext cx="231582" cy="52774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4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1129656" y="5078307"/>
                <a:ext cx="1933136" cy="69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IOCs</a:t>
                </a:r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à créer pour le démonstrateur.</a:t>
                </a:r>
                <a:endParaRPr lang="fr-FR" sz="1400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92" name="Groupe 91"/>
          <p:cNvGrpSpPr/>
          <p:nvPr/>
        </p:nvGrpSpPr>
        <p:grpSpPr>
          <a:xfrm>
            <a:off x="8327673" y="2275280"/>
            <a:ext cx="3228017" cy="956682"/>
            <a:chOff x="992964" y="4606052"/>
            <a:chExt cx="2208065" cy="1261872"/>
          </a:xfrm>
        </p:grpSpPr>
        <p:sp>
          <p:nvSpPr>
            <p:cNvPr id="93" name="Rectangle avec coins rognés en diagonale 92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94" name="Groupe 93"/>
            <p:cNvGrpSpPr/>
            <p:nvPr/>
          </p:nvGrpSpPr>
          <p:grpSpPr>
            <a:xfrm>
              <a:off x="1066035" y="4650043"/>
              <a:ext cx="2010168" cy="1147953"/>
              <a:chOff x="1065650" y="4619710"/>
              <a:chExt cx="2010168" cy="1147953"/>
            </a:xfrm>
          </p:grpSpPr>
          <p:sp>
            <p:nvSpPr>
              <p:cNvPr id="95" name="ZoneTexte 94"/>
              <p:cNvSpPr txBox="1"/>
              <p:nvPr/>
            </p:nvSpPr>
            <p:spPr>
              <a:xfrm>
                <a:off x="1875172" y="4619710"/>
                <a:ext cx="442111" cy="52774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50%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96" name="ZoneTexte 95"/>
              <p:cNvSpPr txBox="1"/>
              <p:nvPr/>
            </p:nvSpPr>
            <p:spPr>
              <a:xfrm>
                <a:off x="1065650" y="5077531"/>
                <a:ext cx="2010168" cy="69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Soit </a:t>
                </a:r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2 </a:t>
                </a:r>
                <a:r>
                  <a:rPr lang="fr-FR" sz="1400" dirty="0" err="1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IOCs</a:t>
                </a:r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sont 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aujourd’hui </a:t>
                </a:r>
                <a:r>
                  <a:rPr lang="fr-FR" sz="14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fonctionnels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</a:t>
                </a:r>
              </a:p>
            </p:txBody>
          </p:sp>
        </p:grpSp>
      </p:grpSp>
      <p:grpSp>
        <p:nvGrpSpPr>
          <p:cNvPr id="97" name="Groupe 96"/>
          <p:cNvGrpSpPr/>
          <p:nvPr/>
        </p:nvGrpSpPr>
        <p:grpSpPr>
          <a:xfrm>
            <a:off x="4465344" y="2271122"/>
            <a:ext cx="3228017" cy="956682"/>
            <a:chOff x="992964" y="4606052"/>
            <a:chExt cx="2208065" cy="1261872"/>
          </a:xfrm>
        </p:grpSpPr>
        <p:sp>
          <p:nvSpPr>
            <p:cNvPr id="98" name="Rectangle avec coins rognés en diagonale 97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99" name="Groupe 98"/>
            <p:cNvGrpSpPr/>
            <p:nvPr/>
          </p:nvGrpSpPr>
          <p:grpSpPr>
            <a:xfrm>
              <a:off x="1071137" y="4650043"/>
              <a:ext cx="2047449" cy="1147421"/>
              <a:chOff x="1070752" y="4619710"/>
              <a:chExt cx="2047449" cy="1147421"/>
            </a:xfrm>
          </p:grpSpPr>
          <p:sp>
            <p:nvSpPr>
              <p:cNvPr id="100" name="ZoneTexte 99"/>
              <p:cNvSpPr txBox="1"/>
              <p:nvPr/>
            </p:nvSpPr>
            <p:spPr>
              <a:xfrm>
                <a:off x="1822540" y="4619710"/>
                <a:ext cx="547375" cy="52774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100%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101" name="ZoneTexte 100"/>
              <p:cNvSpPr txBox="1"/>
              <p:nvPr/>
            </p:nvSpPr>
            <p:spPr>
              <a:xfrm>
                <a:off x="1070752" y="5076999"/>
                <a:ext cx="2047449" cy="69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Soit l’ensemble des </a:t>
                </a:r>
                <a:r>
                  <a:rPr lang="fr-FR" sz="1400" b="1" dirty="0" err="1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IOCs</a:t>
                </a:r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sont </a:t>
                </a:r>
                <a:r>
                  <a:rPr lang="fr-FR" sz="14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définis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02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12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2.2. EPICS et </a:t>
            </a:r>
            <a:r>
              <a:rPr lang="fr-FR" dirty="0" err="1" smtClean="0">
                <a:latin typeface="72 Monospace" panose="020B0509030603020204" pitchFamily="49" charset="0"/>
                <a:cs typeface="72 Monospace" panose="020B0509030603020204" pitchFamily="49" charset="0"/>
              </a:rPr>
              <a:t>IOCs</a:t>
            </a:r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 –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DESIR global</a:t>
            </a: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5213"/>
              </p:ext>
            </p:extLst>
          </p:nvPr>
        </p:nvGraphicFramePr>
        <p:xfrm>
          <a:off x="695325" y="1026415"/>
          <a:ext cx="5574915" cy="5144233"/>
        </p:xfrm>
        <a:graphic>
          <a:graphicData uri="http://schemas.openxmlformats.org/drawingml/2006/table">
            <a:tbl>
              <a:tblPr/>
              <a:tblGrid>
                <a:gridCol w="2505270">
                  <a:extLst>
                    <a:ext uri="{9D8B030D-6E8A-4147-A177-3AD203B41FA5}">
                      <a16:colId xmlns:a16="http://schemas.microsoft.com/office/drawing/2014/main" val="2084494304"/>
                    </a:ext>
                  </a:extLst>
                </a:gridCol>
                <a:gridCol w="1665592">
                  <a:extLst>
                    <a:ext uri="{9D8B030D-6E8A-4147-A177-3AD203B41FA5}">
                      <a16:colId xmlns:a16="http://schemas.microsoft.com/office/drawing/2014/main" val="1306457371"/>
                    </a:ext>
                  </a:extLst>
                </a:gridCol>
                <a:gridCol w="344131">
                  <a:extLst>
                    <a:ext uri="{9D8B030D-6E8A-4147-A177-3AD203B41FA5}">
                      <a16:colId xmlns:a16="http://schemas.microsoft.com/office/drawing/2014/main" val="1371571708"/>
                    </a:ext>
                  </a:extLst>
                </a:gridCol>
                <a:gridCol w="1059922">
                  <a:extLst>
                    <a:ext uri="{9D8B030D-6E8A-4147-A177-3AD203B41FA5}">
                      <a16:colId xmlns:a16="http://schemas.microsoft.com/office/drawing/2014/main" val="57545090"/>
                    </a:ext>
                  </a:extLst>
                </a:gridCol>
              </a:tblGrid>
              <a:tr h="451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Equipements DESIR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(Hors plateformes)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LS - LT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LHR - LSD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LHD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434100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GT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86711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RPC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331578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VANNE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6917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JAUGE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93962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ESV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247786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ESI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40653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ESP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685280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584564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QE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40040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31982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0588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PFE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08604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CF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155579"/>
                  </a:ext>
                </a:extLst>
              </a:tr>
              <a:tr h="257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AF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04870"/>
                  </a:ext>
                </a:extLst>
              </a:tr>
              <a:tr h="2707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RED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8114"/>
                  </a:ext>
                </a:extLst>
              </a:tr>
              <a:tr h="2707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ELEC-PR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694183"/>
                  </a:ext>
                </a:extLst>
              </a:tr>
              <a:tr h="2707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ISEG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07695"/>
                  </a:ext>
                </a:extLst>
              </a:tr>
              <a:tr h="2707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575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661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1236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06800"/>
                  </a:ext>
                </a:extLst>
              </a:tr>
            </a:tbl>
          </a:graphicData>
        </a:graphic>
      </p:graphicFrame>
      <p:grpSp>
        <p:nvGrpSpPr>
          <p:cNvPr id="102" name="Groupe 101"/>
          <p:cNvGrpSpPr/>
          <p:nvPr/>
        </p:nvGrpSpPr>
        <p:grpSpPr>
          <a:xfrm>
            <a:off x="6979407" y="1026414"/>
            <a:ext cx="4517266" cy="1117579"/>
            <a:chOff x="992964" y="4606052"/>
            <a:chExt cx="2208065" cy="1261872"/>
          </a:xfrm>
        </p:grpSpPr>
        <p:sp>
          <p:nvSpPr>
            <p:cNvPr id="103" name="Rectangle avec coins rognés en diagonale 102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104" name="Groupe 103"/>
            <p:cNvGrpSpPr/>
            <p:nvPr/>
          </p:nvGrpSpPr>
          <p:grpSpPr>
            <a:xfrm>
              <a:off x="1025038" y="4762401"/>
              <a:ext cx="2140258" cy="969939"/>
              <a:chOff x="1024653" y="4732068"/>
              <a:chExt cx="2140258" cy="969939"/>
            </a:xfrm>
          </p:grpSpPr>
          <p:sp>
            <p:nvSpPr>
              <p:cNvPr id="105" name="ZoneTexte 104"/>
              <p:cNvSpPr txBox="1"/>
              <p:nvPr/>
            </p:nvSpPr>
            <p:spPr>
              <a:xfrm>
                <a:off x="1899206" y="4732068"/>
                <a:ext cx="391152" cy="371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1195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1024653" y="5111233"/>
                <a:ext cx="2140258" cy="59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Nombre d’équipement restant à créer pour l’ensemble de DESIR.</a:t>
                </a:r>
                <a:endParaRPr lang="fr-FR" sz="14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sp>
        <p:nvSpPr>
          <p:cNvPr id="7" name="ZoneTexte 6"/>
          <p:cNvSpPr txBox="1"/>
          <p:nvPr/>
        </p:nvSpPr>
        <p:spPr>
          <a:xfrm>
            <a:off x="673798" y="6164111"/>
            <a:ext cx="5617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Merci à Karine L. pour le décompte des équipements.</a:t>
            </a:r>
            <a:endParaRPr lang="fr-FR" sz="1200" b="1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6979407" y="5053069"/>
            <a:ext cx="4517266" cy="1117579"/>
            <a:chOff x="992964" y="4606052"/>
            <a:chExt cx="2208065" cy="1261872"/>
          </a:xfrm>
        </p:grpSpPr>
        <p:sp>
          <p:nvSpPr>
            <p:cNvPr id="29" name="Rectangle avec coins rognés en diagonale 28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1025038" y="4762401"/>
              <a:ext cx="2140258" cy="969939"/>
              <a:chOff x="1024653" y="4732068"/>
              <a:chExt cx="2140258" cy="969939"/>
            </a:xfrm>
          </p:grpSpPr>
          <p:sp>
            <p:nvSpPr>
              <p:cNvPr id="31" name="ZoneTexte 30"/>
              <p:cNvSpPr txBox="1"/>
              <p:nvPr/>
            </p:nvSpPr>
            <p:spPr>
              <a:xfrm>
                <a:off x="1936816" y="4732068"/>
                <a:ext cx="315930" cy="451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262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1024653" y="5111233"/>
                <a:ext cx="2140258" cy="59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Nombre d’équipement restant à créer de </a:t>
                </a:r>
                <a:r>
                  <a:rPr lang="fr-FR" sz="14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type profil et </a:t>
                </a:r>
                <a:r>
                  <a:rPr lang="fr-FR" sz="1400" b="1" dirty="0" err="1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elec-pr</a:t>
                </a:r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</a:t>
                </a:r>
                <a:endParaRPr lang="fr-FR" sz="1400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33" name="Groupe 32"/>
          <p:cNvGrpSpPr/>
          <p:nvPr/>
        </p:nvGrpSpPr>
        <p:grpSpPr>
          <a:xfrm>
            <a:off x="6975664" y="3710850"/>
            <a:ext cx="4517266" cy="1117579"/>
            <a:chOff x="992964" y="4606052"/>
            <a:chExt cx="2208065" cy="1261872"/>
          </a:xfrm>
        </p:grpSpPr>
        <p:sp>
          <p:nvSpPr>
            <p:cNvPr id="34" name="Rectangle avec coins rognés en diagonale 33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1025038" y="4762401"/>
              <a:ext cx="2140258" cy="969939"/>
              <a:chOff x="1024653" y="4732068"/>
              <a:chExt cx="2140258" cy="969939"/>
            </a:xfrm>
          </p:grpSpPr>
          <p:sp>
            <p:nvSpPr>
              <p:cNvPr id="36" name="ZoneTexte 35"/>
              <p:cNvSpPr txBox="1"/>
              <p:nvPr/>
            </p:nvSpPr>
            <p:spPr>
              <a:xfrm>
                <a:off x="1936817" y="4732068"/>
                <a:ext cx="315930" cy="451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309</a:t>
                </a: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1024653" y="5111233"/>
                <a:ext cx="2140258" cy="59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Nombre d’équipement restant à créer de </a:t>
                </a:r>
                <a:r>
                  <a:rPr lang="fr-FR" sz="14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type alimentation</a:t>
                </a:r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</a:t>
                </a:r>
                <a:endParaRPr lang="fr-FR" sz="1400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6979407" y="2368632"/>
            <a:ext cx="4517266" cy="1117579"/>
            <a:chOff x="992964" y="4606052"/>
            <a:chExt cx="2208065" cy="1261872"/>
          </a:xfrm>
        </p:grpSpPr>
        <p:sp>
          <p:nvSpPr>
            <p:cNvPr id="39" name="Rectangle avec coins rognés en diagonale 38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1025038" y="4762401"/>
              <a:ext cx="2140258" cy="969939"/>
              <a:chOff x="1024653" y="4732068"/>
              <a:chExt cx="2140258" cy="969939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1936816" y="4732068"/>
                <a:ext cx="315930" cy="451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624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1024653" y="5111233"/>
                <a:ext cx="2140258" cy="59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Nombre d’équipement restant à </a:t>
                </a:r>
                <a:r>
                  <a:rPr lang="fr-FR" sz="14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créer via </a:t>
                </a:r>
                <a:r>
                  <a:rPr lang="fr-FR" sz="1400" b="1" dirty="0" err="1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genioc-opcua</a:t>
                </a:r>
                <a:r>
                  <a:rPr lang="fr-FR" sz="14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</a:t>
                </a:r>
              </a:p>
            </p:txBody>
          </p:sp>
        </p:grpSp>
      </p:grpSp>
      <p:sp>
        <p:nvSpPr>
          <p:cNvPr id="43" name="ZoneTexte 42"/>
          <p:cNvSpPr txBox="1"/>
          <p:nvPr/>
        </p:nvSpPr>
        <p:spPr>
          <a:xfrm>
            <a:off x="6429056" y="6144462"/>
            <a:ext cx="5617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Décompte à titre indicatif.</a:t>
            </a:r>
            <a:endParaRPr lang="fr-FR" sz="1200" b="1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3</a:t>
            </a:r>
            <a:r>
              <a:rPr lang="fr-FR" sz="5400" dirty="0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. Logiciels de contrôle commande</a:t>
            </a:r>
            <a:endParaRPr lang="fr-FR" sz="5400" dirty="0">
              <a:solidFill>
                <a:schemeClr val="tx1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6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14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3.1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. Logiciels de </a:t>
            </a:r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CC - </a:t>
            </a:r>
            <a:r>
              <a:rPr lang="fr-FR" dirty="0" err="1" smtClean="0">
                <a:latin typeface="72 Monospace" panose="020B0509030603020204" pitchFamily="49" charset="0"/>
                <a:cs typeface="72 Monospace" panose="020B0509030603020204" pitchFamily="49" charset="0"/>
              </a:rPr>
              <a:t>Phoebus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44" name="img968510" descr="c015423d-414e-43c5-9da1-f27464454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9" y="2740106"/>
            <a:ext cx="6587228" cy="308259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g307022" descr="a54474e2-56c8-420b-a29c-b6b05f16c9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9"/>
          <a:stretch/>
        </p:blipFill>
        <p:spPr bwMode="auto">
          <a:xfrm>
            <a:off x="7824575" y="2740105"/>
            <a:ext cx="3595705" cy="308259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1131717" y="5908655"/>
            <a:ext cx="556165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Figure 1. Application </a:t>
            </a:r>
            <a:r>
              <a:rPr lang="fr-FR" sz="1200" b="1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grand_synoptique_desir</a:t>
            </a:r>
            <a:endParaRPr lang="fr-FR" sz="1200" b="1" dirty="0" smtClean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59083" y="5908654"/>
            <a:ext cx="392668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Figure 2. Application </a:t>
            </a:r>
            <a:r>
              <a:rPr lang="fr-FR" sz="1200" b="1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arret_faisceau</a:t>
            </a:r>
            <a:endParaRPr lang="fr-FR" sz="1200" b="1" dirty="0" smtClean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618929" y="1182981"/>
            <a:ext cx="2932065" cy="1261872"/>
            <a:chOff x="992964" y="4606052"/>
            <a:chExt cx="2208065" cy="1261872"/>
          </a:xfrm>
        </p:grpSpPr>
        <p:sp>
          <p:nvSpPr>
            <p:cNvPr id="49" name="Rectangle avec coins rognés en diagonale 48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50" name="Groupe 49"/>
            <p:cNvGrpSpPr/>
            <p:nvPr/>
          </p:nvGrpSpPr>
          <p:grpSpPr>
            <a:xfrm>
              <a:off x="1047235" y="4897179"/>
              <a:ext cx="2099531" cy="648839"/>
              <a:chOff x="1046850" y="4866846"/>
              <a:chExt cx="2099531" cy="648839"/>
            </a:xfrm>
          </p:grpSpPr>
          <p:sp>
            <p:nvSpPr>
              <p:cNvPr id="51" name="ZoneTexte 50"/>
              <p:cNvSpPr txBox="1"/>
              <p:nvPr/>
            </p:nvSpPr>
            <p:spPr>
              <a:xfrm>
                <a:off x="1419028" y="4866846"/>
                <a:ext cx="13559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Nouveau Widget</a:t>
                </a:r>
                <a:endParaRPr lang="fr-FR" sz="20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1046850" y="5238686"/>
                <a:ext cx="20995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accent3">
                        <a:lumMod val="50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Gestion des défauts et états</a:t>
                </a:r>
                <a:endParaRPr lang="fr-FR" sz="1200" dirty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53" name="Groupe 52"/>
          <p:cNvGrpSpPr/>
          <p:nvPr/>
        </p:nvGrpSpPr>
        <p:grpSpPr>
          <a:xfrm>
            <a:off x="4553570" y="1182981"/>
            <a:ext cx="2932063" cy="1261872"/>
            <a:chOff x="992964" y="4606052"/>
            <a:chExt cx="2208065" cy="1261872"/>
          </a:xfrm>
        </p:grpSpPr>
        <p:sp>
          <p:nvSpPr>
            <p:cNvPr id="54" name="Rectangle avec coins rognés en diagonale 53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55" name="Groupe 54"/>
            <p:cNvGrpSpPr/>
            <p:nvPr/>
          </p:nvGrpSpPr>
          <p:grpSpPr>
            <a:xfrm>
              <a:off x="1100735" y="4897179"/>
              <a:ext cx="1993297" cy="648839"/>
              <a:chOff x="1100350" y="4866846"/>
              <a:chExt cx="1993297" cy="648839"/>
            </a:xfrm>
          </p:grpSpPr>
          <p:sp>
            <p:nvSpPr>
              <p:cNvPr id="56" name="ZoneTexte 55"/>
              <p:cNvSpPr txBox="1"/>
              <p:nvPr/>
            </p:nvSpPr>
            <p:spPr>
              <a:xfrm>
                <a:off x="1100350" y="4866846"/>
                <a:ext cx="19932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err="1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g</a:t>
                </a:r>
                <a:r>
                  <a:rPr lang="fr-FR" sz="2000" b="1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rand_synoptique</a:t>
                </a:r>
                <a:endParaRPr lang="fr-FR" sz="20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1361927" y="5238686"/>
                <a:ext cx="14693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accent3">
                        <a:lumMod val="50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Application </a:t>
                </a:r>
                <a:r>
                  <a:rPr lang="fr-FR" sz="1200" dirty="0" err="1" smtClean="0">
                    <a:solidFill>
                      <a:schemeClr val="accent3">
                        <a:lumMod val="50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Phoebus</a:t>
                </a:r>
                <a:endParaRPr lang="fr-FR" sz="1200" dirty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58" name="Groupe 57"/>
          <p:cNvGrpSpPr/>
          <p:nvPr/>
        </p:nvGrpSpPr>
        <p:grpSpPr>
          <a:xfrm>
            <a:off x="8488215" y="1182981"/>
            <a:ext cx="2932065" cy="1261872"/>
            <a:chOff x="992964" y="4606052"/>
            <a:chExt cx="2208065" cy="1261872"/>
          </a:xfrm>
        </p:grpSpPr>
        <p:sp>
          <p:nvSpPr>
            <p:cNvPr id="59" name="Rectangle avec coins rognés en diagonale 58"/>
            <p:cNvSpPr/>
            <p:nvPr/>
          </p:nvSpPr>
          <p:spPr>
            <a:xfrm>
              <a:off x="992964" y="4606052"/>
              <a:ext cx="2208065" cy="1261872"/>
            </a:xfrm>
            <a:prstGeom prst="snip2Diag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1216624" y="4897179"/>
              <a:ext cx="1761520" cy="648839"/>
              <a:chOff x="1216239" y="4866846"/>
              <a:chExt cx="1761520" cy="648839"/>
            </a:xfrm>
          </p:grpSpPr>
          <p:sp>
            <p:nvSpPr>
              <p:cNvPr id="61" name="ZoneTexte 60"/>
              <p:cNvSpPr txBox="1"/>
              <p:nvPr/>
            </p:nvSpPr>
            <p:spPr>
              <a:xfrm>
                <a:off x="1216239" y="4866846"/>
                <a:ext cx="17615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err="1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a</a:t>
                </a:r>
                <a:r>
                  <a:rPr lang="fr-FR" sz="2000" b="1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rret_faisceau</a:t>
                </a:r>
                <a:endParaRPr lang="fr-FR" sz="20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1361923" y="5238686"/>
                <a:ext cx="14693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accent3">
                        <a:lumMod val="50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Application </a:t>
                </a:r>
                <a:r>
                  <a:rPr lang="fr-FR" sz="1200" dirty="0" err="1" smtClean="0">
                    <a:solidFill>
                      <a:schemeClr val="accent3">
                        <a:lumMod val="50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Phoebus</a:t>
                </a:r>
                <a:endParaRPr lang="fr-FR" sz="1200" dirty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5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15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3.1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. Logiciels de </a:t>
            </a:r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CC - </a:t>
            </a:r>
            <a:r>
              <a:rPr lang="fr-FR" dirty="0" err="1" smtClean="0">
                <a:latin typeface="72 Monospace" panose="020B0509030603020204" pitchFamily="49" charset="0"/>
                <a:cs typeface="72 Monospace" panose="020B0509030603020204" pitchFamily="49" charset="0"/>
              </a:rPr>
              <a:t>Phoebus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159170" y="1386787"/>
            <a:ext cx="11873661" cy="4721913"/>
            <a:chOff x="159170" y="1659837"/>
            <a:chExt cx="11873661" cy="4721913"/>
          </a:xfrm>
        </p:grpSpPr>
        <p:grpSp>
          <p:nvGrpSpPr>
            <p:cNvPr id="5" name="Groupe 4"/>
            <p:cNvGrpSpPr/>
            <p:nvPr/>
          </p:nvGrpSpPr>
          <p:grpSpPr>
            <a:xfrm>
              <a:off x="159170" y="1659837"/>
              <a:ext cx="11873661" cy="3757563"/>
              <a:chOff x="61631" y="1659837"/>
              <a:chExt cx="11873661" cy="3757563"/>
            </a:xfrm>
          </p:grpSpPr>
          <p:pic>
            <p:nvPicPr>
              <p:cNvPr id="25" name="img444327" descr="64690308-dff4-4629-9594-4c7e7c8f128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31" y="1667664"/>
                <a:ext cx="5843724" cy="3344137"/>
              </a:xfrm>
              <a:prstGeom prst="rect">
                <a:avLst/>
              </a:prstGeom>
              <a:noFill/>
              <a:ln w="1905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img620438" descr="f5143e82-146f-4fef-bd16-1a38cf2d656c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23"/>
              <a:stretch/>
            </p:blipFill>
            <p:spPr bwMode="auto">
              <a:xfrm>
                <a:off x="6091568" y="1659837"/>
                <a:ext cx="5843724" cy="335196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02667" y="5140401"/>
                <a:ext cx="5561651" cy="2769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Figure </a:t>
                </a:r>
                <a:r>
                  <a:rPr lang="fr-FR" sz="1200" b="1" dirty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3</a:t>
                </a:r>
                <a:r>
                  <a:rPr lang="fr-FR" sz="12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 Application </a:t>
                </a:r>
                <a:r>
                  <a:rPr lang="fr-FR" sz="1200" b="1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arret_faisceau</a:t>
                </a:r>
                <a:r>
                  <a:rPr lang="fr-FR" sz="12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widget défauts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232604" y="5140400"/>
                <a:ext cx="5561651" cy="27699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Figure </a:t>
                </a:r>
                <a:r>
                  <a:rPr lang="fr-FR" sz="1200" b="1" dirty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4</a:t>
                </a:r>
                <a:r>
                  <a:rPr lang="fr-FR" sz="12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. Application </a:t>
                </a:r>
                <a:r>
                  <a:rPr lang="fr-FR" sz="1200" b="1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arret_faisceau</a:t>
                </a:r>
                <a:r>
                  <a:rPr lang="fr-FR" sz="12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widget états</a:t>
                </a:r>
              </a:p>
            </p:txBody>
          </p:sp>
        </p:grpSp>
        <p:cxnSp>
          <p:nvCxnSpPr>
            <p:cNvPr id="7" name="Connecteur droit avec flèche 6"/>
            <p:cNvCxnSpPr>
              <a:stCxn id="67" idx="3"/>
            </p:cNvCxnSpPr>
            <p:nvPr/>
          </p:nvCxnSpPr>
          <p:spPr>
            <a:xfrm flipH="1" flipV="1">
              <a:off x="4336678" y="4484595"/>
              <a:ext cx="1759322" cy="993316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>
              <a:stCxn id="67" idx="3"/>
            </p:cNvCxnSpPr>
            <p:nvPr/>
          </p:nvCxnSpPr>
          <p:spPr>
            <a:xfrm flipV="1">
              <a:off x="6096000" y="4424083"/>
              <a:ext cx="2637865" cy="1053828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e 65"/>
            <p:cNvGrpSpPr/>
            <p:nvPr/>
          </p:nvGrpSpPr>
          <p:grpSpPr>
            <a:xfrm>
              <a:off x="4702028" y="5477911"/>
              <a:ext cx="2787944" cy="903839"/>
              <a:chOff x="946210" y="4606052"/>
              <a:chExt cx="2301573" cy="1261872"/>
            </a:xfrm>
          </p:grpSpPr>
          <p:sp>
            <p:nvSpPr>
              <p:cNvPr id="67" name="Rectangle avec coins rognés en diagonale 66"/>
              <p:cNvSpPr/>
              <p:nvPr/>
            </p:nvSpPr>
            <p:spPr>
              <a:xfrm>
                <a:off x="992964" y="4606052"/>
                <a:ext cx="2208065" cy="1261872"/>
              </a:xfrm>
              <a:prstGeom prst="snip2Diag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grpSp>
            <p:nvGrpSpPr>
              <p:cNvPr id="68" name="Groupe 67"/>
              <p:cNvGrpSpPr/>
              <p:nvPr/>
            </p:nvGrpSpPr>
            <p:grpSpPr>
              <a:xfrm>
                <a:off x="946210" y="4830496"/>
                <a:ext cx="2301573" cy="833707"/>
                <a:chOff x="945825" y="4800163"/>
                <a:chExt cx="2301573" cy="833707"/>
              </a:xfrm>
            </p:grpSpPr>
            <p:sp>
              <p:nvSpPr>
                <p:cNvPr id="69" name="ZoneTexte 68"/>
                <p:cNvSpPr txBox="1"/>
                <p:nvPr/>
              </p:nvSpPr>
              <p:spPr>
                <a:xfrm>
                  <a:off x="1131095" y="4800163"/>
                  <a:ext cx="1931034" cy="5586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20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Nouveau Widget</a:t>
                  </a:r>
                  <a:endParaRPr lang="fr-FR" sz="2000" b="1" dirty="0">
                    <a:solidFill>
                      <a:schemeClr val="accent2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  <p:sp>
              <p:nvSpPr>
                <p:cNvPr id="70" name="ZoneTexte 69"/>
                <p:cNvSpPr txBox="1"/>
                <p:nvPr/>
              </p:nvSpPr>
              <p:spPr>
                <a:xfrm>
                  <a:off x="945825" y="5247145"/>
                  <a:ext cx="2301573" cy="386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accent3">
                          <a:lumMod val="50000"/>
                        </a:schemeClr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Gestion des défauts et états</a:t>
                  </a:r>
                  <a:endParaRPr lang="fr-FR" sz="1200" dirty="0">
                    <a:solidFill>
                      <a:schemeClr val="accent3">
                        <a:lumMod val="50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130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16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3.2.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Logiciels de </a:t>
            </a:r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CC - Java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img472443" descr="c98c15ac-0329-482b-a69e-eb1305fc40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 b="48975"/>
          <a:stretch/>
        </p:blipFill>
        <p:spPr bwMode="auto">
          <a:xfrm>
            <a:off x="657062" y="3233686"/>
            <a:ext cx="10839611" cy="272796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296041" y="6041001"/>
            <a:ext cx="556165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Figure </a:t>
            </a:r>
            <a:r>
              <a:rPr lang="fr-FR" sz="12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5</a:t>
            </a:r>
            <a:r>
              <a:rPr lang="fr-FR" sz="12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. Application </a:t>
            </a:r>
            <a:r>
              <a:rPr lang="fr-FR" sz="1200" b="1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hook_desir</a:t>
            </a:r>
            <a:endParaRPr lang="fr-FR" sz="1200" b="1" dirty="0" smtClean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57062" y="1037503"/>
            <a:ext cx="6639006" cy="1855007"/>
            <a:chOff x="1412696" y="1433715"/>
            <a:chExt cx="4946540" cy="1855007"/>
          </a:xfrm>
        </p:grpSpPr>
        <p:grpSp>
          <p:nvGrpSpPr>
            <p:cNvPr id="21" name="Groupe 20"/>
            <p:cNvGrpSpPr/>
            <p:nvPr/>
          </p:nvGrpSpPr>
          <p:grpSpPr>
            <a:xfrm>
              <a:off x="1412696" y="1433715"/>
              <a:ext cx="4946540" cy="1855007"/>
              <a:chOff x="1609315" y="1382916"/>
              <a:chExt cx="4683304" cy="2404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614396" y="1383989"/>
                <a:ext cx="4678223" cy="24037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29" name="Shape 2"/>
              <p:cNvSpPr/>
              <p:nvPr/>
            </p:nvSpPr>
            <p:spPr>
              <a:xfrm>
                <a:off x="1609315" y="1382916"/>
                <a:ext cx="10800" cy="240480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</p:sp>
        </p:grpSp>
        <p:sp>
          <p:nvSpPr>
            <p:cNvPr id="22" name="ZoneTexte 21"/>
            <p:cNvSpPr txBox="1"/>
            <p:nvPr/>
          </p:nvSpPr>
          <p:spPr>
            <a:xfrm>
              <a:off x="1473026" y="1498486"/>
              <a:ext cx="4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Logiciel </a:t>
              </a:r>
              <a:r>
                <a:rPr lang="fr-FR" sz="2000" b="1" dirty="0" err="1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hook</a:t>
              </a:r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 DESIR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473026" y="1929999"/>
              <a:ext cx="4797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dirty="0" smtClean="0">
                  <a:latin typeface="72 Monospace" panose="020B0509030603020204" pitchFamily="49" charset="0"/>
                  <a:cs typeface="72 Monospace" panose="020B0509030603020204" pitchFamily="49" charset="0"/>
                </a:rPr>
                <a:t>Nouvelle version spécifique pour DESIR.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b="1" dirty="0" smtClean="0">
                  <a:latin typeface="72 Monospace" panose="020B0509030603020204" pitchFamily="49" charset="0"/>
                  <a:cs typeface="72 Monospace" panose="020B0509030603020204" pitchFamily="49" charset="0"/>
                </a:rPr>
                <a:t>Entièrement en Java </a:t>
              </a:r>
              <a:r>
                <a:rPr lang="fr-FR" dirty="0" smtClean="0">
                  <a:latin typeface="72 Monospace" panose="020B0509030603020204" pitchFamily="49" charset="0"/>
                  <a:cs typeface="72 Monospace" panose="020B0509030603020204" pitchFamily="49" charset="0"/>
                </a:rPr>
                <a:t>: back en Java et front en Swing.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dirty="0" smtClean="0">
                  <a:latin typeface="72 Monospace" panose="020B0509030603020204" pitchFamily="49" charset="0"/>
                  <a:cs typeface="72 Monospace" panose="020B0509030603020204" pitchFamily="49" charset="0"/>
                </a:rPr>
                <a:t>Adapter à architecture de défauts et états.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629357" y="1037503"/>
            <a:ext cx="3867298" cy="1855007"/>
            <a:chOff x="1412690" y="1433715"/>
            <a:chExt cx="4946523" cy="1855007"/>
          </a:xfrm>
        </p:grpSpPr>
        <p:grpSp>
          <p:nvGrpSpPr>
            <p:cNvPr id="31" name="Groupe 30"/>
            <p:cNvGrpSpPr/>
            <p:nvPr/>
          </p:nvGrpSpPr>
          <p:grpSpPr>
            <a:xfrm>
              <a:off x="1412690" y="1433715"/>
              <a:ext cx="4946523" cy="1855007"/>
              <a:chOff x="1609315" y="1382916"/>
              <a:chExt cx="4683304" cy="24048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14396" y="1383989"/>
                <a:ext cx="4678223" cy="24037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36" name="Shape 2"/>
              <p:cNvSpPr/>
              <p:nvPr/>
            </p:nvSpPr>
            <p:spPr>
              <a:xfrm>
                <a:off x="1609315" y="1382916"/>
                <a:ext cx="10800" cy="240480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prstDash val="solid"/>
              </a:ln>
            </p:spPr>
          </p:sp>
        </p:grpSp>
        <p:sp>
          <p:nvSpPr>
            <p:cNvPr id="32" name="ZoneTexte 31"/>
            <p:cNvSpPr txBox="1"/>
            <p:nvPr/>
          </p:nvSpPr>
          <p:spPr>
            <a:xfrm>
              <a:off x="1473026" y="1498486"/>
              <a:ext cx="4527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Logiciel profils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473026" y="1929999"/>
              <a:ext cx="4797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fr-FR" b="1" dirty="0" smtClean="0">
                  <a:latin typeface="72 Monospace" panose="020B0509030603020204" pitchFamily="49" charset="0"/>
                  <a:cs typeface="72 Monospace" panose="020B0509030603020204" pitchFamily="49" charset="0"/>
                </a:rPr>
                <a:t>Mise à jour de l’application SP2</a:t>
              </a:r>
              <a:r>
                <a:rPr lang="fr-FR" dirty="0" smtClean="0">
                  <a:latin typeface="72 Monospace" panose="020B0509030603020204" pitchFamily="49" charset="0"/>
                  <a:cs typeface="72 Monospace" panose="020B0509030603020204" pitchFamily="49" charset="0"/>
                </a:rPr>
                <a:t> pour prendre en compte les équipements de DESIR.</a:t>
              </a:r>
              <a:endParaRPr lang="fr-FR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17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447674" y="1014070"/>
            <a:ext cx="5508000" cy="5097170"/>
            <a:chOff x="447674" y="1014070"/>
            <a:chExt cx="5508000" cy="5097170"/>
          </a:xfrm>
        </p:grpSpPr>
        <p:sp>
          <p:nvSpPr>
            <p:cNvPr id="5" name="Rectangle 4"/>
            <p:cNvSpPr/>
            <p:nvPr/>
          </p:nvSpPr>
          <p:spPr>
            <a:xfrm>
              <a:off x="447674" y="1014070"/>
              <a:ext cx="5508000" cy="50971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7674" y="1014070"/>
              <a:ext cx="5508000" cy="6775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latin typeface="72 Monospace" panose="020B0509030603020204" pitchFamily="49" charset="0"/>
                  <a:cs typeface="72 Monospace" panose="020B0509030603020204" pitchFamily="49" charset="0"/>
                </a:rPr>
                <a:t>FAIT</a:t>
              </a:r>
              <a:endParaRPr lang="fr-FR" sz="2000" b="1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241635" y="1014070"/>
            <a:ext cx="5508000" cy="67757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TODO</a:t>
            </a:r>
            <a:endParaRPr lang="fr-FR" sz="2000" b="1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17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3.3.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Logiciels de </a:t>
            </a:r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CC – Récapitulatif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241633" y="1691640"/>
            <a:ext cx="2754001" cy="4419600"/>
            <a:chOff x="6241633" y="1691640"/>
            <a:chExt cx="2754001" cy="4419600"/>
          </a:xfrm>
        </p:grpSpPr>
        <p:sp>
          <p:nvSpPr>
            <p:cNvPr id="27" name="Rectangle 26"/>
            <p:cNvSpPr/>
            <p:nvPr/>
          </p:nvSpPr>
          <p:spPr>
            <a:xfrm>
              <a:off x="6241634" y="1691640"/>
              <a:ext cx="2754000" cy="441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41633" y="1691640"/>
              <a:ext cx="2748689" cy="677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Pré-démonstrateur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992978" y="1691640"/>
            <a:ext cx="2754002" cy="4419600"/>
            <a:chOff x="8992978" y="1691640"/>
            <a:chExt cx="2754002" cy="4419600"/>
          </a:xfrm>
        </p:grpSpPr>
        <p:sp>
          <p:nvSpPr>
            <p:cNvPr id="33" name="Rectangle 32"/>
            <p:cNvSpPr/>
            <p:nvPr/>
          </p:nvSpPr>
          <p:spPr>
            <a:xfrm>
              <a:off x="8992980" y="1691640"/>
              <a:ext cx="2754000" cy="44196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992978" y="1691640"/>
              <a:ext cx="2754000" cy="67757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Post-démonstrateur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95325" y="1821736"/>
            <a:ext cx="5005486" cy="677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Nouvelle version de </a:t>
            </a:r>
            <a:r>
              <a:rPr lang="fr-FR" sz="1600" b="1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Hook</a:t>
            </a:r>
            <a:r>
              <a:rPr lang="fr-FR" sz="16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DESIR </a:t>
            </a:r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(et SP2 dans le futur)</a:t>
            </a:r>
            <a:endParaRPr lang="fr-FR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5325" y="2691714"/>
            <a:ext cx="5005486" cy="677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Nouveau widget </a:t>
            </a:r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gestion </a:t>
            </a:r>
            <a:r>
              <a:rPr lang="fr-FR" sz="16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des défauts et </a:t>
            </a:r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états</a:t>
            </a:r>
            <a:r>
              <a:rPr lang="fr-FR" sz="16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</a:t>
            </a:r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pour </a:t>
            </a:r>
            <a:r>
              <a:rPr lang="fr-FR" sz="1600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Phoebus</a:t>
            </a:r>
            <a:endParaRPr lang="fr-FR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5325" y="3561691"/>
            <a:ext cx="5005486" cy="677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Application </a:t>
            </a:r>
            <a:r>
              <a:rPr lang="fr-FR" sz="1600" b="1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arret_faisceau</a:t>
            </a:r>
            <a:r>
              <a:rPr lang="fr-FR" sz="16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</a:t>
            </a:r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sur </a:t>
            </a:r>
            <a:r>
              <a:rPr lang="fr-FR" sz="1600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Phoebus</a:t>
            </a:r>
            <a:endParaRPr lang="fr-FR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325" y="4431668"/>
            <a:ext cx="5005486" cy="677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Application </a:t>
            </a:r>
            <a:r>
              <a:rPr lang="fr-FR" sz="1600" b="1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grand_synoptique</a:t>
            </a:r>
            <a:r>
              <a:rPr lang="fr-FR" sz="16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</a:t>
            </a:r>
            <a:r>
              <a:rPr lang="fr-FR" sz="16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sur </a:t>
            </a:r>
            <a:r>
              <a:rPr lang="fr-FR" sz="1600" dirty="0" err="1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Phoebus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5325" y="5301646"/>
            <a:ext cx="5005486" cy="677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Mise à jour </a:t>
            </a:r>
            <a:r>
              <a:rPr lang="fr-FR" sz="16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de l’application </a:t>
            </a:r>
            <a:r>
              <a:rPr lang="fr-FR" sz="1600" b="1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profils</a:t>
            </a:r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 pour supporter DESIR et NEWGAIN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55080" y="2526535"/>
            <a:ext cx="2529840" cy="6775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archivage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49732" y="3361430"/>
            <a:ext cx="2529840" cy="6775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alarmes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106424" y="2526535"/>
            <a:ext cx="2529840" cy="6775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parametres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105058" y="3361430"/>
            <a:ext cx="2529840" cy="6775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alignement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349732" y="4196325"/>
            <a:ext cx="2529840" cy="6775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g</a:t>
            </a:r>
            <a:r>
              <a:rPr lang="fr-FR" sz="1600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enioc-opcua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101076" y="4196325"/>
            <a:ext cx="2529840" cy="6775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g</a:t>
            </a:r>
            <a:r>
              <a:rPr lang="fr-FR" sz="1600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enioc-opcua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49732" y="5031220"/>
            <a:ext cx="2529840" cy="6775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hook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01076" y="5031220"/>
            <a:ext cx="2529840" cy="67757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optimisation des lignes</a:t>
            </a:r>
            <a:endParaRPr lang="fr-FR" sz="1600" dirty="0">
              <a:solidFill>
                <a:schemeClr val="tx2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4. Perspectives</a:t>
            </a:r>
            <a:endParaRPr lang="fr-FR" sz="5400" dirty="0">
              <a:solidFill>
                <a:schemeClr val="tx1"/>
              </a:solidFill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18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19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4.1. Perspectives - DESIR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656107" y="1089062"/>
            <a:ext cx="10801349" cy="1485259"/>
            <a:chOff x="1750992" y="2595593"/>
            <a:chExt cx="7557339" cy="1008913"/>
          </a:xfrm>
          <a:solidFill>
            <a:schemeClr val="bg1"/>
          </a:solidFill>
        </p:grpSpPr>
        <p:sp>
          <p:nvSpPr>
            <p:cNvPr id="29" name="Rectangle avec coins rognés du même côté 28"/>
            <p:cNvSpPr/>
            <p:nvPr/>
          </p:nvSpPr>
          <p:spPr>
            <a:xfrm>
              <a:off x="1750992" y="2595593"/>
              <a:ext cx="7557339" cy="1008913"/>
            </a:xfrm>
            <a:prstGeom prst="snip2Same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1839617" y="2868779"/>
              <a:ext cx="7380093" cy="498481"/>
              <a:chOff x="1839615" y="2919037"/>
              <a:chExt cx="7380093" cy="498481"/>
            </a:xfrm>
            <a:grpFill/>
          </p:grpSpPr>
          <p:sp>
            <p:nvSpPr>
              <p:cNvPr id="31" name="ZoneTexte 30"/>
              <p:cNvSpPr txBox="1"/>
              <p:nvPr/>
            </p:nvSpPr>
            <p:spPr>
              <a:xfrm>
                <a:off x="1839615" y="2919037"/>
                <a:ext cx="7380093" cy="31360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Démonstrateur DESIR</a:t>
                </a:r>
                <a:endParaRPr lang="fr-FR" sz="2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3310227" y="3229357"/>
                <a:ext cx="4438867" cy="18816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Premiers tests après prestation de câblage</a:t>
                </a:r>
                <a:endParaRPr lang="fr-FR" sz="1200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652778" y="2743530"/>
            <a:ext cx="5322233" cy="1485259"/>
            <a:chOff x="1750992" y="2595593"/>
            <a:chExt cx="7557339" cy="1008913"/>
          </a:xfrm>
          <a:solidFill>
            <a:schemeClr val="accent2">
              <a:lumMod val="75000"/>
            </a:schemeClr>
          </a:solidFill>
        </p:grpSpPr>
        <p:sp>
          <p:nvSpPr>
            <p:cNvPr id="35" name="Rectangle 34"/>
            <p:cNvSpPr/>
            <p:nvPr/>
          </p:nvSpPr>
          <p:spPr>
            <a:xfrm flipH="1" flipV="1">
              <a:off x="1750992" y="2595593"/>
              <a:ext cx="7557339" cy="1008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1839614" y="2871428"/>
              <a:ext cx="7380093" cy="498481"/>
              <a:chOff x="1839612" y="2921686"/>
              <a:chExt cx="7380093" cy="498481"/>
            </a:xfrm>
            <a:grpFill/>
          </p:grpSpPr>
          <p:sp>
            <p:nvSpPr>
              <p:cNvPr id="37" name="ZoneTexte 36"/>
              <p:cNvSpPr txBox="1"/>
              <p:nvPr/>
            </p:nvSpPr>
            <p:spPr>
              <a:xfrm>
                <a:off x="1839612" y="2921686"/>
                <a:ext cx="7380093" cy="271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Développement des </a:t>
                </a:r>
                <a:r>
                  <a:rPr lang="fr-FR" sz="2000" b="1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IOCs</a:t>
                </a:r>
                <a:r>
                  <a:rPr lang="fr-FR" sz="20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</a:t>
                </a:r>
                <a:r>
                  <a:rPr lang="fr-FR" sz="20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manquants</a:t>
                </a:r>
                <a:endParaRPr lang="fr-FR" sz="20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2931735" y="3232006"/>
                <a:ext cx="5195838" cy="188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Collaboration avec les automaticiens</a:t>
                </a:r>
                <a:endParaRPr lang="fr-FR" sz="1200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39" name="Groupe 38"/>
          <p:cNvGrpSpPr/>
          <p:nvPr/>
        </p:nvGrpSpPr>
        <p:grpSpPr>
          <a:xfrm>
            <a:off x="6056784" y="2743530"/>
            <a:ext cx="5482447" cy="1485259"/>
            <a:chOff x="1639612" y="2595593"/>
            <a:chExt cx="7784836" cy="1008913"/>
          </a:xfrm>
          <a:solidFill>
            <a:schemeClr val="accent2">
              <a:lumMod val="75000"/>
            </a:schemeClr>
          </a:solidFill>
        </p:grpSpPr>
        <p:sp>
          <p:nvSpPr>
            <p:cNvPr id="54" name="Rectangle 53"/>
            <p:cNvSpPr/>
            <p:nvPr/>
          </p:nvSpPr>
          <p:spPr>
            <a:xfrm flipV="1">
              <a:off x="1750992" y="2595593"/>
              <a:ext cx="7557339" cy="10089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55" name="Groupe 54"/>
            <p:cNvGrpSpPr/>
            <p:nvPr/>
          </p:nvGrpSpPr>
          <p:grpSpPr>
            <a:xfrm>
              <a:off x="1639612" y="2871428"/>
              <a:ext cx="7784836" cy="498481"/>
              <a:chOff x="1639610" y="2921686"/>
              <a:chExt cx="7784836" cy="498481"/>
            </a:xfrm>
            <a:grpFill/>
          </p:grpSpPr>
          <p:sp>
            <p:nvSpPr>
              <p:cNvPr id="56" name="ZoneTexte 55"/>
              <p:cNvSpPr txBox="1"/>
              <p:nvPr/>
            </p:nvSpPr>
            <p:spPr>
              <a:xfrm>
                <a:off x="1839619" y="2921686"/>
                <a:ext cx="7380093" cy="271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Fiabilisation application </a:t>
                </a:r>
                <a:r>
                  <a:rPr lang="fr-FR" sz="2000" b="1" dirty="0" err="1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h</a:t>
                </a:r>
                <a:r>
                  <a:rPr lang="fr-FR" sz="2000" b="1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ook</a:t>
                </a:r>
                <a:endParaRPr lang="fr-FR" sz="20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1639610" y="3232006"/>
                <a:ext cx="7784836" cy="188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Patch pour gérer architecture définitive défaut/état</a:t>
                </a:r>
                <a:endParaRPr lang="fr-FR" sz="1200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58" name="Groupe 57"/>
          <p:cNvGrpSpPr/>
          <p:nvPr/>
        </p:nvGrpSpPr>
        <p:grpSpPr>
          <a:xfrm>
            <a:off x="652778" y="4398131"/>
            <a:ext cx="5322233" cy="1485259"/>
            <a:chOff x="1750992" y="2595593"/>
            <a:chExt cx="7557339" cy="1008913"/>
          </a:xfrm>
          <a:solidFill>
            <a:schemeClr val="accent2">
              <a:lumMod val="75000"/>
            </a:schemeClr>
          </a:solidFill>
        </p:grpSpPr>
        <p:sp>
          <p:nvSpPr>
            <p:cNvPr id="59" name="Rectangle avec coin rogné 58"/>
            <p:cNvSpPr/>
            <p:nvPr/>
          </p:nvSpPr>
          <p:spPr>
            <a:xfrm flipH="1" flipV="1">
              <a:off x="1750992" y="2595593"/>
              <a:ext cx="7557339" cy="1008913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1839614" y="2815279"/>
              <a:ext cx="7380093" cy="498614"/>
              <a:chOff x="1839612" y="2865537"/>
              <a:chExt cx="7380093" cy="498614"/>
            </a:xfrm>
            <a:grpFill/>
          </p:grpSpPr>
          <p:sp>
            <p:nvSpPr>
              <p:cNvPr id="61" name="ZoneTexte 60"/>
              <p:cNvSpPr txBox="1"/>
              <p:nvPr/>
            </p:nvSpPr>
            <p:spPr>
              <a:xfrm>
                <a:off x="1839612" y="2865537"/>
                <a:ext cx="7380093" cy="271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archivage - alarmes</a:t>
                </a:r>
                <a:endParaRPr lang="fr-FR" sz="20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2082730" y="3175990"/>
                <a:ext cx="6893856" cy="188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Développement de la MAJ DESIR des applications</a:t>
                </a:r>
                <a:endParaRPr lang="fr-FR" sz="1200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63" name="Groupe 62"/>
          <p:cNvGrpSpPr/>
          <p:nvPr/>
        </p:nvGrpSpPr>
        <p:grpSpPr>
          <a:xfrm>
            <a:off x="6056784" y="4398265"/>
            <a:ext cx="5482447" cy="1485259"/>
            <a:chOff x="1639605" y="2595593"/>
            <a:chExt cx="7784836" cy="1008913"/>
          </a:xfrm>
          <a:solidFill>
            <a:schemeClr val="accent2">
              <a:lumMod val="75000"/>
            </a:schemeClr>
          </a:solidFill>
        </p:grpSpPr>
        <p:sp>
          <p:nvSpPr>
            <p:cNvPr id="64" name="Rectangle avec coin rogné 63"/>
            <p:cNvSpPr/>
            <p:nvPr/>
          </p:nvSpPr>
          <p:spPr>
            <a:xfrm flipV="1">
              <a:off x="1750992" y="2595593"/>
              <a:ext cx="7557339" cy="1008913"/>
            </a:xfrm>
            <a:prstGeom prst="snip1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639605" y="2815279"/>
              <a:ext cx="7784836" cy="498481"/>
              <a:chOff x="1639603" y="2865537"/>
              <a:chExt cx="7784836" cy="498481"/>
            </a:xfrm>
            <a:grpFill/>
          </p:grpSpPr>
          <p:sp>
            <p:nvSpPr>
              <p:cNvPr id="66" name="ZoneTexte 65"/>
              <p:cNvSpPr txBox="1"/>
              <p:nvPr/>
            </p:nvSpPr>
            <p:spPr>
              <a:xfrm>
                <a:off x="1839612" y="2865537"/>
                <a:ext cx="7380093" cy="271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Collaboration LPC Caen et LP2IB</a:t>
                </a:r>
                <a:endParaRPr lang="fr-FR" sz="20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1639603" y="3175857"/>
                <a:ext cx="7784836" cy="188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Review</a:t>
                </a:r>
                <a:r>
                  <a:rPr lang="fr-FR" sz="1200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de code, discussion intégration dans CC GANIL…</a:t>
                </a:r>
                <a:endParaRPr lang="fr-FR" sz="1200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94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2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Sommaire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63" name="Groupe 62"/>
          <p:cNvGrpSpPr/>
          <p:nvPr/>
        </p:nvGrpSpPr>
        <p:grpSpPr>
          <a:xfrm>
            <a:off x="1624028" y="1871154"/>
            <a:ext cx="9363743" cy="3231211"/>
            <a:chOff x="1524941" y="1753474"/>
            <a:chExt cx="9363743" cy="3231211"/>
          </a:xfrm>
        </p:grpSpPr>
        <p:grpSp>
          <p:nvGrpSpPr>
            <p:cNvPr id="50" name="Groupe 49"/>
            <p:cNvGrpSpPr/>
            <p:nvPr/>
          </p:nvGrpSpPr>
          <p:grpSpPr>
            <a:xfrm>
              <a:off x="1524941" y="1753474"/>
              <a:ext cx="4307380" cy="1292662"/>
              <a:chOff x="322912" y="1375791"/>
              <a:chExt cx="4307380" cy="1292662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322912" y="1375791"/>
                <a:ext cx="142460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01</a:t>
                </a:r>
                <a:endParaRPr lang="fr-FR" sz="2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cxnSp>
            <p:nvCxnSpPr>
              <p:cNvPr id="20" name="Connecteur droit 19"/>
              <p:cNvCxnSpPr/>
              <p:nvPr/>
            </p:nvCxnSpPr>
            <p:spPr>
              <a:xfrm>
                <a:off x="419100" y="1837456"/>
                <a:ext cx="358140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322912" y="1837456"/>
                <a:ext cx="430738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OPC UA – Structures de données et logiciel</a:t>
                </a:r>
                <a:endParaRPr lang="fr-FR" sz="2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6657671" y="1758701"/>
              <a:ext cx="4231013" cy="920572"/>
              <a:chOff x="322912" y="1375791"/>
              <a:chExt cx="4231013" cy="920572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322912" y="1375791"/>
                <a:ext cx="142460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02</a:t>
                </a:r>
                <a:endParaRPr lang="fr-FR" sz="2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cxnSp>
            <p:nvCxnSpPr>
              <p:cNvPr id="53" name="Connecteur droit 52"/>
              <p:cNvCxnSpPr/>
              <p:nvPr/>
            </p:nvCxnSpPr>
            <p:spPr>
              <a:xfrm>
                <a:off x="419100" y="1837456"/>
                <a:ext cx="358140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322912" y="1834698"/>
                <a:ext cx="4231013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2400" b="1" dirty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EPICS et </a:t>
                </a:r>
                <a:r>
                  <a:rPr lang="fr-FR" sz="2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les </a:t>
                </a:r>
                <a:r>
                  <a:rPr lang="fr-FR" sz="2400" b="1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IOCs</a:t>
                </a:r>
                <a:endParaRPr lang="fr-FR" sz="2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  <p:grpSp>
          <p:nvGrpSpPr>
            <p:cNvPr id="55" name="Groupe 54"/>
            <p:cNvGrpSpPr/>
            <p:nvPr/>
          </p:nvGrpSpPr>
          <p:grpSpPr>
            <a:xfrm>
              <a:off x="6652591" y="3692023"/>
              <a:ext cx="4231013" cy="923330"/>
              <a:chOff x="322911" y="1375791"/>
              <a:chExt cx="4231013" cy="923330"/>
            </a:xfrm>
          </p:grpSpPr>
          <p:sp>
            <p:nvSpPr>
              <p:cNvPr id="56" name="ZoneTexte 55"/>
              <p:cNvSpPr txBox="1"/>
              <p:nvPr/>
            </p:nvSpPr>
            <p:spPr>
              <a:xfrm>
                <a:off x="322912" y="1375791"/>
                <a:ext cx="142460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04</a:t>
                </a:r>
                <a:endParaRPr lang="fr-FR" sz="2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cxnSp>
            <p:nvCxnSpPr>
              <p:cNvPr id="57" name="Connecteur droit 56"/>
              <p:cNvCxnSpPr/>
              <p:nvPr/>
            </p:nvCxnSpPr>
            <p:spPr>
              <a:xfrm>
                <a:off x="419100" y="1837456"/>
                <a:ext cx="358140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57"/>
              <p:cNvSpPr txBox="1"/>
              <p:nvPr/>
            </p:nvSpPr>
            <p:spPr>
              <a:xfrm>
                <a:off x="322911" y="1837456"/>
                <a:ext cx="4231013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2400" b="1" dirty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Perspectives</a:t>
                </a:r>
              </a:p>
            </p:txBody>
          </p:sp>
        </p:grpSp>
        <p:grpSp>
          <p:nvGrpSpPr>
            <p:cNvPr id="59" name="Groupe 58"/>
            <p:cNvGrpSpPr/>
            <p:nvPr/>
          </p:nvGrpSpPr>
          <p:grpSpPr>
            <a:xfrm>
              <a:off x="1524941" y="3692023"/>
              <a:ext cx="4231013" cy="1292662"/>
              <a:chOff x="322912" y="1375791"/>
              <a:chExt cx="4231013" cy="1292662"/>
            </a:xfrm>
          </p:grpSpPr>
          <p:sp>
            <p:nvSpPr>
              <p:cNvPr id="60" name="ZoneTexte 59"/>
              <p:cNvSpPr txBox="1"/>
              <p:nvPr/>
            </p:nvSpPr>
            <p:spPr>
              <a:xfrm>
                <a:off x="322912" y="1375791"/>
                <a:ext cx="142460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2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03</a:t>
                </a:r>
                <a:endParaRPr lang="fr-FR" sz="2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>
                <a:off x="419100" y="1837456"/>
                <a:ext cx="358140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>
                <a:off x="322912" y="1837456"/>
                <a:ext cx="423101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2400" b="1" dirty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Logiciels de contrôle commande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0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20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4.2. Perspectives - Phasage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19164"/>
              </p:ext>
            </p:extLst>
          </p:nvPr>
        </p:nvGraphicFramePr>
        <p:xfrm>
          <a:off x="518169" y="1272539"/>
          <a:ext cx="11100424" cy="2134194"/>
        </p:xfrm>
        <a:graphic>
          <a:graphicData uri="http://schemas.openxmlformats.org/drawingml/2006/table">
            <a:tbl>
              <a:tblPr/>
              <a:tblGrid>
                <a:gridCol w="154172">
                  <a:extLst>
                    <a:ext uri="{9D8B030D-6E8A-4147-A177-3AD203B41FA5}">
                      <a16:colId xmlns:a16="http://schemas.microsoft.com/office/drawing/2014/main" val="1953355541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4204873550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727108634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468493859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3137589000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2744415698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498264633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1695347399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453590218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1089147183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2002364733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1327057084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948858989"/>
                    </a:ext>
                  </a:extLst>
                </a:gridCol>
                <a:gridCol w="154172">
                  <a:extLst>
                    <a:ext uri="{9D8B030D-6E8A-4147-A177-3AD203B41FA5}">
                      <a16:colId xmlns:a16="http://schemas.microsoft.com/office/drawing/2014/main" val="3387858716"/>
                    </a:ext>
                  </a:extLst>
                </a:gridCol>
                <a:gridCol w="418470">
                  <a:extLst>
                    <a:ext uri="{9D8B030D-6E8A-4147-A177-3AD203B41FA5}">
                      <a16:colId xmlns:a16="http://schemas.microsoft.com/office/drawing/2014/main" val="3464664604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859779108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3889459575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666170211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67646847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634350509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683205422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995614660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511509241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033232310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81440606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607212078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168614821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962511092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018405251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3516824759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429082328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702267848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75611545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016895857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3325072941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40007719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412199127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64724979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914916806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3485618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738806636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483054852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960627164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893992898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87150539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32546364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407591636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933377345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92832375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155491138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674717440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43880882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49149540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322452719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496950181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193480233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513125623"/>
                    </a:ext>
                  </a:extLst>
                </a:gridCol>
                <a:gridCol w="198222">
                  <a:extLst>
                    <a:ext uri="{9D8B030D-6E8A-4147-A177-3AD203B41FA5}">
                      <a16:colId xmlns:a16="http://schemas.microsoft.com/office/drawing/2014/main" val="2700638881"/>
                    </a:ext>
                  </a:extLst>
                </a:gridCol>
              </a:tblGrid>
              <a:tr h="165956"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GANTT macro CC-Informatique 2025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mars-25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avr-25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mai-25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juin-25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juil-25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août-25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sept-25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oct-25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nov-25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déc-25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90164"/>
                  </a:ext>
                </a:extLst>
              </a:tr>
              <a:tr h="165956">
                <a:tc gridSpan="1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10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11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12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13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14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16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17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18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19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20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21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22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23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24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26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27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28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29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30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31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32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33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34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36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37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38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39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40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41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42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43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44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45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46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47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48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49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50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51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52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90865"/>
                  </a:ext>
                </a:extLst>
              </a:tr>
              <a:tr h="154339">
                <a:tc gridSpan="1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849658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DEV 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ioc alimentation ISEG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261F4D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43888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2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DEV 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hook DESIR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72 Monospace" panose="020B0509030603020204" pitchFamily="49" charset="0"/>
                      </a:endParaRP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244387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3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MAJ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profils SP2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261F4D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22365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4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DEV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ioc profils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80485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5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MAJ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phoebus GANIL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886785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6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DEV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grand_synoptique DESIR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66634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7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DEV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arret_faisceau DESIR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320230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8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DEV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choix DESIR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54936"/>
                  </a:ext>
                </a:extLst>
              </a:tr>
              <a:tr h="1659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9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DEF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structure OPC UA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37038"/>
                  </a:ext>
                </a:extLst>
              </a:tr>
              <a:tr h="1543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188" marR="7188" marT="718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86566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22571"/>
              </p:ext>
            </p:extLst>
          </p:nvPr>
        </p:nvGraphicFramePr>
        <p:xfrm>
          <a:off x="518150" y="3767831"/>
          <a:ext cx="11100448" cy="2112432"/>
        </p:xfrm>
        <a:graphic>
          <a:graphicData uri="http://schemas.openxmlformats.org/drawingml/2006/table">
            <a:tbl>
              <a:tblPr/>
              <a:tblGrid>
                <a:gridCol w="151764">
                  <a:extLst>
                    <a:ext uri="{9D8B030D-6E8A-4147-A177-3AD203B41FA5}">
                      <a16:colId xmlns:a16="http://schemas.microsoft.com/office/drawing/2014/main" val="2792682356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488677756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190219685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1325845951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91011674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151983258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3920692537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3902560130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3921909332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1714633591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841120479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627200280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321578954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3160178284"/>
                    </a:ext>
                  </a:extLst>
                </a:gridCol>
                <a:gridCol w="411932">
                  <a:extLst>
                    <a:ext uri="{9D8B030D-6E8A-4147-A177-3AD203B41FA5}">
                      <a16:colId xmlns:a16="http://schemas.microsoft.com/office/drawing/2014/main" val="3448185592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071856591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4132023319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62694934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433020179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271522100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947969117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677533115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466655538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776140894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907228412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385249770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879826812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223595106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024174437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186165481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4140377759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866422918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288785260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3951250965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3408520679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3637676645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36571542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3705268350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4167449750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614514722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547543644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95522121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830241256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352976850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780532825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758328532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002315368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924106313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241751393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127277081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681140510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464783084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22306932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2671644983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496549859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3101436977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1051097107"/>
                    </a:ext>
                  </a:extLst>
                </a:gridCol>
                <a:gridCol w="195125">
                  <a:extLst>
                    <a:ext uri="{9D8B030D-6E8A-4147-A177-3AD203B41FA5}">
                      <a16:colId xmlns:a16="http://schemas.microsoft.com/office/drawing/2014/main" val="918525876"/>
                    </a:ext>
                  </a:extLst>
                </a:gridCol>
                <a:gridCol w="173445">
                  <a:extLst>
                    <a:ext uri="{9D8B030D-6E8A-4147-A177-3AD203B41FA5}">
                      <a16:colId xmlns:a16="http://schemas.microsoft.com/office/drawing/2014/main" val="2084184476"/>
                    </a:ext>
                  </a:extLst>
                </a:gridCol>
              </a:tblGrid>
              <a:tr h="163347">
                <a:tc rowSpan="3" gridSpan="15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GANTT macro CC-Informatique 2026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janv-26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févr-26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mars-26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avr-26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mai-26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juin-26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juil-26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août-26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sept-26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oct-26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233785"/>
                  </a:ext>
                </a:extLst>
              </a:tr>
              <a:tr h="163347">
                <a:tc gridSpan="1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19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29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35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36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37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38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39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40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41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42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43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44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526827"/>
                  </a:ext>
                </a:extLst>
              </a:tr>
              <a:tr h="151913">
                <a:tc gridSpan="15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51228"/>
                  </a:ext>
                </a:extLst>
              </a:tr>
              <a:tr h="16334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10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MAJ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</a:t>
                      </a:r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genioc-opcua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(</a:t>
                      </a:r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IOCs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manquant)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72 Monospace" panose="020B0509030603020204" pitchFamily="49" charset="0"/>
                      </a:endParaRP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85510"/>
                  </a:ext>
                </a:extLst>
              </a:tr>
              <a:tr h="16334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11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MAJ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hook DESIR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92675"/>
                  </a:ext>
                </a:extLst>
              </a:tr>
              <a:tr h="16334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12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MAJ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archivage 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321486"/>
                  </a:ext>
                </a:extLst>
              </a:tr>
              <a:tr h="16334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13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MAJ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alarmes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480"/>
                  </a:ext>
                </a:extLst>
              </a:tr>
              <a:tr h="16334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14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MAJ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</a:t>
                      </a:r>
                      <a:r>
                        <a:rPr lang="fr-F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genioc-opcua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(amélioration continue)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72 Monospace" panose="020B0509030603020204" pitchFamily="49" charset="0"/>
                      </a:endParaRP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937791"/>
                  </a:ext>
                </a:extLst>
              </a:tr>
              <a:tr h="16334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15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DEV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parametres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56386"/>
                  </a:ext>
                </a:extLst>
              </a:tr>
              <a:tr h="16334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16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DEV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alignement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08780"/>
                  </a:ext>
                </a:extLst>
              </a:tr>
              <a:tr h="16334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Phase 17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GEN</a:t>
                      </a: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 ioc ligne LT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1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28489"/>
                  </a:ext>
                </a:extLst>
              </a:tr>
              <a:tr h="1519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7075" marR="7075" marT="70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351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2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8849" y="3551428"/>
            <a:ext cx="10801350" cy="1439863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Merci pour votre attention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" b="328"/>
          <a:stretch/>
        </p:blipFill>
        <p:spPr>
          <a:xfrm>
            <a:off x="5095724" y="5265337"/>
            <a:ext cx="1847599" cy="11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solidFill>
                  <a:schemeClr val="tx1"/>
                </a:solidFill>
                <a:latin typeface="72 Monospace" panose="020B0509030603020204" pitchFamily="49" charset="0"/>
                <a:cs typeface="72 Monospace" panose="020B0509030603020204" pitchFamily="49" charset="0"/>
              </a:rPr>
              <a:t>1. OPC UA – Structures de données et logiciel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4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4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1.1. OPC UA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– </a:t>
            </a:r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Introduction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695325" y="1447173"/>
            <a:ext cx="5188035" cy="691933"/>
            <a:chOff x="695325" y="1447173"/>
            <a:chExt cx="5188035" cy="691933"/>
          </a:xfrm>
        </p:grpSpPr>
        <p:sp>
          <p:nvSpPr>
            <p:cNvPr id="12" name="Shape 3"/>
            <p:cNvSpPr/>
            <p:nvPr/>
          </p:nvSpPr>
          <p:spPr>
            <a:xfrm>
              <a:off x="695325" y="1550448"/>
              <a:ext cx="502068" cy="464730"/>
            </a:xfrm>
            <a:prstGeom prst="ellipse">
              <a:avLst/>
            </a:prstGeom>
            <a:solidFill>
              <a:schemeClr val="tx2">
                <a:lumMod val="50000"/>
                <a:alpha val="20000"/>
              </a:schemeClr>
            </a:solidFill>
            <a:ln/>
          </p:spPr>
        </p:sp>
        <p:pic>
          <p:nvPicPr>
            <p:cNvPr id="13" name="Image 0" descr="preencoded.png"/>
            <p:cNvPicPr>
              <a:picLocks noChangeAspect="1"/>
            </p:cNvPicPr>
            <p:nvPr/>
          </p:nvPicPr>
          <p:blipFill>
            <a:blip r:embed="rId2">
              <a:biLevel thresh="75000"/>
            </a:blip>
            <a:stretch>
              <a:fillRect/>
            </a:stretch>
          </p:blipFill>
          <p:spPr>
            <a:xfrm>
              <a:off x="728796" y="1581430"/>
              <a:ext cx="446283" cy="413094"/>
            </a:xfrm>
            <a:prstGeom prst="rect">
              <a:avLst/>
            </a:prstGeom>
          </p:spPr>
        </p:pic>
        <p:sp>
          <p:nvSpPr>
            <p:cNvPr id="14" name="Text 4"/>
            <p:cNvSpPr/>
            <p:nvPr/>
          </p:nvSpPr>
          <p:spPr>
            <a:xfrm>
              <a:off x="1420534" y="1447173"/>
              <a:ext cx="3347119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Standard Industriel</a:t>
              </a:r>
              <a:endParaRPr lang="en-US" sz="20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5" name="Text 5"/>
            <p:cNvSpPr/>
            <p:nvPr/>
          </p:nvSpPr>
          <p:spPr>
            <a:xfrm>
              <a:off x="1420534" y="1777649"/>
              <a:ext cx="4462826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1600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Le nouveau standard de référence pour </a:t>
              </a:r>
              <a:r>
                <a:rPr lang="en-US" sz="1600" dirty="0" err="1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l'industrie</a:t>
              </a:r>
              <a:r>
                <a:rPr lang="en-US" sz="1600" dirty="0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.</a:t>
              </a:r>
              <a:endParaRPr lang="en-US" sz="16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497036" y="1447174"/>
            <a:ext cx="5188035" cy="691932"/>
            <a:chOff x="695325" y="2242379"/>
            <a:chExt cx="5188035" cy="691932"/>
          </a:xfrm>
        </p:grpSpPr>
        <p:sp>
          <p:nvSpPr>
            <p:cNvPr id="16" name="Shape 6"/>
            <p:cNvSpPr/>
            <p:nvPr/>
          </p:nvSpPr>
          <p:spPr>
            <a:xfrm>
              <a:off x="695325" y="2345653"/>
              <a:ext cx="502068" cy="464730"/>
            </a:xfrm>
            <a:prstGeom prst="ellipse">
              <a:avLst/>
            </a:prstGeom>
            <a:solidFill>
              <a:schemeClr val="tx2">
                <a:lumMod val="50000"/>
                <a:alpha val="20000"/>
              </a:schemeClr>
            </a:solidFill>
            <a:ln/>
          </p:spPr>
        </p:sp>
        <p:pic>
          <p:nvPicPr>
            <p:cNvPr id="17" name="Image 1" descr="preencoded.png"/>
            <p:cNvPicPr>
              <a:picLocks noChangeAspect="1"/>
            </p:cNvPicPr>
            <p:nvPr/>
          </p:nvPicPr>
          <p:blipFill>
            <a:blip r:embed="rId3">
              <a:biLevel thresh="75000"/>
            </a:blip>
            <a:stretch>
              <a:fillRect/>
            </a:stretch>
          </p:blipFill>
          <p:spPr>
            <a:xfrm>
              <a:off x="728796" y="2376635"/>
              <a:ext cx="446283" cy="413094"/>
            </a:xfrm>
            <a:prstGeom prst="rect">
              <a:avLst/>
            </a:prstGeom>
          </p:spPr>
        </p:pic>
        <p:sp>
          <p:nvSpPr>
            <p:cNvPr id="18" name="Text 7"/>
            <p:cNvSpPr/>
            <p:nvPr/>
          </p:nvSpPr>
          <p:spPr>
            <a:xfrm>
              <a:off x="1420534" y="2242379"/>
              <a:ext cx="3347119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Communication</a:t>
              </a:r>
              <a:endParaRPr lang="en-US" sz="20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9" name="Text 8"/>
            <p:cNvSpPr/>
            <p:nvPr/>
          </p:nvSpPr>
          <p:spPr>
            <a:xfrm>
              <a:off x="1420534" y="2572854"/>
              <a:ext cx="4462826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1600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Dialogue unifié entre tous les </a:t>
              </a:r>
              <a:r>
                <a:rPr lang="en-US" sz="1600" dirty="0" err="1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équipements</a:t>
              </a:r>
              <a:r>
                <a:rPr lang="en-US" sz="1600" dirty="0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.</a:t>
              </a:r>
              <a:endParaRPr lang="en-US" sz="16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95325" y="3138424"/>
            <a:ext cx="5188035" cy="691932"/>
            <a:chOff x="695325" y="3037585"/>
            <a:chExt cx="5188035" cy="691932"/>
          </a:xfrm>
        </p:grpSpPr>
        <p:sp>
          <p:nvSpPr>
            <p:cNvPr id="20" name="Shape 9"/>
            <p:cNvSpPr/>
            <p:nvPr/>
          </p:nvSpPr>
          <p:spPr>
            <a:xfrm>
              <a:off x="695325" y="3140858"/>
              <a:ext cx="502068" cy="464730"/>
            </a:xfrm>
            <a:prstGeom prst="ellipse">
              <a:avLst/>
            </a:prstGeom>
            <a:solidFill>
              <a:schemeClr val="tx2">
                <a:lumMod val="50000"/>
                <a:alpha val="20000"/>
              </a:schemeClr>
            </a:solidFill>
            <a:ln/>
          </p:spPr>
        </p:sp>
        <p:pic>
          <p:nvPicPr>
            <p:cNvPr id="21" name="Image 2" descr="preencoded.png"/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728796" y="3171840"/>
              <a:ext cx="446283" cy="413094"/>
            </a:xfrm>
            <a:prstGeom prst="rect">
              <a:avLst/>
            </a:prstGeom>
          </p:spPr>
        </p:pic>
        <p:sp>
          <p:nvSpPr>
            <p:cNvPr id="22" name="Text 10"/>
            <p:cNvSpPr/>
            <p:nvPr/>
          </p:nvSpPr>
          <p:spPr>
            <a:xfrm>
              <a:off x="1420534" y="3037585"/>
              <a:ext cx="3347119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Sécurité</a:t>
              </a:r>
              <a:endParaRPr lang="en-US" sz="20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23" name="Text 11"/>
            <p:cNvSpPr/>
            <p:nvPr/>
          </p:nvSpPr>
          <p:spPr>
            <a:xfrm>
              <a:off x="1420534" y="3368060"/>
              <a:ext cx="4462826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1600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Chiffrement et </a:t>
              </a:r>
              <a:r>
                <a:rPr lang="en-US" sz="1600" dirty="0" err="1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authentification</a:t>
              </a:r>
              <a:r>
                <a:rPr lang="en-US" sz="1600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 </a:t>
              </a:r>
              <a:r>
                <a:rPr lang="en-US" sz="1600" dirty="0" err="1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intégrés</a:t>
              </a:r>
              <a:r>
                <a:rPr lang="en-US" sz="1600" dirty="0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.</a:t>
              </a:r>
              <a:endParaRPr lang="en-US" sz="16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497036" y="3138424"/>
            <a:ext cx="5188035" cy="691932"/>
            <a:chOff x="695325" y="3832790"/>
            <a:chExt cx="5188035" cy="691932"/>
          </a:xfrm>
        </p:grpSpPr>
        <p:sp>
          <p:nvSpPr>
            <p:cNvPr id="24" name="Shape 12"/>
            <p:cNvSpPr/>
            <p:nvPr/>
          </p:nvSpPr>
          <p:spPr>
            <a:xfrm>
              <a:off x="695325" y="3936063"/>
              <a:ext cx="502068" cy="464730"/>
            </a:xfrm>
            <a:prstGeom prst="ellipse">
              <a:avLst/>
            </a:prstGeom>
            <a:solidFill>
              <a:schemeClr val="tx2">
                <a:lumMod val="50000"/>
                <a:alpha val="20000"/>
              </a:schemeClr>
            </a:solidFill>
            <a:ln/>
          </p:spPr>
        </p:sp>
        <p:pic>
          <p:nvPicPr>
            <p:cNvPr id="25" name="Image 3" descr="preencoded.png"/>
            <p:cNvPicPr>
              <a:picLocks noChangeAspect="1"/>
            </p:cNvPicPr>
            <p:nvPr/>
          </p:nvPicPr>
          <p:blipFill>
            <a:blip r:embed="rId5">
              <a:biLevel thresh="75000"/>
            </a:blip>
            <a:stretch>
              <a:fillRect/>
            </a:stretch>
          </p:blipFill>
          <p:spPr>
            <a:xfrm>
              <a:off x="728796" y="3967045"/>
              <a:ext cx="446283" cy="413094"/>
            </a:xfrm>
            <a:prstGeom prst="rect">
              <a:avLst/>
            </a:prstGeom>
          </p:spPr>
        </p:pic>
        <p:sp>
          <p:nvSpPr>
            <p:cNvPr id="26" name="Text 13"/>
            <p:cNvSpPr/>
            <p:nvPr/>
          </p:nvSpPr>
          <p:spPr>
            <a:xfrm>
              <a:off x="1420534" y="3832790"/>
              <a:ext cx="3347119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Arborescence</a:t>
              </a:r>
              <a:endParaRPr lang="en-US" sz="20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27" name="Text 14"/>
            <p:cNvSpPr/>
            <p:nvPr/>
          </p:nvSpPr>
          <p:spPr>
            <a:xfrm>
              <a:off x="1420534" y="4163265"/>
              <a:ext cx="4462826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1600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Données organisées en structure </a:t>
              </a:r>
              <a:r>
                <a:rPr lang="en-US" sz="1600" dirty="0" err="1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hiérarchique</a:t>
              </a:r>
              <a:r>
                <a:rPr lang="en-US" sz="1600" dirty="0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.</a:t>
              </a:r>
              <a:endParaRPr lang="en-US" sz="16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898837" y="4736594"/>
            <a:ext cx="5698465" cy="691932"/>
            <a:chOff x="695325" y="4627995"/>
            <a:chExt cx="5698465" cy="691932"/>
          </a:xfrm>
        </p:grpSpPr>
        <p:sp>
          <p:nvSpPr>
            <p:cNvPr id="28" name="Shape 15"/>
            <p:cNvSpPr/>
            <p:nvPr/>
          </p:nvSpPr>
          <p:spPr>
            <a:xfrm>
              <a:off x="695325" y="4731269"/>
              <a:ext cx="502068" cy="464730"/>
            </a:xfrm>
            <a:prstGeom prst="ellipse">
              <a:avLst/>
            </a:prstGeom>
            <a:solidFill>
              <a:schemeClr val="tx2">
                <a:lumMod val="50000"/>
                <a:alpha val="20000"/>
              </a:schemeClr>
            </a:solidFill>
            <a:ln/>
          </p:spPr>
        </p:sp>
        <p:pic>
          <p:nvPicPr>
            <p:cNvPr id="29" name="Image 4" descr="preencoded.png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796" y="4762251"/>
              <a:ext cx="446283" cy="413094"/>
            </a:xfrm>
            <a:prstGeom prst="rect">
              <a:avLst/>
            </a:prstGeom>
          </p:spPr>
        </p:pic>
        <p:sp>
          <p:nvSpPr>
            <p:cNvPr id="30" name="Text 16"/>
            <p:cNvSpPr/>
            <p:nvPr/>
          </p:nvSpPr>
          <p:spPr>
            <a:xfrm>
              <a:off x="1420534" y="4627995"/>
              <a:ext cx="3347119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b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Discovery</a:t>
              </a:r>
              <a:endParaRPr lang="en-US" sz="20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31" name="Text 17"/>
            <p:cNvSpPr/>
            <p:nvPr/>
          </p:nvSpPr>
          <p:spPr>
            <a:xfrm>
              <a:off x="1420533" y="4958470"/>
              <a:ext cx="4973257" cy="3614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>
                <a:buNone/>
              </a:pPr>
              <a:r>
                <a:rPr lang="en-US" sz="1600" dirty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Détection automatique des </a:t>
              </a:r>
              <a:r>
                <a:rPr lang="en-US" sz="1600" dirty="0" err="1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équipements</a:t>
              </a:r>
              <a:r>
                <a:rPr lang="en-US" sz="1600" dirty="0" smtClean="0">
                  <a:solidFill>
                    <a:schemeClr val="tx2"/>
                  </a:solidFill>
                  <a:latin typeface="72 Monospace" panose="020B0509030603020204" pitchFamily="49" charset="0"/>
                  <a:ea typeface="Calibri" pitchFamily="34" charset="-122"/>
                  <a:cs typeface="72 Monospace" panose="020B0509030603020204" pitchFamily="49" charset="0"/>
                </a:rPr>
                <a:t>.</a:t>
              </a:r>
              <a:endParaRPr lang="en-US" sz="16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0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5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1.2. OPC UA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– Structures de données</a:t>
            </a: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99" name="Groupe 98"/>
          <p:cNvGrpSpPr/>
          <p:nvPr/>
        </p:nvGrpSpPr>
        <p:grpSpPr>
          <a:xfrm>
            <a:off x="695325" y="973991"/>
            <a:ext cx="10801349" cy="1008913"/>
            <a:chOff x="1750992" y="2595593"/>
            <a:chExt cx="7557339" cy="1008913"/>
          </a:xfrm>
        </p:grpSpPr>
        <p:sp>
          <p:nvSpPr>
            <p:cNvPr id="100" name="Rectangle avec coins rognés en diagonale 99"/>
            <p:cNvSpPr/>
            <p:nvPr/>
          </p:nvSpPr>
          <p:spPr>
            <a:xfrm>
              <a:off x="1750992" y="2595593"/>
              <a:ext cx="7557339" cy="1008913"/>
            </a:xfrm>
            <a:prstGeom prst="snip2Diag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101" name="Groupe 100"/>
            <p:cNvGrpSpPr/>
            <p:nvPr/>
          </p:nvGrpSpPr>
          <p:grpSpPr>
            <a:xfrm>
              <a:off x="1839614" y="2815279"/>
              <a:ext cx="7380093" cy="587319"/>
              <a:chOff x="1839612" y="2865537"/>
              <a:chExt cx="7380093" cy="587319"/>
            </a:xfrm>
          </p:grpSpPr>
          <p:sp>
            <p:nvSpPr>
              <p:cNvPr id="102" name="ZoneTexte 101"/>
              <p:cNvSpPr txBox="1"/>
              <p:nvPr/>
            </p:nvSpPr>
            <p:spPr>
              <a:xfrm>
                <a:off x="1839612" y="2865537"/>
                <a:ext cx="73800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Définition des structures OPC UA pour chaque équipement 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3310224" y="3175857"/>
                <a:ext cx="44388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En collaboration avec les automaticiens.</a:t>
                </a:r>
                <a:endParaRPr lang="fr-FR" sz="1200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104" name="Groupe 103"/>
          <p:cNvGrpSpPr/>
          <p:nvPr/>
        </p:nvGrpSpPr>
        <p:grpSpPr>
          <a:xfrm>
            <a:off x="695332" y="2122134"/>
            <a:ext cx="3466638" cy="939680"/>
            <a:chOff x="695325" y="2654369"/>
            <a:chExt cx="1779476" cy="984106"/>
          </a:xfrm>
        </p:grpSpPr>
        <p:sp>
          <p:nvSpPr>
            <p:cNvPr id="105" name="Rectangle avec coin rogné 104"/>
            <p:cNvSpPr/>
            <p:nvPr/>
          </p:nvSpPr>
          <p:spPr>
            <a:xfrm flipH="1">
              <a:off x="695327" y="2654369"/>
              <a:ext cx="1779474" cy="984106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695325" y="2820086"/>
              <a:ext cx="1779475" cy="390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JFR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695326" y="3154001"/>
              <a:ext cx="1779475" cy="270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Jauge Full Range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08" name="Groupe 107"/>
          <p:cNvGrpSpPr/>
          <p:nvPr/>
        </p:nvGrpSpPr>
        <p:grpSpPr>
          <a:xfrm>
            <a:off x="4362685" y="2122133"/>
            <a:ext cx="3466638" cy="939680"/>
            <a:chOff x="2577831" y="2654368"/>
            <a:chExt cx="1779476" cy="984106"/>
          </a:xfrm>
        </p:grpSpPr>
        <p:sp>
          <p:nvSpPr>
            <p:cNvPr id="109" name="Rectangle avec coins rognés en diagonale 108"/>
            <p:cNvSpPr/>
            <p:nvPr/>
          </p:nvSpPr>
          <p:spPr>
            <a:xfrm>
              <a:off x="2577833" y="2654368"/>
              <a:ext cx="1779474" cy="984106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2577831" y="2820082"/>
              <a:ext cx="1779475" cy="46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VI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11" name="ZoneTexte 110"/>
            <p:cNvSpPr txBox="1"/>
            <p:nvPr/>
          </p:nvSpPr>
          <p:spPr>
            <a:xfrm>
              <a:off x="2577832" y="3154005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Vanne d’isolement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12" name="Groupe 111"/>
          <p:cNvGrpSpPr/>
          <p:nvPr/>
        </p:nvGrpSpPr>
        <p:grpSpPr>
          <a:xfrm>
            <a:off x="8030040" y="2122133"/>
            <a:ext cx="3466638" cy="939680"/>
            <a:chOff x="4460337" y="2654368"/>
            <a:chExt cx="1779476" cy="984106"/>
          </a:xfrm>
        </p:grpSpPr>
        <p:sp>
          <p:nvSpPr>
            <p:cNvPr id="113" name="Rectangle avec coin rogné 112"/>
            <p:cNvSpPr/>
            <p:nvPr/>
          </p:nvSpPr>
          <p:spPr>
            <a:xfrm>
              <a:off x="4460339" y="2654368"/>
              <a:ext cx="1779474" cy="984106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4460337" y="2820082"/>
              <a:ext cx="1779475" cy="46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GT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4460338" y="3154005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Groupe Turbo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16" name="Groupe 115"/>
          <p:cNvGrpSpPr/>
          <p:nvPr/>
        </p:nvGrpSpPr>
        <p:grpSpPr>
          <a:xfrm>
            <a:off x="695330" y="3182039"/>
            <a:ext cx="3466638" cy="939680"/>
            <a:chOff x="695324" y="3764384"/>
            <a:chExt cx="1779476" cy="984106"/>
          </a:xfrm>
        </p:grpSpPr>
        <p:sp>
          <p:nvSpPr>
            <p:cNvPr id="117" name="Rectangle avec coins rognés en diagonale 116"/>
            <p:cNvSpPr/>
            <p:nvPr/>
          </p:nvSpPr>
          <p:spPr>
            <a:xfrm>
              <a:off x="695326" y="3764384"/>
              <a:ext cx="1779474" cy="984106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695324" y="3930097"/>
              <a:ext cx="1779475" cy="46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AF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695325" y="4264015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Arrêt Faisceau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20" name="Groupe 119"/>
          <p:cNvGrpSpPr/>
          <p:nvPr/>
        </p:nvGrpSpPr>
        <p:grpSpPr>
          <a:xfrm>
            <a:off x="4362683" y="3182038"/>
            <a:ext cx="3466638" cy="939680"/>
            <a:chOff x="2577830" y="3764383"/>
            <a:chExt cx="1779476" cy="984106"/>
          </a:xfrm>
        </p:grpSpPr>
        <p:sp>
          <p:nvSpPr>
            <p:cNvPr id="121" name="Rectangle avec coins rognés en diagonale 120"/>
            <p:cNvSpPr/>
            <p:nvPr/>
          </p:nvSpPr>
          <p:spPr>
            <a:xfrm>
              <a:off x="2577832" y="3764383"/>
              <a:ext cx="1779474" cy="984106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2577830" y="3930096"/>
              <a:ext cx="1779475" cy="46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CF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2577831" y="4264014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Coupe de Faraday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24" name="Groupe 123"/>
          <p:cNvGrpSpPr/>
          <p:nvPr/>
        </p:nvGrpSpPr>
        <p:grpSpPr>
          <a:xfrm>
            <a:off x="8030034" y="3176472"/>
            <a:ext cx="3466638" cy="939680"/>
            <a:chOff x="4460336" y="3754766"/>
            <a:chExt cx="1779476" cy="984106"/>
          </a:xfrm>
        </p:grpSpPr>
        <p:sp>
          <p:nvSpPr>
            <p:cNvPr id="125" name="Rectangle avec coins rognés en diagonale 124"/>
            <p:cNvSpPr/>
            <p:nvPr/>
          </p:nvSpPr>
          <p:spPr>
            <a:xfrm>
              <a:off x="4460338" y="3754766"/>
              <a:ext cx="1779474" cy="984106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4460336" y="3920479"/>
              <a:ext cx="1779475" cy="46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PR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4460337" y="4254397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Profils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28" name="Groupe 127"/>
          <p:cNvGrpSpPr/>
          <p:nvPr/>
        </p:nvGrpSpPr>
        <p:grpSpPr>
          <a:xfrm>
            <a:off x="695330" y="4232761"/>
            <a:ext cx="3466638" cy="939680"/>
            <a:chOff x="695324" y="4864782"/>
            <a:chExt cx="1779476" cy="984106"/>
          </a:xfrm>
        </p:grpSpPr>
        <p:sp>
          <p:nvSpPr>
            <p:cNvPr id="129" name="Rectangle avec coin rogné 128"/>
            <p:cNvSpPr/>
            <p:nvPr/>
          </p:nvSpPr>
          <p:spPr>
            <a:xfrm flipH="1" flipV="1">
              <a:off x="695326" y="4864782"/>
              <a:ext cx="1779474" cy="984106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30" name="ZoneTexte 129"/>
            <p:cNvSpPr txBox="1"/>
            <p:nvPr/>
          </p:nvSpPr>
          <p:spPr>
            <a:xfrm>
              <a:off x="695324" y="5030495"/>
              <a:ext cx="1779475" cy="46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RED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695325" y="5364413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Réducteur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32" name="Groupe 131"/>
          <p:cNvGrpSpPr/>
          <p:nvPr/>
        </p:nvGrpSpPr>
        <p:grpSpPr>
          <a:xfrm>
            <a:off x="4362685" y="4232760"/>
            <a:ext cx="3466638" cy="939680"/>
            <a:chOff x="2577831" y="4864781"/>
            <a:chExt cx="1779476" cy="984106"/>
          </a:xfrm>
        </p:grpSpPr>
        <p:sp>
          <p:nvSpPr>
            <p:cNvPr id="133" name="Rectangle avec coins rognés en diagonale 132"/>
            <p:cNvSpPr/>
            <p:nvPr/>
          </p:nvSpPr>
          <p:spPr>
            <a:xfrm>
              <a:off x="2577833" y="4864781"/>
              <a:ext cx="1779474" cy="984106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2577831" y="5030494"/>
              <a:ext cx="1779475" cy="46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ALIM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35" name="ZoneTexte 134"/>
            <p:cNvSpPr txBox="1"/>
            <p:nvPr/>
          </p:nvSpPr>
          <p:spPr>
            <a:xfrm>
              <a:off x="2577832" y="5364412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Alimentation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8030040" y="4232760"/>
            <a:ext cx="3466638" cy="939680"/>
            <a:chOff x="4460337" y="4864781"/>
            <a:chExt cx="1779476" cy="984106"/>
          </a:xfrm>
        </p:grpSpPr>
        <p:sp>
          <p:nvSpPr>
            <p:cNvPr id="137" name="Rectangle avec coin rogné 136"/>
            <p:cNvSpPr/>
            <p:nvPr/>
          </p:nvSpPr>
          <p:spPr>
            <a:xfrm flipV="1">
              <a:off x="4460339" y="4864781"/>
              <a:ext cx="1779474" cy="984106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4460337" y="5030494"/>
              <a:ext cx="1779475" cy="461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INTK</a:t>
              </a:r>
              <a:endParaRPr lang="fr-FR" sz="20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4460338" y="5364412"/>
              <a:ext cx="1779475" cy="31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chemeClr val="accent3">
                      <a:lumMod val="50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Interlock</a:t>
              </a:r>
              <a:endParaRPr lang="fr-FR" sz="1200" dirty="0">
                <a:solidFill>
                  <a:schemeClr val="accent3">
                    <a:lumMod val="50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40" name="Groupe 139"/>
          <p:cNvGrpSpPr/>
          <p:nvPr/>
        </p:nvGrpSpPr>
        <p:grpSpPr>
          <a:xfrm>
            <a:off x="704507" y="5309087"/>
            <a:ext cx="10801349" cy="1008913"/>
            <a:chOff x="1750992" y="2595593"/>
            <a:chExt cx="7557339" cy="1008913"/>
          </a:xfrm>
        </p:grpSpPr>
        <p:sp>
          <p:nvSpPr>
            <p:cNvPr id="141" name="Rectangle avec coins rognés en diagonale 140"/>
            <p:cNvSpPr/>
            <p:nvPr/>
          </p:nvSpPr>
          <p:spPr>
            <a:xfrm>
              <a:off x="1750992" y="2595593"/>
              <a:ext cx="7557339" cy="1008913"/>
            </a:xfrm>
            <a:prstGeom prst="snip2Diag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1839616" y="2743692"/>
              <a:ext cx="7380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Langage commun et structure stricte partagée entre </a:t>
              </a:r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automaticiens </a:t>
              </a:r>
              <a:r>
                <a: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et </a:t>
              </a:r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informaticiens</a:t>
              </a:r>
              <a:endParaRPr lang="fr-FR" sz="2000" b="1" dirty="0">
                <a:solidFill>
                  <a:schemeClr val="bg1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5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6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1.2. OPC UA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– Structures de données</a:t>
            </a: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695325" y="1162050"/>
            <a:ext cx="3578655" cy="681005"/>
            <a:chOff x="695320" y="1161342"/>
            <a:chExt cx="5983190" cy="1012898"/>
          </a:xfrm>
        </p:grpSpPr>
        <p:sp>
          <p:nvSpPr>
            <p:cNvPr id="7" name="Rectangle 6"/>
            <p:cNvSpPr/>
            <p:nvPr/>
          </p:nvSpPr>
          <p:spPr>
            <a:xfrm>
              <a:off x="695320" y="1161342"/>
              <a:ext cx="5983188" cy="10128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95321" y="1254982"/>
              <a:ext cx="5983189" cy="54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Nom de l’équipement</a:t>
              </a:r>
              <a:endParaRPr lang="fr-FR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95321" y="1692544"/>
              <a:ext cx="5983181" cy="38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LT-PR21 / LT-CF14 / LT-RED21 / etc…</a:t>
              </a:r>
              <a:endParaRPr lang="fr-FR" sz="1100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484652" y="1843054"/>
            <a:ext cx="2560148" cy="4139090"/>
            <a:chOff x="2484652" y="1843054"/>
            <a:chExt cx="2560148" cy="4139090"/>
          </a:xfrm>
        </p:grpSpPr>
        <p:cxnSp>
          <p:nvCxnSpPr>
            <p:cNvPr id="12" name="Connecteur droit 21"/>
            <p:cNvCxnSpPr>
              <a:stCxn id="7" idx="2"/>
              <a:endCxn id="14" idx="1"/>
            </p:cNvCxnSpPr>
            <p:nvPr/>
          </p:nvCxnSpPr>
          <p:spPr>
            <a:xfrm rot="16200000" flipH="1">
              <a:off x="895048" y="3432658"/>
              <a:ext cx="3952251" cy="773043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e 12"/>
            <p:cNvGrpSpPr/>
            <p:nvPr/>
          </p:nvGrpSpPr>
          <p:grpSpPr>
            <a:xfrm>
              <a:off x="3257673" y="5608468"/>
              <a:ext cx="1787127" cy="373676"/>
              <a:chOff x="3257723" y="5166769"/>
              <a:chExt cx="1787127" cy="37367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257745" y="5166769"/>
                <a:ext cx="1787105" cy="3736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3257723" y="5183975"/>
                <a:ext cx="1787106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Defaut</a:t>
                </a:r>
                <a:endParaRPr lang="fr-FR" sz="16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>
            <a:off x="2484652" y="1843055"/>
            <a:ext cx="3155131" cy="1404961"/>
            <a:chOff x="2484652" y="1843055"/>
            <a:chExt cx="3155131" cy="1404961"/>
          </a:xfrm>
        </p:grpSpPr>
        <p:cxnSp>
          <p:nvCxnSpPr>
            <p:cNvPr id="17" name="Connecteur droit 21"/>
            <p:cNvCxnSpPr>
              <a:stCxn id="7" idx="2"/>
              <a:endCxn id="23" idx="1"/>
            </p:cNvCxnSpPr>
            <p:nvPr/>
          </p:nvCxnSpPr>
          <p:spPr>
            <a:xfrm rot="16200000" flipH="1">
              <a:off x="2575850" y="1751857"/>
              <a:ext cx="590718" cy="773114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e 17"/>
            <p:cNvGrpSpPr/>
            <p:nvPr/>
          </p:nvGrpSpPr>
          <p:grpSpPr>
            <a:xfrm>
              <a:off x="3257690" y="2246935"/>
              <a:ext cx="1787181" cy="373676"/>
              <a:chOff x="3257690" y="2246935"/>
              <a:chExt cx="1787181" cy="3736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257766" y="2246935"/>
                <a:ext cx="1787105" cy="3736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257690" y="2264370"/>
                <a:ext cx="17871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err="1" smtClean="0">
                    <a:solidFill>
                      <a:schemeClr val="accent2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EtatAna</a:t>
                </a:r>
                <a:endParaRPr lang="fr-FR" sz="1600" b="1" dirty="0">
                  <a:solidFill>
                    <a:schemeClr val="accent2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4518190" y="2726440"/>
              <a:ext cx="112159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 smtClean="0">
                  <a:solidFill>
                    <a:schemeClr val="accent2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pv_ana_1</a:t>
              </a:r>
              <a:endParaRPr lang="fr-FR" sz="1400" b="1" dirty="0">
                <a:solidFill>
                  <a:schemeClr val="accent2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18190" y="2940239"/>
              <a:ext cx="112159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 smtClean="0">
                  <a:solidFill>
                    <a:schemeClr val="accent2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pv_ana_2</a:t>
              </a:r>
              <a:endParaRPr lang="fr-FR" sz="1400" b="1" dirty="0">
                <a:solidFill>
                  <a:schemeClr val="accent2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21" name="Connecteur droit 21"/>
            <p:cNvCxnSpPr>
              <a:stCxn id="23" idx="2"/>
              <a:endCxn id="19" idx="1"/>
            </p:cNvCxnSpPr>
            <p:nvPr/>
          </p:nvCxnSpPr>
          <p:spPr>
            <a:xfrm rot="16200000" flipH="1">
              <a:off x="4204895" y="2567034"/>
              <a:ext cx="259718" cy="366871"/>
            </a:xfrm>
            <a:prstGeom prst="bentConnector2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endCxn id="20" idx="1"/>
            </p:cNvCxnSpPr>
            <p:nvPr/>
          </p:nvCxnSpPr>
          <p:spPr>
            <a:xfrm rot="16200000" flipH="1">
              <a:off x="4097944" y="2673882"/>
              <a:ext cx="473642" cy="366850"/>
            </a:xfrm>
            <a:prstGeom prst="bentConnector2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2484652" y="1843055"/>
            <a:ext cx="3096138" cy="2513554"/>
            <a:chOff x="2484652" y="1843055"/>
            <a:chExt cx="3096138" cy="2513554"/>
          </a:xfrm>
        </p:grpSpPr>
        <p:cxnSp>
          <p:nvCxnSpPr>
            <p:cNvPr id="26" name="Connecteur droit 21"/>
            <p:cNvCxnSpPr>
              <a:stCxn id="7" idx="2"/>
              <a:endCxn id="32" idx="1"/>
            </p:cNvCxnSpPr>
            <p:nvPr/>
          </p:nvCxnSpPr>
          <p:spPr>
            <a:xfrm rot="16200000" flipH="1">
              <a:off x="2021324" y="2306383"/>
              <a:ext cx="1699710" cy="773054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/>
            <p:cNvGrpSpPr/>
            <p:nvPr/>
          </p:nvGrpSpPr>
          <p:grpSpPr>
            <a:xfrm>
              <a:off x="3257673" y="3355927"/>
              <a:ext cx="1787139" cy="373676"/>
              <a:chOff x="3257723" y="3369756"/>
              <a:chExt cx="1787139" cy="37367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257756" y="3369756"/>
                <a:ext cx="1787106" cy="3736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3257723" y="3387317"/>
                <a:ext cx="1787106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Cmd</a:t>
                </a:r>
                <a:endParaRPr lang="fr-FR" sz="1600" b="1" dirty="0">
                  <a:solidFill>
                    <a:schemeClr val="accent6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4518190" y="3835033"/>
              <a:ext cx="10626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 smtClean="0">
                  <a:solidFill>
                    <a:schemeClr val="accent6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pv_cmd_1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518190" y="4048832"/>
              <a:ext cx="10626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 smtClean="0">
                  <a:solidFill>
                    <a:schemeClr val="accent6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pv_cmd_2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30" name="Connecteur droit 21"/>
            <p:cNvCxnSpPr>
              <a:endCxn id="28" idx="1"/>
            </p:cNvCxnSpPr>
            <p:nvPr/>
          </p:nvCxnSpPr>
          <p:spPr>
            <a:xfrm>
              <a:off x="4151341" y="3729078"/>
              <a:ext cx="366849" cy="259844"/>
            </a:xfrm>
            <a:prstGeom prst="bentConnector3">
              <a:avLst>
                <a:gd name="adj1" fmla="val 19"/>
              </a:avLst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21"/>
            <p:cNvCxnSpPr>
              <a:endCxn id="29" idx="1"/>
            </p:cNvCxnSpPr>
            <p:nvPr/>
          </p:nvCxnSpPr>
          <p:spPr>
            <a:xfrm rot="16200000" flipH="1">
              <a:off x="4097944" y="3782475"/>
              <a:ext cx="473642" cy="366850"/>
            </a:xfrm>
            <a:prstGeom prst="bentConnector2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2484651" y="1843055"/>
            <a:ext cx="3225924" cy="3644950"/>
            <a:chOff x="2484651" y="1843055"/>
            <a:chExt cx="3225924" cy="3644950"/>
          </a:xfrm>
        </p:grpSpPr>
        <p:cxnSp>
          <p:nvCxnSpPr>
            <p:cNvPr id="35" name="Connecteur droit 21"/>
            <p:cNvCxnSpPr>
              <a:stCxn id="7" idx="2"/>
              <a:endCxn id="41" idx="1"/>
            </p:cNvCxnSpPr>
            <p:nvPr/>
          </p:nvCxnSpPr>
          <p:spPr>
            <a:xfrm rot="16200000" flipH="1">
              <a:off x="1462574" y="2865132"/>
              <a:ext cx="2817200" cy="773045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3257673" y="4473417"/>
              <a:ext cx="1787130" cy="373676"/>
              <a:chOff x="3257723" y="4265447"/>
              <a:chExt cx="1787130" cy="37367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3257747" y="4265447"/>
                <a:ext cx="1787106" cy="3736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3257723" y="4283008"/>
                <a:ext cx="1787106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600" b="1" dirty="0" smtClean="0">
                    <a:solidFill>
                      <a:schemeClr val="accent4">
                        <a:lumMod val="75000"/>
                      </a:schemeClr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Etat</a:t>
                </a:r>
                <a:endParaRPr lang="fr-FR" sz="1600" b="1" dirty="0">
                  <a:solidFill>
                    <a:schemeClr val="accent4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4523549" y="4966429"/>
              <a:ext cx="1187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 smtClean="0">
                  <a:solidFill>
                    <a:schemeClr val="accent4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pv_etat_1</a:t>
              </a:r>
              <a:endParaRPr lang="fr-FR" sz="1400" b="1" dirty="0">
                <a:solidFill>
                  <a:schemeClr val="accent4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523549" y="5180228"/>
              <a:ext cx="1187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 smtClean="0">
                  <a:solidFill>
                    <a:schemeClr val="accent4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pv_etat_2</a:t>
              </a:r>
              <a:endParaRPr lang="fr-FR" sz="1400" b="1" dirty="0">
                <a:solidFill>
                  <a:schemeClr val="accent4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39" name="Connecteur droit 21"/>
            <p:cNvCxnSpPr>
              <a:stCxn id="41" idx="2"/>
              <a:endCxn id="37" idx="1"/>
            </p:cNvCxnSpPr>
            <p:nvPr/>
          </p:nvCxnSpPr>
          <p:spPr>
            <a:xfrm rot="16200000" flipH="1">
              <a:off x="4200787" y="4797555"/>
              <a:ext cx="273225" cy="372299"/>
            </a:xfrm>
            <a:prstGeom prst="bentConnector2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21"/>
            <p:cNvCxnSpPr>
              <a:stCxn id="41" idx="2"/>
              <a:endCxn id="38" idx="1"/>
            </p:cNvCxnSpPr>
            <p:nvPr/>
          </p:nvCxnSpPr>
          <p:spPr>
            <a:xfrm rot="16200000" flipH="1">
              <a:off x="4093887" y="4904455"/>
              <a:ext cx="487024" cy="372299"/>
            </a:xfrm>
            <a:prstGeom prst="bentConnector2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6063273" y="2246935"/>
            <a:ext cx="1787127" cy="373676"/>
            <a:chOff x="3257723" y="5166769"/>
            <a:chExt cx="1787127" cy="373676"/>
          </a:xfrm>
        </p:grpSpPr>
        <p:sp>
          <p:nvSpPr>
            <p:cNvPr id="44" name="Rectangle 43"/>
            <p:cNvSpPr/>
            <p:nvPr/>
          </p:nvSpPr>
          <p:spPr>
            <a:xfrm>
              <a:off x="3257745" y="5166769"/>
              <a:ext cx="1787105" cy="3736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257723" y="5183975"/>
              <a:ext cx="178710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Defaut</a:t>
              </a:r>
              <a:endParaRPr lang="fr-FR" sz="16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6956825" y="2618991"/>
            <a:ext cx="4539850" cy="1932369"/>
            <a:chOff x="6956858" y="1982274"/>
            <a:chExt cx="4539850" cy="1932369"/>
          </a:xfrm>
        </p:grpSpPr>
        <p:grpSp>
          <p:nvGrpSpPr>
            <p:cNvPr id="47" name="Groupe 46"/>
            <p:cNvGrpSpPr/>
            <p:nvPr/>
          </p:nvGrpSpPr>
          <p:grpSpPr>
            <a:xfrm>
              <a:off x="7729940" y="2913437"/>
              <a:ext cx="1787127" cy="373676"/>
              <a:chOff x="3257723" y="5166769"/>
              <a:chExt cx="1787127" cy="373676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257745" y="5166769"/>
                <a:ext cx="1787105" cy="3736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3257723" y="5199363"/>
                <a:ext cx="178710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Protection</a:t>
                </a:r>
                <a:endParaRPr lang="fr-FR" sz="1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  <p:cxnSp>
          <p:nvCxnSpPr>
            <p:cNvPr id="48" name="Connecteur droit 21"/>
            <p:cNvCxnSpPr>
              <a:endCxn id="56" idx="1"/>
            </p:cNvCxnSpPr>
            <p:nvPr/>
          </p:nvCxnSpPr>
          <p:spPr>
            <a:xfrm rot="16200000" flipH="1">
              <a:off x="6784576" y="2154556"/>
              <a:ext cx="1117646" cy="773081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 48"/>
            <p:cNvGrpSpPr/>
            <p:nvPr/>
          </p:nvGrpSpPr>
          <p:grpSpPr>
            <a:xfrm>
              <a:off x="8623515" y="3287112"/>
              <a:ext cx="2873193" cy="413732"/>
              <a:chOff x="8623515" y="3287112"/>
              <a:chExt cx="2873193" cy="413732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8990364" y="3393067"/>
                <a:ext cx="250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pv_protection_1</a:t>
                </a:r>
                <a:endParaRPr lang="fr-FR" sz="1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cxnSp>
            <p:nvCxnSpPr>
              <p:cNvPr id="54" name="Connecteur droit 21"/>
              <p:cNvCxnSpPr>
                <a:stCxn id="55" idx="2"/>
                <a:endCxn id="53" idx="1"/>
              </p:cNvCxnSpPr>
              <p:nvPr/>
            </p:nvCxnSpPr>
            <p:spPr>
              <a:xfrm rot="16200000" flipH="1">
                <a:off x="8677018" y="3233609"/>
                <a:ext cx="259843" cy="366849"/>
              </a:xfrm>
              <a:prstGeom prst="bentConnector2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e 49"/>
            <p:cNvGrpSpPr/>
            <p:nvPr/>
          </p:nvGrpSpPr>
          <p:grpSpPr>
            <a:xfrm>
              <a:off x="8623514" y="3287113"/>
              <a:ext cx="2873194" cy="627530"/>
              <a:chOff x="8623514" y="3287113"/>
              <a:chExt cx="2873194" cy="627530"/>
            </a:xfrm>
          </p:grpSpPr>
          <p:sp>
            <p:nvSpPr>
              <p:cNvPr id="51" name="ZoneTexte 50"/>
              <p:cNvSpPr txBox="1"/>
              <p:nvPr/>
            </p:nvSpPr>
            <p:spPr>
              <a:xfrm>
                <a:off x="8990364" y="3606866"/>
                <a:ext cx="250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pv_protection_2</a:t>
                </a:r>
                <a:endParaRPr lang="fr-FR" sz="1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cxnSp>
            <p:nvCxnSpPr>
              <p:cNvPr id="52" name="Connecteur droit 21"/>
              <p:cNvCxnSpPr>
                <a:stCxn id="55" idx="2"/>
                <a:endCxn id="51" idx="1"/>
              </p:cNvCxnSpPr>
              <p:nvPr/>
            </p:nvCxnSpPr>
            <p:spPr>
              <a:xfrm rot="16200000" flipH="1">
                <a:off x="8570118" y="3340509"/>
                <a:ext cx="473642" cy="366849"/>
              </a:xfrm>
              <a:prstGeom prst="bentConnector2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e 56"/>
          <p:cNvGrpSpPr/>
          <p:nvPr/>
        </p:nvGrpSpPr>
        <p:grpSpPr>
          <a:xfrm>
            <a:off x="6956849" y="2620610"/>
            <a:ext cx="4539826" cy="3136425"/>
            <a:chOff x="6956882" y="1983893"/>
            <a:chExt cx="4539826" cy="3136425"/>
          </a:xfrm>
        </p:grpSpPr>
        <p:grpSp>
          <p:nvGrpSpPr>
            <p:cNvPr id="58" name="Groupe 57"/>
            <p:cNvGrpSpPr/>
            <p:nvPr/>
          </p:nvGrpSpPr>
          <p:grpSpPr>
            <a:xfrm>
              <a:off x="7729919" y="4125099"/>
              <a:ext cx="1787127" cy="373676"/>
              <a:chOff x="3257723" y="5166769"/>
              <a:chExt cx="1787127" cy="37367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3257745" y="5166769"/>
                <a:ext cx="1787105" cy="37367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3257723" y="5199364"/>
                <a:ext cx="178710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1400" b="1" dirty="0" err="1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InhibProtection</a:t>
                </a:r>
                <a:endParaRPr lang="fr-FR" sz="1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  <p:cxnSp>
          <p:nvCxnSpPr>
            <p:cNvPr id="59" name="Connecteur droit 21"/>
            <p:cNvCxnSpPr>
              <a:stCxn id="44" idx="2"/>
              <a:endCxn id="67" idx="1"/>
            </p:cNvCxnSpPr>
            <p:nvPr/>
          </p:nvCxnSpPr>
          <p:spPr>
            <a:xfrm rot="16200000" flipH="1">
              <a:off x="6179556" y="2761219"/>
              <a:ext cx="2327689" cy="773038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e 59"/>
            <p:cNvGrpSpPr/>
            <p:nvPr/>
          </p:nvGrpSpPr>
          <p:grpSpPr>
            <a:xfrm>
              <a:off x="8623515" y="4492788"/>
              <a:ext cx="2873193" cy="627530"/>
              <a:chOff x="8623515" y="4492788"/>
              <a:chExt cx="2873193" cy="627530"/>
            </a:xfrm>
          </p:grpSpPr>
          <p:sp>
            <p:nvSpPr>
              <p:cNvPr id="64" name="ZoneTexte 63"/>
              <p:cNvSpPr txBox="1"/>
              <p:nvPr/>
            </p:nvSpPr>
            <p:spPr>
              <a:xfrm>
                <a:off x="8990365" y="4812541"/>
                <a:ext cx="2506343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pv_inhibprotection_2</a:t>
                </a:r>
                <a:endParaRPr lang="fr-FR" sz="1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cxnSp>
            <p:nvCxnSpPr>
              <p:cNvPr id="65" name="Connecteur droit 21"/>
              <p:cNvCxnSpPr>
                <a:endCxn id="64" idx="1"/>
              </p:cNvCxnSpPr>
              <p:nvPr/>
            </p:nvCxnSpPr>
            <p:spPr>
              <a:xfrm rot="16200000" flipH="1">
                <a:off x="8570119" y="4546184"/>
                <a:ext cx="473642" cy="366850"/>
              </a:xfrm>
              <a:prstGeom prst="bentConnector2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e 60"/>
            <p:cNvGrpSpPr/>
            <p:nvPr/>
          </p:nvGrpSpPr>
          <p:grpSpPr>
            <a:xfrm>
              <a:off x="8623493" y="4498775"/>
              <a:ext cx="2873215" cy="407744"/>
              <a:chOff x="8623493" y="4498775"/>
              <a:chExt cx="2873215" cy="407744"/>
            </a:xfrm>
          </p:grpSpPr>
          <p:sp>
            <p:nvSpPr>
              <p:cNvPr id="62" name="ZoneTexte 61"/>
              <p:cNvSpPr txBox="1"/>
              <p:nvPr/>
            </p:nvSpPr>
            <p:spPr>
              <a:xfrm>
                <a:off x="8990365" y="4598742"/>
                <a:ext cx="2506343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tx2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pv_inhibprotection_1</a:t>
                </a:r>
                <a:endParaRPr lang="fr-FR" sz="1400" b="1" dirty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cxnSp>
            <p:nvCxnSpPr>
              <p:cNvPr id="63" name="Connecteur droit 21"/>
              <p:cNvCxnSpPr>
                <a:stCxn id="66" idx="2"/>
                <a:endCxn id="62" idx="1"/>
              </p:cNvCxnSpPr>
              <p:nvPr/>
            </p:nvCxnSpPr>
            <p:spPr>
              <a:xfrm rot="16200000" flipH="1">
                <a:off x="8680001" y="4442267"/>
                <a:ext cx="253856" cy="366871"/>
              </a:xfrm>
              <a:prstGeom prst="bentConnector2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e 67"/>
          <p:cNvGrpSpPr/>
          <p:nvPr/>
        </p:nvGrpSpPr>
        <p:grpSpPr>
          <a:xfrm>
            <a:off x="6956848" y="2620610"/>
            <a:ext cx="2193219" cy="669660"/>
            <a:chOff x="6956881" y="1983893"/>
            <a:chExt cx="2193219" cy="669660"/>
          </a:xfrm>
        </p:grpSpPr>
        <p:sp>
          <p:nvSpPr>
            <p:cNvPr id="69" name="ZoneTexte 68"/>
            <p:cNvSpPr txBox="1"/>
            <p:nvPr/>
          </p:nvSpPr>
          <p:spPr>
            <a:xfrm>
              <a:off x="7729919" y="2131977"/>
              <a:ext cx="142018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pv_defaut_1</a:t>
              </a:r>
              <a:endParaRPr lang="fr-FR" sz="14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7729919" y="2345776"/>
              <a:ext cx="142018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4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pv_defaut_2</a:t>
              </a:r>
              <a:endParaRPr lang="fr-FR" sz="14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71" name="Connecteur droit 21"/>
            <p:cNvCxnSpPr>
              <a:stCxn id="44" idx="2"/>
              <a:endCxn id="69" idx="1"/>
            </p:cNvCxnSpPr>
            <p:nvPr/>
          </p:nvCxnSpPr>
          <p:spPr>
            <a:xfrm rot="16200000" flipH="1">
              <a:off x="7192414" y="1748361"/>
              <a:ext cx="301972" cy="773038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21"/>
            <p:cNvCxnSpPr>
              <a:stCxn id="44" idx="2"/>
              <a:endCxn id="70" idx="1"/>
            </p:cNvCxnSpPr>
            <p:nvPr/>
          </p:nvCxnSpPr>
          <p:spPr>
            <a:xfrm rot="16200000" flipH="1">
              <a:off x="7085515" y="1855260"/>
              <a:ext cx="515771" cy="773038"/>
            </a:xfrm>
            <a:prstGeom prst="bentConnector2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055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7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1.2. OPC UA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– Structures de données</a:t>
            </a: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aphicFrame>
        <p:nvGraphicFramePr>
          <p:cNvPr id="77" name="Tableau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94537"/>
              </p:ext>
            </p:extLst>
          </p:nvPr>
        </p:nvGraphicFramePr>
        <p:xfrm>
          <a:off x="111921" y="865288"/>
          <a:ext cx="8491058" cy="5452715"/>
        </p:xfrm>
        <a:graphic>
          <a:graphicData uri="http://schemas.openxmlformats.org/drawingml/2006/table">
            <a:tbl>
              <a:tblPr/>
              <a:tblGrid>
                <a:gridCol w="796315">
                  <a:extLst>
                    <a:ext uri="{9D8B030D-6E8A-4147-A177-3AD203B41FA5}">
                      <a16:colId xmlns:a16="http://schemas.microsoft.com/office/drawing/2014/main" val="2851520258"/>
                    </a:ext>
                  </a:extLst>
                </a:gridCol>
                <a:gridCol w="796315">
                  <a:extLst>
                    <a:ext uri="{9D8B030D-6E8A-4147-A177-3AD203B41FA5}">
                      <a16:colId xmlns:a16="http://schemas.microsoft.com/office/drawing/2014/main" val="1549499360"/>
                    </a:ext>
                  </a:extLst>
                </a:gridCol>
                <a:gridCol w="796315">
                  <a:extLst>
                    <a:ext uri="{9D8B030D-6E8A-4147-A177-3AD203B41FA5}">
                      <a16:colId xmlns:a16="http://schemas.microsoft.com/office/drawing/2014/main" val="203611956"/>
                    </a:ext>
                  </a:extLst>
                </a:gridCol>
                <a:gridCol w="1037896">
                  <a:extLst>
                    <a:ext uri="{9D8B030D-6E8A-4147-A177-3AD203B41FA5}">
                      <a16:colId xmlns:a16="http://schemas.microsoft.com/office/drawing/2014/main" val="2286020140"/>
                    </a:ext>
                  </a:extLst>
                </a:gridCol>
                <a:gridCol w="2970531">
                  <a:extLst>
                    <a:ext uri="{9D8B030D-6E8A-4147-A177-3AD203B41FA5}">
                      <a16:colId xmlns:a16="http://schemas.microsoft.com/office/drawing/2014/main" val="2312726322"/>
                    </a:ext>
                  </a:extLst>
                </a:gridCol>
                <a:gridCol w="2093686">
                  <a:extLst>
                    <a:ext uri="{9D8B030D-6E8A-4147-A177-3AD203B41FA5}">
                      <a16:colId xmlns:a16="http://schemas.microsoft.com/office/drawing/2014/main" val="3842934792"/>
                    </a:ext>
                  </a:extLst>
                </a:gridCol>
              </a:tblGrid>
              <a:tr h="259307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Nœud </a:t>
                      </a:r>
                      <a: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OPC UA </a:t>
                      </a: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0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Nœud </a:t>
                      </a:r>
                      <a: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OPC UA </a:t>
                      </a: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1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Nœud </a:t>
                      </a:r>
                      <a: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OPC UA </a:t>
                      </a:r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2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Nœud </a:t>
                      </a:r>
                      <a: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OPC UA </a:t>
                      </a:r>
                      <a:b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</a:br>
                      <a:r>
                        <a:rPr lang="fr-FR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3</a:t>
                      </a:r>
                      <a:endParaRPr lang="fr-FR" sz="800" b="1" i="0" u="none" strike="noStrike" dirty="0">
                        <a:solidFill>
                          <a:srgbClr val="FFFFFF"/>
                        </a:solidFill>
                        <a:effectLst/>
                        <a:latin typeface="72 Monospace" panose="020B0509030603020204" pitchFamily="49" charset="0"/>
                      </a:endParaRP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Nom de la PV EPICS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72 Monospace" panose="020B0509030603020204" pitchFamily="49" charset="0"/>
                        </a:rPr>
                        <a:t>Nom alternatif de la PV EPICS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40838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96635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EtatAna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585358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VMes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LT-CF31:VMes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765166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IMes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72 Monospace" panose="020B0509030603020204" pitchFamily="49" charset="0"/>
                      </a:endParaRP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LT-CF31:IMes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99675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Cmd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999570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Gamme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LT-CF31:Cmd_Gamme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738687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ResetAmp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LT-CF31:Cmd_ResetAmp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886252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Test5pA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LT-CF31:Cmd_Test5pA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845531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Test500pA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LT-CF31:Cmd_Test500pA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30539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Test50nA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LT-CF31:Cmd_Test50nA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49002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Insertion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LT-CF31:Cmd_Insertion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58637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Etat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79263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Gamme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LT-CF31:Etat_Gamme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LT-CF14:Etat_B0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08726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Insertion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LT-CF31:Etat_Insertion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LT-CF14:Etat_B1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39366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ModeComAmp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LT-CF31:Etat_ModeComAmp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LT-CF14:Etat_B2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78085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AlimAmp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LT-CF31:Etat_AlimAmp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LT-CF14:Etat_B3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79792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Defaut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72 Monospace" panose="020B0509030603020204" pitchFamily="49" charset="0"/>
                      </a:endParaRP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025682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Translation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LT-CF31:Defaut_Translation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LT-CF14:Defaut_B0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12722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LT-CF14:Defaut_B1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481012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Somme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LT-CF31:Defaut_Somme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02284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Protection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02229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Somme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LT-CF31:Defaut_Protection_Somme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3658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LT-AF31_TR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LT-CF31:Defaut_Protection_LT-AF31_TR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LT-CF14:Defaut_Protection_B0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9968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LT-AF32_TR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LT-CF31:Defaut_Protection_LT-AF32_TR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LT-CF14:Defaut_Protection_B1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58137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LT-DCE31_HT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LT-CF31:Defaut_Protection_LT-DCE31_HT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LT-CF14:Defaut_Protection_B2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402624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LT-QE31_HT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LT-CF31:Defaut_Protection_LT-QE31_HT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LT-CF14:Defaut_Protection_B3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26693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LT-QE32_HT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LT-CF31:Defaut_Protection_LT-QE32_HT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LT-CF14:Defaut_Protection_B4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583894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LT-QE33_HT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LT-CF31:Defaut_Protection_LT-QE33_HT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LT-CF14:Defaut_Protection_B5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13337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LT-EV3-VI_OUV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LT-CF31:Defaut_Protection_LT-EV3-VI_OUV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LT-CF14:Defaut_Protection_B6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400695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InhibProtection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72 Monospace" panose="020B0509030603020204" pitchFamily="49" charset="0"/>
                      </a:endParaRP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135949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Somme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LT-CF14:Defaut_InhibProtection_Somme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354269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LT-AF31_TR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LT-CF31:Defaut_InhibProtection_LT-AF31_TR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LT-CF14:Defaut_InhibProtection_B0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593610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LT-AF32_TR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LT-CF31:Defaut_InhibProtection_LT-AF32_TR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LT-CF14:Defaut_InhibProtection_B1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899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LT-DCE31-HOVE_HT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LT-CF31:Defaut_InhibProtection_LT-DCE31-HOVE_HT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LT-CF14:Defaut_InhibProtection_B2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787362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LT-QE31_HT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LT-CF31:Defaut_InhibProtection_LT-QE31_HT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LT-CF14:Defaut_InhibProtection_B3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1594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LT-QE32_HT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LT-CF31:Defaut_InhibProtection_LT-QE32_HT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LT-CF14:Defaut_InhibProtection_B4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61522"/>
                  </a:ext>
                </a:extLst>
              </a:tr>
              <a:tr h="13648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LT-QE33_HT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LT-CF31:Defaut_InhibProtection_LT-QE33_HT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LT-CF14:Defaut_InhibProtection_B5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259485"/>
                  </a:ext>
                </a:extLst>
              </a:tr>
              <a:tr h="14331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 </a:t>
                      </a:r>
                    </a:p>
                  </a:txBody>
                  <a:tcPr marL="4235" marR="4235" marT="42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LT-EV3-VI_OUV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LT-CF31:Defaut_InhibProtection_LT-EV3-VI_OUV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72 Monospace" panose="020B0509030603020204" pitchFamily="49" charset="0"/>
                        </a:rPr>
                        <a:t>LT-CF14:Defaut_InhibProtection_B6</a:t>
                      </a:r>
                    </a:p>
                  </a:txBody>
                  <a:tcPr marL="4235" marR="4235" marT="4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7667"/>
                  </a:ext>
                </a:extLst>
              </a:tr>
            </a:tbl>
          </a:graphicData>
        </a:graphic>
      </p:graphicFrame>
      <p:pic>
        <p:nvPicPr>
          <p:cNvPr id="7" name="Image 4" descr="image0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77"/>
          <a:stretch/>
        </p:blipFill>
        <p:spPr bwMode="auto">
          <a:xfrm>
            <a:off x="8819567" y="865288"/>
            <a:ext cx="3160109" cy="54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8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1.3. OPC UA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– Logiciel</a:t>
            </a: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-28809" y="2658637"/>
            <a:ext cx="12242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10536597" y="2382287"/>
            <a:ext cx="1476000" cy="540000"/>
            <a:chOff x="10536600" y="1162050"/>
            <a:chExt cx="1476000" cy="540000"/>
          </a:xfrm>
        </p:grpSpPr>
        <p:sp>
          <p:nvSpPr>
            <p:cNvPr id="9" name="Rectangle 8"/>
            <p:cNvSpPr/>
            <p:nvPr/>
          </p:nvSpPr>
          <p:spPr>
            <a:xfrm>
              <a:off x="10536600" y="1162050"/>
              <a:ext cx="1476000" cy="54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0578411" y="1231995"/>
              <a:ext cx="14125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12-2025</a:t>
              </a:r>
              <a:endParaRPr lang="fr-FR" sz="2000" b="1" dirty="0">
                <a:solidFill>
                  <a:schemeClr val="bg1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905597" y="2382287"/>
            <a:ext cx="1476000" cy="540000"/>
            <a:chOff x="1905600" y="1162050"/>
            <a:chExt cx="1476000" cy="540000"/>
          </a:xfrm>
        </p:grpSpPr>
        <p:sp>
          <p:nvSpPr>
            <p:cNvPr id="12" name="Rectangle 11"/>
            <p:cNvSpPr/>
            <p:nvPr/>
          </p:nvSpPr>
          <p:spPr>
            <a:xfrm>
              <a:off x="1905600" y="1162050"/>
              <a:ext cx="1476000" cy="54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947411" y="1231995"/>
              <a:ext cx="14125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02-2024</a:t>
              </a:r>
              <a:endParaRPr lang="fr-FR" sz="2000" b="1" dirty="0">
                <a:solidFill>
                  <a:schemeClr val="bg1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8810397" y="2382287"/>
            <a:ext cx="1476000" cy="540000"/>
            <a:chOff x="8810400" y="1162050"/>
            <a:chExt cx="1476000" cy="540000"/>
          </a:xfrm>
        </p:grpSpPr>
        <p:sp>
          <p:nvSpPr>
            <p:cNvPr id="15" name="Rectangle 14"/>
            <p:cNvSpPr/>
            <p:nvPr/>
          </p:nvSpPr>
          <p:spPr>
            <a:xfrm>
              <a:off x="8810400" y="1162050"/>
              <a:ext cx="1476000" cy="54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852211" y="1231995"/>
              <a:ext cx="14125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09-2025</a:t>
              </a:r>
              <a:endParaRPr lang="fr-FR" sz="2000" b="1" dirty="0">
                <a:solidFill>
                  <a:schemeClr val="bg1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631797" y="2382287"/>
            <a:ext cx="1476000" cy="540000"/>
            <a:chOff x="3631800" y="1162050"/>
            <a:chExt cx="1476000" cy="540000"/>
          </a:xfrm>
        </p:grpSpPr>
        <p:sp>
          <p:nvSpPr>
            <p:cNvPr id="18" name="Rectangle 17"/>
            <p:cNvSpPr/>
            <p:nvPr/>
          </p:nvSpPr>
          <p:spPr>
            <a:xfrm>
              <a:off x="3631800" y="1162050"/>
              <a:ext cx="1476000" cy="54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673611" y="1231995"/>
              <a:ext cx="14125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04-2024</a:t>
              </a:r>
              <a:endParaRPr lang="fr-FR" sz="2000" b="1" dirty="0">
                <a:solidFill>
                  <a:schemeClr val="bg1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57997" y="2382287"/>
            <a:ext cx="1476000" cy="540000"/>
            <a:chOff x="5358000" y="1162050"/>
            <a:chExt cx="1476000" cy="540000"/>
          </a:xfrm>
        </p:grpSpPr>
        <p:sp>
          <p:nvSpPr>
            <p:cNvPr id="21" name="Rectangle 20"/>
            <p:cNvSpPr/>
            <p:nvPr/>
          </p:nvSpPr>
          <p:spPr>
            <a:xfrm>
              <a:off x="5358000" y="1162050"/>
              <a:ext cx="1476000" cy="54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399811" y="1231995"/>
              <a:ext cx="14125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09-2024</a:t>
              </a:r>
              <a:endParaRPr lang="fr-FR" sz="2000" b="1" dirty="0">
                <a:solidFill>
                  <a:schemeClr val="bg1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084197" y="2382287"/>
            <a:ext cx="1476000" cy="540000"/>
            <a:chOff x="7084200" y="1162050"/>
            <a:chExt cx="1476000" cy="540000"/>
          </a:xfrm>
        </p:grpSpPr>
        <p:sp>
          <p:nvSpPr>
            <p:cNvPr id="24" name="Rectangle 23"/>
            <p:cNvSpPr/>
            <p:nvPr/>
          </p:nvSpPr>
          <p:spPr>
            <a:xfrm>
              <a:off x="7084200" y="1162050"/>
              <a:ext cx="1476000" cy="54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126011" y="1231995"/>
              <a:ext cx="14125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01-2025</a:t>
              </a:r>
              <a:endParaRPr lang="fr-FR" sz="2000" b="1" dirty="0">
                <a:solidFill>
                  <a:schemeClr val="bg1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79397" y="2382287"/>
            <a:ext cx="1476000" cy="540000"/>
            <a:chOff x="179400" y="1162050"/>
            <a:chExt cx="1476000" cy="540000"/>
          </a:xfrm>
        </p:grpSpPr>
        <p:sp>
          <p:nvSpPr>
            <p:cNvPr id="27" name="Rectangle 26"/>
            <p:cNvSpPr/>
            <p:nvPr/>
          </p:nvSpPr>
          <p:spPr>
            <a:xfrm>
              <a:off x="179400" y="1162050"/>
              <a:ext cx="1476000" cy="54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21211" y="1231995"/>
              <a:ext cx="14125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01-2024</a:t>
              </a:r>
              <a:endParaRPr lang="fr-FR" sz="2000" b="1" dirty="0">
                <a:solidFill>
                  <a:schemeClr val="bg1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79397" y="2922287"/>
            <a:ext cx="1476000" cy="1252238"/>
            <a:chOff x="179400" y="1702050"/>
            <a:chExt cx="1476000" cy="1252238"/>
          </a:xfrm>
        </p:grpSpPr>
        <p:sp>
          <p:nvSpPr>
            <p:cNvPr id="30" name="ZoneTexte 29"/>
            <p:cNvSpPr txBox="1"/>
            <p:nvPr/>
          </p:nvSpPr>
          <p:spPr>
            <a:xfrm>
              <a:off x="179400" y="2492623"/>
              <a:ext cx="14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Expression du besoin</a:t>
              </a:r>
              <a:endParaRPr lang="fr-FR" sz="12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671337" y="1702050"/>
              <a:ext cx="492125" cy="790573"/>
              <a:chOff x="671337" y="1702050"/>
              <a:chExt cx="492125" cy="790573"/>
            </a:xfrm>
          </p:grpSpPr>
          <p:cxnSp>
            <p:nvCxnSpPr>
              <p:cNvPr id="32" name="Connecteur droit 31"/>
              <p:cNvCxnSpPr>
                <a:stCxn id="27" idx="2"/>
                <a:endCxn id="30" idx="0"/>
              </p:cNvCxnSpPr>
              <p:nvPr/>
            </p:nvCxnSpPr>
            <p:spPr>
              <a:xfrm>
                <a:off x="917400" y="1702050"/>
                <a:ext cx="0" cy="790573"/>
              </a:xfrm>
              <a:prstGeom prst="line">
                <a:avLst/>
              </a:prstGeom>
              <a:ln w="38100">
                <a:solidFill>
                  <a:srgbClr val="261F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671337" y="2475266"/>
                <a:ext cx="492125" cy="0"/>
              </a:xfrm>
              <a:prstGeom prst="line">
                <a:avLst/>
              </a:prstGeom>
              <a:ln w="38100">
                <a:solidFill>
                  <a:srgbClr val="261F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e 33"/>
          <p:cNvGrpSpPr/>
          <p:nvPr/>
        </p:nvGrpSpPr>
        <p:grpSpPr>
          <a:xfrm>
            <a:off x="1901459" y="2922287"/>
            <a:ext cx="1476000" cy="1252238"/>
            <a:chOff x="179400" y="1702050"/>
            <a:chExt cx="1476000" cy="1252238"/>
          </a:xfrm>
        </p:grpSpPr>
        <p:sp>
          <p:nvSpPr>
            <p:cNvPr id="35" name="ZoneTexte 34"/>
            <p:cNvSpPr txBox="1"/>
            <p:nvPr/>
          </p:nvSpPr>
          <p:spPr>
            <a:xfrm>
              <a:off x="179400" y="2492623"/>
              <a:ext cx="14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Création de la BDD</a:t>
              </a:r>
              <a:endParaRPr lang="fr-FR" sz="1200" b="1" dirty="0">
                <a:solidFill>
                  <a:schemeClr val="accent2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671337" y="1702050"/>
              <a:ext cx="492125" cy="790573"/>
              <a:chOff x="671337" y="1702050"/>
              <a:chExt cx="492125" cy="790573"/>
            </a:xfrm>
          </p:grpSpPr>
          <p:cxnSp>
            <p:nvCxnSpPr>
              <p:cNvPr id="37" name="Connecteur droit 36"/>
              <p:cNvCxnSpPr>
                <a:endCxn id="35" idx="0"/>
              </p:cNvCxnSpPr>
              <p:nvPr/>
            </p:nvCxnSpPr>
            <p:spPr>
              <a:xfrm>
                <a:off x="917400" y="1702050"/>
                <a:ext cx="0" cy="790573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671337" y="2475266"/>
                <a:ext cx="492125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e 38"/>
          <p:cNvGrpSpPr/>
          <p:nvPr/>
        </p:nvGrpSpPr>
        <p:grpSpPr>
          <a:xfrm>
            <a:off x="3641880" y="2922287"/>
            <a:ext cx="1476000" cy="1252238"/>
            <a:chOff x="179400" y="1702050"/>
            <a:chExt cx="1476000" cy="1252238"/>
          </a:xfrm>
        </p:grpSpPr>
        <p:sp>
          <p:nvSpPr>
            <p:cNvPr id="40" name="ZoneTexte 39"/>
            <p:cNvSpPr txBox="1"/>
            <p:nvPr/>
          </p:nvSpPr>
          <p:spPr>
            <a:xfrm>
              <a:off x="179400" y="2492623"/>
              <a:ext cx="14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accent4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Interface de base</a:t>
              </a:r>
              <a:endParaRPr lang="fr-FR" sz="1200" b="1" dirty="0">
                <a:solidFill>
                  <a:schemeClr val="accent4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41" name="Groupe 40"/>
            <p:cNvGrpSpPr/>
            <p:nvPr/>
          </p:nvGrpSpPr>
          <p:grpSpPr>
            <a:xfrm>
              <a:off x="671337" y="1702050"/>
              <a:ext cx="492125" cy="790573"/>
              <a:chOff x="671337" y="1702050"/>
              <a:chExt cx="492125" cy="790573"/>
            </a:xfrm>
          </p:grpSpPr>
          <p:cxnSp>
            <p:nvCxnSpPr>
              <p:cNvPr id="42" name="Connecteur droit 41"/>
              <p:cNvCxnSpPr>
                <a:endCxn id="40" idx="0"/>
              </p:cNvCxnSpPr>
              <p:nvPr/>
            </p:nvCxnSpPr>
            <p:spPr>
              <a:xfrm>
                <a:off x="917400" y="1702050"/>
                <a:ext cx="0" cy="79057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671337" y="2475266"/>
                <a:ext cx="492125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e 43"/>
          <p:cNvGrpSpPr/>
          <p:nvPr/>
        </p:nvGrpSpPr>
        <p:grpSpPr>
          <a:xfrm>
            <a:off x="5354591" y="2922287"/>
            <a:ext cx="1476000" cy="1252238"/>
            <a:chOff x="179400" y="1702050"/>
            <a:chExt cx="1476000" cy="1252238"/>
          </a:xfrm>
        </p:grpSpPr>
        <p:sp>
          <p:nvSpPr>
            <p:cNvPr id="45" name="ZoneTexte 44"/>
            <p:cNvSpPr txBox="1"/>
            <p:nvPr/>
          </p:nvSpPr>
          <p:spPr>
            <a:xfrm>
              <a:off x="179400" y="2492623"/>
              <a:ext cx="14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Développement de la v0</a:t>
              </a:r>
              <a:endParaRPr lang="fr-FR" sz="12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671337" y="1702050"/>
              <a:ext cx="492125" cy="790573"/>
              <a:chOff x="671337" y="1702050"/>
              <a:chExt cx="492125" cy="790573"/>
            </a:xfrm>
          </p:grpSpPr>
          <p:cxnSp>
            <p:nvCxnSpPr>
              <p:cNvPr id="47" name="Connecteur droit 46"/>
              <p:cNvCxnSpPr>
                <a:endCxn id="45" idx="0"/>
              </p:cNvCxnSpPr>
              <p:nvPr/>
            </p:nvCxnSpPr>
            <p:spPr>
              <a:xfrm>
                <a:off x="917400" y="1702050"/>
                <a:ext cx="0" cy="790573"/>
              </a:xfrm>
              <a:prstGeom prst="line">
                <a:avLst/>
              </a:prstGeom>
              <a:ln w="38100">
                <a:solidFill>
                  <a:srgbClr val="261F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671337" y="2475266"/>
                <a:ext cx="492125" cy="0"/>
              </a:xfrm>
              <a:prstGeom prst="line">
                <a:avLst/>
              </a:prstGeom>
              <a:ln w="38100">
                <a:solidFill>
                  <a:srgbClr val="261F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Groupe 48"/>
          <p:cNvGrpSpPr/>
          <p:nvPr/>
        </p:nvGrpSpPr>
        <p:grpSpPr>
          <a:xfrm>
            <a:off x="7094280" y="2922287"/>
            <a:ext cx="1476000" cy="1252238"/>
            <a:chOff x="179400" y="1702050"/>
            <a:chExt cx="1476000" cy="1252238"/>
          </a:xfrm>
        </p:grpSpPr>
        <p:sp>
          <p:nvSpPr>
            <p:cNvPr id="50" name="ZoneTexte 49"/>
            <p:cNvSpPr txBox="1"/>
            <p:nvPr/>
          </p:nvSpPr>
          <p:spPr>
            <a:xfrm>
              <a:off x="179400" y="2492623"/>
              <a:ext cx="14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Release de la v0</a:t>
              </a:r>
              <a:endParaRPr lang="fr-FR" sz="1200" b="1" dirty="0">
                <a:solidFill>
                  <a:schemeClr val="accent2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51" name="Groupe 50"/>
            <p:cNvGrpSpPr/>
            <p:nvPr/>
          </p:nvGrpSpPr>
          <p:grpSpPr>
            <a:xfrm>
              <a:off x="671337" y="1702050"/>
              <a:ext cx="492125" cy="790573"/>
              <a:chOff x="671337" y="1702050"/>
              <a:chExt cx="492125" cy="790573"/>
            </a:xfrm>
          </p:grpSpPr>
          <p:cxnSp>
            <p:nvCxnSpPr>
              <p:cNvPr id="52" name="Connecteur droit 51"/>
              <p:cNvCxnSpPr>
                <a:endCxn id="50" idx="0"/>
              </p:cNvCxnSpPr>
              <p:nvPr/>
            </p:nvCxnSpPr>
            <p:spPr>
              <a:xfrm>
                <a:off x="917400" y="1702050"/>
                <a:ext cx="0" cy="790573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671337" y="2475266"/>
                <a:ext cx="492125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e 53"/>
          <p:cNvGrpSpPr/>
          <p:nvPr/>
        </p:nvGrpSpPr>
        <p:grpSpPr>
          <a:xfrm>
            <a:off x="8820480" y="2922287"/>
            <a:ext cx="1476000" cy="1252238"/>
            <a:chOff x="179400" y="1702050"/>
            <a:chExt cx="1476000" cy="1252238"/>
          </a:xfrm>
        </p:grpSpPr>
        <p:sp>
          <p:nvSpPr>
            <p:cNvPr id="55" name="ZoneTexte 54"/>
            <p:cNvSpPr txBox="1"/>
            <p:nvPr/>
          </p:nvSpPr>
          <p:spPr>
            <a:xfrm>
              <a:off x="179400" y="2492623"/>
              <a:ext cx="14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accent4">
                      <a:lumMod val="75000"/>
                    </a:schemeClr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Correctifs et améliorations</a:t>
              </a:r>
              <a:endParaRPr lang="fr-FR" sz="1200" b="1" dirty="0">
                <a:solidFill>
                  <a:schemeClr val="accent4">
                    <a:lumMod val="75000"/>
                  </a:schemeClr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56" name="Groupe 55"/>
            <p:cNvGrpSpPr/>
            <p:nvPr/>
          </p:nvGrpSpPr>
          <p:grpSpPr>
            <a:xfrm>
              <a:off x="671337" y="1702050"/>
              <a:ext cx="492125" cy="790573"/>
              <a:chOff x="671337" y="1702050"/>
              <a:chExt cx="492125" cy="790573"/>
            </a:xfrm>
          </p:grpSpPr>
          <p:cxnSp>
            <p:nvCxnSpPr>
              <p:cNvPr id="57" name="Connecteur droit 56"/>
              <p:cNvCxnSpPr>
                <a:endCxn id="55" idx="0"/>
              </p:cNvCxnSpPr>
              <p:nvPr/>
            </p:nvCxnSpPr>
            <p:spPr>
              <a:xfrm>
                <a:off x="917400" y="1702050"/>
                <a:ext cx="0" cy="79057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671337" y="2475266"/>
                <a:ext cx="492125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e 58"/>
          <p:cNvGrpSpPr/>
          <p:nvPr/>
        </p:nvGrpSpPr>
        <p:grpSpPr>
          <a:xfrm>
            <a:off x="10536597" y="2922287"/>
            <a:ext cx="1476000" cy="1252238"/>
            <a:chOff x="179400" y="1702050"/>
            <a:chExt cx="1476000" cy="1252238"/>
          </a:xfrm>
        </p:grpSpPr>
        <p:sp>
          <p:nvSpPr>
            <p:cNvPr id="60" name="ZoneTexte 59"/>
            <p:cNvSpPr txBox="1"/>
            <p:nvPr/>
          </p:nvSpPr>
          <p:spPr>
            <a:xfrm>
              <a:off x="179400" y="2492623"/>
              <a:ext cx="1476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Reprise du développement</a:t>
              </a:r>
              <a:endParaRPr lang="fr-FR" sz="1200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61" name="Groupe 60"/>
            <p:cNvGrpSpPr/>
            <p:nvPr/>
          </p:nvGrpSpPr>
          <p:grpSpPr>
            <a:xfrm>
              <a:off x="671337" y="1702050"/>
              <a:ext cx="492125" cy="790573"/>
              <a:chOff x="671337" y="1702050"/>
              <a:chExt cx="492125" cy="790573"/>
            </a:xfrm>
          </p:grpSpPr>
          <p:cxnSp>
            <p:nvCxnSpPr>
              <p:cNvPr id="62" name="Connecteur droit 61"/>
              <p:cNvCxnSpPr>
                <a:endCxn id="60" idx="0"/>
              </p:cNvCxnSpPr>
              <p:nvPr/>
            </p:nvCxnSpPr>
            <p:spPr>
              <a:xfrm>
                <a:off x="917400" y="1702050"/>
                <a:ext cx="0" cy="790573"/>
              </a:xfrm>
              <a:prstGeom prst="line">
                <a:avLst/>
              </a:prstGeom>
              <a:ln w="38100">
                <a:solidFill>
                  <a:srgbClr val="261F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671337" y="2475266"/>
                <a:ext cx="492125" cy="0"/>
              </a:xfrm>
              <a:prstGeom prst="line">
                <a:avLst/>
              </a:prstGeom>
              <a:ln w="38100">
                <a:solidFill>
                  <a:srgbClr val="261F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Groupe 63"/>
          <p:cNvGrpSpPr/>
          <p:nvPr/>
        </p:nvGrpSpPr>
        <p:grpSpPr>
          <a:xfrm>
            <a:off x="695325" y="1157869"/>
            <a:ext cx="10801349" cy="1008913"/>
            <a:chOff x="1750992" y="2595593"/>
            <a:chExt cx="7557339" cy="1008913"/>
          </a:xfrm>
        </p:grpSpPr>
        <p:sp>
          <p:nvSpPr>
            <p:cNvPr id="65" name="Rectangle avec coins rognés en diagonale 64"/>
            <p:cNvSpPr/>
            <p:nvPr/>
          </p:nvSpPr>
          <p:spPr>
            <a:xfrm>
              <a:off x="1750992" y="2595593"/>
              <a:ext cx="7557339" cy="1008913"/>
            </a:xfrm>
            <a:prstGeom prst="snip2Diag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grpSp>
          <p:nvGrpSpPr>
            <p:cNvPr id="66" name="Groupe 65"/>
            <p:cNvGrpSpPr/>
            <p:nvPr/>
          </p:nvGrpSpPr>
          <p:grpSpPr>
            <a:xfrm>
              <a:off x="1839614" y="2815279"/>
              <a:ext cx="7380093" cy="587319"/>
              <a:chOff x="1839612" y="2865537"/>
              <a:chExt cx="7380093" cy="587319"/>
            </a:xfrm>
          </p:grpSpPr>
          <p:sp>
            <p:nvSpPr>
              <p:cNvPr id="67" name="ZoneTexte 66"/>
              <p:cNvSpPr txBox="1"/>
              <p:nvPr/>
            </p:nvSpPr>
            <p:spPr>
              <a:xfrm>
                <a:off x="1839612" y="2865537"/>
                <a:ext cx="73800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err="1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genioc-opcua</a:t>
                </a:r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: logiciel Java de génération de top et d’</a:t>
                </a:r>
                <a:r>
                  <a:rPr lang="fr-FR" sz="2000" b="1" dirty="0" err="1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IOCs</a:t>
                </a:r>
                <a:r>
                  <a:rPr lang="fr-FR" sz="2000" b="1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 EPICS</a:t>
                </a:r>
                <a:endParaRPr lang="fr-FR" sz="2000" b="1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3310224" y="3175857"/>
                <a:ext cx="44388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rPr>
                  <a:t>Développé par Maximilien M-R., Jeoffrey G. et Clément V.</a:t>
                </a:r>
                <a:endParaRPr lang="fr-FR" sz="1200" dirty="0">
                  <a:solidFill>
                    <a:schemeClr val="bg1"/>
                  </a:solidFill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</p:grpSp>
      </p:grpSp>
      <p:grpSp>
        <p:nvGrpSpPr>
          <p:cNvPr id="69" name="Groupe 68"/>
          <p:cNvGrpSpPr/>
          <p:nvPr/>
        </p:nvGrpSpPr>
        <p:grpSpPr>
          <a:xfrm>
            <a:off x="671334" y="4400921"/>
            <a:ext cx="3033816" cy="957446"/>
            <a:chOff x="984552" y="4434485"/>
            <a:chExt cx="4866888" cy="957446"/>
          </a:xfrm>
        </p:grpSpPr>
        <p:sp>
          <p:nvSpPr>
            <p:cNvPr id="70" name="Rectangle avec coins rognés en diagonale 69"/>
            <p:cNvSpPr/>
            <p:nvPr/>
          </p:nvSpPr>
          <p:spPr>
            <a:xfrm>
              <a:off x="984552" y="4438676"/>
              <a:ext cx="4866888" cy="953255"/>
            </a:xfrm>
            <a:prstGeom prst="snip2DiagRect">
              <a:avLst>
                <a:gd name="adj1" fmla="val 0"/>
                <a:gd name="adj2" fmla="val 10879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1023731" y="4434485"/>
              <a:ext cx="468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1.Sélection </a:t>
              </a:r>
              <a:endParaRPr lang="fr-FR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1123061" y="4812691"/>
              <a:ext cx="4585095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1050833" y="4868711"/>
              <a:ext cx="48006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Sélection de l’automate via IP.</a:t>
              </a: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4579089" y="4400921"/>
            <a:ext cx="3033816" cy="957446"/>
            <a:chOff x="984552" y="4434485"/>
            <a:chExt cx="4866888" cy="957446"/>
          </a:xfrm>
        </p:grpSpPr>
        <p:sp>
          <p:nvSpPr>
            <p:cNvPr id="75" name="Rectangle avec coins rognés en diagonale 74"/>
            <p:cNvSpPr/>
            <p:nvPr/>
          </p:nvSpPr>
          <p:spPr>
            <a:xfrm>
              <a:off x="984552" y="4438676"/>
              <a:ext cx="4866888" cy="953255"/>
            </a:xfrm>
            <a:prstGeom prst="snip2DiagRect">
              <a:avLst>
                <a:gd name="adj1" fmla="val 0"/>
                <a:gd name="adj2" fmla="val 10879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1023731" y="4434485"/>
              <a:ext cx="468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2.Discover </a:t>
              </a:r>
              <a:endParaRPr lang="fr-FR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1123061" y="4812691"/>
              <a:ext cx="4585095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1050833" y="4868711"/>
              <a:ext cx="48006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err="1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Discover</a:t>
              </a:r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 par le logiciel des nœuds OPCUA de l’automate.</a:t>
              </a: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8486843" y="4400921"/>
            <a:ext cx="3033816" cy="957446"/>
            <a:chOff x="984552" y="4434485"/>
            <a:chExt cx="4866888" cy="957446"/>
          </a:xfrm>
        </p:grpSpPr>
        <p:sp>
          <p:nvSpPr>
            <p:cNvPr id="80" name="Rectangle avec coins rognés en diagonale 79"/>
            <p:cNvSpPr/>
            <p:nvPr/>
          </p:nvSpPr>
          <p:spPr>
            <a:xfrm>
              <a:off x="984552" y="4438676"/>
              <a:ext cx="4866888" cy="953255"/>
            </a:xfrm>
            <a:prstGeom prst="snip2DiagRect">
              <a:avLst>
                <a:gd name="adj1" fmla="val 0"/>
                <a:gd name="adj2" fmla="val 10879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1023731" y="4434485"/>
              <a:ext cx="468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3.Mapping</a:t>
              </a:r>
              <a:endParaRPr lang="fr-FR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82" name="Connecteur droit 81"/>
            <p:cNvCxnSpPr/>
            <p:nvPr/>
          </p:nvCxnSpPr>
          <p:spPr>
            <a:xfrm>
              <a:off x="1123061" y="4812691"/>
              <a:ext cx="4585095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1050833" y="4868711"/>
              <a:ext cx="48006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Sélection, création, affectation d’un IOC à un top.</a:t>
              </a:r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671334" y="5709270"/>
            <a:ext cx="3033816" cy="957446"/>
            <a:chOff x="984552" y="4434485"/>
            <a:chExt cx="4866888" cy="957446"/>
          </a:xfrm>
        </p:grpSpPr>
        <p:sp>
          <p:nvSpPr>
            <p:cNvPr id="85" name="Rectangle avec coins rognés en diagonale 84"/>
            <p:cNvSpPr/>
            <p:nvPr/>
          </p:nvSpPr>
          <p:spPr>
            <a:xfrm>
              <a:off x="984552" y="4438676"/>
              <a:ext cx="4866888" cy="953255"/>
            </a:xfrm>
            <a:prstGeom prst="snip2DiagRect">
              <a:avLst>
                <a:gd name="adj1" fmla="val 0"/>
                <a:gd name="adj2" fmla="val 10879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023731" y="4434485"/>
              <a:ext cx="468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4.Visualisation </a:t>
              </a:r>
              <a:endParaRPr lang="fr-FR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87" name="Connecteur droit 86"/>
            <p:cNvCxnSpPr/>
            <p:nvPr/>
          </p:nvCxnSpPr>
          <p:spPr>
            <a:xfrm>
              <a:off x="1123061" y="4812691"/>
              <a:ext cx="4585095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1050833" y="4868711"/>
              <a:ext cx="48006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Visualisation et édition de l’ensemble des </a:t>
              </a:r>
              <a:r>
                <a:rPr lang="fr-FR" sz="1200" dirty="0" err="1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PVs</a:t>
              </a:r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 EPICS.</a:t>
              </a: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4579089" y="5709270"/>
            <a:ext cx="3033816" cy="957446"/>
            <a:chOff x="984552" y="4434485"/>
            <a:chExt cx="4866888" cy="957446"/>
          </a:xfrm>
        </p:grpSpPr>
        <p:sp>
          <p:nvSpPr>
            <p:cNvPr id="90" name="Rectangle avec coins rognés en diagonale 89"/>
            <p:cNvSpPr/>
            <p:nvPr/>
          </p:nvSpPr>
          <p:spPr>
            <a:xfrm>
              <a:off x="984552" y="4438676"/>
              <a:ext cx="4866888" cy="953255"/>
            </a:xfrm>
            <a:prstGeom prst="snip2DiagRect">
              <a:avLst>
                <a:gd name="adj1" fmla="val 0"/>
                <a:gd name="adj2" fmla="val 10879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1023731" y="4434485"/>
              <a:ext cx="468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5.Génération </a:t>
              </a:r>
              <a:endParaRPr lang="fr-FR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92" name="Connecteur droit 91"/>
            <p:cNvCxnSpPr/>
            <p:nvPr/>
          </p:nvCxnSpPr>
          <p:spPr>
            <a:xfrm>
              <a:off x="1123061" y="4812691"/>
              <a:ext cx="4585095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1050833" y="4868711"/>
              <a:ext cx="48006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Génération du top avec l’IOC via </a:t>
              </a:r>
              <a:r>
                <a:rPr lang="fr-FR" sz="1200" dirty="0" err="1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template</a:t>
              </a:r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 </a:t>
              </a:r>
              <a:r>
                <a:rPr lang="fr-FR" sz="1200" dirty="0" err="1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pré-configuré</a:t>
              </a:r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.</a:t>
              </a:r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8486843" y="5709270"/>
            <a:ext cx="3033816" cy="957446"/>
            <a:chOff x="984552" y="4434485"/>
            <a:chExt cx="4866888" cy="957446"/>
          </a:xfrm>
        </p:grpSpPr>
        <p:sp>
          <p:nvSpPr>
            <p:cNvPr id="95" name="Rectangle avec coins rognés en diagonale 94"/>
            <p:cNvSpPr/>
            <p:nvPr/>
          </p:nvSpPr>
          <p:spPr>
            <a:xfrm>
              <a:off x="984552" y="4438676"/>
              <a:ext cx="4866888" cy="953255"/>
            </a:xfrm>
            <a:prstGeom prst="snip2DiagRect">
              <a:avLst>
                <a:gd name="adj1" fmla="val 0"/>
                <a:gd name="adj2" fmla="val 10879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1023731" y="4434485"/>
              <a:ext cx="468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6.Enregistrement</a:t>
              </a:r>
              <a:endParaRPr lang="fr-FR" b="1" dirty="0">
                <a:solidFill>
                  <a:schemeClr val="tx2"/>
                </a:solidFill>
                <a:latin typeface="72 Monospace" panose="020B0509030603020204" pitchFamily="49" charset="0"/>
                <a:cs typeface="72 Monospace" panose="020B0509030603020204" pitchFamily="49" charset="0"/>
              </a:endParaRPr>
            </a:p>
          </p:txBody>
        </p:sp>
        <p:cxnSp>
          <p:nvCxnSpPr>
            <p:cNvPr id="97" name="Connecteur droit 96"/>
            <p:cNvCxnSpPr/>
            <p:nvPr/>
          </p:nvCxnSpPr>
          <p:spPr>
            <a:xfrm>
              <a:off x="1123061" y="4812691"/>
              <a:ext cx="4585095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1050833" y="4868711"/>
              <a:ext cx="48006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dirty="0" smtClean="0">
                  <a:solidFill>
                    <a:schemeClr val="tx2"/>
                  </a:solidFill>
                  <a:latin typeface="72 Monospace" panose="020B0509030603020204" pitchFamily="49" charset="0"/>
                  <a:cs typeface="72 Monospace" panose="020B0509030603020204" pitchFamily="49" charset="0"/>
                </a:rPr>
                <a:t>Sauvegarde en BDD de la configuration de l’IOC.</a:t>
              </a:r>
            </a:p>
          </p:txBody>
        </p:sp>
      </p:grpSp>
      <p:cxnSp>
        <p:nvCxnSpPr>
          <p:cNvPr id="99" name="Connecteur droit avec flèche 98"/>
          <p:cNvCxnSpPr>
            <a:stCxn id="70" idx="0"/>
            <a:endCxn id="75" idx="2"/>
          </p:cNvCxnSpPr>
          <p:nvPr/>
        </p:nvCxnSpPr>
        <p:spPr>
          <a:xfrm>
            <a:off x="3705150" y="4881740"/>
            <a:ext cx="87393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>
            <a:stCxn id="75" idx="0"/>
            <a:endCxn id="80" idx="2"/>
          </p:cNvCxnSpPr>
          <p:nvPr/>
        </p:nvCxnSpPr>
        <p:spPr>
          <a:xfrm>
            <a:off x="7612905" y="4881740"/>
            <a:ext cx="873938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>
            <a:stCxn id="85" idx="0"/>
            <a:endCxn id="90" idx="2"/>
          </p:cNvCxnSpPr>
          <p:nvPr/>
        </p:nvCxnSpPr>
        <p:spPr>
          <a:xfrm>
            <a:off x="3705150" y="6190089"/>
            <a:ext cx="873939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>
            <a:stCxn id="90" idx="0"/>
            <a:endCxn id="95" idx="2"/>
          </p:cNvCxnSpPr>
          <p:nvPr/>
        </p:nvCxnSpPr>
        <p:spPr>
          <a:xfrm>
            <a:off x="7612905" y="6190089"/>
            <a:ext cx="873938" cy="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e 102"/>
          <p:cNvGrpSpPr/>
          <p:nvPr/>
        </p:nvGrpSpPr>
        <p:grpSpPr>
          <a:xfrm>
            <a:off x="336534" y="4872214"/>
            <a:ext cx="11522525" cy="1332423"/>
            <a:chOff x="336534" y="4872214"/>
            <a:chExt cx="11522525" cy="1332423"/>
          </a:xfrm>
        </p:grpSpPr>
        <p:cxnSp>
          <p:nvCxnSpPr>
            <p:cNvPr id="104" name="Connecteur droit 103"/>
            <p:cNvCxnSpPr>
              <a:stCxn id="80" idx="0"/>
            </p:cNvCxnSpPr>
            <p:nvPr/>
          </p:nvCxnSpPr>
          <p:spPr>
            <a:xfrm flipV="1">
              <a:off x="11520659" y="4881739"/>
              <a:ext cx="33840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11851105" y="4872214"/>
              <a:ext cx="0" cy="68400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340887" y="5542979"/>
              <a:ext cx="1150560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V="1">
              <a:off x="336534" y="6192469"/>
              <a:ext cx="334800" cy="1"/>
            </a:xfrm>
            <a:prstGeom prst="line">
              <a:avLst/>
            </a:prstGeom>
            <a:ln w="25400">
              <a:solidFill>
                <a:schemeClr val="tx2"/>
              </a:solidFill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340887" y="5531437"/>
              <a:ext cx="0" cy="673200"/>
            </a:xfrm>
            <a:prstGeom prst="line">
              <a:avLst/>
            </a:prstGeom>
            <a:ln w="25400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3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244497" y="6318001"/>
            <a:ext cx="8275423" cy="540000"/>
          </a:xfrm>
        </p:spPr>
        <p:txBody>
          <a:bodyPr/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Séminaire technique DESIR – 05-06 février 2026 – Caen – Contrôle commande informatique</a:t>
            </a:r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63599-5DA0-BE42-AE37-88D1760620F1}" type="slidenum">
              <a:rPr lang="fr-FR" smtClean="0">
                <a:latin typeface="72 Monospace" panose="020B0509030603020204" pitchFamily="49" charset="0"/>
                <a:cs typeface="72 Monospace" panose="020B0509030603020204" pitchFamily="49" charset="0"/>
              </a:rPr>
              <a:t>9</a:t>
            </a:fld>
            <a:endParaRPr lang="fr-FR" dirty="0">
              <a:latin typeface="72 Monospace" panose="020B0509030603020204" pitchFamily="49" charset="0"/>
              <a:cs typeface="72 Monospace" panose="020B0509030603020204" pitchFamily="49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72 Monospace" panose="020B0509030603020204" pitchFamily="49" charset="0"/>
                <a:cs typeface="72 Monospace" panose="020B0509030603020204" pitchFamily="49" charset="0"/>
              </a:rPr>
              <a:t>1.3. OPC UA </a:t>
            </a:r>
            <a:r>
              <a:rPr lang="fr-FR" dirty="0">
                <a:latin typeface="72 Monospace" panose="020B0509030603020204" pitchFamily="49" charset="0"/>
                <a:cs typeface="72 Monospace" panose="020B0509030603020204" pitchFamily="49" charset="0"/>
              </a:rPr>
              <a:t>– Logiciel</a:t>
            </a: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10605246" y="6318000"/>
            <a:ext cx="891427" cy="54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rgbClr val="1D1D74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grpSp>
        <p:nvGrpSpPr>
          <p:cNvPr id="229" name="Groupe 228"/>
          <p:cNvGrpSpPr/>
          <p:nvPr/>
        </p:nvGrpSpPr>
        <p:grpSpPr>
          <a:xfrm>
            <a:off x="695325" y="1139522"/>
            <a:ext cx="10801348" cy="4694475"/>
            <a:chOff x="695324" y="944880"/>
            <a:chExt cx="6443092" cy="4694475"/>
          </a:xfrm>
        </p:grpSpPr>
        <p:grpSp>
          <p:nvGrpSpPr>
            <p:cNvPr id="168" name="Groupe 167"/>
            <p:cNvGrpSpPr/>
            <p:nvPr/>
          </p:nvGrpSpPr>
          <p:grpSpPr>
            <a:xfrm>
              <a:off x="695325" y="944880"/>
              <a:ext cx="6443091" cy="1008913"/>
              <a:chOff x="1750992" y="2595593"/>
              <a:chExt cx="7557339" cy="1008913"/>
            </a:xfrm>
          </p:grpSpPr>
          <p:sp>
            <p:nvSpPr>
              <p:cNvPr id="169" name="Rectangle avec coins rognés en diagonale 168"/>
              <p:cNvSpPr/>
              <p:nvPr/>
            </p:nvSpPr>
            <p:spPr>
              <a:xfrm>
                <a:off x="1750992" y="2595593"/>
                <a:ext cx="7557339" cy="1008913"/>
              </a:xfrm>
              <a:prstGeom prst="snip2Diag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grpSp>
            <p:nvGrpSpPr>
              <p:cNvPr id="170" name="Groupe 169"/>
              <p:cNvGrpSpPr/>
              <p:nvPr/>
            </p:nvGrpSpPr>
            <p:grpSpPr>
              <a:xfrm>
                <a:off x="1844945" y="2788414"/>
                <a:ext cx="7380093" cy="676923"/>
                <a:chOff x="1844943" y="2838672"/>
                <a:chExt cx="7380093" cy="676923"/>
              </a:xfrm>
            </p:grpSpPr>
            <p:sp>
              <p:nvSpPr>
                <p:cNvPr id="171" name="ZoneTexte 170"/>
                <p:cNvSpPr txBox="1"/>
                <p:nvPr/>
              </p:nvSpPr>
              <p:spPr>
                <a:xfrm>
                  <a:off x="1844943" y="2838672"/>
                  <a:ext cx="73800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400" b="1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2</a:t>
                  </a:r>
                  <a:r>
                    <a:rPr lang="fr-FR" sz="2400" b="1" baseline="300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ème</a:t>
                  </a:r>
                  <a:r>
                    <a:rPr lang="fr-FR" sz="2400" b="1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 trimestre 2026</a:t>
                  </a:r>
                  <a:endParaRPr lang="fr-FR" sz="24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  <p:sp>
              <p:nvSpPr>
                <p:cNvPr id="172" name="ZoneTexte 171"/>
                <p:cNvSpPr txBox="1"/>
                <p:nvPr/>
              </p:nvSpPr>
              <p:spPr>
                <a:xfrm>
                  <a:off x="3315556" y="3238596"/>
                  <a:ext cx="443886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Deadline </a:t>
                  </a:r>
                  <a:r>
                    <a:rPr lang="fr-FR" sz="1200" dirty="0" err="1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genioc-opcua</a:t>
                  </a:r>
                  <a:endParaRPr lang="fr-FR" sz="12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</p:grpSp>
        </p:grpSp>
        <p:grpSp>
          <p:nvGrpSpPr>
            <p:cNvPr id="173" name="Groupe 172"/>
            <p:cNvGrpSpPr/>
            <p:nvPr/>
          </p:nvGrpSpPr>
          <p:grpSpPr>
            <a:xfrm>
              <a:off x="695324" y="2173476"/>
              <a:ext cx="3094363" cy="1008913"/>
              <a:chOff x="1750990" y="2595593"/>
              <a:chExt cx="7557339" cy="10089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74" name="Rectangle 173"/>
              <p:cNvSpPr/>
              <p:nvPr/>
            </p:nvSpPr>
            <p:spPr>
              <a:xfrm flipH="1" flipV="1">
                <a:off x="1750990" y="2595593"/>
                <a:ext cx="7557339" cy="10089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grpSp>
            <p:nvGrpSpPr>
              <p:cNvPr id="175" name="Groupe 174"/>
              <p:cNvGrpSpPr/>
              <p:nvPr/>
            </p:nvGrpSpPr>
            <p:grpSpPr>
              <a:xfrm>
                <a:off x="1839612" y="2787398"/>
                <a:ext cx="7380093" cy="771985"/>
                <a:chOff x="1839610" y="2837656"/>
                <a:chExt cx="7380093" cy="771985"/>
              </a:xfrm>
              <a:grpFill/>
            </p:grpSpPr>
            <p:sp>
              <p:nvSpPr>
                <p:cNvPr id="176" name="ZoneTexte 175"/>
                <p:cNvSpPr txBox="1"/>
                <p:nvPr/>
              </p:nvSpPr>
              <p:spPr>
                <a:xfrm>
                  <a:off x="1839610" y="2837656"/>
                  <a:ext cx="738009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Gain de temps</a:t>
                  </a:r>
                  <a:endParaRPr lang="fr-FR" sz="20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  <p:sp>
              <p:nvSpPr>
                <p:cNvPr id="177" name="ZoneTexte 176"/>
                <p:cNvSpPr txBox="1"/>
                <p:nvPr/>
              </p:nvSpPr>
              <p:spPr>
                <a:xfrm>
                  <a:off x="2253369" y="3147976"/>
                  <a:ext cx="655257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Génération instantanée des top et </a:t>
                  </a:r>
                  <a:r>
                    <a:rPr lang="fr-FR" sz="1200" dirty="0" err="1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IOCs</a:t>
                  </a:r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.</a:t>
                  </a:r>
                  <a:endParaRPr lang="fr-FR" sz="12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</p:grpSp>
        </p:grpSp>
        <p:grpSp>
          <p:nvGrpSpPr>
            <p:cNvPr id="204" name="Groupe 203"/>
            <p:cNvGrpSpPr/>
            <p:nvPr/>
          </p:nvGrpSpPr>
          <p:grpSpPr>
            <a:xfrm>
              <a:off x="4044053" y="2173476"/>
              <a:ext cx="3094363" cy="1008913"/>
              <a:chOff x="1750990" y="2595593"/>
              <a:chExt cx="7557339" cy="10089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05" name="Rectangle 204"/>
              <p:cNvSpPr/>
              <p:nvPr/>
            </p:nvSpPr>
            <p:spPr>
              <a:xfrm flipH="1" flipV="1">
                <a:off x="1750990" y="2595593"/>
                <a:ext cx="7557339" cy="10089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grpSp>
            <p:nvGrpSpPr>
              <p:cNvPr id="206" name="Groupe 205"/>
              <p:cNvGrpSpPr/>
              <p:nvPr/>
            </p:nvGrpSpPr>
            <p:grpSpPr>
              <a:xfrm>
                <a:off x="1839612" y="2787398"/>
                <a:ext cx="7380093" cy="771985"/>
                <a:chOff x="1839610" y="2837656"/>
                <a:chExt cx="7380093" cy="771985"/>
              </a:xfrm>
              <a:grpFill/>
            </p:grpSpPr>
            <p:sp>
              <p:nvSpPr>
                <p:cNvPr id="207" name="ZoneTexte 206"/>
                <p:cNvSpPr txBox="1"/>
                <p:nvPr/>
              </p:nvSpPr>
              <p:spPr>
                <a:xfrm>
                  <a:off x="1839610" y="2837656"/>
                  <a:ext cx="738009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Fiabilisation</a:t>
                  </a:r>
                  <a:endParaRPr lang="fr-FR" sz="20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  <p:sp>
              <p:nvSpPr>
                <p:cNvPr id="208" name="ZoneTexte 207"/>
                <p:cNvSpPr txBox="1"/>
                <p:nvPr/>
              </p:nvSpPr>
              <p:spPr>
                <a:xfrm>
                  <a:off x="2253369" y="3147976"/>
                  <a:ext cx="655257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Via l’uniformisation des structures OPCUA.</a:t>
                  </a:r>
                  <a:endParaRPr lang="fr-FR" sz="12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</p:grpSp>
        </p:grpSp>
        <p:grpSp>
          <p:nvGrpSpPr>
            <p:cNvPr id="209" name="Groupe 208"/>
            <p:cNvGrpSpPr/>
            <p:nvPr/>
          </p:nvGrpSpPr>
          <p:grpSpPr>
            <a:xfrm>
              <a:off x="695324" y="3401959"/>
              <a:ext cx="3094363" cy="1008913"/>
              <a:chOff x="1750990" y="2595593"/>
              <a:chExt cx="7557339" cy="10089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10" name="Rectangle 209"/>
              <p:cNvSpPr/>
              <p:nvPr/>
            </p:nvSpPr>
            <p:spPr>
              <a:xfrm flipH="1" flipV="1">
                <a:off x="1750990" y="2595593"/>
                <a:ext cx="7557339" cy="10089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grpSp>
            <p:nvGrpSpPr>
              <p:cNvPr id="211" name="Groupe 210"/>
              <p:cNvGrpSpPr/>
              <p:nvPr/>
            </p:nvGrpSpPr>
            <p:grpSpPr>
              <a:xfrm>
                <a:off x="1839612" y="2730045"/>
                <a:ext cx="7380093" cy="771985"/>
                <a:chOff x="1839610" y="2780303"/>
                <a:chExt cx="7380093" cy="771985"/>
              </a:xfrm>
              <a:grpFill/>
            </p:grpSpPr>
            <p:sp>
              <p:nvSpPr>
                <p:cNvPr id="212" name="ZoneTexte 211"/>
                <p:cNvSpPr txBox="1"/>
                <p:nvPr/>
              </p:nvSpPr>
              <p:spPr>
                <a:xfrm>
                  <a:off x="1839610" y="2780303"/>
                  <a:ext cx="738009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Future-proof</a:t>
                  </a:r>
                  <a:endParaRPr lang="fr-FR" sz="20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  <p:sp>
              <p:nvSpPr>
                <p:cNvPr id="213" name="ZoneTexte 212"/>
                <p:cNvSpPr txBox="1"/>
                <p:nvPr/>
              </p:nvSpPr>
              <p:spPr>
                <a:xfrm>
                  <a:off x="2253369" y="3090623"/>
                  <a:ext cx="655257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En avance de phase pour les </a:t>
                  </a:r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futurs </a:t>
                  </a:r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automates du GANIL.</a:t>
                  </a:r>
                  <a:endParaRPr lang="fr-FR" sz="12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</p:grpSp>
        </p:grpSp>
        <p:grpSp>
          <p:nvGrpSpPr>
            <p:cNvPr id="214" name="Groupe 213"/>
            <p:cNvGrpSpPr/>
            <p:nvPr/>
          </p:nvGrpSpPr>
          <p:grpSpPr>
            <a:xfrm>
              <a:off x="4044053" y="3401959"/>
              <a:ext cx="3094363" cy="1008913"/>
              <a:chOff x="1750990" y="2595593"/>
              <a:chExt cx="7557339" cy="10089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15" name="Rectangle 214"/>
              <p:cNvSpPr/>
              <p:nvPr/>
            </p:nvSpPr>
            <p:spPr>
              <a:xfrm flipH="1" flipV="1">
                <a:off x="1750990" y="2595593"/>
                <a:ext cx="7557339" cy="10089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grpSp>
            <p:nvGrpSpPr>
              <p:cNvPr id="216" name="Groupe 215"/>
              <p:cNvGrpSpPr/>
              <p:nvPr/>
            </p:nvGrpSpPr>
            <p:grpSpPr>
              <a:xfrm>
                <a:off x="1839612" y="2795972"/>
                <a:ext cx="7380093" cy="771985"/>
                <a:chOff x="1839610" y="2846230"/>
                <a:chExt cx="7380093" cy="771985"/>
              </a:xfrm>
              <a:grpFill/>
            </p:grpSpPr>
            <p:sp>
              <p:nvSpPr>
                <p:cNvPr id="217" name="ZoneTexte 216"/>
                <p:cNvSpPr txBox="1"/>
                <p:nvPr/>
              </p:nvSpPr>
              <p:spPr>
                <a:xfrm>
                  <a:off x="1839610" y="2846230"/>
                  <a:ext cx="738009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Base de données</a:t>
                  </a:r>
                  <a:endParaRPr lang="fr-FR" sz="20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  <p:sp>
              <p:nvSpPr>
                <p:cNvPr id="218" name="ZoneTexte 217"/>
                <p:cNvSpPr txBox="1"/>
                <p:nvPr/>
              </p:nvSpPr>
              <p:spPr>
                <a:xfrm>
                  <a:off x="2253369" y="3156550"/>
                  <a:ext cx="655257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Enregistrement des configurations en BDD</a:t>
                  </a:r>
                  <a:endParaRPr lang="fr-FR" sz="12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</p:grpSp>
        </p:grpSp>
        <p:grpSp>
          <p:nvGrpSpPr>
            <p:cNvPr id="219" name="Groupe 218"/>
            <p:cNvGrpSpPr/>
            <p:nvPr/>
          </p:nvGrpSpPr>
          <p:grpSpPr>
            <a:xfrm>
              <a:off x="695324" y="4630442"/>
              <a:ext cx="3094363" cy="1008913"/>
              <a:chOff x="1750990" y="2595593"/>
              <a:chExt cx="7557339" cy="10089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20" name="Rectangle 219"/>
              <p:cNvSpPr/>
              <p:nvPr/>
            </p:nvSpPr>
            <p:spPr>
              <a:xfrm flipH="1" flipV="1">
                <a:off x="1750990" y="2595593"/>
                <a:ext cx="7557339" cy="100891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grpSp>
            <p:nvGrpSpPr>
              <p:cNvPr id="221" name="Groupe 220"/>
              <p:cNvGrpSpPr/>
              <p:nvPr/>
            </p:nvGrpSpPr>
            <p:grpSpPr>
              <a:xfrm>
                <a:off x="1839612" y="2730045"/>
                <a:ext cx="7380093" cy="771985"/>
                <a:chOff x="1839610" y="2780303"/>
                <a:chExt cx="7380093" cy="771985"/>
              </a:xfrm>
              <a:grpFill/>
            </p:grpSpPr>
            <p:sp>
              <p:nvSpPr>
                <p:cNvPr id="222" name="ZoneTexte 221"/>
                <p:cNvSpPr txBox="1"/>
                <p:nvPr/>
              </p:nvSpPr>
              <p:spPr>
                <a:xfrm>
                  <a:off x="1839610" y="2780303"/>
                  <a:ext cx="738009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Modernité</a:t>
                  </a:r>
                  <a:endParaRPr lang="fr-FR" sz="20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  <p:sp>
              <p:nvSpPr>
                <p:cNvPr id="223" name="ZoneTexte 222"/>
                <p:cNvSpPr txBox="1"/>
                <p:nvPr/>
              </p:nvSpPr>
              <p:spPr>
                <a:xfrm>
                  <a:off x="2253369" y="3090623"/>
                  <a:ext cx="655257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Protocole étant le standard actuel de l’industrie</a:t>
                  </a:r>
                  <a:endParaRPr lang="fr-FR" sz="12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</p:grpSp>
        </p:grpSp>
        <p:grpSp>
          <p:nvGrpSpPr>
            <p:cNvPr id="224" name="Groupe 223"/>
            <p:cNvGrpSpPr/>
            <p:nvPr/>
          </p:nvGrpSpPr>
          <p:grpSpPr>
            <a:xfrm>
              <a:off x="4044053" y="4630442"/>
              <a:ext cx="3094363" cy="1008913"/>
              <a:chOff x="1750990" y="2595593"/>
              <a:chExt cx="7557339" cy="100891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25" name="Rectangle 224"/>
              <p:cNvSpPr/>
              <p:nvPr/>
            </p:nvSpPr>
            <p:spPr>
              <a:xfrm flipH="1" flipV="1">
                <a:off x="1750990" y="2595593"/>
                <a:ext cx="7557339" cy="100891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72 Monospace" panose="020B0509030603020204" pitchFamily="49" charset="0"/>
                  <a:cs typeface="72 Monospace" panose="020B0509030603020204" pitchFamily="49" charset="0"/>
                </a:endParaRPr>
              </a:p>
            </p:txBody>
          </p:sp>
          <p:grpSp>
            <p:nvGrpSpPr>
              <p:cNvPr id="226" name="Groupe 225"/>
              <p:cNvGrpSpPr/>
              <p:nvPr/>
            </p:nvGrpSpPr>
            <p:grpSpPr>
              <a:xfrm>
                <a:off x="1839612" y="2783340"/>
                <a:ext cx="7380093" cy="771985"/>
                <a:chOff x="1839610" y="2833598"/>
                <a:chExt cx="7380093" cy="771985"/>
              </a:xfrm>
              <a:grpFill/>
            </p:grpSpPr>
            <p:sp>
              <p:nvSpPr>
                <p:cNvPr id="227" name="ZoneTexte 226"/>
                <p:cNvSpPr txBox="1"/>
                <p:nvPr/>
              </p:nvSpPr>
              <p:spPr>
                <a:xfrm>
                  <a:off x="1839610" y="2833598"/>
                  <a:ext cx="738009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b="1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En développement</a:t>
                  </a:r>
                  <a:endParaRPr lang="fr-FR" sz="2000" b="1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  <p:sp>
              <p:nvSpPr>
                <p:cNvPr id="228" name="ZoneTexte 227"/>
                <p:cNvSpPr txBox="1"/>
                <p:nvPr/>
              </p:nvSpPr>
              <p:spPr>
                <a:xfrm>
                  <a:off x="2253369" y="3143918"/>
                  <a:ext cx="655257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 smtClean="0">
                      <a:solidFill>
                        <a:schemeClr val="bg1"/>
                      </a:solidFill>
                      <a:latin typeface="72 Monospace" panose="020B0509030603020204" pitchFamily="49" charset="0"/>
                      <a:cs typeface="72 Monospace" panose="020B0509030603020204" pitchFamily="49" charset="0"/>
                    </a:rPr>
                    <a:t>Amélioration continue du logiciel</a:t>
                  </a:r>
                  <a:endParaRPr lang="fr-FR" sz="1200" dirty="0">
                    <a:solidFill>
                      <a:schemeClr val="bg1"/>
                    </a:solidFill>
                    <a:latin typeface="72 Monospace" panose="020B0509030603020204" pitchFamily="49" charset="0"/>
                    <a:cs typeface="72 Monospace" panose="020B0509030603020204" pitchFamily="49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839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GANIL">
      <a:dk1>
        <a:srgbClr val="000000"/>
      </a:dk1>
      <a:lt1>
        <a:srgbClr val="FFFFFF"/>
      </a:lt1>
      <a:dk2>
        <a:srgbClr val="261F4D"/>
      </a:dk2>
      <a:lt2>
        <a:srgbClr val="CACDDE"/>
      </a:lt2>
      <a:accent1>
        <a:srgbClr val="60A3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60A3B3"/>
      </a:hlink>
      <a:folHlink>
        <a:srgbClr val="C958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7685</TotalTime>
  <Words>2480</Words>
  <Application>Microsoft Office PowerPoint</Application>
  <PresentationFormat>Grand écran</PresentationFormat>
  <Paragraphs>1611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72 Monospace</vt:lpstr>
      <vt:lpstr>Arial</vt:lpstr>
      <vt:lpstr>Arial Narrow</vt:lpstr>
      <vt:lpstr>Calibri</vt:lpstr>
      <vt:lpstr>Thème Office</vt:lpstr>
      <vt:lpstr>Projet SP2 - DESIR Séminaire technique DESIR Caen, 05-06 février 2026</vt:lpstr>
      <vt:lpstr>Sommaire</vt:lpstr>
      <vt:lpstr>1. OPC UA – Structures de données et logiciel</vt:lpstr>
      <vt:lpstr>1.1. OPC UA – Introduction</vt:lpstr>
      <vt:lpstr>1.2. OPC UA – Structures de données</vt:lpstr>
      <vt:lpstr>1.2. OPC UA – Structures de données</vt:lpstr>
      <vt:lpstr>1.2. OPC UA – Structures de données</vt:lpstr>
      <vt:lpstr>1.3. OPC UA – Logiciel</vt:lpstr>
      <vt:lpstr>1.3. OPC UA – Logiciel</vt:lpstr>
      <vt:lpstr>2. EPICS et les IOCs</vt:lpstr>
      <vt:lpstr>2.1. EPICS et IOCs – Focus démonstrateur</vt:lpstr>
      <vt:lpstr>2.2. EPICS et IOCs – DESIR global</vt:lpstr>
      <vt:lpstr>3. Logiciels de contrôle commande</vt:lpstr>
      <vt:lpstr>3.1. Logiciels de CC - Phoebus</vt:lpstr>
      <vt:lpstr>3.1. Logiciels de CC - Phoebus</vt:lpstr>
      <vt:lpstr>3.2. Logiciels de CC - Java</vt:lpstr>
      <vt:lpstr>3.3. Logiciels de CC – Récapitulatif</vt:lpstr>
      <vt:lpstr>4. Perspectives</vt:lpstr>
      <vt:lpstr>4.1. Perspectives - DESIR</vt:lpstr>
      <vt:lpstr>4.2. Perspectives - Phasage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Pupin Stéphanie</dc:creator>
  <cp:lastModifiedBy>Paris Ludovic</cp:lastModifiedBy>
  <cp:revision>359</cp:revision>
  <cp:lastPrinted>2026-01-08T11:00:55Z</cp:lastPrinted>
  <dcterms:created xsi:type="dcterms:W3CDTF">2024-02-01T13:48:29Z</dcterms:created>
  <dcterms:modified xsi:type="dcterms:W3CDTF">2026-02-05T08:49:14Z</dcterms:modified>
</cp:coreProperties>
</file>