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2" r:id="rId2"/>
    <p:sldId id="431" r:id="rId3"/>
    <p:sldId id="423" r:id="rId4"/>
    <p:sldId id="426" r:id="rId5"/>
    <p:sldId id="432" r:id="rId6"/>
    <p:sldId id="430" r:id="rId7"/>
    <p:sldId id="277" r:id="rId8"/>
    <p:sldId id="280" r:id="rId9"/>
    <p:sldId id="407" r:id="rId10"/>
    <p:sldId id="417" r:id="rId11"/>
    <p:sldId id="28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ascher" initials="pa" lastIdx="24" clrIdx="0">
    <p:extLst>
      <p:ext uri="{19B8F6BF-5375-455C-9EA6-DF929625EA0E}">
        <p15:presenceInfo xmlns:p15="http://schemas.microsoft.com/office/powerpoint/2012/main" userId="pauline as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4" autoAdjust="0"/>
    <p:restoredTop sz="78512" autoAdjust="0"/>
  </p:normalViewPr>
  <p:slideViewPr>
    <p:cSldViewPr snapToGrid="0">
      <p:cViewPr varScale="1">
        <p:scale>
          <a:sx n="77" d="100"/>
          <a:sy n="77" d="100"/>
        </p:scale>
        <p:origin x="9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43FF-5EAC-49DE-BC40-0A8AC668054E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827CE-D00E-41D2-AF21-DDC277A152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15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50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046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300F-A79A-4E8B-B2DB-16917D4DDAB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448-2321-494A-836D-044E67A043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39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448-2321-494A-836D-044E67A043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61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15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53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16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73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5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8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EB786-C7D4-4803-B2CD-E27784DBB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2B4AF6-B080-422D-A082-097CA5E5E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02BA78-4023-49F3-B2F2-7835B604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4EC93F-5BCF-4E19-8B59-0F409407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D3C36-D18B-4CFF-ACB2-CB4F8C7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33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074DFA-DE1C-4A2B-B078-06F7C117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4E1EBC-1EAE-4DC7-9535-56E90F0AE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478EB4-631B-4A1C-96D3-63883BD1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DADAE3-A620-46B1-8A1C-679984D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2A6358-FC29-4778-B633-CEA1FC97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07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B8A970-5BB7-4417-8C0F-64B290CE5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0E11D7-6654-4E61-A6E4-E98B4C326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19B67-868B-4DEC-BC6F-2786C51D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75CC4C-5AC8-4D44-9B23-5650BD34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17C3E6-3EC3-402B-B81A-B9E9A9F3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37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1365ED-AFCA-488F-91ED-A431DCBE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B5BAE-545A-4546-AF18-A2FBFD1C4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95822-0344-42C0-B904-DFE028EE0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6A8028-BEC2-4B6A-8C9D-8B4C4B92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84F3D-FF69-41D9-962C-C27F8590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86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5F02F6-DDA7-4C9C-8685-B032D5E93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9CECC0-17BD-448A-B711-56D036C76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BE1E8-F50D-4CCF-8E0C-C17B800E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092C26-F15D-4964-8A7F-BBAA93D7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EAE5B6-8DB4-4148-A3D3-8EE77E13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39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5339A-524A-4ECC-91C3-5BC798FA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F52CD1-DD73-484D-84B5-AF2D888A1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3F8F93-6B5B-42DE-9DB2-63C9DB7E7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09437E-ED4F-47EF-BD07-DC668F330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49CC5A-29B8-4AE6-A715-0D9D27D6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D75BF2-479B-4C97-829F-9E0CB491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70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4A220-87F3-49E3-B057-2163F38D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D54208-50E2-4811-93EF-EFA740C6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E23068-FEC3-43AE-9B7F-2D07DA928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A83FCCC-69DC-46D3-8EDD-83139E8C3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5EC2ED-8F88-49A3-8115-9937D8CAF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E036A8-B5A0-4F21-AA8F-75293293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DED4DC-72AB-4175-BDA3-6490AF60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309577-3B4A-40AB-A0C1-1B65C460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19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9F2BDE-9E6A-4E4B-961E-CB305D82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E7A666-87B8-489A-928B-9990A788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442427-62A1-4BF3-A189-C2D9B486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20942D-F32D-43EB-95D2-1AEB91B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0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97F8C1-F903-4301-A9AB-FCFEC8DC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3618D0-D1B1-4768-A912-9C43A74B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F821BB-49B2-4942-AE30-6214DAFF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75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4E81B-342A-47CF-AD0D-664A8AFF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DB0F6-8C18-474C-834C-A5CD77BB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EC80AB-5F41-4153-9DF5-B287B3D7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BB5812-FA53-43D2-B8AB-86A05D89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709AE6-25D5-41C0-9F4C-4327891F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FC5C3-7FFE-4CDE-B654-8F6635FF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58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8AC0D-15E1-491C-8F6E-93875056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4F1200-3893-42D5-AFE9-D1DF4773B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1FD14E-2FED-4D7A-85BF-F10F70668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43A704-FE44-4328-BF72-07DE9EF4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9E4554-D724-4AEB-B18B-21E0ECCC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F2EF1E-10AF-4929-B97B-A53B21E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94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261CE9-BABA-4256-8E8A-30C6DF37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43C539-67D0-43B9-9656-690BAF214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0AB1A9-5897-4D4F-A27A-7DA9706E8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A78E-EA5C-4FE2-9817-6FD911C93A91}" type="datetimeFigureOut">
              <a:rPr lang="fr-FR" smtClean="0"/>
              <a:t>04/02/2026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5E84D2-107C-477A-ACD7-7B87895A3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88B9F4-C6B4-4AE5-A06B-A3FA1FF5C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61C3B-F663-45EA-87A7-603E35448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3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4.jpe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4" y="2202893"/>
            <a:ext cx="4235331" cy="20313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6128"/>
            <a:ext cx="2016488" cy="10817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80" y="5969400"/>
            <a:ext cx="1469549" cy="816416"/>
          </a:xfrm>
          <a:prstGeom prst="rect">
            <a:avLst/>
          </a:prstGeom>
        </p:spPr>
      </p:pic>
      <p:pic>
        <p:nvPicPr>
          <p:cNvPr id="10" name="Picture 8" descr="AN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" y="5524903"/>
            <a:ext cx="1258710" cy="130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BCBBBD1-26DF-4F11-AA36-F550DB57B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889" y="0"/>
            <a:ext cx="3162039" cy="12052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EE8C6A-804E-4147-8C32-78F671E852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40" y="1205204"/>
            <a:ext cx="5936727" cy="4471097"/>
          </a:xfrm>
          <a:prstGeom prst="rect">
            <a:avLst/>
          </a:prstGeom>
        </p:spPr>
      </p:pic>
      <p:pic>
        <p:nvPicPr>
          <p:cNvPr id="11" name="Picture 8" descr="Stored and Cooled Ions Division - Laboratory Astrophysics Workshop  Heidelberg 2015 - Scientific Scope &amp;amp;amp; Invited Speakers">
            <a:extLst>
              <a:ext uri="{FF2B5EF4-FFF2-40B4-BE49-F238E27FC236}">
                <a16:creationId xmlns:a16="http://schemas.microsoft.com/office/drawing/2014/main" id="{671E512B-C043-436B-B306-5BE4BDE0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167" y="5850261"/>
            <a:ext cx="904432" cy="9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888E37-7F27-4D29-ACDF-D2BE59FC39A1}"/>
              </a:ext>
            </a:extLst>
          </p:cNvPr>
          <p:cNvSpPr txBox="1"/>
          <p:nvPr/>
        </p:nvSpPr>
        <p:spPr>
          <a:xfrm>
            <a:off x="12700" y="6519446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</p:spTree>
    <p:extLst>
      <p:ext uri="{BB962C8B-B14F-4D97-AF65-F5344CB8AC3E}">
        <p14:creationId xmlns:p14="http://schemas.microsoft.com/office/powerpoint/2010/main" val="125761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E376F2EF-CA25-4866-9DF3-7F9218F5C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3"/>
          <a:stretch/>
        </p:blipFill>
        <p:spPr>
          <a:xfrm>
            <a:off x="269163" y="640337"/>
            <a:ext cx="7094644" cy="34638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9A8E1690-1B28-4CF1-B86A-5E747B32B297}"/>
              </a:ext>
            </a:extLst>
          </p:cNvPr>
          <p:cNvSpPr/>
          <p:nvPr/>
        </p:nvSpPr>
        <p:spPr>
          <a:xfrm>
            <a:off x="6726507" y="3761322"/>
            <a:ext cx="5308093" cy="25290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556801-A7BB-45E4-A895-C2477717FF2B}"/>
              </a:ext>
            </a:extLst>
          </p:cNvPr>
          <p:cNvSpPr/>
          <p:nvPr/>
        </p:nvSpPr>
        <p:spPr>
          <a:xfrm>
            <a:off x="453597" y="4427976"/>
            <a:ext cx="5388453" cy="18623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DD2ECE-14C2-4879-B826-1B2A86E2CEA5}"/>
              </a:ext>
            </a:extLst>
          </p:cNvPr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Upgrades pour DESIR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67B98BC-5A9A-4FDE-B7B7-F026949AE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34" y="796359"/>
            <a:ext cx="2608449" cy="20131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807F7490-37E2-45B0-BECD-685F9EFA10CB}"/>
              </a:ext>
            </a:extLst>
          </p:cNvPr>
          <p:cNvSpPr txBox="1"/>
          <p:nvPr/>
        </p:nvSpPr>
        <p:spPr>
          <a:xfrm>
            <a:off x="8424496" y="2768711"/>
            <a:ext cx="647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ahnschrift" panose="020B0502040204020203" pitchFamily="34" charset="0"/>
              </a:rPr>
              <a:t>FC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F2601DB-9FD0-443C-AD07-F9E994B639DE}"/>
              </a:ext>
            </a:extLst>
          </p:cNvPr>
          <p:cNvSpPr txBox="1"/>
          <p:nvPr/>
        </p:nvSpPr>
        <p:spPr>
          <a:xfrm>
            <a:off x="8654576" y="3055977"/>
            <a:ext cx="1160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ahnschrift" panose="020B0502040204020203" pitchFamily="34" charset="0"/>
              </a:rPr>
              <a:t>Grilles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3FDF29F-2732-4332-AB3F-30ED3CC43970}"/>
              </a:ext>
            </a:extLst>
          </p:cNvPr>
          <p:cNvSpPr txBox="1"/>
          <p:nvPr/>
        </p:nvSpPr>
        <p:spPr>
          <a:xfrm>
            <a:off x="10042797" y="2993580"/>
            <a:ext cx="662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ahnschrift" panose="020B0502040204020203" pitchFamily="34" charset="0"/>
              </a:rPr>
              <a:t>Iris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E46EDC5-2337-4602-B29D-F15AF8A642DB}"/>
              </a:ext>
            </a:extLst>
          </p:cNvPr>
          <p:cNvSpPr txBox="1"/>
          <p:nvPr/>
        </p:nvSpPr>
        <p:spPr>
          <a:xfrm>
            <a:off x="10564887" y="2500823"/>
            <a:ext cx="112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ahnschrift" panose="020B0502040204020203" pitchFamily="34" charset="0"/>
              </a:rPr>
              <a:t>MCP  delay line</a:t>
            </a:r>
          </a:p>
        </p:txBody>
      </p:sp>
      <p:cxnSp>
        <p:nvCxnSpPr>
          <p:cNvPr id="10" name="Straight Arrow Connector 5">
            <a:extLst>
              <a:ext uri="{FF2B5EF4-FFF2-40B4-BE49-F238E27FC236}">
                <a16:creationId xmlns:a16="http://schemas.microsoft.com/office/drawing/2014/main" id="{B4627E93-5002-4B94-BC8C-412A786A9BB5}"/>
              </a:ext>
            </a:extLst>
          </p:cNvPr>
          <p:cNvCxnSpPr>
            <a:cxnSpLocks/>
          </p:cNvCxnSpPr>
          <p:nvPr/>
        </p:nvCxnSpPr>
        <p:spPr>
          <a:xfrm flipV="1">
            <a:off x="8789111" y="2307929"/>
            <a:ext cx="308205" cy="501544"/>
          </a:xfrm>
          <a:prstGeom prst="straightConnector1">
            <a:avLst/>
          </a:prstGeom>
          <a:ln w="25400">
            <a:solidFill>
              <a:srgbClr val="80002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9CE57EC0-6881-457B-B68B-40B14B0EDECA}"/>
              </a:ext>
            </a:extLst>
          </p:cNvPr>
          <p:cNvCxnSpPr>
            <a:cxnSpLocks/>
          </p:cNvCxnSpPr>
          <p:nvPr/>
        </p:nvCxnSpPr>
        <p:spPr>
          <a:xfrm flipV="1">
            <a:off x="9324115" y="2026118"/>
            <a:ext cx="112879" cy="1081147"/>
          </a:xfrm>
          <a:prstGeom prst="straightConnector1">
            <a:avLst/>
          </a:prstGeom>
          <a:ln w="25400">
            <a:solidFill>
              <a:srgbClr val="80002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5">
            <a:extLst>
              <a:ext uri="{FF2B5EF4-FFF2-40B4-BE49-F238E27FC236}">
                <a16:creationId xmlns:a16="http://schemas.microsoft.com/office/drawing/2014/main" id="{1FC7951F-3464-4A1C-AF18-AABC98A5C1D9}"/>
              </a:ext>
            </a:extLst>
          </p:cNvPr>
          <p:cNvCxnSpPr>
            <a:cxnSpLocks/>
          </p:cNvCxnSpPr>
          <p:nvPr/>
        </p:nvCxnSpPr>
        <p:spPr>
          <a:xfrm flipH="1" flipV="1">
            <a:off x="9899794" y="2026118"/>
            <a:ext cx="325415" cy="1020080"/>
          </a:xfrm>
          <a:prstGeom prst="straightConnector1">
            <a:avLst/>
          </a:prstGeom>
          <a:ln w="25400">
            <a:solidFill>
              <a:srgbClr val="80002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B1EBEE28-AEF0-4CDA-B15D-22F78EBF17D2}"/>
              </a:ext>
            </a:extLst>
          </p:cNvPr>
          <p:cNvCxnSpPr>
            <a:cxnSpLocks/>
          </p:cNvCxnSpPr>
          <p:nvPr/>
        </p:nvCxnSpPr>
        <p:spPr>
          <a:xfrm flipH="1" flipV="1">
            <a:off x="10178880" y="2101646"/>
            <a:ext cx="389870" cy="707827"/>
          </a:xfrm>
          <a:prstGeom prst="straightConnector1">
            <a:avLst/>
          </a:prstGeom>
          <a:ln w="25400">
            <a:solidFill>
              <a:srgbClr val="80002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C3F64C93-506A-4568-8441-A0EAB2EFE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1B16831-40CA-4C15-9739-51B1B91A58E5}"/>
              </a:ext>
            </a:extLst>
          </p:cNvPr>
          <p:cNvSpPr txBox="1"/>
          <p:nvPr/>
        </p:nvSpPr>
        <p:spPr>
          <a:xfrm>
            <a:off x="6968881" y="3907437"/>
            <a:ext cx="5178013" cy="22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Switches CGC (étude devis en cours)</a:t>
            </a:r>
            <a:endParaRPr lang="fr-FR" sz="1600" dirty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Pureté gaz (à développer, commun DESIR)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Récupération hélium (à développer, commun MLLTRAP)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Stabilisation T°C et Pression (à développer, commun MLLTRAP ?)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1E9C5D-82BF-4A9F-B830-75A34EF62B16}"/>
              </a:ext>
            </a:extLst>
          </p:cNvPr>
          <p:cNvSpPr txBox="1"/>
          <p:nvPr/>
        </p:nvSpPr>
        <p:spPr>
          <a:xfrm>
            <a:off x="12700" y="6519172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BB0466B-2647-4883-8B44-DCB18E8A3869}"/>
              </a:ext>
            </a:extLst>
          </p:cNvPr>
          <p:cNvSpPr txBox="1"/>
          <p:nvPr/>
        </p:nvSpPr>
        <p:spPr>
          <a:xfrm>
            <a:off x="695971" y="4537815"/>
            <a:ext cx="5388453" cy="164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Nouvelle chambre </a:t>
            </a:r>
            <a:r>
              <a:rPr lang="fr-FR" sz="1600" dirty="0" err="1">
                <a:latin typeface="Bahnschrift" panose="020B0502040204020203" pitchFamily="34" charset="0"/>
              </a:rPr>
              <a:t>diag</a:t>
            </a:r>
            <a:r>
              <a:rPr lang="fr-FR" sz="1600" dirty="0">
                <a:latin typeface="Bahnschrift" panose="020B0502040204020203" pitchFamily="34" charset="0"/>
              </a:rPr>
              <a:t> aval PIPERADE                              (et discussions en cours pour </a:t>
            </a:r>
            <a:r>
              <a:rPr lang="fr-FR" sz="1600" dirty="0" err="1">
                <a:latin typeface="Bahnschrift" panose="020B0502040204020203" pitchFamily="34" charset="0"/>
              </a:rPr>
              <a:t>diag</a:t>
            </a:r>
            <a:r>
              <a:rPr lang="fr-FR" sz="1600" dirty="0">
                <a:latin typeface="Bahnschrift" panose="020B0502040204020203" pitchFamily="34" charset="0"/>
              </a:rPr>
              <a:t> amont en CF)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Plateformes/cages HT, pompage en haut, baies, …</a:t>
            </a:r>
            <a:endParaRPr lang="fr-FR" sz="1600" dirty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Alignement champ E et B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Tour optiques à modifier</a:t>
            </a:r>
          </a:p>
        </p:txBody>
      </p:sp>
    </p:spTree>
    <p:extLst>
      <p:ext uri="{BB962C8B-B14F-4D97-AF65-F5344CB8AC3E}">
        <p14:creationId xmlns:p14="http://schemas.microsoft.com/office/powerpoint/2010/main" val="30820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2262987" y="1633704"/>
            <a:ext cx="5673857" cy="14675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22" y="4281091"/>
            <a:ext cx="3595867" cy="1722082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162" y="24143"/>
            <a:ext cx="3079438" cy="1173721"/>
          </a:xfrm>
          <a:prstGeom prst="rect">
            <a:avLst/>
          </a:prstGeom>
        </p:spPr>
      </p:pic>
      <p:sp>
        <p:nvSpPr>
          <p:cNvPr id="2" name="AutoShape 2" descr="Contrats ANR (Agence nationale de la recherche) - Laboratoire d'Economie et  de Management de Nantes-Atlantique (LEMN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AN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" y="6183163"/>
            <a:ext cx="644563" cy="6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tored and Cooled Ions Division - Laboratory Astrophysics Workshop  Heidelberg 2015 - Scientific Scope &amp;amp;amp; Invited Speak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7" y="6165852"/>
            <a:ext cx="644563" cy="6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474093" y="2031927"/>
            <a:ext cx="4692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Bahnschrift" panose="020B0502040204020203" pitchFamily="34" charset="0"/>
              </a:rPr>
              <a:t>GPIB-PIPERADE TEAM</a:t>
            </a:r>
            <a:endParaRPr lang="en-GB" sz="24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en-US" dirty="0">
                <a:latin typeface="Bahnschrift" panose="020B0502040204020203" pitchFamily="34" charset="0"/>
              </a:rPr>
              <a:t>P. </a:t>
            </a:r>
            <a:r>
              <a:rPr lang="en-US" dirty="0" err="1">
                <a:latin typeface="Bahnschrift" panose="020B0502040204020203" pitchFamily="34" charset="0"/>
              </a:rPr>
              <a:t>Alfaurt</a:t>
            </a:r>
            <a:r>
              <a:rPr lang="en-US" dirty="0">
                <a:latin typeface="Bahnschrift" panose="020B0502040204020203" pitchFamily="34" charset="0"/>
              </a:rPr>
              <a:t>, P. Ascher,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D.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Atanasov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B. 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Blank</a:t>
            </a:r>
            <a:r>
              <a:rPr lang="fr-FR" dirty="0"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dirty="0">
                <a:latin typeface="Bahnschrift" panose="020B0502040204020203" pitchFamily="34" charset="0"/>
              </a:rPr>
              <a:t>L. </a:t>
            </a:r>
            <a:r>
              <a:rPr lang="en-US" dirty="0" err="1">
                <a:latin typeface="Bahnschrift" panose="020B0502040204020203" pitchFamily="34" charset="0"/>
              </a:rPr>
              <a:t>Daudin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Flayol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dirty="0">
                <a:latin typeface="Bahnschrift" panose="020B0502040204020203" pitchFamily="34" charset="0"/>
              </a:rPr>
              <a:t>M. </a:t>
            </a:r>
            <a:r>
              <a:rPr lang="en-US" dirty="0" err="1">
                <a:latin typeface="Bahnschrift" panose="020B0502040204020203" pitchFamily="34" charset="0"/>
              </a:rPr>
              <a:t>Gerbaux</a:t>
            </a:r>
            <a:r>
              <a:rPr lang="en-US" dirty="0">
                <a:latin typeface="Bahnschrift" panose="020B0502040204020203" pitchFamily="34" charset="0"/>
              </a:rPr>
              <a:t>, S. </a:t>
            </a:r>
            <a:r>
              <a:rPr lang="en-US" dirty="0" err="1">
                <a:latin typeface="Bahnschrift" panose="020B0502040204020203" pitchFamily="34" charset="0"/>
              </a:rPr>
              <a:t>Grévy</a:t>
            </a:r>
            <a:r>
              <a:rPr lang="en-US" dirty="0">
                <a:latin typeface="Bahnschrift" panose="020B0502040204020203" pitchFamily="34" charset="0"/>
              </a:rPr>
              <a:t>, G. </a:t>
            </a:r>
            <a:r>
              <a:rPr lang="en-US" dirty="0" err="1">
                <a:latin typeface="Bahnschrift" panose="020B0502040204020203" pitchFamily="34" charset="0"/>
              </a:rPr>
              <a:t>Guignard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M.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Hukkanen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A.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Husson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         G.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Jevelot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dirty="0">
                <a:latin typeface="Bahnschrift" panose="020B0502040204020203" pitchFamily="34" charset="0"/>
              </a:rPr>
              <a:t>B. </a:t>
            </a:r>
            <a:r>
              <a:rPr lang="en-US" dirty="0" err="1">
                <a:latin typeface="Bahnschrift" panose="020B0502040204020203" pitchFamily="34" charset="0"/>
              </a:rPr>
              <a:t>Lachacinski</a:t>
            </a:r>
            <a:r>
              <a:rPr lang="en-US" dirty="0">
                <a:latin typeface="Bahnschrift" panose="020B0502040204020203" pitchFamily="34" charset="0"/>
              </a:rPr>
              <a:t>,</a:t>
            </a:r>
            <a:r>
              <a:rPr lang="fr-FR" dirty="0">
                <a:latin typeface="Bahnschrift" panose="020B0502040204020203" pitchFamily="34" charset="0"/>
              </a:rPr>
              <a:t> S. Lechner, 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S. Pérard, </a:t>
            </a:r>
            <a:r>
              <a:rPr lang="fr-FR" dirty="0">
                <a:latin typeface="Bahnschrift" panose="020B0502040204020203" pitchFamily="34" charset="0"/>
              </a:rPr>
              <a:t>E. Rey-</a:t>
            </a:r>
            <a:r>
              <a:rPr lang="fr-FR" dirty="0" err="1">
                <a:latin typeface="Bahnschrift" panose="020B0502040204020203" pitchFamily="34" charset="0"/>
              </a:rPr>
              <a:t>herme</a:t>
            </a:r>
            <a:r>
              <a:rPr lang="fr-FR" dirty="0">
                <a:latin typeface="Bahnschrift" panose="020B0502040204020203" pitchFamily="34" charset="0"/>
              </a:rPr>
              <a:t>, M. Roche,        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A. de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Roubin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fr-FR" dirty="0">
                <a:latin typeface="Bahnschrift" panose="020B0502040204020203" pitchFamily="34" charset="0"/>
              </a:rPr>
              <a:t>C. </a:t>
            </a:r>
            <a:r>
              <a:rPr lang="fr-FR" dirty="0" err="1">
                <a:latin typeface="Bahnschrift" panose="020B0502040204020203" pitchFamily="34" charset="0"/>
              </a:rPr>
              <a:t>Roumegou</a:t>
            </a:r>
            <a:endParaRPr lang="fr-FR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9D7AFE4-F62D-4908-B2FF-5AAEB13C1D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/>
          <a:stretch/>
        </p:blipFill>
        <p:spPr>
          <a:xfrm>
            <a:off x="460375" y="1924220"/>
            <a:ext cx="7007946" cy="36980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161F54-042F-455B-B7BE-57337D9DF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6128"/>
            <a:ext cx="2016488" cy="108173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B1B6223-AC50-408D-9714-06091744EB72}"/>
              </a:ext>
            </a:extLst>
          </p:cNvPr>
          <p:cNvSpPr txBox="1"/>
          <p:nvPr/>
        </p:nvSpPr>
        <p:spPr>
          <a:xfrm>
            <a:off x="0" y="6522902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5DD30F-0E9B-4DE2-9E17-FFC8E2CF4BE2}"/>
              </a:ext>
            </a:extLst>
          </p:cNvPr>
          <p:cNvSpPr txBox="1"/>
          <p:nvPr/>
        </p:nvSpPr>
        <p:spPr>
          <a:xfrm>
            <a:off x="0" y="10951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870000"/>
                </a:solidFill>
                <a:latin typeface="Bahnschrift" panose="020B0502040204020203" pitchFamily="34" charset="0"/>
              </a:rPr>
              <a:t>Merci pour </a:t>
            </a:r>
            <a:r>
              <a:rPr lang="en-GB" sz="3600" dirty="0" err="1">
                <a:solidFill>
                  <a:srgbClr val="870000"/>
                </a:solidFill>
                <a:latin typeface="Bahnschrift" panose="020B0502040204020203" pitchFamily="34" charset="0"/>
              </a:rPr>
              <a:t>votre</a:t>
            </a:r>
            <a:r>
              <a:rPr lang="en-GB" sz="3600" dirty="0">
                <a:solidFill>
                  <a:srgbClr val="870000"/>
                </a:solidFill>
                <a:latin typeface="Bahnschrift" panose="020B0502040204020203" pitchFamily="34" charset="0"/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428532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2254" y="739143"/>
            <a:ext cx="4597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		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</a:rPr>
              <a:t>PIPERADE : 2 objectifs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1610C3-FD84-45A9-9EFA-BB44704A882A}"/>
              </a:ext>
            </a:extLst>
          </p:cNvPr>
          <p:cNvSpPr txBox="1"/>
          <p:nvPr/>
        </p:nvSpPr>
        <p:spPr>
          <a:xfrm>
            <a:off x="935002" y="655415"/>
            <a:ext cx="594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FR" sz="2400" b="1" dirty="0">
                <a:latin typeface="Bahnschrift" panose="020B0502040204020203" pitchFamily="34" charset="0"/>
              </a:rPr>
              <a:t>PURIFICATION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D59DD89-D9A0-457F-A767-6E89807C6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11BC20-B658-4418-B0B3-A27629A825A6}"/>
              </a:ext>
            </a:extLst>
          </p:cNvPr>
          <p:cNvSpPr txBox="1"/>
          <p:nvPr/>
        </p:nvSpPr>
        <p:spPr>
          <a:xfrm>
            <a:off x="185762" y="1290028"/>
            <a:ext cx="6075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Pourquoi le HRS ne suffit pas 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Bahnschrift" panose="020B0502040204020203" pitchFamily="34" charset="0"/>
              </a:rPr>
              <a:t>Isobares très proches (masses lourdes)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Bahnschrift" panose="020B0502040204020203" pitchFamily="34" charset="0"/>
              </a:rPr>
              <a:t>Rapport contamination/Ions d’intérêt de plusieurs ordres de grandeur (molécules)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Bahnschrift" panose="020B0502040204020203" pitchFamily="34" charset="0"/>
              </a:rPr>
              <a:t>Isomères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DB0702F-1C25-414F-B76B-22BE70DCB023}"/>
              </a:ext>
            </a:extLst>
          </p:cNvPr>
          <p:cNvGrpSpPr/>
          <p:nvPr/>
        </p:nvGrpSpPr>
        <p:grpSpPr>
          <a:xfrm>
            <a:off x="62117" y="3046028"/>
            <a:ext cx="6354744" cy="2921467"/>
            <a:chOff x="62117" y="3039159"/>
            <a:chExt cx="6354744" cy="30677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53AF81-467B-4B14-973F-A0B02F29F1DB}"/>
                </a:ext>
              </a:extLst>
            </p:cNvPr>
            <p:cNvSpPr/>
            <p:nvPr/>
          </p:nvSpPr>
          <p:spPr>
            <a:xfrm>
              <a:off x="111139" y="3248773"/>
              <a:ext cx="6184171" cy="2858118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508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lèche vers le bas 20">
              <a:extLst>
                <a:ext uri="{FF2B5EF4-FFF2-40B4-BE49-F238E27FC236}">
                  <a16:creationId xmlns:a16="http://schemas.microsoft.com/office/drawing/2014/main" id="{BECAB933-9F2C-4C1C-9915-E4B87381A1C4}"/>
                </a:ext>
              </a:extLst>
            </p:cNvPr>
            <p:cNvSpPr/>
            <p:nvPr/>
          </p:nvSpPr>
          <p:spPr>
            <a:xfrm>
              <a:off x="3575617" y="3328920"/>
              <a:ext cx="504056" cy="2560870"/>
            </a:xfrm>
            <a:prstGeom prst="downArrow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870000"/>
                </a:gs>
                <a:gs pos="100000">
                  <a:srgbClr val="FF820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2000" tIns="0" rIns="0" bIns="0" rtlCol="0" anchor="ctr"/>
            <a:lstStyle/>
            <a:p>
              <a:pPr algn="ctr"/>
              <a:r>
                <a:rPr lang="fr-FR" sz="1600" b="1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sélectivité</a:t>
              </a:r>
            </a:p>
          </p:txBody>
        </p:sp>
        <p:sp>
          <p:nvSpPr>
            <p:cNvPr id="34" name="Flèche vers le bas 21">
              <a:extLst>
                <a:ext uri="{FF2B5EF4-FFF2-40B4-BE49-F238E27FC236}">
                  <a16:creationId xmlns:a16="http://schemas.microsoft.com/office/drawing/2014/main" id="{AA7402C3-5161-4526-B6AB-FDC58EC3DB94}"/>
                </a:ext>
              </a:extLst>
            </p:cNvPr>
            <p:cNvSpPr/>
            <p:nvPr/>
          </p:nvSpPr>
          <p:spPr>
            <a:xfrm rot="10800000">
              <a:off x="1238225" y="3288156"/>
              <a:ext cx="504000" cy="2601634"/>
            </a:xfrm>
            <a:prstGeom prst="downArrow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870000"/>
                </a:gs>
                <a:gs pos="100000">
                  <a:srgbClr val="FF820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2000" tIns="0" rIns="0" bIns="0" rtlCol="0" anchor="ctr"/>
            <a:lstStyle/>
            <a:p>
              <a:pPr algn="ctr"/>
              <a:r>
                <a:rPr lang="fr-FR" sz="1600" b="1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rapidité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4E9E689-ACF6-4E18-B682-65380A67CC83}"/>
                </a:ext>
              </a:extLst>
            </p:cNvPr>
            <p:cNvSpPr txBox="1"/>
            <p:nvPr/>
          </p:nvSpPr>
          <p:spPr>
            <a:xfrm>
              <a:off x="1643553" y="3889116"/>
              <a:ext cx="1906291" cy="1762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fr-FR" sz="16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HRS</a:t>
              </a:r>
            </a:p>
            <a:p>
              <a:pPr algn="ctr"/>
              <a:endPara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ctr"/>
              <a:r>
                <a:rPr lang="fr-FR" sz="16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MR-</a:t>
              </a:r>
              <a:r>
                <a:rPr lang="fr-FR" sz="1600" b="1" dirty="0" err="1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ToF</a:t>
              </a:r>
              <a:r>
                <a:rPr lang="fr-FR" sz="16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 MS</a:t>
              </a:r>
            </a:p>
            <a:p>
              <a:pPr algn="ctr"/>
              <a:endPara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ctr"/>
              <a:r>
                <a:rPr lang="fr-FR" sz="1600" b="1" dirty="0" err="1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Penning</a:t>
              </a:r>
              <a:r>
                <a:rPr lang="fr-FR" sz="16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 Trap</a:t>
              </a:r>
            </a:p>
            <a:p>
              <a:pPr algn="ctr"/>
              <a:r>
                <a:rPr lang="fr-FR" sz="16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Buffer Gas </a:t>
              </a:r>
              <a:r>
                <a:rPr lang="fr-FR" sz="1600" dirty="0" err="1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Cooling</a:t>
              </a:r>
              <a:endParaRPr lang="fr-FR" sz="16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ctr"/>
              <a:r>
                <a:rPr lang="fr-FR" sz="16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Phase </a:t>
              </a:r>
              <a:r>
                <a:rPr lang="fr-FR" sz="1600" dirty="0" err="1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cleaning</a:t>
              </a:r>
              <a:endParaRPr lang="fr-FR" sz="16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37030D8-2158-4067-A532-5D657CB38BDC}"/>
                </a:ext>
              </a:extLst>
            </p:cNvPr>
            <p:cNvSpPr txBox="1"/>
            <p:nvPr/>
          </p:nvSpPr>
          <p:spPr>
            <a:xfrm>
              <a:off x="133669" y="4322683"/>
              <a:ext cx="1223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~10-20 ms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E7E8661-628D-4AAE-86E6-3022A4158224}"/>
                </a:ext>
              </a:extLst>
            </p:cNvPr>
            <p:cNvSpPr txBox="1"/>
            <p:nvPr/>
          </p:nvSpPr>
          <p:spPr>
            <a:xfrm>
              <a:off x="246448" y="3824604"/>
              <a:ext cx="1051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qq 10 µs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18218F3-56A3-480F-BCC3-FDBD7225B805}"/>
                </a:ext>
              </a:extLst>
            </p:cNvPr>
            <p:cNvSpPr txBox="1"/>
            <p:nvPr/>
          </p:nvSpPr>
          <p:spPr>
            <a:xfrm>
              <a:off x="64246" y="5197868"/>
              <a:ext cx="1270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100 ms – 1 s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43A4EA1-6A2E-4CEA-8570-290252035498}"/>
                </a:ext>
              </a:extLst>
            </p:cNvPr>
            <p:cNvSpPr txBox="1"/>
            <p:nvPr/>
          </p:nvSpPr>
          <p:spPr>
            <a:xfrm>
              <a:off x="4115337" y="3793446"/>
              <a:ext cx="2301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20 000	    5 MeV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816C457-5639-42B9-BAED-47C3D13A2DEA}"/>
                </a:ext>
              </a:extLst>
            </p:cNvPr>
            <p:cNvSpPr txBox="1"/>
            <p:nvPr/>
          </p:nvSpPr>
          <p:spPr>
            <a:xfrm>
              <a:off x="3979098" y="4315038"/>
              <a:ext cx="2437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qq 100 000      &lt; 1 MeV 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97CC9C9-7689-4CAB-935C-442C1E79705E}"/>
                </a:ext>
              </a:extLst>
            </p:cNvPr>
            <p:cNvSpPr txBox="1"/>
            <p:nvPr/>
          </p:nvSpPr>
          <p:spPr>
            <a:xfrm>
              <a:off x="4017332" y="5071580"/>
              <a:ext cx="2359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qq 100 000     &lt; 1 MeV</a:t>
              </a:r>
              <a:endPara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B8DAA6F-DC5E-4F45-9055-6F054C511E9C}"/>
                </a:ext>
              </a:extLst>
            </p:cNvPr>
            <p:cNvSpPr txBox="1"/>
            <p:nvPr/>
          </p:nvSpPr>
          <p:spPr>
            <a:xfrm>
              <a:off x="4152272" y="3197344"/>
              <a:ext cx="82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M/</a:t>
              </a:r>
              <a:r>
                <a:rPr lang="fr-FR" dirty="0">
                  <a:solidFill>
                    <a:srgbClr val="870000"/>
                  </a:solidFill>
                  <a:latin typeface="Symbol" panose="05050102010706020507" pitchFamily="18" charset="2"/>
                </a:rPr>
                <a:t>D</a:t>
              </a:r>
              <a:r>
                <a:rPr lang="fr-FR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M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2C23F5E5-3C91-46AF-A9BA-2C4D9EC9C905}"/>
                </a:ext>
              </a:extLst>
            </p:cNvPr>
            <p:cNvSpPr txBox="1"/>
            <p:nvPr/>
          </p:nvSpPr>
          <p:spPr>
            <a:xfrm>
              <a:off x="62117" y="3039159"/>
              <a:ext cx="1658731" cy="67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Temps de séparation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BE8637C-C1CD-420D-BA11-59FA6628B065}"/>
                </a:ext>
              </a:extLst>
            </p:cNvPr>
            <p:cNvSpPr txBox="1"/>
            <p:nvPr/>
          </p:nvSpPr>
          <p:spPr>
            <a:xfrm>
              <a:off x="3979097" y="5329025"/>
              <a:ext cx="2316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Bahnschrift" panose="020B0502040204020203" pitchFamily="34" charset="0"/>
                  <a:cs typeface="Estrangelo Edessa" panose="03080600000000000000" pitchFamily="66" charset="0"/>
                </a:rPr>
                <a:t> 10 000 000     10 keV</a:t>
              </a:r>
              <a:endParaRPr lang="fr-FR" sz="1600" baseline="30000" dirty="0"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4A8CB3AB-E52C-4979-B140-C98C3EB310DA}"/>
                </a:ext>
              </a:extLst>
            </p:cNvPr>
            <p:cNvSpPr txBox="1"/>
            <p:nvPr/>
          </p:nvSpPr>
          <p:spPr>
            <a:xfrm>
              <a:off x="5098221" y="3183213"/>
              <a:ext cx="1224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870000"/>
                  </a:solidFill>
                  <a:latin typeface="Symbol" panose="05050102010706020507" pitchFamily="18" charset="2"/>
                </a:rPr>
                <a:t>D</a:t>
              </a:r>
              <a:r>
                <a:rPr lang="fr-FR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M(MeV) (</a:t>
              </a:r>
              <a:r>
                <a:rPr lang="fr-FR" sz="1400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pour A=100)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BCD6DBE-C1C1-4A1F-9368-4A42825C4540}"/>
              </a:ext>
            </a:extLst>
          </p:cNvPr>
          <p:cNvSpPr/>
          <p:nvPr/>
        </p:nvSpPr>
        <p:spPr>
          <a:xfrm>
            <a:off x="6934843" y="5071580"/>
            <a:ext cx="5146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Les 3 techniques sont prévues pour DESIR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latin typeface="Bahnschrift" panose="020B0502040204020203" pitchFamily="34" charset="0"/>
              </a:rPr>
              <a:t>unique !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D65BB65-0C4A-4E18-A1AB-B5467C18D252}"/>
              </a:ext>
            </a:extLst>
          </p:cNvPr>
          <p:cNvSpPr txBox="1"/>
          <p:nvPr/>
        </p:nvSpPr>
        <p:spPr>
          <a:xfrm>
            <a:off x="0" y="6517198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pic>
        <p:nvPicPr>
          <p:cNvPr id="54" name="Graphique 53">
            <a:extLst>
              <a:ext uri="{FF2B5EF4-FFF2-40B4-BE49-F238E27FC236}">
                <a16:creationId xmlns:a16="http://schemas.microsoft.com/office/drawing/2014/main" id="{EBD0C710-430C-4F5A-85DA-381574FB01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88" t="11013" r="8487"/>
          <a:stretch/>
        </p:blipFill>
        <p:spPr>
          <a:xfrm>
            <a:off x="6463754" y="696248"/>
            <a:ext cx="5666129" cy="38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que 21">
            <a:extLst>
              <a:ext uri="{FF2B5EF4-FFF2-40B4-BE49-F238E27FC236}">
                <a16:creationId xmlns:a16="http://schemas.microsoft.com/office/drawing/2014/main" id="{F199A206-B0CD-4CB0-9C65-5A0E4685B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0" t="10802" r="8642"/>
          <a:stretch/>
        </p:blipFill>
        <p:spPr>
          <a:xfrm>
            <a:off x="5972869" y="675595"/>
            <a:ext cx="5925485" cy="3982477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</a:rPr>
              <a:t>PIPERADE : 2 objectifs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601392-3CC8-48E4-A03B-02A4295600F4}"/>
              </a:ext>
            </a:extLst>
          </p:cNvPr>
          <p:cNvSpPr txBox="1"/>
          <p:nvPr/>
        </p:nvSpPr>
        <p:spPr>
          <a:xfrm>
            <a:off x="12700" y="6508414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82C9EEB-F286-41E1-BC77-202207448BC7}"/>
              </a:ext>
            </a:extLst>
          </p:cNvPr>
          <p:cNvSpPr txBox="1"/>
          <p:nvPr/>
        </p:nvSpPr>
        <p:spPr>
          <a:xfrm>
            <a:off x="280347" y="675595"/>
            <a:ext cx="641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hnschrift" panose="020B0502040204020203" pitchFamily="34" charset="0"/>
              </a:rPr>
              <a:t>2) MESURES DE MASSE DE PRECISION</a:t>
            </a:r>
            <a:endParaRPr lang="fr-FR" sz="1600" b="1" dirty="0">
              <a:latin typeface="Bahnschrift" panose="020B0502040204020203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2D747FA-E903-431C-8043-E707DB369D4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4774" r="4712" b="18988"/>
          <a:stretch/>
        </p:blipFill>
        <p:spPr>
          <a:xfrm>
            <a:off x="2953613" y="1745101"/>
            <a:ext cx="1827598" cy="122836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D59DD89-D9A0-457F-A767-6E89807C6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BEA4F2B-E2E9-431B-BAB9-D12399EF15EA}"/>
                  </a:ext>
                </a:extLst>
              </p:cNvPr>
              <p:cNvSpPr txBox="1"/>
              <p:nvPr/>
            </p:nvSpPr>
            <p:spPr>
              <a:xfrm>
                <a:off x="159060" y="1287292"/>
                <a:ext cx="4457502" cy="307777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50800" dir="5400000" algn="ctr" rotWithShape="0">
                  <a:srgbClr val="002060">
                    <a:alpha val="60000"/>
                  </a:srgb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𝑴𝒑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sz="2000" b="1" i="1" smtClean="0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𝑴𝒏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𝑩𝑬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2000" b="1" i="1">
                          <a:solidFill>
                            <a:srgbClr val="87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b="1" dirty="0">
                  <a:solidFill>
                    <a:srgbClr val="870000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BEA4F2B-E2E9-431B-BAB9-D12399EF1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60" y="1287292"/>
                <a:ext cx="44575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50800" dir="5400000" algn="ctr" rotWithShape="0">
                  <a:srgbClr val="002060">
                    <a:alpha val="60000"/>
                  </a:srgb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D531DB85-8C29-432F-BDEB-4C28E78C92BB}"/>
              </a:ext>
            </a:extLst>
          </p:cNvPr>
          <p:cNvGrpSpPr/>
          <p:nvPr/>
        </p:nvGrpSpPr>
        <p:grpSpPr>
          <a:xfrm>
            <a:off x="696566" y="3948804"/>
            <a:ext cx="4518942" cy="2042079"/>
            <a:chOff x="696566" y="3948804"/>
            <a:chExt cx="4518942" cy="204207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E5FB30-C9FC-4494-97E7-C81239C573CE}"/>
                </a:ext>
              </a:extLst>
            </p:cNvPr>
            <p:cNvSpPr/>
            <p:nvPr/>
          </p:nvSpPr>
          <p:spPr>
            <a:xfrm>
              <a:off x="767258" y="3948804"/>
              <a:ext cx="4306392" cy="2042079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>
              <a:outerShdw blurRad="50800" dist="508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870000"/>
                </a:solidFill>
              </a:endParaRPr>
            </a:p>
          </p:txBody>
        </p:sp>
        <p:sp>
          <p:nvSpPr>
            <p:cNvPr id="42" name="Flèche vers le bas 21">
              <a:extLst>
                <a:ext uri="{FF2B5EF4-FFF2-40B4-BE49-F238E27FC236}">
                  <a16:creationId xmlns:a16="http://schemas.microsoft.com/office/drawing/2014/main" id="{B4DEB1A6-E0D7-481C-B9D6-67795DB0708D}"/>
                </a:ext>
              </a:extLst>
            </p:cNvPr>
            <p:cNvSpPr/>
            <p:nvPr/>
          </p:nvSpPr>
          <p:spPr>
            <a:xfrm rot="10800000">
              <a:off x="1846408" y="4416248"/>
              <a:ext cx="504000" cy="1466216"/>
            </a:xfrm>
            <a:prstGeom prst="downArrow">
              <a:avLst/>
            </a:prstGeom>
            <a:gradFill>
              <a:gsLst>
                <a:gs pos="0">
                  <a:srgbClr val="002060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870000"/>
                </a:gs>
                <a:gs pos="100000">
                  <a:srgbClr val="FF820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2000" tIns="0" rIns="0" bIns="0"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rapidité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1AB14DB-AC7D-4728-8524-D065927BA825}"/>
                </a:ext>
              </a:extLst>
            </p:cNvPr>
            <p:cNvSpPr txBox="1"/>
            <p:nvPr/>
          </p:nvSpPr>
          <p:spPr>
            <a:xfrm>
              <a:off x="2307406" y="4530981"/>
              <a:ext cx="1425390" cy="96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endPara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ctr"/>
              <a:r>
                <a:rPr lang="fr-FR" sz="14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MR-</a:t>
              </a:r>
              <a:r>
                <a:rPr lang="fr-FR" sz="1400" b="1" dirty="0" err="1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ToF</a:t>
              </a:r>
              <a:r>
                <a:rPr lang="fr-FR" sz="14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 MS</a:t>
              </a:r>
            </a:p>
            <a:p>
              <a:pPr algn="ctr"/>
              <a:endPara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ctr"/>
              <a:r>
                <a:rPr lang="fr-FR" sz="1400" b="1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PENNING TRAP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609DB17-D3F8-41D3-A6F2-B682E4E5DBB1}"/>
                </a:ext>
              </a:extLst>
            </p:cNvPr>
            <p:cNvSpPr txBox="1"/>
            <p:nvPr/>
          </p:nvSpPr>
          <p:spPr>
            <a:xfrm>
              <a:off x="832204" y="4009269"/>
              <a:ext cx="1243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Temps de mesure</a:t>
              </a:r>
            </a:p>
          </p:txBody>
        </p:sp>
        <p:sp>
          <p:nvSpPr>
            <p:cNvPr id="45" name="Flèche vers le bas 20">
              <a:extLst>
                <a:ext uri="{FF2B5EF4-FFF2-40B4-BE49-F238E27FC236}">
                  <a16:creationId xmlns:a16="http://schemas.microsoft.com/office/drawing/2014/main" id="{C95D3FE0-AF32-430F-A42D-8F6693E77BC6}"/>
                </a:ext>
              </a:extLst>
            </p:cNvPr>
            <p:cNvSpPr/>
            <p:nvPr/>
          </p:nvSpPr>
          <p:spPr>
            <a:xfrm>
              <a:off x="3664278" y="4366573"/>
              <a:ext cx="504056" cy="1492746"/>
            </a:xfrm>
            <a:prstGeom prst="downArrow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870000"/>
                </a:gs>
                <a:gs pos="100000">
                  <a:srgbClr val="FF820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72000" tIns="0" rIns="0" bIns="0" rtlCol="0" anchor="ctr"/>
            <a:lstStyle/>
            <a:p>
              <a:pPr algn="ctr"/>
              <a:endParaRPr lang="fr-FR" sz="1600" b="1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C2B9D74-D1E3-4777-A2EE-41DEDFBAA2FB}"/>
                </a:ext>
              </a:extLst>
            </p:cNvPr>
            <p:cNvSpPr txBox="1"/>
            <p:nvPr/>
          </p:nvSpPr>
          <p:spPr>
            <a:xfrm>
              <a:off x="3867412" y="4001391"/>
              <a:ext cx="134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Précision </a:t>
              </a:r>
              <a:r>
                <a:rPr lang="fr-FR" sz="1600" dirty="0" err="1">
                  <a:solidFill>
                    <a:srgbClr val="870000"/>
                  </a:solidFill>
                  <a:latin typeface="Symbol" panose="05050102010706020507" pitchFamily="18" charset="2"/>
                </a:rPr>
                <a:t>s</a:t>
              </a:r>
              <a:r>
                <a:rPr lang="fr-FR" sz="1600" dirty="0" err="1">
                  <a:solidFill>
                    <a:srgbClr val="870000"/>
                  </a:solidFill>
                  <a:latin typeface="Bahnschrift" panose="020B0502040204020203" pitchFamily="34" charset="0"/>
                </a:rPr>
                <a:t>m</a:t>
              </a:r>
              <a:r>
                <a:rPr lang="fr-FR" sz="1600" dirty="0">
                  <a:solidFill>
                    <a:srgbClr val="870000"/>
                  </a:solidFill>
                  <a:latin typeface="Bahnschrift" panose="020B0502040204020203" pitchFamily="34" charset="0"/>
                </a:rPr>
                <a:t>/m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BC0CF42-7BB6-413B-97EC-E0C68409822C}"/>
                </a:ext>
              </a:extLst>
            </p:cNvPr>
            <p:cNvSpPr txBox="1"/>
            <p:nvPr/>
          </p:nvSpPr>
          <p:spPr>
            <a:xfrm>
              <a:off x="4234163" y="4474588"/>
              <a:ext cx="7619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r>
                <a:rPr lang="fr-FR" sz="14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~10</a:t>
              </a:r>
              <a:r>
                <a:rPr lang="fr-FR" sz="1400" baseline="300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-7</a:t>
              </a:r>
              <a:endParaRPr lang="fr-FR" sz="14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endParaRPr lang="fr-FR" sz="16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r>
                <a:rPr lang="fr-FR" sz="14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&lt; 10</a:t>
              </a:r>
              <a:r>
                <a:rPr lang="fr-FR" sz="1400" baseline="300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-8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FEDE8F0-0E95-4239-90D6-CB6D6FC14022}"/>
                </a:ext>
              </a:extLst>
            </p:cNvPr>
            <p:cNvSpPr txBox="1"/>
            <p:nvPr/>
          </p:nvSpPr>
          <p:spPr>
            <a:xfrm>
              <a:off x="696566" y="4540608"/>
              <a:ext cx="1244386" cy="961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endParaRPr lang="fr-FR" sz="16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r"/>
              <a:r>
                <a:rPr lang="fr-FR" sz="14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~10 ms </a:t>
              </a:r>
            </a:p>
            <a:p>
              <a:pPr algn="r"/>
              <a:endParaRPr lang="fr-FR" sz="1400" dirty="0">
                <a:solidFill>
                  <a:srgbClr val="870000"/>
                </a:solidFill>
                <a:latin typeface="Bahnschrift" panose="020B0502040204020203" pitchFamily="34" charset="0"/>
                <a:cs typeface="Estrangelo Edessa" panose="03080600000000000000" pitchFamily="66" charset="0"/>
              </a:endParaRPr>
            </a:p>
            <a:p>
              <a:pPr algn="r"/>
              <a:r>
                <a:rPr lang="fr-FR" sz="1400" dirty="0">
                  <a:solidFill>
                    <a:srgbClr val="870000"/>
                  </a:solidFill>
                  <a:latin typeface="Bahnschrift" panose="020B0502040204020203" pitchFamily="34" charset="0"/>
                  <a:cs typeface="Estrangelo Edessa" panose="03080600000000000000" pitchFamily="66" charset="0"/>
                </a:rPr>
                <a:t>100 ms - 1 s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E8908B5-BC58-45FD-9F08-54FA095D293B}"/>
                </a:ext>
              </a:extLst>
            </p:cNvPr>
            <p:cNvSpPr txBox="1"/>
            <p:nvPr/>
          </p:nvSpPr>
          <p:spPr>
            <a:xfrm rot="16200000">
              <a:off x="3262226" y="4900156"/>
              <a:ext cx="12559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précision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75B6ED2-9BD7-449A-AEFC-EEB6577CF3E9}"/>
              </a:ext>
            </a:extLst>
          </p:cNvPr>
          <p:cNvSpPr txBox="1"/>
          <p:nvPr/>
        </p:nvSpPr>
        <p:spPr>
          <a:xfrm>
            <a:off x="-21853" y="2208464"/>
            <a:ext cx="6183217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Bahnschrift" panose="020B0502040204020203" pitchFamily="34" charset="0"/>
              </a:rPr>
              <a:t>Structure nucléaire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Bahnschrift" panose="020B0502040204020203" pitchFamily="34" charset="0"/>
              </a:rPr>
              <a:t>Astrophysique nucléaire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>
                <a:latin typeface="Bahnschrift" panose="020B0502040204020203" pitchFamily="34" charset="0"/>
              </a:rPr>
              <a:t>Test du Modèle Standard de la physique des particules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D0635D-C314-4D1F-95AD-D00D87CB3084}"/>
              </a:ext>
            </a:extLst>
          </p:cNvPr>
          <p:cNvSpPr txBox="1"/>
          <p:nvPr/>
        </p:nvSpPr>
        <p:spPr>
          <a:xfrm>
            <a:off x="5653093" y="5043632"/>
            <a:ext cx="61832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Les 2 techniques sont complémentaires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Pour certains cas physiques, précision ‘</a:t>
            </a:r>
            <a:r>
              <a:rPr lang="fr-FR" sz="1600" dirty="0" err="1">
                <a:latin typeface="Bahnschrift" panose="020B0502040204020203" pitchFamily="34" charset="0"/>
              </a:rPr>
              <a:t>Penning</a:t>
            </a:r>
            <a:r>
              <a:rPr lang="fr-FR" sz="1600" dirty="0">
                <a:latin typeface="Bahnschrift" panose="020B0502040204020203" pitchFamily="34" charset="0"/>
              </a:rPr>
              <a:t> trap’ requise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Bahnschrift" panose="020B0502040204020203" pitchFamily="34" charset="0"/>
              </a:rPr>
              <a:t>Meilleure résolution = meilleur justesse </a:t>
            </a: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fr-FR" sz="1600" dirty="0">
                <a:latin typeface="Bahnschrift" panose="020B0502040204020203" pitchFamily="34" charset="0"/>
              </a:rPr>
              <a:t> </a:t>
            </a:r>
            <a:r>
              <a:rPr lang="fr-FR" sz="1600" dirty="0" err="1">
                <a:latin typeface="Bahnschrift" panose="020B0502040204020203" pitchFamily="34" charset="0"/>
              </a:rPr>
              <a:t>Penning</a:t>
            </a:r>
            <a:r>
              <a:rPr lang="fr-FR" sz="1600" dirty="0">
                <a:latin typeface="Bahnschrift" panose="020B0502040204020203" pitchFamily="34" charset="0"/>
              </a:rPr>
              <a:t> trap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619D4ED0-31F2-4D65-A2B1-CB32D8C76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" y="942193"/>
            <a:ext cx="9419110" cy="53271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7F6FBE-CB0D-485B-ADE6-8AD94AA8959A}"/>
              </a:ext>
            </a:extLst>
          </p:cNvPr>
          <p:cNvSpPr/>
          <p:nvPr/>
        </p:nvSpPr>
        <p:spPr>
          <a:xfrm>
            <a:off x="8966216" y="4580689"/>
            <a:ext cx="3094254" cy="17841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0" y="-3027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PIPERADE setup @LP2iB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D791F14-D02F-4BB7-BF09-3C54F2C78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958F14-5D21-4513-9BDC-8663BCD51017}"/>
              </a:ext>
            </a:extLst>
          </p:cNvPr>
          <p:cNvSpPr txBox="1"/>
          <p:nvPr/>
        </p:nvSpPr>
        <p:spPr>
          <a:xfrm>
            <a:off x="5317487" y="3086947"/>
            <a:ext cx="1895976" cy="36933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Aimant supra 7T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26CB13-8B2B-4EE0-8E44-B3DA6B61B535}"/>
              </a:ext>
            </a:extLst>
          </p:cNvPr>
          <p:cNvSpPr txBox="1"/>
          <p:nvPr/>
        </p:nvSpPr>
        <p:spPr>
          <a:xfrm>
            <a:off x="4107002" y="1044720"/>
            <a:ext cx="833013" cy="40011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87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30 kV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E50CCF-E212-470A-92AD-4BBF51416917}"/>
              </a:ext>
            </a:extLst>
          </p:cNvPr>
          <p:cNvSpPr txBox="1"/>
          <p:nvPr/>
        </p:nvSpPr>
        <p:spPr>
          <a:xfrm>
            <a:off x="740266" y="1063434"/>
            <a:ext cx="1567370" cy="40011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87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ahnschrift" panose="020B0502040204020203" pitchFamily="34" charset="0"/>
              </a:rPr>
              <a:t>L3K @27kV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E0DCB8F-CAE4-4DC2-8E5A-F3283163EE2D}"/>
              </a:ext>
            </a:extLst>
          </p:cNvPr>
          <p:cNvSpPr txBox="1"/>
          <p:nvPr/>
        </p:nvSpPr>
        <p:spPr>
          <a:xfrm>
            <a:off x="9379297" y="1063434"/>
            <a:ext cx="951959" cy="369332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87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hnschrift" panose="020B0502040204020203" pitchFamily="34" charset="0"/>
              </a:rPr>
              <a:t>Terre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9E23B58-476E-47C6-9DDE-4863DC17DDFF}"/>
              </a:ext>
            </a:extLst>
          </p:cNvPr>
          <p:cNvSpPr txBox="1"/>
          <p:nvPr/>
        </p:nvSpPr>
        <p:spPr>
          <a:xfrm>
            <a:off x="0" y="6525718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B9F0BE-EFE5-4BEA-BDF8-3052C9F4321E}"/>
              </a:ext>
            </a:extLst>
          </p:cNvPr>
          <p:cNvSpPr txBox="1"/>
          <p:nvPr/>
        </p:nvSpPr>
        <p:spPr>
          <a:xfrm>
            <a:off x="156217" y="4440873"/>
            <a:ext cx="2599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" panose="020B0502040204020203" pitchFamily="34" charset="0"/>
              </a:rPr>
              <a:t>DFL actuellement remplacé par un tube DN100</a:t>
            </a:r>
          </a:p>
        </p:txBody>
      </p:sp>
      <p:sp>
        <p:nvSpPr>
          <p:cNvPr id="55" name="ZoneTexte 39">
            <a:extLst>
              <a:ext uri="{FF2B5EF4-FFF2-40B4-BE49-F238E27FC236}">
                <a16:creationId xmlns:a16="http://schemas.microsoft.com/office/drawing/2014/main" id="{8D2FD0BB-FDC1-44D5-8072-3DD46E12A5BF}"/>
              </a:ext>
            </a:extLst>
          </p:cNvPr>
          <p:cNvSpPr txBox="1"/>
          <p:nvPr/>
        </p:nvSpPr>
        <p:spPr>
          <a:xfrm>
            <a:off x="9497122" y="1742880"/>
            <a:ext cx="1877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Bahnschrift" panose="020B0502040204020203" pitchFamily="34" charset="0"/>
              </a:rPr>
              <a:t>CF &amp; MCP-DLD</a:t>
            </a:r>
          </a:p>
        </p:txBody>
      </p:sp>
      <p:sp>
        <p:nvSpPr>
          <p:cNvPr id="60" name="ZoneTexte 39">
            <a:extLst>
              <a:ext uri="{FF2B5EF4-FFF2-40B4-BE49-F238E27FC236}">
                <a16:creationId xmlns:a16="http://schemas.microsoft.com/office/drawing/2014/main" id="{BF21C2A1-264D-4D74-8886-597ECF821367}"/>
              </a:ext>
            </a:extLst>
          </p:cNvPr>
          <p:cNvSpPr txBox="1"/>
          <p:nvPr/>
        </p:nvSpPr>
        <p:spPr>
          <a:xfrm>
            <a:off x="2731293" y="2189706"/>
            <a:ext cx="143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Bahnschrift" panose="020B0502040204020203" pitchFamily="34" charset="0"/>
              </a:rPr>
              <a:t>PR-EMS</a:t>
            </a:r>
          </a:p>
        </p:txBody>
      </p:sp>
      <p:pic>
        <p:nvPicPr>
          <p:cNvPr id="1026" name="Picture 2" descr="Panneau danger - Signal général - Manutan Expert">
            <a:extLst>
              <a:ext uri="{FF2B5EF4-FFF2-40B4-BE49-F238E27FC236}">
                <a16:creationId xmlns:a16="http://schemas.microsoft.com/office/drawing/2014/main" id="{1F3E61BF-5C85-44BD-9FE0-FB991347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0302" y="4866942"/>
            <a:ext cx="255101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C6A2E5-652D-4EF9-BD10-DBD1B550F736}"/>
              </a:ext>
            </a:extLst>
          </p:cNvPr>
          <p:cNvSpPr txBox="1"/>
          <p:nvPr/>
        </p:nvSpPr>
        <p:spPr>
          <a:xfrm>
            <a:off x="9298380" y="4699640"/>
            <a:ext cx="26650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SzPct val="200000"/>
            </a:pPr>
            <a:r>
              <a:rPr lang="fr-FR" sz="1600" dirty="0">
                <a:latin typeface="Bahnschrift" panose="020B0502040204020203" pitchFamily="34" charset="0"/>
              </a:rPr>
              <a:t>Refroidi à </a:t>
            </a:r>
            <a:r>
              <a:rPr lang="fr-FR" sz="1600" dirty="0" err="1">
                <a:latin typeface="Bahnschrift" panose="020B0502040204020203" pitchFamily="34" charset="0"/>
              </a:rPr>
              <a:t>LHe</a:t>
            </a:r>
            <a:r>
              <a:rPr lang="fr-FR" sz="1600" dirty="0">
                <a:latin typeface="Bahnschrift" panose="020B0502040204020203" pitchFamily="34" charset="0"/>
              </a:rPr>
              <a:t> (</a:t>
            </a:r>
            <a:r>
              <a:rPr lang="fr-FR" sz="1600" dirty="0" err="1">
                <a:latin typeface="Bahnschrift" panose="020B0502040204020203" pitchFamily="34" charset="0"/>
              </a:rPr>
              <a:t>cryo</a:t>
            </a:r>
            <a:r>
              <a:rPr lang="fr-FR" sz="1600" dirty="0">
                <a:latin typeface="Bahnschrift" panose="020B0502040204020203" pitchFamily="34" charset="0"/>
              </a:rPr>
              <a:t>, accès aimant pour remplissage)</a:t>
            </a:r>
          </a:p>
          <a:p>
            <a:endParaRPr lang="fr-FR" sz="1600" dirty="0">
              <a:latin typeface="Bahnschrift" panose="020B0502040204020203" pitchFamily="34" charset="0"/>
            </a:endParaRPr>
          </a:p>
          <a:p>
            <a:r>
              <a:rPr lang="fr-FR" sz="1600" dirty="0">
                <a:latin typeface="Bahnschrift" panose="020B0502040204020203" pitchFamily="34" charset="0"/>
              </a:rPr>
              <a:t>Plateformes HT (cages HT, isolants, fibres optiques, etc…)</a:t>
            </a:r>
          </a:p>
        </p:txBody>
      </p:sp>
      <p:pic>
        <p:nvPicPr>
          <p:cNvPr id="17" name="Picture 2" descr="Panneau danger - Signal général - Manutan Expert">
            <a:extLst>
              <a:ext uri="{FF2B5EF4-FFF2-40B4-BE49-F238E27FC236}">
                <a16:creationId xmlns:a16="http://schemas.microsoft.com/office/drawing/2014/main" id="{8EDC1A55-DA21-420A-B364-14D5CCDA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8679" y="5555623"/>
            <a:ext cx="255101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F66E4F8-0050-471E-AA4E-3A927020CA9F}"/>
              </a:ext>
            </a:extLst>
          </p:cNvPr>
          <p:cNvCxnSpPr>
            <a:cxnSpLocks/>
          </p:cNvCxnSpPr>
          <p:nvPr/>
        </p:nvCxnSpPr>
        <p:spPr>
          <a:xfrm>
            <a:off x="3716693" y="727729"/>
            <a:ext cx="0" cy="3877940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outerShdw blurRad="50800" dist="50800" dir="5400000" algn="ctr" rotWithShape="0">
              <a:srgbClr val="87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CFCE5F2-29B8-4480-A171-3A01E71020E5}"/>
              </a:ext>
            </a:extLst>
          </p:cNvPr>
          <p:cNvCxnSpPr>
            <a:cxnSpLocks/>
          </p:cNvCxnSpPr>
          <p:nvPr/>
        </p:nvCxnSpPr>
        <p:spPr>
          <a:xfrm>
            <a:off x="9111653" y="661769"/>
            <a:ext cx="0" cy="3823708"/>
          </a:xfrm>
          <a:prstGeom prst="line">
            <a:avLst/>
          </a:prstGeom>
          <a:ln w="22225">
            <a:solidFill>
              <a:schemeClr val="tx1"/>
            </a:solidFill>
          </a:ln>
          <a:effectLst>
            <a:outerShdw blurRad="50800" dist="50800" dir="5400000" algn="ctr" rotWithShape="0">
              <a:srgbClr val="87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7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128CC0C-E7D0-4A2D-B27B-0BA8B398B294}"/>
              </a:ext>
            </a:extLst>
          </p:cNvPr>
          <p:cNvSpPr/>
          <p:nvPr/>
        </p:nvSpPr>
        <p:spPr>
          <a:xfrm>
            <a:off x="300428" y="5644586"/>
            <a:ext cx="3554707" cy="632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" y="2218966"/>
            <a:ext cx="7156668" cy="3597916"/>
          </a:xfrm>
        </p:spPr>
      </p:pic>
      <p:sp>
        <p:nvSpPr>
          <p:cNvPr id="6" name="Rectangle 5"/>
          <p:cNvSpPr/>
          <p:nvPr/>
        </p:nvSpPr>
        <p:spPr>
          <a:xfrm>
            <a:off x="9945073" y="6089746"/>
            <a:ext cx="114300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927500" y="5999824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500" y="5999824"/>
                <a:ext cx="186718" cy="276999"/>
              </a:xfrm>
              <a:prstGeom prst="rect">
                <a:avLst/>
              </a:prstGeom>
              <a:blipFill>
                <a:blip r:embed="rId4"/>
                <a:stretch>
                  <a:fillRect l="-33333" r="-30000" b="-239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" b="11311"/>
          <a:stretch/>
        </p:blipFill>
        <p:spPr>
          <a:xfrm>
            <a:off x="7162243" y="2319509"/>
            <a:ext cx="5003354" cy="410094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1" y="3007811"/>
            <a:ext cx="6244309" cy="47152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28FDC8C-4969-4F24-B0E5-B2C00F599539}"/>
              </a:ext>
            </a:extLst>
          </p:cNvPr>
          <p:cNvSpPr txBox="1"/>
          <p:nvPr/>
        </p:nvSpPr>
        <p:spPr>
          <a:xfrm>
            <a:off x="0" y="-3027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La tour PIPERADE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6CC02C-AEFE-4982-9210-DAF297749AF5}"/>
              </a:ext>
            </a:extLst>
          </p:cNvPr>
          <p:cNvSpPr txBox="1"/>
          <p:nvPr/>
        </p:nvSpPr>
        <p:spPr>
          <a:xfrm>
            <a:off x="12700" y="6530448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2682E0-CCE1-4AB5-8B87-5C2DB241B476}"/>
              </a:ext>
            </a:extLst>
          </p:cNvPr>
          <p:cNvSpPr txBox="1"/>
          <p:nvPr/>
        </p:nvSpPr>
        <p:spPr>
          <a:xfrm>
            <a:off x="686941" y="5833668"/>
            <a:ext cx="2789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58 tensions DC négatives</a:t>
            </a:r>
          </a:p>
        </p:txBody>
      </p:sp>
      <p:pic>
        <p:nvPicPr>
          <p:cNvPr id="26" name="Picture 2" descr="Panneau danger - Signal général - Manutan Expert">
            <a:extLst>
              <a:ext uri="{FF2B5EF4-FFF2-40B4-BE49-F238E27FC236}">
                <a16:creationId xmlns:a16="http://schemas.microsoft.com/office/drawing/2014/main" id="{0AFA3406-EAB0-4328-B6EA-1CBB8402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654" y="5872273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E3AF98-FE30-4C86-B572-FD59577298CD}"/>
              </a:ext>
            </a:extLst>
          </p:cNvPr>
          <p:cNvSpPr/>
          <p:nvPr/>
        </p:nvSpPr>
        <p:spPr>
          <a:xfrm>
            <a:off x="3248579" y="2831183"/>
            <a:ext cx="1204856" cy="19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22">
            <a:extLst>
              <a:ext uri="{FF2B5EF4-FFF2-40B4-BE49-F238E27FC236}">
                <a16:creationId xmlns:a16="http://schemas.microsoft.com/office/drawing/2014/main" id="{C11D87DE-6B6E-48C8-86D2-39A840A9EF36}"/>
              </a:ext>
            </a:extLst>
          </p:cNvPr>
          <p:cNvGrpSpPr/>
          <p:nvPr/>
        </p:nvGrpSpPr>
        <p:grpSpPr>
          <a:xfrm>
            <a:off x="518461" y="728042"/>
            <a:ext cx="10873317" cy="1422648"/>
            <a:chOff x="0" y="4152363"/>
            <a:chExt cx="12192000" cy="1595183"/>
          </a:xfrm>
        </p:grpSpPr>
        <p:pic>
          <p:nvPicPr>
            <p:cNvPr id="48" name="Image 6">
              <a:extLst>
                <a:ext uri="{FF2B5EF4-FFF2-40B4-BE49-F238E27FC236}">
                  <a16:creationId xmlns:a16="http://schemas.microsoft.com/office/drawing/2014/main" id="{43A8A2AF-9EF2-4B88-BE67-07EB84F3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52363"/>
              <a:ext cx="12192000" cy="920659"/>
            </a:xfrm>
            <a:prstGeom prst="rect">
              <a:avLst/>
            </a:prstGeom>
          </p:spPr>
        </p:pic>
        <p:grpSp>
          <p:nvGrpSpPr>
            <p:cNvPr id="49" name="Groupe 21">
              <a:extLst>
                <a:ext uri="{FF2B5EF4-FFF2-40B4-BE49-F238E27FC236}">
                  <a16:creationId xmlns:a16="http://schemas.microsoft.com/office/drawing/2014/main" id="{55A906D3-22E6-4F23-8200-CF5104DA034A}"/>
                </a:ext>
              </a:extLst>
            </p:cNvPr>
            <p:cNvGrpSpPr/>
            <p:nvPr/>
          </p:nvGrpSpPr>
          <p:grpSpPr>
            <a:xfrm>
              <a:off x="66368" y="5096815"/>
              <a:ext cx="12076645" cy="650731"/>
              <a:chOff x="66368" y="5096815"/>
              <a:chExt cx="12076645" cy="650731"/>
            </a:xfrm>
          </p:grpSpPr>
          <p:sp>
            <p:nvSpPr>
              <p:cNvPr id="50" name="ZoneTexte 7">
                <a:extLst>
                  <a:ext uri="{FF2B5EF4-FFF2-40B4-BE49-F238E27FC236}">
                    <a16:creationId xmlns:a16="http://schemas.microsoft.com/office/drawing/2014/main" id="{FB7BD0CB-3C3A-4376-A4D0-C38577C10834}"/>
                  </a:ext>
                </a:extLst>
              </p:cNvPr>
              <p:cNvSpPr txBox="1"/>
              <p:nvPr/>
            </p:nvSpPr>
            <p:spPr>
              <a:xfrm>
                <a:off x="4903110" y="5149580"/>
                <a:ext cx="1424939" cy="59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Purification trap</a:t>
                </a:r>
              </a:p>
            </p:txBody>
          </p:sp>
          <p:sp>
            <p:nvSpPr>
              <p:cNvPr id="51" name="ZoneTexte 8">
                <a:extLst>
                  <a:ext uri="{FF2B5EF4-FFF2-40B4-BE49-F238E27FC236}">
                    <a16:creationId xmlns:a16="http://schemas.microsoft.com/office/drawing/2014/main" id="{B81FB470-9101-492F-9AE9-C254F1394CB4}"/>
                  </a:ext>
                </a:extLst>
              </p:cNvPr>
              <p:cNvSpPr txBox="1"/>
              <p:nvPr/>
            </p:nvSpPr>
            <p:spPr>
              <a:xfrm>
                <a:off x="6227580" y="5149580"/>
                <a:ext cx="1547853" cy="597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Measurement trap</a:t>
                </a:r>
              </a:p>
            </p:txBody>
          </p:sp>
          <p:sp>
            <p:nvSpPr>
              <p:cNvPr id="52" name="ZoneTexte 9">
                <a:extLst>
                  <a:ext uri="{FF2B5EF4-FFF2-40B4-BE49-F238E27FC236}">
                    <a16:creationId xmlns:a16="http://schemas.microsoft.com/office/drawing/2014/main" id="{AB9946E2-370C-4121-BA4B-F5A3C3D00DAB}"/>
                  </a:ext>
                </a:extLst>
              </p:cNvPr>
              <p:cNvSpPr txBox="1"/>
              <p:nvPr/>
            </p:nvSpPr>
            <p:spPr>
              <a:xfrm>
                <a:off x="7258704" y="5096816"/>
                <a:ext cx="4296617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Extraction optics</a:t>
                </a:r>
              </a:p>
            </p:txBody>
          </p:sp>
          <p:sp>
            <p:nvSpPr>
              <p:cNvPr id="53" name="ZoneTexte 11">
                <a:extLst>
                  <a:ext uri="{FF2B5EF4-FFF2-40B4-BE49-F238E27FC236}">
                    <a16:creationId xmlns:a16="http://schemas.microsoft.com/office/drawing/2014/main" id="{D1AA5AE3-BE11-46AE-999B-C530B5D53414}"/>
                  </a:ext>
                </a:extLst>
              </p:cNvPr>
              <p:cNvSpPr txBox="1"/>
              <p:nvPr/>
            </p:nvSpPr>
            <p:spPr>
              <a:xfrm>
                <a:off x="746438" y="5096815"/>
                <a:ext cx="4156672" cy="3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Bahnschrift" panose="020B0502040204020203" pitchFamily="34" charset="0"/>
                  </a:rPr>
                  <a:t>Injection optics</a:t>
                </a:r>
              </a:p>
            </p:txBody>
          </p:sp>
          <p:cxnSp>
            <p:nvCxnSpPr>
              <p:cNvPr id="54" name="Connecteur droit 17">
                <a:extLst>
                  <a:ext uri="{FF2B5EF4-FFF2-40B4-BE49-F238E27FC236}">
                    <a16:creationId xmlns:a16="http://schemas.microsoft.com/office/drawing/2014/main" id="{9FCE5CC9-2C74-4E07-B6D0-561B8EF01AD2}"/>
                  </a:ext>
                </a:extLst>
              </p:cNvPr>
              <p:cNvCxnSpPr/>
              <p:nvPr/>
            </p:nvCxnSpPr>
            <p:spPr>
              <a:xfrm flipV="1">
                <a:off x="2865060" y="5126789"/>
                <a:ext cx="208800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18">
                <a:extLst>
                  <a:ext uri="{FF2B5EF4-FFF2-40B4-BE49-F238E27FC236}">
                    <a16:creationId xmlns:a16="http://schemas.microsoft.com/office/drawing/2014/main" id="{01DE25D6-D21E-4958-B824-BD4B846FE7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5580" y="5126789"/>
                <a:ext cx="2304000" cy="0"/>
              </a:xfrm>
              <a:prstGeom prst="line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19">
                <a:extLst>
                  <a:ext uri="{FF2B5EF4-FFF2-40B4-BE49-F238E27FC236}">
                    <a16:creationId xmlns:a16="http://schemas.microsoft.com/office/drawing/2014/main" id="{D01A5B32-E594-4E21-9B0F-F474ED7ABC67}"/>
                  </a:ext>
                </a:extLst>
              </p:cNvPr>
              <p:cNvCxnSpPr/>
              <p:nvPr/>
            </p:nvCxnSpPr>
            <p:spPr>
              <a:xfrm flipV="1">
                <a:off x="5003580" y="5126789"/>
                <a:ext cx="1224000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20">
                <a:extLst>
                  <a:ext uri="{FF2B5EF4-FFF2-40B4-BE49-F238E27FC236}">
                    <a16:creationId xmlns:a16="http://schemas.microsoft.com/office/drawing/2014/main" id="{6A936809-5760-4B90-A5C7-C766D5CC987E}"/>
                  </a:ext>
                </a:extLst>
              </p:cNvPr>
              <p:cNvCxnSpPr/>
              <p:nvPr/>
            </p:nvCxnSpPr>
            <p:spPr>
              <a:xfrm flipV="1">
                <a:off x="6378990" y="5126789"/>
                <a:ext cx="612000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15">
                <a:extLst>
                  <a:ext uri="{FF2B5EF4-FFF2-40B4-BE49-F238E27FC236}">
                    <a16:creationId xmlns:a16="http://schemas.microsoft.com/office/drawing/2014/main" id="{3E541222-E475-4B18-A1DE-269616CDC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68" y="5126789"/>
                <a:ext cx="4886692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16">
                <a:extLst>
                  <a:ext uri="{FF2B5EF4-FFF2-40B4-BE49-F238E27FC236}">
                    <a16:creationId xmlns:a16="http://schemas.microsoft.com/office/drawing/2014/main" id="{D504FE18-1117-4FF9-BF07-25589A334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1732" y="5126789"/>
                <a:ext cx="5121281" cy="0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Image 36">
            <a:extLst>
              <a:ext uri="{FF2B5EF4-FFF2-40B4-BE49-F238E27FC236}">
                <a16:creationId xmlns:a16="http://schemas.microsoft.com/office/drawing/2014/main" id="{2EED1023-222F-49CC-A3FD-6DBE418914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" y="1054561"/>
            <a:ext cx="468000" cy="190288"/>
          </a:xfrm>
          <a:prstGeom prst="rect">
            <a:avLst/>
          </a:prstGeom>
        </p:spPr>
      </p:pic>
      <p:sp>
        <p:nvSpPr>
          <p:cNvPr id="61" name="ZoneTexte 37">
            <a:extLst>
              <a:ext uri="{FF2B5EF4-FFF2-40B4-BE49-F238E27FC236}">
                <a16:creationId xmlns:a16="http://schemas.microsoft.com/office/drawing/2014/main" id="{E8A66F8C-62D2-400E-B89F-51A4CBB18869}"/>
              </a:ext>
            </a:extLst>
          </p:cNvPr>
          <p:cNvSpPr txBox="1"/>
          <p:nvPr/>
        </p:nvSpPr>
        <p:spPr>
          <a:xfrm>
            <a:off x="12700" y="750574"/>
            <a:ext cx="6142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From</a:t>
            </a:r>
          </a:p>
          <a:p>
            <a:endParaRPr lang="en-GB" sz="1400" dirty="0">
              <a:latin typeface="Bahnschrift" panose="020B0502040204020203" pitchFamily="34" charset="0"/>
            </a:endParaRPr>
          </a:p>
          <a:p>
            <a:r>
              <a:rPr lang="en-GB" sz="1400" dirty="0">
                <a:latin typeface="Bahnschrift" panose="020B0502040204020203" pitchFamily="34" charset="0"/>
              </a:rPr>
              <a:t>GPIB</a:t>
            </a:r>
          </a:p>
        </p:txBody>
      </p:sp>
      <p:pic>
        <p:nvPicPr>
          <p:cNvPr id="62" name="Image 38">
            <a:extLst>
              <a:ext uri="{FF2B5EF4-FFF2-40B4-BE49-F238E27FC236}">
                <a16:creationId xmlns:a16="http://schemas.microsoft.com/office/drawing/2014/main" id="{EFBB9A0E-5417-48F4-AEDB-683D402160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780" y="1028434"/>
            <a:ext cx="554738" cy="225553"/>
          </a:xfrm>
          <a:prstGeom prst="rect">
            <a:avLst/>
          </a:prstGeom>
        </p:spPr>
      </p:pic>
      <p:cxnSp>
        <p:nvCxnSpPr>
          <p:cNvPr id="63" name="Connecteur droit 5">
            <a:extLst>
              <a:ext uri="{FF2B5EF4-FFF2-40B4-BE49-F238E27FC236}">
                <a16:creationId xmlns:a16="http://schemas.microsoft.com/office/drawing/2014/main" id="{B9E58B4E-904B-4A3A-8168-F5268909463B}"/>
              </a:ext>
            </a:extLst>
          </p:cNvPr>
          <p:cNvCxnSpPr>
            <a:cxnSpLocks/>
          </p:cNvCxnSpPr>
          <p:nvPr/>
        </p:nvCxnSpPr>
        <p:spPr>
          <a:xfrm>
            <a:off x="12049763" y="762472"/>
            <a:ext cx="0" cy="75600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25">
            <a:extLst>
              <a:ext uri="{FF2B5EF4-FFF2-40B4-BE49-F238E27FC236}">
                <a16:creationId xmlns:a16="http://schemas.microsoft.com/office/drawing/2014/main" id="{EBC2FB71-EF57-4C00-B48E-40B244E37C76}"/>
              </a:ext>
            </a:extLst>
          </p:cNvPr>
          <p:cNvSpPr txBox="1"/>
          <p:nvPr/>
        </p:nvSpPr>
        <p:spPr>
          <a:xfrm>
            <a:off x="5502213" y="574154"/>
            <a:ext cx="127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Bahnschrift" panose="020B0502040204020203" pitchFamily="34" charset="0"/>
              </a:rPr>
              <a:t>Diaphragm</a:t>
            </a:r>
          </a:p>
        </p:txBody>
      </p:sp>
      <p:sp>
        <p:nvSpPr>
          <p:cNvPr id="65" name="ZoneTexte 39">
            <a:extLst>
              <a:ext uri="{FF2B5EF4-FFF2-40B4-BE49-F238E27FC236}">
                <a16:creationId xmlns:a16="http://schemas.microsoft.com/office/drawing/2014/main" id="{CECAF064-B9FA-4EC1-A85E-DBCD5AB714F0}"/>
              </a:ext>
            </a:extLst>
          </p:cNvPr>
          <p:cNvSpPr txBox="1"/>
          <p:nvPr/>
        </p:nvSpPr>
        <p:spPr>
          <a:xfrm>
            <a:off x="11731250" y="1549123"/>
            <a:ext cx="547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MCP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0726A5-44C8-4D3B-88E6-CF869E5F22D5}"/>
              </a:ext>
            </a:extLst>
          </p:cNvPr>
          <p:cNvSpPr/>
          <p:nvPr/>
        </p:nvSpPr>
        <p:spPr>
          <a:xfrm>
            <a:off x="450011" y="3491759"/>
            <a:ext cx="3554707" cy="24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CE73C7-497B-4404-B62E-EB89F44F4645}"/>
              </a:ext>
            </a:extLst>
          </p:cNvPr>
          <p:cNvSpPr txBox="1"/>
          <p:nvPr/>
        </p:nvSpPr>
        <p:spPr>
          <a:xfrm>
            <a:off x="8908014" y="380043"/>
            <a:ext cx="391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Bahnschrift" panose="020B0502040204020203" pitchFamily="34" charset="0"/>
              </a:rPr>
              <a:t>Conçue et réalisée au MPIK Heidelberg</a:t>
            </a:r>
          </a:p>
        </p:txBody>
      </p:sp>
      <p:pic>
        <p:nvPicPr>
          <p:cNvPr id="2050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B30A3EA6-7A6E-45FC-9432-06832041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60" y="5847266"/>
            <a:ext cx="390475" cy="3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50487C-CFAF-4FA9-9002-D02BA75E86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29" t="27672" r="631" b="14607"/>
          <a:stretch/>
        </p:blipFill>
        <p:spPr>
          <a:xfrm>
            <a:off x="559612" y="3637037"/>
            <a:ext cx="6313627" cy="18973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08D3C5-78D7-4A83-95AF-7E2C219B86C9}"/>
              </a:ext>
            </a:extLst>
          </p:cNvPr>
          <p:cNvSpPr/>
          <p:nvPr/>
        </p:nvSpPr>
        <p:spPr>
          <a:xfrm flipV="1">
            <a:off x="161007" y="3637036"/>
            <a:ext cx="143813" cy="145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98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EFE1517-9785-492A-A34B-3DE20D77E48B}"/>
              </a:ext>
            </a:extLst>
          </p:cNvPr>
          <p:cNvSpPr/>
          <p:nvPr/>
        </p:nvSpPr>
        <p:spPr>
          <a:xfrm>
            <a:off x="6380820" y="5358307"/>
            <a:ext cx="5408409" cy="107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9">
            <a:extLst>
              <a:ext uri="{FF2B5EF4-FFF2-40B4-BE49-F238E27FC236}">
                <a16:creationId xmlns:a16="http://schemas.microsoft.com/office/drawing/2014/main" id="{FAC4A9ED-7612-4F57-A17D-5E91B4174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" y="540071"/>
            <a:ext cx="8945112" cy="2827004"/>
          </a:xfrm>
          <a:prstGeom prst="rect">
            <a:avLst/>
          </a:prstGeom>
        </p:spPr>
      </p:pic>
      <p:sp>
        <p:nvSpPr>
          <p:cNvPr id="21" name="Forme libre 20"/>
          <p:cNvSpPr/>
          <p:nvPr/>
        </p:nvSpPr>
        <p:spPr>
          <a:xfrm>
            <a:off x="1967463" y="3682764"/>
            <a:ext cx="6867614" cy="1502913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75040"/>
              <a:gd name="connsiteY0" fmla="*/ 1472841 h 1472900"/>
              <a:gd name="connsiteX1" fmla="*/ 1549400 w 8575040"/>
              <a:gd name="connsiteY1" fmla="*/ 164741 h 1472900"/>
              <a:gd name="connsiteX2" fmla="*/ 1976120 w 8575040"/>
              <a:gd name="connsiteY2" fmla="*/ 1282341 h 1472900"/>
              <a:gd name="connsiteX3" fmla="*/ 2484120 w 8575040"/>
              <a:gd name="connsiteY3" fmla="*/ 164741 h 1472900"/>
              <a:gd name="connsiteX4" fmla="*/ 4404360 w 8575040"/>
              <a:gd name="connsiteY4" fmla="*/ 7261 h 1472900"/>
              <a:gd name="connsiteX5" fmla="*/ 6441440 w 8575040"/>
              <a:gd name="connsiteY5" fmla="*/ 108861 h 1472900"/>
              <a:gd name="connsiteX6" fmla="*/ 6929120 w 8575040"/>
              <a:gd name="connsiteY6" fmla="*/ 1259481 h 1472900"/>
              <a:gd name="connsiteX7" fmla="*/ 7343140 w 8575040"/>
              <a:gd name="connsiteY7" fmla="*/ 154581 h 1472900"/>
              <a:gd name="connsiteX8" fmla="*/ 8575040 w 8575040"/>
              <a:gd name="connsiteY8" fmla="*/ 7261 h 1472900"/>
              <a:gd name="connsiteX0" fmla="*/ 0 w 8575040"/>
              <a:gd name="connsiteY0" fmla="*/ 1472841 h 1496762"/>
              <a:gd name="connsiteX1" fmla="*/ 1115060 w 8575040"/>
              <a:gd name="connsiteY1" fmla="*/ 1483001 h 1496762"/>
              <a:gd name="connsiteX2" fmla="*/ 1976120 w 8575040"/>
              <a:gd name="connsiteY2" fmla="*/ 1282341 h 1496762"/>
              <a:gd name="connsiteX3" fmla="*/ 2484120 w 8575040"/>
              <a:gd name="connsiteY3" fmla="*/ 164741 h 1496762"/>
              <a:gd name="connsiteX4" fmla="*/ 4404360 w 8575040"/>
              <a:gd name="connsiteY4" fmla="*/ 7261 h 1496762"/>
              <a:gd name="connsiteX5" fmla="*/ 6441440 w 8575040"/>
              <a:gd name="connsiteY5" fmla="*/ 108861 h 1496762"/>
              <a:gd name="connsiteX6" fmla="*/ 6929120 w 8575040"/>
              <a:gd name="connsiteY6" fmla="*/ 1259481 h 1496762"/>
              <a:gd name="connsiteX7" fmla="*/ 7343140 w 8575040"/>
              <a:gd name="connsiteY7" fmla="*/ 154581 h 1496762"/>
              <a:gd name="connsiteX8" fmla="*/ 8575040 w 8575040"/>
              <a:gd name="connsiteY8" fmla="*/ 7261 h 1496762"/>
              <a:gd name="connsiteX0" fmla="*/ 0 w 8575040"/>
              <a:gd name="connsiteY0" fmla="*/ 1472841 h 1485670"/>
              <a:gd name="connsiteX1" fmla="*/ 1115060 w 8575040"/>
              <a:gd name="connsiteY1" fmla="*/ 1483001 h 1485670"/>
              <a:gd name="connsiteX2" fmla="*/ 1976120 w 8575040"/>
              <a:gd name="connsiteY2" fmla="*/ 1282341 h 1485670"/>
              <a:gd name="connsiteX3" fmla="*/ 2484120 w 8575040"/>
              <a:gd name="connsiteY3" fmla="*/ 164741 h 1485670"/>
              <a:gd name="connsiteX4" fmla="*/ 4404360 w 8575040"/>
              <a:gd name="connsiteY4" fmla="*/ 7261 h 1485670"/>
              <a:gd name="connsiteX5" fmla="*/ 6441440 w 8575040"/>
              <a:gd name="connsiteY5" fmla="*/ 108861 h 1485670"/>
              <a:gd name="connsiteX6" fmla="*/ 6929120 w 8575040"/>
              <a:gd name="connsiteY6" fmla="*/ 1259481 h 1485670"/>
              <a:gd name="connsiteX7" fmla="*/ 7343140 w 8575040"/>
              <a:gd name="connsiteY7" fmla="*/ 154581 h 1485670"/>
              <a:gd name="connsiteX8" fmla="*/ 8575040 w 8575040"/>
              <a:gd name="connsiteY8" fmla="*/ 7261 h 1485670"/>
              <a:gd name="connsiteX0" fmla="*/ 0 w 8575040"/>
              <a:gd name="connsiteY0" fmla="*/ 1472841 h 1492139"/>
              <a:gd name="connsiteX1" fmla="*/ 1115060 w 8575040"/>
              <a:gd name="connsiteY1" fmla="*/ 1483001 h 1492139"/>
              <a:gd name="connsiteX2" fmla="*/ 1976120 w 8575040"/>
              <a:gd name="connsiteY2" fmla="*/ 1328061 h 1492139"/>
              <a:gd name="connsiteX3" fmla="*/ 2484120 w 8575040"/>
              <a:gd name="connsiteY3" fmla="*/ 164741 h 1492139"/>
              <a:gd name="connsiteX4" fmla="*/ 4404360 w 8575040"/>
              <a:gd name="connsiteY4" fmla="*/ 7261 h 1492139"/>
              <a:gd name="connsiteX5" fmla="*/ 6441440 w 8575040"/>
              <a:gd name="connsiteY5" fmla="*/ 108861 h 1492139"/>
              <a:gd name="connsiteX6" fmla="*/ 6929120 w 8575040"/>
              <a:gd name="connsiteY6" fmla="*/ 1259481 h 1492139"/>
              <a:gd name="connsiteX7" fmla="*/ 7343140 w 8575040"/>
              <a:gd name="connsiteY7" fmla="*/ 154581 h 1492139"/>
              <a:gd name="connsiteX8" fmla="*/ 8575040 w 8575040"/>
              <a:gd name="connsiteY8" fmla="*/ 7261 h 1492139"/>
              <a:gd name="connsiteX0" fmla="*/ 0 w 8575040"/>
              <a:gd name="connsiteY0" fmla="*/ 1472841 h 1494710"/>
              <a:gd name="connsiteX1" fmla="*/ 1115060 w 8575040"/>
              <a:gd name="connsiteY1" fmla="*/ 1483001 h 1494710"/>
              <a:gd name="connsiteX2" fmla="*/ 1976120 w 8575040"/>
              <a:gd name="connsiteY2" fmla="*/ 1328061 h 1494710"/>
              <a:gd name="connsiteX3" fmla="*/ 2484120 w 8575040"/>
              <a:gd name="connsiteY3" fmla="*/ 164741 h 1494710"/>
              <a:gd name="connsiteX4" fmla="*/ 4404360 w 8575040"/>
              <a:gd name="connsiteY4" fmla="*/ 7261 h 1494710"/>
              <a:gd name="connsiteX5" fmla="*/ 6441440 w 8575040"/>
              <a:gd name="connsiteY5" fmla="*/ 108861 h 1494710"/>
              <a:gd name="connsiteX6" fmla="*/ 6929120 w 8575040"/>
              <a:gd name="connsiteY6" fmla="*/ 1259481 h 1494710"/>
              <a:gd name="connsiteX7" fmla="*/ 7343140 w 8575040"/>
              <a:gd name="connsiteY7" fmla="*/ 154581 h 1494710"/>
              <a:gd name="connsiteX8" fmla="*/ 8575040 w 8575040"/>
              <a:gd name="connsiteY8" fmla="*/ 7261 h 1494710"/>
              <a:gd name="connsiteX0" fmla="*/ 0 w 8575040"/>
              <a:gd name="connsiteY0" fmla="*/ 1472841 h 1491352"/>
              <a:gd name="connsiteX1" fmla="*/ 1115060 w 8575040"/>
              <a:gd name="connsiteY1" fmla="*/ 1483001 h 1491352"/>
              <a:gd name="connsiteX2" fmla="*/ 1976120 w 8575040"/>
              <a:gd name="connsiteY2" fmla="*/ 1328061 h 1491352"/>
              <a:gd name="connsiteX3" fmla="*/ 2484120 w 8575040"/>
              <a:gd name="connsiteY3" fmla="*/ 164741 h 1491352"/>
              <a:gd name="connsiteX4" fmla="*/ 4404360 w 8575040"/>
              <a:gd name="connsiteY4" fmla="*/ 7261 h 1491352"/>
              <a:gd name="connsiteX5" fmla="*/ 6441440 w 8575040"/>
              <a:gd name="connsiteY5" fmla="*/ 108861 h 1491352"/>
              <a:gd name="connsiteX6" fmla="*/ 6929120 w 8575040"/>
              <a:gd name="connsiteY6" fmla="*/ 1259481 h 1491352"/>
              <a:gd name="connsiteX7" fmla="*/ 7343140 w 8575040"/>
              <a:gd name="connsiteY7" fmla="*/ 154581 h 1491352"/>
              <a:gd name="connsiteX8" fmla="*/ 8575040 w 8575040"/>
              <a:gd name="connsiteY8" fmla="*/ 7261 h 1491352"/>
              <a:gd name="connsiteX0" fmla="*/ 0 w 8575040"/>
              <a:gd name="connsiteY0" fmla="*/ 1472841 h 1484882"/>
              <a:gd name="connsiteX1" fmla="*/ 1115060 w 8575040"/>
              <a:gd name="connsiteY1" fmla="*/ 1483001 h 1484882"/>
              <a:gd name="connsiteX2" fmla="*/ 1976120 w 8575040"/>
              <a:gd name="connsiteY2" fmla="*/ 1328061 h 1484882"/>
              <a:gd name="connsiteX3" fmla="*/ 2484120 w 8575040"/>
              <a:gd name="connsiteY3" fmla="*/ 164741 h 1484882"/>
              <a:gd name="connsiteX4" fmla="*/ 4404360 w 8575040"/>
              <a:gd name="connsiteY4" fmla="*/ 7261 h 1484882"/>
              <a:gd name="connsiteX5" fmla="*/ 6441440 w 8575040"/>
              <a:gd name="connsiteY5" fmla="*/ 108861 h 1484882"/>
              <a:gd name="connsiteX6" fmla="*/ 6929120 w 8575040"/>
              <a:gd name="connsiteY6" fmla="*/ 1259481 h 1484882"/>
              <a:gd name="connsiteX7" fmla="*/ 7343140 w 8575040"/>
              <a:gd name="connsiteY7" fmla="*/ 154581 h 1484882"/>
              <a:gd name="connsiteX8" fmla="*/ 8575040 w 8575040"/>
              <a:gd name="connsiteY8" fmla="*/ 7261 h 1484882"/>
              <a:gd name="connsiteX0" fmla="*/ 0 w 8575040"/>
              <a:gd name="connsiteY0" fmla="*/ 1472841 h 1485891"/>
              <a:gd name="connsiteX1" fmla="*/ 1115060 w 8575040"/>
              <a:gd name="connsiteY1" fmla="*/ 1475381 h 1485891"/>
              <a:gd name="connsiteX2" fmla="*/ 1976120 w 8575040"/>
              <a:gd name="connsiteY2" fmla="*/ 1328061 h 1485891"/>
              <a:gd name="connsiteX3" fmla="*/ 2484120 w 8575040"/>
              <a:gd name="connsiteY3" fmla="*/ 164741 h 1485891"/>
              <a:gd name="connsiteX4" fmla="*/ 4404360 w 8575040"/>
              <a:gd name="connsiteY4" fmla="*/ 7261 h 1485891"/>
              <a:gd name="connsiteX5" fmla="*/ 6441440 w 8575040"/>
              <a:gd name="connsiteY5" fmla="*/ 108861 h 1485891"/>
              <a:gd name="connsiteX6" fmla="*/ 6929120 w 8575040"/>
              <a:gd name="connsiteY6" fmla="*/ 1259481 h 1485891"/>
              <a:gd name="connsiteX7" fmla="*/ 7343140 w 8575040"/>
              <a:gd name="connsiteY7" fmla="*/ 154581 h 1485891"/>
              <a:gd name="connsiteX8" fmla="*/ 8575040 w 8575040"/>
              <a:gd name="connsiteY8" fmla="*/ 7261 h 1485891"/>
              <a:gd name="connsiteX0" fmla="*/ 0 w 8575040"/>
              <a:gd name="connsiteY0" fmla="*/ 1498441 h 1511491"/>
              <a:gd name="connsiteX1" fmla="*/ 1115060 w 8575040"/>
              <a:gd name="connsiteY1" fmla="*/ 1500981 h 1511491"/>
              <a:gd name="connsiteX2" fmla="*/ 1976120 w 8575040"/>
              <a:gd name="connsiteY2" fmla="*/ 1353661 h 1511491"/>
              <a:gd name="connsiteX3" fmla="*/ 2484120 w 8575040"/>
              <a:gd name="connsiteY3" fmla="*/ 190341 h 1511491"/>
              <a:gd name="connsiteX4" fmla="*/ 4404360 w 8575040"/>
              <a:gd name="connsiteY4" fmla="*/ 32861 h 1511491"/>
              <a:gd name="connsiteX5" fmla="*/ 6441440 w 8575040"/>
              <a:gd name="connsiteY5" fmla="*/ 134461 h 1511491"/>
              <a:gd name="connsiteX6" fmla="*/ 6929120 w 8575040"/>
              <a:gd name="connsiteY6" fmla="*/ 1315561 h 1511491"/>
              <a:gd name="connsiteX7" fmla="*/ 7343140 w 8575040"/>
              <a:gd name="connsiteY7" fmla="*/ 180181 h 1511491"/>
              <a:gd name="connsiteX8" fmla="*/ 8575040 w 8575040"/>
              <a:gd name="connsiteY8" fmla="*/ 32861 h 1511491"/>
              <a:gd name="connsiteX0" fmla="*/ 0 w 8575040"/>
              <a:gd name="connsiteY0" fmla="*/ 1492846 h 1505896"/>
              <a:gd name="connsiteX1" fmla="*/ 1115060 w 8575040"/>
              <a:gd name="connsiteY1" fmla="*/ 1495386 h 1505896"/>
              <a:gd name="connsiteX2" fmla="*/ 1976120 w 8575040"/>
              <a:gd name="connsiteY2" fmla="*/ 1348066 h 1505896"/>
              <a:gd name="connsiteX3" fmla="*/ 2484120 w 8575040"/>
              <a:gd name="connsiteY3" fmla="*/ 184746 h 1505896"/>
              <a:gd name="connsiteX4" fmla="*/ 4404360 w 8575040"/>
              <a:gd name="connsiteY4" fmla="*/ 27266 h 1505896"/>
              <a:gd name="connsiteX5" fmla="*/ 6441440 w 8575040"/>
              <a:gd name="connsiteY5" fmla="*/ 128866 h 1505896"/>
              <a:gd name="connsiteX6" fmla="*/ 6929120 w 8575040"/>
              <a:gd name="connsiteY6" fmla="*/ 1309966 h 1505896"/>
              <a:gd name="connsiteX7" fmla="*/ 7343140 w 8575040"/>
              <a:gd name="connsiteY7" fmla="*/ 174586 h 1505896"/>
              <a:gd name="connsiteX8" fmla="*/ 8575040 w 8575040"/>
              <a:gd name="connsiteY8" fmla="*/ 27266 h 1505896"/>
              <a:gd name="connsiteX0" fmla="*/ 0 w 8575040"/>
              <a:gd name="connsiteY0" fmla="*/ 1484992 h 1498042"/>
              <a:gd name="connsiteX1" fmla="*/ 1115060 w 8575040"/>
              <a:gd name="connsiteY1" fmla="*/ 1487532 h 1498042"/>
              <a:gd name="connsiteX2" fmla="*/ 1976120 w 8575040"/>
              <a:gd name="connsiteY2" fmla="*/ 1340212 h 1498042"/>
              <a:gd name="connsiteX3" fmla="*/ 2484120 w 8575040"/>
              <a:gd name="connsiteY3" fmla="*/ 176892 h 1498042"/>
              <a:gd name="connsiteX4" fmla="*/ 4399280 w 8575040"/>
              <a:gd name="connsiteY4" fmla="*/ 34652 h 1498042"/>
              <a:gd name="connsiteX5" fmla="*/ 6441440 w 8575040"/>
              <a:gd name="connsiteY5" fmla="*/ 121012 h 1498042"/>
              <a:gd name="connsiteX6" fmla="*/ 6929120 w 8575040"/>
              <a:gd name="connsiteY6" fmla="*/ 1302112 h 1498042"/>
              <a:gd name="connsiteX7" fmla="*/ 7343140 w 8575040"/>
              <a:gd name="connsiteY7" fmla="*/ 166732 h 1498042"/>
              <a:gd name="connsiteX8" fmla="*/ 8575040 w 8575040"/>
              <a:gd name="connsiteY8" fmla="*/ 19412 h 1498042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441440 w 8575040"/>
              <a:gd name="connsiteY5" fmla="*/ 11137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97939 h 1510989"/>
              <a:gd name="connsiteX1" fmla="*/ 1115060 w 8575040"/>
              <a:gd name="connsiteY1" fmla="*/ 1500479 h 1510989"/>
              <a:gd name="connsiteX2" fmla="*/ 1976120 w 8575040"/>
              <a:gd name="connsiteY2" fmla="*/ 1353159 h 1510989"/>
              <a:gd name="connsiteX3" fmla="*/ 2484120 w 8575040"/>
              <a:gd name="connsiteY3" fmla="*/ 189839 h 1510989"/>
              <a:gd name="connsiteX4" fmla="*/ 4399280 w 8575040"/>
              <a:gd name="connsiteY4" fmla="*/ 47599 h 1510989"/>
              <a:gd name="connsiteX5" fmla="*/ 6388100 w 8575040"/>
              <a:gd name="connsiteY5" fmla="*/ 85699 h 1510989"/>
              <a:gd name="connsiteX6" fmla="*/ 6929120 w 8575040"/>
              <a:gd name="connsiteY6" fmla="*/ 1315059 h 1510989"/>
              <a:gd name="connsiteX7" fmla="*/ 7343140 w 8575040"/>
              <a:gd name="connsiteY7" fmla="*/ 179679 h 1510989"/>
              <a:gd name="connsiteX8" fmla="*/ 8575040 w 8575040"/>
              <a:gd name="connsiteY8" fmla="*/ 32359 h 1510989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88100 w 8575040"/>
              <a:gd name="connsiteY5" fmla="*/ 631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37300 w 8575040"/>
              <a:gd name="connsiteY5" fmla="*/ 504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37300 w 8575040"/>
              <a:gd name="connsiteY5" fmla="*/ 504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80755"/>
              <a:gd name="connsiteY0" fmla="*/ 1492495 h 1492495"/>
              <a:gd name="connsiteX1" fmla="*/ 1120775 w 8580755"/>
              <a:gd name="connsiteY1" fmla="*/ 1477890 h 1492495"/>
              <a:gd name="connsiteX2" fmla="*/ 1981835 w 8580755"/>
              <a:gd name="connsiteY2" fmla="*/ 1330570 h 1492495"/>
              <a:gd name="connsiteX3" fmla="*/ 2489835 w 8580755"/>
              <a:gd name="connsiteY3" fmla="*/ 167250 h 1492495"/>
              <a:gd name="connsiteX4" fmla="*/ 4404995 w 8580755"/>
              <a:gd name="connsiteY4" fmla="*/ 25010 h 1492495"/>
              <a:gd name="connsiteX5" fmla="*/ 6343015 w 8580755"/>
              <a:gd name="connsiteY5" fmla="*/ 50410 h 1492495"/>
              <a:gd name="connsiteX6" fmla="*/ 6934835 w 8580755"/>
              <a:gd name="connsiteY6" fmla="*/ 1292470 h 1492495"/>
              <a:gd name="connsiteX7" fmla="*/ 7348855 w 8580755"/>
              <a:gd name="connsiteY7" fmla="*/ 157090 h 1492495"/>
              <a:gd name="connsiteX8" fmla="*/ 8580755 w 8580755"/>
              <a:gd name="connsiteY8" fmla="*/ 9770 h 1492495"/>
              <a:gd name="connsiteX0" fmla="*/ 0 w 8580755"/>
              <a:gd name="connsiteY0" fmla="*/ 1492495 h 1496940"/>
              <a:gd name="connsiteX1" fmla="*/ 1118870 w 8580755"/>
              <a:gd name="connsiteY1" fmla="*/ 1496940 h 1496940"/>
              <a:gd name="connsiteX2" fmla="*/ 1981835 w 8580755"/>
              <a:gd name="connsiteY2" fmla="*/ 1330570 h 1496940"/>
              <a:gd name="connsiteX3" fmla="*/ 2489835 w 8580755"/>
              <a:gd name="connsiteY3" fmla="*/ 167250 h 1496940"/>
              <a:gd name="connsiteX4" fmla="*/ 4404995 w 8580755"/>
              <a:gd name="connsiteY4" fmla="*/ 25010 h 1496940"/>
              <a:gd name="connsiteX5" fmla="*/ 6343015 w 8580755"/>
              <a:gd name="connsiteY5" fmla="*/ 50410 h 1496940"/>
              <a:gd name="connsiteX6" fmla="*/ 6934835 w 8580755"/>
              <a:gd name="connsiteY6" fmla="*/ 1292470 h 1496940"/>
              <a:gd name="connsiteX7" fmla="*/ 7348855 w 8580755"/>
              <a:gd name="connsiteY7" fmla="*/ 157090 h 1496940"/>
              <a:gd name="connsiteX8" fmla="*/ 8580755 w 8580755"/>
              <a:gd name="connsiteY8" fmla="*/ 9770 h 1496940"/>
              <a:gd name="connsiteX0" fmla="*/ 0 w 8580755"/>
              <a:gd name="connsiteY0" fmla="*/ 1492495 h 1499807"/>
              <a:gd name="connsiteX1" fmla="*/ 1118870 w 8580755"/>
              <a:gd name="connsiteY1" fmla="*/ 1496940 h 1499807"/>
              <a:gd name="connsiteX2" fmla="*/ 1981835 w 8580755"/>
              <a:gd name="connsiteY2" fmla="*/ 1330570 h 1499807"/>
              <a:gd name="connsiteX3" fmla="*/ 2489835 w 8580755"/>
              <a:gd name="connsiteY3" fmla="*/ 167250 h 1499807"/>
              <a:gd name="connsiteX4" fmla="*/ 4404995 w 8580755"/>
              <a:gd name="connsiteY4" fmla="*/ 25010 h 1499807"/>
              <a:gd name="connsiteX5" fmla="*/ 6343015 w 8580755"/>
              <a:gd name="connsiteY5" fmla="*/ 50410 h 1499807"/>
              <a:gd name="connsiteX6" fmla="*/ 6934835 w 8580755"/>
              <a:gd name="connsiteY6" fmla="*/ 1292470 h 1499807"/>
              <a:gd name="connsiteX7" fmla="*/ 7348855 w 8580755"/>
              <a:gd name="connsiteY7" fmla="*/ 157090 h 1499807"/>
              <a:gd name="connsiteX8" fmla="*/ 8580755 w 8580755"/>
              <a:gd name="connsiteY8" fmla="*/ 9770 h 1499807"/>
              <a:gd name="connsiteX0" fmla="*/ 0 w 8580755"/>
              <a:gd name="connsiteY0" fmla="*/ 1492495 h 1505453"/>
              <a:gd name="connsiteX1" fmla="*/ 1118870 w 8580755"/>
              <a:gd name="connsiteY1" fmla="*/ 1496940 h 1505453"/>
              <a:gd name="connsiteX2" fmla="*/ 1981835 w 8580755"/>
              <a:gd name="connsiteY2" fmla="*/ 1330570 h 1505453"/>
              <a:gd name="connsiteX3" fmla="*/ 2489835 w 8580755"/>
              <a:gd name="connsiteY3" fmla="*/ 167250 h 1505453"/>
              <a:gd name="connsiteX4" fmla="*/ 4404995 w 8580755"/>
              <a:gd name="connsiteY4" fmla="*/ 25010 h 1505453"/>
              <a:gd name="connsiteX5" fmla="*/ 6343015 w 8580755"/>
              <a:gd name="connsiteY5" fmla="*/ 50410 h 1505453"/>
              <a:gd name="connsiteX6" fmla="*/ 6934835 w 8580755"/>
              <a:gd name="connsiteY6" fmla="*/ 1292470 h 1505453"/>
              <a:gd name="connsiteX7" fmla="*/ 7348855 w 8580755"/>
              <a:gd name="connsiteY7" fmla="*/ 157090 h 1505453"/>
              <a:gd name="connsiteX8" fmla="*/ 8580755 w 8580755"/>
              <a:gd name="connsiteY8" fmla="*/ 9770 h 1505453"/>
              <a:gd name="connsiteX0" fmla="*/ 0 w 8580755"/>
              <a:gd name="connsiteY0" fmla="*/ 1492495 h 1502913"/>
              <a:gd name="connsiteX1" fmla="*/ 1118870 w 8580755"/>
              <a:gd name="connsiteY1" fmla="*/ 1496940 h 1502913"/>
              <a:gd name="connsiteX2" fmla="*/ 1981835 w 8580755"/>
              <a:gd name="connsiteY2" fmla="*/ 1330570 h 1502913"/>
              <a:gd name="connsiteX3" fmla="*/ 2489835 w 8580755"/>
              <a:gd name="connsiteY3" fmla="*/ 167250 h 1502913"/>
              <a:gd name="connsiteX4" fmla="*/ 4404995 w 8580755"/>
              <a:gd name="connsiteY4" fmla="*/ 25010 h 1502913"/>
              <a:gd name="connsiteX5" fmla="*/ 6343015 w 8580755"/>
              <a:gd name="connsiteY5" fmla="*/ 50410 h 1502913"/>
              <a:gd name="connsiteX6" fmla="*/ 6934835 w 8580755"/>
              <a:gd name="connsiteY6" fmla="*/ 1292470 h 1502913"/>
              <a:gd name="connsiteX7" fmla="*/ 7348855 w 8580755"/>
              <a:gd name="connsiteY7" fmla="*/ 157090 h 1502913"/>
              <a:gd name="connsiteX8" fmla="*/ 8580755 w 8580755"/>
              <a:gd name="connsiteY8" fmla="*/ 9770 h 150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0755" h="1502913">
                <a:moveTo>
                  <a:pt x="0" y="1492495"/>
                </a:moveTo>
                <a:lnTo>
                  <a:pt x="1118870" y="1496940"/>
                </a:lnTo>
                <a:cubicBezTo>
                  <a:pt x="1451081" y="1496623"/>
                  <a:pt x="1753341" y="1552185"/>
                  <a:pt x="1981835" y="1330570"/>
                </a:cubicBezTo>
                <a:cubicBezTo>
                  <a:pt x="2210329" y="1108955"/>
                  <a:pt x="2085975" y="384843"/>
                  <a:pt x="2489835" y="167250"/>
                </a:cubicBezTo>
                <a:cubicBezTo>
                  <a:pt x="2893695" y="-50343"/>
                  <a:pt x="3762798" y="44483"/>
                  <a:pt x="4404995" y="25010"/>
                </a:cubicBezTo>
                <a:cubicBezTo>
                  <a:pt x="5047192" y="5537"/>
                  <a:pt x="5860415" y="6807"/>
                  <a:pt x="6343015" y="50410"/>
                </a:cubicBezTo>
                <a:cubicBezTo>
                  <a:pt x="6825615" y="94013"/>
                  <a:pt x="6767195" y="1274690"/>
                  <a:pt x="6934835" y="1292470"/>
                </a:cubicBezTo>
                <a:cubicBezTo>
                  <a:pt x="7102475" y="1310250"/>
                  <a:pt x="7074535" y="370873"/>
                  <a:pt x="7348855" y="157090"/>
                </a:cubicBezTo>
                <a:cubicBezTo>
                  <a:pt x="7623175" y="-56693"/>
                  <a:pt x="8580755" y="9770"/>
                  <a:pt x="8580755" y="9770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>
            <a:off x="1959936" y="3697738"/>
            <a:ext cx="6875140" cy="1284280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26987 h 1307147"/>
              <a:gd name="connsiteX1" fmla="*/ 1564640 w 8590280"/>
              <a:gd name="connsiteY1" fmla="*/ 189547 h 1307147"/>
              <a:gd name="connsiteX2" fmla="*/ 1991360 w 8590280"/>
              <a:gd name="connsiteY2" fmla="*/ 1307147 h 1307147"/>
              <a:gd name="connsiteX3" fmla="*/ 2499360 w 8590280"/>
              <a:gd name="connsiteY3" fmla="*/ 189547 h 1307147"/>
              <a:gd name="connsiteX4" fmla="*/ 4419600 w 8590280"/>
              <a:gd name="connsiteY4" fmla="*/ 32067 h 1307147"/>
              <a:gd name="connsiteX5" fmla="*/ 6456680 w 8590280"/>
              <a:gd name="connsiteY5" fmla="*/ 133667 h 1307147"/>
              <a:gd name="connsiteX6" fmla="*/ 6939280 w 8590280"/>
              <a:gd name="connsiteY6" fmla="*/ 1302067 h 1307147"/>
              <a:gd name="connsiteX7" fmla="*/ 7358380 w 8590280"/>
              <a:gd name="connsiteY7" fmla="*/ 179387 h 1307147"/>
              <a:gd name="connsiteX8" fmla="*/ 8590280 w 8590280"/>
              <a:gd name="connsiteY8" fmla="*/ 32067 h 1307147"/>
              <a:gd name="connsiteX0" fmla="*/ 0 w 8590280"/>
              <a:gd name="connsiteY0" fmla="*/ 38945 h 1319105"/>
              <a:gd name="connsiteX1" fmla="*/ 1564640 w 8590280"/>
              <a:gd name="connsiteY1" fmla="*/ 201505 h 1319105"/>
              <a:gd name="connsiteX2" fmla="*/ 1991360 w 8590280"/>
              <a:gd name="connsiteY2" fmla="*/ 1319105 h 1319105"/>
              <a:gd name="connsiteX3" fmla="*/ 2499360 w 8590280"/>
              <a:gd name="connsiteY3" fmla="*/ 201505 h 1319105"/>
              <a:gd name="connsiteX4" fmla="*/ 4419600 w 8590280"/>
              <a:gd name="connsiteY4" fmla="*/ 44025 h 1319105"/>
              <a:gd name="connsiteX5" fmla="*/ 6459220 w 8590280"/>
              <a:gd name="connsiteY5" fmla="*/ 125305 h 1319105"/>
              <a:gd name="connsiteX6" fmla="*/ 6939280 w 8590280"/>
              <a:gd name="connsiteY6" fmla="*/ 1314025 h 1319105"/>
              <a:gd name="connsiteX7" fmla="*/ 7358380 w 8590280"/>
              <a:gd name="connsiteY7" fmla="*/ 191345 h 1319105"/>
              <a:gd name="connsiteX8" fmla="*/ 8590280 w 8590280"/>
              <a:gd name="connsiteY8" fmla="*/ 44025 h 1319105"/>
              <a:gd name="connsiteX0" fmla="*/ 0 w 8590280"/>
              <a:gd name="connsiteY0" fmla="*/ 6487 h 1286647"/>
              <a:gd name="connsiteX1" fmla="*/ 1564640 w 8590280"/>
              <a:gd name="connsiteY1" fmla="*/ 169047 h 1286647"/>
              <a:gd name="connsiteX2" fmla="*/ 1991360 w 8590280"/>
              <a:gd name="connsiteY2" fmla="*/ 1286647 h 1286647"/>
              <a:gd name="connsiteX3" fmla="*/ 2499360 w 8590280"/>
              <a:gd name="connsiteY3" fmla="*/ 169047 h 1286647"/>
              <a:gd name="connsiteX4" fmla="*/ 4419600 w 8590280"/>
              <a:gd name="connsiteY4" fmla="*/ 11567 h 1286647"/>
              <a:gd name="connsiteX5" fmla="*/ 6459220 w 8590280"/>
              <a:gd name="connsiteY5" fmla="*/ 92847 h 1286647"/>
              <a:gd name="connsiteX6" fmla="*/ 6939280 w 8590280"/>
              <a:gd name="connsiteY6" fmla="*/ 1281567 h 1286647"/>
              <a:gd name="connsiteX7" fmla="*/ 7358380 w 8590280"/>
              <a:gd name="connsiteY7" fmla="*/ 158887 h 1286647"/>
              <a:gd name="connsiteX8" fmla="*/ 8590280 w 8590280"/>
              <a:gd name="connsiteY8" fmla="*/ 11567 h 1286647"/>
              <a:gd name="connsiteX0" fmla="*/ 0 w 8590280"/>
              <a:gd name="connsiteY0" fmla="*/ 18464 h 1298624"/>
              <a:gd name="connsiteX1" fmla="*/ 1564640 w 8590280"/>
              <a:gd name="connsiteY1" fmla="*/ 181024 h 1298624"/>
              <a:gd name="connsiteX2" fmla="*/ 1991360 w 8590280"/>
              <a:gd name="connsiteY2" fmla="*/ 1298624 h 1298624"/>
              <a:gd name="connsiteX3" fmla="*/ 2499360 w 8590280"/>
              <a:gd name="connsiteY3" fmla="*/ 181024 h 1298624"/>
              <a:gd name="connsiteX4" fmla="*/ 4419600 w 8590280"/>
              <a:gd name="connsiteY4" fmla="*/ 23544 h 1298624"/>
              <a:gd name="connsiteX5" fmla="*/ 6367780 w 8590280"/>
              <a:gd name="connsiteY5" fmla="*/ 79424 h 1298624"/>
              <a:gd name="connsiteX6" fmla="*/ 6939280 w 8590280"/>
              <a:gd name="connsiteY6" fmla="*/ 1293544 h 1298624"/>
              <a:gd name="connsiteX7" fmla="*/ 7358380 w 8590280"/>
              <a:gd name="connsiteY7" fmla="*/ 170864 h 1298624"/>
              <a:gd name="connsiteX8" fmla="*/ 8590280 w 8590280"/>
              <a:gd name="connsiteY8" fmla="*/ 23544 h 1298624"/>
              <a:gd name="connsiteX0" fmla="*/ 0 w 8590280"/>
              <a:gd name="connsiteY0" fmla="*/ 4120 h 1284280"/>
              <a:gd name="connsiteX1" fmla="*/ 1564640 w 8590280"/>
              <a:gd name="connsiteY1" fmla="*/ 166680 h 1284280"/>
              <a:gd name="connsiteX2" fmla="*/ 1991360 w 8590280"/>
              <a:gd name="connsiteY2" fmla="*/ 1284280 h 1284280"/>
              <a:gd name="connsiteX3" fmla="*/ 2499360 w 8590280"/>
              <a:gd name="connsiteY3" fmla="*/ 166680 h 1284280"/>
              <a:gd name="connsiteX4" fmla="*/ 4419600 w 8590280"/>
              <a:gd name="connsiteY4" fmla="*/ 9200 h 1284280"/>
              <a:gd name="connsiteX5" fmla="*/ 6367780 w 8590280"/>
              <a:gd name="connsiteY5" fmla="*/ 65080 h 1284280"/>
              <a:gd name="connsiteX6" fmla="*/ 6939280 w 8590280"/>
              <a:gd name="connsiteY6" fmla="*/ 1279200 h 1284280"/>
              <a:gd name="connsiteX7" fmla="*/ 7358380 w 8590280"/>
              <a:gd name="connsiteY7" fmla="*/ 156520 h 1284280"/>
              <a:gd name="connsiteX8" fmla="*/ 8590280 w 8590280"/>
              <a:gd name="connsiteY8" fmla="*/ 9200 h 1284280"/>
              <a:gd name="connsiteX0" fmla="*/ 0 w 8590280"/>
              <a:gd name="connsiteY0" fmla="*/ 9693 h 1289853"/>
              <a:gd name="connsiteX1" fmla="*/ 1564640 w 8590280"/>
              <a:gd name="connsiteY1" fmla="*/ 172253 h 1289853"/>
              <a:gd name="connsiteX2" fmla="*/ 1991360 w 8590280"/>
              <a:gd name="connsiteY2" fmla="*/ 1289853 h 1289853"/>
              <a:gd name="connsiteX3" fmla="*/ 2499360 w 8590280"/>
              <a:gd name="connsiteY3" fmla="*/ 172253 h 1289853"/>
              <a:gd name="connsiteX4" fmla="*/ 4419600 w 8590280"/>
              <a:gd name="connsiteY4" fmla="*/ 14773 h 1289853"/>
              <a:gd name="connsiteX5" fmla="*/ 6344920 w 8590280"/>
              <a:gd name="connsiteY5" fmla="*/ 45253 h 1289853"/>
              <a:gd name="connsiteX6" fmla="*/ 6939280 w 8590280"/>
              <a:gd name="connsiteY6" fmla="*/ 1284773 h 1289853"/>
              <a:gd name="connsiteX7" fmla="*/ 7358380 w 8590280"/>
              <a:gd name="connsiteY7" fmla="*/ 162093 h 1289853"/>
              <a:gd name="connsiteX8" fmla="*/ 8590280 w 8590280"/>
              <a:gd name="connsiteY8" fmla="*/ 14773 h 1289853"/>
              <a:gd name="connsiteX0" fmla="*/ 0 w 8590280"/>
              <a:gd name="connsiteY0" fmla="*/ 4120 h 1284280"/>
              <a:gd name="connsiteX1" fmla="*/ 1564640 w 8590280"/>
              <a:gd name="connsiteY1" fmla="*/ 166680 h 1284280"/>
              <a:gd name="connsiteX2" fmla="*/ 1991360 w 8590280"/>
              <a:gd name="connsiteY2" fmla="*/ 1284280 h 1284280"/>
              <a:gd name="connsiteX3" fmla="*/ 2499360 w 8590280"/>
              <a:gd name="connsiteY3" fmla="*/ 166680 h 1284280"/>
              <a:gd name="connsiteX4" fmla="*/ 4419600 w 8590280"/>
              <a:gd name="connsiteY4" fmla="*/ 9200 h 1284280"/>
              <a:gd name="connsiteX5" fmla="*/ 6344920 w 8590280"/>
              <a:gd name="connsiteY5" fmla="*/ 39680 h 1284280"/>
              <a:gd name="connsiteX6" fmla="*/ 6939280 w 8590280"/>
              <a:gd name="connsiteY6" fmla="*/ 1279200 h 1284280"/>
              <a:gd name="connsiteX7" fmla="*/ 7358380 w 8590280"/>
              <a:gd name="connsiteY7" fmla="*/ 156520 h 1284280"/>
              <a:gd name="connsiteX8" fmla="*/ 8590280 w 8590280"/>
              <a:gd name="connsiteY8" fmla="*/ 9200 h 12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0280" h="1284280">
                <a:moveTo>
                  <a:pt x="0" y="4120"/>
                </a:moveTo>
                <a:cubicBezTo>
                  <a:pt x="548640" y="14280"/>
                  <a:pt x="1232747" y="-46680"/>
                  <a:pt x="1564640" y="166680"/>
                </a:cubicBezTo>
                <a:cubicBezTo>
                  <a:pt x="1896533" y="380040"/>
                  <a:pt x="1835573" y="1284280"/>
                  <a:pt x="1991360" y="1284280"/>
                </a:cubicBezTo>
                <a:cubicBezTo>
                  <a:pt x="2147147" y="1284280"/>
                  <a:pt x="2094653" y="379193"/>
                  <a:pt x="2499360" y="166680"/>
                </a:cubicBezTo>
                <a:cubicBezTo>
                  <a:pt x="2904067" y="-45833"/>
                  <a:pt x="3778673" y="10047"/>
                  <a:pt x="4419600" y="9200"/>
                </a:cubicBezTo>
                <a:cubicBezTo>
                  <a:pt x="5060527" y="8353"/>
                  <a:pt x="5838613" y="-17047"/>
                  <a:pt x="6344920" y="39680"/>
                </a:cubicBezTo>
                <a:cubicBezTo>
                  <a:pt x="6851227" y="96407"/>
                  <a:pt x="6770370" y="1259727"/>
                  <a:pt x="6939280" y="1279200"/>
                </a:cubicBezTo>
                <a:cubicBezTo>
                  <a:pt x="7108190" y="1298673"/>
                  <a:pt x="7083213" y="368187"/>
                  <a:pt x="7358380" y="156520"/>
                </a:cubicBezTo>
                <a:cubicBezTo>
                  <a:pt x="7633547" y="-55147"/>
                  <a:pt x="8590280" y="9200"/>
                  <a:pt x="8590280" y="920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cxnSpLocks/>
            <a:stCxn id="10" idx="0"/>
          </p:cNvCxnSpPr>
          <p:nvPr/>
        </p:nvCxnSpPr>
        <p:spPr>
          <a:xfrm flipV="1">
            <a:off x="1959936" y="3701086"/>
            <a:ext cx="9570720" cy="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959936" y="4976482"/>
            <a:ext cx="9570720" cy="7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356411" y="349092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0V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79609" y="469992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-80V</a:t>
            </a:r>
          </a:p>
        </p:txBody>
      </p:sp>
      <p:cxnSp>
        <p:nvCxnSpPr>
          <p:cNvPr id="18" name="Connecteur droit 17"/>
          <p:cNvCxnSpPr>
            <a:cxnSpLocks/>
          </p:cNvCxnSpPr>
          <p:nvPr/>
        </p:nvCxnSpPr>
        <p:spPr>
          <a:xfrm>
            <a:off x="2117863" y="5176732"/>
            <a:ext cx="941279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154763" y="491839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-85V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937604" y="4976482"/>
            <a:ext cx="180259" cy="165331"/>
            <a:chOff x="1511828" y="4521859"/>
            <a:chExt cx="180259" cy="148975"/>
          </a:xfrm>
        </p:grpSpPr>
        <p:sp>
          <p:nvSpPr>
            <p:cNvPr id="25" name="Ellipse 24"/>
            <p:cNvSpPr/>
            <p:nvPr/>
          </p:nvSpPr>
          <p:spPr>
            <a:xfrm>
              <a:off x="1539687" y="4587240"/>
              <a:ext cx="88248" cy="8359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603839" y="4552321"/>
              <a:ext cx="88248" cy="8359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511828" y="4521859"/>
              <a:ext cx="88248" cy="8359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832810" y="312713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Purification trap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607735" y="291045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Bahnschrift" panose="020B0502040204020203" pitchFamily="34" charset="0"/>
              </a:rPr>
              <a:t>Measurement trap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11410728" y="4726095"/>
            <a:ext cx="623889" cy="418892"/>
            <a:chOff x="11221143" y="4217023"/>
            <a:chExt cx="623889" cy="418892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11297920" y="4635915"/>
              <a:ext cx="4978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11221143" y="4217023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MCP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FEE32E9-B7A3-480D-9D88-7E98949EB596}"/>
              </a:ext>
            </a:extLst>
          </p:cNvPr>
          <p:cNvSpPr txBox="1"/>
          <p:nvPr/>
        </p:nvSpPr>
        <p:spPr>
          <a:xfrm>
            <a:off x="0" y="-3027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Piégeage des 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1B1412-2C9F-4853-A4E4-BFCEC43DDF37}"/>
              </a:ext>
            </a:extLst>
          </p:cNvPr>
          <p:cNvSpPr txBox="1"/>
          <p:nvPr/>
        </p:nvSpPr>
        <p:spPr>
          <a:xfrm>
            <a:off x="6877238" y="5383083"/>
            <a:ext cx="479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Séquençage temporel (PPG sur </a:t>
            </a:r>
            <a:r>
              <a:rPr lang="fr-FR" sz="1600" dirty="0" err="1">
                <a:latin typeface="Bahnschrift" panose="020B0502040204020203" pitchFamily="34" charset="0"/>
              </a:rPr>
              <a:t>CompactRio</a:t>
            </a:r>
            <a:r>
              <a:rPr lang="fr-FR" sz="1600" dirty="0">
                <a:latin typeface="Bahnschrift" panose="020B0502040204020203" pitchFamily="34" charset="0"/>
              </a:rPr>
              <a:t>)</a:t>
            </a:r>
          </a:p>
          <a:p>
            <a:endParaRPr lang="fr-FR" sz="1600" dirty="0">
              <a:latin typeface="Bahnschrift" panose="020B0502040204020203" pitchFamily="34" charset="0"/>
            </a:endParaRPr>
          </a:p>
          <a:p>
            <a:r>
              <a:rPr lang="fr-FR" sz="1600" dirty="0">
                <a:latin typeface="Bahnschrift" panose="020B0502040204020203" pitchFamily="34" charset="0"/>
              </a:rPr>
              <a:t>Switches rapides synchro (&lt;100 ns)</a:t>
            </a:r>
          </a:p>
          <a:p>
            <a:r>
              <a:rPr lang="fr-FR" sz="1600" dirty="0">
                <a:latin typeface="Bahnschrift" panose="020B0502040204020203" pitchFamily="34" charset="0"/>
              </a:rPr>
              <a:t>(nouveaux CGC )</a:t>
            </a:r>
          </a:p>
        </p:txBody>
      </p:sp>
      <p:pic>
        <p:nvPicPr>
          <p:cNvPr id="33" name="Picture 2" descr="Panneau danger - Signal général - Manutan Expert">
            <a:extLst>
              <a:ext uri="{FF2B5EF4-FFF2-40B4-BE49-F238E27FC236}">
                <a16:creationId xmlns:a16="http://schemas.microsoft.com/office/drawing/2014/main" id="{6ADA010B-AC13-45B1-BC33-9059111B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4796" y="5398996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anneau danger - Signal général - Manutan Expert">
            <a:extLst>
              <a:ext uri="{FF2B5EF4-FFF2-40B4-BE49-F238E27FC236}">
                <a16:creationId xmlns:a16="http://schemas.microsoft.com/office/drawing/2014/main" id="{13D2C246-CED6-4E7E-9631-A9AC9FF7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2569" y="5898207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orme libre 16">
            <a:extLst>
              <a:ext uri="{FF2B5EF4-FFF2-40B4-BE49-F238E27FC236}">
                <a16:creationId xmlns:a16="http://schemas.microsoft.com/office/drawing/2014/main" id="{C8CC661A-55AB-4000-9FD9-6CBC5462ADCA}"/>
              </a:ext>
            </a:extLst>
          </p:cNvPr>
          <p:cNvSpPr/>
          <p:nvPr/>
        </p:nvSpPr>
        <p:spPr>
          <a:xfrm>
            <a:off x="1960058" y="3663929"/>
            <a:ext cx="6865712" cy="1471880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776 h 1280936"/>
              <a:gd name="connsiteX1" fmla="*/ 1564640 w 8590280"/>
              <a:gd name="connsiteY1" fmla="*/ 163336 h 1280936"/>
              <a:gd name="connsiteX2" fmla="*/ 1991360 w 8590280"/>
              <a:gd name="connsiteY2" fmla="*/ 1280936 h 1280936"/>
              <a:gd name="connsiteX3" fmla="*/ 2499360 w 8590280"/>
              <a:gd name="connsiteY3" fmla="*/ 163336 h 1280936"/>
              <a:gd name="connsiteX4" fmla="*/ 4389120 w 8590280"/>
              <a:gd name="connsiteY4" fmla="*/ 1263156 h 1280936"/>
              <a:gd name="connsiteX5" fmla="*/ 6456680 w 8590280"/>
              <a:gd name="connsiteY5" fmla="*/ 107456 h 1280936"/>
              <a:gd name="connsiteX6" fmla="*/ 6944360 w 8590280"/>
              <a:gd name="connsiteY6" fmla="*/ 1258076 h 1280936"/>
              <a:gd name="connsiteX7" fmla="*/ 7358380 w 8590280"/>
              <a:gd name="connsiteY7" fmla="*/ 153176 h 1280936"/>
              <a:gd name="connsiteX8" fmla="*/ 8590280 w 8590280"/>
              <a:gd name="connsiteY8" fmla="*/ 5856 h 1280936"/>
              <a:gd name="connsiteX0" fmla="*/ 0 w 8590280"/>
              <a:gd name="connsiteY0" fmla="*/ 776 h 1365244"/>
              <a:gd name="connsiteX1" fmla="*/ 1564640 w 8590280"/>
              <a:gd name="connsiteY1" fmla="*/ 163336 h 1365244"/>
              <a:gd name="connsiteX2" fmla="*/ 1991360 w 8590280"/>
              <a:gd name="connsiteY2" fmla="*/ 1280936 h 1365244"/>
              <a:gd name="connsiteX3" fmla="*/ 2811780 w 8590280"/>
              <a:gd name="connsiteY3" fmla="*/ 1283476 h 1365244"/>
              <a:gd name="connsiteX4" fmla="*/ 4389120 w 8590280"/>
              <a:gd name="connsiteY4" fmla="*/ 1263156 h 1365244"/>
              <a:gd name="connsiteX5" fmla="*/ 6456680 w 8590280"/>
              <a:gd name="connsiteY5" fmla="*/ 107456 h 1365244"/>
              <a:gd name="connsiteX6" fmla="*/ 6944360 w 8590280"/>
              <a:gd name="connsiteY6" fmla="*/ 1258076 h 1365244"/>
              <a:gd name="connsiteX7" fmla="*/ 7358380 w 8590280"/>
              <a:gd name="connsiteY7" fmla="*/ 153176 h 1365244"/>
              <a:gd name="connsiteX8" fmla="*/ 8590280 w 8590280"/>
              <a:gd name="connsiteY8" fmla="*/ 5856 h 1365244"/>
              <a:gd name="connsiteX0" fmla="*/ 0 w 8590280"/>
              <a:gd name="connsiteY0" fmla="*/ 776 h 1365244"/>
              <a:gd name="connsiteX1" fmla="*/ 1564640 w 8590280"/>
              <a:gd name="connsiteY1" fmla="*/ 163336 h 1365244"/>
              <a:gd name="connsiteX2" fmla="*/ 1991360 w 8590280"/>
              <a:gd name="connsiteY2" fmla="*/ 1280936 h 1365244"/>
              <a:gd name="connsiteX3" fmla="*/ 2811780 w 8590280"/>
              <a:gd name="connsiteY3" fmla="*/ 1283476 h 1365244"/>
              <a:gd name="connsiteX4" fmla="*/ 4389120 w 8590280"/>
              <a:gd name="connsiteY4" fmla="*/ 1263156 h 1365244"/>
              <a:gd name="connsiteX5" fmla="*/ 6014720 w 8590280"/>
              <a:gd name="connsiteY5" fmla="*/ 1280936 h 1365244"/>
              <a:gd name="connsiteX6" fmla="*/ 6944360 w 8590280"/>
              <a:gd name="connsiteY6" fmla="*/ 1258076 h 1365244"/>
              <a:gd name="connsiteX7" fmla="*/ 7358380 w 8590280"/>
              <a:gd name="connsiteY7" fmla="*/ 153176 h 1365244"/>
              <a:gd name="connsiteX8" fmla="*/ 8590280 w 8590280"/>
              <a:gd name="connsiteY8" fmla="*/ 5856 h 1365244"/>
              <a:gd name="connsiteX0" fmla="*/ 0 w 8590280"/>
              <a:gd name="connsiteY0" fmla="*/ 776 h 1438416"/>
              <a:gd name="connsiteX1" fmla="*/ 1564640 w 8590280"/>
              <a:gd name="connsiteY1" fmla="*/ 163336 h 1438416"/>
              <a:gd name="connsiteX2" fmla="*/ 1991360 w 8590280"/>
              <a:gd name="connsiteY2" fmla="*/ 1280936 h 1438416"/>
              <a:gd name="connsiteX3" fmla="*/ 2811780 w 8590280"/>
              <a:gd name="connsiteY3" fmla="*/ 1283476 h 1438416"/>
              <a:gd name="connsiteX4" fmla="*/ 4274820 w 8590280"/>
              <a:gd name="connsiteY4" fmla="*/ 1438416 h 1438416"/>
              <a:gd name="connsiteX5" fmla="*/ 6014720 w 8590280"/>
              <a:gd name="connsiteY5" fmla="*/ 1280936 h 1438416"/>
              <a:gd name="connsiteX6" fmla="*/ 6944360 w 8590280"/>
              <a:gd name="connsiteY6" fmla="*/ 1258076 h 1438416"/>
              <a:gd name="connsiteX7" fmla="*/ 7358380 w 8590280"/>
              <a:gd name="connsiteY7" fmla="*/ 153176 h 1438416"/>
              <a:gd name="connsiteX8" fmla="*/ 8590280 w 8590280"/>
              <a:gd name="connsiteY8" fmla="*/ 5856 h 1438416"/>
              <a:gd name="connsiteX0" fmla="*/ 0 w 8590280"/>
              <a:gd name="connsiteY0" fmla="*/ 776 h 1450005"/>
              <a:gd name="connsiteX1" fmla="*/ 1564640 w 8590280"/>
              <a:gd name="connsiteY1" fmla="*/ 163336 h 1450005"/>
              <a:gd name="connsiteX2" fmla="*/ 1991360 w 8590280"/>
              <a:gd name="connsiteY2" fmla="*/ 1280936 h 1450005"/>
              <a:gd name="connsiteX3" fmla="*/ 2773680 w 8590280"/>
              <a:gd name="connsiteY3" fmla="*/ 1420636 h 1450005"/>
              <a:gd name="connsiteX4" fmla="*/ 4274820 w 8590280"/>
              <a:gd name="connsiteY4" fmla="*/ 1438416 h 1450005"/>
              <a:gd name="connsiteX5" fmla="*/ 6014720 w 8590280"/>
              <a:gd name="connsiteY5" fmla="*/ 1280936 h 1450005"/>
              <a:gd name="connsiteX6" fmla="*/ 6944360 w 8590280"/>
              <a:gd name="connsiteY6" fmla="*/ 1258076 h 1450005"/>
              <a:gd name="connsiteX7" fmla="*/ 7358380 w 8590280"/>
              <a:gd name="connsiteY7" fmla="*/ 153176 h 1450005"/>
              <a:gd name="connsiteX8" fmla="*/ 8590280 w 8590280"/>
              <a:gd name="connsiteY8" fmla="*/ 5856 h 1450005"/>
              <a:gd name="connsiteX0" fmla="*/ 0 w 8590280"/>
              <a:gd name="connsiteY0" fmla="*/ 776 h 1466942"/>
              <a:gd name="connsiteX1" fmla="*/ 1564640 w 8590280"/>
              <a:gd name="connsiteY1" fmla="*/ 163336 h 1466942"/>
              <a:gd name="connsiteX2" fmla="*/ 1991360 w 8590280"/>
              <a:gd name="connsiteY2" fmla="*/ 1280936 h 1466942"/>
              <a:gd name="connsiteX3" fmla="*/ 2773680 w 8590280"/>
              <a:gd name="connsiteY3" fmla="*/ 1420636 h 1466942"/>
              <a:gd name="connsiteX4" fmla="*/ 4274820 w 8590280"/>
              <a:gd name="connsiteY4" fmla="*/ 1438416 h 1466942"/>
              <a:gd name="connsiteX5" fmla="*/ 5999480 w 8590280"/>
              <a:gd name="connsiteY5" fmla="*/ 1456196 h 1466942"/>
              <a:gd name="connsiteX6" fmla="*/ 6944360 w 8590280"/>
              <a:gd name="connsiteY6" fmla="*/ 1258076 h 1466942"/>
              <a:gd name="connsiteX7" fmla="*/ 7358380 w 8590280"/>
              <a:gd name="connsiteY7" fmla="*/ 153176 h 1466942"/>
              <a:gd name="connsiteX8" fmla="*/ 8590280 w 8590280"/>
              <a:gd name="connsiteY8" fmla="*/ 5856 h 1466942"/>
              <a:gd name="connsiteX0" fmla="*/ 0 w 8590280"/>
              <a:gd name="connsiteY0" fmla="*/ 776 h 1466942"/>
              <a:gd name="connsiteX1" fmla="*/ 1564640 w 8590280"/>
              <a:gd name="connsiteY1" fmla="*/ 163336 h 1466942"/>
              <a:gd name="connsiteX2" fmla="*/ 1991360 w 8590280"/>
              <a:gd name="connsiteY2" fmla="*/ 1280936 h 1466942"/>
              <a:gd name="connsiteX3" fmla="*/ 2773680 w 8590280"/>
              <a:gd name="connsiteY3" fmla="*/ 1420636 h 1466942"/>
              <a:gd name="connsiteX4" fmla="*/ 4274820 w 8590280"/>
              <a:gd name="connsiteY4" fmla="*/ 1438416 h 1466942"/>
              <a:gd name="connsiteX5" fmla="*/ 5999480 w 8590280"/>
              <a:gd name="connsiteY5" fmla="*/ 1456196 h 1466942"/>
              <a:gd name="connsiteX6" fmla="*/ 6944360 w 8590280"/>
              <a:gd name="connsiteY6" fmla="*/ 1258076 h 1466942"/>
              <a:gd name="connsiteX7" fmla="*/ 7358380 w 8590280"/>
              <a:gd name="connsiteY7" fmla="*/ 153176 h 1466942"/>
              <a:gd name="connsiteX8" fmla="*/ 8590280 w 8590280"/>
              <a:gd name="connsiteY8" fmla="*/ 5856 h 1466942"/>
              <a:gd name="connsiteX0" fmla="*/ 0 w 8590280"/>
              <a:gd name="connsiteY0" fmla="*/ 1043 h 1467209"/>
              <a:gd name="connsiteX1" fmla="*/ 1564640 w 8590280"/>
              <a:gd name="connsiteY1" fmla="*/ 163603 h 1467209"/>
              <a:gd name="connsiteX2" fmla="*/ 1938020 w 8590280"/>
              <a:gd name="connsiteY2" fmla="*/ 1288823 h 1467209"/>
              <a:gd name="connsiteX3" fmla="*/ 2773680 w 8590280"/>
              <a:gd name="connsiteY3" fmla="*/ 1420903 h 1467209"/>
              <a:gd name="connsiteX4" fmla="*/ 4274820 w 8590280"/>
              <a:gd name="connsiteY4" fmla="*/ 1438683 h 1467209"/>
              <a:gd name="connsiteX5" fmla="*/ 5999480 w 8590280"/>
              <a:gd name="connsiteY5" fmla="*/ 1456463 h 1467209"/>
              <a:gd name="connsiteX6" fmla="*/ 6944360 w 8590280"/>
              <a:gd name="connsiteY6" fmla="*/ 1258343 h 1467209"/>
              <a:gd name="connsiteX7" fmla="*/ 7358380 w 8590280"/>
              <a:gd name="connsiteY7" fmla="*/ 153443 h 1467209"/>
              <a:gd name="connsiteX8" fmla="*/ 8590280 w 8590280"/>
              <a:gd name="connsiteY8" fmla="*/ 6123 h 1467209"/>
              <a:gd name="connsiteX0" fmla="*/ 0 w 8590280"/>
              <a:gd name="connsiteY0" fmla="*/ 3725 h 1469891"/>
              <a:gd name="connsiteX1" fmla="*/ 1564640 w 8590280"/>
              <a:gd name="connsiteY1" fmla="*/ 166285 h 1469891"/>
              <a:gd name="connsiteX2" fmla="*/ 1998980 w 8590280"/>
              <a:gd name="connsiteY2" fmla="*/ 1360085 h 1469891"/>
              <a:gd name="connsiteX3" fmla="*/ 2773680 w 8590280"/>
              <a:gd name="connsiteY3" fmla="*/ 1423585 h 1469891"/>
              <a:gd name="connsiteX4" fmla="*/ 4274820 w 8590280"/>
              <a:gd name="connsiteY4" fmla="*/ 1441365 h 1469891"/>
              <a:gd name="connsiteX5" fmla="*/ 5999480 w 8590280"/>
              <a:gd name="connsiteY5" fmla="*/ 1459145 h 1469891"/>
              <a:gd name="connsiteX6" fmla="*/ 6944360 w 8590280"/>
              <a:gd name="connsiteY6" fmla="*/ 1261025 h 1469891"/>
              <a:gd name="connsiteX7" fmla="*/ 7358380 w 8590280"/>
              <a:gd name="connsiteY7" fmla="*/ 156125 h 1469891"/>
              <a:gd name="connsiteX8" fmla="*/ 8590280 w 8590280"/>
              <a:gd name="connsiteY8" fmla="*/ 8805 h 1469891"/>
              <a:gd name="connsiteX0" fmla="*/ 0 w 8590280"/>
              <a:gd name="connsiteY0" fmla="*/ 3725 h 1469891"/>
              <a:gd name="connsiteX1" fmla="*/ 1564640 w 8590280"/>
              <a:gd name="connsiteY1" fmla="*/ 166285 h 1469891"/>
              <a:gd name="connsiteX2" fmla="*/ 1998980 w 8590280"/>
              <a:gd name="connsiteY2" fmla="*/ 1360085 h 1469891"/>
              <a:gd name="connsiteX3" fmla="*/ 2773680 w 8590280"/>
              <a:gd name="connsiteY3" fmla="*/ 1423585 h 1469891"/>
              <a:gd name="connsiteX4" fmla="*/ 4274820 w 8590280"/>
              <a:gd name="connsiteY4" fmla="*/ 1441365 h 1469891"/>
              <a:gd name="connsiteX5" fmla="*/ 5999480 w 8590280"/>
              <a:gd name="connsiteY5" fmla="*/ 1459145 h 1469891"/>
              <a:gd name="connsiteX6" fmla="*/ 6944360 w 8590280"/>
              <a:gd name="connsiteY6" fmla="*/ 1261025 h 1469891"/>
              <a:gd name="connsiteX7" fmla="*/ 7358380 w 8590280"/>
              <a:gd name="connsiteY7" fmla="*/ 156125 h 1469891"/>
              <a:gd name="connsiteX8" fmla="*/ 8590280 w 8590280"/>
              <a:gd name="connsiteY8" fmla="*/ 8805 h 1469891"/>
              <a:gd name="connsiteX0" fmla="*/ 0 w 8590280"/>
              <a:gd name="connsiteY0" fmla="*/ 4346 h 1468894"/>
              <a:gd name="connsiteX1" fmla="*/ 1564640 w 8590280"/>
              <a:gd name="connsiteY1" fmla="*/ 166906 h 1468894"/>
              <a:gd name="connsiteX2" fmla="*/ 1998980 w 8590280"/>
              <a:gd name="connsiteY2" fmla="*/ 1360706 h 1468894"/>
              <a:gd name="connsiteX3" fmla="*/ 2773680 w 8590280"/>
              <a:gd name="connsiteY3" fmla="*/ 1424206 h 1468894"/>
              <a:gd name="connsiteX4" fmla="*/ 4274820 w 8590280"/>
              <a:gd name="connsiteY4" fmla="*/ 1441986 h 1468894"/>
              <a:gd name="connsiteX5" fmla="*/ 5999480 w 8590280"/>
              <a:gd name="connsiteY5" fmla="*/ 1459766 h 1468894"/>
              <a:gd name="connsiteX6" fmla="*/ 6959600 w 8590280"/>
              <a:gd name="connsiteY6" fmla="*/ 1284506 h 1468894"/>
              <a:gd name="connsiteX7" fmla="*/ 7358380 w 8590280"/>
              <a:gd name="connsiteY7" fmla="*/ 156746 h 1468894"/>
              <a:gd name="connsiteX8" fmla="*/ 8590280 w 8590280"/>
              <a:gd name="connsiteY8" fmla="*/ 9426 h 1468894"/>
              <a:gd name="connsiteX0" fmla="*/ 0 w 8590280"/>
              <a:gd name="connsiteY0" fmla="*/ 4346 h 1468894"/>
              <a:gd name="connsiteX1" fmla="*/ 1564640 w 8590280"/>
              <a:gd name="connsiteY1" fmla="*/ 166906 h 1468894"/>
              <a:gd name="connsiteX2" fmla="*/ 1998980 w 8590280"/>
              <a:gd name="connsiteY2" fmla="*/ 1360706 h 1468894"/>
              <a:gd name="connsiteX3" fmla="*/ 2773680 w 8590280"/>
              <a:gd name="connsiteY3" fmla="*/ 1424206 h 1468894"/>
              <a:gd name="connsiteX4" fmla="*/ 4274820 w 8590280"/>
              <a:gd name="connsiteY4" fmla="*/ 1441986 h 1468894"/>
              <a:gd name="connsiteX5" fmla="*/ 5999480 w 8590280"/>
              <a:gd name="connsiteY5" fmla="*/ 1459766 h 1468894"/>
              <a:gd name="connsiteX6" fmla="*/ 6959600 w 8590280"/>
              <a:gd name="connsiteY6" fmla="*/ 1284506 h 1468894"/>
              <a:gd name="connsiteX7" fmla="*/ 7358380 w 8590280"/>
              <a:gd name="connsiteY7" fmla="*/ 156746 h 1468894"/>
              <a:gd name="connsiteX8" fmla="*/ 8590280 w 8590280"/>
              <a:gd name="connsiteY8" fmla="*/ 9426 h 1468894"/>
              <a:gd name="connsiteX0" fmla="*/ 0 w 8590280"/>
              <a:gd name="connsiteY0" fmla="*/ 4689 h 1468701"/>
              <a:gd name="connsiteX1" fmla="*/ 1564640 w 8590280"/>
              <a:gd name="connsiteY1" fmla="*/ 167249 h 1468701"/>
              <a:gd name="connsiteX2" fmla="*/ 1998980 w 8590280"/>
              <a:gd name="connsiteY2" fmla="*/ 1361049 h 1468701"/>
              <a:gd name="connsiteX3" fmla="*/ 2773680 w 8590280"/>
              <a:gd name="connsiteY3" fmla="*/ 1424549 h 1468701"/>
              <a:gd name="connsiteX4" fmla="*/ 4274820 w 8590280"/>
              <a:gd name="connsiteY4" fmla="*/ 1442329 h 1468701"/>
              <a:gd name="connsiteX5" fmla="*/ 5999480 w 8590280"/>
              <a:gd name="connsiteY5" fmla="*/ 1460109 h 1468701"/>
              <a:gd name="connsiteX6" fmla="*/ 6959600 w 8590280"/>
              <a:gd name="connsiteY6" fmla="*/ 1292469 h 1468701"/>
              <a:gd name="connsiteX7" fmla="*/ 7358380 w 8590280"/>
              <a:gd name="connsiteY7" fmla="*/ 157089 h 1468701"/>
              <a:gd name="connsiteX8" fmla="*/ 8590280 w 8590280"/>
              <a:gd name="connsiteY8" fmla="*/ 9769 h 1468701"/>
              <a:gd name="connsiteX0" fmla="*/ 0 w 8590280"/>
              <a:gd name="connsiteY0" fmla="*/ 4689 h 1488035"/>
              <a:gd name="connsiteX1" fmla="*/ 1564640 w 8590280"/>
              <a:gd name="connsiteY1" fmla="*/ 167249 h 1488035"/>
              <a:gd name="connsiteX2" fmla="*/ 1998980 w 8590280"/>
              <a:gd name="connsiteY2" fmla="*/ 1361049 h 1488035"/>
              <a:gd name="connsiteX3" fmla="*/ 2773680 w 8590280"/>
              <a:gd name="connsiteY3" fmla="*/ 1462649 h 1488035"/>
              <a:gd name="connsiteX4" fmla="*/ 4274820 w 8590280"/>
              <a:gd name="connsiteY4" fmla="*/ 1442329 h 1488035"/>
              <a:gd name="connsiteX5" fmla="*/ 5999480 w 8590280"/>
              <a:gd name="connsiteY5" fmla="*/ 1460109 h 1488035"/>
              <a:gd name="connsiteX6" fmla="*/ 6959600 w 8590280"/>
              <a:gd name="connsiteY6" fmla="*/ 1292469 h 1488035"/>
              <a:gd name="connsiteX7" fmla="*/ 7358380 w 8590280"/>
              <a:gd name="connsiteY7" fmla="*/ 157089 h 1488035"/>
              <a:gd name="connsiteX8" fmla="*/ 8590280 w 8590280"/>
              <a:gd name="connsiteY8" fmla="*/ 9769 h 1488035"/>
              <a:gd name="connsiteX0" fmla="*/ 0 w 8590280"/>
              <a:gd name="connsiteY0" fmla="*/ 4689 h 1490739"/>
              <a:gd name="connsiteX1" fmla="*/ 1564640 w 8590280"/>
              <a:gd name="connsiteY1" fmla="*/ 167249 h 1490739"/>
              <a:gd name="connsiteX2" fmla="*/ 1998980 w 8590280"/>
              <a:gd name="connsiteY2" fmla="*/ 1361049 h 1490739"/>
              <a:gd name="connsiteX3" fmla="*/ 2773680 w 8590280"/>
              <a:gd name="connsiteY3" fmla="*/ 1462649 h 1490739"/>
              <a:gd name="connsiteX4" fmla="*/ 4274820 w 8590280"/>
              <a:gd name="connsiteY4" fmla="*/ 1442329 h 1490739"/>
              <a:gd name="connsiteX5" fmla="*/ 5999480 w 8590280"/>
              <a:gd name="connsiteY5" fmla="*/ 1460109 h 1490739"/>
              <a:gd name="connsiteX6" fmla="*/ 6959600 w 8590280"/>
              <a:gd name="connsiteY6" fmla="*/ 1292469 h 1490739"/>
              <a:gd name="connsiteX7" fmla="*/ 7358380 w 8590280"/>
              <a:gd name="connsiteY7" fmla="*/ 157089 h 1490739"/>
              <a:gd name="connsiteX8" fmla="*/ 8590280 w 8590280"/>
              <a:gd name="connsiteY8" fmla="*/ 9769 h 1490739"/>
              <a:gd name="connsiteX0" fmla="*/ 0 w 8590280"/>
              <a:gd name="connsiteY0" fmla="*/ 4689 h 1486705"/>
              <a:gd name="connsiteX1" fmla="*/ 1564640 w 8590280"/>
              <a:gd name="connsiteY1" fmla="*/ 167249 h 1486705"/>
              <a:gd name="connsiteX2" fmla="*/ 1998980 w 8590280"/>
              <a:gd name="connsiteY2" fmla="*/ 1361049 h 1486705"/>
              <a:gd name="connsiteX3" fmla="*/ 2773680 w 8590280"/>
              <a:gd name="connsiteY3" fmla="*/ 1462649 h 1486705"/>
              <a:gd name="connsiteX4" fmla="*/ 4267200 w 8590280"/>
              <a:gd name="connsiteY4" fmla="*/ 1465189 h 1486705"/>
              <a:gd name="connsiteX5" fmla="*/ 5999480 w 8590280"/>
              <a:gd name="connsiteY5" fmla="*/ 1460109 h 1486705"/>
              <a:gd name="connsiteX6" fmla="*/ 6959600 w 8590280"/>
              <a:gd name="connsiteY6" fmla="*/ 1292469 h 1486705"/>
              <a:gd name="connsiteX7" fmla="*/ 7358380 w 8590280"/>
              <a:gd name="connsiteY7" fmla="*/ 157089 h 1486705"/>
              <a:gd name="connsiteX8" fmla="*/ 8590280 w 8590280"/>
              <a:gd name="connsiteY8" fmla="*/ 9769 h 1486705"/>
              <a:gd name="connsiteX0" fmla="*/ 0 w 8590280"/>
              <a:gd name="connsiteY0" fmla="*/ 4689 h 1486705"/>
              <a:gd name="connsiteX1" fmla="*/ 1564640 w 8590280"/>
              <a:gd name="connsiteY1" fmla="*/ 167249 h 1486705"/>
              <a:gd name="connsiteX2" fmla="*/ 1998980 w 8590280"/>
              <a:gd name="connsiteY2" fmla="*/ 1361049 h 1486705"/>
              <a:gd name="connsiteX3" fmla="*/ 2773680 w 8590280"/>
              <a:gd name="connsiteY3" fmla="*/ 1462649 h 1486705"/>
              <a:gd name="connsiteX4" fmla="*/ 4267200 w 8590280"/>
              <a:gd name="connsiteY4" fmla="*/ 1465189 h 1486705"/>
              <a:gd name="connsiteX5" fmla="*/ 5999480 w 8590280"/>
              <a:gd name="connsiteY5" fmla="*/ 1460109 h 1486705"/>
              <a:gd name="connsiteX6" fmla="*/ 6959600 w 8590280"/>
              <a:gd name="connsiteY6" fmla="*/ 1292469 h 1486705"/>
              <a:gd name="connsiteX7" fmla="*/ 7358380 w 8590280"/>
              <a:gd name="connsiteY7" fmla="*/ 157089 h 1486705"/>
              <a:gd name="connsiteX8" fmla="*/ 8590280 w 8590280"/>
              <a:gd name="connsiteY8" fmla="*/ 9769 h 1486705"/>
              <a:gd name="connsiteX0" fmla="*/ 0 w 8590280"/>
              <a:gd name="connsiteY0" fmla="*/ 4689 h 1492111"/>
              <a:gd name="connsiteX1" fmla="*/ 1564640 w 8590280"/>
              <a:gd name="connsiteY1" fmla="*/ 167249 h 1492111"/>
              <a:gd name="connsiteX2" fmla="*/ 1998980 w 8590280"/>
              <a:gd name="connsiteY2" fmla="*/ 1361049 h 1492111"/>
              <a:gd name="connsiteX3" fmla="*/ 2773680 w 8590280"/>
              <a:gd name="connsiteY3" fmla="*/ 1462649 h 1492111"/>
              <a:gd name="connsiteX4" fmla="*/ 4267200 w 8590280"/>
              <a:gd name="connsiteY4" fmla="*/ 1465189 h 1492111"/>
              <a:gd name="connsiteX5" fmla="*/ 5999480 w 8590280"/>
              <a:gd name="connsiteY5" fmla="*/ 1460109 h 1492111"/>
              <a:gd name="connsiteX6" fmla="*/ 6959600 w 8590280"/>
              <a:gd name="connsiteY6" fmla="*/ 1292469 h 1492111"/>
              <a:gd name="connsiteX7" fmla="*/ 7358380 w 8590280"/>
              <a:gd name="connsiteY7" fmla="*/ 157089 h 1492111"/>
              <a:gd name="connsiteX8" fmla="*/ 8590280 w 8590280"/>
              <a:gd name="connsiteY8" fmla="*/ 9769 h 1492111"/>
              <a:gd name="connsiteX0" fmla="*/ 0 w 8590280"/>
              <a:gd name="connsiteY0" fmla="*/ 4689 h 1466456"/>
              <a:gd name="connsiteX1" fmla="*/ 1564640 w 8590280"/>
              <a:gd name="connsiteY1" fmla="*/ 167249 h 1466456"/>
              <a:gd name="connsiteX2" fmla="*/ 1998980 w 8590280"/>
              <a:gd name="connsiteY2" fmla="*/ 1361049 h 1466456"/>
              <a:gd name="connsiteX3" fmla="*/ 2773680 w 8590280"/>
              <a:gd name="connsiteY3" fmla="*/ 1462649 h 1466456"/>
              <a:gd name="connsiteX4" fmla="*/ 4267200 w 8590280"/>
              <a:gd name="connsiteY4" fmla="*/ 1465189 h 1466456"/>
              <a:gd name="connsiteX5" fmla="*/ 5999480 w 8590280"/>
              <a:gd name="connsiteY5" fmla="*/ 1460109 h 1466456"/>
              <a:gd name="connsiteX6" fmla="*/ 6959600 w 8590280"/>
              <a:gd name="connsiteY6" fmla="*/ 1292469 h 1466456"/>
              <a:gd name="connsiteX7" fmla="*/ 7358380 w 8590280"/>
              <a:gd name="connsiteY7" fmla="*/ 157089 h 1466456"/>
              <a:gd name="connsiteX8" fmla="*/ 8590280 w 8590280"/>
              <a:gd name="connsiteY8" fmla="*/ 9769 h 1466456"/>
              <a:gd name="connsiteX0" fmla="*/ 0 w 8590280"/>
              <a:gd name="connsiteY0" fmla="*/ 8277 h 1470044"/>
              <a:gd name="connsiteX1" fmla="*/ 1564640 w 8590280"/>
              <a:gd name="connsiteY1" fmla="*/ 170837 h 1470044"/>
              <a:gd name="connsiteX2" fmla="*/ 1998980 w 8590280"/>
              <a:gd name="connsiteY2" fmla="*/ 1364637 h 1470044"/>
              <a:gd name="connsiteX3" fmla="*/ 2773680 w 8590280"/>
              <a:gd name="connsiteY3" fmla="*/ 1466237 h 1470044"/>
              <a:gd name="connsiteX4" fmla="*/ 4267200 w 8590280"/>
              <a:gd name="connsiteY4" fmla="*/ 1468777 h 1470044"/>
              <a:gd name="connsiteX5" fmla="*/ 5999480 w 8590280"/>
              <a:gd name="connsiteY5" fmla="*/ 1463697 h 1470044"/>
              <a:gd name="connsiteX6" fmla="*/ 6959600 w 8590280"/>
              <a:gd name="connsiteY6" fmla="*/ 1296057 h 1470044"/>
              <a:gd name="connsiteX7" fmla="*/ 7358380 w 8590280"/>
              <a:gd name="connsiteY7" fmla="*/ 150517 h 1470044"/>
              <a:gd name="connsiteX8" fmla="*/ 8590280 w 8590280"/>
              <a:gd name="connsiteY8" fmla="*/ 13357 h 1470044"/>
              <a:gd name="connsiteX0" fmla="*/ 0 w 8590280"/>
              <a:gd name="connsiteY0" fmla="*/ 13517 h 1475284"/>
              <a:gd name="connsiteX1" fmla="*/ 1564640 w 8590280"/>
              <a:gd name="connsiteY1" fmla="*/ 176077 h 1475284"/>
              <a:gd name="connsiteX2" fmla="*/ 1998980 w 8590280"/>
              <a:gd name="connsiteY2" fmla="*/ 1369877 h 1475284"/>
              <a:gd name="connsiteX3" fmla="*/ 2773680 w 8590280"/>
              <a:gd name="connsiteY3" fmla="*/ 1471477 h 1475284"/>
              <a:gd name="connsiteX4" fmla="*/ 4267200 w 8590280"/>
              <a:gd name="connsiteY4" fmla="*/ 1474017 h 1475284"/>
              <a:gd name="connsiteX5" fmla="*/ 5999480 w 8590280"/>
              <a:gd name="connsiteY5" fmla="*/ 1468937 h 1475284"/>
              <a:gd name="connsiteX6" fmla="*/ 6959600 w 8590280"/>
              <a:gd name="connsiteY6" fmla="*/ 1301297 h 1475284"/>
              <a:gd name="connsiteX7" fmla="*/ 7358380 w 8590280"/>
              <a:gd name="connsiteY7" fmla="*/ 155757 h 1475284"/>
              <a:gd name="connsiteX8" fmla="*/ 8590280 w 8590280"/>
              <a:gd name="connsiteY8" fmla="*/ 10977 h 1475284"/>
              <a:gd name="connsiteX0" fmla="*/ 0 w 8590280"/>
              <a:gd name="connsiteY0" fmla="*/ 13517 h 1475284"/>
              <a:gd name="connsiteX1" fmla="*/ 1564640 w 8590280"/>
              <a:gd name="connsiteY1" fmla="*/ 176077 h 1475284"/>
              <a:gd name="connsiteX2" fmla="*/ 1998980 w 8590280"/>
              <a:gd name="connsiteY2" fmla="*/ 1369877 h 1475284"/>
              <a:gd name="connsiteX3" fmla="*/ 2773680 w 8590280"/>
              <a:gd name="connsiteY3" fmla="*/ 1471477 h 1475284"/>
              <a:gd name="connsiteX4" fmla="*/ 4267200 w 8590280"/>
              <a:gd name="connsiteY4" fmla="*/ 1474017 h 1475284"/>
              <a:gd name="connsiteX5" fmla="*/ 5999480 w 8590280"/>
              <a:gd name="connsiteY5" fmla="*/ 1468937 h 1475284"/>
              <a:gd name="connsiteX6" fmla="*/ 6959600 w 8590280"/>
              <a:gd name="connsiteY6" fmla="*/ 1301297 h 1475284"/>
              <a:gd name="connsiteX7" fmla="*/ 7358380 w 8590280"/>
              <a:gd name="connsiteY7" fmla="*/ 155757 h 1475284"/>
              <a:gd name="connsiteX8" fmla="*/ 8590280 w 8590280"/>
              <a:gd name="connsiteY8" fmla="*/ 10977 h 1475284"/>
              <a:gd name="connsiteX0" fmla="*/ 0 w 8590280"/>
              <a:gd name="connsiteY0" fmla="*/ 10113 h 1471880"/>
              <a:gd name="connsiteX1" fmla="*/ 1564640 w 8590280"/>
              <a:gd name="connsiteY1" fmla="*/ 172673 h 1471880"/>
              <a:gd name="connsiteX2" fmla="*/ 1998980 w 8590280"/>
              <a:gd name="connsiteY2" fmla="*/ 1366473 h 1471880"/>
              <a:gd name="connsiteX3" fmla="*/ 2773680 w 8590280"/>
              <a:gd name="connsiteY3" fmla="*/ 1468073 h 1471880"/>
              <a:gd name="connsiteX4" fmla="*/ 4267200 w 8590280"/>
              <a:gd name="connsiteY4" fmla="*/ 1470613 h 1471880"/>
              <a:gd name="connsiteX5" fmla="*/ 5999480 w 8590280"/>
              <a:gd name="connsiteY5" fmla="*/ 1465533 h 1471880"/>
              <a:gd name="connsiteX6" fmla="*/ 6959600 w 8590280"/>
              <a:gd name="connsiteY6" fmla="*/ 1297893 h 1471880"/>
              <a:gd name="connsiteX7" fmla="*/ 7358380 w 8590280"/>
              <a:gd name="connsiteY7" fmla="*/ 152353 h 1471880"/>
              <a:gd name="connsiteX8" fmla="*/ 8590280 w 8590280"/>
              <a:gd name="connsiteY8" fmla="*/ 7573 h 14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0280" h="1471880">
                <a:moveTo>
                  <a:pt x="0" y="10113"/>
                </a:moveTo>
                <a:cubicBezTo>
                  <a:pt x="548640" y="20273"/>
                  <a:pt x="1231477" y="-53387"/>
                  <a:pt x="1564640" y="172673"/>
                </a:cubicBezTo>
                <a:cubicBezTo>
                  <a:pt x="1897803" y="398733"/>
                  <a:pt x="1782233" y="1226773"/>
                  <a:pt x="1998980" y="1366473"/>
                </a:cubicBezTo>
                <a:cubicBezTo>
                  <a:pt x="2215727" y="1506173"/>
                  <a:pt x="2380403" y="1465956"/>
                  <a:pt x="2773680" y="1468073"/>
                </a:cubicBezTo>
                <a:lnTo>
                  <a:pt x="4267200" y="1470613"/>
                </a:lnTo>
                <a:lnTo>
                  <a:pt x="5999480" y="1465533"/>
                </a:lnTo>
                <a:cubicBezTo>
                  <a:pt x="6455833" y="1459606"/>
                  <a:pt x="6781377" y="1519296"/>
                  <a:pt x="6959600" y="1297893"/>
                </a:cubicBezTo>
                <a:cubicBezTo>
                  <a:pt x="7137823" y="1076490"/>
                  <a:pt x="7086600" y="354706"/>
                  <a:pt x="7358380" y="152353"/>
                </a:cubicBezTo>
                <a:cubicBezTo>
                  <a:pt x="7630160" y="-50000"/>
                  <a:pt x="8590280" y="7573"/>
                  <a:pt x="8590280" y="757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21">
            <a:extLst>
              <a:ext uri="{FF2B5EF4-FFF2-40B4-BE49-F238E27FC236}">
                <a16:creationId xmlns:a16="http://schemas.microsoft.com/office/drawing/2014/main" id="{ACA3B7D0-0478-421C-9F1E-9E96C0BCF6E2}"/>
              </a:ext>
            </a:extLst>
          </p:cNvPr>
          <p:cNvSpPr/>
          <p:nvPr/>
        </p:nvSpPr>
        <p:spPr>
          <a:xfrm>
            <a:off x="1937604" y="3691176"/>
            <a:ext cx="6897472" cy="1472423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696960"/>
              <a:gd name="connsiteY0" fmla="*/ 2181 h 1455061"/>
              <a:gd name="connsiteX1" fmla="*/ 1564640 w 8696960"/>
              <a:gd name="connsiteY1" fmla="*/ 164741 h 1455061"/>
              <a:gd name="connsiteX2" fmla="*/ 1991360 w 8696960"/>
              <a:gd name="connsiteY2" fmla="*/ 1282341 h 1455061"/>
              <a:gd name="connsiteX3" fmla="*/ 2499360 w 8696960"/>
              <a:gd name="connsiteY3" fmla="*/ 164741 h 1455061"/>
              <a:gd name="connsiteX4" fmla="*/ 4419600 w 8696960"/>
              <a:gd name="connsiteY4" fmla="*/ 7261 h 1455061"/>
              <a:gd name="connsiteX5" fmla="*/ 6456680 w 8696960"/>
              <a:gd name="connsiteY5" fmla="*/ 108861 h 1455061"/>
              <a:gd name="connsiteX6" fmla="*/ 6944360 w 8696960"/>
              <a:gd name="connsiteY6" fmla="*/ 1259481 h 1455061"/>
              <a:gd name="connsiteX7" fmla="*/ 7358380 w 8696960"/>
              <a:gd name="connsiteY7" fmla="*/ 154581 h 1455061"/>
              <a:gd name="connsiteX8" fmla="*/ 8696960 w 8696960"/>
              <a:gd name="connsiteY8" fmla="*/ 1455061 h 1455061"/>
              <a:gd name="connsiteX0" fmla="*/ 0 w 8696960"/>
              <a:gd name="connsiteY0" fmla="*/ 2181 h 1477474"/>
              <a:gd name="connsiteX1" fmla="*/ 1564640 w 8696960"/>
              <a:gd name="connsiteY1" fmla="*/ 164741 h 1477474"/>
              <a:gd name="connsiteX2" fmla="*/ 1991360 w 8696960"/>
              <a:gd name="connsiteY2" fmla="*/ 1282341 h 1477474"/>
              <a:gd name="connsiteX3" fmla="*/ 2499360 w 8696960"/>
              <a:gd name="connsiteY3" fmla="*/ 164741 h 1477474"/>
              <a:gd name="connsiteX4" fmla="*/ 4419600 w 8696960"/>
              <a:gd name="connsiteY4" fmla="*/ 7261 h 1477474"/>
              <a:gd name="connsiteX5" fmla="*/ 6456680 w 8696960"/>
              <a:gd name="connsiteY5" fmla="*/ 108861 h 1477474"/>
              <a:gd name="connsiteX6" fmla="*/ 6944360 w 8696960"/>
              <a:gd name="connsiteY6" fmla="*/ 1259481 h 1477474"/>
              <a:gd name="connsiteX7" fmla="*/ 7480300 w 8696960"/>
              <a:gd name="connsiteY7" fmla="*/ 1465221 h 1477474"/>
              <a:gd name="connsiteX8" fmla="*/ 8696960 w 8696960"/>
              <a:gd name="connsiteY8" fmla="*/ 1455061 h 1477474"/>
              <a:gd name="connsiteX0" fmla="*/ 0 w 8696960"/>
              <a:gd name="connsiteY0" fmla="*/ 2181 h 1470604"/>
              <a:gd name="connsiteX1" fmla="*/ 1564640 w 8696960"/>
              <a:gd name="connsiteY1" fmla="*/ 164741 h 1470604"/>
              <a:gd name="connsiteX2" fmla="*/ 1991360 w 8696960"/>
              <a:gd name="connsiteY2" fmla="*/ 1282341 h 1470604"/>
              <a:gd name="connsiteX3" fmla="*/ 2499360 w 8696960"/>
              <a:gd name="connsiteY3" fmla="*/ 164741 h 1470604"/>
              <a:gd name="connsiteX4" fmla="*/ 4419600 w 8696960"/>
              <a:gd name="connsiteY4" fmla="*/ 7261 h 1470604"/>
              <a:gd name="connsiteX5" fmla="*/ 6456680 w 8696960"/>
              <a:gd name="connsiteY5" fmla="*/ 108861 h 1470604"/>
              <a:gd name="connsiteX6" fmla="*/ 6944360 w 8696960"/>
              <a:gd name="connsiteY6" fmla="*/ 1259481 h 1470604"/>
              <a:gd name="connsiteX7" fmla="*/ 7480300 w 8696960"/>
              <a:gd name="connsiteY7" fmla="*/ 1465221 h 1470604"/>
              <a:gd name="connsiteX8" fmla="*/ 8696960 w 8696960"/>
              <a:gd name="connsiteY8" fmla="*/ 1455061 h 1470604"/>
              <a:gd name="connsiteX0" fmla="*/ 0 w 8696960"/>
              <a:gd name="connsiteY0" fmla="*/ 2181 h 1467650"/>
              <a:gd name="connsiteX1" fmla="*/ 1564640 w 8696960"/>
              <a:gd name="connsiteY1" fmla="*/ 164741 h 1467650"/>
              <a:gd name="connsiteX2" fmla="*/ 1991360 w 8696960"/>
              <a:gd name="connsiteY2" fmla="*/ 1282341 h 1467650"/>
              <a:gd name="connsiteX3" fmla="*/ 2499360 w 8696960"/>
              <a:gd name="connsiteY3" fmla="*/ 164741 h 1467650"/>
              <a:gd name="connsiteX4" fmla="*/ 4419600 w 8696960"/>
              <a:gd name="connsiteY4" fmla="*/ 7261 h 1467650"/>
              <a:gd name="connsiteX5" fmla="*/ 6456680 w 8696960"/>
              <a:gd name="connsiteY5" fmla="*/ 108861 h 1467650"/>
              <a:gd name="connsiteX6" fmla="*/ 6944360 w 8696960"/>
              <a:gd name="connsiteY6" fmla="*/ 1259481 h 1467650"/>
              <a:gd name="connsiteX7" fmla="*/ 7480300 w 8696960"/>
              <a:gd name="connsiteY7" fmla="*/ 1465221 h 1467650"/>
              <a:gd name="connsiteX8" fmla="*/ 8696960 w 8696960"/>
              <a:gd name="connsiteY8" fmla="*/ 1455061 h 1467650"/>
              <a:gd name="connsiteX0" fmla="*/ 0 w 8704580"/>
              <a:gd name="connsiteY0" fmla="*/ 2181 h 1474150"/>
              <a:gd name="connsiteX1" fmla="*/ 1564640 w 8704580"/>
              <a:gd name="connsiteY1" fmla="*/ 164741 h 1474150"/>
              <a:gd name="connsiteX2" fmla="*/ 1991360 w 8704580"/>
              <a:gd name="connsiteY2" fmla="*/ 1282341 h 1474150"/>
              <a:gd name="connsiteX3" fmla="*/ 2499360 w 8704580"/>
              <a:gd name="connsiteY3" fmla="*/ 164741 h 1474150"/>
              <a:gd name="connsiteX4" fmla="*/ 4419600 w 8704580"/>
              <a:gd name="connsiteY4" fmla="*/ 7261 h 1474150"/>
              <a:gd name="connsiteX5" fmla="*/ 6456680 w 8704580"/>
              <a:gd name="connsiteY5" fmla="*/ 108861 h 1474150"/>
              <a:gd name="connsiteX6" fmla="*/ 6944360 w 8704580"/>
              <a:gd name="connsiteY6" fmla="*/ 1259481 h 1474150"/>
              <a:gd name="connsiteX7" fmla="*/ 7480300 w 8704580"/>
              <a:gd name="connsiteY7" fmla="*/ 1465221 h 1474150"/>
              <a:gd name="connsiteX8" fmla="*/ 8704580 w 8704580"/>
              <a:gd name="connsiteY8" fmla="*/ 1439821 h 1474150"/>
              <a:gd name="connsiteX0" fmla="*/ 0 w 8483600"/>
              <a:gd name="connsiteY0" fmla="*/ 2181 h 1469306"/>
              <a:gd name="connsiteX1" fmla="*/ 1564640 w 8483600"/>
              <a:gd name="connsiteY1" fmla="*/ 164741 h 1469306"/>
              <a:gd name="connsiteX2" fmla="*/ 1991360 w 8483600"/>
              <a:gd name="connsiteY2" fmla="*/ 1282341 h 1469306"/>
              <a:gd name="connsiteX3" fmla="*/ 2499360 w 8483600"/>
              <a:gd name="connsiteY3" fmla="*/ 164741 h 1469306"/>
              <a:gd name="connsiteX4" fmla="*/ 4419600 w 8483600"/>
              <a:gd name="connsiteY4" fmla="*/ 7261 h 1469306"/>
              <a:gd name="connsiteX5" fmla="*/ 6456680 w 8483600"/>
              <a:gd name="connsiteY5" fmla="*/ 108861 h 1469306"/>
              <a:gd name="connsiteX6" fmla="*/ 6944360 w 8483600"/>
              <a:gd name="connsiteY6" fmla="*/ 1259481 h 1469306"/>
              <a:gd name="connsiteX7" fmla="*/ 7480300 w 8483600"/>
              <a:gd name="connsiteY7" fmla="*/ 1465221 h 1469306"/>
              <a:gd name="connsiteX8" fmla="*/ 8483600 w 8483600"/>
              <a:gd name="connsiteY8" fmla="*/ 1401721 h 1469306"/>
              <a:gd name="connsiteX0" fmla="*/ 0 w 8620760"/>
              <a:gd name="connsiteY0" fmla="*/ 2181 h 1474208"/>
              <a:gd name="connsiteX1" fmla="*/ 1564640 w 8620760"/>
              <a:gd name="connsiteY1" fmla="*/ 164741 h 1474208"/>
              <a:gd name="connsiteX2" fmla="*/ 1991360 w 8620760"/>
              <a:gd name="connsiteY2" fmla="*/ 1282341 h 1474208"/>
              <a:gd name="connsiteX3" fmla="*/ 2499360 w 8620760"/>
              <a:gd name="connsiteY3" fmla="*/ 164741 h 1474208"/>
              <a:gd name="connsiteX4" fmla="*/ 4419600 w 8620760"/>
              <a:gd name="connsiteY4" fmla="*/ 7261 h 1474208"/>
              <a:gd name="connsiteX5" fmla="*/ 6456680 w 8620760"/>
              <a:gd name="connsiteY5" fmla="*/ 108861 h 1474208"/>
              <a:gd name="connsiteX6" fmla="*/ 6944360 w 8620760"/>
              <a:gd name="connsiteY6" fmla="*/ 1259481 h 1474208"/>
              <a:gd name="connsiteX7" fmla="*/ 7480300 w 8620760"/>
              <a:gd name="connsiteY7" fmla="*/ 1465221 h 1474208"/>
              <a:gd name="connsiteX8" fmla="*/ 8620760 w 8620760"/>
              <a:gd name="connsiteY8" fmla="*/ 1127401 h 1474208"/>
              <a:gd name="connsiteX0" fmla="*/ 0 w 8590280"/>
              <a:gd name="connsiteY0" fmla="*/ 2181 h 1477474"/>
              <a:gd name="connsiteX1" fmla="*/ 1564640 w 8590280"/>
              <a:gd name="connsiteY1" fmla="*/ 164741 h 1477474"/>
              <a:gd name="connsiteX2" fmla="*/ 1991360 w 8590280"/>
              <a:gd name="connsiteY2" fmla="*/ 1282341 h 1477474"/>
              <a:gd name="connsiteX3" fmla="*/ 2499360 w 8590280"/>
              <a:gd name="connsiteY3" fmla="*/ 164741 h 1477474"/>
              <a:gd name="connsiteX4" fmla="*/ 4419600 w 8590280"/>
              <a:gd name="connsiteY4" fmla="*/ 7261 h 1477474"/>
              <a:gd name="connsiteX5" fmla="*/ 6456680 w 8590280"/>
              <a:gd name="connsiteY5" fmla="*/ 108861 h 1477474"/>
              <a:gd name="connsiteX6" fmla="*/ 6944360 w 8590280"/>
              <a:gd name="connsiteY6" fmla="*/ 1259481 h 1477474"/>
              <a:gd name="connsiteX7" fmla="*/ 7480300 w 8590280"/>
              <a:gd name="connsiteY7" fmla="*/ 1465221 h 1477474"/>
              <a:gd name="connsiteX8" fmla="*/ 8590280 w 8590280"/>
              <a:gd name="connsiteY8" fmla="*/ 1455061 h 1477474"/>
              <a:gd name="connsiteX0" fmla="*/ 0 w 8590280"/>
              <a:gd name="connsiteY0" fmla="*/ 2181 h 1467650"/>
              <a:gd name="connsiteX1" fmla="*/ 1564640 w 8590280"/>
              <a:gd name="connsiteY1" fmla="*/ 164741 h 1467650"/>
              <a:gd name="connsiteX2" fmla="*/ 1991360 w 8590280"/>
              <a:gd name="connsiteY2" fmla="*/ 1282341 h 1467650"/>
              <a:gd name="connsiteX3" fmla="*/ 2499360 w 8590280"/>
              <a:gd name="connsiteY3" fmla="*/ 164741 h 1467650"/>
              <a:gd name="connsiteX4" fmla="*/ 4419600 w 8590280"/>
              <a:gd name="connsiteY4" fmla="*/ 7261 h 1467650"/>
              <a:gd name="connsiteX5" fmla="*/ 6456680 w 8590280"/>
              <a:gd name="connsiteY5" fmla="*/ 108861 h 1467650"/>
              <a:gd name="connsiteX6" fmla="*/ 6944360 w 8590280"/>
              <a:gd name="connsiteY6" fmla="*/ 1259481 h 1467650"/>
              <a:gd name="connsiteX7" fmla="*/ 7480300 w 8590280"/>
              <a:gd name="connsiteY7" fmla="*/ 1465221 h 1467650"/>
              <a:gd name="connsiteX8" fmla="*/ 8590280 w 8590280"/>
              <a:gd name="connsiteY8" fmla="*/ 1455061 h 1467650"/>
              <a:gd name="connsiteX0" fmla="*/ 0 w 8590280"/>
              <a:gd name="connsiteY0" fmla="*/ 27146 h 1500972"/>
              <a:gd name="connsiteX1" fmla="*/ 1564640 w 8590280"/>
              <a:gd name="connsiteY1" fmla="*/ 189706 h 1500972"/>
              <a:gd name="connsiteX2" fmla="*/ 1991360 w 8590280"/>
              <a:gd name="connsiteY2" fmla="*/ 1307306 h 1500972"/>
              <a:gd name="connsiteX3" fmla="*/ 2499360 w 8590280"/>
              <a:gd name="connsiteY3" fmla="*/ 189706 h 1500972"/>
              <a:gd name="connsiteX4" fmla="*/ 4419600 w 8590280"/>
              <a:gd name="connsiteY4" fmla="*/ 32226 h 1500972"/>
              <a:gd name="connsiteX5" fmla="*/ 6456680 w 8590280"/>
              <a:gd name="connsiteY5" fmla="*/ 133826 h 1500972"/>
              <a:gd name="connsiteX6" fmla="*/ 6924040 w 8590280"/>
              <a:gd name="connsiteY6" fmla="*/ 1304766 h 1500972"/>
              <a:gd name="connsiteX7" fmla="*/ 7480300 w 8590280"/>
              <a:gd name="connsiteY7" fmla="*/ 1490186 h 1500972"/>
              <a:gd name="connsiteX8" fmla="*/ 8590280 w 8590280"/>
              <a:gd name="connsiteY8" fmla="*/ 1480026 h 1500972"/>
              <a:gd name="connsiteX0" fmla="*/ 0 w 8590280"/>
              <a:gd name="connsiteY0" fmla="*/ 27146 h 1491400"/>
              <a:gd name="connsiteX1" fmla="*/ 1564640 w 8590280"/>
              <a:gd name="connsiteY1" fmla="*/ 189706 h 1491400"/>
              <a:gd name="connsiteX2" fmla="*/ 1991360 w 8590280"/>
              <a:gd name="connsiteY2" fmla="*/ 1307306 h 1491400"/>
              <a:gd name="connsiteX3" fmla="*/ 2499360 w 8590280"/>
              <a:gd name="connsiteY3" fmla="*/ 189706 h 1491400"/>
              <a:gd name="connsiteX4" fmla="*/ 4419600 w 8590280"/>
              <a:gd name="connsiteY4" fmla="*/ 32226 h 1491400"/>
              <a:gd name="connsiteX5" fmla="*/ 6456680 w 8590280"/>
              <a:gd name="connsiteY5" fmla="*/ 133826 h 1491400"/>
              <a:gd name="connsiteX6" fmla="*/ 6924040 w 8590280"/>
              <a:gd name="connsiteY6" fmla="*/ 1304766 h 1491400"/>
              <a:gd name="connsiteX7" fmla="*/ 7480300 w 8590280"/>
              <a:gd name="connsiteY7" fmla="*/ 1490186 h 1491400"/>
              <a:gd name="connsiteX8" fmla="*/ 8590280 w 8590280"/>
              <a:gd name="connsiteY8" fmla="*/ 1480026 h 1491400"/>
              <a:gd name="connsiteX0" fmla="*/ 0 w 8590280"/>
              <a:gd name="connsiteY0" fmla="*/ 8169 h 1472423"/>
              <a:gd name="connsiteX1" fmla="*/ 1564640 w 8590280"/>
              <a:gd name="connsiteY1" fmla="*/ 170729 h 1472423"/>
              <a:gd name="connsiteX2" fmla="*/ 1991360 w 8590280"/>
              <a:gd name="connsiteY2" fmla="*/ 1288329 h 1472423"/>
              <a:gd name="connsiteX3" fmla="*/ 2499360 w 8590280"/>
              <a:gd name="connsiteY3" fmla="*/ 170729 h 1472423"/>
              <a:gd name="connsiteX4" fmla="*/ 4419600 w 8590280"/>
              <a:gd name="connsiteY4" fmla="*/ 13249 h 1472423"/>
              <a:gd name="connsiteX5" fmla="*/ 6456680 w 8590280"/>
              <a:gd name="connsiteY5" fmla="*/ 114849 h 1472423"/>
              <a:gd name="connsiteX6" fmla="*/ 6924040 w 8590280"/>
              <a:gd name="connsiteY6" fmla="*/ 1285789 h 1472423"/>
              <a:gd name="connsiteX7" fmla="*/ 7480300 w 8590280"/>
              <a:gd name="connsiteY7" fmla="*/ 1471209 h 1472423"/>
              <a:gd name="connsiteX8" fmla="*/ 8590280 w 8590280"/>
              <a:gd name="connsiteY8" fmla="*/ 1461049 h 147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0280" h="1472423">
                <a:moveTo>
                  <a:pt x="0" y="8169"/>
                </a:moveTo>
                <a:cubicBezTo>
                  <a:pt x="548640" y="18329"/>
                  <a:pt x="1232747" y="-42631"/>
                  <a:pt x="1564640" y="170729"/>
                </a:cubicBezTo>
                <a:cubicBezTo>
                  <a:pt x="1896533" y="384089"/>
                  <a:pt x="1835573" y="1288329"/>
                  <a:pt x="1991360" y="1288329"/>
                </a:cubicBezTo>
                <a:cubicBezTo>
                  <a:pt x="2147147" y="1288329"/>
                  <a:pt x="2094653" y="383242"/>
                  <a:pt x="2499360" y="170729"/>
                </a:cubicBezTo>
                <a:cubicBezTo>
                  <a:pt x="2904067" y="-41784"/>
                  <a:pt x="3760047" y="22562"/>
                  <a:pt x="4419600" y="13249"/>
                </a:cubicBezTo>
                <a:cubicBezTo>
                  <a:pt x="5079153" y="3936"/>
                  <a:pt x="6026573" y="-41361"/>
                  <a:pt x="6456680" y="114849"/>
                </a:cubicBezTo>
                <a:cubicBezTo>
                  <a:pt x="6886787" y="271059"/>
                  <a:pt x="6753437" y="1059729"/>
                  <a:pt x="6924040" y="1285789"/>
                </a:cubicBezTo>
                <a:cubicBezTo>
                  <a:pt x="7094643" y="1511849"/>
                  <a:pt x="7202593" y="1467399"/>
                  <a:pt x="7480300" y="1471209"/>
                </a:cubicBezTo>
                <a:lnTo>
                  <a:pt x="8590280" y="1461049"/>
                </a:ln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C7DA9E2-6B47-4F98-A9F4-24988CBC1DF9}"/>
              </a:ext>
            </a:extLst>
          </p:cNvPr>
          <p:cNvSpPr txBox="1"/>
          <p:nvPr/>
        </p:nvSpPr>
        <p:spPr>
          <a:xfrm>
            <a:off x="0" y="6513897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pic>
        <p:nvPicPr>
          <p:cNvPr id="61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1A55545D-ACCF-486C-BEAF-9A9A4967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181" y="5390052"/>
            <a:ext cx="390475" cy="3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7AB68056-6A75-44AF-9137-0C1C4B0C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376" y="5920304"/>
            <a:ext cx="390475" cy="3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C 0.03984 0.00139 0.08151 0.00671 0.10794 -0.00046 C 0.1233 -0.01088 0.12474 -0.03958 0.13007 -0.0747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 -0.06759 L 0.12864 -0.03379 C 0.12773 -0.02616 0.1263 -0.02176 0.12487 -0.02176 C 0.1233 -0.02176 0.122 -0.02616 0.12109 -0.03379 L 0.11679 -0.0675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2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1718 -0.06759 C 0.11796 -0.05694 0.11914 -0.04629 0.12018 -0.0368 C 0.12135 -0.02917 0.12135 -0.02685 0.12408 -0.02407 C 0.12721 -0.02106 0.12942 -0.03241 0.13046 -0.03981 C 0.13073 -0.04236 0.12994 -0.06319 0.13125 -0.06805 C 0.13138 -0.0706 0.13125 -0.06018 0.13099 -0.05532 C 0.13086 -0.05023 0.13086 -0.04329 0.13007 -0.03842 C 0.12929 -0.03125 0.12864 -0.03055 0.12643 -0.02592 C 0.12526 -0.0243 0.12291 -0.02639 0.12174 -0.02824 C 0.12057 -0.02986 0.12044 -0.03032 0.1194 -0.03657 C 0.11914 -0.04004 0.11927 -0.04398 0.11888 -0.04884 C 0.11849 -0.0537 0.11757 -0.06319 0.11718 -0.0662 " pathEditMode="relative" rAng="0" ptsTypes="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79 -0.06759 C 0.12252 -0.0669 0.12356 -0.02268 0.13112 -0.00995 C 0.13763 0.00255 0.1358 0.00023 0.15833 0.00255 C 0.18073 0.00463 0.22994 0.00278 0.26588 0.00324 C 0.30169 0.00347 0.34544 0.00533 0.37343 0.00463 C 0.40143 0.00394 0.41783 0.00579 0.43268 -0.00092 C 0.45117 -0.01829 0.4427 -0.00926 0.44974 -0.01829 C 0.45664 -0.02731 0.4483 -0.01157 0.45651 -0.04236 " pathEditMode="relative" rAng="0" ptsTypes="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44583 -0.04537 C 0.44635 -0.03773 0.44583 -0.03287 0.44635 -0.02477 C 0.44895 -0.01111 0.44882 -0.01759 0.45052 -0.01528 C 0.45182 -0.01273 0.45403 -0.02268 0.45351 -0.02315 C 0.45351 -0.02292 0.4556 -0.04282 0.45599 -0.04421 C 0.45599 -0.04491 0.45351 -0.02338 0.45494 -0.03102 C 0.45247 -0.01342 0.45091 -0.01389 0.45182 -0.01504 C 0.45039 -0.0162 0.44765 -0.01852 0.44609 -0.02384 C 0.44583 -0.02893 0.44583 -0.04213 0.44583 -0.04537 " pathEditMode="relative" rAng="0" ptsTypes="AAAAA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398 0.01134 L 0.52565 0.01088 L 0.49752 0.01111 C 0.48984 0.01111 0.48567 0.01111 0.47942 0.01088 C 0.44869 0.00347 0.45078 -0.03565 0.44557 -0.04537 " pathEditMode="relative" rAng="10800000" ptsTypes="AAAAA">
                                      <p:cBhvr>
                                        <p:cTn id="49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0" grpId="1" animBg="1"/>
      <p:bldP spid="10" grpId="2" animBg="1"/>
      <p:bldP spid="10" grpId="3" animBg="1"/>
      <p:bldP spid="38" grpId="0" animBg="1"/>
      <p:bldP spid="38" grpId="1" animBg="1"/>
      <p:bldP spid="38" grpId="2" animBg="1"/>
      <p:bldP spid="38" grpId="3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CA7609F3-3D5A-4D71-80C6-2772F40C3881}"/>
              </a:ext>
            </a:extLst>
          </p:cNvPr>
          <p:cNvSpPr/>
          <p:nvPr/>
        </p:nvSpPr>
        <p:spPr>
          <a:xfrm>
            <a:off x="4091781" y="4445829"/>
            <a:ext cx="4615837" cy="19984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EF7AA4A-5DD5-4C4C-95F7-2128FC7A6BE1}"/>
              </a:ext>
            </a:extLst>
          </p:cNvPr>
          <p:cNvSpPr/>
          <p:nvPr/>
        </p:nvSpPr>
        <p:spPr>
          <a:xfrm>
            <a:off x="8866283" y="6054520"/>
            <a:ext cx="3119603" cy="713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9561C69-E7F8-4A48-8BE0-2444523850AF}"/>
              </a:ext>
            </a:extLst>
          </p:cNvPr>
          <p:cNvSpPr/>
          <p:nvPr/>
        </p:nvSpPr>
        <p:spPr>
          <a:xfrm>
            <a:off x="10217072" y="1152431"/>
            <a:ext cx="1365398" cy="522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9" name="Image 1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9" y="644779"/>
            <a:ext cx="10274899" cy="3466366"/>
          </a:xfrm>
          <a:prstGeom prst="rect">
            <a:avLst/>
          </a:prstGeom>
        </p:spPr>
      </p:pic>
      <p:grpSp>
        <p:nvGrpSpPr>
          <p:cNvPr id="174" name="Groupe 173"/>
          <p:cNvGrpSpPr/>
          <p:nvPr/>
        </p:nvGrpSpPr>
        <p:grpSpPr>
          <a:xfrm>
            <a:off x="0" y="2211959"/>
            <a:ext cx="178376" cy="174266"/>
            <a:chOff x="800943" y="2046063"/>
            <a:chExt cx="356751" cy="348531"/>
          </a:xfrm>
        </p:grpSpPr>
        <p:sp>
          <p:nvSpPr>
            <p:cNvPr id="34" name="Ellipse 33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49326" y="210958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3929673" y="2307973"/>
            <a:ext cx="108000" cy="108000"/>
            <a:chOff x="800943" y="2046063"/>
            <a:chExt cx="356751" cy="348531"/>
          </a:xfrm>
        </p:grpSpPr>
        <p:sp>
          <p:nvSpPr>
            <p:cNvPr id="184" name="Ellipse 183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849326" y="210958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4078908" y="2278225"/>
            <a:ext cx="108000" cy="108000"/>
            <a:chOff x="800943" y="2046063"/>
            <a:chExt cx="356751" cy="348531"/>
          </a:xfrm>
        </p:grpSpPr>
        <p:sp>
          <p:nvSpPr>
            <p:cNvPr id="192" name="Ellipse 191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9" name="Groupe 208"/>
          <p:cNvGrpSpPr/>
          <p:nvPr/>
        </p:nvGrpSpPr>
        <p:grpSpPr>
          <a:xfrm>
            <a:off x="3991903" y="2027303"/>
            <a:ext cx="108000" cy="108000"/>
            <a:chOff x="800943" y="2046063"/>
            <a:chExt cx="356751" cy="348531"/>
          </a:xfrm>
        </p:grpSpPr>
        <p:sp>
          <p:nvSpPr>
            <p:cNvPr id="210" name="Ellipse 209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/>
            <p:cNvSpPr/>
            <p:nvPr/>
          </p:nvSpPr>
          <p:spPr>
            <a:xfrm>
              <a:off x="849326" y="2109583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8" name="Explosion 1 217"/>
          <p:cNvSpPr/>
          <p:nvPr/>
        </p:nvSpPr>
        <p:spPr>
          <a:xfrm>
            <a:off x="7023293" y="2010874"/>
            <a:ext cx="172720" cy="166723"/>
          </a:xfrm>
          <a:prstGeom prst="irregularSeal1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6114" y="4135466"/>
            <a:ext cx="3767152" cy="2422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ZoneTexte 225"/>
              <p:cNvSpPr txBox="1"/>
              <p:nvPr/>
            </p:nvSpPr>
            <p:spPr>
              <a:xfrm>
                <a:off x="707618" y="5258495"/>
                <a:ext cx="159375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R</a:t>
                </a:r>
                <a14:m>
                  <m:oMath xmlns:m="http://schemas.openxmlformats.org/officeDocument/2006/math">
                    <m:r>
                      <a:rPr lang="fr-F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26" name="ZoneTexte 2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18" y="5258495"/>
                <a:ext cx="1593758" cy="465833"/>
              </a:xfrm>
              <a:prstGeom prst="rect">
                <a:avLst/>
              </a:prstGeom>
              <a:blipFill>
                <a:blip r:embed="rId5"/>
                <a:stretch>
                  <a:fillRect l="-3817" b="-2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2" descr="Panneau danger - Signal général - Manutan Expert">
            <a:extLst>
              <a:ext uri="{FF2B5EF4-FFF2-40B4-BE49-F238E27FC236}">
                <a16:creationId xmlns:a16="http://schemas.microsoft.com/office/drawing/2014/main" id="{99BB930C-5893-4428-BCC2-E53C791B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2410" y="4576531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D5B0F3-C137-4E11-8D9E-95CC586D35DD}"/>
              </a:ext>
            </a:extLst>
          </p:cNvPr>
          <p:cNvSpPr txBox="1"/>
          <p:nvPr/>
        </p:nvSpPr>
        <p:spPr>
          <a:xfrm>
            <a:off x="4460946" y="4485028"/>
            <a:ext cx="403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Injection He gaz (débitmètre ET200SP)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Signaux RF sur électrodes (GBF)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Pureté du gaz (&gt; grad6.0)</a:t>
            </a:r>
          </a:p>
          <a:p>
            <a:r>
              <a:rPr lang="fr-FR" sz="1600" dirty="0">
                <a:latin typeface="Bahnschrift" panose="020B0502040204020203" pitchFamily="34" charset="0"/>
              </a:rPr>
              <a:t>Très bon vide </a:t>
            </a:r>
            <a:r>
              <a:rPr lang="fr-FR" sz="1600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Bahnschrift" panose="020B0502040204020203" pitchFamily="34" charset="0"/>
              </a:rPr>
              <a:t>Standard CF pour tout PIPERADE (actuellement qq 1e-9 mbar au  niveau de la MCP)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78BF360-D928-41BE-BB63-0FF8791CD67F}"/>
              </a:ext>
            </a:extLst>
          </p:cNvPr>
          <p:cNvSpPr txBox="1"/>
          <p:nvPr/>
        </p:nvSpPr>
        <p:spPr>
          <a:xfrm>
            <a:off x="1" y="-1648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Purification : buffer </a:t>
            </a:r>
            <a:r>
              <a:rPr lang="fr-FR" sz="3200" dirty="0" err="1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gas</a:t>
            </a:r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3200" dirty="0" err="1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cooling</a:t>
            </a:r>
            <a:r>
              <a:rPr lang="fr-FR" sz="3200" dirty="0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 &amp; phase </a:t>
            </a:r>
            <a:r>
              <a:rPr lang="fr-FR" sz="3200" dirty="0" err="1">
                <a:solidFill>
                  <a:srgbClr val="88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cleaning</a:t>
            </a:r>
            <a:endParaRPr lang="fr-FR" sz="3200" dirty="0">
              <a:solidFill>
                <a:srgbClr val="880000"/>
              </a:solidFill>
              <a:latin typeface="Bahnschrift" panose="020B0502040204020203" pitchFamily="34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83862D74-56C0-4CE0-8580-1DFC8879C4A5}"/>
              </a:ext>
            </a:extLst>
          </p:cNvPr>
          <p:cNvGrpSpPr/>
          <p:nvPr/>
        </p:nvGrpSpPr>
        <p:grpSpPr>
          <a:xfrm>
            <a:off x="8545932" y="2261166"/>
            <a:ext cx="108000" cy="108000"/>
            <a:chOff x="800943" y="2046063"/>
            <a:chExt cx="356751" cy="348531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FD1F2D6F-624D-462B-B8B7-BAA8F0B9D34C}"/>
                </a:ext>
              </a:extLst>
            </p:cNvPr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3E39F8E-C4FC-44AA-A59D-488D5FD9B069}"/>
                </a:ext>
              </a:extLst>
            </p:cNvPr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862784B6-EF71-459C-938E-19E4CCF16A1C}"/>
                </a:ext>
              </a:extLst>
            </p:cNvPr>
            <p:cNvSpPr/>
            <p:nvPr/>
          </p:nvSpPr>
          <p:spPr>
            <a:xfrm>
              <a:off x="920061" y="2184330"/>
              <a:ext cx="143999" cy="144001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31526739-0A40-44F6-9BA1-058895B9D0C2}"/>
                </a:ext>
              </a:extLst>
            </p:cNvPr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A564B470-6194-4678-8698-49BB1EAAB3BE}"/>
                </a:ext>
              </a:extLst>
            </p:cNvPr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BF11CC0-44A0-4F44-8A09-2640F110A2FC}"/>
                </a:ext>
              </a:extLst>
            </p:cNvPr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EA0066E6-2538-4838-A33A-1FE82354BDAC}"/>
                </a:ext>
              </a:extLst>
            </p:cNvPr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8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65969E9-2706-456D-8891-5AFF1553E5E4}"/>
              </a:ext>
            </a:extLst>
          </p:cNvPr>
          <p:cNvGrpSpPr/>
          <p:nvPr/>
        </p:nvGrpSpPr>
        <p:grpSpPr>
          <a:xfrm>
            <a:off x="8571586" y="2386114"/>
            <a:ext cx="108000" cy="108000"/>
            <a:chOff x="800943" y="2046063"/>
            <a:chExt cx="356751" cy="348531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4CD18950-EAFF-4314-A077-B5CA10E6C1DD}"/>
                </a:ext>
              </a:extLst>
            </p:cNvPr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D2FD8017-3933-455E-8EA0-46B5F94E1818}"/>
                </a:ext>
              </a:extLst>
            </p:cNvPr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F54536C8-2A20-47E7-B0B3-59F514C93EAD}"/>
                </a:ext>
              </a:extLst>
            </p:cNvPr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4EA8DEC-42F7-4AD3-A66B-5694B6FEB391}"/>
                </a:ext>
              </a:extLst>
            </p:cNvPr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8D78E880-7923-4C11-B3FD-912C93D70CD3}"/>
                </a:ext>
              </a:extLst>
            </p:cNvPr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ADE0E7D6-54F8-418F-90D5-B39602088F8D}"/>
                </a:ext>
              </a:extLst>
            </p:cNvPr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92809AE8-D1ED-4F91-9492-99623B761BCD}"/>
                </a:ext>
              </a:extLst>
            </p:cNvPr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7447E8C0-B3CC-477D-8EBE-B3587A934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56" y="4320261"/>
            <a:ext cx="2015409" cy="1734259"/>
          </a:xfrm>
          <a:prstGeom prst="rect">
            <a:avLst/>
          </a:prstGeom>
        </p:spPr>
      </p:pic>
      <p:pic>
        <p:nvPicPr>
          <p:cNvPr id="81" name="Picture 2" descr="Panneau danger - Signal général - Manutan Expert">
            <a:extLst>
              <a:ext uri="{FF2B5EF4-FFF2-40B4-BE49-F238E27FC236}">
                <a16:creationId xmlns:a16="http://schemas.microsoft.com/office/drawing/2014/main" id="{752386B2-8DBC-43F0-9E6D-9DAD57B7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9052" y="4941697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6A45783B-F5FD-4040-A87F-68489CE8E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425" y="1636682"/>
            <a:ext cx="817780" cy="1558582"/>
          </a:xfrm>
          <a:prstGeom prst="rect">
            <a:avLst/>
          </a:prstGeom>
        </p:spPr>
      </p:pic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E76DCD0D-080B-4E05-A51A-86D83356D3E9}"/>
              </a:ext>
            </a:extLst>
          </p:cNvPr>
          <p:cNvCxnSpPr>
            <a:cxnSpLocks/>
            <a:stCxn id="60" idx="6"/>
          </p:cNvCxnSpPr>
          <p:nvPr/>
        </p:nvCxnSpPr>
        <p:spPr>
          <a:xfrm>
            <a:off x="8625586" y="2326322"/>
            <a:ext cx="2218912" cy="13185"/>
          </a:xfrm>
          <a:prstGeom prst="straightConnector1">
            <a:avLst/>
          </a:prstGeom>
          <a:ln>
            <a:solidFill>
              <a:srgbClr val="87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6ED806C7-D603-4380-BDE9-D70AA76DBDA2}"/>
              </a:ext>
            </a:extLst>
          </p:cNvPr>
          <p:cNvCxnSpPr>
            <a:cxnSpLocks/>
            <a:stCxn id="72" idx="7"/>
          </p:cNvCxnSpPr>
          <p:nvPr/>
        </p:nvCxnSpPr>
        <p:spPr>
          <a:xfrm>
            <a:off x="8637423" y="2456027"/>
            <a:ext cx="212900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0F413D0-5C95-4200-AEC1-F974CCCF6E12}"/>
              </a:ext>
            </a:extLst>
          </p:cNvPr>
          <p:cNvSpPr txBox="1"/>
          <p:nvPr/>
        </p:nvSpPr>
        <p:spPr>
          <a:xfrm>
            <a:off x="935345" y="3668477"/>
            <a:ext cx="337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Buffer-</a:t>
            </a:r>
            <a:r>
              <a:rPr lang="fr-FR" sz="2000" dirty="0" err="1">
                <a:latin typeface="Bahnschrift" panose="020B0502040204020203" pitchFamily="34" charset="0"/>
              </a:rPr>
              <a:t>gas</a:t>
            </a:r>
            <a:r>
              <a:rPr lang="fr-FR" sz="2000" dirty="0"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latin typeface="Bahnschrift" panose="020B0502040204020203" pitchFamily="34" charset="0"/>
              </a:rPr>
              <a:t>cooling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33DCF8F-C880-4509-A851-2FB5AF045374}"/>
              </a:ext>
            </a:extLst>
          </p:cNvPr>
          <p:cNvSpPr txBox="1"/>
          <p:nvPr/>
        </p:nvSpPr>
        <p:spPr>
          <a:xfrm>
            <a:off x="8320662" y="3681445"/>
            <a:ext cx="234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hnschrift" panose="020B0502040204020203" pitchFamily="34" charset="0"/>
              </a:rPr>
              <a:t>Phase </a:t>
            </a:r>
            <a:r>
              <a:rPr lang="fr-FR" sz="2000" dirty="0" err="1">
                <a:latin typeface="Bahnschrift" panose="020B0502040204020203" pitchFamily="34" charset="0"/>
              </a:rPr>
              <a:t>cleaning</a:t>
            </a:r>
            <a:endParaRPr lang="fr-FR" sz="2000" dirty="0">
              <a:latin typeface="Bahnschrift" panose="020B05020402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D26832-5506-40CA-ABF0-10249261F8B5}"/>
              </a:ext>
            </a:extLst>
          </p:cNvPr>
          <p:cNvSpPr txBox="1"/>
          <p:nvPr/>
        </p:nvSpPr>
        <p:spPr>
          <a:xfrm>
            <a:off x="6940894" y="4036409"/>
            <a:ext cx="545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R attendu jusqu’à 10</a:t>
            </a:r>
            <a:r>
              <a:rPr lang="fr-FR" sz="1600" baseline="30000" dirty="0">
                <a:latin typeface="Bahnschrift" panose="020B0502040204020203" pitchFamily="34" charset="0"/>
              </a:rPr>
              <a:t>7 </a:t>
            </a:r>
            <a:r>
              <a:rPr lang="fr-FR" sz="1600" dirty="0">
                <a:latin typeface="Bahnschrift" panose="020B0502040204020203" pitchFamily="34" charset="0"/>
              </a:rPr>
              <a:t>(pour des long temps de piégeage)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669C6D6-FE9B-4004-BDC5-C1157B525A95}"/>
              </a:ext>
            </a:extLst>
          </p:cNvPr>
          <p:cNvSpPr/>
          <p:nvPr/>
        </p:nvSpPr>
        <p:spPr>
          <a:xfrm>
            <a:off x="529642" y="4187630"/>
            <a:ext cx="3284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latin typeface="Nourd-Light" panose="01000000000000000000" pitchFamily="2" charset="0"/>
              </a:rPr>
              <a:t>P. </a:t>
            </a:r>
            <a:r>
              <a:rPr lang="en-GB" sz="1400" i="1" dirty="0" err="1">
                <a:latin typeface="Nourd-Light" panose="01000000000000000000" pitchFamily="2" charset="0"/>
              </a:rPr>
              <a:t>Ascher</a:t>
            </a:r>
            <a:r>
              <a:rPr lang="en-GB" sz="1400" i="1" dirty="0">
                <a:latin typeface="Nourd-Light" panose="01000000000000000000" pitchFamily="2" charset="0"/>
              </a:rPr>
              <a:t>, et al. NIM A </a:t>
            </a:r>
            <a:r>
              <a:rPr lang="en-GB" sz="1400" b="1" i="1" dirty="0">
                <a:latin typeface="Nourd-Light" panose="01000000000000000000" pitchFamily="2" charset="0"/>
              </a:rPr>
              <a:t>1019 </a:t>
            </a:r>
            <a:r>
              <a:rPr lang="en-GB" sz="1400" i="1" dirty="0">
                <a:latin typeface="Nourd-Light" panose="01000000000000000000" pitchFamily="2" charset="0"/>
              </a:rPr>
              <a:t>(2021) 165857</a:t>
            </a:r>
            <a:endParaRPr lang="en-GB" sz="1000" i="1" dirty="0">
              <a:latin typeface="Nourd-Light" panose="01000000000000000000" pitchFamily="2" charset="0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AE83CF0A-2808-4088-B38F-87B93724AD52}"/>
              </a:ext>
            </a:extLst>
          </p:cNvPr>
          <p:cNvSpPr txBox="1"/>
          <p:nvPr/>
        </p:nvSpPr>
        <p:spPr>
          <a:xfrm>
            <a:off x="-100433" y="6511189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720CD52E-AC58-4E62-9A5B-51E833CC5124}"/>
              </a:ext>
            </a:extLst>
          </p:cNvPr>
          <p:cNvSpPr txBox="1"/>
          <p:nvPr/>
        </p:nvSpPr>
        <p:spPr>
          <a:xfrm>
            <a:off x="10600750" y="1149906"/>
            <a:ext cx="897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" panose="020B0502040204020203" pitchFamily="34" charset="0"/>
              </a:rPr>
              <a:t>Iris motorisé</a:t>
            </a:r>
          </a:p>
        </p:txBody>
      </p:sp>
      <p:pic>
        <p:nvPicPr>
          <p:cNvPr id="94" name="Picture 2" descr="Panneau danger - Signal général - Manutan Expert">
            <a:extLst>
              <a:ext uri="{FF2B5EF4-FFF2-40B4-BE49-F238E27FC236}">
                <a16:creationId xmlns:a16="http://schemas.microsoft.com/office/drawing/2014/main" id="{3729B4DC-42A7-4B2A-9D74-C4186383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9052" y="5304317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50C51D67-4AEF-49A7-B6E4-54E1E9CD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29" y="4523876"/>
            <a:ext cx="390475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Panneau danger - Signal général - Manutan Expert">
            <a:extLst>
              <a:ext uri="{FF2B5EF4-FFF2-40B4-BE49-F238E27FC236}">
                <a16:creationId xmlns:a16="http://schemas.microsoft.com/office/drawing/2014/main" id="{BCAEEDE7-9D65-42D9-90D0-66F357D6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3582" y="5637534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F009974E-F39C-4C97-9BBF-90778512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488" y="4933857"/>
            <a:ext cx="390475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Panneau danger - Signal général - Manutan Expert">
            <a:extLst>
              <a:ext uri="{FF2B5EF4-FFF2-40B4-BE49-F238E27FC236}">
                <a16:creationId xmlns:a16="http://schemas.microsoft.com/office/drawing/2014/main" id="{1143C2A1-8583-44E8-9BB1-CC048917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8162" y="1264964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EE49A45-2117-492D-9AA0-8F9B21C118F0}"/>
              </a:ext>
            </a:extLst>
          </p:cNvPr>
          <p:cNvSpPr txBox="1"/>
          <p:nvPr/>
        </p:nvSpPr>
        <p:spPr>
          <a:xfrm>
            <a:off x="9191817" y="6121672"/>
            <a:ext cx="2794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Bahnschrift" panose="020B0502040204020203" pitchFamily="34" charset="0"/>
              </a:rPr>
              <a:t>Détection MCP sensible en position</a:t>
            </a:r>
          </a:p>
        </p:txBody>
      </p:sp>
      <p:pic>
        <p:nvPicPr>
          <p:cNvPr id="101" name="Picture 2" descr="Panneau danger - Signal général - Manutan Expert">
            <a:extLst>
              <a:ext uri="{FF2B5EF4-FFF2-40B4-BE49-F238E27FC236}">
                <a16:creationId xmlns:a16="http://schemas.microsoft.com/office/drawing/2014/main" id="{0CDCD22F-9DFC-40E8-A96F-6D4578D8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7303" y="6168919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23B5880B-A6D8-4FB4-9636-081AA939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418" y="6429449"/>
            <a:ext cx="390475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CB737FD9-104A-4209-84CE-79A3AE538801}"/>
              </a:ext>
            </a:extLst>
          </p:cNvPr>
          <p:cNvSpPr txBox="1"/>
          <p:nvPr/>
        </p:nvSpPr>
        <p:spPr>
          <a:xfrm>
            <a:off x="11407463" y="2019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MCP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456B826B-07A3-421A-AACB-F11E72BD8101}"/>
              </a:ext>
            </a:extLst>
          </p:cNvPr>
          <p:cNvCxnSpPr/>
          <p:nvPr/>
        </p:nvCxnSpPr>
        <p:spPr>
          <a:xfrm>
            <a:off x="11249402" y="2440697"/>
            <a:ext cx="497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32656 0.00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094 -0.0007 C 0.3138 -0.03473 0.31836 -0.05579 0.32344 -0.05579 C 0.32839 -0.05579 0.33307 -0.03473 0.3362 -0.0007 C 0.33307 0.0331 0.32839 0.05509 0.32344 0.05509 C 0.31836 0.05509 0.3138 0.0331 0.31094 -0.0007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C 0.00313 -0.028 0.00821 -0.0456 0.01407 -0.0456 C 0.0194 -0.0456 0.02461 -0.028 0.02813 -4.44444E-6 C 0.02461 0.02755 0.0194 0.04584 0.01407 0.04584 C 0.00821 0.04584 0.00313 0.02755 -2.70833E-6 -4.44444E-6 Z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0972 C -0.0138 -0.01922 -0.00924 -0.04399 -0.00325 -0.04561 C 0.00274 -0.04792 0.00834 -0.02871 0.00899 -0.0007 C 0.00912 0.025 0.00534 0.04907 -0.00026 0.05139 C -0.00534 0.05231 -0.01015 0.03611 -0.01054 0.01226 C -0.01094 -0.00996 -0.00755 -0.03033 -0.00299 -0.03195 C 0.00143 -0.03334 0.00547 -0.02014 0.00586 0.00046 C 0.00612 0.01805 0.00352 0.03588 -0.00039 0.03657 C -0.00377 0.03796 -0.00729 0.02731 -0.00742 0.01134 C -0.00768 -0.00324 -0.00573 -0.01736 -0.00273 -0.01806 C -2.29167E-6 -0.01922 0.00261 -0.01158 0.00274 0.00115 C 0.003 0.01157 0.00156 0.02199 -0.00065 0.02268 C -0.00234 0.02384 -0.00442 0.01921 -0.00455 0.01064 C -0.00469 0.00347 -0.00377 -0.00371 -0.0026 -0.00486 C -0.0013 -0.00486 -0.00026 -0.00278 -0.00013 0.00185 C -2.29167E-6 0.00509 -0.00026 0.00787 -0.00091 0.00902 C -0.00117 0.00972 -0.00117 0.00995 -0.00143 0.00902 " pathEditMode="relative" rAng="0" ptsTypes="AAAAAAAAAAAAAAAAA">
                                      <p:cBhvr>
                                        <p:cTn id="22" dur="5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1412 L 0.36875 0.013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5 -2.22222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218" grpId="0" animBg="1"/>
      <p:bldP spid="226" grpId="0"/>
      <p:bldP spid="12" grpId="0"/>
      <p:bldP spid="91" grpId="0"/>
      <p:bldP spid="9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8BF634D5-7A0D-4A02-AC2D-0143AAE9B390}"/>
              </a:ext>
            </a:extLst>
          </p:cNvPr>
          <p:cNvSpPr/>
          <p:nvPr/>
        </p:nvSpPr>
        <p:spPr>
          <a:xfrm>
            <a:off x="5867228" y="4080278"/>
            <a:ext cx="604428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Mesures de masse : </a:t>
            </a:r>
            <a:r>
              <a:rPr lang="fr-FR" sz="3200" dirty="0" err="1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ToF</a:t>
            </a:r>
            <a:r>
              <a:rPr lang="fr-FR" sz="3200" dirty="0">
                <a:solidFill>
                  <a:srgbClr val="87000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-ICR &amp; PI-ICR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0343B30-9B1B-4BE6-B93B-7D12A298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8987" r="13706"/>
          <a:stretch/>
        </p:blipFill>
        <p:spPr>
          <a:xfrm>
            <a:off x="445476" y="628104"/>
            <a:ext cx="4854034" cy="276769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FC97CC5-AB81-4368-9F0E-D2345CA4FA2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150796" y="2429426"/>
            <a:ext cx="2084019" cy="876745"/>
          </a:xfrm>
          <a:prstGeom prst="straightConnector1">
            <a:avLst/>
          </a:prstGeom>
          <a:ln w="3175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E0C2F95-2BB3-4DD3-86EB-F97D2B05209E}"/>
                  </a:ext>
                </a:extLst>
              </p:cNvPr>
              <p:cNvSpPr/>
              <p:nvPr/>
            </p:nvSpPr>
            <p:spPr>
              <a:xfrm>
                <a:off x="5234815" y="3000734"/>
                <a:ext cx="1378839" cy="610873"/>
              </a:xfrm>
              <a:prstGeom prst="rect">
                <a:avLst/>
              </a:prstGeom>
              <a:ln w="38100">
                <a:solidFill>
                  <a:srgbClr val="87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fr-FR" b="1" i="1">
                          <a:solidFill>
                            <a:srgbClr val="80002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E0C2F95-2BB3-4DD3-86EB-F97D2B0520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15" y="3000734"/>
                <a:ext cx="137883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87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05A42FC2-53EC-4A78-8711-2DDD5D375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26F854-A710-4A00-88F1-146F3F03C085}"/>
              </a:ext>
            </a:extLst>
          </p:cNvPr>
          <p:cNvSpPr txBox="1"/>
          <p:nvPr/>
        </p:nvSpPr>
        <p:spPr>
          <a:xfrm>
            <a:off x="170496" y="4406837"/>
            <a:ext cx="4631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Bahnschrift" panose="020B0502040204020203" pitchFamily="34" charset="0"/>
              </a:rPr>
              <a:t>Optimisation extrêmement fine de très nombreux paramètres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Bahnschrift" panose="020B0502040204020203" pitchFamily="34" charset="0"/>
              </a:rPr>
              <a:t>à faire régulièrement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latin typeface="Bahnschrift" panose="020B0502040204020203" pitchFamily="34" charset="0"/>
              </a:rPr>
              <a:t>Tout à recaractériser au GANIL </a:t>
            </a:r>
          </a:p>
          <a:p>
            <a:r>
              <a:rPr lang="fr-FR" b="1" dirty="0">
                <a:latin typeface="Bahnschrift" panose="020B0502040204020203" pitchFamily="34" charset="0"/>
              </a:rPr>
              <a:t>(</a:t>
            </a:r>
            <a:r>
              <a:rPr lang="fr-FR" b="1" dirty="0">
                <a:latin typeface="Bahnschrift" panose="020B0502040204020203" pitchFamily="34" charset="0"/>
                <a:sym typeface="Wingdings" panose="05000000000000000000" pitchFamily="2" charset="2"/>
              </a:rPr>
              <a:t> tests en source min 1 an)</a:t>
            </a:r>
            <a:endParaRPr lang="fr-FR" b="1" dirty="0">
              <a:latin typeface="Bahnschrift" panose="020B0502040204020203" pitchFamily="34" charset="0"/>
            </a:endParaRPr>
          </a:p>
          <a:p>
            <a:endParaRPr lang="fr-FR" sz="2000" dirty="0">
              <a:latin typeface="Bahnschrift" panose="020B0502040204020203" pitchFamily="34" charset="0"/>
            </a:endParaRPr>
          </a:p>
        </p:txBody>
      </p:sp>
      <p:grpSp>
        <p:nvGrpSpPr>
          <p:cNvPr id="18" name="Group 29">
            <a:extLst>
              <a:ext uri="{FF2B5EF4-FFF2-40B4-BE49-F238E27FC236}">
                <a16:creationId xmlns:a16="http://schemas.microsoft.com/office/drawing/2014/main" id="{BF7CB873-2B90-44DB-9D5F-1C8D56514A35}"/>
              </a:ext>
            </a:extLst>
          </p:cNvPr>
          <p:cNvGrpSpPr/>
          <p:nvPr/>
        </p:nvGrpSpPr>
        <p:grpSpPr>
          <a:xfrm>
            <a:off x="8392250" y="743197"/>
            <a:ext cx="3242739" cy="2775532"/>
            <a:chOff x="5340852" y="1799843"/>
            <a:chExt cx="5246727" cy="4368319"/>
          </a:xfrm>
        </p:grpSpPr>
        <p:pic>
          <p:nvPicPr>
            <p:cNvPr id="20" name="Espace réservé du contenu 5">
              <a:extLst>
                <a:ext uri="{FF2B5EF4-FFF2-40B4-BE49-F238E27FC236}">
                  <a16:creationId xmlns:a16="http://schemas.microsoft.com/office/drawing/2014/main" id="{24237ED6-2BC8-4B0A-BEFF-77B45FF4B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0" t="-5799" r="-1619" b="1"/>
            <a:stretch/>
          </p:blipFill>
          <p:spPr>
            <a:xfrm>
              <a:off x="5340852" y="1799843"/>
              <a:ext cx="5246727" cy="43683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Ellipse 8">
              <a:extLst>
                <a:ext uri="{FF2B5EF4-FFF2-40B4-BE49-F238E27FC236}">
                  <a16:creationId xmlns:a16="http://schemas.microsoft.com/office/drawing/2014/main" id="{06A5F27B-0327-4054-A2C3-163773C4A678}"/>
                </a:ext>
              </a:extLst>
            </p:cNvPr>
            <p:cNvSpPr/>
            <p:nvPr/>
          </p:nvSpPr>
          <p:spPr>
            <a:xfrm>
              <a:off x="7335767" y="2949939"/>
              <a:ext cx="480060" cy="4648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3" name="Ellipse 9">
              <a:extLst>
                <a:ext uri="{FF2B5EF4-FFF2-40B4-BE49-F238E27FC236}">
                  <a16:creationId xmlns:a16="http://schemas.microsoft.com/office/drawing/2014/main" id="{A77F1F4D-A693-4157-9ACD-3354D0934241}"/>
                </a:ext>
              </a:extLst>
            </p:cNvPr>
            <p:cNvSpPr/>
            <p:nvPr/>
          </p:nvSpPr>
          <p:spPr>
            <a:xfrm>
              <a:off x="8321982" y="3493745"/>
              <a:ext cx="644144" cy="603588"/>
            </a:xfrm>
            <a:prstGeom prst="ellipse">
              <a:avLst/>
            </a:prstGeom>
            <a:noFill/>
            <a:ln w="38100">
              <a:solidFill>
                <a:srgbClr val="80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4" name="Ellipse 10">
              <a:extLst>
                <a:ext uri="{FF2B5EF4-FFF2-40B4-BE49-F238E27FC236}">
                  <a16:creationId xmlns:a16="http://schemas.microsoft.com/office/drawing/2014/main" id="{28A66BD5-F269-4E53-8171-80C143A099CB}"/>
                </a:ext>
              </a:extLst>
            </p:cNvPr>
            <p:cNvSpPr/>
            <p:nvPr/>
          </p:nvSpPr>
          <p:spPr>
            <a:xfrm>
              <a:off x="6063474" y="3085272"/>
              <a:ext cx="747715" cy="710267"/>
            </a:xfrm>
            <a:prstGeom prst="ellipse">
              <a:avLst/>
            </a:prstGeom>
            <a:noFill/>
            <a:ln w="38100">
              <a:solidFill>
                <a:srgbClr val="009A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cxnSp>
          <p:nvCxnSpPr>
            <p:cNvPr id="25" name="Connecteur droit 11">
              <a:extLst>
                <a:ext uri="{FF2B5EF4-FFF2-40B4-BE49-F238E27FC236}">
                  <a16:creationId xmlns:a16="http://schemas.microsoft.com/office/drawing/2014/main" id="{72E84356-7000-445D-A1B4-1B6BB98167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429" y="3171679"/>
              <a:ext cx="1156544" cy="27506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12">
              <a:extLst>
                <a:ext uri="{FF2B5EF4-FFF2-40B4-BE49-F238E27FC236}">
                  <a16:creationId xmlns:a16="http://schemas.microsoft.com/office/drawing/2014/main" id="{845A4D9E-5B4B-44D5-9AA6-91076D54838A}"/>
                </a:ext>
              </a:extLst>
            </p:cNvPr>
            <p:cNvCxnSpPr>
              <a:cxnSpLocks/>
            </p:cNvCxnSpPr>
            <p:nvPr/>
          </p:nvCxnSpPr>
          <p:spPr>
            <a:xfrm>
              <a:off x="7555570" y="3175768"/>
              <a:ext cx="1088485" cy="60119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e libre 13">
              <a:extLst>
                <a:ext uri="{FF2B5EF4-FFF2-40B4-BE49-F238E27FC236}">
                  <a16:creationId xmlns:a16="http://schemas.microsoft.com/office/drawing/2014/main" id="{2A8E1C8A-4771-43BB-A4CF-B162D3223B13}"/>
                </a:ext>
              </a:extLst>
            </p:cNvPr>
            <p:cNvSpPr/>
            <p:nvPr/>
          </p:nvSpPr>
          <p:spPr>
            <a:xfrm>
              <a:off x="7054677" y="3283167"/>
              <a:ext cx="899639" cy="344320"/>
            </a:xfrm>
            <a:custGeom>
              <a:avLst/>
              <a:gdLst>
                <a:gd name="connsiteX0" fmla="*/ 116840 w 202403"/>
                <a:gd name="connsiteY0" fmla="*/ 421640 h 421640"/>
                <a:gd name="connsiteX1" fmla="*/ 198120 w 202403"/>
                <a:gd name="connsiteY1" fmla="*/ 177800 h 421640"/>
                <a:gd name="connsiteX2" fmla="*/ 0 w 202403"/>
                <a:gd name="connsiteY2" fmla="*/ 0 h 421640"/>
                <a:gd name="connsiteX0" fmla="*/ 116840 w 188335"/>
                <a:gd name="connsiteY0" fmla="*/ 421640 h 421640"/>
                <a:gd name="connsiteX1" fmla="*/ 182880 w 188335"/>
                <a:gd name="connsiteY1" fmla="*/ 142240 h 421640"/>
                <a:gd name="connsiteX2" fmla="*/ 0 w 188335"/>
                <a:gd name="connsiteY2" fmla="*/ 0 h 421640"/>
                <a:gd name="connsiteX0" fmla="*/ 116840 w 186485"/>
                <a:gd name="connsiteY0" fmla="*/ 421640 h 421640"/>
                <a:gd name="connsiteX1" fmla="*/ 182880 w 186485"/>
                <a:gd name="connsiteY1" fmla="*/ 142240 h 421640"/>
                <a:gd name="connsiteX2" fmla="*/ 0 w 186485"/>
                <a:gd name="connsiteY2" fmla="*/ 0 h 421640"/>
                <a:gd name="connsiteX0" fmla="*/ 116840 w 177286"/>
                <a:gd name="connsiteY0" fmla="*/ 421640 h 421640"/>
                <a:gd name="connsiteX1" fmla="*/ 172720 w 177286"/>
                <a:gd name="connsiteY1" fmla="*/ 162560 h 421640"/>
                <a:gd name="connsiteX2" fmla="*/ 0 w 177286"/>
                <a:gd name="connsiteY2" fmla="*/ 0 h 421640"/>
                <a:gd name="connsiteX0" fmla="*/ 116840 w 175338"/>
                <a:gd name="connsiteY0" fmla="*/ 421640 h 421640"/>
                <a:gd name="connsiteX1" fmla="*/ 172720 w 175338"/>
                <a:gd name="connsiteY1" fmla="*/ 162560 h 421640"/>
                <a:gd name="connsiteX2" fmla="*/ 0 w 175338"/>
                <a:gd name="connsiteY2" fmla="*/ 0 h 421640"/>
                <a:gd name="connsiteX0" fmla="*/ 116840 w 151366"/>
                <a:gd name="connsiteY0" fmla="*/ 421640 h 421640"/>
                <a:gd name="connsiteX1" fmla="*/ 140960 w 151366"/>
                <a:gd name="connsiteY1" fmla="*/ 179705 h 421640"/>
                <a:gd name="connsiteX2" fmla="*/ 0 w 151366"/>
                <a:gd name="connsiteY2" fmla="*/ 0 h 421640"/>
                <a:gd name="connsiteX0" fmla="*/ 116840 w 149982"/>
                <a:gd name="connsiteY0" fmla="*/ 421640 h 421640"/>
                <a:gd name="connsiteX1" fmla="*/ 140960 w 149982"/>
                <a:gd name="connsiteY1" fmla="*/ 179705 h 421640"/>
                <a:gd name="connsiteX2" fmla="*/ 0 w 149982"/>
                <a:gd name="connsiteY2" fmla="*/ 0 h 421640"/>
                <a:gd name="connsiteX0" fmla="*/ 0 w 90990"/>
                <a:gd name="connsiteY0" fmla="*/ 504767 h 504767"/>
                <a:gd name="connsiteX1" fmla="*/ 24120 w 90990"/>
                <a:gd name="connsiteY1" fmla="*/ 262832 h 504767"/>
                <a:gd name="connsiteX2" fmla="*/ 58144 w 90990"/>
                <a:gd name="connsiteY2" fmla="*/ 0 h 504767"/>
                <a:gd name="connsiteX0" fmla="*/ 0 w 804922"/>
                <a:gd name="connsiteY0" fmla="*/ 10861 h 359629"/>
                <a:gd name="connsiteX1" fmla="*/ 738052 w 804922"/>
                <a:gd name="connsiteY1" fmla="*/ 358374 h 359629"/>
                <a:gd name="connsiteX2" fmla="*/ 772076 w 804922"/>
                <a:gd name="connsiteY2" fmla="*/ 95542 h 359629"/>
                <a:gd name="connsiteX0" fmla="*/ 0 w 804922"/>
                <a:gd name="connsiteY0" fmla="*/ 0 h 350240"/>
                <a:gd name="connsiteX1" fmla="*/ 738052 w 804922"/>
                <a:gd name="connsiteY1" fmla="*/ 347513 h 350240"/>
                <a:gd name="connsiteX2" fmla="*/ 772076 w 804922"/>
                <a:gd name="connsiteY2" fmla="*/ 84681 h 350240"/>
                <a:gd name="connsiteX0" fmla="*/ 0 w 772076"/>
                <a:gd name="connsiteY0" fmla="*/ 0 h 350240"/>
                <a:gd name="connsiteX1" fmla="*/ 738052 w 772076"/>
                <a:gd name="connsiteY1" fmla="*/ 347513 h 350240"/>
                <a:gd name="connsiteX2" fmla="*/ 772076 w 772076"/>
                <a:gd name="connsiteY2" fmla="*/ 84681 h 350240"/>
                <a:gd name="connsiteX0" fmla="*/ 0 w 842069"/>
                <a:gd name="connsiteY0" fmla="*/ 0 h 350240"/>
                <a:gd name="connsiteX1" fmla="*/ 738052 w 842069"/>
                <a:gd name="connsiteY1" fmla="*/ 347513 h 350240"/>
                <a:gd name="connsiteX2" fmla="*/ 842069 w 842069"/>
                <a:gd name="connsiteY2" fmla="*/ 160251 h 350240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17358"/>
                <a:gd name="connsiteX1" fmla="*/ 430082 w 842069"/>
                <a:gd name="connsiteY1" fmla="*/ 317285 h 317358"/>
                <a:gd name="connsiteX2" fmla="*/ 842069 w 842069"/>
                <a:gd name="connsiteY2" fmla="*/ 160251 h 317358"/>
                <a:gd name="connsiteX0" fmla="*/ 0 w 842069"/>
                <a:gd name="connsiteY0" fmla="*/ 0 h 263915"/>
                <a:gd name="connsiteX1" fmla="*/ 415966 w 842069"/>
                <a:gd name="connsiteY1" fmla="*/ 244895 h 263915"/>
                <a:gd name="connsiteX2" fmla="*/ 842069 w 842069"/>
                <a:gd name="connsiteY2" fmla="*/ 160251 h 263915"/>
                <a:gd name="connsiteX0" fmla="*/ 0 w 842069"/>
                <a:gd name="connsiteY0" fmla="*/ 0 h 267602"/>
                <a:gd name="connsiteX1" fmla="*/ 415966 w 842069"/>
                <a:gd name="connsiteY1" fmla="*/ 244895 h 267602"/>
                <a:gd name="connsiteX2" fmla="*/ 842069 w 842069"/>
                <a:gd name="connsiteY2" fmla="*/ 160251 h 267602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18674"/>
                <a:gd name="connsiteX1" fmla="*/ 385971 w 842069"/>
                <a:gd name="connsiteY1" fmla="*/ 315380 h 318674"/>
                <a:gd name="connsiteX2" fmla="*/ 842069 w 842069"/>
                <a:gd name="connsiteY2" fmla="*/ 160251 h 318674"/>
                <a:gd name="connsiteX0" fmla="*/ 0 w 842069"/>
                <a:gd name="connsiteY0" fmla="*/ 0 h 160251"/>
                <a:gd name="connsiteX1" fmla="*/ 842069 w 842069"/>
                <a:gd name="connsiteY1" fmla="*/ 160251 h 160251"/>
                <a:gd name="connsiteX0" fmla="*/ 0 w 842069"/>
                <a:gd name="connsiteY0" fmla="*/ 0 h 183364"/>
                <a:gd name="connsiteX1" fmla="*/ 842069 w 842069"/>
                <a:gd name="connsiteY1" fmla="*/ 160251 h 183364"/>
                <a:gd name="connsiteX0" fmla="*/ 0 w 842069"/>
                <a:gd name="connsiteY0" fmla="*/ 0 h 328677"/>
                <a:gd name="connsiteX1" fmla="*/ 842069 w 842069"/>
                <a:gd name="connsiteY1" fmla="*/ 160251 h 328677"/>
                <a:gd name="connsiteX0" fmla="*/ 0 w 842069"/>
                <a:gd name="connsiteY0" fmla="*/ 0 h 359925"/>
                <a:gd name="connsiteX1" fmla="*/ 842069 w 842069"/>
                <a:gd name="connsiteY1" fmla="*/ 160251 h 359925"/>
                <a:gd name="connsiteX0" fmla="*/ 0 w 833247"/>
                <a:gd name="connsiteY0" fmla="*/ 0 h 344320"/>
                <a:gd name="connsiteX1" fmla="*/ 833247 w 833247"/>
                <a:gd name="connsiteY1" fmla="*/ 133581 h 34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247" h="344320">
                  <a:moveTo>
                    <a:pt x="0" y="0"/>
                  </a:moveTo>
                  <a:cubicBezTo>
                    <a:pt x="128950" y="430607"/>
                    <a:pt x="672537" y="436399"/>
                    <a:pt x="833247" y="133581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17">
                  <a:extLst>
                    <a:ext uri="{FF2B5EF4-FFF2-40B4-BE49-F238E27FC236}">
                      <a16:creationId xmlns:a16="http://schemas.microsoft.com/office/drawing/2014/main" id="{573A2D63-2B47-4658-B95E-8E535986DA07}"/>
                    </a:ext>
                  </a:extLst>
                </p:cNvPr>
                <p:cNvSpPr txBox="1"/>
                <p:nvPr/>
              </p:nvSpPr>
              <p:spPr>
                <a:xfrm>
                  <a:off x="7455057" y="3584169"/>
                  <a:ext cx="543110" cy="435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latin typeface="Nourd-Regular" panose="01000000000000000000"/>
                  </a:endParaRPr>
                </a:p>
              </p:txBody>
            </p:sp>
          </mc:Choice>
          <mc:Fallback xmlns="">
            <p:sp>
              <p:nvSpPr>
                <p:cNvPr id="38" name="ZoneTexte 17">
                  <a:extLst>
                    <a:ext uri="{FF2B5EF4-FFF2-40B4-BE49-F238E27FC236}">
                      <a16:creationId xmlns:a16="http://schemas.microsoft.com/office/drawing/2014/main" id="{AFACA9CB-8084-4C50-ACA4-E6C95B73F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5057" y="3584169"/>
                  <a:ext cx="543110" cy="435960"/>
                </a:xfrm>
                <a:prstGeom prst="rect">
                  <a:avLst/>
                </a:prstGeom>
                <a:blipFill>
                  <a:blip r:embed="rId7"/>
                  <a:stretch>
                    <a:fillRect l="-14545" r="-5455"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19">
              <a:extLst>
                <a:ext uri="{FF2B5EF4-FFF2-40B4-BE49-F238E27FC236}">
                  <a16:creationId xmlns:a16="http://schemas.microsoft.com/office/drawing/2014/main" id="{F4DBB6AF-BC07-472A-8F20-40E82C191C0B}"/>
                </a:ext>
              </a:extLst>
            </p:cNvPr>
            <p:cNvSpPr txBox="1"/>
            <p:nvPr/>
          </p:nvSpPr>
          <p:spPr>
            <a:xfrm>
              <a:off x="5796857" y="3867777"/>
              <a:ext cx="2520402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9A44"/>
                  </a:solidFill>
                  <a:latin typeface="Nourd-Regular" panose="01000000000000000000" pitchFamily="2" charset="0"/>
                </a:rPr>
                <a:t>Reduced cyclotron</a:t>
              </a:r>
            </a:p>
          </p:txBody>
        </p:sp>
        <p:sp>
          <p:nvSpPr>
            <p:cNvPr id="30" name="ZoneTexte 21">
              <a:extLst>
                <a:ext uri="{FF2B5EF4-FFF2-40B4-BE49-F238E27FC236}">
                  <a16:creationId xmlns:a16="http://schemas.microsoft.com/office/drawing/2014/main" id="{308BF607-6FCB-42AB-9897-660AAC9E0C71}"/>
                </a:ext>
              </a:extLst>
            </p:cNvPr>
            <p:cNvSpPr txBox="1"/>
            <p:nvPr/>
          </p:nvSpPr>
          <p:spPr>
            <a:xfrm>
              <a:off x="8173114" y="4103070"/>
              <a:ext cx="1644579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880000"/>
                  </a:solidFill>
                  <a:latin typeface="Nourd-Regular" panose="01000000000000000000" pitchFamily="2" charset="0"/>
                </a:rPr>
                <a:t>Magnetron</a:t>
              </a:r>
              <a:endParaRPr lang="en-GB" sz="1600" b="1" dirty="0">
                <a:solidFill>
                  <a:srgbClr val="880000"/>
                </a:solidFill>
                <a:latin typeface="Nourd-Regular" panose="01000000000000000000" pitchFamily="2" charset="0"/>
              </a:endParaRPr>
            </a:p>
          </p:txBody>
        </p:sp>
        <p:sp>
          <p:nvSpPr>
            <p:cNvPr id="31" name="ZoneTexte 22">
              <a:extLst>
                <a:ext uri="{FF2B5EF4-FFF2-40B4-BE49-F238E27FC236}">
                  <a16:creationId xmlns:a16="http://schemas.microsoft.com/office/drawing/2014/main" id="{1D550E7D-4427-4882-BF0C-FC12A8868B02}"/>
                </a:ext>
              </a:extLst>
            </p:cNvPr>
            <p:cNvSpPr txBox="1"/>
            <p:nvPr/>
          </p:nvSpPr>
          <p:spPr>
            <a:xfrm>
              <a:off x="7263410" y="2559890"/>
              <a:ext cx="1096594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Nourd-Regular" panose="01000000000000000000" pitchFamily="2" charset="0"/>
                </a:rPr>
                <a:t>Center</a:t>
              </a:r>
              <a:endParaRPr lang="en-GB" sz="1600" b="1" dirty="0">
                <a:latin typeface="Nourd-Regular" panose="01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1">
                  <a:extLst>
                    <a:ext uri="{FF2B5EF4-FFF2-40B4-BE49-F238E27FC236}">
                      <a16:creationId xmlns:a16="http://schemas.microsoft.com/office/drawing/2014/main" id="{8A256B71-EE3B-4178-BE3E-2E118D5054A1}"/>
                    </a:ext>
                  </a:extLst>
                </p:cNvPr>
                <p:cNvSpPr txBox="1"/>
                <p:nvPr/>
              </p:nvSpPr>
              <p:spPr>
                <a:xfrm>
                  <a:off x="7408237" y="1934124"/>
                  <a:ext cx="2368416" cy="5812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</m:oMath>
                  </a14:m>
                  <a:r>
                    <a:rPr lang="en-GB" dirty="0">
                      <a:latin typeface="Nourd-Regular" panose="01000000000000000000" pitchFamily="2" charset="0"/>
                    </a:rPr>
                    <a:t> = 100 </a:t>
                  </a:r>
                  <a:r>
                    <a:rPr lang="en-GB" dirty="0" err="1">
                      <a:latin typeface="Nourd-Regular" panose="01000000000000000000" pitchFamily="2" charset="0"/>
                    </a:rPr>
                    <a:t>ms</a:t>
                  </a:r>
                  <a:endParaRPr lang="en-GB" dirty="0">
                    <a:latin typeface="Nourd-Regular" panose="01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42" name="ZoneTexte 1">
                  <a:extLst>
                    <a:ext uri="{FF2B5EF4-FFF2-40B4-BE49-F238E27FC236}">
                      <a16:creationId xmlns:a16="http://schemas.microsoft.com/office/drawing/2014/main" id="{58E943E0-8303-450A-A158-52675DB5A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8237" y="1934124"/>
                  <a:ext cx="2368416" cy="581280"/>
                </a:xfrm>
                <a:prstGeom prst="rect">
                  <a:avLst/>
                </a:prstGeom>
                <a:blipFill>
                  <a:blip r:embed="rId9"/>
                  <a:stretch>
                    <a:fillRect t="-8197" r="-291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8D76B3-DA0C-4185-95EE-38F855810E8B}"/>
                  </a:ext>
                </a:extLst>
              </p:cNvPr>
              <p:cNvSpPr/>
              <p:nvPr/>
            </p:nvSpPr>
            <p:spPr>
              <a:xfrm>
                <a:off x="6376539" y="2232171"/>
                <a:ext cx="2005806" cy="338554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fi-FI" sz="1600" b="1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sz="1600" b="1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1" i="1" kern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i-FI" sz="1600" b="1" i="1" ker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1600" b="1" i="1" kern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b>
                      <m:sSubPr>
                        <m:ctrlP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r>
                  <a:rPr lang="fr-FR" sz="1600" b="1" i="1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fr-FR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fr-FR" sz="1600" b="1" i="1" kern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8D76B3-DA0C-4185-95EE-38F855810E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539" y="2232171"/>
                <a:ext cx="2005806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D64A956-DBF7-43C7-9BF5-8C0EE35A2D5B}"/>
              </a:ext>
            </a:extLst>
          </p:cNvPr>
          <p:cNvCxnSpPr>
            <a:cxnSpLocks/>
            <a:stCxn id="34" idx="2"/>
            <a:endCxn id="5" idx="3"/>
          </p:cNvCxnSpPr>
          <p:nvPr/>
        </p:nvCxnSpPr>
        <p:spPr>
          <a:xfrm flipH="1">
            <a:off x="6613654" y="2570725"/>
            <a:ext cx="765788" cy="735446"/>
          </a:xfrm>
          <a:prstGeom prst="straightConnector1">
            <a:avLst/>
          </a:prstGeom>
          <a:ln w="3175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EAAD4DE8-FE19-4752-A9AF-1237A39F8E3E}"/>
              </a:ext>
            </a:extLst>
          </p:cNvPr>
          <p:cNvSpPr txBox="1"/>
          <p:nvPr/>
        </p:nvSpPr>
        <p:spPr>
          <a:xfrm>
            <a:off x="12700" y="6508414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AD61BFF-1DF9-4BAB-BADC-B3253524E8F3}"/>
              </a:ext>
            </a:extLst>
          </p:cNvPr>
          <p:cNvSpPr txBox="1"/>
          <p:nvPr/>
        </p:nvSpPr>
        <p:spPr>
          <a:xfrm>
            <a:off x="6255520" y="4147791"/>
            <a:ext cx="5655992" cy="1888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Dérive du champ magnétique (bobine chaude &lt;1ppb /h)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Champ magnétique homogène (&lt;ppm)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Tensions DC stables et précises (ISEG EHS F205n)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Fluctuations température et pression (études en cours)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Bahnschrift" panose="020B0502040204020203" pitchFamily="34" charset="0"/>
              </a:rPr>
              <a:t>Alignement champ E et B</a:t>
            </a:r>
          </a:p>
        </p:txBody>
      </p:sp>
      <p:pic>
        <p:nvPicPr>
          <p:cNvPr id="48" name="Picture 2" descr="Panneau danger - Signal général - Manutan Expert">
            <a:extLst>
              <a:ext uri="{FF2B5EF4-FFF2-40B4-BE49-F238E27FC236}">
                <a16:creationId xmlns:a16="http://schemas.microsoft.com/office/drawing/2014/main" id="{57B7BA31-07F1-4B6E-932C-6C3430AD7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6427" y="4253534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anneau danger - Signal général - Manutan Expert">
            <a:extLst>
              <a:ext uri="{FF2B5EF4-FFF2-40B4-BE49-F238E27FC236}">
                <a16:creationId xmlns:a16="http://schemas.microsoft.com/office/drawing/2014/main" id="{8D60C1DB-DC4D-4F27-B189-4F8D83F4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1452" y="5712860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anneau danger - Signal général - Manutan Expert">
            <a:extLst>
              <a:ext uri="{FF2B5EF4-FFF2-40B4-BE49-F238E27FC236}">
                <a16:creationId xmlns:a16="http://schemas.microsoft.com/office/drawing/2014/main" id="{912FD5C1-8C9A-4C91-A1FE-52F57B5E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0069" y="4598496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anneau danger - Signal général - Manutan Expert">
            <a:extLst>
              <a:ext uri="{FF2B5EF4-FFF2-40B4-BE49-F238E27FC236}">
                <a16:creationId xmlns:a16="http://schemas.microsoft.com/office/drawing/2014/main" id="{EC863F72-491D-47D2-BDE2-F7A8FB4A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8505" y="4967191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35C617-7174-43BB-98DC-FA8B9BB73774}"/>
              </a:ext>
            </a:extLst>
          </p:cNvPr>
          <p:cNvSpPr txBox="1"/>
          <p:nvPr/>
        </p:nvSpPr>
        <p:spPr>
          <a:xfrm>
            <a:off x="522658" y="3448125"/>
            <a:ext cx="358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Résultats excellents avec des précisions sur la masse de 2e-9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45D7530-13D1-44B7-B8EB-631DD7383278}"/>
              </a:ext>
            </a:extLst>
          </p:cNvPr>
          <p:cNvSpPr txBox="1"/>
          <p:nvPr/>
        </p:nvSpPr>
        <p:spPr>
          <a:xfrm>
            <a:off x="8305111" y="3731049"/>
            <a:ext cx="358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" panose="020B0502040204020203" pitchFamily="34" charset="0"/>
              </a:rPr>
              <a:t>En cours d’optimisation</a:t>
            </a:r>
          </a:p>
        </p:txBody>
      </p:sp>
      <p:pic>
        <p:nvPicPr>
          <p:cNvPr id="54" name="Picture 2" descr="Panneau danger - Signal général - Manutan Expert">
            <a:extLst>
              <a:ext uri="{FF2B5EF4-FFF2-40B4-BE49-F238E27FC236}">
                <a16:creationId xmlns:a16="http://schemas.microsoft.com/office/drawing/2014/main" id="{36B6CF67-CE95-4672-AE6F-13C695409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1481" y="5340489"/>
            <a:ext cx="28451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9197C5C1-B334-4150-8C01-F17747A9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447" y="4207493"/>
            <a:ext cx="390475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EPICS IOC (PSM Power Supply Modules) - EPICS IOC for Power Supply Modules -  CAEN - Tools for Discovery">
            <a:extLst>
              <a:ext uri="{FF2B5EF4-FFF2-40B4-BE49-F238E27FC236}">
                <a16:creationId xmlns:a16="http://schemas.microsoft.com/office/drawing/2014/main" id="{2D3F06F9-5228-4298-88DC-B5EE25D7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98" y="4912080"/>
            <a:ext cx="390475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489E56D-623F-465C-8BE7-66FE019EE401}"/>
              </a:ext>
            </a:extLst>
          </p:cNvPr>
          <p:cNvSpPr txBox="1"/>
          <p:nvPr/>
        </p:nvSpPr>
        <p:spPr>
          <a:xfrm>
            <a:off x="850982" y="725389"/>
            <a:ext cx="1141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870000"/>
                </a:solidFill>
                <a:latin typeface="Bahnschrift" panose="020B0502040204020203" pitchFamily="34" charset="0"/>
              </a:rPr>
              <a:t>ToF</a:t>
            </a:r>
            <a:r>
              <a:rPr lang="fr-FR" sz="2000" b="1" dirty="0">
                <a:solidFill>
                  <a:srgbClr val="870000"/>
                </a:solidFill>
                <a:latin typeface="Bahnschrift" panose="020B0502040204020203" pitchFamily="34" charset="0"/>
              </a:rPr>
              <a:t>-ICR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0149C48-CF02-4ED5-A7B1-53D9DB4427F5}"/>
              </a:ext>
            </a:extLst>
          </p:cNvPr>
          <p:cNvSpPr txBox="1"/>
          <p:nvPr/>
        </p:nvSpPr>
        <p:spPr>
          <a:xfrm>
            <a:off x="8781237" y="743812"/>
            <a:ext cx="973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70000"/>
                </a:solidFill>
                <a:latin typeface="Bahnschrift" panose="020B0502040204020203" pitchFamily="34" charset="0"/>
              </a:rPr>
              <a:t>PI-ICR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E1F9618-6B72-4C1B-BD90-923DD1B6592D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8382345" y="2058959"/>
            <a:ext cx="1471742" cy="342489"/>
          </a:xfrm>
          <a:prstGeom prst="straightConnector1">
            <a:avLst/>
          </a:prstGeom>
          <a:ln w="31750">
            <a:solidFill>
              <a:srgbClr val="87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Bahnschrift" panose="020B0502040204020203" pitchFamily="34" charset="0"/>
                <a:ea typeface="CMU Sans Serif" panose="02000603000000000000" pitchFamily="2" charset="0"/>
                <a:cs typeface="CMU Sans Serif" panose="02000603000000000000" pitchFamily="2" charset="0"/>
              </a:rPr>
              <a:t>Python Trap Scanner for DESIR (PTSD)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F2DD8-7708-41E4-AB88-91B2DE89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" y="1014661"/>
            <a:ext cx="7978537" cy="48286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41626-B0E3-403B-A270-59511BD4EFF7}"/>
              </a:ext>
            </a:extLst>
          </p:cNvPr>
          <p:cNvSpPr txBox="1"/>
          <p:nvPr/>
        </p:nvSpPr>
        <p:spPr>
          <a:xfrm>
            <a:off x="8233044" y="2142451"/>
            <a:ext cx="36976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Bahnschrift" panose="020B0502040204020203" pitchFamily="34" charset="0"/>
              </a:rPr>
              <a:t>Scan de </a:t>
            </a:r>
            <a:r>
              <a:rPr lang="en-GB" sz="1600" dirty="0" err="1">
                <a:latin typeface="Bahnschrift" panose="020B0502040204020203" pitchFamily="34" charset="0"/>
              </a:rPr>
              <a:t>toutes</a:t>
            </a:r>
            <a:r>
              <a:rPr lang="en-GB" sz="1600" dirty="0">
                <a:latin typeface="Bahnschrift" panose="020B0502040204020203" pitchFamily="34" charset="0"/>
              </a:rPr>
              <a:t> les variables EPICS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err="1">
                <a:latin typeface="Bahnschrift" panose="020B0502040204020203" pitchFamily="34" charset="0"/>
              </a:rPr>
              <a:t>Contrôle</a:t>
            </a:r>
            <a:r>
              <a:rPr lang="en-GB" sz="1600" dirty="0">
                <a:latin typeface="Bahnschrift" panose="020B0502040204020203" pitchFamily="34" charset="0"/>
              </a:rPr>
              <a:t> la </a:t>
            </a:r>
            <a:r>
              <a:rPr lang="en-GB" sz="1600" dirty="0" err="1">
                <a:latin typeface="Bahnschrift" panose="020B0502040204020203" pitchFamily="34" charset="0"/>
              </a:rPr>
              <a:t>séquence</a:t>
            </a:r>
            <a:r>
              <a:rPr lang="en-GB" sz="1600" dirty="0">
                <a:latin typeface="Bahnschrift" panose="020B0502040204020203" pitchFamily="34" charset="0"/>
              </a:rPr>
              <a:t> </a:t>
            </a:r>
            <a:r>
              <a:rPr lang="en-GB" sz="1600" dirty="0" err="1">
                <a:latin typeface="Bahnschrift" panose="020B0502040204020203" pitchFamily="34" charset="0"/>
              </a:rPr>
              <a:t>temporelle</a:t>
            </a: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Bahnschrift" panose="020B0502040204020203" pitchFamily="34" charset="0"/>
              </a:rPr>
              <a:t>Acquisition du signal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Bahnschrift" panose="020B0502040204020203" pitchFamily="34" charset="0"/>
              </a:rPr>
              <a:t>Reconstruction de la position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Bahnschrift" panose="020B0502040204020203" pitchFamily="34" charset="0"/>
              </a:rPr>
              <a:t>Fitting et gating des </a:t>
            </a:r>
            <a:r>
              <a:rPr lang="en-US" sz="1600" dirty="0" err="1">
                <a:latin typeface="Bahnschrift" panose="020B0502040204020203" pitchFamily="34" charset="0"/>
              </a:rPr>
              <a:t>spectres</a:t>
            </a:r>
            <a:endParaRPr lang="en-US" sz="1600" dirty="0">
              <a:latin typeface="Bahnschrift" panose="020B0502040204020203" pitchFamily="34" charset="0"/>
            </a:endParaRPr>
          </a:p>
          <a:p>
            <a:endParaRPr lang="en-GB" sz="1600" dirty="0">
              <a:latin typeface="Bahnschrift" panose="020B0502040204020203" pitchFamily="34" charset="0"/>
            </a:endParaRPr>
          </a:p>
          <a:p>
            <a:endParaRPr lang="en-GB" sz="1600" dirty="0">
              <a:latin typeface="Bahnschrift" panose="020B0502040204020203" pitchFamily="34" charset="0"/>
            </a:endParaRPr>
          </a:p>
          <a:p>
            <a:r>
              <a:rPr lang="en-GB" sz="1600" dirty="0">
                <a:latin typeface="Bahnschrift" panose="020B0502040204020203" pitchFamily="34" charset="0"/>
              </a:rPr>
              <a:t>Adaptable à </a:t>
            </a:r>
            <a:r>
              <a:rPr lang="en-GB" sz="1600" dirty="0" err="1">
                <a:latin typeface="Bahnschrift" panose="020B0502040204020203" pitchFamily="34" charset="0"/>
              </a:rPr>
              <a:t>d’autres</a:t>
            </a:r>
            <a:r>
              <a:rPr lang="en-GB" sz="1600" dirty="0">
                <a:latin typeface="Bahnschrift" panose="020B0502040204020203" pitchFamily="34" charset="0"/>
              </a:rPr>
              <a:t> setups DESIR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A41DC-01EC-4275-B8AD-AD72EC66A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00" y="72787"/>
            <a:ext cx="2087010" cy="2087010"/>
          </a:xfrm>
          <a:prstGeom prst="ellipse">
            <a:avLst/>
          </a:prstGeom>
          <a:ln w="63500" cap="rnd">
            <a:solidFill>
              <a:srgbClr val="80002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815BE2-E1F6-497F-A5CD-A8C46D0EB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2"/>
            <a:ext cx="1245607" cy="5974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2C1A6F-39CF-4A0D-98E7-EBC0E73D5D26}"/>
              </a:ext>
            </a:extLst>
          </p:cNvPr>
          <p:cNvSpPr txBox="1"/>
          <p:nvPr/>
        </p:nvSpPr>
        <p:spPr>
          <a:xfrm>
            <a:off x="-11575" y="6107484"/>
            <a:ext cx="692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D. </a:t>
            </a:r>
            <a:r>
              <a:rPr lang="fr-FR" i="1" dirty="0" err="1"/>
              <a:t>Atanasov</a:t>
            </a:r>
            <a:r>
              <a:rPr lang="fr-FR" i="1" dirty="0"/>
              <a:t>, M. </a:t>
            </a:r>
            <a:r>
              <a:rPr lang="fr-FR" i="1" dirty="0" err="1"/>
              <a:t>Flayol</a:t>
            </a:r>
            <a:r>
              <a:rPr lang="fr-FR" i="1" dirty="0"/>
              <a:t>, G. Guignard, </a:t>
            </a:r>
            <a:r>
              <a:rPr lang="fr-FR" b="1" i="1" dirty="0"/>
              <a:t>E. Rey-</a:t>
            </a:r>
            <a:r>
              <a:rPr lang="fr-FR" b="1" i="1" dirty="0" err="1"/>
              <a:t>herme</a:t>
            </a:r>
            <a:r>
              <a:rPr lang="fr-FR" i="1" dirty="0"/>
              <a:t>, C. </a:t>
            </a:r>
            <a:r>
              <a:rPr lang="fr-FR" i="1" dirty="0" err="1"/>
              <a:t>Roumegou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A65296-CF2C-4A26-BD39-8A1EE92DDD1D}"/>
              </a:ext>
            </a:extLst>
          </p:cNvPr>
          <p:cNvSpPr txBox="1"/>
          <p:nvPr/>
        </p:nvSpPr>
        <p:spPr>
          <a:xfrm>
            <a:off x="12700" y="6519172"/>
            <a:ext cx="1216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Bahnschrift" panose="020B0502040204020203" pitchFamily="34" charset="0"/>
              </a:rPr>
              <a:t>Séminaire DESIR 5-6 février 2026 – Pauline Ascher LP2iB</a:t>
            </a:r>
          </a:p>
        </p:txBody>
      </p:sp>
    </p:spTree>
    <p:extLst>
      <p:ext uri="{BB962C8B-B14F-4D97-AF65-F5344CB8AC3E}">
        <p14:creationId xmlns:p14="http://schemas.microsoft.com/office/powerpoint/2010/main" val="12228599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46881</TotalTime>
  <Words>835</Words>
  <Application>Microsoft Office PowerPoint</Application>
  <PresentationFormat>Grand écran</PresentationFormat>
  <Paragraphs>178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Cambria Math</vt:lpstr>
      <vt:lpstr>CMU Sans Serif</vt:lpstr>
      <vt:lpstr>Estrangelo Edessa</vt:lpstr>
      <vt:lpstr>Nourd-Light</vt:lpstr>
      <vt:lpstr>Nourd-Regular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ascher</dc:creator>
  <cp:lastModifiedBy>pauline ascher</cp:lastModifiedBy>
  <cp:revision>251</cp:revision>
  <dcterms:created xsi:type="dcterms:W3CDTF">2024-01-24T14:03:35Z</dcterms:created>
  <dcterms:modified xsi:type="dcterms:W3CDTF">2026-02-05T13:00:41Z</dcterms:modified>
</cp:coreProperties>
</file>