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66" r:id="rId4"/>
    <p:sldId id="367" r:id="rId5"/>
    <p:sldId id="368" r:id="rId6"/>
    <p:sldId id="3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FA"/>
    <a:srgbClr val="2559FF"/>
    <a:srgbClr val="ECF1FA"/>
    <a:srgbClr val="40BF13"/>
    <a:srgbClr val="49D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C1AD-967C-404E-A5BB-9802B68CFA2A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5DCDD-6EA8-4628-B41F-545D083FAE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93512" y="6492875"/>
            <a:ext cx="2098488" cy="365125"/>
          </a:xfrm>
        </p:spPr>
        <p:txBody>
          <a:bodyPr/>
          <a:lstStyle>
            <a:lvl1pPr>
              <a:defRPr sz="1400" b="1"/>
            </a:lvl1pPr>
          </a:lstStyle>
          <a:p>
            <a:fld id="{4F3A1388-EA6F-5A4A-9016-7AFDB6309D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4"/>
          <p:cNvSpPr txBox="1">
            <a:spLocks/>
          </p:cNvSpPr>
          <p:nvPr userDrawn="1"/>
        </p:nvSpPr>
        <p:spPr>
          <a:xfrm>
            <a:off x="3338404" y="0"/>
            <a:ext cx="5174655" cy="525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algn="ctr"/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0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0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3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6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AA22-FE3C-4C94-B2C8-83F0A8BDB59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9AE1-49B3-42F4-AE7E-9915D1513B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70444" y="1020726"/>
            <a:ext cx="80485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</a:rPr>
              <a:t>Status of </a:t>
            </a:r>
            <a:r>
              <a:rPr lang="en-GB" sz="4000" b="1" dirty="0" smtClean="0">
                <a:solidFill>
                  <a:srgbClr val="C00000"/>
                </a:solidFill>
              </a:rPr>
              <a:t>DESIR Identification Station</a:t>
            </a:r>
            <a:endParaRPr lang="en-GB" sz="4000" b="1" dirty="0" smtClean="0">
              <a:solidFill>
                <a:srgbClr val="C00000"/>
              </a:solidFill>
            </a:endParaRPr>
          </a:p>
          <a:p>
            <a:pPr algn="ctr"/>
            <a:endParaRPr lang="en-GB" sz="4000" b="1" dirty="0">
              <a:solidFill>
                <a:srgbClr val="C00000"/>
              </a:solidFill>
            </a:endParaRPr>
          </a:p>
          <a:p>
            <a:pPr algn="ctr"/>
            <a:r>
              <a:rPr lang="en-GB" sz="4000" b="1" dirty="0" smtClean="0"/>
              <a:t>Bertram Blank, Philippe </a:t>
            </a:r>
            <a:r>
              <a:rPr lang="en-GB" sz="4000" b="1" dirty="0" err="1" smtClean="0"/>
              <a:t>Alfaurt</a:t>
            </a:r>
            <a:endParaRPr lang="en-GB" sz="4000" b="1" dirty="0" smtClean="0"/>
          </a:p>
          <a:p>
            <a:pPr algn="ctr"/>
            <a:r>
              <a:rPr lang="en-GB" sz="2800" b="1" dirty="0" smtClean="0"/>
              <a:t>LP2i Bordeaux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err="1" smtClean="0"/>
              <a:t>Séminaire</a:t>
            </a:r>
            <a:r>
              <a:rPr lang="en-GB" sz="2800" b="1" dirty="0" smtClean="0"/>
              <a:t> DESIR, 05/02/2026</a:t>
            </a:r>
            <a:endParaRPr lang="en-GB" sz="2800" b="1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E0177B34-A9AE-4623-8C12-49763A81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17" y="3909164"/>
            <a:ext cx="1791961" cy="9612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425" y="63025"/>
            <a:ext cx="1525678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2559FF"/>
                </a:solidFill>
                <a:latin typeface="Verdana" pitchFamily="34" charset="0"/>
              </a:rPr>
              <a:t>P</a:t>
            </a:r>
            <a:r>
              <a:rPr lang="fr-FR" sz="2000" b="1" dirty="0" smtClean="0">
                <a:solidFill>
                  <a:srgbClr val="2559FF"/>
                </a:solidFill>
                <a:latin typeface="Verdana" pitchFamily="34" charset="0"/>
              </a:rPr>
              <a:t>roject of an Identification station for DESIR</a:t>
            </a:r>
            <a:endParaRPr lang="fr-FR" sz="2000" b="1" dirty="0">
              <a:solidFill>
                <a:srgbClr val="2559FF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30968" y="806110"/>
            <a:ext cx="10336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station at the entrance of DESIR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installed at the very entrance of DESIR, before the GPIB</a:t>
            </a:r>
            <a:endParaRPr lang="en-GB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main beam line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integration </a:t>
            </a:r>
            <a:r>
              <a:rPr lang="en-GB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optics study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be done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 retractable to intercept the beam or leave it passing to DESIR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 valve to separate the DESIR beam line from the tape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independent moves for the tape: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collection point to a (second) measurement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second measurement point to the tape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detection: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scintillator coupled to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 sz="20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(electrically cooled) germanium detector for </a:t>
            </a:r>
            <a:r>
              <a:rPr lang="en-GB" sz="20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add silicon detector for protons or </a:t>
            </a:r>
            <a:r>
              <a:rPr lang="en-GB" sz="20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</a:t>
            </a:r>
          </a:p>
          <a:p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two detection positions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at collection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after tape transport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sure, it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needed;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nevertheless be foreseen?</a:t>
            </a:r>
          </a:p>
        </p:txBody>
      </p:sp>
    </p:spTree>
    <p:extLst>
      <p:ext uri="{BB962C8B-B14F-4D97-AF65-F5344CB8AC3E}">
        <p14:creationId xmlns:p14="http://schemas.microsoft.com/office/powerpoint/2010/main" val="33005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59FF"/>
                </a:solidFill>
                <a:latin typeface="Verdana" pitchFamily="34" charset="0"/>
              </a:rPr>
              <a:t>Project of a development plan</a:t>
            </a:r>
            <a:endParaRPr lang="en-US" sz="2000" b="1" dirty="0">
              <a:solidFill>
                <a:srgbClr val="2559FF"/>
              </a:solidFill>
              <a:latin typeface="Verdana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36" y="664514"/>
            <a:ext cx="8927555" cy="61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59FF"/>
                </a:solidFill>
                <a:latin typeface="Verdana" pitchFamily="34" charset="0"/>
              </a:rPr>
              <a:t>Situation upon arrival at LP2iB today’s status</a:t>
            </a:r>
            <a:endParaRPr lang="en-US" sz="2000" b="1" dirty="0">
              <a:solidFill>
                <a:srgbClr val="2559FF"/>
              </a:solidFill>
              <a:latin typeface="Verdana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r="12210"/>
          <a:stretch/>
        </p:blipFill>
        <p:spPr bwMode="auto">
          <a:xfrm>
            <a:off x="456912" y="747841"/>
            <a:ext cx="2782678" cy="5610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2"/>
          <a:stretch/>
        </p:blipFill>
        <p:spPr>
          <a:xfrm>
            <a:off x="7206363" y="753803"/>
            <a:ext cx="2392971" cy="55953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67" y="747841"/>
            <a:ext cx="2586477" cy="56013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08" y="747840"/>
            <a:ext cx="2440990" cy="560610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8008" y="6492875"/>
            <a:ext cx="1182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Upon arrival in Bordeaux…..                   …now equipped with new mechanics, new motors, new control system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034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1388-EA6F-5A4A-9016-7AFDB6309DC3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0825" y="250825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en-US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2559FF"/>
                </a:solidFill>
                <a:latin typeface="Verdana" pitchFamily="34" charset="0"/>
              </a:rPr>
              <a:t>Present status / to-do list</a:t>
            </a:r>
            <a:endParaRPr lang="en-US" sz="2000" b="1" dirty="0">
              <a:solidFill>
                <a:srgbClr val="2559FF"/>
              </a:solidFill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7904" y="649354"/>
            <a:ext cx="10808483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wheels can be control by control system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“coordinated” movement of the different motors yet</a:t>
            </a:r>
          </a:p>
          <a:p>
            <a:pPr lvl="1">
              <a:lnSpc>
                <a:spcPct val="95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 difficult part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mechanical development started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 to do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anufacturing to be done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system to be designed and purchased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to DESIR control has to be thought of and worked out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system has to be developed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 has to be implemented: two FASTER systems are available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stimated budget: 60 k€ (including vacuum system: 15 k€, no DAQ, no detectors),</a:t>
            </a:r>
          </a:p>
          <a:p>
            <a:pPr>
              <a:lnSpc>
                <a:spcPct val="95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25 k€ already invested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verything developed at LP2iB, delivered to DESIR,</a:t>
            </a:r>
          </a:p>
          <a:p>
            <a:pPr>
              <a:lnSpc>
                <a:spcPct val="95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development in 2026, installation in 2027</a:t>
            </a:r>
          </a:p>
        </p:txBody>
      </p:sp>
    </p:spTree>
    <p:extLst>
      <p:ext uri="{BB962C8B-B14F-4D97-AF65-F5344CB8AC3E}">
        <p14:creationId xmlns:p14="http://schemas.microsoft.com/office/powerpoint/2010/main" val="5318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0" y="0"/>
            <a:ext cx="12191440" cy="6858000"/>
            <a:chOff x="0" y="0"/>
            <a:chExt cx="7257" cy="4082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136" y="0"/>
              <a:ext cx="0" cy="40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0" y="136"/>
              <a:ext cx="725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50825" y="239940"/>
            <a:ext cx="11940615" cy="400110"/>
          </a:xfrm>
          <a:prstGeom prst="rect">
            <a:avLst/>
          </a:prstGeom>
          <a:solidFill>
            <a:srgbClr val="DDEEF3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B1D1E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>
                <a:solidFill>
                  <a:srgbClr val="6DAAE1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fr-FR" sz="2000" b="1" dirty="0" smtClean="0">
                <a:solidFill>
                  <a:srgbClr val="256DAF"/>
                </a:solidFill>
                <a:latin typeface="Verdana" pitchFamily="34" charset="0"/>
                <a:cs typeface="Arial" charset="0"/>
              </a:rPr>
              <a:t>•</a:t>
            </a:r>
            <a:r>
              <a:rPr lang="fr-FR" sz="2000" b="1" dirty="0" smtClean="0">
                <a:solidFill>
                  <a:srgbClr val="FF3300"/>
                </a:solidFill>
                <a:latin typeface="Verdana" pitchFamily="34" charset="0"/>
              </a:rPr>
              <a:t> </a:t>
            </a:r>
            <a:endParaRPr lang="fr-FR" b="1" dirty="0">
              <a:solidFill>
                <a:srgbClr val="2559FF"/>
              </a:solidFill>
              <a:latin typeface="Verdana" pitchFamily="34" charset="0"/>
            </a:endParaRPr>
          </a:p>
        </p:txBody>
      </p:sp>
      <p:sp>
        <p:nvSpPr>
          <p:cNvPr id="31" name="Espace réservé du contenu 1"/>
          <p:cNvSpPr txBox="1">
            <a:spLocks/>
          </p:cNvSpPr>
          <p:nvPr/>
        </p:nvSpPr>
        <p:spPr>
          <a:xfrm>
            <a:off x="5699993" y="2942911"/>
            <a:ext cx="6503795" cy="4244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349721" y="2967335"/>
            <a:ext cx="749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for </a:t>
            </a:r>
            <a:r>
              <a:rPr lang="fr-F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</a:t>
            </a:r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attention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794" y="4632971"/>
            <a:ext cx="1936030" cy="10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9" y="4850713"/>
            <a:ext cx="2437229" cy="5188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80" y="4718225"/>
            <a:ext cx="1702352" cy="833067"/>
          </a:xfrm>
          <a:prstGeom prst="rect">
            <a:avLst/>
          </a:prstGeom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2502" y="4712666"/>
            <a:ext cx="1238476" cy="10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32" y="4700985"/>
            <a:ext cx="1384164" cy="9500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88" y="5841643"/>
            <a:ext cx="1074839" cy="5506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28" y="5840587"/>
            <a:ext cx="1458828" cy="3572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6" b="35277"/>
          <a:stretch/>
        </p:blipFill>
        <p:spPr>
          <a:xfrm>
            <a:off x="9908726" y="5823953"/>
            <a:ext cx="1558883" cy="36253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7" b="31628"/>
          <a:stretch/>
        </p:blipFill>
        <p:spPr>
          <a:xfrm>
            <a:off x="3578747" y="5752602"/>
            <a:ext cx="1416832" cy="5239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29923" r="12515" b="40310"/>
          <a:stretch/>
        </p:blipFill>
        <p:spPr>
          <a:xfrm>
            <a:off x="5100146" y="5792641"/>
            <a:ext cx="1742422" cy="467242"/>
          </a:xfrm>
          <a:prstGeom prst="rect">
            <a:avLst/>
          </a:prstGeom>
        </p:spPr>
      </p:pic>
      <p:pic>
        <p:nvPicPr>
          <p:cNvPr id="20" name="Picture 22" descr="lm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8385" y="5731153"/>
            <a:ext cx="1295625" cy="5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456949" y="5667200"/>
            <a:ext cx="1773866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331</Words>
  <Application>Microsoft Office PowerPoint</Application>
  <PresentationFormat>Grand écran</PresentationFormat>
  <Paragraphs>57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Ubuntu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bertram blank</dc:creator>
  <cp:lastModifiedBy>bertram blank</cp:lastModifiedBy>
  <cp:revision>157</cp:revision>
  <dcterms:created xsi:type="dcterms:W3CDTF">2024-11-25T16:20:24Z</dcterms:created>
  <dcterms:modified xsi:type="dcterms:W3CDTF">2026-02-05T07:52:21Z</dcterms:modified>
</cp:coreProperties>
</file>