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06" r:id="rId2"/>
    <p:sldId id="376" r:id="rId3"/>
    <p:sldId id="372" r:id="rId4"/>
    <p:sldId id="386" r:id="rId5"/>
    <p:sldId id="385" r:id="rId6"/>
    <p:sldId id="381" r:id="rId7"/>
    <p:sldId id="398" r:id="rId8"/>
    <p:sldId id="405" r:id="rId9"/>
    <p:sldId id="404" r:id="rId10"/>
    <p:sldId id="410" r:id="rId11"/>
    <p:sldId id="413" r:id="rId12"/>
    <p:sldId id="412" r:id="rId13"/>
    <p:sldId id="411" r:id="rId14"/>
    <p:sldId id="393" r:id="rId15"/>
    <p:sldId id="377" r:id="rId16"/>
    <p:sldId id="414" r:id="rId17"/>
    <p:sldId id="389" r:id="rId18"/>
    <p:sldId id="390" r:id="rId19"/>
    <p:sldId id="401" r:id="rId20"/>
    <p:sldId id="397" r:id="rId21"/>
    <p:sldId id="391" r:id="rId22"/>
    <p:sldId id="375" r:id="rId23"/>
    <p:sldId id="396" r:id="rId24"/>
    <p:sldId id="400" r:id="rId25"/>
    <p:sldId id="402" r:id="rId26"/>
    <p:sldId id="379" r:id="rId27"/>
  </p:sldIdLst>
  <p:sldSz cx="12192000" cy="6858000"/>
  <p:notesSz cx="6735763" cy="9866313"/>
  <p:embeddedFontLst>
    <p:embeddedFont>
      <p:font typeface="Arial Narrow" panose="020B060602020203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Roboto" panose="02000000000000000000" pitchFamily="2" charset="0"/>
      <p:regular r:id="rId35"/>
      <p:bold r:id="rId3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oitre Marjorie" initials="CM" lastIdx="3" clrIdx="0">
    <p:extLst>
      <p:ext uri="{19B8F6BF-5375-455C-9EA6-DF929625EA0E}">
        <p15:presenceInfo xmlns:p15="http://schemas.microsoft.com/office/powerpoint/2012/main" userId="S-1-5-21-4214520284-2192796274-1834499735-97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4"/>
    <a:srgbClr val="CACDDE"/>
    <a:srgbClr val="EEF8FF"/>
    <a:srgbClr val="261F4D"/>
    <a:srgbClr val="49436A"/>
    <a:srgbClr val="1D1D74"/>
    <a:srgbClr val="60A3B3"/>
    <a:srgbClr val="004A97"/>
    <a:srgbClr val="7030A0"/>
    <a:srgbClr val="D115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89677" autoAdjust="0"/>
  </p:normalViewPr>
  <p:slideViewPr>
    <p:cSldViewPr snapToGrid="0" showGuides="1">
      <p:cViewPr varScale="1">
        <p:scale>
          <a:sx n="75" d="100"/>
          <a:sy n="75" d="100"/>
        </p:scale>
        <p:origin x="1013" y="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‹#›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05/02/2026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12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46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752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939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73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Difficultés: </a:t>
            </a:r>
            <a:r>
              <a:rPr lang="fr-FR" dirty="0" err="1"/>
              <a:t>diag</a:t>
            </a:r>
            <a:r>
              <a:rPr lang="fr-FR" dirty="0"/>
              <a:t> DN100 + très sensible aux fluctuations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3412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Pantechnik</a:t>
            </a:r>
            <a:endParaRPr lang="fr-FR" dirty="0"/>
          </a:p>
          <a:p>
            <a:r>
              <a:rPr lang="fr-FR" dirty="0"/>
              <a:t>Software Arthur – mesure quantitative</a:t>
            </a:r>
          </a:p>
          <a:p>
            <a:r>
              <a:rPr lang="fr-FR" dirty="0"/>
              <a:t>Mode </a:t>
            </a:r>
            <a:r>
              <a:rPr lang="fr-FR" dirty="0" err="1"/>
              <a:t>bunché</a:t>
            </a:r>
            <a:r>
              <a:rPr lang="fr-FR" dirty="0"/>
              <a:t>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026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4897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C3AFE-51F1-62EA-752C-024AC9D39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5B46483-ED54-6F1F-7CF8-609D188E0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BD40ADE-EACD-820D-DEF0-B47068975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049B59-B7D3-614B-805A-2F058342C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218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09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EF797BAD-7F59-4223-80B2-8BE32F104B84}" type="datetime1">
              <a:rPr lang="fr-FR" smtClean="0"/>
              <a:t>05/02/2026</a:t>
            </a:fld>
            <a:endParaRPr lang="fr-FR" dirty="0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89FA67CF-9BFA-41C1-A7F1-F5C1B89087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E3963B51-8F76-4A31-8E4D-32C7DE003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36004DB1-1B19-420A-9144-BB68E3052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9634345A-C284-4AB6-9549-F44C79713A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692" y="62272"/>
            <a:ext cx="1896502" cy="40458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753F4D03-33F6-4A64-B362-BAA094AF31CE}"/>
              </a:ext>
            </a:extLst>
          </p:cNvPr>
          <p:cNvSpPr txBox="1"/>
          <p:nvPr userDrawn="1"/>
        </p:nvSpPr>
        <p:spPr>
          <a:xfrm>
            <a:off x="11221279" y="424689"/>
            <a:ext cx="96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DESIR</a:t>
            </a:r>
            <a:endParaRPr lang="fr-FR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B4A6CA90-DA9B-42DF-864F-332D80C18FB5}"/>
              </a:ext>
            </a:extLst>
          </p:cNvPr>
          <p:cNvCxnSpPr/>
          <p:nvPr userDrawn="1"/>
        </p:nvCxnSpPr>
        <p:spPr>
          <a:xfrm flipH="1">
            <a:off x="1" y="655521"/>
            <a:ext cx="11221278" cy="0"/>
          </a:xfrm>
          <a:prstGeom prst="line">
            <a:avLst/>
          </a:prstGeom>
          <a:ln w="28575" cap="flat">
            <a:gradFill flip="none" rotWithShape="1">
              <a:gsLst>
                <a:gs pos="0">
                  <a:srgbClr val="000064"/>
                </a:gs>
                <a:gs pos="100000">
                  <a:schemeClr val="tx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P2iB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910CBB-5736-5162-758E-F1AA6BB2B8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9283" b="6675"/>
          <a:stretch>
            <a:fillRect/>
          </a:stretch>
        </p:blipFill>
        <p:spPr>
          <a:xfrm>
            <a:off x="8194429" y="1422766"/>
            <a:ext cx="3997571" cy="5435234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2188629-2E46-4CAD-AFF0-F9318EB73AA2}"/>
              </a:ext>
            </a:extLst>
          </p:cNvPr>
          <p:cNvCxnSpPr>
            <a:cxnSpLocks/>
          </p:cNvCxnSpPr>
          <p:nvPr userDrawn="1"/>
        </p:nvCxnSpPr>
        <p:spPr>
          <a:xfrm flipH="1">
            <a:off x="2" y="655521"/>
            <a:ext cx="12191998" cy="0"/>
          </a:xfrm>
          <a:prstGeom prst="line">
            <a:avLst/>
          </a:prstGeom>
          <a:ln w="28575" cap="flat">
            <a:gradFill flip="none" rotWithShape="1">
              <a:gsLst>
                <a:gs pos="100000">
                  <a:srgbClr val="000064"/>
                </a:gs>
                <a:gs pos="0">
                  <a:srgbClr val="000064"/>
                </a:gs>
                <a:gs pos="50000">
                  <a:schemeClr val="tx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818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P2iB-GANI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910CBB-5736-5162-758E-F1AA6BB2B8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5601" r="6402" b="6675"/>
          <a:stretch>
            <a:fillRect/>
          </a:stretch>
        </p:blipFill>
        <p:spPr>
          <a:xfrm>
            <a:off x="-1" y="2033836"/>
            <a:ext cx="2988988" cy="4824163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A57794DE-EE14-4810-8326-7DA529E10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7E3B48FF-A3E8-447B-A558-B5B04C753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8EC0CD0-AF65-4EFE-9128-A42D7827CD08}"/>
              </a:ext>
            </a:extLst>
          </p:cNvPr>
          <p:cNvSpPr txBox="1"/>
          <p:nvPr userDrawn="1"/>
        </p:nvSpPr>
        <p:spPr>
          <a:xfrm>
            <a:off x="11221279" y="470408"/>
            <a:ext cx="96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DESIR</a:t>
            </a:r>
            <a:endParaRPr lang="fr-FR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2188629-2E46-4CAD-AFF0-F9318EB73AA2}"/>
              </a:ext>
            </a:extLst>
          </p:cNvPr>
          <p:cNvCxnSpPr>
            <a:cxnSpLocks/>
            <a:stCxn id="14" idx="1"/>
          </p:cNvCxnSpPr>
          <p:nvPr userDrawn="1"/>
        </p:nvCxnSpPr>
        <p:spPr>
          <a:xfrm flipH="1">
            <a:off x="1927860" y="701241"/>
            <a:ext cx="9293419" cy="0"/>
          </a:xfrm>
          <a:prstGeom prst="line">
            <a:avLst/>
          </a:prstGeom>
          <a:ln w="28575" cap="flat">
            <a:gradFill flip="none" rotWithShape="1">
              <a:gsLst>
                <a:gs pos="100000">
                  <a:srgbClr val="261F4D"/>
                </a:gs>
                <a:gs pos="0">
                  <a:srgbClr val="261F4D"/>
                </a:gs>
                <a:gs pos="53000">
                  <a:schemeClr val="tx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25">
            <a:extLst>
              <a:ext uri="{FF2B5EF4-FFF2-40B4-BE49-F238E27FC236}">
                <a16:creationId xmlns:a16="http://schemas.microsoft.com/office/drawing/2014/main" id="{5331D411-9EE9-6314-ACF4-E595E20D92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4" name="Image 28">
            <a:extLst>
              <a:ext uri="{FF2B5EF4-FFF2-40B4-BE49-F238E27FC236}">
                <a16:creationId xmlns:a16="http://schemas.microsoft.com/office/drawing/2014/main" id="{FF77946D-FBCB-CA15-55C3-F67E36BCCC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2220" y="109897"/>
            <a:ext cx="1927974" cy="411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FB6A73-83BE-0F3D-7C8C-4658095B2E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r="55069"/>
          <a:stretch>
            <a:fillRect/>
          </a:stretch>
        </p:blipFill>
        <p:spPr>
          <a:xfrm>
            <a:off x="36576" y="8932"/>
            <a:ext cx="773248" cy="921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C9E6F5-5BD2-2F5A-C063-B16352E4644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49362" t="60901" r="2984" b="19671"/>
          <a:stretch>
            <a:fillRect/>
          </a:stretch>
        </p:blipFill>
        <p:spPr>
          <a:xfrm>
            <a:off x="857129" y="572808"/>
            <a:ext cx="986911" cy="2154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C0624D-80F4-B6FC-D151-674EB57C1C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44695" t="19778" b="40254"/>
          <a:stretch>
            <a:fillRect/>
          </a:stretch>
        </p:blipFill>
        <p:spPr>
          <a:xfrm>
            <a:off x="738462" y="54472"/>
            <a:ext cx="1418434" cy="54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3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u numéro de diapositive 3">
            <a:extLst>
              <a:ext uri="{FF2B5EF4-FFF2-40B4-BE49-F238E27FC236}">
                <a16:creationId xmlns:a16="http://schemas.microsoft.com/office/drawing/2014/main" id="{748DC8AC-36E4-4DCE-BEE6-36E453B544D2}"/>
              </a:ext>
            </a:extLst>
          </p:cNvPr>
          <p:cNvSpPr txBox="1">
            <a:spLocks/>
          </p:cNvSpPr>
          <p:nvPr userDrawn="1"/>
        </p:nvSpPr>
        <p:spPr>
          <a:xfrm>
            <a:off x="692426" y="6317432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rgbClr val="1D1D74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8" name="Espace réservé de la date 1">
            <a:extLst>
              <a:ext uri="{FF2B5EF4-FFF2-40B4-BE49-F238E27FC236}">
                <a16:creationId xmlns:a16="http://schemas.microsoft.com/office/drawing/2014/main" id="{67A20810-0E2A-4ED0-9B8C-10510EAFB60C}"/>
              </a:ext>
            </a:extLst>
          </p:cNvPr>
          <p:cNvSpPr txBox="1">
            <a:spLocks/>
          </p:cNvSpPr>
          <p:nvPr userDrawn="1"/>
        </p:nvSpPr>
        <p:spPr>
          <a:xfrm>
            <a:off x="9696450" y="6320506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b="0" i="0" kern="1200">
                <a:solidFill>
                  <a:srgbClr val="1D1D74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05/02/2026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284"/>
            <a:ext cx="7421891" cy="655236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ED7D3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11221279" y="424689"/>
            <a:ext cx="96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D1D74"/>
                </a:solidFill>
                <a:latin typeface="Arial Narrow" panose="020B0606020202030204" pitchFamily="34" charset="0"/>
              </a:rPr>
              <a:t>DESIR</a:t>
            </a:r>
            <a:endParaRPr lang="fr-FR" sz="2000" dirty="0">
              <a:solidFill>
                <a:srgbClr val="1D1D74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Connecteur droit 9"/>
          <p:cNvCxnSpPr/>
          <p:nvPr userDrawn="1"/>
        </p:nvCxnSpPr>
        <p:spPr>
          <a:xfrm flipH="1">
            <a:off x="1" y="655521"/>
            <a:ext cx="11221278" cy="0"/>
          </a:xfrm>
          <a:prstGeom prst="line">
            <a:avLst/>
          </a:prstGeom>
          <a:ln w="28575" cap="flat">
            <a:gradFill flip="none" rotWithShape="1">
              <a:gsLst>
                <a:gs pos="46000">
                  <a:srgbClr val="9494BD"/>
                </a:gs>
                <a:gs pos="0">
                  <a:schemeClr val="bg1"/>
                </a:gs>
                <a:gs pos="100000">
                  <a:srgbClr val="1D1D74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30" y="40121"/>
            <a:ext cx="1889990" cy="403198"/>
          </a:xfrm>
          <a:prstGeom prst="rect">
            <a:avLst/>
          </a:prstGeom>
        </p:spPr>
      </p:pic>
      <p:cxnSp>
        <p:nvCxnSpPr>
          <p:cNvPr id="17" name="Connecteur droit 16"/>
          <p:cNvCxnSpPr/>
          <p:nvPr userDrawn="1"/>
        </p:nvCxnSpPr>
        <p:spPr>
          <a:xfrm flipH="1">
            <a:off x="1" y="6318000"/>
            <a:ext cx="12189100" cy="0"/>
          </a:xfrm>
          <a:prstGeom prst="line">
            <a:avLst/>
          </a:prstGeom>
          <a:ln w="28575" cap="flat">
            <a:gradFill flip="none" rotWithShape="1">
              <a:gsLst>
                <a:gs pos="74000">
                  <a:srgbClr val="F9FCFF"/>
                </a:gs>
                <a:gs pos="0">
                  <a:srgbClr val="EEF8FF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FFDDEEE8-61C8-41C2-B877-AD7D1C9F4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1469" t="16107" r="9482" b="17184"/>
          <a:stretch/>
        </p:blipFill>
        <p:spPr>
          <a:xfrm>
            <a:off x="9227672" y="40121"/>
            <a:ext cx="773952" cy="4218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53D01A-1DD2-4396-9C13-C326222DC5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65783" y="28221"/>
            <a:ext cx="867458" cy="426875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03DB950-35C7-4E40-9DE0-93BFF8C432F7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5347" y="40121"/>
            <a:ext cx="0" cy="384568"/>
          </a:xfrm>
          <a:prstGeom prst="line">
            <a:avLst/>
          </a:prstGeom>
          <a:ln w="12700" cap="flat">
            <a:solidFill>
              <a:srgbClr val="0000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0795A7B0-7513-A41E-FC33-2D75A9CF0BD3}"/>
              </a:ext>
            </a:extLst>
          </p:cNvPr>
          <p:cNvSpPr txBox="1">
            <a:spLocks/>
          </p:cNvSpPr>
          <p:nvPr userDrawn="1"/>
        </p:nvSpPr>
        <p:spPr>
          <a:xfrm>
            <a:off x="1199408" y="6317716"/>
            <a:ext cx="4032992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rgbClr val="1D1D74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Séminaire technique DESIR – </a:t>
            </a:r>
            <a:r>
              <a:rPr lang="fr-FR" b="1" dirty="0"/>
              <a:t>GPIB</a:t>
            </a:r>
            <a:r>
              <a:rPr lang="fr-FR" dirty="0"/>
              <a:t> – Corentin Roumegou</a:t>
            </a:r>
          </a:p>
        </p:txBody>
      </p: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_LP2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BC8F0E-1612-AF89-7966-248D650F63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59" t="3082" r="58227" b="3743"/>
          <a:stretch>
            <a:fillRect/>
          </a:stretch>
        </p:blipFill>
        <p:spPr>
          <a:xfrm>
            <a:off x="10496047" y="18583"/>
            <a:ext cx="467223" cy="597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64AC2C-362C-27EC-9921-B4F3D34DE0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1909" b="17478"/>
          <a:stretch>
            <a:fillRect/>
          </a:stretch>
        </p:blipFill>
        <p:spPr>
          <a:xfrm>
            <a:off x="7754979" y="1970176"/>
            <a:ext cx="4437021" cy="4887824"/>
          </a:xfrm>
          <a:prstGeom prst="rect">
            <a:avLst/>
          </a:prstGeom>
        </p:spPr>
      </p:pic>
      <p:sp>
        <p:nvSpPr>
          <p:cNvPr id="30" name="Espace réservé du numéro de diapositive 3">
            <a:extLst>
              <a:ext uri="{FF2B5EF4-FFF2-40B4-BE49-F238E27FC236}">
                <a16:creationId xmlns:a16="http://schemas.microsoft.com/office/drawing/2014/main" id="{748DC8AC-36E4-4DCE-BEE6-36E453B544D2}"/>
              </a:ext>
            </a:extLst>
          </p:cNvPr>
          <p:cNvSpPr txBox="1">
            <a:spLocks/>
          </p:cNvSpPr>
          <p:nvPr userDrawn="1"/>
        </p:nvSpPr>
        <p:spPr>
          <a:xfrm>
            <a:off x="692426" y="6317432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rgbClr val="1D1D74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8" name="Espace réservé de la date 1">
            <a:extLst>
              <a:ext uri="{FF2B5EF4-FFF2-40B4-BE49-F238E27FC236}">
                <a16:creationId xmlns:a16="http://schemas.microsoft.com/office/drawing/2014/main" id="{67A20810-0E2A-4ED0-9B8C-10510EAFB60C}"/>
              </a:ext>
            </a:extLst>
          </p:cNvPr>
          <p:cNvSpPr txBox="1">
            <a:spLocks/>
          </p:cNvSpPr>
          <p:nvPr userDrawn="1"/>
        </p:nvSpPr>
        <p:spPr>
          <a:xfrm>
            <a:off x="9696450" y="6320506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b="0" i="0" kern="1200">
                <a:solidFill>
                  <a:srgbClr val="1D1D74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05/02/2026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284"/>
            <a:ext cx="7421891" cy="655236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rgbClr val="ED7D3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ZoneTexte 8"/>
          <p:cNvSpPr txBox="1"/>
          <p:nvPr userDrawn="1"/>
        </p:nvSpPr>
        <p:spPr>
          <a:xfrm>
            <a:off x="11221279" y="424689"/>
            <a:ext cx="96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D1D74"/>
                </a:solidFill>
                <a:latin typeface="Arial Narrow" panose="020B0606020202030204" pitchFamily="34" charset="0"/>
              </a:rPr>
              <a:t>DESIR</a:t>
            </a:r>
            <a:endParaRPr lang="fr-FR" sz="2000" dirty="0">
              <a:solidFill>
                <a:srgbClr val="1D1D74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Connecteur droit 9"/>
          <p:cNvCxnSpPr/>
          <p:nvPr userDrawn="1"/>
        </p:nvCxnSpPr>
        <p:spPr>
          <a:xfrm flipH="1">
            <a:off x="1" y="655521"/>
            <a:ext cx="11221278" cy="0"/>
          </a:xfrm>
          <a:prstGeom prst="line">
            <a:avLst/>
          </a:prstGeom>
          <a:ln w="28575" cap="flat">
            <a:gradFill flip="none" rotWithShape="1">
              <a:gsLst>
                <a:gs pos="46000">
                  <a:srgbClr val="9494BD"/>
                </a:gs>
                <a:gs pos="0">
                  <a:schemeClr val="bg1"/>
                </a:gs>
                <a:gs pos="100000">
                  <a:srgbClr val="1D1D74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 userDrawn="1"/>
        </p:nvCxnSpPr>
        <p:spPr>
          <a:xfrm flipH="1">
            <a:off x="1" y="6318000"/>
            <a:ext cx="12189100" cy="0"/>
          </a:xfrm>
          <a:prstGeom prst="line">
            <a:avLst/>
          </a:prstGeom>
          <a:ln w="28575" cap="flat">
            <a:gradFill flip="none" rotWithShape="1">
              <a:gsLst>
                <a:gs pos="74000">
                  <a:srgbClr val="F9FCFF"/>
                </a:gs>
                <a:gs pos="0">
                  <a:srgbClr val="EEF8FF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2B53D01A-1DD2-4396-9C13-C326222DC5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09963" y="18582"/>
            <a:ext cx="1213336" cy="597082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03DB950-35C7-4E40-9DE0-93BFF8C432F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6627" y="117219"/>
            <a:ext cx="0" cy="384568"/>
          </a:xfrm>
          <a:prstGeom prst="line">
            <a:avLst/>
          </a:prstGeom>
          <a:ln w="12700" cap="flat">
            <a:solidFill>
              <a:srgbClr val="0000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ce réservé du pied de page 2">
            <a:extLst>
              <a:ext uri="{FF2B5EF4-FFF2-40B4-BE49-F238E27FC236}">
                <a16:creationId xmlns:a16="http://schemas.microsoft.com/office/drawing/2014/main" id="{19B1E759-4DC4-4DA4-9719-CDD33A26968B}"/>
              </a:ext>
            </a:extLst>
          </p:cNvPr>
          <p:cNvSpPr txBox="1">
            <a:spLocks/>
          </p:cNvSpPr>
          <p:nvPr userDrawn="1"/>
        </p:nvSpPr>
        <p:spPr>
          <a:xfrm>
            <a:off x="1199408" y="6317716"/>
            <a:ext cx="4032992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rgbClr val="1D1D74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Séminaire technique DESIR – </a:t>
            </a:r>
            <a:r>
              <a:rPr lang="fr-FR" b="1" dirty="0"/>
              <a:t>GPIB</a:t>
            </a:r>
            <a:r>
              <a:rPr lang="fr-FR" dirty="0"/>
              <a:t> – Corentin Roumegou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BCF2ED-485B-84C7-FADB-7FDB1B1916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40211" t="19909" b="39817"/>
          <a:stretch>
            <a:fillRect/>
          </a:stretch>
        </p:blipFill>
        <p:spPr>
          <a:xfrm>
            <a:off x="10982324" y="138334"/>
            <a:ext cx="1153274" cy="3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32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u numéro de diapositive 3">
            <a:extLst>
              <a:ext uri="{FF2B5EF4-FFF2-40B4-BE49-F238E27FC236}">
                <a16:creationId xmlns:a16="http://schemas.microsoft.com/office/drawing/2014/main" id="{748DC8AC-36E4-4DCE-BEE6-36E453B544D2}"/>
              </a:ext>
            </a:extLst>
          </p:cNvPr>
          <p:cNvSpPr txBox="1">
            <a:spLocks/>
          </p:cNvSpPr>
          <p:nvPr userDrawn="1"/>
        </p:nvSpPr>
        <p:spPr>
          <a:xfrm>
            <a:off x="692426" y="6317432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rgbClr val="1D1D74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8" name="Espace réservé de la date 1">
            <a:extLst>
              <a:ext uri="{FF2B5EF4-FFF2-40B4-BE49-F238E27FC236}">
                <a16:creationId xmlns:a16="http://schemas.microsoft.com/office/drawing/2014/main" id="{67A20810-0E2A-4ED0-9B8C-10510EAFB60C}"/>
              </a:ext>
            </a:extLst>
          </p:cNvPr>
          <p:cNvSpPr txBox="1">
            <a:spLocks/>
          </p:cNvSpPr>
          <p:nvPr userDrawn="1"/>
        </p:nvSpPr>
        <p:spPr>
          <a:xfrm>
            <a:off x="9696450" y="6320506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b="0" i="0" kern="1200">
                <a:solidFill>
                  <a:srgbClr val="1D1D74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05/02/2026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11221279" y="424689"/>
            <a:ext cx="96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D1D74"/>
                </a:solidFill>
                <a:latin typeface="Arial Narrow" panose="020B0606020202030204" pitchFamily="34" charset="0"/>
              </a:rPr>
              <a:t>DESIR</a:t>
            </a:r>
            <a:endParaRPr lang="fr-FR" sz="2000" dirty="0">
              <a:solidFill>
                <a:srgbClr val="1D1D74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Connecteur droit 9"/>
          <p:cNvCxnSpPr/>
          <p:nvPr userDrawn="1"/>
        </p:nvCxnSpPr>
        <p:spPr>
          <a:xfrm flipH="1">
            <a:off x="1" y="655521"/>
            <a:ext cx="11221278" cy="0"/>
          </a:xfrm>
          <a:prstGeom prst="line">
            <a:avLst/>
          </a:prstGeom>
          <a:ln w="28575" cap="flat">
            <a:gradFill flip="none" rotWithShape="1">
              <a:gsLst>
                <a:gs pos="46000">
                  <a:srgbClr val="9494BD"/>
                </a:gs>
                <a:gs pos="0">
                  <a:schemeClr val="bg1"/>
                </a:gs>
                <a:gs pos="100000">
                  <a:srgbClr val="1D1D74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30" y="40121"/>
            <a:ext cx="1889990" cy="403198"/>
          </a:xfrm>
          <a:prstGeom prst="rect">
            <a:avLst/>
          </a:prstGeom>
        </p:spPr>
      </p:pic>
      <p:cxnSp>
        <p:nvCxnSpPr>
          <p:cNvPr id="17" name="Connecteur droit 16"/>
          <p:cNvCxnSpPr/>
          <p:nvPr userDrawn="1"/>
        </p:nvCxnSpPr>
        <p:spPr>
          <a:xfrm flipH="1">
            <a:off x="1" y="6318000"/>
            <a:ext cx="12189100" cy="0"/>
          </a:xfrm>
          <a:prstGeom prst="line">
            <a:avLst/>
          </a:prstGeom>
          <a:ln w="28575" cap="flat">
            <a:gradFill flip="none" rotWithShape="1">
              <a:gsLst>
                <a:gs pos="74000">
                  <a:srgbClr val="F9FCFF"/>
                </a:gs>
                <a:gs pos="0">
                  <a:srgbClr val="EEF8FF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6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11/12/29025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Inspection ASNR du 11 décembre 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11221279" y="424689"/>
            <a:ext cx="96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D1D74"/>
                </a:solidFill>
                <a:latin typeface="Arial Narrow" panose="020B0606020202030204" pitchFamily="34" charset="0"/>
              </a:rPr>
              <a:t>DESIR</a:t>
            </a:r>
            <a:endParaRPr lang="fr-FR" sz="2000" dirty="0">
              <a:solidFill>
                <a:srgbClr val="1D1D74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1" y="655521"/>
            <a:ext cx="11221278" cy="0"/>
          </a:xfrm>
          <a:prstGeom prst="line">
            <a:avLst/>
          </a:prstGeom>
          <a:ln w="28575" cap="flat">
            <a:gradFill flip="none" rotWithShape="1">
              <a:gsLst>
                <a:gs pos="46000">
                  <a:srgbClr val="9494BD"/>
                </a:gs>
                <a:gs pos="0">
                  <a:schemeClr val="bg1"/>
                </a:gs>
                <a:gs pos="100000">
                  <a:srgbClr val="1D1D74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30" y="40121"/>
            <a:ext cx="1889990" cy="40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957811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6367750" y="2689315"/>
            <a:ext cx="1685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DESIR</a:t>
            </a:r>
            <a:endParaRPr lang="fr-FR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11/12/2025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0" r:id="rId2"/>
    <p:sldLayoutId id="2147483679" r:id="rId3"/>
    <p:sldLayoutId id="2147483681" r:id="rId4"/>
    <p:sldLayoutId id="2147483675" r:id="rId5"/>
    <p:sldLayoutId id="2147483680" r:id="rId6"/>
    <p:sldLayoutId id="2147483678" r:id="rId7"/>
    <p:sldLayoutId id="2147483676" r:id="rId8"/>
    <p:sldLayoutId id="2147483677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27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35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0.png"/><Relationship Id="rId12" Type="http://schemas.openxmlformats.org/officeDocument/2006/relationships/image" Target="../media/image5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jpeg"/><Relationship Id="rId5" Type="http://schemas.openxmlformats.org/officeDocument/2006/relationships/image" Target="../media/image46.png"/><Relationship Id="rId10" Type="http://schemas.openxmlformats.org/officeDocument/2006/relationships/image" Target="../media/image49.jpeg"/><Relationship Id="rId4" Type="http://schemas.openxmlformats.org/officeDocument/2006/relationships/image" Target="../media/image45.jpe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C75B608-914D-12FC-45C8-9FFE3273F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55347"/>
            <a:ext cx="10801349" cy="2088892"/>
          </a:xfrm>
        </p:spPr>
        <p:txBody>
          <a:bodyPr anchor="ctr">
            <a:normAutofit/>
          </a:bodyPr>
          <a:lstStyle/>
          <a:p>
            <a:pPr algn="ctr"/>
            <a:r>
              <a:rPr lang="fr-FR" sz="4200" dirty="0"/>
              <a:t>Projet SP2 - DESIR</a:t>
            </a:r>
            <a:br>
              <a:rPr lang="fr-FR" sz="4200" dirty="0"/>
            </a:br>
            <a:r>
              <a:rPr lang="fr-FR" sz="4200" dirty="0"/>
              <a:t>Séminaire technique DESIR</a:t>
            </a:r>
            <a:br>
              <a:rPr lang="fr-FR" sz="4200" dirty="0"/>
            </a:br>
            <a:r>
              <a:rPr lang="fr-FR" sz="4200" dirty="0"/>
              <a:t>Caen, 05-06 février 2026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0B365B2E-1913-E25D-2330-C76CEFC9DF6E}"/>
              </a:ext>
            </a:extLst>
          </p:cNvPr>
          <p:cNvSpPr txBox="1">
            <a:spLocks/>
          </p:cNvSpPr>
          <p:nvPr/>
        </p:nvSpPr>
        <p:spPr>
          <a:xfrm>
            <a:off x="695325" y="3553927"/>
            <a:ext cx="10801349" cy="1263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0" b="1" dirty="0">
                <a:solidFill>
                  <a:srgbClr val="CACDDE"/>
                </a:solidFill>
              </a:rPr>
              <a:t>GPIB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84C755-2CED-EB3A-8DDC-91916A907F66}"/>
              </a:ext>
            </a:extLst>
          </p:cNvPr>
          <p:cNvSpPr/>
          <p:nvPr/>
        </p:nvSpPr>
        <p:spPr>
          <a:xfrm>
            <a:off x="4471195" y="6423895"/>
            <a:ext cx="3249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rgbClr val="CACD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Corentin ROUMEGOU, LP2iB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46B570-0046-D4DD-AB87-6810C4A4EA74}"/>
              </a:ext>
            </a:extLst>
          </p:cNvPr>
          <p:cNvSpPr txBox="1"/>
          <p:nvPr/>
        </p:nvSpPr>
        <p:spPr>
          <a:xfrm>
            <a:off x="4236719" y="4661395"/>
            <a:ext cx="3718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i="1" noProof="0" dirty="0">
                <a:solidFill>
                  <a:srgbClr val="CACDDE"/>
                </a:solidFill>
              </a:rPr>
              <a:t>General Purpose Ion Buncher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B039B0-75AC-FEB9-1269-76C01FB42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975" y="0"/>
            <a:ext cx="1312051" cy="64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8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05225-E994-9702-F42C-56C79E476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2B442FE-D676-1B16-2541-0C0E15C57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93206" y="1514095"/>
            <a:ext cx="5595861" cy="419689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565F903-6AD6-FBAB-3D07-8C430243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GPIB @ LP2iB : 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DEEFEF-2BA1-3C90-AB42-4EE00ABBBB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8301" y="1028794"/>
            <a:ext cx="4918500" cy="36928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5099781-18F9-D339-C7C7-40C434D6C023}"/>
              </a:ext>
            </a:extLst>
          </p:cNvPr>
          <p:cNvSpPr txBox="1"/>
          <p:nvPr/>
        </p:nvSpPr>
        <p:spPr>
          <a:xfrm>
            <a:off x="5047133" y="736760"/>
            <a:ext cx="352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1D1D74"/>
                </a:solidFill>
              </a:rPr>
              <a:t>Vue 3D du montage actuel au LP2iB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AF7C9B-5A96-E716-198D-C9B25631F95F}"/>
              </a:ext>
            </a:extLst>
          </p:cNvPr>
          <p:cNvSpPr txBox="1"/>
          <p:nvPr/>
        </p:nvSpPr>
        <p:spPr>
          <a:xfrm>
            <a:off x="3073593" y="752552"/>
            <a:ext cx="12747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200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1D94BD0-CC08-BAEE-88B6-3A413C6B7CE9}"/>
              </a:ext>
            </a:extLst>
          </p:cNvPr>
          <p:cNvSpPr txBox="1"/>
          <p:nvPr/>
        </p:nvSpPr>
        <p:spPr>
          <a:xfrm>
            <a:off x="1668837" y="4461504"/>
            <a:ext cx="1035861" cy="369332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Ampli RF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12E56BB-3231-8604-2536-1D562DCD3107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2011584" y="4106060"/>
            <a:ext cx="175184" cy="35544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2280CDF1-FC24-479F-8293-63C676529D18}"/>
              </a:ext>
            </a:extLst>
          </p:cNvPr>
          <p:cNvSpPr txBox="1"/>
          <p:nvPr/>
        </p:nvSpPr>
        <p:spPr>
          <a:xfrm>
            <a:off x="310472" y="3112616"/>
            <a:ext cx="1035861" cy="369332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Alims DC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02CD381B-2569-5FBA-9D88-961296215F6D}"/>
              </a:ext>
            </a:extLst>
          </p:cNvPr>
          <p:cNvCxnSpPr>
            <a:cxnSpLocks/>
          </p:cNvCxnSpPr>
          <p:nvPr/>
        </p:nvCxnSpPr>
        <p:spPr>
          <a:xfrm>
            <a:off x="1353953" y="3375854"/>
            <a:ext cx="367191" cy="7128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seg High Voltage. Exactly. (@iseg_hv) / Posts / X">
            <a:extLst>
              <a:ext uri="{FF2B5EF4-FFF2-40B4-BE49-F238E27FC236}">
                <a16:creationId xmlns:a16="http://schemas.microsoft.com/office/drawing/2014/main" id="{78FF1960-A529-998F-4F17-7E1E8423B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9" b="27324"/>
          <a:stretch/>
        </p:blipFill>
        <p:spPr bwMode="auto">
          <a:xfrm>
            <a:off x="432775" y="3441180"/>
            <a:ext cx="768044" cy="28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âna RF">
            <a:extLst>
              <a:ext uri="{FF2B5EF4-FFF2-40B4-BE49-F238E27FC236}">
                <a16:creationId xmlns:a16="http://schemas.microsoft.com/office/drawing/2014/main" id="{46A96250-5A5D-A43F-5037-F3F6D13D8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r="10259"/>
          <a:stretch/>
        </p:blipFill>
        <p:spPr bwMode="auto">
          <a:xfrm>
            <a:off x="1758469" y="4762810"/>
            <a:ext cx="845820" cy="341583"/>
          </a:xfrm>
          <a:prstGeom prst="rect">
            <a:avLst/>
          </a:prstGeom>
          <a:gradFill flip="none" rotWithShape="1">
            <a:gsLst>
              <a:gs pos="50000">
                <a:schemeClr val="accent1">
                  <a:lumMod val="0"/>
                  <a:lumOff val="100000"/>
                </a:schemeClr>
              </a:gs>
              <a:gs pos="0">
                <a:schemeClr val="accent1">
                  <a:lumMod val="5000"/>
                  <a:lumOff val="95000"/>
                  <a:alpha val="22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63500"/>
          </a:effec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DDE99952-FDBD-5267-6BF5-66B0D39669DA}"/>
              </a:ext>
            </a:extLst>
          </p:cNvPr>
          <p:cNvSpPr txBox="1"/>
          <p:nvPr/>
        </p:nvSpPr>
        <p:spPr>
          <a:xfrm>
            <a:off x="382604" y="2377240"/>
            <a:ext cx="1010213" cy="553998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Switchs</a:t>
            </a:r>
          </a:p>
          <a:p>
            <a:pPr algn="ctr"/>
            <a:r>
              <a:rPr lang="en-US" sz="1200" dirty="0"/>
              <a:t>(homemade)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BF8E69F-FDC6-AA0B-1286-2CC958EA4382}"/>
              </a:ext>
            </a:extLst>
          </p:cNvPr>
          <p:cNvCxnSpPr>
            <a:cxnSpLocks/>
          </p:cNvCxnSpPr>
          <p:nvPr/>
        </p:nvCxnSpPr>
        <p:spPr>
          <a:xfrm flipV="1">
            <a:off x="1321457" y="2495301"/>
            <a:ext cx="385249" cy="498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CA2164E2-0B91-AFA5-23E1-14612C314466}"/>
              </a:ext>
            </a:extLst>
          </p:cNvPr>
          <p:cNvCxnSpPr>
            <a:cxnSpLocks/>
          </p:cNvCxnSpPr>
          <p:nvPr/>
        </p:nvCxnSpPr>
        <p:spPr>
          <a:xfrm flipH="1">
            <a:off x="10660310" y="2222027"/>
            <a:ext cx="40345" cy="263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606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773E6-0FFA-60DE-7F48-01CD96C77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15CD716-5FEB-0686-B34E-9439C8310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93206" y="1514095"/>
            <a:ext cx="5595861" cy="419689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1A5D00D-88BA-EB33-2D35-5B66A01C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GPIB @ LP2iB : 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6C6D6AD-5CEE-35DF-9E22-1AE36622D4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8301" y="1028794"/>
            <a:ext cx="4918500" cy="36928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BD6F38-9BC4-FE40-A61B-40A527F6687F}"/>
              </a:ext>
            </a:extLst>
          </p:cNvPr>
          <p:cNvSpPr txBox="1"/>
          <p:nvPr/>
        </p:nvSpPr>
        <p:spPr>
          <a:xfrm>
            <a:off x="5047133" y="736760"/>
            <a:ext cx="352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1D1D74"/>
                </a:solidFill>
              </a:rPr>
              <a:t>Vue 3D du montage actuel au LP2iB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79D724-313C-F5B0-52DD-6597C8F2645C}"/>
              </a:ext>
            </a:extLst>
          </p:cNvPr>
          <p:cNvSpPr txBox="1"/>
          <p:nvPr/>
        </p:nvSpPr>
        <p:spPr>
          <a:xfrm>
            <a:off x="3073593" y="752552"/>
            <a:ext cx="12747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200" b="1" dirty="0">
                <a:solidFill>
                  <a:schemeClr val="bg1"/>
                </a:solidFill>
              </a:rPr>
              <a:t>2023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80C5FDB-0695-B349-B768-1DC3C3397B2E}"/>
              </a:ext>
            </a:extLst>
          </p:cNvPr>
          <p:cNvCxnSpPr>
            <a:cxnSpLocks/>
          </p:cNvCxnSpPr>
          <p:nvPr/>
        </p:nvCxnSpPr>
        <p:spPr>
          <a:xfrm flipH="1">
            <a:off x="7421894" y="1414162"/>
            <a:ext cx="1373882" cy="241383"/>
          </a:xfrm>
          <a:prstGeom prst="straightConnector1">
            <a:avLst/>
          </a:prstGeom>
          <a:ln w="57150">
            <a:solidFill>
              <a:srgbClr val="1EB8D0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DC0DC2FB-CCE4-13C6-412B-58FE213B7FC3}"/>
              </a:ext>
            </a:extLst>
          </p:cNvPr>
          <p:cNvSpPr txBox="1"/>
          <p:nvPr/>
        </p:nvSpPr>
        <p:spPr>
          <a:xfrm>
            <a:off x="8774825" y="1133136"/>
            <a:ext cx="1387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1EB8D0"/>
                </a:solidFill>
              </a:rPr>
              <a:t>Circuit RF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45922B9-4097-A06C-674B-DE92F2184985}"/>
              </a:ext>
            </a:extLst>
          </p:cNvPr>
          <p:cNvCxnSpPr>
            <a:cxnSpLocks/>
          </p:cNvCxnSpPr>
          <p:nvPr/>
        </p:nvCxnSpPr>
        <p:spPr>
          <a:xfrm flipH="1">
            <a:off x="3470839" y="1757122"/>
            <a:ext cx="2883308" cy="801254"/>
          </a:xfrm>
          <a:prstGeom prst="straightConnector1">
            <a:avLst/>
          </a:prstGeom>
          <a:ln w="57150">
            <a:solidFill>
              <a:srgbClr val="1EB8D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CE767F3B-F3C6-C27C-3C85-726831E5A168}"/>
              </a:ext>
            </a:extLst>
          </p:cNvPr>
          <p:cNvSpPr txBox="1"/>
          <p:nvPr/>
        </p:nvSpPr>
        <p:spPr>
          <a:xfrm>
            <a:off x="1668837" y="4461504"/>
            <a:ext cx="1035861" cy="369332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Ampli RF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527BA11F-FE0E-839D-B9C2-A409C075055E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2011584" y="4106060"/>
            <a:ext cx="175184" cy="35544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2A9EA2AA-8D46-BDCA-9DB5-9A84E56EBD1B}"/>
              </a:ext>
            </a:extLst>
          </p:cNvPr>
          <p:cNvSpPr txBox="1"/>
          <p:nvPr/>
        </p:nvSpPr>
        <p:spPr>
          <a:xfrm>
            <a:off x="310472" y="3112616"/>
            <a:ext cx="1035861" cy="369332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Alims DC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1EA57B3-E8A9-F50E-DA2B-5FD458D407DD}"/>
              </a:ext>
            </a:extLst>
          </p:cNvPr>
          <p:cNvCxnSpPr>
            <a:cxnSpLocks/>
          </p:cNvCxnSpPr>
          <p:nvPr/>
        </p:nvCxnSpPr>
        <p:spPr>
          <a:xfrm>
            <a:off x="1353953" y="3375854"/>
            <a:ext cx="367191" cy="7128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seg High Voltage. Exactly. (@iseg_hv) / Posts / X">
            <a:extLst>
              <a:ext uri="{FF2B5EF4-FFF2-40B4-BE49-F238E27FC236}">
                <a16:creationId xmlns:a16="http://schemas.microsoft.com/office/drawing/2014/main" id="{F53FE11D-22C6-AE75-4A1D-32F0F418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9" b="27324"/>
          <a:stretch/>
        </p:blipFill>
        <p:spPr bwMode="auto">
          <a:xfrm>
            <a:off x="432775" y="3441180"/>
            <a:ext cx="768044" cy="28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âna RF">
            <a:extLst>
              <a:ext uri="{FF2B5EF4-FFF2-40B4-BE49-F238E27FC236}">
                <a16:creationId xmlns:a16="http://schemas.microsoft.com/office/drawing/2014/main" id="{E222BB1A-CF05-E262-8C6C-1012095BE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r="10259"/>
          <a:stretch/>
        </p:blipFill>
        <p:spPr bwMode="auto">
          <a:xfrm>
            <a:off x="1758469" y="4762810"/>
            <a:ext cx="845820" cy="341583"/>
          </a:xfrm>
          <a:prstGeom prst="rect">
            <a:avLst/>
          </a:prstGeom>
          <a:gradFill flip="none" rotWithShape="1">
            <a:gsLst>
              <a:gs pos="50000">
                <a:schemeClr val="accent1">
                  <a:lumMod val="0"/>
                  <a:lumOff val="100000"/>
                </a:schemeClr>
              </a:gs>
              <a:gs pos="0">
                <a:schemeClr val="accent1">
                  <a:lumMod val="5000"/>
                  <a:lumOff val="95000"/>
                  <a:alpha val="22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63500"/>
          </a:effec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D6531460-E345-BDF3-12DF-ED79BA0533AF}"/>
              </a:ext>
            </a:extLst>
          </p:cNvPr>
          <p:cNvSpPr txBox="1"/>
          <p:nvPr/>
        </p:nvSpPr>
        <p:spPr>
          <a:xfrm>
            <a:off x="382604" y="2377240"/>
            <a:ext cx="1010213" cy="553998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Switchs</a:t>
            </a:r>
          </a:p>
          <a:p>
            <a:pPr algn="ctr"/>
            <a:r>
              <a:rPr lang="en-US" sz="1200" dirty="0"/>
              <a:t>(homemade)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520B1575-B85B-C7DA-5FD9-E18E644D5490}"/>
              </a:ext>
            </a:extLst>
          </p:cNvPr>
          <p:cNvCxnSpPr>
            <a:cxnSpLocks/>
          </p:cNvCxnSpPr>
          <p:nvPr/>
        </p:nvCxnSpPr>
        <p:spPr>
          <a:xfrm flipV="1">
            <a:off x="1321457" y="2495301"/>
            <a:ext cx="385249" cy="498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BCCCBE7-3DF6-358F-76ED-72F14A7BBFE6}"/>
              </a:ext>
            </a:extLst>
          </p:cNvPr>
          <p:cNvGrpSpPr/>
          <p:nvPr/>
        </p:nvGrpSpPr>
        <p:grpSpPr>
          <a:xfrm>
            <a:off x="8866107" y="1573629"/>
            <a:ext cx="3151854" cy="2363890"/>
            <a:chOff x="4304234" y="869209"/>
            <a:chExt cx="4430575" cy="3322931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43D6A849-D1D3-D363-CA0B-17F77657C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4234" y="869209"/>
              <a:ext cx="4430575" cy="3322931"/>
            </a:xfrm>
            <a:prstGeom prst="rect">
              <a:avLst/>
            </a:prstGeom>
            <a:ln w="38100">
              <a:solidFill>
                <a:srgbClr val="1EB8D0"/>
              </a:solidFill>
            </a:ln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5404C1C2-62BA-EB6D-2135-5188CF2340D0}"/>
                </a:ext>
              </a:extLst>
            </p:cNvPr>
            <p:cNvSpPr txBox="1"/>
            <p:nvPr/>
          </p:nvSpPr>
          <p:spPr>
            <a:xfrm>
              <a:off x="6006477" y="1352291"/>
              <a:ext cx="2683015" cy="519172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9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Capacité variable</a:t>
              </a:r>
            </a:p>
          </p:txBody>
        </p:sp>
      </p:grpSp>
      <p:pic>
        <p:nvPicPr>
          <p:cNvPr id="42" name="Image 41">
            <a:extLst>
              <a:ext uri="{FF2B5EF4-FFF2-40B4-BE49-F238E27FC236}">
                <a16:creationId xmlns:a16="http://schemas.microsoft.com/office/drawing/2014/main" id="{1B5720FF-A483-9619-3ED5-E9FB9DDC81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69" b="20425"/>
          <a:stretch/>
        </p:blipFill>
        <p:spPr>
          <a:xfrm>
            <a:off x="10641077" y="3645873"/>
            <a:ext cx="1137684" cy="879894"/>
          </a:xfrm>
          <a:prstGeom prst="rect">
            <a:avLst/>
          </a:prstGeom>
          <a:ln w="38100">
            <a:solidFill>
              <a:srgbClr val="1EB8D0"/>
            </a:solidFill>
          </a:ln>
        </p:spPr>
      </p:pic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21F68B05-408D-DE8A-2F5E-CE7771496FFB}"/>
              </a:ext>
            </a:extLst>
          </p:cNvPr>
          <p:cNvCxnSpPr>
            <a:cxnSpLocks/>
          </p:cNvCxnSpPr>
          <p:nvPr/>
        </p:nvCxnSpPr>
        <p:spPr>
          <a:xfrm>
            <a:off x="9820149" y="3161926"/>
            <a:ext cx="789970" cy="483947"/>
          </a:xfrm>
          <a:prstGeom prst="line">
            <a:avLst/>
          </a:prstGeom>
          <a:ln w="38100">
            <a:solidFill>
              <a:srgbClr val="1EB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C4FA61A4-6CD6-8D5A-6AB0-B1055E4137B1}"/>
              </a:ext>
            </a:extLst>
          </p:cNvPr>
          <p:cNvSpPr txBox="1"/>
          <p:nvPr/>
        </p:nvSpPr>
        <p:spPr>
          <a:xfrm>
            <a:off x="10199677" y="4525767"/>
            <a:ext cx="1961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1EB8D0"/>
                </a:solidFill>
              </a:rPr>
              <a:t>3 bobinages interchangeables </a:t>
            </a:r>
            <a:r>
              <a:rPr lang="fr-FR" sz="1400" dirty="0">
                <a:solidFill>
                  <a:srgbClr val="1EB8D0"/>
                </a:solidFill>
              </a:rPr>
              <a:t>(pour couvrir une large gamme de fréquences)</a:t>
            </a:r>
            <a:endParaRPr lang="fr-FR" sz="1400" b="1" dirty="0">
              <a:solidFill>
                <a:srgbClr val="1EB8D0"/>
              </a:solidFill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129E511C-9DD1-4420-2DAC-9787AFABBCDE}"/>
              </a:ext>
            </a:extLst>
          </p:cNvPr>
          <p:cNvCxnSpPr>
            <a:cxnSpLocks/>
          </p:cNvCxnSpPr>
          <p:nvPr/>
        </p:nvCxnSpPr>
        <p:spPr>
          <a:xfrm flipH="1">
            <a:off x="10660310" y="2222027"/>
            <a:ext cx="40345" cy="263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903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29A16-565B-CDFC-6DAB-CA5CF4B9A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DDC8424-0FB3-F2ED-72D6-2B3EA7766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93206" y="1514095"/>
            <a:ext cx="5595861" cy="419689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F4BAD9-ED68-59E8-A3CC-3EF9E81A7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GPIB @ LP2iB : 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BAFDC5-84D9-8CAC-DE7E-345129F838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8301" y="1028794"/>
            <a:ext cx="4918500" cy="36928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AEB2750-74BB-45D0-530E-4F24A4E77A4C}"/>
              </a:ext>
            </a:extLst>
          </p:cNvPr>
          <p:cNvSpPr txBox="1"/>
          <p:nvPr/>
        </p:nvSpPr>
        <p:spPr>
          <a:xfrm>
            <a:off x="5047133" y="736760"/>
            <a:ext cx="352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1D1D74"/>
                </a:solidFill>
              </a:rPr>
              <a:t>Vue 3D du montage actuel au LP2iB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7C60DB-D7A6-95DD-A5C5-A9A4948771C6}"/>
              </a:ext>
            </a:extLst>
          </p:cNvPr>
          <p:cNvSpPr txBox="1"/>
          <p:nvPr/>
        </p:nvSpPr>
        <p:spPr>
          <a:xfrm>
            <a:off x="3073593" y="752552"/>
            <a:ext cx="12747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200" b="1" dirty="0">
                <a:solidFill>
                  <a:schemeClr val="bg1"/>
                </a:solidFill>
              </a:rPr>
              <a:t>2023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FAFACA0-D9C7-41BE-395F-5D5C03067431}"/>
              </a:ext>
            </a:extLst>
          </p:cNvPr>
          <p:cNvCxnSpPr>
            <a:cxnSpLocks/>
          </p:cNvCxnSpPr>
          <p:nvPr/>
        </p:nvCxnSpPr>
        <p:spPr>
          <a:xfrm flipH="1">
            <a:off x="7421894" y="1414162"/>
            <a:ext cx="1373882" cy="241383"/>
          </a:xfrm>
          <a:prstGeom prst="straightConnector1">
            <a:avLst/>
          </a:prstGeom>
          <a:ln w="57150">
            <a:solidFill>
              <a:srgbClr val="1EB8D0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FE32867A-9CEB-9D1D-269F-FCF9B000211B}"/>
              </a:ext>
            </a:extLst>
          </p:cNvPr>
          <p:cNvSpPr txBox="1"/>
          <p:nvPr/>
        </p:nvSpPr>
        <p:spPr>
          <a:xfrm>
            <a:off x="8774825" y="1133136"/>
            <a:ext cx="1387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1EB8D0"/>
                </a:solidFill>
              </a:rPr>
              <a:t>Circuit RF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1FBF448-1F45-4F48-4425-0EF8322B700D}"/>
              </a:ext>
            </a:extLst>
          </p:cNvPr>
          <p:cNvCxnSpPr>
            <a:cxnSpLocks/>
          </p:cNvCxnSpPr>
          <p:nvPr/>
        </p:nvCxnSpPr>
        <p:spPr>
          <a:xfrm flipH="1">
            <a:off x="3470839" y="1757122"/>
            <a:ext cx="2883308" cy="801254"/>
          </a:xfrm>
          <a:prstGeom prst="straightConnector1">
            <a:avLst/>
          </a:prstGeom>
          <a:ln w="57150">
            <a:solidFill>
              <a:srgbClr val="1EB8D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CF36E51E-FB81-3FC7-F002-CFCFF8FF45BD}"/>
              </a:ext>
            </a:extLst>
          </p:cNvPr>
          <p:cNvSpPr txBox="1"/>
          <p:nvPr/>
        </p:nvSpPr>
        <p:spPr>
          <a:xfrm>
            <a:off x="1668837" y="4461504"/>
            <a:ext cx="1035861" cy="369332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Ampli RF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9F3128E2-5D53-635C-9E00-680902ADF707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2011584" y="4106060"/>
            <a:ext cx="175184" cy="35544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DB9E0F44-6327-0D28-D86A-C3ED83C6AA78}"/>
              </a:ext>
            </a:extLst>
          </p:cNvPr>
          <p:cNvSpPr txBox="1"/>
          <p:nvPr/>
        </p:nvSpPr>
        <p:spPr>
          <a:xfrm>
            <a:off x="310472" y="3112616"/>
            <a:ext cx="1035861" cy="369332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Alims DC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723FAB5-C7F3-2AA3-DAFE-EC016FC6E2E8}"/>
              </a:ext>
            </a:extLst>
          </p:cNvPr>
          <p:cNvCxnSpPr>
            <a:cxnSpLocks/>
          </p:cNvCxnSpPr>
          <p:nvPr/>
        </p:nvCxnSpPr>
        <p:spPr>
          <a:xfrm>
            <a:off x="1353953" y="3375854"/>
            <a:ext cx="367191" cy="7128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seg High Voltage. Exactly. (@iseg_hv) / Posts / X">
            <a:extLst>
              <a:ext uri="{FF2B5EF4-FFF2-40B4-BE49-F238E27FC236}">
                <a16:creationId xmlns:a16="http://schemas.microsoft.com/office/drawing/2014/main" id="{A7490F44-5676-8545-66E9-BEFE34A02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9" b="27324"/>
          <a:stretch/>
        </p:blipFill>
        <p:spPr bwMode="auto">
          <a:xfrm>
            <a:off x="432775" y="3441180"/>
            <a:ext cx="768044" cy="28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âna RF">
            <a:extLst>
              <a:ext uri="{FF2B5EF4-FFF2-40B4-BE49-F238E27FC236}">
                <a16:creationId xmlns:a16="http://schemas.microsoft.com/office/drawing/2014/main" id="{C6956D59-7419-A975-9D33-49811D86B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r="10259"/>
          <a:stretch/>
        </p:blipFill>
        <p:spPr bwMode="auto">
          <a:xfrm>
            <a:off x="1758469" y="4762810"/>
            <a:ext cx="845820" cy="341583"/>
          </a:xfrm>
          <a:prstGeom prst="rect">
            <a:avLst/>
          </a:prstGeom>
          <a:gradFill flip="none" rotWithShape="1">
            <a:gsLst>
              <a:gs pos="50000">
                <a:schemeClr val="accent1">
                  <a:lumMod val="0"/>
                  <a:lumOff val="100000"/>
                </a:schemeClr>
              </a:gs>
              <a:gs pos="0">
                <a:schemeClr val="accent1">
                  <a:lumMod val="5000"/>
                  <a:lumOff val="95000"/>
                  <a:alpha val="22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63500"/>
          </a:effec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433ACB84-0002-1653-6B74-CB25D4868FDF}"/>
              </a:ext>
            </a:extLst>
          </p:cNvPr>
          <p:cNvSpPr txBox="1"/>
          <p:nvPr/>
        </p:nvSpPr>
        <p:spPr>
          <a:xfrm>
            <a:off x="382604" y="2377240"/>
            <a:ext cx="1010213" cy="553998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Switchs</a:t>
            </a:r>
          </a:p>
          <a:p>
            <a:pPr algn="ctr"/>
            <a:r>
              <a:rPr lang="en-US" sz="1200" dirty="0"/>
              <a:t>(homemade)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459818C9-559E-4731-6FDE-09ABFC4823E3}"/>
              </a:ext>
            </a:extLst>
          </p:cNvPr>
          <p:cNvCxnSpPr>
            <a:cxnSpLocks/>
          </p:cNvCxnSpPr>
          <p:nvPr/>
        </p:nvCxnSpPr>
        <p:spPr>
          <a:xfrm flipV="1">
            <a:off x="1321457" y="2495301"/>
            <a:ext cx="385249" cy="498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87E2D58-7773-74C8-C52B-1E09779D5BA9}"/>
              </a:ext>
            </a:extLst>
          </p:cNvPr>
          <p:cNvGrpSpPr/>
          <p:nvPr/>
        </p:nvGrpSpPr>
        <p:grpSpPr>
          <a:xfrm>
            <a:off x="8866107" y="1573629"/>
            <a:ext cx="3151854" cy="2363890"/>
            <a:chOff x="4304234" y="869209"/>
            <a:chExt cx="4430575" cy="3322931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7EBF63FD-CB91-6954-FF22-BBE783297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4234" y="869209"/>
              <a:ext cx="4430575" cy="3322931"/>
            </a:xfrm>
            <a:prstGeom prst="rect">
              <a:avLst/>
            </a:prstGeom>
            <a:ln w="38100">
              <a:solidFill>
                <a:srgbClr val="1EB8D0"/>
              </a:solidFill>
            </a:ln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62A6DE74-343F-D8F2-8110-F00FBB640A03}"/>
                </a:ext>
              </a:extLst>
            </p:cNvPr>
            <p:cNvSpPr txBox="1"/>
            <p:nvPr/>
          </p:nvSpPr>
          <p:spPr>
            <a:xfrm>
              <a:off x="6006477" y="1352291"/>
              <a:ext cx="2683015" cy="519172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9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Capacité variable</a:t>
              </a:r>
            </a:p>
          </p:txBody>
        </p:sp>
      </p:grpSp>
      <p:pic>
        <p:nvPicPr>
          <p:cNvPr id="42" name="Image 41">
            <a:extLst>
              <a:ext uri="{FF2B5EF4-FFF2-40B4-BE49-F238E27FC236}">
                <a16:creationId xmlns:a16="http://schemas.microsoft.com/office/drawing/2014/main" id="{0CB9EB4C-9EE9-667C-EABD-F2065C905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69" b="20425"/>
          <a:stretch/>
        </p:blipFill>
        <p:spPr>
          <a:xfrm>
            <a:off x="10641077" y="3645873"/>
            <a:ext cx="1137684" cy="879894"/>
          </a:xfrm>
          <a:prstGeom prst="rect">
            <a:avLst/>
          </a:prstGeom>
          <a:ln w="38100">
            <a:solidFill>
              <a:srgbClr val="1EB8D0"/>
            </a:solidFill>
          </a:ln>
        </p:spPr>
      </p:pic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3728323D-B8B6-8B1E-2182-93402F99EF0D}"/>
              </a:ext>
            </a:extLst>
          </p:cNvPr>
          <p:cNvCxnSpPr>
            <a:cxnSpLocks/>
          </p:cNvCxnSpPr>
          <p:nvPr/>
        </p:nvCxnSpPr>
        <p:spPr>
          <a:xfrm>
            <a:off x="9820149" y="3161926"/>
            <a:ext cx="789970" cy="483947"/>
          </a:xfrm>
          <a:prstGeom prst="line">
            <a:avLst/>
          </a:prstGeom>
          <a:ln w="38100">
            <a:solidFill>
              <a:srgbClr val="1EB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4DC79578-E2DE-E61D-9F88-CF470167F73A}"/>
              </a:ext>
            </a:extLst>
          </p:cNvPr>
          <p:cNvSpPr txBox="1"/>
          <p:nvPr/>
        </p:nvSpPr>
        <p:spPr>
          <a:xfrm>
            <a:off x="10199677" y="4525767"/>
            <a:ext cx="1961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1EB8D0"/>
                </a:solidFill>
              </a:rPr>
              <a:t>3 bobinages interchangeables </a:t>
            </a:r>
            <a:r>
              <a:rPr lang="fr-FR" sz="1400" dirty="0">
                <a:solidFill>
                  <a:srgbClr val="1EB8D0"/>
                </a:solidFill>
              </a:rPr>
              <a:t>(pour couvrir une large gamme de fréquences)</a:t>
            </a:r>
            <a:endParaRPr lang="fr-FR" sz="1400" b="1" dirty="0">
              <a:solidFill>
                <a:srgbClr val="1EB8D0"/>
              </a:solidFill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35DFA44E-CE33-A106-865D-22480BDD6715}"/>
              </a:ext>
            </a:extLst>
          </p:cNvPr>
          <p:cNvCxnSpPr>
            <a:cxnSpLocks/>
          </p:cNvCxnSpPr>
          <p:nvPr/>
        </p:nvCxnSpPr>
        <p:spPr>
          <a:xfrm flipH="1">
            <a:off x="10660310" y="2222027"/>
            <a:ext cx="40345" cy="263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C57208DF-65BA-4946-7884-FCA5A4E7ED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707" b="59782"/>
          <a:stretch/>
        </p:blipFill>
        <p:spPr>
          <a:xfrm>
            <a:off x="7169042" y="4397243"/>
            <a:ext cx="2863004" cy="1077218"/>
          </a:xfrm>
          <a:prstGeom prst="rect">
            <a:avLst/>
          </a:prstGeom>
          <a:ln w="38100">
            <a:solidFill>
              <a:srgbClr val="1EB8D0"/>
            </a:solidFill>
          </a:ln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BDC7AD48-8D51-41D5-D8CC-B13355596EA0}"/>
              </a:ext>
            </a:extLst>
          </p:cNvPr>
          <p:cNvSpPr txBox="1"/>
          <p:nvPr/>
        </p:nvSpPr>
        <p:spPr>
          <a:xfrm>
            <a:off x="7162834" y="5504644"/>
            <a:ext cx="40173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EB8D0"/>
                </a:solidFill>
              </a:rPr>
              <a:t>Sondes RF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1EB8D0"/>
                </a:solidFill>
              </a:rPr>
              <a:t>2 sondes directes </a:t>
            </a:r>
            <a:r>
              <a:rPr lang="fr-FR" sz="1600" dirty="0">
                <a:solidFill>
                  <a:srgbClr val="FF0000"/>
                </a:solidFill>
              </a:rPr>
              <a:t>⚠&lt; 4 </a:t>
            </a:r>
            <a:r>
              <a:rPr lang="fr-FR" sz="1600" dirty="0" err="1">
                <a:solidFill>
                  <a:srgbClr val="FF0000"/>
                </a:solidFill>
              </a:rPr>
              <a:t>kV</a:t>
            </a:r>
            <a:r>
              <a:rPr lang="fr-FR" sz="1600" baseline="-25000" dirty="0" err="1">
                <a:solidFill>
                  <a:srgbClr val="FF0000"/>
                </a:solidFill>
              </a:rPr>
              <a:t>pp</a:t>
            </a:r>
            <a:endParaRPr lang="fr-FR" sz="1600" baseline="-250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1EB8D0"/>
                </a:solidFill>
              </a:rPr>
              <a:t>2 sondes Rogowski </a:t>
            </a:r>
            <a:r>
              <a:rPr lang="fr-FR" sz="1600" i="1" dirty="0">
                <a:solidFill>
                  <a:schemeClr val="accent2"/>
                </a:solidFill>
              </a:rPr>
              <a:t>-&gt; problèmes récents…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A84A80B5-143D-42DC-7698-4F305DABF7CE}"/>
              </a:ext>
            </a:extLst>
          </p:cNvPr>
          <p:cNvCxnSpPr>
            <a:cxnSpLocks/>
          </p:cNvCxnSpPr>
          <p:nvPr/>
        </p:nvCxnSpPr>
        <p:spPr>
          <a:xfrm>
            <a:off x="6787079" y="2054525"/>
            <a:ext cx="1599586" cy="2308175"/>
          </a:xfrm>
          <a:prstGeom prst="straightConnector1">
            <a:avLst/>
          </a:prstGeom>
          <a:ln w="19050">
            <a:solidFill>
              <a:srgbClr val="1EB8D0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5C7BCE4B-494A-5A68-AD22-3F51FB57DB48}"/>
              </a:ext>
            </a:extLst>
          </p:cNvPr>
          <p:cNvCxnSpPr>
            <a:cxnSpLocks/>
          </p:cNvCxnSpPr>
          <p:nvPr/>
        </p:nvCxnSpPr>
        <p:spPr>
          <a:xfrm flipH="1">
            <a:off x="8379690" y="3566994"/>
            <a:ext cx="1778762" cy="795706"/>
          </a:xfrm>
          <a:prstGeom prst="straightConnector1">
            <a:avLst/>
          </a:prstGeom>
          <a:ln w="19050">
            <a:solidFill>
              <a:srgbClr val="1EB8D0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795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0FDA0-3AB0-D9B8-CF5E-7AB5F985E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CBC6C54-0EFD-1447-0274-855431DBE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93206" y="1514095"/>
            <a:ext cx="5595861" cy="419689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C609BE4-4974-B726-BA52-DB758B8AA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GPIB @ LP2iB : 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D1E980-B453-B563-86F5-486916D545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8301" y="1028794"/>
            <a:ext cx="4918500" cy="36928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542CC2B-31A7-B748-4D7B-CB8D83297717}"/>
              </a:ext>
            </a:extLst>
          </p:cNvPr>
          <p:cNvSpPr txBox="1"/>
          <p:nvPr/>
        </p:nvSpPr>
        <p:spPr>
          <a:xfrm>
            <a:off x="5047133" y="736760"/>
            <a:ext cx="352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1D1D74"/>
                </a:solidFill>
              </a:rPr>
              <a:t>Vue 3D du montage actuel au LP2iB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426A39-A121-2DAA-BC12-C944751ECDED}"/>
              </a:ext>
            </a:extLst>
          </p:cNvPr>
          <p:cNvSpPr txBox="1"/>
          <p:nvPr/>
        </p:nvSpPr>
        <p:spPr>
          <a:xfrm>
            <a:off x="3073593" y="752552"/>
            <a:ext cx="12747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200" b="1" dirty="0">
                <a:solidFill>
                  <a:schemeClr val="bg1"/>
                </a:solidFill>
              </a:rPr>
              <a:t>2023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0FD7F5C-0CC0-2B30-743F-330C914611D7}"/>
              </a:ext>
            </a:extLst>
          </p:cNvPr>
          <p:cNvCxnSpPr>
            <a:cxnSpLocks/>
          </p:cNvCxnSpPr>
          <p:nvPr/>
        </p:nvCxnSpPr>
        <p:spPr>
          <a:xfrm flipV="1">
            <a:off x="6250045" y="2787052"/>
            <a:ext cx="282773" cy="157564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4DB1F0A8-A8D4-A4BE-AD37-6BD25C72E2AB}"/>
              </a:ext>
            </a:extLst>
          </p:cNvPr>
          <p:cNvSpPr txBox="1"/>
          <p:nvPr/>
        </p:nvSpPr>
        <p:spPr>
          <a:xfrm>
            <a:off x="5404000" y="4362700"/>
            <a:ext cx="1486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Bouteille He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63A0E56-A8EA-D5A1-4532-B5D7E4F6B988}"/>
              </a:ext>
            </a:extLst>
          </p:cNvPr>
          <p:cNvCxnSpPr>
            <a:cxnSpLocks/>
          </p:cNvCxnSpPr>
          <p:nvPr/>
        </p:nvCxnSpPr>
        <p:spPr>
          <a:xfrm flipH="1">
            <a:off x="7421894" y="1414162"/>
            <a:ext cx="1373882" cy="241383"/>
          </a:xfrm>
          <a:prstGeom prst="straightConnector1">
            <a:avLst/>
          </a:prstGeom>
          <a:ln w="57150">
            <a:solidFill>
              <a:srgbClr val="1EB8D0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07C7BF1-8300-66F5-A23C-ABC7F90A6C49}"/>
              </a:ext>
            </a:extLst>
          </p:cNvPr>
          <p:cNvSpPr txBox="1"/>
          <p:nvPr/>
        </p:nvSpPr>
        <p:spPr>
          <a:xfrm>
            <a:off x="8774825" y="1133136"/>
            <a:ext cx="1387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1EB8D0"/>
                </a:solidFill>
              </a:rPr>
              <a:t>Circuit RF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2D5CBBE-1446-9E48-219D-5F745C21BFD1}"/>
              </a:ext>
            </a:extLst>
          </p:cNvPr>
          <p:cNvCxnSpPr>
            <a:cxnSpLocks/>
          </p:cNvCxnSpPr>
          <p:nvPr/>
        </p:nvCxnSpPr>
        <p:spPr>
          <a:xfrm flipH="1">
            <a:off x="3470839" y="1757122"/>
            <a:ext cx="2883308" cy="801254"/>
          </a:xfrm>
          <a:prstGeom prst="straightConnector1">
            <a:avLst/>
          </a:prstGeom>
          <a:ln w="57150">
            <a:solidFill>
              <a:srgbClr val="1EB8D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FDD1A88-21F9-988E-630A-AD287940AB0B}"/>
              </a:ext>
            </a:extLst>
          </p:cNvPr>
          <p:cNvCxnSpPr>
            <a:cxnSpLocks/>
          </p:cNvCxnSpPr>
          <p:nvPr/>
        </p:nvCxnSpPr>
        <p:spPr>
          <a:xfrm flipH="1">
            <a:off x="3775946" y="2787069"/>
            <a:ext cx="2371239" cy="698167"/>
          </a:xfrm>
          <a:prstGeom prst="straightConnector1">
            <a:avLst/>
          </a:prstGeom>
          <a:ln w="57150">
            <a:solidFill>
              <a:srgbClr val="7030A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6E59CE22-891D-134A-8BD9-82C909E496B7}"/>
              </a:ext>
            </a:extLst>
          </p:cNvPr>
          <p:cNvSpPr txBox="1"/>
          <p:nvPr/>
        </p:nvSpPr>
        <p:spPr>
          <a:xfrm>
            <a:off x="1668837" y="4461504"/>
            <a:ext cx="1035861" cy="369332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Ampli RF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2772B9DA-318C-AF4C-8236-13E78BA62245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2011584" y="4106060"/>
            <a:ext cx="175184" cy="35544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9C9C2337-9E49-2394-ED0F-16F7C626270E}"/>
              </a:ext>
            </a:extLst>
          </p:cNvPr>
          <p:cNvSpPr txBox="1"/>
          <p:nvPr/>
        </p:nvSpPr>
        <p:spPr>
          <a:xfrm>
            <a:off x="310472" y="3112616"/>
            <a:ext cx="1035861" cy="369332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Alims DC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62C7CCE-662F-28F7-7C15-B508F76AD8C9}"/>
              </a:ext>
            </a:extLst>
          </p:cNvPr>
          <p:cNvCxnSpPr>
            <a:cxnSpLocks/>
          </p:cNvCxnSpPr>
          <p:nvPr/>
        </p:nvCxnSpPr>
        <p:spPr>
          <a:xfrm>
            <a:off x="1353953" y="3375854"/>
            <a:ext cx="367191" cy="7128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seg High Voltage. Exactly. (@iseg_hv) / Posts / X">
            <a:extLst>
              <a:ext uri="{FF2B5EF4-FFF2-40B4-BE49-F238E27FC236}">
                <a16:creationId xmlns:a16="http://schemas.microsoft.com/office/drawing/2014/main" id="{3AD879FE-8E23-A4A6-E0CC-DFD7E1E46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9" b="27324"/>
          <a:stretch/>
        </p:blipFill>
        <p:spPr bwMode="auto">
          <a:xfrm>
            <a:off x="432775" y="3441180"/>
            <a:ext cx="768044" cy="28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âna RF">
            <a:extLst>
              <a:ext uri="{FF2B5EF4-FFF2-40B4-BE49-F238E27FC236}">
                <a16:creationId xmlns:a16="http://schemas.microsoft.com/office/drawing/2014/main" id="{BB459215-D137-CF8A-755D-F7D63A889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r="10259"/>
          <a:stretch/>
        </p:blipFill>
        <p:spPr bwMode="auto">
          <a:xfrm>
            <a:off x="1758469" y="4762810"/>
            <a:ext cx="845820" cy="341583"/>
          </a:xfrm>
          <a:prstGeom prst="rect">
            <a:avLst/>
          </a:prstGeom>
          <a:gradFill flip="none" rotWithShape="1">
            <a:gsLst>
              <a:gs pos="50000">
                <a:schemeClr val="accent1">
                  <a:lumMod val="0"/>
                  <a:lumOff val="100000"/>
                </a:schemeClr>
              </a:gs>
              <a:gs pos="0">
                <a:schemeClr val="accent1">
                  <a:lumMod val="5000"/>
                  <a:lumOff val="95000"/>
                  <a:alpha val="22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63500"/>
          </a:effec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9E18082C-43BA-79CE-C972-0CC02E72CDC9}"/>
              </a:ext>
            </a:extLst>
          </p:cNvPr>
          <p:cNvSpPr txBox="1"/>
          <p:nvPr/>
        </p:nvSpPr>
        <p:spPr>
          <a:xfrm>
            <a:off x="382604" y="2377240"/>
            <a:ext cx="1010213" cy="553998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Switchs</a:t>
            </a:r>
          </a:p>
          <a:p>
            <a:pPr algn="ctr"/>
            <a:r>
              <a:rPr lang="en-US" sz="1200" dirty="0"/>
              <a:t>(homemade)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0F60AAF6-8CDA-2D11-E5AD-B5752DF9988C}"/>
              </a:ext>
            </a:extLst>
          </p:cNvPr>
          <p:cNvCxnSpPr>
            <a:cxnSpLocks/>
          </p:cNvCxnSpPr>
          <p:nvPr/>
        </p:nvCxnSpPr>
        <p:spPr>
          <a:xfrm flipV="1">
            <a:off x="1321457" y="2495301"/>
            <a:ext cx="385249" cy="498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5FE9D46-FCAE-961C-00CC-A74892B9D721}"/>
              </a:ext>
            </a:extLst>
          </p:cNvPr>
          <p:cNvGrpSpPr/>
          <p:nvPr/>
        </p:nvGrpSpPr>
        <p:grpSpPr>
          <a:xfrm>
            <a:off x="8866107" y="1573629"/>
            <a:ext cx="3151854" cy="2363890"/>
            <a:chOff x="4304234" y="869209"/>
            <a:chExt cx="4430575" cy="3322931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D7215694-7E12-8643-607D-59C985933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4234" y="869209"/>
              <a:ext cx="4430575" cy="3322931"/>
            </a:xfrm>
            <a:prstGeom prst="rect">
              <a:avLst/>
            </a:prstGeom>
            <a:ln w="38100">
              <a:solidFill>
                <a:srgbClr val="1EB8D0"/>
              </a:solidFill>
            </a:ln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9D0A989F-1659-0011-C773-B93DB5D3D0FF}"/>
                </a:ext>
              </a:extLst>
            </p:cNvPr>
            <p:cNvSpPr txBox="1"/>
            <p:nvPr/>
          </p:nvSpPr>
          <p:spPr>
            <a:xfrm>
              <a:off x="6006477" y="1352291"/>
              <a:ext cx="2683015" cy="519172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9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Capacité variable</a:t>
              </a:r>
            </a:p>
          </p:txBody>
        </p:sp>
      </p:grpSp>
      <p:pic>
        <p:nvPicPr>
          <p:cNvPr id="42" name="Image 41">
            <a:extLst>
              <a:ext uri="{FF2B5EF4-FFF2-40B4-BE49-F238E27FC236}">
                <a16:creationId xmlns:a16="http://schemas.microsoft.com/office/drawing/2014/main" id="{738BD7B2-6EF6-23D5-206D-DC55B66628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69" b="20425"/>
          <a:stretch/>
        </p:blipFill>
        <p:spPr>
          <a:xfrm>
            <a:off x="10641077" y="3645873"/>
            <a:ext cx="1137684" cy="879894"/>
          </a:xfrm>
          <a:prstGeom prst="rect">
            <a:avLst/>
          </a:prstGeom>
          <a:ln w="38100">
            <a:solidFill>
              <a:srgbClr val="1EB8D0"/>
            </a:solidFill>
          </a:ln>
        </p:spPr>
      </p:pic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4BA5B1EF-3A8A-7B38-3CA3-BB4BC740E85D}"/>
              </a:ext>
            </a:extLst>
          </p:cNvPr>
          <p:cNvCxnSpPr>
            <a:cxnSpLocks/>
          </p:cNvCxnSpPr>
          <p:nvPr/>
        </p:nvCxnSpPr>
        <p:spPr>
          <a:xfrm>
            <a:off x="9820149" y="3161926"/>
            <a:ext cx="789970" cy="483947"/>
          </a:xfrm>
          <a:prstGeom prst="line">
            <a:avLst/>
          </a:prstGeom>
          <a:ln w="38100">
            <a:solidFill>
              <a:srgbClr val="1EB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E9BF8CA6-D22E-3202-85CF-DD5264FEDB8A}"/>
              </a:ext>
            </a:extLst>
          </p:cNvPr>
          <p:cNvSpPr txBox="1"/>
          <p:nvPr/>
        </p:nvSpPr>
        <p:spPr>
          <a:xfrm>
            <a:off x="10199677" y="4525767"/>
            <a:ext cx="1961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1EB8D0"/>
                </a:solidFill>
              </a:rPr>
              <a:t>3 bobinages interchangeables </a:t>
            </a:r>
            <a:r>
              <a:rPr lang="fr-FR" sz="1400" dirty="0">
                <a:solidFill>
                  <a:srgbClr val="1EB8D0"/>
                </a:solidFill>
              </a:rPr>
              <a:t>(pour couvrir une large gamme de fréquences)</a:t>
            </a:r>
            <a:endParaRPr lang="fr-FR" sz="1400" b="1" dirty="0">
              <a:solidFill>
                <a:srgbClr val="1EB8D0"/>
              </a:solidFill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4398174A-C5D4-80F8-524B-C382CEEFBA1B}"/>
              </a:ext>
            </a:extLst>
          </p:cNvPr>
          <p:cNvCxnSpPr>
            <a:cxnSpLocks/>
          </p:cNvCxnSpPr>
          <p:nvPr/>
        </p:nvCxnSpPr>
        <p:spPr>
          <a:xfrm flipH="1">
            <a:off x="10660310" y="2222027"/>
            <a:ext cx="40345" cy="263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E80FA5CE-9897-533E-5369-95ADBCDA715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707" b="59782"/>
          <a:stretch/>
        </p:blipFill>
        <p:spPr>
          <a:xfrm>
            <a:off x="7169042" y="4397243"/>
            <a:ext cx="2863004" cy="1077218"/>
          </a:xfrm>
          <a:prstGeom prst="rect">
            <a:avLst/>
          </a:prstGeom>
          <a:ln w="38100">
            <a:solidFill>
              <a:srgbClr val="1EB8D0"/>
            </a:solidFill>
          </a:ln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B340D3EA-72B0-7FE8-5692-14E793E60993}"/>
              </a:ext>
            </a:extLst>
          </p:cNvPr>
          <p:cNvSpPr txBox="1"/>
          <p:nvPr/>
        </p:nvSpPr>
        <p:spPr>
          <a:xfrm>
            <a:off x="7162834" y="5504644"/>
            <a:ext cx="40173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EB8D0"/>
                </a:solidFill>
              </a:rPr>
              <a:t>Sondes RF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1EB8D0"/>
                </a:solidFill>
              </a:rPr>
              <a:t>2 sondes directes </a:t>
            </a:r>
            <a:r>
              <a:rPr lang="fr-FR" sz="1600" dirty="0">
                <a:solidFill>
                  <a:srgbClr val="FF0000"/>
                </a:solidFill>
              </a:rPr>
              <a:t>⚠&lt; 4 </a:t>
            </a:r>
            <a:r>
              <a:rPr lang="fr-FR" sz="1600" dirty="0" err="1">
                <a:solidFill>
                  <a:srgbClr val="FF0000"/>
                </a:solidFill>
              </a:rPr>
              <a:t>kV</a:t>
            </a:r>
            <a:r>
              <a:rPr lang="fr-FR" sz="1600" baseline="-25000" dirty="0" err="1">
                <a:solidFill>
                  <a:srgbClr val="FF0000"/>
                </a:solidFill>
              </a:rPr>
              <a:t>pp</a:t>
            </a:r>
            <a:endParaRPr lang="fr-FR" sz="1600" baseline="-250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1EB8D0"/>
                </a:solidFill>
              </a:rPr>
              <a:t>2 sondes Rogowski </a:t>
            </a:r>
            <a:r>
              <a:rPr lang="fr-FR" sz="1600" i="1" dirty="0">
                <a:solidFill>
                  <a:schemeClr val="accent2"/>
                </a:solidFill>
              </a:rPr>
              <a:t>-&gt; problèmes récents…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8EFC78CD-ADBE-F564-40AD-333D8F734650}"/>
              </a:ext>
            </a:extLst>
          </p:cNvPr>
          <p:cNvCxnSpPr>
            <a:cxnSpLocks/>
          </p:cNvCxnSpPr>
          <p:nvPr/>
        </p:nvCxnSpPr>
        <p:spPr>
          <a:xfrm>
            <a:off x="6787079" y="2054525"/>
            <a:ext cx="1599586" cy="2308175"/>
          </a:xfrm>
          <a:prstGeom prst="straightConnector1">
            <a:avLst/>
          </a:prstGeom>
          <a:ln w="19050">
            <a:solidFill>
              <a:srgbClr val="1EB8D0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E514F97B-BFA8-AB6D-F660-ADB82BBCD763}"/>
              </a:ext>
            </a:extLst>
          </p:cNvPr>
          <p:cNvCxnSpPr>
            <a:cxnSpLocks/>
          </p:cNvCxnSpPr>
          <p:nvPr/>
        </p:nvCxnSpPr>
        <p:spPr>
          <a:xfrm flipH="1">
            <a:off x="8379690" y="3566994"/>
            <a:ext cx="1778762" cy="795706"/>
          </a:xfrm>
          <a:prstGeom prst="straightConnector1">
            <a:avLst/>
          </a:prstGeom>
          <a:ln w="19050">
            <a:solidFill>
              <a:srgbClr val="1EB8D0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652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8F441A9-B18A-491E-AEAB-D9811C5D2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43" y="814612"/>
            <a:ext cx="4204880" cy="560650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2B94462-8FD4-4CB5-A2EF-7E8B7E44411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8301" y="1028794"/>
            <a:ext cx="4918500" cy="36928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32D353E-EDD5-4B23-BECF-93583EF30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GPIB @ LP2iB : 2026</a:t>
            </a:r>
          </a:p>
        </p:txBody>
      </p:sp>
      <p:pic>
        <p:nvPicPr>
          <p:cNvPr id="2050" name="Picture 2" descr="File:Rohde &amp; Schwarz Logo.svg - Wikimedia Commons">
            <a:extLst>
              <a:ext uri="{FF2B5EF4-FFF2-40B4-BE49-F238E27FC236}">
                <a16:creationId xmlns:a16="http://schemas.microsoft.com/office/drawing/2014/main" id="{631D3AD9-2489-4E60-8222-4A3FB00F3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27" y="4066690"/>
            <a:ext cx="1492564" cy="439607"/>
          </a:xfrm>
          <a:prstGeom prst="rect">
            <a:avLst/>
          </a:prstGeom>
          <a:noFill/>
          <a:effectLst>
            <a:glow rad="635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96683A1-8BA5-4594-A2BA-2509B09D3CCA}"/>
              </a:ext>
            </a:extLst>
          </p:cNvPr>
          <p:cNvSpPr txBox="1"/>
          <p:nvPr/>
        </p:nvSpPr>
        <p:spPr>
          <a:xfrm>
            <a:off x="1080340" y="3924122"/>
            <a:ext cx="1035861" cy="369332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Ampli RF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F9F4E75-F870-448F-A65B-84202A90C2BF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1598271" y="3550018"/>
            <a:ext cx="0" cy="37410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9B4724D-7C37-49D6-ABF1-727432AC5D33}"/>
              </a:ext>
            </a:extLst>
          </p:cNvPr>
          <p:cNvSpPr txBox="1"/>
          <p:nvPr/>
        </p:nvSpPr>
        <p:spPr>
          <a:xfrm>
            <a:off x="189843" y="2202175"/>
            <a:ext cx="1035861" cy="369332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Alims DC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FD3EBFE-C659-488A-B1F8-AE8D38672323}"/>
              </a:ext>
            </a:extLst>
          </p:cNvPr>
          <p:cNvCxnSpPr>
            <a:cxnSpLocks/>
          </p:cNvCxnSpPr>
          <p:nvPr/>
        </p:nvCxnSpPr>
        <p:spPr>
          <a:xfrm>
            <a:off x="1158240" y="2527451"/>
            <a:ext cx="381000" cy="14303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iseg High Voltage. Exactly. (@iseg_hv) / Posts / X">
            <a:extLst>
              <a:ext uri="{FF2B5EF4-FFF2-40B4-BE49-F238E27FC236}">
                <a16:creationId xmlns:a16="http://schemas.microsoft.com/office/drawing/2014/main" id="{FF7980D3-27A4-4D20-8FD8-FA2C44C33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9" b="27324"/>
          <a:stretch/>
        </p:blipFill>
        <p:spPr bwMode="auto">
          <a:xfrm>
            <a:off x="265662" y="2527451"/>
            <a:ext cx="768044" cy="28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D66DF0F-C606-4A7B-9055-C03CE6A13724}"/>
              </a:ext>
            </a:extLst>
          </p:cNvPr>
          <p:cNvSpPr txBox="1"/>
          <p:nvPr/>
        </p:nvSpPr>
        <p:spPr>
          <a:xfrm>
            <a:off x="1898029" y="3042298"/>
            <a:ext cx="907300" cy="369332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Switchs</a:t>
            </a:r>
            <a:endParaRPr lang="en-US" sz="1200" dirty="0"/>
          </a:p>
        </p:txBody>
      </p:sp>
      <p:pic>
        <p:nvPicPr>
          <p:cNvPr id="2052" name="Picture 4" descr="High voltage switch | CGC Instruments | 500 V - 1500 V">
            <a:extLst>
              <a:ext uri="{FF2B5EF4-FFF2-40B4-BE49-F238E27FC236}">
                <a16:creationId xmlns:a16="http://schemas.microsoft.com/office/drawing/2014/main" id="{CA895AE4-0642-4DD7-BAAB-FC663CDA4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r="6609"/>
          <a:stretch/>
        </p:blipFill>
        <p:spPr bwMode="auto">
          <a:xfrm>
            <a:off x="2108324" y="3333871"/>
            <a:ext cx="486710" cy="21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05D4BB5-26C0-4E8C-8748-F699766DDA03}"/>
              </a:ext>
            </a:extLst>
          </p:cNvPr>
          <p:cNvCxnSpPr>
            <a:cxnSpLocks/>
          </p:cNvCxnSpPr>
          <p:nvPr/>
        </p:nvCxnSpPr>
        <p:spPr>
          <a:xfrm>
            <a:off x="2647024" y="3439394"/>
            <a:ext cx="163029" cy="27827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0D71BB2-C036-48E4-BB9C-B93FE7CF7C19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7207322" y="2469188"/>
            <a:ext cx="1327953" cy="368366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2F70CCE-2EAD-40D7-AA4B-EB5E12F076E4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7422323" y="1826492"/>
            <a:ext cx="1112952" cy="269422"/>
          </a:xfrm>
          <a:prstGeom prst="straightConnector1">
            <a:avLst/>
          </a:prstGeom>
          <a:ln w="57150">
            <a:solidFill>
              <a:srgbClr val="1EB8D0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F2945041-5AC3-40CF-A78F-42622F3254B7}"/>
              </a:ext>
            </a:extLst>
          </p:cNvPr>
          <p:cNvSpPr txBox="1"/>
          <p:nvPr/>
        </p:nvSpPr>
        <p:spPr>
          <a:xfrm>
            <a:off x="3073593" y="752552"/>
            <a:ext cx="12747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200" b="1" dirty="0">
                <a:solidFill>
                  <a:schemeClr val="bg1"/>
                </a:solidFill>
              </a:rPr>
              <a:t>2026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DA72A76-EB39-4B95-AFAB-E2BC887E3FED}"/>
              </a:ext>
            </a:extLst>
          </p:cNvPr>
          <p:cNvSpPr txBox="1"/>
          <p:nvPr/>
        </p:nvSpPr>
        <p:spPr>
          <a:xfrm>
            <a:off x="8535275" y="2269133"/>
            <a:ext cx="1486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Bouteille He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E55178-DCF4-4256-9EB1-9679C8B56C87}"/>
              </a:ext>
            </a:extLst>
          </p:cNvPr>
          <p:cNvSpPr txBox="1"/>
          <p:nvPr/>
        </p:nvSpPr>
        <p:spPr>
          <a:xfrm>
            <a:off x="8535275" y="1895859"/>
            <a:ext cx="1186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rgbClr val="1EB8D0"/>
                </a:solidFill>
              </a:rPr>
              <a:t>Circuit RF</a:t>
            </a:r>
          </a:p>
        </p:txBody>
      </p:sp>
      <p:sp>
        <p:nvSpPr>
          <p:cNvPr id="22" name="Accolade fermante 21">
            <a:extLst>
              <a:ext uri="{FF2B5EF4-FFF2-40B4-BE49-F238E27FC236}">
                <a16:creationId xmlns:a16="http://schemas.microsoft.com/office/drawing/2014/main" id="{79381531-36F4-4741-B63D-8C0A1277B28F}"/>
              </a:ext>
            </a:extLst>
          </p:cNvPr>
          <p:cNvSpPr/>
          <p:nvPr/>
        </p:nvSpPr>
        <p:spPr>
          <a:xfrm>
            <a:off x="9934145" y="1943099"/>
            <a:ext cx="202373" cy="67056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1CFA5D7-381A-4D4A-9741-A5387210335B}"/>
              </a:ext>
            </a:extLst>
          </p:cNvPr>
          <p:cNvSpPr txBox="1"/>
          <p:nvPr/>
        </p:nvSpPr>
        <p:spPr>
          <a:xfrm>
            <a:off x="10112570" y="2084924"/>
            <a:ext cx="2113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Pas de modifications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FBF34964-1940-4557-91D4-C26724BD794F}"/>
              </a:ext>
            </a:extLst>
          </p:cNvPr>
          <p:cNvCxnSpPr>
            <a:cxnSpLocks/>
          </p:cNvCxnSpPr>
          <p:nvPr/>
        </p:nvCxnSpPr>
        <p:spPr>
          <a:xfrm flipH="1">
            <a:off x="3866798" y="1826492"/>
            <a:ext cx="2508583" cy="896574"/>
          </a:xfrm>
          <a:prstGeom prst="straightConnector1">
            <a:avLst/>
          </a:prstGeom>
          <a:ln w="57150">
            <a:solidFill>
              <a:srgbClr val="1EB8D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A81323DA-4CA3-4984-9CF7-02CBE7788CCD}"/>
              </a:ext>
            </a:extLst>
          </p:cNvPr>
          <p:cNvCxnSpPr>
            <a:cxnSpLocks/>
          </p:cNvCxnSpPr>
          <p:nvPr/>
        </p:nvCxnSpPr>
        <p:spPr>
          <a:xfrm flipH="1">
            <a:off x="3988176" y="2843301"/>
            <a:ext cx="2107824" cy="874371"/>
          </a:xfrm>
          <a:prstGeom prst="straightConnector1">
            <a:avLst/>
          </a:prstGeom>
          <a:ln w="57150">
            <a:solidFill>
              <a:srgbClr val="7030A0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28E491FB-E603-433E-9E22-49A8D1E7E7C3}"/>
              </a:ext>
            </a:extLst>
          </p:cNvPr>
          <p:cNvSpPr txBox="1"/>
          <p:nvPr/>
        </p:nvSpPr>
        <p:spPr>
          <a:xfrm>
            <a:off x="5047133" y="736760"/>
            <a:ext cx="352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1D1D74"/>
                </a:solidFill>
              </a:rPr>
              <a:t>Vue 3D du montage actuel au LP2iB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5B57999-322F-413D-8C87-35F6E46DEC65}"/>
              </a:ext>
            </a:extLst>
          </p:cNvPr>
          <p:cNvSpPr txBox="1"/>
          <p:nvPr/>
        </p:nvSpPr>
        <p:spPr>
          <a:xfrm>
            <a:off x="4482940" y="4537004"/>
            <a:ext cx="378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D1D74"/>
                </a:solidFill>
              </a:rPr>
              <a:t>Module ISEG - configuration actuelle :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0E0F1F6-AFC8-44B1-9753-4596CE902279}"/>
              </a:ext>
            </a:extLst>
          </p:cNvPr>
          <p:cNvSpPr txBox="1"/>
          <p:nvPr/>
        </p:nvSpPr>
        <p:spPr>
          <a:xfrm>
            <a:off x="4630194" y="4841905"/>
            <a:ext cx="6047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4 x </a:t>
            </a:r>
            <a:r>
              <a:rPr lang="fr-FR" b="1" dirty="0"/>
              <a:t>-10k V</a:t>
            </a:r>
            <a:r>
              <a:rPr lang="fr-FR" dirty="0"/>
              <a:t> </a:t>
            </a:r>
            <a:r>
              <a:rPr lang="fr-FR" dirty="0">
                <a:solidFill>
                  <a:srgbClr val="CACDDE"/>
                </a:solidFill>
              </a:rPr>
              <a:t>[EHS 4 0100n] </a:t>
            </a:r>
            <a:r>
              <a:rPr lang="fr-FR" dirty="0"/>
              <a:t>: électrodes injection et extraction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22 x </a:t>
            </a:r>
            <a:r>
              <a:rPr lang="fr-FR" b="1" dirty="0"/>
              <a:t>+500 V </a:t>
            </a:r>
            <a:r>
              <a:rPr lang="fr-FR" dirty="0">
                <a:solidFill>
                  <a:srgbClr val="CACDDE"/>
                </a:solidFill>
              </a:rPr>
              <a:t>[EHS 20 105p] </a:t>
            </a:r>
            <a:r>
              <a:rPr lang="fr-FR" dirty="0"/>
              <a:t>: segments DC fixes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5 x </a:t>
            </a:r>
            <a:r>
              <a:rPr lang="fr-FR" b="1" dirty="0"/>
              <a:t>+1 kV </a:t>
            </a:r>
            <a:r>
              <a:rPr lang="fr-FR" dirty="0">
                <a:solidFill>
                  <a:srgbClr val="CACDDE"/>
                </a:solidFill>
              </a:rPr>
              <a:t>[EHS F0 10X ] </a:t>
            </a:r>
            <a:r>
              <a:rPr lang="fr-FR" dirty="0"/>
              <a:t>: segments « Closed 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5 x </a:t>
            </a:r>
            <a:r>
              <a:rPr lang="fr-FR" b="1" dirty="0"/>
              <a:t>±500 V </a:t>
            </a:r>
            <a:r>
              <a:rPr lang="fr-FR" dirty="0">
                <a:solidFill>
                  <a:srgbClr val="CACDDE"/>
                </a:solidFill>
              </a:rPr>
              <a:t>[EBS 8 005] </a:t>
            </a:r>
            <a:r>
              <a:rPr lang="fr-FR" dirty="0"/>
              <a:t>: segments « Opened 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28A42C6-882D-4717-8066-FD906BC718A2}"/>
              </a:ext>
            </a:extLst>
          </p:cNvPr>
          <p:cNvSpPr txBox="1"/>
          <p:nvPr/>
        </p:nvSpPr>
        <p:spPr>
          <a:xfrm>
            <a:off x="10526159" y="4841905"/>
            <a:ext cx="16658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4A97"/>
                </a:solidFill>
              </a:rPr>
              <a:t>SHV-10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4A97"/>
                </a:solidFill>
              </a:rPr>
              <a:t>32pins-DB25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4A97"/>
                </a:solidFill>
              </a:rPr>
              <a:t>SHV-5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4A97"/>
                </a:solidFill>
              </a:rPr>
              <a:t>BNC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3B95F37-9896-43AD-9933-8FC1CD566CDA}"/>
              </a:ext>
            </a:extLst>
          </p:cNvPr>
          <p:cNvSpPr txBox="1"/>
          <p:nvPr/>
        </p:nvSpPr>
        <p:spPr>
          <a:xfrm>
            <a:off x="4482940" y="6089547"/>
            <a:ext cx="90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D1D74"/>
                </a:solidFill>
              </a:rPr>
              <a:t>Switchs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C0F7FD1-4557-47A8-B71B-B5BEEF175712}"/>
              </a:ext>
            </a:extLst>
          </p:cNvPr>
          <p:cNvSpPr txBox="1"/>
          <p:nvPr/>
        </p:nvSpPr>
        <p:spPr>
          <a:xfrm>
            <a:off x="5390240" y="6089547"/>
            <a:ext cx="4976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5 x </a:t>
            </a:r>
            <a:r>
              <a:rPr lang="fr-FR" b="1" dirty="0"/>
              <a:t>CGC AMX1500 </a:t>
            </a:r>
            <a:r>
              <a:rPr lang="fr-FR" dirty="0"/>
              <a:t>- commutation 1.5kV &lt; 50ns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5B0CA9A-B54F-48EF-B661-0C7EF79A7A6C}"/>
              </a:ext>
            </a:extLst>
          </p:cNvPr>
          <p:cNvCxnSpPr>
            <a:cxnSpLocks/>
          </p:cNvCxnSpPr>
          <p:nvPr/>
        </p:nvCxnSpPr>
        <p:spPr>
          <a:xfrm>
            <a:off x="4482940" y="6042234"/>
            <a:ext cx="7551744" cy="0"/>
          </a:xfrm>
          <a:prstGeom prst="line">
            <a:avLst/>
          </a:prstGeom>
          <a:ln>
            <a:solidFill>
              <a:srgbClr val="1D1D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C82FC96-CEA2-4BE1-A4B6-B2B07DC95FEC}"/>
              </a:ext>
            </a:extLst>
          </p:cNvPr>
          <p:cNvCxnSpPr>
            <a:cxnSpLocks/>
          </p:cNvCxnSpPr>
          <p:nvPr/>
        </p:nvCxnSpPr>
        <p:spPr>
          <a:xfrm>
            <a:off x="4482940" y="4576332"/>
            <a:ext cx="7551744" cy="0"/>
          </a:xfrm>
          <a:prstGeom prst="line">
            <a:avLst/>
          </a:prstGeom>
          <a:ln>
            <a:solidFill>
              <a:srgbClr val="1D1D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01DE299-CAFC-41D2-8F9F-3FB9A6E4B490}"/>
              </a:ext>
            </a:extLst>
          </p:cNvPr>
          <p:cNvSpPr/>
          <p:nvPr/>
        </p:nvSpPr>
        <p:spPr>
          <a:xfrm>
            <a:off x="10526159" y="6089546"/>
            <a:ext cx="1042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4A97"/>
                </a:solidFill>
              </a:rPr>
              <a:t>SHV-5</a:t>
            </a:r>
          </a:p>
        </p:txBody>
      </p:sp>
    </p:spTree>
    <p:extLst>
      <p:ext uri="{BB962C8B-B14F-4D97-AF65-F5344CB8AC3E}">
        <p14:creationId xmlns:p14="http://schemas.microsoft.com/office/powerpoint/2010/main" val="2622500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2F1EF4A4-3B96-43B5-9927-E1BC763552AD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6475716" y="3474309"/>
            <a:ext cx="0" cy="1516632"/>
          </a:xfrm>
          <a:prstGeom prst="line">
            <a:avLst/>
          </a:prstGeom>
          <a:ln w="762000">
            <a:solidFill>
              <a:srgbClr val="60A3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251C91F6-FE6D-4D84-A7D6-95AF2A9B1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2"/>
          <a:stretch/>
        </p:blipFill>
        <p:spPr>
          <a:xfrm>
            <a:off x="2249476" y="1024780"/>
            <a:ext cx="8464605" cy="29009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B8F210E-EECA-48BC-8090-051300C9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GPIB @ LP2iB : Plateformes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AB8B2D-F5E5-4988-A0AA-3B73387A47EF}"/>
              </a:ext>
            </a:extLst>
          </p:cNvPr>
          <p:cNvSpPr/>
          <p:nvPr/>
        </p:nvSpPr>
        <p:spPr>
          <a:xfrm>
            <a:off x="-99143" y="889260"/>
            <a:ext cx="1111355" cy="3966160"/>
          </a:xfrm>
          <a:prstGeom prst="rect">
            <a:avLst/>
          </a:prstGeom>
          <a:noFill/>
          <a:ln w="19050">
            <a:solidFill>
              <a:srgbClr val="FA81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000064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3A28FB9-A2F7-4864-BF15-EC70150B6CEE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924849" y="2581845"/>
            <a:ext cx="1757391" cy="0"/>
          </a:xfrm>
          <a:prstGeom prst="straightConnector1">
            <a:avLst/>
          </a:prstGeom>
          <a:ln w="190500">
            <a:solidFill>
              <a:srgbClr val="111C2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CA69B09-746B-4465-985E-1E8A1EAB1669}"/>
              </a:ext>
            </a:extLst>
          </p:cNvPr>
          <p:cNvCxnSpPr>
            <a:cxnSpLocks/>
          </p:cNvCxnSpPr>
          <p:nvPr/>
        </p:nvCxnSpPr>
        <p:spPr>
          <a:xfrm>
            <a:off x="10268368" y="2574716"/>
            <a:ext cx="1815652" cy="7129"/>
          </a:xfrm>
          <a:prstGeom prst="straightConnector1">
            <a:avLst/>
          </a:prstGeom>
          <a:ln w="127000">
            <a:solidFill>
              <a:srgbClr val="111C2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5D210DDD-E5D2-4481-A1B5-057E11273DE4}"/>
              </a:ext>
            </a:extLst>
          </p:cNvPr>
          <p:cNvSpPr txBox="1"/>
          <p:nvPr/>
        </p:nvSpPr>
        <p:spPr>
          <a:xfrm>
            <a:off x="3331903" y="1064684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>
                <a:solidFill>
                  <a:srgbClr val="1EB8D0"/>
                </a:solidFill>
              </a:rPr>
              <a:t>29.9 kV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0535A87-A207-465D-B6C1-BCEDF06FADBC}"/>
              </a:ext>
            </a:extLst>
          </p:cNvPr>
          <p:cNvSpPr txBox="1"/>
          <p:nvPr/>
        </p:nvSpPr>
        <p:spPr>
          <a:xfrm>
            <a:off x="3949986" y="5602387"/>
            <a:ext cx="1117614" cy="461665"/>
          </a:xfrm>
          <a:prstGeom prst="rect">
            <a:avLst/>
          </a:prstGeom>
          <a:noFill/>
          <a:ln w="28575">
            <a:solidFill>
              <a:srgbClr val="FA812E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A812E"/>
                </a:solidFill>
              </a:rPr>
              <a:t>+ 30 kV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A2AD3B6-E971-4782-A28E-EE95633F1BD4}"/>
              </a:ext>
            </a:extLst>
          </p:cNvPr>
          <p:cNvSpPr txBox="1"/>
          <p:nvPr/>
        </p:nvSpPr>
        <p:spPr>
          <a:xfrm>
            <a:off x="1060215" y="1935514"/>
            <a:ext cx="133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Ions 30 keV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F217B9-3C3B-4ECF-91C9-F44CED2480D7}"/>
              </a:ext>
            </a:extLst>
          </p:cNvPr>
          <p:cNvSpPr/>
          <p:nvPr/>
        </p:nvSpPr>
        <p:spPr>
          <a:xfrm>
            <a:off x="3230882" y="889259"/>
            <a:ext cx="9276073" cy="3966161"/>
          </a:xfrm>
          <a:prstGeom prst="rect">
            <a:avLst/>
          </a:prstGeom>
          <a:noFill/>
          <a:ln w="19050">
            <a:solidFill>
              <a:srgbClr val="FA81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000064"/>
              </a:solidFill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D56CBA5-74CE-4A50-9A1A-87F86F2BCA35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4508793" y="4855421"/>
            <a:ext cx="0" cy="746966"/>
          </a:xfrm>
          <a:prstGeom prst="line">
            <a:avLst/>
          </a:prstGeom>
          <a:ln w="38100">
            <a:solidFill>
              <a:srgbClr val="FA81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BC279BD9-2AF2-4F20-B98B-70A82E7B467B}"/>
              </a:ext>
            </a:extLst>
          </p:cNvPr>
          <p:cNvSpPr txBox="1"/>
          <p:nvPr/>
        </p:nvSpPr>
        <p:spPr>
          <a:xfrm>
            <a:off x="4251548" y="4251105"/>
            <a:ext cx="1066318" cy="461665"/>
          </a:xfrm>
          <a:prstGeom prst="rect">
            <a:avLst/>
          </a:prstGeom>
          <a:noFill/>
          <a:ln w="28575">
            <a:solidFill>
              <a:srgbClr val="1EB8D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1EB8D0"/>
                </a:solidFill>
              </a:rPr>
              <a:t>- 100 V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C8875C2-F017-4826-9B7F-CEA1BBB4F4A6}"/>
              </a:ext>
            </a:extLst>
          </p:cNvPr>
          <p:cNvSpPr txBox="1"/>
          <p:nvPr/>
        </p:nvSpPr>
        <p:spPr>
          <a:xfrm>
            <a:off x="84673" y="2397179"/>
            <a:ext cx="840176" cy="369332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Source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4C360F-E11D-4B95-94D4-8D41124FF3B8}"/>
              </a:ext>
            </a:extLst>
          </p:cNvPr>
          <p:cNvSpPr/>
          <p:nvPr/>
        </p:nvSpPr>
        <p:spPr>
          <a:xfrm>
            <a:off x="3331903" y="1053295"/>
            <a:ext cx="6371728" cy="2938392"/>
          </a:xfrm>
          <a:prstGeom prst="rect">
            <a:avLst/>
          </a:prstGeom>
          <a:noFill/>
          <a:ln w="19050">
            <a:solidFill>
              <a:srgbClr val="1EB8D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1D1D74"/>
              </a:solidFill>
            </a:endParaRP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6514843-6D07-432B-B100-10417A510E79}"/>
              </a:ext>
            </a:extLst>
          </p:cNvPr>
          <p:cNvCxnSpPr>
            <a:cxnSpLocks/>
          </p:cNvCxnSpPr>
          <p:nvPr/>
        </p:nvCxnSpPr>
        <p:spPr>
          <a:xfrm flipV="1">
            <a:off x="11226800" y="3991687"/>
            <a:ext cx="0" cy="259418"/>
          </a:xfrm>
          <a:prstGeom prst="line">
            <a:avLst/>
          </a:prstGeom>
          <a:ln w="38100">
            <a:solidFill>
              <a:srgbClr val="1D1D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05FE20B4-D908-4AFA-80E4-D755BDD0D4B4}"/>
              </a:ext>
            </a:extLst>
          </p:cNvPr>
          <p:cNvSpPr/>
          <p:nvPr/>
        </p:nvSpPr>
        <p:spPr>
          <a:xfrm>
            <a:off x="10190480" y="1046040"/>
            <a:ext cx="2072640" cy="2938392"/>
          </a:xfrm>
          <a:prstGeom prst="rect">
            <a:avLst/>
          </a:prstGeom>
          <a:noFill/>
          <a:ln w="19050">
            <a:solidFill>
              <a:srgbClr val="1D1D7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1D1D74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49528CE-1E97-496A-A66E-7B813A778844}"/>
              </a:ext>
            </a:extLst>
          </p:cNvPr>
          <p:cNvSpPr txBox="1"/>
          <p:nvPr/>
        </p:nvSpPr>
        <p:spPr>
          <a:xfrm>
            <a:off x="10565290" y="4251105"/>
            <a:ext cx="1221809" cy="461665"/>
          </a:xfrm>
          <a:prstGeom prst="rect">
            <a:avLst/>
          </a:prstGeom>
          <a:noFill/>
          <a:ln w="28575">
            <a:solidFill>
              <a:srgbClr val="1D1D7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0064"/>
                </a:solidFill>
              </a:rPr>
              <a:t>- 3000 V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F48A5948-296E-46DE-BB85-813AD3C11801}"/>
              </a:ext>
            </a:extLst>
          </p:cNvPr>
          <p:cNvCxnSpPr>
            <a:cxnSpLocks/>
          </p:cNvCxnSpPr>
          <p:nvPr/>
        </p:nvCxnSpPr>
        <p:spPr>
          <a:xfrm flipV="1">
            <a:off x="4784706" y="3991687"/>
            <a:ext cx="0" cy="259418"/>
          </a:xfrm>
          <a:prstGeom prst="line">
            <a:avLst/>
          </a:prstGeom>
          <a:ln w="38100">
            <a:solidFill>
              <a:srgbClr val="1EB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F46E158-202F-4015-9153-B39E11E5A3EF}"/>
              </a:ext>
            </a:extLst>
          </p:cNvPr>
          <p:cNvCxnSpPr>
            <a:cxnSpLocks/>
          </p:cNvCxnSpPr>
          <p:nvPr/>
        </p:nvCxnSpPr>
        <p:spPr>
          <a:xfrm flipV="1">
            <a:off x="546256" y="4855420"/>
            <a:ext cx="0" cy="373484"/>
          </a:xfrm>
          <a:prstGeom prst="line">
            <a:avLst/>
          </a:prstGeom>
          <a:ln w="38100">
            <a:solidFill>
              <a:srgbClr val="FA81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126B82E-0695-4ED8-A883-1CA9F30C84C8}"/>
              </a:ext>
            </a:extLst>
          </p:cNvPr>
          <p:cNvCxnSpPr>
            <a:cxnSpLocks/>
          </p:cNvCxnSpPr>
          <p:nvPr/>
        </p:nvCxnSpPr>
        <p:spPr>
          <a:xfrm>
            <a:off x="527206" y="5228904"/>
            <a:ext cx="3981586" cy="0"/>
          </a:xfrm>
          <a:prstGeom prst="line">
            <a:avLst/>
          </a:prstGeom>
          <a:ln w="38100">
            <a:solidFill>
              <a:srgbClr val="FA81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931585A2-B47C-46D4-BE05-E3A3D8049EBA}"/>
              </a:ext>
            </a:extLst>
          </p:cNvPr>
          <p:cNvSpPr txBox="1"/>
          <p:nvPr/>
        </p:nvSpPr>
        <p:spPr>
          <a:xfrm>
            <a:off x="102911" y="969769"/>
            <a:ext cx="70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>
                <a:solidFill>
                  <a:srgbClr val="FA812E"/>
                </a:solidFill>
              </a:rPr>
              <a:t>30 kV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A4CCBCF1-4C71-4921-B04B-3492A8DF285E}"/>
              </a:ext>
            </a:extLst>
          </p:cNvPr>
          <p:cNvSpPr txBox="1"/>
          <p:nvPr/>
        </p:nvSpPr>
        <p:spPr>
          <a:xfrm>
            <a:off x="10750476" y="1935514"/>
            <a:ext cx="133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Ions 3 keV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141C4449-DEC6-403A-853E-D16B01C7067D}"/>
              </a:ext>
            </a:extLst>
          </p:cNvPr>
          <p:cNvSpPr txBox="1"/>
          <p:nvPr/>
        </p:nvSpPr>
        <p:spPr>
          <a:xfrm>
            <a:off x="10187406" y="1064684"/>
            <a:ext cx="70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>
                <a:solidFill>
                  <a:srgbClr val="1D1D74"/>
                </a:solidFill>
              </a:rPr>
              <a:t>27 kV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87B067CF-EF6A-4F1F-8506-448C4BC23DE9}"/>
              </a:ext>
            </a:extLst>
          </p:cNvPr>
          <p:cNvSpPr/>
          <p:nvPr/>
        </p:nvSpPr>
        <p:spPr>
          <a:xfrm>
            <a:off x="5439398" y="4990941"/>
            <a:ext cx="2072635" cy="909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Pompes</a:t>
            </a:r>
          </a:p>
          <a:p>
            <a:pPr algn="ctr"/>
            <a:r>
              <a:rPr lang="fr-FR" sz="1400" dirty="0"/>
              <a:t>(refroidissement à l’eau)</a:t>
            </a:r>
          </a:p>
        </p:txBody>
      </p:sp>
    </p:spTree>
    <p:extLst>
      <p:ext uri="{BB962C8B-B14F-4D97-AF65-F5344CB8AC3E}">
        <p14:creationId xmlns:p14="http://schemas.microsoft.com/office/powerpoint/2010/main" val="2821759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6E90F-345E-C00B-6680-409ABA503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8D3EC00A-CA9F-78D5-FE1F-82DDD42CA636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6475716" y="3474309"/>
            <a:ext cx="0" cy="1516632"/>
          </a:xfrm>
          <a:prstGeom prst="line">
            <a:avLst/>
          </a:prstGeom>
          <a:ln w="762000">
            <a:solidFill>
              <a:srgbClr val="60A3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BC0F20E3-641B-8B6D-01BD-494C45E73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2"/>
          <a:stretch/>
        </p:blipFill>
        <p:spPr>
          <a:xfrm>
            <a:off x="2249476" y="1024780"/>
            <a:ext cx="8464605" cy="29009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00BC34B-5394-62B0-0269-4A0280306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GPIB @ LP2iB : Plateformes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9745A9-725F-4B2C-D976-8B3BA930479F}"/>
              </a:ext>
            </a:extLst>
          </p:cNvPr>
          <p:cNvSpPr/>
          <p:nvPr/>
        </p:nvSpPr>
        <p:spPr>
          <a:xfrm>
            <a:off x="-99143" y="889260"/>
            <a:ext cx="1111355" cy="3966160"/>
          </a:xfrm>
          <a:prstGeom prst="rect">
            <a:avLst/>
          </a:prstGeom>
          <a:noFill/>
          <a:ln w="19050">
            <a:solidFill>
              <a:srgbClr val="FA81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000064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6B499B7-0946-E46C-A015-4877C24D7634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924849" y="2581845"/>
            <a:ext cx="1757391" cy="0"/>
          </a:xfrm>
          <a:prstGeom prst="straightConnector1">
            <a:avLst/>
          </a:prstGeom>
          <a:ln w="190500">
            <a:solidFill>
              <a:srgbClr val="111C2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3B43FF9-7434-DF65-02F1-6B3C493D20AA}"/>
              </a:ext>
            </a:extLst>
          </p:cNvPr>
          <p:cNvCxnSpPr>
            <a:cxnSpLocks/>
          </p:cNvCxnSpPr>
          <p:nvPr/>
        </p:nvCxnSpPr>
        <p:spPr>
          <a:xfrm>
            <a:off x="10268368" y="2574716"/>
            <a:ext cx="1815652" cy="7129"/>
          </a:xfrm>
          <a:prstGeom prst="straightConnector1">
            <a:avLst/>
          </a:prstGeom>
          <a:ln w="127000">
            <a:solidFill>
              <a:srgbClr val="111C2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9769A6AD-EA99-93DA-F47A-83AD464C8587}"/>
              </a:ext>
            </a:extLst>
          </p:cNvPr>
          <p:cNvSpPr txBox="1"/>
          <p:nvPr/>
        </p:nvSpPr>
        <p:spPr>
          <a:xfrm>
            <a:off x="3331903" y="1064684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>
                <a:solidFill>
                  <a:srgbClr val="1EB8D0"/>
                </a:solidFill>
              </a:rPr>
              <a:t>29.9 kV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54B31FF-C8A3-7716-751B-E3A3C758C559}"/>
              </a:ext>
            </a:extLst>
          </p:cNvPr>
          <p:cNvSpPr txBox="1"/>
          <p:nvPr/>
        </p:nvSpPr>
        <p:spPr>
          <a:xfrm>
            <a:off x="3949986" y="5602387"/>
            <a:ext cx="1117614" cy="461665"/>
          </a:xfrm>
          <a:prstGeom prst="rect">
            <a:avLst/>
          </a:prstGeom>
          <a:noFill/>
          <a:ln w="28575">
            <a:solidFill>
              <a:srgbClr val="FA812E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A812E"/>
                </a:solidFill>
              </a:rPr>
              <a:t>+ 30 kV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2E73794-FAB6-FC32-8F3B-E15004E6F39C}"/>
              </a:ext>
            </a:extLst>
          </p:cNvPr>
          <p:cNvSpPr txBox="1"/>
          <p:nvPr/>
        </p:nvSpPr>
        <p:spPr>
          <a:xfrm>
            <a:off x="1060215" y="1935514"/>
            <a:ext cx="133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Ions 30 keV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F1A81C-59F1-9B0E-D0AF-53C137640C19}"/>
              </a:ext>
            </a:extLst>
          </p:cNvPr>
          <p:cNvSpPr/>
          <p:nvPr/>
        </p:nvSpPr>
        <p:spPr>
          <a:xfrm>
            <a:off x="3230882" y="889259"/>
            <a:ext cx="9276073" cy="3966161"/>
          </a:xfrm>
          <a:prstGeom prst="rect">
            <a:avLst/>
          </a:prstGeom>
          <a:noFill/>
          <a:ln w="19050">
            <a:solidFill>
              <a:srgbClr val="FA81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000064"/>
              </a:solidFill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42203C5-8265-EAD7-BBD2-08B6DA361371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4508793" y="4855421"/>
            <a:ext cx="0" cy="746966"/>
          </a:xfrm>
          <a:prstGeom prst="line">
            <a:avLst/>
          </a:prstGeom>
          <a:ln w="38100">
            <a:solidFill>
              <a:srgbClr val="FA81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7628F3FA-146F-D4ED-DC3A-C217B66EF9D3}"/>
              </a:ext>
            </a:extLst>
          </p:cNvPr>
          <p:cNvSpPr txBox="1"/>
          <p:nvPr/>
        </p:nvSpPr>
        <p:spPr>
          <a:xfrm>
            <a:off x="4251548" y="4251105"/>
            <a:ext cx="1066318" cy="461665"/>
          </a:xfrm>
          <a:prstGeom prst="rect">
            <a:avLst/>
          </a:prstGeom>
          <a:noFill/>
          <a:ln w="28575">
            <a:solidFill>
              <a:srgbClr val="1EB8D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1EB8D0"/>
                </a:solidFill>
              </a:rPr>
              <a:t>- 100 V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9AD2FE0-6C72-0F67-4675-A5B87C8F0381}"/>
              </a:ext>
            </a:extLst>
          </p:cNvPr>
          <p:cNvSpPr txBox="1"/>
          <p:nvPr/>
        </p:nvSpPr>
        <p:spPr>
          <a:xfrm>
            <a:off x="84673" y="2397179"/>
            <a:ext cx="840176" cy="369332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Source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703E37-8CC4-6233-238C-EEAD2E6BFC98}"/>
              </a:ext>
            </a:extLst>
          </p:cNvPr>
          <p:cNvSpPr/>
          <p:nvPr/>
        </p:nvSpPr>
        <p:spPr>
          <a:xfrm>
            <a:off x="3331903" y="1053295"/>
            <a:ext cx="6371728" cy="2938392"/>
          </a:xfrm>
          <a:prstGeom prst="rect">
            <a:avLst/>
          </a:prstGeom>
          <a:noFill/>
          <a:ln w="19050">
            <a:solidFill>
              <a:srgbClr val="1EB8D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1D1D74"/>
              </a:solidFill>
            </a:endParaRP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9127730E-77FE-24F3-21B6-794EB4B2E8D0}"/>
              </a:ext>
            </a:extLst>
          </p:cNvPr>
          <p:cNvCxnSpPr>
            <a:cxnSpLocks/>
          </p:cNvCxnSpPr>
          <p:nvPr/>
        </p:nvCxnSpPr>
        <p:spPr>
          <a:xfrm flipV="1">
            <a:off x="11226800" y="3991687"/>
            <a:ext cx="0" cy="259418"/>
          </a:xfrm>
          <a:prstGeom prst="line">
            <a:avLst/>
          </a:prstGeom>
          <a:ln w="38100">
            <a:solidFill>
              <a:srgbClr val="1D1D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174E0FE6-FE85-9C6E-9C10-545DBFA9FB53}"/>
              </a:ext>
            </a:extLst>
          </p:cNvPr>
          <p:cNvSpPr/>
          <p:nvPr/>
        </p:nvSpPr>
        <p:spPr>
          <a:xfrm>
            <a:off x="10190480" y="1046040"/>
            <a:ext cx="2072640" cy="2938392"/>
          </a:xfrm>
          <a:prstGeom prst="rect">
            <a:avLst/>
          </a:prstGeom>
          <a:noFill/>
          <a:ln w="19050">
            <a:solidFill>
              <a:srgbClr val="1D1D7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1D1D74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41F1C72-8C83-E183-3AB7-4044EFA17AD9}"/>
              </a:ext>
            </a:extLst>
          </p:cNvPr>
          <p:cNvSpPr txBox="1"/>
          <p:nvPr/>
        </p:nvSpPr>
        <p:spPr>
          <a:xfrm>
            <a:off x="10565290" y="4251105"/>
            <a:ext cx="1221809" cy="461665"/>
          </a:xfrm>
          <a:prstGeom prst="rect">
            <a:avLst/>
          </a:prstGeom>
          <a:noFill/>
          <a:ln w="28575">
            <a:solidFill>
              <a:srgbClr val="1D1D7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0064"/>
                </a:solidFill>
              </a:rPr>
              <a:t>- 3000 V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3BAE89A4-8F16-C86D-0179-0ABD8E8E8C0C}"/>
              </a:ext>
            </a:extLst>
          </p:cNvPr>
          <p:cNvCxnSpPr>
            <a:cxnSpLocks/>
          </p:cNvCxnSpPr>
          <p:nvPr/>
        </p:nvCxnSpPr>
        <p:spPr>
          <a:xfrm flipV="1">
            <a:off x="4784706" y="3991687"/>
            <a:ext cx="0" cy="259418"/>
          </a:xfrm>
          <a:prstGeom prst="line">
            <a:avLst/>
          </a:prstGeom>
          <a:ln w="38100">
            <a:solidFill>
              <a:srgbClr val="1EB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291524B1-5BAC-C018-F950-8437094841A0}"/>
              </a:ext>
            </a:extLst>
          </p:cNvPr>
          <p:cNvCxnSpPr>
            <a:cxnSpLocks/>
          </p:cNvCxnSpPr>
          <p:nvPr/>
        </p:nvCxnSpPr>
        <p:spPr>
          <a:xfrm flipV="1">
            <a:off x="546256" y="4855420"/>
            <a:ext cx="0" cy="373484"/>
          </a:xfrm>
          <a:prstGeom prst="line">
            <a:avLst/>
          </a:prstGeom>
          <a:ln w="38100">
            <a:solidFill>
              <a:srgbClr val="FA81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1ECCEB6C-E0A1-F9E2-A0A7-48772FFC4D73}"/>
              </a:ext>
            </a:extLst>
          </p:cNvPr>
          <p:cNvCxnSpPr>
            <a:cxnSpLocks/>
          </p:cNvCxnSpPr>
          <p:nvPr/>
        </p:nvCxnSpPr>
        <p:spPr>
          <a:xfrm>
            <a:off x="527206" y="5228904"/>
            <a:ext cx="3981586" cy="0"/>
          </a:xfrm>
          <a:prstGeom prst="line">
            <a:avLst/>
          </a:prstGeom>
          <a:ln w="38100">
            <a:solidFill>
              <a:srgbClr val="FA81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A840A98B-B2B9-4065-EBB3-1A3055654730}"/>
              </a:ext>
            </a:extLst>
          </p:cNvPr>
          <p:cNvSpPr txBox="1"/>
          <p:nvPr/>
        </p:nvSpPr>
        <p:spPr>
          <a:xfrm>
            <a:off x="102911" y="969769"/>
            <a:ext cx="70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>
                <a:solidFill>
                  <a:srgbClr val="FA812E"/>
                </a:solidFill>
              </a:rPr>
              <a:t>30 kV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91331549-3913-8B89-BA9D-1875345A0983}"/>
              </a:ext>
            </a:extLst>
          </p:cNvPr>
          <p:cNvSpPr txBox="1"/>
          <p:nvPr/>
        </p:nvSpPr>
        <p:spPr>
          <a:xfrm>
            <a:off x="10750476" y="1935514"/>
            <a:ext cx="133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Ions 3 keV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539F07E6-8F57-82E5-9F2F-B8475C691C77}"/>
              </a:ext>
            </a:extLst>
          </p:cNvPr>
          <p:cNvSpPr txBox="1"/>
          <p:nvPr/>
        </p:nvSpPr>
        <p:spPr>
          <a:xfrm>
            <a:off x="10187406" y="1064684"/>
            <a:ext cx="70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>
                <a:solidFill>
                  <a:srgbClr val="1D1D74"/>
                </a:solidFill>
              </a:rPr>
              <a:t>27 kV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BA1C7186-4D7D-69EE-0A2F-A44937EF6408}"/>
              </a:ext>
            </a:extLst>
          </p:cNvPr>
          <p:cNvSpPr/>
          <p:nvPr/>
        </p:nvSpPr>
        <p:spPr>
          <a:xfrm>
            <a:off x="5439398" y="4990941"/>
            <a:ext cx="2072635" cy="909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Pompes</a:t>
            </a:r>
          </a:p>
          <a:p>
            <a:pPr algn="ctr"/>
            <a:r>
              <a:rPr lang="fr-FR" sz="1400" dirty="0"/>
              <a:t>(refroidissement à l’eau)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CEC545-82ED-10F5-12D5-DC9013454C22}"/>
              </a:ext>
            </a:extLst>
          </p:cNvPr>
          <p:cNvGrpSpPr/>
          <p:nvPr/>
        </p:nvGrpSpPr>
        <p:grpSpPr>
          <a:xfrm>
            <a:off x="6797821" y="5968741"/>
            <a:ext cx="5344621" cy="369332"/>
            <a:chOff x="6797821" y="5968741"/>
            <a:chExt cx="5344621" cy="36933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C85AA9C-0022-9206-AB40-142FF070D9A9}"/>
                </a:ext>
              </a:extLst>
            </p:cNvPr>
            <p:cNvSpPr/>
            <p:nvPr/>
          </p:nvSpPr>
          <p:spPr>
            <a:xfrm>
              <a:off x="7124402" y="5968741"/>
              <a:ext cx="50180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Fluctuation plateformes       fluctuation énergie ions</a:t>
              </a:r>
              <a:endParaRPr lang="fr-FR" dirty="0"/>
            </a:p>
          </p:txBody>
        </p:sp>
        <p:sp>
          <p:nvSpPr>
            <p:cNvPr id="28" name="Triangle isocèle 27">
              <a:extLst>
                <a:ext uri="{FF2B5EF4-FFF2-40B4-BE49-F238E27FC236}">
                  <a16:creationId xmlns:a16="http://schemas.microsoft.com/office/drawing/2014/main" id="{09137ABA-A153-F77A-D655-4978DD1D5430}"/>
                </a:ext>
              </a:extLst>
            </p:cNvPr>
            <p:cNvSpPr/>
            <p:nvPr/>
          </p:nvSpPr>
          <p:spPr>
            <a:xfrm rot="5400000">
              <a:off x="9514351" y="6077661"/>
              <a:ext cx="197310" cy="170095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297939-08BE-6066-42AA-8B2932F23D21}"/>
                </a:ext>
              </a:extLst>
            </p:cNvPr>
            <p:cNvSpPr txBox="1"/>
            <p:nvPr/>
          </p:nvSpPr>
          <p:spPr>
            <a:xfrm>
              <a:off x="6797821" y="5968741"/>
              <a:ext cx="4902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⚠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00764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494C093-41A2-4495-A5FD-AFC69E1A5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502" y="580673"/>
            <a:ext cx="8795443" cy="323676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B8F210E-EECA-48BC-8090-051300C9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GPIB @ DESIR : Plateformes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3A28FB9-A2F7-4864-BF15-EC70150B6CEE}"/>
              </a:ext>
            </a:extLst>
          </p:cNvPr>
          <p:cNvCxnSpPr>
            <a:cxnSpLocks/>
          </p:cNvCxnSpPr>
          <p:nvPr/>
        </p:nvCxnSpPr>
        <p:spPr>
          <a:xfrm>
            <a:off x="924849" y="2581845"/>
            <a:ext cx="1757391" cy="0"/>
          </a:xfrm>
          <a:prstGeom prst="straightConnector1">
            <a:avLst/>
          </a:prstGeom>
          <a:ln w="190500">
            <a:solidFill>
              <a:srgbClr val="111C2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CA69B09-746B-4465-985E-1E8A1EAB1669}"/>
              </a:ext>
            </a:extLst>
          </p:cNvPr>
          <p:cNvCxnSpPr>
            <a:cxnSpLocks/>
          </p:cNvCxnSpPr>
          <p:nvPr/>
        </p:nvCxnSpPr>
        <p:spPr>
          <a:xfrm>
            <a:off x="10268368" y="2574716"/>
            <a:ext cx="1815652" cy="7129"/>
          </a:xfrm>
          <a:prstGeom prst="straightConnector1">
            <a:avLst/>
          </a:prstGeom>
          <a:ln w="127000">
            <a:solidFill>
              <a:srgbClr val="111C2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5D210DDD-E5D2-4481-A1B5-057E11273DE4}"/>
              </a:ext>
            </a:extLst>
          </p:cNvPr>
          <p:cNvSpPr txBox="1"/>
          <p:nvPr/>
        </p:nvSpPr>
        <p:spPr>
          <a:xfrm>
            <a:off x="3269960" y="926185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>
                <a:solidFill>
                  <a:srgbClr val="FA812E"/>
                </a:solidFill>
              </a:rPr>
              <a:t>29.9 kV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0535A87-A207-465D-B6C1-BCEDF06FADBC}"/>
              </a:ext>
            </a:extLst>
          </p:cNvPr>
          <p:cNvSpPr txBox="1"/>
          <p:nvPr/>
        </p:nvSpPr>
        <p:spPr>
          <a:xfrm>
            <a:off x="3831365" y="5602387"/>
            <a:ext cx="1354858" cy="461665"/>
          </a:xfrm>
          <a:prstGeom prst="rect">
            <a:avLst/>
          </a:prstGeom>
          <a:noFill/>
          <a:ln w="28575">
            <a:solidFill>
              <a:srgbClr val="FA812E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A812E"/>
                </a:solidFill>
              </a:rPr>
              <a:t>+ 29.9 kV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A2AD3B6-E971-4782-A28E-EE95633F1BD4}"/>
              </a:ext>
            </a:extLst>
          </p:cNvPr>
          <p:cNvSpPr txBox="1"/>
          <p:nvPr/>
        </p:nvSpPr>
        <p:spPr>
          <a:xfrm>
            <a:off x="1060215" y="1935514"/>
            <a:ext cx="133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Ions 30 keV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F217B9-3C3B-4ECF-91C9-F44CED2480D7}"/>
              </a:ext>
            </a:extLst>
          </p:cNvPr>
          <p:cNvSpPr/>
          <p:nvPr/>
        </p:nvSpPr>
        <p:spPr>
          <a:xfrm>
            <a:off x="3230882" y="889259"/>
            <a:ext cx="9276073" cy="3977375"/>
          </a:xfrm>
          <a:prstGeom prst="rect">
            <a:avLst/>
          </a:prstGeom>
          <a:noFill/>
          <a:ln w="19050">
            <a:solidFill>
              <a:srgbClr val="FA81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000064"/>
              </a:solidFill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D56CBA5-74CE-4A50-9A1A-87F86F2BCA35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4508794" y="4866634"/>
            <a:ext cx="0" cy="735753"/>
          </a:xfrm>
          <a:prstGeom prst="line">
            <a:avLst/>
          </a:prstGeom>
          <a:ln w="38100">
            <a:solidFill>
              <a:srgbClr val="FA81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6514843-6D07-432B-B100-10417A510E79}"/>
              </a:ext>
            </a:extLst>
          </p:cNvPr>
          <p:cNvCxnSpPr>
            <a:cxnSpLocks/>
          </p:cNvCxnSpPr>
          <p:nvPr/>
        </p:nvCxnSpPr>
        <p:spPr>
          <a:xfrm flipV="1">
            <a:off x="11226800" y="3991687"/>
            <a:ext cx="0" cy="259418"/>
          </a:xfrm>
          <a:prstGeom prst="line">
            <a:avLst/>
          </a:prstGeom>
          <a:ln w="38100">
            <a:solidFill>
              <a:srgbClr val="1D1D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05FE20B4-D908-4AFA-80E4-D755BDD0D4B4}"/>
              </a:ext>
            </a:extLst>
          </p:cNvPr>
          <p:cNvSpPr/>
          <p:nvPr/>
        </p:nvSpPr>
        <p:spPr>
          <a:xfrm>
            <a:off x="10190480" y="1046040"/>
            <a:ext cx="2072640" cy="2938392"/>
          </a:xfrm>
          <a:prstGeom prst="rect">
            <a:avLst/>
          </a:prstGeom>
          <a:noFill/>
          <a:ln w="19050">
            <a:solidFill>
              <a:srgbClr val="1D1D7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1D1D74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49528CE-1E97-496A-A66E-7B813A778844}"/>
              </a:ext>
            </a:extLst>
          </p:cNvPr>
          <p:cNvSpPr txBox="1"/>
          <p:nvPr/>
        </p:nvSpPr>
        <p:spPr>
          <a:xfrm>
            <a:off x="10565290" y="4251105"/>
            <a:ext cx="1221809" cy="461665"/>
          </a:xfrm>
          <a:prstGeom prst="rect">
            <a:avLst/>
          </a:prstGeom>
          <a:noFill/>
          <a:ln w="28575">
            <a:solidFill>
              <a:srgbClr val="1D1D7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0064"/>
                </a:solidFill>
              </a:rPr>
              <a:t>- 3000 V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A4CCBCF1-4C71-4921-B04B-3492A8DF285E}"/>
              </a:ext>
            </a:extLst>
          </p:cNvPr>
          <p:cNvSpPr txBox="1"/>
          <p:nvPr/>
        </p:nvSpPr>
        <p:spPr>
          <a:xfrm>
            <a:off x="10750476" y="1935514"/>
            <a:ext cx="133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Ions 3 keV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141C4449-DEC6-403A-853E-D16B01C7067D}"/>
              </a:ext>
            </a:extLst>
          </p:cNvPr>
          <p:cNvSpPr txBox="1"/>
          <p:nvPr/>
        </p:nvSpPr>
        <p:spPr>
          <a:xfrm>
            <a:off x="10187406" y="1064684"/>
            <a:ext cx="70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>
                <a:solidFill>
                  <a:srgbClr val="1D1D74"/>
                </a:solidFill>
              </a:rPr>
              <a:t>27 kV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32C53DC-E6A7-45EB-A326-A836E07C8A01}"/>
              </a:ext>
            </a:extLst>
          </p:cNvPr>
          <p:cNvSpPr txBox="1"/>
          <p:nvPr/>
        </p:nvSpPr>
        <p:spPr>
          <a:xfrm>
            <a:off x="-121928" y="2146896"/>
            <a:ext cx="1098971" cy="86177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1D1D74"/>
                </a:solidFill>
              </a:rPr>
              <a:t>spiral1</a:t>
            </a:r>
          </a:p>
          <a:p>
            <a:pPr algn="ctr"/>
            <a:r>
              <a:rPr lang="en-US" sz="1600" b="1" i="1" dirty="0">
                <a:solidFill>
                  <a:srgbClr val="1D1D74"/>
                </a:solidFill>
              </a:rPr>
              <a:t>S3</a:t>
            </a:r>
          </a:p>
          <a:p>
            <a:pPr algn="ctr"/>
            <a:r>
              <a:rPr lang="en-US" sz="1600" b="1" i="1" dirty="0">
                <a:solidFill>
                  <a:srgbClr val="1D1D74"/>
                </a:solidFill>
              </a:rPr>
              <a:t>(via HRS)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53A9719-71A3-4DEC-A29E-30CB5215F076}"/>
              </a:ext>
            </a:extLst>
          </p:cNvPr>
          <p:cNvSpPr txBox="1"/>
          <p:nvPr/>
        </p:nvSpPr>
        <p:spPr>
          <a:xfrm>
            <a:off x="10618552" y="3566761"/>
            <a:ext cx="1216495" cy="400110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D1D74"/>
                </a:solidFill>
              </a:rPr>
              <a:t>[ L3KA ]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E2EC37BA-1D8B-4832-B7AB-36E33DDB9D81}"/>
              </a:ext>
            </a:extLst>
          </p:cNvPr>
          <p:cNvSpPr/>
          <p:nvPr/>
        </p:nvSpPr>
        <p:spPr>
          <a:xfrm>
            <a:off x="5439398" y="3566761"/>
            <a:ext cx="2072635" cy="909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pompes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4008A4-8869-58C0-48E5-B09C08C03213}"/>
              </a:ext>
            </a:extLst>
          </p:cNvPr>
          <p:cNvGrpSpPr/>
          <p:nvPr/>
        </p:nvGrpSpPr>
        <p:grpSpPr>
          <a:xfrm>
            <a:off x="6797821" y="5968741"/>
            <a:ext cx="5344621" cy="369332"/>
            <a:chOff x="6797821" y="5968741"/>
            <a:chExt cx="5344621" cy="36933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AA150A-898D-20EA-DAFC-833CC3F5FA7D}"/>
                </a:ext>
              </a:extLst>
            </p:cNvPr>
            <p:cNvSpPr/>
            <p:nvPr/>
          </p:nvSpPr>
          <p:spPr>
            <a:xfrm>
              <a:off x="7124402" y="5968741"/>
              <a:ext cx="50180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Fluctuation plateformes       fluctuation énergie ions</a:t>
              </a:r>
              <a:endParaRPr lang="fr-FR" dirty="0"/>
            </a:p>
          </p:txBody>
        </p:sp>
        <p:sp>
          <p:nvSpPr>
            <p:cNvPr id="9" name="Triangle isocèle 27">
              <a:extLst>
                <a:ext uri="{FF2B5EF4-FFF2-40B4-BE49-F238E27FC236}">
                  <a16:creationId xmlns:a16="http://schemas.microsoft.com/office/drawing/2014/main" id="{54647643-CBE7-BF6C-1D5C-6A35360AB562}"/>
                </a:ext>
              </a:extLst>
            </p:cNvPr>
            <p:cNvSpPr/>
            <p:nvPr/>
          </p:nvSpPr>
          <p:spPr>
            <a:xfrm rot="5400000">
              <a:off x="9514351" y="6077661"/>
              <a:ext cx="197310" cy="170095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A7DCFA-8DBF-BBB3-AC40-81245E4CF77F}"/>
                </a:ext>
              </a:extLst>
            </p:cNvPr>
            <p:cNvSpPr txBox="1"/>
            <p:nvPr/>
          </p:nvSpPr>
          <p:spPr>
            <a:xfrm>
              <a:off x="6797821" y="5968741"/>
              <a:ext cx="4902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⚠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79742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25CA5D-CE2C-4FDC-B046-A12F8A5EC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GPIB @ DESIR : Plateforme HT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1D4AEF-F65D-4852-98E1-4B245E1BD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03"/>
          <a:stretch/>
        </p:blipFill>
        <p:spPr>
          <a:xfrm>
            <a:off x="274320" y="823220"/>
            <a:ext cx="5404033" cy="5180845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0A89903-5D57-4FF0-9068-DC9D0AB49082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367281" y="1171913"/>
            <a:ext cx="3131118" cy="1297228"/>
          </a:xfrm>
          <a:prstGeom prst="straightConnector1">
            <a:avLst/>
          </a:prstGeom>
          <a:ln w="57150">
            <a:solidFill>
              <a:srgbClr val="1EB8D0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FC3A71F4-F899-4590-9EE1-104F2A4D880A}"/>
              </a:ext>
            </a:extLst>
          </p:cNvPr>
          <p:cNvSpPr txBox="1"/>
          <p:nvPr/>
        </p:nvSpPr>
        <p:spPr>
          <a:xfrm>
            <a:off x="5498399" y="941080"/>
            <a:ext cx="1387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1EB8D0"/>
                </a:solidFill>
              </a:rPr>
              <a:t>Circuit RF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EF92CF6-1A90-40F3-A30C-916139C739B9}"/>
              </a:ext>
            </a:extLst>
          </p:cNvPr>
          <p:cNvSpPr txBox="1"/>
          <p:nvPr/>
        </p:nvSpPr>
        <p:spPr>
          <a:xfrm>
            <a:off x="5498399" y="2805921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Baie HT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AAB997E-2BE0-4AA5-B3F8-D7DF0F315728}"/>
              </a:ext>
            </a:extLst>
          </p:cNvPr>
          <p:cNvCxnSpPr>
            <a:cxnSpLocks/>
          </p:cNvCxnSpPr>
          <p:nvPr/>
        </p:nvCxnSpPr>
        <p:spPr>
          <a:xfrm flipH="1">
            <a:off x="4285871" y="3050758"/>
            <a:ext cx="1153573" cy="50140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riangle isocèle 22">
            <a:extLst>
              <a:ext uri="{FF2B5EF4-FFF2-40B4-BE49-F238E27FC236}">
                <a16:creationId xmlns:a16="http://schemas.microsoft.com/office/drawing/2014/main" id="{A6596588-85A2-4436-8AE5-5ADC7185E36E}"/>
              </a:ext>
            </a:extLst>
          </p:cNvPr>
          <p:cNvSpPr/>
          <p:nvPr/>
        </p:nvSpPr>
        <p:spPr>
          <a:xfrm rot="5400000">
            <a:off x="7658646" y="1661390"/>
            <a:ext cx="287430" cy="247785"/>
          </a:xfrm>
          <a:prstGeom prst="triangle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0DDC4E7-2FD0-446A-BA02-632D0B665CF0}"/>
              </a:ext>
            </a:extLst>
          </p:cNvPr>
          <p:cNvSpPr txBox="1"/>
          <p:nvPr/>
        </p:nvSpPr>
        <p:spPr>
          <a:xfrm>
            <a:off x="8030799" y="1585227"/>
            <a:ext cx="3117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Tout sur la plateforme 30 kV</a:t>
            </a:r>
            <a:endParaRPr lang="fr-FR" sz="2000" b="1" dirty="0">
              <a:solidFill>
                <a:srgbClr val="1D1D74"/>
              </a:solidFill>
            </a:endParaRP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23D2DAA-117A-4017-8CFA-261548E99014}"/>
              </a:ext>
            </a:extLst>
          </p:cNvPr>
          <p:cNvCxnSpPr>
            <a:cxnSpLocks/>
          </p:cNvCxnSpPr>
          <p:nvPr/>
        </p:nvCxnSpPr>
        <p:spPr>
          <a:xfrm>
            <a:off x="7213600" y="955040"/>
            <a:ext cx="0" cy="5180845"/>
          </a:xfrm>
          <a:prstGeom prst="line">
            <a:avLst/>
          </a:prstGeom>
          <a:ln w="12700">
            <a:solidFill>
              <a:srgbClr val="1D1D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01B3221E-3A3A-4461-851F-AFC7FE8C74B1}"/>
              </a:ext>
            </a:extLst>
          </p:cNvPr>
          <p:cNvSpPr txBox="1"/>
          <p:nvPr/>
        </p:nvSpPr>
        <p:spPr>
          <a:xfrm>
            <a:off x="1541508" y="5864083"/>
            <a:ext cx="3272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1D1D74"/>
                </a:solidFill>
              </a:rPr>
              <a:t>Maquette plateforme HT à DESIR</a:t>
            </a:r>
          </a:p>
        </p:txBody>
      </p:sp>
    </p:spTree>
    <p:extLst>
      <p:ext uri="{BB962C8B-B14F-4D97-AF65-F5344CB8AC3E}">
        <p14:creationId xmlns:p14="http://schemas.microsoft.com/office/powerpoint/2010/main" val="722536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25CA5D-CE2C-4FDC-B046-A12F8A5EC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GPIB @ DESIR : pompage réduit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1D4AEF-F65D-4852-98E1-4B245E1BD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03"/>
          <a:stretch/>
        </p:blipFill>
        <p:spPr>
          <a:xfrm>
            <a:off x="274320" y="823220"/>
            <a:ext cx="5404033" cy="5180845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0A89903-5D57-4FF0-9068-DC9D0AB49082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367281" y="1171913"/>
            <a:ext cx="3131118" cy="1297228"/>
          </a:xfrm>
          <a:prstGeom prst="straightConnector1">
            <a:avLst/>
          </a:prstGeom>
          <a:ln w="57150">
            <a:solidFill>
              <a:srgbClr val="1EB8D0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FC3A71F4-F899-4590-9EE1-104F2A4D880A}"/>
              </a:ext>
            </a:extLst>
          </p:cNvPr>
          <p:cNvSpPr txBox="1"/>
          <p:nvPr/>
        </p:nvSpPr>
        <p:spPr>
          <a:xfrm>
            <a:off x="5498399" y="941080"/>
            <a:ext cx="1387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1EB8D0"/>
                </a:solidFill>
              </a:rPr>
              <a:t>Circuit RF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EF92CF6-1A90-40F3-A30C-916139C739B9}"/>
              </a:ext>
            </a:extLst>
          </p:cNvPr>
          <p:cNvSpPr txBox="1"/>
          <p:nvPr/>
        </p:nvSpPr>
        <p:spPr>
          <a:xfrm>
            <a:off x="5498399" y="2805921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Baie HT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AAB997E-2BE0-4AA5-B3F8-D7DF0F315728}"/>
              </a:ext>
            </a:extLst>
          </p:cNvPr>
          <p:cNvCxnSpPr>
            <a:cxnSpLocks/>
          </p:cNvCxnSpPr>
          <p:nvPr/>
        </p:nvCxnSpPr>
        <p:spPr>
          <a:xfrm flipH="1">
            <a:off x="4285871" y="3050758"/>
            <a:ext cx="1153573" cy="50140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riangle isocèle 22">
            <a:extLst>
              <a:ext uri="{FF2B5EF4-FFF2-40B4-BE49-F238E27FC236}">
                <a16:creationId xmlns:a16="http://schemas.microsoft.com/office/drawing/2014/main" id="{A6596588-85A2-4436-8AE5-5ADC7185E36E}"/>
              </a:ext>
            </a:extLst>
          </p:cNvPr>
          <p:cNvSpPr/>
          <p:nvPr/>
        </p:nvSpPr>
        <p:spPr>
          <a:xfrm rot="5400000">
            <a:off x="7658646" y="1661390"/>
            <a:ext cx="287430" cy="247785"/>
          </a:xfrm>
          <a:prstGeom prst="triangle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0DDC4E7-2FD0-446A-BA02-632D0B665CF0}"/>
              </a:ext>
            </a:extLst>
          </p:cNvPr>
          <p:cNvSpPr txBox="1"/>
          <p:nvPr/>
        </p:nvSpPr>
        <p:spPr>
          <a:xfrm>
            <a:off x="8030799" y="1585227"/>
            <a:ext cx="3117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Tout sur la plateforme 30 kV</a:t>
            </a:r>
            <a:endParaRPr lang="fr-FR" sz="2000" b="1" dirty="0">
              <a:solidFill>
                <a:srgbClr val="1D1D74"/>
              </a:solidFill>
            </a:endParaRPr>
          </a:p>
        </p:txBody>
      </p:sp>
      <p:sp>
        <p:nvSpPr>
          <p:cNvPr id="25" name="Triangle isocèle 24">
            <a:extLst>
              <a:ext uri="{FF2B5EF4-FFF2-40B4-BE49-F238E27FC236}">
                <a16:creationId xmlns:a16="http://schemas.microsoft.com/office/drawing/2014/main" id="{B2FBA4C3-3A22-4F9B-8B7E-BC3A8623DE04}"/>
              </a:ext>
            </a:extLst>
          </p:cNvPr>
          <p:cNvSpPr/>
          <p:nvPr/>
        </p:nvSpPr>
        <p:spPr>
          <a:xfrm rot="5400000">
            <a:off x="7658646" y="2601963"/>
            <a:ext cx="287430" cy="247785"/>
          </a:xfrm>
          <a:prstGeom prst="triangle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F5A1854-7677-457D-868E-F0EB26D91A41}"/>
              </a:ext>
            </a:extLst>
          </p:cNvPr>
          <p:cNvSpPr txBox="1"/>
          <p:nvPr/>
        </p:nvSpPr>
        <p:spPr>
          <a:xfrm>
            <a:off x="9128079" y="1928998"/>
            <a:ext cx="2607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…y compris les pompes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23D2DAA-117A-4017-8CFA-261548E99014}"/>
              </a:ext>
            </a:extLst>
          </p:cNvPr>
          <p:cNvCxnSpPr>
            <a:cxnSpLocks/>
          </p:cNvCxnSpPr>
          <p:nvPr/>
        </p:nvCxnSpPr>
        <p:spPr>
          <a:xfrm>
            <a:off x="7213600" y="955040"/>
            <a:ext cx="0" cy="5180845"/>
          </a:xfrm>
          <a:prstGeom prst="line">
            <a:avLst/>
          </a:prstGeom>
          <a:ln w="12700">
            <a:solidFill>
              <a:srgbClr val="1D1D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6159BADF-7C22-4F32-B67C-3266FE475221}"/>
              </a:ext>
            </a:extLst>
          </p:cNvPr>
          <p:cNvSpPr txBox="1"/>
          <p:nvPr/>
        </p:nvSpPr>
        <p:spPr>
          <a:xfrm>
            <a:off x="8030799" y="2518707"/>
            <a:ext cx="4161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Refroidissement à l’eau à éviter</a:t>
            </a:r>
          </a:p>
          <a:p>
            <a:r>
              <a:rPr lang="fr-FR" sz="2000" dirty="0">
                <a:solidFill>
                  <a:schemeClr val="accent2"/>
                </a:solidFill>
              </a:rPr>
              <a:t>   -&gt; pompe moins puissante</a:t>
            </a:r>
            <a:endParaRPr lang="fr-FR" sz="2000" b="1" dirty="0">
              <a:solidFill>
                <a:schemeClr val="accent2"/>
              </a:solidFill>
            </a:endParaRPr>
          </a:p>
        </p:txBody>
      </p:sp>
      <p:sp>
        <p:nvSpPr>
          <p:cNvPr id="31" name="Triangle isocèle 30">
            <a:extLst>
              <a:ext uri="{FF2B5EF4-FFF2-40B4-BE49-F238E27FC236}">
                <a16:creationId xmlns:a16="http://schemas.microsoft.com/office/drawing/2014/main" id="{599B5AD3-995F-42AB-943E-015F6842C050}"/>
              </a:ext>
            </a:extLst>
          </p:cNvPr>
          <p:cNvSpPr/>
          <p:nvPr/>
        </p:nvSpPr>
        <p:spPr>
          <a:xfrm rot="5400000">
            <a:off x="7658646" y="3609048"/>
            <a:ext cx="287430" cy="247785"/>
          </a:xfrm>
          <a:prstGeom prst="triangle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DFA01D6-F5F6-4E4B-B1DE-2E9B31E85D50}"/>
              </a:ext>
            </a:extLst>
          </p:cNvPr>
          <p:cNvSpPr txBox="1"/>
          <p:nvPr/>
        </p:nvSpPr>
        <p:spPr>
          <a:xfrm>
            <a:off x="8030799" y="3378997"/>
            <a:ext cx="4161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Tests et simulations avec pompage réduit au LP2iB </a:t>
            </a:r>
            <a:r>
              <a:rPr lang="fr-FR" sz="2000" dirty="0">
                <a:solidFill>
                  <a:srgbClr val="92D050"/>
                </a:solidFill>
              </a:rPr>
              <a:t>-&gt; probablement OK</a:t>
            </a:r>
            <a:endParaRPr lang="fr-FR" sz="2000" b="1" dirty="0">
              <a:solidFill>
                <a:srgbClr val="92D050"/>
              </a:solidFill>
            </a:endParaRPr>
          </a:p>
        </p:txBody>
      </p:sp>
      <p:sp>
        <p:nvSpPr>
          <p:cNvPr id="33" name="Triangle isocèle 32">
            <a:extLst>
              <a:ext uri="{FF2B5EF4-FFF2-40B4-BE49-F238E27FC236}">
                <a16:creationId xmlns:a16="http://schemas.microsoft.com/office/drawing/2014/main" id="{3AB97FE4-09D0-414D-B592-874B6C5C93F8}"/>
              </a:ext>
            </a:extLst>
          </p:cNvPr>
          <p:cNvSpPr/>
          <p:nvPr/>
        </p:nvSpPr>
        <p:spPr>
          <a:xfrm rot="5400000">
            <a:off x="7658646" y="4540458"/>
            <a:ext cx="287430" cy="247785"/>
          </a:xfrm>
          <a:prstGeom prst="triangle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16CEB3B-5AF3-47CD-AC74-D4AFE9E43725}"/>
              </a:ext>
            </a:extLst>
          </p:cNvPr>
          <p:cNvSpPr txBox="1"/>
          <p:nvPr/>
        </p:nvSpPr>
        <p:spPr>
          <a:xfrm>
            <a:off x="8030799" y="4310407"/>
            <a:ext cx="4161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/>
            </a:lvl1pPr>
          </a:lstStyle>
          <a:p>
            <a:r>
              <a:rPr lang="fr-FR" dirty="0"/>
              <a:t>Étude &amp; proposition de solution par vidiste GANIL en cours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1B3221E-3A3A-4461-851F-AFC7FE8C74B1}"/>
              </a:ext>
            </a:extLst>
          </p:cNvPr>
          <p:cNvSpPr txBox="1"/>
          <p:nvPr/>
        </p:nvSpPr>
        <p:spPr>
          <a:xfrm>
            <a:off x="1541508" y="5864083"/>
            <a:ext cx="3272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1D1D74"/>
                </a:solidFill>
              </a:rPr>
              <a:t>Maquette plateforme HT à DESIR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BDD9F97-CB8B-4AC6-A091-6AAC2D7C1AF8}"/>
              </a:ext>
            </a:extLst>
          </p:cNvPr>
          <p:cNvSpPr/>
          <p:nvPr/>
        </p:nvSpPr>
        <p:spPr>
          <a:xfrm>
            <a:off x="1456944" y="3761232"/>
            <a:ext cx="1519392" cy="627628"/>
          </a:xfrm>
          <a:prstGeom prst="roundRect">
            <a:avLst/>
          </a:prstGeom>
          <a:noFill/>
          <a:ln w="57150">
            <a:solidFill>
              <a:srgbClr val="60A3B3">
                <a:alpha val="5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0E5FAA6-DB01-414E-AFF4-8D1BDEE0F217}"/>
              </a:ext>
            </a:extLst>
          </p:cNvPr>
          <p:cNvSpPr txBox="1"/>
          <p:nvPr/>
        </p:nvSpPr>
        <p:spPr>
          <a:xfrm>
            <a:off x="91570" y="4690745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60A3B3"/>
                </a:solidFill>
              </a:rPr>
              <a:t>pompes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17E2052-60CC-4881-B7E2-E65000D42C43}"/>
              </a:ext>
            </a:extLst>
          </p:cNvPr>
          <p:cNvCxnSpPr>
            <a:cxnSpLocks/>
          </p:cNvCxnSpPr>
          <p:nvPr/>
        </p:nvCxnSpPr>
        <p:spPr>
          <a:xfrm flipV="1">
            <a:off x="814793" y="4191318"/>
            <a:ext cx="589325" cy="516393"/>
          </a:xfrm>
          <a:prstGeom prst="straightConnector1">
            <a:avLst/>
          </a:prstGeom>
          <a:ln w="57150">
            <a:solidFill>
              <a:srgbClr val="60A3B3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265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AA22B7-D5A5-43AF-B778-7DCA21BD3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« RFQ - Cooler Buncher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E9DE55-625E-4FC2-8D26-756151030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815">
            <a:off x="7850556" y="3172333"/>
            <a:ext cx="4063779" cy="2418916"/>
          </a:xfrm>
          <a:prstGeom prst="rect">
            <a:avLst/>
          </a:prstGeom>
        </p:spPr>
      </p:pic>
      <p:sp>
        <p:nvSpPr>
          <p:cNvPr id="5" name="Croix 4">
            <a:extLst>
              <a:ext uri="{FF2B5EF4-FFF2-40B4-BE49-F238E27FC236}">
                <a16:creationId xmlns:a16="http://schemas.microsoft.com/office/drawing/2014/main" id="{A46E4C97-D244-45A6-85E9-9C09F0AA57EC}"/>
              </a:ext>
            </a:extLst>
          </p:cNvPr>
          <p:cNvSpPr/>
          <p:nvPr/>
        </p:nvSpPr>
        <p:spPr>
          <a:xfrm>
            <a:off x="9766108" y="3245580"/>
            <a:ext cx="446276" cy="446276"/>
          </a:xfrm>
          <a:prstGeom prst="plus">
            <a:avLst>
              <a:gd name="adj" fmla="val 42476"/>
            </a:avLst>
          </a:prstGeom>
          <a:solidFill>
            <a:srgbClr val="1EB8D0"/>
          </a:solidFill>
          <a:ln w="12700">
            <a:solidFill>
              <a:srgbClr val="11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1AF9068-6E27-4258-9E06-AA81288AC995}"/>
              </a:ext>
            </a:extLst>
          </p:cNvPr>
          <p:cNvGrpSpPr/>
          <p:nvPr/>
        </p:nvGrpSpPr>
        <p:grpSpPr>
          <a:xfrm>
            <a:off x="6688296" y="1076101"/>
            <a:ext cx="5317756" cy="2392617"/>
            <a:chOff x="6534312" y="640148"/>
            <a:chExt cx="5317756" cy="2392617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D717C20-B1E4-4486-B101-5A20440C9611}"/>
                </a:ext>
              </a:extLst>
            </p:cNvPr>
            <p:cNvGrpSpPr/>
            <p:nvPr/>
          </p:nvGrpSpPr>
          <p:grpSpPr>
            <a:xfrm>
              <a:off x="7962114" y="1174472"/>
              <a:ext cx="3889954" cy="1858293"/>
              <a:chOff x="7962114" y="1760220"/>
              <a:chExt cx="3889954" cy="1858293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481E9BE9-2826-4822-AED2-72C9DA99F530}"/>
                  </a:ext>
                </a:extLst>
              </p:cNvPr>
              <p:cNvGrpSpPr/>
              <p:nvPr/>
            </p:nvGrpSpPr>
            <p:grpSpPr>
              <a:xfrm>
                <a:off x="7962114" y="1792879"/>
                <a:ext cx="3889954" cy="1825634"/>
                <a:chOff x="829853" y="2301786"/>
                <a:chExt cx="5382362" cy="2526051"/>
              </a:xfrm>
            </p:grpSpPr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id="{9FD85D3E-0DAA-421E-8F69-92816B9098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9853" y="2301786"/>
                  <a:ext cx="5382362" cy="2526051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ZoneTexte 12">
                      <a:extLst>
                        <a:ext uri="{FF2B5EF4-FFF2-40B4-BE49-F238E27FC236}">
                          <a16:creationId xmlns:a16="http://schemas.microsoft.com/office/drawing/2014/main" id="{23472BD9-D0EC-4D7F-A07D-350ED0CC602A}"/>
                        </a:ext>
                      </a:extLst>
                    </p:cNvPr>
                    <p:cNvSpPr txBox="1"/>
                    <p:nvPr/>
                  </p:nvSpPr>
                  <p:spPr>
                    <a:xfrm rot="1146744">
                      <a:off x="2845897" y="2504111"/>
                      <a:ext cx="1820833" cy="5110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r>
                            <a:rPr lang="fr-FR" i="1" smtClean="0">
                              <a:solidFill>
                                <a:srgbClr val="1EB8D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</m:oMath>
                      </a14:m>
                      <a:r>
                        <a:rPr lang="fr-FR" dirty="0">
                          <a:solidFill>
                            <a:srgbClr val="1EB8D0"/>
                          </a:solidFill>
                        </a:rPr>
                        <a:t> 800 mm</a:t>
                      </a:r>
                    </a:p>
                  </p:txBody>
                </p:sp>
              </mc:Choice>
              <mc:Fallback xmlns="">
                <p:sp>
                  <p:nvSpPr>
                    <p:cNvPr id="42" name="ZoneTexte 41">
                      <a:extLst>
                        <a:ext uri="{FF2B5EF4-FFF2-40B4-BE49-F238E27FC236}">
                          <a16:creationId xmlns:a16="http://schemas.microsoft.com/office/drawing/2014/main" id="{0FB821BE-4904-4314-9564-67C064AEB5D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146744">
                      <a:off x="2845897" y="2504111"/>
                      <a:ext cx="1820833" cy="51102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b="-100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1" name="Connecteur droit avec flèche 10">
                <a:extLst>
                  <a:ext uri="{FF2B5EF4-FFF2-40B4-BE49-F238E27FC236}">
                    <a16:creationId xmlns:a16="http://schemas.microsoft.com/office/drawing/2014/main" id="{35DD790E-BD20-4F72-A01E-93BAE5ED77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6600" y="1760220"/>
                <a:ext cx="3403600" cy="1247140"/>
              </a:xfrm>
              <a:prstGeom prst="straightConnector1">
                <a:avLst/>
              </a:prstGeom>
              <a:ln w="28575">
                <a:solidFill>
                  <a:srgbClr val="1EB8D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Flèche : droite 7">
              <a:extLst>
                <a:ext uri="{FF2B5EF4-FFF2-40B4-BE49-F238E27FC236}">
                  <a16:creationId xmlns:a16="http://schemas.microsoft.com/office/drawing/2014/main" id="{AC652014-CB77-4801-BA36-4D003A8D7533}"/>
                </a:ext>
              </a:extLst>
            </p:cNvPr>
            <p:cNvSpPr/>
            <p:nvPr/>
          </p:nvSpPr>
          <p:spPr>
            <a:xfrm rot="21092071">
              <a:off x="6534312" y="1033919"/>
              <a:ext cx="1813881" cy="248448"/>
            </a:xfrm>
            <a:prstGeom prst="rightArrow">
              <a:avLst>
                <a:gd name="adj1" fmla="val 44563"/>
                <a:gd name="adj2" fmla="val 127606"/>
              </a:avLst>
            </a:prstGeom>
            <a:solidFill>
              <a:srgbClr val="111C22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0A6FDBD-C68D-48EE-A91C-ED451CB67923}"/>
                </a:ext>
              </a:extLst>
            </p:cNvPr>
            <p:cNvSpPr txBox="1"/>
            <p:nvPr/>
          </p:nvSpPr>
          <p:spPr>
            <a:xfrm rot="21230590">
              <a:off x="6986970" y="640148"/>
              <a:ext cx="800219" cy="523220"/>
            </a:xfrm>
            <a:prstGeom prst="rect">
              <a:avLst/>
            </a:prstGeom>
            <a:noFill/>
            <a:scene3d>
              <a:camera prst="isometricLeftDown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fr-FR" sz="2800" b="1" i="1" dirty="0">
                  <a:solidFill>
                    <a:srgbClr val="111C22"/>
                  </a:solidFill>
                </a:rPr>
                <a:t>ions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23AA6C86-48C7-44C7-BB4D-DD5BF1B75B12}"/>
              </a:ext>
            </a:extLst>
          </p:cNvPr>
          <p:cNvSpPr txBox="1"/>
          <p:nvPr/>
        </p:nvSpPr>
        <p:spPr>
          <a:xfrm>
            <a:off x="167951" y="627283"/>
            <a:ext cx="53346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b="1" dirty="0">
                <a:solidFill>
                  <a:srgbClr val="FA812E"/>
                </a:solidFill>
              </a:rPr>
              <a:t>Refroidisseur-Regroupeur Radiofréquence</a:t>
            </a:r>
          </a:p>
        </p:txBody>
      </p:sp>
      <p:sp>
        <p:nvSpPr>
          <p:cNvPr id="15" name="Triangle isocèle 14">
            <a:extLst>
              <a:ext uri="{FF2B5EF4-FFF2-40B4-BE49-F238E27FC236}">
                <a16:creationId xmlns:a16="http://schemas.microsoft.com/office/drawing/2014/main" id="{44BB552C-07E3-4CCF-AF4B-CE63DC49F560}"/>
              </a:ext>
            </a:extLst>
          </p:cNvPr>
          <p:cNvSpPr/>
          <p:nvPr/>
        </p:nvSpPr>
        <p:spPr>
          <a:xfrm rot="5400000">
            <a:off x="862974" y="1516832"/>
            <a:ext cx="287430" cy="247785"/>
          </a:xfrm>
          <a:prstGeom prst="triangle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E20CF4B-46C1-4A9D-B64D-A2D09350D946}"/>
              </a:ext>
            </a:extLst>
          </p:cNvPr>
          <p:cNvSpPr txBox="1"/>
          <p:nvPr/>
        </p:nvSpPr>
        <p:spPr>
          <a:xfrm>
            <a:off x="1289509" y="1417586"/>
            <a:ext cx="46410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/>
              <a:t>Piégeage </a:t>
            </a:r>
            <a:r>
              <a:rPr lang="fr-FR" sz="2300" dirty="0">
                <a:solidFill>
                  <a:srgbClr val="000064"/>
                </a:solidFill>
              </a:rPr>
              <a:t>radial</a:t>
            </a:r>
            <a:r>
              <a:rPr lang="fr-FR" sz="2300" dirty="0"/>
              <a:t> grâce à 4 barreaux </a:t>
            </a:r>
            <a:r>
              <a:rPr lang="fr-FR" sz="2300" b="1" dirty="0">
                <a:solidFill>
                  <a:srgbClr val="000064"/>
                </a:solidFill>
              </a:rPr>
              <a:t>RF</a:t>
            </a:r>
          </a:p>
        </p:txBody>
      </p:sp>
      <p:sp>
        <p:nvSpPr>
          <p:cNvPr id="17" name="Triangle isocèle 16">
            <a:extLst>
              <a:ext uri="{FF2B5EF4-FFF2-40B4-BE49-F238E27FC236}">
                <a16:creationId xmlns:a16="http://schemas.microsoft.com/office/drawing/2014/main" id="{A2D70AAB-D086-4E77-9EEA-3F0C569255E0}"/>
              </a:ext>
            </a:extLst>
          </p:cNvPr>
          <p:cNvSpPr/>
          <p:nvPr/>
        </p:nvSpPr>
        <p:spPr>
          <a:xfrm rot="5400000">
            <a:off x="862974" y="2180993"/>
            <a:ext cx="287430" cy="247785"/>
          </a:xfrm>
          <a:prstGeom prst="triangle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9D21B89-AD2E-4896-83D0-BDCABD97DF3B}"/>
              </a:ext>
            </a:extLst>
          </p:cNvPr>
          <p:cNvSpPr txBox="1"/>
          <p:nvPr/>
        </p:nvSpPr>
        <p:spPr>
          <a:xfrm>
            <a:off x="1289509" y="2081747"/>
            <a:ext cx="526926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/>
              <a:t>Guidage </a:t>
            </a:r>
            <a:r>
              <a:rPr lang="fr-FR" sz="2300" dirty="0">
                <a:solidFill>
                  <a:srgbClr val="000064"/>
                </a:solidFill>
              </a:rPr>
              <a:t>longitudinal</a:t>
            </a:r>
            <a:r>
              <a:rPr lang="fr-FR" sz="2300" dirty="0"/>
              <a:t> avec 25 segments </a:t>
            </a:r>
            <a:r>
              <a:rPr lang="fr-FR" sz="2300" b="1" dirty="0">
                <a:solidFill>
                  <a:srgbClr val="000064"/>
                </a:solidFill>
              </a:rPr>
              <a:t>DC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BD5D039-A0FD-4DF6-BC6C-45125C128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7" b="92994" l="361" r="99948">
                        <a14:foregroundMark x1="14845" y1="59618" x2="7216" y2="63439"/>
                        <a14:foregroundMark x1="7216" y1="63439" x2="3557" y2="79363"/>
                        <a14:foregroundMark x1="3557" y1="79363" x2="8866" y2="93121"/>
                        <a14:foregroundMark x1="8866" y1="93121" x2="16907" y2="88153"/>
                        <a14:foregroundMark x1="16907" y1="88153" x2="21031" y2="75287"/>
                        <a14:foregroundMark x1="21031" y1="75287" x2="18144" y2="60637"/>
                        <a14:foregroundMark x1="18144" y1="60637" x2="14588" y2="61146"/>
                        <a14:foregroundMark x1="8814" y1="60764" x2="2577" y2="63949"/>
                        <a14:foregroundMark x1="2577" y1="63949" x2="670" y2="81274"/>
                        <a14:foregroundMark x1="670" y1="81274" x2="1959" y2="98344"/>
                        <a14:foregroundMark x1="1959" y1="98344" x2="8969" y2="98726"/>
                        <a14:foregroundMark x1="8969" y1="98726" x2="21289" y2="89554"/>
                        <a14:foregroundMark x1="21289" y1="89554" x2="19588" y2="69172"/>
                        <a14:foregroundMark x1="19588" y1="69172" x2="7680" y2="52866"/>
                        <a14:foregroundMark x1="7680" y1="52866" x2="1031" y2="51975"/>
                        <a14:foregroundMark x1="1031" y1="51975" x2="412" y2="53503"/>
                        <a14:foregroundMark x1="69592" y1="3650" x2="70825" y2="2548"/>
                        <a14:foregroundMark x1="62990" y1="9554" x2="65197" y2="7581"/>
                        <a14:foregroundMark x1="75862" y1="1565" x2="78084" y2="1132"/>
                        <a14:foregroundMark x1="70825" y1="2548" x2="72160" y2="2287"/>
                        <a14:foregroundMark x1="80994" y1="4726" x2="82010" y2="15796"/>
                        <a14:foregroundMark x1="82010" y1="15796" x2="81959" y2="16051"/>
                        <a14:foregroundMark x1="74227" y1="47643" x2="75000" y2="30955"/>
                        <a14:foregroundMark x1="75000" y1="30955" x2="78402" y2="46624"/>
                        <a14:foregroundMark x1="78402" y1="46624" x2="76546" y2="49682"/>
                        <a14:foregroundMark x1="39227" y1="66752" x2="23557" y2="59363"/>
                        <a14:foregroundMark x1="23557" y1="59363" x2="29794" y2="52484"/>
                        <a14:foregroundMark x1="29794" y1="52484" x2="34021" y2="65987"/>
                        <a14:foregroundMark x1="34021" y1="65987" x2="28763" y2="67516"/>
                        <a14:foregroundMark x1="27320" y1="68790" x2="25361" y2="51975"/>
                        <a14:foregroundMark x1="25361" y1="51975" x2="32062" y2="46752"/>
                        <a14:foregroundMark x1="32062" y1="46752" x2="34845" y2="61019"/>
                        <a14:foregroundMark x1="34845" y1="61019" x2="28454" y2="74395"/>
                        <a14:foregroundMark x1="28454" y1="74395" x2="25825" y2="68917"/>
                        <a14:foregroundMark x1="70309" y1="53631" x2="71856" y2="32229"/>
                        <a14:foregroundMark x1="71856" y1="32229" x2="77938" y2="38217"/>
                        <a14:foregroundMark x1="77938" y1="38217" x2="74948" y2="54650"/>
                        <a14:foregroundMark x1="74948" y1="54650" x2="69588" y2="52102"/>
                        <a14:foregroundMark x1="79588" y1="29172" x2="91495" y2="18726"/>
                        <a14:foregroundMark x1="91495" y1="18726" x2="97784" y2="19745"/>
                        <a14:foregroundMark x1="97784" y1="19745" x2="99175" y2="34904"/>
                        <a14:foregroundMark x1="99175" y1="34904" x2="98505" y2="50191"/>
                        <a14:foregroundMark x1="98505" y1="50191" x2="92784" y2="59236"/>
                        <a14:foregroundMark x1="92784" y1="59236" x2="80206" y2="63057"/>
                        <a14:foregroundMark x1="80206" y1="63057" x2="77062" y2="48917"/>
                        <a14:foregroundMark x1="77062" y1="48917" x2="79691" y2="34904"/>
                        <a14:foregroundMark x1="79691" y1="34904" x2="80722" y2="34013"/>
                        <a14:foregroundMark x1="96701" y1="16561" x2="99021" y2="46879"/>
                        <a14:foregroundMark x1="96959" y1="18981" x2="99948" y2="18854"/>
                        <a14:foregroundMark x1="97113" y1="19363" x2="96237" y2="17834"/>
                        <a14:backgroundMark x1="63814" y1="4968" x2="70155" y2="6115"/>
                        <a14:backgroundMark x1="70155" y1="6115" x2="76082" y2="510"/>
                        <a14:backgroundMark x1="78402" y1="127" x2="82113" y2="2930"/>
                        <a14:backgroundMark x1="10567" y1="99618" x2="19021" y2="96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31828" y="3589802"/>
            <a:ext cx="6724440" cy="2720971"/>
          </a:xfrm>
          <a:prstGeom prst="rect">
            <a:avLst/>
          </a:prstGeom>
        </p:spPr>
      </p:pic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34A260EA-651F-46E2-9ED8-69C9E6B18F9F}"/>
              </a:ext>
            </a:extLst>
          </p:cNvPr>
          <p:cNvSpPr/>
          <p:nvPr/>
        </p:nvSpPr>
        <p:spPr>
          <a:xfrm rot="5400000">
            <a:off x="862974" y="2885992"/>
            <a:ext cx="287430" cy="247785"/>
          </a:xfrm>
          <a:prstGeom prst="triangle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493CBC5-5C81-426F-B4FB-FEE18BEE4166}"/>
              </a:ext>
            </a:extLst>
          </p:cNvPr>
          <p:cNvSpPr txBox="1"/>
          <p:nvPr/>
        </p:nvSpPr>
        <p:spPr>
          <a:xfrm>
            <a:off x="1289509" y="2786746"/>
            <a:ext cx="464236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>
                <a:solidFill>
                  <a:srgbClr val="000064"/>
                </a:solidFill>
              </a:rPr>
              <a:t>Refroidissement</a:t>
            </a:r>
            <a:r>
              <a:rPr lang="fr-FR" sz="2300" dirty="0"/>
              <a:t> par gaz tampon (</a:t>
            </a:r>
            <a:r>
              <a:rPr lang="fr-FR" sz="2300" b="1" dirty="0">
                <a:solidFill>
                  <a:srgbClr val="000064"/>
                </a:solidFill>
              </a:rPr>
              <a:t>He</a:t>
            </a:r>
            <a:r>
              <a:rPr lang="fr-FR" sz="2300" dirty="0"/>
              <a:t>)</a:t>
            </a:r>
            <a:endParaRPr lang="fr-FR" sz="2300" b="1" dirty="0">
              <a:solidFill>
                <a:srgbClr val="0000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81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25CA5D-CE2C-4FDC-B046-A12F8A5EC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GPIB @ DESIR : purification He</a:t>
            </a:r>
          </a:p>
        </p:txBody>
      </p:sp>
      <p:sp>
        <p:nvSpPr>
          <p:cNvPr id="23" name="Triangle isocèle 22">
            <a:extLst>
              <a:ext uri="{FF2B5EF4-FFF2-40B4-BE49-F238E27FC236}">
                <a16:creationId xmlns:a16="http://schemas.microsoft.com/office/drawing/2014/main" id="{A6596588-85A2-4436-8AE5-5ADC7185E36E}"/>
              </a:ext>
            </a:extLst>
          </p:cNvPr>
          <p:cNvSpPr/>
          <p:nvPr/>
        </p:nvSpPr>
        <p:spPr>
          <a:xfrm rot="5400000">
            <a:off x="7658646" y="1661390"/>
            <a:ext cx="287430" cy="247785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0DDC4E7-2FD0-446A-BA02-632D0B665CF0}"/>
              </a:ext>
            </a:extLst>
          </p:cNvPr>
          <p:cNvSpPr txBox="1"/>
          <p:nvPr/>
        </p:nvSpPr>
        <p:spPr>
          <a:xfrm>
            <a:off x="8030799" y="1585227"/>
            <a:ext cx="1839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Bouteille He </a:t>
            </a:r>
            <a:r>
              <a:rPr lang="fr-FR" sz="2000" dirty="0">
                <a:solidFill>
                  <a:srgbClr val="7030A0"/>
                </a:solidFill>
              </a:rPr>
              <a:t>6.0</a:t>
            </a:r>
          </a:p>
        </p:txBody>
      </p:sp>
      <p:sp>
        <p:nvSpPr>
          <p:cNvPr id="25" name="Triangle isocèle 24">
            <a:extLst>
              <a:ext uri="{FF2B5EF4-FFF2-40B4-BE49-F238E27FC236}">
                <a16:creationId xmlns:a16="http://schemas.microsoft.com/office/drawing/2014/main" id="{B2FBA4C3-3A22-4F9B-8B7E-BC3A8623DE04}"/>
              </a:ext>
            </a:extLst>
          </p:cNvPr>
          <p:cNvSpPr/>
          <p:nvPr/>
        </p:nvSpPr>
        <p:spPr>
          <a:xfrm rot="5400000">
            <a:off x="7658646" y="2601963"/>
            <a:ext cx="287430" cy="247785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168ABDA-7784-4C36-93E9-07C8B7259F71}"/>
              </a:ext>
            </a:extLst>
          </p:cNvPr>
          <p:cNvSpPr txBox="1"/>
          <p:nvPr/>
        </p:nvSpPr>
        <p:spPr>
          <a:xfrm>
            <a:off x="8030799" y="2371912"/>
            <a:ext cx="408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Insuffisant pour le piégeage des éléments </a:t>
            </a:r>
            <a:r>
              <a:rPr lang="fr-FR" sz="2000" dirty="0">
                <a:solidFill>
                  <a:srgbClr val="7030A0"/>
                </a:solidFill>
              </a:rPr>
              <a:t>réactifs</a:t>
            </a:r>
            <a:r>
              <a:rPr lang="fr-FR" sz="2000" dirty="0"/>
              <a:t> !</a:t>
            </a:r>
            <a:endParaRPr lang="fr-FR" sz="2000" dirty="0">
              <a:solidFill>
                <a:srgbClr val="7030A0"/>
              </a:solidFill>
            </a:endParaRPr>
          </a:p>
        </p:txBody>
      </p:sp>
      <p:sp>
        <p:nvSpPr>
          <p:cNvPr id="21" name="Triangle isocèle 20">
            <a:extLst>
              <a:ext uri="{FF2B5EF4-FFF2-40B4-BE49-F238E27FC236}">
                <a16:creationId xmlns:a16="http://schemas.microsoft.com/office/drawing/2014/main" id="{6AFCE1FE-2003-47A4-AE5F-91CDAD868706}"/>
              </a:ext>
            </a:extLst>
          </p:cNvPr>
          <p:cNvSpPr/>
          <p:nvPr/>
        </p:nvSpPr>
        <p:spPr>
          <a:xfrm rot="5400000">
            <a:off x="7658646" y="3537123"/>
            <a:ext cx="287430" cy="247785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5DC2988-3752-488C-BACE-17B8F8BCE5E8}"/>
              </a:ext>
            </a:extLst>
          </p:cNvPr>
          <p:cNvSpPr txBox="1"/>
          <p:nvPr/>
        </p:nvSpPr>
        <p:spPr>
          <a:xfrm>
            <a:off x="8030799" y="3466373"/>
            <a:ext cx="40803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Nécessite </a:t>
            </a:r>
            <a:r>
              <a:rPr lang="fr-FR" sz="2000" dirty="0">
                <a:solidFill>
                  <a:srgbClr val="7030A0"/>
                </a:solidFill>
              </a:rPr>
              <a:t>système de </a:t>
            </a:r>
            <a:r>
              <a:rPr lang="fr-FR" sz="2000" b="1" dirty="0">
                <a:solidFill>
                  <a:srgbClr val="7030A0"/>
                </a:solidFill>
              </a:rPr>
              <a:t>purification</a:t>
            </a:r>
            <a:r>
              <a:rPr lang="fr-FR" sz="2000" dirty="0"/>
              <a:t> He</a:t>
            </a:r>
          </a:p>
          <a:p>
            <a:r>
              <a:rPr lang="fr-FR" dirty="0"/>
              <a:t>(centralisé DESIR ou intégré plateforme ?)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9D9C779-BB32-4440-BAC7-E46D38369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03"/>
          <a:stretch/>
        </p:blipFill>
        <p:spPr>
          <a:xfrm>
            <a:off x="274320" y="823220"/>
            <a:ext cx="5404033" cy="5180845"/>
          </a:xfrm>
          <a:prstGeom prst="rect">
            <a:avLst/>
          </a:prstGeom>
        </p:spPr>
      </p:pic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968B3B6E-98C8-4907-8EF2-6C1E6CBC0506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2367281" y="1171913"/>
            <a:ext cx="3131118" cy="1297228"/>
          </a:xfrm>
          <a:prstGeom prst="straightConnector1">
            <a:avLst/>
          </a:prstGeom>
          <a:ln w="57150">
            <a:solidFill>
              <a:srgbClr val="1EB8D0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D243FABB-7383-40C2-B811-75A55E58F733}"/>
              </a:ext>
            </a:extLst>
          </p:cNvPr>
          <p:cNvSpPr txBox="1"/>
          <p:nvPr/>
        </p:nvSpPr>
        <p:spPr>
          <a:xfrm>
            <a:off x="5498399" y="941080"/>
            <a:ext cx="1387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1EB8D0"/>
                </a:solidFill>
              </a:rPr>
              <a:t>Circuit RF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8D4F6E54-C14A-4344-A84C-38DA9CA11AE9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3068320" y="2325521"/>
            <a:ext cx="2430079" cy="1066396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80E6C672-2A74-4A81-8B6D-BB7183126DD4}"/>
              </a:ext>
            </a:extLst>
          </p:cNvPr>
          <p:cNvSpPr txBox="1"/>
          <p:nvPr/>
        </p:nvSpPr>
        <p:spPr>
          <a:xfrm>
            <a:off x="5498399" y="2125466"/>
            <a:ext cx="1486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Bouteille He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0E2EBCB-8661-4278-BAD3-D929FA1DB4D3}"/>
              </a:ext>
            </a:extLst>
          </p:cNvPr>
          <p:cNvSpPr txBox="1"/>
          <p:nvPr/>
        </p:nvSpPr>
        <p:spPr>
          <a:xfrm>
            <a:off x="5498399" y="2805921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Baie HT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937424E0-D58E-4515-9B84-7CBC38581319}"/>
              </a:ext>
            </a:extLst>
          </p:cNvPr>
          <p:cNvCxnSpPr>
            <a:cxnSpLocks/>
          </p:cNvCxnSpPr>
          <p:nvPr/>
        </p:nvCxnSpPr>
        <p:spPr>
          <a:xfrm flipH="1">
            <a:off x="4285871" y="3050758"/>
            <a:ext cx="1153573" cy="50140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45F4FDCC-2CEC-4526-8EF7-41436EDA1C15}"/>
              </a:ext>
            </a:extLst>
          </p:cNvPr>
          <p:cNvCxnSpPr>
            <a:cxnSpLocks/>
          </p:cNvCxnSpPr>
          <p:nvPr/>
        </p:nvCxnSpPr>
        <p:spPr>
          <a:xfrm>
            <a:off x="7213600" y="955040"/>
            <a:ext cx="0" cy="5180845"/>
          </a:xfrm>
          <a:prstGeom prst="line">
            <a:avLst/>
          </a:prstGeom>
          <a:ln w="12700">
            <a:solidFill>
              <a:srgbClr val="1D1D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29E045D0-841B-476F-8C27-852F4761F0BE}"/>
              </a:ext>
            </a:extLst>
          </p:cNvPr>
          <p:cNvSpPr txBox="1"/>
          <p:nvPr/>
        </p:nvSpPr>
        <p:spPr>
          <a:xfrm>
            <a:off x="1541509" y="5864083"/>
            <a:ext cx="3272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1D1D74"/>
                </a:solidFill>
              </a:rPr>
              <a:t>Maquette plateforme HT à DESIR</a:t>
            </a:r>
          </a:p>
        </p:txBody>
      </p:sp>
    </p:spTree>
    <p:extLst>
      <p:ext uri="{BB962C8B-B14F-4D97-AF65-F5344CB8AC3E}">
        <p14:creationId xmlns:p14="http://schemas.microsoft.com/office/powerpoint/2010/main" val="1269837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BEF93F-F7DC-4198-B1CC-F22266136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et surtout perspectives !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65045DB-09D6-441A-BA06-81C4A7FE9D88}"/>
              </a:ext>
            </a:extLst>
          </p:cNvPr>
          <p:cNvSpPr txBox="1"/>
          <p:nvPr/>
        </p:nvSpPr>
        <p:spPr>
          <a:xfrm>
            <a:off x="917297" y="1428897"/>
            <a:ext cx="3013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Fonctionnement </a:t>
            </a:r>
            <a:r>
              <a:rPr lang="fr-FR" sz="2000" b="1" dirty="0">
                <a:solidFill>
                  <a:srgbClr val="1D1D74"/>
                </a:solidFill>
              </a:rPr>
              <a:t>24/7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FDA93D5-DBFB-4240-AFFC-30E37AE4ED0E}"/>
              </a:ext>
            </a:extLst>
          </p:cNvPr>
          <p:cNvSpPr txBox="1"/>
          <p:nvPr/>
        </p:nvSpPr>
        <p:spPr>
          <a:xfrm>
            <a:off x="917297" y="1871174"/>
            <a:ext cx="5866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Fournit du faisceau bunché pour les tests PIPERADE</a:t>
            </a:r>
            <a:endParaRPr lang="fr-FR" sz="2000" b="1" dirty="0">
              <a:solidFill>
                <a:srgbClr val="1D1D74"/>
              </a:solidFill>
            </a:endParaRPr>
          </a:p>
        </p:txBody>
      </p:sp>
      <p:sp>
        <p:nvSpPr>
          <p:cNvPr id="43" name="Triangle isocèle 42">
            <a:extLst>
              <a:ext uri="{FF2B5EF4-FFF2-40B4-BE49-F238E27FC236}">
                <a16:creationId xmlns:a16="http://schemas.microsoft.com/office/drawing/2014/main" id="{866BA714-7111-4F37-9A0B-866FF86137C7}"/>
              </a:ext>
            </a:extLst>
          </p:cNvPr>
          <p:cNvSpPr/>
          <p:nvPr/>
        </p:nvSpPr>
        <p:spPr>
          <a:xfrm rot="5400000">
            <a:off x="655056" y="1082425"/>
            <a:ext cx="222224" cy="191573"/>
          </a:xfrm>
          <a:prstGeom prst="triangle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27025A7-FDED-45E3-93B7-78703C058AE2}"/>
              </a:ext>
            </a:extLst>
          </p:cNvPr>
          <p:cNvSpPr txBox="1"/>
          <p:nvPr/>
        </p:nvSpPr>
        <p:spPr>
          <a:xfrm>
            <a:off x="917297" y="978156"/>
            <a:ext cx="512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Aujourd’hui : GPIB fonctionnel </a:t>
            </a:r>
            <a:r>
              <a:rPr lang="fr-FR" sz="2000" dirty="0">
                <a:solidFill>
                  <a:srgbClr val="1D1D74"/>
                </a:solidFill>
              </a:rPr>
              <a:t>@LP2iB</a:t>
            </a:r>
            <a:endParaRPr lang="fr-FR" sz="2000" b="1" dirty="0">
              <a:solidFill>
                <a:srgbClr val="1D1D74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A277C3-774D-BD98-E457-0B7FD6A87124}"/>
              </a:ext>
            </a:extLst>
          </p:cNvPr>
          <p:cNvGrpSpPr/>
          <p:nvPr/>
        </p:nvGrpSpPr>
        <p:grpSpPr>
          <a:xfrm>
            <a:off x="7041287" y="828688"/>
            <a:ext cx="4862952" cy="2858334"/>
            <a:chOff x="7041287" y="899808"/>
            <a:chExt cx="4862952" cy="285833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E2020A5-D927-4231-BEE2-1C2E75B87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30"/>
            <a:stretch/>
          </p:blipFill>
          <p:spPr>
            <a:xfrm>
              <a:off x="7041287" y="899808"/>
              <a:ext cx="4862952" cy="2858334"/>
            </a:xfrm>
            <a:prstGeom prst="rect">
              <a:avLst/>
            </a:prstGeom>
            <a:ln w="19050">
              <a:solidFill>
                <a:srgbClr val="1D1D74"/>
              </a:solidFill>
            </a:ln>
            <a:effectLst/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5E72B82F-E908-4CF3-B603-BE3A04AD3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33" b="89908" l="9932" r="93905">
                          <a14:foregroundMark x1="22573" y1="83486" x2="22573" y2="83486"/>
                          <a14:foregroundMark x1="26637" y1="80734" x2="28442" y2="80734"/>
                          <a14:foregroundMark x1="13995" y1="49083" x2="10609" y2="40826"/>
                          <a14:foregroundMark x1="21445" y1="18807" x2="28442" y2="18807"/>
                          <a14:foregroundMark x1="62980" y1="59174" x2="62980" y2="59174"/>
                          <a14:foregroundMark x1="62980" y1="55963" x2="62077" y2="39908"/>
                          <a14:foregroundMark x1="77652" y1="49083" x2="76749" y2="36239"/>
                          <a14:foregroundMark x1="84876" y1="49083" x2="84650" y2="38991"/>
                          <a14:foregroundMark x1="88713" y1="48624" x2="93905" y2="54587"/>
                          <a14:backgroundMark x1="29345" y1="47706" x2="29345" y2="605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8108" y="1384979"/>
              <a:ext cx="1701741" cy="837424"/>
            </a:xfrm>
            <a:prstGeom prst="rect">
              <a:avLst/>
            </a:prstGeom>
            <a:effectLst>
              <a:glow rad="101600">
                <a:schemeClr val="accent1">
                  <a:lumMod val="20000"/>
                  <a:lumOff val="80000"/>
                  <a:alpha val="77000"/>
                </a:schemeClr>
              </a:glow>
            </a:effectLst>
          </p:spPr>
        </p:pic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008518D1-CF4D-4296-867E-BE15387CFDC7}"/>
                </a:ext>
              </a:extLst>
            </p:cNvPr>
            <p:cNvSpPr/>
            <p:nvPr/>
          </p:nvSpPr>
          <p:spPr>
            <a:xfrm rot="1254896">
              <a:off x="10881203" y="2009796"/>
              <a:ext cx="902997" cy="1044803"/>
            </a:xfrm>
            <a:prstGeom prst="ellipse">
              <a:avLst/>
            </a:prstGeom>
            <a:noFill/>
            <a:ln w="28575">
              <a:solidFill>
                <a:srgbClr val="880000"/>
              </a:solidFill>
            </a:ln>
            <a:effectLst>
              <a:glow rad="101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34" name="PIPERADE">
              <a:extLst>
                <a:ext uri="{FF2B5EF4-FFF2-40B4-BE49-F238E27FC236}">
                  <a16:creationId xmlns:a16="http://schemas.microsoft.com/office/drawing/2014/main" id="{F02A4EC1-B8D5-48B7-8870-554D2DC3E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47"/>
            <a:stretch/>
          </p:blipFill>
          <p:spPr>
            <a:xfrm>
              <a:off x="10714448" y="3047688"/>
              <a:ext cx="1116388" cy="437203"/>
            </a:xfrm>
            <a:prstGeom prst="rect">
              <a:avLst/>
            </a:prstGeom>
            <a:effectLst>
              <a:glow rad="139700">
                <a:schemeClr val="bg1">
                  <a:alpha val="40000"/>
                </a:schemeClr>
              </a:glow>
            </a:effectLst>
          </p:spPr>
        </p:pic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E4993F07-92AB-40A2-A8EC-7FEE6987002D}"/>
                </a:ext>
              </a:extLst>
            </p:cNvPr>
            <p:cNvCxnSpPr>
              <a:cxnSpLocks/>
            </p:cNvCxnSpPr>
            <p:nvPr/>
          </p:nvCxnSpPr>
          <p:spPr>
            <a:xfrm>
              <a:off x="9100373" y="1172578"/>
              <a:ext cx="372389" cy="223510"/>
            </a:xfrm>
            <a:prstGeom prst="straightConnector1">
              <a:avLst/>
            </a:prstGeom>
            <a:ln w="38100">
              <a:solidFill>
                <a:srgbClr val="111C22"/>
              </a:solidFill>
              <a:tailEnd type="triangle"/>
            </a:ln>
            <a:effectLst>
              <a:glow rad="127000">
                <a:schemeClr val="bg1">
                  <a:alpha val="5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>
              <a:extLst>
                <a:ext uri="{FF2B5EF4-FFF2-40B4-BE49-F238E27FC236}">
                  <a16:creationId xmlns:a16="http://schemas.microsoft.com/office/drawing/2014/main" id="{0E531D0D-BEBE-4072-A725-AE3094BB9DD6}"/>
                </a:ext>
              </a:extLst>
            </p:cNvPr>
            <p:cNvCxnSpPr>
              <a:cxnSpLocks/>
            </p:cNvCxnSpPr>
            <p:nvPr/>
          </p:nvCxnSpPr>
          <p:spPr>
            <a:xfrm>
              <a:off x="10158405" y="1791410"/>
              <a:ext cx="757978" cy="454943"/>
            </a:xfrm>
            <a:prstGeom prst="straightConnector1">
              <a:avLst/>
            </a:prstGeom>
            <a:ln w="38100">
              <a:solidFill>
                <a:srgbClr val="111C22"/>
              </a:solidFill>
              <a:prstDash val="sysDot"/>
              <a:tailEnd type="triangle"/>
            </a:ln>
            <a:effectLst>
              <a:glow rad="127000">
                <a:schemeClr val="bg1">
                  <a:alpha val="5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7BAABE9A-0C87-47C6-AD2B-A9847E29368A}"/>
                </a:ext>
              </a:extLst>
            </p:cNvPr>
            <p:cNvSpPr/>
            <p:nvPr/>
          </p:nvSpPr>
          <p:spPr>
            <a:xfrm rot="445086">
              <a:off x="9524153" y="1081225"/>
              <a:ext cx="604041" cy="835239"/>
            </a:xfrm>
            <a:prstGeom prst="ellipse">
              <a:avLst/>
            </a:prstGeom>
            <a:noFill/>
            <a:ln w="38100">
              <a:solidFill>
                <a:srgbClr val="1EB8D0"/>
              </a:solidFill>
            </a:ln>
            <a:effectLst>
              <a:glow rad="101600">
                <a:schemeClr val="accent1">
                  <a:lumMod val="20000"/>
                  <a:lumOff val="80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5" name="Image 13">
              <a:extLst>
                <a:ext uri="{FF2B5EF4-FFF2-40B4-BE49-F238E27FC236}">
                  <a16:creationId xmlns:a16="http://schemas.microsoft.com/office/drawing/2014/main" id="{99F9E61C-F6EE-4D42-A7B3-201ECA21C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2" t="17734" r="9012" b="17306"/>
            <a:stretch/>
          </p:blipFill>
          <p:spPr>
            <a:xfrm>
              <a:off x="7120241" y="3181356"/>
              <a:ext cx="982848" cy="516680"/>
            </a:xfrm>
            <a:prstGeom prst="rect">
              <a:avLst/>
            </a:prstGeom>
            <a:ln w="19050">
              <a:solidFill>
                <a:srgbClr val="1D1D74"/>
              </a:solidFill>
            </a:ln>
            <a:effectLst/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9C386A5-A238-4CF3-99A8-75B296662E2F}"/>
              </a:ext>
            </a:extLst>
          </p:cNvPr>
          <p:cNvGrpSpPr/>
          <p:nvPr/>
        </p:nvGrpSpPr>
        <p:grpSpPr>
          <a:xfrm>
            <a:off x="271810" y="2557957"/>
            <a:ext cx="5729498" cy="3618100"/>
            <a:chOff x="268179" y="2484074"/>
            <a:chExt cx="5888429" cy="371846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A894045-32BB-4BCD-8291-B95E6FA7B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8179" y="2484074"/>
              <a:ext cx="5888429" cy="3718463"/>
            </a:xfrm>
            <a:prstGeom prst="rect">
              <a:avLst/>
            </a:prstGeom>
            <a:ln w="19050">
              <a:solidFill>
                <a:srgbClr val="1D1D74"/>
              </a:solidFill>
            </a:ln>
            <a:effectLst/>
          </p:spPr>
        </p:pic>
        <p:pic>
          <p:nvPicPr>
            <p:cNvPr id="47" name="Image 16">
              <a:extLst>
                <a:ext uri="{FF2B5EF4-FFF2-40B4-BE49-F238E27FC236}">
                  <a16:creationId xmlns:a16="http://schemas.microsoft.com/office/drawing/2014/main" id="{7A3F419C-852E-4239-9B66-78EA5B9E6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71"/>
            <a:stretch/>
          </p:blipFill>
          <p:spPr>
            <a:xfrm>
              <a:off x="354617" y="2546809"/>
              <a:ext cx="982848" cy="417318"/>
            </a:xfrm>
            <a:prstGeom prst="rect">
              <a:avLst/>
            </a:prstGeom>
            <a:ln w="19050">
              <a:solidFill>
                <a:srgbClr val="1D1D74"/>
              </a:solidFill>
            </a:ln>
            <a:effectLst/>
          </p:spPr>
        </p:pic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64714835-CDF0-443B-9ACF-8DD9E5986A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17" y="4341399"/>
              <a:ext cx="752072" cy="365710"/>
            </a:xfrm>
            <a:prstGeom prst="straightConnector1">
              <a:avLst/>
            </a:prstGeom>
            <a:ln w="38100">
              <a:solidFill>
                <a:srgbClr val="111C22"/>
              </a:solidFill>
              <a:tailEnd type="triangle"/>
            </a:ln>
            <a:effectLst>
              <a:glow rad="127000">
                <a:schemeClr val="bg1">
                  <a:alpha val="5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ED17C08-453F-4255-B603-E39949179CF4}"/>
                </a:ext>
              </a:extLst>
            </p:cNvPr>
            <p:cNvSpPr txBox="1"/>
            <p:nvPr/>
          </p:nvSpPr>
          <p:spPr>
            <a:xfrm rot="20116944">
              <a:off x="546469" y="4215037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ions</a:t>
              </a: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8459FB6C-86FB-425C-83CA-952C2B8C46BD}"/>
                </a:ext>
              </a:extLst>
            </p:cNvPr>
            <p:cNvSpPr/>
            <p:nvPr/>
          </p:nvSpPr>
          <p:spPr>
            <a:xfrm rot="3596600">
              <a:off x="1667890" y="3648620"/>
              <a:ext cx="409437" cy="594231"/>
            </a:xfrm>
            <a:prstGeom prst="ellipse">
              <a:avLst/>
            </a:prstGeom>
            <a:noFill/>
            <a:ln w="38100">
              <a:solidFill>
                <a:srgbClr val="1EB8D0"/>
              </a:solidFill>
            </a:ln>
            <a:effectLst>
              <a:glow rad="101600">
                <a:schemeClr val="accent1">
                  <a:lumMod val="20000"/>
                  <a:lumOff val="80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16871D98-0CBA-4A27-940C-7BAA7D43A50D}"/>
              </a:ext>
            </a:extLst>
          </p:cNvPr>
          <p:cNvSpPr txBox="1"/>
          <p:nvPr/>
        </p:nvSpPr>
        <p:spPr>
          <a:xfrm>
            <a:off x="6514044" y="3870687"/>
            <a:ext cx="5566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/>
            </a:lvl1pPr>
          </a:lstStyle>
          <a:p>
            <a:r>
              <a:rPr lang="fr-FR" dirty="0"/>
              <a:t>Objectif visé : GPIB prêt à être transféré </a:t>
            </a:r>
            <a:r>
              <a:rPr lang="fr-FR" b="1" dirty="0">
                <a:solidFill>
                  <a:srgbClr val="000064"/>
                </a:solidFill>
              </a:rPr>
              <a:t>fin 2026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E45801E-F14A-40BD-81D3-D1FDAA470D90}"/>
              </a:ext>
            </a:extLst>
          </p:cNvPr>
          <p:cNvSpPr txBox="1"/>
          <p:nvPr/>
        </p:nvSpPr>
        <p:spPr>
          <a:xfrm>
            <a:off x="6514044" y="4367637"/>
            <a:ext cx="5566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Étude mécanique des </a:t>
            </a:r>
            <a:r>
              <a:rPr lang="fr-FR" sz="2000" b="1" dirty="0">
                <a:solidFill>
                  <a:srgbClr val="1D1D74"/>
                </a:solidFill>
              </a:rPr>
              <a:t>plateformes / châssis</a:t>
            </a:r>
            <a:r>
              <a:rPr lang="fr-FR" sz="2000" dirty="0"/>
              <a:t> GPIB finalisée </a:t>
            </a:r>
            <a:r>
              <a:rPr lang="fr-FR" sz="2000" dirty="0">
                <a:solidFill>
                  <a:srgbClr val="1D1D74"/>
                </a:solidFill>
              </a:rPr>
              <a:t>ce mois-ci</a:t>
            </a:r>
            <a:endParaRPr lang="fr-FR" sz="2000" b="1" dirty="0">
              <a:solidFill>
                <a:srgbClr val="1D1D74"/>
              </a:solidFill>
            </a:endParaRPr>
          </a:p>
        </p:txBody>
      </p:sp>
      <p:sp>
        <p:nvSpPr>
          <p:cNvPr id="57" name="Triangle isocèle 56">
            <a:extLst>
              <a:ext uri="{FF2B5EF4-FFF2-40B4-BE49-F238E27FC236}">
                <a16:creationId xmlns:a16="http://schemas.microsoft.com/office/drawing/2014/main" id="{DB99B0CA-9B7C-4D11-9787-A9F66B407911}"/>
              </a:ext>
            </a:extLst>
          </p:cNvPr>
          <p:cNvSpPr/>
          <p:nvPr/>
        </p:nvSpPr>
        <p:spPr>
          <a:xfrm rot="5400000">
            <a:off x="655056" y="1530922"/>
            <a:ext cx="222224" cy="191573"/>
          </a:xfrm>
          <a:prstGeom prst="triangle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Triangle isocèle 57">
            <a:extLst>
              <a:ext uri="{FF2B5EF4-FFF2-40B4-BE49-F238E27FC236}">
                <a16:creationId xmlns:a16="http://schemas.microsoft.com/office/drawing/2014/main" id="{AE4FCC87-A19E-476E-B581-DCBC217E3C46}"/>
              </a:ext>
            </a:extLst>
          </p:cNvPr>
          <p:cNvSpPr/>
          <p:nvPr/>
        </p:nvSpPr>
        <p:spPr>
          <a:xfrm rot="5400000">
            <a:off x="655056" y="1979419"/>
            <a:ext cx="222224" cy="191573"/>
          </a:xfrm>
          <a:prstGeom prst="triangle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Triangle isocèle 58">
            <a:extLst>
              <a:ext uri="{FF2B5EF4-FFF2-40B4-BE49-F238E27FC236}">
                <a16:creationId xmlns:a16="http://schemas.microsoft.com/office/drawing/2014/main" id="{F4FB445B-3DF7-4ABB-81E6-CD180F32DC3A}"/>
              </a:ext>
            </a:extLst>
          </p:cNvPr>
          <p:cNvSpPr/>
          <p:nvPr/>
        </p:nvSpPr>
        <p:spPr>
          <a:xfrm rot="5400000">
            <a:off x="6227705" y="3974956"/>
            <a:ext cx="222224" cy="191573"/>
          </a:xfrm>
          <a:prstGeom prst="triangle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Triangle isocèle 59">
            <a:extLst>
              <a:ext uri="{FF2B5EF4-FFF2-40B4-BE49-F238E27FC236}">
                <a16:creationId xmlns:a16="http://schemas.microsoft.com/office/drawing/2014/main" id="{3508268D-F30F-4636-91FF-38AD9D933C7C}"/>
              </a:ext>
            </a:extLst>
          </p:cNvPr>
          <p:cNvSpPr/>
          <p:nvPr/>
        </p:nvSpPr>
        <p:spPr>
          <a:xfrm rot="5400000">
            <a:off x="6227705" y="4623066"/>
            <a:ext cx="222224" cy="191573"/>
          </a:xfrm>
          <a:prstGeom prst="triangle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9DEB246E-1D1F-460F-B6AE-76C7D1DD3452}"/>
              </a:ext>
            </a:extLst>
          </p:cNvPr>
          <p:cNvSpPr txBox="1"/>
          <p:nvPr/>
        </p:nvSpPr>
        <p:spPr>
          <a:xfrm>
            <a:off x="6514044" y="5681031"/>
            <a:ext cx="5677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1D1D74"/>
                </a:solidFill>
              </a:rPr>
              <a:t>Instrumentation</a:t>
            </a:r>
            <a:r>
              <a:rPr lang="fr-FR" sz="2000" dirty="0"/>
              <a:t>/</a:t>
            </a:r>
            <a:r>
              <a:rPr lang="fr-FR" sz="2000" dirty="0">
                <a:solidFill>
                  <a:srgbClr val="1D1D74"/>
                </a:solidFill>
              </a:rPr>
              <a:t>Automatisme</a:t>
            </a:r>
            <a:r>
              <a:rPr lang="fr-FR" sz="2000" dirty="0"/>
              <a:t>/</a:t>
            </a:r>
            <a:r>
              <a:rPr lang="fr-FR" sz="2000" dirty="0">
                <a:solidFill>
                  <a:srgbClr val="1D1D74"/>
                </a:solidFill>
              </a:rPr>
              <a:t>Contrôle-Commande </a:t>
            </a:r>
            <a:r>
              <a:rPr lang="fr-FR" sz="2000" dirty="0"/>
              <a:t>similaire au RFQ1P LPC Caen </a:t>
            </a:r>
            <a:r>
              <a:rPr lang="fr-FR" sz="1600" i="1" dirty="0"/>
              <a:t>(en cours)</a:t>
            </a:r>
            <a:endParaRPr lang="fr-FR" sz="2000" i="1" dirty="0"/>
          </a:p>
        </p:txBody>
      </p:sp>
      <p:sp>
        <p:nvSpPr>
          <p:cNvPr id="62" name="Triangle isocèle 61">
            <a:extLst>
              <a:ext uri="{FF2B5EF4-FFF2-40B4-BE49-F238E27FC236}">
                <a16:creationId xmlns:a16="http://schemas.microsoft.com/office/drawing/2014/main" id="{D095D418-0E6C-4BA9-A09D-3FE8F44B6A30}"/>
              </a:ext>
            </a:extLst>
          </p:cNvPr>
          <p:cNvSpPr/>
          <p:nvPr/>
        </p:nvSpPr>
        <p:spPr>
          <a:xfrm rot="5400000">
            <a:off x="6227705" y="5939188"/>
            <a:ext cx="222224" cy="191573"/>
          </a:xfrm>
          <a:prstGeom prst="triangle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55">
            <a:extLst>
              <a:ext uri="{FF2B5EF4-FFF2-40B4-BE49-F238E27FC236}">
                <a16:creationId xmlns:a16="http://schemas.microsoft.com/office/drawing/2014/main" id="{9BF5F512-66A9-C769-9E0C-2C9D56EDBC59}"/>
              </a:ext>
            </a:extLst>
          </p:cNvPr>
          <p:cNvSpPr txBox="1"/>
          <p:nvPr/>
        </p:nvSpPr>
        <p:spPr>
          <a:xfrm>
            <a:off x="6514044" y="5164351"/>
            <a:ext cx="5566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/>
            </a:lvl1pPr>
          </a:lstStyle>
          <a:p>
            <a:r>
              <a:rPr lang="fr-FR" dirty="0">
                <a:solidFill>
                  <a:srgbClr val="000064"/>
                </a:solidFill>
              </a:rPr>
              <a:t>Mars</a:t>
            </a:r>
            <a:r>
              <a:rPr lang="fr-FR" dirty="0"/>
              <a:t> : lancement fabrication puis </a:t>
            </a:r>
            <a:r>
              <a:rPr lang="fr-FR" b="1" dirty="0">
                <a:solidFill>
                  <a:srgbClr val="000064"/>
                </a:solidFill>
              </a:rPr>
              <a:t>montage</a:t>
            </a:r>
            <a:r>
              <a:rPr lang="fr-FR" dirty="0"/>
              <a:t> @LP2iB  </a:t>
            </a:r>
          </a:p>
        </p:txBody>
      </p:sp>
      <p:sp>
        <p:nvSpPr>
          <p:cNvPr id="6" name="Triangle isocèle 59">
            <a:extLst>
              <a:ext uri="{FF2B5EF4-FFF2-40B4-BE49-F238E27FC236}">
                <a16:creationId xmlns:a16="http://schemas.microsoft.com/office/drawing/2014/main" id="{18E38405-E45E-5003-5112-6916BDFD562D}"/>
              </a:ext>
            </a:extLst>
          </p:cNvPr>
          <p:cNvSpPr/>
          <p:nvPr/>
        </p:nvSpPr>
        <p:spPr>
          <a:xfrm rot="5400000">
            <a:off x="6227705" y="5268620"/>
            <a:ext cx="222224" cy="191573"/>
          </a:xfrm>
          <a:prstGeom prst="triangle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683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BA3B3252-2122-4B72-AE05-36BA8CF0D1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6" r="2768"/>
          <a:stretch/>
        </p:blipFill>
        <p:spPr>
          <a:xfrm>
            <a:off x="7808168" y="3980057"/>
            <a:ext cx="4039660" cy="2192388"/>
          </a:xfrm>
          <a:prstGeom prst="rect">
            <a:avLst/>
          </a:prstGeom>
          <a:ln w="38100">
            <a:solidFill>
              <a:srgbClr val="212D6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5">
            <a:extLst>
              <a:ext uri="{FF2B5EF4-FFF2-40B4-BE49-F238E27FC236}">
                <a16:creationId xmlns:a16="http://schemas.microsoft.com/office/drawing/2014/main" id="{24831144-9E4A-F1E5-1A86-564AA0AE9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65" y="3956986"/>
            <a:ext cx="4302042" cy="2117028"/>
          </a:xfrm>
          <a:prstGeom prst="rect">
            <a:avLst/>
          </a:prstGeom>
        </p:spPr>
      </p:pic>
      <p:pic>
        <p:nvPicPr>
          <p:cNvPr id="3" name="Image 19">
            <a:extLst>
              <a:ext uri="{FF2B5EF4-FFF2-40B4-BE49-F238E27FC236}">
                <a16:creationId xmlns:a16="http://schemas.microsoft.com/office/drawing/2014/main" id="{A8BF468A-55F5-0CEE-27CB-92520DA7FB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6" b="6508"/>
          <a:stretch/>
        </p:blipFill>
        <p:spPr>
          <a:xfrm rot="688064">
            <a:off x="8691885" y="1560275"/>
            <a:ext cx="2641000" cy="2399493"/>
          </a:xfrm>
          <a:prstGeom prst="rect">
            <a:avLst/>
          </a:prstGeom>
          <a:ln w="38100">
            <a:solidFill>
              <a:srgbClr val="212D6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956865BE-62C0-DE52-DAAD-026B1BDB9E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73" y="28613"/>
            <a:ext cx="1713722" cy="579720"/>
          </a:xfrm>
          <a:prstGeom prst="rect">
            <a:avLst/>
          </a:prstGeom>
        </p:spPr>
      </p:pic>
      <p:grpSp>
        <p:nvGrpSpPr>
          <p:cNvPr id="10" name="Groupe 11">
            <a:extLst>
              <a:ext uri="{FF2B5EF4-FFF2-40B4-BE49-F238E27FC236}">
                <a16:creationId xmlns:a16="http://schemas.microsoft.com/office/drawing/2014/main" id="{90BD6F95-A9B0-94C5-F340-D56859D61549}"/>
              </a:ext>
            </a:extLst>
          </p:cNvPr>
          <p:cNvGrpSpPr/>
          <p:nvPr/>
        </p:nvGrpSpPr>
        <p:grpSpPr>
          <a:xfrm>
            <a:off x="98073" y="36837"/>
            <a:ext cx="1775177" cy="551226"/>
            <a:chOff x="9378173" y="197924"/>
            <a:chExt cx="2807441" cy="871763"/>
          </a:xfrm>
        </p:grpSpPr>
        <p:pic>
          <p:nvPicPr>
            <p:cNvPr id="11" name="Image 7">
              <a:extLst>
                <a:ext uri="{FF2B5EF4-FFF2-40B4-BE49-F238E27FC236}">
                  <a16:creationId xmlns:a16="http://schemas.microsoft.com/office/drawing/2014/main" id="{822E37B1-3FE4-F413-1DA2-82782FFA9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8173" y="197924"/>
              <a:ext cx="861499" cy="861499"/>
            </a:xfrm>
            <a:prstGeom prst="rect">
              <a:avLst/>
            </a:prstGeom>
          </p:spPr>
        </p:pic>
        <p:pic>
          <p:nvPicPr>
            <p:cNvPr id="12" name="Image 13">
              <a:extLst>
                <a:ext uri="{FF2B5EF4-FFF2-40B4-BE49-F238E27FC236}">
                  <a16:creationId xmlns:a16="http://schemas.microsoft.com/office/drawing/2014/main" id="{2C948D09-5178-70E5-D819-C8F1E9CE6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2" t="17734" r="9012" b="17306"/>
            <a:stretch/>
          </p:blipFill>
          <p:spPr>
            <a:xfrm>
              <a:off x="10546836" y="208188"/>
              <a:ext cx="1638778" cy="861499"/>
            </a:xfrm>
            <a:prstGeom prst="rect">
              <a:avLst/>
            </a:prstGeom>
          </p:spPr>
        </p:pic>
      </p:grpSp>
      <p:pic>
        <p:nvPicPr>
          <p:cNvPr id="14" name="Image 16">
            <a:extLst>
              <a:ext uri="{FF2B5EF4-FFF2-40B4-BE49-F238E27FC236}">
                <a16:creationId xmlns:a16="http://schemas.microsoft.com/office/drawing/2014/main" id="{20EFCA94-2EEC-877D-3BBD-950DA1F576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2" y="4522564"/>
            <a:ext cx="3310890" cy="985872"/>
          </a:xfrm>
          <a:prstGeom prst="rect">
            <a:avLst/>
          </a:prstGeom>
        </p:spPr>
      </p:pic>
      <p:sp>
        <p:nvSpPr>
          <p:cNvPr id="15" name="ZoneTexte 2">
            <a:extLst>
              <a:ext uri="{FF2B5EF4-FFF2-40B4-BE49-F238E27FC236}">
                <a16:creationId xmlns:a16="http://schemas.microsoft.com/office/drawing/2014/main" id="{E09C7C10-69AB-C6E5-7505-313820D13828}"/>
              </a:ext>
            </a:extLst>
          </p:cNvPr>
          <p:cNvSpPr txBox="1"/>
          <p:nvPr/>
        </p:nvSpPr>
        <p:spPr>
          <a:xfrm>
            <a:off x="371430" y="993262"/>
            <a:ext cx="7635616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5000" b="1" noProof="0" dirty="0">
                <a:solidFill>
                  <a:srgbClr val="212D64"/>
                </a:solidFill>
                <a:latin typeface="Calibri" panose="020F0502020204030204" pitchFamily="34" charset="0"/>
              </a:rPr>
              <a:t>Merci pour votre attention 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E51080-37E4-2458-78E8-6734A02A1DEC}"/>
              </a:ext>
            </a:extLst>
          </p:cNvPr>
          <p:cNvSpPr/>
          <p:nvPr/>
        </p:nvSpPr>
        <p:spPr>
          <a:xfrm>
            <a:off x="413326" y="2475048"/>
            <a:ext cx="6126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P. </a:t>
            </a:r>
            <a:r>
              <a:rPr lang="fr-FR" dirty="0" err="1">
                <a:solidFill>
                  <a:srgbClr val="212D64"/>
                </a:solidFill>
                <a:ea typeface="Roboto" panose="02000000000000000000" pitchFamily="2" charset="0"/>
              </a:rPr>
              <a:t>Alfaurt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P.  </a:t>
            </a:r>
            <a:r>
              <a:rPr lang="fr-FR" dirty="0" err="1">
                <a:solidFill>
                  <a:srgbClr val="212D64"/>
                </a:solidFill>
                <a:ea typeface="Roboto" panose="02000000000000000000" pitchFamily="2" charset="0"/>
              </a:rPr>
              <a:t>Ascher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a typeface="Roboto" panose="02000000000000000000" pitchFamily="2" charset="0"/>
              </a:rPr>
              <a:t>D. 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  <a:ea typeface="Roboto" panose="02000000000000000000" pitchFamily="2" charset="0"/>
              </a:rPr>
              <a:t>Atanasov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a typeface="Roboto" panose="02000000000000000000" pitchFamily="2" charset="0"/>
              </a:rPr>
              <a:t>, 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A. </a:t>
            </a:r>
            <a:r>
              <a:rPr lang="fr-FR" dirty="0" err="1">
                <a:solidFill>
                  <a:srgbClr val="212D64"/>
                </a:solidFill>
                <a:ea typeface="Roboto" panose="02000000000000000000" pitchFamily="2" charset="0"/>
              </a:rPr>
              <a:t>Balana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B. Blank, L. </a:t>
            </a:r>
            <a:r>
              <a:rPr lang="fr-FR" dirty="0" err="1">
                <a:solidFill>
                  <a:srgbClr val="212D64"/>
                </a:solidFill>
                <a:ea typeface="Roboto" panose="02000000000000000000" pitchFamily="2" charset="0"/>
              </a:rPr>
              <a:t>Daudin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a typeface="Roboto" panose="02000000000000000000" pitchFamily="2" charset="0"/>
              </a:rPr>
              <a:t>M. 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  <a:ea typeface="Roboto" panose="02000000000000000000" pitchFamily="2" charset="0"/>
              </a:rPr>
              <a:t>Flayol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a typeface="Roboto" panose="02000000000000000000" pitchFamily="2" charset="0"/>
              </a:rPr>
              <a:t>, 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M. </a:t>
            </a:r>
            <a:r>
              <a:rPr lang="fr-FR" dirty="0" err="1">
                <a:solidFill>
                  <a:srgbClr val="212D64"/>
                </a:solidFill>
                <a:ea typeface="Roboto" panose="02000000000000000000" pitchFamily="2" charset="0"/>
              </a:rPr>
              <a:t>Gerbaux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S. Grévy, G. Guignard, 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a typeface="Roboto" panose="02000000000000000000" pitchFamily="2" charset="0"/>
              </a:rPr>
              <a:t>M. 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  <a:ea typeface="Roboto" panose="02000000000000000000" pitchFamily="2" charset="0"/>
              </a:rPr>
              <a:t>Hukkanen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a typeface="Roboto" panose="02000000000000000000" pitchFamily="2" charset="0"/>
              </a:rPr>
              <a:t>, A. Husson, 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G. </a:t>
            </a:r>
            <a:r>
              <a:rPr lang="fr-FR" dirty="0" err="1">
                <a:solidFill>
                  <a:srgbClr val="212D64"/>
                </a:solidFill>
                <a:ea typeface="Roboto" panose="02000000000000000000" pitchFamily="2" charset="0"/>
              </a:rPr>
              <a:t>Jevelot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B. </a:t>
            </a:r>
            <a:r>
              <a:rPr lang="fr-FR" dirty="0" err="1">
                <a:solidFill>
                  <a:srgbClr val="212D64"/>
                </a:solidFill>
                <a:ea typeface="Roboto" panose="02000000000000000000" pitchFamily="2" charset="0"/>
              </a:rPr>
              <a:t>Lachacinski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S. Lechner, 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a typeface="Roboto" panose="02000000000000000000" pitchFamily="2" charset="0"/>
              </a:rPr>
              <a:t>S. Perard, 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E. Rey-</a:t>
            </a:r>
            <a:r>
              <a:rPr lang="fr-FR" dirty="0" err="1">
                <a:solidFill>
                  <a:srgbClr val="212D64"/>
                </a:solidFill>
                <a:ea typeface="Roboto" panose="02000000000000000000" pitchFamily="2" charset="0"/>
              </a:rPr>
              <a:t>herme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M. Roche, 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a typeface="Roboto" panose="02000000000000000000" pitchFamily="2" charset="0"/>
              </a:rPr>
              <a:t>A. de </a:t>
            </a:r>
            <a:r>
              <a:rPr lang="fr-FR" dirty="0" err="1">
                <a:solidFill>
                  <a:schemeClr val="bg2">
                    <a:lumMod val="90000"/>
                  </a:schemeClr>
                </a:solidFill>
                <a:ea typeface="Roboto" panose="02000000000000000000" pitchFamily="2" charset="0"/>
              </a:rPr>
              <a:t>Roubin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ea typeface="Roboto" panose="02000000000000000000" pitchFamily="2" charset="0"/>
              </a:rPr>
              <a:t>, 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C. Roumegou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7750E6-FEF3-A688-150B-C38F08AE546E}"/>
              </a:ext>
            </a:extLst>
          </p:cNvPr>
          <p:cNvGrpSpPr/>
          <p:nvPr/>
        </p:nvGrpSpPr>
        <p:grpSpPr>
          <a:xfrm>
            <a:off x="3991844" y="43044"/>
            <a:ext cx="1986437" cy="554414"/>
            <a:chOff x="8953704" y="4153593"/>
            <a:chExt cx="2077541" cy="579841"/>
          </a:xfrm>
        </p:grpSpPr>
        <p:pic>
          <p:nvPicPr>
            <p:cNvPr id="17" name="Image 6">
              <a:extLst>
                <a:ext uri="{FF2B5EF4-FFF2-40B4-BE49-F238E27FC236}">
                  <a16:creationId xmlns:a16="http://schemas.microsoft.com/office/drawing/2014/main" id="{97D27114-F18B-2AFC-BB1E-DF1642878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3704" y="4225307"/>
              <a:ext cx="508127" cy="508127"/>
            </a:xfrm>
            <a:prstGeom prst="rect">
              <a:avLst/>
            </a:prstGeom>
          </p:spPr>
        </p:pic>
        <p:pic>
          <p:nvPicPr>
            <p:cNvPr id="18" name="Image 8">
              <a:extLst>
                <a:ext uri="{FF2B5EF4-FFF2-40B4-BE49-F238E27FC236}">
                  <a16:creationId xmlns:a16="http://schemas.microsoft.com/office/drawing/2014/main" id="{93BDC8BE-9982-F80B-14E2-A6B07FB3E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06" b="32353"/>
            <a:stretch/>
          </p:blipFill>
          <p:spPr>
            <a:xfrm>
              <a:off x="9522723" y="4153593"/>
              <a:ext cx="1508522" cy="551231"/>
            </a:xfrm>
            <a:prstGeom prst="rect">
              <a:avLst/>
            </a:prstGeom>
          </p:spPr>
        </p:pic>
      </p:grpSp>
      <p:pic>
        <p:nvPicPr>
          <p:cNvPr id="19" name="Image 7">
            <a:extLst>
              <a:ext uri="{FF2B5EF4-FFF2-40B4-BE49-F238E27FC236}">
                <a16:creationId xmlns:a16="http://schemas.microsoft.com/office/drawing/2014/main" id="{47ABBF85-9D8E-08A0-F9EF-3E9BE565F7F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2"/>
          <a:stretch/>
        </p:blipFill>
        <p:spPr>
          <a:xfrm>
            <a:off x="6128134" y="46502"/>
            <a:ext cx="1209724" cy="5618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A0AAF0-03FC-3449-2AD8-2FA0A01B992B}"/>
              </a:ext>
            </a:extLst>
          </p:cNvPr>
          <p:cNvSpPr txBox="1"/>
          <p:nvPr/>
        </p:nvSpPr>
        <p:spPr>
          <a:xfrm>
            <a:off x="4383833" y="6470982"/>
            <a:ext cx="34243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1000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éminaire DESIR 05-06 février 2026 - Présentation GPIB</a:t>
            </a:r>
            <a:endParaRPr lang="en-US" sz="1000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">
            <a:extLst>
              <a:ext uri="{FF2B5EF4-FFF2-40B4-BE49-F238E27FC236}">
                <a16:creationId xmlns:a16="http://schemas.microsoft.com/office/drawing/2014/main" id="{2A308604-6FFF-48B8-AF60-E563AA81FEAA}"/>
              </a:ext>
            </a:extLst>
          </p:cNvPr>
          <p:cNvSpPr txBox="1"/>
          <p:nvPr/>
        </p:nvSpPr>
        <p:spPr>
          <a:xfrm>
            <a:off x="413326" y="2063359"/>
            <a:ext cx="2979214" cy="4462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fr-FR" sz="2300" b="1" noProof="0" dirty="0">
                <a:solidFill>
                  <a:srgbClr val="212D64"/>
                </a:solidFill>
                <a:latin typeface="Calibri" panose="020F0502020204030204" pitchFamily="34" charset="0"/>
              </a:rPr>
              <a:t>Équipe GPIB-PIPERADE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4DE23-9700-0358-EAD5-E0E269EE97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1477">
            <a:off x="8581955" y="4823712"/>
            <a:ext cx="2180264" cy="4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74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4294967295"/>
          </p:nvPr>
        </p:nvSpPr>
        <p:spPr>
          <a:xfrm>
            <a:off x="695326" y="2683016"/>
            <a:ext cx="10801349" cy="1260475"/>
          </a:xfrm>
        </p:spPr>
        <p:txBody>
          <a:bodyPr anchor="ctr">
            <a:normAutofit/>
          </a:bodyPr>
          <a:lstStyle/>
          <a:p>
            <a:pPr algn="ctr"/>
            <a:r>
              <a:rPr lang="fr-FR" sz="7800" b="1" dirty="0"/>
              <a:t>SLIDES BACKUP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601A33-656E-B9C6-BE5D-1770EA872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556" y="32478"/>
            <a:ext cx="1036889" cy="564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B2D0B4-F914-6C43-3909-DD77C6980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501" y="4447831"/>
            <a:ext cx="2530998" cy="124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06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:a16="http://schemas.microsoft.com/office/drawing/2014/main" id="{6F96035C-2509-461E-9AF6-04EB69D60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</a:blip>
          <a:srcRect l="4106" t="19017" r="1232" b="838"/>
          <a:stretch/>
        </p:blipFill>
        <p:spPr bwMode="auto">
          <a:xfrm>
            <a:off x="738644" y="4028999"/>
            <a:ext cx="7129974" cy="2168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ABB9C650-F4D3-4194-8D49-2BEF85D6A09F}"/>
              </a:ext>
            </a:extLst>
          </p:cNvPr>
          <p:cNvCxnSpPr>
            <a:cxnSpLocks/>
          </p:cNvCxnSpPr>
          <p:nvPr/>
        </p:nvCxnSpPr>
        <p:spPr>
          <a:xfrm flipV="1">
            <a:off x="3943593" y="4820927"/>
            <a:ext cx="1986508" cy="139501"/>
          </a:xfrm>
          <a:prstGeom prst="straightConnector1">
            <a:avLst/>
          </a:prstGeom>
          <a:ln w="38100">
            <a:solidFill>
              <a:srgbClr val="111C22"/>
            </a:solidFill>
            <a:prstDash val="sysDot"/>
            <a:tailEnd type="triangle"/>
          </a:ln>
          <a:effectLst>
            <a:glow rad="127000">
              <a:schemeClr val="bg1">
                <a:alpha val="5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3FBFBD6-16C9-4D9D-B135-5116325866BC}"/>
              </a:ext>
            </a:extLst>
          </p:cNvPr>
          <p:cNvSpPr/>
          <p:nvPr/>
        </p:nvSpPr>
        <p:spPr>
          <a:xfrm>
            <a:off x="3079538" y="3669851"/>
            <a:ext cx="4425186" cy="2635909"/>
          </a:xfrm>
          <a:prstGeom prst="rect">
            <a:avLst/>
          </a:prstGeom>
          <a:noFill/>
          <a:ln w="19050">
            <a:solidFill>
              <a:srgbClr val="FA81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000064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E2020A5-D927-4231-BEE2-1C2E75B87B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0"/>
          <a:stretch/>
        </p:blipFill>
        <p:spPr>
          <a:xfrm>
            <a:off x="6875335" y="899808"/>
            <a:ext cx="5199721" cy="3056280"/>
          </a:xfrm>
          <a:prstGeom prst="rect">
            <a:avLst/>
          </a:prstGeom>
          <a:ln w="19050">
            <a:solidFill>
              <a:srgbClr val="1D1D74"/>
            </a:solidFill>
          </a:ln>
          <a:effectLst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FBEF93F-F7DC-4198-B1CC-F22266136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Hall expérimental @ LP2iB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50399B1-7B18-4EE4-BFED-08B2CEC405FC}"/>
              </a:ext>
            </a:extLst>
          </p:cNvPr>
          <p:cNvSpPr txBox="1"/>
          <p:nvPr/>
        </p:nvSpPr>
        <p:spPr>
          <a:xfrm>
            <a:off x="3229390" y="37040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1EB8D0"/>
                </a:solidFill>
              </a:rPr>
              <a:t>GPIB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5507A85-E458-4943-9C84-9B97490071CD}"/>
              </a:ext>
            </a:extLst>
          </p:cNvPr>
          <p:cNvCxnSpPr>
            <a:cxnSpLocks/>
          </p:cNvCxnSpPr>
          <p:nvPr/>
        </p:nvCxnSpPr>
        <p:spPr>
          <a:xfrm flipV="1">
            <a:off x="1075685" y="5042573"/>
            <a:ext cx="1910366" cy="134153"/>
          </a:xfrm>
          <a:prstGeom prst="straightConnector1">
            <a:avLst/>
          </a:prstGeom>
          <a:ln w="38100">
            <a:solidFill>
              <a:srgbClr val="111C22"/>
            </a:solidFill>
            <a:tailEnd type="triangle"/>
          </a:ln>
          <a:effectLst>
            <a:glow rad="127000">
              <a:schemeClr val="bg1">
                <a:alpha val="5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0F14D46-85E5-4480-B7B8-A8A01E7F7B5B}"/>
              </a:ext>
            </a:extLst>
          </p:cNvPr>
          <p:cNvSpPr/>
          <p:nvPr/>
        </p:nvSpPr>
        <p:spPr>
          <a:xfrm>
            <a:off x="175480" y="4960427"/>
            <a:ext cx="662302" cy="455562"/>
          </a:xfrm>
          <a:prstGeom prst="roundRect">
            <a:avLst/>
          </a:prstGeom>
          <a:noFill/>
          <a:ln w="38100">
            <a:solidFill>
              <a:srgbClr val="111C2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3C8DDCF-1C6F-474B-A305-9C17D64EF145}"/>
              </a:ext>
            </a:extLst>
          </p:cNvPr>
          <p:cNvSpPr txBox="1"/>
          <p:nvPr/>
        </p:nvSpPr>
        <p:spPr>
          <a:xfrm>
            <a:off x="5767312" y="3704000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C00000"/>
                </a:solidFill>
              </a:rPr>
              <a:t>PIPERADE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1F8163-3212-409D-A6E9-E7A185534EE5}"/>
              </a:ext>
            </a:extLst>
          </p:cNvPr>
          <p:cNvSpPr/>
          <p:nvPr/>
        </p:nvSpPr>
        <p:spPr>
          <a:xfrm>
            <a:off x="122662" y="3669851"/>
            <a:ext cx="797630" cy="2635909"/>
          </a:xfrm>
          <a:prstGeom prst="rect">
            <a:avLst/>
          </a:prstGeom>
          <a:noFill/>
          <a:ln w="19050">
            <a:solidFill>
              <a:srgbClr val="FA81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000064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311831-2497-418D-8C00-F83447ABE4FC}"/>
              </a:ext>
            </a:extLst>
          </p:cNvPr>
          <p:cNvSpPr/>
          <p:nvPr/>
        </p:nvSpPr>
        <p:spPr>
          <a:xfrm>
            <a:off x="3186298" y="4028999"/>
            <a:ext cx="797630" cy="1367416"/>
          </a:xfrm>
          <a:prstGeom prst="rect">
            <a:avLst/>
          </a:prstGeom>
          <a:noFill/>
          <a:ln w="19050">
            <a:solidFill>
              <a:srgbClr val="1EB8D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1D1D74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6C6359-E0F9-4896-BEE5-D9146084C5F8}"/>
              </a:ext>
            </a:extLst>
          </p:cNvPr>
          <p:cNvSpPr/>
          <p:nvPr/>
        </p:nvSpPr>
        <p:spPr>
          <a:xfrm>
            <a:off x="5649171" y="4029000"/>
            <a:ext cx="1776851" cy="1506462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1D1D74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AEFB7F8-4582-47F8-82E6-12A657178928}"/>
              </a:ext>
            </a:extLst>
          </p:cNvPr>
          <p:cNvSpPr txBox="1"/>
          <p:nvPr/>
        </p:nvSpPr>
        <p:spPr>
          <a:xfrm>
            <a:off x="3993571" y="3994083"/>
            <a:ext cx="64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rgbClr val="1D1D74"/>
                </a:solidFill>
              </a:rPr>
              <a:t>27 kV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395D27-B9B7-427B-A62D-BB1DD5CF155C}"/>
              </a:ext>
            </a:extLst>
          </p:cNvPr>
          <p:cNvSpPr/>
          <p:nvPr/>
        </p:nvSpPr>
        <p:spPr>
          <a:xfrm>
            <a:off x="4018919" y="4028999"/>
            <a:ext cx="1586888" cy="1147727"/>
          </a:xfrm>
          <a:prstGeom prst="rect">
            <a:avLst/>
          </a:prstGeom>
          <a:noFill/>
          <a:ln w="19050">
            <a:solidFill>
              <a:srgbClr val="1D1D7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1D1D74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97507E9-0E55-4DED-96D1-6E220E1108B1}"/>
              </a:ext>
            </a:extLst>
          </p:cNvPr>
          <p:cNvSpPr txBox="1"/>
          <p:nvPr/>
        </p:nvSpPr>
        <p:spPr>
          <a:xfrm>
            <a:off x="5595508" y="3994083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rgbClr val="C00000"/>
                </a:solidFill>
              </a:rPr>
              <a:t>29.9 kV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BAA634C-5182-4CA3-BAAE-D8B6E8D4148F}"/>
              </a:ext>
            </a:extLst>
          </p:cNvPr>
          <p:cNvSpPr txBox="1"/>
          <p:nvPr/>
        </p:nvSpPr>
        <p:spPr>
          <a:xfrm>
            <a:off x="3134040" y="3994083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rgbClr val="1EB8D0"/>
                </a:solidFill>
              </a:rPr>
              <a:t>29.9 kV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4B62307-9102-4D10-90EE-45A0B586DA85}"/>
              </a:ext>
            </a:extLst>
          </p:cNvPr>
          <p:cNvSpPr txBox="1"/>
          <p:nvPr/>
        </p:nvSpPr>
        <p:spPr>
          <a:xfrm>
            <a:off x="116944" y="4992060"/>
            <a:ext cx="80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source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BAABE9A-0C87-47C6-AD2B-A9847E29368A}"/>
              </a:ext>
            </a:extLst>
          </p:cNvPr>
          <p:cNvSpPr/>
          <p:nvPr/>
        </p:nvSpPr>
        <p:spPr>
          <a:xfrm rot="1254896">
            <a:off x="9540095" y="1194007"/>
            <a:ext cx="604041" cy="689001"/>
          </a:xfrm>
          <a:prstGeom prst="ellipse">
            <a:avLst/>
          </a:prstGeom>
          <a:noFill/>
          <a:ln>
            <a:solidFill>
              <a:srgbClr val="1EB8D0"/>
            </a:solidFill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5E72B82F-E908-4CF3-B603-BE3A04AD32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3" b="89908" l="9932" r="93905">
                        <a14:foregroundMark x1="22573" y1="83486" x2="22573" y2="83486"/>
                        <a14:foregroundMark x1="26637" y1="80734" x2="28442" y2="80734"/>
                        <a14:foregroundMark x1="13995" y1="49083" x2="10609" y2="40826"/>
                        <a14:foregroundMark x1="21445" y1="18807" x2="28442" y2="18807"/>
                        <a14:foregroundMark x1="62980" y1="59174" x2="62980" y2="59174"/>
                        <a14:foregroundMark x1="62980" y1="55963" x2="62077" y2="39908"/>
                        <a14:foregroundMark x1="77652" y1="49083" x2="76749" y2="36239"/>
                        <a14:foregroundMark x1="84876" y1="49083" x2="84650" y2="38991"/>
                        <a14:foregroundMark x1="88713" y1="48624" x2="93905" y2="54587"/>
                        <a14:backgroundMark x1="29345" y1="47706" x2="29345" y2="60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907" y="943507"/>
            <a:ext cx="1027120" cy="505444"/>
          </a:xfrm>
          <a:prstGeom prst="rect">
            <a:avLst/>
          </a:prstGeom>
          <a:effectLst>
            <a:glow rad="101600">
              <a:schemeClr val="accent1">
                <a:lumMod val="20000"/>
                <a:lumOff val="80000"/>
                <a:alpha val="77000"/>
              </a:schemeClr>
            </a:glow>
          </a:effectLst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008518D1-CF4D-4296-867E-BE15387CFDC7}"/>
              </a:ext>
            </a:extLst>
          </p:cNvPr>
          <p:cNvSpPr/>
          <p:nvPr/>
        </p:nvSpPr>
        <p:spPr>
          <a:xfrm rot="1254896">
            <a:off x="10873417" y="1894173"/>
            <a:ext cx="1203162" cy="1365044"/>
          </a:xfrm>
          <a:prstGeom prst="ellipse">
            <a:avLst/>
          </a:prstGeom>
          <a:noFill/>
          <a:ln w="28575">
            <a:solidFill>
              <a:srgbClr val="880000"/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9B734A1-2C54-423F-B58D-74A673E9D933}"/>
              </a:ext>
            </a:extLst>
          </p:cNvPr>
          <p:cNvSpPr/>
          <p:nvPr/>
        </p:nvSpPr>
        <p:spPr>
          <a:xfrm rot="1254896">
            <a:off x="6888969" y="1491278"/>
            <a:ext cx="2708980" cy="1888073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A812E"/>
              </a:solidFill>
            </a:endParaRPr>
          </a:p>
        </p:txBody>
      </p:sp>
      <p:pic>
        <p:nvPicPr>
          <p:cNvPr id="34" name="PIPERADE">
            <a:extLst>
              <a:ext uri="{FF2B5EF4-FFF2-40B4-BE49-F238E27FC236}">
                <a16:creationId xmlns:a16="http://schemas.microsoft.com/office/drawing/2014/main" id="{F02A4EC1-B8D5-48B7-8870-554D2DC3E0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7"/>
          <a:stretch/>
        </p:blipFill>
        <p:spPr>
          <a:xfrm>
            <a:off x="10935478" y="1398184"/>
            <a:ext cx="1116388" cy="437203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C3AAA484-F4F5-42C6-8C58-503030BCB89A}"/>
              </a:ext>
            </a:extLst>
          </p:cNvPr>
          <p:cNvSpPr txBox="1"/>
          <p:nvPr/>
        </p:nvSpPr>
        <p:spPr>
          <a:xfrm>
            <a:off x="6906670" y="3150002"/>
            <a:ext cx="10770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200" b="1" dirty="0">
                <a:solidFill>
                  <a:srgbClr val="FFC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HRS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19A979D-C0F6-4785-8C46-4D70ED7B1E41}"/>
              </a:ext>
            </a:extLst>
          </p:cNvPr>
          <p:cNvSpPr/>
          <p:nvPr/>
        </p:nvSpPr>
        <p:spPr>
          <a:xfrm rot="1254896">
            <a:off x="8744668" y="963140"/>
            <a:ext cx="430873" cy="412023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A812E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182DE5F-02CB-4C99-B64D-2241E85DEFF9}"/>
              </a:ext>
            </a:extLst>
          </p:cNvPr>
          <p:cNvSpPr txBox="1"/>
          <p:nvPr/>
        </p:nvSpPr>
        <p:spPr>
          <a:xfrm>
            <a:off x="9115876" y="826897"/>
            <a:ext cx="80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4200" b="1">
                <a:solidFill>
                  <a:srgbClr val="FA812E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sz="1800" b="0" dirty="0">
                <a:solidFill>
                  <a:schemeClr val="tx1"/>
                </a:solidFill>
              </a:rPr>
              <a:t>source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2C87304-9413-45DC-922E-8736FB609E51}"/>
              </a:ext>
            </a:extLst>
          </p:cNvPr>
          <p:cNvSpPr txBox="1"/>
          <p:nvPr/>
        </p:nvSpPr>
        <p:spPr>
          <a:xfrm>
            <a:off x="196260" y="3994083"/>
            <a:ext cx="64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rgbClr val="FA812E"/>
                </a:solidFill>
              </a:rPr>
              <a:t>30 kV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0903D07-00A8-43C0-997F-D975488D8A1E}"/>
              </a:ext>
            </a:extLst>
          </p:cNvPr>
          <p:cNvSpPr txBox="1"/>
          <p:nvPr/>
        </p:nvSpPr>
        <p:spPr>
          <a:xfrm rot="21419259">
            <a:off x="1890622" y="4636261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ions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E4993F07-92AB-40A2-A8EC-7FEE6987002D}"/>
              </a:ext>
            </a:extLst>
          </p:cNvPr>
          <p:cNvCxnSpPr>
            <a:cxnSpLocks/>
          </p:cNvCxnSpPr>
          <p:nvPr/>
        </p:nvCxnSpPr>
        <p:spPr>
          <a:xfrm>
            <a:off x="9162143" y="1269140"/>
            <a:ext cx="372389" cy="223510"/>
          </a:xfrm>
          <a:prstGeom prst="straightConnector1">
            <a:avLst/>
          </a:prstGeom>
          <a:ln w="38100">
            <a:solidFill>
              <a:srgbClr val="111C22"/>
            </a:solidFill>
            <a:tailEnd type="triangle"/>
          </a:ln>
          <a:effectLst>
            <a:glow rad="127000">
              <a:schemeClr val="bg1">
                <a:alpha val="5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0E531D0D-BEBE-4072-A725-AE3094BB9DD6}"/>
              </a:ext>
            </a:extLst>
          </p:cNvPr>
          <p:cNvCxnSpPr>
            <a:cxnSpLocks/>
          </p:cNvCxnSpPr>
          <p:nvPr/>
        </p:nvCxnSpPr>
        <p:spPr>
          <a:xfrm>
            <a:off x="10102353" y="1848514"/>
            <a:ext cx="757978" cy="454943"/>
          </a:xfrm>
          <a:prstGeom prst="straightConnector1">
            <a:avLst/>
          </a:prstGeom>
          <a:ln w="38100">
            <a:solidFill>
              <a:srgbClr val="111C22"/>
            </a:solidFill>
            <a:prstDash val="sysDot"/>
            <a:tailEnd type="triangle"/>
          </a:ln>
          <a:effectLst>
            <a:glow rad="127000">
              <a:schemeClr val="bg1">
                <a:alpha val="5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 13">
            <a:extLst>
              <a:ext uri="{FF2B5EF4-FFF2-40B4-BE49-F238E27FC236}">
                <a16:creationId xmlns:a16="http://schemas.microsoft.com/office/drawing/2014/main" id="{7E5FDC4E-960A-4387-8EBF-8A55D289DA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17734" r="9012" b="17306"/>
          <a:stretch/>
        </p:blipFill>
        <p:spPr>
          <a:xfrm>
            <a:off x="3685487" y="1544172"/>
            <a:ext cx="2049048" cy="1077176"/>
          </a:xfrm>
          <a:prstGeom prst="rect">
            <a:avLst/>
          </a:prstGeom>
        </p:spPr>
      </p:pic>
      <p:pic>
        <p:nvPicPr>
          <p:cNvPr id="3" name="Image 15">
            <a:extLst>
              <a:ext uri="{FF2B5EF4-FFF2-40B4-BE49-F238E27FC236}">
                <a16:creationId xmlns:a16="http://schemas.microsoft.com/office/drawing/2014/main" id="{52F5C570-1F41-9D78-27C2-CF5E775904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62" y="1500914"/>
            <a:ext cx="2232488" cy="10986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4F2874-A539-4368-AF40-B17575212984}"/>
              </a:ext>
            </a:extLst>
          </p:cNvPr>
          <p:cNvSpPr txBox="1"/>
          <p:nvPr/>
        </p:nvSpPr>
        <p:spPr>
          <a:xfrm>
            <a:off x="2896766" y="1673977"/>
            <a:ext cx="6687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/>
              <a:t>@</a:t>
            </a:r>
          </a:p>
        </p:txBody>
      </p:sp>
    </p:spTree>
    <p:extLst>
      <p:ext uri="{BB962C8B-B14F-4D97-AF65-F5344CB8AC3E}">
        <p14:creationId xmlns:p14="http://schemas.microsoft.com/office/powerpoint/2010/main" val="229450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DF1404-6896-40D0-950D-8D5122D13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Circuit RF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BA6ACC-C155-428D-86CD-77E4A3AA5BC5}"/>
              </a:ext>
            </a:extLst>
          </p:cNvPr>
          <p:cNvGrpSpPr/>
          <p:nvPr/>
        </p:nvGrpSpPr>
        <p:grpSpPr>
          <a:xfrm>
            <a:off x="881797" y="938670"/>
            <a:ext cx="4430575" cy="3878370"/>
            <a:chOff x="4304234" y="313770"/>
            <a:chExt cx="4430575" cy="387837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6B46DA1-C312-49F8-98CE-DDB624DCB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4234" y="869209"/>
              <a:ext cx="4430575" cy="3322931"/>
            </a:xfrm>
            <a:prstGeom prst="rect">
              <a:avLst/>
            </a:prstGeom>
            <a:ln w="38100">
              <a:solidFill>
                <a:srgbClr val="1EB8D0"/>
              </a:solidFill>
            </a:ln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56D7D9A-6842-42C5-B836-BF382EC3C0B4}"/>
                </a:ext>
              </a:extLst>
            </p:cNvPr>
            <p:cNvSpPr txBox="1"/>
            <p:nvPr/>
          </p:nvSpPr>
          <p:spPr>
            <a:xfrm>
              <a:off x="5480743" y="313770"/>
              <a:ext cx="20775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1EB8D0"/>
                  </a:solidFill>
                </a:rPr>
                <a:t>Circuit Balun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DCEE4D7-2E0F-40BC-9FDA-CE92E9C1534C}"/>
                </a:ext>
              </a:extLst>
            </p:cNvPr>
            <p:cNvSpPr txBox="1"/>
            <p:nvPr/>
          </p:nvSpPr>
          <p:spPr>
            <a:xfrm>
              <a:off x="6173873" y="1481402"/>
              <a:ext cx="1927515" cy="369332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9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fr-FR" b="1">
                  <a:solidFill>
                    <a:schemeClr val="bg1"/>
                  </a:solidFill>
                </a:rPr>
                <a:t>Capacité ajustable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5E0744E0-C9BC-4A3E-A75C-2A787BCA4C91}"/>
              </a:ext>
            </a:extLst>
          </p:cNvPr>
          <p:cNvGrpSpPr/>
          <p:nvPr/>
        </p:nvGrpSpPr>
        <p:grpSpPr>
          <a:xfrm>
            <a:off x="96884" y="3750197"/>
            <a:ext cx="1951626" cy="2664078"/>
            <a:chOff x="96884" y="3750197"/>
            <a:chExt cx="1951626" cy="266407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84988CC-5DF2-4419-8A34-816997AF1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69" b="20425"/>
            <a:stretch/>
          </p:blipFill>
          <p:spPr>
            <a:xfrm>
              <a:off x="297697" y="4455507"/>
              <a:ext cx="1604049" cy="1240585"/>
            </a:xfrm>
            <a:prstGeom prst="rect">
              <a:avLst/>
            </a:prstGeom>
            <a:ln w="38100">
              <a:solidFill>
                <a:srgbClr val="1EB8D0"/>
              </a:solidFill>
            </a:ln>
          </p:spPr>
        </p:pic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AECA4F4E-B575-4087-860E-580F46476331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H="1">
              <a:off x="1099722" y="3750197"/>
              <a:ext cx="948788" cy="705310"/>
            </a:xfrm>
            <a:prstGeom prst="line">
              <a:avLst/>
            </a:prstGeom>
            <a:ln w="38100">
              <a:solidFill>
                <a:srgbClr val="1EB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33FF865-B514-4E89-B4EE-B735189BCF94}"/>
                </a:ext>
              </a:extLst>
            </p:cNvPr>
            <p:cNvSpPr txBox="1"/>
            <p:nvPr/>
          </p:nvSpPr>
          <p:spPr>
            <a:xfrm>
              <a:off x="96884" y="5706389"/>
              <a:ext cx="19516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1EB8D0"/>
                  </a:solidFill>
                </a:rPr>
                <a:t>Bobinage S32-32</a:t>
              </a:r>
            </a:p>
            <a:p>
              <a:pPr algn="ctr"/>
              <a:r>
                <a:rPr lang="fr-FR" sz="2000" dirty="0">
                  <a:solidFill>
                    <a:srgbClr val="1EB8D0"/>
                  </a:solidFill>
                </a:rPr>
                <a:t>(échangeable)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69E4317-CAD2-4C8F-B44D-431EA3A1A312}"/>
              </a:ext>
            </a:extLst>
          </p:cNvPr>
          <p:cNvGrpSpPr/>
          <p:nvPr/>
        </p:nvGrpSpPr>
        <p:grpSpPr>
          <a:xfrm>
            <a:off x="7859622" y="1211640"/>
            <a:ext cx="4170108" cy="4170108"/>
            <a:chOff x="7887767" y="2210229"/>
            <a:chExt cx="4170108" cy="417010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F3C0141-68F9-42C8-946D-BD239587D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7767" y="2210229"/>
              <a:ext cx="4170108" cy="4170108"/>
            </a:xfrm>
            <a:prstGeom prst="rect">
              <a:avLst/>
            </a:prstGeom>
            <a:ln w="38100">
              <a:solidFill>
                <a:srgbClr val="1EB8D0"/>
              </a:solidFill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B3A4133-762F-4B3E-8BD0-22FFD8A5657B}"/>
                </a:ext>
              </a:extLst>
            </p:cNvPr>
            <p:cNvSpPr txBox="1"/>
            <p:nvPr/>
          </p:nvSpPr>
          <p:spPr>
            <a:xfrm>
              <a:off x="8900946" y="4361729"/>
              <a:ext cx="6158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>
                  <a:solidFill>
                    <a:srgbClr val="D0361E"/>
                  </a:solidFill>
                </a:rPr>
                <a:t>S32-32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026D19D-DBD3-4DD9-AB47-F1CE6BD0034A}"/>
                </a:ext>
              </a:extLst>
            </p:cNvPr>
            <p:cNvSpPr txBox="1"/>
            <p:nvPr/>
          </p:nvSpPr>
          <p:spPr>
            <a:xfrm>
              <a:off x="8568982" y="4834711"/>
              <a:ext cx="6158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>
                  <a:solidFill>
                    <a:srgbClr val="D0361E"/>
                  </a:solidFill>
                </a:rPr>
                <a:t>S38-38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B6501D7-EBE8-40C3-9508-154A0D082AE4}"/>
                </a:ext>
              </a:extLst>
            </p:cNvPr>
            <p:cNvSpPr txBox="1"/>
            <p:nvPr/>
          </p:nvSpPr>
          <p:spPr>
            <a:xfrm>
              <a:off x="10288729" y="3916742"/>
              <a:ext cx="6158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>
                  <a:solidFill>
                    <a:srgbClr val="D0361E"/>
                  </a:solidFill>
                </a:rPr>
                <a:t>S24-24</a:t>
              </a:r>
            </a:p>
          </p:txBody>
        </p:sp>
      </p:grp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516959D-9429-4530-BB1B-7F49C9009A00}"/>
              </a:ext>
            </a:extLst>
          </p:cNvPr>
          <p:cNvCxnSpPr>
            <a:cxnSpLocks/>
          </p:cNvCxnSpPr>
          <p:nvPr/>
        </p:nvCxnSpPr>
        <p:spPr>
          <a:xfrm flipH="1">
            <a:off x="3542540" y="2450264"/>
            <a:ext cx="157684" cy="70531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E16CF6D-BB1C-42B3-8CCC-3BAB5AC1B71B}"/>
              </a:ext>
            </a:extLst>
          </p:cNvPr>
          <p:cNvCxnSpPr>
            <a:cxnSpLocks/>
          </p:cNvCxnSpPr>
          <p:nvPr/>
        </p:nvCxnSpPr>
        <p:spPr>
          <a:xfrm>
            <a:off x="2715049" y="4295283"/>
            <a:ext cx="505671" cy="947277"/>
          </a:xfrm>
          <a:prstGeom prst="line">
            <a:avLst/>
          </a:prstGeom>
          <a:ln w="38100">
            <a:solidFill>
              <a:srgbClr val="1EB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EEF0D339-FED2-4EC6-AEE3-0EF7739692F9}"/>
              </a:ext>
            </a:extLst>
          </p:cNvPr>
          <p:cNvSpPr txBox="1"/>
          <p:nvPr/>
        </p:nvSpPr>
        <p:spPr>
          <a:xfrm>
            <a:off x="2631621" y="5229178"/>
            <a:ext cx="1648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rgbClr val="1EB8D0"/>
                </a:solidFill>
              </a:rPr>
              <a:t>Sonde directe</a:t>
            </a:r>
            <a:endParaRPr lang="fr-FR" sz="2000" dirty="0">
              <a:solidFill>
                <a:srgbClr val="1EB8D0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836C23E-FD26-47BF-840D-42CCA555E5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867" y="1913720"/>
            <a:ext cx="1922147" cy="2562863"/>
          </a:xfrm>
          <a:prstGeom prst="rect">
            <a:avLst/>
          </a:prstGeom>
          <a:ln w="38100">
            <a:solidFill>
              <a:srgbClr val="1EB8D0"/>
            </a:solidFill>
          </a:ln>
        </p:spPr>
      </p:pic>
    </p:spTree>
    <p:extLst>
      <p:ext uri="{BB962C8B-B14F-4D97-AF65-F5344CB8AC3E}">
        <p14:creationId xmlns:p14="http://schemas.microsoft.com/office/powerpoint/2010/main" val="4080615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E6D096-A290-43B1-B050-06B17D9CB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GPIB @ DESIR : Mécanique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B1A8E01-9C7E-45A9-8447-B99269110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9" y="826577"/>
            <a:ext cx="2573655" cy="283514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D145E3D-9A93-4C20-A337-48380259704C}"/>
              </a:ext>
            </a:extLst>
          </p:cNvPr>
          <p:cNvSpPr txBox="1"/>
          <p:nvPr/>
        </p:nvSpPr>
        <p:spPr>
          <a:xfrm>
            <a:off x="297195" y="3661726"/>
            <a:ext cx="3606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1D1D74"/>
                </a:solidFill>
              </a:rPr>
              <a:t>Nouvelles électrodes d’injection et extraction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3863DD2-85EF-429C-9E6D-9D9B9B429E85}"/>
              </a:ext>
            </a:extLst>
          </p:cNvPr>
          <p:cNvSpPr txBox="1"/>
          <p:nvPr/>
        </p:nvSpPr>
        <p:spPr>
          <a:xfrm>
            <a:off x="11351277" y="5723818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94231E-37C4-4FE5-B788-2678CD1F7F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8899" y="734072"/>
            <a:ext cx="3606800" cy="3782046"/>
          </a:xfrm>
          <a:prstGeom prst="rect">
            <a:avLst/>
          </a:prstGeom>
        </p:spPr>
      </p:pic>
      <p:sp>
        <p:nvSpPr>
          <p:cNvPr id="7" name="AutoShape 2" descr="https://zimbra.in2p3.fr/service/home/~/?auth=co&amp;loc=fr&amp;id=12044&amp;part=3">
            <a:extLst>
              <a:ext uri="{FF2B5EF4-FFF2-40B4-BE49-F238E27FC236}">
                <a16:creationId xmlns:a16="http://schemas.microsoft.com/office/drawing/2014/main" id="{79C303AF-E133-4D14-8A0E-A5CA83A469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30550" y="0"/>
            <a:ext cx="5929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1860BAF-3B42-465B-80F5-48147A3297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9923" y="2138208"/>
            <a:ext cx="3606801" cy="417411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856C861-70C4-4EF9-AA42-B15451E87BB4}"/>
              </a:ext>
            </a:extLst>
          </p:cNvPr>
          <p:cNvSpPr txBox="1"/>
          <p:nvPr/>
        </p:nvSpPr>
        <p:spPr>
          <a:xfrm>
            <a:off x="7769843" y="4519803"/>
            <a:ext cx="3606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1D1D74"/>
                </a:solidFill>
              </a:rPr>
              <a:t>Plateforme HT DESIR</a:t>
            </a:r>
          </a:p>
        </p:txBody>
      </p:sp>
    </p:spTree>
    <p:extLst>
      <p:ext uri="{BB962C8B-B14F-4D97-AF65-F5344CB8AC3E}">
        <p14:creationId xmlns:p14="http://schemas.microsoft.com/office/powerpoint/2010/main" val="369822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BuncherClosed potentials">
            <a:extLst>
              <a:ext uri="{FF2B5EF4-FFF2-40B4-BE49-F238E27FC236}">
                <a16:creationId xmlns:a16="http://schemas.microsoft.com/office/drawing/2014/main" id="{EBAF6C25-9EBC-4732-83C1-D8227C60FF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8" b="834"/>
          <a:stretch/>
        </p:blipFill>
        <p:spPr>
          <a:xfrm>
            <a:off x="1932699" y="4210825"/>
            <a:ext cx="8326602" cy="227584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1C91F6-FE6D-4D84-A7D6-95AF2A9B1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2"/>
          <a:stretch/>
        </p:blipFill>
        <p:spPr>
          <a:xfrm>
            <a:off x="1932699" y="1032474"/>
            <a:ext cx="8326602" cy="28536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B8F210E-EECA-48BC-8090-051300C9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Empaqueter les ions pour DESIR</a:t>
            </a:r>
          </a:p>
        </p:txBody>
      </p:sp>
      <p:sp>
        <p:nvSpPr>
          <p:cNvPr id="4" name="Accolade fermante 3">
            <a:extLst>
              <a:ext uri="{FF2B5EF4-FFF2-40B4-BE49-F238E27FC236}">
                <a16:creationId xmlns:a16="http://schemas.microsoft.com/office/drawing/2014/main" id="{7D921229-441C-415C-A6DB-F2DBF84E642B}"/>
              </a:ext>
            </a:extLst>
          </p:cNvPr>
          <p:cNvSpPr/>
          <p:nvPr/>
        </p:nvSpPr>
        <p:spPr>
          <a:xfrm rot="5400000">
            <a:off x="5694112" y="1099730"/>
            <a:ext cx="602141" cy="4200607"/>
          </a:xfrm>
          <a:prstGeom prst="rightBrace">
            <a:avLst>
              <a:gd name="adj1" fmla="val 19601"/>
              <a:gd name="adj2" fmla="val 50000"/>
            </a:avLst>
          </a:prstGeom>
          <a:ln w="38100">
            <a:solidFill>
              <a:srgbClr val="1D1D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5CFB93-17AC-4460-A771-22E5F5822FCB}"/>
              </a:ext>
            </a:extLst>
          </p:cNvPr>
          <p:cNvSpPr txBox="1"/>
          <p:nvPr/>
        </p:nvSpPr>
        <p:spPr>
          <a:xfrm>
            <a:off x="5149695" y="3641183"/>
            <a:ext cx="1690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D1D74"/>
                </a:solidFill>
              </a:rPr>
              <a:t>21 segments DC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D86725-AF2A-4037-A451-9980887CDA8A}"/>
              </a:ext>
            </a:extLst>
          </p:cNvPr>
          <p:cNvSpPr txBox="1"/>
          <p:nvPr/>
        </p:nvSpPr>
        <p:spPr>
          <a:xfrm>
            <a:off x="2191980" y="3548229"/>
            <a:ext cx="133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1D1D74"/>
                </a:solidFill>
              </a:rPr>
              <a:t>3 électrodes</a:t>
            </a:r>
          </a:p>
          <a:p>
            <a:pPr algn="ctr"/>
            <a:r>
              <a:rPr lang="fr-FR" dirty="0">
                <a:solidFill>
                  <a:srgbClr val="1D1D74"/>
                </a:solidFill>
              </a:rPr>
              <a:t>d’injection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47B72A5-5586-4B6E-B90C-05F14A413F22}"/>
              </a:ext>
            </a:extLst>
          </p:cNvPr>
          <p:cNvCxnSpPr>
            <a:cxnSpLocks/>
          </p:cNvCxnSpPr>
          <p:nvPr/>
        </p:nvCxnSpPr>
        <p:spPr>
          <a:xfrm flipV="1">
            <a:off x="3276863" y="3040716"/>
            <a:ext cx="285745" cy="501504"/>
          </a:xfrm>
          <a:prstGeom prst="straightConnector1">
            <a:avLst/>
          </a:prstGeom>
          <a:ln w="38100">
            <a:solidFill>
              <a:srgbClr val="1D1D7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2F647993-0CEE-43C7-9198-EE44503855DC}"/>
              </a:ext>
            </a:extLst>
          </p:cNvPr>
          <p:cNvSpPr txBox="1"/>
          <p:nvPr/>
        </p:nvSpPr>
        <p:spPr>
          <a:xfrm>
            <a:off x="8713503" y="3549159"/>
            <a:ext cx="1363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1D1D74"/>
                </a:solidFill>
              </a:rPr>
              <a:t>3 électrodes</a:t>
            </a:r>
          </a:p>
          <a:p>
            <a:pPr algn="ctr"/>
            <a:r>
              <a:rPr lang="fr-FR" dirty="0">
                <a:solidFill>
                  <a:srgbClr val="1D1D74"/>
                </a:solidFill>
              </a:rPr>
              <a:t>d’ extraction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13FBA6A-DB33-4B19-BB58-1F84793B8E6C}"/>
              </a:ext>
            </a:extLst>
          </p:cNvPr>
          <p:cNvCxnSpPr>
            <a:cxnSpLocks/>
          </p:cNvCxnSpPr>
          <p:nvPr/>
        </p:nvCxnSpPr>
        <p:spPr>
          <a:xfrm flipH="1" flipV="1">
            <a:off x="8713504" y="3040716"/>
            <a:ext cx="215892" cy="508443"/>
          </a:xfrm>
          <a:prstGeom prst="straightConnector1">
            <a:avLst/>
          </a:prstGeom>
          <a:ln w="38100">
            <a:solidFill>
              <a:srgbClr val="1D1D7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5D66C279-CC63-42BB-8830-E04CF12B6A20}"/>
              </a:ext>
            </a:extLst>
          </p:cNvPr>
          <p:cNvSpPr txBox="1"/>
          <p:nvPr/>
        </p:nvSpPr>
        <p:spPr>
          <a:xfrm>
            <a:off x="125847" y="216794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Ions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3A28FB9-A2F7-4864-BF15-EC70150B6CEE}"/>
              </a:ext>
            </a:extLst>
          </p:cNvPr>
          <p:cNvCxnSpPr>
            <a:cxnSpLocks/>
          </p:cNvCxnSpPr>
          <p:nvPr/>
        </p:nvCxnSpPr>
        <p:spPr>
          <a:xfrm>
            <a:off x="117047" y="2574716"/>
            <a:ext cx="1815652" cy="7129"/>
          </a:xfrm>
          <a:prstGeom prst="straightConnector1">
            <a:avLst/>
          </a:prstGeom>
          <a:ln w="190500">
            <a:solidFill>
              <a:srgbClr val="111C2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CA69B09-746B-4465-985E-1E8A1EAB1669}"/>
              </a:ext>
            </a:extLst>
          </p:cNvPr>
          <p:cNvCxnSpPr>
            <a:cxnSpLocks/>
          </p:cNvCxnSpPr>
          <p:nvPr/>
        </p:nvCxnSpPr>
        <p:spPr>
          <a:xfrm>
            <a:off x="10268368" y="2574716"/>
            <a:ext cx="1815652" cy="7129"/>
          </a:xfrm>
          <a:prstGeom prst="straightConnector1">
            <a:avLst/>
          </a:prstGeom>
          <a:ln w="127000">
            <a:solidFill>
              <a:srgbClr val="111C2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104F43D-EEDF-4E39-97F3-AB39C5C82D63}"/>
              </a:ext>
            </a:extLst>
          </p:cNvPr>
          <p:cNvCxnSpPr>
            <a:cxnSpLocks/>
          </p:cNvCxnSpPr>
          <p:nvPr/>
        </p:nvCxnSpPr>
        <p:spPr>
          <a:xfrm>
            <a:off x="6223519" y="1688841"/>
            <a:ext cx="0" cy="55375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A2126C5E-D1DC-47ED-9C68-B19C3E040244}"/>
              </a:ext>
            </a:extLst>
          </p:cNvPr>
          <p:cNvSpPr txBox="1"/>
          <p:nvPr/>
        </p:nvSpPr>
        <p:spPr>
          <a:xfrm>
            <a:off x="6317321" y="1714612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7030A0"/>
                </a:solidFill>
              </a:rPr>
              <a:t>Injection He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246788A-ED39-4988-BFBB-F89D6147AEC3}"/>
              </a:ext>
            </a:extLst>
          </p:cNvPr>
          <p:cNvSpPr txBox="1"/>
          <p:nvPr/>
        </p:nvSpPr>
        <p:spPr>
          <a:xfrm>
            <a:off x="4448265" y="3886080"/>
            <a:ext cx="297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Tensions typiques </a:t>
            </a:r>
            <a:r>
              <a:rPr lang="fr-FR" sz="1200" i="1" dirty="0"/>
              <a:t>~</a:t>
            </a:r>
            <a:r>
              <a:rPr lang="fr-FR" sz="1600" i="1" dirty="0"/>
              <a:t> 0 – 250 V</a:t>
            </a:r>
          </a:p>
        </p:txBody>
      </p:sp>
    </p:spTree>
    <p:extLst>
      <p:ext uri="{BB962C8B-B14F-4D97-AF65-F5344CB8AC3E}">
        <p14:creationId xmlns:p14="http://schemas.microsoft.com/office/powerpoint/2010/main" val="3973597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BuncherClosed potentials">
            <a:extLst>
              <a:ext uri="{FF2B5EF4-FFF2-40B4-BE49-F238E27FC236}">
                <a16:creationId xmlns:a16="http://schemas.microsoft.com/office/drawing/2014/main" id="{EBAF6C25-9EBC-4732-83C1-D8227C60FF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8" b="834"/>
          <a:stretch/>
        </p:blipFill>
        <p:spPr>
          <a:xfrm>
            <a:off x="1932699" y="4210825"/>
            <a:ext cx="8326602" cy="227584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1C91F6-FE6D-4D84-A7D6-95AF2A9B1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2"/>
          <a:stretch/>
        </p:blipFill>
        <p:spPr>
          <a:xfrm>
            <a:off x="1932699" y="1032474"/>
            <a:ext cx="8326602" cy="28536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B8F210E-EECA-48BC-8090-051300C9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Empaqueter les ions pour DESIR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D86725-AF2A-4037-A451-9980887CDA8A}"/>
              </a:ext>
            </a:extLst>
          </p:cNvPr>
          <p:cNvSpPr txBox="1"/>
          <p:nvPr/>
        </p:nvSpPr>
        <p:spPr>
          <a:xfrm>
            <a:off x="2191980" y="3548229"/>
            <a:ext cx="133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1D1D74"/>
                </a:solidFill>
              </a:rPr>
              <a:t>3 électrodes</a:t>
            </a:r>
          </a:p>
          <a:p>
            <a:pPr algn="ctr"/>
            <a:r>
              <a:rPr lang="fr-FR" dirty="0">
                <a:solidFill>
                  <a:srgbClr val="1D1D74"/>
                </a:solidFill>
              </a:rPr>
              <a:t>d’injection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47B72A5-5586-4B6E-B90C-05F14A413F22}"/>
              </a:ext>
            </a:extLst>
          </p:cNvPr>
          <p:cNvCxnSpPr>
            <a:cxnSpLocks/>
          </p:cNvCxnSpPr>
          <p:nvPr/>
        </p:nvCxnSpPr>
        <p:spPr>
          <a:xfrm flipV="1">
            <a:off x="3276863" y="3040716"/>
            <a:ext cx="285745" cy="501504"/>
          </a:xfrm>
          <a:prstGeom prst="straightConnector1">
            <a:avLst/>
          </a:prstGeom>
          <a:ln w="38100">
            <a:solidFill>
              <a:srgbClr val="1D1D7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2F647993-0CEE-43C7-9198-EE44503855DC}"/>
              </a:ext>
            </a:extLst>
          </p:cNvPr>
          <p:cNvSpPr txBox="1"/>
          <p:nvPr/>
        </p:nvSpPr>
        <p:spPr>
          <a:xfrm>
            <a:off x="8713503" y="3549159"/>
            <a:ext cx="1363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1D1D74"/>
                </a:solidFill>
              </a:rPr>
              <a:t>3 électrodes</a:t>
            </a:r>
          </a:p>
          <a:p>
            <a:pPr algn="ctr"/>
            <a:r>
              <a:rPr lang="fr-FR" dirty="0">
                <a:solidFill>
                  <a:srgbClr val="1D1D74"/>
                </a:solidFill>
              </a:rPr>
              <a:t>d’ extraction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13FBA6A-DB33-4B19-BB58-1F84793B8E6C}"/>
              </a:ext>
            </a:extLst>
          </p:cNvPr>
          <p:cNvCxnSpPr>
            <a:cxnSpLocks/>
          </p:cNvCxnSpPr>
          <p:nvPr/>
        </p:nvCxnSpPr>
        <p:spPr>
          <a:xfrm flipH="1" flipV="1">
            <a:off x="8713504" y="3040716"/>
            <a:ext cx="215892" cy="508443"/>
          </a:xfrm>
          <a:prstGeom prst="straightConnector1">
            <a:avLst/>
          </a:prstGeom>
          <a:ln w="38100">
            <a:solidFill>
              <a:srgbClr val="1D1D7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5D66C279-CC63-42BB-8830-E04CF12B6A20}"/>
              </a:ext>
            </a:extLst>
          </p:cNvPr>
          <p:cNvSpPr txBox="1"/>
          <p:nvPr/>
        </p:nvSpPr>
        <p:spPr>
          <a:xfrm>
            <a:off x="125847" y="216794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Ions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3A28FB9-A2F7-4864-BF15-EC70150B6CEE}"/>
              </a:ext>
            </a:extLst>
          </p:cNvPr>
          <p:cNvCxnSpPr>
            <a:cxnSpLocks/>
          </p:cNvCxnSpPr>
          <p:nvPr/>
        </p:nvCxnSpPr>
        <p:spPr>
          <a:xfrm>
            <a:off x="117047" y="2574716"/>
            <a:ext cx="1815652" cy="7129"/>
          </a:xfrm>
          <a:prstGeom prst="straightConnector1">
            <a:avLst/>
          </a:prstGeom>
          <a:ln w="190500">
            <a:solidFill>
              <a:srgbClr val="111C2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CA69B09-746B-4465-985E-1E8A1EAB1669}"/>
              </a:ext>
            </a:extLst>
          </p:cNvPr>
          <p:cNvCxnSpPr>
            <a:cxnSpLocks/>
          </p:cNvCxnSpPr>
          <p:nvPr/>
        </p:nvCxnSpPr>
        <p:spPr>
          <a:xfrm>
            <a:off x="10268368" y="2574716"/>
            <a:ext cx="1815652" cy="7129"/>
          </a:xfrm>
          <a:prstGeom prst="straightConnector1">
            <a:avLst/>
          </a:prstGeom>
          <a:ln w="127000">
            <a:solidFill>
              <a:srgbClr val="111C2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104F43D-EEDF-4E39-97F3-AB39C5C82D63}"/>
              </a:ext>
            </a:extLst>
          </p:cNvPr>
          <p:cNvCxnSpPr>
            <a:cxnSpLocks/>
          </p:cNvCxnSpPr>
          <p:nvPr/>
        </p:nvCxnSpPr>
        <p:spPr>
          <a:xfrm>
            <a:off x="6223519" y="1688841"/>
            <a:ext cx="0" cy="55375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A2126C5E-D1DC-47ED-9C68-B19C3E040244}"/>
              </a:ext>
            </a:extLst>
          </p:cNvPr>
          <p:cNvSpPr txBox="1"/>
          <p:nvPr/>
        </p:nvSpPr>
        <p:spPr>
          <a:xfrm>
            <a:off x="6317321" y="1714612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7030A0"/>
                </a:solidFill>
              </a:rPr>
              <a:t>Injection He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8029CFD-A421-46EA-B3DA-FF45C468B1A4}"/>
              </a:ext>
            </a:extLst>
          </p:cNvPr>
          <p:cNvSpPr txBox="1"/>
          <p:nvPr/>
        </p:nvSpPr>
        <p:spPr>
          <a:xfrm>
            <a:off x="7780780" y="819913"/>
            <a:ext cx="208134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1EB8D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1EB8D0"/>
                </a:solidFill>
              </a:rPr>
              <a:t>4 derniers segments</a:t>
            </a:r>
          </a:p>
          <a:p>
            <a:pPr algn="ctr"/>
            <a:r>
              <a:rPr lang="fr-FR" dirty="0">
                <a:solidFill>
                  <a:srgbClr val="1EB8D0"/>
                </a:solidFill>
              </a:rPr>
              <a:t>+ 1</a:t>
            </a:r>
            <a:r>
              <a:rPr lang="fr-FR" baseline="30000" dirty="0">
                <a:solidFill>
                  <a:srgbClr val="1EB8D0"/>
                </a:solidFill>
              </a:rPr>
              <a:t>ère</a:t>
            </a:r>
            <a:r>
              <a:rPr lang="fr-FR" dirty="0">
                <a:solidFill>
                  <a:srgbClr val="1EB8D0"/>
                </a:solidFill>
              </a:rPr>
              <a:t> extraction</a:t>
            </a:r>
          </a:p>
          <a:p>
            <a:pPr algn="ctr"/>
            <a:r>
              <a:rPr lang="fr-FR" b="1" dirty="0">
                <a:solidFill>
                  <a:srgbClr val="1EB8D0"/>
                </a:solidFill>
              </a:rPr>
              <a:t>= commutables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CABE76-7A5E-4163-85BD-4A6A74AA36F8}"/>
              </a:ext>
            </a:extLst>
          </p:cNvPr>
          <p:cNvSpPr/>
          <p:nvPr/>
        </p:nvSpPr>
        <p:spPr>
          <a:xfrm>
            <a:off x="8125460" y="1743243"/>
            <a:ext cx="238760" cy="4340456"/>
          </a:xfrm>
          <a:prstGeom prst="rect">
            <a:avLst/>
          </a:prstGeom>
          <a:solidFill>
            <a:srgbClr val="1EB8D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Accolade fermante 17">
            <a:extLst>
              <a:ext uri="{FF2B5EF4-FFF2-40B4-BE49-F238E27FC236}">
                <a16:creationId xmlns:a16="http://schemas.microsoft.com/office/drawing/2014/main" id="{44AFC5F7-E02F-4156-915B-A8773DFD0E77}"/>
              </a:ext>
            </a:extLst>
          </p:cNvPr>
          <p:cNvSpPr/>
          <p:nvPr/>
        </p:nvSpPr>
        <p:spPr>
          <a:xfrm rot="5400000">
            <a:off x="5694112" y="1099730"/>
            <a:ext cx="602141" cy="4200607"/>
          </a:xfrm>
          <a:prstGeom prst="rightBrace">
            <a:avLst>
              <a:gd name="adj1" fmla="val 19601"/>
              <a:gd name="adj2" fmla="val 50000"/>
            </a:avLst>
          </a:prstGeom>
          <a:ln w="38100">
            <a:solidFill>
              <a:srgbClr val="1D1D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187D7FF-5E1F-4DBA-8A3D-12D8FC210AD2}"/>
              </a:ext>
            </a:extLst>
          </p:cNvPr>
          <p:cNvSpPr txBox="1"/>
          <p:nvPr/>
        </p:nvSpPr>
        <p:spPr>
          <a:xfrm>
            <a:off x="5149695" y="3641183"/>
            <a:ext cx="1690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D1D74"/>
                </a:solidFill>
              </a:rPr>
              <a:t>21 segments DC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B15D2A4-40B3-49A5-98F2-C2E60F753A1F}"/>
              </a:ext>
            </a:extLst>
          </p:cNvPr>
          <p:cNvSpPr txBox="1"/>
          <p:nvPr/>
        </p:nvSpPr>
        <p:spPr>
          <a:xfrm>
            <a:off x="4448265" y="3886080"/>
            <a:ext cx="297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Tensions typiques </a:t>
            </a:r>
            <a:r>
              <a:rPr lang="fr-FR" sz="1200" i="1" dirty="0"/>
              <a:t>~</a:t>
            </a:r>
            <a:r>
              <a:rPr lang="fr-FR" sz="1600" i="1" dirty="0"/>
              <a:t> 0 – 250 V</a:t>
            </a:r>
          </a:p>
        </p:txBody>
      </p:sp>
    </p:spTree>
    <p:extLst>
      <p:ext uri="{BB962C8B-B14F-4D97-AF65-F5344CB8AC3E}">
        <p14:creationId xmlns:p14="http://schemas.microsoft.com/office/powerpoint/2010/main" val="1817849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BuncherOpened">
            <a:extLst>
              <a:ext uri="{FF2B5EF4-FFF2-40B4-BE49-F238E27FC236}">
                <a16:creationId xmlns:a16="http://schemas.microsoft.com/office/drawing/2014/main" id="{F0278C7C-58D7-4243-8077-F39ABB063C35}"/>
              </a:ext>
            </a:extLst>
          </p:cNvPr>
          <p:cNvGrpSpPr/>
          <p:nvPr/>
        </p:nvGrpSpPr>
        <p:grpSpPr>
          <a:xfrm>
            <a:off x="1932699" y="4184769"/>
            <a:ext cx="8326602" cy="2301897"/>
            <a:chOff x="1932699" y="4184769"/>
            <a:chExt cx="8326602" cy="2301897"/>
          </a:xfrm>
        </p:grpSpPr>
        <p:pic>
          <p:nvPicPr>
            <p:cNvPr id="23" name="Picture 22" descr="A diagram of a beam&#10;&#10;AI-generated content may be incorrect.">
              <a:extLst>
                <a:ext uri="{FF2B5EF4-FFF2-40B4-BE49-F238E27FC236}">
                  <a16:creationId xmlns:a16="http://schemas.microsoft.com/office/drawing/2014/main" id="{8A3CBF3B-AC6C-45F2-A20B-5C0A1F19F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5"/>
            <a:stretch>
              <a:fillRect/>
            </a:stretch>
          </p:blipFill>
          <p:spPr>
            <a:xfrm>
              <a:off x="1932699" y="4184769"/>
              <a:ext cx="8326602" cy="2301897"/>
            </a:xfrm>
            <a:prstGeom prst="rect">
              <a:avLst/>
            </a:prstGeom>
          </p:spPr>
        </p:pic>
        <p:sp>
          <p:nvSpPr>
            <p:cNvPr id="24" name="ZoneTexte 3">
              <a:extLst>
                <a:ext uri="{FF2B5EF4-FFF2-40B4-BE49-F238E27FC236}">
                  <a16:creationId xmlns:a16="http://schemas.microsoft.com/office/drawing/2014/main" id="{C6B21A24-2A3E-4DA0-AFF7-509596917C11}"/>
                </a:ext>
              </a:extLst>
            </p:cNvPr>
            <p:cNvSpPr txBox="1"/>
            <p:nvPr/>
          </p:nvSpPr>
          <p:spPr>
            <a:xfrm>
              <a:off x="8253322" y="5320759"/>
              <a:ext cx="1444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>
                  <a:solidFill>
                    <a:srgbClr val="1EB8D0"/>
                  </a:solidFill>
                </a:rPr>
                <a:t>Paquet d’ions</a:t>
              </a:r>
            </a:p>
          </p:txBody>
        </p:sp>
        <p:sp>
          <p:nvSpPr>
            <p:cNvPr id="25" name="Flèche : droite 16">
              <a:extLst>
                <a:ext uri="{FF2B5EF4-FFF2-40B4-BE49-F238E27FC236}">
                  <a16:creationId xmlns:a16="http://schemas.microsoft.com/office/drawing/2014/main" id="{EC9C532A-C204-4778-86E8-180806126C6B}"/>
                </a:ext>
              </a:extLst>
            </p:cNvPr>
            <p:cNvSpPr/>
            <p:nvPr/>
          </p:nvSpPr>
          <p:spPr>
            <a:xfrm>
              <a:off x="8253322" y="5582394"/>
              <a:ext cx="1514463" cy="212652"/>
            </a:xfrm>
            <a:prstGeom prst="rightArrow">
              <a:avLst/>
            </a:prstGeom>
            <a:solidFill>
              <a:srgbClr val="1EB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51C91F6-FE6D-4D84-A7D6-95AF2A9B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2"/>
          <a:stretch/>
        </p:blipFill>
        <p:spPr>
          <a:xfrm>
            <a:off x="1932699" y="1032474"/>
            <a:ext cx="8326602" cy="28536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B8F210E-EECA-48BC-8090-051300C9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Empaqueter les ions pour DESIR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D86725-AF2A-4037-A451-9980887CDA8A}"/>
              </a:ext>
            </a:extLst>
          </p:cNvPr>
          <p:cNvSpPr txBox="1"/>
          <p:nvPr/>
        </p:nvSpPr>
        <p:spPr>
          <a:xfrm>
            <a:off x="2191980" y="3548229"/>
            <a:ext cx="133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>
                <a:solidFill>
                  <a:srgbClr val="1D1D74"/>
                </a:solidFill>
              </a:rPr>
              <a:t>3 électrodes</a:t>
            </a:r>
          </a:p>
          <a:p>
            <a:pPr algn="ctr"/>
            <a:r>
              <a:rPr lang="fr-FR">
                <a:solidFill>
                  <a:srgbClr val="1D1D74"/>
                </a:solidFill>
              </a:rPr>
              <a:t>d’injection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47B72A5-5586-4B6E-B90C-05F14A413F22}"/>
              </a:ext>
            </a:extLst>
          </p:cNvPr>
          <p:cNvCxnSpPr>
            <a:cxnSpLocks/>
          </p:cNvCxnSpPr>
          <p:nvPr/>
        </p:nvCxnSpPr>
        <p:spPr>
          <a:xfrm flipV="1">
            <a:off x="3276863" y="3040716"/>
            <a:ext cx="285745" cy="501504"/>
          </a:xfrm>
          <a:prstGeom prst="straightConnector1">
            <a:avLst/>
          </a:prstGeom>
          <a:ln w="38100">
            <a:solidFill>
              <a:srgbClr val="1D1D7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5D66C279-CC63-42BB-8830-E04CF12B6A20}"/>
              </a:ext>
            </a:extLst>
          </p:cNvPr>
          <p:cNvSpPr txBox="1"/>
          <p:nvPr/>
        </p:nvSpPr>
        <p:spPr>
          <a:xfrm>
            <a:off x="125847" y="216794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Ions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3A28FB9-A2F7-4864-BF15-EC70150B6CEE}"/>
              </a:ext>
            </a:extLst>
          </p:cNvPr>
          <p:cNvCxnSpPr>
            <a:cxnSpLocks/>
          </p:cNvCxnSpPr>
          <p:nvPr/>
        </p:nvCxnSpPr>
        <p:spPr>
          <a:xfrm>
            <a:off x="117047" y="2574716"/>
            <a:ext cx="1815652" cy="7129"/>
          </a:xfrm>
          <a:prstGeom prst="straightConnector1">
            <a:avLst/>
          </a:prstGeom>
          <a:ln w="190500">
            <a:solidFill>
              <a:srgbClr val="111C2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95DDD4CB-BC74-4138-AAF2-3C3CC00D5C6E}"/>
              </a:ext>
            </a:extLst>
          </p:cNvPr>
          <p:cNvSpPr txBox="1"/>
          <p:nvPr/>
        </p:nvSpPr>
        <p:spPr>
          <a:xfrm>
            <a:off x="10391514" y="2167948"/>
            <a:ext cx="1347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Ions </a:t>
            </a:r>
            <a:r>
              <a:rPr lang="fr-FR" sz="1400" b="1"/>
              <a:t>(</a:t>
            </a:r>
            <a:r>
              <a:rPr lang="fr-FR" sz="1400" b="1" i="1"/>
              <a:t>paquets</a:t>
            </a:r>
            <a:r>
              <a:rPr lang="fr-FR" sz="1400" b="1"/>
              <a:t>)</a:t>
            </a:r>
            <a:endParaRPr lang="fr-FR" b="1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CA69B09-746B-4465-985E-1E8A1EAB1669}"/>
              </a:ext>
            </a:extLst>
          </p:cNvPr>
          <p:cNvCxnSpPr>
            <a:cxnSpLocks/>
          </p:cNvCxnSpPr>
          <p:nvPr/>
        </p:nvCxnSpPr>
        <p:spPr>
          <a:xfrm>
            <a:off x="10268368" y="2574716"/>
            <a:ext cx="1815652" cy="7129"/>
          </a:xfrm>
          <a:prstGeom prst="straightConnector1">
            <a:avLst/>
          </a:prstGeom>
          <a:ln w="127000">
            <a:solidFill>
              <a:srgbClr val="111C2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104F43D-EEDF-4E39-97F3-AB39C5C82D63}"/>
              </a:ext>
            </a:extLst>
          </p:cNvPr>
          <p:cNvCxnSpPr>
            <a:cxnSpLocks/>
          </p:cNvCxnSpPr>
          <p:nvPr/>
        </p:nvCxnSpPr>
        <p:spPr>
          <a:xfrm>
            <a:off x="6223519" y="1688841"/>
            <a:ext cx="0" cy="55375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A2126C5E-D1DC-47ED-9C68-B19C3E040244}"/>
              </a:ext>
            </a:extLst>
          </p:cNvPr>
          <p:cNvSpPr txBox="1"/>
          <p:nvPr/>
        </p:nvSpPr>
        <p:spPr>
          <a:xfrm>
            <a:off x="6317321" y="1714612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>
                <a:solidFill>
                  <a:srgbClr val="7030A0"/>
                </a:solidFill>
              </a:rPr>
              <a:t>Injection He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1BCEF5-DCF4-4115-83D6-BA7E7B8376D6}"/>
              </a:ext>
            </a:extLst>
          </p:cNvPr>
          <p:cNvSpPr/>
          <p:nvPr/>
        </p:nvSpPr>
        <p:spPr>
          <a:xfrm>
            <a:off x="8125460" y="1743243"/>
            <a:ext cx="238760" cy="2661117"/>
          </a:xfrm>
          <a:prstGeom prst="rect">
            <a:avLst/>
          </a:prstGeom>
          <a:solidFill>
            <a:srgbClr val="1EB8D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B59C91B-57C9-4722-9012-C16913A236A2}"/>
              </a:ext>
            </a:extLst>
          </p:cNvPr>
          <p:cNvSpPr txBox="1"/>
          <p:nvPr/>
        </p:nvSpPr>
        <p:spPr>
          <a:xfrm>
            <a:off x="7780780" y="819913"/>
            <a:ext cx="208134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1EB8D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1EB8D0"/>
                </a:solidFill>
              </a:rPr>
              <a:t>4 derniers segments</a:t>
            </a:r>
          </a:p>
          <a:p>
            <a:pPr algn="ctr"/>
            <a:r>
              <a:rPr lang="fr-FR" dirty="0">
                <a:solidFill>
                  <a:srgbClr val="1EB8D0"/>
                </a:solidFill>
              </a:rPr>
              <a:t>+ 1</a:t>
            </a:r>
            <a:r>
              <a:rPr lang="fr-FR" baseline="30000" dirty="0">
                <a:solidFill>
                  <a:srgbClr val="1EB8D0"/>
                </a:solidFill>
              </a:rPr>
              <a:t>ère</a:t>
            </a:r>
            <a:r>
              <a:rPr lang="fr-FR" dirty="0">
                <a:solidFill>
                  <a:srgbClr val="1EB8D0"/>
                </a:solidFill>
              </a:rPr>
              <a:t> extraction</a:t>
            </a:r>
          </a:p>
          <a:p>
            <a:pPr algn="ctr"/>
            <a:r>
              <a:rPr lang="fr-FR" b="1" dirty="0">
                <a:solidFill>
                  <a:srgbClr val="1EB8D0"/>
                </a:solidFill>
              </a:rPr>
              <a:t>= commutables</a:t>
            </a:r>
          </a:p>
        </p:txBody>
      </p:sp>
      <p:sp>
        <p:nvSpPr>
          <p:cNvPr id="31" name="Accolade fermante 30">
            <a:extLst>
              <a:ext uri="{FF2B5EF4-FFF2-40B4-BE49-F238E27FC236}">
                <a16:creationId xmlns:a16="http://schemas.microsoft.com/office/drawing/2014/main" id="{EF25AD26-2D55-485F-A53A-BECA3C7890C4}"/>
              </a:ext>
            </a:extLst>
          </p:cNvPr>
          <p:cNvSpPr/>
          <p:nvPr/>
        </p:nvSpPr>
        <p:spPr>
          <a:xfrm rot="5400000">
            <a:off x="5694112" y="1099730"/>
            <a:ext cx="602141" cy="4200607"/>
          </a:xfrm>
          <a:prstGeom prst="rightBrace">
            <a:avLst>
              <a:gd name="adj1" fmla="val 19601"/>
              <a:gd name="adj2" fmla="val 50000"/>
            </a:avLst>
          </a:prstGeom>
          <a:ln w="38100">
            <a:solidFill>
              <a:srgbClr val="1D1D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0B8E306-656E-4565-B686-B6825C3F92D8}"/>
              </a:ext>
            </a:extLst>
          </p:cNvPr>
          <p:cNvSpPr txBox="1"/>
          <p:nvPr/>
        </p:nvSpPr>
        <p:spPr>
          <a:xfrm>
            <a:off x="5149695" y="3641183"/>
            <a:ext cx="1690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1D1D74"/>
                </a:solidFill>
              </a:rPr>
              <a:t>21 segments DC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30B861F-D12B-4D5B-9168-E28B451B708B}"/>
              </a:ext>
            </a:extLst>
          </p:cNvPr>
          <p:cNvSpPr txBox="1"/>
          <p:nvPr/>
        </p:nvSpPr>
        <p:spPr>
          <a:xfrm>
            <a:off x="4448265" y="3886080"/>
            <a:ext cx="297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Tensions typiques </a:t>
            </a:r>
            <a:r>
              <a:rPr lang="fr-FR" sz="1200" i="1" dirty="0"/>
              <a:t>~</a:t>
            </a:r>
            <a:r>
              <a:rPr lang="fr-FR" sz="1600" i="1" dirty="0"/>
              <a:t> 0 – 250 V</a:t>
            </a:r>
          </a:p>
        </p:txBody>
      </p:sp>
    </p:spTree>
    <p:extLst>
      <p:ext uri="{BB962C8B-B14F-4D97-AF65-F5344CB8AC3E}">
        <p14:creationId xmlns:p14="http://schemas.microsoft.com/office/powerpoint/2010/main" val="2331818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Extraction1" descr="A graph with a blue line&#10;&#10;AI-generated content may be incorrect.">
            <a:extLst>
              <a:ext uri="{FF2B5EF4-FFF2-40B4-BE49-F238E27FC236}">
                <a16:creationId xmlns:a16="http://schemas.microsoft.com/office/drawing/2014/main" id="{B5FEDAF1-6DDF-495A-875D-A54C6A7EEE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12008" r="2316" b="6656"/>
          <a:stretch/>
        </p:blipFill>
        <p:spPr>
          <a:xfrm>
            <a:off x="1935480" y="828649"/>
            <a:ext cx="3274848" cy="3047567"/>
          </a:xfrm>
          <a:prstGeom prst="rect">
            <a:avLst/>
          </a:prstGeom>
          <a:ln w="19050">
            <a:solidFill>
              <a:srgbClr val="111C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4D590C0-CAB9-4AF0-8BCD-DFBCF8980E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5" t="33676" r="21828" b="65193"/>
          <a:stretch/>
        </p:blipFill>
        <p:spPr>
          <a:xfrm>
            <a:off x="1977018" y="1016283"/>
            <a:ext cx="3207576" cy="2357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B72845E-19CF-461A-8ACB-CE50DA1B9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Caractéristiques faisceaux @ 3keV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6C7FA5DD-02DE-43E9-8A92-C3E673EF1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128" y="3215068"/>
            <a:ext cx="4019341" cy="1923344"/>
          </a:xfrm>
          <a:prstGeom prst="rect">
            <a:avLst/>
          </a:prstGeom>
          <a:ln w="38100">
            <a:solidFill>
              <a:srgbClr val="1EB8D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4CBE76F-0508-4661-B7B2-501BA1277EBB}"/>
              </a:ext>
            </a:extLst>
          </p:cNvPr>
          <p:cNvSpPr txBox="1"/>
          <p:nvPr/>
        </p:nvSpPr>
        <p:spPr>
          <a:xfrm>
            <a:off x="8008621" y="3730464"/>
            <a:ext cx="120097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300" b="1" dirty="0">
                <a:solidFill>
                  <a:srgbClr val="1EB8D0"/>
                </a:solidFill>
              </a:rPr>
              <a:t>σ</a:t>
            </a:r>
            <a:r>
              <a:rPr lang="en-US" sz="2300" b="1" dirty="0">
                <a:solidFill>
                  <a:srgbClr val="1EB8D0"/>
                </a:solidFill>
              </a:rPr>
              <a:t> &lt; 60ns</a:t>
            </a:r>
          </a:p>
        </p:txBody>
      </p:sp>
      <p:cxnSp>
        <p:nvCxnSpPr>
          <p:cNvPr id="39" name="Connector narrow bunch">
            <a:extLst>
              <a:ext uri="{FF2B5EF4-FFF2-40B4-BE49-F238E27FC236}">
                <a16:creationId xmlns:a16="http://schemas.microsoft.com/office/drawing/2014/main" id="{56D48A97-41ED-429A-A54B-CFA0B27A1017}"/>
              </a:ext>
            </a:extLst>
          </p:cNvPr>
          <p:cNvCxnSpPr>
            <a:cxnSpLocks/>
          </p:cNvCxnSpPr>
          <p:nvPr/>
        </p:nvCxnSpPr>
        <p:spPr>
          <a:xfrm>
            <a:off x="4533900" y="3285814"/>
            <a:ext cx="2410228" cy="890926"/>
          </a:xfrm>
          <a:prstGeom prst="line">
            <a:avLst/>
          </a:prstGeom>
          <a:ln w="28575">
            <a:solidFill>
              <a:srgbClr val="1EB8D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79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6E738B9-B9F9-4840-9C65-ADA045BC331A}"/>
              </a:ext>
            </a:extLst>
          </p:cNvPr>
          <p:cNvSpPr/>
          <p:nvPr/>
        </p:nvSpPr>
        <p:spPr>
          <a:xfrm>
            <a:off x="6758940" y="896904"/>
            <a:ext cx="4404360" cy="4383276"/>
          </a:xfrm>
          <a:prstGeom prst="rect">
            <a:avLst/>
          </a:prstGeom>
          <a:noFill/>
          <a:ln>
            <a:solidFill>
              <a:srgbClr val="0000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8">
            <a:extLst>
              <a:ext uri="{FF2B5EF4-FFF2-40B4-BE49-F238E27FC236}">
                <a16:creationId xmlns:a16="http://schemas.microsoft.com/office/drawing/2014/main" id="{69F545F4-FEB8-471D-ADAC-3F3C55DFB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127" y="1111385"/>
            <a:ext cx="4019341" cy="193304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9A5BD0EF-F545-45E6-8BE6-03C0068C25AC}"/>
              </a:ext>
            </a:extLst>
          </p:cNvPr>
          <p:cNvGrpSpPr/>
          <p:nvPr/>
        </p:nvGrpSpPr>
        <p:grpSpPr>
          <a:xfrm>
            <a:off x="1935480" y="834449"/>
            <a:ext cx="3274848" cy="3047566"/>
            <a:chOff x="2024160" y="1269013"/>
            <a:chExt cx="3274848" cy="3047566"/>
          </a:xfrm>
        </p:grpSpPr>
        <p:pic>
          <p:nvPicPr>
            <p:cNvPr id="9" name="extraction2" descr="A graph showing a graph with a red line&#10;&#10;AI-generated content may be incorrect.">
              <a:extLst>
                <a:ext uri="{FF2B5EF4-FFF2-40B4-BE49-F238E27FC236}">
                  <a16:creationId xmlns:a16="http://schemas.microsoft.com/office/drawing/2014/main" id="{F0AC1F84-F66E-47E9-85F7-59652FF56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" t="11827" r="2083" b="6571"/>
            <a:stretch/>
          </p:blipFill>
          <p:spPr>
            <a:xfrm>
              <a:off x="2024160" y="1269013"/>
              <a:ext cx="3274848" cy="3047566"/>
            </a:xfrm>
            <a:prstGeom prst="rect">
              <a:avLst/>
            </a:prstGeom>
            <a:ln w="19050">
              <a:solidFill>
                <a:srgbClr val="111C2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4D590C0-CAB9-4AF0-8BCD-DFBCF8980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15" t="33676" r="21828" b="65193"/>
            <a:stretch/>
          </p:blipFill>
          <p:spPr>
            <a:xfrm>
              <a:off x="2065698" y="1450847"/>
              <a:ext cx="3207576" cy="235713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B72845E-19CF-461A-8ACB-CE50DA1B9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Caractéristiques faisceaux @ 3keV</a:t>
            </a:r>
          </a:p>
        </p:txBody>
      </p:sp>
      <p:cxnSp>
        <p:nvCxnSpPr>
          <p:cNvPr id="5" name="Connector narrow bunch">
            <a:extLst>
              <a:ext uri="{FF2B5EF4-FFF2-40B4-BE49-F238E27FC236}">
                <a16:creationId xmlns:a16="http://schemas.microsoft.com/office/drawing/2014/main" id="{7E90B6CE-B28B-4E6B-BA7E-5EE7CA807EC6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533900" y="3285814"/>
            <a:ext cx="2410228" cy="890926"/>
          </a:xfrm>
          <a:prstGeom prst="line">
            <a:avLst/>
          </a:prstGeom>
          <a:ln w="28575">
            <a:solidFill>
              <a:srgbClr val="1EB8D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0">
            <a:extLst>
              <a:ext uri="{FF2B5EF4-FFF2-40B4-BE49-F238E27FC236}">
                <a16:creationId xmlns:a16="http://schemas.microsoft.com/office/drawing/2014/main" id="{6C7FA5DD-02DE-43E9-8A92-C3E673EF1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4128" y="3215068"/>
            <a:ext cx="4019341" cy="1923344"/>
          </a:xfrm>
          <a:prstGeom prst="rect">
            <a:avLst/>
          </a:prstGeom>
          <a:ln w="38100">
            <a:solidFill>
              <a:srgbClr val="1EB8D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4CBE76F-0508-4661-B7B2-501BA1277EBB}"/>
              </a:ext>
            </a:extLst>
          </p:cNvPr>
          <p:cNvSpPr txBox="1"/>
          <p:nvPr/>
        </p:nvSpPr>
        <p:spPr>
          <a:xfrm>
            <a:off x="8008621" y="3730464"/>
            <a:ext cx="120097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300" b="1" dirty="0">
                <a:solidFill>
                  <a:srgbClr val="1EB8D0"/>
                </a:solidFill>
              </a:rPr>
              <a:t>σ</a:t>
            </a:r>
            <a:r>
              <a:rPr lang="en-US" sz="2300" b="1" dirty="0">
                <a:solidFill>
                  <a:srgbClr val="1EB8D0"/>
                </a:solidFill>
              </a:rPr>
              <a:t> &lt; 60ns</a:t>
            </a:r>
          </a:p>
        </p:txBody>
      </p:sp>
      <p:cxnSp>
        <p:nvCxnSpPr>
          <p:cNvPr id="10" name="Straight Connector 40">
            <a:extLst>
              <a:ext uri="{FF2B5EF4-FFF2-40B4-BE49-F238E27FC236}">
                <a16:creationId xmlns:a16="http://schemas.microsoft.com/office/drawing/2014/main" id="{EBA8E8FA-B519-47A1-9DA8-35D875EF048C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4533900" y="2077908"/>
            <a:ext cx="2410227" cy="3372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4202BC6F-BA50-4DF7-9F3E-515F3A60F882}"/>
              </a:ext>
            </a:extLst>
          </p:cNvPr>
          <p:cNvSpPr txBox="1"/>
          <p:nvPr/>
        </p:nvSpPr>
        <p:spPr>
          <a:xfrm>
            <a:off x="7720328" y="1452110"/>
            <a:ext cx="135005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300" b="1" dirty="0">
                <a:solidFill>
                  <a:srgbClr val="CF3820"/>
                </a:solidFill>
              </a:rPr>
              <a:t>σ</a:t>
            </a:r>
            <a:r>
              <a:rPr lang="en-US" sz="2300" b="1" dirty="0">
                <a:solidFill>
                  <a:srgbClr val="CF3820"/>
                </a:solidFill>
              </a:rPr>
              <a:t> &gt; 500ns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282E94B-89A9-4621-B3C0-DC6A84884B7F}"/>
              </a:ext>
            </a:extLst>
          </p:cNvPr>
          <p:cNvSpPr txBox="1"/>
          <p:nvPr/>
        </p:nvSpPr>
        <p:spPr>
          <a:xfrm>
            <a:off x="7847853" y="727627"/>
            <a:ext cx="221188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i="1" dirty="0">
                <a:solidFill>
                  <a:srgbClr val="000064"/>
                </a:solidFill>
              </a:rPr>
              <a:t>- Dispersion temporelle -</a:t>
            </a:r>
          </a:p>
        </p:txBody>
      </p:sp>
    </p:spTree>
    <p:extLst>
      <p:ext uri="{BB962C8B-B14F-4D97-AF65-F5344CB8AC3E}">
        <p14:creationId xmlns:p14="http://schemas.microsoft.com/office/powerpoint/2010/main" val="1299961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6E738B9-B9F9-4840-9C65-ADA045BC331A}"/>
              </a:ext>
            </a:extLst>
          </p:cNvPr>
          <p:cNvSpPr/>
          <p:nvPr/>
        </p:nvSpPr>
        <p:spPr>
          <a:xfrm>
            <a:off x="6758940" y="896904"/>
            <a:ext cx="4404360" cy="4383276"/>
          </a:xfrm>
          <a:prstGeom prst="rect">
            <a:avLst/>
          </a:prstGeom>
          <a:noFill/>
          <a:ln>
            <a:solidFill>
              <a:srgbClr val="0000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8">
            <a:extLst>
              <a:ext uri="{FF2B5EF4-FFF2-40B4-BE49-F238E27FC236}">
                <a16:creationId xmlns:a16="http://schemas.microsoft.com/office/drawing/2014/main" id="{69F545F4-FEB8-471D-ADAC-3F3C55DFB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127" y="1111385"/>
            <a:ext cx="4019341" cy="193304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9A5BD0EF-F545-45E6-8BE6-03C0068C25AC}"/>
              </a:ext>
            </a:extLst>
          </p:cNvPr>
          <p:cNvGrpSpPr/>
          <p:nvPr/>
        </p:nvGrpSpPr>
        <p:grpSpPr>
          <a:xfrm>
            <a:off x="1935480" y="834449"/>
            <a:ext cx="3274848" cy="3047566"/>
            <a:chOff x="2024160" y="1269013"/>
            <a:chExt cx="3274848" cy="3047566"/>
          </a:xfrm>
        </p:grpSpPr>
        <p:pic>
          <p:nvPicPr>
            <p:cNvPr id="9" name="extraction2" descr="A graph showing a graph with a red line&#10;&#10;AI-generated content may be incorrect.">
              <a:extLst>
                <a:ext uri="{FF2B5EF4-FFF2-40B4-BE49-F238E27FC236}">
                  <a16:creationId xmlns:a16="http://schemas.microsoft.com/office/drawing/2014/main" id="{F0AC1F84-F66E-47E9-85F7-59652FF56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" t="11827" r="2083" b="6571"/>
            <a:stretch/>
          </p:blipFill>
          <p:spPr>
            <a:xfrm>
              <a:off x="2024160" y="1269013"/>
              <a:ext cx="3274848" cy="3047566"/>
            </a:xfrm>
            <a:prstGeom prst="rect">
              <a:avLst/>
            </a:prstGeom>
            <a:ln w="19050">
              <a:solidFill>
                <a:srgbClr val="111C2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4D590C0-CAB9-4AF0-8BCD-DFBCF8980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15" t="33676" r="21828" b="65193"/>
            <a:stretch/>
          </p:blipFill>
          <p:spPr>
            <a:xfrm>
              <a:off x="2065698" y="1450847"/>
              <a:ext cx="3207576" cy="235713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B72845E-19CF-461A-8ACB-CE50DA1B9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Caractéristiques faisceaux @ 3keV</a:t>
            </a:r>
          </a:p>
        </p:txBody>
      </p:sp>
      <p:cxnSp>
        <p:nvCxnSpPr>
          <p:cNvPr id="5" name="Connector narrow bunch">
            <a:extLst>
              <a:ext uri="{FF2B5EF4-FFF2-40B4-BE49-F238E27FC236}">
                <a16:creationId xmlns:a16="http://schemas.microsoft.com/office/drawing/2014/main" id="{7E90B6CE-B28B-4E6B-BA7E-5EE7CA807EC6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533900" y="3285814"/>
            <a:ext cx="2410228" cy="890926"/>
          </a:xfrm>
          <a:prstGeom prst="line">
            <a:avLst/>
          </a:prstGeom>
          <a:ln w="28575">
            <a:solidFill>
              <a:srgbClr val="1EB8D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0">
            <a:extLst>
              <a:ext uri="{FF2B5EF4-FFF2-40B4-BE49-F238E27FC236}">
                <a16:creationId xmlns:a16="http://schemas.microsoft.com/office/drawing/2014/main" id="{6C7FA5DD-02DE-43E9-8A92-C3E673EF1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4128" y="3215068"/>
            <a:ext cx="4019341" cy="1923344"/>
          </a:xfrm>
          <a:prstGeom prst="rect">
            <a:avLst/>
          </a:prstGeom>
          <a:ln w="38100">
            <a:solidFill>
              <a:srgbClr val="1EB8D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4CBE76F-0508-4661-B7B2-501BA1277EBB}"/>
              </a:ext>
            </a:extLst>
          </p:cNvPr>
          <p:cNvSpPr txBox="1"/>
          <p:nvPr/>
        </p:nvSpPr>
        <p:spPr>
          <a:xfrm>
            <a:off x="8008621" y="3730464"/>
            <a:ext cx="120097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300" b="1" dirty="0">
                <a:solidFill>
                  <a:srgbClr val="1EB8D0"/>
                </a:solidFill>
              </a:rPr>
              <a:t>σ</a:t>
            </a:r>
            <a:r>
              <a:rPr lang="en-US" sz="2300" b="1" dirty="0">
                <a:solidFill>
                  <a:srgbClr val="1EB8D0"/>
                </a:solidFill>
              </a:rPr>
              <a:t> &lt; 60ns</a:t>
            </a:r>
          </a:p>
        </p:txBody>
      </p:sp>
      <p:cxnSp>
        <p:nvCxnSpPr>
          <p:cNvPr id="10" name="Straight Connector 40">
            <a:extLst>
              <a:ext uri="{FF2B5EF4-FFF2-40B4-BE49-F238E27FC236}">
                <a16:creationId xmlns:a16="http://schemas.microsoft.com/office/drawing/2014/main" id="{EBA8E8FA-B519-47A1-9DA8-35D875EF048C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4533900" y="2077908"/>
            <a:ext cx="2410227" cy="3372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4202BC6F-BA50-4DF7-9F3E-515F3A60F882}"/>
              </a:ext>
            </a:extLst>
          </p:cNvPr>
          <p:cNvSpPr txBox="1"/>
          <p:nvPr/>
        </p:nvSpPr>
        <p:spPr>
          <a:xfrm>
            <a:off x="7720328" y="1452110"/>
            <a:ext cx="135005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300" b="1" dirty="0">
                <a:solidFill>
                  <a:srgbClr val="CF3820"/>
                </a:solidFill>
              </a:rPr>
              <a:t>σ</a:t>
            </a:r>
            <a:r>
              <a:rPr lang="en-US" sz="2300" b="1" dirty="0">
                <a:solidFill>
                  <a:srgbClr val="CF3820"/>
                </a:solidFill>
              </a:rPr>
              <a:t> &gt; 500ns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D349E3A-70FD-4F95-8E5F-6A1A886783C5}"/>
              </a:ext>
            </a:extLst>
          </p:cNvPr>
          <p:cNvGrpSpPr/>
          <p:nvPr/>
        </p:nvGrpSpPr>
        <p:grpSpPr>
          <a:xfrm>
            <a:off x="620926" y="4244995"/>
            <a:ext cx="5526370" cy="1035185"/>
            <a:chOff x="620926" y="4244995"/>
            <a:chExt cx="5526370" cy="103518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55CD3B8-98C8-4E52-AD35-1CD97858E8D5}"/>
                </a:ext>
              </a:extLst>
            </p:cNvPr>
            <p:cNvSpPr/>
            <p:nvPr/>
          </p:nvSpPr>
          <p:spPr>
            <a:xfrm>
              <a:off x="620926" y="4418124"/>
              <a:ext cx="5522124" cy="862056"/>
            </a:xfrm>
            <a:prstGeom prst="rect">
              <a:avLst/>
            </a:prstGeom>
            <a:noFill/>
            <a:ln>
              <a:solidFill>
                <a:srgbClr val="0000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DE23D0B3-A5E1-42F3-AC63-3E9CCDDBAD90}"/>
                </a:ext>
              </a:extLst>
            </p:cNvPr>
            <p:cNvSpPr txBox="1"/>
            <p:nvPr/>
          </p:nvSpPr>
          <p:spPr>
            <a:xfrm>
              <a:off x="667976" y="4530359"/>
              <a:ext cx="54793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l-GR" sz="2000" b="1" dirty="0"/>
                <a:t>Δ</a:t>
              </a:r>
              <a:r>
                <a:rPr lang="fr-FR" sz="2000" b="1" dirty="0"/>
                <a:t>E &lt; 2eV </a:t>
              </a:r>
              <a:r>
                <a:rPr lang="fr-FR" sz="2000" dirty="0"/>
                <a:t>démontré en faisceau continu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l-GR" sz="2000" b="1" dirty="0"/>
                <a:t>Δ</a:t>
              </a:r>
              <a:r>
                <a:rPr lang="fr-FR" sz="2000" b="1" dirty="0"/>
                <a:t>E ∼ 5eV </a:t>
              </a:r>
              <a:r>
                <a:rPr lang="fr-FR" sz="2000" dirty="0"/>
                <a:t>en faisceau bunché. Études en cours...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F2BFF48-6C58-40C2-8180-2599FA8674A2}"/>
                </a:ext>
              </a:extLst>
            </p:cNvPr>
            <p:cNvSpPr txBox="1"/>
            <p:nvPr/>
          </p:nvSpPr>
          <p:spPr>
            <a:xfrm>
              <a:off x="2225718" y="4244995"/>
              <a:ext cx="218681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600" i="1">
                  <a:solidFill>
                    <a:srgbClr val="000064"/>
                  </a:solidFill>
                </a:defRPr>
              </a:lvl1pPr>
            </a:lstStyle>
            <a:p>
              <a:r>
                <a:rPr lang="fr-FR" dirty="0"/>
                <a:t>- Dispersion en énergie -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C282E94B-89A9-4621-B3C0-DC6A84884B7F}"/>
              </a:ext>
            </a:extLst>
          </p:cNvPr>
          <p:cNvSpPr txBox="1"/>
          <p:nvPr/>
        </p:nvSpPr>
        <p:spPr>
          <a:xfrm>
            <a:off x="7847853" y="727627"/>
            <a:ext cx="221188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i="1" dirty="0">
                <a:solidFill>
                  <a:srgbClr val="000064"/>
                </a:solidFill>
              </a:rPr>
              <a:t>- Dispersion temporelle -</a:t>
            </a:r>
          </a:p>
        </p:txBody>
      </p:sp>
    </p:spTree>
    <p:extLst>
      <p:ext uri="{BB962C8B-B14F-4D97-AF65-F5344CB8AC3E}">
        <p14:creationId xmlns:p14="http://schemas.microsoft.com/office/powerpoint/2010/main" val="1819901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6E738B9-B9F9-4840-9C65-ADA045BC331A}"/>
              </a:ext>
            </a:extLst>
          </p:cNvPr>
          <p:cNvSpPr/>
          <p:nvPr/>
        </p:nvSpPr>
        <p:spPr>
          <a:xfrm>
            <a:off x="6758940" y="896904"/>
            <a:ext cx="4404360" cy="4383276"/>
          </a:xfrm>
          <a:prstGeom prst="rect">
            <a:avLst/>
          </a:prstGeom>
          <a:noFill/>
          <a:ln>
            <a:solidFill>
              <a:srgbClr val="0000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8">
            <a:extLst>
              <a:ext uri="{FF2B5EF4-FFF2-40B4-BE49-F238E27FC236}">
                <a16:creationId xmlns:a16="http://schemas.microsoft.com/office/drawing/2014/main" id="{69F545F4-FEB8-471D-ADAC-3F3C55DFB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127" y="1111385"/>
            <a:ext cx="4019341" cy="193304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9A5BD0EF-F545-45E6-8BE6-03C0068C25AC}"/>
              </a:ext>
            </a:extLst>
          </p:cNvPr>
          <p:cNvGrpSpPr/>
          <p:nvPr/>
        </p:nvGrpSpPr>
        <p:grpSpPr>
          <a:xfrm>
            <a:off x="1935480" y="834449"/>
            <a:ext cx="3274848" cy="3047566"/>
            <a:chOff x="2024160" y="1269013"/>
            <a:chExt cx="3274848" cy="3047566"/>
          </a:xfrm>
        </p:grpSpPr>
        <p:pic>
          <p:nvPicPr>
            <p:cNvPr id="9" name="extraction2" descr="A graph showing a graph with a red line&#10;&#10;AI-generated content may be incorrect.">
              <a:extLst>
                <a:ext uri="{FF2B5EF4-FFF2-40B4-BE49-F238E27FC236}">
                  <a16:creationId xmlns:a16="http://schemas.microsoft.com/office/drawing/2014/main" id="{F0AC1F84-F66E-47E9-85F7-59652FF56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" t="11827" r="2083" b="6571"/>
            <a:stretch/>
          </p:blipFill>
          <p:spPr>
            <a:xfrm>
              <a:off x="2024160" y="1269013"/>
              <a:ext cx="3274848" cy="3047566"/>
            </a:xfrm>
            <a:prstGeom prst="rect">
              <a:avLst/>
            </a:prstGeom>
            <a:ln w="19050">
              <a:solidFill>
                <a:srgbClr val="111C2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4D590C0-CAB9-4AF0-8BCD-DFBCF8980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15" t="33676" r="21828" b="65193"/>
            <a:stretch/>
          </p:blipFill>
          <p:spPr>
            <a:xfrm>
              <a:off x="2065698" y="1450847"/>
              <a:ext cx="3207576" cy="235713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B72845E-19CF-461A-8ACB-CE50DA1B9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Caractéristiques faisceaux @ 3keV</a:t>
            </a:r>
          </a:p>
        </p:txBody>
      </p:sp>
      <p:cxnSp>
        <p:nvCxnSpPr>
          <p:cNvPr id="5" name="Connector narrow bunch">
            <a:extLst>
              <a:ext uri="{FF2B5EF4-FFF2-40B4-BE49-F238E27FC236}">
                <a16:creationId xmlns:a16="http://schemas.microsoft.com/office/drawing/2014/main" id="{7E90B6CE-B28B-4E6B-BA7E-5EE7CA807EC6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533900" y="3285814"/>
            <a:ext cx="2410228" cy="890926"/>
          </a:xfrm>
          <a:prstGeom prst="line">
            <a:avLst/>
          </a:prstGeom>
          <a:ln w="28575">
            <a:solidFill>
              <a:srgbClr val="1EB8D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0">
            <a:extLst>
              <a:ext uri="{FF2B5EF4-FFF2-40B4-BE49-F238E27FC236}">
                <a16:creationId xmlns:a16="http://schemas.microsoft.com/office/drawing/2014/main" id="{6C7FA5DD-02DE-43E9-8A92-C3E673EF1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4128" y="3215068"/>
            <a:ext cx="4019341" cy="1923344"/>
          </a:xfrm>
          <a:prstGeom prst="rect">
            <a:avLst/>
          </a:prstGeom>
          <a:ln w="38100">
            <a:solidFill>
              <a:srgbClr val="1EB8D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4CBE76F-0508-4661-B7B2-501BA1277EBB}"/>
              </a:ext>
            </a:extLst>
          </p:cNvPr>
          <p:cNvSpPr txBox="1"/>
          <p:nvPr/>
        </p:nvSpPr>
        <p:spPr>
          <a:xfrm>
            <a:off x="8008621" y="3730464"/>
            <a:ext cx="120097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300" b="1" dirty="0">
                <a:solidFill>
                  <a:srgbClr val="1EB8D0"/>
                </a:solidFill>
              </a:rPr>
              <a:t>σ</a:t>
            </a:r>
            <a:r>
              <a:rPr lang="en-US" sz="2300" b="1" dirty="0">
                <a:solidFill>
                  <a:srgbClr val="1EB8D0"/>
                </a:solidFill>
              </a:rPr>
              <a:t> &lt; 60ns</a:t>
            </a:r>
          </a:p>
        </p:txBody>
      </p:sp>
      <p:cxnSp>
        <p:nvCxnSpPr>
          <p:cNvPr id="10" name="Straight Connector 40">
            <a:extLst>
              <a:ext uri="{FF2B5EF4-FFF2-40B4-BE49-F238E27FC236}">
                <a16:creationId xmlns:a16="http://schemas.microsoft.com/office/drawing/2014/main" id="{EBA8E8FA-B519-47A1-9DA8-35D875EF048C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4533900" y="2077908"/>
            <a:ext cx="2410227" cy="3372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4202BC6F-BA50-4DF7-9F3E-515F3A60F882}"/>
              </a:ext>
            </a:extLst>
          </p:cNvPr>
          <p:cNvSpPr txBox="1"/>
          <p:nvPr/>
        </p:nvSpPr>
        <p:spPr>
          <a:xfrm>
            <a:off x="7720328" y="1452110"/>
            <a:ext cx="135005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300" b="1" dirty="0">
                <a:solidFill>
                  <a:srgbClr val="CF3820"/>
                </a:solidFill>
              </a:rPr>
              <a:t>σ</a:t>
            </a:r>
            <a:r>
              <a:rPr lang="en-US" sz="2300" b="1" dirty="0">
                <a:solidFill>
                  <a:srgbClr val="CF3820"/>
                </a:solidFill>
              </a:rPr>
              <a:t> &gt; 500ns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D349E3A-70FD-4F95-8E5F-6A1A886783C5}"/>
              </a:ext>
            </a:extLst>
          </p:cNvPr>
          <p:cNvGrpSpPr/>
          <p:nvPr/>
        </p:nvGrpSpPr>
        <p:grpSpPr>
          <a:xfrm>
            <a:off x="620926" y="4244995"/>
            <a:ext cx="5526370" cy="1035185"/>
            <a:chOff x="620926" y="4244995"/>
            <a:chExt cx="5526370" cy="103518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55CD3B8-98C8-4E52-AD35-1CD97858E8D5}"/>
                </a:ext>
              </a:extLst>
            </p:cNvPr>
            <p:cNvSpPr/>
            <p:nvPr/>
          </p:nvSpPr>
          <p:spPr>
            <a:xfrm>
              <a:off x="620926" y="4418124"/>
              <a:ext cx="5522124" cy="862056"/>
            </a:xfrm>
            <a:prstGeom prst="rect">
              <a:avLst/>
            </a:prstGeom>
            <a:noFill/>
            <a:ln>
              <a:solidFill>
                <a:srgbClr val="0000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DE23D0B3-A5E1-42F3-AC63-3E9CCDDBAD90}"/>
                </a:ext>
              </a:extLst>
            </p:cNvPr>
            <p:cNvSpPr txBox="1"/>
            <p:nvPr/>
          </p:nvSpPr>
          <p:spPr>
            <a:xfrm>
              <a:off x="667976" y="4530359"/>
              <a:ext cx="54793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l-GR" sz="2000" b="1" dirty="0"/>
                <a:t>Δ</a:t>
              </a:r>
              <a:r>
                <a:rPr lang="fr-FR" sz="2000" b="1" dirty="0"/>
                <a:t>E &lt; 2eV </a:t>
              </a:r>
              <a:r>
                <a:rPr lang="fr-FR" sz="2000" dirty="0"/>
                <a:t>démontré en faisceau continu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l-GR" sz="2000" b="1" dirty="0"/>
                <a:t>Δ</a:t>
              </a:r>
              <a:r>
                <a:rPr lang="fr-FR" sz="2000" b="1" dirty="0"/>
                <a:t>E ∼ 5eV </a:t>
              </a:r>
              <a:r>
                <a:rPr lang="fr-FR" sz="2000" dirty="0"/>
                <a:t>en faisceau bunché. Études en cours...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F2BFF48-6C58-40C2-8180-2599FA8674A2}"/>
                </a:ext>
              </a:extLst>
            </p:cNvPr>
            <p:cNvSpPr txBox="1"/>
            <p:nvPr/>
          </p:nvSpPr>
          <p:spPr>
            <a:xfrm>
              <a:off x="2225718" y="4244995"/>
              <a:ext cx="218681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600" i="1">
                  <a:solidFill>
                    <a:srgbClr val="000064"/>
                  </a:solidFill>
                </a:defRPr>
              </a:lvl1pPr>
            </a:lstStyle>
            <a:p>
              <a:r>
                <a:rPr lang="fr-FR" dirty="0"/>
                <a:t>- Dispersion en énergie -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C282E94B-89A9-4621-B3C0-DC6A84884B7F}"/>
              </a:ext>
            </a:extLst>
          </p:cNvPr>
          <p:cNvSpPr txBox="1"/>
          <p:nvPr/>
        </p:nvSpPr>
        <p:spPr>
          <a:xfrm>
            <a:off x="7847853" y="727627"/>
            <a:ext cx="221188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i="1" dirty="0">
                <a:solidFill>
                  <a:srgbClr val="000064"/>
                </a:solidFill>
              </a:rPr>
              <a:t>- Dispersion temporelle -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978DEBA-635F-4E30-ACC0-2A3E09B87AEB}"/>
              </a:ext>
            </a:extLst>
          </p:cNvPr>
          <p:cNvGrpSpPr/>
          <p:nvPr/>
        </p:nvGrpSpPr>
        <p:grpSpPr>
          <a:xfrm>
            <a:off x="620925" y="5470031"/>
            <a:ext cx="11434225" cy="743371"/>
            <a:chOff x="620925" y="4244995"/>
            <a:chExt cx="11434225" cy="74337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0DDF4D1-E5F2-4F4C-9D52-DBFF78D383A6}"/>
                </a:ext>
              </a:extLst>
            </p:cNvPr>
            <p:cNvSpPr/>
            <p:nvPr/>
          </p:nvSpPr>
          <p:spPr>
            <a:xfrm>
              <a:off x="620925" y="4418124"/>
              <a:ext cx="11387175" cy="570242"/>
            </a:xfrm>
            <a:prstGeom prst="rect">
              <a:avLst/>
            </a:prstGeom>
            <a:noFill/>
            <a:ln>
              <a:solidFill>
                <a:srgbClr val="0000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61A58339-4BCE-4E3C-B916-6DD5635EF226}"/>
                </a:ext>
              </a:extLst>
            </p:cNvPr>
            <p:cNvSpPr txBox="1"/>
            <p:nvPr/>
          </p:nvSpPr>
          <p:spPr>
            <a:xfrm>
              <a:off x="667975" y="4530359"/>
              <a:ext cx="113871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/>
                <a:t>Travail en cours sur </a:t>
              </a:r>
              <a:r>
                <a:rPr lang="fr-FR" sz="2000" b="1" dirty="0"/>
                <a:t>émittancemètre</a:t>
              </a:r>
              <a:r>
                <a:rPr lang="fr-FR" sz="2000" dirty="0"/>
                <a:t> (mesure faisceau continu démontrée sur HRS) -&gt; </a:t>
              </a:r>
              <a:r>
                <a:rPr lang="fr-FR" sz="2000" dirty="0">
                  <a:solidFill>
                    <a:srgbClr val="1D1D74"/>
                  </a:solidFill>
                </a:rPr>
                <a:t>hardware/software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689B81C4-5FDB-4CF4-9B03-660ECACD0FBE}"/>
                </a:ext>
              </a:extLst>
            </p:cNvPr>
            <p:cNvSpPr txBox="1"/>
            <p:nvPr/>
          </p:nvSpPr>
          <p:spPr>
            <a:xfrm>
              <a:off x="4714779" y="4244995"/>
              <a:ext cx="123668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600" i="1">
                  <a:solidFill>
                    <a:srgbClr val="000064"/>
                  </a:solidFill>
                </a:defRPr>
              </a:lvl1pPr>
            </a:lstStyle>
            <a:p>
              <a:r>
                <a:rPr lang="fr-FR" dirty="0"/>
                <a:t>- Émittance 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51561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6984</TotalTime>
  <Words>1006</Words>
  <Application>Microsoft Office PowerPoint</Application>
  <PresentationFormat>Widescreen</PresentationFormat>
  <Paragraphs>248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Wingdings</vt:lpstr>
      <vt:lpstr>Arial Narrow</vt:lpstr>
      <vt:lpstr>Cambria Math</vt:lpstr>
      <vt:lpstr>Roboto</vt:lpstr>
      <vt:lpstr>Calibri</vt:lpstr>
      <vt:lpstr>Thème Office</vt:lpstr>
      <vt:lpstr>Projet SP2 - DESIR Séminaire technique DESIR Caen, 05-06 février 2026</vt:lpstr>
      <vt:lpstr>« RFQ - Cooler Buncher »</vt:lpstr>
      <vt:lpstr>Empaqueter les ions pour DESIR</vt:lpstr>
      <vt:lpstr>Empaqueter les ions pour DESIR</vt:lpstr>
      <vt:lpstr>Empaqueter les ions pour DESIR</vt:lpstr>
      <vt:lpstr>Caractéristiques faisceaux @ 3keV</vt:lpstr>
      <vt:lpstr>Caractéristiques faisceaux @ 3keV</vt:lpstr>
      <vt:lpstr>Caractéristiques faisceaux @ 3keV</vt:lpstr>
      <vt:lpstr>Caractéristiques faisceaux @ 3keV</vt:lpstr>
      <vt:lpstr>GPIB @ LP2iB : 2023</vt:lpstr>
      <vt:lpstr>GPIB @ LP2iB : 2023</vt:lpstr>
      <vt:lpstr>GPIB @ LP2iB : 2023</vt:lpstr>
      <vt:lpstr>GPIB @ LP2iB : 2023</vt:lpstr>
      <vt:lpstr>GPIB @ LP2iB : 2026</vt:lpstr>
      <vt:lpstr>GPIB @ LP2iB : Plateformes</vt:lpstr>
      <vt:lpstr>GPIB @ LP2iB : Plateformes</vt:lpstr>
      <vt:lpstr>GPIB @ DESIR : Plateformes</vt:lpstr>
      <vt:lpstr>GPIB @ DESIR : Plateforme HT</vt:lpstr>
      <vt:lpstr>GPIB @ DESIR : pompage réduit</vt:lpstr>
      <vt:lpstr>GPIB @ DESIR : purification He</vt:lpstr>
      <vt:lpstr>Conclusion et surtout perspectives !</vt:lpstr>
      <vt:lpstr>PowerPoint Presentation</vt:lpstr>
      <vt:lpstr>PowerPoint Presentation</vt:lpstr>
      <vt:lpstr>Hall expérimental @ LP2iB</vt:lpstr>
      <vt:lpstr>Circuit RF</vt:lpstr>
      <vt:lpstr>GPIB @ DESIR : Mécanique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GPIB - séminaire DESIR</dc:title>
  <dc:creator>Corentin Roumegou</dc:creator>
  <cp:lastModifiedBy>Corentin Roumegou</cp:lastModifiedBy>
  <cp:revision>319</cp:revision>
  <cp:lastPrinted>2026-01-08T11:00:55Z</cp:lastPrinted>
  <dcterms:created xsi:type="dcterms:W3CDTF">2024-02-01T13:48:29Z</dcterms:created>
  <dcterms:modified xsi:type="dcterms:W3CDTF">2026-02-05T10:49:28Z</dcterms:modified>
</cp:coreProperties>
</file>