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4"/>
  </p:notesMasterIdLst>
  <p:sldIdLst>
    <p:sldId id="312" r:id="rId4"/>
    <p:sldId id="480" r:id="rId5"/>
    <p:sldId id="509" r:id="rId6"/>
    <p:sldId id="511" r:id="rId7"/>
    <p:sldId id="510" r:id="rId8"/>
    <p:sldId id="512" r:id="rId9"/>
    <p:sldId id="517" r:id="rId10"/>
    <p:sldId id="475" r:id="rId11"/>
    <p:sldId id="514" r:id="rId12"/>
    <p:sldId id="522" r:id="rId13"/>
    <p:sldId id="282" r:id="rId14"/>
    <p:sldId id="515" r:id="rId15"/>
    <p:sldId id="479" r:id="rId16"/>
    <p:sldId id="494" r:id="rId17"/>
    <p:sldId id="508" r:id="rId18"/>
    <p:sldId id="519" r:id="rId19"/>
    <p:sldId id="521" r:id="rId20"/>
    <p:sldId id="516" r:id="rId21"/>
    <p:sldId id="488" r:id="rId22"/>
    <p:sldId id="518" r:id="rId23"/>
    <p:sldId id="496" r:id="rId24"/>
    <p:sldId id="498" r:id="rId25"/>
    <p:sldId id="497" r:id="rId26"/>
    <p:sldId id="500" r:id="rId27"/>
    <p:sldId id="501" r:id="rId28"/>
    <p:sldId id="502" r:id="rId29"/>
    <p:sldId id="503" r:id="rId30"/>
    <p:sldId id="505" r:id="rId31"/>
    <p:sldId id="445" r:id="rId32"/>
    <p:sldId id="444" r:id="rId3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2D4DB-D2AD-4ACB-8E50-48B87BE95006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867D2-2978-45F2-B920-A571DDDC33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3461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641572-45B1-4676-97E0-3D162732B797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120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A5A82-5A67-4ABE-286A-8786A3F8D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A36F0C9-10D0-D0FA-057B-3947652533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7709BF3-2F56-6F5E-8EE4-C7A73CEC5E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1F7B0E-30C4-7623-0BE0-34E6033A7A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03750-D45C-414C-B9DE-8FF1CD66AC5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49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D719C0-C9EA-6CC6-691D-DFC22AA043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B97E250-7247-8403-16E5-A4AC19DC82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8310AE-1337-C021-E72A-7A52AF3E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04/09/2015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42DE8B-4153-738B-F1AA-9CF8EA0D8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ET-FRANCE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91B8C2-8062-863B-9E35-93E6CDEA1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EDAA-0F82-4C90-BAA5-82B20EA905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4098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CAC126-39E1-16CD-26E6-BC9D568A6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BDB72FA-481F-1226-567A-C22B32568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310831-A8AA-B508-CAEC-260D6140C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04/09/2015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F5452E-7559-AD05-7190-DF04BEA8B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ET-FRANCE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381FCD-517D-B640-AC42-BF79B5C4D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EDAA-0F82-4C90-BAA5-82B20EA905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333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27AA060-6548-1C40-8143-625BCF5566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B31CC78-CA51-6DBE-53D8-6EC84D5C7F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EAAF86-805A-E86F-BC0A-A2B28DC10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04/09/2015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615448-0522-ED7A-4071-965CD02B3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ET-FRANCE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16BC95-B80F-0A1E-2EE3-49D64FDD9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EDAA-0F82-4C90-BAA5-82B20EA905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291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04/09/2015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ET-FRANCE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3C290-9C72-44E6-B4F0-24B6986993B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775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04/09/2015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/>
              <a:t>ET-FRANCE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3C290-9C72-44E6-B4F0-24B6986993B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0416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04/09/2015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ET-FRANCE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3C290-9C72-44E6-B4F0-24B6986993B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6338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04/09/2015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ET-FRANCE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3C290-9C72-44E6-B4F0-24B6986993B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1238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04/09/2015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ET-FRANCE</a:t>
            </a:r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3C290-9C72-44E6-B4F0-24B6986993B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976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04/09/2015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ET-FRANCE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3C290-9C72-44E6-B4F0-24B6986993B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2349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04/09/2015</a:t>
            </a:r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ET-FRANCE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3C290-9C72-44E6-B4F0-24B6986993B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2850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04/09/2015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ET-FRANCE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3C290-9C72-44E6-B4F0-24B6986993B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041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F01EB1-EE43-ADF0-365A-54D4B0D01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751F45-E046-F268-F956-D3FEF3253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08D68B-8C9F-2C44-9EED-6834E9AAD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04/09/2015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CAF2C0-34FA-B0F4-B5F4-50479A204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ET-FRANCE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31FC51-F8E2-AD40-788B-0215092B9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EDAA-0F82-4C90-BAA5-82B20EA905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51914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04/09/2015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ET-FRANCE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3C290-9C72-44E6-B4F0-24B6986993B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253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04/09/2015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ET-FRANCE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3C290-9C72-44E6-B4F0-24B6986993B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770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04/09/2015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ET-FRANCE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3C290-9C72-44E6-B4F0-24B6986993B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3429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04/09/2015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ET-FRANCE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215C-36A2-4F4E-9F98-B220C7B7F47E}" type="slidenum">
              <a:rPr lang="fr-FR" smtClean="0"/>
              <a:pPr/>
              <a:t>‹N°›</a:t>
            </a:fld>
            <a:r>
              <a:rPr lang="fr-FR"/>
              <a:t>/16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70297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49E86DB-90CE-9A21-365D-99C3C6C4D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1867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04/09/2015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ET-FRANCE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215C-36A2-4F4E-9F98-B220C7B7F47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16BA87A-85D9-D57D-5C8F-3BD2E1279A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1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631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04/09/2015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ET-FRANCE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215C-36A2-4F4E-9F98-B220C7B7F47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8608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04/09/2015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ET-FRANCE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215C-36A2-4F4E-9F98-B220C7B7F47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5573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04/09/2015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ET-FRANCE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215C-36A2-4F4E-9F98-B220C7B7F47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7750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04/09/2015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ET-FRANCE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215C-36A2-4F4E-9F98-B220C7B7F47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6691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04/09/2015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ET-FRANCE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215C-36A2-4F4E-9F98-B220C7B7F47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1307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F30285-B642-D341-0CC2-CACA283C6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E5CC49B-967E-D225-00D4-48CF69DEF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8DF339-174A-29D7-8BD3-01381B792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04/09/2015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DBEF94-26B7-A31A-9A09-94EB11DC9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ET-FRANCE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E6B71C-4289-01BE-790C-D4E383A15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EDAA-0F82-4C90-BAA5-82B20EA905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67240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04/09/2015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ET-FRANCE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215C-36A2-4F4E-9F98-B220C7B7F47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68135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04/09/2015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ET-FRANCE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215C-36A2-4F4E-9F98-B220C7B7F47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5530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04/09/2015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ET-FRANCE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215C-36A2-4F4E-9F98-B220C7B7F47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4461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04/09/2015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ET-FRANCE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215C-36A2-4F4E-9F98-B220C7B7F47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714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2A2BE1-FFD8-C5F8-7D3B-3EB186AF1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50901F-E1D3-BF36-01DC-F492C0B68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C27DF82-C216-7F40-80AA-AA8E363C7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5BDA32-7057-8AE2-4F4E-5B1758312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04/09/2015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E57F61-CD4B-BCE8-4568-D7AD545A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ET-FRANCE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4846A3-78A9-BAEA-267F-BC9F7F135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EDAA-0F82-4C90-BAA5-82B20EA905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3389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58A358-3163-E01F-883B-8CAF50B51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2AACE5-38EB-5371-CE09-F9CB41C17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9FFA680-7F35-DD42-6592-E9B4FE3A1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983D386-D325-EB9F-5CA0-0B75FD2A70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284FA45-9E60-45FD-5FB4-ACE9B2D7BE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2F24369-B30A-79E4-5097-2CF01D5E8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04/09/2015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26F7F97-7AF3-6216-F290-66957A772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ET-FRANCE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9CF2D20-DC4B-5887-9AC8-F9AC7D3FE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EDAA-0F82-4C90-BAA5-82B20EA905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399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737C03-13E2-D18A-740F-4E9CEFF2F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E46017A-1ED2-4141-03FC-F1D67B73A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04/09/2015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4D6B9A-CE2E-AE71-1C93-9A894452A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ET-FRANCE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DF698E3-B954-066B-1F10-78CBB490A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EDAA-0F82-4C90-BAA5-82B20EA905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454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BD220B0-6201-BF5C-5FA0-B13E5C3C7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04/09/2015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02F4D3F-947B-5729-FDB0-BC94FAF13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ET-FRANCE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F9FF164-5611-88B9-E994-4B0B425A0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EDAA-0F82-4C90-BAA5-82B20EA905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6690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2C979A-C3A9-622A-D488-5FC7AD197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7C569A-4DA9-3D39-2576-D7057A4C8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1B31440-1560-DAAC-D575-6FC5001B2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031B555-C46B-4249-D2BC-44ED004F3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04/09/2015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69CA02-5E8B-63C6-5D8D-B8A3134D3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ET-FRANCE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B04187-11A6-028F-B798-5620E6DB9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EDAA-0F82-4C90-BAA5-82B20EA905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8794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677262-EF81-6978-4295-7D34B721C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DC1A7CE-3CB2-5A0E-9F95-DB92C120D1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9ECEC43-D6CC-1371-3C89-21835FF327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6D2795-6BD2-ABCA-F343-DC03D08F2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04/09/2015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F680985-3C7B-DFDE-91E3-AF5B6C9F7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ET-FRANCE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167AB7-4984-9A01-BA19-C7AC0AAD1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EDAA-0F82-4C90-BAA5-82B20EA905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68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D3EF73A-E9B2-A92B-A314-5B020DBAB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841FD7-AC82-97FA-1A20-96308354C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7B4DFF-8DC8-AEC5-8269-8CDE7F4F0C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fr-FR"/>
              <a:t>04/09/2015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D83057-5298-776F-18CA-C4D63B52D9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fr-FR"/>
              <a:t>ET-FRANCE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E4BB43-49E3-8D15-1262-8E09852BC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73EDAA-0F82-4C90-BAA5-82B20EA905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92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04/09/2015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ET-FRANCE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3C290-9C72-44E6-B4F0-24B6986993B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251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04/09/2015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ET-FRANCE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C215C-36A2-4F4E-9F98-B220C7B7F47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023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hyperlink" Target="https://doi.org/10.1103/PhysRevD.109.102006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png"/><Relationship Id="rId5" Type="http://schemas.openxmlformats.org/officeDocument/2006/relationships/image" Target="../media/image31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1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doi.org/10.1364/OE.18.022781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s://doi.org/10.1364/AO.401048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i.org/10.1117/12.229042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s://doi.org/10.1364/AO.401048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i.org/10.1117/12.229042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://t3.gstatic.com/images?q=tbn:ANd9GcRWPk4ZSCWgjFHEIGvmVxU4MxQ1j0-omBxDNJ02MaxiyK16qRwAcFzNFAzObA"/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7" b="1"/>
          <a:stretch/>
        </p:blipFill>
        <p:spPr bwMode="auto">
          <a:xfrm>
            <a:off x="-917" y="4314758"/>
            <a:ext cx="3085236" cy="2548558"/>
          </a:xfrm>
          <a:custGeom>
            <a:avLst/>
            <a:gdLst>
              <a:gd name="connsiteX0" fmla="*/ 1464476 w 3083442"/>
              <a:gd name="connsiteY0" fmla="*/ 0 h 2547077"/>
              <a:gd name="connsiteX1" fmla="*/ 3083442 w 3083442"/>
              <a:gd name="connsiteY1" fmla="*/ 1618966 h 2547077"/>
              <a:gd name="connsiteX2" fmla="*/ 2806948 w 3083442"/>
              <a:gd name="connsiteY2" fmla="*/ 2524145 h 2547077"/>
              <a:gd name="connsiteX3" fmla="*/ 2789800 w 3083442"/>
              <a:gd name="connsiteY3" fmla="*/ 2547077 h 2547077"/>
              <a:gd name="connsiteX4" fmla="*/ 139152 w 3083442"/>
              <a:gd name="connsiteY4" fmla="*/ 2547077 h 2547077"/>
              <a:gd name="connsiteX5" fmla="*/ 122004 w 3083442"/>
              <a:gd name="connsiteY5" fmla="*/ 2524145 h 2547077"/>
              <a:gd name="connsiteX6" fmla="*/ 40911 w 3083442"/>
              <a:gd name="connsiteY6" fmla="*/ 2390661 h 2547077"/>
              <a:gd name="connsiteX7" fmla="*/ 0 w 3083442"/>
              <a:gd name="connsiteY7" fmla="*/ 2305737 h 2547077"/>
              <a:gd name="connsiteX8" fmla="*/ 0 w 3083442"/>
              <a:gd name="connsiteY8" fmla="*/ 932195 h 2547077"/>
              <a:gd name="connsiteX9" fmla="*/ 40911 w 3083442"/>
              <a:gd name="connsiteY9" fmla="*/ 847271 h 2547077"/>
              <a:gd name="connsiteX10" fmla="*/ 1464476 w 3083442"/>
              <a:gd name="connsiteY10" fmla="*/ 0 h 254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57" y="0"/>
            <a:ext cx="3923927" cy="3123146"/>
          </a:xfrm>
          <a:custGeom>
            <a:avLst/>
            <a:gdLst>
              <a:gd name="connsiteX0" fmla="*/ 73119 w 3943111"/>
              <a:gd name="connsiteY0" fmla="*/ 0 h 3318096"/>
              <a:gd name="connsiteX1" fmla="*/ 3572026 w 3943111"/>
              <a:gd name="connsiteY1" fmla="*/ 0 h 3318096"/>
              <a:gd name="connsiteX2" fmla="*/ 3580957 w 3943111"/>
              <a:gd name="connsiteY2" fmla="*/ 11944 h 3318096"/>
              <a:gd name="connsiteX3" fmla="*/ 3943111 w 3943111"/>
              <a:gd name="connsiteY3" fmla="*/ 1197557 h 3318096"/>
              <a:gd name="connsiteX4" fmla="*/ 1822572 w 3943111"/>
              <a:gd name="connsiteY4" fmla="*/ 3318096 h 3318096"/>
              <a:gd name="connsiteX5" fmla="*/ 64188 w 3943111"/>
              <a:gd name="connsiteY5" fmla="*/ 2383171 h 3318096"/>
              <a:gd name="connsiteX6" fmla="*/ 0 w 3943111"/>
              <a:gd name="connsiteY6" fmla="*/ 2277515 h 3318096"/>
              <a:gd name="connsiteX7" fmla="*/ 0 w 3943111"/>
              <a:gd name="connsiteY7" fmla="*/ 117600 h 3318096"/>
              <a:gd name="connsiteX8" fmla="*/ 64188 w 3943111"/>
              <a:gd name="connsiteY8" fmla="*/ 11944 h 331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pied de page 14"/>
          <p:cNvSpPr txBox="1">
            <a:spLocks/>
          </p:cNvSpPr>
          <p:nvPr/>
        </p:nvSpPr>
        <p:spPr>
          <a:xfrm>
            <a:off x="4648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B2C6BFFE-ABD5-4DD1-935E-C77D849A589D}"/>
              </a:ext>
            </a:extLst>
          </p:cNvPr>
          <p:cNvSpPr/>
          <p:nvPr/>
        </p:nvSpPr>
        <p:spPr>
          <a:xfrm>
            <a:off x="5690242" y="263833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060F13BA-EB32-4E0B-8E9A-FA2642BEBD9A}"/>
              </a:ext>
            </a:extLst>
          </p:cNvPr>
          <p:cNvSpPr/>
          <p:nvPr/>
        </p:nvSpPr>
        <p:spPr>
          <a:xfrm>
            <a:off x="4707231" y="2500555"/>
            <a:ext cx="3234161" cy="33200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76491" y="5019377"/>
            <a:ext cx="4680439" cy="671001"/>
          </a:xfrm>
        </p:spPr>
        <p:txBody>
          <a:bodyPr anchor="b">
            <a:noAutofit/>
          </a:bodyPr>
          <a:lstStyle/>
          <a:p>
            <a:pPr algn="l"/>
            <a:endParaRPr lang="fr-FR" sz="16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l"/>
            <a:endParaRPr lang="fr-FR" sz="16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l"/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Stéphanie </a:t>
            </a:r>
            <a:r>
              <a:rPr lang="fr-FR" sz="16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Grabielle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, Mourad </a:t>
            </a:r>
            <a:r>
              <a:rPr lang="fr-FR" sz="16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Merzougui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, Walid </a:t>
            </a:r>
            <a:r>
              <a:rPr lang="fr-FR" sz="16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Chaibi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fr-FR" sz="1600" u="sng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Margherita Turconi</a:t>
            </a:r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83A41DF8-5503-4B9A-96BC-B930D11B4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215C-36A2-4F4E-9F98-B220C7B7F47E}" type="slidenum">
              <a:rPr lang="fr-FR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1</a:t>
            </a:fld>
            <a:endParaRPr lang="fr-FR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46AB8A-43D2-0B61-AFAE-4D2AB674C0A8}"/>
              </a:ext>
            </a:extLst>
          </p:cNvPr>
          <p:cNvSpPr/>
          <p:nvPr/>
        </p:nvSpPr>
        <p:spPr>
          <a:xfrm>
            <a:off x="4469669" y="2488203"/>
            <a:ext cx="61482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High </a:t>
            </a:r>
            <a:r>
              <a:rPr lang="fr-FR" sz="36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</a:rPr>
              <a:t>P</a:t>
            </a: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ower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Lasers and </a:t>
            </a: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Parametric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Instability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Mitigation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8B152F4-B796-D184-F487-F0C345BF93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9919" y="-176905"/>
            <a:ext cx="1962081" cy="2174113"/>
          </a:xfrm>
          <a:prstGeom prst="rect">
            <a:avLst/>
          </a:prstGeom>
        </p:spPr>
      </p:pic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7160B9BB-764F-59B3-2CD7-DF4DF2FA8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ET-FRANCE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9AA496B-6714-4D9D-198F-C3481234E6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0283" y="67904"/>
            <a:ext cx="2276647" cy="128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69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0E292-2697-4066-2218-EA4E87672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04D82C3-629D-A244-68AA-927C09BD5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3C290-9C72-44E6-B4F0-24B6986993B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5702441D-D635-8884-A659-43558ECA74D0}"/>
              </a:ext>
            </a:extLst>
          </p:cNvPr>
          <p:cNvCxnSpPr>
            <a:cxnSpLocks/>
          </p:cNvCxnSpPr>
          <p:nvPr/>
        </p:nvCxnSpPr>
        <p:spPr>
          <a:xfrm flipV="1">
            <a:off x="0" y="756272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5E2607D6-868A-7A63-75E2-25D499114E3C}"/>
              </a:ext>
            </a:extLst>
          </p:cNvPr>
          <p:cNvSpPr txBox="1">
            <a:spLocks/>
          </p:cNvSpPr>
          <p:nvPr/>
        </p:nvSpPr>
        <p:spPr>
          <a:xfrm>
            <a:off x="195470" y="921818"/>
            <a:ext cx="10058400" cy="89357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1CADE4"/>
              </a:buClr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PI is a three-mode</a:t>
            </a:r>
            <a:r>
              <a:rPr lang="en-US" sz="28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F0302020204030204"/>
              </a:rPr>
              <a:t> optomechanical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instability</a:t>
            </a:r>
          </a:p>
          <a:p>
            <a:pPr marL="201168" marR="0" lvl="1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8E34B3B-6394-C08F-5069-342FD00D4362}"/>
              </a:ext>
            </a:extLst>
          </p:cNvPr>
          <p:cNvSpPr txBox="1"/>
          <p:nvPr/>
        </p:nvSpPr>
        <p:spPr>
          <a:xfrm>
            <a:off x="701022" y="5244939"/>
            <a:ext cx="4677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Evans et al, Phys.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Lett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A, 374(4), 665-671 (2010)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6AC4EE3-B6BB-6008-193A-7A947A212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33" y="1995981"/>
            <a:ext cx="4414544" cy="324895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B6650EA-F327-E271-A993-A9B4067A2072}"/>
              </a:ext>
            </a:extLst>
          </p:cNvPr>
          <p:cNvSpPr txBox="1"/>
          <p:nvPr/>
        </p:nvSpPr>
        <p:spPr>
          <a:xfrm>
            <a:off x="4554394" y="3385994"/>
            <a:ext cx="17950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Cavity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fundamental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mode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w</a:t>
            </a:r>
            <a:r>
              <a:rPr kumimoji="0" lang="fr-FR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1C21DA02-768C-9B17-95EE-D52579811764}"/>
                  </a:ext>
                </a:extLst>
              </p:cNvPr>
              <p:cNvSpPr txBox="1"/>
              <p:nvPr/>
            </p:nvSpPr>
            <p:spPr>
              <a:xfrm>
                <a:off x="1763841" y="3836705"/>
                <a:ext cx="255183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+mn-ea"/>
                    <a:cs typeface="+mn-cs"/>
                  </a:rPr>
                  <a:t>w</a:t>
                </a:r>
                <a:r>
                  <a:rPr kumimoji="0" lang="fr-FR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1</a:t>
                </a:r>
                <a:r>
                  <a: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=</a:t>
                </a:r>
                <a:r>
                  <a: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+mn-ea"/>
                    <a:cs typeface="+mn-cs"/>
                  </a:rPr>
                  <a:t>w</a:t>
                </a:r>
                <a:r>
                  <a:rPr kumimoji="0" lang="fr-FR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+mn-ea"/>
                    <a:cs typeface="+mn-cs"/>
                  </a:rPr>
                  <a:t>0</a:t>
                </a:r>
                <a:r>
                  <a:rPr kumimoji="0" lang="fr-FR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fr-F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fr-F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𝜔</m:t>
                        </m:r>
                      </m:e>
                      <m:sub>
                        <m:r>
                          <a:rPr kumimoji="0" lang="fr-F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sub>
                    </m:sSub>
                  </m:oMath>
                </a14:m>
                <a:endParaRPr kumimoji="0" lang="fr-FR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1C21DA02-768C-9B17-95EE-D52579811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841" y="3836705"/>
                <a:ext cx="2551837" cy="923330"/>
              </a:xfrm>
              <a:prstGeom prst="rect">
                <a:avLst/>
              </a:prstGeom>
              <a:blipFill>
                <a:blip r:embed="rId3"/>
                <a:stretch>
                  <a:fillRect l="-19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ECDC89C3-22E7-47EA-E227-FF76BF66BF2E}"/>
              </a:ext>
            </a:extLst>
          </p:cNvPr>
          <p:cNvSpPr/>
          <p:nvPr/>
        </p:nvSpPr>
        <p:spPr>
          <a:xfrm>
            <a:off x="453542" y="98170"/>
            <a:ext cx="5711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Parametric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Instability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(PI)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A656CE-75CC-A2EC-6A91-8064DC1E7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ET-FRANCE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62EAC866-8385-CFE5-15B7-9A2DDF6D9D24}"/>
                  </a:ext>
                </a:extLst>
              </p:cNvPr>
              <p:cNvSpPr txBox="1"/>
              <p:nvPr/>
            </p:nvSpPr>
            <p:spPr>
              <a:xfrm>
                <a:off x="2659655" y="2458616"/>
                <a:ext cx="3801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62EAC866-8385-CFE5-15B7-9A2DDF6D9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655" y="2458616"/>
                <a:ext cx="380104" cy="276999"/>
              </a:xfrm>
              <a:prstGeom prst="rect">
                <a:avLst/>
              </a:prstGeom>
              <a:blipFill>
                <a:blip r:embed="rId4"/>
                <a:stretch>
                  <a:fillRect l="-7937" b="-86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>
            <a:extLst>
              <a:ext uri="{FF2B5EF4-FFF2-40B4-BE49-F238E27FC236}">
                <a16:creationId xmlns:a16="http://schemas.microsoft.com/office/drawing/2014/main" id="{4049731F-0FCA-8BFA-29F3-E875633880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69" y="1954351"/>
            <a:ext cx="6472688" cy="4216658"/>
          </a:xfrm>
          <a:prstGeom prst="rect">
            <a:avLst/>
          </a:prstGeom>
          <a:noFill/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07EB6C5-2FCE-F1E7-6176-EF1125886BF7}"/>
              </a:ext>
            </a:extLst>
          </p:cNvPr>
          <p:cNvSpPr txBox="1"/>
          <p:nvPr/>
        </p:nvSpPr>
        <p:spPr>
          <a:xfrm>
            <a:off x="7815470" y="1536353"/>
            <a:ext cx="180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Stokes process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7282B256-A73C-000E-8361-93B6882381B8}"/>
              </a:ext>
            </a:extLst>
          </p:cNvPr>
          <p:cNvSpPr/>
          <p:nvPr/>
        </p:nvSpPr>
        <p:spPr>
          <a:xfrm>
            <a:off x="5853869" y="4001669"/>
            <a:ext cx="5834548" cy="2293670"/>
          </a:xfrm>
          <a:prstGeom prst="roundRect">
            <a:avLst>
              <a:gd name="adj" fmla="val 8000"/>
            </a:avLst>
          </a:prstGeom>
          <a:noFill/>
          <a:ln w="1905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FCA4F58-026F-932D-0313-001F542B6C92}"/>
              </a:ext>
            </a:extLst>
          </p:cNvPr>
          <p:cNvSpPr txBox="1"/>
          <p:nvPr/>
        </p:nvSpPr>
        <p:spPr>
          <a:xfrm>
            <a:off x="503583" y="5956513"/>
            <a:ext cx="5139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  <a:latin typeface="Century Gothic" panose="020B0502020202020204" pitchFamily="34" charset="0"/>
              </a:rPr>
              <a:t>More </a:t>
            </a:r>
            <a:r>
              <a:rPr lang="fr-FR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intracavity</a:t>
            </a:r>
            <a:r>
              <a:rPr lang="fr-FR" b="1" dirty="0">
                <a:solidFill>
                  <a:srgbClr val="0070C0"/>
                </a:solidFill>
                <a:latin typeface="Century Gothic" panose="020B0502020202020204" pitchFamily="34" charset="0"/>
              </a:rPr>
              <a:t> power </a:t>
            </a:r>
            <a:r>
              <a:rPr lang="fr-FR" b="1" dirty="0">
                <a:solidFill>
                  <a:srgbClr val="0070C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more </a:t>
            </a:r>
            <a:r>
              <a:rPr lang="fr-FR" b="1" dirty="0" err="1">
                <a:solidFill>
                  <a:srgbClr val="0070C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instabilities</a:t>
            </a:r>
            <a:endParaRPr lang="fr-FR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279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pied de page 2">
            <a:extLst>
              <a:ext uri="{FF2B5EF4-FFF2-40B4-BE49-F238E27FC236}">
                <a16:creationId xmlns:a16="http://schemas.microsoft.com/office/drawing/2014/main" id="{46867D40-28FF-4803-AC48-527C13C22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2950" y="6356352"/>
            <a:ext cx="3086100" cy="365125"/>
          </a:xfrm>
        </p:spPr>
        <p:txBody>
          <a:bodyPr/>
          <a:lstStyle/>
          <a:p>
            <a:r>
              <a:rPr lang="fr-FR" sz="1100"/>
              <a:t>Journées MLI 2020</a:t>
            </a:r>
            <a:endParaRPr lang="fr-FR" sz="1100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640006E-5F71-4DDB-BB81-2400E70002C5}"/>
              </a:ext>
            </a:extLst>
          </p:cNvPr>
          <p:cNvSpPr txBox="1"/>
          <p:nvPr/>
        </p:nvSpPr>
        <p:spPr>
          <a:xfrm>
            <a:off x="7401460" y="6317812"/>
            <a:ext cx="3428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/>
              <a:t>[S. </a:t>
            </a:r>
            <a:r>
              <a:rPr lang="en-GB" sz="1400" i="1" dirty="0" err="1"/>
              <a:t>Biscans</a:t>
            </a:r>
            <a:r>
              <a:rPr lang="en-GB" sz="1400" i="1" dirty="0"/>
              <a:t> </a:t>
            </a:r>
            <a:r>
              <a:rPr lang="en-GB" sz="1400" b="0" i="1" u="none" strike="noStrike" baseline="0" dirty="0">
                <a:solidFill>
                  <a:srgbClr val="231F20"/>
                </a:solidFill>
              </a:rPr>
              <a:t>PHYS. REV. D 100, 122003 (2019)</a:t>
            </a:r>
            <a:r>
              <a:rPr lang="en-GB" sz="1400" i="1" dirty="0"/>
              <a:t>]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5BF7FB0-00D8-4621-A9DC-1829B8D57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3C290-9C72-44E6-B4F0-24B6986993B6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B074C4B-BE7E-06A8-737F-0E7A124B2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14" y="738983"/>
            <a:ext cx="8986325" cy="1325563"/>
          </a:xfrm>
        </p:spPr>
        <p:txBody>
          <a:bodyPr>
            <a:normAutofit fontScale="9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Century Gothic" panose="020B0502020202020204" pitchFamily="34" charset="0"/>
              </a:rPr>
              <a:t>LIGO solution </a:t>
            </a:r>
            <a:r>
              <a:rPr lang="fr-FR" sz="2000" dirty="0" err="1">
                <a:latin typeface="Century Gothic" panose="020B0502020202020204" pitchFamily="34" charset="0"/>
              </a:rPr>
              <a:t>since</a:t>
            </a:r>
            <a:r>
              <a:rPr lang="fr-FR" sz="2000" dirty="0">
                <a:latin typeface="Century Gothic" panose="020B0502020202020204" pitchFamily="34" charset="0"/>
              </a:rPr>
              <a:t> O3</a:t>
            </a:r>
            <a:br>
              <a:rPr lang="fr-FR" sz="2000" dirty="0">
                <a:latin typeface="Century Gothic" panose="020B0502020202020204" pitchFamily="34" charset="0"/>
              </a:rPr>
            </a:br>
            <a:r>
              <a:rPr lang="fr-FR" sz="2000" dirty="0">
                <a:latin typeface="Century Gothic" panose="020B0502020202020204" pitchFamily="34" charset="0"/>
              </a:rPr>
              <a:t>Passive </a:t>
            </a:r>
            <a:r>
              <a:rPr lang="fr-FR" sz="2000" dirty="0" err="1">
                <a:latin typeface="Century Gothic" panose="020B0502020202020204" pitchFamily="34" charset="0"/>
              </a:rPr>
              <a:t>dampers</a:t>
            </a:r>
            <a:r>
              <a:rPr lang="fr-FR" sz="2000" dirty="0">
                <a:latin typeface="Century Gothic" panose="020B0502020202020204" pitchFamily="34" charset="0"/>
              </a:rPr>
              <a:t> to </a:t>
            </a:r>
            <a:r>
              <a:rPr lang="fr-FR" sz="2000" dirty="0" err="1">
                <a:latin typeface="Century Gothic" panose="020B0502020202020204" pitchFamily="34" charset="0"/>
              </a:rPr>
              <a:t>lower</a:t>
            </a:r>
            <a:r>
              <a:rPr lang="fr-FR" sz="2000" dirty="0">
                <a:latin typeface="Century Gothic" panose="020B0502020202020204" pitchFamily="34" charset="0"/>
              </a:rPr>
              <a:t> the </a:t>
            </a:r>
            <a:r>
              <a:rPr lang="fr-FR" sz="2000" dirty="0" err="1">
                <a:latin typeface="Century Gothic" panose="020B0502020202020204" pitchFamily="34" charset="0"/>
              </a:rPr>
              <a:t>Qm</a:t>
            </a:r>
            <a:r>
              <a:rPr lang="fr-FR" sz="2000" dirty="0">
                <a:latin typeface="Century Gothic" panose="020B0502020202020204" pitchFamily="34" charset="0"/>
              </a:rPr>
              <a:t> factor</a:t>
            </a:r>
            <a:r>
              <a:rPr lang="fr-FR" sz="2000" dirty="0">
                <a:latin typeface="Century Gothic" panose="020B0502020202020204" pitchFamily="34" charset="0"/>
                <a:sym typeface="Wingdings" panose="05000000000000000000" pitchFamily="2" charset="2"/>
              </a:rPr>
              <a:t> </a:t>
            </a:r>
            <a:r>
              <a:rPr lang="fr-FR" sz="2000" dirty="0" err="1">
                <a:latin typeface="Century Gothic" panose="020B0502020202020204" pitchFamily="34" charset="0"/>
                <a:sym typeface="Wingdings" panose="05000000000000000000" pitchFamily="2" charset="2"/>
              </a:rPr>
              <a:t>decrease</a:t>
            </a:r>
            <a:r>
              <a:rPr lang="fr-FR" sz="2000" dirty="0">
                <a:latin typeface="Century Gothic" panose="020B0502020202020204" pitchFamily="34" charset="0"/>
                <a:sym typeface="Wingdings" panose="05000000000000000000" pitchFamily="2" charset="2"/>
              </a:rPr>
              <a:t> of the </a:t>
            </a:r>
            <a:r>
              <a:rPr lang="fr-FR" sz="2000" dirty="0" err="1">
                <a:latin typeface="Century Gothic" panose="020B0502020202020204" pitchFamily="34" charset="0"/>
                <a:sym typeface="Wingdings" panose="05000000000000000000" pitchFamily="2" charset="2"/>
              </a:rPr>
              <a:t>parametric</a:t>
            </a:r>
            <a:r>
              <a:rPr lang="fr-FR" sz="2000" dirty="0">
                <a:latin typeface="Century Gothic" panose="020B0502020202020204" pitchFamily="34" charset="0"/>
                <a:sym typeface="Wingdings" panose="05000000000000000000" pitchFamily="2" charset="2"/>
              </a:rPr>
              <a:t> gain</a:t>
            </a:r>
            <a:br>
              <a:rPr lang="fr-FR" sz="2000" dirty="0">
                <a:latin typeface="Century Gothic" panose="020B0502020202020204" pitchFamily="34" charset="0"/>
              </a:rPr>
            </a:br>
            <a:br>
              <a:rPr lang="fr-FR" sz="2000" dirty="0">
                <a:latin typeface="Century Gothic" panose="020B0502020202020204" pitchFamily="34" charset="0"/>
              </a:rPr>
            </a:br>
            <a:endParaRPr lang="en-GB" sz="2000" dirty="0">
              <a:latin typeface="Century Gothic" panose="020B0502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3CADD40-AAB7-AA75-489C-FADE42305D19}"/>
              </a:ext>
            </a:extLst>
          </p:cNvPr>
          <p:cNvGrpSpPr/>
          <p:nvPr/>
        </p:nvGrpSpPr>
        <p:grpSpPr>
          <a:xfrm>
            <a:off x="1752852" y="1556581"/>
            <a:ext cx="4791891" cy="2950987"/>
            <a:chOff x="5649686" y="1705439"/>
            <a:chExt cx="6389915" cy="361645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925A868-6E85-714F-BCDD-A63B1DF8F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52937" y="1705439"/>
              <a:ext cx="6086664" cy="3616456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BDC74BB-F979-B82C-90E2-B2D31F22E5BA}"/>
                </a:ext>
              </a:extLst>
            </p:cNvPr>
            <p:cNvSpPr/>
            <p:nvPr/>
          </p:nvSpPr>
          <p:spPr>
            <a:xfrm>
              <a:off x="5649686" y="4886728"/>
              <a:ext cx="770708" cy="2677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9362E618-2BCC-2486-62F2-FCA5936182E9}"/>
              </a:ext>
            </a:extLst>
          </p:cNvPr>
          <p:cNvSpPr/>
          <p:nvPr/>
        </p:nvSpPr>
        <p:spPr>
          <a:xfrm>
            <a:off x="0" y="4309984"/>
            <a:ext cx="3951514" cy="251218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E86A3A8-B9EA-D1FB-B9C7-8A41BE6141DD}"/>
              </a:ext>
            </a:extLst>
          </p:cNvPr>
          <p:cNvGrpSpPr/>
          <p:nvPr/>
        </p:nvGrpSpPr>
        <p:grpSpPr>
          <a:xfrm>
            <a:off x="-36512" y="3871180"/>
            <a:ext cx="3988026" cy="2950987"/>
            <a:chOff x="-36512" y="3871180"/>
            <a:chExt cx="3988026" cy="295098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8D3585C-DBCE-69D7-7AFA-47A0930F1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512" y="4336866"/>
              <a:ext cx="3876040" cy="2485301"/>
            </a:xfrm>
            <a:prstGeom prst="rect">
              <a:avLst/>
            </a:prstGeom>
          </p:spPr>
        </p:pic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5CFD8BE-5EBC-9996-A8D3-2D935BBDF6AE}"/>
                </a:ext>
              </a:extLst>
            </p:cNvPr>
            <p:cNvCxnSpPr/>
            <p:nvPr/>
          </p:nvCxnSpPr>
          <p:spPr>
            <a:xfrm flipH="1">
              <a:off x="0" y="3871180"/>
              <a:ext cx="2743200" cy="4388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7016EC2-FBD7-8891-6EAF-96761EDA7CCC}"/>
                </a:ext>
              </a:extLst>
            </p:cNvPr>
            <p:cNvCxnSpPr>
              <a:cxnSpLocks/>
            </p:cNvCxnSpPr>
            <p:nvPr/>
          </p:nvCxnSpPr>
          <p:spPr>
            <a:xfrm>
              <a:off x="3553097" y="3871180"/>
              <a:ext cx="398417" cy="4388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E633C75-9C73-9AC3-CCF4-BE72057378D7}"/>
              </a:ext>
            </a:extLst>
          </p:cNvPr>
          <p:cNvGrpSpPr/>
          <p:nvPr/>
        </p:nvGrpSpPr>
        <p:grpSpPr>
          <a:xfrm>
            <a:off x="6636183" y="1831770"/>
            <a:ext cx="5344633" cy="4403131"/>
            <a:chOff x="6636183" y="1831770"/>
            <a:chExt cx="5344633" cy="440313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9BEB18F-FBA7-5F6A-338A-F6E44EA84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36183" y="2127117"/>
              <a:ext cx="5344633" cy="4107784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4300E6A-5115-2753-CE1A-779719D6B197}"/>
                </a:ext>
              </a:extLst>
            </p:cNvPr>
            <p:cNvSpPr txBox="1"/>
            <p:nvPr/>
          </p:nvSpPr>
          <p:spPr>
            <a:xfrm>
              <a:off x="6787782" y="1831770"/>
              <a:ext cx="4883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Impact: </a:t>
              </a:r>
              <a:r>
                <a:rPr lang="fr-FR" dirty="0" err="1"/>
                <a:t>increase</a:t>
              </a:r>
              <a:r>
                <a:rPr lang="fr-FR" dirty="0"/>
                <a:t> of thermal noise in </a:t>
              </a:r>
              <a:r>
                <a:rPr lang="fr-FR" dirty="0" err="1"/>
                <a:t>detection</a:t>
              </a:r>
              <a:r>
                <a:rPr lang="fr-FR" dirty="0"/>
                <a:t> BW</a:t>
              </a:r>
              <a:endParaRPr lang="en-GB" dirty="0"/>
            </a:p>
          </p:txBody>
        </p:sp>
      </p:grp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54FB593D-7C74-F0B3-61B1-E6F20270C303}"/>
              </a:ext>
            </a:extLst>
          </p:cNvPr>
          <p:cNvCxnSpPr>
            <a:cxnSpLocks/>
          </p:cNvCxnSpPr>
          <p:nvPr/>
        </p:nvCxnSpPr>
        <p:spPr>
          <a:xfrm flipV="1">
            <a:off x="0" y="756272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FC06A48A-2F02-4088-691F-FD092A71D36A}"/>
              </a:ext>
            </a:extLst>
          </p:cNvPr>
          <p:cNvSpPr/>
          <p:nvPr/>
        </p:nvSpPr>
        <p:spPr>
          <a:xfrm>
            <a:off x="453542" y="98170"/>
            <a:ext cx="104567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Mitigation </a:t>
            </a: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strategies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 </a:t>
            </a: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Acoustic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Mode </a:t>
            </a: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Dampers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267DC-93AE-F786-A341-2A50BC635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pied de page 2">
            <a:extLst>
              <a:ext uri="{FF2B5EF4-FFF2-40B4-BE49-F238E27FC236}">
                <a16:creationId xmlns:a16="http://schemas.microsoft.com/office/drawing/2014/main" id="{28731094-5C2B-4840-9059-C68189458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2950" y="6356352"/>
            <a:ext cx="3086100" cy="365125"/>
          </a:xfrm>
        </p:spPr>
        <p:txBody>
          <a:bodyPr/>
          <a:lstStyle/>
          <a:p>
            <a:r>
              <a:rPr lang="fr-FR" sz="1100"/>
              <a:t>Journées MLI 2020</a:t>
            </a:r>
            <a:endParaRPr lang="fr-FR" sz="11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B869D32-19CC-A1EF-7190-85FE67BAC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3C290-9C72-44E6-B4F0-24B6986993B6}" type="slidenum">
              <a:rPr lang="fr-FR" smtClean="0"/>
              <a:t>12</a:t>
            </a:fld>
            <a:endParaRPr lang="fr-FR" dirty="0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DE9C8693-6B29-C163-1930-6DE7C435D4F9}"/>
              </a:ext>
            </a:extLst>
          </p:cNvPr>
          <p:cNvCxnSpPr>
            <a:cxnSpLocks/>
          </p:cNvCxnSpPr>
          <p:nvPr/>
        </p:nvCxnSpPr>
        <p:spPr>
          <a:xfrm flipV="1">
            <a:off x="0" y="756272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2AFAB09-11BA-69E4-1AC8-1241EF9319E0}"/>
              </a:ext>
            </a:extLst>
          </p:cNvPr>
          <p:cNvSpPr/>
          <p:nvPr/>
        </p:nvSpPr>
        <p:spPr>
          <a:xfrm>
            <a:off x="453542" y="98170"/>
            <a:ext cx="60340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Other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Mitigation </a:t>
            </a: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strategies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A342124-E95D-9393-7E2C-0181D8025C97}"/>
              </a:ext>
            </a:extLst>
          </p:cNvPr>
          <p:cNvSpPr txBox="1"/>
          <p:nvPr/>
        </p:nvSpPr>
        <p:spPr>
          <a:xfrm>
            <a:off x="717754" y="1573161"/>
            <a:ext cx="10866629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Century Gothic" panose="020B0502020202020204" pitchFamily="34" charset="0"/>
              </a:rPr>
              <a:t>Thermal tuning of the </a:t>
            </a:r>
            <a:r>
              <a:rPr lang="fr-FR" sz="2000" dirty="0" err="1">
                <a:latin typeface="Century Gothic" panose="020B0502020202020204" pitchFamily="34" charset="0"/>
              </a:rPr>
              <a:t>optical</a:t>
            </a:r>
            <a:r>
              <a:rPr lang="fr-FR" sz="2000" dirty="0">
                <a:latin typeface="Century Gothic" panose="020B0502020202020204" pitchFamily="34" charset="0"/>
              </a:rPr>
              <a:t> mode </a:t>
            </a:r>
            <a:r>
              <a:rPr lang="fr-FR" sz="2000" dirty="0" err="1">
                <a:latin typeface="Century Gothic" panose="020B0502020202020204" pitchFamily="34" charset="0"/>
              </a:rPr>
              <a:t>resonance</a:t>
            </a:r>
            <a:r>
              <a:rPr lang="fr-FR" sz="2000" dirty="0">
                <a:latin typeface="Century Gothic" panose="020B0502020202020204" pitchFamily="34" charset="0"/>
              </a:rPr>
              <a:t>  </a:t>
            </a:r>
            <a:r>
              <a:rPr lang="fr-FR" dirty="0"/>
              <a:t>[Evans et al. PRL 114,161102 (2015)]</a:t>
            </a:r>
            <a:endParaRPr lang="fr-FR" sz="20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Century Gothic" panose="020B0502020202020204" pitchFamily="34" charset="0"/>
              </a:rPr>
              <a:t>Active </a:t>
            </a:r>
            <a:r>
              <a:rPr lang="fr-FR" sz="2000" dirty="0" err="1">
                <a:latin typeface="Century Gothic" panose="020B0502020202020204" pitchFamily="34" charset="0"/>
              </a:rPr>
              <a:t>damping</a:t>
            </a:r>
            <a:r>
              <a:rPr lang="fr-FR" sz="2000" dirty="0">
                <a:latin typeface="Century Gothic" panose="020B0502020202020204" pitchFamily="34" charset="0"/>
              </a:rPr>
              <a:t> by </a:t>
            </a:r>
            <a:r>
              <a:rPr lang="fr-FR" sz="2000" dirty="0" err="1">
                <a:latin typeface="Century Gothic" panose="020B0502020202020204" pitchFamily="34" charset="0"/>
              </a:rPr>
              <a:t>Electrostatic</a:t>
            </a:r>
            <a:r>
              <a:rPr lang="fr-FR" sz="2000" dirty="0">
                <a:latin typeface="Century Gothic" panose="020B0502020202020204" pitchFamily="34" charset="0"/>
              </a:rPr>
              <a:t> drivers</a:t>
            </a:r>
            <a:r>
              <a:rPr lang="fr-FR" dirty="0">
                <a:latin typeface="Century Gothic" panose="020B0502020202020204" pitchFamily="34" charset="0"/>
              </a:rPr>
              <a:t>.  </a:t>
            </a:r>
            <a:r>
              <a:rPr lang="en-US" sz="1600" dirty="0"/>
              <a:t>[PRL 118, 151102 (2017)]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Century Gothic" panose="020B0502020202020204" pitchFamily="34" charset="0"/>
              </a:rPr>
              <a:t>PI suppression </a:t>
            </a:r>
            <a:r>
              <a:rPr lang="fr-FR" sz="2000" dirty="0" err="1">
                <a:latin typeface="Century Gothic" panose="020B0502020202020204" pitchFamily="34" charset="0"/>
              </a:rPr>
              <a:t>through</a:t>
            </a:r>
            <a:r>
              <a:rPr lang="fr-FR" sz="2000" dirty="0">
                <a:latin typeface="Century Gothic" panose="020B0502020202020204" pitchFamily="34" charset="0"/>
              </a:rPr>
              <a:t> </a:t>
            </a:r>
            <a:r>
              <a:rPr lang="fr-FR" sz="2000" dirty="0" err="1">
                <a:latin typeface="Century Gothic" panose="020B0502020202020204" pitchFamily="34" charset="0"/>
              </a:rPr>
              <a:t>optical</a:t>
            </a:r>
            <a:r>
              <a:rPr lang="fr-FR" sz="2000" dirty="0">
                <a:latin typeface="Century Gothic" panose="020B0502020202020204" pitchFamily="34" charset="0"/>
              </a:rPr>
              <a:t> feedback</a:t>
            </a:r>
            <a:r>
              <a:rPr lang="fr-FR" dirty="0">
                <a:latin typeface="Century Gothic" panose="020B0502020202020204" pitchFamily="34" charset="0"/>
              </a:rPr>
              <a:t>. [</a:t>
            </a:r>
            <a:r>
              <a:rPr lang="pt-BR" sz="1600" dirty="0"/>
              <a:t>DOI: </a:t>
            </a:r>
            <a:r>
              <a:rPr lang="pt-BR" sz="1600" dirty="0">
                <a:hlinkClick r:id="rId2"/>
              </a:rPr>
              <a:t>https://doi.org/10.1103/PhysRevD.109.102006</a:t>
            </a:r>
            <a:r>
              <a:rPr lang="pt-BR" sz="1600" dirty="0"/>
              <a:t>   (2024)]</a:t>
            </a:r>
            <a:r>
              <a:rPr lang="fr-FR" sz="1600" dirty="0">
                <a:latin typeface="Century Gothic" panose="020B0502020202020204" pitchFamily="34" charset="0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Century Gothic" panose="020B05020202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DD06548-3867-9EB5-BDE0-1820392B429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75406" y="2583462"/>
            <a:ext cx="2998840" cy="169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2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D42EB-3074-1DEA-D5F7-AD7334B30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2F992E6-6EF6-2EC7-2EA1-467A203AD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3C290-9C72-44E6-B4F0-24B6986993B6}" type="slidenum">
              <a:rPr lang="fr-FR" smtClean="0"/>
              <a:t>13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99D6C53-6956-0DD7-244E-FA9209CB6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419" y="1073537"/>
            <a:ext cx="5757646" cy="3212444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FF6F78DE-5548-1087-7277-0495258CD5C2}"/>
              </a:ext>
            </a:extLst>
          </p:cNvPr>
          <p:cNvCxnSpPr>
            <a:cxnSpLocks/>
          </p:cNvCxnSpPr>
          <p:nvPr/>
        </p:nvCxnSpPr>
        <p:spPr>
          <a:xfrm flipH="1">
            <a:off x="8022780" y="2169966"/>
            <a:ext cx="293348" cy="209439"/>
          </a:xfrm>
          <a:prstGeom prst="straightConnector1">
            <a:avLst/>
          </a:prstGeom>
          <a:ln w="38100">
            <a:solidFill>
              <a:srgbClr val="3131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F5164BA2-D810-9DFE-C669-61C918161767}"/>
              </a:ext>
            </a:extLst>
          </p:cNvPr>
          <p:cNvSpPr txBox="1"/>
          <p:nvPr/>
        </p:nvSpPr>
        <p:spPr>
          <a:xfrm>
            <a:off x="7874982" y="190128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3131FF"/>
                </a:solidFill>
              </a:rPr>
              <a:t>dz</a:t>
            </a:r>
            <a:endParaRPr lang="en-GB" dirty="0">
              <a:solidFill>
                <a:srgbClr val="3131FF"/>
              </a:solidFill>
            </a:endParaRP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A85BE330-6A62-7439-129C-DF99FE91245C}"/>
              </a:ext>
            </a:extLst>
          </p:cNvPr>
          <p:cNvGrpSpPr/>
          <p:nvPr/>
        </p:nvGrpSpPr>
        <p:grpSpPr>
          <a:xfrm>
            <a:off x="8970818" y="1553298"/>
            <a:ext cx="2975303" cy="2484616"/>
            <a:chOff x="8970818" y="2156980"/>
            <a:chExt cx="2975303" cy="2484616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D3DE5A8D-A394-2415-B68B-33C0A0FF0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0818" y="2214752"/>
              <a:ext cx="2808921" cy="2106691"/>
            </a:xfrm>
            <a:prstGeom prst="rect">
              <a:avLst/>
            </a:prstGeom>
          </p:spPr>
        </p:pic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A0C88581-8CF0-8F4F-55E7-4ABCD7FE5C4A}"/>
                </a:ext>
              </a:extLst>
            </p:cNvPr>
            <p:cNvCxnSpPr>
              <a:cxnSpLocks/>
            </p:cNvCxnSpPr>
            <p:nvPr/>
          </p:nvCxnSpPr>
          <p:spPr>
            <a:xfrm>
              <a:off x="9081654" y="4206484"/>
              <a:ext cx="286446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80A65002-B3B6-E6A8-D59F-BC34F996D45B}"/>
                </a:ext>
              </a:extLst>
            </p:cNvPr>
            <p:cNvSpPr txBox="1"/>
            <p:nvPr/>
          </p:nvSpPr>
          <p:spPr>
            <a:xfrm>
              <a:off x="10030691" y="4272264"/>
              <a:ext cx="696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Time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09CF05DB-2B66-AB8D-556E-28EBE04916F7}"/>
                </a:ext>
              </a:extLst>
            </p:cNvPr>
            <p:cNvSpPr txBox="1"/>
            <p:nvPr/>
          </p:nvSpPr>
          <p:spPr>
            <a:xfrm>
              <a:off x="9166981" y="215698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>
                  <a:solidFill>
                    <a:srgbClr val="3131FF"/>
                  </a:solidFill>
                </a:rPr>
                <a:t>dz</a:t>
              </a:r>
              <a:endParaRPr lang="en-GB" dirty="0">
                <a:solidFill>
                  <a:srgbClr val="3131FF"/>
                </a:solidFill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B77BE901-54D2-8F8C-7464-ED7BDDE91C67}"/>
                </a:ext>
              </a:extLst>
            </p:cNvPr>
            <p:cNvSpPr txBox="1"/>
            <p:nvPr/>
          </p:nvSpPr>
          <p:spPr>
            <a:xfrm>
              <a:off x="9622566" y="3719981"/>
              <a:ext cx="816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Force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5C9FDB1-7BFD-BBEF-3D9B-C5BA6317CEEB}"/>
              </a:ext>
            </a:extLst>
          </p:cNvPr>
          <p:cNvSpPr/>
          <p:nvPr/>
        </p:nvSpPr>
        <p:spPr>
          <a:xfrm>
            <a:off x="453542" y="98170"/>
            <a:ext cx="92849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PI active mitigation by radiation pressure</a:t>
            </a:r>
            <a:endParaRPr lang="en-GB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C87EDC2-2A92-6A1A-3539-D232ED406092}"/>
              </a:ext>
            </a:extLst>
          </p:cNvPr>
          <p:cNvCxnSpPr>
            <a:cxnSpLocks/>
          </p:cNvCxnSpPr>
          <p:nvPr/>
        </p:nvCxnSpPr>
        <p:spPr>
          <a:xfrm flipV="1">
            <a:off x="0" y="756272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BD22AF33-05DC-91B8-728F-E32D263C0C52}"/>
              </a:ext>
            </a:extLst>
          </p:cNvPr>
          <p:cNvSpPr txBox="1">
            <a:spLocks/>
          </p:cNvSpPr>
          <p:nvPr/>
        </p:nvSpPr>
        <p:spPr>
          <a:xfrm>
            <a:off x="-333594" y="1098058"/>
            <a:ext cx="5367233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4">
              <a:buClr>
                <a:srgbClr val="1CADE4"/>
              </a:buClr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An auxiliary beam is reflected on the mirror</a:t>
            </a:r>
          </a:p>
          <a:p>
            <a:pPr lvl="4">
              <a:buClr>
                <a:srgbClr val="1CADE4"/>
              </a:buClr>
            </a:pPr>
            <a:r>
              <a:rPr lang="en-US" sz="20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F0302020204030204"/>
              </a:rPr>
              <a:t>The beam amplitude is modulated at the mechanical mode frequency</a:t>
            </a:r>
          </a:p>
          <a:p>
            <a:pPr lvl="4">
              <a:buClr>
                <a:srgbClr val="1CADE4"/>
              </a:buClr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 2 D deflection system allow to apply </a:t>
            </a:r>
            <a:r>
              <a:rPr lang="en-US" sz="20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F0302020204030204"/>
              </a:rPr>
              <a:t>the damping force optimizing the spatial overlap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749808" lvl="4" indent="0">
              <a:buClr>
                <a:srgbClr val="1CADE4"/>
              </a:buClr>
              <a:buNone/>
            </a:pPr>
            <a:endParaRPr lang="en-US" sz="2000" dirty="0">
              <a:solidFill>
                <a:sysClr val="windowText" lastClr="000000">
                  <a:lumMod val="75000"/>
                  <a:lumOff val="25000"/>
                </a:sysClr>
              </a:solidFill>
              <a:latin typeface="Century Gothic" panose="020F0302020204030204"/>
            </a:endParaRPr>
          </a:p>
          <a:p>
            <a:pPr lvl="4">
              <a:buClr>
                <a:srgbClr val="1CADE4"/>
              </a:buClr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201168" marR="0" lvl="1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CBED2B1-746D-8651-F622-C2C6E66285B1}"/>
              </a:ext>
            </a:extLst>
          </p:cNvPr>
          <p:cNvSpPr txBox="1"/>
          <p:nvPr/>
        </p:nvSpPr>
        <p:spPr>
          <a:xfrm>
            <a:off x="3474619" y="5583924"/>
            <a:ext cx="3991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fr-FR" dirty="0">
                <a:latin typeface="Century Gothic" panose="020B0502020202020204" pitchFamily="34" charset="0"/>
                <a:sym typeface="Wingdings" panose="05000000000000000000" pitchFamily="2" charset="2"/>
              </a:rPr>
              <a:t>2D </a:t>
            </a:r>
            <a:r>
              <a:rPr lang="fr-FR" dirty="0" err="1">
                <a:latin typeface="Century Gothic" panose="020B0502020202020204" pitchFamily="34" charset="0"/>
                <a:sym typeface="Wingdings" panose="05000000000000000000" pitchFamily="2" charset="2"/>
              </a:rPr>
              <a:t>deflection</a:t>
            </a:r>
            <a:r>
              <a:rPr lang="fr-FR" dirty="0">
                <a:latin typeface="Century Gothic" panose="020B0502020202020204" pitchFamily="34" charset="0"/>
                <a:sym typeface="Wingdings" panose="05000000000000000000" pitchFamily="2" charset="2"/>
              </a:rPr>
              <a:t> system </a:t>
            </a:r>
            <a:r>
              <a:rPr lang="fr-FR" dirty="0" err="1">
                <a:latin typeface="Century Gothic" panose="020B0502020202020204" pitchFamily="34" charset="0"/>
                <a:sym typeface="Wingdings" panose="05000000000000000000" pitchFamily="2" charset="2"/>
              </a:rPr>
              <a:t>based</a:t>
            </a:r>
            <a:r>
              <a:rPr lang="fr-FR" dirty="0">
                <a:latin typeface="Century Gothic" panose="020B0502020202020204" pitchFamily="34" charset="0"/>
                <a:sym typeface="Wingdings" panose="05000000000000000000" pitchFamily="2" charset="2"/>
              </a:rPr>
              <a:t> on </a:t>
            </a:r>
          </a:p>
          <a:p>
            <a:pPr algn="ctr"/>
            <a:r>
              <a:rPr lang="fr-FR" dirty="0" err="1">
                <a:latin typeface="Century Gothic" panose="020B0502020202020204" pitchFamily="34" charset="0"/>
                <a:sym typeface="Wingdings" panose="05000000000000000000" pitchFamily="2" charset="2"/>
              </a:rPr>
              <a:t>Acousto-Optic</a:t>
            </a:r>
            <a:r>
              <a:rPr lang="fr-FR" dirty="0"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r>
              <a:rPr lang="fr-FR" dirty="0" err="1">
                <a:latin typeface="Century Gothic" panose="020B0502020202020204" pitchFamily="34" charset="0"/>
                <a:sym typeface="Wingdings" panose="05000000000000000000" pitchFamily="2" charset="2"/>
              </a:rPr>
              <a:t>devices</a:t>
            </a:r>
            <a:r>
              <a:rPr lang="fr-FR" dirty="0"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9DED557-8831-7596-3053-8BB81EAB4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ET-FRANCE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4813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CDD23-B58E-95DC-FDDA-5FD838449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2C82BFF-D612-43CD-176C-DDF78EA7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3C290-9C72-44E6-B4F0-24B6986993B6}" type="slidenum">
              <a:rPr lang="fr-FR" smtClean="0"/>
              <a:t>14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42FA957-F9CC-B388-5B82-27DFE0FD4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419" y="1073537"/>
            <a:ext cx="5757646" cy="3212444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8D4957DF-6957-26D7-D415-6234E432BBF5}"/>
              </a:ext>
            </a:extLst>
          </p:cNvPr>
          <p:cNvCxnSpPr>
            <a:cxnSpLocks/>
          </p:cNvCxnSpPr>
          <p:nvPr/>
        </p:nvCxnSpPr>
        <p:spPr>
          <a:xfrm flipH="1">
            <a:off x="8022780" y="2169966"/>
            <a:ext cx="293348" cy="209439"/>
          </a:xfrm>
          <a:prstGeom prst="straightConnector1">
            <a:avLst/>
          </a:prstGeom>
          <a:ln w="38100">
            <a:solidFill>
              <a:srgbClr val="3131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82A008DC-5BF7-2E23-3156-78DDD753FF5F}"/>
              </a:ext>
            </a:extLst>
          </p:cNvPr>
          <p:cNvSpPr txBox="1"/>
          <p:nvPr/>
        </p:nvSpPr>
        <p:spPr>
          <a:xfrm>
            <a:off x="7874982" y="190128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3131FF"/>
                </a:solidFill>
              </a:rPr>
              <a:t>dz</a:t>
            </a:r>
            <a:endParaRPr lang="en-GB" dirty="0">
              <a:solidFill>
                <a:srgbClr val="3131FF"/>
              </a:solidFill>
            </a:endParaRP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96D7C599-C539-39BE-29D2-ACFCC99AEA26}"/>
              </a:ext>
            </a:extLst>
          </p:cNvPr>
          <p:cNvGrpSpPr/>
          <p:nvPr/>
        </p:nvGrpSpPr>
        <p:grpSpPr>
          <a:xfrm>
            <a:off x="8970818" y="1553298"/>
            <a:ext cx="2975303" cy="2484616"/>
            <a:chOff x="8970818" y="2156980"/>
            <a:chExt cx="2975303" cy="2484616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07BAFEC0-D4FF-FB5C-A0FA-30C5EC2BA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0818" y="2214752"/>
              <a:ext cx="2808921" cy="2106691"/>
            </a:xfrm>
            <a:prstGeom prst="rect">
              <a:avLst/>
            </a:prstGeom>
          </p:spPr>
        </p:pic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24FE27EA-7EC7-E3D5-54EA-2AC4DA5B842B}"/>
                </a:ext>
              </a:extLst>
            </p:cNvPr>
            <p:cNvCxnSpPr>
              <a:cxnSpLocks/>
            </p:cNvCxnSpPr>
            <p:nvPr/>
          </p:nvCxnSpPr>
          <p:spPr>
            <a:xfrm>
              <a:off x="9081654" y="4206484"/>
              <a:ext cx="286446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518D32B8-F043-8B97-8C9A-1B1F14F80738}"/>
                </a:ext>
              </a:extLst>
            </p:cNvPr>
            <p:cNvSpPr txBox="1"/>
            <p:nvPr/>
          </p:nvSpPr>
          <p:spPr>
            <a:xfrm>
              <a:off x="10030691" y="4272264"/>
              <a:ext cx="696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Time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ED1F7A53-C59F-8131-35BC-BBBC7EC0015E}"/>
                </a:ext>
              </a:extLst>
            </p:cNvPr>
            <p:cNvSpPr txBox="1"/>
            <p:nvPr/>
          </p:nvSpPr>
          <p:spPr>
            <a:xfrm>
              <a:off x="9166981" y="215698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>
                  <a:solidFill>
                    <a:srgbClr val="3131FF"/>
                  </a:solidFill>
                </a:rPr>
                <a:t>dz</a:t>
              </a:r>
              <a:endParaRPr lang="en-GB" dirty="0">
                <a:solidFill>
                  <a:srgbClr val="3131FF"/>
                </a:solidFill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6F06CDA9-EC9A-245B-F526-24E3C3A70346}"/>
                </a:ext>
              </a:extLst>
            </p:cNvPr>
            <p:cNvSpPr txBox="1"/>
            <p:nvPr/>
          </p:nvSpPr>
          <p:spPr>
            <a:xfrm>
              <a:off x="9622566" y="3719981"/>
              <a:ext cx="816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Force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6B926BD-1F01-1BCB-0D13-440EBD3F710C}"/>
              </a:ext>
            </a:extLst>
          </p:cNvPr>
          <p:cNvSpPr/>
          <p:nvPr/>
        </p:nvSpPr>
        <p:spPr>
          <a:xfrm>
            <a:off x="453542" y="98170"/>
            <a:ext cx="92849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PI active mitigation by radiation pressure</a:t>
            </a:r>
            <a:endParaRPr lang="en-GB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0033470A-FECF-1F40-B761-C275A4738847}"/>
              </a:ext>
            </a:extLst>
          </p:cNvPr>
          <p:cNvCxnSpPr>
            <a:cxnSpLocks/>
          </p:cNvCxnSpPr>
          <p:nvPr/>
        </p:nvCxnSpPr>
        <p:spPr>
          <a:xfrm flipV="1">
            <a:off x="0" y="756272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1D7F0241-41C2-3220-E82D-0421F4842E03}"/>
              </a:ext>
            </a:extLst>
          </p:cNvPr>
          <p:cNvSpPr txBox="1">
            <a:spLocks/>
          </p:cNvSpPr>
          <p:nvPr/>
        </p:nvSpPr>
        <p:spPr>
          <a:xfrm>
            <a:off x="-333594" y="1098058"/>
            <a:ext cx="5367233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4">
              <a:buClr>
                <a:srgbClr val="1CADE4"/>
              </a:buClr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An auxiliary beam is reflected on the mirror</a:t>
            </a:r>
          </a:p>
          <a:p>
            <a:pPr lvl="4">
              <a:buClr>
                <a:srgbClr val="1CADE4"/>
              </a:buClr>
            </a:pPr>
            <a:r>
              <a:rPr lang="en-US" sz="20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F0302020204030204"/>
              </a:rPr>
              <a:t>The beam amplitude is modulated at the mechanical mode frequency</a:t>
            </a:r>
          </a:p>
          <a:p>
            <a:pPr lvl="4">
              <a:buClr>
                <a:srgbClr val="1CADE4"/>
              </a:buClr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 2 D deflection system allow to apply </a:t>
            </a:r>
            <a:r>
              <a:rPr lang="en-US" sz="20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F0302020204030204"/>
              </a:rPr>
              <a:t>the damping force optimizing the spatial overlap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749808" lvl="4" indent="0">
              <a:buClr>
                <a:srgbClr val="1CADE4"/>
              </a:buClr>
              <a:buNone/>
            </a:pPr>
            <a:endParaRPr lang="en-US" sz="2000" dirty="0">
              <a:solidFill>
                <a:sysClr val="windowText" lastClr="000000">
                  <a:lumMod val="75000"/>
                  <a:lumOff val="25000"/>
                </a:sysClr>
              </a:solidFill>
              <a:latin typeface="Century Gothic" panose="020F0302020204030204"/>
            </a:endParaRPr>
          </a:p>
          <a:p>
            <a:pPr lvl="4">
              <a:buClr>
                <a:srgbClr val="1CADE4"/>
              </a:buClr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201168" marR="0" lvl="1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3B39E71D-076B-0978-7B20-EE1C9FFA9D1D}"/>
              </a:ext>
            </a:extLst>
          </p:cNvPr>
          <p:cNvSpPr txBox="1">
            <a:spLocks/>
          </p:cNvSpPr>
          <p:nvPr/>
        </p:nvSpPr>
        <p:spPr>
          <a:xfrm>
            <a:off x="-381707" y="4546962"/>
            <a:ext cx="10955412" cy="398881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4">
              <a:buClr>
                <a:srgbClr val="1CADE4"/>
              </a:buClr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Expected mechanical mode frequencies 10 kHz-200 kHz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fast deflection</a:t>
            </a:r>
          </a:p>
          <a:p>
            <a:pPr lvl="4">
              <a:buClr>
                <a:srgbClr val="1CADE4"/>
              </a:buClr>
            </a:pPr>
            <a:r>
              <a:rPr lang="en-US" sz="20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F0302020204030204"/>
                <a:sym typeface="Wingdings" panose="05000000000000000000" pitchFamily="2" charset="2"/>
              </a:rPr>
              <a:t>Need to damp different modes  </a:t>
            </a:r>
            <a:r>
              <a:rPr lang="en-US" sz="2000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F0302020204030204"/>
                <a:sym typeface="Wingdings" panose="05000000000000000000" pitchFamily="2" charset="2"/>
              </a:rPr>
              <a:t>random access </a:t>
            </a:r>
            <a:r>
              <a:rPr lang="en-US" sz="20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F0302020204030204"/>
                <a:sym typeface="Wingdings" panose="05000000000000000000" pitchFamily="2" charset="2"/>
              </a:rPr>
              <a:t>deflection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lvl="4">
              <a:buClr>
                <a:srgbClr val="1CADE4"/>
              </a:buClr>
            </a:pPr>
            <a:endParaRPr lang="en-US" sz="2000" dirty="0">
              <a:solidFill>
                <a:sysClr val="windowText" lastClr="000000">
                  <a:lumMod val="75000"/>
                  <a:lumOff val="25000"/>
                </a:sysClr>
              </a:solidFill>
              <a:latin typeface="Century Gothic" panose="020F0302020204030204"/>
            </a:endParaRPr>
          </a:p>
          <a:p>
            <a:pPr lvl="4">
              <a:buClr>
                <a:srgbClr val="1CADE4"/>
              </a:buClr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201168" marR="0" lvl="1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23AA08A-288E-4DE7-F1DC-221646B158E8}"/>
              </a:ext>
            </a:extLst>
          </p:cNvPr>
          <p:cNvSpPr txBox="1"/>
          <p:nvPr/>
        </p:nvSpPr>
        <p:spPr>
          <a:xfrm>
            <a:off x="3506679" y="5583924"/>
            <a:ext cx="3927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b="1" dirty="0">
                <a:latin typeface="Century Gothic" panose="020B0502020202020204" pitchFamily="34" charset="0"/>
                <a:sym typeface="Wingdings" panose="05000000000000000000" pitchFamily="2" charset="2"/>
              </a:rPr>
              <a:t>2D </a:t>
            </a:r>
            <a:r>
              <a:rPr lang="fr-FR" b="1" dirty="0" err="1">
                <a:latin typeface="Century Gothic" panose="020B0502020202020204" pitchFamily="34" charset="0"/>
                <a:sym typeface="Wingdings" panose="05000000000000000000" pitchFamily="2" charset="2"/>
              </a:rPr>
              <a:t>deflection</a:t>
            </a:r>
            <a:r>
              <a:rPr lang="fr-FR" b="1" dirty="0">
                <a:latin typeface="Century Gothic" panose="020B0502020202020204" pitchFamily="34" charset="0"/>
                <a:sym typeface="Wingdings" panose="05000000000000000000" pitchFamily="2" charset="2"/>
              </a:rPr>
              <a:t> system </a:t>
            </a:r>
            <a:r>
              <a:rPr lang="fr-FR" b="1" dirty="0" err="1">
                <a:latin typeface="Century Gothic" panose="020B0502020202020204" pitchFamily="34" charset="0"/>
                <a:sym typeface="Wingdings" panose="05000000000000000000" pitchFamily="2" charset="2"/>
              </a:rPr>
              <a:t>based</a:t>
            </a:r>
            <a:r>
              <a:rPr lang="fr-FR" b="1" dirty="0">
                <a:latin typeface="Century Gothic" panose="020B0502020202020204" pitchFamily="34" charset="0"/>
                <a:sym typeface="Wingdings" panose="05000000000000000000" pitchFamily="2" charset="2"/>
              </a:rPr>
              <a:t> on</a:t>
            </a:r>
          </a:p>
          <a:p>
            <a:r>
              <a:rPr lang="fr-FR" b="1" dirty="0">
                <a:latin typeface="Century Gothic" panose="020B0502020202020204" pitchFamily="34" charset="0"/>
                <a:sym typeface="Wingdings" panose="05000000000000000000" pitchFamily="2" charset="2"/>
              </a:rPr>
              <a:t>	</a:t>
            </a:r>
            <a:r>
              <a:rPr lang="fr-FR" b="1" dirty="0" err="1">
                <a:latin typeface="Century Gothic" panose="020B0502020202020204" pitchFamily="34" charset="0"/>
                <a:sym typeface="Wingdings" panose="05000000000000000000" pitchFamily="2" charset="2"/>
              </a:rPr>
              <a:t>Acousto-Optic</a:t>
            </a:r>
            <a:r>
              <a:rPr lang="fr-FR" b="1" dirty="0"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r>
              <a:rPr lang="fr-FR" b="1" dirty="0" err="1">
                <a:latin typeface="Century Gothic" panose="020B0502020202020204" pitchFamily="34" charset="0"/>
                <a:sym typeface="Wingdings" panose="05000000000000000000" pitchFamily="2" charset="2"/>
              </a:rPr>
              <a:t>devices</a:t>
            </a:r>
            <a:r>
              <a:rPr lang="fr-FR" b="1" dirty="0"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endParaRPr lang="fr-FR" b="1" dirty="0">
              <a:latin typeface="Century Gothic" panose="020B0502020202020204" pitchFamily="34" charset="0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5B13E19-924E-CD51-B13B-7AED9FE46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ET-FRANCE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CBA8803-240A-0AAF-8112-A76463C85712}"/>
              </a:ext>
            </a:extLst>
          </p:cNvPr>
          <p:cNvSpPr txBox="1"/>
          <p:nvPr/>
        </p:nvSpPr>
        <p:spPr>
          <a:xfrm>
            <a:off x="8022780" y="6030172"/>
            <a:ext cx="3661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i="1" dirty="0"/>
              <a:t>T. Harder et al. Optics Express Vol. 31, Issue 2, pp. 1486-1500 (2023).</a:t>
            </a:r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D25AF8-0F44-2435-E54D-A821A7508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2566" y="4114660"/>
            <a:ext cx="2535224" cy="198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09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55CE1-DEFD-9FCF-CBE7-BCD28E4B6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7822E23-B4B0-CC55-C6A1-B98524074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3C290-9C72-44E6-B4F0-24B6986993B6}" type="slidenum">
              <a:rPr lang="fr-FR" smtClean="0"/>
              <a:t>15</a:t>
            </a:fld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7436B0-0500-C91E-41D3-F03BF071F08B}"/>
              </a:ext>
            </a:extLst>
          </p:cNvPr>
          <p:cNvSpPr/>
          <p:nvPr/>
        </p:nvSpPr>
        <p:spPr>
          <a:xfrm>
            <a:off x="453542" y="98170"/>
            <a:ext cx="71465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PI: </a:t>
            </a:r>
            <a:r>
              <a:rPr lang="fr-FR" sz="3600" b="1" dirty="0" err="1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ongoing</a:t>
            </a:r>
            <a:r>
              <a:rPr lang="fr-FR" sz="36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fr-FR" sz="3600" b="1" dirty="0" err="1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projects</a:t>
            </a:r>
            <a:r>
              <a:rPr lang="fr-FR" sz="36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 in </a:t>
            </a:r>
            <a:r>
              <a:rPr lang="fr-FR" sz="3600" b="1" dirty="0" err="1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Artemis</a:t>
            </a:r>
            <a:endParaRPr lang="en-GB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AFB85C8-BA92-595D-BFD1-80BFEFC3487C}"/>
              </a:ext>
            </a:extLst>
          </p:cNvPr>
          <p:cNvCxnSpPr>
            <a:cxnSpLocks/>
          </p:cNvCxnSpPr>
          <p:nvPr/>
        </p:nvCxnSpPr>
        <p:spPr>
          <a:xfrm flipV="1">
            <a:off x="0" y="756272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09BE358-10D6-0BD1-57FD-F78DF8B4A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ET-FRANCE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8552F24-ADFC-85F3-52C5-84CCEFD84C41}"/>
              </a:ext>
            </a:extLst>
          </p:cNvPr>
          <p:cNvSpPr txBox="1"/>
          <p:nvPr/>
        </p:nvSpPr>
        <p:spPr>
          <a:xfrm>
            <a:off x="272392" y="1249501"/>
            <a:ext cx="1055292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entury Gothic" panose="020B0502020202020204" pitchFamily="34" charset="0"/>
              </a:rPr>
              <a:t>ANR JCJC SPINA 2022-2027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Develop a table–top cavity able to host PI</a:t>
            </a:r>
            <a:r>
              <a:rPr lang="en-GB" sz="2000" dirty="0">
                <a:latin typeface="Century Gothic" panose="020B0502020202020204" pitchFamily="34" charset="0"/>
                <a:sym typeface="Wingdings" panose="05000000000000000000" pitchFamily="2" charset="2"/>
              </a:rPr>
              <a:t>  to validate our mitigation strategy</a:t>
            </a:r>
            <a:endParaRPr lang="en-GB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Monitor the mirror modes </a:t>
            </a:r>
            <a:r>
              <a:rPr lang="en-GB" sz="2000" dirty="0">
                <a:latin typeface="Century Gothic" panose="020B0502020202020204" pitchFamily="34" charset="0"/>
                <a:sym typeface="Wingdings" panose="05000000000000000000" pitchFamily="2" charset="2"/>
              </a:rPr>
              <a:t> to be able to detect the onset of PI</a:t>
            </a:r>
            <a:endParaRPr lang="en-GB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endParaRPr lang="fr-FR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13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185D8-23A0-2A8B-ACC4-F5BA60D8A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9726ADA5-F69B-62DE-41AC-64B6F5410D2B}"/>
              </a:ext>
            </a:extLst>
          </p:cNvPr>
          <p:cNvSpPr/>
          <p:nvPr/>
        </p:nvSpPr>
        <p:spPr>
          <a:xfrm>
            <a:off x="272392" y="2389239"/>
            <a:ext cx="6236563" cy="3067664"/>
          </a:xfrm>
          <a:prstGeom prst="roundRect">
            <a:avLst>
              <a:gd name="adj" fmla="val 11218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1279B595-47B8-83AB-572F-53DA3CCB2251}"/>
              </a:ext>
            </a:extLst>
          </p:cNvPr>
          <p:cNvSpPr/>
          <p:nvPr/>
        </p:nvSpPr>
        <p:spPr>
          <a:xfrm>
            <a:off x="5899354" y="2404053"/>
            <a:ext cx="2930013" cy="720285"/>
          </a:xfrm>
          <a:prstGeom prst="roundRect">
            <a:avLst>
              <a:gd name="adj" fmla="val 20455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3EA85DC-6F90-A80D-ED97-6E9426DCF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3C290-9C72-44E6-B4F0-24B6986993B6}" type="slidenum">
              <a:rPr lang="fr-FR" smtClean="0"/>
              <a:t>16</a:t>
            </a:fld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C8533C-1A3F-DEBF-9C21-C4AE8BB5D649}"/>
              </a:ext>
            </a:extLst>
          </p:cNvPr>
          <p:cNvSpPr/>
          <p:nvPr/>
        </p:nvSpPr>
        <p:spPr>
          <a:xfrm>
            <a:off x="453542" y="98170"/>
            <a:ext cx="71465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PI: </a:t>
            </a:r>
            <a:r>
              <a:rPr lang="fr-FR" sz="3600" b="1" dirty="0" err="1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ongoing</a:t>
            </a:r>
            <a:r>
              <a:rPr lang="fr-FR" sz="36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fr-FR" sz="3600" b="1" dirty="0" err="1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projects</a:t>
            </a:r>
            <a:r>
              <a:rPr lang="fr-FR" sz="36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 in </a:t>
            </a:r>
            <a:r>
              <a:rPr lang="fr-FR" sz="3600" b="1" dirty="0" err="1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Artemis</a:t>
            </a:r>
            <a:endParaRPr lang="en-GB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7594571-0D03-663C-0621-A4F2239B916B}"/>
              </a:ext>
            </a:extLst>
          </p:cNvPr>
          <p:cNvCxnSpPr>
            <a:cxnSpLocks/>
          </p:cNvCxnSpPr>
          <p:nvPr/>
        </p:nvCxnSpPr>
        <p:spPr>
          <a:xfrm flipV="1">
            <a:off x="0" y="756272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26B3009-AB4F-52BF-FB8C-4C1F59F3C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ET-FRANCE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1A7BE1DC-6D10-99D6-36F3-417B115A0A41}"/>
                  </a:ext>
                </a:extLst>
              </p:cNvPr>
              <p:cNvSpPr txBox="1"/>
              <p:nvPr/>
            </p:nvSpPr>
            <p:spPr>
              <a:xfrm>
                <a:off x="453542" y="3115666"/>
                <a:ext cx="6055413" cy="1774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latin typeface="Century Gothic" panose="020B0502020202020204" pitchFamily="34" charset="0"/>
                  </a:rPr>
                  <a:t>Setup of a  Michelson </a:t>
                </a:r>
                <a:r>
                  <a:rPr lang="fr-FR" dirty="0" err="1">
                    <a:latin typeface="Century Gothic" panose="020B0502020202020204" pitchFamily="34" charset="0"/>
                  </a:rPr>
                  <a:t>interferometer</a:t>
                </a:r>
                <a:r>
                  <a:rPr lang="fr-FR" dirty="0">
                    <a:latin typeface="Century Gothic" panose="020B0502020202020204" pitchFamily="34" charset="0"/>
                  </a:rPr>
                  <a:t> </a:t>
                </a:r>
                <a:r>
                  <a:rPr lang="fr-FR" dirty="0" err="1">
                    <a:latin typeface="Century Gothic" panose="020B0502020202020204" pitchFamily="34" charset="0"/>
                  </a:rPr>
                  <a:t>with</a:t>
                </a:r>
                <a:r>
                  <a:rPr lang="fr-FR" dirty="0">
                    <a:latin typeface="Century Gothic" panose="020B0502020202020204" pitchFamily="34" charset="0"/>
                  </a:rPr>
                  <a:t> </a:t>
                </a:r>
                <a:r>
                  <a:rPr lang="fr-FR" dirty="0" err="1">
                    <a:latin typeface="Century Gothic" panose="020B0502020202020204" pitchFamily="34" charset="0"/>
                  </a:rPr>
                  <a:t>balanced</a:t>
                </a:r>
                <a:r>
                  <a:rPr lang="fr-FR" dirty="0">
                    <a:latin typeface="Century Gothic" panose="020B0502020202020204" pitchFamily="34" charset="0"/>
                  </a:rPr>
                  <a:t> </a:t>
                </a:r>
                <a:r>
                  <a:rPr lang="fr-FR" dirty="0" err="1">
                    <a:latin typeface="Century Gothic" panose="020B0502020202020204" pitchFamily="34" charset="0"/>
                  </a:rPr>
                  <a:t>detection</a:t>
                </a:r>
                <a:r>
                  <a:rPr lang="fr-FR" dirty="0">
                    <a:latin typeface="Century Gothic" panose="020B0502020202020204" pitchFamily="34" charset="0"/>
                  </a:rPr>
                  <a:t> at </a:t>
                </a:r>
                <a:r>
                  <a:rPr lang="fr-FR" dirty="0" err="1">
                    <a:latin typeface="Century Gothic" panose="020B0502020202020204" pitchFamily="34" charset="0"/>
                  </a:rPr>
                  <a:t>half-fringe</a:t>
                </a:r>
                <a:r>
                  <a:rPr lang="fr-FR" dirty="0">
                    <a:latin typeface="Century Gothic" panose="020B0502020202020204" pitchFamily="34" charset="0"/>
                  </a:rPr>
                  <a:t>.</a:t>
                </a:r>
              </a:p>
              <a:p>
                <a:endParaRPr lang="fr-FR" dirty="0">
                  <a:latin typeface="Century Gothic" panose="020B0502020202020204" pitchFamily="34" charset="0"/>
                </a:endParaRPr>
              </a:p>
              <a:p>
                <a:r>
                  <a:rPr lang="fr-FR" u="sng" dirty="0" err="1">
                    <a:latin typeface="Century Gothic" panose="020B0502020202020204" pitchFamily="34" charset="0"/>
                  </a:rPr>
                  <a:t>Results</a:t>
                </a:r>
                <a:r>
                  <a:rPr lang="fr-FR" dirty="0">
                    <a:latin typeface="Century Gothic" panose="020B0502020202020204" pitchFamily="34" charset="0"/>
                  </a:rPr>
                  <a:t>: </a:t>
                </a:r>
                <a:r>
                  <a:rPr lang="fr-FR" dirty="0" err="1">
                    <a:latin typeface="Century Gothic" panose="020B0502020202020204" pitchFamily="34" charset="0"/>
                  </a:rPr>
                  <a:t>sensitivity</a:t>
                </a:r>
                <a:r>
                  <a:rPr lang="fr-FR" dirty="0">
                    <a:latin typeface="Century Gothic" panose="020B0502020202020204" pitchFamily="34" charset="0"/>
                  </a:rPr>
                  <a:t> down to 2 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−16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>
                    <a:latin typeface="Century Gothic" panose="020B0502020202020204" pitchFamily="34" charset="0"/>
                  </a:rPr>
                  <a:t> m/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√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𝐻𝑧</m:t>
                    </m:r>
                  </m:oMath>
                </a14:m>
                <a:r>
                  <a:rPr lang="fr-FR" dirty="0">
                    <a:latin typeface="Century Gothic" panose="020B0502020202020204" pitchFamily="34" charset="0"/>
                  </a:rPr>
                  <a:t> </a:t>
                </a:r>
                <a:r>
                  <a:rPr lang="fr-FR" dirty="0" err="1">
                    <a:latin typeface="Century Gothic" panose="020B0502020202020204" pitchFamily="34" charset="0"/>
                  </a:rPr>
                  <a:t>above</a:t>
                </a:r>
                <a:r>
                  <a:rPr lang="fr-FR" dirty="0">
                    <a:latin typeface="Century Gothic" panose="020B0502020202020204" pitchFamily="34" charset="0"/>
                  </a:rPr>
                  <a:t> 30 kHz, </a:t>
                </a:r>
                <a:r>
                  <a:rPr lang="fr-FR" dirty="0" err="1">
                    <a:latin typeface="Century Gothic" panose="020B0502020202020204" pitchFamily="34" charset="0"/>
                  </a:rPr>
                  <a:t>enough</a:t>
                </a:r>
                <a:r>
                  <a:rPr lang="fr-FR" dirty="0">
                    <a:latin typeface="Century Gothic" panose="020B0502020202020204" pitchFamily="34" charset="0"/>
                  </a:rPr>
                  <a:t> to </a:t>
                </a:r>
                <a:r>
                  <a:rPr lang="fr-FR" dirty="0" err="1">
                    <a:latin typeface="Century Gothic" panose="020B0502020202020204" pitchFamily="34" charset="0"/>
                  </a:rPr>
                  <a:t>detect</a:t>
                </a:r>
                <a:r>
                  <a:rPr lang="fr-FR" dirty="0">
                    <a:latin typeface="Century Gothic" panose="020B0502020202020204" pitchFamily="34" charset="0"/>
                  </a:rPr>
                  <a:t> </a:t>
                </a:r>
                <a:r>
                  <a:rPr lang="fr-FR" dirty="0" err="1">
                    <a:latin typeface="Century Gothic" panose="020B0502020202020204" pitchFamily="34" charset="0"/>
                  </a:rPr>
                  <a:t>thermally</a:t>
                </a:r>
                <a:r>
                  <a:rPr lang="fr-FR" dirty="0">
                    <a:latin typeface="Century Gothic" panose="020B0502020202020204" pitchFamily="34" charset="0"/>
                  </a:rPr>
                  <a:t>  </a:t>
                </a:r>
                <a:r>
                  <a:rPr lang="fr-FR" dirty="0" err="1">
                    <a:latin typeface="Century Gothic" panose="020B0502020202020204" pitchFamily="34" charset="0"/>
                  </a:rPr>
                  <a:t>excited</a:t>
                </a:r>
                <a:r>
                  <a:rPr lang="fr-FR" dirty="0">
                    <a:latin typeface="Century Gothic" panose="020B0502020202020204" pitchFamily="34" charset="0"/>
                  </a:rPr>
                  <a:t> modes </a:t>
                </a:r>
                <a:r>
                  <a:rPr lang="fr-FR" dirty="0" err="1">
                    <a:latin typeface="Century Gothic" panose="020B0502020202020204" pitchFamily="34" charset="0"/>
                  </a:rPr>
                  <a:t>with</a:t>
                </a:r>
                <a:r>
                  <a:rPr lang="fr-FR" dirty="0">
                    <a:latin typeface="Century Gothic" panose="020B0502020202020204" pitchFamily="34" charset="0"/>
                  </a:rPr>
                  <a:t> Q-factor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.</m:t>
                    </m:r>
                  </m:oMath>
                </a14:m>
                <a:endParaRPr lang="fr-FR" dirty="0">
                  <a:latin typeface="Century Gothic" panose="020B0502020202020204" pitchFamily="34" charset="0"/>
                </a:endParaRPr>
              </a:p>
            </p:txBody>
          </p:sp>
        </mc:Choice>
        <mc:Fallback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1A7BE1DC-6D10-99D6-36F3-417B115A0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42" y="3115666"/>
                <a:ext cx="6055413" cy="1774973"/>
              </a:xfrm>
              <a:prstGeom prst="rect">
                <a:avLst/>
              </a:prstGeom>
              <a:blipFill>
                <a:blip r:embed="rId2"/>
                <a:stretch>
                  <a:fillRect l="-805" t="-1718" b="-44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636C5553-948A-0769-5F2E-222189F63633}"/>
              </a:ext>
            </a:extLst>
          </p:cNvPr>
          <p:cNvSpPr/>
          <p:nvPr/>
        </p:nvSpPr>
        <p:spPr>
          <a:xfrm>
            <a:off x="5899354" y="2407959"/>
            <a:ext cx="609601" cy="817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EBC303-A2E6-D70E-3610-56A36FA1175F}"/>
              </a:ext>
            </a:extLst>
          </p:cNvPr>
          <p:cNvSpPr/>
          <p:nvPr/>
        </p:nvSpPr>
        <p:spPr>
          <a:xfrm>
            <a:off x="7295249" y="3825015"/>
            <a:ext cx="609601" cy="817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48069B-E153-CD13-1376-D084D036026E}"/>
              </a:ext>
            </a:extLst>
          </p:cNvPr>
          <p:cNvSpPr/>
          <p:nvPr/>
        </p:nvSpPr>
        <p:spPr>
          <a:xfrm>
            <a:off x="6204154" y="2441541"/>
            <a:ext cx="609601" cy="674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5A661B7-1366-F30E-9237-51D43E825E7E}"/>
              </a:ext>
            </a:extLst>
          </p:cNvPr>
          <p:cNvSpPr txBox="1"/>
          <p:nvPr/>
        </p:nvSpPr>
        <p:spPr>
          <a:xfrm>
            <a:off x="272392" y="1256629"/>
            <a:ext cx="1055292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entury Gothic" panose="020B0502020202020204" pitchFamily="34" charset="0"/>
              </a:rPr>
              <a:t>ANR JCJC SPINA 2022-2027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Develop a table–top cavity able to host PI</a:t>
            </a:r>
            <a:r>
              <a:rPr lang="en-GB" sz="2000" dirty="0">
                <a:latin typeface="Century Gothic" panose="020B0502020202020204" pitchFamily="34" charset="0"/>
                <a:sym typeface="Wingdings" panose="05000000000000000000" pitchFamily="2" charset="2"/>
              </a:rPr>
              <a:t>  to validate our mitigation strategy</a:t>
            </a:r>
            <a:endParaRPr lang="en-GB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Century Gothic" panose="020B0502020202020204" pitchFamily="34" charset="0"/>
              </a:rPr>
              <a:t>Monitor the mirror modes </a:t>
            </a:r>
            <a:r>
              <a:rPr lang="en-GB" sz="2000" dirty="0">
                <a:latin typeface="Century Gothic" panose="020B0502020202020204" pitchFamily="34" charset="0"/>
                <a:sym typeface="Wingdings" panose="05000000000000000000" pitchFamily="2" charset="2"/>
              </a:rPr>
              <a:t> to be able to detect the onset of PI</a:t>
            </a:r>
            <a:endParaRPr lang="en-GB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endParaRPr lang="fr-FR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453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DDBCF-D893-2404-54B3-F54A2BAF9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AA4849A6-50C9-BADC-98FE-2B52C18FAFF8}"/>
              </a:ext>
            </a:extLst>
          </p:cNvPr>
          <p:cNvSpPr/>
          <p:nvPr/>
        </p:nvSpPr>
        <p:spPr>
          <a:xfrm>
            <a:off x="272392" y="2389239"/>
            <a:ext cx="6236563" cy="3067664"/>
          </a:xfrm>
          <a:prstGeom prst="roundRect">
            <a:avLst>
              <a:gd name="adj" fmla="val 11218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999DFF1-1E50-E447-D4ED-1862E7388D28}"/>
              </a:ext>
            </a:extLst>
          </p:cNvPr>
          <p:cNvSpPr/>
          <p:nvPr/>
        </p:nvSpPr>
        <p:spPr>
          <a:xfrm>
            <a:off x="5899354" y="2404053"/>
            <a:ext cx="2930013" cy="720285"/>
          </a:xfrm>
          <a:prstGeom prst="roundRect">
            <a:avLst>
              <a:gd name="adj" fmla="val 20455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E1A0525-99AC-A9EC-E6EF-7EECE05B2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3C290-9C72-44E6-B4F0-24B6986993B6}" type="slidenum">
              <a:rPr lang="fr-FR" smtClean="0"/>
              <a:t>17</a:t>
            </a:fld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2AB044-EF75-4EC2-5C6E-8425B5D975E1}"/>
              </a:ext>
            </a:extLst>
          </p:cNvPr>
          <p:cNvSpPr/>
          <p:nvPr/>
        </p:nvSpPr>
        <p:spPr>
          <a:xfrm>
            <a:off x="453542" y="98170"/>
            <a:ext cx="71465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PI: </a:t>
            </a:r>
            <a:r>
              <a:rPr lang="fr-FR" sz="3600" b="1" dirty="0" err="1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ongoing</a:t>
            </a:r>
            <a:r>
              <a:rPr lang="fr-FR" sz="36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fr-FR" sz="3600" b="1" dirty="0" err="1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projects</a:t>
            </a:r>
            <a:r>
              <a:rPr lang="fr-FR" sz="36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 in </a:t>
            </a:r>
            <a:r>
              <a:rPr lang="fr-FR" sz="3600" b="1" dirty="0" err="1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Artemis</a:t>
            </a:r>
            <a:endParaRPr lang="en-GB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3951218-2344-2916-606A-9ED556596D2A}"/>
              </a:ext>
            </a:extLst>
          </p:cNvPr>
          <p:cNvCxnSpPr>
            <a:cxnSpLocks/>
          </p:cNvCxnSpPr>
          <p:nvPr/>
        </p:nvCxnSpPr>
        <p:spPr>
          <a:xfrm flipV="1">
            <a:off x="0" y="756272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264281B-8FA3-E69D-54F4-E3C78D6E2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ET-FRANCE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A7519D86-683B-2486-DDE3-2A88F9CF611C}"/>
                  </a:ext>
                </a:extLst>
              </p:cNvPr>
              <p:cNvSpPr txBox="1"/>
              <p:nvPr/>
            </p:nvSpPr>
            <p:spPr>
              <a:xfrm>
                <a:off x="453542" y="3115666"/>
                <a:ext cx="6055413" cy="1774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latin typeface="Century Gothic" panose="020B0502020202020204" pitchFamily="34" charset="0"/>
                  </a:rPr>
                  <a:t>Setup of a  Michelson </a:t>
                </a:r>
                <a:r>
                  <a:rPr lang="fr-FR" dirty="0" err="1">
                    <a:latin typeface="Century Gothic" panose="020B0502020202020204" pitchFamily="34" charset="0"/>
                  </a:rPr>
                  <a:t>interferometer</a:t>
                </a:r>
                <a:r>
                  <a:rPr lang="fr-FR" dirty="0">
                    <a:latin typeface="Century Gothic" panose="020B0502020202020204" pitchFamily="34" charset="0"/>
                  </a:rPr>
                  <a:t> </a:t>
                </a:r>
                <a:r>
                  <a:rPr lang="fr-FR" dirty="0" err="1">
                    <a:latin typeface="Century Gothic" panose="020B0502020202020204" pitchFamily="34" charset="0"/>
                  </a:rPr>
                  <a:t>with</a:t>
                </a:r>
                <a:r>
                  <a:rPr lang="fr-FR" dirty="0">
                    <a:latin typeface="Century Gothic" panose="020B0502020202020204" pitchFamily="34" charset="0"/>
                  </a:rPr>
                  <a:t> </a:t>
                </a:r>
                <a:r>
                  <a:rPr lang="fr-FR" dirty="0" err="1">
                    <a:latin typeface="Century Gothic" panose="020B0502020202020204" pitchFamily="34" charset="0"/>
                  </a:rPr>
                  <a:t>balanced</a:t>
                </a:r>
                <a:r>
                  <a:rPr lang="fr-FR" dirty="0">
                    <a:latin typeface="Century Gothic" panose="020B0502020202020204" pitchFamily="34" charset="0"/>
                  </a:rPr>
                  <a:t> </a:t>
                </a:r>
                <a:r>
                  <a:rPr lang="fr-FR" dirty="0" err="1">
                    <a:latin typeface="Century Gothic" panose="020B0502020202020204" pitchFamily="34" charset="0"/>
                  </a:rPr>
                  <a:t>detection</a:t>
                </a:r>
                <a:r>
                  <a:rPr lang="fr-FR" dirty="0">
                    <a:latin typeface="Century Gothic" panose="020B0502020202020204" pitchFamily="34" charset="0"/>
                  </a:rPr>
                  <a:t> at </a:t>
                </a:r>
                <a:r>
                  <a:rPr lang="fr-FR" dirty="0" err="1">
                    <a:latin typeface="Century Gothic" panose="020B0502020202020204" pitchFamily="34" charset="0"/>
                  </a:rPr>
                  <a:t>half-fringe</a:t>
                </a:r>
                <a:r>
                  <a:rPr lang="fr-FR" dirty="0">
                    <a:latin typeface="Century Gothic" panose="020B0502020202020204" pitchFamily="34" charset="0"/>
                  </a:rPr>
                  <a:t>.</a:t>
                </a:r>
              </a:p>
              <a:p>
                <a:endParaRPr lang="fr-FR" dirty="0">
                  <a:latin typeface="Century Gothic" panose="020B0502020202020204" pitchFamily="34" charset="0"/>
                </a:endParaRPr>
              </a:p>
              <a:p>
                <a:r>
                  <a:rPr lang="fr-FR" u="sng" dirty="0" err="1">
                    <a:latin typeface="Century Gothic" panose="020B0502020202020204" pitchFamily="34" charset="0"/>
                  </a:rPr>
                  <a:t>Results</a:t>
                </a:r>
                <a:r>
                  <a:rPr lang="fr-FR" dirty="0">
                    <a:latin typeface="Century Gothic" panose="020B0502020202020204" pitchFamily="34" charset="0"/>
                  </a:rPr>
                  <a:t>: </a:t>
                </a:r>
                <a:r>
                  <a:rPr lang="fr-FR" dirty="0" err="1">
                    <a:latin typeface="Century Gothic" panose="020B0502020202020204" pitchFamily="34" charset="0"/>
                  </a:rPr>
                  <a:t>sensitivity</a:t>
                </a:r>
                <a:r>
                  <a:rPr lang="fr-FR" dirty="0">
                    <a:latin typeface="Century Gothic" panose="020B0502020202020204" pitchFamily="34" charset="0"/>
                  </a:rPr>
                  <a:t> down to 2 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−16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>
                    <a:latin typeface="Century Gothic" panose="020B0502020202020204" pitchFamily="34" charset="0"/>
                  </a:rPr>
                  <a:t> m/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√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𝐻𝑧</m:t>
                    </m:r>
                  </m:oMath>
                </a14:m>
                <a:r>
                  <a:rPr lang="fr-FR" dirty="0">
                    <a:latin typeface="Century Gothic" panose="020B0502020202020204" pitchFamily="34" charset="0"/>
                  </a:rPr>
                  <a:t> </a:t>
                </a:r>
                <a:r>
                  <a:rPr lang="fr-FR" dirty="0" err="1">
                    <a:latin typeface="Century Gothic" panose="020B0502020202020204" pitchFamily="34" charset="0"/>
                  </a:rPr>
                  <a:t>above</a:t>
                </a:r>
                <a:r>
                  <a:rPr lang="fr-FR" dirty="0">
                    <a:latin typeface="Century Gothic" panose="020B0502020202020204" pitchFamily="34" charset="0"/>
                  </a:rPr>
                  <a:t> 30 kHz, </a:t>
                </a:r>
                <a:r>
                  <a:rPr lang="fr-FR" dirty="0" err="1">
                    <a:latin typeface="Century Gothic" panose="020B0502020202020204" pitchFamily="34" charset="0"/>
                  </a:rPr>
                  <a:t>enough</a:t>
                </a:r>
                <a:r>
                  <a:rPr lang="fr-FR" dirty="0">
                    <a:latin typeface="Century Gothic" panose="020B0502020202020204" pitchFamily="34" charset="0"/>
                  </a:rPr>
                  <a:t> to </a:t>
                </a:r>
                <a:r>
                  <a:rPr lang="fr-FR" dirty="0" err="1">
                    <a:latin typeface="Century Gothic" panose="020B0502020202020204" pitchFamily="34" charset="0"/>
                  </a:rPr>
                  <a:t>detect</a:t>
                </a:r>
                <a:r>
                  <a:rPr lang="fr-FR" dirty="0">
                    <a:latin typeface="Century Gothic" panose="020B0502020202020204" pitchFamily="34" charset="0"/>
                  </a:rPr>
                  <a:t> </a:t>
                </a:r>
                <a:r>
                  <a:rPr lang="fr-FR" dirty="0" err="1">
                    <a:latin typeface="Century Gothic" panose="020B0502020202020204" pitchFamily="34" charset="0"/>
                  </a:rPr>
                  <a:t>thermally</a:t>
                </a:r>
                <a:r>
                  <a:rPr lang="fr-FR" dirty="0">
                    <a:latin typeface="Century Gothic" panose="020B0502020202020204" pitchFamily="34" charset="0"/>
                  </a:rPr>
                  <a:t>  </a:t>
                </a:r>
                <a:r>
                  <a:rPr lang="fr-FR" dirty="0" err="1">
                    <a:latin typeface="Century Gothic" panose="020B0502020202020204" pitchFamily="34" charset="0"/>
                  </a:rPr>
                  <a:t>excited</a:t>
                </a:r>
                <a:r>
                  <a:rPr lang="fr-FR" dirty="0">
                    <a:latin typeface="Century Gothic" panose="020B0502020202020204" pitchFamily="34" charset="0"/>
                  </a:rPr>
                  <a:t> modes </a:t>
                </a:r>
                <a:r>
                  <a:rPr lang="fr-FR" dirty="0" err="1">
                    <a:latin typeface="Century Gothic" panose="020B0502020202020204" pitchFamily="34" charset="0"/>
                  </a:rPr>
                  <a:t>with</a:t>
                </a:r>
                <a:r>
                  <a:rPr lang="fr-FR" dirty="0">
                    <a:latin typeface="Century Gothic" panose="020B0502020202020204" pitchFamily="34" charset="0"/>
                  </a:rPr>
                  <a:t> Q-factor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.</m:t>
                    </m:r>
                  </m:oMath>
                </a14:m>
                <a:endParaRPr lang="fr-FR" dirty="0">
                  <a:latin typeface="Century Gothic" panose="020B0502020202020204" pitchFamily="34" charset="0"/>
                </a:endParaRPr>
              </a:p>
            </p:txBody>
          </p:sp>
        </mc:Choice>
        <mc:Fallback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A7519D86-683B-2486-DDE3-2A88F9CF6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42" y="3115666"/>
                <a:ext cx="6055413" cy="1774973"/>
              </a:xfrm>
              <a:prstGeom prst="rect">
                <a:avLst/>
              </a:prstGeom>
              <a:blipFill>
                <a:blip r:embed="rId2"/>
                <a:stretch>
                  <a:fillRect l="-805" t="-1718" b="-44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B2567B2-B8B6-8FDE-4E0B-093CA5756003}"/>
              </a:ext>
            </a:extLst>
          </p:cNvPr>
          <p:cNvSpPr/>
          <p:nvPr/>
        </p:nvSpPr>
        <p:spPr>
          <a:xfrm>
            <a:off x="5899354" y="2407959"/>
            <a:ext cx="609601" cy="817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A3A8AD-8CEC-0B32-0F6F-5A93B20000D1}"/>
              </a:ext>
            </a:extLst>
          </p:cNvPr>
          <p:cNvSpPr/>
          <p:nvPr/>
        </p:nvSpPr>
        <p:spPr>
          <a:xfrm>
            <a:off x="7295249" y="3825015"/>
            <a:ext cx="609601" cy="817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70A1BD-2666-FB8D-7A8A-161330142A42}"/>
              </a:ext>
            </a:extLst>
          </p:cNvPr>
          <p:cNvSpPr/>
          <p:nvPr/>
        </p:nvSpPr>
        <p:spPr>
          <a:xfrm>
            <a:off x="6204154" y="2441541"/>
            <a:ext cx="609601" cy="674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153E029-D9B3-2471-79E4-C2312EB14344}"/>
              </a:ext>
            </a:extLst>
          </p:cNvPr>
          <p:cNvSpPr txBox="1"/>
          <p:nvPr/>
        </p:nvSpPr>
        <p:spPr>
          <a:xfrm>
            <a:off x="272392" y="1256629"/>
            <a:ext cx="1055292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entury Gothic" panose="020B0502020202020204" pitchFamily="34" charset="0"/>
              </a:rPr>
              <a:t>ANR JCJC SPINA 2022-2027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Develop a table–top cavity able to host PI</a:t>
            </a:r>
            <a:r>
              <a:rPr lang="en-GB" sz="2000" dirty="0">
                <a:latin typeface="Century Gothic" panose="020B0502020202020204" pitchFamily="34" charset="0"/>
                <a:sym typeface="Wingdings" panose="05000000000000000000" pitchFamily="2" charset="2"/>
              </a:rPr>
              <a:t>  to validate our mitigation strategy</a:t>
            </a:r>
            <a:endParaRPr lang="en-GB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Century Gothic" panose="020B0502020202020204" pitchFamily="34" charset="0"/>
              </a:rPr>
              <a:t>Monitor the mirror modes </a:t>
            </a:r>
            <a:r>
              <a:rPr lang="en-GB" sz="2000" dirty="0">
                <a:latin typeface="Century Gothic" panose="020B0502020202020204" pitchFamily="34" charset="0"/>
                <a:sym typeface="Wingdings" panose="05000000000000000000" pitchFamily="2" charset="2"/>
              </a:rPr>
              <a:t> to be able to detect the onset of PI     +</a:t>
            </a:r>
            <a:endParaRPr lang="en-GB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endParaRPr lang="fr-FR" sz="2000" dirty="0">
              <a:latin typeface="Century Gothic" panose="020B0502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A45D0A5-0184-F2B8-312D-DE0DA7F05610}"/>
              </a:ext>
            </a:extLst>
          </p:cNvPr>
          <p:cNvSpPr txBox="1"/>
          <p:nvPr/>
        </p:nvSpPr>
        <p:spPr>
          <a:xfrm>
            <a:off x="8350791" y="2468445"/>
            <a:ext cx="3387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measurement</a:t>
            </a:r>
            <a:r>
              <a:rPr lang="fr-FR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 of </a:t>
            </a:r>
            <a:r>
              <a:rPr lang="fr-FR" sz="20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mechanical</a:t>
            </a:r>
            <a:r>
              <a:rPr lang="fr-FR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 Q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73946E7-2AFC-808F-1892-0BA4B3E19E81}"/>
              </a:ext>
            </a:extLst>
          </p:cNvPr>
          <p:cNvSpPr txBox="1"/>
          <p:nvPr/>
        </p:nvSpPr>
        <p:spPr>
          <a:xfrm>
            <a:off x="6971974" y="3510984"/>
            <a:ext cx="49476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C00000"/>
                </a:solidFill>
                <a:latin typeface="Century Gothic" panose="020B0502020202020204" pitchFamily="34" charset="0"/>
              </a:rPr>
              <a:t>Goal:  </a:t>
            </a:r>
            <a:r>
              <a:rPr lang="fr-FR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understand</a:t>
            </a:r>
            <a:r>
              <a:rPr lang="fr-FR" dirty="0">
                <a:solidFill>
                  <a:srgbClr val="C00000"/>
                </a:solidFill>
                <a:latin typeface="Century Gothic" panose="020B0502020202020204" pitchFamily="34" charset="0"/>
              </a:rPr>
              <a:t> and </a:t>
            </a:r>
            <a:r>
              <a:rPr lang="fr-FR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measure</a:t>
            </a:r>
            <a:r>
              <a:rPr lang="fr-FR" dirty="0">
                <a:solidFill>
                  <a:srgbClr val="C00000"/>
                </a:solidFill>
                <a:latin typeface="Century Gothic" panose="020B0502020202020204" pitchFamily="34" charset="0"/>
              </a:rPr>
              <a:t> the </a:t>
            </a:r>
            <a:r>
              <a:rPr lang="fr-FR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losses</a:t>
            </a:r>
            <a:r>
              <a:rPr lang="fr-FR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introduced</a:t>
            </a:r>
            <a:r>
              <a:rPr lang="fr-FR" dirty="0">
                <a:solidFill>
                  <a:srgbClr val="C00000"/>
                </a:solidFill>
                <a:latin typeface="Century Gothic" panose="020B0502020202020204" pitchFamily="34" charset="0"/>
              </a:rPr>
              <a:t> by </a:t>
            </a:r>
            <a:r>
              <a:rPr lang="fr-FR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coating</a:t>
            </a:r>
            <a:r>
              <a:rPr lang="fr-FR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layers</a:t>
            </a:r>
            <a:r>
              <a:rPr lang="fr-FR" dirty="0">
                <a:solidFill>
                  <a:srgbClr val="C00000"/>
                </a:solidFill>
                <a:latin typeface="Century Gothic" panose="020B0502020202020204" pitchFamily="34" charset="0"/>
              </a:rPr>
              <a:t> interface.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C00000"/>
                </a:solidFill>
                <a:latin typeface="Century Gothic" panose="020B0502020202020204" pitchFamily="34" charset="0"/>
              </a:rPr>
              <a:t>Collaboration </a:t>
            </a:r>
            <a:r>
              <a:rPr lang="fr-FR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with</a:t>
            </a:r>
            <a:r>
              <a:rPr lang="fr-FR" dirty="0">
                <a:solidFill>
                  <a:srgbClr val="C00000"/>
                </a:solidFill>
                <a:latin typeface="Century Gothic" panose="020B0502020202020204" pitchFamily="34" charset="0"/>
              </a:rPr>
              <a:t> LMA (</a:t>
            </a:r>
            <a:r>
              <a:rPr lang="fr-FR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mirror</a:t>
            </a:r>
            <a:r>
              <a:rPr lang="fr-FR" dirty="0">
                <a:solidFill>
                  <a:srgbClr val="C00000"/>
                </a:solidFill>
                <a:latin typeface="Century Gothic" panose="020B0502020202020204" pitchFamily="34" charset="0"/>
              </a:rPr>
              <a:t>  </a:t>
            </a:r>
            <a:r>
              <a:rPr lang="fr-FR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samples</a:t>
            </a:r>
            <a:r>
              <a:rPr lang="fr-FR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with</a:t>
            </a:r>
            <a:r>
              <a:rPr lang="fr-FR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different</a:t>
            </a:r>
            <a:r>
              <a:rPr lang="fr-FR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number</a:t>
            </a:r>
            <a:r>
              <a:rPr lang="fr-FR" dirty="0">
                <a:solidFill>
                  <a:srgbClr val="C00000"/>
                </a:solidFill>
                <a:latin typeface="Century Gothic" panose="020B0502020202020204" pitchFamily="34" charset="0"/>
              </a:rPr>
              <a:t> of </a:t>
            </a:r>
            <a:r>
              <a:rPr lang="fr-FR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coating</a:t>
            </a:r>
            <a:r>
              <a:rPr lang="fr-FR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fr-FR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layers</a:t>
            </a:r>
            <a:r>
              <a:rPr lang="fr-FR" dirty="0">
                <a:solidFill>
                  <a:srgbClr val="C00000"/>
                </a:solidFill>
                <a:latin typeface="Century Gothic" panose="020B0502020202020204" pitchFamily="34" charset="0"/>
              </a:rPr>
              <a:t>)  et LAUM  (simulations)</a:t>
            </a:r>
            <a:r>
              <a:rPr lang="fr-FR" dirty="0">
                <a:solidFill>
                  <a:srgbClr val="C0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C</a:t>
            </a:r>
            <a:r>
              <a:rPr lang="fr-FR" dirty="0">
                <a:solidFill>
                  <a:srgbClr val="C00000"/>
                </a:solidFill>
                <a:latin typeface="Century Gothic" panose="020B0502020202020204" pitchFamily="34" charset="0"/>
              </a:rPr>
              <a:t>ommun </a:t>
            </a:r>
            <a:r>
              <a:rPr lang="fr-FR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internship</a:t>
            </a:r>
            <a:r>
              <a:rPr lang="fr-FR" dirty="0">
                <a:solidFill>
                  <a:srgbClr val="C00000"/>
                </a:solidFill>
                <a:latin typeface="Century Gothic" panose="020B0502020202020204" pitchFamily="34" charset="0"/>
              </a:rPr>
              <a:t> in </a:t>
            </a:r>
            <a:r>
              <a:rPr lang="fr-FR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summer</a:t>
            </a:r>
            <a:r>
              <a:rPr lang="fr-FR" dirty="0">
                <a:solidFill>
                  <a:srgbClr val="C00000"/>
                </a:solidFill>
                <a:latin typeface="Century Gothic" panose="020B0502020202020204" pitchFamily="34" charset="0"/>
              </a:rPr>
              <a:t> 2025. </a:t>
            </a:r>
          </a:p>
        </p:txBody>
      </p:sp>
    </p:spTree>
    <p:extLst>
      <p:ext uri="{BB962C8B-B14F-4D97-AF65-F5344CB8AC3E}">
        <p14:creationId xmlns:p14="http://schemas.microsoft.com/office/powerpoint/2010/main" val="3239965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CA6A1-237D-DE7A-E8B2-4A92FD56F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CE65BBE-1AB3-69B2-4730-3065AFBDD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3C290-9C72-44E6-B4F0-24B6986993B6}" type="slidenum">
              <a:rPr lang="fr-FR" smtClean="0"/>
              <a:t>18</a:t>
            </a:fld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75D9EE-649C-F5E9-1066-74254C0F0D9F}"/>
              </a:ext>
            </a:extLst>
          </p:cNvPr>
          <p:cNvSpPr/>
          <p:nvPr/>
        </p:nvSpPr>
        <p:spPr>
          <a:xfrm>
            <a:off x="453542" y="98170"/>
            <a:ext cx="34275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PI: future plans</a:t>
            </a:r>
            <a:endParaRPr lang="en-GB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D57B2B6-DE18-CE4E-C87E-DE3A526618EB}"/>
              </a:ext>
            </a:extLst>
          </p:cNvPr>
          <p:cNvCxnSpPr>
            <a:cxnSpLocks/>
          </p:cNvCxnSpPr>
          <p:nvPr/>
        </p:nvCxnSpPr>
        <p:spPr>
          <a:xfrm flipV="1">
            <a:off x="0" y="756272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1F424ED-1182-4497-AE13-D4E179F6E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ET-FRANCE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68AB56F-B3E8-802B-8AC5-43CC256EBB2C}"/>
              </a:ext>
            </a:extLst>
          </p:cNvPr>
          <p:cNvSpPr txBox="1"/>
          <p:nvPr/>
        </p:nvSpPr>
        <p:spPr>
          <a:xfrm>
            <a:off x="272392" y="1249501"/>
            <a:ext cx="1121168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Mirror’s axisymmetric mode measurement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Measurements of more complex modes with the 2D deflection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In  collaboration  with LAUM and  LMA :  </a:t>
            </a:r>
            <a:r>
              <a:rPr lang="en-GB" sz="2000" b="1" dirty="0">
                <a:latin typeface="Century Gothic" panose="020B0502020202020204" pitchFamily="34" charset="0"/>
              </a:rPr>
              <a:t>PI passive mitigation by dissipative coatings</a:t>
            </a:r>
            <a:r>
              <a:rPr lang="en-GB" sz="2000" dirty="0">
                <a:latin typeface="Century Gothic" panose="020B0502020202020204" pitchFamily="34" charset="0"/>
              </a:rPr>
              <a:t> applied on the rear surface of the mirrors to reduce Q factor of </a:t>
            </a:r>
            <a:r>
              <a:rPr lang="en-US" sz="2000" dirty="0">
                <a:latin typeface="Century Gothic" panose="020B0502020202020204" pitchFamily="34" charset="0"/>
              </a:rPr>
              <a:t>the mechanical modes which potentially can trigger a parametric instability </a:t>
            </a:r>
            <a:r>
              <a:rPr lang="en-GB" sz="2000" dirty="0">
                <a:latin typeface="Century Gothic" panose="020B0502020202020204" pitchFamily="34" charset="0"/>
                <a:sym typeface="Wingdings" panose="05000000000000000000" pitchFamily="2" charset="2"/>
              </a:rPr>
              <a:t>  Application </a:t>
            </a:r>
            <a:r>
              <a:rPr lang="en-GB" sz="2000" dirty="0">
                <a:latin typeface="Century Gothic" panose="020B0502020202020204" pitchFamily="34" charset="0"/>
              </a:rPr>
              <a:t>ANR 2026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endParaRPr lang="fr-FR" sz="2000" dirty="0">
              <a:latin typeface="Century Gothic" panose="020B0502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7C7029C-4321-3F7A-8C92-DB55FF4BA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793" y="1207294"/>
            <a:ext cx="1373161" cy="124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85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689BC80-E791-4032-B52C-F5AC1B572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3C290-9C72-44E6-B4F0-24B6986993B6}" type="slidenum">
              <a:rPr lang="fr-FR" smtClean="0"/>
              <a:t>19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B7B27A3-BF8D-456E-9852-D31EFC14A16B}"/>
              </a:ext>
            </a:extLst>
          </p:cNvPr>
          <p:cNvSpPr txBox="1"/>
          <p:nvPr/>
        </p:nvSpPr>
        <p:spPr>
          <a:xfrm>
            <a:off x="219983" y="35176"/>
            <a:ext cx="2890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Conclusions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ED4523B-8B3E-4947-817E-A0120AB87CC9}"/>
              </a:ext>
            </a:extLst>
          </p:cNvPr>
          <p:cNvSpPr txBox="1"/>
          <p:nvPr/>
        </p:nvSpPr>
        <p:spPr>
          <a:xfrm>
            <a:off x="336481" y="1327838"/>
            <a:ext cx="111431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E0399CB9-20F7-F8DC-F144-35B69F8E40D1}"/>
              </a:ext>
            </a:extLst>
          </p:cNvPr>
          <p:cNvCxnSpPr>
            <a:cxnSpLocks/>
          </p:cNvCxnSpPr>
          <p:nvPr/>
        </p:nvCxnSpPr>
        <p:spPr>
          <a:xfrm flipV="1">
            <a:off x="0" y="681507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98EDC23-AE5A-B7BC-FAF5-59718A703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ET-FRANCE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182D576-4701-CB9C-9B7B-7F5E1E122503}"/>
              </a:ext>
            </a:extLst>
          </p:cNvPr>
          <p:cNvSpPr txBox="1"/>
          <p:nvPr/>
        </p:nvSpPr>
        <p:spPr>
          <a:xfrm>
            <a:off x="509093" y="3621948"/>
            <a:ext cx="113464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Century Gothic" panose="020B0502020202020204" pitchFamily="34" charset="0"/>
              </a:rPr>
              <a:t>Les instabilités </a:t>
            </a:r>
            <a:r>
              <a:rPr lang="fr-FR" sz="2000" dirty="0" err="1">
                <a:latin typeface="Century Gothic" panose="020B0502020202020204" pitchFamily="34" charset="0"/>
              </a:rPr>
              <a:t>parametriques</a:t>
            </a:r>
            <a:r>
              <a:rPr lang="fr-FR" sz="2000" dirty="0">
                <a:latin typeface="Century Gothic" panose="020B0502020202020204" pitchFamily="34" charset="0"/>
              </a:rPr>
              <a:t> doivent être contrôlées dans ET,  une combinaison de technique d’atténuation peut être utilisée.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Century Gothic" panose="020B0502020202020204" pitchFamily="34" charset="0"/>
              </a:rPr>
              <a:t>Notre  équipe à </a:t>
            </a:r>
            <a:r>
              <a:rPr lang="fr-FR" sz="2000" dirty="0" err="1">
                <a:latin typeface="Century Gothic" panose="020B0502020202020204" pitchFamily="34" charset="0"/>
              </a:rPr>
              <a:t>Artemis</a:t>
            </a:r>
            <a:r>
              <a:rPr lang="fr-FR" sz="2000" dirty="0">
                <a:latin typeface="Century Gothic" panose="020B0502020202020204" pitchFamily="34" charset="0"/>
              </a:rPr>
              <a:t> travaille à un système d’atténuation actif par pression de radiation.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Century Gothic" panose="020B0502020202020204" pitchFamily="34" charset="0"/>
              </a:rPr>
              <a:t>Collaboration LMA/LAUM/</a:t>
            </a:r>
            <a:r>
              <a:rPr lang="fr-FR" sz="2000" dirty="0" err="1">
                <a:latin typeface="Century Gothic" panose="020B0502020202020204" pitchFamily="34" charset="0"/>
              </a:rPr>
              <a:t>Artemis</a:t>
            </a:r>
            <a:r>
              <a:rPr lang="fr-FR" sz="2000" dirty="0">
                <a:latin typeface="Century Gothic" panose="020B0502020202020204" pitchFamily="34" charset="0"/>
              </a:rPr>
              <a:t> veut explorer l’idée d’une technique passive par dépôt de </a:t>
            </a:r>
            <a:r>
              <a:rPr lang="fr-FR" sz="2000" dirty="0" err="1">
                <a:latin typeface="Century Gothic" panose="020B0502020202020204" pitchFamily="34" charset="0"/>
              </a:rPr>
              <a:t>coatings</a:t>
            </a:r>
            <a:r>
              <a:rPr lang="fr-FR" sz="2000" dirty="0">
                <a:latin typeface="Century Gothic" panose="020B0502020202020204" pitchFamily="34" charset="0"/>
              </a:rPr>
              <a:t> dissipatifs sur la face arrière des miroirs.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A2EED72-A25B-D64D-917E-3AA8DF97F03F}"/>
              </a:ext>
            </a:extLst>
          </p:cNvPr>
          <p:cNvSpPr txBox="1"/>
          <p:nvPr/>
        </p:nvSpPr>
        <p:spPr>
          <a:xfrm>
            <a:off x="509093" y="1154367"/>
            <a:ext cx="113464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Century Gothic" panose="020B0502020202020204" pitchFamily="34" charset="0"/>
              </a:rPr>
              <a:t>Le  </a:t>
            </a:r>
            <a:r>
              <a:rPr lang="fr-FR" sz="2000" dirty="0" err="1">
                <a:latin typeface="Century Gothic" panose="020B0502020202020204" pitchFamily="34" charset="0"/>
              </a:rPr>
              <a:t>baseline</a:t>
            </a:r>
            <a:r>
              <a:rPr lang="fr-FR" sz="2000" dirty="0">
                <a:latin typeface="Century Gothic" panose="020B0502020202020204" pitchFamily="34" charset="0"/>
              </a:rPr>
              <a:t> design des lasers pour ET prévoit l’utilisation d’amplificateurs fibrés, les prototypes à AEI (Hanovre) doivent encore atteindre les performances requises  par 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Century Gothic" panose="020B0502020202020204" pitchFamily="34" charset="0"/>
              </a:rPr>
              <a:t>Notre équipe a commencé des activités R&amp;D sur des sources diodes à cavité externe et sur les amplis fibrés.   </a:t>
            </a:r>
          </a:p>
        </p:txBody>
      </p:sp>
    </p:spTree>
    <p:extLst>
      <p:ext uri="{BB962C8B-B14F-4D97-AF65-F5344CB8AC3E}">
        <p14:creationId xmlns:p14="http://schemas.microsoft.com/office/powerpoint/2010/main" val="4282228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230400-D884-01DD-4B3C-F9F71B2D23AA}"/>
              </a:ext>
            </a:extLst>
          </p:cNvPr>
          <p:cNvSpPr/>
          <p:nvPr/>
        </p:nvSpPr>
        <p:spPr>
          <a:xfrm>
            <a:off x="453542" y="98170"/>
            <a:ext cx="11352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Plan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B603AC23-AA8A-34BF-BC48-62E3DB11228D}"/>
              </a:ext>
            </a:extLst>
          </p:cNvPr>
          <p:cNvCxnSpPr>
            <a:cxnSpLocks/>
          </p:cNvCxnSpPr>
          <p:nvPr/>
        </p:nvCxnSpPr>
        <p:spPr>
          <a:xfrm flipV="1">
            <a:off x="0" y="756272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2490A78-0B13-29E9-B03D-015DFD82C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ET-FRANCE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1B0AD9-9534-9036-2083-6CF76B18A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EDAA-0F82-4C90-BAA5-82B20EA90532}" type="slidenum">
              <a:rPr lang="fr-FR" smtClean="0"/>
              <a:t>2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8EBBE1B-39C3-0CB5-934C-6CAEE229F880}"/>
              </a:ext>
            </a:extLst>
          </p:cNvPr>
          <p:cNvSpPr txBox="1"/>
          <p:nvPr/>
        </p:nvSpPr>
        <p:spPr>
          <a:xfrm>
            <a:off x="655640" y="1488127"/>
            <a:ext cx="106285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Century Gothic" panose="020B0502020202020204" pitchFamily="34" charset="0"/>
              </a:rPr>
              <a:t>ET Laser </a:t>
            </a:r>
            <a:r>
              <a:rPr lang="fr-FR" sz="2400" dirty="0" err="1">
                <a:latin typeface="Century Gothic" panose="020B0502020202020204" pitchFamily="34" charset="0"/>
              </a:rPr>
              <a:t>baseline</a:t>
            </a:r>
            <a:r>
              <a:rPr lang="fr-FR" sz="2400" dirty="0">
                <a:latin typeface="Century Gothic" panose="020B0502020202020204" pitchFamily="34" charset="0"/>
              </a:rPr>
              <a:t> 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Century Gothic" panose="020B0502020202020204" pitchFamily="34" charset="0"/>
              </a:rPr>
              <a:t>Besoins en R&amp;D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Century Gothic" panose="020B0502020202020204" pitchFamily="34" charset="0"/>
              </a:rPr>
              <a:t>R&amp;D laser à </a:t>
            </a:r>
            <a:r>
              <a:rPr lang="fr-FR" sz="2400" dirty="0" err="1">
                <a:latin typeface="Century Gothic" panose="020B0502020202020204" pitchFamily="34" charset="0"/>
              </a:rPr>
              <a:t>Artemis</a:t>
            </a:r>
            <a:r>
              <a:rPr lang="fr-FR" sz="2400" dirty="0">
                <a:latin typeface="Century Gothic" panose="020B0502020202020204" pitchFamily="34" charset="0"/>
              </a:rPr>
              <a:t> pour 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>
              <a:latin typeface="Century Gothic" panose="020B0502020202020204" pitchFamily="34" charset="0"/>
            </a:endParaRPr>
          </a:p>
          <a:p>
            <a:endParaRPr lang="fr-FR" sz="2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Century Gothic" panose="020B0502020202020204" pitchFamily="34" charset="0"/>
              </a:rPr>
              <a:t>Instabilités Paramétriques: un frein à l’augmentation de la puissance </a:t>
            </a:r>
            <a:r>
              <a:rPr lang="fr-FR" sz="2400" dirty="0" err="1">
                <a:latin typeface="Century Gothic" panose="020B0502020202020204" pitchFamily="34" charset="0"/>
              </a:rPr>
              <a:t>intracavité</a:t>
            </a:r>
            <a:endParaRPr lang="fr-FR" sz="2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Century Gothic" panose="020B0502020202020204" pitchFamily="34" charset="0"/>
              </a:rPr>
              <a:t>Techniques d’atténuation des instabilités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Century Gothic" panose="020B0502020202020204" pitchFamily="34" charset="0"/>
              </a:rPr>
              <a:t>Programme à </a:t>
            </a:r>
            <a:r>
              <a:rPr lang="fr-FR" sz="2400" dirty="0" err="1">
                <a:latin typeface="Century Gothic" panose="020B0502020202020204" pitchFamily="34" charset="0"/>
              </a:rPr>
              <a:t>Artemis</a:t>
            </a:r>
            <a:r>
              <a:rPr lang="fr-FR" sz="2400" dirty="0">
                <a:latin typeface="Century Gothic" panose="020B0502020202020204" pitchFamily="34" charset="0"/>
              </a:rPr>
              <a:t>: atténuation active par pression de radiation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Century Gothic" panose="020B0502020202020204" pitchFamily="34" charset="0"/>
              </a:rPr>
              <a:t>Projet en cours et plans pour le futur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Century Gothic" panose="020B050202020202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949602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9EDE1B3-7EB4-7EF6-E0E6-F9C3CF523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ET-FRANCE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EFF5980-1891-E493-6DD0-11C992E9D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3C290-9C72-44E6-B4F0-24B6986993B6}" type="slidenum">
              <a:rPr lang="fr-FR" smtClean="0"/>
              <a:t>20</a:t>
            </a:fld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7F1D29E-9975-1D0E-14D8-7B4AB43CF664}"/>
              </a:ext>
            </a:extLst>
          </p:cNvPr>
          <p:cNvSpPr txBox="1"/>
          <p:nvPr/>
        </p:nvSpPr>
        <p:spPr>
          <a:xfrm>
            <a:off x="4772318" y="2782669"/>
            <a:ext cx="2834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Spare</a:t>
            </a:r>
            <a:r>
              <a:rPr lang="fr-FR" sz="3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 slides</a:t>
            </a:r>
          </a:p>
        </p:txBody>
      </p:sp>
    </p:spTree>
    <p:extLst>
      <p:ext uri="{BB962C8B-B14F-4D97-AF65-F5344CB8AC3E}">
        <p14:creationId xmlns:p14="http://schemas.microsoft.com/office/powerpoint/2010/main" val="811529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15211-402A-F1D1-BE62-19F92076A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F2D07A8-F4C3-21B4-B6CA-3534297A2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3C290-9C72-44E6-B4F0-24B6986993B6}" type="slidenum">
              <a:rPr lang="fr-FR" smtClean="0"/>
              <a:t>21</a:t>
            </a:fld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13E17C-91AB-F1D4-06DC-C82AFA128811}"/>
              </a:ext>
            </a:extLst>
          </p:cNvPr>
          <p:cNvSpPr/>
          <p:nvPr/>
        </p:nvSpPr>
        <p:spPr>
          <a:xfrm>
            <a:off x="453542" y="98170"/>
            <a:ext cx="6211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Table-top </a:t>
            </a:r>
            <a:r>
              <a:rPr lang="fr-FR" sz="3600" b="1" dirty="0" err="1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cavity</a:t>
            </a:r>
            <a:r>
              <a:rPr lang="fr-FR" sz="36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fr-FR" sz="3600" b="1" dirty="0" err="1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hosting</a:t>
            </a:r>
            <a:r>
              <a:rPr lang="fr-FR" sz="36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 PI </a:t>
            </a:r>
            <a:endParaRPr lang="en-GB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CDAD1878-FDCE-F95B-A497-75F8D81FEBEB}"/>
              </a:ext>
            </a:extLst>
          </p:cNvPr>
          <p:cNvCxnSpPr>
            <a:cxnSpLocks/>
          </p:cNvCxnSpPr>
          <p:nvPr/>
        </p:nvCxnSpPr>
        <p:spPr>
          <a:xfrm flipV="1">
            <a:off x="0" y="756272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2BD2758-FC2B-86C4-E54B-95F31D6C9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ET-FRANCE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D1414C5-B944-1319-580B-95CAF680A651}"/>
              </a:ext>
            </a:extLst>
          </p:cNvPr>
          <p:cNvSpPr txBox="1"/>
          <p:nvPr/>
        </p:nvSpPr>
        <p:spPr>
          <a:xfrm>
            <a:off x="154407" y="1013527"/>
            <a:ext cx="602824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Movable mirror: a suspended macroscopic mirror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In meter-scale stable cavities, the typical frequency difference between optical high-order modes is high (10-200 MHz) compared to the GW detectors </a:t>
            </a:r>
          </a:p>
          <a:p>
            <a:r>
              <a:rPr lang="en-GB" dirty="0">
                <a:latin typeface="Century Gothic" panose="020B0502020202020204" pitchFamily="34" charset="0"/>
                <a:sym typeface="Wingdings" panose="05000000000000000000" pitchFamily="2" charset="2"/>
              </a:rPr>
              <a:t>	 </a:t>
            </a:r>
            <a:r>
              <a:rPr lang="en-GB" dirty="0">
                <a:latin typeface="Century Gothic" panose="020B0502020202020204" pitchFamily="34" charset="0"/>
              </a:rPr>
              <a:t>the frequency matching between 	optical and mechanical mode	frequencies will occur for high order 	mechanical modes.</a:t>
            </a:r>
          </a:p>
          <a:p>
            <a:r>
              <a:rPr lang="en-GB" dirty="0">
                <a:latin typeface="Century Gothic" panose="020B0502020202020204" pitchFamily="34" charset="0"/>
                <a:sym typeface="Wingdings" panose="05000000000000000000" pitchFamily="2" charset="2"/>
              </a:rPr>
              <a:t>	 The spatial overlap might be difficult</a:t>
            </a:r>
            <a:endParaRPr lang="en-GB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entury Gothic" panose="020B0502020202020204" pitchFamily="34" charset="0"/>
            </a:endParaRPr>
          </a:p>
          <a:p>
            <a:endParaRPr lang="fr-FR" dirty="0">
              <a:latin typeface="Century Gothic" panose="020B0502020202020204" pitchFamily="34" charset="0"/>
            </a:endParaRP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A24D15E0-85A3-E577-6265-5009062BE66A}"/>
              </a:ext>
            </a:extLst>
          </p:cNvPr>
          <p:cNvGrpSpPr/>
          <p:nvPr/>
        </p:nvGrpSpPr>
        <p:grpSpPr>
          <a:xfrm>
            <a:off x="6029420" y="1704382"/>
            <a:ext cx="6765516" cy="3653732"/>
            <a:chOff x="2250558" y="1370259"/>
            <a:chExt cx="6765516" cy="365373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EB1BFD0-26E3-DE2D-BFBF-D4F7E458D63E}"/>
                </a:ext>
              </a:extLst>
            </p:cNvPr>
            <p:cNvSpPr/>
            <p:nvPr/>
          </p:nvSpPr>
          <p:spPr>
            <a:xfrm>
              <a:off x="2637300" y="2268805"/>
              <a:ext cx="5715130" cy="159640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AA47165-15E2-3279-ECF0-B5B6B3914129}"/>
                </a:ext>
              </a:extLst>
            </p:cNvPr>
            <p:cNvSpPr/>
            <p:nvPr/>
          </p:nvSpPr>
          <p:spPr>
            <a:xfrm>
              <a:off x="2799646" y="2439677"/>
              <a:ext cx="5411667" cy="1216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96C70D10-4942-BDF7-8A2C-C3FD055FA5AE}"/>
                </a:ext>
              </a:extLst>
            </p:cNvPr>
            <p:cNvSpPr txBox="1"/>
            <p:nvPr/>
          </p:nvSpPr>
          <p:spPr>
            <a:xfrm>
              <a:off x="3038977" y="3844373"/>
              <a:ext cx="1412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Mirror Mass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A76B53A9-10F6-1860-905B-051FA8FDE3F1}"/>
                </a:ext>
              </a:extLst>
            </p:cNvPr>
            <p:cNvSpPr txBox="1"/>
            <p:nvPr/>
          </p:nvSpPr>
          <p:spPr>
            <a:xfrm>
              <a:off x="2250558" y="1690086"/>
              <a:ext cx="2438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Mirror </a:t>
              </a:r>
              <a:r>
                <a:rPr kumimoji="0" lang="fr-F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Quality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Factor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67C1C7E8-86B9-599E-3D35-0C4CDA2CB0D8}"/>
                </a:ext>
              </a:extLst>
            </p:cNvPr>
            <p:cNvSpPr txBox="1"/>
            <p:nvPr/>
          </p:nvSpPr>
          <p:spPr>
            <a:xfrm>
              <a:off x="4332208" y="4208928"/>
              <a:ext cx="15343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Mechanical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frequency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071E8470-D16F-74DE-6397-F5433D5B7E4A}"/>
                </a:ext>
              </a:extLst>
            </p:cNvPr>
            <p:cNvSpPr txBox="1"/>
            <p:nvPr/>
          </p:nvSpPr>
          <p:spPr>
            <a:xfrm>
              <a:off x="4273798" y="1370259"/>
              <a:ext cx="18201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dirty="0">
                  <a:solidFill>
                    <a:prstClr val="black"/>
                  </a:solidFill>
                  <a:latin typeface="Calibri" panose="020F0502020204030204"/>
                </a:rPr>
                <a:t>Intra</a:t>
              </a:r>
              <a:r>
                <a:rPr kumimoji="0" lang="fr-F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cavity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power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78B292F-2D91-0095-1397-17689486A4E0}"/>
                </a:ext>
              </a:extLst>
            </p:cNvPr>
            <p:cNvSpPr/>
            <p:nvPr/>
          </p:nvSpPr>
          <p:spPr>
            <a:xfrm>
              <a:off x="5626969" y="1735106"/>
              <a:ext cx="305532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92606"/>
                  </a:solidFill>
                  <a:effectLst/>
                  <a:uLnTx/>
                  <a:uFillTx/>
                  <a:latin typeface="Helvetica-Light"/>
                  <a:ea typeface="+mn-ea"/>
                  <a:cs typeface="+mn-cs"/>
                </a:rPr>
                <a:t>Geometrical</a:t>
              </a:r>
              <a:r>
                <a:rPr kumimoji="0" lang="fr-FR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C92606"/>
                  </a:solidFill>
                  <a:effectLst/>
                  <a:uLnTx/>
                  <a:uFillTx/>
                  <a:latin typeface="Helvetica-Light"/>
                  <a:ea typeface="+mn-ea"/>
                  <a:cs typeface="+mn-cs"/>
                </a:rPr>
                <a:t> </a:t>
              </a:r>
              <a:r>
                <a:rPr kumimoji="0" lang="fr-FR" sz="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92606"/>
                  </a:solidFill>
                  <a:effectLst/>
                  <a:uLnTx/>
                  <a:uFillTx/>
                  <a:latin typeface="Helvetica-Light"/>
                  <a:ea typeface="+mn-ea"/>
                  <a:cs typeface="+mn-cs"/>
                </a:rPr>
                <a:t>Overlap</a:t>
              </a:r>
              <a:r>
                <a:rPr kumimoji="0" lang="fr-FR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C92606"/>
                  </a:solidFill>
                  <a:effectLst/>
                  <a:uLnTx/>
                  <a:uFillTx/>
                  <a:latin typeface="Helvetica-Light"/>
                  <a:ea typeface="+mn-ea"/>
                  <a:cs typeface="+mn-cs"/>
                </a:rPr>
                <a:t> coefficient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92606"/>
                  </a:solidFill>
                  <a:effectLst/>
                  <a:uLnTx/>
                  <a:uFillTx/>
                  <a:latin typeface="Helvetica-Light"/>
                  <a:ea typeface="+mn-ea"/>
                  <a:cs typeface="+mn-cs"/>
                </a:rPr>
                <a:t>With</a:t>
              </a:r>
              <a:r>
                <a:rPr kumimoji="0" lang="fr-FR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C92606"/>
                  </a:solidFill>
                  <a:effectLst/>
                  <a:uLnTx/>
                  <a:uFillTx/>
                  <a:latin typeface="Helvetica-Light"/>
                  <a:ea typeface="+mn-ea"/>
                  <a:cs typeface="+mn-cs"/>
                </a:rPr>
                <a:t> the  </a:t>
              </a:r>
              <a:r>
                <a:rPr kumimoji="0" lang="fr-FR" sz="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92606"/>
                  </a:solidFill>
                  <a:effectLst/>
                  <a:uLnTx/>
                  <a:uFillTx/>
                  <a:latin typeface="Helvetica-Light"/>
                  <a:ea typeface="+mn-ea"/>
                  <a:cs typeface="+mn-cs"/>
                </a:rPr>
                <a:t>n</a:t>
              </a:r>
              <a:r>
                <a:rPr kumimoji="0" lang="fr-FR" sz="1500" b="0" i="0" u="none" strike="noStrike" kern="1200" cap="none" spc="0" normalizeH="0" baseline="30000" noProof="0" dirty="0" err="1">
                  <a:ln>
                    <a:noFill/>
                  </a:ln>
                  <a:solidFill>
                    <a:srgbClr val="C92606"/>
                  </a:solidFill>
                  <a:effectLst/>
                  <a:uLnTx/>
                  <a:uFillTx/>
                  <a:latin typeface="Helvetica-Light"/>
                  <a:ea typeface="+mn-ea"/>
                  <a:cs typeface="+mn-cs"/>
                </a:rPr>
                <a:t>th</a:t>
              </a:r>
              <a:r>
                <a:rPr kumimoji="0" lang="fr-FR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C92606"/>
                  </a:solidFill>
                  <a:effectLst/>
                  <a:uLnTx/>
                  <a:uFillTx/>
                  <a:latin typeface="Helvetica-Light"/>
                  <a:ea typeface="+mn-ea"/>
                  <a:cs typeface="+mn-cs"/>
                </a:rPr>
                <a:t> </a:t>
              </a:r>
              <a:r>
                <a:rPr kumimoji="0" lang="fr-FR" sz="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92606"/>
                  </a:solidFill>
                  <a:effectLst/>
                  <a:uLnTx/>
                  <a:uFillTx/>
                  <a:latin typeface="Helvetica-Light"/>
                  <a:ea typeface="+mn-ea"/>
                  <a:cs typeface="+mn-cs"/>
                </a:rPr>
                <a:t>optical</a:t>
              </a:r>
              <a:r>
                <a:rPr kumimoji="0" lang="fr-FR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C92606"/>
                  </a:solidFill>
                  <a:effectLst/>
                  <a:uLnTx/>
                  <a:uFillTx/>
                  <a:latin typeface="Helvetica-Light"/>
                  <a:ea typeface="+mn-ea"/>
                  <a:cs typeface="+mn-cs"/>
                </a:rPr>
                <a:t> Mode</a:t>
              </a:r>
              <a:endPara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0" name="Connecteur droit avec flèche 29">
              <a:extLst>
                <a:ext uri="{FF2B5EF4-FFF2-40B4-BE49-F238E27FC236}">
                  <a16:creationId xmlns:a16="http://schemas.microsoft.com/office/drawing/2014/main" id="{C17A0FEE-FB4C-9FC9-E3B6-2102B59CC41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26239" y="3465531"/>
              <a:ext cx="214073" cy="10644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56D8B783-58D3-CDD4-7DB0-BDEEDB39A71C}"/>
                </a:ext>
              </a:extLst>
            </p:cNvPr>
            <p:cNvSpPr txBox="1"/>
            <p:nvPr/>
          </p:nvSpPr>
          <p:spPr>
            <a:xfrm>
              <a:off x="5737612" y="4654659"/>
              <a:ext cx="3278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Sum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over all </a:t>
              </a:r>
              <a:r>
                <a:rPr kumimoji="0" lang="fr-F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optical</a:t>
              </a: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modes 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AE678BC-22FF-D967-9EB6-B764C7FA8ADC}"/>
                </a:ext>
              </a:extLst>
            </p:cNvPr>
            <p:cNvSpPr/>
            <p:nvPr/>
          </p:nvSpPr>
          <p:spPr>
            <a:xfrm>
              <a:off x="7618987" y="2942765"/>
              <a:ext cx="457176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,N 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FBA568E-CABD-42F7-4B80-3405E1F091B3}"/>
                </a:ext>
              </a:extLst>
            </p:cNvPr>
            <p:cNvSpPr/>
            <p:nvPr/>
          </p:nvSpPr>
          <p:spPr>
            <a:xfrm>
              <a:off x="5852425" y="3188532"/>
              <a:ext cx="360996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 </a:t>
              </a:r>
            </a:p>
          </p:txBody>
        </p:sp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CC910193-BFFC-4B1A-FAD0-25E2FA378FB2}"/>
                </a:ext>
              </a:extLst>
            </p:cNvPr>
            <p:cNvGrpSpPr/>
            <p:nvPr/>
          </p:nvGrpSpPr>
          <p:grpSpPr>
            <a:xfrm>
              <a:off x="2867153" y="2292521"/>
              <a:ext cx="5140514" cy="1369192"/>
              <a:chOff x="1343152" y="2292521"/>
              <a:chExt cx="5140514" cy="1369192"/>
            </a:xfrm>
          </p:grpSpPr>
          <p:grpSp>
            <p:nvGrpSpPr>
              <p:cNvPr id="39" name="Groupe 38">
                <a:extLst>
                  <a:ext uri="{FF2B5EF4-FFF2-40B4-BE49-F238E27FC236}">
                    <a16:creationId xmlns:a16="http://schemas.microsoft.com/office/drawing/2014/main" id="{8B1176AF-4940-2BFC-FC4A-8BB919A4D520}"/>
                  </a:ext>
                </a:extLst>
              </p:cNvPr>
              <p:cNvGrpSpPr/>
              <p:nvPr/>
            </p:nvGrpSpPr>
            <p:grpSpPr>
              <a:xfrm>
                <a:off x="1343152" y="2292521"/>
                <a:ext cx="5140514" cy="1369192"/>
                <a:chOff x="1343152" y="2292521"/>
                <a:chExt cx="5140514" cy="1369192"/>
              </a:xfrm>
            </p:grpSpPr>
            <p:grpSp>
              <p:nvGrpSpPr>
                <p:cNvPr id="41" name="Groupe 40">
                  <a:extLst>
                    <a:ext uri="{FF2B5EF4-FFF2-40B4-BE49-F238E27FC236}">
                      <a16:creationId xmlns:a16="http://schemas.microsoft.com/office/drawing/2014/main" id="{593F2A39-7793-02F3-7156-64C3404F8928}"/>
                    </a:ext>
                  </a:extLst>
                </p:cNvPr>
                <p:cNvGrpSpPr/>
                <p:nvPr/>
              </p:nvGrpSpPr>
              <p:grpSpPr>
                <a:xfrm>
                  <a:off x="1849354" y="2292521"/>
                  <a:ext cx="4634312" cy="1369192"/>
                  <a:chOff x="1849354" y="2292521"/>
                  <a:chExt cx="4634312" cy="1369192"/>
                </a:xfrm>
              </p:grpSpPr>
              <p:grpSp>
                <p:nvGrpSpPr>
                  <p:cNvPr id="46" name="Groupe 45">
                    <a:extLst>
                      <a:ext uri="{FF2B5EF4-FFF2-40B4-BE49-F238E27FC236}">
                        <a16:creationId xmlns:a16="http://schemas.microsoft.com/office/drawing/2014/main" id="{8CEBE8A4-A566-ADA9-0F36-C2C29189BE80}"/>
                      </a:ext>
                    </a:extLst>
                  </p:cNvPr>
                  <p:cNvGrpSpPr/>
                  <p:nvPr/>
                </p:nvGrpSpPr>
                <p:grpSpPr>
                  <a:xfrm>
                    <a:off x="1849354" y="2292521"/>
                    <a:ext cx="4634312" cy="1369192"/>
                    <a:chOff x="2452687" y="2895417"/>
                    <a:chExt cx="6179082" cy="1825588"/>
                  </a:xfrm>
                </p:grpSpPr>
                <p:grpSp>
                  <p:nvGrpSpPr>
                    <p:cNvPr id="50" name="Groupe 49">
                      <a:extLst>
                        <a:ext uri="{FF2B5EF4-FFF2-40B4-BE49-F238E27FC236}">
                          <a16:creationId xmlns:a16="http://schemas.microsoft.com/office/drawing/2014/main" id="{E49430D8-1102-C263-4CF8-C77749BB108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52687" y="2895417"/>
                      <a:ext cx="6179082" cy="1825588"/>
                      <a:chOff x="2452687" y="2895417"/>
                      <a:chExt cx="6179082" cy="1825588"/>
                    </a:xfrm>
                  </p:grpSpPr>
                  <p:grpSp>
                    <p:nvGrpSpPr>
                      <p:cNvPr id="52" name="Groupe 51">
                        <a:extLst>
                          <a:ext uri="{FF2B5EF4-FFF2-40B4-BE49-F238E27FC236}">
                            <a16:creationId xmlns:a16="http://schemas.microsoft.com/office/drawing/2014/main" id="{A9B396D5-B14F-BC18-D723-AAE2D663867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452687" y="2895417"/>
                        <a:ext cx="6179082" cy="1825588"/>
                        <a:chOff x="2452687" y="2895417"/>
                        <a:chExt cx="6179082" cy="1825588"/>
                      </a:xfrm>
                    </p:grpSpPr>
                    <p:grpSp>
                      <p:nvGrpSpPr>
                        <p:cNvPr id="54" name="Groupe 53">
                          <a:extLst>
                            <a:ext uri="{FF2B5EF4-FFF2-40B4-BE49-F238E27FC236}">
                              <a16:creationId xmlns:a16="http://schemas.microsoft.com/office/drawing/2014/main" id="{E405B4F7-91D4-25DF-3C8E-1DCEAB6B066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452687" y="3109651"/>
                          <a:ext cx="6124575" cy="1611354"/>
                          <a:chOff x="2519362" y="3074946"/>
                          <a:chExt cx="6124575" cy="1611354"/>
                        </a:xfrm>
                      </p:grpSpPr>
                      <p:pic>
                        <p:nvPicPr>
                          <p:cNvPr id="61" name="Image 60">
                            <a:extLst>
                              <a:ext uri="{FF2B5EF4-FFF2-40B4-BE49-F238E27FC236}">
                                <a16:creationId xmlns:a16="http://schemas.microsoft.com/office/drawing/2014/main" id="{76ED4857-4DE4-1888-FB25-8232BA88CD81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2519362" y="3228975"/>
                            <a:ext cx="6124575" cy="1295399"/>
                          </a:xfrm>
                          <a:prstGeom prst="rect">
                            <a:avLst/>
                          </a:prstGeom>
                        </p:spPr>
                      </p:pic>
                      <p:sp>
                        <p:nvSpPr>
                          <p:cNvPr id="62" name="Rectangle 61">
                            <a:extLst>
                              <a:ext uri="{FF2B5EF4-FFF2-40B4-BE49-F238E27FC236}">
                                <a16:creationId xmlns:a16="http://schemas.microsoft.com/office/drawing/2014/main" id="{6A2CE54D-E1D4-17E3-F894-7B72EA8B01C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059556" y="3133725"/>
                            <a:ext cx="45719" cy="45719"/>
                          </a:xfrm>
                          <a:prstGeom prst="rect">
                            <a:avLst/>
                          </a:prstGeom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fr-FR" sz="1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3" name="Rectangle 62">
                            <a:extLst>
                              <a:ext uri="{FF2B5EF4-FFF2-40B4-BE49-F238E27FC236}">
                                <a16:creationId xmlns:a16="http://schemas.microsoft.com/office/drawing/2014/main" id="{61DBC6E0-332D-CE6E-E2E6-A143833371B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810000" y="3074946"/>
                            <a:ext cx="1857374" cy="29690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fr-FR" sz="1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4" name="Rectangle 63">
                            <a:extLst>
                              <a:ext uri="{FF2B5EF4-FFF2-40B4-BE49-F238E27FC236}">
                                <a16:creationId xmlns:a16="http://schemas.microsoft.com/office/drawing/2014/main" id="{CCEA9434-FB8C-CB1F-2BF0-C2130B8DE6E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229100" y="4400550"/>
                            <a:ext cx="971551" cy="271023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fr-FR" sz="1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5" name="Rectangle 64">
                            <a:extLst>
                              <a:ext uri="{FF2B5EF4-FFF2-40B4-BE49-F238E27FC236}">
                                <a16:creationId xmlns:a16="http://schemas.microsoft.com/office/drawing/2014/main" id="{6ABA64B5-69EB-F9FC-5E61-6D4C75F48EC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133725" y="4238625"/>
                            <a:ext cx="971550" cy="4476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fr-FR" sz="1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6" name="Rectangle 65">
                            <a:extLst>
                              <a:ext uri="{FF2B5EF4-FFF2-40B4-BE49-F238E27FC236}">
                                <a16:creationId xmlns:a16="http://schemas.microsoft.com/office/drawing/2014/main" id="{BD3FFDD2-FA45-4792-B2A6-431A2D34267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429000" y="4238625"/>
                            <a:ext cx="630556" cy="38576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4572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fr-FR" sz="1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cxnSp>
                      <p:nvCxnSpPr>
                        <p:cNvPr id="55" name="Connecteur droit avec flèche 54">
                          <a:extLst>
                            <a:ext uri="{FF2B5EF4-FFF2-40B4-BE49-F238E27FC236}">
                              <a16:creationId xmlns:a16="http://schemas.microsoft.com/office/drawing/2014/main" id="{CDFE3BED-C5E4-5DAA-2168-0665BC2E8940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7292617" y="2895417"/>
                          <a:ext cx="153180" cy="693594"/>
                        </a:xfrm>
                        <a:prstGeom prst="straightConnector1">
                          <a:avLst/>
                        </a:prstGeom>
                        <a:ln>
                          <a:solidFill>
                            <a:srgbClr val="FF0000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6" name="Rectangle 55">
                          <a:extLst>
                            <a:ext uri="{FF2B5EF4-FFF2-40B4-BE49-F238E27FC236}">
                              <a16:creationId xmlns:a16="http://schemas.microsoft.com/office/drawing/2014/main" id="{26F9AF2B-0B9D-67CC-0C20-4274B53EB67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962276" y="3840675"/>
                          <a:ext cx="266700" cy="21688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fr-FR" sz="135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7" name="Rectangle 56">
                          <a:extLst>
                            <a:ext uri="{FF2B5EF4-FFF2-40B4-BE49-F238E27FC236}">
                              <a16:creationId xmlns:a16="http://schemas.microsoft.com/office/drawing/2014/main" id="{CE575908-8C87-FF5B-F2C7-7AE1AC61996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783164" y="4204131"/>
                          <a:ext cx="631669" cy="26208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fr-FR" sz="135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8" name="Rectangle 57">
                          <a:extLst>
                            <a:ext uri="{FF2B5EF4-FFF2-40B4-BE49-F238E27FC236}">
                              <a16:creationId xmlns:a16="http://schemas.microsoft.com/office/drawing/2014/main" id="{8663F91E-022D-CD44-2FE0-8542704D96F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153538" y="3862554"/>
                          <a:ext cx="266700" cy="21688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fr-FR" sz="135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9" name="Rectangle 58">
                          <a:extLst>
                            <a:ext uri="{FF2B5EF4-FFF2-40B4-BE49-F238E27FC236}">
                              <a16:creationId xmlns:a16="http://schemas.microsoft.com/office/drawing/2014/main" id="{B1F5856B-431E-0554-9F8E-E576F2D9082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790671" y="3919296"/>
                          <a:ext cx="266700" cy="21688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fr-FR" sz="135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0" name="Rectangle 59">
                          <a:extLst>
                            <a:ext uri="{FF2B5EF4-FFF2-40B4-BE49-F238E27FC236}">
                              <a16:creationId xmlns:a16="http://schemas.microsoft.com/office/drawing/2014/main" id="{5E3CDE1E-4DA5-43A4-443C-BCA74AA1352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365069" y="3862553"/>
                          <a:ext cx="266700" cy="21688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fr-FR" sz="135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53" name="Rectangle 52">
                        <a:extLst>
                          <a:ext uri="{FF2B5EF4-FFF2-40B4-BE49-F238E27FC236}">
                            <a16:creationId xmlns:a16="http://schemas.microsoft.com/office/drawing/2014/main" id="{CB0001E0-F55E-E5BD-23F5-17B4ACC320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98950" y="4204131"/>
                        <a:ext cx="254663" cy="1824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fr-FR" sz="13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51" name="Rectangle 50">
                      <a:extLst>
                        <a:ext uri="{FF2B5EF4-FFF2-40B4-BE49-F238E27FC236}">
                          <a16:creationId xmlns:a16="http://schemas.microsoft.com/office/drawing/2014/main" id="{3D217E1C-3CBA-B63A-9D76-AF3D3C9D29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33781" y="3601312"/>
                      <a:ext cx="232066" cy="19839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47" name="ZoneTexte 46">
                    <a:extLst>
                      <a:ext uri="{FF2B5EF4-FFF2-40B4-BE49-F238E27FC236}">
                        <a16:creationId xmlns:a16="http://schemas.microsoft.com/office/drawing/2014/main" id="{D3E5044F-4F89-C367-A8CD-761B9BF7A90C}"/>
                      </a:ext>
                    </a:extLst>
                  </p:cNvPr>
                  <p:cNvSpPr txBox="1"/>
                  <p:nvPr/>
                </p:nvSpPr>
                <p:spPr>
                  <a:xfrm>
                    <a:off x="3414515" y="3140167"/>
                    <a:ext cx="528836" cy="3000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m</a:t>
                    </a:r>
                  </a:p>
                </p:txBody>
              </p:sp>
              <p:sp>
                <p:nvSpPr>
                  <p:cNvPr id="48" name="ZoneTexte 47">
                    <a:extLst>
                      <a:ext uri="{FF2B5EF4-FFF2-40B4-BE49-F238E27FC236}">
                        <a16:creationId xmlns:a16="http://schemas.microsoft.com/office/drawing/2014/main" id="{D67AB023-F784-0959-C3D6-FCC7975DA05C}"/>
                      </a:ext>
                    </a:extLst>
                  </p:cNvPr>
                  <p:cNvSpPr txBox="1"/>
                  <p:nvPr/>
                </p:nvSpPr>
                <p:spPr>
                  <a:xfrm>
                    <a:off x="3343078" y="2711542"/>
                    <a:ext cx="543407" cy="3000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m</a:t>
                    </a:r>
                  </a:p>
                </p:txBody>
              </p:sp>
              <p:sp>
                <p:nvSpPr>
                  <p:cNvPr id="49" name="ZoneTexte 48">
                    <a:extLst>
                      <a:ext uri="{FF2B5EF4-FFF2-40B4-BE49-F238E27FC236}">
                        <a16:creationId xmlns:a16="http://schemas.microsoft.com/office/drawing/2014/main" id="{3CAB6775-574C-57F6-CF00-064D9CE6D246}"/>
                      </a:ext>
                    </a:extLst>
                  </p:cNvPr>
                  <p:cNvSpPr txBox="1"/>
                  <p:nvPr/>
                </p:nvSpPr>
                <p:spPr>
                  <a:xfrm>
                    <a:off x="5828377" y="2924905"/>
                    <a:ext cx="339375" cy="3000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m</a:t>
                    </a:r>
                  </a:p>
                </p:txBody>
              </p:sp>
            </p:grpSp>
            <p:sp>
              <p:nvSpPr>
                <p:cNvPr id="42" name="ZoneTexte 41">
                  <a:extLst>
                    <a:ext uri="{FF2B5EF4-FFF2-40B4-BE49-F238E27FC236}">
                      <a16:creationId xmlns:a16="http://schemas.microsoft.com/office/drawing/2014/main" id="{F067FB3A-5A0C-7A93-3DCD-6B50FB98A533}"/>
                    </a:ext>
                  </a:extLst>
                </p:cNvPr>
                <p:cNvSpPr txBox="1"/>
                <p:nvPr/>
              </p:nvSpPr>
              <p:spPr>
                <a:xfrm>
                  <a:off x="5207892" y="2936489"/>
                  <a:ext cx="563190" cy="3000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35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cav</a:t>
                  </a:r>
                  <a:endParaRPr kumimoji="0" lang="fr-FR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2F598B1B-EB90-3CF5-C6B8-FDDB1D92994B}"/>
                    </a:ext>
                  </a:extLst>
                </p:cNvPr>
                <p:cNvSpPr/>
                <p:nvPr/>
              </p:nvSpPr>
              <p:spPr>
                <a:xfrm>
                  <a:off x="1343152" y="2793561"/>
                  <a:ext cx="7312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Gain</a:t>
                  </a:r>
                </a:p>
              </p:txBody>
            </p:sp>
            <p:sp>
              <p:nvSpPr>
                <p:cNvPr id="44" name="ZoneTexte 43">
                  <a:extLst>
                    <a:ext uri="{FF2B5EF4-FFF2-40B4-BE49-F238E27FC236}">
                      <a16:creationId xmlns:a16="http://schemas.microsoft.com/office/drawing/2014/main" id="{A02EAAE5-34E7-8780-5143-1D4114FBE39A}"/>
                    </a:ext>
                  </a:extLst>
                </p:cNvPr>
                <p:cNvSpPr txBox="1"/>
                <p:nvPr/>
              </p:nvSpPr>
              <p:spPr>
                <a:xfrm>
                  <a:off x="1904773" y="2688849"/>
                  <a:ext cx="441146" cy="55399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30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Bell MT" panose="02020503060305020303" pitchFamily="18" charset="0"/>
                      <a:ea typeface="+mn-ea"/>
                      <a:cs typeface="+mn-cs"/>
                    </a:rPr>
                    <a:t>R</a:t>
                  </a:r>
                  <a:endParaRPr kumimoji="0" lang="fr-FR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ZoneTexte 44">
                  <a:extLst>
                    <a:ext uri="{FF2B5EF4-FFF2-40B4-BE49-F238E27FC236}">
                      <a16:creationId xmlns:a16="http://schemas.microsoft.com/office/drawing/2014/main" id="{BC81440E-8DFD-6F74-A59E-3FF6AAD18997}"/>
                    </a:ext>
                  </a:extLst>
                </p:cNvPr>
                <p:cNvSpPr txBox="1"/>
                <p:nvPr/>
              </p:nvSpPr>
              <p:spPr>
                <a:xfrm>
                  <a:off x="2127080" y="2987305"/>
                  <a:ext cx="676209" cy="3000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3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m</a:t>
                  </a:r>
                </a:p>
              </p:txBody>
            </p:sp>
          </p:grpSp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288214DA-6FB9-72F5-5B2D-7DF2C7C8319F}"/>
                  </a:ext>
                </a:extLst>
              </p:cNvPr>
              <p:cNvSpPr txBox="1"/>
              <p:nvPr/>
            </p:nvSpPr>
            <p:spPr>
              <a:xfrm>
                <a:off x="2911098" y="3038924"/>
                <a:ext cx="90319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M</a:t>
                </a:r>
                <a:r>
                  <a: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Ω</a:t>
                </a:r>
                <a:r>
                  <a:rPr kumimoji="0" lang="fr-FR" sz="18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2</a:t>
                </a:r>
                <a:r>
                  <a:rPr kumimoji="0" lang="fr-FR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m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35" name="Connecteur droit avec flèche 34">
              <a:extLst>
                <a:ext uri="{FF2B5EF4-FFF2-40B4-BE49-F238E27FC236}">
                  <a16:creationId xmlns:a16="http://schemas.microsoft.com/office/drawing/2014/main" id="{34371130-70C5-CA86-B8E3-309AFF609A2F}"/>
                </a:ext>
              </a:extLst>
            </p:cNvPr>
            <p:cNvCxnSpPr/>
            <p:nvPr/>
          </p:nvCxnSpPr>
          <p:spPr>
            <a:xfrm flipV="1">
              <a:off x="4020545" y="3337168"/>
              <a:ext cx="549725" cy="48890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>
              <a:extLst>
                <a:ext uri="{FF2B5EF4-FFF2-40B4-BE49-F238E27FC236}">
                  <a16:creationId xmlns:a16="http://schemas.microsoft.com/office/drawing/2014/main" id="{E923200A-DFE4-E04D-CC16-18AA1ABC61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8517" y="3353423"/>
              <a:ext cx="49321" cy="83720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avec flèche 36">
              <a:extLst>
                <a:ext uri="{FF2B5EF4-FFF2-40B4-BE49-F238E27FC236}">
                  <a16:creationId xmlns:a16="http://schemas.microsoft.com/office/drawing/2014/main" id="{EAE473A4-F5D5-D24D-F248-A3EDD9837AEE}"/>
                </a:ext>
              </a:extLst>
            </p:cNvPr>
            <p:cNvCxnSpPr>
              <a:cxnSpLocks/>
              <a:stCxn id="26" idx="2"/>
            </p:cNvCxnSpPr>
            <p:nvPr/>
          </p:nvCxnSpPr>
          <p:spPr>
            <a:xfrm>
              <a:off x="3469802" y="2059418"/>
              <a:ext cx="1278982" cy="55480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>
              <a:extLst>
                <a:ext uri="{FF2B5EF4-FFF2-40B4-BE49-F238E27FC236}">
                  <a16:creationId xmlns:a16="http://schemas.microsoft.com/office/drawing/2014/main" id="{C16F76CA-9EA8-A116-411E-7A898B01ED5F}"/>
                </a:ext>
              </a:extLst>
            </p:cNvPr>
            <p:cNvCxnSpPr>
              <a:cxnSpLocks/>
            </p:cNvCxnSpPr>
            <p:nvPr/>
          </p:nvCxnSpPr>
          <p:spPr>
            <a:xfrm>
              <a:off x="5328781" y="1735106"/>
              <a:ext cx="0" cy="784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7" name="Image 66">
            <a:extLst>
              <a:ext uri="{FF2B5EF4-FFF2-40B4-BE49-F238E27FC236}">
                <a16:creationId xmlns:a16="http://schemas.microsoft.com/office/drawing/2014/main" id="{2D200786-2528-1E50-6325-922BEA763F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482" y="4706846"/>
            <a:ext cx="3017520" cy="2096135"/>
          </a:xfrm>
          <a:prstGeom prst="rect">
            <a:avLst/>
          </a:prstGeom>
          <a:noFill/>
        </p:spPr>
      </p:pic>
      <p:sp>
        <p:nvSpPr>
          <p:cNvPr id="68" name="ZoneTexte 67">
            <a:extLst>
              <a:ext uri="{FF2B5EF4-FFF2-40B4-BE49-F238E27FC236}">
                <a16:creationId xmlns:a16="http://schemas.microsoft.com/office/drawing/2014/main" id="{AC62753A-DBB4-450F-0998-6305C3DCF187}"/>
              </a:ext>
            </a:extLst>
          </p:cNvPr>
          <p:cNvSpPr txBox="1"/>
          <p:nvPr/>
        </p:nvSpPr>
        <p:spPr>
          <a:xfrm>
            <a:off x="325987" y="4363162"/>
            <a:ext cx="607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Century Gothic" panose="020B0502020202020204" pitchFamily="34" charset="0"/>
              </a:rPr>
              <a:t>Choice</a:t>
            </a:r>
            <a:r>
              <a:rPr lang="fr-FR" dirty="0">
                <a:latin typeface="Century Gothic" panose="020B0502020202020204" pitchFamily="34" charset="0"/>
              </a:rPr>
              <a:t>: </a:t>
            </a:r>
            <a:r>
              <a:rPr lang="fr-FR" dirty="0" err="1">
                <a:latin typeface="Century Gothic" panose="020B0502020202020204" pitchFamily="34" charset="0"/>
              </a:rPr>
              <a:t>cavity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closed</a:t>
            </a:r>
            <a:r>
              <a:rPr lang="fr-FR" dirty="0">
                <a:latin typeface="Century Gothic" panose="020B0502020202020204" pitchFamily="34" charset="0"/>
              </a:rPr>
              <a:t> to </a:t>
            </a:r>
            <a:r>
              <a:rPr lang="fr-FR" dirty="0" err="1">
                <a:latin typeface="Century Gothic" panose="020B0502020202020204" pitchFamily="34" charset="0"/>
              </a:rPr>
              <a:t>semiconfocal</a:t>
            </a:r>
            <a:r>
              <a:rPr lang="fr-FR" dirty="0">
                <a:latin typeface="Century Gothic" panose="020B0502020202020204" pitchFamily="34" charset="0"/>
              </a:rPr>
              <a:t> configuration</a:t>
            </a:r>
          </a:p>
        </p:txBody>
      </p:sp>
      <p:sp>
        <p:nvSpPr>
          <p:cNvPr id="69" name="Flèche : droite 68">
            <a:extLst>
              <a:ext uri="{FF2B5EF4-FFF2-40B4-BE49-F238E27FC236}">
                <a16:creationId xmlns:a16="http://schemas.microsoft.com/office/drawing/2014/main" id="{742EFE05-6D2B-4254-5553-9AED5432A538}"/>
              </a:ext>
            </a:extLst>
          </p:cNvPr>
          <p:cNvSpPr/>
          <p:nvPr/>
        </p:nvSpPr>
        <p:spPr>
          <a:xfrm>
            <a:off x="171455" y="4314502"/>
            <a:ext cx="174028" cy="5056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7587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59E2E-CBF1-82AE-E024-D70F5EA44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4438A76-1762-A72C-FD8B-BC00750D4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3C290-9C72-44E6-B4F0-24B6986993B6}" type="slidenum">
              <a:rPr lang="fr-FR" smtClean="0"/>
              <a:t>22</a:t>
            </a:fld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74EDC9-AF39-E244-12FA-D2ACC034C433}"/>
              </a:ext>
            </a:extLst>
          </p:cNvPr>
          <p:cNvSpPr/>
          <p:nvPr/>
        </p:nvSpPr>
        <p:spPr>
          <a:xfrm>
            <a:off x="453542" y="98170"/>
            <a:ext cx="80586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How to monitor the </a:t>
            </a:r>
            <a:r>
              <a:rPr lang="fr-FR" sz="3600" b="1" dirty="0" err="1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mirror’s</a:t>
            </a:r>
            <a:r>
              <a:rPr lang="fr-FR" sz="36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 modes?</a:t>
            </a:r>
            <a:endParaRPr lang="en-GB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4851FF59-549E-5D1C-9215-61F8D9750118}"/>
              </a:ext>
            </a:extLst>
          </p:cNvPr>
          <p:cNvCxnSpPr>
            <a:cxnSpLocks/>
          </p:cNvCxnSpPr>
          <p:nvPr/>
        </p:nvCxnSpPr>
        <p:spPr>
          <a:xfrm flipV="1">
            <a:off x="0" y="756272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FB8E040-C055-44FC-AA24-0CAF18962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ET-FRANCE</a:t>
            </a:r>
            <a:endParaRPr lang="fr-FR" dirty="0"/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017D2F9E-997A-3C56-445B-09B76B547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9204" y="1679646"/>
            <a:ext cx="2353260" cy="2127688"/>
          </a:xfrm>
          <a:prstGeom prst="rect">
            <a:avLst/>
          </a:prstGeom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CACADD1C-4FAD-402C-1151-58D6937D2D2C}"/>
              </a:ext>
            </a:extLst>
          </p:cNvPr>
          <p:cNvSpPr txBox="1"/>
          <p:nvPr/>
        </p:nvSpPr>
        <p:spPr>
          <a:xfrm>
            <a:off x="88265" y="993034"/>
            <a:ext cx="11968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entury Gothic" panose="020B0502020202020204" pitchFamily="34" charset="0"/>
              </a:rPr>
              <a:t>Goal</a:t>
            </a:r>
            <a:r>
              <a:rPr lang="fr-FR" dirty="0">
                <a:latin typeface="Century Gothic" panose="020B0502020202020204" pitchFamily="34" charset="0"/>
              </a:rPr>
              <a:t>: </a:t>
            </a:r>
            <a:r>
              <a:rPr lang="fr-FR" dirty="0" err="1">
                <a:latin typeface="Century Gothic" panose="020B0502020202020204" pitchFamily="34" charset="0"/>
              </a:rPr>
              <a:t>measuring</a:t>
            </a:r>
            <a:r>
              <a:rPr lang="fr-FR" dirty="0">
                <a:latin typeface="Century Gothic" panose="020B0502020202020204" pitchFamily="34" charset="0"/>
              </a:rPr>
              <a:t> the </a:t>
            </a:r>
            <a:r>
              <a:rPr lang="fr-FR" dirty="0" err="1">
                <a:latin typeface="Century Gothic" panose="020B0502020202020204" pitchFamily="34" charset="0"/>
              </a:rPr>
              <a:t>thermally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excited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displacement</a:t>
            </a:r>
            <a:r>
              <a:rPr lang="fr-FR" dirty="0">
                <a:latin typeface="Century Gothic" panose="020B0502020202020204" pitchFamily="34" charset="0"/>
              </a:rPr>
              <a:t> of a test </a:t>
            </a:r>
            <a:r>
              <a:rPr lang="fr-FR" dirty="0" err="1">
                <a:latin typeface="Century Gothic" panose="020B0502020202020204" pitchFamily="34" charset="0"/>
              </a:rPr>
              <a:t>mirror</a:t>
            </a:r>
            <a:r>
              <a:rPr lang="fr-FR" dirty="0">
                <a:latin typeface="Century Gothic" panose="020B0502020202020204" pitchFamily="34" charset="0"/>
              </a:rPr>
              <a:t>, </a:t>
            </a:r>
            <a:r>
              <a:rPr lang="fr-FR" dirty="0" err="1">
                <a:latin typeface="Century Gothic" panose="020B0502020202020204" pitchFamily="34" charset="0"/>
              </a:rPr>
              <a:t>we</a:t>
            </a:r>
            <a:r>
              <a:rPr lang="fr-FR" dirty="0">
                <a:latin typeface="Century Gothic" panose="020B0502020202020204" pitchFamily="34" charset="0"/>
              </a:rPr>
              <a:t> start by</a:t>
            </a:r>
            <a:r>
              <a:rPr lang="en-US" dirty="0">
                <a:latin typeface="Century Gothic" panose="020B0502020202020204" pitchFamily="34" charset="0"/>
              </a:rPr>
              <a:t> looking for </a:t>
            </a:r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the axisymmetric (drum) modes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fr-FR" dirty="0">
                <a:latin typeface="Century Gothic" panose="020B0502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488C197C-1A83-B9AC-6475-BB99AF077847}"/>
                  </a:ext>
                </a:extLst>
              </p:cNvPr>
              <p:cNvSpPr txBox="1"/>
              <p:nvPr/>
            </p:nvSpPr>
            <p:spPr>
              <a:xfrm>
                <a:off x="204101" y="1778138"/>
                <a:ext cx="8235103" cy="1206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Test mirror</a:t>
                </a:r>
                <a:r>
                  <a:rPr lang="en-US" dirty="0">
                    <a:latin typeface="Century Gothic" panose="020B0502020202020204" pitchFamily="34" charset="0"/>
                  </a:rPr>
                  <a:t>: diameter: 50.8 mm, thickness: 12.7 mm, </a:t>
                </a:r>
                <a:r>
                  <a:rPr lang="en-US" b="1" dirty="0">
                    <a:solidFill>
                      <a:schemeClr val="tx2"/>
                    </a:solidFill>
                    <a:latin typeface="Century Gothic" panose="020B0502020202020204" pitchFamily="34" charset="0"/>
                  </a:rPr>
                  <a:t>quality factor: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>
                    <a:latin typeface="Century Gothic" panose="020B0502020202020204" pitchFamily="34" charset="0"/>
                  </a:rPr>
                  <a:t> substrate fused silica, </a:t>
                </a:r>
                <a:r>
                  <a:rPr lang="en-US" dirty="0" err="1">
                    <a:latin typeface="Century Gothic" panose="020B0502020202020204" pitchFamily="34" charset="0"/>
                  </a:rPr>
                  <a:t>Rmax</a:t>
                </a:r>
                <a:endParaRPr lang="en-US" dirty="0">
                  <a:latin typeface="Century Gothic" panose="020B0502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chemeClr val="accent1"/>
                    </a:solidFill>
                    <a:latin typeface="Century Gothic" panose="020B0502020202020204" pitchFamily="34" charset="0"/>
                  </a:rPr>
                  <a:t>ANSYS </a:t>
                </a:r>
                <a:r>
                  <a:rPr lang="en-US" b="1" dirty="0" err="1">
                    <a:solidFill>
                      <a:schemeClr val="accent1"/>
                    </a:solidFill>
                    <a:latin typeface="Century Gothic" panose="020B0502020202020204" pitchFamily="34" charset="0"/>
                  </a:rPr>
                  <a:t>simualtions</a:t>
                </a:r>
                <a:r>
                  <a:rPr lang="en-US" b="1" dirty="0">
                    <a:solidFill>
                      <a:schemeClr val="accent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dirty="0">
                    <a:latin typeface="Century Gothic" panose="020B0502020202020204" pitchFamily="34" charset="0"/>
                  </a:rPr>
                  <a:t>eigenfrequencies first drum mode: </a:t>
                </a:r>
                <a:r>
                  <a:rPr lang="en-US" b="1" dirty="0">
                    <a:solidFill>
                      <a:schemeClr val="accent1"/>
                    </a:solidFill>
                    <a:latin typeface="Century Gothic" panose="020B0502020202020204" pitchFamily="34" charset="0"/>
                  </a:rPr>
                  <a:t>35.67 kHz </a:t>
                </a:r>
              </a:p>
              <a:p>
                <a:endParaRPr lang="en-US" dirty="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488C197C-1A83-B9AC-6475-BB99AF077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01" y="1778138"/>
                <a:ext cx="8235103" cy="1206549"/>
              </a:xfrm>
              <a:prstGeom prst="rect">
                <a:avLst/>
              </a:prstGeom>
              <a:blipFill>
                <a:blip r:embed="rId3"/>
                <a:stretch>
                  <a:fillRect l="-444" t="-25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23">
            <a:extLst>
              <a:ext uri="{FF2B5EF4-FFF2-40B4-BE49-F238E27FC236}">
                <a16:creationId xmlns:a16="http://schemas.microsoft.com/office/drawing/2014/main" id="{4485AF3F-69A4-AD6C-1B94-17766D3100E8}"/>
              </a:ext>
            </a:extLst>
          </p:cNvPr>
          <p:cNvSpPr txBox="1"/>
          <p:nvPr/>
        </p:nvSpPr>
        <p:spPr>
          <a:xfrm>
            <a:off x="88265" y="3083179"/>
            <a:ext cx="849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Estimation</a:t>
            </a:r>
            <a:r>
              <a:rPr lang="en-US" dirty="0">
                <a:latin typeface="Century Gothic" panose="020B0502020202020204" pitchFamily="34" charset="0"/>
              </a:rPr>
              <a:t> of the mirror surface </a:t>
            </a:r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displacement due to thermal excitation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130">
                <a:extLst>
                  <a:ext uri="{FF2B5EF4-FFF2-40B4-BE49-F238E27FC236}">
                    <a16:creationId xmlns:a16="http://schemas.microsoft.com/office/drawing/2014/main" id="{CDD74D58-D863-14E5-2B68-EC1E7B6DAED6}"/>
                  </a:ext>
                </a:extLst>
              </p:cNvPr>
              <p:cNvSpPr txBox="1"/>
              <p:nvPr/>
            </p:nvSpPr>
            <p:spPr>
              <a:xfrm>
                <a:off x="1513911" y="4189049"/>
                <a:ext cx="2821670" cy="1278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rad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sSub>
                                <m:sSub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6" name="TextBox 130">
                <a:extLst>
                  <a:ext uri="{FF2B5EF4-FFF2-40B4-BE49-F238E27FC236}">
                    <a16:creationId xmlns:a16="http://schemas.microsoft.com/office/drawing/2014/main" id="{CDD74D58-D863-14E5-2B68-EC1E7B6DA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911" y="4189049"/>
                <a:ext cx="2821670" cy="1278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24">
            <a:extLst>
              <a:ext uri="{FF2B5EF4-FFF2-40B4-BE49-F238E27FC236}">
                <a16:creationId xmlns:a16="http://schemas.microsoft.com/office/drawing/2014/main" id="{45A8522C-F609-B686-90BD-64D78C9C5B7F}"/>
              </a:ext>
            </a:extLst>
          </p:cNvPr>
          <p:cNvSpPr txBox="1"/>
          <p:nvPr/>
        </p:nvSpPr>
        <p:spPr>
          <a:xfrm>
            <a:off x="565046" y="3823394"/>
            <a:ext cx="6239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Amplitude Spectral Density of the displacement noise: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132">
                <a:extLst>
                  <a:ext uri="{FF2B5EF4-FFF2-40B4-BE49-F238E27FC236}">
                    <a16:creationId xmlns:a16="http://schemas.microsoft.com/office/drawing/2014/main" id="{A861B5F9-DB19-9BDF-E267-EE90ABA976A7}"/>
                  </a:ext>
                </a:extLst>
              </p:cNvPr>
              <p:cNvSpPr txBox="1"/>
              <p:nvPr/>
            </p:nvSpPr>
            <p:spPr>
              <a:xfrm>
                <a:off x="4386204" y="4490762"/>
                <a:ext cx="424186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entury Gothic" panose="020B0502020202020204" pitchFamily="34" charset="0"/>
                  </a:rPr>
                  <a:t>With: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200" dirty="0">
                    <a:latin typeface="Century Gothic" panose="020B0502020202020204" pitchFamily="34" charset="0"/>
                  </a:rPr>
                  <a:t>  the eigenmode angular frequency</a:t>
                </a:r>
              </a:p>
              <a:p>
                <a:r>
                  <a:rPr lang="en-US" sz="1200" dirty="0">
                    <a:latin typeface="Century Gothic" panose="020B0502020202020204" pitchFamily="34" charset="0"/>
                  </a:rPr>
                  <a:t>           Q   the quality factor of the mechanical mode </a:t>
                </a:r>
              </a:p>
              <a:p>
                <a:r>
                  <a:rPr lang="en-US" sz="1200" dirty="0">
                    <a:latin typeface="Century Gothic" panose="020B0502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</a:rPr>
                      <m:t>µ</m:t>
                    </m:r>
                  </m:oMath>
                </a14:m>
                <a:r>
                  <a:rPr lang="en-US" sz="1200" dirty="0">
                    <a:latin typeface="Century Gothic" panose="020B0502020202020204" pitchFamily="34" charset="0"/>
                  </a:rPr>
                  <a:t>    the mirror mass that contributes to the mode</a:t>
                </a:r>
              </a:p>
              <a:p>
                <a:r>
                  <a:rPr lang="en-US" sz="1200" dirty="0">
                    <a:latin typeface="Century Gothic" panose="020B0502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latin typeface="Century Gothic" panose="020B0502020202020204" pitchFamily="34" charset="0"/>
                  </a:rPr>
                  <a:t> the Boltzmann constant</a:t>
                </a:r>
              </a:p>
              <a:p>
                <a:r>
                  <a:rPr lang="en-US" sz="1200" dirty="0">
                    <a:latin typeface="Century Gothic" panose="020B0502020202020204" pitchFamily="34" charset="0"/>
                  </a:rPr>
                  <a:t>           T    the temperature</a:t>
                </a:r>
              </a:p>
            </p:txBody>
          </p:sp>
        </mc:Choice>
        <mc:Fallback xmlns="">
          <p:sp>
            <p:nvSpPr>
              <p:cNvPr id="48" name="TextBox 132">
                <a:extLst>
                  <a:ext uri="{FF2B5EF4-FFF2-40B4-BE49-F238E27FC236}">
                    <a16:creationId xmlns:a16="http://schemas.microsoft.com/office/drawing/2014/main" id="{A861B5F9-DB19-9BDF-E267-EE90ABA97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204" y="4490762"/>
                <a:ext cx="4241867" cy="1015663"/>
              </a:xfrm>
              <a:prstGeom prst="rect">
                <a:avLst/>
              </a:prstGeom>
              <a:blipFill>
                <a:blip r:embed="rId5"/>
                <a:stretch>
                  <a:fillRect l="-144" t="-602" b="-42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rrow: Right 33">
            <a:extLst>
              <a:ext uri="{FF2B5EF4-FFF2-40B4-BE49-F238E27FC236}">
                <a16:creationId xmlns:a16="http://schemas.microsoft.com/office/drawing/2014/main" id="{3D9CEB13-E416-D0DE-A4A8-15BC6EEBA457}"/>
              </a:ext>
            </a:extLst>
          </p:cNvPr>
          <p:cNvSpPr/>
          <p:nvPr/>
        </p:nvSpPr>
        <p:spPr bwMode="auto">
          <a:xfrm>
            <a:off x="1138462" y="5833467"/>
            <a:ext cx="1092816" cy="452296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560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35">
                <a:extLst>
                  <a:ext uri="{FF2B5EF4-FFF2-40B4-BE49-F238E27FC236}">
                    <a16:creationId xmlns:a16="http://schemas.microsoft.com/office/drawing/2014/main" id="{A4740057-5D3B-569A-D95E-58BC8B98E24E}"/>
                  </a:ext>
                </a:extLst>
              </p:cNvPr>
              <p:cNvSpPr txBox="1"/>
              <p:nvPr/>
            </p:nvSpPr>
            <p:spPr>
              <a:xfrm>
                <a:off x="2505011" y="5836609"/>
                <a:ext cx="9260099" cy="395429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Required Sensitivity of the detection: </a:t>
                </a:r>
                <a:r>
                  <a:rPr lang="en-US" dirty="0">
                    <a:latin typeface="Century Gothic" panose="020B0502020202020204" pitchFamily="34" charset="0"/>
                  </a:rPr>
                  <a:t>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sup>
                    </m:sSup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𝑯𝒛</m:t>
                        </m:r>
                      </m:e>
                    </m:rad>
                  </m:oMath>
                </a14:m>
                <a:r>
                  <a:rPr lang="en-US" b="1" dirty="0">
                    <a:latin typeface="Century Gothic" panose="020B0502020202020204" pitchFamily="34" charset="0"/>
                  </a:rPr>
                  <a:t> </a:t>
                </a:r>
                <a:r>
                  <a:rPr lang="en-US" dirty="0">
                    <a:latin typeface="Century Gothic" panose="020B0502020202020204" pitchFamily="34" charset="0"/>
                  </a:rPr>
                  <a:t>for frequencies &gt; 30 kHz</a:t>
                </a:r>
              </a:p>
            </p:txBody>
          </p:sp>
        </mc:Choice>
        <mc:Fallback xmlns="">
          <p:sp>
            <p:nvSpPr>
              <p:cNvPr id="50" name="TextBox 35">
                <a:extLst>
                  <a:ext uri="{FF2B5EF4-FFF2-40B4-BE49-F238E27FC236}">
                    <a16:creationId xmlns:a16="http://schemas.microsoft.com/office/drawing/2014/main" id="{A4740057-5D3B-569A-D95E-58BC8B98E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011" y="5836609"/>
                <a:ext cx="9260099" cy="395429"/>
              </a:xfrm>
              <a:prstGeom prst="rect">
                <a:avLst/>
              </a:prstGeom>
              <a:blipFill>
                <a:blip r:embed="rId6"/>
                <a:stretch>
                  <a:fillRect l="-526" b="-19118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ZoneTexte 50">
            <a:extLst>
              <a:ext uri="{FF2B5EF4-FFF2-40B4-BE49-F238E27FC236}">
                <a16:creationId xmlns:a16="http://schemas.microsoft.com/office/drawing/2014/main" id="{1865BB9D-0C56-5C8C-D240-DC31053477B2}"/>
              </a:ext>
            </a:extLst>
          </p:cNvPr>
          <p:cNvSpPr txBox="1"/>
          <p:nvPr/>
        </p:nvSpPr>
        <p:spPr>
          <a:xfrm>
            <a:off x="8678695" y="3850495"/>
            <a:ext cx="1771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Century Gothic" panose="020B0502020202020204" pitchFamily="34" charset="0"/>
              </a:rPr>
              <a:t>First </a:t>
            </a:r>
            <a:r>
              <a:rPr lang="fr-FR" sz="1600" dirty="0" err="1">
                <a:latin typeface="Century Gothic" panose="020B0502020202020204" pitchFamily="34" charset="0"/>
              </a:rPr>
              <a:t>drum</a:t>
            </a:r>
            <a:r>
              <a:rPr lang="fr-FR" sz="1600" dirty="0">
                <a:latin typeface="Century Gothic" panose="020B0502020202020204" pitchFamily="34" charset="0"/>
              </a:rPr>
              <a:t> mode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40F9E8A2-3A29-4C39-DED0-CB23980A5896}"/>
                  </a:ext>
                </a:extLst>
              </p:cNvPr>
              <p:cNvSpPr txBox="1"/>
              <p:nvPr/>
            </p:nvSpPr>
            <p:spPr>
              <a:xfrm>
                <a:off x="3164733" y="3462447"/>
                <a:ext cx="8084264" cy="408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fr-FR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fr-FR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fr-FR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b="1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𝟏𝟓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m/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fr-FR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Hz</m:t>
                        </m:r>
                      </m:e>
                    </m:rad>
                  </m:oMath>
                </a14:m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40F9E8A2-3A29-4C39-DED0-CB23980A5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733" y="3462447"/>
                <a:ext cx="8084264" cy="408253"/>
              </a:xfrm>
              <a:prstGeom prst="rect">
                <a:avLst/>
              </a:prstGeom>
              <a:blipFill>
                <a:blip r:embed="rId7"/>
                <a:stretch>
                  <a:fillRect t="-1493" b="-208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615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9F4E6-9B9E-D3AC-C4A2-E32E86579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C64D029-CA6B-6FB1-10ED-DA280452C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3C290-9C72-44E6-B4F0-24B6986993B6}" type="slidenum">
              <a:rPr lang="fr-FR" smtClean="0"/>
              <a:t>23</a:t>
            </a:fld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773B17-90C2-F385-76B8-EF115225C757}"/>
              </a:ext>
            </a:extLst>
          </p:cNvPr>
          <p:cNvSpPr/>
          <p:nvPr/>
        </p:nvSpPr>
        <p:spPr>
          <a:xfrm>
            <a:off x="453542" y="98170"/>
            <a:ext cx="80586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How to monitor the </a:t>
            </a:r>
            <a:r>
              <a:rPr lang="fr-FR" sz="3600" b="1" dirty="0" err="1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mirror’s</a:t>
            </a:r>
            <a:r>
              <a:rPr lang="fr-FR" sz="36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 modes?</a:t>
            </a:r>
            <a:endParaRPr lang="en-GB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75F7C213-7898-4DB5-4473-241524AB19A8}"/>
              </a:ext>
            </a:extLst>
          </p:cNvPr>
          <p:cNvCxnSpPr>
            <a:cxnSpLocks/>
          </p:cNvCxnSpPr>
          <p:nvPr/>
        </p:nvCxnSpPr>
        <p:spPr>
          <a:xfrm flipV="1">
            <a:off x="0" y="756272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1F76117-FFD4-6486-7CA3-704A049DA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ET-FRANCE</a:t>
            </a:r>
            <a:endParaRPr lang="fr-FR" dirty="0"/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B8B8330A-731C-7D7E-D04D-4AAA63BCFC0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99723" y="1092729"/>
            <a:ext cx="7908397" cy="5817809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A5D145D7-6583-E6EB-3415-C33957B4C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489" y="4631710"/>
            <a:ext cx="2548349" cy="1127858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CC8398ED-8957-1A2A-00D1-DD1E8177F8F3}"/>
              </a:ext>
            </a:extLst>
          </p:cNvPr>
          <p:cNvSpPr txBox="1"/>
          <p:nvPr/>
        </p:nvSpPr>
        <p:spPr>
          <a:xfrm>
            <a:off x="33067" y="769564"/>
            <a:ext cx="7634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Century Gothic" panose="020B0502020202020204" pitchFamily="34" charset="0"/>
              </a:rPr>
              <a:t>Michelson </a:t>
            </a:r>
            <a:r>
              <a:rPr lang="fr-FR" dirty="0" err="1">
                <a:latin typeface="Century Gothic" panose="020B0502020202020204" pitchFamily="34" charset="0"/>
              </a:rPr>
              <a:t>interferometer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with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balanced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detection</a:t>
            </a:r>
            <a:r>
              <a:rPr lang="fr-FR" dirty="0">
                <a:latin typeface="Century Gothic" panose="020B0502020202020204" pitchFamily="34" charset="0"/>
              </a:rPr>
              <a:t> at </a:t>
            </a:r>
            <a:r>
              <a:rPr lang="fr-FR" dirty="0" err="1">
                <a:latin typeface="Century Gothic" panose="020B0502020202020204" pitchFamily="34" charset="0"/>
              </a:rPr>
              <a:t>half-fringe</a:t>
            </a:r>
            <a:endParaRPr lang="fr-FR" dirty="0">
              <a:latin typeface="Century Gothic" panose="020B0502020202020204" pitchFamily="34" charset="0"/>
            </a:endParaRPr>
          </a:p>
          <a:p>
            <a:endParaRPr lang="fr-F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202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11D7B-BCFA-EC96-5C51-DA0816726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021390A-4E8B-FB60-4BB3-BEA4E167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3C290-9C72-44E6-B4F0-24B6986993B6}" type="slidenum">
              <a:rPr lang="fr-FR" smtClean="0"/>
              <a:t>24</a:t>
            </a:fld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843F8B-3378-4242-49D4-9A32A5D986FF}"/>
              </a:ext>
            </a:extLst>
          </p:cNvPr>
          <p:cNvSpPr/>
          <p:nvPr/>
        </p:nvSpPr>
        <p:spPr>
          <a:xfrm>
            <a:off x="453542" y="98170"/>
            <a:ext cx="80586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How to monitor the </a:t>
            </a:r>
            <a:r>
              <a:rPr lang="fr-FR" sz="3600" b="1" dirty="0" err="1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mirror’s</a:t>
            </a:r>
            <a:r>
              <a:rPr lang="fr-FR" sz="3600" b="1" dirty="0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 modes?</a:t>
            </a:r>
            <a:endParaRPr lang="en-GB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49D8EB4D-05F3-2461-59BC-49418E85B7C8}"/>
              </a:ext>
            </a:extLst>
          </p:cNvPr>
          <p:cNvCxnSpPr>
            <a:cxnSpLocks/>
          </p:cNvCxnSpPr>
          <p:nvPr/>
        </p:nvCxnSpPr>
        <p:spPr>
          <a:xfrm flipV="1">
            <a:off x="0" y="756272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8264F03-DF1A-0FC9-3F9A-B50BA2056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ET-FRANCE</a:t>
            </a:r>
            <a:endParaRPr lang="fr-FR" dirty="0"/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968A67BD-BE25-2CD9-47E5-3826A5D63FA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99723" y="1092729"/>
            <a:ext cx="7908397" cy="5817809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9EFF8840-CA0E-4028-F2C4-BC4473E15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489" y="4631710"/>
            <a:ext cx="2548349" cy="1127858"/>
          </a:xfrm>
          <a:prstGeom prst="rect">
            <a:avLst/>
          </a:prstGeom>
        </p:spPr>
      </p:pic>
      <p:sp>
        <p:nvSpPr>
          <p:cNvPr id="17" name="TextBox 493">
            <a:extLst>
              <a:ext uri="{FF2B5EF4-FFF2-40B4-BE49-F238E27FC236}">
                <a16:creationId xmlns:a16="http://schemas.microsoft.com/office/drawing/2014/main" id="{1C5B452C-0E63-626A-808A-1CFB3816517C}"/>
              </a:ext>
            </a:extLst>
          </p:cNvPr>
          <p:cNvSpPr txBox="1"/>
          <p:nvPr/>
        </p:nvSpPr>
        <p:spPr>
          <a:xfrm>
            <a:off x="9077251" y="3738110"/>
            <a:ext cx="31147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Century Gothic" panose="020B0502020202020204" pitchFamily="34" charset="0"/>
              </a:rPr>
              <a:t>Fast </a:t>
            </a:r>
            <a:r>
              <a:rPr lang="fr-FR" sz="1400" dirty="0" err="1">
                <a:latin typeface="Century Gothic" panose="020B0502020202020204" pitchFamily="34" charset="0"/>
              </a:rPr>
              <a:t>piezo</a:t>
            </a:r>
            <a:r>
              <a:rPr lang="fr-FR" sz="1400" dirty="0">
                <a:latin typeface="Century Gothic" panose="020B0502020202020204" pitchFamily="34" charset="0"/>
              </a:rPr>
              <a:t>: </a:t>
            </a:r>
            <a:r>
              <a:rPr lang="fr-FR" sz="1400" dirty="0" err="1">
                <a:latin typeface="Century Gothic" panose="020B0502020202020204" pitchFamily="34" charset="0"/>
              </a:rPr>
              <a:t>specially</a:t>
            </a:r>
            <a:r>
              <a:rPr lang="fr-FR" sz="1400" dirty="0">
                <a:latin typeface="Century Gothic" panose="020B0502020202020204" pitchFamily="34" charset="0"/>
              </a:rPr>
              <a:t> </a:t>
            </a:r>
            <a:r>
              <a:rPr lang="fr-FR" sz="1400" dirty="0" err="1">
                <a:latin typeface="Century Gothic" panose="020B0502020202020204" pitchFamily="34" charset="0"/>
              </a:rPr>
              <a:t>designed</a:t>
            </a:r>
            <a:r>
              <a:rPr lang="fr-FR" sz="1400" dirty="0">
                <a:latin typeface="Century Gothic" panose="020B0502020202020204" pitchFamily="34" charset="0"/>
              </a:rPr>
              <a:t> </a:t>
            </a:r>
            <a:r>
              <a:rPr lang="fr-FR" sz="1400" dirty="0" err="1">
                <a:latin typeface="Century Gothic" panose="020B0502020202020204" pitchFamily="34" charset="0"/>
              </a:rPr>
              <a:t>mechanical</a:t>
            </a:r>
            <a:r>
              <a:rPr lang="fr-FR" sz="1400" dirty="0">
                <a:latin typeface="Century Gothic" panose="020B0502020202020204" pitchFamily="34" charset="0"/>
              </a:rPr>
              <a:t> </a:t>
            </a:r>
            <a:r>
              <a:rPr lang="fr-FR" sz="1400" dirty="0" err="1">
                <a:latin typeface="Century Gothic" panose="020B0502020202020204" pitchFamily="34" charset="0"/>
              </a:rPr>
              <a:t>mount</a:t>
            </a:r>
            <a:r>
              <a:rPr lang="fr-FR" sz="1400" dirty="0">
                <a:latin typeface="Century Gothic" panose="020B0502020202020204" pitchFamily="34" charset="0"/>
              </a:rPr>
              <a:t> to </a:t>
            </a:r>
            <a:r>
              <a:rPr lang="fr-FR" sz="1400" dirty="0" err="1">
                <a:latin typeface="Century Gothic" panose="020B0502020202020204" pitchFamily="34" charset="0"/>
              </a:rPr>
              <a:t>reduce</a:t>
            </a:r>
            <a:r>
              <a:rPr lang="fr-FR" sz="1400" dirty="0">
                <a:latin typeface="Century Gothic" panose="020B0502020202020204" pitchFamily="34" charset="0"/>
              </a:rPr>
              <a:t> </a:t>
            </a:r>
            <a:r>
              <a:rPr lang="fr-FR" sz="1400" dirty="0" err="1">
                <a:latin typeface="Century Gothic" panose="020B0502020202020204" pitchFamily="34" charset="0"/>
              </a:rPr>
              <a:t>piezo</a:t>
            </a:r>
            <a:r>
              <a:rPr lang="fr-FR" sz="1400" dirty="0">
                <a:latin typeface="Century Gothic" panose="020B0502020202020204" pitchFamily="34" charset="0"/>
              </a:rPr>
              <a:t> </a:t>
            </a:r>
            <a:r>
              <a:rPr lang="fr-FR" sz="1400" dirty="0" err="1">
                <a:latin typeface="Century Gothic" panose="020B0502020202020204" pitchFamily="34" charset="0"/>
              </a:rPr>
              <a:t>resonances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pic>
        <p:nvPicPr>
          <p:cNvPr id="18" name="Picture 498">
            <a:extLst>
              <a:ext uri="{FF2B5EF4-FFF2-40B4-BE49-F238E27FC236}">
                <a16:creationId xmlns:a16="http://schemas.microsoft.com/office/drawing/2014/main" id="{EB6566CC-7C80-A55A-0BB8-46AEF8FCCA70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4" t="38435" r="42647" b="41997"/>
          <a:stretch/>
        </p:blipFill>
        <p:spPr bwMode="auto">
          <a:xfrm>
            <a:off x="9562953" y="4528949"/>
            <a:ext cx="959404" cy="11188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499">
            <a:extLst>
              <a:ext uri="{FF2B5EF4-FFF2-40B4-BE49-F238E27FC236}">
                <a16:creationId xmlns:a16="http://schemas.microsoft.com/office/drawing/2014/main" id="{2594EBFD-1F71-ECCE-5DD3-C48EA9FDD9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0" t="17931" r="24052" b="27342"/>
          <a:stretch/>
        </p:blipFill>
        <p:spPr>
          <a:xfrm rot="5400000">
            <a:off x="10659055" y="4598366"/>
            <a:ext cx="1129604" cy="99077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913840B-8DBC-2A0E-FAAF-7181943BEE35}"/>
              </a:ext>
            </a:extLst>
          </p:cNvPr>
          <p:cNvSpPr txBox="1"/>
          <p:nvPr/>
        </p:nvSpPr>
        <p:spPr>
          <a:xfrm>
            <a:off x="33067" y="769564"/>
            <a:ext cx="7634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Century Gothic" panose="020B0502020202020204" pitchFamily="34" charset="0"/>
              </a:rPr>
              <a:t>Michelson </a:t>
            </a:r>
            <a:r>
              <a:rPr lang="fr-FR" dirty="0" err="1">
                <a:latin typeface="Century Gothic" panose="020B0502020202020204" pitchFamily="34" charset="0"/>
              </a:rPr>
              <a:t>interferometer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with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balanced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detection</a:t>
            </a:r>
            <a:r>
              <a:rPr lang="fr-FR" dirty="0">
                <a:latin typeface="Century Gothic" panose="020B0502020202020204" pitchFamily="34" charset="0"/>
              </a:rPr>
              <a:t> at </a:t>
            </a:r>
            <a:r>
              <a:rPr lang="fr-FR" dirty="0" err="1">
                <a:latin typeface="Century Gothic" panose="020B0502020202020204" pitchFamily="34" charset="0"/>
              </a:rPr>
              <a:t>half-fringe</a:t>
            </a:r>
            <a:endParaRPr lang="fr-FR" dirty="0">
              <a:latin typeface="Century Gothic" panose="020B0502020202020204" pitchFamily="34" charset="0"/>
            </a:endParaRPr>
          </a:p>
          <a:p>
            <a:endParaRPr lang="fr-F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673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25888-A9EA-3F45-8A77-65DBCE331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570C285-8C86-A1B2-5930-BAA4B9CE8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3C290-9C72-44E6-B4F0-24B6986993B6}" type="slidenum">
              <a:rPr lang="fr-FR" smtClean="0"/>
              <a:t>25</a:t>
            </a:fld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B30BA9-8C27-B657-2909-39E945D64586}"/>
              </a:ext>
            </a:extLst>
          </p:cNvPr>
          <p:cNvSpPr/>
          <p:nvPr/>
        </p:nvSpPr>
        <p:spPr>
          <a:xfrm>
            <a:off x="453542" y="98170"/>
            <a:ext cx="16802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err="1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Results</a:t>
            </a:r>
            <a:endParaRPr lang="en-GB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04195F06-A84E-DB85-BE24-EE94F3782825}"/>
              </a:ext>
            </a:extLst>
          </p:cNvPr>
          <p:cNvCxnSpPr>
            <a:cxnSpLocks/>
          </p:cNvCxnSpPr>
          <p:nvPr/>
        </p:nvCxnSpPr>
        <p:spPr>
          <a:xfrm flipV="1">
            <a:off x="0" y="756272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1EBEE13-DFE9-EEEF-96BB-A7AC2513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ET-FRANCE</a:t>
            </a:r>
            <a:endParaRPr lang="fr-FR" dirty="0"/>
          </a:p>
        </p:txBody>
      </p:sp>
      <p:pic>
        <p:nvPicPr>
          <p:cNvPr id="4" name="Picture 5855">
            <a:extLst>
              <a:ext uri="{FF2B5EF4-FFF2-40B4-BE49-F238E27FC236}">
                <a16:creationId xmlns:a16="http://schemas.microsoft.com/office/drawing/2014/main" id="{481B79D9-8DF0-18E7-B3A3-283725CC9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11" y="1839886"/>
            <a:ext cx="6848892" cy="3664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5875">
                <a:extLst>
                  <a:ext uri="{FF2B5EF4-FFF2-40B4-BE49-F238E27FC236}">
                    <a16:creationId xmlns:a16="http://schemas.microsoft.com/office/drawing/2014/main" id="{140E14B4-8225-B95F-6D76-627B6B6BC331}"/>
                  </a:ext>
                </a:extLst>
              </p:cNvPr>
              <p:cNvSpPr txBox="1"/>
              <p:nvPr/>
            </p:nvSpPr>
            <p:spPr>
              <a:xfrm>
                <a:off x="7145846" y="3175552"/>
                <a:ext cx="1464754" cy="325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fr-FR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4,4 </m:t>
                      </m:r>
                      <m:r>
                        <a:rPr lang="fr-FR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𝑚𝑊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5875">
                <a:extLst>
                  <a:ext uri="{FF2B5EF4-FFF2-40B4-BE49-F238E27FC236}">
                    <a16:creationId xmlns:a16="http://schemas.microsoft.com/office/drawing/2014/main" id="{140E14B4-8225-B95F-6D76-627B6B6BC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846" y="3175552"/>
                <a:ext cx="1464754" cy="3252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503">
                <a:extLst>
                  <a:ext uri="{FF2B5EF4-FFF2-40B4-BE49-F238E27FC236}">
                    <a16:creationId xmlns:a16="http://schemas.microsoft.com/office/drawing/2014/main" id="{5CABA4F5-3061-5CBB-4DDC-9CD207DAA98A}"/>
                  </a:ext>
                </a:extLst>
              </p:cNvPr>
              <p:cNvSpPr txBox="1"/>
              <p:nvPr/>
            </p:nvSpPr>
            <p:spPr>
              <a:xfrm>
                <a:off x="7145846" y="3638372"/>
                <a:ext cx="1530343" cy="325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sz="1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fr-FR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120 </m:t>
                      </m:r>
                      <m:r>
                        <a:rPr lang="fr-FR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𝑚𝑊</m:t>
                      </m:r>
                    </m:oMath>
                  </m:oMathPara>
                </a14:m>
                <a:endParaRPr 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TextBox 503">
                <a:extLst>
                  <a:ext uri="{FF2B5EF4-FFF2-40B4-BE49-F238E27FC236}">
                    <a16:creationId xmlns:a16="http://schemas.microsoft.com/office/drawing/2014/main" id="{5CABA4F5-3061-5CBB-4DDC-9CD207DAA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846" y="3638372"/>
                <a:ext cx="1530343" cy="3252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399">
            <a:extLst>
              <a:ext uri="{FF2B5EF4-FFF2-40B4-BE49-F238E27FC236}">
                <a16:creationId xmlns:a16="http://schemas.microsoft.com/office/drawing/2014/main" id="{4B98A27A-DABE-208B-07C3-E14C4B6931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058" r="7794"/>
          <a:stretch/>
        </p:blipFill>
        <p:spPr>
          <a:xfrm>
            <a:off x="8153400" y="974992"/>
            <a:ext cx="3851855" cy="2132267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67851FC2-8B78-462B-8B47-78230768A19F}"/>
              </a:ext>
            </a:extLst>
          </p:cNvPr>
          <p:cNvSpPr txBox="1"/>
          <p:nvPr/>
        </p:nvSpPr>
        <p:spPr>
          <a:xfrm>
            <a:off x="8610600" y="769564"/>
            <a:ext cx="3289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Shot noise </a:t>
            </a:r>
            <a:r>
              <a:rPr lang="fr-FR" dirty="0" err="1">
                <a:latin typeface="Century Gothic" panose="020B0502020202020204" pitchFamily="34" charset="0"/>
              </a:rPr>
              <a:t>limited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detection</a:t>
            </a:r>
            <a:endParaRPr lang="fr-FR" dirty="0"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5C65E5B0-5443-9F16-8BC5-473275188F29}"/>
                  </a:ext>
                </a:extLst>
              </p:cNvPr>
              <p:cNvSpPr txBox="1"/>
              <p:nvPr/>
            </p:nvSpPr>
            <p:spPr>
              <a:xfrm>
                <a:off x="7631888" y="5179771"/>
                <a:ext cx="4320915" cy="1290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ts val="600"/>
                  </a:spcBef>
                  <a:buFont typeface="Courier New" panose="02070309020205020404" pitchFamily="49" charset="0"/>
                  <a:buChar char="o"/>
                </a:pPr>
                <a:r>
                  <a:rPr lang="en-US" sz="2000" b="1" dirty="0">
                    <a:solidFill>
                      <a:srgbClr val="0070C0"/>
                    </a:solidFill>
                  </a:rPr>
                  <a:t>Noise floor: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fr-FR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fr-FR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𝑯𝒛</m:t>
                        </m:r>
                      </m:e>
                    </m:rad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for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sz="2000" b="0" i="1" dirty="0" smtClean="0">
                        <a:latin typeface="Cambria Math" panose="02040503050406030204" pitchFamily="18" charset="0"/>
                      </a:rPr>
                      <m:t>&gt;40 </m:t>
                    </m:r>
                    <m:r>
                      <m:rPr>
                        <m:nor/>
                      </m:rPr>
                      <a:rPr lang="fr-FR" sz="2000" b="0" i="1" dirty="0" smtClean="0">
                        <a:latin typeface="Cambria Math" panose="02040503050406030204" pitchFamily="18" charset="0"/>
                      </a:rPr>
                      <m:t>kHz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dirty="0"/>
                  <a:t>level consistent with characterization of the first three drum modes</a:t>
                </a:r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5C65E5B0-5443-9F16-8BC5-473275188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888" y="5179771"/>
                <a:ext cx="4320915" cy="1290931"/>
              </a:xfrm>
              <a:prstGeom prst="rect">
                <a:avLst/>
              </a:prstGeom>
              <a:blipFill>
                <a:blip r:embed="rId6"/>
                <a:stretch>
                  <a:fillRect l="-1410" t="-474" b="-71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553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658D0-FDF4-7445-AC96-028F64D1A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8383773-5556-2B55-E6A5-0AA9CAFA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3C290-9C72-44E6-B4F0-24B6986993B6}" type="slidenum">
              <a:rPr lang="fr-FR" smtClean="0"/>
              <a:t>26</a:t>
            </a:fld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F0A7C5-851D-5D49-6E53-1651DE2AB06C}"/>
              </a:ext>
            </a:extLst>
          </p:cNvPr>
          <p:cNvSpPr/>
          <p:nvPr/>
        </p:nvSpPr>
        <p:spPr>
          <a:xfrm>
            <a:off x="453542" y="98170"/>
            <a:ext cx="16802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err="1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Results</a:t>
            </a:r>
            <a:endParaRPr lang="en-GB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8223961-592B-80AC-38CD-F9FF653EDD6F}"/>
              </a:ext>
            </a:extLst>
          </p:cNvPr>
          <p:cNvCxnSpPr>
            <a:cxnSpLocks/>
          </p:cNvCxnSpPr>
          <p:nvPr/>
        </p:nvCxnSpPr>
        <p:spPr>
          <a:xfrm flipV="1">
            <a:off x="0" y="756272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E83CE64-FD6A-251E-49C5-66DC2D6AE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ET-FRANCE</a:t>
            </a:r>
            <a:endParaRPr lang="fr-FR" dirty="0"/>
          </a:p>
        </p:txBody>
      </p:sp>
      <p:pic>
        <p:nvPicPr>
          <p:cNvPr id="4" name="Picture 5855">
            <a:extLst>
              <a:ext uri="{FF2B5EF4-FFF2-40B4-BE49-F238E27FC236}">
                <a16:creationId xmlns:a16="http://schemas.microsoft.com/office/drawing/2014/main" id="{25383CA3-1B19-8814-D3AE-73163599F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11" y="1839886"/>
            <a:ext cx="6848892" cy="3664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5875">
                <a:extLst>
                  <a:ext uri="{FF2B5EF4-FFF2-40B4-BE49-F238E27FC236}">
                    <a16:creationId xmlns:a16="http://schemas.microsoft.com/office/drawing/2014/main" id="{7F0A86C1-27A8-49E6-8D7B-306386531874}"/>
                  </a:ext>
                </a:extLst>
              </p:cNvPr>
              <p:cNvSpPr txBox="1"/>
              <p:nvPr/>
            </p:nvSpPr>
            <p:spPr>
              <a:xfrm>
                <a:off x="7145846" y="3175552"/>
                <a:ext cx="1464754" cy="325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fr-FR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4,4 </m:t>
                      </m:r>
                      <m:r>
                        <a:rPr lang="fr-FR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𝑚𝑊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5875">
                <a:extLst>
                  <a:ext uri="{FF2B5EF4-FFF2-40B4-BE49-F238E27FC236}">
                    <a16:creationId xmlns:a16="http://schemas.microsoft.com/office/drawing/2014/main" id="{7F0A86C1-27A8-49E6-8D7B-306386531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846" y="3175552"/>
                <a:ext cx="1464754" cy="3252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503">
                <a:extLst>
                  <a:ext uri="{FF2B5EF4-FFF2-40B4-BE49-F238E27FC236}">
                    <a16:creationId xmlns:a16="http://schemas.microsoft.com/office/drawing/2014/main" id="{348876B6-CEAE-D914-94BD-C11C63DEE919}"/>
                  </a:ext>
                </a:extLst>
              </p:cNvPr>
              <p:cNvSpPr txBox="1"/>
              <p:nvPr/>
            </p:nvSpPr>
            <p:spPr>
              <a:xfrm>
                <a:off x="7145846" y="3638372"/>
                <a:ext cx="1530343" cy="325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sz="1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fr-FR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120 </m:t>
                      </m:r>
                      <m:r>
                        <a:rPr lang="fr-FR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𝑚𝑊</m:t>
                      </m:r>
                    </m:oMath>
                  </m:oMathPara>
                </a14:m>
                <a:endParaRPr 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TextBox 503">
                <a:extLst>
                  <a:ext uri="{FF2B5EF4-FFF2-40B4-BE49-F238E27FC236}">
                    <a16:creationId xmlns:a16="http://schemas.microsoft.com/office/drawing/2014/main" id="{348876B6-CEAE-D914-94BD-C11C63DEE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846" y="3638372"/>
                <a:ext cx="1530343" cy="3252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399">
            <a:extLst>
              <a:ext uri="{FF2B5EF4-FFF2-40B4-BE49-F238E27FC236}">
                <a16:creationId xmlns:a16="http://schemas.microsoft.com/office/drawing/2014/main" id="{77AEB262-D75B-6921-D532-D6D2534CA1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058" r="7794"/>
          <a:stretch/>
        </p:blipFill>
        <p:spPr>
          <a:xfrm>
            <a:off x="8153400" y="974992"/>
            <a:ext cx="3851855" cy="2132267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EB545BE3-6869-FE79-694F-F5E67314952F}"/>
              </a:ext>
            </a:extLst>
          </p:cNvPr>
          <p:cNvSpPr txBox="1"/>
          <p:nvPr/>
        </p:nvSpPr>
        <p:spPr>
          <a:xfrm>
            <a:off x="8610600" y="769564"/>
            <a:ext cx="3289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Shot noise </a:t>
            </a:r>
            <a:r>
              <a:rPr lang="fr-FR" dirty="0" err="1">
                <a:latin typeface="Century Gothic" panose="020B0502020202020204" pitchFamily="34" charset="0"/>
              </a:rPr>
              <a:t>limited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detection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5" name="TextBox 5856">
            <a:extLst>
              <a:ext uri="{FF2B5EF4-FFF2-40B4-BE49-F238E27FC236}">
                <a16:creationId xmlns:a16="http://schemas.microsoft.com/office/drawing/2014/main" id="{AD7DB330-3571-6F3C-E484-DFDCAB92DC24}"/>
              </a:ext>
            </a:extLst>
          </p:cNvPr>
          <p:cNvSpPr txBox="1"/>
          <p:nvPr/>
        </p:nvSpPr>
        <p:spPr>
          <a:xfrm>
            <a:off x="3825853" y="4166218"/>
            <a:ext cx="1468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Parasitic</a:t>
            </a:r>
            <a:r>
              <a:rPr lang="fr-FR" sz="1400" dirty="0"/>
              <a:t> </a:t>
            </a:r>
            <a:r>
              <a:rPr lang="fr-FR" sz="1400" dirty="0" err="1"/>
              <a:t>peaks</a:t>
            </a:r>
            <a:endParaRPr lang="en-US" sz="1400" dirty="0"/>
          </a:p>
        </p:txBody>
      </p:sp>
      <p:sp>
        <p:nvSpPr>
          <p:cNvPr id="6" name="Left Brace 5858">
            <a:extLst>
              <a:ext uri="{FF2B5EF4-FFF2-40B4-BE49-F238E27FC236}">
                <a16:creationId xmlns:a16="http://schemas.microsoft.com/office/drawing/2014/main" id="{C4B0CE2B-9E53-6B6A-845D-3A36010B7BAA}"/>
              </a:ext>
            </a:extLst>
          </p:cNvPr>
          <p:cNvSpPr/>
          <p:nvPr/>
        </p:nvSpPr>
        <p:spPr bwMode="auto">
          <a:xfrm rot="16200000" flipV="1">
            <a:off x="4224075" y="3021122"/>
            <a:ext cx="260865" cy="2029327"/>
          </a:xfrm>
          <a:prstGeom prst="leftBrace">
            <a:avLst>
              <a:gd name="adj1" fmla="val 103609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560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Left Brace 486">
            <a:extLst>
              <a:ext uri="{FF2B5EF4-FFF2-40B4-BE49-F238E27FC236}">
                <a16:creationId xmlns:a16="http://schemas.microsoft.com/office/drawing/2014/main" id="{59278AA6-48AB-838B-2D98-92D5FAC3F48C}"/>
              </a:ext>
            </a:extLst>
          </p:cNvPr>
          <p:cNvSpPr/>
          <p:nvPr/>
        </p:nvSpPr>
        <p:spPr bwMode="auto">
          <a:xfrm rot="16200000" flipV="1">
            <a:off x="6625446" y="3643588"/>
            <a:ext cx="174507" cy="870752"/>
          </a:xfrm>
          <a:prstGeom prst="leftBrace">
            <a:avLst>
              <a:gd name="adj1" fmla="val 103609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560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487">
            <a:extLst>
              <a:ext uri="{FF2B5EF4-FFF2-40B4-BE49-F238E27FC236}">
                <a16:creationId xmlns:a16="http://schemas.microsoft.com/office/drawing/2014/main" id="{B3A7F2AD-5D84-7A46-9F5F-2FC4A626D77E}"/>
              </a:ext>
            </a:extLst>
          </p:cNvPr>
          <p:cNvSpPr txBox="1"/>
          <p:nvPr/>
        </p:nvSpPr>
        <p:spPr>
          <a:xfrm>
            <a:off x="6163367" y="4186990"/>
            <a:ext cx="1468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Parasitic</a:t>
            </a:r>
            <a:r>
              <a:rPr lang="fr-FR" sz="1400" dirty="0"/>
              <a:t> </a:t>
            </a:r>
            <a:r>
              <a:rPr lang="fr-FR" sz="1400" dirty="0" err="1"/>
              <a:t>peaks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70110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BEABB-6323-34E3-6217-883F75F8F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3510573-BDD5-F094-6D10-879C0BC60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3C290-9C72-44E6-B4F0-24B6986993B6}" type="slidenum">
              <a:rPr lang="fr-FR" smtClean="0"/>
              <a:t>27</a:t>
            </a:fld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CFF03B-54FB-36B1-72B5-061E231B0835}"/>
              </a:ext>
            </a:extLst>
          </p:cNvPr>
          <p:cNvSpPr/>
          <p:nvPr/>
        </p:nvSpPr>
        <p:spPr>
          <a:xfrm>
            <a:off x="453542" y="98170"/>
            <a:ext cx="16802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err="1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Results</a:t>
            </a:r>
            <a:endParaRPr lang="en-GB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266D0826-8284-5F17-D81B-0635DC55A91C}"/>
              </a:ext>
            </a:extLst>
          </p:cNvPr>
          <p:cNvCxnSpPr>
            <a:cxnSpLocks/>
          </p:cNvCxnSpPr>
          <p:nvPr/>
        </p:nvCxnSpPr>
        <p:spPr>
          <a:xfrm flipV="1">
            <a:off x="0" y="756272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2F64A26-7B11-F53E-A36B-921A9D9E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ET-FRANCE</a:t>
            </a:r>
            <a:endParaRPr lang="fr-FR" dirty="0"/>
          </a:p>
        </p:txBody>
      </p:sp>
      <p:pic>
        <p:nvPicPr>
          <p:cNvPr id="4" name="Picture 5855">
            <a:extLst>
              <a:ext uri="{FF2B5EF4-FFF2-40B4-BE49-F238E27FC236}">
                <a16:creationId xmlns:a16="http://schemas.microsoft.com/office/drawing/2014/main" id="{855F3680-112F-53E1-58D5-8941E2092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11" y="1839886"/>
            <a:ext cx="6848892" cy="3664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5875">
                <a:extLst>
                  <a:ext uri="{FF2B5EF4-FFF2-40B4-BE49-F238E27FC236}">
                    <a16:creationId xmlns:a16="http://schemas.microsoft.com/office/drawing/2014/main" id="{72E6326B-9EC4-2545-14E4-97AE62B8E0E6}"/>
                  </a:ext>
                </a:extLst>
              </p:cNvPr>
              <p:cNvSpPr txBox="1"/>
              <p:nvPr/>
            </p:nvSpPr>
            <p:spPr>
              <a:xfrm>
                <a:off x="7145846" y="3175552"/>
                <a:ext cx="1464754" cy="325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fr-FR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4,4 </m:t>
                      </m:r>
                      <m:r>
                        <a:rPr lang="fr-FR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𝑚𝑊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5875">
                <a:extLst>
                  <a:ext uri="{FF2B5EF4-FFF2-40B4-BE49-F238E27FC236}">
                    <a16:creationId xmlns:a16="http://schemas.microsoft.com/office/drawing/2014/main" id="{72E6326B-9EC4-2545-14E4-97AE62B8E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846" y="3175552"/>
                <a:ext cx="1464754" cy="3252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503">
                <a:extLst>
                  <a:ext uri="{FF2B5EF4-FFF2-40B4-BE49-F238E27FC236}">
                    <a16:creationId xmlns:a16="http://schemas.microsoft.com/office/drawing/2014/main" id="{EDCA4882-6DFF-E677-B0B2-1CB2574487B9}"/>
                  </a:ext>
                </a:extLst>
              </p:cNvPr>
              <p:cNvSpPr txBox="1"/>
              <p:nvPr/>
            </p:nvSpPr>
            <p:spPr>
              <a:xfrm>
                <a:off x="7145846" y="3638372"/>
                <a:ext cx="1530343" cy="325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n-US" sz="1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fr-FR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120 </m:t>
                      </m:r>
                      <m:r>
                        <a:rPr lang="fr-FR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𝑚𝑊</m:t>
                      </m:r>
                    </m:oMath>
                  </m:oMathPara>
                </a14:m>
                <a:endParaRPr 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TextBox 503">
                <a:extLst>
                  <a:ext uri="{FF2B5EF4-FFF2-40B4-BE49-F238E27FC236}">
                    <a16:creationId xmlns:a16="http://schemas.microsoft.com/office/drawing/2014/main" id="{EDCA4882-6DFF-E677-B0B2-1CB257448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846" y="3638372"/>
                <a:ext cx="1530343" cy="3252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399">
            <a:extLst>
              <a:ext uri="{FF2B5EF4-FFF2-40B4-BE49-F238E27FC236}">
                <a16:creationId xmlns:a16="http://schemas.microsoft.com/office/drawing/2014/main" id="{9B27EF73-7A63-FBA0-D8DB-1A134E3D87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058" r="7794"/>
          <a:stretch/>
        </p:blipFill>
        <p:spPr>
          <a:xfrm>
            <a:off x="8153400" y="974992"/>
            <a:ext cx="3851855" cy="2132267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7290A3AD-577A-A7A5-1937-60B9E81A35E1}"/>
              </a:ext>
            </a:extLst>
          </p:cNvPr>
          <p:cNvSpPr txBox="1"/>
          <p:nvPr/>
        </p:nvSpPr>
        <p:spPr>
          <a:xfrm>
            <a:off x="8610600" y="769564"/>
            <a:ext cx="3289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Shot noise </a:t>
            </a:r>
            <a:r>
              <a:rPr lang="fr-FR" dirty="0" err="1">
                <a:latin typeface="Century Gothic" panose="020B0502020202020204" pitchFamily="34" charset="0"/>
              </a:rPr>
              <a:t>limited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detection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5" name="TextBox 5856">
            <a:extLst>
              <a:ext uri="{FF2B5EF4-FFF2-40B4-BE49-F238E27FC236}">
                <a16:creationId xmlns:a16="http://schemas.microsoft.com/office/drawing/2014/main" id="{2EB53ECE-335E-6460-908E-4533A8B8444B}"/>
              </a:ext>
            </a:extLst>
          </p:cNvPr>
          <p:cNvSpPr txBox="1"/>
          <p:nvPr/>
        </p:nvSpPr>
        <p:spPr>
          <a:xfrm>
            <a:off x="3825853" y="4166218"/>
            <a:ext cx="1468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Parasitic</a:t>
            </a:r>
            <a:r>
              <a:rPr lang="fr-FR" sz="1400" dirty="0"/>
              <a:t> </a:t>
            </a:r>
            <a:r>
              <a:rPr lang="fr-FR" sz="1400" dirty="0" err="1"/>
              <a:t>peaks</a:t>
            </a:r>
            <a:endParaRPr lang="en-US" sz="1400" dirty="0"/>
          </a:p>
        </p:txBody>
      </p:sp>
      <p:sp>
        <p:nvSpPr>
          <p:cNvPr id="6" name="Left Brace 5858">
            <a:extLst>
              <a:ext uri="{FF2B5EF4-FFF2-40B4-BE49-F238E27FC236}">
                <a16:creationId xmlns:a16="http://schemas.microsoft.com/office/drawing/2014/main" id="{0C9D66B5-45E7-7274-56E2-63B4DDA4C9E2}"/>
              </a:ext>
            </a:extLst>
          </p:cNvPr>
          <p:cNvSpPr/>
          <p:nvPr/>
        </p:nvSpPr>
        <p:spPr bwMode="auto">
          <a:xfrm rot="16200000" flipV="1">
            <a:off x="4224075" y="3021122"/>
            <a:ext cx="260865" cy="2029327"/>
          </a:xfrm>
          <a:prstGeom prst="leftBrace">
            <a:avLst>
              <a:gd name="adj1" fmla="val 103609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560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Left Brace 486">
            <a:extLst>
              <a:ext uri="{FF2B5EF4-FFF2-40B4-BE49-F238E27FC236}">
                <a16:creationId xmlns:a16="http://schemas.microsoft.com/office/drawing/2014/main" id="{FF94015B-28F1-C581-1AB0-73F8F96B31AE}"/>
              </a:ext>
            </a:extLst>
          </p:cNvPr>
          <p:cNvSpPr/>
          <p:nvPr/>
        </p:nvSpPr>
        <p:spPr bwMode="auto">
          <a:xfrm rot="16200000" flipV="1">
            <a:off x="6625446" y="3643588"/>
            <a:ext cx="174507" cy="870752"/>
          </a:xfrm>
          <a:prstGeom prst="leftBrace">
            <a:avLst>
              <a:gd name="adj1" fmla="val 103609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560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487">
            <a:extLst>
              <a:ext uri="{FF2B5EF4-FFF2-40B4-BE49-F238E27FC236}">
                <a16:creationId xmlns:a16="http://schemas.microsoft.com/office/drawing/2014/main" id="{BF2B83C3-C729-2EFE-07F8-2D32AD64D64D}"/>
              </a:ext>
            </a:extLst>
          </p:cNvPr>
          <p:cNvSpPr txBox="1"/>
          <p:nvPr/>
        </p:nvSpPr>
        <p:spPr>
          <a:xfrm>
            <a:off x="6163367" y="4186990"/>
            <a:ext cx="1468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Parasitic</a:t>
            </a:r>
            <a:r>
              <a:rPr lang="fr-FR" sz="1400" dirty="0"/>
              <a:t> </a:t>
            </a:r>
            <a:r>
              <a:rPr lang="fr-FR" sz="1400" dirty="0" err="1"/>
              <a:t>peaks</a:t>
            </a:r>
            <a:endParaRPr lang="en-US" sz="1400" dirty="0"/>
          </a:p>
        </p:txBody>
      </p:sp>
      <p:sp>
        <p:nvSpPr>
          <p:cNvPr id="9" name="Arrow: Right 5862">
            <a:extLst>
              <a:ext uri="{FF2B5EF4-FFF2-40B4-BE49-F238E27FC236}">
                <a16:creationId xmlns:a16="http://schemas.microsoft.com/office/drawing/2014/main" id="{E2E6E7A4-407F-A06B-971A-DB59BBE8BAE0}"/>
              </a:ext>
            </a:extLst>
          </p:cNvPr>
          <p:cNvSpPr/>
          <p:nvPr/>
        </p:nvSpPr>
        <p:spPr bwMode="auto">
          <a:xfrm rot="6152022">
            <a:off x="4863249" y="4665900"/>
            <a:ext cx="1101460" cy="96867"/>
          </a:xfrm>
          <a:prstGeom prst="rightArrow">
            <a:avLst/>
          </a:prstGeom>
          <a:solidFill>
            <a:srgbClr val="A7E23E"/>
          </a:solidFill>
          <a:ln w="9525" cap="flat" cmpd="sng" algn="ctr">
            <a:solidFill>
              <a:srgbClr val="A7E23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560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Arrow: Right 491">
            <a:extLst>
              <a:ext uri="{FF2B5EF4-FFF2-40B4-BE49-F238E27FC236}">
                <a16:creationId xmlns:a16="http://schemas.microsoft.com/office/drawing/2014/main" id="{62167C15-30C2-BBA0-5003-00DEC6F3A1D3}"/>
              </a:ext>
            </a:extLst>
          </p:cNvPr>
          <p:cNvSpPr/>
          <p:nvPr/>
        </p:nvSpPr>
        <p:spPr bwMode="auto">
          <a:xfrm rot="2957105">
            <a:off x="2093834" y="4501287"/>
            <a:ext cx="1687362" cy="118729"/>
          </a:xfrm>
          <a:prstGeom prst="rightArrow">
            <a:avLst/>
          </a:prstGeom>
          <a:solidFill>
            <a:srgbClr val="A7E23E"/>
          </a:solidFill>
          <a:ln w="9525" cap="flat" cmpd="sng" algn="ctr">
            <a:solidFill>
              <a:srgbClr val="A7E23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560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5866">
            <a:extLst>
              <a:ext uri="{FF2B5EF4-FFF2-40B4-BE49-F238E27FC236}">
                <a16:creationId xmlns:a16="http://schemas.microsoft.com/office/drawing/2014/main" id="{B95E0A18-3F64-EECD-E9D6-078313CF97C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5" r="4371"/>
          <a:stretch/>
        </p:blipFill>
        <p:spPr>
          <a:xfrm>
            <a:off x="2798800" y="5389435"/>
            <a:ext cx="2740901" cy="1468565"/>
          </a:xfrm>
          <a:prstGeom prst="rect">
            <a:avLst/>
          </a:prstGeom>
        </p:spPr>
      </p:pic>
      <p:sp>
        <p:nvSpPr>
          <p:cNvPr id="12" name="TextBox 5863">
            <a:extLst>
              <a:ext uri="{FF2B5EF4-FFF2-40B4-BE49-F238E27FC236}">
                <a16:creationId xmlns:a16="http://schemas.microsoft.com/office/drawing/2014/main" id="{A4C59FDA-0BFD-4B0F-83CF-299EF6ABACF7}"/>
              </a:ext>
            </a:extLst>
          </p:cNvPr>
          <p:cNvSpPr txBox="1"/>
          <p:nvPr/>
        </p:nvSpPr>
        <p:spPr>
          <a:xfrm>
            <a:off x="3151031" y="5224028"/>
            <a:ext cx="2635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highlight>
                  <a:srgbClr val="A7E23E"/>
                </a:highlight>
              </a:rPr>
              <a:t>Fast </a:t>
            </a:r>
            <a:r>
              <a:rPr lang="fr-FR" sz="1400" dirty="0" err="1">
                <a:highlight>
                  <a:srgbClr val="A7E23E"/>
                </a:highlight>
              </a:rPr>
              <a:t>piezo</a:t>
            </a:r>
            <a:r>
              <a:rPr lang="fr-FR" sz="1400" dirty="0">
                <a:highlight>
                  <a:srgbClr val="A7E23E"/>
                </a:highlight>
              </a:rPr>
              <a:t> first </a:t>
            </a:r>
            <a:r>
              <a:rPr lang="fr-FR" sz="1400" dirty="0" err="1">
                <a:highlight>
                  <a:srgbClr val="A7E23E"/>
                </a:highlight>
              </a:rPr>
              <a:t>resonances</a:t>
            </a:r>
            <a:endParaRPr lang="en-US" sz="1400" dirty="0">
              <a:highlight>
                <a:srgbClr val="A7E23E"/>
              </a:highlight>
            </a:endParaRPr>
          </a:p>
        </p:txBody>
      </p:sp>
      <p:sp>
        <p:nvSpPr>
          <p:cNvPr id="20" name="Oval 5861">
            <a:extLst>
              <a:ext uri="{FF2B5EF4-FFF2-40B4-BE49-F238E27FC236}">
                <a16:creationId xmlns:a16="http://schemas.microsoft.com/office/drawing/2014/main" id="{6E69B2BE-67DE-DC9F-D156-D97DE6C4E9AC}"/>
              </a:ext>
            </a:extLst>
          </p:cNvPr>
          <p:cNvSpPr/>
          <p:nvPr/>
        </p:nvSpPr>
        <p:spPr bwMode="auto">
          <a:xfrm>
            <a:off x="5723635" y="2688399"/>
            <a:ext cx="570657" cy="1243226"/>
          </a:xfrm>
          <a:prstGeom prst="ellipse">
            <a:avLst/>
          </a:prstGeom>
          <a:noFill/>
          <a:ln w="28575" cap="flat" cmpd="sng" algn="ctr">
            <a:solidFill>
              <a:srgbClr val="A7E23E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560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Oval 489">
            <a:extLst>
              <a:ext uri="{FF2B5EF4-FFF2-40B4-BE49-F238E27FC236}">
                <a16:creationId xmlns:a16="http://schemas.microsoft.com/office/drawing/2014/main" id="{87C4266C-7EC3-4F82-4948-82EF513AB47B}"/>
              </a:ext>
            </a:extLst>
          </p:cNvPr>
          <p:cNvSpPr/>
          <p:nvPr/>
        </p:nvSpPr>
        <p:spPr bwMode="auto">
          <a:xfrm>
            <a:off x="1524704" y="2606084"/>
            <a:ext cx="1086335" cy="1047260"/>
          </a:xfrm>
          <a:prstGeom prst="ellipse">
            <a:avLst/>
          </a:prstGeom>
          <a:noFill/>
          <a:ln w="28575" cap="flat" cmpd="sng" algn="ctr">
            <a:solidFill>
              <a:srgbClr val="A7E23E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560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 Box 1869">
            <a:extLst>
              <a:ext uri="{FF2B5EF4-FFF2-40B4-BE49-F238E27FC236}">
                <a16:creationId xmlns:a16="http://schemas.microsoft.com/office/drawing/2014/main" id="{44532647-ED2D-292B-1F88-607066768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3530" y="4373772"/>
            <a:ext cx="42017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156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156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156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156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156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156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156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156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156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Recent  work on reduction of the parasitic peaks and  PZT  resonances:  </a:t>
            </a:r>
          </a:p>
        </p:txBody>
      </p:sp>
      <p:sp>
        <p:nvSpPr>
          <p:cNvPr id="22" name="TextBox 507">
            <a:extLst>
              <a:ext uri="{FF2B5EF4-FFF2-40B4-BE49-F238E27FC236}">
                <a16:creationId xmlns:a16="http://schemas.microsoft.com/office/drawing/2014/main" id="{4840BAF7-6972-CA05-7394-4180E323C8E5}"/>
              </a:ext>
            </a:extLst>
          </p:cNvPr>
          <p:cNvSpPr txBox="1"/>
          <p:nvPr/>
        </p:nvSpPr>
        <p:spPr>
          <a:xfrm>
            <a:off x="7676927" y="5221382"/>
            <a:ext cx="4242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Century Gothic" panose="020B0502020202020204" pitchFamily="34" charset="0"/>
              </a:rPr>
              <a:t>Optimized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grounding</a:t>
            </a:r>
            <a:endParaRPr lang="fr-FR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Century Gothic" panose="020B0502020202020204" pitchFamily="34" charset="0"/>
              </a:rPr>
              <a:t>Isolation of key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Century Gothic" panose="020B0502020202020204" pitchFamily="34" charset="0"/>
              </a:rPr>
              <a:t>Optimized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detection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filters</a:t>
            </a:r>
            <a:endParaRPr lang="fr-FR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Century Gothic" panose="020B0502020202020204" pitchFamily="34" charset="0"/>
              </a:rPr>
              <a:t>Added </a:t>
            </a:r>
            <a:r>
              <a:rPr lang="fr-FR" dirty="0" err="1">
                <a:latin typeface="Century Gothic" panose="020B0502020202020204" pitchFamily="34" charset="0"/>
              </a:rPr>
              <a:t>electronic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notch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filters</a:t>
            </a:r>
            <a:r>
              <a:rPr lang="fr-FR" dirty="0">
                <a:latin typeface="Century Gothic" panose="020B0502020202020204" pitchFamily="34" charset="0"/>
              </a:rPr>
              <a:t> to the PZT correction signal</a:t>
            </a:r>
            <a:endParaRPr lang="en-US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15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3E51C-A975-EB21-A643-9E27243AE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B4DC093-C8FC-C402-61B9-A13C32639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3C290-9C72-44E6-B4F0-24B6986993B6}" type="slidenum">
              <a:rPr lang="fr-FR" smtClean="0"/>
              <a:t>28</a:t>
            </a:fld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CFE0DF-AD3E-5917-AD20-6A774FF1BECF}"/>
              </a:ext>
            </a:extLst>
          </p:cNvPr>
          <p:cNvSpPr/>
          <p:nvPr/>
        </p:nvSpPr>
        <p:spPr>
          <a:xfrm>
            <a:off x="453542" y="98170"/>
            <a:ext cx="16802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err="1">
                <a:solidFill>
                  <a:srgbClr val="4472C4">
                    <a:lumMod val="75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Results</a:t>
            </a:r>
            <a:endParaRPr lang="en-GB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060A63A5-3594-D78B-9A62-4670C2A5563B}"/>
              </a:ext>
            </a:extLst>
          </p:cNvPr>
          <p:cNvCxnSpPr>
            <a:cxnSpLocks/>
          </p:cNvCxnSpPr>
          <p:nvPr/>
        </p:nvCxnSpPr>
        <p:spPr>
          <a:xfrm flipV="1">
            <a:off x="0" y="756272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4267859-02F9-366F-1A35-F4540E48D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ET-FRANCE</a:t>
            </a:r>
            <a:endParaRPr lang="fr-FR" dirty="0"/>
          </a:p>
        </p:txBody>
      </p:sp>
      <p:sp>
        <p:nvSpPr>
          <p:cNvPr id="9" name="Text Box 1869">
            <a:extLst>
              <a:ext uri="{FF2B5EF4-FFF2-40B4-BE49-F238E27FC236}">
                <a16:creationId xmlns:a16="http://schemas.microsoft.com/office/drawing/2014/main" id="{36193A69-FD81-AA2A-8895-1DB065F96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738" y="1043469"/>
            <a:ext cx="44053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156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156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156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156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156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156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156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156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156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Reduction of the parasitic peaks:  </a:t>
            </a:r>
          </a:p>
        </p:txBody>
      </p:sp>
      <p:pic>
        <p:nvPicPr>
          <p:cNvPr id="10" name="Picture 5877">
            <a:extLst>
              <a:ext uri="{FF2B5EF4-FFF2-40B4-BE49-F238E27FC236}">
                <a16:creationId xmlns:a16="http://schemas.microsoft.com/office/drawing/2014/main" id="{A7B02E00-97E9-7FA3-873E-A80EE651A8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" t="1443" r="6778" b="2106"/>
          <a:stretch/>
        </p:blipFill>
        <p:spPr>
          <a:xfrm>
            <a:off x="0" y="2414178"/>
            <a:ext cx="7265674" cy="3841541"/>
          </a:xfrm>
          <a:prstGeom prst="rect">
            <a:avLst/>
          </a:prstGeom>
        </p:spPr>
      </p:pic>
      <p:sp>
        <p:nvSpPr>
          <p:cNvPr id="11" name="TextBox 507">
            <a:extLst>
              <a:ext uri="{FF2B5EF4-FFF2-40B4-BE49-F238E27FC236}">
                <a16:creationId xmlns:a16="http://schemas.microsoft.com/office/drawing/2014/main" id="{08553DD5-C49B-3988-8442-ABCF57B738D2}"/>
              </a:ext>
            </a:extLst>
          </p:cNvPr>
          <p:cNvSpPr txBox="1"/>
          <p:nvPr/>
        </p:nvSpPr>
        <p:spPr>
          <a:xfrm>
            <a:off x="453542" y="1390218"/>
            <a:ext cx="36166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Century Gothic" panose="020B0502020202020204" pitchFamily="34" charset="0"/>
              </a:rPr>
              <a:t>Optimized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grounding</a:t>
            </a:r>
            <a:endParaRPr lang="fr-FR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Century Gothic" panose="020B0502020202020204" pitchFamily="34" charset="0"/>
              </a:rPr>
              <a:t>Isolation of key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Century Gothic" panose="020B0502020202020204" pitchFamily="34" charset="0"/>
              </a:rPr>
              <a:t>Optimized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detection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filters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2" name="Picture 70">
            <a:extLst>
              <a:ext uri="{FF2B5EF4-FFF2-40B4-BE49-F238E27FC236}">
                <a16:creationId xmlns:a16="http://schemas.microsoft.com/office/drawing/2014/main" id="{8AFD0148-1660-1FAA-5614-5F7C7163BE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" t="5841" r="7127"/>
          <a:stretch/>
        </p:blipFill>
        <p:spPr>
          <a:xfrm>
            <a:off x="7208373" y="2966473"/>
            <a:ext cx="4983627" cy="2592203"/>
          </a:xfrm>
          <a:prstGeom prst="rect">
            <a:avLst/>
          </a:prstGeom>
        </p:spPr>
      </p:pic>
      <p:sp>
        <p:nvSpPr>
          <p:cNvPr id="19" name="Oval 539">
            <a:extLst>
              <a:ext uri="{FF2B5EF4-FFF2-40B4-BE49-F238E27FC236}">
                <a16:creationId xmlns:a16="http://schemas.microsoft.com/office/drawing/2014/main" id="{12D2CC95-F3F0-D9CF-AFF9-6BC02D8C63F1}"/>
              </a:ext>
            </a:extLst>
          </p:cNvPr>
          <p:cNvSpPr/>
          <p:nvPr/>
        </p:nvSpPr>
        <p:spPr bwMode="auto">
          <a:xfrm>
            <a:off x="8024044" y="4081471"/>
            <a:ext cx="586556" cy="894220"/>
          </a:xfrm>
          <a:prstGeom prst="ellipse">
            <a:avLst/>
          </a:prstGeom>
          <a:noFill/>
          <a:ln w="28575" cap="flat" cmpd="sng" algn="ctr">
            <a:solidFill>
              <a:srgbClr val="A7E23E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560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547">
                <a:extLst>
                  <a:ext uri="{FF2B5EF4-FFF2-40B4-BE49-F238E27FC236}">
                    <a16:creationId xmlns:a16="http://schemas.microsoft.com/office/drawing/2014/main" id="{A04F6ACF-E4CC-C4AF-76A2-DD9EEECF83A9}"/>
                  </a:ext>
                </a:extLst>
              </p:cNvPr>
              <p:cNvSpPr txBox="1"/>
              <p:nvPr/>
            </p:nvSpPr>
            <p:spPr>
              <a:xfrm>
                <a:off x="10731777" y="4711569"/>
                <a:ext cx="1527918" cy="297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,6×</m:t>
                      </m:r>
                      <m:sSup>
                        <m:sSupPr>
                          <m:ctrlP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−16</m:t>
                          </m:r>
                        </m:sup>
                      </m:sSup>
                      <m:r>
                        <a:rPr lang="fr-F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𝐻𝑧</m:t>
                          </m:r>
                        </m:e>
                      </m:ra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0" name="TextBox 547">
                <a:extLst>
                  <a:ext uri="{FF2B5EF4-FFF2-40B4-BE49-F238E27FC236}">
                    <a16:creationId xmlns:a16="http://schemas.microsoft.com/office/drawing/2014/main" id="{A04F6ACF-E4CC-C4AF-76A2-DD9EEECF8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1777" y="4711569"/>
                <a:ext cx="1527918" cy="297582"/>
              </a:xfrm>
              <a:prstGeom prst="rect">
                <a:avLst/>
              </a:prstGeom>
              <a:blipFill>
                <a:blip r:embed="rId4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539">
            <a:extLst>
              <a:ext uri="{FF2B5EF4-FFF2-40B4-BE49-F238E27FC236}">
                <a16:creationId xmlns:a16="http://schemas.microsoft.com/office/drawing/2014/main" id="{2B294DA5-8351-D7A2-5DD9-8DA2035B95A6}"/>
              </a:ext>
            </a:extLst>
          </p:cNvPr>
          <p:cNvSpPr/>
          <p:nvPr/>
        </p:nvSpPr>
        <p:spPr bwMode="auto">
          <a:xfrm>
            <a:off x="5462255" y="3406187"/>
            <a:ext cx="586556" cy="2592203"/>
          </a:xfrm>
          <a:prstGeom prst="ellipse">
            <a:avLst/>
          </a:prstGeom>
          <a:noFill/>
          <a:ln w="28575" cap="flat" cmpd="sng" algn="ctr">
            <a:solidFill>
              <a:srgbClr val="A7E23E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560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Oval 539">
            <a:extLst>
              <a:ext uri="{FF2B5EF4-FFF2-40B4-BE49-F238E27FC236}">
                <a16:creationId xmlns:a16="http://schemas.microsoft.com/office/drawing/2014/main" id="{EC896952-52CD-0AD4-1474-28CD78150D1B}"/>
              </a:ext>
            </a:extLst>
          </p:cNvPr>
          <p:cNvSpPr/>
          <p:nvPr/>
        </p:nvSpPr>
        <p:spPr bwMode="auto">
          <a:xfrm>
            <a:off x="1000397" y="2875579"/>
            <a:ext cx="1068245" cy="2592203"/>
          </a:xfrm>
          <a:prstGeom prst="ellipse">
            <a:avLst/>
          </a:prstGeom>
          <a:noFill/>
          <a:ln w="28575" cap="flat" cmpd="sng" algn="ctr">
            <a:solidFill>
              <a:srgbClr val="A7E23E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560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 Box 1869">
            <a:extLst>
              <a:ext uri="{FF2B5EF4-FFF2-40B4-BE49-F238E27FC236}">
                <a16:creationId xmlns:a16="http://schemas.microsoft.com/office/drawing/2014/main" id="{F3AC10B3-B6C0-44AC-7823-5C5624F36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5889" y="1043469"/>
            <a:ext cx="42803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156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4156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4156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4156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4156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4156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4156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4156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4156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Reduction of the PZT resonance:  </a:t>
            </a:r>
          </a:p>
        </p:txBody>
      </p:sp>
      <p:sp>
        <p:nvSpPr>
          <p:cNvPr id="24" name="TextBox 507">
            <a:extLst>
              <a:ext uri="{FF2B5EF4-FFF2-40B4-BE49-F238E27FC236}">
                <a16:creationId xmlns:a16="http://schemas.microsoft.com/office/drawing/2014/main" id="{560D93BE-D38D-C2F0-B8A2-3C28580DAD88}"/>
              </a:ext>
            </a:extLst>
          </p:cNvPr>
          <p:cNvSpPr txBox="1"/>
          <p:nvPr/>
        </p:nvSpPr>
        <p:spPr>
          <a:xfrm>
            <a:off x="7395890" y="1522468"/>
            <a:ext cx="4611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Century Gothic" panose="020B0502020202020204" pitchFamily="34" charset="0"/>
              </a:rPr>
              <a:t>Added </a:t>
            </a:r>
            <a:r>
              <a:rPr lang="fr-FR" dirty="0" err="1">
                <a:latin typeface="Century Gothic" panose="020B0502020202020204" pitchFamily="34" charset="0"/>
              </a:rPr>
              <a:t>electronic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notch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filters</a:t>
            </a:r>
            <a:r>
              <a:rPr lang="fr-FR" dirty="0">
                <a:latin typeface="Century Gothic" panose="020B0502020202020204" pitchFamily="34" charset="0"/>
              </a:rPr>
              <a:t> to the PZT correction signal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0772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EC0F4-A066-FD3D-7E5C-8188475D8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70E7865-C35B-095F-E5FE-C5EF22794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7FA0-B136-4B07-ACEA-84B1BEECE398}" type="slidenum">
              <a:rPr lang="fr-FR" smtClean="0"/>
              <a:t>29</a:t>
            </a:fld>
            <a:endParaRPr lang="fr-FR" dirty="0"/>
          </a:p>
        </p:txBody>
      </p:sp>
      <p:sp>
        <p:nvSpPr>
          <p:cNvPr id="4" name="ZoneTexte 101">
            <a:extLst>
              <a:ext uri="{FF2B5EF4-FFF2-40B4-BE49-F238E27FC236}">
                <a16:creationId xmlns:a16="http://schemas.microsoft.com/office/drawing/2014/main" id="{34F3115D-050D-7A65-3BF9-3AD8BDC0C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11" y="87754"/>
            <a:ext cx="10353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Perspectives towards implementation on a GW detector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6E4CFD-9882-0E81-8E72-855B8179C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313" y="502069"/>
            <a:ext cx="6499533" cy="5781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E49C75-2C61-4AC7-DC01-AD33A5829082}"/>
              </a:ext>
            </a:extLst>
          </p:cNvPr>
          <p:cNvSpPr txBox="1"/>
          <p:nvPr/>
        </p:nvSpPr>
        <p:spPr>
          <a:xfrm>
            <a:off x="6440476" y="6074299"/>
            <a:ext cx="61804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/>
              <a:t>T. Harder et al. Optics Express Vol. 31, Issue 2, pp. 1486-1500 (2023)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9A432EE-98D8-7944-4300-61F572411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ET-FRANCE</a:t>
            </a:r>
            <a:endParaRPr lang="fr-FR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0758E487-7216-BE42-BBC1-65284C828D51}"/>
              </a:ext>
            </a:extLst>
          </p:cNvPr>
          <p:cNvCxnSpPr>
            <a:cxnSpLocks/>
          </p:cNvCxnSpPr>
          <p:nvPr/>
        </p:nvCxnSpPr>
        <p:spPr>
          <a:xfrm flipV="1">
            <a:off x="0" y="648217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897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69C89-0E12-4260-36FF-58C774502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0C2FCB-21FA-8DAC-8519-792EB3EFAA47}"/>
              </a:ext>
            </a:extLst>
          </p:cNvPr>
          <p:cNvSpPr/>
          <p:nvPr/>
        </p:nvSpPr>
        <p:spPr>
          <a:xfrm>
            <a:off x="453542" y="98170"/>
            <a:ext cx="5745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ET Lasers Baseline Design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22B564D3-4E7D-BBDD-D595-00532AE33E2C}"/>
              </a:ext>
            </a:extLst>
          </p:cNvPr>
          <p:cNvCxnSpPr>
            <a:cxnSpLocks/>
          </p:cNvCxnSpPr>
          <p:nvPr/>
        </p:nvCxnSpPr>
        <p:spPr>
          <a:xfrm flipV="1">
            <a:off x="0" y="756272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9677B8-4234-6651-69D7-47CF7DE8E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ET-FRANCE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020AE7-7652-D52B-E51D-ADE91CFC6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EDAA-0F82-4C90-BAA5-82B20EA90532}" type="slidenum">
              <a:rPr lang="fr-FR" smtClean="0"/>
              <a:t>3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B76512D-F964-6E64-496A-F8AC12BB6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2161" y="360228"/>
            <a:ext cx="1569856" cy="320068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B6DEECAD-6589-52A1-5D1F-25F7A8C6DCC6}"/>
              </a:ext>
            </a:extLst>
          </p:cNvPr>
          <p:cNvSpPr txBox="1"/>
          <p:nvPr/>
        </p:nvSpPr>
        <p:spPr>
          <a:xfrm>
            <a:off x="385415" y="1498593"/>
            <a:ext cx="11253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1064 nm, 700 W</a:t>
            </a:r>
          </a:p>
          <a:p>
            <a:r>
              <a:rPr lang="fr-FR" dirty="0">
                <a:latin typeface="Century Gothic" panose="020B0502020202020204" pitchFamily="34" charset="0"/>
              </a:rPr>
              <a:t>Laser </a:t>
            </a:r>
            <a:r>
              <a:rPr lang="fr-FR" dirty="0" err="1">
                <a:latin typeface="Century Gothic" panose="020B0502020202020204" pitchFamily="34" charset="0"/>
              </a:rPr>
              <a:t>seed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ultralow</a:t>
            </a:r>
            <a:r>
              <a:rPr lang="fr-FR" dirty="0">
                <a:latin typeface="Century Gothic" panose="020B0502020202020204" pitchFamily="34" charset="0"/>
              </a:rPr>
              <a:t> noise + </a:t>
            </a:r>
            <a:r>
              <a:rPr lang="fr-FR" dirty="0" err="1">
                <a:latin typeface="Century Gothic" panose="020B0502020202020204" pitchFamily="34" charset="0"/>
              </a:rPr>
              <a:t>solid</a:t>
            </a:r>
            <a:r>
              <a:rPr lang="fr-FR" dirty="0">
                <a:latin typeface="Century Gothic" panose="020B0502020202020204" pitchFamily="34" charset="0"/>
              </a:rPr>
              <a:t> state </a:t>
            </a:r>
            <a:r>
              <a:rPr lang="fr-FR" dirty="0" err="1">
                <a:latin typeface="Century Gothic" panose="020B0502020202020204" pitchFamily="34" charset="0"/>
              </a:rPr>
              <a:t>preamplifiers</a:t>
            </a:r>
            <a:r>
              <a:rPr lang="fr-FR" dirty="0">
                <a:latin typeface="Century Gothic" panose="020B0502020202020204" pitchFamily="34" charset="0"/>
              </a:rPr>
              <a:t> + </a:t>
            </a:r>
            <a:r>
              <a:rPr lang="fr-FR" dirty="0" err="1">
                <a:latin typeface="Century Gothic" panose="020B0502020202020204" pitchFamily="34" charset="0"/>
              </a:rPr>
              <a:t>fiber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amplifiers</a:t>
            </a:r>
            <a:r>
              <a:rPr lang="fr-FR" dirty="0">
                <a:latin typeface="Century Gothic" panose="020B0502020202020204" pitchFamily="34" charset="0"/>
              </a:rPr>
              <a:t> + </a:t>
            </a:r>
            <a:r>
              <a:rPr lang="fr-FR" dirty="0" err="1">
                <a:latin typeface="Century Gothic" panose="020B0502020202020204" pitchFamily="34" charset="0"/>
              </a:rPr>
              <a:t>coherent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beam</a:t>
            </a:r>
            <a:r>
              <a:rPr lang="fr-FR" dirty="0">
                <a:latin typeface="Century Gothic" panose="020B0502020202020204" pitchFamily="34" charset="0"/>
              </a:rPr>
              <a:t> combination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9B7B821-C758-8D08-5EC1-FDDD1AECBA4E}"/>
              </a:ext>
            </a:extLst>
          </p:cNvPr>
          <p:cNvSpPr txBox="1"/>
          <p:nvPr/>
        </p:nvSpPr>
        <p:spPr>
          <a:xfrm>
            <a:off x="385415" y="1116961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entury Gothic" panose="020B0502020202020204" pitchFamily="34" charset="0"/>
              </a:rPr>
              <a:t>ET-HF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A427F6F-53B5-4FE9-28BC-E11C5CB82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91" y="2410803"/>
            <a:ext cx="10036410" cy="2362405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45879992-E7C0-3CD4-3D1A-AF193698FF4E}"/>
              </a:ext>
            </a:extLst>
          </p:cNvPr>
          <p:cNvSpPr txBox="1"/>
          <p:nvPr/>
        </p:nvSpPr>
        <p:spPr>
          <a:xfrm>
            <a:off x="6096000" y="2767218"/>
            <a:ext cx="736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</a:rPr>
              <a:t>200 W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BCA04FB-3D68-5D93-08F7-2993A301626F}"/>
              </a:ext>
            </a:extLst>
          </p:cNvPr>
          <p:cNvSpPr txBox="1"/>
          <p:nvPr/>
        </p:nvSpPr>
        <p:spPr>
          <a:xfrm>
            <a:off x="4429539" y="2980703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</a:rPr>
              <a:t>40 W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758C3FA-7FE7-95D7-E517-7D5599FED6A7}"/>
              </a:ext>
            </a:extLst>
          </p:cNvPr>
          <p:cNvSpPr txBox="1"/>
          <p:nvPr/>
        </p:nvSpPr>
        <p:spPr>
          <a:xfrm>
            <a:off x="458072" y="4902399"/>
            <a:ext cx="114819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R&amp;D: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entury Gothic" panose="020B0502020202020204" pitchFamily="34" charset="0"/>
              </a:rPr>
              <a:t>Démontrer la combinaison cohérente de 4  faisceaux à  200W, couplage dans PMC et </a:t>
            </a:r>
            <a:r>
              <a:rPr lang="fr-FR" dirty="0" err="1">
                <a:latin typeface="Century Gothic" panose="020B0502020202020204" pitchFamily="34" charset="0"/>
              </a:rPr>
              <a:t>prestabilization</a:t>
            </a:r>
            <a:r>
              <a:rPr lang="fr-FR" dirty="0">
                <a:latin typeface="Century Gothic" panose="020B0502020202020204" pitchFamily="34" charset="0"/>
              </a:rPr>
              <a:t> de fréquence et  puissance au niveau des spécification de  ET (en cours d’évaluation).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entury Gothic" panose="020B0502020202020204" pitchFamily="34" charset="0"/>
              </a:rPr>
              <a:t>Robustesse et fiabilité des amplis fibrés à améliorer.</a:t>
            </a:r>
          </a:p>
          <a:p>
            <a:pPr marL="285750" indent="-285750">
              <a:buFontTx/>
              <a:buChar char="-"/>
            </a:pPr>
            <a:endParaRPr lang="fr-F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9725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106C5-9A9D-76FF-4DCF-B6198A3D2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age 103">
            <a:extLst>
              <a:ext uri="{FF2B5EF4-FFF2-40B4-BE49-F238E27FC236}">
                <a16:creationId xmlns:a16="http://schemas.microsoft.com/office/drawing/2014/main" id="{01254A65-A275-6FE2-F105-0BB2B5B63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332" y="2093458"/>
            <a:ext cx="9246870" cy="4262892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EE98B10-9C82-2B51-D500-932164591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6794" y="6356350"/>
            <a:ext cx="2743200" cy="365125"/>
          </a:xfrm>
        </p:spPr>
        <p:txBody>
          <a:bodyPr/>
          <a:lstStyle/>
          <a:p>
            <a:fld id="{C4957FA0-B136-4B07-ACEA-84B1BEECE398}" type="slidenum">
              <a:rPr lang="fr-FR" smtClean="0"/>
              <a:t>30</a:t>
            </a:fld>
            <a:endParaRPr lang="fr-FR" dirty="0"/>
          </a:p>
        </p:txBody>
      </p:sp>
      <p:sp>
        <p:nvSpPr>
          <p:cNvPr id="93" name="ZoneTexte 101">
            <a:extLst>
              <a:ext uri="{FF2B5EF4-FFF2-40B4-BE49-F238E27FC236}">
                <a16:creationId xmlns:a16="http://schemas.microsoft.com/office/drawing/2014/main" id="{7BD4FC4A-BD97-5652-3B67-EFC38DA8A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87" y="113483"/>
            <a:ext cx="54006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PIs observation and mitigation</a:t>
            </a:r>
          </a:p>
        </p:txBody>
      </p:sp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id="{7F8C3AAF-22D5-2140-29B3-45E3547AEE7C}"/>
              </a:ext>
            </a:extLst>
          </p:cNvPr>
          <p:cNvCxnSpPr>
            <a:cxnSpLocks/>
          </p:cNvCxnSpPr>
          <p:nvPr/>
        </p:nvCxnSpPr>
        <p:spPr>
          <a:xfrm flipV="1">
            <a:off x="0" y="616881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933E73E-8CB9-2127-B795-FA8B2D2CF3EB}"/>
              </a:ext>
            </a:extLst>
          </p:cNvPr>
          <p:cNvSpPr/>
          <p:nvPr/>
        </p:nvSpPr>
        <p:spPr>
          <a:xfrm>
            <a:off x="10067457" y="3459311"/>
            <a:ext cx="1319753" cy="21210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DDD8533B-0833-D2EC-5D9E-555B415B98D7}"/>
              </a:ext>
            </a:extLst>
          </p:cNvPr>
          <p:cNvSpPr/>
          <p:nvPr/>
        </p:nvSpPr>
        <p:spPr>
          <a:xfrm>
            <a:off x="4109717" y="4319247"/>
            <a:ext cx="527901" cy="365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Image 107">
            <a:extLst>
              <a:ext uri="{FF2B5EF4-FFF2-40B4-BE49-F238E27FC236}">
                <a16:creationId xmlns:a16="http://schemas.microsoft.com/office/drawing/2014/main" id="{6AE6E270-04A1-234E-B2F3-D07A2F788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122654" y="4561836"/>
            <a:ext cx="495300" cy="338663"/>
          </a:xfrm>
          <a:prstGeom prst="rect">
            <a:avLst/>
          </a:prstGeom>
        </p:spPr>
      </p:pic>
      <p:pic>
        <p:nvPicPr>
          <p:cNvPr id="109" name="Image 108">
            <a:extLst>
              <a:ext uri="{FF2B5EF4-FFF2-40B4-BE49-F238E27FC236}">
                <a16:creationId xmlns:a16="http://schemas.microsoft.com/office/drawing/2014/main" id="{C9E7B65E-7C3D-7BE2-0CC7-350F5EDFB1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6495" y="4319248"/>
            <a:ext cx="346910" cy="169765"/>
          </a:xfrm>
          <a:prstGeom prst="rect">
            <a:avLst/>
          </a:prstGeom>
        </p:spPr>
      </p:pic>
      <p:sp>
        <p:nvSpPr>
          <p:cNvPr id="110" name="Rectangle 109">
            <a:extLst>
              <a:ext uri="{FF2B5EF4-FFF2-40B4-BE49-F238E27FC236}">
                <a16:creationId xmlns:a16="http://schemas.microsoft.com/office/drawing/2014/main" id="{866AF205-B516-E10C-AA31-D44A55EB7F62}"/>
              </a:ext>
            </a:extLst>
          </p:cNvPr>
          <p:cNvSpPr/>
          <p:nvPr/>
        </p:nvSpPr>
        <p:spPr>
          <a:xfrm>
            <a:off x="2671266" y="1605778"/>
            <a:ext cx="822960" cy="487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EF5E590C-2245-9F82-A05B-0560EC8BF907}"/>
              </a:ext>
            </a:extLst>
          </p:cNvPr>
          <p:cNvSpPr txBox="1"/>
          <p:nvPr/>
        </p:nvSpPr>
        <p:spPr>
          <a:xfrm>
            <a:off x="2732226" y="1670766"/>
            <a:ext cx="77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USRP</a:t>
            </a:r>
          </a:p>
        </p:txBody>
      </p:sp>
      <p:sp>
        <p:nvSpPr>
          <p:cNvPr id="112" name="ZoneTexte 111">
            <a:extLst>
              <a:ext uri="{FF2B5EF4-FFF2-40B4-BE49-F238E27FC236}">
                <a16:creationId xmlns:a16="http://schemas.microsoft.com/office/drawing/2014/main" id="{CFAF391A-F887-3377-7F1B-A33CE677A4E3}"/>
              </a:ext>
            </a:extLst>
          </p:cNvPr>
          <p:cNvSpPr txBox="1"/>
          <p:nvPr/>
        </p:nvSpPr>
        <p:spPr>
          <a:xfrm>
            <a:off x="4185732" y="2040098"/>
            <a:ext cx="71057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RF-AMP</a:t>
            </a: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5CDC393D-9C89-C8FF-3506-EF26F1D6F920}"/>
              </a:ext>
            </a:extLst>
          </p:cNvPr>
          <p:cNvSpPr txBox="1"/>
          <p:nvPr/>
        </p:nvSpPr>
        <p:spPr>
          <a:xfrm>
            <a:off x="1876872" y="2245838"/>
            <a:ext cx="71057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RF-AMP</a:t>
            </a:r>
          </a:p>
        </p:txBody>
      </p:sp>
      <p:cxnSp>
        <p:nvCxnSpPr>
          <p:cNvPr id="114" name="Connecteur : en angle 113">
            <a:extLst>
              <a:ext uri="{FF2B5EF4-FFF2-40B4-BE49-F238E27FC236}">
                <a16:creationId xmlns:a16="http://schemas.microsoft.com/office/drawing/2014/main" id="{103D51E8-801E-9CCB-B222-212EA9BB7FE8}"/>
              </a:ext>
            </a:extLst>
          </p:cNvPr>
          <p:cNvCxnSpPr>
            <a:cxnSpLocks/>
            <a:stCxn id="111" idx="3"/>
            <a:endCxn id="112" idx="0"/>
          </p:cNvCxnSpPr>
          <p:nvPr/>
        </p:nvCxnSpPr>
        <p:spPr>
          <a:xfrm>
            <a:off x="3509466" y="1855432"/>
            <a:ext cx="1031553" cy="18466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 : en angle 114">
            <a:extLst>
              <a:ext uri="{FF2B5EF4-FFF2-40B4-BE49-F238E27FC236}">
                <a16:creationId xmlns:a16="http://schemas.microsoft.com/office/drawing/2014/main" id="{064EFA50-ACA6-E77F-DC88-69494521402C}"/>
              </a:ext>
            </a:extLst>
          </p:cNvPr>
          <p:cNvCxnSpPr>
            <a:stCxn id="110" idx="1"/>
            <a:endCxn id="113" idx="0"/>
          </p:cNvCxnSpPr>
          <p:nvPr/>
        </p:nvCxnSpPr>
        <p:spPr>
          <a:xfrm rot="10800000" flipV="1">
            <a:off x="2232160" y="1849618"/>
            <a:ext cx="439107" cy="39622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avec flèche 115">
            <a:extLst>
              <a:ext uri="{FF2B5EF4-FFF2-40B4-BE49-F238E27FC236}">
                <a16:creationId xmlns:a16="http://schemas.microsoft.com/office/drawing/2014/main" id="{25074399-2E94-D74A-0EAD-FE31187AC18D}"/>
              </a:ext>
            </a:extLst>
          </p:cNvPr>
          <p:cNvCxnSpPr>
            <a:stCxn id="112" idx="2"/>
          </p:cNvCxnSpPr>
          <p:nvPr/>
        </p:nvCxnSpPr>
        <p:spPr>
          <a:xfrm flipH="1">
            <a:off x="4539636" y="2317097"/>
            <a:ext cx="1383" cy="535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avec flèche 116">
            <a:extLst>
              <a:ext uri="{FF2B5EF4-FFF2-40B4-BE49-F238E27FC236}">
                <a16:creationId xmlns:a16="http://schemas.microsoft.com/office/drawing/2014/main" id="{740D3E04-D035-3997-560B-0A4B1851B769}"/>
              </a:ext>
            </a:extLst>
          </p:cNvPr>
          <p:cNvCxnSpPr/>
          <p:nvPr/>
        </p:nvCxnSpPr>
        <p:spPr>
          <a:xfrm>
            <a:off x="2451713" y="2522837"/>
            <a:ext cx="0" cy="672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 : en angle 118">
            <a:extLst>
              <a:ext uri="{FF2B5EF4-FFF2-40B4-BE49-F238E27FC236}">
                <a16:creationId xmlns:a16="http://schemas.microsoft.com/office/drawing/2014/main" id="{9573079D-BABB-4DA8-0483-968DD83B2709}"/>
              </a:ext>
            </a:extLst>
          </p:cNvPr>
          <p:cNvCxnSpPr>
            <a:cxnSpLocks/>
            <a:stCxn id="108" idx="3"/>
          </p:cNvCxnSpPr>
          <p:nvPr/>
        </p:nvCxnSpPr>
        <p:spPr>
          <a:xfrm rot="5400000">
            <a:off x="3780024" y="5173099"/>
            <a:ext cx="784563" cy="396000"/>
          </a:xfrm>
          <a:prstGeom prst="bentConnector3">
            <a:avLst>
              <a:gd name="adj1" fmla="val 10050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 : en angle 119">
            <a:extLst>
              <a:ext uri="{FF2B5EF4-FFF2-40B4-BE49-F238E27FC236}">
                <a16:creationId xmlns:a16="http://schemas.microsoft.com/office/drawing/2014/main" id="{886825B2-99B8-7E71-8141-5697F9867F5C}"/>
              </a:ext>
            </a:extLst>
          </p:cNvPr>
          <p:cNvCxnSpPr>
            <a:cxnSpLocks/>
          </p:cNvCxnSpPr>
          <p:nvPr/>
        </p:nvCxnSpPr>
        <p:spPr>
          <a:xfrm rot="10800000">
            <a:off x="3974288" y="5897146"/>
            <a:ext cx="3302813" cy="60136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6" name="Groupe 145">
            <a:extLst>
              <a:ext uri="{FF2B5EF4-FFF2-40B4-BE49-F238E27FC236}">
                <a16:creationId xmlns:a16="http://schemas.microsoft.com/office/drawing/2014/main" id="{74D5E563-C2B3-50D1-8F12-B6CE4DEA2FF2}"/>
              </a:ext>
            </a:extLst>
          </p:cNvPr>
          <p:cNvGrpSpPr/>
          <p:nvPr/>
        </p:nvGrpSpPr>
        <p:grpSpPr>
          <a:xfrm>
            <a:off x="3486604" y="5586056"/>
            <a:ext cx="487680" cy="510540"/>
            <a:chOff x="3406522" y="5715483"/>
            <a:chExt cx="487680" cy="510540"/>
          </a:xfrm>
        </p:grpSpPr>
        <p:sp>
          <p:nvSpPr>
            <p:cNvPr id="118" name="Triangle isocèle 117">
              <a:extLst>
                <a:ext uri="{FF2B5EF4-FFF2-40B4-BE49-F238E27FC236}">
                  <a16:creationId xmlns:a16="http://schemas.microsoft.com/office/drawing/2014/main" id="{288F5F2A-B2C1-8817-E64B-14D96D40B0A4}"/>
                </a:ext>
              </a:extLst>
            </p:cNvPr>
            <p:cNvSpPr/>
            <p:nvPr/>
          </p:nvSpPr>
          <p:spPr>
            <a:xfrm rot="16200000">
              <a:off x="3395092" y="5726913"/>
              <a:ext cx="510540" cy="48768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1" name="Connecteur droit 120">
              <a:extLst>
                <a:ext uri="{FF2B5EF4-FFF2-40B4-BE49-F238E27FC236}">
                  <a16:creationId xmlns:a16="http://schemas.microsoft.com/office/drawing/2014/main" id="{CE85F96C-B0AC-8479-497C-FA0E9BADF125}"/>
                </a:ext>
              </a:extLst>
            </p:cNvPr>
            <p:cNvCxnSpPr/>
            <p:nvPr/>
          </p:nvCxnSpPr>
          <p:spPr>
            <a:xfrm>
              <a:off x="3627503" y="5970752"/>
              <a:ext cx="18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4" name="Connecteur : en angle 123">
            <a:extLst>
              <a:ext uri="{FF2B5EF4-FFF2-40B4-BE49-F238E27FC236}">
                <a16:creationId xmlns:a16="http://schemas.microsoft.com/office/drawing/2014/main" id="{806E684F-7585-6D4A-6C5F-B54C37BBA4C4}"/>
              </a:ext>
            </a:extLst>
          </p:cNvPr>
          <p:cNvCxnSpPr>
            <a:cxnSpLocks/>
            <a:stCxn id="118" idx="0"/>
          </p:cNvCxnSpPr>
          <p:nvPr/>
        </p:nvCxnSpPr>
        <p:spPr>
          <a:xfrm rot="10800000" flipH="1">
            <a:off x="3486603" y="1203842"/>
            <a:ext cx="981277" cy="4637485"/>
          </a:xfrm>
          <a:prstGeom prst="bentConnector4">
            <a:avLst>
              <a:gd name="adj1" fmla="val -259364"/>
              <a:gd name="adj2" fmla="val 9938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ZoneTexte 130">
            <a:extLst>
              <a:ext uri="{FF2B5EF4-FFF2-40B4-BE49-F238E27FC236}">
                <a16:creationId xmlns:a16="http://schemas.microsoft.com/office/drawing/2014/main" id="{7221FD00-98EE-68C0-CE69-AA802BD8517C}"/>
              </a:ext>
            </a:extLst>
          </p:cNvPr>
          <p:cNvSpPr txBox="1"/>
          <p:nvPr/>
        </p:nvSpPr>
        <p:spPr>
          <a:xfrm>
            <a:off x="10067457" y="3452749"/>
            <a:ext cx="1031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vacuum</a:t>
            </a:r>
          </a:p>
        </p:txBody>
      </p:sp>
      <p:cxnSp>
        <p:nvCxnSpPr>
          <p:cNvPr id="149" name="Connecteur droit avec flèche 148">
            <a:extLst>
              <a:ext uri="{FF2B5EF4-FFF2-40B4-BE49-F238E27FC236}">
                <a16:creationId xmlns:a16="http://schemas.microsoft.com/office/drawing/2014/main" id="{1FA7082E-F153-5258-1739-FA21C7836868}"/>
              </a:ext>
            </a:extLst>
          </p:cNvPr>
          <p:cNvCxnSpPr>
            <a:cxnSpLocks/>
          </p:cNvCxnSpPr>
          <p:nvPr/>
        </p:nvCxnSpPr>
        <p:spPr>
          <a:xfrm>
            <a:off x="7336972" y="3822081"/>
            <a:ext cx="2610486" cy="18329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ZoneTexte 150">
            <a:extLst>
              <a:ext uri="{FF2B5EF4-FFF2-40B4-BE49-F238E27FC236}">
                <a16:creationId xmlns:a16="http://schemas.microsoft.com/office/drawing/2014/main" id="{23F3167E-10B5-57A2-7D3C-3D0C758F3A10}"/>
              </a:ext>
            </a:extLst>
          </p:cNvPr>
          <p:cNvSpPr txBox="1"/>
          <p:nvPr/>
        </p:nvSpPr>
        <p:spPr>
          <a:xfrm>
            <a:off x="5942060" y="3101958"/>
            <a:ext cx="394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152" name="ZoneTexte 151">
            <a:extLst>
              <a:ext uri="{FF2B5EF4-FFF2-40B4-BE49-F238E27FC236}">
                <a16:creationId xmlns:a16="http://schemas.microsoft.com/office/drawing/2014/main" id="{50985376-3537-3229-6AC2-BC6015FCA802}"/>
              </a:ext>
            </a:extLst>
          </p:cNvPr>
          <p:cNvSpPr txBox="1"/>
          <p:nvPr/>
        </p:nvSpPr>
        <p:spPr>
          <a:xfrm>
            <a:off x="8476804" y="3455193"/>
            <a:ext cx="394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24C975-3762-443F-8B06-985808BEF8FE}"/>
              </a:ext>
            </a:extLst>
          </p:cNvPr>
          <p:cNvSpPr/>
          <p:nvPr/>
        </p:nvSpPr>
        <p:spPr>
          <a:xfrm>
            <a:off x="6280229" y="2040099"/>
            <a:ext cx="947796" cy="415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Connecteur droit avec flèche 142">
            <a:extLst>
              <a:ext uri="{FF2B5EF4-FFF2-40B4-BE49-F238E27FC236}">
                <a16:creationId xmlns:a16="http://schemas.microsoft.com/office/drawing/2014/main" id="{266E604D-F324-3A4D-1D76-158C3F862BDD}"/>
              </a:ext>
            </a:extLst>
          </p:cNvPr>
          <p:cNvCxnSpPr/>
          <p:nvPr/>
        </p:nvCxnSpPr>
        <p:spPr>
          <a:xfrm flipV="1">
            <a:off x="6220003" y="2392212"/>
            <a:ext cx="0" cy="170637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3015BBD-8A49-4146-B9D4-6809487B2A22}"/>
              </a:ext>
            </a:extLst>
          </p:cNvPr>
          <p:cNvSpPr/>
          <p:nvPr/>
        </p:nvSpPr>
        <p:spPr>
          <a:xfrm>
            <a:off x="3797585" y="957943"/>
            <a:ext cx="1653981" cy="560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Servo-control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FEDE397-601F-4521-B0ED-78FE44A93ADF}"/>
              </a:ext>
            </a:extLst>
          </p:cNvPr>
          <p:cNvCxnSpPr/>
          <p:nvPr/>
        </p:nvCxnSpPr>
        <p:spPr>
          <a:xfrm>
            <a:off x="5451566" y="1375954"/>
            <a:ext cx="992777" cy="949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528F233A-0FCC-4D54-8006-B76307B718AD}"/>
              </a:ext>
            </a:extLst>
          </p:cNvPr>
          <p:cNvCxnSpPr>
            <a:cxnSpLocks/>
          </p:cNvCxnSpPr>
          <p:nvPr/>
        </p:nvCxnSpPr>
        <p:spPr>
          <a:xfrm flipH="1" flipV="1">
            <a:off x="7475318" y="2514963"/>
            <a:ext cx="4494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26D208E-7A3D-43CF-BAF2-D17D4D3818B5}"/>
              </a:ext>
            </a:extLst>
          </p:cNvPr>
          <p:cNvCxnSpPr>
            <a:stCxn id="25" idx="3"/>
          </p:cNvCxnSpPr>
          <p:nvPr/>
        </p:nvCxnSpPr>
        <p:spPr>
          <a:xfrm flipV="1">
            <a:off x="5451566" y="1238371"/>
            <a:ext cx="246452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0E3BAA3-4389-4041-B354-7506E3CA8941}"/>
              </a:ext>
            </a:extLst>
          </p:cNvPr>
          <p:cNvCxnSpPr/>
          <p:nvPr/>
        </p:nvCxnSpPr>
        <p:spPr>
          <a:xfrm>
            <a:off x="7916091" y="1238371"/>
            <a:ext cx="0" cy="126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9E9D5295-9023-440B-80F5-487802DA5F30}"/>
              </a:ext>
            </a:extLst>
          </p:cNvPr>
          <p:cNvCxnSpPr>
            <a:cxnSpLocks/>
          </p:cNvCxnSpPr>
          <p:nvPr/>
        </p:nvCxnSpPr>
        <p:spPr>
          <a:xfrm flipH="1">
            <a:off x="7275214" y="6176963"/>
            <a:ext cx="6802" cy="324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48BD800-A4CA-414E-85D7-332E068511E1}"/>
              </a:ext>
            </a:extLst>
          </p:cNvPr>
          <p:cNvCxnSpPr/>
          <p:nvPr/>
        </p:nvCxnSpPr>
        <p:spPr>
          <a:xfrm>
            <a:off x="7232241" y="6177149"/>
            <a:ext cx="5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242B469-076A-4C97-8816-A7581F2007E4}"/>
              </a:ext>
            </a:extLst>
          </p:cNvPr>
          <p:cNvGrpSpPr/>
          <p:nvPr/>
        </p:nvGrpSpPr>
        <p:grpSpPr>
          <a:xfrm>
            <a:off x="3120846" y="2146818"/>
            <a:ext cx="8218455" cy="3702495"/>
            <a:chOff x="3120846" y="2146818"/>
            <a:chExt cx="8218455" cy="3702495"/>
          </a:xfrm>
        </p:grpSpPr>
        <p:grpSp>
          <p:nvGrpSpPr>
            <p:cNvPr id="156" name="Groupe 155">
              <a:extLst>
                <a:ext uri="{FF2B5EF4-FFF2-40B4-BE49-F238E27FC236}">
                  <a16:creationId xmlns:a16="http://schemas.microsoft.com/office/drawing/2014/main" id="{C1D4793D-9C99-5F03-AC60-C2C5F458DA71}"/>
                </a:ext>
              </a:extLst>
            </p:cNvPr>
            <p:cNvGrpSpPr/>
            <p:nvPr/>
          </p:nvGrpSpPr>
          <p:grpSpPr>
            <a:xfrm>
              <a:off x="3120846" y="5166261"/>
              <a:ext cx="510540" cy="487680"/>
              <a:chOff x="3029447" y="4856327"/>
              <a:chExt cx="510540" cy="487680"/>
            </a:xfrm>
          </p:grpSpPr>
          <p:sp>
            <p:nvSpPr>
              <p:cNvPr id="164" name="Triangle isocèle 163">
                <a:extLst>
                  <a:ext uri="{FF2B5EF4-FFF2-40B4-BE49-F238E27FC236}">
                    <a16:creationId xmlns:a16="http://schemas.microsoft.com/office/drawing/2014/main" id="{AC38A031-3BFD-6B01-9FE5-AC22D444F935}"/>
                  </a:ext>
                </a:extLst>
              </p:cNvPr>
              <p:cNvSpPr/>
              <p:nvPr/>
            </p:nvSpPr>
            <p:spPr>
              <a:xfrm>
                <a:off x="3029447" y="4856327"/>
                <a:ext cx="510540" cy="487680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5" name="Connecteur droit 164">
                <a:extLst>
                  <a:ext uri="{FF2B5EF4-FFF2-40B4-BE49-F238E27FC236}">
                    <a16:creationId xmlns:a16="http://schemas.microsoft.com/office/drawing/2014/main" id="{17655403-1342-9E29-B327-D5D2A426A1DD}"/>
                  </a:ext>
                </a:extLst>
              </p:cNvPr>
              <p:cNvCxnSpPr/>
              <p:nvPr/>
            </p:nvCxnSpPr>
            <p:spPr>
              <a:xfrm>
                <a:off x="3203053" y="5130974"/>
                <a:ext cx="1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Connecteur droit 165">
                <a:extLst>
                  <a:ext uri="{FF2B5EF4-FFF2-40B4-BE49-F238E27FC236}">
                    <a16:creationId xmlns:a16="http://schemas.microsoft.com/office/drawing/2014/main" id="{272F55F0-2B52-AC66-C78E-6001E751BA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73775" y="5123354"/>
                <a:ext cx="67153" cy="1715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Connecteur droit 166">
                <a:extLst>
                  <a:ext uri="{FF2B5EF4-FFF2-40B4-BE49-F238E27FC236}">
                    <a16:creationId xmlns:a16="http://schemas.microsoft.com/office/drawing/2014/main" id="{C226A2D5-920A-9519-CF68-D1EEAF59944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35900" y="5134052"/>
                <a:ext cx="67153" cy="1715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Connecteur droit avec flèche 156">
              <a:extLst>
                <a:ext uri="{FF2B5EF4-FFF2-40B4-BE49-F238E27FC236}">
                  <a16:creationId xmlns:a16="http://schemas.microsoft.com/office/drawing/2014/main" id="{8D12894A-A91E-4E7B-1AE8-9CA7B2603F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68040" y="5633313"/>
              <a:ext cx="3425" cy="21600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cteur : en angle 157">
              <a:extLst>
                <a:ext uri="{FF2B5EF4-FFF2-40B4-BE49-F238E27FC236}">
                  <a16:creationId xmlns:a16="http://schemas.microsoft.com/office/drawing/2014/main" id="{8C763EF7-2194-F6F6-08A0-D692E801F50F}"/>
                </a:ext>
              </a:extLst>
            </p:cNvPr>
            <p:cNvCxnSpPr>
              <a:cxnSpLocks/>
              <a:stCxn id="164" idx="0"/>
            </p:cNvCxnSpPr>
            <p:nvPr/>
          </p:nvCxnSpPr>
          <p:spPr>
            <a:xfrm rot="5400000" flipH="1" flipV="1">
              <a:off x="2276861" y="3246074"/>
              <a:ext cx="3019443" cy="820932"/>
            </a:xfrm>
            <a:prstGeom prst="bentConnector3">
              <a:avLst>
                <a:gd name="adj1" fmla="val 99968"/>
              </a:avLst>
            </a:prstGeom>
            <a:ln w="9525">
              <a:solidFill>
                <a:schemeClr val="tx1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cteur : en angle 158">
              <a:extLst>
                <a:ext uri="{FF2B5EF4-FFF2-40B4-BE49-F238E27FC236}">
                  <a16:creationId xmlns:a16="http://schemas.microsoft.com/office/drawing/2014/main" id="{704E8DAD-53B7-D9C9-0505-D51C187FEE4A}"/>
                </a:ext>
              </a:extLst>
            </p:cNvPr>
            <p:cNvCxnSpPr>
              <a:cxnSpLocks/>
              <a:stCxn id="164" idx="0"/>
            </p:cNvCxnSpPr>
            <p:nvPr/>
          </p:nvCxnSpPr>
          <p:spPr>
            <a:xfrm rot="16200000" flipH="1">
              <a:off x="6999330" y="1543047"/>
              <a:ext cx="25572" cy="7272000"/>
            </a:xfrm>
            <a:prstGeom prst="bentConnector4">
              <a:avLst>
                <a:gd name="adj1" fmla="val -238386"/>
                <a:gd name="adj2" fmla="val 51711"/>
              </a:avLst>
            </a:prstGeom>
            <a:ln w="9525">
              <a:solidFill>
                <a:schemeClr val="tx1"/>
              </a:solidFill>
              <a:prstDash val="dash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D1507947-5C5C-04E3-B10D-419ADD13AA49}"/>
                </a:ext>
              </a:extLst>
            </p:cNvPr>
            <p:cNvSpPr/>
            <p:nvPr/>
          </p:nvSpPr>
          <p:spPr>
            <a:xfrm>
              <a:off x="10647251" y="4028483"/>
              <a:ext cx="45719" cy="27337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A2226527-A169-4AFA-8C1D-88052E2FA2BC}"/>
                </a:ext>
              </a:extLst>
            </p:cNvPr>
            <p:cNvSpPr/>
            <p:nvPr/>
          </p:nvSpPr>
          <p:spPr>
            <a:xfrm>
              <a:off x="10647251" y="4704351"/>
              <a:ext cx="45719" cy="27337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ZoneTexte 162">
              <a:extLst>
                <a:ext uri="{FF2B5EF4-FFF2-40B4-BE49-F238E27FC236}">
                  <a16:creationId xmlns:a16="http://schemas.microsoft.com/office/drawing/2014/main" id="{F071DCAC-9998-6377-1571-4B2F5C572449}"/>
                </a:ext>
              </a:extLst>
            </p:cNvPr>
            <p:cNvSpPr txBox="1"/>
            <p:nvPr/>
          </p:nvSpPr>
          <p:spPr>
            <a:xfrm rot="5400000">
              <a:off x="10350820" y="4151761"/>
              <a:ext cx="13306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Electrostatic actuator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99906E27-8360-4694-A407-6C4DCC83E04C}"/>
                </a:ext>
              </a:extLst>
            </p:cNvPr>
            <p:cNvCxnSpPr/>
            <p:nvPr/>
          </p:nvCxnSpPr>
          <p:spPr>
            <a:xfrm flipV="1">
              <a:off x="10670111" y="4977728"/>
              <a:ext cx="0" cy="214105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dash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1114965-E1FC-4050-8B06-6F1823317100}"/>
              </a:ext>
            </a:extLst>
          </p:cNvPr>
          <p:cNvGrpSpPr/>
          <p:nvPr/>
        </p:nvGrpSpPr>
        <p:grpSpPr>
          <a:xfrm>
            <a:off x="10486111" y="5280124"/>
            <a:ext cx="1661437" cy="688222"/>
            <a:chOff x="10486111" y="5280124"/>
            <a:chExt cx="1661437" cy="688222"/>
          </a:xfrm>
        </p:grpSpPr>
        <p:sp>
          <p:nvSpPr>
            <p:cNvPr id="169" name="ZoneTexte 168">
              <a:extLst>
                <a:ext uri="{FF2B5EF4-FFF2-40B4-BE49-F238E27FC236}">
                  <a16:creationId xmlns:a16="http://schemas.microsoft.com/office/drawing/2014/main" id="{C723C416-68B0-1584-FE63-44148E034259}"/>
                </a:ext>
              </a:extLst>
            </p:cNvPr>
            <p:cNvSpPr txBox="1"/>
            <p:nvPr/>
          </p:nvSpPr>
          <p:spPr>
            <a:xfrm>
              <a:off x="10921025" y="5599014"/>
              <a:ext cx="782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</a:rPr>
                <a:t>cavity</a:t>
              </a:r>
            </a:p>
          </p:txBody>
        </p:sp>
        <p:sp>
          <p:nvSpPr>
            <p:cNvPr id="54" name="Right Brace 53">
              <a:extLst>
                <a:ext uri="{FF2B5EF4-FFF2-40B4-BE49-F238E27FC236}">
                  <a16:creationId xmlns:a16="http://schemas.microsoft.com/office/drawing/2014/main" id="{4A457612-D87D-4EA7-B3E3-17D0CCDE9453}"/>
                </a:ext>
              </a:extLst>
            </p:cNvPr>
            <p:cNvSpPr/>
            <p:nvPr/>
          </p:nvSpPr>
          <p:spPr>
            <a:xfrm rot="5400000">
              <a:off x="11153226" y="4613009"/>
              <a:ext cx="327208" cy="1661437"/>
            </a:xfrm>
            <a:prstGeom prst="rightBrace">
              <a:avLst>
                <a:gd name="adj1" fmla="val 54909"/>
                <a:gd name="adj2" fmla="val 50000"/>
              </a:avLst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A1DDD2-F1A0-4134-A496-6F84F971B275}"/>
              </a:ext>
            </a:extLst>
          </p:cNvPr>
          <p:cNvCxnSpPr/>
          <p:nvPr/>
        </p:nvCxnSpPr>
        <p:spPr>
          <a:xfrm>
            <a:off x="6444343" y="2707341"/>
            <a:ext cx="56777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41CCE55-F96D-436D-8516-1D74AD40F9BE}"/>
              </a:ext>
            </a:extLst>
          </p:cNvPr>
          <p:cNvCxnSpPr/>
          <p:nvPr/>
        </p:nvCxnSpPr>
        <p:spPr>
          <a:xfrm>
            <a:off x="6771631" y="2467212"/>
            <a:ext cx="56777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E7F0277-E3BF-4F6E-92FF-8A9F9154B9A6}"/>
              </a:ext>
            </a:extLst>
          </p:cNvPr>
          <p:cNvCxnSpPr/>
          <p:nvPr/>
        </p:nvCxnSpPr>
        <p:spPr>
          <a:xfrm>
            <a:off x="6624224" y="2589634"/>
            <a:ext cx="56777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AC0A7159-77B1-4278-B04E-BEC62F59914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24511" y="2232324"/>
            <a:ext cx="1152525" cy="581025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6E81EA6-0D3D-3903-A894-DEEBB9DBA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ET-FRANCE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893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A9D64-D85F-45A9-B9BD-B71DFA2EE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56406D-ABAC-5D9E-F2D4-112A92054603}"/>
              </a:ext>
            </a:extLst>
          </p:cNvPr>
          <p:cNvSpPr/>
          <p:nvPr/>
        </p:nvSpPr>
        <p:spPr>
          <a:xfrm>
            <a:off x="453542" y="98170"/>
            <a:ext cx="5745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ET Lasers Baseline Design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0E559DE0-F299-C080-2C5A-686DBB0F3D74}"/>
              </a:ext>
            </a:extLst>
          </p:cNvPr>
          <p:cNvCxnSpPr>
            <a:cxnSpLocks/>
          </p:cNvCxnSpPr>
          <p:nvPr/>
        </p:nvCxnSpPr>
        <p:spPr>
          <a:xfrm flipV="1">
            <a:off x="0" y="756272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0F7F6F7-F635-5C7C-CF4A-055ADE144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ET-FRANCE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9699AB-18A0-FBC4-ADA4-C53B31865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EDAA-0F82-4C90-BAA5-82B20EA90532}" type="slidenum">
              <a:rPr lang="fr-FR" smtClean="0"/>
              <a:t>4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F29A587-04F0-95D8-2101-5450E1741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2161" y="360228"/>
            <a:ext cx="1569856" cy="320068"/>
          </a:xfrm>
          <a:prstGeom prst="rect">
            <a:avLst/>
          </a:prstGeom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id="{3DB943C1-41F8-F45A-5F83-03E725BCFC41}"/>
              </a:ext>
            </a:extLst>
          </p:cNvPr>
          <p:cNvGrpSpPr/>
          <p:nvPr/>
        </p:nvGrpSpPr>
        <p:grpSpPr>
          <a:xfrm>
            <a:off x="961934" y="1608846"/>
            <a:ext cx="9520227" cy="3750561"/>
            <a:chOff x="1410683" y="2635772"/>
            <a:chExt cx="7775359" cy="2972058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C13ED462-F01B-4493-A2D0-874167557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0683" y="2635772"/>
              <a:ext cx="7620660" cy="297205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2A35D76-1471-5D59-6623-6AAA096F4819}"/>
                </a:ext>
              </a:extLst>
            </p:cNvPr>
            <p:cNvSpPr/>
            <p:nvPr/>
          </p:nvSpPr>
          <p:spPr>
            <a:xfrm>
              <a:off x="2341179" y="4974021"/>
              <a:ext cx="3452649" cy="3783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C2ADB31-C07C-AD6B-C971-987DAF894C2B}"/>
                </a:ext>
              </a:extLst>
            </p:cNvPr>
            <p:cNvSpPr/>
            <p:nvPr/>
          </p:nvSpPr>
          <p:spPr>
            <a:xfrm>
              <a:off x="2430517" y="4642946"/>
              <a:ext cx="123497" cy="3783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DCD07DA-F38E-DFFB-684E-1636AC67B151}"/>
                </a:ext>
              </a:extLst>
            </p:cNvPr>
            <p:cNvSpPr/>
            <p:nvPr/>
          </p:nvSpPr>
          <p:spPr>
            <a:xfrm>
              <a:off x="3859924" y="4824249"/>
              <a:ext cx="123497" cy="3783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DA72B9E-3B12-01AC-228E-7169BFD67053}"/>
                </a:ext>
              </a:extLst>
            </p:cNvPr>
            <p:cNvSpPr/>
            <p:nvPr/>
          </p:nvSpPr>
          <p:spPr>
            <a:xfrm>
              <a:off x="5733393" y="2742732"/>
              <a:ext cx="3452649" cy="10567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BAF7954-81A1-DDAA-5ED2-F0BF555B8B6F}"/>
                </a:ext>
              </a:extLst>
            </p:cNvPr>
            <p:cNvSpPr/>
            <p:nvPr/>
          </p:nvSpPr>
          <p:spPr>
            <a:xfrm>
              <a:off x="3568262" y="3082750"/>
              <a:ext cx="3452649" cy="2866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5D3893-ADEF-5408-6995-0F64E4B1692D}"/>
                </a:ext>
              </a:extLst>
            </p:cNvPr>
            <p:cNvSpPr/>
            <p:nvPr/>
          </p:nvSpPr>
          <p:spPr>
            <a:xfrm>
              <a:off x="3944006" y="3278735"/>
              <a:ext cx="123497" cy="537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F788402-46A0-1B58-E6E5-0BAAF06E7098}"/>
                </a:ext>
              </a:extLst>
            </p:cNvPr>
            <p:cNvSpPr/>
            <p:nvPr/>
          </p:nvSpPr>
          <p:spPr>
            <a:xfrm rot="20633300">
              <a:off x="7923569" y="3637621"/>
              <a:ext cx="123497" cy="537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41E1989-6658-016F-D1E7-4AD4ED4858C3}"/>
                </a:ext>
              </a:extLst>
            </p:cNvPr>
            <p:cNvSpPr/>
            <p:nvPr/>
          </p:nvSpPr>
          <p:spPr>
            <a:xfrm rot="1112238">
              <a:off x="6671210" y="3557304"/>
              <a:ext cx="327940" cy="5220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439C474-CEA6-6158-5F09-E9F5470CCECB}"/>
                </a:ext>
              </a:extLst>
            </p:cNvPr>
            <p:cNvSpPr/>
            <p:nvPr/>
          </p:nvSpPr>
          <p:spPr>
            <a:xfrm>
              <a:off x="8018739" y="3689883"/>
              <a:ext cx="660178" cy="4280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95FEC6C1-5FE8-ECBA-59EC-7D9A2067FC7C}"/>
              </a:ext>
            </a:extLst>
          </p:cNvPr>
          <p:cNvSpPr txBox="1"/>
          <p:nvPr/>
        </p:nvSpPr>
        <p:spPr>
          <a:xfrm>
            <a:off x="1160349" y="4631726"/>
            <a:ext cx="38434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u="none" strike="noStrike" baseline="0" dirty="0">
                <a:latin typeface="AdvOT483a8203"/>
              </a:rPr>
              <a:t>DOI: 10.1103/PhysRevD.105.122004 (2022)</a:t>
            </a:r>
            <a:endParaRPr lang="en-US" sz="16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C84693E-8DC5-0379-30CC-9087A8136537}"/>
              </a:ext>
            </a:extLst>
          </p:cNvPr>
          <p:cNvSpPr txBox="1"/>
          <p:nvPr/>
        </p:nvSpPr>
        <p:spPr>
          <a:xfrm>
            <a:off x="385415" y="1498593"/>
            <a:ext cx="58817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1550 nm, 5 W</a:t>
            </a:r>
          </a:p>
          <a:p>
            <a:r>
              <a:rPr lang="fr-FR" dirty="0">
                <a:latin typeface="Century Gothic" panose="020B0502020202020204" pitchFamily="34" charset="0"/>
              </a:rPr>
              <a:t>All commercial components:</a:t>
            </a:r>
          </a:p>
          <a:p>
            <a:r>
              <a:rPr lang="fr-FR" dirty="0" err="1">
                <a:latin typeface="Century Gothic" panose="020B0502020202020204" pitchFamily="34" charset="0"/>
              </a:rPr>
              <a:t>External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cavity</a:t>
            </a:r>
            <a:r>
              <a:rPr lang="fr-FR" dirty="0">
                <a:latin typeface="Century Gothic" panose="020B0502020202020204" pitchFamily="34" charset="0"/>
              </a:rPr>
              <a:t>  diode laser (ECDL) + </a:t>
            </a:r>
            <a:r>
              <a:rPr lang="fr-FR" dirty="0" err="1">
                <a:latin typeface="Century Gothic" panose="020B0502020202020204" pitchFamily="34" charset="0"/>
              </a:rPr>
              <a:t>fiber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amplifiers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958E81A-B482-1781-5CE1-4ACC4A2EEF80}"/>
              </a:ext>
            </a:extLst>
          </p:cNvPr>
          <p:cNvSpPr txBox="1"/>
          <p:nvPr/>
        </p:nvSpPr>
        <p:spPr>
          <a:xfrm>
            <a:off x="385415" y="1116961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00FF"/>
                </a:solidFill>
                <a:latin typeface="Century Gothic" panose="020B0502020202020204" pitchFamily="34" charset="0"/>
              </a:rPr>
              <a:t>ET-LF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829BEE6-DE00-9C69-B244-06F86528CBD6}"/>
              </a:ext>
            </a:extLst>
          </p:cNvPr>
          <p:cNvSpPr txBox="1"/>
          <p:nvPr/>
        </p:nvSpPr>
        <p:spPr>
          <a:xfrm>
            <a:off x="572110" y="5167289"/>
            <a:ext cx="10110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R&amp;D</a:t>
            </a:r>
          </a:p>
          <a:p>
            <a:r>
              <a:rPr lang="fr-FR" dirty="0">
                <a:latin typeface="Century Gothic" panose="020B0502020202020204" pitchFamily="34" charset="0"/>
              </a:rPr>
              <a:t>-  </a:t>
            </a:r>
            <a:r>
              <a:rPr lang="fr-FR" dirty="0" err="1">
                <a:latin typeface="Century Gothic" panose="020B0502020202020204" pitchFamily="34" charset="0"/>
              </a:rPr>
              <a:t>Stabilization</a:t>
            </a:r>
            <a:r>
              <a:rPr lang="fr-FR" dirty="0">
                <a:latin typeface="Century Gothic" panose="020B0502020202020204" pitchFamily="34" charset="0"/>
              </a:rPr>
              <a:t> du laser  au niveau des spécifications ET, surtout à basses fréquences &lt;10Hz</a:t>
            </a:r>
          </a:p>
        </p:txBody>
      </p:sp>
    </p:spTree>
    <p:extLst>
      <p:ext uri="{BB962C8B-B14F-4D97-AF65-F5344CB8AC3E}">
        <p14:creationId xmlns:p14="http://schemas.microsoft.com/office/powerpoint/2010/main" val="553135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EB7B4-4E96-7E28-D872-7AC0E7F9C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84F86D-2EAF-C244-85AF-2D39C4AB642D}"/>
              </a:ext>
            </a:extLst>
          </p:cNvPr>
          <p:cNvSpPr/>
          <p:nvPr/>
        </p:nvSpPr>
        <p:spPr>
          <a:xfrm>
            <a:off x="453542" y="98170"/>
            <a:ext cx="6234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R&amp;D laser à </a:t>
            </a: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Artemis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pour ET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76F5BD60-D53E-5E9B-C3D8-EC66623BD528}"/>
              </a:ext>
            </a:extLst>
          </p:cNvPr>
          <p:cNvCxnSpPr>
            <a:cxnSpLocks/>
          </p:cNvCxnSpPr>
          <p:nvPr/>
        </p:nvCxnSpPr>
        <p:spPr>
          <a:xfrm flipV="1">
            <a:off x="0" y="756272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AB42680-002D-2EE9-0A33-CA7413D5C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ET-FRANCE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8A9418-E365-45EE-910E-C00BF2E73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EDAA-0F82-4C90-BAA5-82B20EA90532}" type="slidenum">
              <a:rPr lang="fr-FR" smtClean="0"/>
              <a:t>5</a:t>
            </a:fld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582F7CE5-76E9-ABC5-0E4A-8BF8E912685D}"/>
              </a:ext>
            </a:extLst>
          </p:cNvPr>
          <p:cNvGrpSpPr/>
          <p:nvPr/>
        </p:nvGrpSpPr>
        <p:grpSpPr>
          <a:xfrm>
            <a:off x="453542" y="1712345"/>
            <a:ext cx="6614212" cy="2598542"/>
            <a:chOff x="59550" y="1448515"/>
            <a:chExt cx="6614212" cy="2598542"/>
          </a:xfrm>
        </p:grpSpPr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7DE88DA0-6AB1-6CCF-6F96-B6D494BBE0B9}"/>
                </a:ext>
              </a:extLst>
            </p:cNvPr>
            <p:cNvSpPr txBox="1"/>
            <p:nvPr/>
          </p:nvSpPr>
          <p:spPr>
            <a:xfrm>
              <a:off x="577762" y="3677725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hlinkClick r:id="rId2"/>
                </a:rPr>
                <a:t>https://doi.org/10.1364/OE.18.022781</a:t>
              </a:r>
              <a:r>
                <a:rPr lang="en-US" dirty="0"/>
                <a:t> (2010)</a:t>
              </a:r>
            </a:p>
          </p:txBody>
        </p:sp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FDDF3186-8D3B-7E20-E2FD-F0A222FB7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550" y="1622235"/>
              <a:ext cx="5258256" cy="2027096"/>
            </a:xfrm>
            <a:prstGeom prst="rect">
              <a:avLst/>
            </a:prstGeom>
          </p:spPr>
        </p:pic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3F8366D9-523C-E652-DE47-433A57EE07AD}"/>
                </a:ext>
              </a:extLst>
            </p:cNvPr>
            <p:cNvSpPr txBox="1"/>
            <p:nvPr/>
          </p:nvSpPr>
          <p:spPr>
            <a:xfrm>
              <a:off x="1835751" y="1448515"/>
              <a:ext cx="26289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u="sng" dirty="0"/>
                <a:t>RIO system</a:t>
              </a:r>
            </a:p>
          </p:txBody>
        </p:sp>
      </p:grpSp>
      <p:sp>
        <p:nvSpPr>
          <p:cNvPr id="22" name="ZoneTexte 21">
            <a:extLst>
              <a:ext uri="{FF2B5EF4-FFF2-40B4-BE49-F238E27FC236}">
                <a16:creationId xmlns:a16="http://schemas.microsoft.com/office/drawing/2014/main" id="{FFF90214-D7B6-98A3-4F8C-201D2D069E5B}"/>
              </a:ext>
            </a:extLst>
          </p:cNvPr>
          <p:cNvSpPr txBox="1"/>
          <p:nvPr/>
        </p:nvSpPr>
        <p:spPr>
          <a:xfrm>
            <a:off x="453542" y="1179223"/>
            <a:ext cx="4942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Century Gothic" panose="020B0502020202020204" pitchFamily="34" charset="0"/>
              </a:rPr>
              <a:t>Diode laser à  cavité externe</a:t>
            </a:r>
            <a:r>
              <a:rPr lang="fr-FR" dirty="0">
                <a:latin typeface="Century Gothic" panose="020B0502020202020204" pitchFamily="34" charset="0"/>
              </a:rPr>
              <a:t>, un exemple: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3F021A7-D34F-636E-A784-DAB25347555C}"/>
              </a:ext>
            </a:extLst>
          </p:cNvPr>
          <p:cNvSpPr txBox="1"/>
          <p:nvPr/>
        </p:nvSpPr>
        <p:spPr>
          <a:xfrm>
            <a:off x="626380" y="4455325"/>
            <a:ext cx="109392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latin typeface="Century Gothic" panose="020B0502020202020204" pitchFamily="34" charset="0"/>
              </a:rPr>
              <a:t>Activité à </a:t>
            </a:r>
            <a:r>
              <a:rPr lang="fr-FR" sz="2000" dirty="0" err="1">
                <a:latin typeface="Century Gothic" panose="020B0502020202020204" pitchFamily="34" charset="0"/>
              </a:rPr>
              <a:t>Artemis</a:t>
            </a:r>
            <a:r>
              <a:rPr lang="fr-FR" sz="2000" dirty="0">
                <a:latin typeface="Century Gothic" panose="020B0502020202020204" pitchFamily="34" charset="0"/>
              </a:rPr>
              <a:t> :</a:t>
            </a:r>
          </a:p>
          <a:p>
            <a:r>
              <a:rPr lang="fr-FR" sz="2000" dirty="0">
                <a:latin typeface="Century Gothic" panose="020B0502020202020204" pitchFamily="34" charset="0"/>
              </a:rPr>
              <a:t>Test de différent éléments sélectifs en fréquence: réseau, cavité Fabry-</a:t>
            </a:r>
            <a:r>
              <a:rPr lang="fr-FR" sz="2000" dirty="0" err="1">
                <a:latin typeface="Century Gothic" panose="020B0502020202020204" pitchFamily="34" charset="0"/>
              </a:rPr>
              <a:t>Perot</a:t>
            </a:r>
            <a:r>
              <a:rPr lang="fr-FR" sz="20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4A65AE2-8004-ACD1-9342-2EAB8545379F}"/>
              </a:ext>
            </a:extLst>
          </p:cNvPr>
          <p:cNvSpPr txBox="1"/>
          <p:nvPr/>
        </p:nvSpPr>
        <p:spPr>
          <a:xfrm>
            <a:off x="626380" y="5415592"/>
            <a:ext cx="928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Objectif: réduire la largeur de raie d’émission pour l’utilisation comme laser </a:t>
            </a:r>
            <a:r>
              <a:rPr lang="fr-FR" dirty="0" err="1">
                <a:latin typeface="Century Gothic" panose="020B0502020202020204" pitchFamily="34" charset="0"/>
              </a:rPr>
              <a:t>seed</a:t>
            </a:r>
            <a:r>
              <a:rPr lang="fr-FR" dirty="0">
                <a:latin typeface="Century Gothic" panose="020B0502020202020204" pitchFamily="34" charset="0"/>
              </a:rPr>
              <a:t>  </a:t>
            </a:r>
          </a:p>
        </p:txBody>
      </p:sp>
      <p:sp>
        <p:nvSpPr>
          <p:cNvPr id="26" name="Flèche : droite 25">
            <a:extLst>
              <a:ext uri="{FF2B5EF4-FFF2-40B4-BE49-F238E27FC236}">
                <a16:creationId xmlns:a16="http://schemas.microsoft.com/office/drawing/2014/main" id="{1C4BA4A8-739E-7B37-BB3F-4BF381AC75AF}"/>
              </a:ext>
            </a:extLst>
          </p:cNvPr>
          <p:cNvSpPr/>
          <p:nvPr/>
        </p:nvSpPr>
        <p:spPr>
          <a:xfrm>
            <a:off x="313516" y="4560100"/>
            <a:ext cx="280051" cy="60311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02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195E2-6272-70F0-DEA6-82DDC8E9A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9CC8AE-1BA2-2056-7637-50371E4834D8}"/>
              </a:ext>
            </a:extLst>
          </p:cNvPr>
          <p:cNvSpPr/>
          <p:nvPr/>
        </p:nvSpPr>
        <p:spPr>
          <a:xfrm>
            <a:off x="453542" y="98170"/>
            <a:ext cx="6234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R&amp;D laser à </a:t>
            </a: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Artemis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pour ET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FFF87B8B-B2DA-A4AC-42D2-7DC0DB885490}"/>
              </a:ext>
            </a:extLst>
          </p:cNvPr>
          <p:cNvCxnSpPr>
            <a:cxnSpLocks/>
          </p:cNvCxnSpPr>
          <p:nvPr/>
        </p:nvCxnSpPr>
        <p:spPr>
          <a:xfrm flipV="1">
            <a:off x="0" y="756272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DCECEC4-96C6-9F73-C9DC-47FA791D8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ET-FRANCE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D87AAA-393B-5700-1C30-95BD6EC0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EDAA-0F82-4C90-BAA5-82B20EA90532}" type="slidenum">
              <a:rPr lang="fr-FR" smtClean="0"/>
              <a:t>6</a:t>
            </a:fld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CE07D6F-4D09-9782-2250-ABCDE68A1542}"/>
              </a:ext>
            </a:extLst>
          </p:cNvPr>
          <p:cNvSpPr txBox="1"/>
          <p:nvPr/>
        </p:nvSpPr>
        <p:spPr>
          <a:xfrm>
            <a:off x="1233275" y="3767451"/>
            <a:ext cx="95390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Etude couplage bruit de phase et amplitude dans les amplis fibrés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13F74C2-4068-A3FC-6E1C-B0706929C21D}"/>
              </a:ext>
            </a:extLst>
          </p:cNvPr>
          <p:cNvSpPr txBox="1"/>
          <p:nvPr/>
        </p:nvSpPr>
        <p:spPr>
          <a:xfrm>
            <a:off x="240069" y="4342248"/>
            <a:ext cx="117118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Objectifs: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Century Gothic" panose="020B0502020202020204" pitchFamily="34" charset="0"/>
              </a:rPr>
              <a:t>tester un autre type de technologie prometteuse par rapport à celle proposée par LZH, Hanovre (</a:t>
            </a:r>
            <a:r>
              <a:rPr lang="fr-FR" dirty="0">
                <a:hlinkClick r:id="rId2"/>
              </a:rPr>
              <a:t>https://doi.org/10.1364/AO.401048</a:t>
            </a:r>
            <a:r>
              <a:rPr lang="fr-FR" dirty="0">
                <a:latin typeface="Century Gothic" panose="020B0502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Century Gothic" panose="020B0502020202020204" pitchFamily="34" charset="0"/>
              </a:rPr>
              <a:t>Etudier la  physique des amplis fibrés pour en améliorer les performances</a:t>
            </a:r>
          </a:p>
          <a:p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32" name="Flèche : droite 31">
            <a:extLst>
              <a:ext uri="{FF2B5EF4-FFF2-40B4-BE49-F238E27FC236}">
                <a16:creationId xmlns:a16="http://schemas.microsoft.com/office/drawing/2014/main" id="{A28622B9-D3F8-5C1A-F0D2-A4F500B5E164}"/>
              </a:ext>
            </a:extLst>
          </p:cNvPr>
          <p:cNvSpPr/>
          <p:nvPr/>
        </p:nvSpPr>
        <p:spPr>
          <a:xfrm>
            <a:off x="885877" y="3680270"/>
            <a:ext cx="296377" cy="5171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57CA97D-FD8C-2B2C-3DB2-041A420E799B}"/>
              </a:ext>
            </a:extLst>
          </p:cNvPr>
          <p:cNvSpPr txBox="1"/>
          <p:nvPr/>
        </p:nvSpPr>
        <p:spPr>
          <a:xfrm>
            <a:off x="1322280" y="1105400"/>
            <a:ext cx="846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Test </a:t>
            </a:r>
            <a:r>
              <a:rPr lang="en-US" dirty="0" err="1">
                <a:latin typeface="Century Gothic" panose="020B0502020202020204" pitchFamily="34" charset="0"/>
              </a:rPr>
              <a:t>d’</a:t>
            </a:r>
            <a:r>
              <a:rPr lang="en-US" b="1" dirty="0" err="1">
                <a:latin typeface="Century Gothic" panose="020B0502020202020204" pitchFamily="34" charset="0"/>
              </a:rPr>
              <a:t>amplificateurs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fibrés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</a:rPr>
              <a:t>Tapered avec </a:t>
            </a:r>
            <a:r>
              <a:rPr lang="en-US" dirty="0" err="1">
                <a:latin typeface="Century Gothic" panose="020B0502020202020204" pitchFamily="34" charset="0"/>
              </a:rPr>
              <a:t>pompe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injectée</a:t>
            </a:r>
            <a:r>
              <a:rPr lang="en-US" dirty="0">
                <a:latin typeface="Century Gothic" panose="020B0502020202020204" pitchFamily="34" charset="0"/>
              </a:rPr>
              <a:t> à l’air libre</a:t>
            </a:r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6FC983C3-F8BD-50A5-F9A9-0EECDBABECD9}"/>
              </a:ext>
            </a:extLst>
          </p:cNvPr>
          <p:cNvSpPr/>
          <p:nvPr/>
        </p:nvSpPr>
        <p:spPr>
          <a:xfrm>
            <a:off x="953224" y="1040580"/>
            <a:ext cx="280051" cy="60311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36A70B47-1DD1-F30B-A82D-5BC3A333BDCD}"/>
              </a:ext>
            </a:extLst>
          </p:cNvPr>
          <p:cNvGrpSpPr/>
          <p:nvPr/>
        </p:nvGrpSpPr>
        <p:grpSpPr>
          <a:xfrm>
            <a:off x="2022217" y="1695261"/>
            <a:ext cx="9818423" cy="2194330"/>
            <a:chOff x="2022217" y="1695261"/>
            <a:chExt cx="9818423" cy="2194330"/>
          </a:xfrm>
        </p:grpSpPr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ED1B2BCA-B775-10AB-E014-F51E332FD0F5}"/>
                </a:ext>
              </a:extLst>
            </p:cNvPr>
            <p:cNvGrpSpPr/>
            <p:nvPr/>
          </p:nvGrpSpPr>
          <p:grpSpPr>
            <a:xfrm>
              <a:off x="2022217" y="1695261"/>
              <a:ext cx="9818423" cy="2194330"/>
              <a:chOff x="2314842" y="3728574"/>
              <a:chExt cx="10148803" cy="2061015"/>
            </a:xfrm>
          </p:grpSpPr>
          <p:pic>
            <p:nvPicPr>
              <p:cNvPr id="18" name="Image 17">
                <a:extLst>
                  <a:ext uri="{FF2B5EF4-FFF2-40B4-BE49-F238E27FC236}">
                    <a16:creationId xmlns:a16="http://schemas.microsoft.com/office/drawing/2014/main" id="{CF8E5AE1-7C0B-4548-CF34-FF07C3AB3B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14842" y="3728574"/>
                <a:ext cx="7962472" cy="1516847"/>
              </a:xfrm>
              <a:prstGeom prst="rect">
                <a:avLst/>
              </a:prstGeom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89DB2A3-5AF4-4A1D-3C8D-CAE3D9EF8267}"/>
                  </a:ext>
                </a:extLst>
              </p:cNvPr>
              <p:cNvSpPr/>
              <p:nvPr/>
            </p:nvSpPr>
            <p:spPr>
              <a:xfrm>
                <a:off x="6429384" y="5325399"/>
                <a:ext cx="1175657" cy="4641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71FCFFB6-E5B2-E813-11C8-A2B8C9A40713}"/>
                  </a:ext>
                </a:extLst>
              </p:cNvPr>
              <p:cNvSpPr txBox="1"/>
              <p:nvPr/>
            </p:nvSpPr>
            <p:spPr>
              <a:xfrm>
                <a:off x="6903767" y="5261654"/>
                <a:ext cx="55598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effectLst/>
                    <a:hlinkClick r:id="rId4"/>
                  </a:rPr>
                  <a:t>https://doi.org/10.1117/12.2290424</a:t>
                </a:r>
                <a:r>
                  <a:rPr lang="en-US" sz="1600" dirty="0">
                    <a:effectLst/>
                  </a:rPr>
                  <a:t> (2018)</a:t>
                </a:r>
                <a:endParaRPr lang="fr-FR" sz="1600" dirty="0"/>
              </a:p>
            </p:txBody>
          </p:sp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0B0E3B51-A70E-47C9-295C-986E78CE66CE}"/>
                  </a:ext>
                </a:extLst>
              </p:cNvPr>
              <p:cNvSpPr txBox="1"/>
              <p:nvPr/>
            </p:nvSpPr>
            <p:spPr>
              <a:xfrm>
                <a:off x="8340784" y="4668552"/>
                <a:ext cx="2854796" cy="491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Free space counter-propagating pumping</a:t>
                </a:r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E32B28B-D31E-6EBD-7B94-2AD9B7C3CC9F}"/>
                </a:ext>
              </a:extLst>
            </p:cNvPr>
            <p:cNvSpPr/>
            <p:nvPr/>
          </p:nvSpPr>
          <p:spPr>
            <a:xfrm>
              <a:off x="5594127" y="2818248"/>
              <a:ext cx="2367899" cy="614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TextBox 1">
            <a:extLst>
              <a:ext uri="{FF2B5EF4-FFF2-40B4-BE49-F238E27FC236}">
                <a16:creationId xmlns:a16="http://schemas.microsoft.com/office/drawing/2014/main" id="{B807523D-F043-01E0-AC2A-343FE7115B72}"/>
              </a:ext>
            </a:extLst>
          </p:cNvPr>
          <p:cNvSpPr txBox="1"/>
          <p:nvPr/>
        </p:nvSpPr>
        <p:spPr>
          <a:xfrm>
            <a:off x="6571508" y="2966380"/>
            <a:ext cx="767966" cy="393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200 W</a:t>
            </a:r>
            <a:endParaRPr lang="en-GB" dirty="0"/>
          </a:p>
        </p:txBody>
      </p:sp>
      <p:sp>
        <p:nvSpPr>
          <p:cNvPr id="13" name="Rectangle: Rounded Corners 13">
            <a:extLst>
              <a:ext uri="{FF2B5EF4-FFF2-40B4-BE49-F238E27FC236}">
                <a16:creationId xmlns:a16="http://schemas.microsoft.com/office/drawing/2014/main" id="{3389090D-64D9-B41A-FF7C-5339621087A9}"/>
              </a:ext>
            </a:extLst>
          </p:cNvPr>
          <p:cNvSpPr/>
          <p:nvPr/>
        </p:nvSpPr>
        <p:spPr>
          <a:xfrm>
            <a:off x="6571508" y="2938215"/>
            <a:ext cx="759163" cy="393222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161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2A916-5FCA-40BD-69CA-0E52AC77D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B04041-E823-989F-0255-212D713BF5D4}"/>
              </a:ext>
            </a:extLst>
          </p:cNvPr>
          <p:cNvSpPr/>
          <p:nvPr/>
        </p:nvSpPr>
        <p:spPr>
          <a:xfrm>
            <a:off x="453542" y="98170"/>
            <a:ext cx="6234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R&amp;D laser à </a:t>
            </a: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Artemis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pour ET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5E5D9481-558F-7671-DE7A-A5515A75D6E2}"/>
              </a:ext>
            </a:extLst>
          </p:cNvPr>
          <p:cNvCxnSpPr>
            <a:cxnSpLocks/>
          </p:cNvCxnSpPr>
          <p:nvPr/>
        </p:nvCxnSpPr>
        <p:spPr>
          <a:xfrm flipV="1">
            <a:off x="0" y="756272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4341A7-D3EF-139F-82FC-37AB03CA5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ET-FRANCE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1CD20A-CCED-1CA0-34CA-1BF7389F1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EDAA-0F82-4C90-BAA5-82B20EA90532}" type="slidenum">
              <a:rPr lang="fr-FR" smtClean="0"/>
              <a:t>7</a:t>
            </a:fld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CA4844D-2566-CDF3-1827-52845B0EA7BA}"/>
              </a:ext>
            </a:extLst>
          </p:cNvPr>
          <p:cNvSpPr txBox="1"/>
          <p:nvPr/>
        </p:nvSpPr>
        <p:spPr>
          <a:xfrm>
            <a:off x="1233275" y="3767451"/>
            <a:ext cx="95390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Etude couplage bruit de phase et amplitude dans les amplis fibrés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70599B9-215C-8D8D-1884-A935161F6C5D}"/>
              </a:ext>
            </a:extLst>
          </p:cNvPr>
          <p:cNvSpPr txBox="1"/>
          <p:nvPr/>
        </p:nvSpPr>
        <p:spPr>
          <a:xfrm>
            <a:off x="240069" y="4342248"/>
            <a:ext cx="117118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Objectifs: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Century Gothic" panose="020B0502020202020204" pitchFamily="34" charset="0"/>
              </a:rPr>
              <a:t>tester un autre type de technologie prometteuse par rapport à celle proposée par LZH, Hanovre (</a:t>
            </a:r>
            <a:r>
              <a:rPr lang="fr-FR" dirty="0">
                <a:hlinkClick r:id="rId2"/>
              </a:rPr>
              <a:t>https://doi.org/10.1364/AO.401048</a:t>
            </a:r>
            <a:r>
              <a:rPr lang="fr-FR" dirty="0">
                <a:latin typeface="Century Gothic" panose="020B0502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Century Gothic" panose="020B0502020202020204" pitchFamily="34" charset="0"/>
              </a:rPr>
              <a:t>Etudier la  physique des amplis fibrés pour en améliorer les performances</a:t>
            </a:r>
          </a:p>
          <a:p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32" name="Flèche : droite 31">
            <a:extLst>
              <a:ext uri="{FF2B5EF4-FFF2-40B4-BE49-F238E27FC236}">
                <a16:creationId xmlns:a16="http://schemas.microsoft.com/office/drawing/2014/main" id="{9262F5C0-1E07-88D8-A729-EBDB97F38209}"/>
              </a:ext>
            </a:extLst>
          </p:cNvPr>
          <p:cNvSpPr/>
          <p:nvPr/>
        </p:nvSpPr>
        <p:spPr>
          <a:xfrm>
            <a:off x="885877" y="3680270"/>
            <a:ext cx="296377" cy="5171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B2974B5-5B6B-3DB7-D212-E114D7972B7B}"/>
              </a:ext>
            </a:extLst>
          </p:cNvPr>
          <p:cNvSpPr txBox="1"/>
          <p:nvPr/>
        </p:nvSpPr>
        <p:spPr>
          <a:xfrm>
            <a:off x="1322280" y="1105400"/>
            <a:ext cx="846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Test </a:t>
            </a:r>
            <a:r>
              <a:rPr lang="en-US" dirty="0" err="1">
                <a:latin typeface="Century Gothic" panose="020B0502020202020204" pitchFamily="34" charset="0"/>
              </a:rPr>
              <a:t>d’</a:t>
            </a:r>
            <a:r>
              <a:rPr lang="en-US" b="1" dirty="0" err="1">
                <a:latin typeface="Century Gothic" panose="020B0502020202020204" pitchFamily="34" charset="0"/>
              </a:rPr>
              <a:t>amplificateurs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</a:rPr>
              <a:t>fibrés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</a:rPr>
              <a:t>Tapered avec </a:t>
            </a:r>
            <a:r>
              <a:rPr lang="en-US" dirty="0" err="1">
                <a:latin typeface="Century Gothic" panose="020B0502020202020204" pitchFamily="34" charset="0"/>
              </a:rPr>
              <a:t>pompe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injectée</a:t>
            </a:r>
            <a:r>
              <a:rPr lang="en-US" dirty="0">
                <a:latin typeface="Century Gothic" panose="020B0502020202020204" pitchFamily="34" charset="0"/>
              </a:rPr>
              <a:t> à l’air libre</a:t>
            </a:r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746E1FAE-203E-8DF2-7994-C0B92C4D478A}"/>
              </a:ext>
            </a:extLst>
          </p:cNvPr>
          <p:cNvSpPr/>
          <p:nvPr/>
        </p:nvSpPr>
        <p:spPr>
          <a:xfrm>
            <a:off x="953224" y="1040580"/>
            <a:ext cx="280051" cy="60311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6023C7D3-6536-4CAA-9DCA-0747FC5A9C0E}"/>
              </a:ext>
            </a:extLst>
          </p:cNvPr>
          <p:cNvGrpSpPr/>
          <p:nvPr/>
        </p:nvGrpSpPr>
        <p:grpSpPr>
          <a:xfrm>
            <a:off x="2022217" y="1695261"/>
            <a:ext cx="9818423" cy="2194330"/>
            <a:chOff x="2022217" y="1695261"/>
            <a:chExt cx="9818423" cy="2194330"/>
          </a:xfrm>
        </p:grpSpPr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678D43DE-53AA-053E-E0C0-EB76BAEF73EE}"/>
                </a:ext>
              </a:extLst>
            </p:cNvPr>
            <p:cNvGrpSpPr/>
            <p:nvPr/>
          </p:nvGrpSpPr>
          <p:grpSpPr>
            <a:xfrm>
              <a:off x="2022217" y="1695261"/>
              <a:ext cx="9818423" cy="2194330"/>
              <a:chOff x="2314842" y="3728574"/>
              <a:chExt cx="10148803" cy="2061015"/>
            </a:xfrm>
          </p:grpSpPr>
          <p:pic>
            <p:nvPicPr>
              <p:cNvPr id="18" name="Image 17">
                <a:extLst>
                  <a:ext uri="{FF2B5EF4-FFF2-40B4-BE49-F238E27FC236}">
                    <a16:creationId xmlns:a16="http://schemas.microsoft.com/office/drawing/2014/main" id="{0E97F91F-6FC2-44A5-0098-14EF375A19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14842" y="3728574"/>
                <a:ext cx="7962472" cy="1516847"/>
              </a:xfrm>
              <a:prstGeom prst="rect">
                <a:avLst/>
              </a:prstGeom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109079F-AD0B-BE94-502C-07D7CCE2634C}"/>
                  </a:ext>
                </a:extLst>
              </p:cNvPr>
              <p:cNvSpPr/>
              <p:nvPr/>
            </p:nvSpPr>
            <p:spPr>
              <a:xfrm>
                <a:off x="6429384" y="5325399"/>
                <a:ext cx="1175657" cy="4641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AC07CE12-C539-ACA9-3674-9BD92D362E97}"/>
                  </a:ext>
                </a:extLst>
              </p:cNvPr>
              <p:cNvSpPr txBox="1"/>
              <p:nvPr/>
            </p:nvSpPr>
            <p:spPr>
              <a:xfrm>
                <a:off x="6903767" y="5261654"/>
                <a:ext cx="55598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effectLst/>
                    <a:hlinkClick r:id="rId4"/>
                  </a:rPr>
                  <a:t>https://doi.org/10.1117/12.2290424</a:t>
                </a:r>
                <a:r>
                  <a:rPr lang="en-US" sz="1600" dirty="0">
                    <a:effectLst/>
                  </a:rPr>
                  <a:t> (2018)</a:t>
                </a:r>
                <a:endParaRPr lang="fr-FR" sz="1600" dirty="0"/>
              </a:p>
            </p:txBody>
          </p:sp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1E5AB167-1F27-E223-522C-58BB028F2416}"/>
                  </a:ext>
                </a:extLst>
              </p:cNvPr>
              <p:cNvSpPr txBox="1"/>
              <p:nvPr/>
            </p:nvSpPr>
            <p:spPr>
              <a:xfrm>
                <a:off x="8340784" y="4668552"/>
                <a:ext cx="2854796" cy="491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Free space counter-propagating pumping</a:t>
                </a:r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878CA50-4E69-6C0F-9CA3-5755D588C871}"/>
                </a:ext>
              </a:extLst>
            </p:cNvPr>
            <p:cNvSpPr/>
            <p:nvPr/>
          </p:nvSpPr>
          <p:spPr>
            <a:xfrm>
              <a:off x="5594127" y="2818248"/>
              <a:ext cx="2367899" cy="614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TextBox 1">
            <a:extLst>
              <a:ext uri="{FF2B5EF4-FFF2-40B4-BE49-F238E27FC236}">
                <a16:creationId xmlns:a16="http://schemas.microsoft.com/office/drawing/2014/main" id="{F1DBFC7D-C9CB-C0EB-F5F8-DDB05E148B3E}"/>
              </a:ext>
            </a:extLst>
          </p:cNvPr>
          <p:cNvSpPr txBox="1"/>
          <p:nvPr/>
        </p:nvSpPr>
        <p:spPr>
          <a:xfrm>
            <a:off x="6571508" y="2966380"/>
            <a:ext cx="767966" cy="393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200 W</a:t>
            </a:r>
            <a:endParaRPr lang="en-GB" dirty="0"/>
          </a:p>
        </p:txBody>
      </p:sp>
      <p:sp>
        <p:nvSpPr>
          <p:cNvPr id="13" name="Rectangle: Rounded Corners 13">
            <a:extLst>
              <a:ext uri="{FF2B5EF4-FFF2-40B4-BE49-F238E27FC236}">
                <a16:creationId xmlns:a16="http://schemas.microsoft.com/office/drawing/2014/main" id="{B07B551C-4E1E-EA31-6AF3-5B7F42C9C665}"/>
              </a:ext>
            </a:extLst>
          </p:cNvPr>
          <p:cNvSpPr/>
          <p:nvPr/>
        </p:nvSpPr>
        <p:spPr>
          <a:xfrm>
            <a:off x="6571508" y="2938215"/>
            <a:ext cx="759163" cy="393222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22C7CA0-AB2F-A9EA-7C37-43378C024BEC}"/>
              </a:ext>
            </a:extLst>
          </p:cNvPr>
          <p:cNvSpPr txBox="1"/>
          <p:nvPr/>
        </p:nvSpPr>
        <p:spPr>
          <a:xfrm>
            <a:off x="315499" y="5718631"/>
            <a:ext cx="936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Etat R&amp;D à ARTEMIS: Financements préliminaire locaux, pas encore de résultats. </a:t>
            </a:r>
          </a:p>
        </p:txBody>
      </p:sp>
    </p:spTree>
    <p:extLst>
      <p:ext uri="{BB962C8B-B14F-4D97-AF65-F5344CB8AC3E}">
        <p14:creationId xmlns:p14="http://schemas.microsoft.com/office/powerpoint/2010/main" val="3817393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5DD5BD8-E260-47B0-BF78-DA5128365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3C290-9C72-44E6-B4F0-24B6986993B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0B2C06D4-D8BC-EEF5-A833-D12B08A84D6E}"/>
              </a:ext>
            </a:extLst>
          </p:cNvPr>
          <p:cNvCxnSpPr>
            <a:cxnSpLocks/>
          </p:cNvCxnSpPr>
          <p:nvPr/>
        </p:nvCxnSpPr>
        <p:spPr>
          <a:xfrm flipV="1">
            <a:off x="0" y="756272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69DFE02E-EC33-7933-5859-E5E1A8D8B0F9}"/>
              </a:ext>
            </a:extLst>
          </p:cNvPr>
          <p:cNvSpPr txBox="1">
            <a:spLocks/>
          </p:cNvSpPr>
          <p:nvPr/>
        </p:nvSpPr>
        <p:spPr>
          <a:xfrm>
            <a:off x="195470" y="921818"/>
            <a:ext cx="10058400" cy="89357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1CADE4"/>
              </a:buClr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PI is a three-mode</a:t>
            </a:r>
            <a:r>
              <a:rPr lang="en-US" sz="28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F0302020204030204"/>
              </a:rPr>
              <a:t> optomechanical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instability</a:t>
            </a:r>
          </a:p>
          <a:p>
            <a:pPr marL="201168" marR="0" lvl="1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BC20CB1-7909-253B-28B2-95438F670C13}"/>
              </a:ext>
            </a:extLst>
          </p:cNvPr>
          <p:cNvSpPr txBox="1"/>
          <p:nvPr/>
        </p:nvSpPr>
        <p:spPr>
          <a:xfrm>
            <a:off x="701022" y="5244939"/>
            <a:ext cx="4677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Evans et al, Phys.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Lett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A, 374(4), 665-671 (2010)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97A7FF6-639F-811C-46EC-F297E30E2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33" y="1995981"/>
            <a:ext cx="4414544" cy="324895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839539B-B009-6425-4B48-232B9D86965D}"/>
              </a:ext>
            </a:extLst>
          </p:cNvPr>
          <p:cNvSpPr txBox="1"/>
          <p:nvPr/>
        </p:nvSpPr>
        <p:spPr>
          <a:xfrm>
            <a:off x="4554394" y="3385994"/>
            <a:ext cx="17950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Cavity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fundamental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mode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w</a:t>
            </a:r>
            <a:r>
              <a:rPr kumimoji="0" lang="fr-FR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18E88D7E-86E4-367E-6076-87DD1CA6BAFC}"/>
                  </a:ext>
                </a:extLst>
              </p:cNvPr>
              <p:cNvSpPr txBox="1"/>
              <p:nvPr/>
            </p:nvSpPr>
            <p:spPr>
              <a:xfrm>
                <a:off x="1763841" y="3836705"/>
                <a:ext cx="255183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+mn-ea"/>
                    <a:cs typeface="+mn-cs"/>
                  </a:rPr>
                  <a:t>w</a:t>
                </a:r>
                <a:r>
                  <a:rPr kumimoji="0" lang="fr-FR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1</a:t>
                </a:r>
                <a:r>
                  <a: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=</a:t>
                </a:r>
                <a:r>
                  <a: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+mn-ea"/>
                    <a:cs typeface="+mn-cs"/>
                  </a:rPr>
                  <a:t>w</a:t>
                </a:r>
                <a:r>
                  <a:rPr kumimoji="0" lang="fr-FR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+mn-ea"/>
                    <a:cs typeface="+mn-cs"/>
                  </a:rPr>
                  <a:t>0</a:t>
                </a:r>
                <a:r>
                  <a:rPr kumimoji="0" lang="fr-FR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fr-F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fr-F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𝜔</m:t>
                        </m:r>
                      </m:e>
                      <m:sub>
                        <m:r>
                          <a:rPr kumimoji="0" lang="fr-F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sub>
                    </m:sSub>
                  </m:oMath>
                </a14:m>
                <a:endParaRPr kumimoji="0" lang="fr-FR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18E88D7E-86E4-367E-6076-87DD1CA6B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841" y="3836705"/>
                <a:ext cx="2551837" cy="923330"/>
              </a:xfrm>
              <a:prstGeom prst="rect">
                <a:avLst/>
              </a:prstGeom>
              <a:blipFill>
                <a:blip r:embed="rId3"/>
                <a:stretch>
                  <a:fillRect l="-19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C77C3975-5227-4E4C-F43F-60C2E209670F}"/>
              </a:ext>
            </a:extLst>
          </p:cNvPr>
          <p:cNvSpPr/>
          <p:nvPr/>
        </p:nvSpPr>
        <p:spPr>
          <a:xfrm>
            <a:off x="453542" y="98170"/>
            <a:ext cx="5711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Parametric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Instability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(PI)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FC3B52-431D-39C8-5B86-0459FB772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ET-FRANCE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EBD858CE-D11A-385E-8176-9B9803B9D0BB}"/>
                  </a:ext>
                </a:extLst>
              </p:cNvPr>
              <p:cNvSpPr txBox="1"/>
              <p:nvPr/>
            </p:nvSpPr>
            <p:spPr>
              <a:xfrm>
                <a:off x="2659655" y="2458616"/>
                <a:ext cx="3801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EBD858CE-D11A-385E-8176-9B9803B9D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655" y="2458616"/>
                <a:ext cx="380104" cy="276999"/>
              </a:xfrm>
              <a:prstGeom prst="rect">
                <a:avLst/>
              </a:prstGeom>
              <a:blipFill>
                <a:blip r:embed="rId4"/>
                <a:stretch>
                  <a:fillRect l="-7937" b="-86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8774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1C267-2585-9C5E-3C47-C2283798B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23AA814-33A0-A1B7-1F88-705FC466E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3C290-9C72-44E6-B4F0-24B6986993B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A5B239C5-D649-32C3-D991-ED3F0486F671}"/>
              </a:ext>
            </a:extLst>
          </p:cNvPr>
          <p:cNvCxnSpPr>
            <a:cxnSpLocks/>
          </p:cNvCxnSpPr>
          <p:nvPr/>
        </p:nvCxnSpPr>
        <p:spPr>
          <a:xfrm flipV="1">
            <a:off x="0" y="756272"/>
            <a:ext cx="12192000" cy="26584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615F5CE0-97B4-B712-C803-DFE5BEFEE3EA}"/>
              </a:ext>
            </a:extLst>
          </p:cNvPr>
          <p:cNvSpPr txBox="1">
            <a:spLocks/>
          </p:cNvSpPr>
          <p:nvPr/>
        </p:nvSpPr>
        <p:spPr>
          <a:xfrm>
            <a:off x="195470" y="921818"/>
            <a:ext cx="10058400" cy="89357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1CADE4"/>
              </a:buClr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PI is a three-mode</a:t>
            </a:r>
            <a:r>
              <a:rPr lang="en-US" sz="28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entury Gothic" panose="020F0302020204030204"/>
              </a:rPr>
              <a:t> optomechanical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instability</a:t>
            </a:r>
          </a:p>
          <a:p>
            <a:pPr marL="201168" marR="0" lvl="1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E4ACDDF-63E2-EE27-746D-3EA7B210233F}"/>
              </a:ext>
            </a:extLst>
          </p:cNvPr>
          <p:cNvSpPr txBox="1"/>
          <p:nvPr/>
        </p:nvSpPr>
        <p:spPr>
          <a:xfrm>
            <a:off x="701022" y="5244939"/>
            <a:ext cx="4677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Evans et al, Phys.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Lett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A, 374(4), 665-671 (2010)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A08E5BF-668A-1981-8673-710355A62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33" y="1995981"/>
            <a:ext cx="4414544" cy="324895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A127FC4-7833-BDEA-5339-801076500862}"/>
              </a:ext>
            </a:extLst>
          </p:cNvPr>
          <p:cNvSpPr txBox="1"/>
          <p:nvPr/>
        </p:nvSpPr>
        <p:spPr>
          <a:xfrm>
            <a:off x="4554394" y="3385994"/>
            <a:ext cx="17950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Cavity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fundamental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mode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w</a:t>
            </a:r>
            <a:r>
              <a:rPr kumimoji="0" lang="fr-FR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0D651992-0AAA-5B86-9B8D-50FF6CBE1DCE}"/>
                  </a:ext>
                </a:extLst>
              </p:cNvPr>
              <p:cNvSpPr txBox="1"/>
              <p:nvPr/>
            </p:nvSpPr>
            <p:spPr>
              <a:xfrm>
                <a:off x="1763841" y="3836705"/>
                <a:ext cx="255183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+mn-ea"/>
                    <a:cs typeface="+mn-cs"/>
                  </a:rPr>
                  <a:t>w</a:t>
                </a:r>
                <a:r>
                  <a:rPr kumimoji="0" lang="fr-FR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1</a:t>
                </a:r>
                <a:r>
                  <a: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=</a:t>
                </a:r>
                <a:r>
                  <a: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+mn-ea"/>
                    <a:cs typeface="+mn-cs"/>
                  </a:rPr>
                  <a:t>w</a:t>
                </a:r>
                <a:r>
                  <a:rPr kumimoji="0" lang="fr-FR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+mn-ea"/>
                    <a:cs typeface="+mn-cs"/>
                  </a:rPr>
                  <a:t>0</a:t>
                </a:r>
                <a:r>
                  <a:rPr kumimoji="0" lang="fr-FR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fr-F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fr-F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𝜔</m:t>
                        </m:r>
                      </m:e>
                      <m:sub>
                        <m:r>
                          <a:rPr kumimoji="0" lang="fr-F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sub>
                    </m:sSub>
                  </m:oMath>
                </a14:m>
                <a:endParaRPr kumimoji="0" lang="fr-FR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0D651992-0AAA-5B86-9B8D-50FF6CBE1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841" y="3836705"/>
                <a:ext cx="2551837" cy="923330"/>
              </a:xfrm>
              <a:prstGeom prst="rect">
                <a:avLst/>
              </a:prstGeom>
              <a:blipFill>
                <a:blip r:embed="rId3"/>
                <a:stretch>
                  <a:fillRect l="-19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BEAEF97-C6B5-34F9-CB5D-DCD982148C79}"/>
              </a:ext>
            </a:extLst>
          </p:cNvPr>
          <p:cNvSpPr/>
          <p:nvPr/>
        </p:nvSpPr>
        <p:spPr>
          <a:xfrm>
            <a:off x="453542" y="98170"/>
            <a:ext cx="5711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Parametric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Instability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(PI)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95850B-7A57-F76C-2636-6E029E3EA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ET-FRANCE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E40691AD-DC54-D030-552B-6F4B22168C75}"/>
                  </a:ext>
                </a:extLst>
              </p:cNvPr>
              <p:cNvSpPr txBox="1"/>
              <p:nvPr/>
            </p:nvSpPr>
            <p:spPr>
              <a:xfrm>
                <a:off x="2659655" y="2458616"/>
                <a:ext cx="3801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E40691AD-DC54-D030-552B-6F4B22168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655" y="2458616"/>
                <a:ext cx="380104" cy="276999"/>
              </a:xfrm>
              <a:prstGeom prst="rect">
                <a:avLst/>
              </a:prstGeom>
              <a:blipFill>
                <a:blip r:embed="rId4"/>
                <a:stretch>
                  <a:fillRect l="-7937" b="-86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>
            <a:extLst>
              <a:ext uri="{FF2B5EF4-FFF2-40B4-BE49-F238E27FC236}">
                <a16:creationId xmlns:a16="http://schemas.microsoft.com/office/drawing/2014/main" id="{69F92E95-CE47-68B5-D026-057981E24E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69" y="1954351"/>
            <a:ext cx="6472688" cy="4216658"/>
          </a:xfrm>
          <a:prstGeom prst="rect">
            <a:avLst/>
          </a:prstGeom>
          <a:noFill/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07E7B0B-56C0-48A7-21DD-3E5F50C67390}"/>
              </a:ext>
            </a:extLst>
          </p:cNvPr>
          <p:cNvSpPr txBox="1"/>
          <p:nvPr/>
        </p:nvSpPr>
        <p:spPr>
          <a:xfrm>
            <a:off x="7815470" y="1536353"/>
            <a:ext cx="180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entury Gothic" panose="020B0502020202020204" pitchFamily="34" charset="0"/>
              </a:rPr>
              <a:t>Stokes process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F636D5E6-A647-E168-C7E5-33A6BBE34F43}"/>
              </a:ext>
            </a:extLst>
          </p:cNvPr>
          <p:cNvSpPr/>
          <p:nvPr/>
        </p:nvSpPr>
        <p:spPr>
          <a:xfrm>
            <a:off x="5853869" y="4001669"/>
            <a:ext cx="5834548" cy="2293670"/>
          </a:xfrm>
          <a:prstGeom prst="roundRect">
            <a:avLst>
              <a:gd name="adj" fmla="val 8000"/>
            </a:avLst>
          </a:prstGeom>
          <a:noFill/>
          <a:ln w="1905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32328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" id="{9064A5E8-D68B-4AB4-BF8D-6B59C0572C0F}" vid="{AD903096-9225-46EE-8B9C-C1B6AC23BAB8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2932</TotalTime>
  <Words>1769</Words>
  <Application>Microsoft Office PowerPoint</Application>
  <PresentationFormat>Grand écran</PresentationFormat>
  <Paragraphs>366</Paragraphs>
  <Slides>30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30</vt:i4>
      </vt:variant>
    </vt:vector>
  </HeadingPairs>
  <TitlesOfParts>
    <vt:vector size="46" baseType="lpstr">
      <vt:lpstr>AdvOT483a8203</vt:lpstr>
      <vt:lpstr>Aptos</vt:lpstr>
      <vt:lpstr>Aptos Display</vt:lpstr>
      <vt:lpstr>Arial</vt:lpstr>
      <vt:lpstr>Bell MT</vt:lpstr>
      <vt:lpstr>Calibri</vt:lpstr>
      <vt:lpstr>Calibri Light</vt:lpstr>
      <vt:lpstr>Cambria Math</vt:lpstr>
      <vt:lpstr>Century Gothic</vt:lpstr>
      <vt:lpstr>Courier New</vt:lpstr>
      <vt:lpstr>Helvetica-Light</vt:lpstr>
      <vt:lpstr>Symbol</vt:lpstr>
      <vt:lpstr>Wingdings</vt:lpstr>
      <vt:lpstr>Thème Office</vt:lpstr>
      <vt:lpstr>1_Thème Office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LIGO solution since O3 Passive dampers to lower the Qm factor decrease of the parametric gain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Margherita Turconi</dc:creator>
  <cp:lastModifiedBy>Margherita Turconi</cp:lastModifiedBy>
  <cp:revision>46</cp:revision>
  <dcterms:created xsi:type="dcterms:W3CDTF">2025-10-09T20:56:45Z</dcterms:created>
  <dcterms:modified xsi:type="dcterms:W3CDTF">2026-04-01T10:47:05Z</dcterms:modified>
</cp:coreProperties>
</file>