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387" r:id="rId2"/>
    <p:sldId id="1487" r:id="rId3"/>
    <p:sldId id="1491" r:id="rId4"/>
    <p:sldId id="1490" r:id="rId5"/>
    <p:sldId id="1500" r:id="rId6"/>
    <p:sldId id="1504" r:id="rId7"/>
    <p:sldId id="1501" r:id="rId8"/>
    <p:sldId id="1493" r:id="rId9"/>
    <p:sldId id="1494" r:id="rId10"/>
    <p:sldId id="1495" r:id="rId11"/>
    <p:sldId id="1498" r:id="rId12"/>
    <p:sldId id="1499" r:id="rId13"/>
    <p:sldId id="1502" r:id="rId14"/>
    <p:sldId id="1503" r:id="rId15"/>
    <p:sldId id="1505" r:id="rId16"/>
    <p:sldId id="1398" r:id="rId17"/>
    <p:sldId id="1506" r:id="rId18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xi Duthil" initials="P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66"/>
    <a:srgbClr val="00294B"/>
    <a:srgbClr val="FF66FF"/>
    <a:srgbClr val="99FF66"/>
    <a:srgbClr val="046EC0"/>
    <a:srgbClr val="2F5597"/>
    <a:srgbClr val="CC00FF"/>
    <a:srgbClr val="0060B0"/>
    <a:srgbClr val="130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7423" autoAdjust="0"/>
  </p:normalViewPr>
  <p:slideViewPr>
    <p:cSldViewPr snapToGrid="0" snapToObjects="1">
      <p:cViewPr varScale="1">
        <p:scale>
          <a:sx n="94" d="100"/>
          <a:sy n="94" d="100"/>
        </p:scale>
        <p:origin x="442" y="86"/>
      </p:cViewPr>
      <p:guideLst>
        <p:guide orient="horz" pos="2205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7578"/>
    </p:cViewPr>
  </p:sorterViewPr>
  <p:notesViewPr>
    <p:cSldViewPr snapToGrid="0" snapToObjects="1">
      <p:cViewPr varScale="1">
        <p:scale>
          <a:sx n="67" d="100"/>
          <a:sy n="67" d="100"/>
        </p:scale>
        <p:origin x="305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18DD4-0F7F-5140-A383-868739932F3D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FE47A-7706-AD4A-9A5D-D2568D9C18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911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AEBE0-4031-724D-83CE-49E4E6FDC85D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C304E-78C1-AC4B-90CB-C410081E4E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9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49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68F7115-74DC-4A1D-99AD-64AAE23DB073}"/>
              </a:ext>
            </a:extLst>
          </p:cNvPr>
          <p:cNvSpPr/>
          <p:nvPr userDrawn="1"/>
        </p:nvSpPr>
        <p:spPr>
          <a:xfrm>
            <a:off x="-1" y="6432605"/>
            <a:ext cx="12192000" cy="423079"/>
          </a:xfrm>
          <a:prstGeom prst="rect">
            <a:avLst/>
          </a:prstGeom>
          <a:solidFill>
            <a:srgbClr val="0029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E6169A-D804-43EF-AB6A-E02D0961A2AA}"/>
              </a:ext>
            </a:extLst>
          </p:cNvPr>
          <p:cNvSpPr/>
          <p:nvPr userDrawn="1"/>
        </p:nvSpPr>
        <p:spPr>
          <a:xfrm>
            <a:off x="0" y="0"/>
            <a:ext cx="12192000" cy="680477"/>
          </a:xfrm>
          <a:prstGeom prst="rect">
            <a:avLst/>
          </a:prstGeom>
          <a:solidFill>
            <a:srgbClr val="00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3950" y="129361"/>
            <a:ext cx="10737850" cy="488983"/>
          </a:xfrm>
        </p:spPr>
        <p:txBody>
          <a:bodyPr>
            <a:normAutofit/>
          </a:bodyPr>
          <a:lstStyle>
            <a:lvl1pPr>
              <a:defRPr sz="2716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CE48446-3CD4-4DEB-AFE7-35EA5823D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770065"/>
            <a:ext cx="11770139" cy="5349748"/>
          </a:xfrm>
        </p:spPr>
        <p:txBody>
          <a:bodyPr anchor="t"/>
          <a:lstStyle>
            <a:lvl1pPr marL="52387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1162050" algn="l"/>
              </a:tabLst>
              <a:defRPr sz="2300">
                <a:solidFill>
                  <a:schemeClr val="accent5">
                    <a:lumMod val="75000"/>
                  </a:schemeClr>
                </a:solidFill>
              </a:defRPr>
            </a:lvl1pPr>
            <a:lvl2pPr marL="803275" indent="-261938">
              <a:lnSpc>
                <a:spcPct val="100000"/>
              </a:lnSpc>
              <a:spcBef>
                <a:spcPts val="600"/>
              </a:spcBef>
              <a:buSzPct val="100000"/>
              <a:buFont typeface="Calibri" panose="020F0502020204030204" pitchFamily="34" charset="0"/>
              <a:buChar char="●"/>
              <a:defRPr sz="2200">
                <a:solidFill>
                  <a:schemeClr val="tx1"/>
                </a:solidFill>
              </a:defRPr>
            </a:lvl2pPr>
            <a:lvl3pPr marL="985838" indent="-182563">
              <a:lnSpc>
                <a:spcPct val="100000"/>
              </a:lnSpc>
              <a:buSzPct val="10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3pPr>
            <a:lvl4pPr marL="1341438" indent="-173038">
              <a:lnSpc>
                <a:spcPct val="100000"/>
              </a:lnSpc>
              <a:buFont typeface="Wingdings" panose="05000000000000000000" pitchFamily="2" charset="2"/>
              <a:buChar char="ü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AC3A37A5-3B4E-4EB1-878F-133D4F67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4674" y="6470652"/>
            <a:ext cx="596265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i="1"/>
              <a:t>Einstein Telescope Workshop - Plateforme CryoMat</a:t>
            </a:r>
            <a:endParaRPr lang="en-GB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D9CD62B-0730-4553-A662-0AF3DB56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050" y="64706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1BE48F-A7D6-8A4D-99CA-582EB3456AD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6" name="Espace réservé de la date 20">
            <a:extLst>
              <a:ext uri="{FF2B5EF4-FFF2-40B4-BE49-F238E27FC236}">
                <a16:creationId xmlns:a16="http://schemas.microsoft.com/office/drawing/2014/main" id="{7C04416E-D709-40E7-AF85-A557C262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5" y="6470652"/>
            <a:ext cx="2000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1er Avril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0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FAD67A-175E-408A-950B-AB050AD6E14F}"/>
              </a:ext>
            </a:extLst>
          </p:cNvPr>
          <p:cNvSpPr/>
          <p:nvPr userDrawn="1"/>
        </p:nvSpPr>
        <p:spPr>
          <a:xfrm>
            <a:off x="-1" y="6432605"/>
            <a:ext cx="12192000" cy="423079"/>
          </a:xfrm>
          <a:prstGeom prst="rect">
            <a:avLst/>
          </a:prstGeom>
          <a:solidFill>
            <a:srgbClr val="0029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E6169A-D804-43EF-AB6A-E02D0961A2AA}"/>
              </a:ext>
            </a:extLst>
          </p:cNvPr>
          <p:cNvSpPr/>
          <p:nvPr userDrawn="1"/>
        </p:nvSpPr>
        <p:spPr>
          <a:xfrm>
            <a:off x="0" y="0"/>
            <a:ext cx="12192000" cy="658099"/>
          </a:xfrm>
          <a:prstGeom prst="rect">
            <a:avLst/>
          </a:prstGeom>
          <a:solidFill>
            <a:srgbClr val="00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3950" y="129361"/>
            <a:ext cx="11021812" cy="488983"/>
          </a:xfrm>
        </p:spPr>
        <p:txBody>
          <a:bodyPr>
            <a:normAutofit/>
          </a:bodyPr>
          <a:lstStyle>
            <a:lvl1pPr>
              <a:defRPr sz="2716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CE48446-3CD4-4DEB-AFE7-35EA5823D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57770"/>
            <a:ext cx="12125739" cy="5735079"/>
          </a:xfrm>
        </p:spPr>
        <p:txBody>
          <a:bodyPr anchor="t"/>
          <a:lstStyle>
            <a:lvl1pPr marL="52387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1162050" algn="l"/>
              </a:tabLst>
              <a:defRPr sz="2300">
                <a:solidFill>
                  <a:schemeClr val="accent5">
                    <a:lumMod val="75000"/>
                  </a:schemeClr>
                </a:solidFill>
              </a:defRPr>
            </a:lvl1pPr>
            <a:lvl2pPr marL="803275" indent="-261938">
              <a:lnSpc>
                <a:spcPct val="100000"/>
              </a:lnSpc>
              <a:spcBef>
                <a:spcPts val="600"/>
              </a:spcBef>
              <a:buSzPct val="100000"/>
              <a:buFont typeface="Calibri" panose="020F0502020204030204" pitchFamily="34" charset="0"/>
              <a:buChar char="●"/>
              <a:defRPr sz="2200">
                <a:solidFill>
                  <a:schemeClr val="tx1"/>
                </a:solidFill>
              </a:defRPr>
            </a:lvl2pPr>
            <a:lvl3pPr marL="985838" indent="-182563">
              <a:lnSpc>
                <a:spcPct val="100000"/>
              </a:lnSpc>
              <a:buSzPct val="10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ü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8D4B43D-A0A2-4E9E-AA25-021D95194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8" y="35719"/>
            <a:ext cx="722257" cy="576000"/>
          </a:xfrm>
          <a:prstGeom prst="rect">
            <a:avLst/>
          </a:prstGeom>
        </p:spPr>
      </p:pic>
      <p:sp>
        <p:nvSpPr>
          <p:cNvPr id="10" name="Espace réservé du pied de page 21">
            <a:extLst>
              <a:ext uri="{FF2B5EF4-FFF2-40B4-BE49-F238E27FC236}">
                <a16:creationId xmlns:a16="http://schemas.microsoft.com/office/drawing/2014/main" id="{D23096FB-5B3D-4231-9541-E52CB4AB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4674" y="6470652"/>
            <a:ext cx="596265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i="1"/>
              <a:t>Einstein Telescope Workshop - Plateforme CryoMat</a:t>
            </a:r>
            <a:endParaRPr lang="en-GB" dirty="0"/>
          </a:p>
        </p:txBody>
      </p:sp>
      <p:sp>
        <p:nvSpPr>
          <p:cNvPr id="12" name="Espace réservé du numéro de diapositive 22">
            <a:extLst>
              <a:ext uri="{FF2B5EF4-FFF2-40B4-BE49-F238E27FC236}">
                <a16:creationId xmlns:a16="http://schemas.microsoft.com/office/drawing/2014/main" id="{BCE78447-5873-414E-A4C9-C31FDCF3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050" y="64706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1BE48F-A7D6-8A4D-99CA-582EB3456AD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e la date 20">
            <a:extLst>
              <a:ext uri="{FF2B5EF4-FFF2-40B4-BE49-F238E27FC236}">
                <a16:creationId xmlns:a16="http://schemas.microsoft.com/office/drawing/2014/main" id="{72C7E88F-5AF0-4CFE-87D6-9C4BB77E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5" y="6470652"/>
            <a:ext cx="2000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1er Avril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2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01F592B-24D0-4FD8-9BD3-D38C635FC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6"/>
            <a:ext cx="10382249" cy="162542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609936B-4FD5-43EE-B12F-BD1C2691A5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6183" y="-2317"/>
            <a:ext cx="7597310" cy="762066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061D635-3192-4E73-9AF4-6D8934744D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600" y="827215"/>
            <a:ext cx="11506200" cy="5349748"/>
          </a:xfrm>
        </p:spPr>
        <p:txBody>
          <a:bodyPr anchor="t"/>
          <a:lstStyle>
            <a:lvl1pPr marL="1257300" indent="361950">
              <a:buFont typeface="Wingdings" panose="05000000000000000000" pitchFamily="2" charset="2"/>
              <a:buChar char="v"/>
              <a:tabLst>
                <a:tab pos="1162050" algn="l"/>
              </a:tabLst>
              <a:defRPr sz="2500">
                <a:solidFill>
                  <a:srgbClr val="002060"/>
                </a:solidFill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Ø"/>
              <a:defRPr>
                <a:solidFill>
                  <a:srgbClr val="ED6C0F"/>
                </a:solidFill>
              </a:defRPr>
            </a:lvl2pPr>
            <a:lvl3pPr marL="1143000" indent="-228600">
              <a:buSzPct val="150000"/>
              <a:buFont typeface="Arial" panose="020B0604020202020204" pitchFamily="34" charset="0"/>
              <a:buChar char="•"/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Wingdings" panose="05000000000000000000" pitchFamily="2" charset="2"/>
              <a:buChar char="ü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pied de page 21">
            <a:extLst>
              <a:ext uri="{FF2B5EF4-FFF2-40B4-BE49-F238E27FC236}">
                <a16:creationId xmlns:a16="http://schemas.microsoft.com/office/drawing/2014/main" id="{24DC1C3D-A0ED-4380-A695-25E3F4B4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4674" y="6470652"/>
            <a:ext cx="596265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i="1"/>
              <a:t>Einstein Telescope Workshop - Plateforme CryoMat</a:t>
            </a:r>
            <a:endParaRPr lang="en-GB" dirty="0"/>
          </a:p>
        </p:txBody>
      </p:sp>
      <p:sp>
        <p:nvSpPr>
          <p:cNvPr id="14" name="Espace réservé du numéro de diapositive 22">
            <a:extLst>
              <a:ext uri="{FF2B5EF4-FFF2-40B4-BE49-F238E27FC236}">
                <a16:creationId xmlns:a16="http://schemas.microsoft.com/office/drawing/2014/main" id="{73994D85-6BD7-475A-814B-7A700865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050" y="64706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1BE48F-A7D6-8A4D-99CA-582EB3456AD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e la date 20">
            <a:extLst>
              <a:ext uri="{FF2B5EF4-FFF2-40B4-BE49-F238E27FC236}">
                <a16:creationId xmlns:a16="http://schemas.microsoft.com/office/drawing/2014/main" id="{A8336A47-E200-4259-A59A-0488FE86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5" y="6470652"/>
            <a:ext cx="2000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1er Avril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58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" y="0"/>
            <a:ext cx="12191596" cy="6857997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5542148F-7FF7-438D-8FD3-22B06C6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565EBF68-1323-440C-8F40-330AB0B5F1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600" y="827215"/>
            <a:ext cx="11506200" cy="5349748"/>
          </a:xfrm>
        </p:spPr>
        <p:txBody>
          <a:bodyPr anchor="t"/>
          <a:lstStyle>
            <a:lvl1pPr marL="1879600" indent="368300">
              <a:buFont typeface="Wingdings" panose="05000000000000000000" pitchFamily="2" charset="2"/>
              <a:buChar char="v"/>
              <a:defRPr>
                <a:solidFill>
                  <a:srgbClr val="002060"/>
                </a:solidFill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Ø"/>
              <a:defRPr>
                <a:solidFill>
                  <a:srgbClr val="ED6C0F"/>
                </a:solidFill>
              </a:defRPr>
            </a:lvl2pPr>
            <a:lvl3pPr marL="1143000" indent="-228600">
              <a:buSzPct val="150000"/>
              <a:buFont typeface="Arial" panose="020B0604020202020204" pitchFamily="34" charset="0"/>
              <a:buChar char="•"/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Wingdings" panose="05000000000000000000" pitchFamily="2" charset="2"/>
              <a:buChar char="ü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pied de page 21">
            <a:extLst>
              <a:ext uri="{FF2B5EF4-FFF2-40B4-BE49-F238E27FC236}">
                <a16:creationId xmlns:a16="http://schemas.microsoft.com/office/drawing/2014/main" id="{1BD60475-952D-4C27-90E1-723F7F6C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4674" y="6470652"/>
            <a:ext cx="596265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i="1"/>
              <a:t>Einstein Telescope Workshop - Plateforme CryoMat</a:t>
            </a:r>
            <a:endParaRPr lang="en-GB" dirty="0"/>
          </a:p>
        </p:txBody>
      </p:sp>
      <p:sp>
        <p:nvSpPr>
          <p:cNvPr id="13" name="Espace réservé du numéro de diapositive 22">
            <a:extLst>
              <a:ext uri="{FF2B5EF4-FFF2-40B4-BE49-F238E27FC236}">
                <a16:creationId xmlns:a16="http://schemas.microsoft.com/office/drawing/2014/main" id="{76485440-F472-4C02-9653-85D53254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050" y="64706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1BE48F-A7D6-8A4D-99CA-582EB3456AD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e la date 20">
            <a:extLst>
              <a:ext uri="{FF2B5EF4-FFF2-40B4-BE49-F238E27FC236}">
                <a16:creationId xmlns:a16="http://schemas.microsoft.com/office/drawing/2014/main" id="{088165EE-3D99-41D9-880A-1FA2AB43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5" y="6470652"/>
            <a:ext cx="2000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1er Avril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144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" y="0"/>
            <a:ext cx="12191596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572" y="169116"/>
            <a:ext cx="9534855" cy="488983"/>
          </a:xfrm>
        </p:spPr>
        <p:txBody>
          <a:bodyPr>
            <a:normAutofit/>
          </a:bodyPr>
          <a:lstStyle>
            <a:lvl1pPr algn="ctr">
              <a:defRPr sz="2716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1er Avril 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Einstein Telescope Workshop - Plateforme CryoMat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68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1er Avril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Einstein Telescope Workshop - Plateforme CryoMat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BE48F-A7D6-8A4D-99CA-582EB3456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15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59" r:id="rId3"/>
    <p:sldLayoutId id="2147483657" r:id="rId4"/>
    <p:sldLayoutId id="2147483658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3.xml"/><Relationship Id="rId21" Type="http://schemas.openxmlformats.org/officeDocument/2006/relationships/image" Target="../media/image24.png"/><Relationship Id="rId7" Type="http://schemas.openxmlformats.org/officeDocument/2006/relationships/tags" Target="../tags/tag7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2.xml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18.jpeg"/><Relationship Id="rId10" Type="http://schemas.openxmlformats.org/officeDocument/2006/relationships/tags" Target="../tags/tag10.xml"/><Relationship Id="rId19" Type="http://schemas.openxmlformats.org/officeDocument/2006/relationships/image" Target="../media/image22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68016C-1E9B-4CFE-A748-4DA21EC1C259}"/>
              </a:ext>
            </a:extLst>
          </p:cNvPr>
          <p:cNvSpPr/>
          <p:nvPr/>
        </p:nvSpPr>
        <p:spPr>
          <a:xfrm>
            <a:off x="0" y="652344"/>
            <a:ext cx="12192000" cy="5794332"/>
          </a:xfrm>
          <a:prstGeom prst="rect">
            <a:avLst/>
          </a:prstGeom>
          <a:solidFill>
            <a:srgbClr val="00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9C2F88-83ED-4908-B780-73B3981A82A4}"/>
              </a:ext>
            </a:extLst>
          </p:cNvPr>
          <p:cNvSpPr/>
          <p:nvPr/>
        </p:nvSpPr>
        <p:spPr>
          <a:xfrm>
            <a:off x="10342727" y="0"/>
            <a:ext cx="18672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84699C8-70FB-4976-9494-6DE2F4C9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499" y="1891834"/>
            <a:ext cx="6191596" cy="2222861"/>
          </a:xfrm>
        </p:spPr>
        <p:txBody>
          <a:bodyPr>
            <a:noAutofit/>
          </a:bodyPr>
          <a:lstStyle>
            <a:lvl1pPr algn="r">
              <a:defRPr sz="3000" b="0" i="0">
                <a:solidFill>
                  <a:schemeClr val="bg1"/>
                </a:solidFill>
              </a:defRPr>
            </a:lvl1pPr>
          </a:lstStyle>
          <a:p>
            <a:pPr algn="ctr"/>
            <a:r>
              <a:rPr lang="fr-FR" sz="3400" b="1" dirty="0" err="1">
                <a:solidFill>
                  <a:srgbClr val="FFFF66"/>
                </a:solidFill>
              </a:rPr>
              <a:t>CryoMat</a:t>
            </a:r>
            <a:br>
              <a:rPr lang="fr-FR" sz="3400" b="1" dirty="0">
                <a:solidFill>
                  <a:srgbClr val="FFFF66"/>
                </a:solidFill>
              </a:rPr>
            </a:br>
            <a:br>
              <a:rPr lang="fr-FR" dirty="0">
                <a:solidFill>
                  <a:srgbClr val="FFFF66"/>
                </a:solidFill>
              </a:rPr>
            </a:br>
            <a:r>
              <a:rPr lang="fr-FR" dirty="0">
                <a:solidFill>
                  <a:srgbClr val="FFFF66"/>
                </a:solidFill>
              </a:rPr>
              <a:t>Plateforme </a:t>
            </a:r>
            <a:r>
              <a:rPr lang="fr-FR" dirty="0" err="1">
                <a:solidFill>
                  <a:srgbClr val="FFFF66"/>
                </a:solidFill>
              </a:rPr>
              <a:t>CryoMat</a:t>
            </a:r>
            <a:r>
              <a:rPr lang="fr-FR" dirty="0">
                <a:solidFill>
                  <a:srgbClr val="FFFF66"/>
                </a:solidFill>
              </a:rPr>
              <a:t> dédiée aux mesures </a:t>
            </a:r>
            <a:r>
              <a:rPr lang="fr-FR" dirty="0" err="1">
                <a:solidFill>
                  <a:srgbClr val="FFFF66"/>
                </a:solidFill>
              </a:rPr>
              <a:t>Sub</a:t>
            </a:r>
            <a:r>
              <a:rPr lang="fr-FR" dirty="0">
                <a:solidFill>
                  <a:srgbClr val="FFFF66"/>
                </a:solidFill>
              </a:rPr>
              <a:t>-Kelvin des propriétés des matériaux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9BE750-F34C-4F5B-BFB7-D0BA1365A8DD}"/>
              </a:ext>
            </a:extLst>
          </p:cNvPr>
          <p:cNvSpPr/>
          <p:nvPr/>
        </p:nvSpPr>
        <p:spPr>
          <a:xfrm>
            <a:off x="1116277" y="4306802"/>
            <a:ext cx="892556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i="1" dirty="0">
                <a:solidFill>
                  <a:schemeClr val="bg1"/>
                </a:solidFill>
              </a:rPr>
              <a:t>P. Duthil, G. </a:t>
            </a:r>
            <a:r>
              <a:rPr lang="fr-FR" i="1" dirty="0" err="1">
                <a:solidFill>
                  <a:schemeClr val="bg1"/>
                </a:solidFill>
              </a:rPr>
              <a:t>Deniel</a:t>
            </a:r>
            <a:r>
              <a:rPr lang="fr-FR" i="1" dirty="0">
                <a:solidFill>
                  <a:schemeClr val="bg1"/>
                </a:solidFill>
              </a:rPr>
              <a:t>, L. </a:t>
            </a:r>
            <a:r>
              <a:rPr lang="fr-FR" i="1" dirty="0" err="1">
                <a:solidFill>
                  <a:schemeClr val="bg1"/>
                </a:solidFill>
              </a:rPr>
              <a:t>Grandsire</a:t>
            </a:r>
            <a:r>
              <a:rPr lang="fr-FR" i="1" dirty="0">
                <a:solidFill>
                  <a:schemeClr val="bg1"/>
                </a:solidFill>
              </a:rPr>
              <a:t>, A. </a:t>
            </a:r>
            <a:r>
              <a:rPr lang="fr-FR" i="1" dirty="0" err="1">
                <a:solidFill>
                  <a:schemeClr val="bg1"/>
                </a:solidFill>
              </a:rPr>
              <a:t>Ilioni</a:t>
            </a:r>
            <a:r>
              <a:rPr lang="fr-FR" i="1" dirty="0">
                <a:solidFill>
                  <a:schemeClr val="bg1"/>
                </a:solidFill>
              </a:rPr>
              <a:t>, M. Piat, J.P. </a:t>
            </a:r>
            <a:r>
              <a:rPr lang="fr-FR" i="1" dirty="0" err="1">
                <a:solidFill>
                  <a:schemeClr val="bg1"/>
                </a:solidFill>
              </a:rPr>
              <a:t>Thermeau</a:t>
            </a:r>
            <a:r>
              <a:rPr lang="fr-FR" i="1" dirty="0">
                <a:solidFill>
                  <a:schemeClr val="bg1"/>
                </a:solidFill>
              </a:rPr>
              <a:t>, R. </a:t>
            </a:r>
            <a:r>
              <a:rPr lang="fr-FR" i="1" dirty="0" err="1">
                <a:solidFill>
                  <a:schemeClr val="bg1"/>
                </a:solidFill>
              </a:rPr>
              <a:t>Thoër</a:t>
            </a:r>
            <a:endParaRPr lang="fr-FR" i="1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i="1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i="1" dirty="0">
                <a:solidFill>
                  <a:schemeClr val="bg1"/>
                </a:solidFill>
              </a:rPr>
              <a:t>Projet soutenu par la Région Île-de-France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i="1" dirty="0">
              <a:solidFill>
                <a:schemeClr val="bg1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7061A2F-4BB3-4C84-B423-4A3935C5A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6" y="42266"/>
            <a:ext cx="1718221" cy="137028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597FA8E-2208-4191-80AA-661A2B1BE39F}"/>
              </a:ext>
            </a:extLst>
          </p:cNvPr>
          <p:cNvSpPr txBox="1"/>
          <p:nvPr/>
        </p:nvSpPr>
        <p:spPr>
          <a:xfrm>
            <a:off x="2608800" y="6008363"/>
            <a:ext cx="5816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Einstein </a:t>
            </a:r>
            <a:r>
              <a:rPr lang="fr-FR" sz="2400" dirty="0" err="1">
                <a:solidFill>
                  <a:schemeClr val="bg1"/>
                </a:solidFill>
              </a:rPr>
              <a:t>Telescope</a:t>
            </a:r>
            <a:r>
              <a:rPr lang="fr-FR" sz="2400" dirty="0">
                <a:solidFill>
                  <a:schemeClr val="bg1"/>
                </a:solidFill>
              </a:rPr>
              <a:t> France Workshop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8766DC-4B67-464F-9704-CBC9A7147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497" y="78764"/>
            <a:ext cx="1621677" cy="16765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6EBA20-D9FA-4ACC-8FB0-6DDEE392E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5497" y="5464186"/>
            <a:ext cx="1621677" cy="6157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E58AE3-F919-45B6-B80C-BC6D93A89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6335" y="2040429"/>
            <a:ext cx="1620000" cy="122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01BDFF1-D9D9-4598-9371-F1D64274A2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335" y="6365056"/>
            <a:ext cx="1620000" cy="2099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16AD54D-46C5-4995-9F97-2C8B617CB7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6335" y="4801066"/>
            <a:ext cx="1620000" cy="378000"/>
          </a:xfrm>
          <a:prstGeom prst="rect">
            <a:avLst/>
          </a:prstGeom>
        </p:spPr>
      </p:pic>
      <p:pic>
        <p:nvPicPr>
          <p:cNvPr id="1036" name="Picture 12" descr="DIM Origines">
            <a:extLst>
              <a:ext uri="{FF2B5EF4-FFF2-40B4-BE49-F238E27FC236}">
                <a16:creationId xmlns:a16="http://schemas.microsoft.com/office/drawing/2014/main" id="{73BE214D-A61A-4546-A786-B3858CAF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6335" y="3546505"/>
            <a:ext cx="1620000" cy="9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63B725A-5658-448E-B299-6AC8949867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9860" y="-3968"/>
            <a:ext cx="3365083" cy="18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3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B98609EA-D09B-4167-8FFC-71963223EFF1}"/>
              </a:ext>
            </a:extLst>
          </p:cNvPr>
          <p:cNvGrpSpPr/>
          <p:nvPr/>
        </p:nvGrpSpPr>
        <p:grpSpPr>
          <a:xfrm>
            <a:off x="6020090" y="1065851"/>
            <a:ext cx="2931547" cy="2771364"/>
            <a:chOff x="5292734" y="389638"/>
            <a:chExt cx="4459250" cy="398424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3D191F1-7D1F-4CF6-8FB5-D4A50CE6F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92735" y="389638"/>
              <a:ext cx="4459249" cy="3984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2C6673-FDEA-4007-B6C7-C531E3F480AB}"/>
                </a:ext>
              </a:extLst>
            </p:cNvPr>
            <p:cNvSpPr/>
            <p:nvPr/>
          </p:nvSpPr>
          <p:spPr>
            <a:xfrm>
              <a:off x="5292734" y="3345365"/>
              <a:ext cx="2379305" cy="10285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52905F1-CCD1-43A0-B395-FF7AA26F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Bancs de mesures thermiques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8B337A-621D-4E0D-976A-DB6A79828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sz="2400" dirty="0"/>
              <a:t>Cryostat vertical polyvalent – APC (projet R&amp;T IN2P3 NGCryo )</a:t>
            </a:r>
          </a:p>
          <a:p>
            <a:pPr lvl="1"/>
            <a:r>
              <a:rPr lang="fr-FR" sz="2000" dirty="0"/>
              <a:t>Conception : APC/IJCLab</a:t>
            </a:r>
          </a:p>
          <a:p>
            <a:pPr lvl="1"/>
            <a:r>
              <a:rPr lang="fr-FR" sz="2000" dirty="0"/>
              <a:t>Cryogénérateur GM : 1.8 W à 4.2 K</a:t>
            </a:r>
          </a:p>
          <a:p>
            <a:pPr lvl="1"/>
            <a:r>
              <a:rPr lang="fr-FR" sz="2000" dirty="0"/>
              <a:t>Température limite : 2.8 K</a:t>
            </a:r>
          </a:p>
          <a:p>
            <a:pPr lvl="1"/>
            <a:r>
              <a:rPr lang="fr-FR" sz="2000" dirty="0"/>
              <a:t>Volume utile à 4 K : </a:t>
            </a:r>
            <a:r>
              <a:rPr lang="fr-FR" sz="2000" dirty="0">
                <a:sym typeface="Symbol"/>
              </a:rPr>
              <a:t>350  350 mm</a:t>
            </a:r>
            <a:r>
              <a:rPr lang="fr-FR" sz="2000" baseline="30000" dirty="0">
                <a:sym typeface="Symbol"/>
              </a:rPr>
              <a:t>3</a:t>
            </a:r>
          </a:p>
          <a:p>
            <a:pPr lvl="1"/>
            <a:r>
              <a:rPr lang="fr-FR" sz="2000" dirty="0">
                <a:sym typeface="Symbol"/>
              </a:rPr>
              <a:t>Peut fonctionner avec réfrigérateur 1 K ou 0.3 K</a:t>
            </a:r>
          </a:p>
          <a:p>
            <a:pPr lvl="1"/>
            <a:r>
              <a:rPr lang="fr-FR" sz="2000" b="1" dirty="0"/>
              <a:t>Opérationnel depuis octobre 2025</a:t>
            </a:r>
          </a:p>
          <a:p>
            <a:pPr marL="541337" lvl="1" indent="0">
              <a:buNone/>
            </a:pPr>
            <a:r>
              <a:rPr lang="fr-FR" sz="2000" dirty="0">
                <a:sym typeface="Symbol" panose="05050102010706020507" pitchFamily="18" charset="2"/>
              </a:rPr>
              <a:t> Caractérisation thermique de composants </a:t>
            </a:r>
          </a:p>
          <a:p>
            <a:pPr marL="541337" lvl="1" indent="0">
              <a:buNone/>
            </a:pPr>
            <a:r>
              <a:rPr lang="fr-FR" sz="2000" dirty="0">
                <a:sym typeface="Symbol" panose="05050102010706020507" pitchFamily="18" charset="2"/>
              </a:rPr>
              <a:t>(conductance d’interrupteurs thermiques…) </a:t>
            </a:r>
            <a:endParaRPr lang="fr-FR" sz="2000" dirty="0"/>
          </a:p>
          <a:p>
            <a:pPr marL="541337" lvl="1" indent="0">
              <a:buNone/>
            </a:pPr>
            <a:r>
              <a:rPr lang="fr-FR" sz="2000" dirty="0"/>
              <a:t> </a:t>
            </a:r>
          </a:p>
          <a:p>
            <a:pPr algn="just"/>
            <a:r>
              <a:rPr lang="fr-FR" sz="2400" dirty="0"/>
              <a:t>Cryostat horizontal polyvalent - IJCLab</a:t>
            </a:r>
          </a:p>
          <a:p>
            <a:pPr lvl="1"/>
            <a:r>
              <a:rPr lang="fr-FR" sz="2000" dirty="0" err="1"/>
              <a:t>EquipEX</a:t>
            </a:r>
            <a:r>
              <a:rPr lang="fr-FR" sz="2000" dirty="0"/>
              <a:t>+ PACIFICS</a:t>
            </a:r>
          </a:p>
          <a:p>
            <a:pPr lvl="1"/>
            <a:r>
              <a:rPr lang="fr-FR" sz="2000" dirty="0"/>
              <a:t>Conception : APC/IJCLab</a:t>
            </a:r>
          </a:p>
          <a:p>
            <a:pPr lvl="1"/>
            <a:r>
              <a:rPr lang="fr-FR" sz="2000" dirty="0"/>
              <a:t>Cryogénérateur GM : 1.8 W à 4.2K</a:t>
            </a:r>
          </a:p>
          <a:p>
            <a:pPr lvl="1"/>
            <a:r>
              <a:rPr lang="fr-FR" sz="2000" dirty="0"/>
              <a:t>Température limite : 2.8  K</a:t>
            </a:r>
          </a:p>
          <a:p>
            <a:pPr lvl="1"/>
            <a:r>
              <a:rPr lang="fr-FR" sz="2000" dirty="0"/>
              <a:t>Volume utile à 4 K : </a:t>
            </a:r>
            <a:r>
              <a:rPr lang="fr-FR" sz="2000" dirty="0">
                <a:sym typeface="Symbol"/>
              </a:rPr>
              <a:t>400  800 mm</a:t>
            </a:r>
            <a:r>
              <a:rPr lang="fr-FR" sz="2000" baseline="30000" dirty="0">
                <a:sym typeface="Symbol"/>
              </a:rPr>
              <a:t>3</a:t>
            </a:r>
          </a:p>
          <a:p>
            <a:pPr lvl="1"/>
            <a:r>
              <a:rPr lang="fr-FR" sz="2000" dirty="0"/>
              <a:t>Opérationnel : 4</a:t>
            </a:r>
            <a:r>
              <a:rPr lang="fr-FR" sz="2000" baseline="30000" dirty="0"/>
              <a:t>ème</a:t>
            </a:r>
            <a:r>
              <a:rPr lang="fr-FR" sz="2000" dirty="0"/>
              <a:t> trimestre 2026</a:t>
            </a:r>
          </a:p>
          <a:p>
            <a:pPr marL="541337" lvl="1" indent="0">
              <a:buNone/>
            </a:pPr>
            <a:r>
              <a:rPr lang="fr-FR" sz="2000" dirty="0">
                <a:sym typeface="Symbol" panose="05050102010706020507" pitchFamily="18" charset="2"/>
              </a:rPr>
              <a:t> Caractérisation thermique de composants </a:t>
            </a:r>
          </a:p>
          <a:p>
            <a:pPr marL="541337" lvl="1" indent="0">
              <a:buNone/>
            </a:pPr>
            <a:endParaRPr lang="fr-FR" sz="2000" dirty="0"/>
          </a:p>
          <a:p>
            <a:pPr lvl="1"/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44C49F-5399-470F-8E85-56950B74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Einstein Telescope Workshop - Plateforme CryoMat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0EBA32-670B-4210-99DD-C5BD478E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697072E-D353-4ED9-A157-690AEE0A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1er Avril 2025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B1AC245-C94D-44F6-9785-4B61E09ABE5A}"/>
              </a:ext>
            </a:extLst>
          </p:cNvPr>
          <p:cNvGrpSpPr/>
          <p:nvPr/>
        </p:nvGrpSpPr>
        <p:grpSpPr>
          <a:xfrm>
            <a:off x="5882960" y="3106757"/>
            <a:ext cx="5722675" cy="3249760"/>
            <a:chOff x="5882960" y="3106757"/>
            <a:chExt cx="5722675" cy="324976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6E5B4AE-A089-47D5-ADBE-B72A4367F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1586" y="3106757"/>
              <a:ext cx="2184049" cy="3249760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E9DAC37-2C1B-48A3-98F5-8091EB8066A9}"/>
                </a:ext>
              </a:extLst>
            </p:cNvPr>
            <p:cNvSpPr txBox="1"/>
            <p:nvPr/>
          </p:nvSpPr>
          <p:spPr>
            <a:xfrm>
              <a:off x="6634856" y="5460447"/>
              <a:ext cx="286568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1000" dirty="0"/>
                <a:t>PACIFICS a bénéficié d’une aide de l’Etat gérée par l’Agence Nationale de la Recherche au titre du </a:t>
              </a:r>
              <a:r>
                <a:rPr lang="fr-FR" sz="1000" b="1" dirty="0"/>
                <a:t>Programme d’Investissements d’Avenir </a:t>
              </a:r>
              <a:r>
                <a:rPr lang="fr-FR" sz="1000" dirty="0"/>
                <a:t>portant la référence </a:t>
              </a:r>
              <a:r>
                <a:rPr lang="fr-FR" sz="1000" b="1" dirty="0"/>
                <a:t>ANR-21-ESRE-0049</a:t>
              </a:r>
            </a:p>
          </p:txBody>
        </p:sp>
        <p:pic>
          <p:nvPicPr>
            <p:cNvPr id="2052" name="Picture 4" descr="Visuel">
              <a:extLst>
                <a:ext uri="{FF2B5EF4-FFF2-40B4-BE49-F238E27FC236}">
                  <a16:creationId xmlns:a16="http://schemas.microsoft.com/office/drawing/2014/main" id="{149FE717-BDBA-4217-86C3-7E006B5683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960" y="5458874"/>
              <a:ext cx="715415" cy="715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667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C71F86-7604-405D-866C-E31EDB0E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Bancs de mesures thermiques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2CD6797-43FC-4DAC-A745-A2C1050E5B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57769"/>
                <a:ext cx="9568544" cy="581288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r-FR" dirty="0"/>
                  <a:t>Banc de mesure de conductivité thermique et de diffusivité thermique</a:t>
                </a:r>
              </a:p>
              <a:p>
                <a:pPr lvl="1"/>
                <a:r>
                  <a:rPr lang="fr-FR" dirty="0"/>
                  <a:t>Diffusivité thermique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𝜅</m:t>
                    </m:r>
                    <m:r>
                      <a:rPr lang="fr-FR" sz="2400" i="1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f>
                      <m:fPr>
                        <m:type m:val="skw"/>
                        <m:ctrlPr>
                          <a:rPr lang="fr-FR" sz="24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𝜌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𝐶𝑝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fr-FR" dirty="0"/>
                  <a:t>	</a:t>
                </a:r>
              </a:p>
              <a:p>
                <a:pPr lvl="1"/>
                <a:endParaRPr lang="fr-FR" dirty="0"/>
              </a:p>
              <a:p>
                <a:pPr lvl="1"/>
                <a:r>
                  <a:rPr lang="fr-FR" dirty="0"/>
                  <a:t>Méthode stationnaire :</a:t>
                </a:r>
              </a:p>
              <a:p>
                <a:pPr lvl="2"/>
                <a:r>
                  <a:rPr lang="fr-FR" sz="1800" dirty="0"/>
                  <a:t>Flux imposé à une extrémité de l’échantillon</a:t>
                </a:r>
              </a:p>
              <a:p>
                <a:pPr lvl="2"/>
                <a:r>
                  <a:rPr lang="fr-FR" sz="1800" dirty="0"/>
                  <a:t>Mesure de la différence de température</a:t>
                </a:r>
              </a:p>
              <a:p>
                <a:pPr marL="803275" lvl="2" indent="0">
                  <a:buNone/>
                </a:pPr>
                <a:r>
                  <a:rPr lang="fr-FR" sz="1800" dirty="0">
                    <a:sym typeface="Symbol" panose="05050102010706020507" pitchFamily="18" charset="2"/>
                  </a:rPr>
                  <a:t> évaluation de </a:t>
                </a:r>
                <a:r>
                  <a:rPr lang="fr-FR" sz="1800" dirty="0"/>
                  <a:t>l’intégrale de </a:t>
                </a:r>
                <a:r>
                  <a:rPr lang="fr-FR" sz="1800" b="1" dirty="0"/>
                  <a:t>conductivité thermique </a:t>
                </a:r>
                <a:r>
                  <a:rPr lang="fr-FR" sz="1800" dirty="0"/>
                  <a:t>sur </a:t>
                </a:r>
                <a:r>
                  <a:rPr lang="fr-FR" sz="1800" dirty="0">
                    <a:sym typeface="Symbol" panose="05050102010706020507" pitchFamily="18" charset="2"/>
                  </a:rPr>
                  <a:t></a:t>
                </a:r>
                <a:r>
                  <a:rPr lang="fr-FR" sz="1800" i="1" dirty="0">
                    <a:sym typeface="Symbol" panose="05050102010706020507" pitchFamily="18" charset="2"/>
                  </a:rPr>
                  <a:t>T</a:t>
                </a:r>
                <a:r>
                  <a:rPr lang="fr-FR" sz="1800" dirty="0">
                    <a:sym typeface="Symbol" panose="05050102010706020507" pitchFamily="18" charset="2"/>
                  </a:rPr>
                  <a:t> (faible) </a:t>
                </a:r>
              </a:p>
              <a:p>
                <a:pPr marL="803275" lvl="2" indent="0">
                  <a:buNone/>
                </a:pPr>
                <a:r>
                  <a:rPr lang="fr-FR" sz="1800" dirty="0">
                    <a:sym typeface="Symbol" panose="05050102010706020507" pitchFamily="18" charset="2"/>
                  </a:rPr>
                  <a:t> détermination de la conductivité thermique moyenne sur </a:t>
                </a:r>
                <a:r>
                  <a:rPr lang="fr-FR" sz="1800" i="1" dirty="0">
                    <a:sym typeface="Symbol" panose="05050102010706020507" pitchFamily="18" charset="2"/>
                  </a:rPr>
                  <a:t>T</a:t>
                </a:r>
                <a:endParaRPr lang="fr-FR" sz="1800" dirty="0"/>
              </a:p>
              <a:p>
                <a:pPr lvl="1"/>
                <a:endParaRPr lang="fr-FR" dirty="0"/>
              </a:p>
              <a:p>
                <a:pPr lvl="1"/>
                <a:r>
                  <a:rPr lang="fr-FR" dirty="0"/>
                  <a:t>Méthode instationnaire :</a:t>
                </a:r>
              </a:p>
              <a:p>
                <a:pPr lvl="2"/>
                <a:r>
                  <a:rPr lang="fr-FR" sz="1800" dirty="0"/>
                  <a:t>Mesure de la propagation de la chaleur </a:t>
                </a:r>
              </a:p>
              <a:p>
                <a:pPr marL="803275" lvl="2" indent="0">
                  <a:buNone/>
                </a:pPr>
                <a:r>
                  <a:rPr lang="fr-FR" sz="1800" dirty="0"/>
                  <a:t>   due à une impulsion d’énergie</a:t>
                </a:r>
              </a:p>
              <a:p>
                <a:pPr lvl="2"/>
                <a:r>
                  <a:rPr lang="fr-FR" sz="1800" dirty="0"/>
                  <a:t>Modèle inverse de quadripôles </a:t>
                </a:r>
                <a:r>
                  <a:rPr lang="fr-FR" sz="1800" dirty="0">
                    <a:sym typeface="Symbol"/>
                  </a:rPr>
                  <a:t>  </a:t>
                </a:r>
                <a:r>
                  <a:rPr lang="fr-FR" sz="1800" b="1" dirty="0"/>
                  <a:t>diffusivité</a:t>
                </a:r>
              </a:p>
              <a:p>
                <a:pPr lvl="2"/>
                <a:r>
                  <a:rPr lang="fr-FR" sz="1800" dirty="0"/>
                  <a:t>Si conductivité thermique connue </a:t>
                </a:r>
              </a:p>
              <a:p>
                <a:pPr marL="803275" lvl="2" indent="0">
                  <a:buNone/>
                </a:pPr>
                <a:r>
                  <a:rPr lang="fr-FR" sz="1800" dirty="0">
                    <a:sym typeface="Symbol"/>
                  </a:rPr>
                  <a:t>    </a:t>
                </a:r>
                <a:r>
                  <a:rPr lang="fr-FR" sz="1800" dirty="0"/>
                  <a:t> </a:t>
                </a:r>
                <a:r>
                  <a:rPr lang="fr-FR" sz="1800" b="1" dirty="0"/>
                  <a:t>capacité thermique massique</a:t>
                </a:r>
              </a:p>
              <a:p>
                <a:pPr lvl="2"/>
                <a:r>
                  <a:rPr lang="fr-FR" sz="1800" b="1" dirty="0"/>
                  <a:t>Limites</a:t>
                </a:r>
                <a:r>
                  <a:rPr lang="fr-FR" sz="1800" dirty="0"/>
                  <a:t> : </a:t>
                </a:r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𝜅</m:t>
                    </m:r>
                  </m:oMath>
                </a14:m>
                <a:r>
                  <a:rPr lang="fr-FR" sz="1800" dirty="0"/>
                  <a:t> varie jusqu’à un facteur 10</a:t>
                </a:r>
                <a:r>
                  <a:rPr lang="fr-FR" sz="1800" baseline="30000" dirty="0"/>
                  <a:t>6</a:t>
                </a:r>
                <a:r>
                  <a:rPr lang="fr-FR" sz="1800" dirty="0"/>
                  <a:t> entre 300 K et 4 K </a:t>
                </a:r>
              </a:p>
              <a:p>
                <a:pPr lvl="2">
                  <a:buFont typeface="Symbol" panose="05050102010706020507" pitchFamily="18" charset="2"/>
                  <a:buChar char="Þ"/>
                </a:pPr>
                <a:r>
                  <a:rPr lang="fr-FR" sz="1800" dirty="0"/>
                  <a:t> Mesures dans la plage 40 K à 300 K pour les hautes diffusivités</a:t>
                </a:r>
              </a:p>
              <a:p>
                <a:pPr marL="803275" lvl="2" indent="0">
                  <a:buNone/>
                </a:pPr>
                <a:r>
                  <a:rPr lang="fr-FR" sz="1800" dirty="0">
                    <a:sym typeface="Symbol" panose="05050102010706020507" pitchFamily="18" charset="2"/>
                  </a:rPr>
                  <a:t>     (métaux purs)</a:t>
                </a:r>
              </a:p>
              <a:p>
                <a:pPr marL="803275" lvl="2" indent="0">
                  <a:buNone/>
                </a:pPr>
                <a:r>
                  <a:rPr lang="fr-FR" sz="1800" dirty="0">
                    <a:sym typeface="Symbol" panose="05050102010706020507" pitchFamily="18" charset="2"/>
                  </a:rPr>
                  <a:t> Sinon </a:t>
                </a:r>
                <a:r>
                  <a:rPr lang="fr-FR" sz="1800" dirty="0"/>
                  <a:t>de 4 K à 300 K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2CD6797-43FC-4DAC-A745-A2C1050E5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57769"/>
                <a:ext cx="9568544" cy="5812883"/>
              </a:xfrm>
              <a:blipFill>
                <a:blip r:embed="rId2"/>
                <a:stretch>
                  <a:fillRect t="-73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3FD8CE-316B-4245-8746-15B17EFB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Einstein Telescope Workshop - Plateforme CryoMat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5C3035-7055-498F-BA38-111894D1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19141EF-CD86-46EE-8DAA-89AC8F2C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1er Avril 2025</a:t>
            </a:r>
            <a:endParaRPr lang="fr-F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C1EA6B-6374-44AD-B489-7B9FCF065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8983" y="1080697"/>
            <a:ext cx="4123273" cy="259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AAB4881-B127-494A-B55A-365406624795}"/>
              </a:ext>
            </a:extLst>
          </p:cNvPr>
          <p:cNvSpPr txBox="1"/>
          <p:nvPr/>
        </p:nvSpPr>
        <p:spPr>
          <a:xfrm>
            <a:off x="5051653" y="982725"/>
            <a:ext cx="6102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fr-FR" sz="1600" i="1" dirty="0"/>
              <a:t>k</a:t>
            </a:r>
            <a:r>
              <a:rPr lang="fr-FR" sz="1600" b="0" dirty="0">
                <a:effectLst/>
              </a:rPr>
              <a:t>, conductivité thermique </a:t>
            </a:r>
            <a:endParaRPr lang="fr-FR" sz="1600" b="0" i="1" dirty="0">
              <a:effectLst/>
            </a:endParaRPr>
          </a:p>
          <a:p>
            <a:pPr algn="just"/>
            <a:r>
              <a:rPr lang="fr-FR" sz="1600" b="0" i="1" dirty="0">
                <a:effectLst/>
              </a:rPr>
              <a:t>Cp</a:t>
            </a:r>
            <a:r>
              <a:rPr lang="fr-FR" sz="1600" b="0" dirty="0">
                <a:effectLst/>
              </a:rPr>
              <a:t>, capacité thermique massique </a:t>
            </a:r>
            <a:endParaRPr lang="fr-FR" sz="1600" i="1" dirty="0"/>
          </a:p>
          <a:p>
            <a:pPr algn="just"/>
            <a:r>
              <a:rPr lang="fr-FR" sz="1600" b="0" i="1" dirty="0">
                <a:effectLst/>
                <a:sym typeface="Symbol" panose="05050102010706020507" pitchFamily="18" charset="2"/>
              </a:rPr>
              <a:t>, masse volumique</a:t>
            </a:r>
            <a:r>
              <a:rPr lang="fr-FR" sz="1600" b="0" dirty="0">
                <a:effectLst/>
              </a:rPr>
              <a:t> </a:t>
            </a:r>
            <a:endParaRPr lang="fr-FR" sz="1600" b="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1DE85E8-D2CD-47FF-A705-452C3234BE78}"/>
              </a:ext>
            </a:extLst>
          </p:cNvPr>
          <p:cNvSpPr txBox="1">
            <a:spLocks/>
          </p:cNvSpPr>
          <p:nvPr/>
        </p:nvSpPr>
        <p:spPr>
          <a:xfrm>
            <a:off x="6468860" y="3687594"/>
            <a:ext cx="5723140" cy="25252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523875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1162050" algn="l"/>
              </a:tabLst>
              <a:defRPr sz="23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3275" indent="-2619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Calibri" panose="020F050202020403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300" dirty="0"/>
              <a:t>Planning de réalisation : </a:t>
            </a:r>
          </a:p>
          <a:p>
            <a:pPr lvl="2"/>
            <a:r>
              <a:rPr lang="fr-FR" sz="1800" dirty="0"/>
              <a:t>Appel d’offre : octobre 2024</a:t>
            </a:r>
          </a:p>
          <a:p>
            <a:pPr lvl="2"/>
            <a:r>
              <a:rPr lang="fr-FR" sz="1800" dirty="0"/>
              <a:t>Marché attribué à </a:t>
            </a:r>
            <a:r>
              <a:rPr lang="fr-FR" sz="1800" dirty="0" err="1"/>
              <a:t>Themacs</a:t>
            </a:r>
            <a:r>
              <a:rPr lang="fr-FR" sz="1800" dirty="0"/>
              <a:t> : décembre 2024</a:t>
            </a:r>
          </a:p>
          <a:p>
            <a:pPr lvl="2"/>
            <a:r>
              <a:rPr lang="fr-FR" sz="1800" dirty="0"/>
              <a:t>Livraison 1</a:t>
            </a:r>
            <a:r>
              <a:rPr lang="fr-FR" sz="1800" baseline="30000" dirty="0"/>
              <a:t>er</a:t>
            </a:r>
            <a:r>
              <a:rPr lang="fr-FR" sz="1800" dirty="0"/>
              <a:t> banc diffusivité : janvier 2026</a:t>
            </a:r>
          </a:p>
          <a:p>
            <a:pPr lvl="2"/>
            <a:r>
              <a:rPr lang="fr-FR" sz="1800" b="1" dirty="0"/>
              <a:t>Mise en service : en cours à l’APC</a:t>
            </a:r>
          </a:p>
          <a:p>
            <a:pPr lvl="2"/>
            <a:r>
              <a:rPr lang="fr-FR" sz="1800" dirty="0"/>
              <a:t>Opérationnel : avant été 2026</a:t>
            </a:r>
          </a:p>
          <a:p>
            <a:pPr lvl="1"/>
            <a:r>
              <a:rPr lang="fr-FR" sz="2000" dirty="0"/>
              <a:t>Extension plage de fonctionnement jusqu’à 4 K : été 2027</a:t>
            </a:r>
          </a:p>
          <a:p>
            <a:pPr lvl="1"/>
            <a:endParaRPr lang="fr-FR" sz="1800" dirty="0"/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276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43F4315-0518-4829-966C-9B13D3703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r="6503"/>
          <a:stretch/>
        </p:blipFill>
        <p:spPr bwMode="auto">
          <a:xfrm>
            <a:off x="8416165" y="1354003"/>
            <a:ext cx="3751343" cy="285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07E29E2-85D6-42A6-8F0D-7BD136E9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Bancs de mesures thermiques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684E37-861F-4097-9720-6C6837B6D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57770"/>
            <a:ext cx="12125739" cy="5895430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Mesure d’émissivité thermique – méthode stationnaire</a:t>
            </a:r>
          </a:p>
          <a:p>
            <a:pPr lvl="1"/>
            <a:r>
              <a:rPr lang="fr-FR" sz="2000" dirty="0"/>
              <a:t>Méthode de la plaque chaude gardée :</a:t>
            </a:r>
          </a:p>
          <a:p>
            <a:pPr lvl="2"/>
            <a:r>
              <a:rPr lang="fr-FR" sz="1800" dirty="0"/>
              <a:t>Echantillon à faible distance de la face avant du film </a:t>
            </a:r>
            <a:r>
              <a:rPr lang="fr-FR" sz="1800" dirty="0">
                <a:sym typeface="Symbol"/>
              </a:rPr>
              <a:t> facteur de forme = 1</a:t>
            </a:r>
          </a:p>
          <a:p>
            <a:pPr lvl="2"/>
            <a:r>
              <a:rPr lang="fr-FR" sz="1800" dirty="0"/>
              <a:t>Film face arrière à faible distance du support </a:t>
            </a:r>
            <a:r>
              <a:rPr lang="fr-FR" sz="1800" dirty="0">
                <a:sym typeface="Symbol"/>
              </a:rPr>
              <a:t> facteur de forme = 1</a:t>
            </a:r>
          </a:p>
          <a:p>
            <a:pPr lvl="2"/>
            <a:r>
              <a:rPr lang="fr-FR" sz="1800" dirty="0">
                <a:sym typeface="Symbol"/>
              </a:rPr>
              <a:t>Température du film = Température du support = T</a:t>
            </a:r>
            <a:r>
              <a:rPr lang="fr-FR" sz="1800" baseline="-25000" dirty="0">
                <a:sym typeface="Symbol"/>
              </a:rPr>
              <a:t>c</a:t>
            </a:r>
            <a:endParaRPr lang="fr-FR" sz="1800" baseline="-25000" dirty="0"/>
          </a:p>
          <a:p>
            <a:pPr lvl="2"/>
            <a:r>
              <a:rPr lang="fr-FR" sz="1800" dirty="0"/>
              <a:t>Double mesure de flux reçu par le film ayant </a:t>
            </a:r>
            <a:r>
              <a:rPr lang="fr-FR" sz="1800" dirty="0">
                <a:sym typeface="Symbol"/>
              </a:rPr>
              <a:t></a:t>
            </a:r>
            <a:r>
              <a:rPr lang="fr-FR" sz="1800" dirty="0"/>
              <a:t> </a:t>
            </a:r>
            <a:r>
              <a:rPr lang="fr-FR" sz="1800" dirty="0">
                <a:sym typeface="Symbol"/>
              </a:rPr>
              <a:t> 1 :</a:t>
            </a:r>
            <a:endParaRPr lang="fr-FR" sz="1800" dirty="0"/>
          </a:p>
          <a:p>
            <a:pPr lvl="3"/>
            <a:r>
              <a:rPr lang="fr-FR" dirty="0">
                <a:sym typeface="Symbol"/>
              </a:rPr>
              <a:t>Mes 1- même revêtement émissif appliqué sur échantillon et sur film (  1)</a:t>
            </a:r>
          </a:p>
          <a:p>
            <a:pPr marL="1371600" lvl="3" indent="0">
              <a:buNone/>
            </a:pPr>
            <a:r>
              <a:rPr lang="fr-FR" sz="1800" dirty="0">
                <a:sym typeface="Symbol" panose="05050102010706020507" pitchFamily="18" charset="2"/>
              </a:rPr>
              <a:t> </a:t>
            </a:r>
            <a:r>
              <a:rPr lang="fr-FR" sz="1800" dirty="0"/>
              <a:t>permet d’étalonner le flux (conductif) mesuré pour </a:t>
            </a:r>
            <a:r>
              <a:rPr lang="fr-FR" sz="1800" dirty="0">
                <a:sym typeface="Symbol"/>
              </a:rPr>
              <a:t>  1</a:t>
            </a:r>
            <a:endParaRPr lang="fr-FR" dirty="0">
              <a:sym typeface="Symbol"/>
            </a:endParaRPr>
          </a:p>
          <a:p>
            <a:pPr lvl="3"/>
            <a:r>
              <a:rPr lang="fr-FR" dirty="0"/>
              <a:t>Mes 2- sur échantillon avec </a:t>
            </a:r>
            <a:r>
              <a:rPr lang="fr-FR" dirty="0">
                <a:sym typeface="Symbol"/>
              </a:rPr>
              <a:t> recherchée</a:t>
            </a:r>
            <a:r>
              <a:rPr lang="fr-FR" dirty="0"/>
              <a:t> </a:t>
            </a:r>
          </a:p>
          <a:p>
            <a:pPr lvl="3">
              <a:buFont typeface="Symbol" panose="05050102010706020507" pitchFamily="18" charset="2"/>
              <a:buChar char="Þ"/>
            </a:pPr>
            <a:r>
              <a:rPr lang="fr-FR" dirty="0"/>
              <a:t>permet d’évaluer </a:t>
            </a:r>
            <a:r>
              <a:rPr lang="fr-FR" dirty="0">
                <a:sym typeface="Symbol"/>
              </a:rPr>
              <a:t> de l’échantillon.</a:t>
            </a:r>
          </a:p>
          <a:p>
            <a:pPr marL="803275" lvl="2" indent="0">
              <a:buNone/>
            </a:pPr>
            <a:endParaRPr lang="fr-FR" sz="1800" dirty="0">
              <a:sym typeface="Symbol"/>
            </a:endParaRPr>
          </a:p>
          <a:p>
            <a:pPr lvl="1"/>
            <a:r>
              <a:rPr lang="fr-FR" sz="2000" dirty="0"/>
              <a:t>Planning de réalisation : </a:t>
            </a:r>
          </a:p>
          <a:p>
            <a:pPr lvl="2"/>
            <a:r>
              <a:rPr lang="fr-FR" sz="1800" dirty="0"/>
              <a:t>Appel d’offre : octobre 2024</a:t>
            </a:r>
          </a:p>
          <a:p>
            <a:pPr lvl="2"/>
            <a:r>
              <a:rPr lang="fr-FR" sz="1800" dirty="0"/>
              <a:t>Marché attribué à </a:t>
            </a:r>
            <a:r>
              <a:rPr lang="fr-FR" sz="1800" dirty="0" err="1"/>
              <a:t>Themacs</a:t>
            </a:r>
            <a:r>
              <a:rPr lang="fr-FR" sz="1800" dirty="0"/>
              <a:t> : décembre 2024</a:t>
            </a:r>
          </a:p>
          <a:p>
            <a:pPr lvl="2"/>
            <a:r>
              <a:rPr lang="fr-FR" sz="1800" b="1" dirty="0"/>
              <a:t>Livraison du banc émissivité : prévue à l’IJCLab avant été 2026</a:t>
            </a:r>
          </a:p>
          <a:p>
            <a:pPr lvl="2"/>
            <a:r>
              <a:rPr lang="fr-FR" sz="1800" dirty="0"/>
              <a:t>Opérationnel : avant fin 2026</a:t>
            </a:r>
          </a:p>
          <a:p>
            <a:pPr lvl="2"/>
            <a:endParaRPr lang="fr-FR" sz="1800" dirty="0"/>
          </a:p>
          <a:p>
            <a:pPr lvl="1"/>
            <a:r>
              <a:rPr lang="fr-FR" sz="2000" dirty="0"/>
              <a:t>Le banc actuel est conçu pour la plage 300 K à 80 K </a:t>
            </a:r>
            <a:r>
              <a:rPr lang="fr-FR" sz="2000" dirty="0">
                <a:sym typeface="Symbol"/>
              </a:rPr>
              <a:t></a:t>
            </a:r>
            <a:r>
              <a:rPr lang="fr-FR" sz="2000" dirty="0"/>
              <a:t> extension jusqu’à 4 K prévue pour fin 2027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AC503E-103F-4E59-A86B-8F455B7A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Einstein Telescope Workshop - Plateforme CryoMat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A426C3-BC4A-4909-BF49-A0BB7C20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72D3E82-2EAA-4383-B2B3-8A3B594C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1er Avril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7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D15CF-ACC8-4427-A93C-C27606B2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Mesures mécaniques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933579-FB7E-4A03-935E-AA2ADD873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57771"/>
            <a:ext cx="8817429" cy="2020116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Banc de mesures de propriétés </a:t>
            </a:r>
            <a:r>
              <a:rPr lang="fr-FR" dirty="0" err="1"/>
              <a:t>élasto</a:t>
            </a:r>
            <a:r>
              <a:rPr lang="fr-FR" dirty="0"/>
              <a:t>-plastiques</a:t>
            </a:r>
            <a:endParaRPr lang="fr-FR" sz="2300" dirty="0"/>
          </a:p>
          <a:p>
            <a:pPr lvl="1"/>
            <a:r>
              <a:rPr lang="fr-FR" sz="2000" dirty="0"/>
              <a:t>But : essais statiques pour mesurer : modules d’élasticité, limite élastique, limite à la rupture, et allongements </a:t>
            </a:r>
          </a:p>
          <a:p>
            <a:pPr lvl="1"/>
            <a:r>
              <a:rPr lang="fr-FR" sz="2000" dirty="0"/>
              <a:t>Machine de traction MTS disponible à </a:t>
            </a:r>
            <a:r>
              <a:rPr lang="fr-FR" sz="2000" dirty="0" err="1"/>
              <a:t>IJClab</a:t>
            </a:r>
            <a:r>
              <a:rPr lang="fr-FR" sz="2000" dirty="0"/>
              <a:t> ; capacité de traction/compression : 150 kN</a:t>
            </a:r>
          </a:p>
          <a:p>
            <a:pPr lvl="1"/>
            <a:r>
              <a:rPr lang="fr-FR" sz="2000" dirty="0"/>
              <a:t>Conception et réalisation de cryostats adaptés à cette machine </a:t>
            </a:r>
          </a:p>
          <a:p>
            <a:pPr lvl="1"/>
            <a:r>
              <a:rPr lang="fr-FR" sz="2000" dirty="0"/>
              <a:t>pour caractérisation d’éprouvettes plates ou cylindriques </a:t>
            </a:r>
          </a:p>
          <a:p>
            <a:pPr lvl="1"/>
            <a:endParaRPr lang="fr-FR" sz="2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FF296F-AAF2-4660-845F-7933F1F9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Einstein Telescope Workshop - Plateforme CryoMat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F48207-B279-4338-A93F-99783D2C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DC187E5-69E0-428B-B4E0-1E64C266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1er Avril 2025</a:t>
            </a:r>
            <a:endParaRPr lang="fr-FR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5A9843B-7660-40DE-91BA-A461E7802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/>
          <a:stretch/>
        </p:blipFill>
        <p:spPr bwMode="auto">
          <a:xfrm>
            <a:off x="8735785" y="657771"/>
            <a:ext cx="2220575" cy="223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18E229C-7D44-4C20-B66F-5DF3DCC850BA}"/>
              </a:ext>
            </a:extLst>
          </p:cNvPr>
          <p:cNvSpPr txBox="1"/>
          <p:nvPr/>
        </p:nvSpPr>
        <p:spPr>
          <a:xfrm>
            <a:off x="447872" y="5723869"/>
            <a:ext cx="4739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600" b="1" dirty="0"/>
              <a:t>Cryostat pour essais dans LN2 : opérationnel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Cryostat pour essais dans </a:t>
            </a:r>
            <a:r>
              <a:rPr lang="fr-FR" sz="1600" dirty="0" err="1"/>
              <a:t>LHe</a:t>
            </a:r>
            <a:r>
              <a:rPr lang="fr-FR" sz="1600" dirty="0"/>
              <a:t> : 4</a:t>
            </a:r>
            <a:r>
              <a:rPr lang="fr-FR" sz="1600" baseline="30000" dirty="0"/>
              <a:t>ème</a:t>
            </a:r>
            <a:r>
              <a:rPr lang="fr-FR" sz="1600" dirty="0"/>
              <a:t> trimestre 2026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82AB4E2-47C5-4870-8559-567FC142F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45" y="2551108"/>
            <a:ext cx="4037191" cy="3109365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2CA8833-3B1B-463E-A696-81A12253B4DE}"/>
              </a:ext>
            </a:extLst>
          </p:cNvPr>
          <p:cNvSpPr txBox="1">
            <a:spLocks/>
          </p:cNvSpPr>
          <p:nvPr/>
        </p:nvSpPr>
        <p:spPr>
          <a:xfrm>
            <a:off x="6000749" y="3637826"/>
            <a:ext cx="6191251" cy="27694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523875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1162050" algn="l"/>
              </a:tabLst>
              <a:defRPr sz="23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3275" indent="-2619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Calibri" panose="020F050202020403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Banc d’essais de fatigue :</a:t>
            </a:r>
          </a:p>
          <a:p>
            <a:pPr lvl="1"/>
            <a:r>
              <a:rPr lang="fr-FR" sz="1900" dirty="0"/>
              <a:t>But : essais dynamiques de résistance à la fatigue :</a:t>
            </a:r>
          </a:p>
          <a:p>
            <a:pPr lvl="2"/>
            <a:r>
              <a:rPr lang="fr-FR" sz="1700" dirty="0"/>
              <a:t>cycles de traction-compression : </a:t>
            </a:r>
            <a:r>
              <a:rPr lang="fr-FR" sz="1800" dirty="0">
                <a:sym typeface="Symbol"/>
              </a:rPr>
              <a:t>40 kN ; 1 Hz max</a:t>
            </a:r>
            <a:endParaRPr lang="fr-FR" sz="1800" dirty="0"/>
          </a:p>
          <a:p>
            <a:pPr lvl="2"/>
            <a:r>
              <a:rPr lang="fr-FR" sz="1700" dirty="0"/>
              <a:t>Différentes formes de cycles (sinusoïdale, triangulaire…)</a:t>
            </a:r>
          </a:p>
          <a:p>
            <a:pPr lvl="1"/>
            <a:r>
              <a:rPr lang="fr-FR" dirty="0"/>
              <a:t>Planning de réalisation : </a:t>
            </a:r>
          </a:p>
          <a:p>
            <a:pPr lvl="2"/>
            <a:r>
              <a:rPr lang="fr-FR" sz="1600" dirty="0"/>
              <a:t>Appel d’offre de la machine de traction : mai 2026</a:t>
            </a:r>
          </a:p>
          <a:p>
            <a:pPr lvl="2"/>
            <a:r>
              <a:rPr lang="fr-FR" sz="1600" dirty="0"/>
              <a:t>Attribution marché : 3</a:t>
            </a:r>
            <a:r>
              <a:rPr lang="fr-FR" sz="1600" baseline="30000" dirty="0"/>
              <a:t>ème</a:t>
            </a:r>
            <a:r>
              <a:rPr lang="fr-FR" sz="1600" dirty="0"/>
              <a:t> trimestre 2027</a:t>
            </a:r>
          </a:p>
          <a:p>
            <a:pPr lvl="2"/>
            <a:r>
              <a:rPr lang="fr-FR" sz="1600" dirty="0"/>
              <a:t>Fourniture : été 2028</a:t>
            </a:r>
          </a:p>
          <a:p>
            <a:pPr lvl="2"/>
            <a:r>
              <a:rPr lang="fr-FR" sz="1600" dirty="0"/>
              <a:t>Cryostat de test : pour 2028</a:t>
            </a:r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1213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3BFF0-D05A-43F8-8152-64830A16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Dissémination -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221B12-4B18-4FCF-BE5F-A4380C195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90426"/>
            <a:ext cx="12145763" cy="5735079"/>
          </a:xfrm>
        </p:spPr>
        <p:txBody>
          <a:bodyPr>
            <a:normAutofit fontScale="92500"/>
          </a:bodyPr>
          <a:lstStyle/>
          <a:p>
            <a:pPr algn="just">
              <a:lnSpc>
                <a:spcPct val="80000"/>
              </a:lnSpc>
            </a:pPr>
            <a:r>
              <a:rPr lang="fr-FR" sz="2400" dirty="0"/>
              <a:t>Résultats des campagnes de mesures pour les projets scientifiques :</a:t>
            </a:r>
          </a:p>
          <a:p>
            <a:pPr lvl="1" algn="just">
              <a:lnSpc>
                <a:spcPct val="80000"/>
              </a:lnSpc>
            </a:pPr>
            <a:r>
              <a:rPr lang="fr-FR" dirty="0"/>
              <a:t>Diffusion au travers d'articles scientifiques </a:t>
            </a:r>
          </a:p>
          <a:p>
            <a:pPr lvl="1" algn="just">
              <a:lnSpc>
                <a:spcPct val="80000"/>
              </a:lnSpc>
            </a:pPr>
            <a:r>
              <a:rPr lang="fr-FR" dirty="0"/>
              <a:t>Base de données ouverte à la communauté scientifique et aux industriels</a:t>
            </a:r>
          </a:p>
          <a:p>
            <a:pPr algn="just">
              <a:lnSpc>
                <a:spcPct val="80000"/>
              </a:lnSpc>
            </a:pPr>
            <a:r>
              <a:rPr lang="fr-FR" sz="2400" dirty="0"/>
              <a:t>Résultats des campagnes de mesures dans le cadre de contrat industriel : </a:t>
            </a:r>
          </a:p>
          <a:p>
            <a:pPr lvl="1" algn="just">
              <a:lnSpc>
                <a:spcPct val="80000"/>
              </a:lnSpc>
            </a:pPr>
            <a:r>
              <a:rPr lang="fr-FR" dirty="0"/>
              <a:t>Période de confidentialité limitée dans le temps</a:t>
            </a:r>
          </a:p>
          <a:p>
            <a:pPr lvl="1" algn="just">
              <a:lnSpc>
                <a:spcPct val="80000"/>
              </a:lnSpc>
            </a:pPr>
            <a:r>
              <a:rPr lang="fr-FR" dirty="0"/>
              <a:t>Puis résultats ouverts à la diffusion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fr-FR" sz="2400" dirty="0" err="1"/>
              <a:t>CryoMat</a:t>
            </a:r>
            <a:r>
              <a:rPr lang="fr-FR" sz="2400" dirty="0"/>
              <a:t> pour la Formation : </a:t>
            </a:r>
            <a:endParaRPr lang="fr-FR" sz="2300" dirty="0"/>
          </a:p>
          <a:p>
            <a:pPr lvl="1" algn="just"/>
            <a:r>
              <a:rPr lang="fr-FR" dirty="0"/>
              <a:t>Deux formations qualifiantes en cryogénie rattachées à l’UFR </a:t>
            </a:r>
            <a:r>
              <a:rPr lang="fr-FR" dirty="0" err="1"/>
              <a:t>UPCité</a:t>
            </a:r>
            <a:r>
              <a:rPr lang="fr-FR" dirty="0"/>
              <a:t> et IJCLab : </a:t>
            </a:r>
            <a:r>
              <a:rPr lang="fr-FR" dirty="0" err="1"/>
              <a:t>TPs</a:t>
            </a:r>
            <a:r>
              <a:rPr lang="fr-FR" dirty="0"/>
              <a:t>, 8 à 16 participants/an</a:t>
            </a:r>
          </a:p>
          <a:p>
            <a:pPr lvl="1" algn="just"/>
            <a:r>
              <a:rPr lang="fr-FR" dirty="0"/>
              <a:t>Etudiants de l’EIDD et du M2 OSAE : formés aux techniques expérimentales </a:t>
            </a:r>
            <a:r>
              <a:rPr lang="fr-FR" dirty="0" err="1"/>
              <a:t>cryos</a:t>
            </a:r>
            <a:r>
              <a:rPr lang="fr-FR" dirty="0"/>
              <a:t> (projets tutorés à l’APC)</a:t>
            </a:r>
          </a:p>
          <a:p>
            <a:pPr lvl="1" algn="just"/>
            <a:r>
              <a:rPr lang="fr-FR" dirty="0"/>
              <a:t>Une apprentie ingénieure (2023-2026) rattachée à l’APC participe à la mise au point du banc de mesure des propriétés thermiques (diffusivité et conductivité thermique)</a:t>
            </a:r>
          </a:p>
          <a:p>
            <a:pPr lvl="1" algn="just"/>
            <a:r>
              <a:rPr lang="fr-FR" dirty="0"/>
              <a:t>Démonstrations lors de l’accueil d’enseignants du secondaire</a:t>
            </a:r>
          </a:p>
          <a:p>
            <a:pPr lvl="1" algn="just"/>
            <a:r>
              <a:rPr lang="fr-FR" dirty="0"/>
              <a:t>Une thèse en </a:t>
            </a:r>
            <a:r>
              <a:rPr lang="fr-FR" dirty="0" err="1"/>
              <a:t>co-tutelle</a:t>
            </a:r>
            <a:r>
              <a:rPr lang="fr-FR" dirty="0"/>
              <a:t> avec l’université Polytechnique de Madrid et l’APC porte sur la réfrigération de gros instrument sans </a:t>
            </a:r>
            <a:r>
              <a:rPr lang="fr-FR" dirty="0" err="1"/>
              <a:t>cryofluide</a:t>
            </a:r>
            <a:r>
              <a:rPr lang="fr-FR" dirty="0"/>
              <a:t> (2024-2027)</a:t>
            </a:r>
          </a:p>
          <a:p>
            <a:pPr lvl="1" algn="just"/>
            <a:r>
              <a:rPr lang="fr-FR" dirty="0"/>
              <a:t>A venir : une thèse IN2P3 avec le DACM/CEA et l’IJCLab porte sur la réfrigération par caloducs (2026-2029)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marL="0" indent="0" algn="just">
              <a:lnSpc>
                <a:spcPct val="80000"/>
              </a:lnSpc>
              <a:buNone/>
            </a:pPr>
            <a:endParaRPr lang="fr-FR" sz="2400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41365B-A2C0-4C21-9D84-6954CD80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Einstein Telescope Workshop - Plateforme CryoMat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479F52-EA2E-4080-831D-22618789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6D7F526-5EA0-44A6-B8AB-A67C1712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1er Avril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85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06404-D8DC-49A2-9BDD-95261AC8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E53630-1F07-4293-B062-99AE0274E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2000" dirty="0" err="1"/>
              <a:t>CryoMat</a:t>
            </a:r>
            <a:r>
              <a:rPr lang="fr-FR" sz="2000" dirty="0"/>
              <a:t> est une des rares plateformes permettant l’accès aux principales propriétés électriques, thermiques, mécaniques dans le domaine des températures cryogéniques (et plus spécifiquement dans le domaine </a:t>
            </a:r>
            <a:r>
              <a:rPr lang="fr-FR" sz="2000" dirty="0" err="1"/>
              <a:t>sub</a:t>
            </a:r>
            <a:r>
              <a:rPr lang="fr-FR" sz="2000" dirty="0"/>
              <a:t>-Kelvin)</a:t>
            </a:r>
          </a:p>
          <a:p>
            <a:pPr algn="just">
              <a:spcBef>
                <a:spcPts val="1800"/>
              </a:spcBef>
            </a:pPr>
            <a:r>
              <a:rPr lang="fr-FR" sz="2000" dirty="0"/>
              <a:t>Plateforme installée sur deux sites : APC et IJCLab ; ouverte aux projets académiques et industriels</a:t>
            </a:r>
          </a:p>
          <a:p>
            <a:pPr algn="just">
              <a:spcBef>
                <a:spcPts val="1800"/>
              </a:spcBef>
            </a:pPr>
            <a:r>
              <a:rPr lang="fr-FR" sz="2000" dirty="0"/>
              <a:t>Budget initial : </a:t>
            </a:r>
            <a:r>
              <a:rPr lang="fr-FR" sz="2000" dirty="0">
                <a:sym typeface="Symbol"/>
              </a:rPr>
              <a:t> </a:t>
            </a:r>
            <a:r>
              <a:rPr lang="fr-FR" sz="2000" dirty="0"/>
              <a:t>1.3 M€ (dont 62% DIM Origines)</a:t>
            </a:r>
          </a:p>
          <a:p>
            <a:pPr algn="just" fontAlgn="base">
              <a:spcBef>
                <a:spcPts val="1800"/>
              </a:spcBef>
            </a:pPr>
            <a:r>
              <a:rPr lang="fr-FR" sz="2000" dirty="0"/>
              <a:t>Soutien fort des tutelles CNRS et Université (postes, financements) </a:t>
            </a:r>
          </a:p>
          <a:p>
            <a:pPr algn="just" fontAlgn="base">
              <a:spcBef>
                <a:spcPts val="1800"/>
              </a:spcBef>
            </a:pPr>
            <a:r>
              <a:rPr lang="fr-FR" sz="2000" dirty="0"/>
              <a:t>Structurante pour les deux laboratoires en termes de stratégie scientifique (contributions à des projets scientifiques) &amp; technique (R&amp;T)</a:t>
            </a:r>
          </a:p>
          <a:p>
            <a:pPr algn="just" fontAlgn="base">
              <a:spcBef>
                <a:spcPts val="1800"/>
              </a:spcBef>
            </a:pPr>
            <a:r>
              <a:rPr lang="fr-FR" sz="2000" dirty="0"/>
              <a:t>Données ouvertes</a:t>
            </a:r>
          </a:p>
          <a:p>
            <a:pPr algn="just" fontAlgn="base">
              <a:spcBef>
                <a:spcPts val="1800"/>
              </a:spcBef>
            </a:pPr>
            <a:r>
              <a:rPr lang="fr-FR" sz="2000" dirty="0"/>
              <a:t>Valorisation par l’exploitation de certains bancs de mesure par un industriel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E1A015-CCD2-44EE-9133-058A5917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Einstein Telescope Workshop - Plateforme CryoMat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B8B05A-6705-4051-8DBD-B649F2D6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D069ABB-A494-424B-9411-03A868266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1er Avril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765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C2324F-EAC3-4159-B38E-623E5D9B6FF7}"/>
              </a:ext>
            </a:extLst>
          </p:cNvPr>
          <p:cNvSpPr/>
          <p:nvPr/>
        </p:nvSpPr>
        <p:spPr>
          <a:xfrm>
            <a:off x="3685054" y="2287826"/>
            <a:ext cx="43454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dirty="0">
                <a:solidFill>
                  <a:srgbClr val="015290"/>
                </a:solidFill>
              </a:rPr>
              <a:t>Merci pour votre attention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C2C558-E220-49DF-830C-12BE80664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34556" y="3429000"/>
            <a:ext cx="1846479" cy="1391603"/>
          </a:xfrm>
          <a:prstGeom prst="rect">
            <a:avLst/>
          </a:prstGeom>
          <a:noFill/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208049D-8318-4727-B3F9-70D6D8EC8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1er Avril 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3C65D69-F8FA-4440-86D1-8FFE3868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Einstein Telescope Workshop - Plateforme CryoMat</a:t>
            </a:r>
            <a:endParaRPr lang="en-GB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ABC6D50-F780-4FC7-8815-DE1CD0C7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963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F78FA3-3DAD-420C-8CCB-5B07A291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partenaires de la plateforme </a:t>
            </a:r>
            <a:r>
              <a:rPr lang="fr-FR" dirty="0" err="1"/>
              <a:t>CryoMat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A950AE-5CD9-4369-B762-97222DCA7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fr-FR" sz="2400" b="1" u="none" strike="noStrike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fr-FR" sz="2400" b="1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2400" b="1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b="1" u="none" strike="noStrike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APC</a:t>
            </a:r>
            <a:r>
              <a:rPr lang="fr-FR" sz="2400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est le laboratoire porteur du projet, il a la responsabilité du développement des instruments dédiés aux mesures électriques et mécaniques. APC héberge dans ses locaux trois cryostats pour les mesures électriques, thermiques et fatigue. 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2400" u="none" strike="noStrike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IJCLab</a:t>
            </a:r>
            <a:r>
              <a:rPr lang="fr-FR" sz="2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s’est associé au développement de </a:t>
            </a:r>
            <a:r>
              <a:rPr lang="fr-FR" sz="2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CryoMat</a:t>
            </a:r>
            <a:r>
              <a:rPr lang="fr-FR" sz="2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. Les équipes de l’IJCLab ont la responsabilité du développement des instruments pour les mesures des propriétés thermiques et traction.</a:t>
            </a:r>
            <a:endParaRPr lang="fr-FR" sz="2400" u="none" strike="noStrike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2400" u="none" strike="noStrike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2400" b="1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Le </a:t>
            </a:r>
            <a:r>
              <a:rPr lang="fr-FR" sz="2400" b="1" u="none" strike="noStrike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LNE </a:t>
            </a:r>
            <a:r>
              <a:rPr lang="fr-FR" sz="2400" b="1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(Laboratoire National d'Essais) </a:t>
            </a:r>
            <a:r>
              <a:rPr lang="fr-FR" sz="2400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et le </a:t>
            </a:r>
            <a:r>
              <a:rPr lang="fr-FR" sz="2400" b="1" u="none" strike="noStrike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CNAM</a:t>
            </a:r>
            <a:r>
              <a:rPr lang="fr-FR" sz="2400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, contribuent au choix des options techniques et à la conception des bancs de mesure et de l'instrumentation.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2400" u="none" strike="noStrike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2400" b="1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b="1" u="none" strike="noStrike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PASQAL</a:t>
            </a:r>
            <a:r>
              <a:rPr lang="fr-FR" sz="2400" b="1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(</a:t>
            </a:r>
            <a:r>
              <a:rPr lang="fr-FR" sz="2400" b="1" u="none" strike="noStrike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MyCryofirm</a:t>
            </a:r>
            <a:r>
              <a:rPr lang="fr-FR" sz="2400" b="1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)</a:t>
            </a:r>
            <a:r>
              <a:rPr lang="fr-FR" sz="2400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, société privée dédiée à la construction de cryostats faibles vibrations pour les applications optiques. </a:t>
            </a:r>
            <a:r>
              <a:rPr lang="fr-FR" sz="2400" u="none" strike="noStrike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MyCryoFirm</a:t>
            </a:r>
            <a:r>
              <a:rPr lang="fr-FR" sz="2400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a fourni le cryostat de mesures électriques.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fr-FR" sz="2400" u="none" strike="noStrike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2400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Le </a:t>
            </a:r>
            <a:r>
              <a:rPr lang="fr-FR" sz="2400" b="1" u="none" strike="noStrike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CNRS/IN2P3 </a:t>
            </a:r>
            <a:r>
              <a:rPr lang="fr-FR" sz="2400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cofinance la plateforme et a attribué un poste pour le développement et l’exploitation des bancs de </a:t>
            </a:r>
            <a:r>
              <a:rPr lang="fr-FR" sz="2400" u="none" strike="noStrike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CryoMat</a:t>
            </a:r>
            <a:r>
              <a:rPr lang="fr-FR" sz="2400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2400" u="none" strike="noStrike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2400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L'</a:t>
            </a:r>
            <a:r>
              <a:rPr lang="fr-FR" sz="2400" b="1" u="none" strike="noStrike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Université Paris Cité</a:t>
            </a:r>
            <a:r>
              <a:rPr lang="fr-FR" sz="2400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, en tant qu'hébergeur de </a:t>
            </a:r>
            <a:r>
              <a:rPr lang="fr-FR" sz="2400" u="none" strike="noStrike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CryoMat</a:t>
            </a:r>
            <a:r>
              <a:rPr lang="fr-FR" sz="2400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, prend en charge les coûts d’exploitation et cofinance la plateforme.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2400" u="none" strike="noStrike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2400" b="1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b="1" u="none" strike="noStrike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EQUIUM</a:t>
            </a:r>
            <a:r>
              <a:rPr lang="fr-FR" sz="2400" b="1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u="none" strike="noStrik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participe au financement de la plateforme au travers </a:t>
            </a:r>
            <a:r>
              <a:rPr lang="fr-FR" sz="2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un contrat de collaboration de recherche.</a:t>
            </a:r>
            <a:endParaRPr lang="fr-FR" sz="2400" u="none" strike="noStrike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fr-FR" sz="2400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2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TOP Industrie</a:t>
            </a:r>
            <a:r>
              <a:rPr lang="fr-FR" sz="2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et</a:t>
            </a:r>
            <a:r>
              <a:rPr lang="fr-FR" sz="2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ACS</a:t>
            </a:r>
            <a:r>
              <a:rPr lang="fr-FR" sz="2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 </a:t>
            </a:r>
            <a:r>
              <a:rPr lang="fr-FR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sont prêts à </a:t>
            </a:r>
            <a:r>
              <a:rPr lang="fr-FR" sz="2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c</a:t>
            </a:r>
            <a:r>
              <a:rPr lang="fr-FR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ontribuer au développement des bancs de mesures mécaniques et à exploiter les bancs de </a:t>
            </a:r>
            <a:r>
              <a:rPr lang="fr-FR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CryoMat</a:t>
            </a:r>
            <a:r>
              <a:rPr lang="fr-FR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fr-FR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fr-FR" sz="24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Cryodiffusion</a:t>
            </a:r>
            <a:r>
              <a:rPr lang="fr-FR" sz="24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a les compétences pour adapter les bancs des essais en</a:t>
            </a:r>
            <a:r>
              <a:rPr lang="fr-FR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hydrogène liquide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42BC3E-6C12-4464-ADD7-D14F98FE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Einstein Telescope Workshop - Plateforme CryoMat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D8F241-9B7C-4297-8057-86A42EFB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237CE03-5492-4EAA-B753-9EDDC27D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1er Avril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68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B5CF6-474E-4D33-B25D-ED00CE7D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et motivations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7F7753-4CED-4E97-A5D7-835CE309A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57770"/>
            <a:ext cx="12192000" cy="5754927"/>
          </a:xfrm>
        </p:spPr>
        <p:txBody>
          <a:bodyPr>
            <a:normAutofit fontScale="70000" lnSpcReduction="20000"/>
          </a:bodyPr>
          <a:lstStyle/>
          <a:p>
            <a:r>
              <a:rPr lang="fr-FR" sz="2900" dirty="0"/>
              <a:t>Constat : </a:t>
            </a:r>
          </a:p>
          <a:p>
            <a:pPr lvl="1"/>
            <a:r>
              <a:rPr lang="fr-FR" sz="2400" b="1" dirty="0"/>
              <a:t>Besoin : propriétés physiques de matériaux pour la conception d’instruments fonctionnant à basse température, et particulièrement dans les domaines : </a:t>
            </a:r>
            <a:r>
              <a:rPr lang="fr-FR" sz="2400" dirty="0"/>
              <a:t>cosmologie, astrophysique, accélérateurs, imagerie médicale, informatique quantique, …</a:t>
            </a:r>
          </a:p>
          <a:p>
            <a:pPr lvl="1">
              <a:spcBef>
                <a:spcPts val="1200"/>
              </a:spcBef>
            </a:pPr>
            <a:r>
              <a:rPr lang="fr-FR" sz="2600" dirty="0"/>
              <a:t>Données existantes jusqu’à la température de l’hélium liquide superfluide (2 K) :</a:t>
            </a:r>
          </a:p>
          <a:p>
            <a:pPr lvl="2"/>
            <a:r>
              <a:rPr lang="fr-FR" sz="2100" dirty="0"/>
              <a:t>issues de grands projets scientifiques (spatial américain jusqu’à la navette, accélérateurs, etc.)</a:t>
            </a:r>
          </a:p>
          <a:p>
            <a:pPr lvl="2"/>
            <a:r>
              <a:rPr lang="fr-FR" sz="2100" dirty="0"/>
              <a:t>assez anciennes pour des matériaux devenus depuis "d’usage courant" en cryogénie</a:t>
            </a:r>
          </a:p>
          <a:p>
            <a:pPr lvl="1">
              <a:spcBef>
                <a:spcPts val="1200"/>
              </a:spcBef>
            </a:pPr>
            <a:r>
              <a:rPr lang="fr-FR" sz="2600" dirty="0"/>
              <a:t>Pour les matériaux plus récents (nouveaux alliages mais surtout les composites, les polymères, les colles…) </a:t>
            </a:r>
          </a:p>
          <a:p>
            <a:pPr lvl="2"/>
            <a:r>
              <a:rPr lang="fr-FR" sz="2100" dirty="0"/>
              <a:t>Peu de données publiées ; pas forcément raccordées au Système international d'unités (S.I.) </a:t>
            </a:r>
          </a:p>
          <a:p>
            <a:pPr lvl="2"/>
            <a:r>
              <a:rPr lang="fr-FR" sz="2100" dirty="0"/>
              <a:t>Ces données dépendent du formage, de l’usinage et de l’assemblage de ces matériaux (pour les composites : taille et orientation des fibres constituant les couches, nombre de couche, type de résine, etc.) et de l’état de leur surface (rayonnement thermique)</a:t>
            </a:r>
          </a:p>
          <a:p>
            <a:pPr lvl="1">
              <a:spcBef>
                <a:spcPts val="1200"/>
              </a:spcBef>
            </a:pPr>
            <a:r>
              <a:rPr lang="fr-FR" sz="2600" dirty="0"/>
              <a:t>Nécessité de produire nos propres données pour nos matériaux </a:t>
            </a:r>
          </a:p>
          <a:p>
            <a:pPr marL="803275" lvl="2" indent="0">
              <a:buNone/>
            </a:pPr>
            <a:r>
              <a:rPr lang="fr-FR" sz="2300" dirty="0">
                <a:sym typeface="Symbol" panose="05050102010706020507" pitchFamily="18" charset="2"/>
              </a:rPr>
              <a:t>  </a:t>
            </a:r>
            <a:r>
              <a:rPr lang="fr-FR" sz="2300" dirty="0"/>
              <a:t>nécessité de réaliser des bancs de caractérisation dédiés</a:t>
            </a:r>
          </a:p>
          <a:p>
            <a:pPr marL="803275" lvl="2" indent="0">
              <a:buNone/>
            </a:pPr>
            <a:r>
              <a:rPr lang="fr-FR" sz="2300" dirty="0">
                <a:sym typeface="Symbol" panose="05050102010706020507" pitchFamily="18" charset="2"/>
              </a:rPr>
              <a:t> </a:t>
            </a:r>
            <a:r>
              <a:rPr lang="fr-FR" sz="2300" dirty="0"/>
              <a:t> possibilité d’exploiter ces bancs pour des usages extérieurs : </a:t>
            </a:r>
          </a:p>
          <a:p>
            <a:pPr lvl="3"/>
            <a:r>
              <a:rPr lang="fr-FR" sz="2300" dirty="0"/>
              <a:t>soit chez nous (IN2P3) au sein des plateformes technologiques</a:t>
            </a:r>
          </a:p>
          <a:p>
            <a:pPr lvl="3"/>
            <a:r>
              <a:rPr lang="fr-FR" sz="2300" dirty="0"/>
              <a:t>soit chez un partenaire extérieur</a:t>
            </a:r>
          </a:p>
          <a:p>
            <a:pPr marL="803275" lvl="2" indent="0">
              <a:buNone/>
            </a:pPr>
            <a:r>
              <a:rPr lang="fr-FR" sz="2300" dirty="0">
                <a:sym typeface="Symbol" panose="05050102010706020507" pitchFamily="18" charset="2"/>
              </a:rPr>
              <a:t> </a:t>
            </a:r>
            <a:r>
              <a:rPr lang="fr-FR" sz="2300" dirty="0"/>
              <a:t> possibilité de diffuser ces données vers l’extérieur</a:t>
            </a:r>
            <a:endParaRPr lang="fr-FR" sz="2300" i="1" dirty="0"/>
          </a:p>
          <a:p>
            <a:pPr>
              <a:spcBef>
                <a:spcPts val="1800"/>
              </a:spcBef>
            </a:pPr>
            <a:r>
              <a:rPr lang="fr-FR" sz="2900" dirty="0"/>
              <a:t>Opportunité :</a:t>
            </a:r>
          </a:p>
          <a:p>
            <a:pPr lvl="1">
              <a:spcBef>
                <a:spcPts val="400"/>
              </a:spcBef>
            </a:pPr>
            <a:r>
              <a:rPr lang="fr-FR" sz="2400" dirty="0"/>
              <a:t>DIM Origines (Domaines Intérêts Majeurs) labellisé et financé par la région Ile de France </a:t>
            </a:r>
          </a:p>
          <a:p>
            <a:pPr lvl="1">
              <a:spcBef>
                <a:spcPts val="400"/>
              </a:spcBef>
            </a:pPr>
            <a:r>
              <a:rPr lang="fr-FR" sz="2400" dirty="0"/>
              <a:t>APC : proposition de créer une plateforme de caractérisation des matériaux aux températures cryogéniques, jusqu’au </a:t>
            </a:r>
            <a:r>
              <a:rPr lang="fr-FR" sz="2400" dirty="0" err="1"/>
              <a:t>sub</a:t>
            </a:r>
            <a:r>
              <a:rPr lang="fr-FR" sz="2400" dirty="0"/>
              <a:t>-Kelvin</a:t>
            </a:r>
          </a:p>
          <a:p>
            <a:pPr lvl="1">
              <a:spcBef>
                <a:spcPts val="400"/>
              </a:spcBef>
            </a:pPr>
            <a:r>
              <a:rPr lang="fr-FR" sz="2400" dirty="0"/>
              <a:t>APC et IJCLab collaborant déjà dans le </a:t>
            </a:r>
            <a:r>
              <a:rPr lang="fr-FR" sz="2400" dirty="0" err="1"/>
              <a:t>masterprojet</a:t>
            </a:r>
            <a:r>
              <a:rPr lang="fr-FR" sz="2400" dirty="0"/>
              <a:t> NGCryo </a:t>
            </a:r>
            <a:r>
              <a:rPr lang="fr-FR" sz="2400" dirty="0">
                <a:sym typeface="Symbol"/>
              </a:rPr>
              <a:t> </a:t>
            </a:r>
            <a:r>
              <a:rPr lang="fr-FR" sz="2400" dirty="0"/>
              <a:t>IJCLab s’est associé au développement de la plateforme.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CB333D-70F5-4018-B7F3-D9FD59CC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9FEA03-EECE-4FED-BA52-1948678146CC}"/>
              </a:ext>
            </a:extLst>
          </p:cNvPr>
          <p:cNvSpPr/>
          <p:nvPr/>
        </p:nvSpPr>
        <p:spPr>
          <a:xfrm>
            <a:off x="-1" y="6432605"/>
            <a:ext cx="12192000" cy="423079"/>
          </a:xfrm>
          <a:prstGeom prst="rect">
            <a:avLst/>
          </a:prstGeom>
          <a:solidFill>
            <a:srgbClr val="0029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21">
            <a:extLst>
              <a:ext uri="{FF2B5EF4-FFF2-40B4-BE49-F238E27FC236}">
                <a16:creationId xmlns:a16="http://schemas.microsoft.com/office/drawing/2014/main" id="{58D9D14E-4EA8-43C1-A135-0EED4B58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4674" y="6470652"/>
            <a:ext cx="596265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i="1" dirty="0"/>
              <a:t>Einstein Telescope Workshop - </a:t>
            </a:r>
            <a:r>
              <a:rPr lang="en-US" i="1" dirty="0" err="1"/>
              <a:t>Plateforme</a:t>
            </a:r>
            <a:r>
              <a:rPr lang="en-US" i="1" dirty="0"/>
              <a:t> </a:t>
            </a:r>
            <a:r>
              <a:rPr lang="en-US" i="1" dirty="0" err="1"/>
              <a:t>CryoMat</a:t>
            </a:r>
            <a:endParaRPr lang="en-GB" i="1" dirty="0"/>
          </a:p>
        </p:txBody>
      </p:sp>
      <p:sp>
        <p:nvSpPr>
          <p:cNvPr id="7" name="Espace réservé du numéro de diapositive 22">
            <a:extLst>
              <a:ext uri="{FF2B5EF4-FFF2-40B4-BE49-F238E27FC236}">
                <a16:creationId xmlns:a16="http://schemas.microsoft.com/office/drawing/2014/main" id="{FEF291FE-B589-414E-A257-CB2016C913E1}"/>
              </a:ext>
            </a:extLst>
          </p:cNvPr>
          <p:cNvSpPr txBox="1">
            <a:spLocks/>
          </p:cNvSpPr>
          <p:nvPr/>
        </p:nvSpPr>
        <p:spPr>
          <a:xfrm>
            <a:off x="9163050" y="6470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BE48F-A7D6-8A4D-99CA-582EB3456AD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Espace réservé de la date 20">
            <a:extLst>
              <a:ext uri="{FF2B5EF4-FFF2-40B4-BE49-F238E27FC236}">
                <a16:creationId xmlns:a16="http://schemas.microsoft.com/office/drawing/2014/main" id="{DBAA0643-DC55-4E1B-94D7-BCD7CF7E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5" y="6470652"/>
            <a:ext cx="2000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1er Avril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34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C4326-F1D7-4F05-A656-77075C84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99F5EE-237D-4BE2-B161-A7935A611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Mettre à la disposition de la communauté scientifique des bancs de mesures dans le domaine cryogénique, plus particulièrement de 0.1 à 40 K :</a:t>
            </a:r>
          </a:p>
          <a:p>
            <a:pPr lvl="1"/>
            <a:r>
              <a:rPr lang="fr-FR" dirty="0"/>
              <a:t>Electriques : impédances réelles, complexes</a:t>
            </a:r>
          </a:p>
          <a:p>
            <a:pPr lvl="1"/>
            <a:r>
              <a:rPr lang="fr-FR" dirty="0"/>
              <a:t>Thermiques : Conductivité, Diffusivité, Chaleur massique, Emissivité</a:t>
            </a:r>
          </a:p>
          <a:p>
            <a:pPr lvl="1"/>
            <a:r>
              <a:rPr lang="fr-FR" dirty="0"/>
              <a:t>Mécaniques : Module d’élasticité, Limites élastique et à la rupture, Allongements,  Coefficient de Poisson, Coefficient de dilatation</a:t>
            </a:r>
          </a:p>
          <a:p>
            <a:endParaRPr lang="fr-FR" dirty="0"/>
          </a:p>
          <a:p>
            <a:r>
              <a:rPr lang="fr-FR" dirty="0"/>
              <a:t>Moyens à développer :</a:t>
            </a:r>
          </a:p>
          <a:p>
            <a:pPr lvl="1"/>
            <a:r>
              <a:rPr lang="fr-FR" dirty="0"/>
              <a:t>Cryostats, systèmes de contrôle et de mesure</a:t>
            </a:r>
          </a:p>
          <a:p>
            <a:pPr lvl="1"/>
            <a:r>
              <a:rPr lang="fr-FR" dirty="0"/>
              <a:t>Procédures, assurance qualité</a:t>
            </a:r>
          </a:p>
          <a:p>
            <a:endParaRPr lang="fr-FR" dirty="0"/>
          </a:p>
          <a:p>
            <a:r>
              <a:rPr lang="fr-FR" dirty="0"/>
              <a:t>Science Ouverte :</a:t>
            </a:r>
          </a:p>
          <a:p>
            <a:pPr lvl="1"/>
            <a:r>
              <a:rPr lang="fr-FR" dirty="0"/>
              <a:t>Base de données des propriétés de matériaux accessible</a:t>
            </a:r>
          </a:p>
          <a:p>
            <a:pPr lvl="1"/>
            <a:r>
              <a:rPr lang="fr-FR" dirty="0"/>
              <a:t>Ouverture de la plateforme aux industriels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4F1C96-AA43-4C7E-A350-129615A6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A2BEBD-D25C-4FB7-8ED9-533FFA6C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1er Avril 2025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42A416-AD51-4387-9E36-9163B9CBB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Einstein Telescope Workshop - Plateforme CryoMat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57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CD06E-969D-49BD-964E-2F519E5E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Projets scientifiques concernés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433228-2447-4246-96D9-80CB05B82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57770"/>
            <a:ext cx="12125739" cy="568588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ERC </a:t>
            </a:r>
            <a:r>
              <a:rPr lang="fr-FR" dirty="0" err="1"/>
              <a:t>SPIAKIDs</a:t>
            </a:r>
            <a:r>
              <a:rPr lang="fr-FR" dirty="0"/>
              <a:t> (Observatoire de Paris/GEPI/APC) </a:t>
            </a:r>
          </a:p>
          <a:p>
            <a:pPr lvl="1"/>
            <a:r>
              <a:rPr lang="fr-FR" sz="2100" dirty="0" err="1"/>
              <a:t>Spectro</a:t>
            </a:r>
            <a:r>
              <a:rPr lang="fr-FR" sz="2100" dirty="0"/>
              <a:t>-imagerie dans le visible et proche IR avec des KIDS (</a:t>
            </a:r>
            <a:r>
              <a:rPr lang="fr-FR" sz="2100" dirty="0" err="1"/>
              <a:t>Kinetic</a:t>
            </a:r>
            <a:r>
              <a:rPr lang="fr-FR" sz="2100" dirty="0"/>
              <a:t> inductance detectors)</a:t>
            </a:r>
          </a:p>
          <a:p>
            <a:pPr lvl="1"/>
            <a:r>
              <a:rPr lang="fr-FR" sz="2100" dirty="0"/>
              <a:t>Matériaux supraconducteurs innovants </a:t>
            </a:r>
            <a:r>
              <a:rPr lang="fr-FR" sz="2100" dirty="0">
                <a:sym typeface="Symbol"/>
              </a:rPr>
              <a:t></a:t>
            </a:r>
            <a:r>
              <a:rPr lang="fr-FR" sz="2100" dirty="0"/>
              <a:t> mesures de température critique, résistivité électrique et propriétés mécaniques</a:t>
            </a:r>
          </a:p>
          <a:p>
            <a:r>
              <a:rPr lang="fr-FR" dirty="0"/>
              <a:t>Missions spatiales internationales ATHENA (APC / CEA / IRAP) et </a:t>
            </a:r>
            <a:r>
              <a:rPr lang="fr-FR" dirty="0" err="1"/>
              <a:t>LiteBird</a:t>
            </a:r>
            <a:r>
              <a:rPr lang="fr-FR" dirty="0"/>
              <a:t> (APC / IAS)</a:t>
            </a:r>
          </a:p>
          <a:p>
            <a:pPr lvl="1"/>
            <a:r>
              <a:rPr lang="fr-FR" sz="1900" dirty="0"/>
              <a:t>Détecteurs supraconducteurs : TES (Transition Edge </a:t>
            </a:r>
            <a:r>
              <a:rPr lang="fr-FR" sz="1900" dirty="0" err="1"/>
              <a:t>Sensors</a:t>
            </a:r>
            <a:r>
              <a:rPr lang="fr-FR" sz="1900" dirty="0"/>
              <a:t>)</a:t>
            </a:r>
            <a:r>
              <a:rPr lang="fr-FR" sz="1900" dirty="0">
                <a:sym typeface="Symbol"/>
              </a:rPr>
              <a:t> </a:t>
            </a:r>
            <a:r>
              <a:rPr lang="fr-FR" sz="1900" dirty="0"/>
              <a:t> mesures électriques (faibles impédances)</a:t>
            </a:r>
          </a:p>
          <a:p>
            <a:pPr lvl="1"/>
            <a:r>
              <a:rPr lang="fr-FR" sz="1900" dirty="0"/>
              <a:t>Modélisation thermomécanique </a:t>
            </a:r>
            <a:r>
              <a:rPr lang="fr-FR" sz="1900" dirty="0">
                <a:sym typeface="Symbol"/>
              </a:rPr>
              <a:t></a:t>
            </a:r>
            <a:r>
              <a:rPr lang="fr-FR" sz="1900" dirty="0"/>
              <a:t> mesures des propriétés mécaniques et thermiques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Next-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generation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ground-based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CMB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experiment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CMB-S4 (APC)</a:t>
            </a:r>
          </a:p>
          <a:p>
            <a:pPr lvl="1">
              <a:spcBef>
                <a:spcPts val="0"/>
              </a:spcBef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Détecteurs supraconducteurs : TES associés à des SQUID (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Superconducting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QUantum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Interference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Device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Liens électriques entre les détecteurs TES (100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mK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et SQUID (400mK) par flexibles supraconducteurs </a:t>
            </a:r>
          </a:p>
          <a:p>
            <a:pPr marL="541337" lvl="1" indent="0">
              <a:spcBef>
                <a:spcPts val="0"/>
              </a:spcBef>
              <a:buNone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     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mesure de transitions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supras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(résistance électrique en fonction de la température)</a:t>
            </a:r>
          </a:p>
          <a:p>
            <a:r>
              <a:rPr lang="fr-FR" dirty="0"/>
              <a:t>Projets accélérateurs de </a:t>
            </a:r>
            <a:r>
              <a:rPr lang="fr-FR" dirty="0" err="1"/>
              <a:t>nparticules</a:t>
            </a:r>
            <a:endParaRPr lang="fr-FR" dirty="0"/>
          </a:p>
          <a:p>
            <a:pPr lvl="1"/>
            <a:r>
              <a:rPr lang="fr-FR" dirty="0"/>
              <a:t>Mesures thermiques, mécaniques et électriques (2 à 300 K) : </a:t>
            </a:r>
            <a:r>
              <a:rPr lang="fr-FR" dirty="0" err="1"/>
              <a:t>supras</a:t>
            </a:r>
            <a:r>
              <a:rPr lang="fr-FR" dirty="0"/>
              <a:t>, métaux et alliages, composites</a:t>
            </a:r>
          </a:p>
          <a:p>
            <a:pPr lvl="1"/>
            <a:endParaRPr lang="fr-FR" dirty="0"/>
          </a:p>
          <a:p>
            <a:r>
              <a:rPr lang="fr-FR" dirty="0"/>
              <a:t>Einstein </a:t>
            </a:r>
            <a:r>
              <a:rPr lang="fr-FR" dirty="0" err="1"/>
              <a:t>Telescope</a:t>
            </a:r>
            <a:r>
              <a:rPr lang="fr-FR" dirty="0"/>
              <a:t> (</a:t>
            </a:r>
            <a:r>
              <a:rPr lang="fr-FR" dirty="0" err="1"/>
              <a:t>IJClab</a:t>
            </a:r>
            <a:r>
              <a:rPr lang="fr-FR" dirty="0"/>
              <a:t>/APC) ?</a:t>
            </a:r>
          </a:p>
          <a:p>
            <a:pPr lvl="1"/>
            <a:r>
              <a:rPr lang="fr-FR" dirty="0"/>
              <a:t>Mesures thermiques, mécaniques (2 à 300 K)  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E6CD99-700B-4F7F-A789-129C9614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A4015F-3E50-49AD-A4A4-C47F4473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1er Avril 2025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593871-9FB8-4D46-9936-7615ABFF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Einstein Telescope Workshop - Plateforme CryoMat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A5489-87FB-4FF4-B7A9-AED46AB7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089918-6C5F-4821-92C3-CD073A7A1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57770"/>
            <a:ext cx="12125739" cy="3094219"/>
          </a:xfrm>
        </p:spPr>
        <p:txBody>
          <a:bodyPr/>
          <a:lstStyle/>
          <a:p>
            <a:r>
              <a:rPr lang="fr-FR" dirty="0"/>
              <a:t>Ressources humaines et organisation :</a:t>
            </a:r>
          </a:p>
          <a:p>
            <a:pPr lvl="1"/>
            <a:r>
              <a:rPr lang="fr-FR" dirty="0"/>
              <a:t>APC (~3FTE en 2025) : </a:t>
            </a:r>
          </a:p>
          <a:p>
            <a:pPr lvl="2"/>
            <a:r>
              <a:rPr lang="fr-FR" dirty="0"/>
              <a:t>Service techniques Expérimentales</a:t>
            </a:r>
          </a:p>
          <a:p>
            <a:pPr lvl="2"/>
            <a:r>
              <a:rPr lang="fr-FR" dirty="0"/>
              <a:t>Service Mécanique</a:t>
            </a:r>
          </a:p>
          <a:p>
            <a:pPr lvl="1"/>
            <a:r>
              <a:rPr lang="fr-FR" dirty="0" err="1"/>
              <a:t>IJClab</a:t>
            </a:r>
            <a:r>
              <a:rPr lang="fr-FR" dirty="0"/>
              <a:t> (~1 FTE en 2025) : </a:t>
            </a:r>
          </a:p>
          <a:p>
            <a:pPr lvl="2"/>
            <a:r>
              <a:rPr lang="fr-FR" dirty="0"/>
              <a:t>Pôle ACC\Service Cryogénie</a:t>
            </a:r>
          </a:p>
          <a:p>
            <a:pPr lvl="2"/>
            <a:r>
              <a:rPr lang="fr-FR" dirty="0"/>
              <a:t>Pôle </a:t>
            </a:r>
            <a:r>
              <a:rPr lang="fr-FR" dirty="0" err="1"/>
              <a:t>Ing</a:t>
            </a:r>
            <a:r>
              <a:rPr lang="fr-FR" dirty="0"/>
              <a:t>\Réalisations mécaniques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F55CA1-D07D-4835-8278-EFD1A124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Einstein Telescope Workshop - Plateforme CryoMat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BD30D4-91DC-49B9-9EDE-A55B5901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C0959B5-541B-44C1-A3E3-C785F3FB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1er Avril 2025</a:t>
            </a:r>
            <a:endParaRPr lang="fr-FR" dirty="0"/>
          </a:p>
        </p:txBody>
      </p:sp>
      <p:pic>
        <p:nvPicPr>
          <p:cNvPr id="7" name="Image4">
            <a:extLst>
              <a:ext uri="{FF2B5EF4-FFF2-40B4-BE49-F238E27FC236}">
                <a16:creationId xmlns:a16="http://schemas.microsoft.com/office/drawing/2014/main" id="{7590C61F-E7C4-40E0-98A0-1EFFE5D48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7" b="35277"/>
          <a:stretch/>
        </p:blipFill>
        <p:spPr bwMode="auto">
          <a:xfrm>
            <a:off x="6675120" y="1233369"/>
            <a:ext cx="5080019" cy="2040475"/>
          </a:xfrm>
          <a:prstGeom prst="rect">
            <a:avLst/>
          </a:prstGeom>
          <a:noFill/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5B50FEF-0B52-4F3B-B5F9-F358953DCF61}"/>
              </a:ext>
            </a:extLst>
          </p:cNvPr>
          <p:cNvSpPr txBox="1"/>
          <p:nvPr/>
        </p:nvSpPr>
        <p:spPr>
          <a:xfrm>
            <a:off x="5886161" y="890890"/>
            <a:ext cx="6100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Organigramme projet : développement de la plateforme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F5B4CF21-628B-46B1-902D-530BE1DB1EE0}"/>
              </a:ext>
            </a:extLst>
          </p:cNvPr>
          <p:cNvGrpSpPr/>
          <p:nvPr/>
        </p:nvGrpSpPr>
        <p:grpSpPr>
          <a:xfrm>
            <a:off x="4421338" y="3614683"/>
            <a:ext cx="7656881" cy="2720244"/>
            <a:chOff x="4329898" y="3553723"/>
            <a:chExt cx="7656881" cy="2720244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2238C71-7E47-41E8-93F2-EAC6C0C4AD7C}"/>
                </a:ext>
              </a:extLst>
            </p:cNvPr>
            <p:cNvSpPr txBox="1"/>
            <p:nvPr/>
          </p:nvSpPr>
          <p:spPr>
            <a:xfrm>
              <a:off x="5886161" y="3553723"/>
              <a:ext cx="61006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b="1" dirty="0"/>
                <a:t>Organigramme : exploitation de la plateforme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2DFCF8F6-B681-4F1D-88C9-B177F789D8FE}"/>
                </a:ext>
              </a:extLst>
            </p:cNvPr>
            <p:cNvSpPr/>
            <p:nvPr/>
          </p:nvSpPr>
          <p:spPr>
            <a:xfrm>
              <a:off x="7668275" y="4054000"/>
              <a:ext cx="1335297" cy="432000"/>
            </a:xfrm>
            <a:prstGeom prst="roundRect">
              <a:avLst>
                <a:gd name="adj" fmla="val 2801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Resp. Technique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DC86E9DB-02B7-428E-8487-E90AE074356A}"/>
                </a:ext>
              </a:extLst>
            </p:cNvPr>
            <p:cNvSpPr/>
            <p:nvPr/>
          </p:nvSpPr>
          <p:spPr>
            <a:xfrm>
              <a:off x="4329898" y="4307549"/>
              <a:ext cx="1135953" cy="369332"/>
            </a:xfrm>
            <a:prstGeom prst="roundRect">
              <a:avLst>
                <a:gd name="adj" fmla="val 3819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Responsables d’équipements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D1FA98E8-BC80-45DD-8ACB-8BB93641EC60}"/>
                </a:ext>
              </a:extLst>
            </p:cNvPr>
            <p:cNvSpPr/>
            <p:nvPr/>
          </p:nvSpPr>
          <p:spPr>
            <a:xfrm>
              <a:off x="9442402" y="4054000"/>
              <a:ext cx="1024106" cy="1028689"/>
            </a:xfrm>
            <a:prstGeom prst="roundRect">
              <a:avLst>
                <a:gd name="adj" fmla="val 2544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COPIL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259C698F-F1E5-4777-9B59-9656347C76C7}"/>
                </a:ext>
              </a:extLst>
            </p:cNvPr>
            <p:cNvSpPr/>
            <p:nvPr/>
          </p:nvSpPr>
          <p:spPr>
            <a:xfrm>
              <a:off x="7775877" y="5455252"/>
              <a:ext cx="1227695" cy="818715"/>
            </a:xfrm>
            <a:prstGeom prst="roundRect">
              <a:avLst>
                <a:gd name="adj" fmla="val 2313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Comité Consultatif des Utilisateurs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D2ACA261-3FBD-4E69-AEF2-514735DFEFA5}"/>
                </a:ext>
              </a:extLst>
            </p:cNvPr>
            <p:cNvSpPr/>
            <p:nvPr/>
          </p:nvSpPr>
          <p:spPr>
            <a:xfrm>
              <a:off x="5910250" y="4054000"/>
              <a:ext cx="1249639" cy="102868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>
                  <a:solidFill>
                    <a:schemeClr val="tx1"/>
                  </a:solidFill>
                </a:rPr>
                <a:t>Comité Exécutif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90B3C952-5D98-4018-ADAF-80DE3AFA910A}"/>
                </a:ext>
              </a:extLst>
            </p:cNvPr>
            <p:cNvSpPr/>
            <p:nvPr/>
          </p:nvSpPr>
          <p:spPr>
            <a:xfrm>
              <a:off x="10959058" y="4054000"/>
              <a:ext cx="900000" cy="360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Tutelles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FDBFEED4-50CC-4422-96CB-48F6D8493088}"/>
                </a:ext>
              </a:extLst>
            </p:cNvPr>
            <p:cNvSpPr/>
            <p:nvPr/>
          </p:nvSpPr>
          <p:spPr>
            <a:xfrm>
              <a:off x="9526310" y="5886358"/>
              <a:ext cx="914400" cy="36933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Industriels</a:t>
              </a: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7AB7A167-88FD-45DD-8C11-9BC4685C254B}"/>
                </a:ext>
              </a:extLst>
            </p:cNvPr>
            <p:cNvSpPr/>
            <p:nvPr/>
          </p:nvSpPr>
          <p:spPr>
            <a:xfrm>
              <a:off x="9497255" y="5455251"/>
              <a:ext cx="914400" cy="40602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Labos utilisateurs</a:t>
              </a: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1C0087DC-1A0A-46D1-A9C3-CD5D495FBD32}"/>
                </a:ext>
              </a:extLst>
            </p:cNvPr>
            <p:cNvSpPr/>
            <p:nvPr/>
          </p:nvSpPr>
          <p:spPr>
            <a:xfrm>
              <a:off x="10969440" y="4722689"/>
              <a:ext cx="900000" cy="360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 err="1">
                  <a:solidFill>
                    <a:schemeClr val="tx1"/>
                  </a:solidFill>
                </a:rPr>
                <a:t>Dir</a:t>
              </a:r>
              <a:r>
                <a:rPr lang="fr-FR" sz="1200" b="1" dirty="0">
                  <a:solidFill>
                    <a:schemeClr val="tx1"/>
                  </a:solidFill>
                </a:rPr>
                <a:t>. labos</a:t>
              </a: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A1630FD2-F18F-4562-A669-EC0EB6A15AC6}"/>
                </a:ext>
              </a:extLst>
            </p:cNvPr>
            <p:cNvSpPr/>
            <p:nvPr/>
          </p:nvSpPr>
          <p:spPr>
            <a:xfrm>
              <a:off x="7668275" y="4662511"/>
              <a:ext cx="1335297" cy="432000"/>
            </a:xfrm>
            <a:prstGeom prst="roundRect">
              <a:avLst>
                <a:gd name="adj" fmla="val 2801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Resp. Scientifique</a:t>
              </a:r>
            </a:p>
          </p:txBody>
        </p: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4E4F8777-31D7-426F-9792-A0426B90F3FD}"/>
                </a:ext>
              </a:extLst>
            </p:cNvPr>
            <p:cNvCxnSpPr>
              <a:cxnSpLocks/>
            </p:cNvCxnSpPr>
            <p:nvPr/>
          </p:nvCxnSpPr>
          <p:spPr>
            <a:xfrm>
              <a:off x="5465851" y="4492215"/>
              <a:ext cx="444399" cy="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67182733-6DBC-482F-8CFD-01E2255C65E5}"/>
                </a:ext>
              </a:extLst>
            </p:cNvPr>
            <p:cNvCxnSpPr>
              <a:cxnSpLocks/>
            </p:cNvCxnSpPr>
            <p:nvPr/>
          </p:nvCxnSpPr>
          <p:spPr>
            <a:xfrm>
              <a:off x="7192703" y="4307549"/>
              <a:ext cx="444399" cy="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B08380FE-0D4D-4CBE-B9BC-9B672984FB51}"/>
                </a:ext>
              </a:extLst>
            </p:cNvPr>
            <p:cNvCxnSpPr>
              <a:cxnSpLocks/>
            </p:cNvCxnSpPr>
            <p:nvPr/>
          </p:nvCxnSpPr>
          <p:spPr>
            <a:xfrm>
              <a:off x="7192703" y="4926435"/>
              <a:ext cx="444399" cy="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2ECBD727-B86B-435F-BED2-982534B85686}"/>
                </a:ext>
              </a:extLst>
            </p:cNvPr>
            <p:cNvCxnSpPr>
              <a:cxnSpLocks/>
            </p:cNvCxnSpPr>
            <p:nvPr/>
          </p:nvCxnSpPr>
          <p:spPr>
            <a:xfrm>
              <a:off x="9003572" y="4307549"/>
              <a:ext cx="444399" cy="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2CE87A53-BE11-427E-BBB6-0281CB566BF3}"/>
                </a:ext>
              </a:extLst>
            </p:cNvPr>
            <p:cNvCxnSpPr>
              <a:cxnSpLocks/>
            </p:cNvCxnSpPr>
            <p:nvPr/>
          </p:nvCxnSpPr>
          <p:spPr>
            <a:xfrm>
              <a:off x="8998003" y="4957486"/>
              <a:ext cx="444399" cy="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54532365-F724-4166-BDD2-B4F791F1E779}"/>
                </a:ext>
              </a:extLst>
            </p:cNvPr>
            <p:cNvCxnSpPr>
              <a:cxnSpLocks/>
            </p:cNvCxnSpPr>
            <p:nvPr/>
          </p:nvCxnSpPr>
          <p:spPr>
            <a:xfrm>
              <a:off x="10514659" y="4293927"/>
              <a:ext cx="444399" cy="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FE7DF597-93D3-4207-9B83-759AB3883119}"/>
                </a:ext>
              </a:extLst>
            </p:cNvPr>
            <p:cNvCxnSpPr>
              <a:cxnSpLocks/>
            </p:cNvCxnSpPr>
            <p:nvPr/>
          </p:nvCxnSpPr>
          <p:spPr>
            <a:xfrm>
              <a:off x="10514658" y="4956626"/>
              <a:ext cx="444399" cy="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34FB76F4-A1CA-4EB8-932D-09CFE2B94BBB}"/>
                </a:ext>
              </a:extLst>
            </p:cNvPr>
            <p:cNvCxnSpPr>
              <a:cxnSpLocks/>
            </p:cNvCxnSpPr>
            <p:nvPr/>
          </p:nvCxnSpPr>
          <p:spPr>
            <a:xfrm>
              <a:off x="8992808" y="5681386"/>
              <a:ext cx="444399" cy="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495D10CF-3BBB-4A18-A278-02B40CF646AB}"/>
                </a:ext>
              </a:extLst>
            </p:cNvPr>
            <p:cNvCxnSpPr>
              <a:cxnSpLocks/>
            </p:cNvCxnSpPr>
            <p:nvPr/>
          </p:nvCxnSpPr>
          <p:spPr>
            <a:xfrm>
              <a:off x="9003572" y="6086632"/>
              <a:ext cx="444399" cy="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7D1C3516-2CD6-4B87-AD92-139ADE66EF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8003" y="5094511"/>
              <a:ext cx="528307" cy="360741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528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FA2BB-DFB3-4E2C-ACA8-FE048BB7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Partenaires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5885AD-1F97-45A4-B7C3-95CE43284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</a:pPr>
            <a:r>
              <a:rPr lang="fr-FR" sz="2000" b="1" dirty="0"/>
              <a:t>Laboratoires en soutien : LNE-CNAM, LNE-Trappes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fr-FR" sz="2000" dirty="0"/>
              <a:t>Conseils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fr-FR" sz="2000" dirty="0"/>
              <a:t>Evaluation des incertitudes de mesure</a:t>
            </a:r>
            <a:endParaRPr lang="fr-FR" sz="2000" b="1" dirty="0"/>
          </a:p>
          <a:p>
            <a:endParaRPr lang="fr-FR" sz="2000" b="1" dirty="0"/>
          </a:p>
          <a:p>
            <a:pPr algn="just">
              <a:lnSpc>
                <a:spcPct val="110000"/>
              </a:lnSpc>
            </a:pPr>
            <a:r>
              <a:rPr lang="fr-FR" sz="2000" b="1" dirty="0"/>
              <a:t>Entreprises partenaires : TOP Industrie, ACS, </a:t>
            </a:r>
            <a:r>
              <a:rPr lang="fr-FR" sz="2000" b="1" dirty="0" err="1"/>
              <a:t>CryoDiffusion</a:t>
            </a:r>
            <a:r>
              <a:rPr lang="fr-FR" sz="2000" b="1" dirty="0"/>
              <a:t>, </a:t>
            </a:r>
            <a:r>
              <a:rPr lang="fr-FR" sz="2000" b="1" dirty="0" err="1"/>
              <a:t>Pasqal</a:t>
            </a:r>
            <a:endParaRPr lang="fr-FR" sz="2000" b="1" dirty="0"/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fr-FR" sz="2000" dirty="0"/>
              <a:t>Fourniture du cryostat mesures électriques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fr-FR" sz="2000" dirty="0"/>
              <a:t>Intérêt pour la commercialisation de cryostats pour essais mécaniques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fr-FR" sz="2000" dirty="0"/>
              <a:t>Intérêt pour l’exploitation des bancs de </a:t>
            </a:r>
            <a:r>
              <a:rPr lang="fr-FR" sz="2000" dirty="0" err="1"/>
              <a:t>CryoMat</a:t>
            </a:r>
            <a:endParaRPr lang="fr-FR" sz="2000" dirty="0"/>
          </a:p>
          <a:p>
            <a:endParaRPr lang="fr-FR" sz="2000" b="1" dirty="0"/>
          </a:p>
          <a:p>
            <a:pPr>
              <a:lnSpc>
                <a:spcPct val="110000"/>
              </a:lnSpc>
            </a:pPr>
            <a:r>
              <a:rPr lang="fr-FR" sz="2000" b="1" dirty="0"/>
              <a:t>Utilisateurs/soutiens </a:t>
            </a:r>
            <a:r>
              <a:rPr lang="fr-FR" sz="2000" dirty="0"/>
              <a:t>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fr-FR" sz="2000" dirty="0"/>
              <a:t>Laboratoires </a:t>
            </a:r>
            <a:r>
              <a:rPr lang="fr-FR" sz="2000" dirty="0" err="1"/>
              <a:t>IdF</a:t>
            </a:r>
            <a:r>
              <a:rPr lang="fr-FR" sz="2000" dirty="0"/>
              <a:t> : GEPI/Obs. Paris, IAS, CEA/</a:t>
            </a:r>
            <a:r>
              <a:rPr lang="fr-FR" sz="2000" dirty="0" err="1"/>
              <a:t>Irfu</a:t>
            </a:r>
            <a:r>
              <a:rPr lang="fr-FR" sz="2000" dirty="0"/>
              <a:t>/DIS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fr-FR" sz="2000" dirty="0"/>
              <a:t>Sociétés franciliennes : </a:t>
            </a:r>
            <a:r>
              <a:rPr lang="fr-FR" sz="2000" dirty="0" err="1"/>
              <a:t>Chipiron</a:t>
            </a:r>
            <a:r>
              <a:rPr lang="fr-FR" sz="2000" dirty="0"/>
              <a:t>, EQUIUM</a:t>
            </a:r>
            <a:endParaRPr lang="fr-FR" sz="2000" dirty="0">
              <a:effectLst/>
            </a:endParaRPr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5A1FF3-F535-4561-B878-64896F4E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Einstein Telescope Workshop - Plateforme CryoMat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41A8B3-2A42-4D1C-8CAA-5E77D314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B4A412E-CBF1-4E43-8DBB-F33352DA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1er Avril 2025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879DDB-A29E-4492-8763-DCB70DC9E09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290625" y="924410"/>
            <a:ext cx="2263075" cy="9181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D511F-294A-4F14-9EDC-FBC5D64686AD}"/>
              </a:ext>
            </a:extLst>
          </p:cNvPr>
          <p:cNvGrpSpPr/>
          <p:nvPr/>
        </p:nvGrpSpPr>
        <p:grpSpPr>
          <a:xfrm>
            <a:off x="6992611" y="4760559"/>
            <a:ext cx="4528548" cy="1637278"/>
            <a:chOff x="6992611" y="4760559"/>
            <a:chExt cx="4528548" cy="163727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5F7D756-C247-477B-8F76-2782566C3EB2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1109" y="4761298"/>
              <a:ext cx="1609500" cy="666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1B3F3D6-03D9-43B5-93EF-67F0D579A7AF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2688" y="4793874"/>
              <a:ext cx="862304" cy="6212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33B9258-C9C8-4689-B0C7-CF380B3B1FDE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0538" y="4760559"/>
              <a:ext cx="1520621" cy="7139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22545C7-DC1C-4788-A880-B3B0BA14364F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2611" y="5568165"/>
              <a:ext cx="1018607" cy="82967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4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2F8F3D5-72EC-42F6-ACAB-9FEEC640D204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2132" y="5568165"/>
              <a:ext cx="1656522" cy="536111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AFEC7B2-1AD0-4E40-902A-88FF825AAE41}"/>
              </a:ext>
            </a:extLst>
          </p:cNvPr>
          <p:cNvGrpSpPr/>
          <p:nvPr/>
        </p:nvGrpSpPr>
        <p:grpSpPr>
          <a:xfrm>
            <a:off x="8318654" y="2539324"/>
            <a:ext cx="3846545" cy="1511767"/>
            <a:chOff x="8318654" y="2539324"/>
            <a:chExt cx="3846545" cy="151176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B6B0774-2194-478C-AE5F-CF30C7CD3F8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8654" y="2539324"/>
              <a:ext cx="1973402" cy="60569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3F24037-5824-443D-8473-342ED6627A2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2800" y="2768903"/>
              <a:ext cx="1592399" cy="75223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638B9E47-A218-4044-B15C-D51408C80CCA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8956" y="3671240"/>
              <a:ext cx="2779396" cy="379851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80B49A4-CBCF-4E95-AB97-3D1D8862BD2A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2994" y="3145022"/>
              <a:ext cx="1725900" cy="486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031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929E3-617D-4EF9-BA47-A0D60455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4AF4E3-7B23-457A-A314-00A8E72E8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57771"/>
            <a:ext cx="7192737" cy="1246087"/>
          </a:xfrm>
        </p:spPr>
        <p:txBody>
          <a:bodyPr/>
          <a:lstStyle/>
          <a:p>
            <a:r>
              <a:rPr lang="fr-FR" dirty="0"/>
              <a:t>Budget estimé :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56619B-2519-44EE-8F7D-5D4F71C0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Einstein Telescope Workshop - Plateforme CryoMat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0E4815-3131-41C5-994D-43070B03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6640CF0A-6600-4396-ADCE-35ECD888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1er Avril 2025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8DCD61C-2EFA-4FA7-AA1B-84B66B95B247}"/>
              </a:ext>
            </a:extLst>
          </p:cNvPr>
          <p:cNvSpPr txBox="1">
            <a:spLocks/>
          </p:cNvSpPr>
          <p:nvPr/>
        </p:nvSpPr>
        <p:spPr>
          <a:xfrm>
            <a:off x="-25854" y="3991265"/>
            <a:ext cx="6712404" cy="25436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523875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1162050" algn="l"/>
              </a:tabLst>
              <a:defRPr sz="23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3275" indent="-2619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Calibri" panose="020F050202020403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Ressources financières (2 phases de développement)</a:t>
            </a:r>
          </a:p>
          <a:p>
            <a:pPr lvl="1"/>
            <a:r>
              <a:rPr lang="fr-FR" dirty="0"/>
              <a:t>Phase 1 (2022-25) :</a:t>
            </a:r>
          </a:p>
          <a:p>
            <a:pPr lvl="2"/>
            <a:r>
              <a:rPr lang="fr-FR" dirty="0"/>
              <a:t>DIM Origines :  400 k€</a:t>
            </a:r>
          </a:p>
          <a:p>
            <a:pPr lvl="2"/>
            <a:r>
              <a:rPr lang="fr-FR" dirty="0"/>
              <a:t>Tutelles et autres ressources : 240 k€</a:t>
            </a:r>
          </a:p>
          <a:p>
            <a:pPr lvl="1"/>
            <a:r>
              <a:rPr lang="fr-FR" dirty="0"/>
              <a:t>Phase 2 (2025-28) : </a:t>
            </a:r>
          </a:p>
          <a:p>
            <a:pPr lvl="2"/>
            <a:r>
              <a:rPr lang="fr-FR" dirty="0"/>
              <a:t>DIM Origines :  400 k€</a:t>
            </a:r>
          </a:p>
          <a:p>
            <a:pPr lvl="2"/>
            <a:r>
              <a:rPr lang="fr-FR" dirty="0"/>
              <a:t>Tutelles et autres ressources : 260 k€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37BFD2-6F31-45B9-A3FB-0E52BEA428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36" y="1003535"/>
            <a:ext cx="3891644" cy="21279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70A66D0-CF5A-42EC-B8C4-851AF95682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080" y="1029959"/>
            <a:ext cx="6381616" cy="3066438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C19F22C0-9323-4D65-AF5A-00F79454E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26" y="4293300"/>
            <a:ext cx="2542470" cy="115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84C53409-F7F9-422B-88C0-60312D0780C7}"/>
              </a:ext>
            </a:extLst>
          </p:cNvPr>
          <p:cNvSpPr txBox="1">
            <a:spLocks/>
          </p:cNvSpPr>
          <p:nvPr/>
        </p:nvSpPr>
        <p:spPr>
          <a:xfrm>
            <a:off x="5246849" y="672958"/>
            <a:ext cx="7192737" cy="1246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523875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1162050" algn="l"/>
              </a:tabLst>
              <a:defRPr sz="23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3275" indent="-2619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Calibri" panose="020F050202020403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Planning :</a:t>
            </a:r>
          </a:p>
        </p:txBody>
      </p:sp>
    </p:spTree>
    <p:extLst>
      <p:ext uri="{BB962C8B-B14F-4D97-AF65-F5344CB8AC3E}">
        <p14:creationId xmlns:p14="http://schemas.microsoft.com/office/powerpoint/2010/main" val="22559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CACD53-9574-42F4-8070-C36DCF99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Banc de mesures électriques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657EC6-1E54-4336-BB7B-5DC598E2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Einstein Telescope Workshop - Plateforme CryoMat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8C9D40-CD48-460B-985F-73967917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D86F012-703C-4595-8883-96DAFF0D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1er Avril 2025</a:t>
            </a:r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761D0FE-A2E2-45A5-95AB-5D4B231E6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657771"/>
            <a:ext cx="11770139" cy="1913979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Cryostat polyvalent dédié </a:t>
            </a:r>
          </a:p>
          <a:p>
            <a:pPr lvl="1"/>
            <a:r>
              <a:rPr lang="fr-FR" dirty="0"/>
              <a:t>à la mesure et à la caractérisation d’impédance électrique de composants</a:t>
            </a:r>
          </a:p>
          <a:p>
            <a:pPr lvl="1"/>
            <a:r>
              <a:rPr lang="fr-FR" dirty="0"/>
              <a:t>de matériaux obtenus par formage (fils) ou par dépôt (couches minces) </a:t>
            </a:r>
          </a:p>
          <a:p>
            <a:pPr lvl="1"/>
            <a:r>
              <a:rPr lang="fr-FR" dirty="0"/>
              <a:t>résistance électrique jusqu’à la dizaine de n</a:t>
            </a:r>
            <a:r>
              <a:rPr lang="fr-FR" dirty="0">
                <a:sym typeface="Symbol" panose="05050102010706020507" pitchFamily="18" charset="2"/>
              </a:rPr>
              <a:t> (mesure courant continu ou pont alternatif)</a:t>
            </a:r>
          </a:p>
          <a:p>
            <a:pPr lvl="1"/>
            <a:r>
              <a:rPr lang="fr-FR" dirty="0">
                <a:sym typeface="Symbol" panose="05050102010706020507" pitchFamily="18" charset="2"/>
              </a:rPr>
              <a:t>Impédances électriques : excitées au GHz (voire le </a:t>
            </a:r>
            <a:r>
              <a:rPr lang="fr-FR" dirty="0" err="1">
                <a:sym typeface="Symbol" panose="05050102010706020507" pitchFamily="18" charset="2"/>
              </a:rPr>
              <a:t>THz</a:t>
            </a:r>
            <a:r>
              <a:rPr lang="fr-FR" dirty="0">
                <a:sym typeface="Symbol" panose="05050102010706020507" pitchFamily="18" charset="2"/>
              </a:rPr>
              <a:t> ?)  </a:t>
            </a:r>
          </a:p>
          <a:p>
            <a:pPr lvl="1"/>
            <a:endParaRPr lang="fr-FR" dirty="0"/>
          </a:p>
        </p:txBody>
      </p:sp>
      <p:pic>
        <p:nvPicPr>
          <p:cNvPr id="10" name="Image 10">
            <a:extLst>
              <a:ext uri="{FF2B5EF4-FFF2-40B4-BE49-F238E27FC236}">
                <a16:creationId xmlns:a16="http://schemas.microsoft.com/office/drawing/2014/main" id="{2D1BB848-9AE5-496D-997E-C4FC6A025E4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051" y="3768298"/>
            <a:ext cx="2409825" cy="2525962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AB25C28-5A67-4758-AC28-D7E08705A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7040" y="3868027"/>
            <a:ext cx="5607710" cy="2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space réservé du contenu 8">
            <a:extLst>
              <a:ext uri="{FF2B5EF4-FFF2-40B4-BE49-F238E27FC236}">
                <a16:creationId xmlns:a16="http://schemas.microsoft.com/office/drawing/2014/main" id="{FEF4AC8C-87C3-4B5A-ACB9-9FB521A21B4F}"/>
              </a:ext>
            </a:extLst>
          </p:cNvPr>
          <p:cNvSpPr txBox="1">
            <a:spLocks/>
          </p:cNvSpPr>
          <p:nvPr/>
        </p:nvSpPr>
        <p:spPr>
          <a:xfrm>
            <a:off x="-546820" y="2591599"/>
            <a:ext cx="4520786" cy="16946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523875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1162050" algn="l"/>
              </a:tabLst>
              <a:defRPr sz="23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3275" indent="-2619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Calibri" panose="020F050202020403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400" dirty="0"/>
              <a:t>Planning de réalisation : </a:t>
            </a:r>
          </a:p>
          <a:p>
            <a:pPr lvl="2"/>
            <a:r>
              <a:rPr lang="fr-FR" sz="2200" dirty="0"/>
              <a:t>Appel d’offre : avril 2024</a:t>
            </a:r>
          </a:p>
          <a:p>
            <a:pPr lvl="2"/>
            <a:r>
              <a:rPr lang="fr-FR" sz="2200" dirty="0"/>
              <a:t>Marché attribué à PASQAL : juillet 2024</a:t>
            </a:r>
          </a:p>
          <a:p>
            <a:pPr lvl="2"/>
            <a:r>
              <a:rPr lang="fr-FR" sz="2200" dirty="0"/>
              <a:t>Mise en service : décembre 2025</a:t>
            </a:r>
          </a:p>
          <a:p>
            <a:pPr lvl="2"/>
            <a:r>
              <a:rPr lang="fr-FR" sz="2200" b="1" dirty="0"/>
              <a:t>Opérationnel depuis février 2026</a:t>
            </a:r>
          </a:p>
          <a:p>
            <a:pPr lvl="1"/>
            <a:endParaRPr lang="fr-FR" dirty="0">
              <a:sym typeface="Symbol" panose="05050102010706020507" pitchFamily="18" charset="2"/>
            </a:endParaRPr>
          </a:p>
          <a:p>
            <a:pPr lvl="1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7531952-11E1-4ECA-9CF6-C7B7EC2D497F}"/>
              </a:ext>
            </a:extLst>
          </p:cNvPr>
          <p:cNvSpPr txBox="1"/>
          <p:nvPr/>
        </p:nvSpPr>
        <p:spPr>
          <a:xfrm>
            <a:off x="3973966" y="2468619"/>
            <a:ext cx="77193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Cryostat en deux parties découplées mécaniquement du cryogénérateur (source froide) :</a:t>
            </a:r>
          </a:p>
          <a:p>
            <a:pPr lvl="1"/>
            <a:r>
              <a:rPr lang="fr-FR" sz="1800" dirty="0"/>
              <a:t>	</a:t>
            </a:r>
            <a:r>
              <a:rPr lang="fr-FR" sz="1800" dirty="0">
                <a:sym typeface="Symbol" panose="05050102010706020507" pitchFamily="18" charset="2"/>
              </a:rPr>
              <a:t>  </a:t>
            </a:r>
            <a:r>
              <a:rPr lang="fr-FR" sz="1800" dirty="0"/>
              <a:t>faibles vibrations dans la cellule de mesure : 80 nm de 0.1 à 10 kHz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Cellule de mesure </a:t>
            </a:r>
            <a:r>
              <a:rPr lang="fr-FR" sz="1800" dirty="0"/>
              <a:t>: T° limite de 2.8 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Sous </a:t>
            </a:r>
            <a:r>
              <a:rPr lang="fr-FR" sz="1800" dirty="0"/>
              <a:t>champ magnétique : 3.5 T maxi  </a:t>
            </a:r>
          </a:p>
        </p:txBody>
      </p:sp>
    </p:spTree>
    <p:extLst>
      <p:ext uri="{BB962C8B-B14F-4D97-AF65-F5344CB8AC3E}">
        <p14:creationId xmlns:p14="http://schemas.microsoft.com/office/powerpoint/2010/main" val="26471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CACD53-9574-42F4-8070-C36DCF99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Banc de mesures électriques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657EC6-1E54-4336-BB7B-5DC598E2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Einstein Telescope Workshop - Plateforme CryoMat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8C9D40-CD48-460B-985F-73967917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D86F012-703C-4595-8883-96DAFF0D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1er Avril 2025</a:t>
            </a:r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761D0FE-A2E2-45A5-95AB-5D4B231E6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657772"/>
            <a:ext cx="5571672" cy="1946636"/>
          </a:xfrm>
        </p:spPr>
        <p:txBody>
          <a:bodyPr>
            <a:normAutofit fontScale="92500"/>
          </a:bodyPr>
          <a:lstStyle/>
          <a:p>
            <a:r>
              <a:rPr lang="fr-FR" dirty="0"/>
              <a:t>Cellule de mesure </a:t>
            </a:r>
          </a:p>
          <a:p>
            <a:pPr lvl="1"/>
            <a:r>
              <a:rPr lang="fr-FR" dirty="0"/>
              <a:t>Mesure sous </a:t>
            </a:r>
            <a:r>
              <a:rPr lang="fr-FR" sz="2000" dirty="0"/>
              <a:t>4 pointes pilotables : </a:t>
            </a:r>
          </a:p>
          <a:p>
            <a:pPr lvl="2"/>
            <a:r>
              <a:rPr lang="fr-FR" dirty="0"/>
              <a:t> actionneurs piézo-électriques</a:t>
            </a:r>
          </a:p>
          <a:p>
            <a:pPr lvl="2"/>
            <a:r>
              <a:rPr lang="fr-FR" dirty="0"/>
              <a:t>amplitude de déplacements x, y et z : 20 mm </a:t>
            </a:r>
          </a:p>
          <a:p>
            <a:pPr lvl="2"/>
            <a:r>
              <a:rPr lang="fr-FR" dirty="0"/>
              <a:t>résolution : 0.1 µm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0F67B1EF-A296-448E-835B-BCECCE0DF5D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869" y="1635605"/>
            <a:ext cx="6426951" cy="476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33FF8E-47BD-4154-AD80-7BF3BA5042E3}"/>
              </a:ext>
            </a:extLst>
          </p:cNvPr>
          <p:cNvSpPr/>
          <p:nvPr/>
        </p:nvSpPr>
        <p:spPr>
          <a:xfrm>
            <a:off x="23560" y="4100834"/>
            <a:ext cx="5741489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dirty="0"/>
              <a:t>Modification cryostat pour </a:t>
            </a:r>
            <a:r>
              <a:rPr lang="fr-FR" sz="2400" dirty="0" err="1"/>
              <a:t>SubK</a:t>
            </a:r>
            <a:endParaRPr lang="fr-F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Ajout d’un mini-réfrigérateur à dilution : 2027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Mesure jusqu’à 50 </a:t>
            </a:r>
            <a:r>
              <a:rPr lang="fr-FR" sz="2000" dirty="0" err="1"/>
              <a:t>mK</a:t>
            </a:r>
            <a:r>
              <a:rPr lang="fr-FR" sz="2000" dirty="0"/>
              <a:t> (sans pointe) : 2028</a:t>
            </a:r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810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60113</TotalTime>
  <Words>2315</Words>
  <Application>Microsoft Office PowerPoint</Application>
  <PresentationFormat>Grand écran</PresentationFormat>
  <Paragraphs>307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Courier New</vt:lpstr>
      <vt:lpstr>Symbol</vt:lpstr>
      <vt:lpstr>Wingdings</vt:lpstr>
      <vt:lpstr>Thème Office</vt:lpstr>
      <vt:lpstr>CryoMat  Plateforme CryoMat dédiée aux mesures Sub-Kelvin des propriétés des matériaux</vt:lpstr>
      <vt:lpstr>Contexte et motivations</vt:lpstr>
      <vt:lpstr>Objectifs</vt:lpstr>
      <vt:lpstr>Projets scientifiques concernés</vt:lpstr>
      <vt:lpstr>Le projet</vt:lpstr>
      <vt:lpstr>Partenaires</vt:lpstr>
      <vt:lpstr>Le projet</vt:lpstr>
      <vt:lpstr>Banc de mesures électriques</vt:lpstr>
      <vt:lpstr>Banc de mesures électriques</vt:lpstr>
      <vt:lpstr>Bancs de mesures thermiques</vt:lpstr>
      <vt:lpstr>Bancs de mesures thermiques</vt:lpstr>
      <vt:lpstr>Bancs de mesures thermiques</vt:lpstr>
      <vt:lpstr>Mesures mécaniques</vt:lpstr>
      <vt:lpstr>Dissémination - Formation</vt:lpstr>
      <vt:lpstr>Conclusion</vt:lpstr>
      <vt:lpstr>Présentation PowerPoint</vt:lpstr>
      <vt:lpstr>Les partenaires de la plateforme CryoMat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 massacrier</dc:creator>
  <cp:lastModifiedBy>Patxi Duthil</cp:lastModifiedBy>
  <cp:revision>2302</cp:revision>
  <cp:lastPrinted>2020-02-05T07:53:30Z</cp:lastPrinted>
  <dcterms:created xsi:type="dcterms:W3CDTF">2018-12-09T14:10:51Z</dcterms:created>
  <dcterms:modified xsi:type="dcterms:W3CDTF">2026-03-31T20:46:29Z</dcterms:modified>
</cp:coreProperties>
</file>