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sldIdLst>
    <p:sldId id="256" r:id="rId2"/>
    <p:sldId id="551" r:id="rId3"/>
    <p:sldId id="285" r:id="rId4"/>
    <p:sldId id="320" r:id="rId5"/>
    <p:sldId id="547" r:id="rId6"/>
    <p:sldId id="546" r:id="rId7"/>
    <p:sldId id="267" r:id="rId8"/>
    <p:sldId id="274" r:id="rId9"/>
    <p:sldId id="268" r:id="rId10"/>
    <p:sldId id="269" r:id="rId11"/>
    <p:sldId id="270" r:id="rId12"/>
    <p:sldId id="257" r:id="rId13"/>
    <p:sldId id="311" r:id="rId14"/>
    <p:sldId id="314" r:id="rId15"/>
    <p:sldId id="524" r:id="rId16"/>
    <p:sldId id="525" r:id="rId17"/>
    <p:sldId id="316" r:id="rId18"/>
    <p:sldId id="527" r:id="rId19"/>
    <p:sldId id="317" r:id="rId20"/>
    <p:sldId id="528" r:id="rId21"/>
    <p:sldId id="529" r:id="rId22"/>
    <p:sldId id="530" r:id="rId23"/>
    <p:sldId id="548" r:id="rId24"/>
    <p:sldId id="549" r:id="rId25"/>
    <p:sldId id="550" r:id="rId26"/>
    <p:sldId id="319" r:id="rId27"/>
    <p:sldId id="544" r:id="rId28"/>
    <p:sldId id="531" r:id="rId29"/>
    <p:sldId id="321" r:id="rId30"/>
    <p:sldId id="532" r:id="rId31"/>
    <p:sldId id="539" r:id="rId32"/>
    <p:sldId id="535" r:id="rId33"/>
    <p:sldId id="534" r:id="rId34"/>
    <p:sldId id="536" r:id="rId35"/>
    <p:sldId id="542" r:id="rId36"/>
    <p:sldId id="541" r:id="rId37"/>
    <p:sldId id="537" r:id="rId38"/>
    <p:sldId id="543" r:id="rId39"/>
    <p:sldId id="523" r:id="rId40"/>
    <p:sldId id="277" r:id="rId41"/>
    <p:sldId id="260" r:id="rId42"/>
    <p:sldId id="266" r:id="rId43"/>
    <p:sldId id="318" r:id="rId44"/>
    <p:sldId id="545" r:id="rId4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EA300"/>
    <a:srgbClr val="7F7F7F"/>
    <a:srgbClr val="FE4100"/>
    <a:srgbClr val="26D3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1B799-A862-4E11-87B5-16982AB690C3}" type="datetimeFigureOut">
              <a:rPr lang="fr-FR" smtClean="0"/>
              <a:t>01/04/2026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A0956-7FA5-4E48-8F23-775341A2D4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82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4300652" name="Espace réservé des notes 1774300651"/>
          <p:cNvSpPr txBox="1">
            <a:spLocks noGrp="1"/>
          </p:cNvSpPr>
          <p:nvPr>
            <p:ph type="body"/>
          </p:nvPr>
        </p:nvSpPr>
        <p:spPr bwMode="auto">
          <a:xfrm>
            <a:off x="755950" y="5079279"/>
            <a:ext cx="6047618" cy="48092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4300652" name="Espace réservé des notes 1774300651"/>
          <p:cNvSpPr txBox="1">
            <a:spLocks noGrp="1"/>
          </p:cNvSpPr>
          <p:nvPr>
            <p:ph type="body"/>
          </p:nvPr>
        </p:nvSpPr>
        <p:spPr bwMode="auto">
          <a:xfrm>
            <a:off x="755950" y="5079279"/>
            <a:ext cx="6047618" cy="48092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517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1133176" name="Espace réservé des notes 761133175"/>
          <p:cNvSpPr txBox="1">
            <a:spLocks noGrp="1"/>
          </p:cNvSpPr>
          <p:nvPr>
            <p:ph type="body"/>
          </p:nvPr>
        </p:nvSpPr>
        <p:spPr bwMode="auto">
          <a:xfrm>
            <a:off x="755950" y="5079279"/>
            <a:ext cx="6047618" cy="48092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5546496" name="Espace réservé des notes 1375546495"/>
          <p:cNvSpPr txBox="1">
            <a:spLocks noGrp="1"/>
          </p:cNvSpPr>
          <p:nvPr>
            <p:ph type="body"/>
          </p:nvPr>
        </p:nvSpPr>
        <p:spPr bwMode="auto">
          <a:xfrm>
            <a:off x="755950" y="5079279"/>
            <a:ext cx="6047618" cy="48092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5599828" name="Espace réservé des notes 545599827"/>
          <p:cNvSpPr txBox="1">
            <a:spLocks noGrp="1"/>
          </p:cNvSpPr>
          <p:nvPr>
            <p:ph type="body"/>
          </p:nvPr>
        </p:nvSpPr>
        <p:spPr bwMode="auto">
          <a:xfrm>
            <a:off x="755950" y="5079279"/>
            <a:ext cx="6047618" cy="48092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7e0e0ffbaa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7e0e0ffbaa_0_3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g27e0e0ffbaa_0_3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40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98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75411471" name="Espace réservé des notes 1075411470"/>
          <p:cNvSpPr txBox="1">
            <a:spLocks noGrp="1"/>
          </p:cNvSpPr>
          <p:nvPr>
            <p:ph type="body"/>
          </p:nvPr>
        </p:nvSpPr>
        <p:spPr bwMode="auto">
          <a:xfrm>
            <a:off x="755950" y="5079279"/>
            <a:ext cx="6047618" cy="48092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6517466" name="Espace réservé des notes 656517465"/>
          <p:cNvSpPr txBox="1">
            <a:spLocks noGrp="1"/>
          </p:cNvSpPr>
          <p:nvPr>
            <p:ph type="body"/>
          </p:nvPr>
        </p:nvSpPr>
        <p:spPr bwMode="auto">
          <a:xfrm>
            <a:off x="755950" y="5079279"/>
            <a:ext cx="6047618" cy="4809296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60F2B7-189F-9327-E42C-71FE35188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6969E7B-3484-42FB-7D19-070CDCEAD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FBCCD8-B1DD-F4C1-02E9-11D228BCF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7EFE1-0BD1-4E31-904C-5BBCB6753979}" type="datetime1">
              <a:rPr lang="fr-FR" smtClean="0"/>
              <a:t>01/04/2026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09D9AC-1004-AA21-12B9-28406DAE2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74710E7-5F59-7DAD-D641-F0578A4E2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55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D8A2F7-1274-4E91-936C-FDC992266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41A3C9-213B-6A7A-8929-D13F0FE18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1F3A47-CB85-414A-DAEC-9649660D2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79465-80F7-4F54-A434-A7A854E1324F}" type="datetime1">
              <a:rPr lang="fr-FR" smtClean="0"/>
              <a:t>01/04/2026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1210CE-3C21-7AFA-2635-077A8D018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3C176B-969F-7C1F-A75E-5240C4C0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97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E674F97-FD1B-2F5A-449E-A5DE28B00F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A721561-EE20-3961-7C69-E6C6CA3E42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43DBF7D-5B26-6109-4699-49E97B142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73F3-0F6C-4CAB-B5DB-6B9092B97EA3}" type="datetime1">
              <a:rPr lang="fr-FR" smtClean="0"/>
              <a:t>01/04/2026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55AAA8-7BD8-C58F-DB6E-5627776B5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5F44F5-C487-6D14-0847-49304388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7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3E56E-4F2E-99D3-56DE-57C084D15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11D27E-12AA-3CFE-8B6D-DCCE54D0C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CCFDCC-F685-07C1-6938-74E5172F8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701F-B636-4F69-BFF1-110C8DF2E779}" type="datetime1">
              <a:rPr lang="fr-FR" smtClean="0"/>
              <a:t>01/04/2026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DECDF4-29D2-E4B8-E4E5-03B58030E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F24EC2-E4D6-91CA-5065-2AA575A9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59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38375-7A38-574C-B635-7E2C4A96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A5FE78-7A9F-AF85-F41D-8BC04A66D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B28BE6-1DB7-346A-2D4B-ACA4A6BA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2DBA5-2B94-4D63-B4B6-B294BD2E83C4}" type="datetime1">
              <a:rPr lang="fr-FR" smtClean="0"/>
              <a:t>01/04/2026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8CF5B9-9D02-C38E-79EC-2B663DF6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240078-612D-B859-2918-F60E85004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558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F1677-1BC5-0730-B19F-909135B5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47E324-F8BB-8998-EC9E-3B27D0CE88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1A196D5-BB7F-7CDF-970B-17EA5C0EA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CB6869C-6F25-4C2F-0FF0-6163291E3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23DDF-C04D-4DA1-9475-0A6F3B862843}" type="datetime1">
              <a:rPr lang="fr-FR" smtClean="0"/>
              <a:t>01/04/2026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C84ADB5-BF45-870A-37A7-713A3B72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0BAF59-6C06-6887-35EC-2FD621E8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72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C60608-8AD6-FCA9-C92F-CD937992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E7F0AB-B481-A76B-E863-8FB7F7242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08B54E-3870-D936-2EA4-14D44959B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B1D6B8C-299D-E1A7-7D56-6B6C5D5CC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7506702-3C3D-609A-8944-CE081138F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4D122B9-9D4D-CE8C-8F39-F4DBC2FF9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A93E1-A900-4BEF-926C-323FFF717887}" type="datetime1">
              <a:rPr lang="fr-FR" smtClean="0"/>
              <a:t>01/04/2026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2F51633-934A-A6D9-A7DB-4CA617D8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B403274-DE1B-A3F3-66C4-C80B5AE9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372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95FC54-848E-3FE2-CBC0-A20C0A461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88E259-8716-6A7A-51E0-F69F5CDAF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BA616-D5F3-4989-A0B3-A9B5F2838813}" type="datetime1">
              <a:rPr lang="fr-FR" smtClean="0"/>
              <a:t>01/04/2026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48BCA9A-B5A2-DAB5-CC8D-8F7889922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CD7074-D134-0851-04D6-175696734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69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40932CE-D011-7CCA-6B46-6D10B58A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EEB14-462A-4195-93B1-A8AE938FBB0B}" type="datetime1">
              <a:rPr lang="fr-FR" smtClean="0"/>
              <a:t>01/04/2026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19E6BCE-BF3F-35B5-71E5-47417A72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85949A-E4F7-AAF3-DC88-979AE4485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258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BBBA8-989A-1FD1-DE9E-07925DB5F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0DF0A4-C35F-3722-7776-AD93D45E6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787325E-7872-A4DD-429A-BF7D737F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AAC905-7793-2BF0-2CB2-338156960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6431E-18CC-4F9E-85E3-DD2535527CEA}" type="datetime1">
              <a:rPr lang="fr-FR" smtClean="0"/>
              <a:t>01/04/2026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9A494B0-3763-415C-F767-2BA43FDF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CD421F-354C-74DC-8AF5-92239DF8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94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A366E3-3A03-AC92-E6D2-A094319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D90135E-7DE2-1FF6-BD8B-902FA92DC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24887E-F73E-A871-E70B-75BE1C8614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7FE6D40-09F5-FB3D-E434-E3A3F0A53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245A3-1921-4AA8-9EFC-9FD7884D7F9B}" type="datetime1">
              <a:rPr lang="fr-FR" smtClean="0"/>
              <a:t>01/04/2026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B4042B-71BC-5141-84DE-39FB8FEF5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A77A14-E9E8-9D4D-C8C7-7B2DE86FA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49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CB81F7D-5E0A-BF09-9210-5A2C87245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22E866-DACF-C0A1-BF09-B7BE8E625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4058B7-0D94-AC21-F88C-F7FE886C9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70EDE0-A50F-46EA-99EF-B4F61B16F5D1}" type="datetime1">
              <a:rPr lang="fr-FR" smtClean="0"/>
              <a:t>01/04/2026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5E6364C-4221-EDD2-4A9D-A9A30F541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FED309-6520-210B-8DA0-9A6057CC21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A75A80-6BF0-4E60-99EB-A6D6A74C883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10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3" Type="http://schemas.openxmlformats.org/officeDocument/2006/relationships/image" Target="../media/image61.png"/><Relationship Id="rId12" Type="http://schemas.openxmlformats.org/officeDocument/2006/relationships/image" Target="../media/image62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0.png"/><Relationship Id="rId10" Type="http://schemas.openxmlformats.org/officeDocument/2006/relationships/image" Target="../media/image330.png"/><Relationship Id="rId9" Type="http://schemas.openxmlformats.org/officeDocument/2006/relationships/image" Target="../media/image3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image" Target="../media/image66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68.png"/><Relationship Id="rId10" Type="http://schemas.openxmlformats.org/officeDocument/2006/relationships/image" Target="../media/image79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Relationship Id="rId1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2.png"/><Relationship Id="rId3" Type="http://schemas.openxmlformats.org/officeDocument/2006/relationships/image" Target="../media/image66.png"/><Relationship Id="rId7" Type="http://schemas.openxmlformats.org/officeDocument/2006/relationships/image" Target="../media/image77.png"/><Relationship Id="rId12" Type="http://schemas.openxmlformats.org/officeDocument/2006/relationships/image" Target="../media/image8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0.png"/><Relationship Id="rId5" Type="http://schemas.openxmlformats.org/officeDocument/2006/relationships/image" Target="../media/image68.png"/><Relationship Id="rId10" Type="http://schemas.openxmlformats.org/officeDocument/2006/relationships/image" Target="../media/image79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Relationship Id="rId1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80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68.png"/><Relationship Id="rId5" Type="http://schemas.openxmlformats.org/officeDocument/2006/relationships/image" Target="../media/image79.png"/><Relationship Id="rId10" Type="http://schemas.openxmlformats.org/officeDocument/2006/relationships/image" Target="../media/image67.png"/><Relationship Id="rId4" Type="http://schemas.openxmlformats.org/officeDocument/2006/relationships/image" Target="../media/image69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5.png"/><Relationship Id="rId7" Type="http://schemas.openxmlformats.org/officeDocument/2006/relationships/image" Target="../media/image7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0.png"/><Relationship Id="rId3" Type="http://schemas.openxmlformats.org/officeDocument/2006/relationships/image" Target="../media/image860.png"/><Relationship Id="rId7" Type="http://schemas.openxmlformats.org/officeDocument/2006/relationships/image" Target="../media/image89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880.png"/><Relationship Id="rId10" Type="http://schemas.openxmlformats.org/officeDocument/2006/relationships/image" Target="../media/image920.png"/><Relationship Id="rId4" Type="http://schemas.openxmlformats.org/officeDocument/2006/relationships/image" Target="../media/image870.png"/><Relationship Id="rId9" Type="http://schemas.openxmlformats.org/officeDocument/2006/relationships/image" Target="../media/image9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3" Type="http://schemas.openxmlformats.org/officeDocument/2006/relationships/image" Target="../media/image930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" Type="http://schemas.openxmlformats.org/officeDocument/2006/relationships/image" Target="../media/image65.png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0.png"/><Relationship Id="rId15" Type="http://schemas.openxmlformats.org/officeDocument/2006/relationships/image" Target="../media/image105.png"/><Relationship Id="rId10" Type="http://schemas.openxmlformats.org/officeDocument/2006/relationships/image" Target="../media/image100.png"/><Relationship Id="rId4" Type="http://schemas.openxmlformats.org/officeDocument/2006/relationships/image" Target="../media/image940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0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11.png"/><Relationship Id="rId5" Type="http://schemas.openxmlformats.org/officeDocument/2006/relationships/image" Target="../media/image116.png"/><Relationship Id="rId10" Type="http://schemas.openxmlformats.org/officeDocument/2006/relationships/image" Target="../media/image3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2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11.png"/><Relationship Id="rId5" Type="http://schemas.openxmlformats.org/officeDocument/2006/relationships/image" Target="../media/image116.png"/><Relationship Id="rId10" Type="http://schemas.openxmlformats.org/officeDocument/2006/relationships/image" Target="../media/image3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4.png"/><Relationship Id="rId5" Type="http://schemas.openxmlformats.org/officeDocument/2006/relationships/image" Target="../media/image116.png"/><Relationship Id="rId10" Type="http://schemas.openxmlformats.org/officeDocument/2006/relationships/image" Target="../media/image3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image" Target="../media/image16.png"/><Relationship Id="rId3" Type="http://schemas.openxmlformats.org/officeDocument/2006/relationships/image" Target="../media/image11.png"/><Relationship Id="rId21" Type="http://schemas.openxmlformats.org/officeDocument/2006/relationships/oleObject" Target="../embeddings/oleObject1.bin"/><Relationship Id="rId12" Type="http://schemas.openxmlformats.org/officeDocument/2006/relationships/image" Target="NULL"/><Relationship Id="rId17" Type="http://schemas.openxmlformats.org/officeDocument/2006/relationships/image" Target="../media/image15.png"/><Relationship Id="rId2" Type="http://schemas.openxmlformats.org/officeDocument/2006/relationships/image" Target="../media/image10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NULL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9" Type="http://schemas.openxmlformats.org/officeDocument/2006/relationships/image" Target="../media/image17.png"/><Relationship Id="rId14" Type="http://schemas.openxmlformats.org/officeDocument/2006/relationships/image" Target="../media/image12.png"/><Relationship Id="rId22" Type="http://schemas.openxmlformats.org/officeDocument/2006/relationships/image" Target="../media/image18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26.jp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6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10" Type="http://schemas.openxmlformats.org/officeDocument/2006/relationships/image" Target="NULL"/><Relationship Id="rId4" Type="http://schemas.openxmlformats.org/officeDocument/2006/relationships/image" Target="../media/image30.png"/><Relationship Id="rId9" Type="http://schemas.openxmlformats.org/officeDocument/2006/relationships/image" Target="NUL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9.png"/><Relationship Id="rId7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NUL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2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40212992-635F-AC9C-9E3F-E0AF2682E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67" y="4004975"/>
            <a:ext cx="2821118" cy="211658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277" y="-101461"/>
            <a:ext cx="10471446" cy="2387600"/>
          </a:xfrm>
        </p:spPr>
        <p:txBody>
          <a:bodyPr>
            <a:normAutofit/>
          </a:bodyPr>
          <a:lstStyle/>
          <a:p>
            <a:pPr algn="l"/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Newtonian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noise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modelling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4000" dirty="0" err="1">
                <a:latin typeface="Arial" panose="020B0604020202020204" pitchFamily="34" charset="0"/>
                <a:cs typeface="Arial" panose="020B0604020202020204" pitchFamily="34" charset="0"/>
              </a:rPr>
              <a:t>caverns</a:t>
            </a:r>
            <a:r>
              <a:rPr lang="fr-FR" sz="4000" dirty="0">
                <a:latin typeface="Arial" panose="020B0604020202020204" pitchFamily="34" charset="0"/>
                <a:cs typeface="Arial" panose="020B0604020202020204" pitchFamily="34" charset="0"/>
              </a:rPr>
              <a:t> of ET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E0846E6-15E1-1442-7E7C-D109CE850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09" y="65553"/>
            <a:ext cx="6878235" cy="8167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FF3D65E-FCBB-50B6-5AF6-8C45D3BC936B}"/>
              </a:ext>
            </a:extLst>
          </p:cNvPr>
          <p:cNvSpPr txBox="1"/>
          <p:nvPr/>
        </p:nvSpPr>
        <p:spPr>
          <a:xfrm>
            <a:off x="959650" y="2209011"/>
            <a:ext cx="501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L.Maurin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F.Gautier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S.Terrien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M.Barsuglia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04D3C0F-8B32-483B-2BAF-AD890AEFAEDE}"/>
              </a:ext>
            </a:extLst>
          </p:cNvPr>
          <p:cNvSpPr txBox="1"/>
          <p:nvPr/>
        </p:nvSpPr>
        <p:spPr>
          <a:xfrm>
            <a:off x="0" y="6488668"/>
            <a:ext cx="501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Journées ET France, 01/04/2026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3AA583-1BE6-082C-F0F3-3F0526984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179" y="3186307"/>
            <a:ext cx="7081434" cy="32127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75D9F89-4D29-F20F-0AEE-F0A5F7B291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06" y="2649848"/>
            <a:ext cx="3313528" cy="248602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4595C43-7759-5771-363D-6A0977B8F6B0}"/>
              </a:ext>
            </a:extLst>
          </p:cNvPr>
          <p:cNvSpPr txBox="1"/>
          <p:nvPr/>
        </p:nvSpPr>
        <p:spPr>
          <a:xfrm>
            <a:off x="2433980" y="5502980"/>
            <a:ext cx="1191491" cy="406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f5=4.8Hz</a:t>
            </a:r>
          </a:p>
          <a:p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500924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6881891" name="ZoneTexte 246881890"/>
          <p:cNvSpPr txBox="1"/>
          <p:nvPr/>
        </p:nvSpPr>
        <p:spPr bwMode="auto">
          <a:xfrm>
            <a:off x="435430" y="2066144"/>
            <a:ext cx="566057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t">
            <a:spAutoFit/>
          </a:bodyPr>
          <a:lstStyle/>
          <a:p>
            <a:pPr marL="252474" lvl="0">
              <a:buSzPct val="100000"/>
              <a:defRPr/>
            </a:pPr>
            <a:r>
              <a:rPr lang="fr-F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Acoustic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absorption of </a:t>
            </a:r>
            <a:r>
              <a:rPr lang="fr-F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walls</a:t>
            </a:r>
            <a:endParaRPr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43694673" name="ZoneTexte 2143694672"/>
          <p:cNvSpPr txBox="1"/>
          <p:nvPr/>
        </p:nvSpPr>
        <p:spPr bwMode="auto">
          <a:xfrm>
            <a:off x="6721937" y="2066144"/>
            <a:ext cx="587828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t">
            <a:spAutoFit/>
          </a:bodyPr>
          <a:lstStyle/>
          <a:p>
            <a:pPr marL="252474" lvl="0">
              <a:buSzPct val="100000"/>
              <a:defRPr/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Rotation speed of </a:t>
            </a:r>
            <a:r>
              <a:rPr lang="fr-F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Hvac</a:t>
            </a:r>
            <a:endParaRPr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404779" name="ZoneTexte 18404778"/>
          <p:cNvSpPr txBox="1"/>
          <p:nvPr/>
        </p:nvSpPr>
        <p:spPr bwMode="auto">
          <a:xfrm rot="21605615">
            <a:off x="1085568" y="5327355"/>
            <a:ext cx="4072997" cy="482018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algn="ctr">
              <a:defRPr/>
            </a:pPr>
            <a:r>
              <a:rPr lang="fr-FR" sz="160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Absorption </a:t>
            </a:r>
            <a:r>
              <a:rPr lang="fr-FR" sz="160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fr-FR" sz="160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described</a:t>
            </a:r>
            <a:r>
              <a:rPr lang="fr-FR" sz="160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as a modal </a:t>
            </a:r>
            <a:r>
              <a:rPr lang="fr-FR" sz="160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damping</a:t>
            </a:r>
            <a:r>
              <a:rPr lang="fr-FR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factor</a:t>
            </a:r>
            <a:endParaRPr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4090568" name="ZoneTexte 384090567"/>
              <p:cNvSpPr txBox="1"/>
              <p:nvPr/>
            </p:nvSpPr>
            <p:spPr bwMode="auto">
              <a:xfrm rot="21605615">
                <a:off x="7364675" y="5353953"/>
                <a:ext cx="4072997" cy="48201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lIns="94676" tIns="49667" rIns="94676" bIns="49667" anchor="ctr"/>
              <a:lstStyle/>
              <a:p>
                <a:pPr algn="ctr">
                  <a:defRPr/>
                </a:pPr>
                <a:r>
                  <a:rPr lang="fr-FR" sz="1600" u="none" strike="noStrike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Acoustic pressure </a:t>
                </a:r>
                <a:r>
                  <a:rPr lang="fr-FR" sz="1600" u="none" strike="noStrike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level</a:t>
                </a:r>
                <a:r>
                  <a:rPr lang="fr-FR" sz="1600" u="none" strike="noStrike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600" u="none" strike="noStrike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generated</a:t>
                </a:r>
                <a:r>
                  <a:rPr lang="fr-FR" sz="1600" u="none" strike="noStrike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by </a:t>
                </a:r>
                <a:r>
                  <a:rPr lang="fr-FR" sz="1600" u="none" strike="noStrike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rotating</a:t>
                </a:r>
                <a:r>
                  <a:rPr lang="fr-FR" sz="1600" u="none" strike="noStrike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fan </a:t>
                </a:r>
                <a:r>
                  <a:rPr lang="fr-FR" sz="1600" u="none" strike="noStrike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follows</a:t>
                </a:r>
                <a:r>
                  <a:rPr lang="fr-FR" sz="1600" u="none" strike="noStrike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power </a:t>
                </a:r>
                <a:r>
                  <a:rPr lang="fr-FR" sz="1600" u="none" strike="noStrike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law</a:t>
                </a:r>
                <a:r>
                  <a:rPr lang="fr-FR" sz="1600" u="none" strike="noStrike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600" b="0" i="1" u="none" strike="noStrike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/>
                      </a:rPr>
                      <m:t>𝑃</m:t>
                    </m:r>
                    <m:r>
                      <a:rPr lang="fr-FR" sz="1600" b="0" i="1" u="none" strike="noStrike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/>
                      </a:rPr>
                      <m:t> ~ </m:t>
                    </m:r>
                    <m:sSup>
                      <m:sSupPr>
                        <m:ctrlPr>
                          <a:rPr lang="fr-FR" sz="1600" b="0" i="1" u="none" strike="noStrike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1600" b="0" i="0" u="none" strike="noStrike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Ω</m:t>
                        </m:r>
                      </m:e>
                      <m:sup>
                        <m:r>
                          <a:rPr lang="fr-FR" sz="1600" b="0" i="1" u="none" strike="noStrike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𝑛</m:t>
                        </m:r>
                      </m:sup>
                    </m:sSup>
                    <m:r>
                      <a:rPr lang="fr-FR" sz="1600" b="0" i="0" u="none" strike="noStrike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/>
                      </a:rPr>
                      <m:t>      </m:t>
                    </m:r>
                  </m:oMath>
                </a14:m>
                <a:r>
                  <a:rPr lang="fr-FR" sz="16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(n = 3)</a:t>
                </a:r>
                <a:endParaRPr lang="fr-FR" sz="1600" b="0" u="none" strike="noStrike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4090568" name="ZoneTexte 3840905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rot="21605615">
                <a:off x="7364675" y="5353953"/>
                <a:ext cx="4072997" cy="482018"/>
              </a:xfrm>
              <a:prstGeom prst="rect">
                <a:avLst/>
              </a:prstGeom>
              <a:blipFill>
                <a:blip r:embed="rId3"/>
                <a:stretch>
                  <a:fillRect t="-37037" b="-5061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2529DF29-46EF-9140-C746-9549D742CD7A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noise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6FC6A5-984C-9E53-0136-BC913CDB1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16" y="2373921"/>
            <a:ext cx="5611015" cy="25690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75077B4-455E-7BFA-7B40-8780DD54A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408968" y="2373921"/>
            <a:ext cx="5597877" cy="256304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6D709B9-9E18-988C-55F5-24B2C6E5D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10</a:t>
            </a:fld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9826113" name="ZoneTexte 1119826112"/>
          <p:cNvSpPr txBox="1"/>
          <p:nvPr/>
        </p:nvSpPr>
        <p:spPr bwMode="auto">
          <a:xfrm>
            <a:off x="77890" y="2462596"/>
            <a:ext cx="8165017" cy="339580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Font typeface="Arial"/>
              <a:buChar char="–"/>
              <a:defRPr/>
            </a:pP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dominant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acoustic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source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HVAC</a:t>
            </a:r>
          </a:p>
          <a:p>
            <a:pPr marL="283879" indent="-283879">
              <a:buFont typeface="Arial"/>
              <a:buChar char="–"/>
              <a:defRPr/>
            </a:pPr>
            <a:endParaRPr lang="fr-F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3879" indent="-283879">
              <a:buFont typeface="Arial"/>
              <a:buChar char="–"/>
              <a:defRPr/>
            </a:pP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HVAC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described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by a set of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equivalent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monopoles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closest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the fan are the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most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contributing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acoustic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noise </a:t>
            </a:r>
          </a:p>
          <a:p>
            <a:pPr marL="283879" indent="-283879">
              <a:buFont typeface="Arial"/>
              <a:buChar char="–"/>
              <a:defRPr/>
            </a:pPr>
            <a:endParaRPr lang="fr-F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3879" indent="-283879">
              <a:buFont typeface="Arial"/>
              <a:buChar char="–"/>
              <a:defRPr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 modal model describes properly the measured acoustic pressure field</a:t>
            </a:r>
          </a:p>
          <a:p>
            <a:pPr marL="283879" indent="-283879">
              <a:buFont typeface="Arial"/>
              <a:buChar char="–"/>
              <a:defRPr/>
            </a:pPr>
            <a:endParaRPr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3879" indent="-283879">
              <a:buFont typeface="Arial"/>
              <a:buChar char="–"/>
              <a:defRPr/>
            </a:pPr>
            <a:r>
              <a:rPr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computation scheme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developed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estimate the </a:t>
            </a:r>
            <a:r>
              <a:rPr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newtonian</a:t>
            </a:r>
            <a:r>
              <a:rPr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noise from acoustic origin</a:t>
            </a:r>
            <a:endParaRPr lang="fr-F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3879" indent="-283879">
              <a:buFont typeface="Arial"/>
              <a:buChar char="–"/>
              <a:defRPr/>
            </a:pPr>
            <a:endParaRPr lang="fr-F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3879" indent="-283879">
              <a:buFont typeface="Arial"/>
              <a:buChar char="–"/>
              <a:defRPr/>
            </a:pP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Estimated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NN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found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lower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than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current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Virgo</a:t>
            </a: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sensitivity</a:t>
            </a:r>
            <a:endParaRPr lang="fr-F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3879" indent="-283879">
              <a:buFont typeface="Arial"/>
              <a:buChar char="–"/>
              <a:defRPr/>
            </a:pPr>
            <a:endParaRPr lang="fr-FR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83879" indent="-283879">
              <a:buFont typeface="Arial"/>
              <a:buChar char="–"/>
              <a:defRPr/>
            </a:pPr>
            <a:endParaRPr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15"/>
          <p:cNvPicPr>
            <a:picLocks noChangeAspect="1"/>
          </p:cNvPicPr>
          <p:nvPr/>
        </p:nvPicPr>
        <p:blipFill>
          <a:blip r:embed="rId3"/>
          <a:srcRect l="57749"/>
          <a:stretch/>
        </p:blipFill>
        <p:spPr bwMode="auto">
          <a:xfrm>
            <a:off x="8878156" y="1192067"/>
            <a:ext cx="2678595" cy="28524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259CB8F-CDE3-1297-A199-3664692C5A6C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Virgo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A44007-456C-4237-D7D5-55C8AD8D2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124977" y="4066046"/>
            <a:ext cx="3914623" cy="1792351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0508C2F-6F72-CC54-7A66-3DE93109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11</a:t>
            </a:fld>
            <a:endParaRPr lang="fr-F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A20EA93-B142-831A-652B-058ADE8A0D6E}"/>
              </a:ext>
            </a:extLst>
          </p:cNvPr>
          <p:cNvSpPr/>
          <p:nvPr/>
        </p:nvSpPr>
        <p:spPr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Einstein </a:t>
            </a:r>
            <a:r>
              <a:rPr lang="fr-FR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  <a:r>
              <a:rPr lang="fr-F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(ET)  - </a:t>
            </a:r>
            <a:r>
              <a:rPr lang="fr-FR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fr-FR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4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endParaRPr lang="fr-FR" sz="2400" dirty="0">
              <a:solidFill>
                <a:prstClr val="black">
                  <a:lumMod val="85000"/>
                  <a:lumOff val="15000"/>
                </a:prst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EC3FEAC-8220-F30C-7AD8-320A93AD0F5E}"/>
              </a:ext>
            </a:extLst>
          </p:cNvPr>
          <p:cNvSpPr txBox="1"/>
          <p:nvPr/>
        </p:nvSpPr>
        <p:spPr>
          <a:xfrm>
            <a:off x="507250" y="1052450"/>
            <a:ext cx="6271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Artist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ET – Triangle configuration</a:t>
            </a:r>
          </a:p>
          <a:p>
            <a:pPr algn="just"/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Credits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: M.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Kraan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67EE1EE-3F72-9F22-F6C4-AA500F9112C5}"/>
              </a:ext>
            </a:extLst>
          </p:cNvPr>
          <p:cNvSpPr txBox="1"/>
          <p:nvPr/>
        </p:nvSpPr>
        <p:spPr>
          <a:xfrm>
            <a:off x="1264797" y="6374071"/>
            <a:ext cx="3310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an end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cavern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phique 9">
            <a:extLst>
              <a:ext uri="{FF2B5EF4-FFF2-40B4-BE49-F238E27FC236}">
                <a16:creationId xmlns:a16="http://schemas.microsoft.com/office/drawing/2014/main" id="{7E91D572-F111-CF4B-9176-3CB6763B4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824" y="1581091"/>
            <a:ext cx="5212396" cy="2632578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EA8164D-48DD-9FCF-D90C-08E9C76CF2C5}"/>
              </a:ext>
            </a:extLst>
          </p:cNvPr>
          <p:cNvCxnSpPr>
            <a:cxnSpLocks/>
          </p:cNvCxnSpPr>
          <p:nvPr/>
        </p:nvCxnSpPr>
        <p:spPr>
          <a:xfrm flipV="1">
            <a:off x="4026392" y="2232127"/>
            <a:ext cx="1551033" cy="949319"/>
          </a:xfrm>
          <a:prstGeom prst="straightConnector1">
            <a:avLst/>
          </a:prstGeom>
          <a:ln w="88900">
            <a:gradFill>
              <a:gsLst>
                <a:gs pos="7000">
                  <a:srgbClr val="464742"/>
                </a:gs>
                <a:gs pos="75000">
                  <a:srgbClr val="C55A11"/>
                </a:gs>
              </a:gsLst>
              <a:lin ang="5400000" scaled="1"/>
            </a:gra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98D20039-D6FD-CFB1-3EBA-16D00FF32E46}"/>
              </a:ext>
            </a:extLst>
          </p:cNvPr>
          <p:cNvCxnSpPr>
            <a:cxnSpLocks/>
          </p:cNvCxnSpPr>
          <p:nvPr/>
        </p:nvCxnSpPr>
        <p:spPr>
          <a:xfrm flipH="1" flipV="1">
            <a:off x="928911" y="2140924"/>
            <a:ext cx="1106208" cy="1145586"/>
          </a:xfrm>
          <a:prstGeom prst="straightConnector1">
            <a:avLst/>
          </a:prstGeom>
          <a:ln w="88900">
            <a:gradFill>
              <a:gsLst>
                <a:gs pos="0">
                  <a:srgbClr val="444442"/>
                </a:gs>
                <a:gs pos="75000">
                  <a:srgbClr val="C55A11"/>
                </a:gs>
              </a:gsLst>
              <a:lin ang="5400000" scaled="1"/>
            </a:gra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>
            <a:extLst>
              <a:ext uri="{FF2B5EF4-FFF2-40B4-BE49-F238E27FC236}">
                <a16:creationId xmlns:a16="http://schemas.microsoft.com/office/drawing/2014/main" id="{1361D59A-D3B0-EF27-F763-8F2D82C5CBF7}"/>
              </a:ext>
            </a:extLst>
          </p:cNvPr>
          <p:cNvSpPr/>
          <p:nvPr/>
        </p:nvSpPr>
        <p:spPr>
          <a:xfrm>
            <a:off x="1043341" y="4261952"/>
            <a:ext cx="3532348" cy="209365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B067EE7-EF3D-8DEF-4917-B8D2EF51209B}"/>
              </a:ext>
            </a:extLst>
          </p:cNvPr>
          <p:cNvCxnSpPr>
            <a:cxnSpLocks/>
            <a:endCxn id="16" idx="4"/>
          </p:cNvCxnSpPr>
          <p:nvPr/>
        </p:nvCxnSpPr>
        <p:spPr>
          <a:xfrm flipV="1">
            <a:off x="3978869" y="2443761"/>
            <a:ext cx="1555638" cy="2084278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2808803-99EC-496D-B365-4B394097440C}"/>
              </a:ext>
            </a:extLst>
          </p:cNvPr>
          <p:cNvGrpSpPr/>
          <p:nvPr/>
        </p:nvGrpSpPr>
        <p:grpSpPr>
          <a:xfrm>
            <a:off x="6222359" y="1208601"/>
            <a:ext cx="5454829" cy="3197954"/>
            <a:chOff x="631866" y="14822281"/>
            <a:chExt cx="7134031" cy="5228279"/>
          </a:xfrm>
        </p:grpSpPr>
        <p:pic>
          <p:nvPicPr>
            <p:cNvPr id="19" name="Image 18" descr="Une image contenant diagramme, ligne, Tracé, texte&#10;&#10;Le contenu généré par l’IA peut être incorrect.">
              <a:extLst>
                <a:ext uri="{FF2B5EF4-FFF2-40B4-BE49-F238E27FC236}">
                  <a16:creationId xmlns:a16="http://schemas.microsoft.com/office/drawing/2014/main" id="{8525B0FA-84A6-54E5-C795-364248D68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66" y="14822281"/>
              <a:ext cx="7134031" cy="5228279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B81D35F-71FE-B48C-1DD6-23515BD0DE52}"/>
                </a:ext>
              </a:extLst>
            </p:cNvPr>
            <p:cNvSpPr/>
            <p:nvPr/>
          </p:nvSpPr>
          <p:spPr>
            <a:xfrm>
              <a:off x="1809724" y="15133320"/>
              <a:ext cx="2350796" cy="4251322"/>
            </a:xfrm>
            <a:prstGeom prst="rect">
              <a:avLst/>
            </a:prstGeom>
            <a:solidFill>
              <a:srgbClr val="863CF4">
                <a:alpha val="1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B7E05368-2CD8-241A-23FF-5121374FE06A}"/>
              </a:ext>
            </a:extLst>
          </p:cNvPr>
          <p:cNvSpPr txBox="1"/>
          <p:nvPr/>
        </p:nvSpPr>
        <p:spPr>
          <a:xfrm>
            <a:off x="-7047500" y="7940616"/>
            <a:ext cx="627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ET design </a:t>
            </a:r>
            <a:r>
              <a:rPr lang="fr-FR" b="1" dirty="0" err="1"/>
              <a:t>sensitivity</a:t>
            </a:r>
            <a:endParaRPr lang="fr-FR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7055716" y="4339792"/>
            <a:ext cx="494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magnitude: 10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-24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@10Hz</a:t>
            </a:r>
          </a:p>
        </p:txBody>
      </p:sp>
      <p:sp>
        <p:nvSpPr>
          <p:cNvPr id="33" name="Ellipse 32"/>
          <p:cNvSpPr/>
          <p:nvPr/>
        </p:nvSpPr>
        <p:spPr>
          <a:xfrm>
            <a:off x="8228497" y="3321374"/>
            <a:ext cx="159701" cy="13428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/>
          <p:cNvSpPr/>
          <p:nvPr/>
        </p:nvSpPr>
        <p:spPr>
          <a:xfrm>
            <a:off x="7080043" y="1057879"/>
            <a:ext cx="349435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defTabSz="457200">
              <a:defRPr/>
            </a:pPr>
            <a:r>
              <a:rPr lang="fr-F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ETLF and ET HF </a:t>
            </a:r>
            <a:r>
              <a:rPr lang="fr-FR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  <a:r>
              <a:rPr lang="fr-FR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endParaRPr lang="fr-FR" sz="1600" dirty="0">
              <a:solidFill>
                <a:prstClr val="black">
                  <a:lumMod val="85000"/>
                  <a:lumOff val="15000"/>
                </a:prst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DF68E036-0873-7B75-B3DD-292A0BA05981}"/>
              </a:ext>
            </a:extLst>
          </p:cNvPr>
          <p:cNvCxnSpPr>
            <a:cxnSpLocks/>
          </p:cNvCxnSpPr>
          <p:nvPr/>
        </p:nvCxnSpPr>
        <p:spPr>
          <a:xfrm flipH="1" flipV="1">
            <a:off x="928910" y="2152463"/>
            <a:ext cx="4648514" cy="79664"/>
          </a:xfrm>
          <a:prstGeom prst="straightConnector1">
            <a:avLst/>
          </a:prstGeom>
          <a:ln w="88900">
            <a:solidFill>
              <a:srgbClr val="C55A1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e 15">
            <a:extLst>
              <a:ext uri="{FF2B5EF4-FFF2-40B4-BE49-F238E27FC236}">
                <a16:creationId xmlns:a16="http://schemas.microsoft.com/office/drawing/2014/main" id="{0B9DF847-DBFF-76E2-141D-36A50DB4814C}"/>
              </a:ext>
            </a:extLst>
          </p:cNvPr>
          <p:cNvSpPr/>
          <p:nvPr/>
        </p:nvSpPr>
        <p:spPr>
          <a:xfrm rot="928492">
            <a:off x="5369130" y="1924534"/>
            <a:ext cx="471849" cy="52881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  </a:t>
            </a:r>
          </a:p>
        </p:txBody>
      </p:sp>
      <p:pic>
        <p:nvPicPr>
          <p:cNvPr id="27" name="Image 26" descr="Une image contenant conception&#10;&#10;Le contenu généré par l’IA peut être incorrect.">
            <a:extLst>
              <a:ext uri="{FF2B5EF4-FFF2-40B4-BE49-F238E27FC236}">
                <a16:creationId xmlns:a16="http://schemas.microsoft.com/office/drawing/2014/main" id="{E0D9A335-013C-E855-8207-BEC5FD557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12" y="3029182"/>
            <a:ext cx="5098447" cy="40404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303C89A-C737-611C-3692-F97FA498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720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221EDF0-978E-7A43-AB87-3CE6E08C9E65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modal basis of an end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cavern</a:t>
            </a:r>
            <a:endParaRPr lang="fr-FR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29" y="803271"/>
            <a:ext cx="1827480" cy="137109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468" y="749667"/>
            <a:ext cx="1827480" cy="137109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221" y="773868"/>
            <a:ext cx="1827480" cy="13710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95" y="785500"/>
            <a:ext cx="1827480" cy="137109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520" y="762754"/>
            <a:ext cx="1827480" cy="13710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58" y="720969"/>
            <a:ext cx="1827480" cy="13710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879" y="739724"/>
            <a:ext cx="1827480" cy="13710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774" y="730354"/>
            <a:ext cx="1827480" cy="1371094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40006" y="1874494"/>
            <a:ext cx="747742" cy="406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f1=0Hz</a:t>
            </a:r>
          </a:p>
          <a:p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1689424" y="1911767"/>
            <a:ext cx="1203230" cy="406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f2=1.2Hz</a:t>
            </a:r>
          </a:p>
          <a:p>
            <a:endParaRPr lang="fr-FR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3203152" y="1923956"/>
            <a:ext cx="1191491" cy="406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f3=2.2Hz</a:t>
            </a:r>
          </a:p>
          <a:p>
            <a:endParaRPr lang="fr-FR" sz="1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4740627" y="1916692"/>
            <a:ext cx="1309441" cy="406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f4=4.3Hz</a:t>
            </a:r>
          </a:p>
          <a:p>
            <a:endParaRPr lang="fr-FR" sz="1400" b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6176957" y="1864551"/>
            <a:ext cx="1191491" cy="406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f5=4.8Hz</a:t>
            </a:r>
          </a:p>
          <a:p>
            <a:endParaRPr lang="fr-FR" sz="14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7624101" y="1889228"/>
            <a:ext cx="1191491" cy="406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f6=6.3Hz</a:t>
            </a:r>
          </a:p>
          <a:p>
            <a:endParaRPr lang="fr-FR" sz="14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9117517" y="1890826"/>
            <a:ext cx="1191491" cy="406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f7=6.9Hz</a:t>
            </a:r>
          </a:p>
          <a:p>
            <a:endParaRPr lang="fr-FR" sz="14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10697182" y="1912196"/>
            <a:ext cx="1191491" cy="406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f8=7.1Hz</a:t>
            </a:r>
          </a:p>
          <a:p>
            <a:endParaRPr lang="fr-FR" sz="1400" b="1" dirty="0"/>
          </a:p>
        </p:txBody>
      </p:sp>
      <p:sp>
        <p:nvSpPr>
          <p:cNvPr id="50" name="Rectangle 49"/>
          <p:cNvSpPr/>
          <p:nvPr/>
        </p:nvSpPr>
        <p:spPr>
          <a:xfrm>
            <a:off x="206868" y="5702221"/>
            <a:ext cx="869821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modal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due to the large size of the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cave is supposed airtight and disconnected from the tunnel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sound inside tunnel is ignored, but the acoustic modal density inside is enormous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9FC59218-CE35-BE49-3743-E3171E68F5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4356" y="2359969"/>
            <a:ext cx="7231423" cy="3400411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A325E776-5931-AAFF-9029-901A6E46F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2788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16FC91D-92E3-FF15-FBA5-38004AF68F9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basis for the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fr-FR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02" y="2202912"/>
            <a:ext cx="2720426" cy="20410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30" y="2152649"/>
            <a:ext cx="2720426" cy="20410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999" y="2152649"/>
            <a:ext cx="2720426" cy="20410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139" y="2152649"/>
            <a:ext cx="2720426" cy="20410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734" y="124101"/>
            <a:ext cx="4320235" cy="324131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42" y="3983686"/>
            <a:ext cx="2821118" cy="21165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58" y="3940266"/>
            <a:ext cx="2821118" cy="211658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90" y="3983686"/>
            <a:ext cx="2821118" cy="211658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794" y="3983686"/>
            <a:ext cx="2821118" cy="211658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135006" y="3639527"/>
            <a:ext cx="962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f1=0Hz</a:t>
            </a:r>
          </a:p>
          <a:p>
            <a:endParaRPr lang="fr-FR" sz="1400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4127181" y="3678656"/>
            <a:ext cx="1548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f2=1.2Hz</a:t>
            </a:r>
          </a:p>
          <a:p>
            <a:endParaRPr lang="fr-FR" sz="1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933592" y="3669590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f3=2.2Hz</a:t>
            </a:r>
          </a:p>
          <a:p>
            <a:endParaRPr lang="fr-FR" sz="1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0055927" y="3686682"/>
            <a:ext cx="1684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f4=4.3Hz</a:t>
            </a:r>
          </a:p>
          <a:p>
            <a:endParaRPr lang="fr-FR" sz="1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1086270" y="5458085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f5=4.8Hz</a:t>
            </a:r>
          </a:p>
          <a:p>
            <a:endParaRPr lang="fr-FR" sz="1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142286" y="5458085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f6=6.3Hz</a:t>
            </a:r>
          </a:p>
          <a:p>
            <a:endParaRPr lang="fr-FR" sz="14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7064835" y="5484637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f7=6.9Hz</a:t>
            </a:r>
          </a:p>
          <a:p>
            <a:endParaRPr lang="fr-FR" sz="14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0131812" y="5484682"/>
            <a:ext cx="153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f8=7.1Hz</a:t>
            </a:r>
          </a:p>
          <a:p>
            <a:endParaRPr lang="fr-FR" sz="1400" b="1" dirty="0"/>
          </a:p>
        </p:txBody>
      </p:sp>
      <p:sp>
        <p:nvSpPr>
          <p:cNvPr id="22" name="Rectangle 21"/>
          <p:cNvSpPr/>
          <p:nvPr/>
        </p:nvSpPr>
        <p:spPr>
          <a:xfrm>
            <a:off x="149258" y="6353855"/>
            <a:ext cx="9663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Numerous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longitudinal modes =&gt; 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of the NN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mostly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laser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direction</a:t>
            </a:r>
          </a:p>
        </p:txBody>
      </p:sp>
      <p:sp>
        <p:nvSpPr>
          <p:cNvPr id="19" name="Espace réservé du numéro de diapositive 18">
            <a:extLst>
              <a:ext uri="{FF2B5EF4-FFF2-40B4-BE49-F238E27FC236}">
                <a16:creationId xmlns:a16="http://schemas.microsoft.com/office/drawing/2014/main" id="{A7170DD8-2C3B-122C-A68A-76A391260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239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16FC91D-92E3-FF15-FBA5-38004AF68F9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endParaRPr lang="fr-FR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2181223-34B9-B5CE-B5EE-476C916AD86F}"/>
                  </a:ext>
                </a:extLst>
              </p:cNvPr>
              <p:cNvSpPr txBox="1"/>
              <p:nvPr/>
            </p:nvSpPr>
            <p:spPr>
              <a:xfrm>
                <a:off x="7333399" y="1459439"/>
                <a:ext cx="3792070" cy="1201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Azimut Angle 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atan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𝑔𝑦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𝑔𝑥</m:t>
                        </m:r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/>
              </a:p>
              <a:p>
                <a:endParaRPr lang="fr-FR" dirty="0"/>
              </a:p>
              <a:p>
                <a:r>
                  <a:rPr lang="fr-FR" dirty="0" err="1"/>
                  <a:t>Elevation</a:t>
                </a:r>
                <a:r>
                  <a:rPr lang="fr-FR" dirty="0"/>
                  <a:t> Angle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b="0" i="0" smtClean="0">
                        <a:latin typeface="Cambria Math" panose="02040503050406030204" pitchFamily="18" charset="0"/>
                      </a:rPr>
                      <m:t>atan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𝑔𝑧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  <m:sSup>
                              <m:sSupPr>
                                <m:ctrlP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fr-F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lang="fr-FR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C2181223-34B9-B5CE-B5EE-476C916AD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399" y="1459439"/>
                <a:ext cx="3792070" cy="1201291"/>
              </a:xfrm>
              <a:prstGeom prst="rect">
                <a:avLst/>
              </a:prstGeom>
              <a:blipFill>
                <a:blip r:embed="rId2"/>
                <a:stretch>
                  <a:fillRect l="-14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e 49">
            <a:extLst>
              <a:ext uri="{FF2B5EF4-FFF2-40B4-BE49-F238E27FC236}">
                <a16:creationId xmlns:a16="http://schemas.microsoft.com/office/drawing/2014/main" id="{71E9F543-EC26-343A-053B-315EEC221B10}"/>
              </a:ext>
            </a:extLst>
          </p:cNvPr>
          <p:cNvGrpSpPr/>
          <p:nvPr/>
        </p:nvGrpSpPr>
        <p:grpSpPr>
          <a:xfrm>
            <a:off x="543208" y="-384765"/>
            <a:ext cx="6128042" cy="4546872"/>
            <a:chOff x="-494085" y="-129197"/>
            <a:chExt cx="7283493" cy="5404192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198C358F-BE69-831A-59EB-F082E292D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94085" y="-129197"/>
              <a:ext cx="7203049" cy="5404192"/>
            </a:xfrm>
            <a:prstGeom prst="rect">
              <a:avLst/>
            </a:prstGeom>
          </p:spPr>
        </p:pic>
        <p:grpSp>
          <p:nvGrpSpPr>
            <p:cNvPr id="26" name="Groupe 25">
              <a:extLst>
                <a:ext uri="{FF2B5EF4-FFF2-40B4-BE49-F238E27FC236}">
                  <a16:creationId xmlns:a16="http://schemas.microsoft.com/office/drawing/2014/main" id="{92181A96-2D63-B605-7FC2-8A5A465895E1}"/>
                </a:ext>
              </a:extLst>
            </p:cNvPr>
            <p:cNvGrpSpPr/>
            <p:nvPr/>
          </p:nvGrpSpPr>
          <p:grpSpPr>
            <a:xfrm>
              <a:off x="556488" y="1587725"/>
              <a:ext cx="6232920" cy="1970348"/>
              <a:chOff x="-403786" y="3051618"/>
              <a:chExt cx="6470649" cy="2045498"/>
            </a:xfrm>
          </p:grpSpPr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97DC00B7-98FF-3E20-5943-DC3D0DB5A38B}"/>
                  </a:ext>
                </a:extLst>
              </p:cNvPr>
              <p:cNvGrpSpPr/>
              <p:nvPr/>
            </p:nvGrpSpPr>
            <p:grpSpPr>
              <a:xfrm>
                <a:off x="885666" y="3051618"/>
                <a:ext cx="4169992" cy="2045498"/>
                <a:chOff x="1692490" y="3890805"/>
                <a:chExt cx="1354216" cy="664281"/>
              </a:xfrm>
            </p:grpSpPr>
            <p:cxnSp>
              <p:nvCxnSpPr>
                <p:cNvPr id="39" name="Connecteur droit avec flèche 38">
                  <a:extLst>
                    <a:ext uri="{FF2B5EF4-FFF2-40B4-BE49-F238E27FC236}">
                      <a16:creationId xmlns:a16="http://schemas.microsoft.com/office/drawing/2014/main" id="{FAD0FB8F-D8EB-857D-6B4A-19DB2458C06D}"/>
                    </a:ext>
                  </a:extLst>
                </p:cNvPr>
                <p:cNvCxnSpPr>
                  <a:cxnSpLocks/>
                  <a:endCxn id="43" idx="3"/>
                </p:cNvCxnSpPr>
                <p:nvPr/>
              </p:nvCxnSpPr>
              <p:spPr>
                <a:xfrm flipV="1">
                  <a:off x="2193813" y="4214403"/>
                  <a:ext cx="496579" cy="214535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avec flèche 39">
                  <a:extLst>
                    <a:ext uri="{FF2B5EF4-FFF2-40B4-BE49-F238E27FC236}">
                      <a16:creationId xmlns:a16="http://schemas.microsoft.com/office/drawing/2014/main" id="{CFED44E6-D4FD-2F0E-492C-399734D094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703294" y="4159871"/>
                  <a:ext cx="490519" cy="26906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avec flèche 40">
                  <a:extLst>
                    <a:ext uri="{FF2B5EF4-FFF2-40B4-BE49-F238E27FC236}">
                      <a16:creationId xmlns:a16="http://schemas.microsoft.com/office/drawing/2014/main" id="{1832B1F1-5540-F44E-FD5C-6CF7B1830D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93813" y="3890805"/>
                  <a:ext cx="0" cy="53813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21AEE3B8-2A2D-BBEE-A563-2E5A9A738BB4}"/>
                    </a:ext>
                  </a:extLst>
                </p:cNvPr>
                <p:cNvSpPr txBox="1"/>
                <p:nvPr/>
              </p:nvSpPr>
              <p:spPr>
                <a:xfrm>
                  <a:off x="1692490" y="4238150"/>
                  <a:ext cx="48577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y</a:t>
                  </a: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687F9E9C-7F2E-B781-4FDD-CDD65535F79E}"/>
                    </a:ext>
                  </a:extLst>
                </p:cNvPr>
                <p:cNvSpPr txBox="1"/>
                <p:nvPr/>
              </p:nvSpPr>
              <p:spPr>
                <a:xfrm>
                  <a:off x="2204617" y="4060514"/>
                  <a:ext cx="48577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z</a:t>
                  </a: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F16AF9F0-3853-C743-E0AE-667ACA38BAD5}"/>
                    </a:ext>
                  </a:extLst>
                </p:cNvPr>
                <p:cNvSpPr txBox="1"/>
                <p:nvPr/>
              </p:nvSpPr>
              <p:spPr>
                <a:xfrm>
                  <a:off x="2560931" y="4247309"/>
                  <a:ext cx="485775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x</a:t>
                  </a:r>
                </a:p>
              </p:txBody>
            </p:sp>
          </p:grpSp>
          <p:cxnSp>
            <p:nvCxnSpPr>
              <p:cNvPr id="28" name="Connecteur droit avec flèche 27">
                <a:extLst>
                  <a:ext uri="{FF2B5EF4-FFF2-40B4-BE49-F238E27FC236}">
                    <a16:creationId xmlns:a16="http://schemas.microsoft.com/office/drawing/2014/main" id="{7999FF45-B167-5871-C89F-9ECB5DEC14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29373" y="3401997"/>
                <a:ext cx="493121" cy="130667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ZoneTexte 28">
                    <a:extLst>
                      <a:ext uri="{FF2B5EF4-FFF2-40B4-BE49-F238E27FC236}">
                        <a16:creationId xmlns:a16="http://schemas.microsoft.com/office/drawing/2014/main" id="{18FFBC69-0903-5833-1C9C-98F35A22F83B}"/>
                      </a:ext>
                    </a:extLst>
                  </p:cNvPr>
                  <p:cNvSpPr txBox="1"/>
                  <p:nvPr/>
                </p:nvSpPr>
                <p:spPr>
                  <a:xfrm>
                    <a:off x="-289112" y="3130883"/>
                    <a:ext cx="6127376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acc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63" name="ZoneTexte 62">
                    <a:extLst>
                      <a:ext uri="{FF2B5EF4-FFF2-40B4-BE49-F238E27FC236}">
                        <a16:creationId xmlns:a16="http://schemas.microsoft.com/office/drawing/2014/main" id="{3029D6A6-1088-9E67-7605-90B02DCAD44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289112" y="3130883"/>
                    <a:ext cx="6127376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t="-16129" b="-67742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0" name="Connecteur droit 29">
                <a:extLst>
                  <a:ext uri="{FF2B5EF4-FFF2-40B4-BE49-F238E27FC236}">
                    <a16:creationId xmlns:a16="http://schemas.microsoft.com/office/drawing/2014/main" id="{E822721E-1CE0-6DB4-2C14-0FEC4E91E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22494" y="3429000"/>
                <a:ext cx="8965" cy="83820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Arc 32">
                <a:extLst>
                  <a:ext uri="{FF2B5EF4-FFF2-40B4-BE49-F238E27FC236}">
                    <a16:creationId xmlns:a16="http://schemas.microsoft.com/office/drawing/2014/main" id="{137F00FC-0333-0C6D-61B9-1B9EE51D257C}"/>
                  </a:ext>
                </a:extLst>
              </p:cNvPr>
              <p:cNvSpPr/>
              <p:nvPr/>
            </p:nvSpPr>
            <p:spPr>
              <a:xfrm rot="432883">
                <a:off x="2686959" y="4366439"/>
                <a:ext cx="211363" cy="261246"/>
              </a:xfrm>
              <a:prstGeom prst="arc">
                <a:avLst/>
              </a:prstGeom>
              <a:ln w="28575">
                <a:solidFill>
                  <a:srgbClr val="49ED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1" name="Connecteur droit avec flèche 30">
                <a:extLst>
                  <a:ext uri="{FF2B5EF4-FFF2-40B4-BE49-F238E27FC236}">
                    <a16:creationId xmlns:a16="http://schemas.microsoft.com/office/drawing/2014/main" id="{770A451E-6EFB-1382-6D81-17BDADBA8A4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38400" y="4267200"/>
                <a:ext cx="484092" cy="43927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9353BDEF-0440-459D-60F6-08C0DA1EE6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51530" y="4240383"/>
                <a:ext cx="782197" cy="331618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50DBC05D-9DEA-8381-3216-A2EE90A43634}"/>
                  </a:ext>
                </a:extLst>
              </p:cNvPr>
              <p:cNvSpPr/>
              <p:nvPr/>
            </p:nvSpPr>
            <p:spPr>
              <a:xfrm>
                <a:off x="2471642" y="4357843"/>
                <a:ext cx="211363" cy="261246"/>
              </a:xfrm>
              <a:prstGeom prst="arc">
                <a:avLst/>
              </a:prstGeom>
              <a:ln w="28575">
                <a:solidFill>
                  <a:srgbClr val="49ED5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2133E2A4-C55E-CC11-0BF3-393A7FBC3D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22493" y="4247534"/>
                <a:ext cx="242078" cy="155203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ZoneTexte 35">
                    <a:extLst>
                      <a:ext uri="{FF2B5EF4-FFF2-40B4-BE49-F238E27FC236}">
                        <a16:creationId xmlns:a16="http://schemas.microsoft.com/office/drawing/2014/main" id="{5F38F05A-664B-6C4B-0CBF-DAECC928FA24}"/>
                      </a:ext>
                    </a:extLst>
                  </p:cNvPr>
                  <p:cNvSpPr txBox="1"/>
                  <p:nvPr/>
                </p:nvSpPr>
                <p:spPr>
                  <a:xfrm>
                    <a:off x="-172571" y="4435118"/>
                    <a:ext cx="6239434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70" name="ZoneTexte 69">
                    <a:extLst>
                      <a:ext uri="{FF2B5EF4-FFF2-40B4-BE49-F238E27FC236}">
                        <a16:creationId xmlns:a16="http://schemas.microsoft.com/office/drawing/2014/main" id="{58E8E842-B5A7-BE22-78BA-D94D2E7744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172571" y="4435118"/>
                    <a:ext cx="6239434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43750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ZoneTexte 36">
                    <a:extLst>
                      <a:ext uri="{FF2B5EF4-FFF2-40B4-BE49-F238E27FC236}">
                        <a16:creationId xmlns:a16="http://schemas.microsoft.com/office/drawing/2014/main" id="{26402F59-E309-FA7A-0FF9-BA0A09BE3CD3}"/>
                      </a:ext>
                    </a:extLst>
                  </p:cNvPr>
                  <p:cNvSpPr txBox="1"/>
                  <p:nvPr/>
                </p:nvSpPr>
                <p:spPr>
                  <a:xfrm>
                    <a:off x="-403786" y="4059422"/>
                    <a:ext cx="6242050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oMath>
                      </m:oMathPara>
                    </a14:m>
                    <a:endParaRPr lang="fr-FR" dirty="0"/>
                  </a:p>
                </p:txBody>
              </p:sp>
            </mc:Choice>
            <mc:Fallback xmlns="">
              <p:sp>
                <p:nvSpPr>
                  <p:cNvPr id="71" name="ZoneTexte 70">
                    <a:extLst>
                      <a:ext uri="{FF2B5EF4-FFF2-40B4-BE49-F238E27FC236}">
                        <a16:creationId xmlns:a16="http://schemas.microsoft.com/office/drawing/2014/main" id="{F56BF8A1-3513-6511-3A45-E51F15D3F7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403786" y="4059422"/>
                    <a:ext cx="6242050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71875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Connecteur droit 37">
                <a:extLst>
                  <a:ext uri="{FF2B5EF4-FFF2-40B4-BE49-F238E27FC236}">
                    <a16:creationId xmlns:a16="http://schemas.microsoft.com/office/drawing/2014/main" id="{6290C733-65DB-36C5-9EEE-7C6910F690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38400" y="3412969"/>
                <a:ext cx="484093" cy="330503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2" name="Image 51">
            <a:extLst>
              <a:ext uri="{FF2B5EF4-FFF2-40B4-BE49-F238E27FC236}">
                <a16:creationId xmlns:a16="http://schemas.microsoft.com/office/drawing/2014/main" id="{4737EE31-EA7C-51E6-5BF0-4125B633C2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2458" y="3693214"/>
            <a:ext cx="5533867" cy="2845698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74456331-57C3-CA94-E382-E16DF95DEE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8030" y="3518922"/>
            <a:ext cx="3105140" cy="301999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9F6D67B-8FB0-4745-E6F0-191DBD7D4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1699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16FC91D-92E3-FF15-FBA5-38004AF68F9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filtering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endParaRPr lang="fr-FR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FFF8B6-C47D-A517-973F-6FF36571D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288" y="3138501"/>
            <a:ext cx="7231423" cy="3400411"/>
          </a:xfrm>
          <a:prstGeom prst="rect">
            <a:avLst/>
          </a:prstGeom>
        </p:spPr>
      </p:pic>
      <p:pic>
        <p:nvPicPr>
          <p:cNvPr id="4" name="Image 3" descr="Une image contenant capture d’écran, nuit&#10;&#10;Le contenu généré par l’IA peut être incorrect.">
            <a:extLst>
              <a:ext uri="{FF2B5EF4-FFF2-40B4-BE49-F238E27FC236}">
                <a16:creationId xmlns:a16="http://schemas.microsoft.com/office/drawing/2014/main" id="{BD090E81-0BFB-2822-C2BD-7B2E71065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88" y="861419"/>
            <a:ext cx="2157513" cy="1618705"/>
          </a:xfrm>
          <a:prstGeom prst="rect">
            <a:avLst/>
          </a:prstGeom>
        </p:spPr>
      </p:pic>
      <p:pic>
        <p:nvPicPr>
          <p:cNvPr id="5" name="Image 4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A60A3EF8-74AB-B11A-5722-DF911CAEA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37" y="861419"/>
            <a:ext cx="2157513" cy="1618705"/>
          </a:xfrm>
          <a:prstGeom prst="rect">
            <a:avLst/>
          </a:prstGeom>
        </p:spPr>
      </p:pic>
      <p:pic>
        <p:nvPicPr>
          <p:cNvPr id="6" name="Image 5" descr="Une image contenant capture d’écran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id="{BECBC814-73AA-AED7-3CF1-C4CD63D1C9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86" y="861418"/>
            <a:ext cx="2157514" cy="1618706"/>
          </a:xfrm>
          <a:prstGeom prst="rect">
            <a:avLst/>
          </a:prstGeom>
        </p:spPr>
      </p:pic>
      <p:pic>
        <p:nvPicPr>
          <p:cNvPr id="7" name="Image 6" descr="Une image contenant capture d’écran, Caractère coloré, art&#10;&#10;Le contenu généré par l’IA peut être incorrect.">
            <a:extLst>
              <a:ext uri="{FF2B5EF4-FFF2-40B4-BE49-F238E27FC236}">
                <a16:creationId xmlns:a16="http://schemas.microsoft.com/office/drawing/2014/main" id="{AA4F34CC-D167-DA42-550E-8DA79F6E75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36" y="861419"/>
            <a:ext cx="2157513" cy="1618705"/>
          </a:xfrm>
          <a:prstGeom prst="rect">
            <a:avLst/>
          </a:prstGeom>
        </p:spPr>
      </p:pic>
      <p:pic>
        <p:nvPicPr>
          <p:cNvPr id="8" name="Image 7" descr="Une image contenant capture d’écran, art, bâtiment&#10;&#10;Le contenu généré par l’IA peut être incorrect.">
            <a:extLst>
              <a:ext uri="{FF2B5EF4-FFF2-40B4-BE49-F238E27FC236}">
                <a16:creationId xmlns:a16="http://schemas.microsoft.com/office/drawing/2014/main" id="{246F3276-1258-8DC7-DE72-124FBB60E3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022" y="890271"/>
            <a:ext cx="2157513" cy="161870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92EE781-11B7-9AC1-EBDC-726DE21B16A9}"/>
              </a:ext>
            </a:extLst>
          </p:cNvPr>
          <p:cNvSpPr txBox="1"/>
          <p:nvPr/>
        </p:nvSpPr>
        <p:spPr>
          <a:xfrm>
            <a:off x="1564714" y="2134468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4,88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BC0D62-611D-05C1-093E-EB44663ECD12}"/>
              </a:ext>
            </a:extLst>
          </p:cNvPr>
          <p:cNvSpPr txBox="1"/>
          <p:nvPr/>
        </p:nvSpPr>
        <p:spPr>
          <a:xfrm>
            <a:off x="3606307" y="2134468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6,38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9C51BFC-453A-EECA-40D2-F78639A7AE40}"/>
              </a:ext>
            </a:extLst>
          </p:cNvPr>
          <p:cNvSpPr txBox="1"/>
          <p:nvPr/>
        </p:nvSpPr>
        <p:spPr>
          <a:xfrm>
            <a:off x="5647900" y="2134468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6,99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142DBA1-2766-B07E-0EF8-6173D7144B64}"/>
              </a:ext>
            </a:extLst>
          </p:cNvPr>
          <p:cNvSpPr txBox="1"/>
          <p:nvPr/>
        </p:nvSpPr>
        <p:spPr>
          <a:xfrm>
            <a:off x="7689493" y="2134468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7,18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E814007-9632-8235-F0AB-D86AD2CA9A91}"/>
              </a:ext>
            </a:extLst>
          </p:cNvPr>
          <p:cNvSpPr txBox="1"/>
          <p:nvPr/>
        </p:nvSpPr>
        <p:spPr>
          <a:xfrm>
            <a:off x="9586619" y="2134468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9,26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95E621E-602C-69D3-673F-28FFEB495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955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25DFAB-4398-2336-61BB-0980E384AC4B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NN of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outlets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positions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B196510-0715-169E-C787-828435F9AC22}"/>
              </a:ext>
            </a:extLst>
          </p:cNvPr>
          <p:cNvGrpSpPr/>
          <p:nvPr/>
        </p:nvGrpSpPr>
        <p:grpSpPr>
          <a:xfrm>
            <a:off x="-519154" y="1845851"/>
            <a:ext cx="4071252" cy="3054515"/>
            <a:chOff x="18057459" y="27651822"/>
            <a:chExt cx="4019404" cy="3015616"/>
          </a:xfrm>
        </p:grpSpPr>
        <p:pic>
          <p:nvPicPr>
            <p:cNvPr id="5" name="Image 4" descr="Une image contenant obscurité, noir, nuit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5FD04358-433E-9DF6-7C0A-2F0629542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57459" y="27651822"/>
              <a:ext cx="4019404" cy="3015616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187CDE4-734C-995D-B213-3AAF25383F2A}"/>
                </a:ext>
              </a:extLst>
            </p:cNvPr>
            <p:cNvSpPr txBox="1"/>
            <p:nvPr/>
          </p:nvSpPr>
          <p:spPr>
            <a:xfrm>
              <a:off x="18963114" y="29823310"/>
              <a:ext cx="2791123" cy="364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Configuration 1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59546" y="1039999"/>
            <a:ext cx="52459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Virgo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sources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ET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cavern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2 configurations for the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outlets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1F70EEB7-8342-9470-676B-075F033ACA61}"/>
              </a:ext>
            </a:extLst>
          </p:cNvPr>
          <p:cNvGrpSpPr/>
          <p:nvPr/>
        </p:nvGrpSpPr>
        <p:grpSpPr>
          <a:xfrm>
            <a:off x="-251676" y="3762376"/>
            <a:ext cx="4064218" cy="3049240"/>
            <a:chOff x="29379792" y="27652229"/>
            <a:chExt cx="2846955" cy="2135970"/>
          </a:xfrm>
        </p:grpSpPr>
        <p:pic>
          <p:nvPicPr>
            <p:cNvPr id="8" name="Image 7" descr="Une image contenant obscurité, noir, capture d’écran, nuit&#10;&#10;Le contenu généré par l’IA peut être incorrect.">
              <a:extLst>
                <a:ext uri="{FF2B5EF4-FFF2-40B4-BE49-F238E27FC236}">
                  <a16:creationId xmlns:a16="http://schemas.microsoft.com/office/drawing/2014/main" id="{37CF396B-7D4F-1C15-7412-86A9257ED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79792" y="27652229"/>
              <a:ext cx="2846955" cy="213597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574DBDA-6BA5-B3AA-6A7F-CBB14A4EC882}"/>
                </a:ext>
              </a:extLst>
            </p:cNvPr>
            <p:cNvSpPr txBox="1"/>
            <p:nvPr/>
          </p:nvSpPr>
          <p:spPr>
            <a:xfrm>
              <a:off x="30058757" y="29156448"/>
              <a:ext cx="1904340" cy="25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Configuration 2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104775" y="2723711"/>
            <a:ext cx="1009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fr-FR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endParaRPr lang="fr-FR" sz="11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1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11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outlets</a:t>
            </a:r>
            <a:endParaRPr lang="fr-FR" sz="1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30656" y="2514667"/>
            <a:ext cx="43492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design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</a:t>
            </a:r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E5D5FCEE-E994-F656-9532-9154B35AE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386" y="2923068"/>
            <a:ext cx="8392357" cy="3807459"/>
          </a:xfrm>
          <a:prstGeom prst="rect">
            <a:avLst/>
          </a:prstGeom>
        </p:spPr>
      </p:pic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85F3B2B7-DCCF-42DD-93F4-9E0E9C82F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7151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CE8F3C-179B-6A73-81B5-62968979C977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NN of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absorption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2AB7D1C-5ED6-63C2-1AB0-E53F917F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385" y="2928689"/>
            <a:ext cx="8392357" cy="380745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3464927-5FD6-FD5B-0B39-1ED76E784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2149398"/>
            <a:ext cx="1981201" cy="148635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AF1F570-E606-5D16-AAB7-814E07FEB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6" y="4138548"/>
            <a:ext cx="1621284" cy="15300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121E410-E16E-CB63-C6E7-939813600949}"/>
              </a:ext>
            </a:extLst>
          </p:cNvPr>
          <p:cNvSpPr/>
          <p:nvPr/>
        </p:nvSpPr>
        <p:spPr>
          <a:xfrm>
            <a:off x="259546" y="1039999"/>
            <a:ext cx="7246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absorption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practice,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absorption at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3FFB051-0EB8-E4D4-1A57-C88CD4B41B48}"/>
              </a:ext>
            </a:extLst>
          </p:cNvPr>
          <p:cNvSpPr txBox="1"/>
          <p:nvPr/>
        </p:nvSpPr>
        <p:spPr>
          <a:xfrm>
            <a:off x="665732" y="3635752"/>
            <a:ext cx="2114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Melamine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foam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1EF16D-1A8F-4926-05B6-C275D01CB5B9}"/>
              </a:ext>
            </a:extLst>
          </p:cNvPr>
          <p:cNvSpPr/>
          <p:nvPr/>
        </p:nvSpPr>
        <p:spPr>
          <a:xfrm>
            <a:off x="1141053" y="5646730"/>
            <a:ext cx="1163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Wiremesh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5D2949-C32E-888E-CD42-8412F6DE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134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CE8F3C-179B-6A73-81B5-62968979C977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NN of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fan rotation speed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AE66DB9-71C8-921D-19A1-10AE8014CB66}"/>
              </a:ext>
            </a:extLst>
          </p:cNvPr>
          <p:cNvGrpSpPr/>
          <p:nvPr/>
        </p:nvGrpSpPr>
        <p:grpSpPr>
          <a:xfrm>
            <a:off x="741095" y="3674420"/>
            <a:ext cx="2175270" cy="1626898"/>
            <a:chOff x="16910334" y="29511512"/>
            <a:chExt cx="2175270" cy="162689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D5D4C06-CC48-F4B7-44A5-834ACD2D8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201564" y="29511512"/>
              <a:ext cx="1341579" cy="1341579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B14EE4F-E364-4CDD-DC6A-91FB2C565E1E}"/>
                </a:ext>
              </a:extLst>
            </p:cNvPr>
            <p:cNvSpPr txBox="1"/>
            <p:nvPr/>
          </p:nvSpPr>
          <p:spPr>
            <a:xfrm>
              <a:off x="16910334" y="30799856"/>
              <a:ext cx="21752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Air flow variation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59546" y="1039999"/>
            <a:ext cx="80602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fan rotation speed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influent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 noise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(power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for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Virgo’s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 amplitude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 x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Virgo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x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Virgo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maximum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threshold</a:t>
            </a:r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8DA3D4F-B730-9F6D-8596-CCD55F910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385" y="2921352"/>
            <a:ext cx="8392357" cy="3807459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49EC3E-B99B-CBD7-CEC7-0AE35CABF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538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FA615D-9062-072A-02B1-F1ABCCA9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2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A3AA1A-AF45-C6C1-8C6F-7D8C39A71F38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Gravitational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3BF93B0-34AD-A549-2234-A0171AA78608}"/>
              </a:ext>
            </a:extLst>
          </p:cNvPr>
          <p:cNvGrpSpPr/>
          <p:nvPr/>
        </p:nvGrpSpPr>
        <p:grpSpPr>
          <a:xfrm>
            <a:off x="1392560" y="1169613"/>
            <a:ext cx="4703440" cy="3227773"/>
            <a:chOff x="4933949" y="3083223"/>
            <a:chExt cx="4790467" cy="3287498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8203AD89-A229-BC9E-9DBA-9EB25C8993E0}"/>
                </a:ext>
              </a:extLst>
            </p:cNvPr>
            <p:cNvGrpSpPr/>
            <p:nvPr/>
          </p:nvGrpSpPr>
          <p:grpSpPr>
            <a:xfrm>
              <a:off x="4933949" y="3083223"/>
              <a:ext cx="4790467" cy="3287498"/>
              <a:chOff x="4933949" y="3083223"/>
              <a:chExt cx="4790467" cy="3287498"/>
            </a:xfrm>
          </p:grpSpPr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AC35E8DD-78E3-53A6-360A-BB46447870D8}"/>
                  </a:ext>
                </a:extLst>
              </p:cNvPr>
              <p:cNvGrpSpPr/>
              <p:nvPr/>
            </p:nvGrpSpPr>
            <p:grpSpPr>
              <a:xfrm>
                <a:off x="5101893" y="3605977"/>
                <a:ext cx="4083715" cy="2439118"/>
                <a:chOff x="5101893" y="3605977"/>
                <a:chExt cx="4083715" cy="2439118"/>
              </a:xfrm>
            </p:grpSpPr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id="{3D302B25-8BFA-BAA0-A7F1-D273A31E08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 bwMode="auto">
                <a:xfrm>
                  <a:off x="5101893" y="3605977"/>
                  <a:ext cx="4083715" cy="2439118"/>
                </a:xfrm>
                <a:prstGeom prst="rect">
                  <a:avLst/>
                </a:prstGeom>
              </p:spPr>
            </p:pic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07A55E7-7AB6-911B-D667-D3B09BA4204E}"/>
                    </a:ext>
                  </a:extLst>
                </p:cNvPr>
                <p:cNvSpPr/>
                <p:nvPr/>
              </p:nvSpPr>
              <p:spPr>
                <a:xfrm>
                  <a:off x="7553325" y="3605977"/>
                  <a:ext cx="1632283" cy="9564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A33A3DF-1656-D50C-FDB6-4A9BDE4F9CA4}"/>
                  </a:ext>
                </a:extLst>
              </p:cNvPr>
              <p:cNvSpPr/>
              <p:nvPr/>
            </p:nvSpPr>
            <p:spPr>
              <a:xfrm>
                <a:off x="6638925" y="4312226"/>
                <a:ext cx="828675" cy="500497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Radiation pressure fluctuation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7A25F98-7A8A-D5CC-5577-9FD9D6C7D599}"/>
                  </a:ext>
                </a:extLst>
              </p:cNvPr>
              <p:cNvSpPr/>
              <p:nvPr/>
            </p:nvSpPr>
            <p:spPr>
              <a:xfrm>
                <a:off x="4933949" y="3684285"/>
                <a:ext cx="1078194" cy="373365"/>
              </a:xfrm>
              <a:prstGeom prst="rect">
                <a:avLst/>
              </a:prstGeom>
              <a:solidFill>
                <a:srgbClr val="625F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Suspension Thermal noise  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F9C7E26-8F73-DAEB-FF2D-3C646D62BEF6}"/>
                  </a:ext>
                </a:extLst>
              </p:cNvPr>
              <p:cNvSpPr/>
              <p:nvPr/>
            </p:nvSpPr>
            <p:spPr>
              <a:xfrm>
                <a:off x="8448674" y="5544598"/>
                <a:ext cx="1257300" cy="23707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Seismic</a:t>
                </a:r>
                <a:r>
                  <a:rPr lang="fr-FR" sz="1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noise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5CF81D-4B26-AC35-C3D6-7FF82A08624D}"/>
                  </a:ext>
                </a:extLst>
              </p:cNvPr>
              <p:cNvSpPr/>
              <p:nvPr/>
            </p:nvSpPr>
            <p:spPr>
              <a:xfrm>
                <a:off x="8467115" y="5821189"/>
                <a:ext cx="1257301" cy="237077"/>
              </a:xfrm>
              <a:prstGeom prst="rect">
                <a:avLst/>
              </a:prstGeom>
              <a:solidFill>
                <a:srgbClr val="67DB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Newtonian</a:t>
                </a:r>
                <a:r>
                  <a:rPr lang="fr-FR" sz="1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noise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3D45BCD-7F40-9B6D-88D6-8893175125EA}"/>
                  </a:ext>
                </a:extLst>
              </p:cNvPr>
              <p:cNvSpPr/>
              <p:nvPr/>
            </p:nvSpPr>
            <p:spPr>
              <a:xfrm>
                <a:off x="6761609" y="5518972"/>
                <a:ext cx="914400" cy="237077"/>
              </a:xfrm>
              <a:prstGeom prst="rect">
                <a:avLst/>
              </a:prstGeom>
              <a:solidFill>
                <a:srgbClr val="CCFC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Residual</a:t>
                </a:r>
                <a:r>
                  <a:rPr lang="fr-FR" sz="1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1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gas</a:t>
                </a:r>
                <a:endParaRPr lang="fr-FR" sz="11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91AB751-4B9B-1F8F-7B36-D93E9B5AF428}"/>
                  </a:ext>
                </a:extLst>
              </p:cNvPr>
              <p:cNvSpPr/>
              <p:nvPr/>
            </p:nvSpPr>
            <p:spPr>
              <a:xfrm>
                <a:off x="5965702" y="5174387"/>
                <a:ext cx="914400" cy="237077"/>
              </a:xfrm>
              <a:prstGeom prst="rect">
                <a:avLst/>
              </a:prstGeom>
              <a:solidFill>
                <a:srgbClr val="FFF7A6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Diffuse light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E7856D7-EBBF-29B9-279F-88A601601322}"/>
                  </a:ext>
                </a:extLst>
              </p:cNvPr>
              <p:cNvSpPr/>
              <p:nvPr/>
            </p:nvSpPr>
            <p:spPr>
              <a:xfrm>
                <a:off x="6761609" y="6040515"/>
                <a:ext cx="914400" cy="330206"/>
              </a:xfrm>
              <a:prstGeom prst="rect">
                <a:avLst/>
              </a:prstGeom>
              <a:solidFill>
                <a:srgbClr val="B039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Quantum noise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50D4149-C0DF-A7A9-35A7-3FA3617DAC00}"/>
                  </a:ext>
                </a:extLst>
              </p:cNvPr>
              <p:cNvSpPr/>
              <p:nvPr/>
            </p:nvSpPr>
            <p:spPr>
              <a:xfrm>
                <a:off x="6803238" y="3399054"/>
                <a:ext cx="1078194" cy="373365"/>
              </a:xfrm>
              <a:prstGeom prst="rect">
                <a:avLst/>
              </a:prstGeom>
              <a:solidFill>
                <a:srgbClr val="F8CA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Substract</a:t>
                </a:r>
                <a:r>
                  <a:rPr lang="fr-FR" sz="1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1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brownian</a:t>
                </a:r>
                <a:r>
                  <a:rPr lang="fr-FR" sz="1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noise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92FCE3E-C61E-8931-2B19-E02077FD4D1A}"/>
                  </a:ext>
                </a:extLst>
              </p:cNvPr>
              <p:cNvSpPr/>
              <p:nvPr/>
            </p:nvSpPr>
            <p:spPr>
              <a:xfrm>
                <a:off x="5560731" y="3083223"/>
                <a:ext cx="1078194" cy="509583"/>
              </a:xfrm>
              <a:prstGeom prst="rect">
                <a:avLst/>
              </a:prstGeom>
              <a:solidFill>
                <a:srgbClr val="39F2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Coating</a:t>
                </a:r>
                <a:r>
                  <a:rPr lang="fr-FR" sz="1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1100" dirty="0" err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thermo-optic</a:t>
                </a:r>
                <a:r>
                  <a:rPr lang="fr-FR" sz="11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noise</a:t>
                </a:r>
              </a:p>
            </p:txBody>
          </p:sp>
        </p:grp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166F18BD-D0BD-94EA-CD4F-1A8E22E65809}"/>
                </a:ext>
              </a:extLst>
            </p:cNvPr>
            <p:cNvCxnSpPr/>
            <p:nvPr/>
          </p:nvCxnSpPr>
          <p:spPr>
            <a:xfrm flipH="1">
              <a:off x="6638925" y="3684285"/>
              <a:ext cx="241177" cy="2400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AF8C2B61-8D5B-5F13-E8D3-7CEA7E5FDA4D}"/>
                </a:ext>
              </a:extLst>
            </p:cNvPr>
            <p:cNvCxnSpPr/>
            <p:nvPr/>
          </p:nvCxnSpPr>
          <p:spPr>
            <a:xfrm flipH="1">
              <a:off x="6545770" y="4779631"/>
              <a:ext cx="241177" cy="2400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CA372409-510F-A163-46AD-B11C874A6177}"/>
                </a:ext>
              </a:extLst>
            </p:cNvPr>
            <p:cNvCxnSpPr/>
            <p:nvPr/>
          </p:nvCxnSpPr>
          <p:spPr>
            <a:xfrm flipH="1" flipV="1">
              <a:off x="6541557" y="4114849"/>
              <a:ext cx="217956" cy="1968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6D0A77CA-A5DA-57A4-990F-9E394600FD10}"/>
                </a:ext>
              </a:extLst>
            </p:cNvPr>
            <p:cNvCxnSpPr/>
            <p:nvPr/>
          </p:nvCxnSpPr>
          <p:spPr>
            <a:xfrm flipH="1" flipV="1">
              <a:off x="6637783" y="5841305"/>
              <a:ext cx="217956" cy="19684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199A74C9-CA8D-D12F-3C8F-AE77DBBD2B96}"/>
                </a:ext>
              </a:extLst>
            </p:cNvPr>
            <p:cNvCxnSpPr/>
            <p:nvPr/>
          </p:nvCxnSpPr>
          <p:spPr>
            <a:xfrm flipH="1" flipV="1">
              <a:off x="8134350" y="5475630"/>
              <a:ext cx="336093" cy="1278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7A20895B-14A3-A378-8A01-1BA04491A27E}"/>
                </a:ext>
              </a:extLst>
            </p:cNvPr>
            <p:cNvCxnSpPr/>
            <p:nvPr/>
          </p:nvCxnSpPr>
          <p:spPr>
            <a:xfrm flipH="1" flipV="1">
              <a:off x="8059537" y="5616677"/>
              <a:ext cx="421818" cy="2921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3728E75E-D07F-BC47-5CD1-0B7048F57B4D}"/>
                </a:ext>
              </a:extLst>
            </p:cNvPr>
            <p:cNvCxnSpPr/>
            <p:nvPr/>
          </p:nvCxnSpPr>
          <p:spPr>
            <a:xfrm flipV="1">
              <a:off x="5965703" y="3978054"/>
              <a:ext cx="339847" cy="101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6032B4C1-53AC-8A53-4F34-F18047F368F9}"/>
                </a:ext>
              </a:extLst>
            </p:cNvPr>
            <p:cNvCxnSpPr/>
            <p:nvPr/>
          </p:nvCxnSpPr>
          <p:spPr>
            <a:xfrm>
              <a:off x="6071892" y="3589411"/>
              <a:ext cx="283517" cy="3151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32E612FB-49FF-15B0-3FD9-BC3E258C62EB}"/>
              </a:ext>
            </a:extLst>
          </p:cNvPr>
          <p:cNvSpPr/>
          <p:nvPr/>
        </p:nvSpPr>
        <p:spPr bwMode="auto">
          <a:xfrm>
            <a:off x="4872459" y="3885547"/>
            <a:ext cx="1232596" cy="1853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96127C5-AE4A-2421-448B-24C378451B13}"/>
              </a:ext>
            </a:extLst>
          </p:cNvPr>
          <p:cNvSpPr txBox="1"/>
          <p:nvPr/>
        </p:nvSpPr>
        <p:spPr>
          <a:xfrm>
            <a:off x="5799680" y="1711241"/>
            <a:ext cx="61777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Vibrations or vibroacoustic coupling path 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Vibrations of technical origin contribute to Seismic noise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Treated by </a:t>
            </a:r>
            <a:r>
              <a:rPr lang="en-US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superattenuator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(or active control)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654150D9-F43B-2AE1-3595-3BFD5E914270}"/>
              </a:ext>
            </a:extLst>
          </p:cNvPr>
          <p:cNvCxnSpPr>
            <a:cxnSpLocks/>
          </p:cNvCxnSpPr>
          <p:nvPr/>
        </p:nvCxnSpPr>
        <p:spPr>
          <a:xfrm flipH="1" flipV="1">
            <a:off x="2610282" y="3644110"/>
            <a:ext cx="244181" cy="12113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FA1738D1-F673-DF94-0AB4-0240D6D1A84F}"/>
              </a:ext>
            </a:extLst>
          </p:cNvPr>
          <p:cNvSpPr txBox="1"/>
          <p:nvPr/>
        </p:nvSpPr>
        <p:spPr>
          <a:xfrm>
            <a:off x="6105055" y="4543425"/>
            <a:ext cx="627478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One possible cause of Newtonian Noise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pressure field variations generates change of mass density =&gt; Acoustic has a gravity counterpart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Impossible to shield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06A445A-B138-05A6-BBCF-0FECD73D0855}"/>
              </a:ext>
            </a:extLst>
          </p:cNvPr>
          <p:cNvSpPr txBox="1"/>
          <p:nvPr/>
        </p:nvSpPr>
        <p:spPr>
          <a:xfrm>
            <a:off x="2005791" y="4855497"/>
            <a:ext cx="3637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Scattered or diffused light can couple with vibroacoustic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Vibrations of optical benches, vibrations of viewport induced by structure borne sources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99BE9E86-DF51-D4C1-FFAE-B854334D2AF5}"/>
              </a:ext>
            </a:extLst>
          </p:cNvPr>
          <p:cNvCxnSpPr>
            <a:cxnSpLocks/>
          </p:cNvCxnSpPr>
          <p:nvPr/>
        </p:nvCxnSpPr>
        <p:spPr>
          <a:xfrm flipH="1" flipV="1">
            <a:off x="5799680" y="4235282"/>
            <a:ext cx="305375" cy="3081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8D79E6BB-EFA4-868D-6BC5-517928F67728}"/>
              </a:ext>
            </a:extLst>
          </p:cNvPr>
          <p:cNvCxnSpPr>
            <a:cxnSpLocks/>
          </p:cNvCxnSpPr>
          <p:nvPr/>
        </p:nvCxnSpPr>
        <p:spPr>
          <a:xfrm flipH="1">
            <a:off x="5530643" y="2640250"/>
            <a:ext cx="453534" cy="8272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69189FA-EE70-7A3F-2403-EFA765C3990D}"/>
              </a:ext>
            </a:extLst>
          </p:cNvPr>
          <p:cNvCxnSpPr>
            <a:cxnSpLocks/>
          </p:cNvCxnSpPr>
          <p:nvPr/>
        </p:nvCxnSpPr>
        <p:spPr>
          <a:xfrm flipV="1">
            <a:off x="819582" y="3581333"/>
            <a:ext cx="1333068" cy="13601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87E19561-1CC4-F09C-2D5C-A77FEE2EB2BA}"/>
              </a:ext>
            </a:extLst>
          </p:cNvPr>
          <p:cNvSpPr txBox="1"/>
          <p:nvPr/>
        </p:nvSpPr>
        <p:spPr>
          <a:xfrm>
            <a:off x="183716" y="4941475"/>
            <a:ext cx="154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Cause of beam jitter at Injection 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E31F88B-DC1F-BDB2-F0A8-ED5DEF75031F}"/>
              </a:ext>
            </a:extLst>
          </p:cNvPr>
          <p:cNvSpPr/>
          <p:nvPr/>
        </p:nvSpPr>
        <p:spPr>
          <a:xfrm>
            <a:off x="5460663" y="4217091"/>
            <a:ext cx="6664662" cy="2011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7737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3F1276BD-91EA-F2B9-1C67-3055C933D1D0}"/>
              </a:ext>
            </a:extLst>
          </p:cNvPr>
          <p:cNvGrpSpPr/>
          <p:nvPr/>
        </p:nvGrpSpPr>
        <p:grpSpPr>
          <a:xfrm>
            <a:off x="1253126" y="720969"/>
            <a:ext cx="9685747" cy="2568493"/>
            <a:chOff x="-252036" y="0"/>
            <a:chExt cx="12499362" cy="3314614"/>
          </a:xfrm>
        </p:grpSpPr>
        <p:pic>
          <p:nvPicPr>
            <p:cNvPr id="9" name="Image 8" descr="Une image contenant capture d’écran, nuit&#10;&#10;Le contenu généré par l’IA peut être incorrect.">
              <a:extLst>
                <a:ext uri="{FF2B5EF4-FFF2-40B4-BE49-F238E27FC236}">
                  <a16:creationId xmlns:a16="http://schemas.microsoft.com/office/drawing/2014/main" id="{C8762DB4-4DC2-F102-C183-E9D211F35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433" y="1"/>
              <a:ext cx="2157513" cy="1618705"/>
            </a:xfrm>
            <a:prstGeom prst="rect">
              <a:avLst/>
            </a:prstGeom>
          </p:spPr>
        </p:pic>
        <p:pic>
          <p:nvPicPr>
            <p:cNvPr id="11" name="Image 10" descr="Une image contenant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5C66246E-023E-1CF1-97EC-0E2E48A2E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616" y="1"/>
              <a:ext cx="2157513" cy="1618705"/>
            </a:xfrm>
            <a:prstGeom prst="rect">
              <a:avLst/>
            </a:prstGeom>
          </p:spPr>
        </p:pic>
        <p:pic>
          <p:nvPicPr>
            <p:cNvPr id="13" name="Image 12" descr="Une image contenant capture d’écran, Caractère coloré, conception&#10;&#10;Le contenu généré par l’IA peut être incorrect.">
              <a:extLst>
                <a:ext uri="{FF2B5EF4-FFF2-40B4-BE49-F238E27FC236}">
                  <a16:creationId xmlns:a16="http://schemas.microsoft.com/office/drawing/2014/main" id="{F51E58B3-C55D-8745-8C6B-2FEBE3549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665" y="0"/>
              <a:ext cx="2157514" cy="1618706"/>
            </a:xfrm>
            <a:prstGeom prst="rect">
              <a:avLst/>
            </a:prstGeom>
          </p:spPr>
        </p:pic>
        <p:pic>
          <p:nvPicPr>
            <p:cNvPr id="15" name="Image 14" descr="Une image contenant capture d’écran, Caractère coloré, art&#10;&#10;Le contenu généré par l’IA peut être incorrect.">
              <a:extLst>
                <a:ext uri="{FF2B5EF4-FFF2-40B4-BE49-F238E27FC236}">
                  <a16:creationId xmlns:a16="http://schemas.microsoft.com/office/drawing/2014/main" id="{EA339058-2D3A-21F7-586C-B8F8A2910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715" y="1"/>
              <a:ext cx="2157513" cy="1618705"/>
            </a:xfrm>
            <a:prstGeom prst="rect">
              <a:avLst/>
            </a:prstGeom>
          </p:spPr>
        </p:pic>
        <p:pic>
          <p:nvPicPr>
            <p:cNvPr id="17" name="Image 16" descr="Une image contenant capture d’écran, art, Caractère coloré&#10;&#10;Le contenu généré par l’IA peut être incorrect.">
              <a:extLst>
                <a:ext uri="{FF2B5EF4-FFF2-40B4-BE49-F238E27FC236}">
                  <a16:creationId xmlns:a16="http://schemas.microsoft.com/office/drawing/2014/main" id="{F7E62B6F-81B5-1339-C0B9-952D73359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1764" y="1"/>
              <a:ext cx="2157513" cy="1618705"/>
            </a:xfrm>
            <a:prstGeom prst="rect">
              <a:avLst/>
            </a:prstGeom>
          </p:spPr>
        </p:pic>
        <p:pic>
          <p:nvPicPr>
            <p:cNvPr id="19" name="Image 18" descr="Une image contenant capture d’écran, art&#10;&#10;Le contenu généré par l’IA peut être incorrect.">
              <a:extLst>
                <a:ext uri="{FF2B5EF4-FFF2-40B4-BE49-F238E27FC236}">
                  <a16:creationId xmlns:a16="http://schemas.microsoft.com/office/drawing/2014/main" id="{651FCF40-5A2B-FBC4-F9EE-413CF5F4F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9813" y="1"/>
              <a:ext cx="2157513" cy="1618705"/>
            </a:xfrm>
            <a:prstGeom prst="rect">
              <a:avLst/>
            </a:prstGeom>
          </p:spPr>
        </p:pic>
        <p:pic>
          <p:nvPicPr>
            <p:cNvPr id="21" name="Image 20" descr="Une image contenant transport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954F7201-5956-45A0-D1CB-1EB773665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2036" y="1493395"/>
              <a:ext cx="2157514" cy="1618706"/>
            </a:xfrm>
            <a:prstGeom prst="rect">
              <a:avLst/>
            </a:prstGeom>
          </p:spPr>
        </p:pic>
        <p:pic>
          <p:nvPicPr>
            <p:cNvPr id="23" name="Image 22" descr="Une image contenant capture d’écran, art, bâtiment&#10;&#10;Le contenu généré par l’IA peut être incorrect.">
              <a:extLst>
                <a:ext uri="{FF2B5EF4-FFF2-40B4-BE49-F238E27FC236}">
                  <a16:creationId xmlns:a16="http://schemas.microsoft.com/office/drawing/2014/main" id="{3A168B80-CB71-1B4C-32D3-329AA9E15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334" y="1493396"/>
              <a:ext cx="2157513" cy="1618705"/>
            </a:xfrm>
            <a:prstGeom prst="rect">
              <a:avLst/>
            </a:prstGeom>
          </p:spPr>
        </p:pic>
        <p:pic>
          <p:nvPicPr>
            <p:cNvPr id="25" name="Image 24" descr="Une image contenant capture d’écran, 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F886233B-2D8A-4018-966E-BF07837EE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4703" y="1493396"/>
              <a:ext cx="2157513" cy="1618705"/>
            </a:xfrm>
            <a:prstGeom prst="rect">
              <a:avLst/>
            </a:prstGeom>
          </p:spPr>
        </p:pic>
        <p:pic>
          <p:nvPicPr>
            <p:cNvPr id="27" name="Image 26" descr="Une image contenant capture d’écran, art, Caractère coloré, conception&#10;&#10;Le contenu généré par l’IA peut être incorrect.">
              <a:extLst>
                <a:ext uri="{FF2B5EF4-FFF2-40B4-BE49-F238E27FC236}">
                  <a16:creationId xmlns:a16="http://schemas.microsoft.com/office/drawing/2014/main" id="{C3A65DEB-82F7-C68E-3F2E-83722A341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072" y="1493395"/>
              <a:ext cx="2157514" cy="1618706"/>
            </a:xfrm>
            <a:prstGeom prst="rect">
              <a:avLst/>
            </a:prstGeom>
          </p:spPr>
        </p:pic>
        <p:pic>
          <p:nvPicPr>
            <p:cNvPr id="29" name="Image 28" descr="Une image contenant capture d’écran, transport, art&#10;&#10;Le contenu généré par l’IA peut être incorrect.">
              <a:extLst>
                <a:ext uri="{FF2B5EF4-FFF2-40B4-BE49-F238E27FC236}">
                  <a16:creationId xmlns:a16="http://schemas.microsoft.com/office/drawing/2014/main" id="{3A550A6F-ECA5-7A23-2C44-E7C1C4D0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9813" y="1493396"/>
              <a:ext cx="2157513" cy="1618705"/>
            </a:xfrm>
            <a:prstGeom prst="rect">
              <a:avLst/>
            </a:prstGeom>
          </p:spPr>
        </p:pic>
        <p:pic>
          <p:nvPicPr>
            <p:cNvPr id="31" name="Image 30" descr="Une image contenant transport&#10;&#10;Le contenu généré par l’IA peut être incorrect.">
              <a:extLst>
                <a:ext uri="{FF2B5EF4-FFF2-40B4-BE49-F238E27FC236}">
                  <a16:creationId xmlns:a16="http://schemas.microsoft.com/office/drawing/2014/main" id="{7F36A912-F4FD-4598-51FE-05F3B6D96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1442" y="1493396"/>
              <a:ext cx="2157513" cy="1618705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BA42730-23E9-2C7B-B99F-60D24E784DD3}"/>
                </a:ext>
              </a:extLst>
            </p:cNvPr>
            <p:cNvSpPr txBox="1"/>
            <p:nvPr/>
          </p:nvSpPr>
          <p:spPr>
            <a:xfrm>
              <a:off x="414393" y="127305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4,88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F5D88B31-DC79-D168-290B-0C67221FCBF9}"/>
                </a:ext>
              </a:extLst>
            </p:cNvPr>
            <p:cNvSpPr txBox="1"/>
            <p:nvPr/>
          </p:nvSpPr>
          <p:spPr>
            <a:xfrm>
              <a:off x="2455986" y="127305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6,38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F458AFB-DB17-D76C-4F8B-73A386954DE1}"/>
                </a:ext>
              </a:extLst>
            </p:cNvPr>
            <p:cNvSpPr txBox="1"/>
            <p:nvPr/>
          </p:nvSpPr>
          <p:spPr>
            <a:xfrm>
              <a:off x="4497579" y="127305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6,99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ECC92799-3191-EC36-CE90-3E7EB7A85D6A}"/>
                </a:ext>
              </a:extLst>
            </p:cNvPr>
            <p:cNvSpPr txBox="1"/>
            <p:nvPr/>
          </p:nvSpPr>
          <p:spPr>
            <a:xfrm>
              <a:off x="6539172" y="127305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7,18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E6E53BB-896F-A0D5-6BE4-BC0DB9026983}"/>
                </a:ext>
              </a:extLst>
            </p:cNvPr>
            <p:cNvSpPr txBox="1"/>
            <p:nvPr/>
          </p:nvSpPr>
          <p:spPr>
            <a:xfrm>
              <a:off x="8580765" y="127305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8,02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1983BC37-9EDB-5C39-9868-1B54170B63B8}"/>
                </a:ext>
              </a:extLst>
            </p:cNvPr>
            <p:cNvSpPr txBox="1"/>
            <p:nvPr/>
          </p:nvSpPr>
          <p:spPr>
            <a:xfrm>
              <a:off x="10622357" y="127305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8,65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96147102-2CF0-18C2-1C4E-2030E8406A63}"/>
                </a:ext>
              </a:extLst>
            </p:cNvPr>
            <p:cNvSpPr txBox="1"/>
            <p:nvPr/>
          </p:nvSpPr>
          <p:spPr>
            <a:xfrm>
              <a:off x="414393" y="2927951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8,88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2B722ED7-C507-1044-DD63-756637BF65DA}"/>
                </a:ext>
              </a:extLst>
            </p:cNvPr>
            <p:cNvSpPr txBox="1"/>
            <p:nvPr/>
          </p:nvSpPr>
          <p:spPr>
            <a:xfrm>
              <a:off x="2320332" y="2909446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9,26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9D5E1305-3A14-DA13-4241-AC40D424E16F}"/>
                </a:ext>
              </a:extLst>
            </p:cNvPr>
            <p:cNvSpPr txBox="1"/>
            <p:nvPr/>
          </p:nvSpPr>
          <p:spPr>
            <a:xfrm>
              <a:off x="4226269" y="2888763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9,74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A6B9C116-A877-78CB-4F55-517C8B038635}"/>
                </a:ext>
              </a:extLst>
            </p:cNvPr>
            <p:cNvSpPr txBox="1"/>
            <p:nvPr/>
          </p:nvSpPr>
          <p:spPr>
            <a:xfrm>
              <a:off x="6050939" y="2888763"/>
              <a:ext cx="1565705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10,68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01DD5012-81E5-CA4E-3BCA-3350E7279A5E}"/>
                </a:ext>
              </a:extLst>
            </p:cNvPr>
            <p:cNvSpPr txBox="1"/>
            <p:nvPr/>
          </p:nvSpPr>
          <p:spPr>
            <a:xfrm>
              <a:off x="8278391" y="2888763"/>
              <a:ext cx="1565705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11,29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613EE8EC-43BB-A76F-A759-2DF81375F257}"/>
                </a:ext>
              </a:extLst>
            </p:cNvPr>
            <p:cNvSpPr txBox="1"/>
            <p:nvPr/>
          </p:nvSpPr>
          <p:spPr>
            <a:xfrm>
              <a:off x="10505841" y="2876786"/>
              <a:ext cx="1565705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11,81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3DA2222-837C-F20B-ECB6-5D0DEAD3F5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73884" y="3429000"/>
            <a:ext cx="7405802" cy="33598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66AF93-E985-493E-F050-AEF9B342B088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problematic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modes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67B887F-E3E8-2FB9-1BA6-45AA96F8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277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3F1276BD-91EA-F2B9-1C67-3055C933D1D0}"/>
              </a:ext>
            </a:extLst>
          </p:cNvPr>
          <p:cNvGrpSpPr/>
          <p:nvPr/>
        </p:nvGrpSpPr>
        <p:grpSpPr>
          <a:xfrm>
            <a:off x="1253126" y="720969"/>
            <a:ext cx="9685747" cy="2568493"/>
            <a:chOff x="-252036" y="0"/>
            <a:chExt cx="12499362" cy="3314614"/>
          </a:xfrm>
        </p:grpSpPr>
        <p:pic>
          <p:nvPicPr>
            <p:cNvPr id="9" name="Image 8" descr="Une image contenant capture d’écran, nuit&#10;&#10;Le contenu généré par l’IA peut être incorrect.">
              <a:extLst>
                <a:ext uri="{FF2B5EF4-FFF2-40B4-BE49-F238E27FC236}">
                  <a16:creationId xmlns:a16="http://schemas.microsoft.com/office/drawing/2014/main" id="{C8762DB4-4DC2-F102-C183-E9D211F35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0433" y="1"/>
              <a:ext cx="2157513" cy="1618705"/>
            </a:xfrm>
            <a:prstGeom prst="rect">
              <a:avLst/>
            </a:prstGeom>
          </p:spPr>
        </p:pic>
        <p:pic>
          <p:nvPicPr>
            <p:cNvPr id="11" name="Image 10" descr="Une image contenant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5C66246E-023E-1CF1-97EC-0E2E48A2E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616" y="1"/>
              <a:ext cx="2157513" cy="1618705"/>
            </a:xfrm>
            <a:prstGeom prst="rect">
              <a:avLst/>
            </a:prstGeom>
          </p:spPr>
        </p:pic>
        <p:pic>
          <p:nvPicPr>
            <p:cNvPr id="13" name="Image 12" descr="Une image contenant capture d’écran, Caractère coloré, conception&#10;&#10;Le contenu généré par l’IA peut être incorrect.">
              <a:extLst>
                <a:ext uri="{FF2B5EF4-FFF2-40B4-BE49-F238E27FC236}">
                  <a16:creationId xmlns:a16="http://schemas.microsoft.com/office/drawing/2014/main" id="{F51E58B3-C55D-8745-8C6B-2FEBE3549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665" y="0"/>
              <a:ext cx="2157514" cy="1618706"/>
            </a:xfrm>
            <a:prstGeom prst="rect">
              <a:avLst/>
            </a:prstGeom>
          </p:spPr>
        </p:pic>
        <p:pic>
          <p:nvPicPr>
            <p:cNvPr id="15" name="Image 14" descr="Une image contenant capture d’écran, Caractère coloré, art&#10;&#10;Le contenu généré par l’IA peut être incorrect.">
              <a:extLst>
                <a:ext uri="{FF2B5EF4-FFF2-40B4-BE49-F238E27FC236}">
                  <a16:creationId xmlns:a16="http://schemas.microsoft.com/office/drawing/2014/main" id="{EA339058-2D3A-21F7-586C-B8F8A2910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715" y="1"/>
              <a:ext cx="2157513" cy="1618705"/>
            </a:xfrm>
            <a:prstGeom prst="rect">
              <a:avLst/>
            </a:prstGeom>
          </p:spPr>
        </p:pic>
        <p:pic>
          <p:nvPicPr>
            <p:cNvPr id="17" name="Image 16" descr="Une image contenant capture d’écran, art, Caractère coloré&#10;&#10;Le contenu généré par l’IA peut être incorrect.">
              <a:extLst>
                <a:ext uri="{FF2B5EF4-FFF2-40B4-BE49-F238E27FC236}">
                  <a16:creationId xmlns:a16="http://schemas.microsoft.com/office/drawing/2014/main" id="{F7E62B6F-81B5-1339-C0B9-952D73359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1764" y="1"/>
              <a:ext cx="2157513" cy="1618705"/>
            </a:xfrm>
            <a:prstGeom prst="rect">
              <a:avLst/>
            </a:prstGeom>
          </p:spPr>
        </p:pic>
        <p:pic>
          <p:nvPicPr>
            <p:cNvPr id="19" name="Image 18" descr="Une image contenant capture d’écran, art&#10;&#10;Le contenu généré par l’IA peut être incorrect.">
              <a:extLst>
                <a:ext uri="{FF2B5EF4-FFF2-40B4-BE49-F238E27FC236}">
                  <a16:creationId xmlns:a16="http://schemas.microsoft.com/office/drawing/2014/main" id="{651FCF40-5A2B-FBC4-F9EE-413CF5F4F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9813" y="1"/>
              <a:ext cx="2157513" cy="1618705"/>
            </a:xfrm>
            <a:prstGeom prst="rect">
              <a:avLst/>
            </a:prstGeom>
          </p:spPr>
        </p:pic>
        <p:pic>
          <p:nvPicPr>
            <p:cNvPr id="21" name="Image 20" descr="Une image contenant transport, capture d’écran&#10;&#10;Le contenu généré par l’IA peut être incorrect.">
              <a:extLst>
                <a:ext uri="{FF2B5EF4-FFF2-40B4-BE49-F238E27FC236}">
                  <a16:creationId xmlns:a16="http://schemas.microsoft.com/office/drawing/2014/main" id="{954F7201-5956-45A0-D1CB-1EB773665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2036" y="1493395"/>
              <a:ext cx="2157514" cy="1618706"/>
            </a:xfrm>
            <a:prstGeom prst="rect">
              <a:avLst/>
            </a:prstGeom>
          </p:spPr>
        </p:pic>
        <p:pic>
          <p:nvPicPr>
            <p:cNvPr id="23" name="Image 22" descr="Une image contenant capture d’écran, art, bâtiment&#10;&#10;Le contenu généré par l’IA peut être incorrect.">
              <a:extLst>
                <a:ext uri="{FF2B5EF4-FFF2-40B4-BE49-F238E27FC236}">
                  <a16:creationId xmlns:a16="http://schemas.microsoft.com/office/drawing/2014/main" id="{3A168B80-CB71-1B4C-32D3-329AA9E15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334" y="1493396"/>
              <a:ext cx="2157513" cy="1618705"/>
            </a:xfrm>
            <a:prstGeom prst="rect">
              <a:avLst/>
            </a:prstGeom>
          </p:spPr>
        </p:pic>
        <p:pic>
          <p:nvPicPr>
            <p:cNvPr id="25" name="Image 24" descr="Une image contenant capture d’écran, 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F886233B-2D8A-4018-966E-BF07837EE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4703" y="1493396"/>
              <a:ext cx="2157513" cy="1618705"/>
            </a:xfrm>
            <a:prstGeom prst="rect">
              <a:avLst/>
            </a:prstGeom>
          </p:spPr>
        </p:pic>
        <p:pic>
          <p:nvPicPr>
            <p:cNvPr id="27" name="Image 26" descr="Une image contenant capture d’écran, art, Caractère coloré, conception&#10;&#10;Le contenu généré par l’IA peut être incorrect.">
              <a:extLst>
                <a:ext uri="{FF2B5EF4-FFF2-40B4-BE49-F238E27FC236}">
                  <a16:creationId xmlns:a16="http://schemas.microsoft.com/office/drawing/2014/main" id="{C3A65DEB-82F7-C68E-3F2E-83722A341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3072" y="1493395"/>
              <a:ext cx="2157514" cy="1618706"/>
            </a:xfrm>
            <a:prstGeom prst="rect">
              <a:avLst/>
            </a:prstGeom>
          </p:spPr>
        </p:pic>
        <p:pic>
          <p:nvPicPr>
            <p:cNvPr id="29" name="Image 28" descr="Une image contenant capture d’écran, transport, art&#10;&#10;Le contenu généré par l’IA peut être incorrect.">
              <a:extLst>
                <a:ext uri="{FF2B5EF4-FFF2-40B4-BE49-F238E27FC236}">
                  <a16:creationId xmlns:a16="http://schemas.microsoft.com/office/drawing/2014/main" id="{3A550A6F-ECA5-7A23-2C44-E7C1C4D0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9813" y="1493396"/>
              <a:ext cx="2157513" cy="1618705"/>
            </a:xfrm>
            <a:prstGeom prst="rect">
              <a:avLst/>
            </a:prstGeom>
          </p:spPr>
        </p:pic>
        <p:pic>
          <p:nvPicPr>
            <p:cNvPr id="31" name="Image 30" descr="Une image contenant transport&#10;&#10;Le contenu généré par l’IA peut être incorrect.">
              <a:extLst>
                <a:ext uri="{FF2B5EF4-FFF2-40B4-BE49-F238E27FC236}">
                  <a16:creationId xmlns:a16="http://schemas.microsoft.com/office/drawing/2014/main" id="{7F36A912-F4FD-4598-51FE-05F3B6D96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1442" y="1493396"/>
              <a:ext cx="2157513" cy="1618705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DBA42730-23E9-2C7B-B99F-60D24E784DD3}"/>
                </a:ext>
              </a:extLst>
            </p:cNvPr>
            <p:cNvSpPr txBox="1"/>
            <p:nvPr/>
          </p:nvSpPr>
          <p:spPr>
            <a:xfrm>
              <a:off x="414393" y="127305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4,88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F5D88B31-DC79-D168-290B-0C67221FCBF9}"/>
                </a:ext>
              </a:extLst>
            </p:cNvPr>
            <p:cNvSpPr txBox="1"/>
            <p:nvPr/>
          </p:nvSpPr>
          <p:spPr>
            <a:xfrm>
              <a:off x="2455986" y="127305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6,38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BF458AFB-DB17-D76C-4F8B-73A386954DE1}"/>
                </a:ext>
              </a:extLst>
            </p:cNvPr>
            <p:cNvSpPr txBox="1"/>
            <p:nvPr/>
          </p:nvSpPr>
          <p:spPr>
            <a:xfrm>
              <a:off x="4497579" y="127305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6,99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ECC92799-3191-EC36-CE90-3E7EB7A85D6A}"/>
                </a:ext>
              </a:extLst>
            </p:cNvPr>
            <p:cNvSpPr txBox="1"/>
            <p:nvPr/>
          </p:nvSpPr>
          <p:spPr>
            <a:xfrm>
              <a:off x="6539172" y="127305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7,18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1E6E53BB-896F-A0D5-6BE4-BC0DB9026983}"/>
                </a:ext>
              </a:extLst>
            </p:cNvPr>
            <p:cNvSpPr txBox="1"/>
            <p:nvPr/>
          </p:nvSpPr>
          <p:spPr>
            <a:xfrm>
              <a:off x="8580765" y="127305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8,02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1983BC37-9EDB-5C39-9868-1B54170B63B8}"/>
                </a:ext>
              </a:extLst>
            </p:cNvPr>
            <p:cNvSpPr txBox="1"/>
            <p:nvPr/>
          </p:nvSpPr>
          <p:spPr>
            <a:xfrm>
              <a:off x="10622357" y="127305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8,65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96147102-2CF0-18C2-1C4E-2030E8406A63}"/>
                </a:ext>
              </a:extLst>
            </p:cNvPr>
            <p:cNvSpPr txBox="1"/>
            <p:nvPr/>
          </p:nvSpPr>
          <p:spPr>
            <a:xfrm>
              <a:off x="414393" y="2927951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8,88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2B722ED7-C507-1044-DD63-756637BF65DA}"/>
                </a:ext>
              </a:extLst>
            </p:cNvPr>
            <p:cNvSpPr txBox="1"/>
            <p:nvPr/>
          </p:nvSpPr>
          <p:spPr>
            <a:xfrm>
              <a:off x="2472172" y="2846090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9,26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9D5E1305-3A14-DA13-4241-AC40D424E16F}"/>
                </a:ext>
              </a:extLst>
            </p:cNvPr>
            <p:cNvSpPr txBox="1"/>
            <p:nvPr/>
          </p:nvSpPr>
          <p:spPr>
            <a:xfrm>
              <a:off x="4226269" y="2888763"/>
              <a:ext cx="1081657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9,74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A6B9C116-A877-78CB-4F55-517C8B038635}"/>
                </a:ext>
              </a:extLst>
            </p:cNvPr>
            <p:cNvSpPr txBox="1"/>
            <p:nvPr/>
          </p:nvSpPr>
          <p:spPr>
            <a:xfrm>
              <a:off x="6050939" y="2888763"/>
              <a:ext cx="1565705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10,68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01DD5012-81E5-CA4E-3BCA-3350E7279A5E}"/>
                </a:ext>
              </a:extLst>
            </p:cNvPr>
            <p:cNvSpPr txBox="1"/>
            <p:nvPr/>
          </p:nvSpPr>
          <p:spPr>
            <a:xfrm>
              <a:off x="8278391" y="2888763"/>
              <a:ext cx="1565705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11,29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613EE8EC-43BB-A76F-A759-2DF81375F257}"/>
                </a:ext>
              </a:extLst>
            </p:cNvPr>
            <p:cNvSpPr txBox="1"/>
            <p:nvPr/>
          </p:nvSpPr>
          <p:spPr>
            <a:xfrm>
              <a:off x="10505841" y="2876786"/>
              <a:ext cx="1565705" cy="38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11,81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3DA2222-837C-F20B-ECB6-5D0DEAD3F5C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73884" y="3429000"/>
            <a:ext cx="7405802" cy="33598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66AF93-E985-493E-F050-AEF9B342B088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problematic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modes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82053D4C-A675-6357-D847-BDC608AC1C8C}"/>
              </a:ext>
            </a:extLst>
          </p:cNvPr>
          <p:cNvSpPr/>
          <p:nvPr/>
        </p:nvSpPr>
        <p:spPr>
          <a:xfrm>
            <a:off x="1457459" y="869132"/>
            <a:ext cx="1516184" cy="11379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A47FBFF-AB2B-661C-D24E-4FC5E3351A7A}"/>
              </a:ext>
            </a:extLst>
          </p:cNvPr>
          <p:cNvSpPr/>
          <p:nvPr/>
        </p:nvSpPr>
        <p:spPr>
          <a:xfrm>
            <a:off x="3053028" y="875602"/>
            <a:ext cx="1516184" cy="11379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846434F-344D-4802-4C28-57B163C2C131}"/>
              </a:ext>
            </a:extLst>
          </p:cNvPr>
          <p:cNvSpPr/>
          <p:nvPr/>
        </p:nvSpPr>
        <p:spPr>
          <a:xfrm>
            <a:off x="4670789" y="875602"/>
            <a:ext cx="1516184" cy="11379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E3A756B-EC17-1292-C5E9-8F8D39C0F9ED}"/>
              </a:ext>
            </a:extLst>
          </p:cNvPr>
          <p:cNvSpPr/>
          <p:nvPr/>
        </p:nvSpPr>
        <p:spPr>
          <a:xfrm>
            <a:off x="6217257" y="875602"/>
            <a:ext cx="1516184" cy="113794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0F3F301-6AB4-4412-6215-EA6EE3E06606}"/>
              </a:ext>
            </a:extLst>
          </p:cNvPr>
          <p:cNvSpPr/>
          <p:nvPr/>
        </p:nvSpPr>
        <p:spPr>
          <a:xfrm>
            <a:off x="3032302" y="2015752"/>
            <a:ext cx="1516184" cy="122626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70AA2C-F673-160B-90A8-2DC41C757C01}"/>
              </a:ext>
            </a:extLst>
          </p:cNvPr>
          <p:cNvSpPr txBox="1"/>
          <p:nvPr/>
        </p:nvSpPr>
        <p:spPr>
          <a:xfrm>
            <a:off x="50371" y="1099795"/>
            <a:ext cx="1525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Modes </a:t>
            </a:r>
            <a:r>
              <a:rPr lang="fr-FR" dirty="0" err="1"/>
              <a:t>with</a:t>
            </a:r>
            <a:r>
              <a:rPr lang="fr-FR" dirty="0"/>
              <a:t> azimut angle &lt;10°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00DC1B29-C80D-A5BE-FB2C-7744AD47C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240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03E5F75-436B-9556-317C-4B8C24E49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51" y="4055130"/>
            <a:ext cx="5374810" cy="24384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C8D267-B6BF-70EA-7946-B2CAE0F03E0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NN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construction ?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6563981" y="1518441"/>
            <a:ext cx="2181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Even modes </a:t>
            </a:r>
          </a:p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symmetric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6538170" y="2487690"/>
            <a:ext cx="2072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Odd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modes </a:t>
            </a:r>
          </a:p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antisymmetric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02" name="Groupe 101"/>
          <p:cNvGrpSpPr/>
          <p:nvPr/>
        </p:nvGrpSpPr>
        <p:grpSpPr>
          <a:xfrm>
            <a:off x="711714" y="1551819"/>
            <a:ext cx="5466614" cy="2894127"/>
            <a:chOff x="277816" y="676178"/>
            <a:chExt cx="6000942" cy="3640274"/>
          </a:xfrm>
        </p:grpSpPr>
        <p:grpSp>
          <p:nvGrpSpPr>
            <p:cNvPr id="13" name="Groupe 12"/>
            <p:cNvGrpSpPr/>
            <p:nvPr/>
          </p:nvGrpSpPr>
          <p:grpSpPr>
            <a:xfrm>
              <a:off x="277816" y="691581"/>
              <a:ext cx="819993" cy="523875"/>
              <a:chOff x="4752975" y="1304925"/>
              <a:chExt cx="2943225" cy="52387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752975" y="1304925"/>
                <a:ext cx="2943225" cy="523875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" name="Connecteur droit 7"/>
              <p:cNvCxnSpPr>
                <a:stCxn id="5" idx="0"/>
                <a:endCxn id="5" idx="2"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>
                <a:stCxn id="5" idx="1"/>
                <a:endCxn id="5" idx="1"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>
                <a:stCxn id="5" idx="1"/>
                <a:endCxn id="5" idx="3"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Forme libre 14"/>
            <p:cNvSpPr/>
            <p:nvPr/>
          </p:nvSpPr>
          <p:spPr>
            <a:xfrm>
              <a:off x="1267343" y="1940840"/>
              <a:ext cx="815570" cy="523875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3273699" y="1952918"/>
              <a:ext cx="812983" cy="523876"/>
              <a:chOff x="3474559" y="2082798"/>
              <a:chExt cx="4414838" cy="523876"/>
            </a:xfrm>
          </p:grpSpPr>
          <p:grpSp>
            <p:nvGrpSpPr>
              <p:cNvPr id="16" name="Groupe 15"/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39" name="Forme libre 38"/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Forme libre 39"/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1" name="Forme libre 40"/>
              <p:cNvSpPr/>
              <p:nvPr/>
            </p:nvSpPr>
            <p:spPr>
              <a:xfrm>
                <a:off x="3474559" y="2082798"/>
                <a:ext cx="1471614" cy="523875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2397021" y="676178"/>
              <a:ext cx="819993" cy="523875"/>
              <a:chOff x="2152650" y="1987549"/>
              <a:chExt cx="5686425" cy="523875"/>
            </a:xfrm>
          </p:grpSpPr>
          <p:sp>
            <p:nvSpPr>
              <p:cNvPr id="22" name="Forme libre 21"/>
              <p:cNvSpPr/>
              <p:nvPr/>
            </p:nvSpPr>
            <p:spPr>
              <a:xfrm>
                <a:off x="4911726" y="1987549"/>
                <a:ext cx="2927349" cy="523875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09124" y="378354"/>
                      <a:pt x="2181031" y="412750"/>
                    </a:cubicBezTo>
                    <a:cubicBezTo>
                      <a:pt x="2352938" y="447146"/>
                      <a:pt x="2416556" y="454554"/>
                      <a:pt x="2548837" y="473075"/>
                    </a:cubicBezTo>
                    <a:cubicBezTo>
                      <a:pt x="2681118" y="491596"/>
                      <a:pt x="2838673" y="522817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Forme libre 22"/>
              <p:cNvSpPr/>
              <p:nvPr/>
            </p:nvSpPr>
            <p:spPr>
              <a:xfrm flipH="1">
                <a:off x="2152650" y="1987549"/>
                <a:ext cx="2759076" cy="523875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09124" y="378354"/>
                      <a:pt x="2181031" y="412750"/>
                    </a:cubicBezTo>
                    <a:cubicBezTo>
                      <a:pt x="2352938" y="447146"/>
                      <a:pt x="2416556" y="454554"/>
                      <a:pt x="2548837" y="473075"/>
                    </a:cubicBezTo>
                    <a:cubicBezTo>
                      <a:pt x="2681118" y="491596"/>
                      <a:pt x="2838673" y="522817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" name="Groupe 23"/>
            <p:cNvGrpSpPr/>
            <p:nvPr/>
          </p:nvGrpSpPr>
          <p:grpSpPr>
            <a:xfrm>
              <a:off x="1267343" y="1940839"/>
              <a:ext cx="819993" cy="523875"/>
              <a:chOff x="4752975" y="1304925"/>
              <a:chExt cx="2943225" cy="52387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752975" y="1304925"/>
                <a:ext cx="2943225" cy="523875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6" name="Connecteur droit 25"/>
              <p:cNvCxnSpPr>
                <a:stCxn id="25" idx="0"/>
                <a:endCxn id="25" idx="2"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>
                <a:stCxn id="25" idx="1"/>
                <a:endCxn id="25" idx="1"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>
                <a:stCxn id="25" idx="1"/>
                <a:endCxn id="25" idx="3"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e 28"/>
            <p:cNvGrpSpPr/>
            <p:nvPr/>
          </p:nvGrpSpPr>
          <p:grpSpPr>
            <a:xfrm>
              <a:off x="2391432" y="676178"/>
              <a:ext cx="819993" cy="523875"/>
              <a:chOff x="4752975" y="1304925"/>
              <a:chExt cx="2943225" cy="52387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752975" y="1304925"/>
                <a:ext cx="2943225" cy="523875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1" name="Connecteur droit 30"/>
              <p:cNvCxnSpPr>
                <a:stCxn id="30" idx="0"/>
                <a:endCxn id="30" idx="2"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>
                <a:stCxn id="30" idx="1"/>
                <a:endCxn id="30" idx="1"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>
                <a:stCxn id="30" idx="1"/>
                <a:endCxn id="30" idx="3"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e 33"/>
            <p:cNvGrpSpPr/>
            <p:nvPr/>
          </p:nvGrpSpPr>
          <p:grpSpPr>
            <a:xfrm>
              <a:off x="3266933" y="1952919"/>
              <a:ext cx="819993" cy="523875"/>
              <a:chOff x="4752975" y="1304925"/>
              <a:chExt cx="2943225" cy="523875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752975" y="1304925"/>
                <a:ext cx="2943225" cy="523875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6" name="Connecteur droit 35"/>
              <p:cNvCxnSpPr>
                <a:stCxn id="35" idx="0"/>
                <a:endCxn id="35" idx="2"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>
                <a:stCxn id="35" idx="1"/>
                <a:endCxn id="35" idx="1"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>
                <a:stCxn id="35" idx="1"/>
                <a:endCxn id="35" idx="3"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Connecteur droit 42"/>
            <p:cNvCxnSpPr/>
            <p:nvPr/>
          </p:nvCxnSpPr>
          <p:spPr>
            <a:xfrm flipV="1">
              <a:off x="277816" y="676180"/>
              <a:ext cx="815570" cy="133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e 50"/>
            <p:cNvGrpSpPr/>
            <p:nvPr/>
          </p:nvGrpSpPr>
          <p:grpSpPr>
            <a:xfrm>
              <a:off x="4383115" y="689499"/>
              <a:ext cx="612268" cy="523876"/>
              <a:chOff x="3303096" y="2082798"/>
              <a:chExt cx="4586301" cy="523876"/>
            </a:xfrm>
          </p:grpSpPr>
          <p:grpSp>
            <p:nvGrpSpPr>
              <p:cNvPr id="52" name="Groupe 51"/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54" name="Forme libre 53"/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" name="Forme libre 54"/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3" name="Forme libre 52"/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6" name="Groupe 55"/>
            <p:cNvGrpSpPr/>
            <p:nvPr/>
          </p:nvGrpSpPr>
          <p:grpSpPr>
            <a:xfrm>
              <a:off x="4385121" y="689502"/>
              <a:ext cx="819993" cy="523875"/>
              <a:chOff x="4752975" y="1304925"/>
              <a:chExt cx="2943225" cy="523875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4752975" y="1304925"/>
                <a:ext cx="2943225" cy="523875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8" name="Connecteur droit 57"/>
              <p:cNvCxnSpPr>
                <a:stCxn id="57" idx="0"/>
                <a:endCxn id="57" idx="2"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/>
              <p:cNvCxnSpPr>
                <a:stCxn id="57" idx="1"/>
                <a:endCxn id="57" idx="1"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/>
              <p:cNvCxnSpPr>
                <a:stCxn id="57" idx="1"/>
                <a:endCxn id="57" idx="3"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Forme libre 60"/>
            <p:cNvSpPr/>
            <p:nvPr/>
          </p:nvSpPr>
          <p:spPr>
            <a:xfrm flipV="1">
              <a:off x="4979709" y="715198"/>
              <a:ext cx="219939" cy="498177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2" name="Groupe 61"/>
            <p:cNvGrpSpPr/>
            <p:nvPr/>
          </p:nvGrpSpPr>
          <p:grpSpPr>
            <a:xfrm>
              <a:off x="5458521" y="1940838"/>
              <a:ext cx="485440" cy="523876"/>
              <a:chOff x="3474559" y="2082798"/>
              <a:chExt cx="4414838" cy="523876"/>
            </a:xfrm>
          </p:grpSpPr>
          <p:grpSp>
            <p:nvGrpSpPr>
              <p:cNvPr id="63" name="Groupe 62"/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65" name="Forme libre 64"/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6" name="Forme libre 65"/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64" name="Forme libre 63"/>
              <p:cNvSpPr/>
              <p:nvPr/>
            </p:nvSpPr>
            <p:spPr>
              <a:xfrm>
                <a:off x="3474559" y="2082798"/>
                <a:ext cx="1471614" cy="523875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" name="Groupe 66"/>
            <p:cNvGrpSpPr/>
            <p:nvPr/>
          </p:nvGrpSpPr>
          <p:grpSpPr>
            <a:xfrm>
              <a:off x="5458765" y="1940839"/>
              <a:ext cx="819993" cy="523875"/>
              <a:chOff x="4752975" y="1304925"/>
              <a:chExt cx="2943225" cy="523875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4752975" y="1304925"/>
                <a:ext cx="2943225" cy="523875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9" name="Connecteur droit 68"/>
              <p:cNvCxnSpPr>
                <a:stCxn id="68" idx="0"/>
                <a:endCxn id="68" idx="2"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/>
              <p:cNvCxnSpPr>
                <a:stCxn id="68" idx="1"/>
                <a:endCxn id="68" idx="1"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/>
              <p:cNvCxnSpPr>
                <a:stCxn id="68" idx="1"/>
                <a:endCxn id="68" idx="3"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e 71"/>
            <p:cNvGrpSpPr/>
            <p:nvPr/>
          </p:nvGrpSpPr>
          <p:grpSpPr>
            <a:xfrm>
              <a:off x="5943961" y="1940837"/>
              <a:ext cx="334796" cy="523875"/>
              <a:chOff x="2152650" y="1987549"/>
              <a:chExt cx="5686425" cy="523875"/>
            </a:xfrm>
          </p:grpSpPr>
          <p:sp>
            <p:nvSpPr>
              <p:cNvPr id="73" name="Forme libre 72"/>
              <p:cNvSpPr/>
              <p:nvPr/>
            </p:nvSpPr>
            <p:spPr>
              <a:xfrm>
                <a:off x="4911726" y="1987549"/>
                <a:ext cx="2927349" cy="523875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09124" y="378354"/>
                      <a:pt x="2181031" y="412750"/>
                    </a:cubicBezTo>
                    <a:cubicBezTo>
                      <a:pt x="2352938" y="447146"/>
                      <a:pt x="2416556" y="454554"/>
                      <a:pt x="2548837" y="473075"/>
                    </a:cubicBezTo>
                    <a:cubicBezTo>
                      <a:pt x="2681118" y="491596"/>
                      <a:pt x="2838673" y="522817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Forme libre 73"/>
              <p:cNvSpPr/>
              <p:nvPr/>
            </p:nvSpPr>
            <p:spPr>
              <a:xfrm flipH="1">
                <a:off x="2152650" y="1987549"/>
                <a:ext cx="2759076" cy="523875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09124" y="378354"/>
                      <a:pt x="2181031" y="412750"/>
                    </a:cubicBezTo>
                    <a:cubicBezTo>
                      <a:pt x="2352938" y="447146"/>
                      <a:pt x="2416556" y="454554"/>
                      <a:pt x="2548837" y="473075"/>
                    </a:cubicBezTo>
                    <a:cubicBezTo>
                      <a:pt x="2681118" y="491596"/>
                      <a:pt x="2838673" y="522817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76" name="Connecteur droit avec flèche 75"/>
            <p:cNvCxnSpPr/>
            <p:nvPr/>
          </p:nvCxnSpPr>
          <p:spPr>
            <a:xfrm flipV="1">
              <a:off x="1204285" y="2631233"/>
              <a:ext cx="128613" cy="12010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>
            <a:xfrm flipV="1">
              <a:off x="2176501" y="1364790"/>
              <a:ext cx="376081" cy="28207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>
              <a:cxnSpLocks/>
            </p:cNvCxnSpPr>
            <p:nvPr/>
          </p:nvCxnSpPr>
          <p:spPr>
            <a:xfrm flipV="1">
              <a:off x="3160194" y="2535651"/>
              <a:ext cx="204660" cy="17808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>
              <a:cxnSpLocks/>
            </p:cNvCxnSpPr>
            <p:nvPr/>
          </p:nvCxnSpPr>
          <p:spPr>
            <a:xfrm flipV="1">
              <a:off x="3345783" y="1377692"/>
              <a:ext cx="1351765" cy="28588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 flipV="1">
              <a:off x="3833001" y="2534077"/>
              <a:ext cx="1542722" cy="165145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 txBox="1">
            <a:spLocks/>
          </p:cNvSpPr>
          <p:nvPr/>
        </p:nvSpPr>
        <p:spPr>
          <a:xfrm>
            <a:off x="253079" y="364417"/>
            <a:ext cx="8959524" cy="393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29A1843-7539-8B6C-D05C-912363569560}"/>
              </a:ext>
            </a:extLst>
          </p:cNvPr>
          <p:cNvSpPr/>
          <p:nvPr/>
        </p:nvSpPr>
        <p:spPr>
          <a:xfrm>
            <a:off x="1045089" y="1524992"/>
            <a:ext cx="76200" cy="703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89C8061-B5D8-1C9C-B497-B0AE3C487519}"/>
              </a:ext>
            </a:extLst>
          </p:cNvPr>
          <p:cNvSpPr/>
          <p:nvPr/>
        </p:nvSpPr>
        <p:spPr>
          <a:xfrm>
            <a:off x="2979239" y="1524992"/>
            <a:ext cx="76200" cy="703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AA7CFF7-5D6E-9C97-D52B-19BF04C90959}"/>
              </a:ext>
            </a:extLst>
          </p:cNvPr>
          <p:cNvSpPr/>
          <p:nvPr/>
        </p:nvSpPr>
        <p:spPr>
          <a:xfrm>
            <a:off x="4794457" y="1531523"/>
            <a:ext cx="76200" cy="703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1F032C3-782E-27A4-2557-EA19EF0F0A64}"/>
              </a:ext>
            </a:extLst>
          </p:cNvPr>
          <p:cNvSpPr/>
          <p:nvPr/>
        </p:nvSpPr>
        <p:spPr>
          <a:xfrm>
            <a:off x="3760466" y="2731619"/>
            <a:ext cx="76200" cy="703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64A1EF38-88A0-9FCA-741B-72C014CDF558}"/>
              </a:ext>
            </a:extLst>
          </p:cNvPr>
          <p:cNvSpPr/>
          <p:nvPr/>
        </p:nvSpPr>
        <p:spPr>
          <a:xfrm>
            <a:off x="1942795" y="2738399"/>
            <a:ext cx="76200" cy="703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937830B-EF1C-9636-F7C2-2F3C88FC276C}"/>
              </a:ext>
            </a:extLst>
          </p:cNvPr>
          <p:cNvSpPr/>
          <p:nvPr/>
        </p:nvSpPr>
        <p:spPr>
          <a:xfrm>
            <a:off x="5762681" y="2725166"/>
            <a:ext cx="76200" cy="703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B22A43F7-953B-E010-A696-2296398474C9}"/>
              </a:ext>
            </a:extLst>
          </p:cNvPr>
          <p:cNvCxnSpPr/>
          <p:nvPr/>
        </p:nvCxnSpPr>
        <p:spPr>
          <a:xfrm flipH="1">
            <a:off x="1121289" y="1195388"/>
            <a:ext cx="434401" cy="2809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6117D476-06F8-6B66-D1B3-9A0279C9437F}"/>
              </a:ext>
            </a:extLst>
          </p:cNvPr>
          <p:cNvSpPr txBox="1"/>
          <p:nvPr/>
        </p:nvSpPr>
        <p:spPr>
          <a:xfrm>
            <a:off x="1527878" y="969279"/>
            <a:ext cx="82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Mirror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88C8CEA-B5CD-A749-BDDB-C28C9510C0FB}"/>
              </a:ext>
            </a:extLst>
          </p:cNvPr>
          <p:cNvSpPr txBox="1"/>
          <p:nvPr/>
        </p:nvSpPr>
        <p:spPr>
          <a:xfrm>
            <a:off x="8728095" y="1536942"/>
            <a:ext cx="3249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Mass distribution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equal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NN cancels out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5FD7746-3ECA-BE83-E8B6-5725E438FDE0}"/>
              </a:ext>
            </a:extLst>
          </p:cNvPr>
          <p:cNvSpPr txBox="1"/>
          <p:nvPr/>
        </p:nvSpPr>
        <p:spPr>
          <a:xfrm>
            <a:off x="8728095" y="2491972"/>
            <a:ext cx="3249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Mass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each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side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maximum, high NN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3F93AA66-6DF7-A852-AAE5-4D9076C1DAC3}"/>
              </a:ext>
            </a:extLst>
          </p:cNvPr>
          <p:cNvSpPr/>
          <p:nvPr/>
        </p:nvSpPr>
        <p:spPr>
          <a:xfrm>
            <a:off x="7993553" y="1631841"/>
            <a:ext cx="617047" cy="336474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0DB92719-14A9-5347-26FB-6F388CEB2194}"/>
              </a:ext>
            </a:extLst>
          </p:cNvPr>
          <p:cNvSpPr/>
          <p:nvPr/>
        </p:nvSpPr>
        <p:spPr>
          <a:xfrm>
            <a:off x="7993553" y="2605348"/>
            <a:ext cx="617047" cy="336474"/>
          </a:xfrm>
          <a:prstGeom prst="rightArrow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7259C3AA-650F-375E-0160-5630E2CD47C9}"/>
              </a:ext>
            </a:extLst>
          </p:cNvPr>
          <p:cNvCxnSpPr/>
          <p:nvPr/>
        </p:nvCxnSpPr>
        <p:spPr>
          <a:xfrm>
            <a:off x="1083189" y="1282744"/>
            <a:ext cx="0" cy="95464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C9FFA803-C8CF-8132-1D3D-106118D5D86B}"/>
              </a:ext>
            </a:extLst>
          </p:cNvPr>
          <p:cNvCxnSpPr>
            <a:cxnSpLocks/>
          </p:cNvCxnSpPr>
          <p:nvPr/>
        </p:nvCxnSpPr>
        <p:spPr>
          <a:xfrm flipH="1">
            <a:off x="1088733" y="1091789"/>
            <a:ext cx="194131" cy="1738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ZoneTexte 78">
            <a:extLst>
              <a:ext uri="{FF2B5EF4-FFF2-40B4-BE49-F238E27FC236}">
                <a16:creationId xmlns:a16="http://schemas.microsoft.com/office/drawing/2014/main" id="{42BACD27-E5BD-346D-E91A-30A628EF2A07}"/>
              </a:ext>
            </a:extLst>
          </p:cNvPr>
          <p:cNvSpPr txBox="1"/>
          <p:nvPr/>
        </p:nvSpPr>
        <p:spPr>
          <a:xfrm>
            <a:off x="487473" y="735278"/>
            <a:ext cx="207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Plane of </a:t>
            </a:r>
            <a:r>
              <a:rPr lang="fr-FR" dirty="0" err="1"/>
              <a:t>symmetry</a:t>
            </a:r>
            <a:endParaRPr lang="fr-FR" dirty="0"/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F69F4EB9-EA10-80A5-22B3-430D37C6754D}"/>
              </a:ext>
            </a:extLst>
          </p:cNvPr>
          <p:cNvSpPr txBox="1"/>
          <p:nvPr/>
        </p:nvSpPr>
        <p:spPr>
          <a:xfrm>
            <a:off x="6271696" y="4611023"/>
            <a:ext cx="5881814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kill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NN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Even modes : Place sensitive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antinode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Odd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modes : Place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sources on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0CDB327B-782C-BC20-9796-92F3F09E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3565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6F9CBA-0BF0-B07E-C44C-FEEE9E7D387D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NN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E35AAD1-D555-34C6-C1D7-7648278C1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44" y="1454370"/>
            <a:ext cx="6505575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9F739333-7C0F-2828-86F0-39F68F106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4" y="1549620"/>
            <a:ext cx="4953000" cy="275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668FEAC-7A96-7AA9-C15D-B5D56AB7FCAE}"/>
              </a:ext>
            </a:extLst>
          </p:cNvPr>
          <p:cNvSpPr txBox="1"/>
          <p:nvPr/>
        </p:nvSpPr>
        <p:spPr>
          <a:xfrm>
            <a:off x="199175" y="4489319"/>
            <a:ext cx="815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Reduction of NN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tower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Negligible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impact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20 Hz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D70584-1F02-55CA-0BF5-BBD141D0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5375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6F9CBA-0BF0-B07E-C44C-FEEE9E7D387D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 to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vibration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733E4DB-8CE1-94BE-8EE2-11AAE0C1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24</a:t>
            </a:fld>
            <a:endParaRPr lang="fr-FR"/>
          </a:p>
        </p:txBody>
      </p:sp>
      <p:pic>
        <p:nvPicPr>
          <p:cNvPr id="9233" name="Picture 17">
            <a:extLst>
              <a:ext uri="{FF2B5EF4-FFF2-40B4-BE49-F238E27FC236}">
                <a16:creationId xmlns:a16="http://schemas.microsoft.com/office/drawing/2014/main" id="{519F5423-8E41-A636-FCB5-685CC015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578" y="942975"/>
            <a:ext cx="7886700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5" name="Picture 19">
            <a:extLst>
              <a:ext uri="{FF2B5EF4-FFF2-40B4-BE49-F238E27FC236}">
                <a16:creationId xmlns:a16="http://schemas.microsoft.com/office/drawing/2014/main" id="{832CD6DE-F297-420C-BC4A-E931B5D4D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099911"/>
            <a:ext cx="5724525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6" name="Picture 30">
            <a:extLst>
              <a:ext uri="{FF2B5EF4-FFF2-40B4-BE49-F238E27FC236}">
                <a16:creationId xmlns:a16="http://schemas.microsoft.com/office/drawing/2014/main" id="{C6D26FDE-38C6-DCC1-EE07-EFAB66A05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0484"/>
            <a:ext cx="10887075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759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96F9CBA-0BF0-B07E-C44C-FEEE9E7D387D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ET’s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C47FB4B-81CD-5F8D-1314-DF53358E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1439861"/>
            <a:ext cx="8096250" cy="518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80D07A45-6664-6127-0394-866C6ACA6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4046539"/>
            <a:ext cx="21717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2E2DE109-516C-0FAC-661B-382B8075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404812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13E1BF9-C5F0-A99C-A4B2-830473A43D95}"/>
              </a:ext>
            </a:extLst>
          </p:cNvPr>
          <p:cNvSpPr txBox="1"/>
          <p:nvPr/>
        </p:nvSpPr>
        <p:spPr>
          <a:xfrm>
            <a:off x="0" y="895749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not a design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criterion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447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B23F42-D148-615B-6FD7-D3A88D1480AB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remarks</a:t>
            </a:r>
            <a:endParaRPr lang="fr-FR" sz="2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96052" y="885085"/>
            <a:ext cx="116197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HVAC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thermal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air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cleanliness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operators</a:t>
            </a: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noise due to HVAC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Noise, visible by ET</a:t>
            </a: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noise must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an issue in the design of Einstein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Telescope’s</a:t>
            </a:r>
            <a:r>
              <a:rPr lang="fr-F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cavern</a:t>
            </a:r>
            <a:endParaRPr lang="fr-F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fr-FR" sz="1600" dirty="0">
              <a:solidFill>
                <a:srgbClr val="4141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developped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insight </a:t>
            </a:r>
          </a:p>
          <a:p>
            <a:pPr marL="800100" lvl="1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caverns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tuning of the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length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minimizing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perturbation at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mirror’s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location</a:t>
            </a:r>
          </a:p>
          <a:p>
            <a:pPr marL="800100" lvl="1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positions of the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outlets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tuning to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excitation </a:t>
            </a:r>
          </a:p>
          <a:p>
            <a:pPr marL="800100" lvl="1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positions of the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towers</a:t>
            </a:r>
            <a:endParaRPr lang="fr-FR" sz="1600" dirty="0">
              <a:solidFill>
                <a:srgbClr val="4141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chemeClr val="tx1">
                  <a:lumMod val="65000"/>
                  <a:lumOff val="3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</a:t>
            </a:r>
            <a:r>
              <a:rPr lang="fr-FR" sz="1600" dirty="0" err="1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r>
              <a:rPr lang="fr-FR" sz="1600" dirty="0">
                <a:solidFill>
                  <a:srgbClr val="4141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HVAC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AD31580-E746-7B7C-1EB2-AB8356899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78" y="3928936"/>
            <a:ext cx="2609098" cy="19575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DF7F0BC-B594-E42C-B065-E121102817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6"/>
          <a:stretch/>
        </p:blipFill>
        <p:spPr>
          <a:xfrm>
            <a:off x="4238061" y="3993702"/>
            <a:ext cx="7079582" cy="3581234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C07D4C-5804-34C9-2897-6E913DE6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5416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1C013AD-CD7F-8BB4-90F2-1C1765AC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399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C8D267-B6BF-70EA-7946-B2CAE0F03E0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of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modes for ET</a:t>
            </a:r>
          </a:p>
        </p:txBody>
      </p:sp>
      <p:sp>
        <p:nvSpPr>
          <p:cNvPr id="103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 txBox="1">
            <a:spLocks/>
          </p:cNvSpPr>
          <p:nvPr/>
        </p:nvSpPr>
        <p:spPr>
          <a:xfrm>
            <a:off x="253079" y="364417"/>
            <a:ext cx="8959524" cy="393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Image 86" descr="Une image contenant capture d’écran, art&#10;&#10;Le contenu généré par l’IA peut être incorrect.">
            <a:extLst>
              <a:ext uri="{FF2B5EF4-FFF2-40B4-BE49-F238E27FC236}">
                <a16:creationId xmlns:a16="http://schemas.microsoft.com/office/drawing/2014/main" id="{FD08184E-7C4D-A219-F6E4-6ACFE58E6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24" y="4885105"/>
            <a:ext cx="2157513" cy="1618705"/>
          </a:xfrm>
          <a:prstGeom prst="rect">
            <a:avLst/>
          </a:prstGeom>
        </p:spPr>
      </p:pic>
      <p:pic>
        <p:nvPicPr>
          <p:cNvPr id="88" name="Image 87" descr="Une image contenant transport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880CE1B-7387-6250-AB6E-1A769F60F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2760"/>
            <a:ext cx="2157514" cy="1618706"/>
          </a:xfrm>
          <a:prstGeom prst="rect">
            <a:avLst/>
          </a:prstGeom>
        </p:spPr>
      </p:pic>
      <p:pic>
        <p:nvPicPr>
          <p:cNvPr id="89" name="Image 88" descr="Une image contenant capture d’écran, art, bâtiment&#10;&#10;Le contenu généré par l’IA peut être incorrect.">
            <a:extLst>
              <a:ext uri="{FF2B5EF4-FFF2-40B4-BE49-F238E27FC236}">
                <a16:creationId xmlns:a16="http://schemas.microsoft.com/office/drawing/2014/main" id="{5C6226C9-F550-3FC6-760D-14D6851B1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36" y="4716252"/>
            <a:ext cx="2157513" cy="1618705"/>
          </a:xfrm>
          <a:prstGeom prst="rect">
            <a:avLst/>
          </a:prstGeom>
        </p:spPr>
      </p:pic>
      <p:pic>
        <p:nvPicPr>
          <p:cNvPr id="90" name="Image 89" descr="Une image contenant capture d’écran, art, conception&#10;&#10;Le contenu généré par l’IA peut être incorrect.">
            <a:extLst>
              <a:ext uri="{FF2B5EF4-FFF2-40B4-BE49-F238E27FC236}">
                <a16:creationId xmlns:a16="http://schemas.microsoft.com/office/drawing/2014/main" id="{B0F0CB0B-03D3-0527-0C0A-7A2394658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25" y="2602761"/>
            <a:ext cx="2157513" cy="1618705"/>
          </a:xfrm>
          <a:prstGeom prst="rect">
            <a:avLst/>
          </a:prstGeom>
        </p:spPr>
      </p:pic>
      <p:pic>
        <p:nvPicPr>
          <p:cNvPr id="92" name="Image 91" descr="Une image contenant capture d’écran, transport, art&#10;&#10;Le contenu généré par l’IA peut être incorrect.">
            <a:extLst>
              <a:ext uri="{FF2B5EF4-FFF2-40B4-BE49-F238E27FC236}">
                <a16:creationId xmlns:a16="http://schemas.microsoft.com/office/drawing/2014/main" id="{0F9C3D19-73B1-5370-9507-0CAD2857BF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274" y="2602761"/>
            <a:ext cx="2157513" cy="1618705"/>
          </a:xfrm>
          <a:prstGeom prst="rect">
            <a:avLst/>
          </a:prstGeom>
        </p:spPr>
      </p:pic>
      <p:pic>
        <p:nvPicPr>
          <p:cNvPr id="93" name="Image 92" descr="Une image contenant transport&#10;&#10;Le contenu généré par l’IA peut être incorrect.">
            <a:extLst>
              <a:ext uri="{FF2B5EF4-FFF2-40B4-BE49-F238E27FC236}">
                <a16:creationId xmlns:a16="http://schemas.microsoft.com/office/drawing/2014/main" id="{AE6F2BF6-EA37-4781-0D4A-2AB0459D0C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849" y="2602761"/>
            <a:ext cx="2157513" cy="1618705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53785BE3-6705-3444-1BB0-27773CCF7EA4}"/>
              </a:ext>
            </a:extLst>
          </p:cNvPr>
          <p:cNvSpPr txBox="1"/>
          <p:nvPr/>
        </p:nvSpPr>
        <p:spPr>
          <a:xfrm>
            <a:off x="667304" y="6158154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8,65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7CEE52F4-D8E3-8054-934C-0B0AC45CCFB5}"/>
              </a:ext>
            </a:extLst>
          </p:cNvPr>
          <p:cNvSpPr txBox="1"/>
          <p:nvPr/>
        </p:nvSpPr>
        <p:spPr>
          <a:xfrm>
            <a:off x="719529" y="4009287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8,88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FB1FEC60-D470-96EB-BA26-40C9D44F3D36}"/>
              </a:ext>
            </a:extLst>
          </p:cNvPr>
          <p:cNvSpPr txBox="1"/>
          <p:nvPr/>
        </p:nvSpPr>
        <p:spPr>
          <a:xfrm>
            <a:off x="2576864" y="6132301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9,26</a:t>
            </a:r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9E2C3A7F-F25E-0A9F-25D5-151A019F8926}"/>
              </a:ext>
            </a:extLst>
          </p:cNvPr>
          <p:cNvSpPr txBox="1"/>
          <p:nvPr/>
        </p:nvSpPr>
        <p:spPr>
          <a:xfrm>
            <a:off x="2629089" y="3995951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9,74</a:t>
            </a:r>
          </a:p>
        </p:txBody>
      </p:sp>
      <p:sp>
        <p:nvSpPr>
          <p:cNvPr id="106" name="ZoneTexte 105">
            <a:extLst>
              <a:ext uri="{FF2B5EF4-FFF2-40B4-BE49-F238E27FC236}">
                <a16:creationId xmlns:a16="http://schemas.microsoft.com/office/drawing/2014/main" id="{8E83D76A-DE42-433A-3519-1558A6B0EC4A}"/>
              </a:ext>
            </a:extLst>
          </p:cNvPr>
          <p:cNvSpPr txBox="1"/>
          <p:nvPr/>
        </p:nvSpPr>
        <p:spPr>
          <a:xfrm>
            <a:off x="4671485" y="3995951"/>
            <a:ext cx="103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11,29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1A42A227-8CF0-DD13-6580-265061861CF4}"/>
              </a:ext>
            </a:extLst>
          </p:cNvPr>
          <p:cNvSpPr txBox="1"/>
          <p:nvPr/>
        </p:nvSpPr>
        <p:spPr>
          <a:xfrm>
            <a:off x="6828998" y="3969009"/>
            <a:ext cx="103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11,81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24DAECA7-C4C2-1022-D245-CF80BC72681E}"/>
              </a:ext>
            </a:extLst>
          </p:cNvPr>
          <p:cNvSpPr txBox="1"/>
          <p:nvPr/>
        </p:nvSpPr>
        <p:spPr>
          <a:xfrm>
            <a:off x="3347546" y="4370997"/>
            <a:ext cx="126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Transverse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ADD042E6-AF1B-E93F-8027-794D6A1A86C8}"/>
              </a:ext>
            </a:extLst>
          </p:cNvPr>
          <p:cNvSpPr txBox="1"/>
          <p:nvPr/>
        </p:nvSpPr>
        <p:spPr>
          <a:xfrm>
            <a:off x="1361079" y="6487997"/>
            <a:ext cx="126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Others</a:t>
            </a:r>
            <a:endParaRPr lang="fr-FR" dirty="0"/>
          </a:p>
        </p:txBody>
      </p:sp>
      <p:pic>
        <p:nvPicPr>
          <p:cNvPr id="111" name="Image 110" descr="Une image contenant capture d’écran, nuit&#10;&#10;Le contenu généré par l’IA peut être incorrect.">
            <a:extLst>
              <a:ext uri="{FF2B5EF4-FFF2-40B4-BE49-F238E27FC236}">
                <a16:creationId xmlns:a16="http://schemas.microsoft.com/office/drawing/2014/main" id="{42C40248-0F78-42FF-7EA2-49867C44D6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24" y="758000"/>
            <a:ext cx="2157513" cy="1618705"/>
          </a:xfrm>
          <a:prstGeom prst="rect">
            <a:avLst/>
          </a:prstGeom>
        </p:spPr>
      </p:pic>
      <p:pic>
        <p:nvPicPr>
          <p:cNvPr id="112" name="Image 111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C5F52D49-F7E4-5376-16D9-8F2B463231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36" y="755823"/>
            <a:ext cx="2157513" cy="1618705"/>
          </a:xfrm>
          <a:prstGeom prst="rect">
            <a:avLst/>
          </a:prstGeom>
        </p:spPr>
      </p:pic>
      <p:pic>
        <p:nvPicPr>
          <p:cNvPr id="113" name="Image 112" descr="Une image contenant capture d’écran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id="{FCC1A3FD-42AA-5227-EDE1-17B8ADE80F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573" y="757999"/>
            <a:ext cx="2157514" cy="1618706"/>
          </a:xfrm>
          <a:prstGeom prst="rect">
            <a:avLst/>
          </a:prstGeom>
        </p:spPr>
      </p:pic>
      <p:pic>
        <p:nvPicPr>
          <p:cNvPr id="114" name="Image 113" descr="Une image contenant capture d’écran, Caractère coloré, art&#10;&#10;Le contenu généré par l’IA peut être incorrect.">
            <a:extLst>
              <a:ext uri="{FF2B5EF4-FFF2-40B4-BE49-F238E27FC236}">
                <a16:creationId xmlns:a16="http://schemas.microsoft.com/office/drawing/2014/main" id="{B80AED00-2701-DDB0-7382-4EFDA22D94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49" y="758000"/>
            <a:ext cx="2157513" cy="1618705"/>
          </a:xfrm>
          <a:prstGeom prst="rect">
            <a:avLst/>
          </a:prstGeom>
        </p:spPr>
      </p:pic>
      <p:pic>
        <p:nvPicPr>
          <p:cNvPr id="115" name="Image 114" descr="Une image contenant capture d’écran, art, Caractère coloré&#10;&#10;Le contenu généré par l’IA peut être incorrect.">
            <a:extLst>
              <a:ext uri="{FF2B5EF4-FFF2-40B4-BE49-F238E27FC236}">
                <a16:creationId xmlns:a16="http://schemas.microsoft.com/office/drawing/2014/main" id="{D2CA485B-0B6B-A812-9750-2393492522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72" y="758000"/>
            <a:ext cx="2157513" cy="1618705"/>
          </a:xfrm>
          <a:prstGeom prst="rect">
            <a:avLst/>
          </a:prstGeom>
        </p:spPr>
      </p:pic>
      <p:pic>
        <p:nvPicPr>
          <p:cNvPr id="116" name="Image 115" descr="Une image contenant capture d’écran, art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id="{38895015-EC58-7F4C-3469-6878803215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32" y="757999"/>
            <a:ext cx="2157514" cy="1618706"/>
          </a:xfrm>
          <a:prstGeom prst="rect">
            <a:avLst/>
          </a:prstGeom>
        </p:spPr>
      </p:pic>
      <p:sp>
        <p:nvSpPr>
          <p:cNvPr id="117" name="ZoneTexte 116">
            <a:extLst>
              <a:ext uri="{FF2B5EF4-FFF2-40B4-BE49-F238E27FC236}">
                <a16:creationId xmlns:a16="http://schemas.microsoft.com/office/drawing/2014/main" id="{30DCCD99-0A4A-0B19-08AA-329122AC9ABF}"/>
              </a:ext>
            </a:extLst>
          </p:cNvPr>
          <p:cNvSpPr txBox="1"/>
          <p:nvPr/>
        </p:nvSpPr>
        <p:spPr>
          <a:xfrm>
            <a:off x="667304" y="2031049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4,88</a:t>
            </a:r>
          </a:p>
        </p:txBody>
      </p:sp>
      <p:sp>
        <p:nvSpPr>
          <p:cNvPr id="118" name="ZoneTexte 117">
            <a:extLst>
              <a:ext uri="{FF2B5EF4-FFF2-40B4-BE49-F238E27FC236}">
                <a16:creationId xmlns:a16="http://schemas.microsoft.com/office/drawing/2014/main" id="{4A02A7E6-5207-1727-3B30-1342A6F8E9FC}"/>
              </a:ext>
            </a:extLst>
          </p:cNvPr>
          <p:cNvSpPr txBox="1"/>
          <p:nvPr/>
        </p:nvSpPr>
        <p:spPr>
          <a:xfrm>
            <a:off x="2576864" y="2028872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6,38</a:t>
            </a:r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137E2D6A-15A5-A219-6D1B-463A5B5B14DE}"/>
              </a:ext>
            </a:extLst>
          </p:cNvPr>
          <p:cNvSpPr txBox="1"/>
          <p:nvPr/>
        </p:nvSpPr>
        <p:spPr>
          <a:xfrm>
            <a:off x="4574087" y="2031049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6,99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EC4BD550-2D60-6FFD-37E7-2F0938D77448}"/>
              </a:ext>
            </a:extLst>
          </p:cNvPr>
          <p:cNvSpPr txBox="1"/>
          <p:nvPr/>
        </p:nvSpPr>
        <p:spPr>
          <a:xfrm>
            <a:off x="6689577" y="2031049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7,18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C3B26306-0943-3B7D-CB1B-E0F443019B2C}"/>
              </a:ext>
            </a:extLst>
          </p:cNvPr>
          <p:cNvSpPr txBox="1"/>
          <p:nvPr/>
        </p:nvSpPr>
        <p:spPr>
          <a:xfrm>
            <a:off x="8754237" y="2088053"/>
            <a:ext cx="718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8,02</a:t>
            </a:r>
          </a:p>
        </p:txBody>
      </p:sp>
      <p:sp>
        <p:nvSpPr>
          <p:cNvPr id="122" name="ZoneTexte 121">
            <a:extLst>
              <a:ext uri="{FF2B5EF4-FFF2-40B4-BE49-F238E27FC236}">
                <a16:creationId xmlns:a16="http://schemas.microsoft.com/office/drawing/2014/main" id="{F9DF090F-4B80-1932-E660-EFFB918B3667}"/>
              </a:ext>
            </a:extLst>
          </p:cNvPr>
          <p:cNvSpPr txBox="1"/>
          <p:nvPr/>
        </p:nvSpPr>
        <p:spPr>
          <a:xfrm>
            <a:off x="10709515" y="2088053"/>
            <a:ext cx="1039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10,68</a:t>
            </a:r>
          </a:p>
        </p:txBody>
      </p:sp>
      <p:sp>
        <p:nvSpPr>
          <p:cNvPr id="123" name="ZoneTexte 122">
            <a:extLst>
              <a:ext uri="{FF2B5EF4-FFF2-40B4-BE49-F238E27FC236}">
                <a16:creationId xmlns:a16="http://schemas.microsoft.com/office/drawing/2014/main" id="{A6B03337-F3B4-5CC0-B9AF-F57E452B0082}"/>
              </a:ext>
            </a:extLst>
          </p:cNvPr>
          <p:cNvSpPr txBox="1"/>
          <p:nvPr/>
        </p:nvSpPr>
        <p:spPr>
          <a:xfrm>
            <a:off x="5230528" y="2457385"/>
            <a:ext cx="177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Longitudinal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8CAEDAA-7BAB-67E5-D845-334F3B1EB675}"/>
              </a:ext>
            </a:extLst>
          </p:cNvPr>
          <p:cNvSpPr/>
          <p:nvPr/>
        </p:nvSpPr>
        <p:spPr>
          <a:xfrm>
            <a:off x="99588" y="755823"/>
            <a:ext cx="11941521" cy="207089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C5ADCDB-1777-9BB1-8C40-D3CCEEF54E0A}"/>
              </a:ext>
            </a:extLst>
          </p:cNvPr>
          <p:cNvSpPr/>
          <p:nvPr/>
        </p:nvSpPr>
        <p:spPr>
          <a:xfrm>
            <a:off x="99588" y="2826717"/>
            <a:ext cx="8148119" cy="191361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C439C6D5-268E-9A6D-3FCC-60FF0F29E911}"/>
              </a:ext>
            </a:extLst>
          </p:cNvPr>
          <p:cNvSpPr/>
          <p:nvPr/>
        </p:nvSpPr>
        <p:spPr>
          <a:xfrm>
            <a:off x="99588" y="4746310"/>
            <a:ext cx="3915261" cy="20743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D8E147-484F-B22A-7CF7-87B07241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6372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203E5F75-436B-9556-317C-4B8C24E49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31" y="4055130"/>
            <a:ext cx="5374810" cy="24384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C8D267-B6BF-70EA-7946-B2CAE0F03E0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of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modes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8022659" y="1524992"/>
            <a:ext cx="2181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Even modes </a:t>
            </a:r>
          </a:p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symmetric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8022659" y="2494435"/>
            <a:ext cx="2072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Odd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modes </a:t>
            </a:r>
          </a:p>
          <a:p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antisymmetric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02" name="Groupe 101"/>
          <p:cNvGrpSpPr/>
          <p:nvPr/>
        </p:nvGrpSpPr>
        <p:grpSpPr>
          <a:xfrm>
            <a:off x="2096894" y="1551819"/>
            <a:ext cx="5466614" cy="2894127"/>
            <a:chOff x="277816" y="676178"/>
            <a:chExt cx="6000942" cy="3640274"/>
          </a:xfrm>
        </p:grpSpPr>
        <p:grpSp>
          <p:nvGrpSpPr>
            <p:cNvPr id="13" name="Groupe 12"/>
            <p:cNvGrpSpPr/>
            <p:nvPr/>
          </p:nvGrpSpPr>
          <p:grpSpPr>
            <a:xfrm>
              <a:off x="277816" y="691581"/>
              <a:ext cx="819993" cy="523875"/>
              <a:chOff x="4752975" y="1304925"/>
              <a:chExt cx="2943225" cy="52387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752975" y="1304925"/>
                <a:ext cx="2943225" cy="523875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" name="Connecteur droit 7"/>
              <p:cNvCxnSpPr>
                <a:stCxn id="5" idx="0"/>
                <a:endCxn id="5" idx="2"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>
                <a:stCxn id="5" idx="1"/>
                <a:endCxn id="5" idx="1"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/>
              <p:cNvCxnSpPr>
                <a:stCxn id="5" idx="1"/>
                <a:endCxn id="5" idx="3"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Forme libre 14"/>
            <p:cNvSpPr/>
            <p:nvPr/>
          </p:nvSpPr>
          <p:spPr>
            <a:xfrm>
              <a:off x="1267343" y="1940840"/>
              <a:ext cx="815570" cy="523875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3273699" y="1952918"/>
              <a:ext cx="812983" cy="523876"/>
              <a:chOff x="3474559" y="2082798"/>
              <a:chExt cx="4414838" cy="523876"/>
            </a:xfrm>
          </p:grpSpPr>
          <p:grpSp>
            <p:nvGrpSpPr>
              <p:cNvPr id="16" name="Groupe 15"/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39" name="Forme libre 38"/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Forme libre 39"/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1" name="Forme libre 40"/>
              <p:cNvSpPr/>
              <p:nvPr/>
            </p:nvSpPr>
            <p:spPr>
              <a:xfrm>
                <a:off x="3474559" y="2082798"/>
                <a:ext cx="1471614" cy="523875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0" name="Groupe 19"/>
            <p:cNvGrpSpPr/>
            <p:nvPr/>
          </p:nvGrpSpPr>
          <p:grpSpPr>
            <a:xfrm>
              <a:off x="2397021" y="676178"/>
              <a:ext cx="819993" cy="523875"/>
              <a:chOff x="2152650" y="1987549"/>
              <a:chExt cx="5686425" cy="523875"/>
            </a:xfrm>
          </p:grpSpPr>
          <p:sp>
            <p:nvSpPr>
              <p:cNvPr id="22" name="Forme libre 21"/>
              <p:cNvSpPr/>
              <p:nvPr/>
            </p:nvSpPr>
            <p:spPr>
              <a:xfrm>
                <a:off x="4911726" y="1987549"/>
                <a:ext cx="2927349" cy="523875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09124" y="378354"/>
                      <a:pt x="2181031" y="412750"/>
                    </a:cubicBezTo>
                    <a:cubicBezTo>
                      <a:pt x="2352938" y="447146"/>
                      <a:pt x="2416556" y="454554"/>
                      <a:pt x="2548837" y="473075"/>
                    </a:cubicBezTo>
                    <a:cubicBezTo>
                      <a:pt x="2681118" y="491596"/>
                      <a:pt x="2838673" y="522817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Forme libre 22"/>
              <p:cNvSpPr/>
              <p:nvPr/>
            </p:nvSpPr>
            <p:spPr>
              <a:xfrm flipH="1">
                <a:off x="2152650" y="1987549"/>
                <a:ext cx="2759076" cy="523875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09124" y="378354"/>
                      <a:pt x="2181031" y="412750"/>
                    </a:cubicBezTo>
                    <a:cubicBezTo>
                      <a:pt x="2352938" y="447146"/>
                      <a:pt x="2416556" y="454554"/>
                      <a:pt x="2548837" y="473075"/>
                    </a:cubicBezTo>
                    <a:cubicBezTo>
                      <a:pt x="2681118" y="491596"/>
                      <a:pt x="2838673" y="522817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4" name="Groupe 23"/>
            <p:cNvGrpSpPr/>
            <p:nvPr/>
          </p:nvGrpSpPr>
          <p:grpSpPr>
            <a:xfrm>
              <a:off x="1267343" y="1940839"/>
              <a:ext cx="819993" cy="523875"/>
              <a:chOff x="4752975" y="1304925"/>
              <a:chExt cx="2943225" cy="523875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752975" y="1304925"/>
                <a:ext cx="2943225" cy="523875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6" name="Connecteur droit 25"/>
              <p:cNvCxnSpPr>
                <a:stCxn id="25" idx="0"/>
                <a:endCxn id="25" idx="2"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26"/>
              <p:cNvCxnSpPr>
                <a:stCxn id="25" idx="1"/>
                <a:endCxn id="25" idx="1"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27"/>
              <p:cNvCxnSpPr>
                <a:stCxn id="25" idx="1"/>
                <a:endCxn id="25" idx="3"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e 28"/>
            <p:cNvGrpSpPr/>
            <p:nvPr/>
          </p:nvGrpSpPr>
          <p:grpSpPr>
            <a:xfrm>
              <a:off x="2391432" y="676178"/>
              <a:ext cx="819993" cy="523875"/>
              <a:chOff x="4752975" y="1304925"/>
              <a:chExt cx="2943225" cy="52387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752975" y="1304925"/>
                <a:ext cx="2943225" cy="523875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1" name="Connecteur droit 30"/>
              <p:cNvCxnSpPr>
                <a:stCxn id="30" idx="0"/>
                <a:endCxn id="30" idx="2"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/>
              <p:cNvCxnSpPr>
                <a:stCxn id="30" idx="1"/>
                <a:endCxn id="30" idx="1"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/>
              <p:cNvCxnSpPr>
                <a:stCxn id="30" idx="1"/>
                <a:endCxn id="30" idx="3"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e 33"/>
            <p:cNvGrpSpPr/>
            <p:nvPr/>
          </p:nvGrpSpPr>
          <p:grpSpPr>
            <a:xfrm>
              <a:off x="3266933" y="1952919"/>
              <a:ext cx="819993" cy="523875"/>
              <a:chOff x="4752975" y="1304925"/>
              <a:chExt cx="2943225" cy="523875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752975" y="1304925"/>
                <a:ext cx="2943225" cy="523875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6" name="Connecteur droit 35"/>
              <p:cNvCxnSpPr>
                <a:stCxn id="35" idx="0"/>
                <a:endCxn id="35" idx="2"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>
                <a:stCxn id="35" idx="1"/>
                <a:endCxn id="35" idx="1"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>
                <a:stCxn id="35" idx="1"/>
                <a:endCxn id="35" idx="3"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Connecteur droit 42"/>
            <p:cNvCxnSpPr/>
            <p:nvPr/>
          </p:nvCxnSpPr>
          <p:spPr>
            <a:xfrm flipV="1">
              <a:off x="277816" y="676180"/>
              <a:ext cx="815570" cy="133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e 50"/>
            <p:cNvGrpSpPr/>
            <p:nvPr/>
          </p:nvGrpSpPr>
          <p:grpSpPr>
            <a:xfrm>
              <a:off x="4383115" y="689499"/>
              <a:ext cx="612268" cy="523876"/>
              <a:chOff x="3303096" y="2082798"/>
              <a:chExt cx="4586301" cy="523876"/>
            </a:xfrm>
          </p:grpSpPr>
          <p:grpSp>
            <p:nvGrpSpPr>
              <p:cNvPr id="52" name="Groupe 51"/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54" name="Forme libre 53"/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5" name="Forme libre 54"/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3" name="Forme libre 52"/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56" name="Groupe 55"/>
            <p:cNvGrpSpPr/>
            <p:nvPr/>
          </p:nvGrpSpPr>
          <p:grpSpPr>
            <a:xfrm>
              <a:off x="4385121" y="689502"/>
              <a:ext cx="819993" cy="523875"/>
              <a:chOff x="4752975" y="1304925"/>
              <a:chExt cx="2943225" cy="523875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4752975" y="1304925"/>
                <a:ext cx="2943225" cy="523875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8" name="Connecteur droit 57"/>
              <p:cNvCxnSpPr>
                <a:stCxn id="57" idx="0"/>
                <a:endCxn id="57" idx="2"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Connecteur droit 58"/>
              <p:cNvCxnSpPr>
                <a:stCxn id="57" idx="1"/>
                <a:endCxn id="57" idx="1"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cteur droit 59"/>
              <p:cNvCxnSpPr>
                <a:stCxn id="57" idx="1"/>
                <a:endCxn id="57" idx="3"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Forme libre 60"/>
            <p:cNvSpPr/>
            <p:nvPr/>
          </p:nvSpPr>
          <p:spPr>
            <a:xfrm flipV="1">
              <a:off x="4979709" y="715198"/>
              <a:ext cx="219939" cy="498177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2" name="Groupe 61"/>
            <p:cNvGrpSpPr/>
            <p:nvPr/>
          </p:nvGrpSpPr>
          <p:grpSpPr>
            <a:xfrm>
              <a:off x="5458521" y="1940838"/>
              <a:ext cx="485440" cy="523876"/>
              <a:chOff x="3474559" y="2082798"/>
              <a:chExt cx="4414838" cy="523876"/>
            </a:xfrm>
          </p:grpSpPr>
          <p:grpSp>
            <p:nvGrpSpPr>
              <p:cNvPr id="63" name="Groupe 62"/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65" name="Forme libre 64"/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6" name="Forme libre 65"/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64" name="Forme libre 63"/>
              <p:cNvSpPr/>
              <p:nvPr/>
            </p:nvSpPr>
            <p:spPr>
              <a:xfrm>
                <a:off x="3474559" y="2082798"/>
                <a:ext cx="1471614" cy="523875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7" name="Groupe 66"/>
            <p:cNvGrpSpPr/>
            <p:nvPr/>
          </p:nvGrpSpPr>
          <p:grpSpPr>
            <a:xfrm>
              <a:off x="5458765" y="1940839"/>
              <a:ext cx="819993" cy="523875"/>
              <a:chOff x="4752975" y="1304925"/>
              <a:chExt cx="2943225" cy="523875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4752975" y="1304925"/>
                <a:ext cx="2943225" cy="523875"/>
              </a:xfrm>
              <a:prstGeom prst="rect">
                <a:avLst/>
              </a:prstGeom>
              <a:noFill/>
              <a:ln w="31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9" name="Connecteur droit 68"/>
              <p:cNvCxnSpPr>
                <a:stCxn id="68" idx="0"/>
                <a:endCxn id="68" idx="2"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Connecteur droit 69"/>
              <p:cNvCxnSpPr>
                <a:stCxn id="68" idx="1"/>
                <a:endCxn id="68" idx="1"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cteur droit 70"/>
              <p:cNvCxnSpPr>
                <a:stCxn id="68" idx="1"/>
                <a:endCxn id="68" idx="3"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2" name="Groupe 71"/>
            <p:cNvGrpSpPr/>
            <p:nvPr/>
          </p:nvGrpSpPr>
          <p:grpSpPr>
            <a:xfrm>
              <a:off x="5943961" y="1940837"/>
              <a:ext cx="334796" cy="523875"/>
              <a:chOff x="2152650" y="1987549"/>
              <a:chExt cx="5686425" cy="523875"/>
            </a:xfrm>
          </p:grpSpPr>
          <p:sp>
            <p:nvSpPr>
              <p:cNvPr id="73" name="Forme libre 72"/>
              <p:cNvSpPr/>
              <p:nvPr/>
            </p:nvSpPr>
            <p:spPr>
              <a:xfrm>
                <a:off x="4911726" y="1987549"/>
                <a:ext cx="2927349" cy="523875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09124" y="378354"/>
                      <a:pt x="2181031" y="412750"/>
                    </a:cubicBezTo>
                    <a:cubicBezTo>
                      <a:pt x="2352938" y="447146"/>
                      <a:pt x="2416556" y="454554"/>
                      <a:pt x="2548837" y="473075"/>
                    </a:cubicBezTo>
                    <a:cubicBezTo>
                      <a:pt x="2681118" y="491596"/>
                      <a:pt x="2838673" y="522817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Forme libre 73"/>
              <p:cNvSpPr/>
              <p:nvPr/>
            </p:nvSpPr>
            <p:spPr>
              <a:xfrm flipH="1">
                <a:off x="2152650" y="1987549"/>
                <a:ext cx="2759076" cy="523875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09124" y="378354"/>
                      <a:pt x="2181031" y="412750"/>
                    </a:cubicBezTo>
                    <a:cubicBezTo>
                      <a:pt x="2352938" y="447146"/>
                      <a:pt x="2416556" y="454554"/>
                      <a:pt x="2548837" y="473075"/>
                    </a:cubicBezTo>
                    <a:cubicBezTo>
                      <a:pt x="2681118" y="491596"/>
                      <a:pt x="2838673" y="522817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76" name="Connecteur droit avec flèche 75"/>
            <p:cNvCxnSpPr/>
            <p:nvPr/>
          </p:nvCxnSpPr>
          <p:spPr>
            <a:xfrm flipV="1">
              <a:off x="1204285" y="2631233"/>
              <a:ext cx="128613" cy="12010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>
            <a:xfrm flipV="1">
              <a:off x="2176501" y="1364790"/>
              <a:ext cx="376081" cy="282074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avec flèche 81"/>
            <p:cNvCxnSpPr>
              <a:cxnSpLocks/>
            </p:cNvCxnSpPr>
            <p:nvPr/>
          </p:nvCxnSpPr>
          <p:spPr>
            <a:xfrm flipV="1">
              <a:off x="3160194" y="2535651"/>
              <a:ext cx="204660" cy="178080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avec flèche 83"/>
            <p:cNvCxnSpPr>
              <a:cxnSpLocks/>
            </p:cNvCxnSpPr>
            <p:nvPr/>
          </p:nvCxnSpPr>
          <p:spPr>
            <a:xfrm flipV="1">
              <a:off x="3345783" y="1377692"/>
              <a:ext cx="1351765" cy="28588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 flipV="1">
              <a:off x="3833001" y="2534077"/>
              <a:ext cx="1542722" cy="165145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 txBox="1">
            <a:spLocks/>
          </p:cNvSpPr>
          <p:nvPr/>
        </p:nvSpPr>
        <p:spPr>
          <a:xfrm>
            <a:off x="253079" y="364417"/>
            <a:ext cx="8959524" cy="393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329A1843-7539-8B6C-D05C-912363569560}"/>
              </a:ext>
            </a:extLst>
          </p:cNvPr>
          <p:cNvSpPr/>
          <p:nvPr/>
        </p:nvSpPr>
        <p:spPr>
          <a:xfrm>
            <a:off x="2430269" y="1524992"/>
            <a:ext cx="76200" cy="703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89C8061-B5D8-1C9C-B497-B0AE3C487519}"/>
              </a:ext>
            </a:extLst>
          </p:cNvPr>
          <p:cNvSpPr/>
          <p:nvPr/>
        </p:nvSpPr>
        <p:spPr>
          <a:xfrm>
            <a:off x="4364419" y="1524992"/>
            <a:ext cx="76200" cy="703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AA7CFF7-5D6E-9C97-D52B-19BF04C90959}"/>
              </a:ext>
            </a:extLst>
          </p:cNvPr>
          <p:cNvSpPr/>
          <p:nvPr/>
        </p:nvSpPr>
        <p:spPr>
          <a:xfrm>
            <a:off x="6179637" y="1531523"/>
            <a:ext cx="76200" cy="703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01F032C3-782E-27A4-2557-EA19EF0F0A64}"/>
              </a:ext>
            </a:extLst>
          </p:cNvPr>
          <p:cNvSpPr/>
          <p:nvPr/>
        </p:nvSpPr>
        <p:spPr>
          <a:xfrm>
            <a:off x="5145646" y="2731619"/>
            <a:ext cx="76200" cy="703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64A1EF38-88A0-9FCA-741B-72C014CDF558}"/>
              </a:ext>
            </a:extLst>
          </p:cNvPr>
          <p:cNvSpPr/>
          <p:nvPr/>
        </p:nvSpPr>
        <p:spPr>
          <a:xfrm>
            <a:off x="3327975" y="2738399"/>
            <a:ext cx="76200" cy="703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E937830B-EF1C-9636-F7C2-2F3C88FC276C}"/>
              </a:ext>
            </a:extLst>
          </p:cNvPr>
          <p:cNvSpPr/>
          <p:nvPr/>
        </p:nvSpPr>
        <p:spPr>
          <a:xfrm>
            <a:off x="7147861" y="2725166"/>
            <a:ext cx="76200" cy="703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B22A43F7-953B-E010-A696-2296398474C9}"/>
              </a:ext>
            </a:extLst>
          </p:cNvPr>
          <p:cNvCxnSpPr/>
          <p:nvPr/>
        </p:nvCxnSpPr>
        <p:spPr>
          <a:xfrm flipH="1">
            <a:off x="2506469" y="1195388"/>
            <a:ext cx="434401" cy="2809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ZoneTexte 76">
            <a:extLst>
              <a:ext uri="{FF2B5EF4-FFF2-40B4-BE49-F238E27FC236}">
                <a16:creationId xmlns:a16="http://schemas.microsoft.com/office/drawing/2014/main" id="{6117D476-06F8-6B66-D1B3-9A0279C9437F}"/>
              </a:ext>
            </a:extLst>
          </p:cNvPr>
          <p:cNvSpPr txBox="1"/>
          <p:nvPr/>
        </p:nvSpPr>
        <p:spPr>
          <a:xfrm>
            <a:off x="2913058" y="969279"/>
            <a:ext cx="828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Mirror</a:t>
            </a:r>
          </a:p>
        </p:txBody>
      </p:sp>
      <p:cxnSp>
        <p:nvCxnSpPr>
          <p:cNvPr id="78" name="Connecteur droit 77">
            <a:extLst>
              <a:ext uri="{FF2B5EF4-FFF2-40B4-BE49-F238E27FC236}">
                <a16:creationId xmlns:a16="http://schemas.microsoft.com/office/drawing/2014/main" id="{C0FAF9BE-22D6-CF13-29E3-76C2C3453D7C}"/>
              </a:ext>
            </a:extLst>
          </p:cNvPr>
          <p:cNvCxnSpPr/>
          <p:nvPr/>
        </p:nvCxnSpPr>
        <p:spPr>
          <a:xfrm>
            <a:off x="2470384" y="1243773"/>
            <a:ext cx="0" cy="95464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>
            <a:extLst>
              <a:ext uri="{FF2B5EF4-FFF2-40B4-BE49-F238E27FC236}">
                <a16:creationId xmlns:a16="http://schemas.microsoft.com/office/drawing/2014/main" id="{F545A63F-3D49-2E9C-A812-1030EF7686A5}"/>
              </a:ext>
            </a:extLst>
          </p:cNvPr>
          <p:cNvCxnSpPr>
            <a:cxnSpLocks/>
          </p:cNvCxnSpPr>
          <p:nvPr/>
        </p:nvCxnSpPr>
        <p:spPr>
          <a:xfrm flipH="1">
            <a:off x="2475928" y="1052818"/>
            <a:ext cx="194131" cy="1738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ZoneTexte 80">
            <a:extLst>
              <a:ext uri="{FF2B5EF4-FFF2-40B4-BE49-F238E27FC236}">
                <a16:creationId xmlns:a16="http://schemas.microsoft.com/office/drawing/2014/main" id="{608F324F-D761-CFCA-D2CC-963DFC2CD52A}"/>
              </a:ext>
            </a:extLst>
          </p:cNvPr>
          <p:cNvSpPr txBox="1"/>
          <p:nvPr/>
        </p:nvSpPr>
        <p:spPr>
          <a:xfrm>
            <a:off x="1874668" y="696307"/>
            <a:ext cx="207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Plane of </a:t>
            </a:r>
            <a:r>
              <a:rPr lang="fr-FR" dirty="0" err="1"/>
              <a:t>symmetry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B18C70-6FBB-A207-E2A7-A6BC6C49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739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38;g27e0e0ffbaa_0_69"/>
          <p:cNvPicPr/>
          <p:nvPr/>
        </p:nvPicPr>
        <p:blipFill>
          <a:blip r:embed="rId2">
            <a:alphaModFix/>
          </a:blip>
          <a:srcRect l="48100" b="9688"/>
          <a:stretch/>
        </p:blipFill>
        <p:spPr bwMode="auto">
          <a:xfrm>
            <a:off x="3193306" y="3844839"/>
            <a:ext cx="3184667" cy="15925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9"/>
          <p:cNvSpPr txBox="1"/>
          <p:nvPr/>
        </p:nvSpPr>
        <p:spPr bwMode="auto">
          <a:xfrm>
            <a:off x="249307" y="1186515"/>
            <a:ext cx="36977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HVAC system  </a:t>
            </a:r>
          </a:p>
          <a:p>
            <a:pPr>
              <a:defRPr/>
            </a:pPr>
            <a:r>
              <a:rPr lang="fr-FR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heating</a:t>
            </a:r>
            <a:r>
              <a:rPr lang="fr-FR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ventilation and air </a:t>
            </a:r>
            <a:r>
              <a:rPr lang="fr-FR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conditioning</a:t>
            </a:r>
            <a:endParaRPr lang="fr-FR" sz="14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defRPr/>
            </a:pPr>
            <a:endParaRPr lang="fr-FR" sz="14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40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airborne</a:t>
            </a:r>
            <a:r>
              <a:rPr lang="fr-FR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source </a:t>
            </a:r>
          </a:p>
          <a:p>
            <a:pPr lvl="1">
              <a:defRPr/>
            </a:pPr>
            <a:r>
              <a:rPr lang="fr-FR" sz="140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responsible</a:t>
            </a:r>
            <a:r>
              <a:rPr lang="fr-FR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for </a:t>
            </a:r>
            <a:r>
              <a:rPr lang="fr-FR" sz="140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acoustic</a:t>
            </a:r>
            <a:r>
              <a:rPr lang="fr-FR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noise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structure borne source </a:t>
            </a:r>
          </a:p>
          <a:p>
            <a:pPr lvl="1">
              <a:defRPr/>
            </a:pPr>
            <a:r>
              <a:rPr lang="fr-FR" sz="140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responsible</a:t>
            </a:r>
            <a:r>
              <a:rPr lang="fr-FR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for </a:t>
            </a:r>
            <a:r>
              <a:rPr lang="fr-FR" sz="140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ground</a:t>
            </a:r>
            <a:r>
              <a:rPr lang="fr-FR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/</a:t>
            </a:r>
            <a:r>
              <a:rPr lang="fr-FR" sz="1400" b="1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walls</a:t>
            </a:r>
            <a:r>
              <a:rPr lang="fr-FR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vibrations</a:t>
            </a:r>
          </a:p>
        </p:txBody>
      </p:sp>
      <p:sp>
        <p:nvSpPr>
          <p:cNvPr id="7" name="ZoneTexte 9"/>
          <p:cNvSpPr txBox="1"/>
          <p:nvPr/>
        </p:nvSpPr>
        <p:spPr bwMode="auto">
          <a:xfrm>
            <a:off x="3755053" y="1298266"/>
            <a:ext cx="27768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Air flow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Local turbulence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(pressure pulsations) 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2103" y="5409554"/>
            <a:ext cx="1295626" cy="238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3281819" y="5078025"/>
            <a:ext cx="291959" cy="400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9"/>
          <p:cNvSpPr txBox="1"/>
          <p:nvPr/>
        </p:nvSpPr>
        <p:spPr bwMode="auto">
          <a:xfrm>
            <a:off x="6576180" y="1319506"/>
            <a:ext cx="2990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radiation by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outlets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Equivalent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monopolar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Horn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HEPA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filter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9"/>
          <p:cNvSpPr txBox="1"/>
          <p:nvPr/>
        </p:nvSpPr>
        <p:spPr bwMode="auto">
          <a:xfrm>
            <a:off x="9513405" y="1319506"/>
            <a:ext cx="24292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Simulation of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Clear modal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30Hz</a:t>
            </a:r>
          </a:p>
          <a:p>
            <a:pPr>
              <a:defRPr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Positions of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outlets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are key </a:t>
            </a:r>
            <a:r>
              <a:rPr lang="fr-F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factors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55824" y="3803470"/>
            <a:ext cx="1477847" cy="400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9416231" y="3184254"/>
            <a:ext cx="863176" cy="3236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290896" y="5520268"/>
            <a:ext cx="832842" cy="400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20"/>
          <p:cNvCxnSpPr/>
          <p:nvPr/>
        </p:nvCxnSpPr>
        <p:spPr>
          <a:xfrm flipH="1">
            <a:off x="3781425" y="1146591"/>
            <a:ext cx="9525" cy="2174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6566655" y="1256488"/>
            <a:ext cx="9525" cy="2174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9553387" y="1319725"/>
            <a:ext cx="9525" cy="2174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15"/>
          <p:cNvPicPr>
            <a:picLocks noChangeAspect="1"/>
          </p:cNvPicPr>
          <p:nvPr/>
        </p:nvPicPr>
        <p:blipFill>
          <a:blip r:embed="rId3"/>
          <a:srcRect l="57749"/>
          <a:stretch/>
        </p:blipFill>
        <p:spPr bwMode="auto">
          <a:xfrm>
            <a:off x="9513405" y="3022701"/>
            <a:ext cx="2678595" cy="285245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7DB38B2-E267-8865-C71C-E263AD513DEF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generation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fr-F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halls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8D163DD2-5557-7A45-D573-77029A87E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80" y="4093091"/>
            <a:ext cx="2867025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diagramme, dessin, croquis, conception&#10;&#10;Le contenu généré par l’IA peut être incorrect.">
            <a:extLst>
              <a:ext uri="{FF2B5EF4-FFF2-40B4-BE49-F238E27FC236}">
                <a16:creationId xmlns:a16="http://schemas.microsoft.com/office/drawing/2014/main" id="{351520DA-AFA3-36A4-FEB0-EA0A10E87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8" y="3885534"/>
            <a:ext cx="2706286" cy="1674950"/>
          </a:xfrm>
          <a:prstGeom prst="rect">
            <a:avLst/>
          </a:prstGeom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0903430-CED5-03CC-069D-9C174300A4B2}"/>
              </a:ext>
            </a:extLst>
          </p:cNvPr>
          <p:cNvCxnSpPr>
            <a:cxnSpLocks/>
          </p:cNvCxnSpPr>
          <p:nvPr/>
        </p:nvCxnSpPr>
        <p:spPr>
          <a:xfrm>
            <a:off x="511214" y="5237702"/>
            <a:ext cx="0" cy="3995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6CF0AA22-5C0B-6667-3A81-3424B26F18AD}"/>
              </a:ext>
            </a:extLst>
          </p:cNvPr>
          <p:cNvCxnSpPr>
            <a:cxnSpLocks/>
          </p:cNvCxnSpPr>
          <p:nvPr/>
        </p:nvCxnSpPr>
        <p:spPr>
          <a:xfrm>
            <a:off x="891459" y="5242491"/>
            <a:ext cx="0" cy="3995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29F8006B-1B84-E3A9-B288-BFED9E89CDB2}"/>
              </a:ext>
            </a:extLst>
          </p:cNvPr>
          <p:cNvSpPr txBox="1"/>
          <p:nvPr/>
        </p:nvSpPr>
        <p:spPr>
          <a:xfrm>
            <a:off x="96261" y="5637205"/>
            <a:ext cx="358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Acoustic</a:t>
            </a:r>
            <a:r>
              <a:rPr lang="fr-FR" dirty="0"/>
              <a:t> + </a:t>
            </a:r>
            <a:r>
              <a:rPr lang="fr-FR" dirty="0" err="1"/>
              <a:t>Mechanical</a:t>
            </a:r>
            <a:r>
              <a:rPr lang="fr-FR" dirty="0"/>
              <a:t> vibrations</a:t>
            </a:r>
          </a:p>
        </p:txBody>
      </p:sp>
      <p:sp>
        <p:nvSpPr>
          <p:cNvPr id="32" name="Espace réservé du numéro de diapositive 31">
            <a:extLst>
              <a:ext uri="{FF2B5EF4-FFF2-40B4-BE49-F238E27FC236}">
                <a16:creationId xmlns:a16="http://schemas.microsoft.com/office/drawing/2014/main" id="{0D66788F-CBDC-79A5-DC8A-EF5E15B30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4152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C8D267-B6BF-70EA-7946-B2CAE0F03E0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of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modes for ET</a:t>
            </a:r>
          </a:p>
        </p:txBody>
      </p:sp>
      <p:sp>
        <p:nvSpPr>
          <p:cNvPr id="103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 txBox="1">
            <a:spLocks/>
          </p:cNvSpPr>
          <p:nvPr/>
        </p:nvSpPr>
        <p:spPr>
          <a:xfrm>
            <a:off x="253079" y="364417"/>
            <a:ext cx="8959524" cy="393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52A6316-FB80-C60F-F753-14D8E9789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18" y="940484"/>
            <a:ext cx="2845222" cy="2134672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333FFC59-6923-619E-5FEC-A7EA5C1F3FC7}"/>
              </a:ext>
            </a:extLst>
          </p:cNvPr>
          <p:cNvCxnSpPr/>
          <p:nvPr/>
        </p:nvCxnSpPr>
        <p:spPr>
          <a:xfrm>
            <a:off x="1404007" y="1949136"/>
            <a:ext cx="0" cy="5693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capture d’écran, nuit&#10;&#10;Le contenu généré par l’IA peut être incorrect.">
            <a:extLst>
              <a:ext uri="{FF2B5EF4-FFF2-40B4-BE49-F238E27FC236}">
                <a16:creationId xmlns:a16="http://schemas.microsoft.com/office/drawing/2014/main" id="{C9FAE5AE-C9E0-B204-AD2E-D20087955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47" y="1586907"/>
            <a:ext cx="2014867" cy="1511683"/>
          </a:xfrm>
          <a:prstGeom prst="rect">
            <a:avLst/>
          </a:prstGeom>
        </p:spPr>
      </p:pic>
      <p:pic>
        <p:nvPicPr>
          <p:cNvPr id="8" name="Image 7" descr="Une image contenant capture d’écran&#10;&#10;Le contenu généré par l’IA peut être incorrect.">
            <a:extLst>
              <a:ext uri="{FF2B5EF4-FFF2-40B4-BE49-F238E27FC236}">
                <a16:creationId xmlns:a16="http://schemas.microsoft.com/office/drawing/2014/main" id="{547BBB23-0251-646E-026C-1275C2FC2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51" y="2571444"/>
            <a:ext cx="2014867" cy="1511683"/>
          </a:xfrm>
          <a:prstGeom prst="rect">
            <a:avLst/>
          </a:prstGeom>
        </p:spPr>
      </p:pic>
      <p:pic>
        <p:nvPicPr>
          <p:cNvPr id="9" name="Image 8" descr="Une image contenant capture d’écran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id="{04824DFF-5EA2-2F1A-A0E5-BC1A8F190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51" y="1473274"/>
            <a:ext cx="2014867" cy="1511683"/>
          </a:xfrm>
          <a:prstGeom prst="rect">
            <a:avLst/>
          </a:prstGeom>
        </p:spPr>
      </p:pic>
      <p:pic>
        <p:nvPicPr>
          <p:cNvPr id="10" name="Image 9" descr="Une image contenant capture d’écran, Caractère coloré, art&#10;&#10;Le contenu généré par l’IA peut être incorrect.">
            <a:extLst>
              <a:ext uri="{FF2B5EF4-FFF2-40B4-BE49-F238E27FC236}">
                <a16:creationId xmlns:a16="http://schemas.microsoft.com/office/drawing/2014/main" id="{96480936-5698-E3E2-800F-EA6043F61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51" y="3691723"/>
            <a:ext cx="2014867" cy="1511683"/>
          </a:xfrm>
          <a:prstGeom prst="rect">
            <a:avLst/>
          </a:prstGeom>
        </p:spPr>
      </p:pic>
      <p:pic>
        <p:nvPicPr>
          <p:cNvPr id="11" name="Image 10" descr="Une image contenant capture d’écran, art, Caractère coloré&#10;&#10;Le contenu généré par l’IA peut être incorrect.">
            <a:extLst>
              <a:ext uri="{FF2B5EF4-FFF2-40B4-BE49-F238E27FC236}">
                <a16:creationId xmlns:a16="http://schemas.microsoft.com/office/drawing/2014/main" id="{2D8D21F0-6047-BB10-D538-D3E6DD267B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47" y="2935883"/>
            <a:ext cx="2014867" cy="1511683"/>
          </a:xfrm>
          <a:prstGeom prst="rect">
            <a:avLst/>
          </a:prstGeom>
        </p:spPr>
      </p:pic>
      <p:pic>
        <p:nvPicPr>
          <p:cNvPr id="12" name="Image 11" descr="Une image contenant capture d’écran, art, Caractère coloré, conception&#10;&#10;Le contenu généré par l’IA peut être incorrect.">
            <a:extLst>
              <a:ext uri="{FF2B5EF4-FFF2-40B4-BE49-F238E27FC236}">
                <a16:creationId xmlns:a16="http://schemas.microsoft.com/office/drawing/2014/main" id="{0623B27A-A727-1056-DB4C-3EBE2690D2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51" y="5006833"/>
            <a:ext cx="2014867" cy="151168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9965641-190C-16B6-428E-170EF0D6D65F}"/>
              </a:ext>
            </a:extLst>
          </p:cNvPr>
          <p:cNvSpPr txBox="1"/>
          <p:nvPr/>
        </p:nvSpPr>
        <p:spPr>
          <a:xfrm>
            <a:off x="4295903" y="2775787"/>
            <a:ext cx="670955" cy="34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4,88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539C91C-CCD0-737A-3B5E-B12D5A14E7BC}"/>
              </a:ext>
            </a:extLst>
          </p:cNvPr>
          <p:cNvSpPr txBox="1"/>
          <p:nvPr/>
        </p:nvSpPr>
        <p:spPr>
          <a:xfrm>
            <a:off x="7631306" y="3760324"/>
            <a:ext cx="670955" cy="34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6,38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AD7C049-4693-75E4-5301-92791AA8BFE1}"/>
              </a:ext>
            </a:extLst>
          </p:cNvPr>
          <p:cNvSpPr txBox="1"/>
          <p:nvPr/>
        </p:nvSpPr>
        <p:spPr>
          <a:xfrm>
            <a:off x="7700400" y="2662155"/>
            <a:ext cx="670955" cy="34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6,99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941243-869A-51A0-E1B3-0AE35D38806D}"/>
              </a:ext>
            </a:extLst>
          </p:cNvPr>
          <p:cNvSpPr txBox="1"/>
          <p:nvPr/>
        </p:nvSpPr>
        <p:spPr>
          <a:xfrm>
            <a:off x="7631306" y="4880603"/>
            <a:ext cx="670955" cy="34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7,18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ABD78AA-A315-95B7-3C95-3DE6DF556405}"/>
              </a:ext>
            </a:extLst>
          </p:cNvPr>
          <p:cNvSpPr txBox="1"/>
          <p:nvPr/>
        </p:nvSpPr>
        <p:spPr>
          <a:xfrm>
            <a:off x="4406135" y="4177998"/>
            <a:ext cx="670955" cy="34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8,02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F6384CB-BC8B-7DF4-8632-B716FD413909}"/>
              </a:ext>
            </a:extLst>
          </p:cNvPr>
          <p:cNvSpPr txBox="1"/>
          <p:nvPr/>
        </p:nvSpPr>
        <p:spPr>
          <a:xfrm>
            <a:off x="7639389" y="6248949"/>
            <a:ext cx="971211" cy="34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10,68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F0440F4-E533-CA09-23EB-B8F003D72F2C}"/>
              </a:ext>
            </a:extLst>
          </p:cNvPr>
          <p:cNvSpPr txBox="1"/>
          <p:nvPr/>
        </p:nvSpPr>
        <p:spPr>
          <a:xfrm>
            <a:off x="3948665" y="1429553"/>
            <a:ext cx="1585894" cy="34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Symmetrical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EB401CD-C2D6-2C8B-FEC5-5E8CC2A84E0A}"/>
              </a:ext>
            </a:extLst>
          </p:cNvPr>
          <p:cNvSpPr txBox="1"/>
          <p:nvPr/>
        </p:nvSpPr>
        <p:spPr>
          <a:xfrm>
            <a:off x="7173836" y="1429553"/>
            <a:ext cx="1585894" cy="34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Asymmetrical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52959C5-BE18-1111-C5B0-5667C1B2CE79}"/>
              </a:ext>
            </a:extLst>
          </p:cNvPr>
          <p:cNvSpPr txBox="1"/>
          <p:nvPr/>
        </p:nvSpPr>
        <p:spPr>
          <a:xfrm>
            <a:off x="5196665" y="952293"/>
            <a:ext cx="243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Longitudinal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6EDB9CD-A813-92E9-ACE8-6E76248BF2F0}"/>
              </a:ext>
            </a:extLst>
          </p:cNvPr>
          <p:cNvSpPr txBox="1"/>
          <p:nvPr/>
        </p:nvSpPr>
        <p:spPr>
          <a:xfrm>
            <a:off x="812785" y="2518459"/>
            <a:ext cx="1206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Symmetry</a:t>
            </a:r>
            <a:r>
              <a:rPr lang="fr-FR" dirty="0"/>
              <a:t> Plane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6C034F-B7E9-34A2-8A83-B319A052A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247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C8D267-B6BF-70EA-7946-B2CAE0F03E0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NN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</a:t>
            </a:r>
            <a:endParaRPr 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 txBox="1">
            <a:spLocks/>
          </p:cNvSpPr>
          <p:nvPr/>
        </p:nvSpPr>
        <p:spPr>
          <a:xfrm>
            <a:off x="253079" y="364417"/>
            <a:ext cx="8959524" cy="393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33AC191-B03E-5189-32E1-618468922F1B}"/>
              </a:ext>
            </a:extLst>
          </p:cNvPr>
          <p:cNvSpPr txBox="1"/>
          <p:nvPr/>
        </p:nvSpPr>
        <p:spPr>
          <a:xfrm>
            <a:off x="400050" y="1257300"/>
            <a:ext cx="5886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strategies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counter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Newtonian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Noise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Positioning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sources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sensitivite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Geometric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optimisation of the 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Geometric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optimisation of vacuum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tower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2BC1684-261F-C468-A212-5794B0255754}"/>
              </a:ext>
            </a:extLst>
          </p:cNvPr>
          <p:cNvGrpSpPr/>
          <p:nvPr/>
        </p:nvGrpSpPr>
        <p:grpSpPr>
          <a:xfrm>
            <a:off x="6413636" y="4009499"/>
            <a:ext cx="2501588" cy="1391420"/>
            <a:chOff x="703339" y="1317967"/>
            <a:chExt cx="748808" cy="416498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0AD7800A-9603-8A1E-853D-9031946F81B9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36" name="Groupe 35">
                <a:extLst>
                  <a:ext uri="{FF2B5EF4-FFF2-40B4-BE49-F238E27FC236}">
                    <a16:creationId xmlns:a16="http://schemas.microsoft.com/office/drawing/2014/main" id="{652C30E2-FF6B-E64C-75E5-AA3C18EC5C8C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38" name="Forme libre 53">
                  <a:extLst>
                    <a:ext uri="{FF2B5EF4-FFF2-40B4-BE49-F238E27FC236}">
                      <a16:creationId xmlns:a16="http://schemas.microsoft.com/office/drawing/2014/main" id="{8986CE63-E860-0E89-95FE-832D6FC7EFD1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Forme libre 54">
                  <a:extLst>
                    <a:ext uri="{FF2B5EF4-FFF2-40B4-BE49-F238E27FC236}">
                      <a16:creationId xmlns:a16="http://schemas.microsoft.com/office/drawing/2014/main" id="{BBAD1271-F4FA-BA62-28DA-607C52F88461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37" name="Forme libre 52">
                <a:extLst>
                  <a:ext uri="{FF2B5EF4-FFF2-40B4-BE49-F238E27FC236}">
                    <a16:creationId xmlns:a16="http://schemas.microsoft.com/office/drawing/2014/main" id="{831086D4-7644-FCA1-AEDB-116FAF90977C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id="{6BE9DF15-100C-B45E-D4F0-DBE4389EFFC6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0D4C5022-2A9F-ED16-033C-C54AFA146F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818BE12C-DFE3-80FB-9DF6-BF872EFE99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AA42712E-F801-D850-DC1A-739C117B51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Forme libre 60">
              <a:extLst>
                <a:ext uri="{FF2B5EF4-FFF2-40B4-BE49-F238E27FC236}">
                  <a16:creationId xmlns:a16="http://schemas.microsoft.com/office/drawing/2014/main" id="{8BC40A0C-8443-463E-90C3-45DC46290985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1B49A829-FE82-8DE0-964E-D3E8AD9D550C}"/>
                </a:ext>
              </a:extLst>
            </p:cNvPr>
            <p:cNvSpPr/>
            <p:nvPr/>
          </p:nvSpPr>
          <p:spPr>
            <a:xfrm>
              <a:off x="975247" y="1387163"/>
              <a:ext cx="76200" cy="70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BC113F6E-E019-157C-7529-37670BCC7878}"/>
                </a:ext>
              </a:extLst>
            </p:cNvPr>
            <p:cNvSpPr/>
            <p:nvPr/>
          </p:nvSpPr>
          <p:spPr>
            <a:xfrm>
              <a:off x="712970" y="1336458"/>
              <a:ext cx="76200" cy="703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F0"/>
                </a:solidFill>
              </a:endParaRPr>
            </a:p>
          </p:txBody>
        </p:sp>
      </p:grpSp>
      <p:cxnSp>
        <p:nvCxnSpPr>
          <p:cNvPr id="40" name="Connecteur droit avec flèche 39">
            <a:extLst>
              <a:ext uri="{FF2B5EF4-FFF2-40B4-BE49-F238E27FC236}">
                <a16:creationId xmlns:a16="http://schemas.microsoft.com/office/drawing/2014/main" id="{EADC0732-4C14-0254-FE49-DCFC12B70D8F}"/>
              </a:ext>
            </a:extLst>
          </p:cNvPr>
          <p:cNvCxnSpPr>
            <a:cxnSpLocks/>
          </p:cNvCxnSpPr>
          <p:nvPr/>
        </p:nvCxnSpPr>
        <p:spPr>
          <a:xfrm flipH="1">
            <a:off x="6201772" y="4721643"/>
            <a:ext cx="27134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18E0CAA2-7225-D6F9-CD0F-F5A847702E3A}"/>
                  </a:ext>
                </a:extLst>
              </p:cNvPr>
              <p:cNvSpPr txBox="1"/>
              <p:nvPr/>
            </p:nvSpPr>
            <p:spPr>
              <a:xfrm>
                <a:off x="8820318" y="4702228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18E0CAA2-7225-D6F9-CD0F-F5A847702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0318" y="4702228"/>
                <a:ext cx="35939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DE5BAF2D-4E4B-A936-F434-B8427E8DB48C}"/>
                  </a:ext>
                </a:extLst>
              </p:cNvPr>
              <p:cNvSpPr txBox="1"/>
              <p:nvPr/>
            </p:nvSpPr>
            <p:spPr>
              <a:xfrm>
                <a:off x="7338438" y="4659322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DE5BAF2D-4E4B-A936-F434-B8427E8DB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8438" y="4659322"/>
                <a:ext cx="44012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6600ECA-0AE1-9DDC-EA22-A2ACF81B5F22}"/>
                  </a:ext>
                </a:extLst>
              </p:cNvPr>
              <p:cNvSpPr txBox="1"/>
              <p:nvPr/>
            </p:nvSpPr>
            <p:spPr>
              <a:xfrm>
                <a:off x="6307164" y="4670098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6600ECA-0AE1-9DDC-EA22-A2ACF81B5F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164" y="4670098"/>
                <a:ext cx="4577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91E8B3FC-EF68-2651-0B68-58A2D1A281D2}"/>
                  </a:ext>
                </a:extLst>
              </p:cNvPr>
              <p:cNvSpPr txBox="1"/>
              <p:nvPr/>
            </p:nvSpPr>
            <p:spPr>
              <a:xfrm>
                <a:off x="6011996" y="4679885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91E8B3FC-EF68-2651-0B68-58A2D1A281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996" y="4679885"/>
                <a:ext cx="3593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872E4C9D-5E54-50FC-DC7E-D885117BB65D}"/>
              </a:ext>
            </a:extLst>
          </p:cNvPr>
          <p:cNvCxnSpPr/>
          <p:nvPr/>
        </p:nvCxnSpPr>
        <p:spPr>
          <a:xfrm>
            <a:off x="6464900" y="4639017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B4D397A7-BBF8-4354-237D-DB687DDA262A}"/>
              </a:ext>
            </a:extLst>
          </p:cNvPr>
          <p:cNvCxnSpPr>
            <a:cxnSpLocks/>
          </p:cNvCxnSpPr>
          <p:nvPr/>
        </p:nvCxnSpPr>
        <p:spPr>
          <a:xfrm>
            <a:off x="7460781" y="4639017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05BDB60D-2E98-1742-962B-1EF085F7CE09}"/>
              </a:ext>
            </a:extLst>
          </p:cNvPr>
          <p:cNvCxnSpPr/>
          <p:nvPr/>
        </p:nvCxnSpPr>
        <p:spPr>
          <a:xfrm>
            <a:off x="8898587" y="4633061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ZoneTexte 47">
            <a:extLst>
              <a:ext uri="{FF2B5EF4-FFF2-40B4-BE49-F238E27FC236}">
                <a16:creationId xmlns:a16="http://schemas.microsoft.com/office/drawing/2014/main" id="{2B316B9A-EA0B-22D1-4B85-AF5BB8210F39}"/>
              </a:ext>
            </a:extLst>
          </p:cNvPr>
          <p:cNvSpPr txBox="1"/>
          <p:nvPr/>
        </p:nvSpPr>
        <p:spPr>
          <a:xfrm>
            <a:off x="6573094" y="3815139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81D7C031-7018-E44F-77ED-44EDA10B00EA}"/>
              </a:ext>
            </a:extLst>
          </p:cNvPr>
          <p:cNvSpPr txBox="1"/>
          <p:nvPr/>
        </p:nvSpPr>
        <p:spPr>
          <a:xfrm>
            <a:off x="7243122" y="3886876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pic>
        <p:nvPicPr>
          <p:cNvPr id="50" name="Image 49" descr="Une image contenant capture d’écran, nuit&#10;&#10;Le contenu généré par l’IA peut être incorrect.">
            <a:extLst>
              <a:ext uri="{FF2B5EF4-FFF2-40B4-BE49-F238E27FC236}">
                <a16:creationId xmlns:a16="http://schemas.microsoft.com/office/drawing/2014/main" id="{ED871FF0-B5D7-3204-11C7-D807D33C47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716" y="2941845"/>
            <a:ext cx="3878180" cy="2909660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415700F3-6580-0481-43AB-A70FA63927CF}"/>
              </a:ext>
            </a:extLst>
          </p:cNvPr>
          <p:cNvSpPr txBox="1"/>
          <p:nvPr/>
        </p:nvSpPr>
        <p:spPr>
          <a:xfrm>
            <a:off x="3335000" y="3218699"/>
            <a:ext cx="670955" cy="34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4,88</a:t>
            </a: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69EB8B4E-8BA5-B840-3898-100942B886F6}"/>
              </a:ext>
            </a:extLst>
          </p:cNvPr>
          <p:cNvCxnSpPr>
            <a:cxnSpLocks/>
          </p:cNvCxnSpPr>
          <p:nvPr/>
        </p:nvCxnSpPr>
        <p:spPr>
          <a:xfrm>
            <a:off x="2446162" y="4864977"/>
            <a:ext cx="594429" cy="21192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D58CB173-D12F-D128-1985-C39B87051E15}"/>
              </a:ext>
            </a:extLst>
          </p:cNvPr>
          <p:cNvCxnSpPr>
            <a:cxnSpLocks/>
          </p:cNvCxnSpPr>
          <p:nvPr/>
        </p:nvCxnSpPr>
        <p:spPr>
          <a:xfrm>
            <a:off x="3155759" y="4537498"/>
            <a:ext cx="527117" cy="19037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7C33E4A0-E382-0C04-4222-2121A245D6B4}"/>
              </a:ext>
            </a:extLst>
          </p:cNvPr>
          <p:cNvCxnSpPr>
            <a:cxnSpLocks/>
          </p:cNvCxnSpPr>
          <p:nvPr/>
        </p:nvCxnSpPr>
        <p:spPr>
          <a:xfrm>
            <a:off x="3494018" y="4345821"/>
            <a:ext cx="569615" cy="19192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BB368FDE-D7AF-96BA-0DBF-D2B871F953B2}"/>
              </a:ext>
            </a:extLst>
          </p:cNvPr>
          <p:cNvCxnSpPr>
            <a:cxnSpLocks/>
          </p:cNvCxnSpPr>
          <p:nvPr/>
        </p:nvCxnSpPr>
        <p:spPr>
          <a:xfrm>
            <a:off x="4310953" y="3973700"/>
            <a:ext cx="486011" cy="17474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F748D018-EA21-FF84-C539-34E6877D9259}"/>
              </a:ext>
            </a:extLst>
          </p:cNvPr>
          <p:cNvCxnSpPr>
            <a:cxnSpLocks/>
          </p:cNvCxnSpPr>
          <p:nvPr/>
        </p:nvCxnSpPr>
        <p:spPr>
          <a:xfrm flipH="1">
            <a:off x="1790795" y="4185381"/>
            <a:ext cx="3238202" cy="1627089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B6BC341E-72D9-B00A-2B52-C94B925BED15}"/>
              </a:ext>
            </a:extLst>
          </p:cNvPr>
          <p:cNvCxnSpPr/>
          <p:nvPr/>
        </p:nvCxnSpPr>
        <p:spPr>
          <a:xfrm>
            <a:off x="3745288" y="4727870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4CDB9CA7-7816-3B53-40BB-09B66E8E254C}"/>
              </a:ext>
            </a:extLst>
          </p:cNvPr>
          <p:cNvCxnSpPr/>
          <p:nvPr/>
        </p:nvCxnSpPr>
        <p:spPr>
          <a:xfrm>
            <a:off x="5027523" y="4124548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645AC5CC-0331-DA58-C627-8F4729C1A633}"/>
              </a:ext>
            </a:extLst>
          </p:cNvPr>
          <p:cNvCxnSpPr/>
          <p:nvPr/>
        </p:nvCxnSpPr>
        <p:spPr>
          <a:xfrm>
            <a:off x="2623489" y="5326878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B2E431CE-963A-08B2-54C7-9AEE80B077B8}"/>
                  </a:ext>
                </a:extLst>
              </p:cNvPr>
              <p:cNvSpPr txBox="1"/>
              <p:nvPr/>
            </p:nvSpPr>
            <p:spPr>
              <a:xfrm>
                <a:off x="4893791" y="4194435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B2E431CE-963A-08B2-54C7-9AEE80B07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3791" y="4194435"/>
                <a:ext cx="35939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0D31464F-BCD5-A115-C2C4-66490EB5876B}"/>
                  </a:ext>
                </a:extLst>
              </p:cNvPr>
              <p:cNvSpPr txBox="1"/>
              <p:nvPr/>
            </p:nvSpPr>
            <p:spPr>
              <a:xfrm>
                <a:off x="3670477" y="4779931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0D31464F-BCD5-A115-C2C4-66490EB58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0477" y="4779931"/>
                <a:ext cx="44012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DF0D960B-709A-CAA3-46D9-691A5E18CFDF}"/>
                  </a:ext>
                </a:extLst>
              </p:cNvPr>
              <p:cNvSpPr txBox="1"/>
              <p:nvPr/>
            </p:nvSpPr>
            <p:spPr>
              <a:xfrm>
                <a:off x="2514499" y="5381646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DF0D960B-709A-CAA3-46D9-691A5E18C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499" y="5381646"/>
                <a:ext cx="45775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5DEC30A4-B65E-EF88-C4D0-FB6D010887DD}"/>
                  </a:ext>
                </a:extLst>
              </p:cNvPr>
              <p:cNvSpPr txBox="1"/>
              <p:nvPr/>
            </p:nvSpPr>
            <p:spPr>
              <a:xfrm>
                <a:off x="1733195" y="5760391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5DEC30A4-B65E-EF88-C4D0-FB6D01088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195" y="5760391"/>
                <a:ext cx="35939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AA37AD-CFD6-46CC-1CBB-1684A9832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8198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C8D267-B6BF-70EA-7946-B2CAE0F03E0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Positioning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sources and sensitive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 txBox="1">
            <a:spLocks/>
          </p:cNvSpPr>
          <p:nvPr/>
        </p:nvSpPr>
        <p:spPr>
          <a:xfrm>
            <a:off x="253079" y="364417"/>
            <a:ext cx="8959524" cy="393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" name="Groupe 111">
            <a:extLst>
              <a:ext uri="{FF2B5EF4-FFF2-40B4-BE49-F238E27FC236}">
                <a16:creationId xmlns:a16="http://schemas.microsoft.com/office/drawing/2014/main" id="{2942D835-91A1-A963-2F17-A6B2BA8A2681}"/>
              </a:ext>
            </a:extLst>
          </p:cNvPr>
          <p:cNvGrpSpPr/>
          <p:nvPr/>
        </p:nvGrpSpPr>
        <p:grpSpPr>
          <a:xfrm>
            <a:off x="7961809" y="1279746"/>
            <a:ext cx="2501588" cy="1391420"/>
            <a:chOff x="703339" y="1317967"/>
            <a:chExt cx="748808" cy="416498"/>
          </a:xfrm>
        </p:grpSpPr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696952BB-EB1D-085D-EAEE-74467873949E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101" name="Groupe 100">
                <a:extLst>
                  <a:ext uri="{FF2B5EF4-FFF2-40B4-BE49-F238E27FC236}">
                    <a16:creationId xmlns:a16="http://schemas.microsoft.com/office/drawing/2014/main" id="{DC010FFD-29A1-0BF6-C5CE-5885F7FF5B1E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104" name="Forme libre 53">
                  <a:extLst>
                    <a:ext uri="{FF2B5EF4-FFF2-40B4-BE49-F238E27FC236}">
                      <a16:creationId xmlns:a16="http://schemas.microsoft.com/office/drawing/2014/main" id="{D677B721-917C-5E4F-7AA1-B46DA4177957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5" name="Forme libre 54">
                  <a:extLst>
                    <a:ext uri="{FF2B5EF4-FFF2-40B4-BE49-F238E27FC236}">
                      <a16:creationId xmlns:a16="http://schemas.microsoft.com/office/drawing/2014/main" id="{3E21A822-D5E6-B854-81AE-48D5B98BD6CA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02" name="Forme libre 52">
                <a:extLst>
                  <a:ext uri="{FF2B5EF4-FFF2-40B4-BE49-F238E27FC236}">
                    <a16:creationId xmlns:a16="http://schemas.microsoft.com/office/drawing/2014/main" id="{610B2A05-5C23-4EA1-F19D-C63CFB4DB66D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73CD4AB8-8611-D9FA-B550-73922A81EC9D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107" name="Connecteur droit 106">
                <a:extLst>
                  <a:ext uri="{FF2B5EF4-FFF2-40B4-BE49-F238E27FC236}">
                    <a16:creationId xmlns:a16="http://schemas.microsoft.com/office/drawing/2014/main" id="{2F104B82-5DB6-4BB9-D54A-B2048B768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Connecteur droit 107">
                <a:extLst>
                  <a:ext uri="{FF2B5EF4-FFF2-40B4-BE49-F238E27FC236}">
                    <a16:creationId xmlns:a16="http://schemas.microsoft.com/office/drawing/2014/main" id="{22776D86-D82F-E627-2636-1AC6A322C1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necteur droit 108">
                <a:extLst>
                  <a:ext uri="{FF2B5EF4-FFF2-40B4-BE49-F238E27FC236}">
                    <a16:creationId xmlns:a16="http://schemas.microsoft.com/office/drawing/2014/main" id="{6FC20540-4D24-E3DC-5E88-3A29ED8F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Forme libre 60">
              <a:extLst>
                <a:ext uri="{FF2B5EF4-FFF2-40B4-BE49-F238E27FC236}">
                  <a16:creationId xmlns:a16="http://schemas.microsoft.com/office/drawing/2014/main" id="{57252530-2660-9440-15E7-70F7985863BF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1" name="Ellipse 110">
              <a:extLst>
                <a:ext uri="{FF2B5EF4-FFF2-40B4-BE49-F238E27FC236}">
                  <a16:creationId xmlns:a16="http://schemas.microsoft.com/office/drawing/2014/main" id="{DC011E28-E455-769A-7A36-66F419024E2D}"/>
                </a:ext>
              </a:extLst>
            </p:cNvPr>
            <p:cNvSpPr/>
            <p:nvPr/>
          </p:nvSpPr>
          <p:spPr>
            <a:xfrm>
              <a:off x="975247" y="1387163"/>
              <a:ext cx="76200" cy="70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4" name="Ellipse 163">
              <a:extLst>
                <a:ext uri="{FF2B5EF4-FFF2-40B4-BE49-F238E27FC236}">
                  <a16:creationId xmlns:a16="http://schemas.microsoft.com/office/drawing/2014/main" id="{0779B6D6-99AF-B5D4-4283-DAE371D0EDEC}"/>
                </a:ext>
              </a:extLst>
            </p:cNvPr>
            <p:cNvSpPr/>
            <p:nvPr/>
          </p:nvSpPr>
          <p:spPr>
            <a:xfrm>
              <a:off x="712970" y="1336458"/>
              <a:ext cx="76200" cy="703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F0"/>
                </a:solidFill>
              </a:endParaRPr>
            </a:p>
          </p:txBody>
        </p:sp>
      </p:grpSp>
      <p:pic>
        <p:nvPicPr>
          <p:cNvPr id="113" name="Image 112" descr="Une image contenant capture d’écran, nuit&#10;&#10;Le contenu généré par l’IA peut être incorrect.">
            <a:extLst>
              <a:ext uri="{FF2B5EF4-FFF2-40B4-BE49-F238E27FC236}">
                <a16:creationId xmlns:a16="http://schemas.microsoft.com/office/drawing/2014/main" id="{4BF87403-139D-ADA8-5B7E-D8E38003F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47" y="1274286"/>
            <a:ext cx="3878180" cy="2909660"/>
          </a:xfrm>
          <a:prstGeom prst="rect">
            <a:avLst/>
          </a:prstGeom>
        </p:spPr>
      </p:pic>
      <p:sp>
        <p:nvSpPr>
          <p:cNvPr id="114" name="ZoneTexte 113">
            <a:extLst>
              <a:ext uri="{FF2B5EF4-FFF2-40B4-BE49-F238E27FC236}">
                <a16:creationId xmlns:a16="http://schemas.microsoft.com/office/drawing/2014/main" id="{6731AB7F-14CB-1966-4FAC-A0C3FA36FE1D}"/>
              </a:ext>
            </a:extLst>
          </p:cNvPr>
          <p:cNvSpPr txBox="1"/>
          <p:nvPr/>
        </p:nvSpPr>
        <p:spPr>
          <a:xfrm>
            <a:off x="3452431" y="1551140"/>
            <a:ext cx="670955" cy="344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4,88</a:t>
            </a:r>
          </a:p>
        </p:txBody>
      </p:sp>
      <p:cxnSp>
        <p:nvCxnSpPr>
          <p:cNvPr id="116" name="Connecteur droit 115">
            <a:extLst>
              <a:ext uri="{FF2B5EF4-FFF2-40B4-BE49-F238E27FC236}">
                <a16:creationId xmlns:a16="http://schemas.microsoft.com/office/drawing/2014/main" id="{0C918EF4-5809-B943-1F11-AFCA49F0D845}"/>
              </a:ext>
            </a:extLst>
          </p:cNvPr>
          <p:cNvCxnSpPr>
            <a:cxnSpLocks/>
          </p:cNvCxnSpPr>
          <p:nvPr/>
        </p:nvCxnSpPr>
        <p:spPr>
          <a:xfrm>
            <a:off x="2563593" y="3197418"/>
            <a:ext cx="594429" cy="21192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>
            <a:extLst>
              <a:ext uri="{FF2B5EF4-FFF2-40B4-BE49-F238E27FC236}">
                <a16:creationId xmlns:a16="http://schemas.microsoft.com/office/drawing/2014/main" id="{26E11451-CA1A-26B1-11D8-FC8E8D6EED83}"/>
              </a:ext>
            </a:extLst>
          </p:cNvPr>
          <p:cNvCxnSpPr>
            <a:cxnSpLocks/>
          </p:cNvCxnSpPr>
          <p:nvPr/>
        </p:nvCxnSpPr>
        <p:spPr>
          <a:xfrm>
            <a:off x="3273190" y="2869939"/>
            <a:ext cx="527117" cy="19037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117">
            <a:extLst>
              <a:ext uri="{FF2B5EF4-FFF2-40B4-BE49-F238E27FC236}">
                <a16:creationId xmlns:a16="http://schemas.microsoft.com/office/drawing/2014/main" id="{FD6BAF20-44E4-6C38-1DCE-243F6E5D8C32}"/>
              </a:ext>
            </a:extLst>
          </p:cNvPr>
          <p:cNvCxnSpPr>
            <a:cxnSpLocks/>
          </p:cNvCxnSpPr>
          <p:nvPr/>
        </p:nvCxnSpPr>
        <p:spPr>
          <a:xfrm>
            <a:off x="3611449" y="2678262"/>
            <a:ext cx="569615" cy="191926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118">
            <a:extLst>
              <a:ext uri="{FF2B5EF4-FFF2-40B4-BE49-F238E27FC236}">
                <a16:creationId xmlns:a16="http://schemas.microsoft.com/office/drawing/2014/main" id="{37C4EB1B-712A-0B53-475F-C22B8841FBC3}"/>
              </a:ext>
            </a:extLst>
          </p:cNvPr>
          <p:cNvCxnSpPr>
            <a:cxnSpLocks/>
          </p:cNvCxnSpPr>
          <p:nvPr/>
        </p:nvCxnSpPr>
        <p:spPr>
          <a:xfrm>
            <a:off x="4428384" y="2306141"/>
            <a:ext cx="486011" cy="174748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avec flèche 136">
            <a:extLst>
              <a:ext uri="{FF2B5EF4-FFF2-40B4-BE49-F238E27FC236}">
                <a16:creationId xmlns:a16="http://schemas.microsoft.com/office/drawing/2014/main" id="{8332A38F-B47A-D294-BF21-220368729E9E}"/>
              </a:ext>
            </a:extLst>
          </p:cNvPr>
          <p:cNvCxnSpPr>
            <a:cxnSpLocks/>
          </p:cNvCxnSpPr>
          <p:nvPr/>
        </p:nvCxnSpPr>
        <p:spPr>
          <a:xfrm flipH="1">
            <a:off x="1908226" y="2517822"/>
            <a:ext cx="3238202" cy="1627089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13859A79-21A3-E131-ECF2-7BD736D78BF9}"/>
              </a:ext>
            </a:extLst>
          </p:cNvPr>
          <p:cNvCxnSpPr/>
          <p:nvPr/>
        </p:nvCxnSpPr>
        <p:spPr>
          <a:xfrm>
            <a:off x="3862719" y="3060311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>
            <a:extLst>
              <a:ext uri="{FF2B5EF4-FFF2-40B4-BE49-F238E27FC236}">
                <a16:creationId xmlns:a16="http://schemas.microsoft.com/office/drawing/2014/main" id="{B0F67E72-234F-B9AE-F2F3-97EC0E6945F7}"/>
              </a:ext>
            </a:extLst>
          </p:cNvPr>
          <p:cNvCxnSpPr/>
          <p:nvPr/>
        </p:nvCxnSpPr>
        <p:spPr>
          <a:xfrm>
            <a:off x="5144954" y="2456989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cteur droit 142">
            <a:extLst>
              <a:ext uri="{FF2B5EF4-FFF2-40B4-BE49-F238E27FC236}">
                <a16:creationId xmlns:a16="http://schemas.microsoft.com/office/drawing/2014/main" id="{45CB75F1-D5F2-F0DD-E46E-3DFB39EC3C61}"/>
              </a:ext>
            </a:extLst>
          </p:cNvPr>
          <p:cNvCxnSpPr/>
          <p:nvPr/>
        </p:nvCxnSpPr>
        <p:spPr>
          <a:xfrm>
            <a:off x="2740920" y="3659319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ZoneTexte 145">
                <a:extLst>
                  <a:ext uri="{FF2B5EF4-FFF2-40B4-BE49-F238E27FC236}">
                    <a16:creationId xmlns:a16="http://schemas.microsoft.com/office/drawing/2014/main" id="{5AE92958-73BF-C777-E91B-4AF3A3B402F2}"/>
                  </a:ext>
                </a:extLst>
              </p:cNvPr>
              <p:cNvSpPr txBox="1"/>
              <p:nvPr/>
            </p:nvSpPr>
            <p:spPr>
              <a:xfrm>
                <a:off x="5011222" y="2526876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6" name="ZoneTexte 145">
                <a:extLst>
                  <a:ext uri="{FF2B5EF4-FFF2-40B4-BE49-F238E27FC236}">
                    <a16:creationId xmlns:a16="http://schemas.microsoft.com/office/drawing/2014/main" id="{5AE92958-73BF-C777-E91B-4AF3A3B40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222" y="2526876"/>
                <a:ext cx="359394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ZoneTexte 146">
                <a:extLst>
                  <a:ext uri="{FF2B5EF4-FFF2-40B4-BE49-F238E27FC236}">
                    <a16:creationId xmlns:a16="http://schemas.microsoft.com/office/drawing/2014/main" id="{CDC9C338-C9B7-ABF8-7E50-447F5CC23852}"/>
                  </a:ext>
                </a:extLst>
              </p:cNvPr>
              <p:cNvSpPr txBox="1"/>
              <p:nvPr/>
            </p:nvSpPr>
            <p:spPr>
              <a:xfrm>
                <a:off x="3787908" y="3112372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7" name="ZoneTexte 146">
                <a:extLst>
                  <a:ext uri="{FF2B5EF4-FFF2-40B4-BE49-F238E27FC236}">
                    <a16:creationId xmlns:a16="http://schemas.microsoft.com/office/drawing/2014/main" id="{CDC9C338-C9B7-ABF8-7E50-447F5CC23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908" y="3112372"/>
                <a:ext cx="44012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ZoneTexte 147">
                <a:extLst>
                  <a:ext uri="{FF2B5EF4-FFF2-40B4-BE49-F238E27FC236}">
                    <a16:creationId xmlns:a16="http://schemas.microsoft.com/office/drawing/2014/main" id="{EF4822DA-8BD3-7508-0BEA-9A38EE4C6FB4}"/>
                  </a:ext>
                </a:extLst>
              </p:cNvPr>
              <p:cNvSpPr txBox="1"/>
              <p:nvPr/>
            </p:nvSpPr>
            <p:spPr>
              <a:xfrm>
                <a:off x="2631930" y="3714087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8" name="ZoneTexte 147">
                <a:extLst>
                  <a:ext uri="{FF2B5EF4-FFF2-40B4-BE49-F238E27FC236}">
                    <a16:creationId xmlns:a16="http://schemas.microsoft.com/office/drawing/2014/main" id="{EF4822DA-8BD3-7508-0BEA-9A38EE4C6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930" y="3714087"/>
                <a:ext cx="457753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ZoneTexte 148">
                <a:extLst>
                  <a:ext uri="{FF2B5EF4-FFF2-40B4-BE49-F238E27FC236}">
                    <a16:creationId xmlns:a16="http://schemas.microsoft.com/office/drawing/2014/main" id="{A044F738-8240-6A65-6DE3-731DBF132C1F}"/>
                  </a:ext>
                </a:extLst>
              </p:cNvPr>
              <p:cNvSpPr txBox="1"/>
              <p:nvPr/>
            </p:nvSpPr>
            <p:spPr>
              <a:xfrm>
                <a:off x="1850626" y="4092832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49" name="ZoneTexte 148">
                <a:extLst>
                  <a:ext uri="{FF2B5EF4-FFF2-40B4-BE49-F238E27FC236}">
                    <a16:creationId xmlns:a16="http://schemas.microsoft.com/office/drawing/2014/main" id="{A044F738-8240-6A65-6DE3-731DBF132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626" y="4092832"/>
                <a:ext cx="35939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0" name="Connecteur droit avec flèche 149">
            <a:extLst>
              <a:ext uri="{FF2B5EF4-FFF2-40B4-BE49-F238E27FC236}">
                <a16:creationId xmlns:a16="http://schemas.microsoft.com/office/drawing/2014/main" id="{C224FD3D-3E43-42EC-D67A-DC33550D49CD}"/>
              </a:ext>
            </a:extLst>
          </p:cNvPr>
          <p:cNvCxnSpPr>
            <a:cxnSpLocks/>
          </p:cNvCxnSpPr>
          <p:nvPr/>
        </p:nvCxnSpPr>
        <p:spPr>
          <a:xfrm flipH="1">
            <a:off x="7749945" y="1991890"/>
            <a:ext cx="27134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4" name="ZoneTexte 153">
                <a:extLst>
                  <a:ext uri="{FF2B5EF4-FFF2-40B4-BE49-F238E27FC236}">
                    <a16:creationId xmlns:a16="http://schemas.microsoft.com/office/drawing/2014/main" id="{F6770872-9A16-C0D5-F26B-DD8BF4479187}"/>
                  </a:ext>
                </a:extLst>
              </p:cNvPr>
              <p:cNvSpPr txBox="1"/>
              <p:nvPr/>
            </p:nvSpPr>
            <p:spPr>
              <a:xfrm>
                <a:off x="10368491" y="1972475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4" name="ZoneTexte 153">
                <a:extLst>
                  <a:ext uri="{FF2B5EF4-FFF2-40B4-BE49-F238E27FC236}">
                    <a16:creationId xmlns:a16="http://schemas.microsoft.com/office/drawing/2014/main" id="{F6770872-9A16-C0D5-F26B-DD8BF4479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491" y="1972475"/>
                <a:ext cx="35939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ZoneTexte 154">
                <a:extLst>
                  <a:ext uri="{FF2B5EF4-FFF2-40B4-BE49-F238E27FC236}">
                    <a16:creationId xmlns:a16="http://schemas.microsoft.com/office/drawing/2014/main" id="{2644C7FD-20B7-263E-CDFA-96DBB9CEEDBB}"/>
                  </a:ext>
                </a:extLst>
              </p:cNvPr>
              <p:cNvSpPr txBox="1"/>
              <p:nvPr/>
            </p:nvSpPr>
            <p:spPr>
              <a:xfrm>
                <a:off x="8886611" y="1929569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5" name="ZoneTexte 154">
                <a:extLst>
                  <a:ext uri="{FF2B5EF4-FFF2-40B4-BE49-F238E27FC236}">
                    <a16:creationId xmlns:a16="http://schemas.microsoft.com/office/drawing/2014/main" id="{2644C7FD-20B7-263E-CDFA-96DBB9CEE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611" y="1929569"/>
                <a:ext cx="44012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ZoneTexte 155">
                <a:extLst>
                  <a:ext uri="{FF2B5EF4-FFF2-40B4-BE49-F238E27FC236}">
                    <a16:creationId xmlns:a16="http://schemas.microsoft.com/office/drawing/2014/main" id="{66DBD0C1-E9EE-3025-399D-59A4FE66CFD6}"/>
                  </a:ext>
                </a:extLst>
              </p:cNvPr>
              <p:cNvSpPr txBox="1"/>
              <p:nvPr/>
            </p:nvSpPr>
            <p:spPr>
              <a:xfrm>
                <a:off x="7855337" y="1940345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6" name="ZoneTexte 155">
                <a:extLst>
                  <a:ext uri="{FF2B5EF4-FFF2-40B4-BE49-F238E27FC236}">
                    <a16:creationId xmlns:a16="http://schemas.microsoft.com/office/drawing/2014/main" id="{66DBD0C1-E9EE-3025-399D-59A4FE66C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337" y="1940345"/>
                <a:ext cx="45775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ZoneTexte 156">
                <a:extLst>
                  <a:ext uri="{FF2B5EF4-FFF2-40B4-BE49-F238E27FC236}">
                    <a16:creationId xmlns:a16="http://schemas.microsoft.com/office/drawing/2014/main" id="{7CC0A997-51BD-E8AA-463E-674C771A7941}"/>
                  </a:ext>
                </a:extLst>
              </p:cNvPr>
              <p:cNvSpPr txBox="1"/>
              <p:nvPr/>
            </p:nvSpPr>
            <p:spPr>
              <a:xfrm>
                <a:off x="7560169" y="1950132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57" name="ZoneTexte 156">
                <a:extLst>
                  <a:ext uri="{FF2B5EF4-FFF2-40B4-BE49-F238E27FC236}">
                    <a16:creationId xmlns:a16="http://schemas.microsoft.com/office/drawing/2014/main" id="{7CC0A997-51BD-E8AA-463E-674C771A7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169" y="1950132"/>
                <a:ext cx="35939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8" name="Connecteur droit 157">
            <a:extLst>
              <a:ext uri="{FF2B5EF4-FFF2-40B4-BE49-F238E27FC236}">
                <a16:creationId xmlns:a16="http://schemas.microsoft.com/office/drawing/2014/main" id="{DD432507-E3DD-7B7F-CDFA-EB3ABF853CE9}"/>
              </a:ext>
            </a:extLst>
          </p:cNvPr>
          <p:cNvCxnSpPr/>
          <p:nvPr/>
        </p:nvCxnSpPr>
        <p:spPr>
          <a:xfrm>
            <a:off x="8013073" y="1909264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onnecteur droit 158">
            <a:extLst>
              <a:ext uri="{FF2B5EF4-FFF2-40B4-BE49-F238E27FC236}">
                <a16:creationId xmlns:a16="http://schemas.microsoft.com/office/drawing/2014/main" id="{EA49B19C-3BAC-A7DA-3D8C-8DD66C9A8C15}"/>
              </a:ext>
            </a:extLst>
          </p:cNvPr>
          <p:cNvCxnSpPr>
            <a:cxnSpLocks/>
          </p:cNvCxnSpPr>
          <p:nvPr/>
        </p:nvCxnSpPr>
        <p:spPr>
          <a:xfrm>
            <a:off x="9008954" y="1909264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onnecteur droit 162">
            <a:extLst>
              <a:ext uri="{FF2B5EF4-FFF2-40B4-BE49-F238E27FC236}">
                <a16:creationId xmlns:a16="http://schemas.microsoft.com/office/drawing/2014/main" id="{C5E393BE-58EC-A7C1-98BA-CFC1396D26D3}"/>
              </a:ext>
            </a:extLst>
          </p:cNvPr>
          <p:cNvCxnSpPr/>
          <p:nvPr/>
        </p:nvCxnSpPr>
        <p:spPr>
          <a:xfrm>
            <a:off x="10446760" y="1903308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ZoneTexte 164">
            <a:extLst>
              <a:ext uri="{FF2B5EF4-FFF2-40B4-BE49-F238E27FC236}">
                <a16:creationId xmlns:a16="http://schemas.microsoft.com/office/drawing/2014/main" id="{325FBAE5-6007-BE11-E96F-63A760463716}"/>
              </a:ext>
            </a:extLst>
          </p:cNvPr>
          <p:cNvSpPr txBox="1"/>
          <p:nvPr/>
        </p:nvSpPr>
        <p:spPr>
          <a:xfrm>
            <a:off x="8121267" y="1085386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166" name="ZoneTexte 165">
            <a:extLst>
              <a:ext uri="{FF2B5EF4-FFF2-40B4-BE49-F238E27FC236}">
                <a16:creationId xmlns:a16="http://schemas.microsoft.com/office/drawing/2014/main" id="{A8C7333D-A277-7781-DA00-BBBEE630FD34}"/>
              </a:ext>
            </a:extLst>
          </p:cNvPr>
          <p:cNvSpPr txBox="1"/>
          <p:nvPr/>
        </p:nvSpPr>
        <p:spPr>
          <a:xfrm>
            <a:off x="8791295" y="1157123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grpSp>
        <p:nvGrpSpPr>
          <p:cNvPr id="167" name="Groupe 166">
            <a:extLst>
              <a:ext uri="{FF2B5EF4-FFF2-40B4-BE49-F238E27FC236}">
                <a16:creationId xmlns:a16="http://schemas.microsoft.com/office/drawing/2014/main" id="{3BDAD968-EC6A-164A-F996-46FF80240092}"/>
              </a:ext>
            </a:extLst>
          </p:cNvPr>
          <p:cNvGrpSpPr/>
          <p:nvPr/>
        </p:nvGrpSpPr>
        <p:grpSpPr>
          <a:xfrm>
            <a:off x="7961809" y="2934151"/>
            <a:ext cx="2501588" cy="1391420"/>
            <a:chOff x="703339" y="1317967"/>
            <a:chExt cx="748808" cy="416498"/>
          </a:xfrm>
        </p:grpSpPr>
        <p:grpSp>
          <p:nvGrpSpPr>
            <p:cNvPr id="168" name="Groupe 167">
              <a:extLst>
                <a:ext uri="{FF2B5EF4-FFF2-40B4-BE49-F238E27FC236}">
                  <a16:creationId xmlns:a16="http://schemas.microsoft.com/office/drawing/2014/main" id="{1F543B06-FDFD-08D3-8983-C034F9143392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176" name="Groupe 175">
                <a:extLst>
                  <a:ext uri="{FF2B5EF4-FFF2-40B4-BE49-F238E27FC236}">
                    <a16:creationId xmlns:a16="http://schemas.microsoft.com/office/drawing/2014/main" id="{978FD839-7DF3-2A76-3528-7776B8ED02E3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178" name="Forme libre 53">
                  <a:extLst>
                    <a:ext uri="{FF2B5EF4-FFF2-40B4-BE49-F238E27FC236}">
                      <a16:creationId xmlns:a16="http://schemas.microsoft.com/office/drawing/2014/main" id="{44C84BC4-07E2-5BD9-6819-626D84DF7D65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79" name="Forme libre 54">
                  <a:extLst>
                    <a:ext uri="{FF2B5EF4-FFF2-40B4-BE49-F238E27FC236}">
                      <a16:creationId xmlns:a16="http://schemas.microsoft.com/office/drawing/2014/main" id="{6D67B4ED-3ACE-7295-269A-6CF00FA1A07A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77" name="Forme libre 52">
                <a:extLst>
                  <a:ext uri="{FF2B5EF4-FFF2-40B4-BE49-F238E27FC236}">
                    <a16:creationId xmlns:a16="http://schemas.microsoft.com/office/drawing/2014/main" id="{3BEDE9B4-E338-E55C-7ED2-91BE5E443EEB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69" name="Groupe 168">
              <a:extLst>
                <a:ext uri="{FF2B5EF4-FFF2-40B4-BE49-F238E27FC236}">
                  <a16:creationId xmlns:a16="http://schemas.microsoft.com/office/drawing/2014/main" id="{04844D14-6D40-700A-0D2A-2B824AF75349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173" name="Connecteur droit 172">
                <a:extLst>
                  <a:ext uri="{FF2B5EF4-FFF2-40B4-BE49-F238E27FC236}">
                    <a16:creationId xmlns:a16="http://schemas.microsoft.com/office/drawing/2014/main" id="{F4AE5B54-81E1-22D9-A31D-94C5DDB718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>
                <a:extLst>
                  <a:ext uri="{FF2B5EF4-FFF2-40B4-BE49-F238E27FC236}">
                    <a16:creationId xmlns:a16="http://schemas.microsoft.com/office/drawing/2014/main" id="{90E7DCD0-FC70-C5DE-4E2C-7A0ADF5CD8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>
                <a:extLst>
                  <a:ext uri="{FF2B5EF4-FFF2-40B4-BE49-F238E27FC236}">
                    <a16:creationId xmlns:a16="http://schemas.microsoft.com/office/drawing/2014/main" id="{39E319D8-B5F2-07B8-9397-4CAD703402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Forme libre 60">
              <a:extLst>
                <a:ext uri="{FF2B5EF4-FFF2-40B4-BE49-F238E27FC236}">
                  <a16:creationId xmlns:a16="http://schemas.microsoft.com/office/drawing/2014/main" id="{7474CA57-E8D4-C76F-DC19-F871CF4CD08B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71" name="Ellipse 170">
              <a:extLst>
                <a:ext uri="{FF2B5EF4-FFF2-40B4-BE49-F238E27FC236}">
                  <a16:creationId xmlns:a16="http://schemas.microsoft.com/office/drawing/2014/main" id="{04D2E2A9-DBF7-63C5-F6B6-391B36F9EE9E}"/>
                </a:ext>
              </a:extLst>
            </p:cNvPr>
            <p:cNvSpPr/>
            <p:nvPr/>
          </p:nvSpPr>
          <p:spPr>
            <a:xfrm>
              <a:off x="975247" y="1387163"/>
              <a:ext cx="76200" cy="70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2" name="Ellipse 171">
              <a:extLst>
                <a:ext uri="{FF2B5EF4-FFF2-40B4-BE49-F238E27FC236}">
                  <a16:creationId xmlns:a16="http://schemas.microsoft.com/office/drawing/2014/main" id="{CA108D7A-A798-A874-7859-FB29D0D9D8EB}"/>
                </a:ext>
              </a:extLst>
            </p:cNvPr>
            <p:cNvSpPr/>
            <p:nvPr/>
          </p:nvSpPr>
          <p:spPr>
            <a:xfrm>
              <a:off x="767419" y="1491029"/>
              <a:ext cx="76200" cy="703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F0"/>
                </a:solidFill>
              </a:endParaRPr>
            </a:p>
          </p:txBody>
        </p:sp>
      </p:grpSp>
      <p:cxnSp>
        <p:nvCxnSpPr>
          <p:cNvPr id="180" name="Connecteur droit avec flèche 179">
            <a:extLst>
              <a:ext uri="{FF2B5EF4-FFF2-40B4-BE49-F238E27FC236}">
                <a16:creationId xmlns:a16="http://schemas.microsoft.com/office/drawing/2014/main" id="{1F26E8DD-6F06-6D11-1A61-409F312C107E}"/>
              </a:ext>
            </a:extLst>
          </p:cNvPr>
          <p:cNvCxnSpPr>
            <a:cxnSpLocks/>
          </p:cNvCxnSpPr>
          <p:nvPr/>
        </p:nvCxnSpPr>
        <p:spPr>
          <a:xfrm flipH="1">
            <a:off x="7749945" y="3646295"/>
            <a:ext cx="27134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ZoneTexte 180">
                <a:extLst>
                  <a:ext uri="{FF2B5EF4-FFF2-40B4-BE49-F238E27FC236}">
                    <a16:creationId xmlns:a16="http://schemas.microsoft.com/office/drawing/2014/main" id="{C1251CFC-EC64-EDFA-6EF3-10BB9799962C}"/>
                  </a:ext>
                </a:extLst>
              </p:cNvPr>
              <p:cNvSpPr txBox="1"/>
              <p:nvPr/>
            </p:nvSpPr>
            <p:spPr>
              <a:xfrm>
                <a:off x="10368491" y="3626880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1" name="ZoneTexte 180">
                <a:extLst>
                  <a:ext uri="{FF2B5EF4-FFF2-40B4-BE49-F238E27FC236}">
                    <a16:creationId xmlns:a16="http://schemas.microsoft.com/office/drawing/2014/main" id="{C1251CFC-EC64-EDFA-6EF3-10BB97999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491" y="3626880"/>
                <a:ext cx="35939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ZoneTexte 181">
                <a:extLst>
                  <a:ext uri="{FF2B5EF4-FFF2-40B4-BE49-F238E27FC236}">
                    <a16:creationId xmlns:a16="http://schemas.microsoft.com/office/drawing/2014/main" id="{EE3A19F0-0105-20DE-A805-498ADBB82FF6}"/>
                  </a:ext>
                </a:extLst>
              </p:cNvPr>
              <p:cNvSpPr txBox="1"/>
              <p:nvPr/>
            </p:nvSpPr>
            <p:spPr>
              <a:xfrm>
                <a:off x="8886611" y="3583974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2" name="ZoneTexte 181">
                <a:extLst>
                  <a:ext uri="{FF2B5EF4-FFF2-40B4-BE49-F238E27FC236}">
                    <a16:creationId xmlns:a16="http://schemas.microsoft.com/office/drawing/2014/main" id="{EE3A19F0-0105-20DE-A805-498ADBB82F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611" y="3583974"/>
                <a:ext cx="44012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ZoneTexte 182">
                <a:extLst>
                  <a:ext uri="{FF2B5EF4-FFF2-40B4-BE49-F238E27FC236}">
                    <a16:creationId xmlns:a16="http://schemas.microsoft.com/office/drawing/2014/main" id="{0D845E49-283C-7F5E-031B-EC86380EA0E5}"/>
                  </a:ext>
                </a:extLst>
              </p:cNvPr>
              <p:cNvSpPr txBox="1"/>
              <p:nvPr/>
            </p:nvSpPr>
            <p:spPr>
              <a:xfrm>
                <a:off x="7855337" y="3594750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3" name="ZoneTexte 182">
                <a:extLst>
                  <a:ext uri="{FF2B5EF4-FFF2-40B4-BE49-F238E27FC236}">
                    <a16:creationId xmlns:a16="http://schemas.microsoft.com/office/drawing/2014/main" id="{0D845E49-283C-7F5E-031B-EC86380EA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337" y="3594750"/>
                <a:ext cx="45775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ZoneTexte 183">
                <a:extLst>
                  <a:ext uri="{FF2B5EF4-FFF2-40B4-BE49-F238E27FC236}">
                    <a16:creationId xmlns:a16="http://schemas.microsoft.com/office/drawing/2014/main" id="{C5BB926F-7908-3EF6-589C-49C1528CDC86}"/>
                  </a:ext>
                </a:extLst>
              </p:cNvPr>
              <p:cNvSpPr txBox="1"/>
              <p:nvPr/>
            </p:nvSpPr>
            <p:spPr>
              <a:xfrm>
                <a:off x="7560169" y="3604537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4" name="ZoneTexte 183">
                <a:extLst>
                  <a:ext uri="{FF2B5EF4-FFF2-40B4-BE49-F238E27FC236}">
                    <a16:creationId xmlns:a16="http://schemas.microsoft.com/office/drawing/2014/main" id="{C5BB926F-7908-3EF6-589C-49C1528CDC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169" y="3604537"/>
                <a:ext cx="35939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Connecteur droit 184">
            <a:extLst>
              <a:ext uri="{FF2B5EF4-FFF2-40B4-BE49-F238E27FC236}">
                <a16:creationId xmlns:a16="http://schemas.microsoft.com/office/drawing/2014/main" id="{940812A3-5F44-2892-9EDF-C7BD1E58F63D}"/>
              </a:ext>
            </a:extLst>
          </p:cNvPr>
          <p:cNvCxnSpPr/>
          <p:nvPr/>
        </p:nvCxnSpPr>
        <p:spPr>
          <a:xfrm>
            <a:off x="8013073" y="3563669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6" name="Connecteur droit 185">
            <a:extLst>
              <a:ext uri="{FF2B5EF4-FFF2-40B4-BE49-F238E27FC236}">
                <a16:creationId xmlns:a16="http://schemas.microsoft.com/office/drawing/2014/main" id="{D938F155-AC32-63C5-E01A-85B3C3E3DC75}"/>
              </a:ext>
            </a:extLst>
          </p:cNvPr>
          <p:cNvCxnSpPr>
            <a:cxnSpLocks/>
          </p:cNvCxnSpPr>
          <p:nvPr/>
        </p:nvCxnSpPr>
        <p:spPr>
          <a:xfrm>
            <a:off x="9008954" y="3563669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7" name="Connecteur droit 186">
            <a:extLst>
              <a:ext uri="{FF2B5EF4-FFF2-40B4-BE49-F238E27FC236}">
                <a16:creationId xmlns:a16="http://schemas.microsoft.com/office/drawing/2014/main" id="{0638F270-094B-2BFE-D18E-C50089085B91}"/>
              </a:ext>
            </a:extLst>
          </p:cNvPr>
          <p:cNvCxnSpPr/>
          <p:nvPr/>
        </p:nvCxnSpPr>
        <p:spPr>
          <a:xfrm>
            <a:off x="10446760" y="3557713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ZoneTexte 187">
            <a:extLst>
              <a:ext uri="{FF2B5EF4-FFF2-40B4-BE49-F238E27FC236}">
                <a16:creationId xmlns:a16="http://schemas.microsoft.com/office/drawing/2014/main" id="{405CABB5-2AF5-6FB3-0AF6-7FC0B14593B3}"/>
              </a:ext>
            </a:extLst>
          </p:cNvPr>
          <p:cNvSpPr txBox="1"/>
          <p:nvPr/>
        </p:nvSpPr>
        <p:spPr>
          <a:xfrm>
            <a:off x="8303168" y="3263430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189" name="ZoneTexte 188">
            <a:extLst>
              <a:ext uri="{FF2B5EF4-FFF2-40B4-BE49-F238E27FC236}">
                <a16:creationId xmlns:a16="http://schemas.microsoft.com/office/drawing/2014/main" id="{C55619CD-6FCE-8672-43C9-88AA317D9241}"/>
              </a:ext>
            </a:extLst>
          </p:cNvPr>
          <p:cNvSpPr txBox="1"/>
          <p:nvPr/>
        </p:nvSpPr>
        <p:spPr>
          <a:xfrm>
            <a:off x="8791295" y="2811528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grpSp>
        <p:nvGrpSpPr>
          <p:cNvPr id="213" name="Groupe 212">
            <a:extLst>
              <a:ext uri="{FF2B5EF4-FFF2-40B4-BE49-F238E27FC236}">
                <a16:creationId xmlns:a16="http://schemas.microsoft.com/office/drawing/2014/main" id="{5838D44E-1136-2230-F142-1796FC808E25}"/>
              </a:ext>
            </a:extLst>
          </p:cNvPr>
          <p:cNvGrpSpPr/>
          <p:nvPr/>
        </p:nvGrpSpPr>
        <p:grpSpPr>
          <a:xfrm>
            <a:off x="7961809" y="4539099"/>
            <a:ext cx="2501588" cy="1441097"/>
            <a:chOff x="703339" y="1303097"/>
            <a:chExt cx="748808" cy="431368"/>
          </a:xfrm>
        </p:grpSpPr>
        <p:grpSp>
          <p:nvGrpSpPr>
            <p:cNvPr id="214" name="Groupe 213">
              <a:extLst>
                <a:ext uri="{FF2B5EF4-FFF2-40B4-BE49-F238E27FC236}">
                  <a16:creationId xmlns:a16="http://schemas.microsoft.com/office/drawing/2014/main" id="{1FB90C6A-50CB-E16A-3025-C35617021D78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222" name="Groupe 221">
                <a:extLst>
                  <a:ext uri="{FF2B5EF4-FFF2-40B4-BE49-F238E27FC236}">
                    <a16:creationId xmlns:a16="http://schemas.microsoft.com/office/drawing/2014/main" id="{C7DF66A0-6640-D60D-0A4F-F13A8FA05F97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224" name="Forme libre 53">
                  <a:extLst>
                    <a:ext uri="{FF2B5EF4-FFF2-40B4-BE49-F238E27FC236}">
                      <a16:creationId xmlns:a16="http://schemas.microsoft.com/office/drawing/2014/main" id="{1F539F51-E87F-09A1-8129-13691CD554B4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5" name="Forme libre 54">
                  <a:extLst>
                    <a:ext uri="{FF2B5EF4-FFF2-40B4-BE49-F238E27FC236}">
                      <a16:creationId xmlns:a16="http://schemas.microsoft.com/office/drawing/2014/main" id="{5F44E008-9438-C103-F0D5-3374ACD49937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23" name="Forme libre 52">
                <a:extLst>
                  <a:ext uri="{FF2B5EF4-FFF2-40B4-BE49-F238E27FC236}">
                    <a16:creationId xmlns:a16="http://schemas.microsoft.com/office/drawing/2014/main" id="{895BA498-0AD7-A3B1-89BC-D4ED4667C423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15" name="Groupe 214">
              <a:extLst>
                <a:ext uri="{FF2B5EF4-FFF2-40B4-BE49-F238E27FC236}">
                  <a16:creationId xmlns:a16="http://schemas.microsoft.com/office/drawing/2014/main" id="{598560BC-810B-1607-CF54-6837433E1F56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219" name="Connecteur droit 218">
                <a:extLst>
                  <a:ext uri="{FF2B5EF4-FFF2-40B4-BE49-F238E27FC236}">
                    <a16:creationId xmlns:a16="http://schemas.microsoft.com/office/drawing/2014/main" id="{D4810F74-72D8-E497-7A02-57D040A661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0" name="Connecteur droit 219">
                <a:extLst>
                  <a:ext uri="{FF2B5EF4-FFF2-40B4-BE49-F238E27FC236}">
                    <a16:creationId xmlns:a16="http://schemas.microsoft.com/office/drawing/2014/main" id="{62F893BC-4D53-2447-96D0-85BD8C136C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>
                <a:extLst>
                  <a:ext uri="{FF2B5EF4-FFF2-40B4-BE49-F238E27FC236}">
                    <a16:creationId xmlns:a16="http://schemas.microsoft.com/office/drawing/2014/main" id="{1E98FB64-CB70-D1D9-E8DF-DD9ED69C42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6" name="Forme libre 60">
              <a:extLst>
                <a:ext uri="{FF2B5EF4-FFF2-40B4-BE49-F238E27FC236}">
                  <a16:creationId xmlns:a16="http://schemas.microsoft.com/office/drawing/2014/main" id="{3801AB07-788C-35E6-07E0-DCE548833AFC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7" name="Ellipse 216">
              <a:extLst>
                <a:ext uri="{FF2B5EF4-FFF2-40B4-BE49-F238E27FC236}">
                  <a16:creationId xmlns:a16="http://schemas.microsoft.com/office/drawing/2014/main" id="{A4F146B2-17C6-848B-13F3-6CE6FCA5EF6A}"/>
                </a:ext>
              </a:extLst>
            </p:cNvPr>
            <p:cNvSpPr/>
            <p:nvPr/>
          </p:nvSpPr>
          <p:spPr>
            <a:xfrm>
              <a:off x="1037761" y="1303097"/>
              <a:ext cx="76200" cy="70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CDAA5A01-EB71-6C7D-6F1F-D5B4C7264298}"/>
                </a:ext>
              </a:extLst>
            </p:cNvPr>
            <p:cNvSpPr/>
            <p:nvPr/>
          </p:nvSpPr>
          <p:spPr>
            <a:xfrm>
              <a:off x="712970" y="1336458"/>
              <a:ext cx="76200" cy="703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F0"/>
                </a:solidFill>
              </a:endParaRPr>
            </a:p>
          </p:txBody>
        </p:sp>
      </p:grpSp>
      <p:cxnSp>
        <p:nvCxnSpPr>
          <p:cNvPr id="226" name="Connecteur droit avec flèche 225">
            <a:extLst>
              <a:ext uri="{FF2B5EF4-FFF2-40B4-BE49-F238E27FC236}">
                <a16:creationId xmlns:a16="http://schemas.microsoft.com/office/drawing/2014/main" id="{D0F3BEA0-6152-5E8D-AECA-0806FFDD7476}"/>
              </a:ext>
            </a:extLst>
          </p:cNvPr>
          <p:cNvCxnSpPr>
            <a:cxnSpLocks/>
          </p:cNvCxnSpPr>
          <p:nvPr/>
        </p:nvCxnSpPr>
        <p:spPr>
          <a:xfrm flipH="1">
            <a:off x="7749945" y="5300920"/>
            <a:ext cx="27134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7" name="ZoneTexte 226">
                <a:extLst>
                  <a:ext uri="{FF2B5EF4-FFF2-40B4-BE49-F238E27FC236}">
                    <a16:creationId xmlns:a16="http://schemas.microsoft.com/office/drawing/2014/main" id="{D5FB4124-07AA-A3C8-BCA3-488E26B98DD7}"/>
                  </a:ext>
                </a:extLst>
              </p:cNvPr>
              <p:cNvSpPr txBox="1"/>
              <p:nvPr/>
            </p:nvSpPr>
            <p:spPr>
              <a:xfrm>
                <a:off x="10368491" y="5281505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7" name="ZoneTexte 226">
                <a:extLst>
                  <a:ext uri="{FF2B5EF4-FFF2-40B4-BE49-F238E27FC236}">
                    <a16:creationId xmlns:a16="http://schemas.microsoft.com/office/drawing/2014/main" id="{D5FB4124-07AA-A3C8-BCA3-488E26B98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491" y="5281505"/>
                <a:ext cx="359394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ZoneTexte 227">
                <a:extLst>
                  <a:ext uri="{FF2B5EF4-FFF2-40B4-BE49-F238E27FC236}">
                    <a16:creationId xmlns:a16="http://schemas.microsoft.com/office/drawing/2014/main" id="{385CA744-DFD0-A945-B13A-594A7479B2BC}"/>
                  </a:ext>
                </a:extLst>
              </p:cNvPr>
              <p:cNvSpPr txBox="1"/>
              <p:nvPr/>
            </p:nvSpPr>
            <p:spPr>
              <a:xfrm>
                <a:off x="9130047" y="5246614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8" name="ZoneTexte 227">
                <a:extLst>
                  <a:ext uri="{FF2B5EF4-FFF2-40B4-BE49-F238E27FC236}">
                    <a16:creationId xmlns:a16="http://schemas.microsoft.com/office/drawing/2014/main" id="{385CA744-DFD0-A945-B13A-594A7479B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047" y="5246614"/>
                <a:ext cx="440120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ZoneTexte 228">
                <a:extLst>
                  <a:ext uri="{FF2B5EF4-FFF2-40B4-BE49-F238E27FC236}">
                    <a16:creationId xmlns:a16="http://schemas.microsoft.com/office/drawing/2014/main" id="{454AA955-88B9-FCC7-C816-F182E11E0A58}"/>
                  </a:ext>
                </a:extLst>
              </p:cNvPr>
              <p:cNvSpPr txBox="1"/>
              <p:nvPr/>
            </p:nvSpPr>
            <p:spPr>
              <a:xfrm>
                <a:off x="7855337" y="5249375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9" name="ZoneTexte 228">
                <a:extLst>
                  <a:ext uri="{FF2B5EF4-FFF2-40B4-BE49-F238E27FC236}">
                    <a16:creationId xmlns:a16="http://schemas.microsoft.com/office/drawing/2014/main" id="{454AA955-88B9-FCC7-C816-F182E11E0A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337" y="5249375"/>
                <a:ext cx="457753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0" name="ZoneTexte 229">
                <a:extLst>
                  <a:ext uri="{FF2B5EF4-FFF2-40B4-BE49-F238E27FC236}">
                    <a16:creationId xmlns:a16="http://schemas.microsoft.com/office/drawing/2014/main" id="{2E809A3D-5D92-0481-6A7B-229D3CCC29D2}"/>
                  </a:ext>
                </a:extLst>
              </p:cNvPr>
              <p:cNvSpPr txBox="1"/>
              <p:nvPr/>
            </p:nvSpPr>
            <p:spPr>
              <a:xfrm>
                <a:off x="7560169" y="5259162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0" name="ZoneTexte 229">
                <a:extLst>
                  <a:ext uri="{FF2B5EF4-FFF2-40B4-BE49-F238E27FC236}">
                    <a16:creationId xmlns:a16="http://schemas.microsoft.com/office/drawing/2014/main" id="{2E809A3D-5D92-0481-6A7B-229D3CCC2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169" y="5259162"/>
                <a:ext cx="359394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1" name="Connecteur droit 230">
            <a:extLst>
              <a:ext uri="{FF2B5EF4-FFF2-40B4-BE49-F238E27FC236}">
                <a16:creationId xmlns:a16="http://schemas.microsoft.com/office/drawing/2014/main" id="{79FF7D30-2B5E-AB5D-265A-68DC5C85802C}"/>
              </a:ext>
            </a:extLst>
          </p:cNvPr>
          <p:cNvCxnSpPr/>
          <p:nvPr/>
        </p:nvCxnSpPr>
        <p:spPr>
          <a:xfrm>
            <a:off x="8013073" y="5218294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231">
            <a:extLst>
              <a:ext uri="{FF2B5EF4-FFF2-40B4-BE49-F238E27FC236}">
                <a16:creationId xmlns:a16="http://schemas.microsoft.com/office/drawing/2014/main" id="{2A5F4F79-BC58-0F8F-D857-3465E0530148}"/>
              </a:ext>
            </a:extLst>
          </p:cNvPr>
          <p:cNvCxnSpPr>
            <a:cxnSpLocks/>
          </p:cNvCxnSpPr>
          <p:nvPr/>
        </p:nvCxnSpPr>
        <p:spPr>
          <a:xfrm>
            <a:off x="9215656" y="5232366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Connecteur droit 232">
            <a:extLst>
              <a:ext uri="{FF2B5EF4-FFF2-40B4-BE49-F238E27FC236}">
                <a16:creationId xmlns:a16="http://schemas.microsoft.com/office/drawing/2014/main" id="{CEDA4349-9F96-820F-58DD-AC31ED79158C}"/>
              </a:ext>
            </a:extLst>
          </p:cNvPr>
          <p:cNvCxnSpPr/>
          <p:nvPr/>
        </p:nvCxnSpPr>
        <p:spPr>
          <a:xfrm>
            <a:off x="10446760" y="5212338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4" name="ZoneTexte 233">
            <a:extLst>
              <a:ext uri="{FF2B5EF4-FFF2-40B4-BE49-F238E27FC236}">
                <a16:creationId xmlns:a16="http://schemas.microsoft.com/office/drawing/2014/main" id="{6E2E17A8-85DD-AC9C-A552-ECBD18C35953}"/>
              </a:ext>
            </a:extLst>
          </p:cNvPr>
          <p:cNvSpPr txBox="1"/>
          <p:nvPr/>
        </p:nvSpPr>
        <p:spPr>
          <a:xfrm>
            <a:off x="8121267" y="4348222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235" name="ZoneTexte 234">
            <a:extLst>
              <a:ext uri="{FF2B5EF4-FFF2-40B4-BE49-F238E27FC236}">
                <a16:creationId xmlns:a16="http://schemas.microsoft.com/office/drawing/2014/main" id="{87B9188E-1F01-2391-A241-C95F1D7D6EDE}"/>
              </a:ext>
            </a:extLst>
          </p:cNvPr>
          <p:cNvSpPr txBox="1"/>
          <p:nvPr/>
        </p:nvSpPr>
        <p:spPr>
          <a:xfrm>
            <a:off x="8899157" y="4365854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E0BAC4-11DB-238C-B102-71981DEAC17B}"/>
              </a:ext>
            </a:extLst>
          </p:cNvPr>
          <p:cNvSpPr txBox="1"/>
          <p:nvPr/>
        </p:nvSpPr>
        <p:spPr>
          <a:xfrm>
            <a:off x="2290527" y="4729977"/>
            <a:ext cx="39744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Study</a:t>
            </a:r>
            <a:r>
              <a:rPr lang="fr-FR" dirty="0"/>
              <a:t> of 3 configurations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Initial configuration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Source on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node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Tower on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antinode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03F471-626E-2645-DC87-200692990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9572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C8D267-B6BF-70EA-7946-B2CAE0F03E0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Positioning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sources and sensitive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</a:t>
            </a:r>
            <a:endParaRPr 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 txBox="1">
            <a:spLocks/>
          </p:cNvSpPr>
          <p:nvPr/>
        </p:nvSpPr>
        <p:spPr>
          <a:xfrm>
            <a:off x="253079" y="364417"/>
            <a:ext cx="8959524" cy="393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6" name="Groupe 235">
            <a:extLst>
              <a:ext uri="{FF2B5EF4-FFF2-40B4-BE49-F238E27FC236}">
                <a16:creationId xmlns:a16="http://schemas.microsoft.com/office/drawing/2014/main" id="{7D97027B-374A-977A-6DD5-6C1BBA47E91F}"/>
              </a:ext>
            </a:extLst>
          </p:cNvPr>
          <p:cNvGrpSpPr/>
          <p:nvPr/>
        </p:nvGrpSpPr>
        <p:grpSpPr>
          <a:xfrm>
            <a:off x="7961809" y="1279746"/>
            <a:ext cx="2501588" cy="1391420"/>
            <a:chOff x="703339" y="1317967"/>
            <a:chExt cx="748808" cy="416498"/>
          </a:xfrm>
        </p:grpSpPr>
        <p:grpSp>
          <p:nvGrpSpPr>
            <p:cNvPr id="237" name="Groupe 236">
              <a:extLst>
                <a:ext uri="{FF2B5EF4-FFF2-40B4-BE49-F238E27FC236}">
                  <a16:creationId xmlns:a16="http://schemas.microsoft.com/office/drawing/2014/main" id="{0A9D3CD7-A56F-149C-5975-CCD6E3C3673D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245" name="Groupe 244">
                <a:extLst>
                  <a:ext uri="{FF2B5EF4-FFF2-40B4-BE49-F238E27FC236}">
                    <a16:creationId xmlns:a16="http://schemas.microsoft.com/office/drawing/2014/main" id="{718E5E16-46F0-D21C-AE16-53ADEA4E5EC9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247" name="Forme libre 53">
                  <a:extLst>
                    <a:ext uri="{FF2B5EF4-FFF2-40B4-BE49-F238E27FC236}">
                      <a16:creationId xmlns:a16="http://schemas.microsoft.com/office/drawing/2014/main" id="{7F2156E0-A67D-B621-5AEE-D0BC44F98F06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8" name="Forme libre 54">
                  <a:extLst>
                    <a:ext uri="{FF2B5EF4-FFF2-40B4-BE49-F238E27FC236}">
                      <a16:creationId xmlns:a16="http://schemas.microsoft.com/office/drawing/2014/main" id="{57AB84FF-2B35-0C3C-B6EE-5B1E1D2BB333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46" name="Forme libre 52">
                <a:extLst>
                  <a:ext uri="{FF2B5EF4-FFF2-40B4-BE49-F238E27FC236}">
                    <a16:creationId xmlns:a16="http://schemas.microsoft.com/office/drawing/2014/main" id="{E6F7B4AE-AF8D-F38C-D75E-9B2A7DCD7142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38" name="Groupe 237">
              <a:extLst>
                <a:ext uri="{FF2B5EF4-FFF2-40B4-BE49-F238E27FC236}">
                  <a16:creationId xmlns:a16="http://schemas.microsoft.com/office/drawing/2014/main" id="{DD475771-8688-59C8-1B62-65360F7AABDF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242" name="Connecteur droit 241">
                <a:extLst>
                  <a:ext uri="{FF2B5EF4-FFF2-40B4-BE49-F238E27FC236}">
                    <a16:creationId xmlns:a16="http://schemas.microsoft.com/office/drawing/2014/main" id="{97FB0615-D62B-5BB3-4BBC-A540040289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>
                <a:extLst>
                  <a:ext uri="{FF2B5EF4-FFF2-40B4-BE49-F238E27FC236}">
                    <a16:creationId xmlns:a16="http://schemas.microsoft.com/office/drawing/2014/main" id="{443B62C6-D57E-1CCF-5DDA-D595B25EF0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Connecteur droit 243">
                <a:extLst>
                  <a:ext uri="{FF2B5EF4-FFF2-40B4-BE49-F238E27FC236}">
                    <a16:creationId xmlns:a16="http://schemas.microsoft.com/office/drawing/2014/main" id="{8732CE53-38A9-B7EC-927C-5A3487E891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9" name="Forme libre 60">
              <a:extLst>
                <a:ext uri="{FF2B5EF4-FFF2-40B4-BE49-F238E27FC236}">
                  <a16:creationId xmlns:a16="http://schemas.microsoft.com/office/drawing/2014/main" id="{792B0B5D-8599-CD1A-FA22-7980C2D051B9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40" name="Ellipse 239">
              <a:extLst>
                <a:ext uri="{FF2B5EF4-FFF2-40B4-BE49-F238E27FC236}">
                  <a16:creationId xmlns:a16="http://schemas.microsoft.com/office/drawing/2014/main" id="{4D9DE567-41BA-3AC2-A7DD-5BFABE4C3500}"/>
                </a:ext>
              </a:extLst>
            </p:cNvPr>
            <p:cNvSpPr/>
            <p:nvPr/>
          </p:nvSpPr>
          <p:spPr>
            <a:xfrm>
              <a:off x="975247" y="1387163"/>
              <a:ext cx="76200" cy="70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1" name="Ellipse 240">
              <a:extLst>
                <a:ext uri="{FF2B5EF4-FFF2-40B4-BE49-F238E27FC236}">
                  <a16:creationId xmlns:a16="http://schemas.microsoft.com/office/drawing/2014/main" id="{3012224D-6620-C26A-B57C-59B9177CB921}"/>
                </a:ext>
              </a:extLst>
            </p:cNvPr>
            <p:cNvSpPr/>
            <p:nvPr/>
          </p:nvSpPr>
          <p:spPr>
            <a:xfrm>
              <a:off x="712970" y="1336458"/>
              <a:ext cx="76200" cy="703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F0"/>
                </a:solidFill>
              </a:endParaRPr>
            </a:p>
          </p:txBody>
        </p:sp>
      </p:grpSp>
      <p:cxnSp>
        <p:nvCxnSpPr>
          <p:cNvPr id="249" name="Connecteur droit avec flèche 248">
            <a:extLst>
              <a:ext uri="{FF2B5EF4-FFF2-40B4-BE49-F238E27FC236}">
                <a16:creationId xmlns:a16="http://schemas.microsoft.com/office/drawing/2014/main" id="{F4F87770-4B07-587E-9E2E-7A820D61CC3D}"/>
              </a:ext>
            </a:extLst>
          </p:cNvPr>
          <p:cNvCxnSpPr>
            <a:cxnSpLocks/>
          </p:cNvCxnSpPr>
          <p:nvPr/>
        </p:nvCxnSpPr>
        <p:spPr>
          <a:xfrm flipH="1">
            <a:off x="7749945" y="1991890"/>
            <a:ext cx="27134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0" name="ZoneTexte 249">
                <a:extLst>
                  <a:ext uri="{FF2B5EF4-FFF2-40B4-BE49-F238E27FC236}">
                    <a16:creationId xmlns:a16="http://schemas.microsoft.com/office/drawing/2014/main" id="{9CC1C025-1765-C65D-3630-598D0C5E1B17}"/>
                  </a:ext>
                </a:extLst>
              </p:cNvPr>
              <p:cNvSpPr txBox="1"/>
              <p:nvPr/>
            </p:nvSpPr>
            <p:spPr>
              <a:xfrm>
                <a:off x="10368491" y="1972475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50" name="ZoneTexte 249">
                <a:extLst>
                  <a:ext uri="{FF2B5EF4-FFF2-40B4-BE49-F238E27FC236}">
                    <a16:creationId xmlns:a16="http://schemas.microsoft.com/office/drawing/2014/main" id="{9CC1C025-1765-C65D-3630-598D0C5E1B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491" y="1972475"/>
                <a:ext cx="35939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ZoneTexte 250">
                <a:extLst>
                  <a:ext uri="{FF2B5EF4-FFF2-40B4-BE49-F238E27FC236}">
                    <a16:creationId xmlns:a16="http://schemas.microsoft.com/office/drawing/2014/main" id="{CA9B042A-7947-2BBF-C496-50EE3C4CEDBC}"/>
                  </a:ext>
                </a:extLst>
              </p:cNvPr>
              <p:cNvSpPr txBox="1"/>
              <p:nvPr/>
            </p:nvSpPr>
            <p:spPr>
              <a:xfrm>
                <a:off x="8886611" y="1929569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51" name="ZoneTexte 250">
                <a:extLst>
                  <a:ext uri="{FF2B5EF4-FFF2-40B4-BE49-F238E27FC236}">
                    <a16:creationId xmlns:a16="http://schemas.microsoft.com/office/drawing/2014/main" id="{CA9B042A-7947-2BBF-C496-50EE3C4CE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611" y="1929569"/>
                <a:ext cx="44012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2" name="ZoneTexte 251">
                <a:extLst>
                  <a:ext uri="{FF2B5EF4-FFF2-40B4-BE49-F238E27FC236}">
                    <a16:creationId xmlns:a16="http://schemas.microsoft.com/office/drawing/2014/main" id="{600F8FCC-D380-7D75-9F7C-105A57CFD360}"/>
                  </a:ext>
                </a:extLst>
              </p:cNvPr>
              <p:cNvSpPr txBox="1"/>
              <p:nvPr/>
            </p:nvSpPr>
            <p:spPr>
              <a:xfrm>
                <a:off x="7855337" y="1940345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52" name="ZoneTexte 251">
                <a:extLst>
                  <a:ext uri="{FF2B5EF4-FFF2-40B4-BE49-F238E27FC236}">
                    <a16:creationId xmlns:a16="http://schemas.microsoft.com/office/drawing/2014/main" id="{600F8FCC-D380-7D75-9F7C-105A57CFD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337" y="1940345"/>
                <a:ext cx="4577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3" name="ZoneTexte 252">
                <a:extLst>
                  <a:ext uri="{FF2B5EF4-FFF2-40B4-BE49-F238E27FC236}">
                    <a16:creationId xmlns:a16="http://schemas.microsoft.com/office/drawing/2014/main" id="{2330B146-E3B3-7EC7-200F-76BD8A53E256}"/>
                  </a:ext>
                </a:extLst>
              </p:cNvPr>
              <p:cNvSpPr txBox="1"/>
              <p:nvPr/>
            </p:nvSpPr>
            <p:spPr>
              <a:xfrm>
                <a:off x="7560169" y="1950132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53" name="ZoneTexte 252">
                <a:extLst>
                  <a:ext uri="{FF2B5EF4-FFF2-40B4-BE49-F238E27FC236}">
                    <a16:creationId xmlns:a16="http://schemas.microsoft.com/office/drawing/2014/main" id="{2330B146-E3B3-7EC7-200F-76BD8A53E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169" y="1950132"/>
                <a:ext cx="3593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4" name="Connecteur droit 253">
            <a:extLst>
              <a:ext uri="{FF2B5EF4-FFF2-40B4-BE49-F238E27FC236}">
                <a16:creationId xmlns:a16="http://schemas.microsoft.com/office/drawing/2014/main" id="{19C751C9-EA0B-3676-ACB7-0151D8363031}"/>
              </a:ext>
            </a:extLst>
          </p:cNvPr>
          <p:cNvCxnSpPr/>
          <p:nvPr/>
        </p:nvCxnSpPr>
        <p:spPr>
          <a:xfrm>
            <a:off x="8013073" y="1909264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Connecteur droit 254">
            <a:extLst>
              <a:ext uri="{FF2B5EF4-FFF2-40B4-BE49-F238E27FC236}">
                <a16:creationId xmlns:a16="http://schemas.microsoft.com/office/drawing/2014/main" id="{D729805E-A6F1-1119-C1E7-C9CADFB41584}"/>
              </a:ext>
            </a:extLst>
          </p:cNvPr>
          <p:cNvCxnSpPr>
            <a:cxnSpLocks/>
          </p:cNvCxnSpPr>
          <p:nvPr/>
        </p:nvCxnSpPr>
        <p:spPr>
          <a:xfrm>
            <a:off x="9008954" y="1909264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Connecteur droit 255">
            <a:extLst>
              <a:ext uri="{FF2B5EF4-FFF2-40B4-BE49-F238E27FC236}">
                <a16:creationId xmlns:a16="http://schemas.microsoft.com/office/drawing/2014/main" id="{600EB77F-E1FC-32F8-148D-716C5A71188E}"/>
              </a:ext>
            </a:extLst>
          </p:cNvPr>
          <p:cNvCxnSpPr/>
          <p:nvPr/>
        </p:nvCxnSpPr>
        <p:spPr>
          <a:xfrm>
            <a:off x="10446760" y="1903308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" name="ZoneTexte 256">
            <a:extLst>
              <a:ext uri="{FF2B5EF4-FFF2-40B4-BE49-F238E27FC236}">
                <a16:creationId xmlns:a16="http://schemas.microsoft.com/office/drawing/2014/main" id="{14F74986-56D5-E41D-661F-380469C7DE20}"/>
              </a:ext>
            </a:extLst>
          </p:cNvPr>
          <p:cNvSpPr txBox="1"/>
          <p:nvPr/>
        </p:nvSpPr>
        <p:spPr>
          <a:xfrm>
            <a:off x="8121267" y="1085386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258" name="ZoneTexte 257">
            <a:extLst>
              <a:ext uri="{FF2B5EF4-FFF2-40B4-BE49-F238E27FC236}">
                <a16:creationId xmlns:a16="http://schemas.microsoft.com/office/drawing/2014/main" id="{569412B2-717F-B9A4-42FF-0E6E64D20E0F}"/>
              </a:ext>
            </a:extLst>
          </p:cNvPr>
          <p:cNvSpPr txBox="1"/>
          <p:nvPr/>
        </p:nvSpPr>
        <p:spPr>
          <a:xfrm>
            <a:off x="8791295" y="1157123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grpSp>
        <p:nvGrpSpPr>
          <p:cNvPr id="259" name="Groupe 258">
            <a:extLst>
              <a:ext uri="{FF2B5EF4-FFF2-40B4-BE49-F238E27FC236}">
                <a16:creationId xmlns:a16="http://schemas.microsoft.com/office/drawing/2014/main" id="{8E5AEA0F-67F1-EBC8-F6F8-C1DF7C642B1E}"/>
              </a:ext>
            </a:extLst>
          </p:cNvPr>
          <p:cNvGrpSpPr/>
          <p:nvPr/>
        </p:nvGrpSpPr>
        <p:grpSpPr>
          <a:xfrm>
            <a:off x="7961809" y="2934151"/>
            <a:ext cx="2501588" cy="1391420"/>
            <a:chOff x="703339" y="1317967"/>
            <a:chExt cx="748808" cy="416498"/>
          </a:xfrm>
        </p:grpSpPr>
        <p:grpSp>
          <p:nvGrpSpPr>
            <p:cNvPr id="260" name="Groupe 259">
              <a:extLst>
                <a:ext uri="{FF2B5EF4-FFF2-40B4-BE49-F238E27FC236}">
                  <a16:creationId xmlns:a16="http://schemas.microsoft.com/office/drawing/2014/main" id="{BA75A257-A7D7-8C78-2D79-69A2BDB348A8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268" name="Groupe 267">
                <a:extLst>
                  <a:ext uri="{FF2B5EF4-FFF2-40B4-BE49-F238E27FC236}">
                    <a16:creationId xmlns:a16="http://schemas.microsoft.com/office/drawing/2014/main" id="{EA58E648-FDAA-5204-8171-08AB253ADAD1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270" name="Forme libre 53">
                  <a:extLst>
                    <a:ext uri="{FF2B5EF4-FFF2-40B4-BE49-F238E27FC236}">
                      <a16:creationId xmlns:a16="http://schemas.microsoft.com/office/drawing/2014/main" id="{26024F8A-6D3D-4B47-3609-26D1871DA21C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1" name="Forme libre 54">
                  <a:extLst>
                    <a:ext uri="{FF2B5EF4-FFF2-40B4-BE49-F238E27FC236}">
                      <a16:creationId xmlns:a16="http://schemas.microsoft.com/office/drawing/2014/main" id="{DFD29D24-09C3-4349-17B1-62E58A6FD18D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69" name="Forme libre 52">
                <a:extLst>
                  <a:ext uri="{FF2B5EF4-FFF2-40B4-BE49-F238E27FC236}">
                    <a16:creationId xmlns:a16="http://schemas.microsoft.com/office/drawing/2014/main" id="{4DAB880A-6639-4CDD-A855-18DE22E610CA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61" name="Groupe 260">
              <a:extLst>
                <a:ext uri="{FF2B5EF4-FFF2-40B4-BE49-F238E27FC236}">
                  <a16:creationId xmlns:a16="http://schemas.microsoft.com/office/drawing/2014/main" id="{44DDAD17-060A-49D0-AC9F-0AB22C05D0E9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265" name="Connecteur droit 264">
                <a:extLst>
                  <a:ext uri="{FF2B5EF4-FFF2-40B4-BE49-F238E27FC236}">
                    <a16:creationId xmlns:a16="http://schemas.microsoft.com/office/drawing/2014/main" id="{244EE6BC-0878-3B52-5F01-8A7C5553A9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6" name="Connecteur droit 265">
                <a:extLst>
                  <a:ext uri="{FF2B5EF4-FFF2-40B4-BE49-F238E27FC236}">
                    <a16:creationId xmlns:a16="http://schemas.microsoft.com/office/drawing/2014/main" id="{D583D823-18AA-AF95-9F22-472C97A839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>
                <a:extLst>
                  <a:ext uri="{FF2B5EF4-FFF2-40B4-BE49-F238E27FC236}">
                    <a16:creationId xmlns:a16="http://schemas.microsoft.com/office/drawing/2014/main" id="{F0B9FB16-0C51-181A-4A95-1810DAC609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2" name="Forme libre 60">
              <a:extLst>
                <a:ext uri="{FF2B5EF4-FFF2-40B4-BE49-F238E27FC236}">
                  <a16:creationId xmlns:a16="http://schemas.microsoft.com/office/drawing/2014/main" id="{27204C40-C336-33C0-9A6E-24D881D67EA2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63" name="Ellipse 262">
              <a:extLst>
                <a:ext uri="{FF2B5EF4-FFF2-40B4-BE49-F238E27FC236}">
                  <a16:creationId xmlns:a16="http://schemas.microsoft.com/office/drawing/2014/main" id="{E45C4CA6-F9D0-B24E-17B6-14FC38961C86}"/>
                </a:ext>
              </a:extLst>
            </p:cNvPr>
            <p:cNvSpPr/>
            <p:nvPr/>
          </p:nvSpPr>
          <p:spPr>
            <a:xfrm>
              <a:off x="975247" y="1387163"/>
              <a:ext cx="76200" cy="70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4" name="Ellipse 263">
              <a:extLst>
                <a:ext uri="{FF2B5EF4-FFF2-40B4-BE49-F238E27FC236}">
                  <a16:creationId xmlns:a16="http://schemas.microsoft.com/office/drawing/2014/main" id="{9124E949-67EB-A372-089C-0F0269E06C38}"/>
                </a:ext>
              </a:extLst>
            </p:cNvPr>
            <p:cNvSpPr/>
            <p:nvPr/>
          </p:nvSpPr>
          <p:spPr>
            <a:xfrm>
              <a:off x="767419" y="1491029"/>
              <a:ext cx="76200" cy="703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00B0F0"/>
                </a:solidFill>
              </a:endParaRPr>
            </a:p>
          </p:txBody>
        </p:sp>
      </p:grpSp>
      <p:cxnSp>
        <p:nvCxnSpPr>
          <p:cNvPr id="272" name="Connecteur droit avec flèche 271">
            <a:extLst>
              <a:ext uri="{FF2B5EF4-FFF2-40B4-BE49-F238E27FC236}">
                <a16:creationId xmlns:a16="http://schemas.microsoft.com/office/drawing/2014/main" id="{85909BC5-6C3F-42B2-3A56-1C1E19E22354}"/>
              </a:ext>
            </a:extLst>
          </p:cNvPr>
          <p:cNvCxnSpPr>
            <a:cxnSpLocks/>
          </p:cNvCxnSpPr>
          <p:nvPr/>
        </p:nvCxnSpPr>
        <p:spPr>
          <a:xfrm flipH="1">
            <a:off x="7749945" y="3646295"/>
            <a:ext cx="27134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3" name="ZoneTexte 272">
                <a:extLst>
                  <a:ext uri="{FF2B5EF4-FFF2-40B4-BE49-F238E27FC236}">
                    <a16:creationId xmlns:a16="http://schemas.microsoft.com/office/drawing/2014/main" id="{29928BE9-8411-F976-272F-0200938CC76F}"/>
                  </a:ext>
                </a:extLst>
              </p:cNvPr>
              <p:cNvSpPr txBox="1"/>
              <p:nvPr/>
            </p:nvSpPr>
            <p:spPr>
              <a:xfrm>
                <a:off x="10368491" y="3626880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3" name="ZoneTexte 272">
                <a:extLst>
                  <a:ext uri="{FF2B5EF4-FFF2-40B4-BE49-F238E27FC236}">
                    <a16:creationId xmlns:a16="http://schemas.microsoft.com/office/drawing/2014/main" id="{29928BE9-8411-F976-272F-0200938CC7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491" y="3626880"/>
                <a:ext cx="35939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4" name="ZoneTexte 273">
                <a:extLst>
                  <a:ext uri="{FF2B5EF4-FFF2-40B4-BE49-F238E27FC236}">
                    <a16:creationId xmlns:a16="http://schemas.microsoft.com/office/drawing/2014/main" id="{41C0C0E8-21C3-C16F-06AB-A1359368AE11}"/>
                  </a:ext>
                </a:extLst>
              </p:cNvPr>
              <p:cNvSpPr txBox="1"/>
              <p:nvPr/>
            </p:nvSpPr>
            <p:spPr>
              <a:xfrm>
                <a:off x="8886611" y="3583974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4" name="ZoneTexte 273">
                <a:extLst>
                  <a:ext uri="{FF2B5EF4-FFF2-40B4-BE49-F238E27FC236}">
                    <a16:creationId xmlns:a16="http://schemas.microsoft.com/office/drawing/2014/main" id="{41C0C0E8-21C3-C16F-06AB-A1359368A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611" y="3583974"/>
                <a:ext cx="44012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5" name="ZoneTexte 274">
                <a:extLst>
                  <a:ext uri="{FF2B5EF4-FFF2-40B4-BE49-F238E27FC236}">
                    <a16:creationId xmlns:a16="http://schemas.microsoft.com/office/drawing/2014/main" id="{95673EFE-D6C5-1C2E-552A-D3870ED364B4}"/>
                  </a:ext>
                </a:extLst>
              </p:cNvPr>
              <p:cNvSpPr txBox="1"/>
              <p:nvPr/>
            </p:nvSpPr>
            <p:spPr>
              <a:xfrm>
                <a:off x="7855337" y="3594750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5" name="ZoneTexte 274">
                <a:extLst>
                  <a:ext uri="{FF2B5EF4-FFF2-40B4-BE49-F238E27FC236}">
                    <a16:creationId xmlns:a16="http://schemas.microsoft.com/office/drawing/2014/main" id="{95673EFE-D6C5-1C2E-552A-D3870ED36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337" y="3594750"/>
                <a:ext cx="45775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6" name="ZoneTexte 275">
                <a:extLst>
                  <a:ext uri="{FF2B5EF4-FFF2-40B4-BE49-F238E27FC236}">
                    <a16:creationId xmlns:a16="http://schemas.microsoft.com/office/drawing/2014/main" id="{DCECEA08-D6C7-185B-CE31-41A1F18654FB}"/>
                  </a:ext>
                </a:extLst>
              </p:cNvPr>
              <p:cNvSpPr txBox="1"/>
              <p:nvPr/>
            </p:nvSpPr>
            <p:spPr>
              <a:xfrm>
                <a:off x="7560169" y="3604537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6" name="ZoneTexte 275">
                <a:extLst>
                  <a:ext uri="{FF2B5EF4-FFF2-40B4-BE49-F238E27FC236}">
                    <a16:creationId xmlns:a16="http://schemas.microsoft.com/office/drawing/2014/main" id="{DCECEA08-D6C7-185B-CE31-41A1F18654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169" y="3604537"/>
                <a:ext cx="35939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7" name="Connecteur droit 276">
            <a:extLst>
              <a:ext uri="{FF2B5EF4-FFF2-40B4-BE49-F238E27FC236}">
                <a16:creationId xmlns:a16="http://schemas.microsoft.com/office/drawing/2014/main" id="{13DBB337-1FE8-627D-4A2F-EA478A9A71E7}"/>
              </a:ext>
            </a:extLst>
          </p:cNvPr>
          <p:cNvCxnSpPr/>
          <p:nvPr/>
        </p:nvCxnSpPr>
        <p:spPr>
          <a:xfrm>
            <a:off x="8013073" y="3563669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Connecteur droit 277">
            <a:extLst>
              <a:ext uri="{FF2B5EF4-FFF2-40B4-BE49-F238E27FC236}">
                <a16:creationId xmlns:a16="http://schemas.microsoft.com/office/drawing/2014/main" id="{AE9FAD9A-BEFE-8A52-DFEE-AA966205115E}"/>
              </a:ext>
            </a:extLst>
          </p:cNvPr>
          <p:cNvCxnSpPr>
            <a:cxnSpLocks/>
          </p:cNvCxnSpPr>
          <p:nvPr/>
        </p:nvCxnSpPr>
        <p:spPr>
          <a:xfrm>
            <a:off x="9008954" y="3563669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Connecteur droit 278">
            <a:extLst>
              <a:ext uri="{FF2B5EF4-FFF2-40B4-BE49-F238E27FC236}">
                <a16:creationId xmlns:a16="http://schemas.microsoft.com/office/drawing/2014/main" id="{E51BC517-5277-E015-F311-12019802CFB1}"/>
              </a:ext>
            </a:extLst>
          </p:cNvPr>
          <p:cNvCxnSpPr/>
          <p:nvPr/>
        </p:nvCxnSpPr>
        <p:spPr>
          <a:xfrm>
            <a:off x="10446760" y="3557713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0" name="ZoneTexte 279">
            <a:extLst>
              <a:ext uri="{FF2B5EF4-FFF2-40B4-BE49-F238E27FC236}">
                <a16:creationId xmlns:a16="http://schemas.microsoft.com/office/drawing/2014/main" id="{B2E64FD0-E91C-176E-D6CE-DEC5A546A3AC}"/>
              </a:ext>
            </a:extLst>
          </p:cNvPr>
          <p:cNvSpPr txBox="1"/>
          <p:nvPr/>
        </p:nvSpPr>
        <p:spPr>
          <a:xfrm>
            <a:off x="8303168" y="3263430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281" name="ZoneTexte 280">
            <a:extLst>
              <a:ext uri="{FF2B5EF4-FFF2-40B4-BE49-F238E27FC236}">
                <a16:creationId xmlns:a16="http://schemas.microsoft.com/office/drawing/2014/main" id="{339BE92D-AF03-1059-68C7-E114896263C3}"/>
              </a:ext>
            </a:extLst>
          </p:cNvPr>
          <p:cNvSpPr txBox="1"/>
          <p:nvPr/>
        </p:nvSpPr>
        <p:spPr>
          <a:xfrm>
            <a:off x="8791295" y="2811528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grpSp>
        <p:nvGrpSpPr>
          <p:cNvPr id="282" name="Groupe 281">
            <a:extLst>
              <a:ext uri="{FF2B5EF4-FFF2-40B4-BE49-F238E27FC236}">
                <a16:creationId xmlns:a16="http://schemas.microsoft.com/office/drawing/2014/main" id="{E5980C07-E028-042F-23A4-6F16BE8C4973}"/>
              </a:ext>
            </a:extLst>
          </p:cNvPr>
          <p:cNvGrpSpPr/>
          <p:nvPr/>
        </p:nvGrpSpPr>
        <p:grpSpPr>
          <a:xfrm>
            <a:off x="7961809" y="4539099"/>
            <a:ext cx="2501588" cy="1441097"/>
            <a:chOff x="703339" y="1303097"/>
            <a:chExt cx="748808" cy="431368"/>
          </a:xfrm>
        </p:grpSpPr>
        <p:grpSp>
          <p:nvGrpSpPr>
            <p:cNvPr id="283" name="Groupe 282">
              <a:extLst>
                <a:ext uri="{FF2B5EF4-FFF2-40B4-BE49-F238E27FC236}">
                  <a16:creationId xmlns:a16="http://schemas.microsoft.com/office/drawing/2014/main" id="{6754CABE-ABB0-20E8-0DFB-F0C587A1912F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291" name="Groupe 290">
                <a:extLst>
                  <a:ext uri="{FF2B5EF4-FFF2-40B4-BE49-F238E27FC236}">
                    <a16:creationId xmlns:a16="http://schemas.microsoft.com/office/drawing/2014/main" id="{E5027AB7-A2D8-35AA-68E8-3B8754255F3A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293" name="Forme libre 53">
                  <a:extLst>
                    <a:ext uri="{FF2B5EF4-FFF2-40B4-BE49-F238E27FC236}">
                      <a16:creationId xmlns:a16="http://schemas.microsoft.com/office/drawing/2014/main" id="{D3213480-B650-3AC1-3EC9-043C8FADBA4B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94" name="Forme libre 54">
                  <a:extLst>
                    <a:ext uri="{FF2B5EF4-FFF2-40B4-BE49-F238E27FC236}">
                      <a16:creationId xmlns:a16="http://schemas.microsoft.com/office/drawing/2014/main" id="{05F2FCAD-0521-0A32-9BFC-F3B371BC0132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292" name="Forme libre 52">
                <a:extLst>
                  <a:ext uri="{FF2B5EF4-FFF2-40B4-BE49-F238E27FC236}">
                    <a16:creationId xmlns:a16="http://schemas.microsoft.com/office/drawing/2014/main" id="{B752016C-7A77-38BB-000A-2A0C6974A4CB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84" name="Groupe 283">
              <a:extLst>
                <a:ext uri="{FF2B5EF4-FFF2-40B4-BE49-F238E27FC236}">
                  <a16:creationId xmlns:a16="http://schemas.microsoft.com/office/drawing/2014/main" id="{6EEE72F4-D383-A347-0C78-2E0E41AB3541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288" name="Connecteur droit 287">
                <a:extLst>
                  <a:ext uri="{FF2B5EF4-FFF2-40B4-BE49-F238E27FC236}">
                    <a16:creationId xmlns:a16="http://schemas.microsoft.com/office/drawing/2014/main" id="{9FE457C5-799B-01F2-8E43-E267DB8669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9" name="Connecteur droit 288">
                <a:extLst>
                  <a:ext uri="{FF2B5EF4-FFF2-40B4-BE49-F238E27FC236}">
                    <a16:creationId xmlns:a16="http://schemas.microsoft.com/office/drawing/2014/main" id="{ED543E3C-A182-AE0C-C2E9-5E6D84AC1A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>
                <a:extLst>
                  <a:ext uri="{FF2B5EF4-FFF2-40B4-BE49-F238E27FC236}">
                    <a16:creationId xmlns:a16="http://schemas.microsoft.com/office/drawing/2014/main" id="{A89778D8-7E74-3D40-E938-08818A654D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5" name="Forme libre 60">
              <a:extLst>
                <a:ext uri="{FF2B5EF4-FFF2-40B4-BE49-F238E27FC236}">
                  <a16:creationId xmlns:a16="http://schemas.microsoft.com/office/drawing/2014/main" id="{CF7CA502-E758-C638-A061-1FD22E2C8C73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86" name="Ellipse 285">
              <a:extLst>
                <a:ext uri="{FF2B5EF4-FFF2-40B4-BE49-F238E27FC236}">
                  <a16:creationId xmlns:a16="http://schemas.microsoft.com/office/drawing/2014/main" id="{815A95AA-F1A1-5ACA-C228-B32933371D3C}"/>
                </a:ext>
              </a:extLst>
            </p:cNvPr>
            <p:cNvSpPr/>
            <p:nvPr/>
          </p:nvSpPr>
          <p:spPr>
            <a:xfrm>
              <a:off x="1037761" y="1303097"/>
              <a:ext cx="76200" cy="70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7" name="Ellipse 286">
              <a:extLst>
                <a:ext uri="{FF2B5EF4-FFF2-40B4-BE49-F238E27FC236}">
                  <a16:creationId xmlns:a16="http://schemas.microsoft.com/office/drawing/2014/main" id="{1DAC2CC8-FAA7-5C22-6979-86F21C44399A}"/>
                </a:ext>
              </a:extLst>
            </p:cNvPr>
            <p:cNvSpPr/>
            <p:nvPr/>
          </p:nvSpPr>
          <p:spPr>
            <a:xfrm>
              <a:off x="712970" y="1336458"/>
              <a:ext cx="76200" cy="703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F0"/>
                </a:solidFill>
              </a:endParaRPr>
            </a:p>
          </p:txBody>
        </p:sp>
      </p:grpSp>
      <p:cxnSp>
        <p:nvCxnSpPr>
          <p:cNvPr id="295" name="Connecteur droit avec flèche 294">
            <a:extLst>
              <a:ext uri="{FF2B5EF4-FFF2-40B4-BE49-F238E27FC236}">
                <a16:creationId xmlns:a16="http://schemas.microsoft.com/office/drawing/2014/main" id="{F0886B2F-0910-68CA-DBC5-D66F57097858}"/>
              </a:ext>
            </a:extLst>
          </p:cNvPr>
          <p:cNvCxnSpPr>
            <a:cxnSpLocks/>
          </p:cNvCxnSpPr>
          <p:nvPr/>
        </p:nvCxnSpPr>
        <p:spPr>
          <a:xfrm flipH="1">
            <a:off x="7749945" y="5300920"/>
            <a:ext cx="27134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6" name="ZoneTexte 295">
                <a:extLst>
                  <a:ext uri="{FF2B5EF4-FFF2-40B4-BE49-F238E27FC236}">
                    <a16:creationId xmlns:a16="http://schemas.microsoft.com/office/drawing/2014/main" id="{6EAACDED-9F4A-0449-BC91-F5100B40E724}"/>
                  </a:ext>
                </a:extLst>
              </p:cNvPr>
              <p:cNvSpPr txBox="1"/>
              <p:nvPr/>
            </p:nvSpPr>
            <p:spPr>
              <a:xfrm>
                <a:off x="10368491" y="5281505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96" name="ZoneTexte 295">
                <a:extLst>
                  <a:ext uri="{FF2B5EF4-FFF2-40B4-BE49-F238E27FC236}">
                    <a16:creationId xmlns:a16="http://schemas.microsoft.com/office/drawing/2014/main" id="{6EAACDED-9F4A-0449-BC91-F5100B40E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491" y="5281505"/>
                <a:ext cx="35939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7" name="ZoneTexte 296">
                <a:extLst>
                  <a:ext uri="{FF2B5EF4-FFF2-40B4-BE49-F238E27FC236}">
                    <a16:creationId xmlns:a16="http://schemas.microsoft.com/office/drawing/2014/main" id="{5997CD0F-B707-4D7A-0A92-28E5A6AA716C}"/>
                  </a:ext>
                </a:extLst>
              </p:cNvPr>
              <p:cNvSpPr txBox="1"/>
              <p:nvPr/>
            </p:nvSpPr>
            <p:spPr>
              <a:xfrm>
                <a:off x="9130047" y="5246614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97" name="ZoneTexte 296">
                <a:extLst>
                  <a:ext uri="{FF2B5EF4-FFF2-40B4-BE49-F238E27FC236}">
                    <a16:creationId xmlns:a16="http://schemas.microsoft.com/office/drawing/2014/main" id="{5997CD0F-B707-4D7A-0A92-28E5A6AA7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0047" y="5246614"/>
                <a:ext cx="44012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8" name="ZoneTexte 297">
                <a:extLst>
                  <a:ext uri="{FF2B5EF4-FFF2-40B4-BE49-F238E27FC236}">
                    <a16:creationId xmlns:a16="http://schemas.microsoft.com/office/drawing/2014/main" id="{4B3384C6-DDDD-05C2-3112-1A1B25091DE6}"/>
                  </a:ext>
                </a:extLst>
              </p:cNvPr>
              <p:cNvSpPr txBox="1"/>
              <p:nvPr/>
            </p:nvSpPr>
            <p:spPr>
              <a:xfrm>
                <a:off x="7855337" y="5249375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98" name="ZoneTexte 297">
                <a:extLst>
                  <a:ext uri="{FF2B5EF4-FFF2-40B4-BE49-F238E27FC236}">
                    <a16:creationId xmlns:a16="http://schemas.microsoft.com/office/drawing/2014/main" id="{4B3384C6-DDDD-05C2-3112-1A1B25091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5337" y="5249375"/>
                <a:ext cx="457753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9" name="ZoneTexte 298">
                <a:extLst>
                  <a:ext uri="{FF2B5EF4-FFF2-40B4-BE49-F238E27FC236}">
                    <a16:creationId xmlns:a16="http://schemas.microsoft.com/office/drawing/2014/main" id="{F6E77FD8-2561-A1EB-8276-805768F8687A}"/>
                  </a:ext>
                </a:extLst>
              </p:cNvPr>
              <p:cNvSpPr txBox="1"/>
              <p:nvPr/>
            </p:nvSpPr>
            <p:spPr>
              <a:xfrm>
                <a:off x="7560169" y="5259162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99" name="ZoneTexte 298">
                <a:extLst>
                  <a:ext uri="{FF2B5EF4-FFF2-40B4-BE49-F238E27FC236}">
                    <a16:creationId xmlns:a16="http://schemas.microsoft.com/office/drawing/2014/main" id="{F6E77FD8-2561-A1EB-8276-805768F86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169" y="5259162"/>
                <a:ext cx="35939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0" name="Connecteur droit 299">
            <a:extLst>
              <a:ext uri="{FF2B5EF4-FFF2-40B4-BE49-F238E27FC236}">
                <a16:creationId xmlns:a16="http://schemas.microsoft.com/office/drawing/2014/main" id="{2F020743-F698-1B55-F24F-ACE1B908CD70}"/>
              </a:ext>
            </a:extLst>
          </p:cNvPr>
          <p:cNvCxnSpPr/>
          <p:nvPr/>
        </p:nvCxnSpPr>
        <p:spPr>
          <a:xfrm>
            <a:off x="8013073" y="5218294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Connecteur droit 300">
            <a:extLst>
              <a:ext uri="{FF2B5EF4-FFF2-40B4-BE49-F238E27FC236}">
                <a16:creationId xmlns:a16="http://schemas.microsoft.com/office/drawing/2014/main" id="{70F45092-22AF-199E-024B-4959B1CFCA79}"/>
              </a:ext>
            </a:extLst>
          </p:cNvPr>
          <p:cNvCxnSpPr>
            <a:cxnSpLocks/>
          </p:cNvCxnSpPr>
          <p:nvPr/>
        </p:nvCxnSpPr>
        <p:spPr>
          <a:xfrm>
            <a:off x="9215656" y="5232366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Connecteur droit 301">
            <a:extLst>
              <a:ext uri="{FF2B5EF4-FFF2-40B4-BE49-F238E27FC236}">
                <a16:creationId xmlns:a16="http://schemas.microsoft.com/office/drawing/2014/main" id="{A537A4BC-2C19-150E-F4CA-3BC5882B693F}"/>
              </a:ext>
            </a:extLst>
          </p:cNvPr>
          <p:cNvCxnSpPr/>
          <p:nvPr/>
        </p:nvCxnSpPr>
        <p:spPr>
          <a:xfrm>
            <a:off x="10446760" y="5212338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3" name="ZoneTexte 302">
            <a:extLst>
              <a:ext uri="{FF2B5EF4-FFF2-40B4-BE49-F238E27FC236}">
                <a16:creationId xmlns:a16="http://schemas.microsoft.com/office/drawing/2014/main" id="{29CAD94B-5E5C-A636-0EE6-0A1FB148BFD3}"/>
              </a:ext>
            </a:extLst>
          </p:cNvPr>
          <p:cNvSpPr txBox="1"/>
          <p:nvPr/>
        </p:nvSpPr>
        <p:spPr>
          <a:xfrm>
            <a:off x="8121267" y="4348222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304" name="ZoneTexte 303">
            <a:extLst>
              <a:ext uri="{FF2B5EF4-FFF2-40B4-BE49-F238E27FC236}">
                <a16:creationId xmlns:a16="http://schemas.microsoft.com/office/drawing/2014/main" id="{A65D3037-141D-9D52-BBE2-61E8B4FFF8FF}"/>
              </a:ext>
            </a:extLst>
          </p:cNvPr>
          <p:cNvSpPr txBox="1"/>
          <p:nvPr/>
        </p:nvSpPr>
        <p:spPr>
          <a:xfrm>
            <a:off x="8899157" y="4365854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pic>
        <p:nvPicPr>
          <p:cNvPr id="310" name="Image 309">
            <a:extLst>
              <a:ext uri="{FF2B5EF4-FFF2-40B4-BE49-F238E27FC236}">
                <a16:creationId xmlns:a16="http://schemas.microsoft.com/office/drawing/2014/main" id="{9471836C-6DD8-9130-712E-0D25374C90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082" y="2157141"/>
            <a:ext cx="7457024" cy="33831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243F38-653F-F5B0-E2BB-5B5185999C9D}"/>
              </a:ext>
            </a:extLst>
          </p:cNvPr>
          <p:cNvSpPr/>
          <p:nvPr/>
        </p:nvSpPr>
        <p:spPr>
          <a:xfrm>
            <a:off x="5296277" y="2185118"/>
            <a:ext cx="2112838" cy="2728505"/>
          </a:xfrm>
          <a:prstGeom prst="rect">
            <a:avLst/>
          </a:prstGeom>
          <a:solidFill>
            <a:srgbClr val="7F7F7F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4" name="Connecteur : en arc 313">
            <a:extLst>
              <a:ext uri="{FF2B5EF4-FFF2-40B4-BE49-F238E27FC236}">
                <a16:creationId xmlns:a16="http://schemas.microsoft.com/office/drawing/2014/main" id="{BBF5E817-D091-F42A-EDD7-8B3D4A4F3F4D}"/>
              </a:ext>
            </a:extLst>
          </p:cNvPr>
          <p:cNvCxnSpPr/>
          <p:nvPr/>
        </p:nvCxnSpPr>
        <p:spPr>
          <a:xfrm flipV="1">
            <a:off x="4675797" y="1327068"/>
            <a:ext cx="2827328" cy="1329643"/>
          </a:xfrm>
          <a:prstGeom prst="curvedConnector3">
            <a:avLst>
              <a:gd name="adj1" fmla="val 11931"/>
            </a:avLst>
          </a:prstGeom>
          <a:ln w="381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7" name="Connecteur droit avec flèche 316">
            <a:extLst>
              <a:ext uri="{FF2B5EF4-FFF2-40B4-BE49-F238E27FC236}">
                <a16:creationId xmlns:a16="http://schemas.microsoft.com/office/drawing/2014/main" id="{430FA5F5-6558-A4C5-D64A-32B5F4713480}"/>
              </a:ext>
            </a:extLst>
          </p:cNvPr>
          <p:cNvCxnSpPr/>
          <p:nvPr/>
        </p:nvCxnSpPr>
        <p:spPr>
          <a:xfrm flipV="1">
            <a:off x="6867525" y="4095750"/>
            <a:ext cx="1216688" cy="27010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1" name="Connecteur : en arc 320">
            <a:extLst>
              <a:ext uri="{FF2B5EF4-FFF2-40B4-BE49-F238E27FC236}">
                <a16:creationId xmlns:a16="http://schemas.microsoft.com/office/drawing/2014/main" id="{33DE928A-5B1C-BEC1-AAD1-60055557E532}"/>
              </a:ext>
            </a:extLst>
          </p:cNvPr>
          <p:cNvCxnSpPr>
            <a:cxnSpLocks/>
          </p:cNvCxnSpPr>
          <p:nvPr/>
        </p:nvCxnSpPr>
        <p:spPr>
          <a:xfrm>
            <a:off x="4990471" y="3557713"/>
            <a:ext cx="2513238" cy="1811760"/>
          </a:xfrm>
          <a:prstGeom prst="curvedConnector3">
            <a:avLst>
              <a:gd name="adj1" fmla="val -27"/>
            </a:avLst>
          </a:prstGeom>
          <a:ln w="381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2F5BCD77-AC7F-CEA8-4D11-32FDEFA38EDA}"/>
              </a:ext>
            </a:extLst>
          </p:cNvPr>
          <p:cNvSpPr/>
          <p:nvPr/>
        </p:nvSpPr>
        <p:spPr>
          <a:xfrm>
            <a:off x="941560" y="2185118"/>
            <a:ext cx="2782722" cy="2728505"/>
          </a:xfrm>
          <a:prstGeom prst="rect">
            <a:avLst/>
          </a:prstGeom>
          <a:solidFill>
            <a:srgbClr val="7F7F7F">
              <a:alpha val="2509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978778-ACE7-8123-78D0-2B061CDD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247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C8D267-B6BF-70EA-7946-B2CAE0F03E0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room</a:t>
            </a:r>
          </a:p>
        </p:txBody>
      </p:sp>
      <p:sp>
        <p:nvSpPr>
          <p:cNvPr id="103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 txBox="1">
            <a:spLocks/>
          </p:cNvSpPr>
          <p:nvPr/>
        </p:nvSpPr>
        <p:spPr>
          <a:xfrm>
            <a:off x="253079" y="364417"/>
            <a:ext cx="8959524" cy="393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AC234082-BE21-6A0A-CC64-54D23A963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21" y="1803502"/>
            <a:ext cx="6098465" cy="4573849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C04D80B9-E7BA-9837-CA32-6E5B176E4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21" y="699969"/>
            <a:ext cx="6098465" cy="4573849"/>
          </a:xfrm>
          <a:prstGeom prst="rect">
            <a:avLst/>
          </a:prstGeom>
        </p:spPr>
      </p:pic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57BBF1E3-B82B-3D2D-319B-BB2A06F3118E}"/>
              </a:ext>
            </a:extLst>
          </p:cNvPr>
          <p:cNvCxnSpPr/>
          <p:nvPr/>
        </p:nvCxnSpPr>
        <p:spPr>
          <a:xfrm>
            <a:off x="2067572" y="2162118"/>
            <a:ext cx="0" cy="932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427CA13A-C1F3-1798-2A4D-EA73A257D3EF}"/>
              </a:ext>
            </a:extLst>
          </p:cNvPr>
          <p:cNvCxnSpPr/>
          <p:nvPr/>
        </p:nvCxnSpPr>
        <p:spPr>
          <a:xfrm>
            <a:off x="1018172" y="3168189"/>
            <a:ext cx="0" cy="9323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B7B7FC5F-F398-BA4D-B36A-C51CC9155625}"/>
              </a:ext>
            </a:extLst>
          </p:cNvPr>
          <p:cNvCxnSpPr>
            <a:cxnSpLocks/>
          </p:cNvCxnSpPr>
          <p:nvPr/>
        </p:nvCxnSpPr>
        <p:spPr>
          <a:xfrm>
            <a:off x="1018172" y="3126002"/>
            <a:ext cx="904440" cy="0"/>
          </a:xfrm>
          <a:prstGeom prst="line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EC05E982-65C1-3A41-35F8-F7FEDE1DF1BE}"/>
                  </a:ext>
                </a:extLst>
              </p:cNvPr>
              <p:cNvSpPr txBox="1"/>
              <p:nvPr/>
            </p:nvSpPr>
            <p:spPr>
              <a:xfrm>
                <a:off x="929173" y="2798857"/>
                <a:ext cx="10824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=30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EC05E982-65C1-3A41-35F8-F7FEDE1DF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173" y="2798857"/>
                <a:ext cx="108243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e 45">
            <a:extLst>
              <a:ext uri="{FF2B5EF4-FFF2-40B4-BE49-F238E27FC236}">
                <a16:creationId xmlns:a16="http://schemas.microsoft.com/office/drawing/2014/main" id="{2942D835-91A1-A963-2F17-A6B2BA8A2681}"/>
              </a:ext>
            </a:extLst>
          </p:cNvPr>
          <p:cNvGrpSpPr/>
          <p:nvPr/>
        </p:nvGrpSpPr>
        <p:grpSpPr>
          <a:xfrm>
            <a:off x="8066981" y="1599599"/>
            <a:ext cx="2501588" cy="1391420"/>
            <a:chOff x="703339" y="1317967"/>
            <a:chExt cx="748808" cy="416498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696952BB-EB1D-085D-EAEE-74467873949E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55" name="Groupe 54">
                <a:extLst>
                  <a:ext uri="{FF2B5EF4-FFF2-40B4-BE49-F238E27FC236}">
                    <a16:creationId xmlns:a16="http://schemas.microsoft.com/office/drawing/2014/main" id="{DC010FFD-29A1-0BF6-C5CE-5885F7FF5B1E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57" name="Forme libre 53">
                  <a:extLst>
                    <a:ext uri="{FF2B5EF4-FFF2-40B4-BE49-F238E27FC236}">
                      <a16:creationId xmlns:a16="http://schemas.microsoft.com/office/drawing/2014/main" id="{D677B721-917C-5E4F-7AA1-B46DA4177957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58" name="Forme libre 54">
                  <a:extLst>
                    <a:ext uri="{FF2B5EF4-FFF2-40B4-BE49-F238E27FC236}">
                      <a16:creationId xmlns:a16="http://schemas.microsoft.com/office/drawing/2014/main" id="{3E21A822-D5E6-B854-81AE-48D5B98BD6CA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6" name="Forme libre 52">
                <a:extLst>
                  <a:ext uri="{FF2B5EF4-FFF2-40B4-BE49-F238E27FC236}">
                    <a16:creationId xmlns:a16="http://schemas.microsoft.com/office/drawing/2014/main" id="{610B2A05-5C23-4EA1-F19D-C63CFB4DB66D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73CD4AB8-8611-D9FA-B550-73922A81EC9D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52" name="Connecteur droit 51">
                <a:extLst>
                  <a:ext uri="{FF2B5EF4-FFF2-40B4-BE49-F238E27FC236}">
                    <a16:creationId xmlns:a16="http://schemas.microsoft.com/office/drawing/2014/main" id="{2F104B82-5DB6-4BB9-D54A-B2048B7680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52">
                <a:extLst>
                  <a:ext uri="{FF2B5EF4-FFF2-40B4-BE49-F238E27FC236}">
                    <a16:creationId xmlns:a16="http://schemas.microsoft.com/office/drawing/2014/main" id="{22776D86-D82F-E627-2636-1AC6A322C1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necteur droit 53">
                <a:extLst>
                  <a:ext uri="{FF2B5EF4-FFF2-40B4-BE49-F238E27FC236}">
                    <a16:creationId xmlns:a16="http://schemas.microsoft.com/office/drawing/2014/main" id="{6FC20540-4D24-E3DC-5E88-3A29ED8F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Forme libre 60">
              <a:extLst>
                <a:ext uri="{FF2B5EF4-FFF2-40B4-BE49-F238E27FC236}">
                  <a16:creationId xmlns:a16="http://schemas.microsoft.com/office/drawing/2014/main" id="{57252530-2660-9440-15E7-70F7985863BF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DC011E28-E455-769A-7A36-66F419024E2D}"/>
                </a:ext>
              </a:extLst>
            </p:cNvPr>
            <p:cNvSpPr/>
            <p:nvPr/>
          </p:nvSpPr>
          <p:spPr>
            <a:xfrm>
              <a:off x="975247" y="1387163"/>
              <a:ext cx="76200" cy="70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0779B6D6-99AF-B5D4-4283-DAE371D0EDEC}"/>
                </a:ext>
              </a:extLst>
            </p:cNvPr>
            <p:cNvSpPr/>
            <p:nvPr/>
          </p:nvSpPr>
          <p:spPr>
            <a:xfrm>
              <a:off x="712970" y="1336458"/>
              <a:ext cx="76200" cy="703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F0"/>
                </a:solidFill>
              </a:endParaRPr>
            </a:p>
          </p:txBody>
        </p:sp>
      </p:grp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C224FD3D-3E43-42EC-D67A-DC33550D49CD}"/>
              </a:ext>
            </a:extLst>
          </p:cNvPr>
          <p:cNvCxnSpPr>
            <a:cxnSpLocks/>
          </p:cNvCxnSpPr>
          <p:nvPr/>
        </p:nvCxnSpPr>
        <p:spPr>
          <a:xfrm flipH="1">
            <a:off x="7855117" y="2311743"/>
            <a:ext cx="27134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F6770872-9A16-C0D5-F26B-DD8BF4479187}"/>
                  </a:ext>
                </a:extLst>
              </p:cNvPr>
              <p:cNvSpPr txBox="1"/>
              <p:nvPr/>
            </p:nvSpPr>
            <p:spPr>
              <a:xfrm>
                <a:off x="10473663" y="2292328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F6770872-9A16-C0D5-F26B-DD8BF4479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3663" y="2292328"/>
                <a:ext cx="3593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2644C7FD-20B7-263E-CDFA-96DBB9CEEDBB}"/>
                  </a:ext>
                </a:extLst>
              </p:cNvPr>
              <p:cNvSpPr txBox="1"/>
              <p:nvPr/>
            </p:nvSpPr>
            <p:spPr>
              <a:xfrm>
                <a:off x="8991783" y="2249422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1" name="ZoneTexte 60">
                <a:extLst>
                  <a:ext uri="{FF2B5EF4-FFF2-40B4-BE49-F238E27FC236}">
                    <a16:creationId xmlns:a16="http://schemas.microsoft.com/office/drawing/2014/main" id="{2644C7FD-20B7-263E-CDFA-96DBB9CEE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783" y="2249422"/>
                <a:ext cx="44012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66DBD0C1-E9EE-3025-399D-59A4FE66CFD6}"/>
                  </a:ext>
                </a:extLst>
              </p:cNvPr>
              <p:cNvSpPr txBox="1"/>
              <p:nvPr/>
            </p:nvSpPr>
            <p:spPr>
              <a:xfrm>
                <a:off x="7960509" y="2260198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66DBD0C1-E9EE-3025-399D-59A4FE66C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509" y="2260198"/>
                <a:ext cx="45775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7CC0A997-51BD-E8AA-463E-674C771A7941}"/>
                  </a:ext>
                </a:extLst>
              </p:cNvPr>
              <p:cNvSpPr txBox="1"/>
              <p:nvPr/>
            </p:nvSpPr>
            <p:spPr>
              <a:xfrm>
                <a:off x="7665341" y="2269985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7CC0A997-51BD-E8AA-463E-674C771A7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341" y="2269985"/>
                <a:ext cx="35939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DD432507-E3DD-7B7F-CDFA-EB3ABF853CE9}"/>
              </a:ext>
            </a:extLst>
          </p:cNvPr>
          <p:cNvCxnSpPr/>
          <p:nvPr/>
        </p:nvCxnSpPr>
        <p:spPr>
          <a:xfrm>
            <a:off x="8118245" y="2229117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EA49B19C-3BAC-A7DA-3D8C-8DD66C9A8C15}"/>
              </a:ext>
            </a:extLst>
          </p:cNvPr>
          <p:cNvCxnSpPr>
            <a:cxnSpLocks/>
          </p:cNvCxnSpPr>
          <p:nvPr/>
        </p:nvCxnSpPr>
        <p:spPr>
          <a:xfrm>
            <a:off x="9114126" y="2229117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C5E393BE-58EC-A7C1-98BA-CFC1396D26D3}"/>
              </a:ext>
            </a:extLst>
          </p:cNvPr>
          <p:cNvCxnSpPr/>
          <p:nvPr/>
        </p:nvCxnSpPr>
        <p:spPr>
          <a:xfrm>
            <a:off x="10551932" y="2223161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ZoneTexte 66">
            <a:extLst>
              <a:ext uri="{FF2B5EF4-FFF2-40B4-BE49-F238E27FC236}">
                <a16:creationId xmlns:a16="http://schemas.microsoft.com/office/drawing/2014/main" id="{325FBAE5-6007-BE11-E96F-63A760463716}"/>
              </a:ext>
            </a:extLst>
          </p:cNvPr>
          <p:cNvSpPr txBox="1"/>
          <p:nvPr/>
        </p:nvSpPr>
        <p:spPr>
          <a:xfrm>
            <a:off x="8226439" y="1405239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A8C7333D-A277-7781-DA00-BBBEE630FD34}"/>
              </a:ext>
            </a:extLst>
          </p:cNvPr>
          <p:cNvSpPr txBox="1"/>
          <p:nvPr/>
        </p:nvSpPr>
        <p:spPr>
          <a:xfrm>
            <a:off x="8896467" y="1476976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ED50CCCD-95BD-FDCC-4CDA-A288263684F1}"/>
              </a:ext>
            </a:extLst>
          </p:cNvPr>
          <p:cNvGrpSpPr/>
          <p:nvPr/>
        </p:nvGrpSpPr>
        <p:grpSpPr>
          <a:xfrm>
            <a:off x="7292141" y="3846075"/>
            <a:ext cx="3276428" cy="1331579"/>
            <a:chOff x="703339" y="1317967"/>
            <a:chExt cx="748808" cy="416498"/>
          </a:xfrm>
        </p:grpSpPr>
        <p:grpSp>
          <p:nvGrpSpPr>
            <p:cNvPr id="70" name="Groupe 69">
              <a:extLst>
                <a:ext uri="{FF2B5EF4-FFF2-40B4-BE49-F238E27FC236}">
                  <a16:creationId xmlns:a16="http://schemas.microsoft.com/office/drawing/2014/main" id="{D76EC571-37EC-048C-61D7-D6CBDB17098E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76" name="Groupe 75">
                <a:extLst>
                  <a:ext uri="{FF2B5EF4-FFF2-40B4-BE49-F238E27FC236}">
                    <a16:creationId xmlns:a16="http://schemas.microsoft.com/office/drawing/2014/main" id="{EDA7B43D-9E20-D216-C4A4-9F527142FDF9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78" name="Forme libre 53">
                  <a:extLst>
                    <a:ext uri="{FF2B5EF4-FFF2-40B4-BE49-F238E27FC236}">
                      <a16:creationId xmlns:a16="http://schemas.microsoft.com/office/drawing/2014/main" id="{F140D4D5-0312-D369-A6BA-D9B08F4BB9C7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9" name="Forme libre 54">
                  <a:extLst>
                    <a:ext uri="{FF2B5EF4-FFF2-40B4-BE49-F238E27FC236}">
                      <a16:creationId xmlns:a16="http://schemas.microsoft.com/office/drawing/2014/main" id="{676EB0B6-F9E4-E65B-778F-AEA04772FB93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77" name="Forme libre 52">
                <a:extLst>
                  <a:ext uri="{FF2B5EF4-FFF2-40B4-BE49-F238E27FC236}">
                    <a16:creationId xmlns:a16="http://schemas.microsoft.com/office/drawing/2014/main" id="{28870C8B-9C53-0DDF-68ED-155632F1508A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1" name="Groupe 70">
              <a:extLst>
                <a:ext uri="{FF2B5EF4-FFF2-40B4-BE49-F238E27FC236}">
                  <a16:creationId xmlns:a16="http://schemas.microsoft.com/office/drawing/2014/main" id="{16C48ADE-3539-4264-F590-EB01D4253B2D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73" name="Connecteur droit 72">
                <a:extLst>
                  <a:ext uri="{FF2B5EF4-FFF2-40B4-BE49-F238E27FC236}">
                    <a16:creationId xmlns:a16="http://schemas.microsoft.com/office/drawing/2014/main" id="{8D311C64-C916-DE90-A3DE-7800AB8C9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7A96E19D-97CE-9680-4EDD-B4C969CA06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AF0337D2-6F97-1D2A-1D02-84EFDB460B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2" name="Forme libre 60">
              <a:extLst>
                <a:ext uri="{FF2B5EF4-FFF2-40B4-BE49-F238E27FC236}">
                  <a16:creationId xmlns:a16="http://schemas.microsoft.com/office/drawing/2014/main" id="{934A34D1-4ED0-E748-D3D1-7468CF3765AD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7E8795B9-33AB-BD3D-7A44-CBB7E209FC3F}"/>
              </a:ext>
            </a:extLst>
          </p:cNvPr>
          <p:cNvCxnSpPr>
            <a:cxnSpLocks/>
          </p:cNvCxnSpPr>
          <p:nvPr/>
        </p:nvCxnSpPr>
        <p:spPr>
          <a:xfrm flipH="1">
            <a:off x="6850004" y="4498379"/>
            <a:ext cx="3718565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CBEE9B6C-D989-26D0-0275-544ADBA70C70}"/>
                  </a:ext>
                </a:extLst>
              </p:cNvPr>
              <p:cNvSpPr txBox="1"/>
              <p:nvPr/>
            </p:nvSpPr>
            <p:spPr>
              <a:xfrm>
                <a:off x="10473663" y="4478964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CBEE9B6C-D989-26D0-0275-544ADBA70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3663" y="4478964"/>
                <a:ext cx="35939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4735D9E9-A33D-AE0E-4787-5DF07572EBEE}"/>
                  </a:ext>
                </a:extLst>
              </p:cNvPr>
              <p:cNvSpPr txBox="1"/>
              <p:nvPr/>
            </p:nvSpPr>
            <p:spPr>
              <a:xfrm>
                <a:off x="8855461" y="4451942"/>
                <a:ext cx="576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4735D9E9-A33D-AE0E-4787-5DF07572EB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461" y="4451942"/>
                <a:ext cx="57644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C7970359-879A-A97B-CAA0-4E231746FD51}"/>
                  </a:ext>
                </a:extLst>
              </p:cNvPr>
              <p:cNvSpPr txBox="1"/>
              <p:nvPr/>
            </p:nvSpPr>
            <p:spPr>
              <a:xfrm>
                <a:off x="7061708" y="4441934"/>
                <a:ext cx="599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3" name="ZoneTexte 82">
                <a:extLst>
                  <a:ext uri="{FF2B5EF4-FFF2-40B4-BE49-F238E27FC236}">
                    <a16:creationId xmlns:a16="http://schemas.microsoft.com/office/drawing/2014/main" id="{C7970359-879A-A97B-CAA0-4E231746FD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708" y="4441934"/>
                <a:ext cx="59953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1BF5F441-4ECD-C075-D4C4-B9097E7549F2}"/>
              </a:ext>
            </a:extLst>
          </p:cNvPr>
          <p:cNvCxnSpPr>
            <a:cxnSpLocks/>
          </p:cNvCxnSpPr>
          <p:nvPr/>
        </p:nvCxnSpPr>
        <p:spPr>
          <a:xfrm>
            <a:off x="7344092" y="4439204"/>
            <a:ext cx="0" cy="131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7C316688-345C-7093-470B-556EF3A3062D}"/>
              </a:ext>
            </a:extLst>
          </p:cNvPr>
          <p:cNvCxnSpPr>
            <a:cxnSpLocks/>
          </p:cNvCxnSpPr>
          <p:nvPr/>
        </p:nvCxnSpPr>
        <p:spPr>
          <a:xfrm>
            <a:off x="9114126" y="4421650"/>
            <a:ext cx="0" cy="131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ED415C70-4AA0-D481-0AD3-10D50F6989F9}"/>
              </a:ext>
            </a:extLst>
          </p:cNvPr>
          <p:cNvCxnSpPr>
            <a:cxnSpLocks/>
          </p:cNvCxnSpPr>
          <p:nvPr/>
        </p:nvCxnSpPr>
        <p:spPr>
          <a:xfrm>
            <a:off x="10551932" y="4415694"/>
            <a:ext cx="0" cy="131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ZoneTexte 86">
            <a:extLst>
              <a:ext uri="{FF2B5EF4-FFF2-40B4-BE49-F238E27FC236}">
                <a16:creationId xmlns:a16="http://schemas.microsoft.com/office/drawing/2014/main" id="{1CB78E0F-E67C-C179-2574-040F0C91785C}"/>
              </a:ext>
            </a:extLst>
          </p:cNvPr>
          <p:cNvSpPr txBox="1"/>
          <p:nvPr/>
        </p:nvSpPr>
        <p:spPr>
          <a:xfrm>
            <a:off x="8773497" y="3680030"/>
            <a:ext cx="51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11F86F3C-6100-6D26-4550-2CF357F5A695}"/>
                  </a:ext>
                </a:extLst>
              </p:cNvPr>
              <p:cNvSpPr txBox="1"/>
              <p:nvPr/>
            </p:nvSpPr>
            <p:spPr>
              <a:xfrm>
                <a:off x="6741888" y="4478964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8" name="ZoneTexte 87">
                <a:extLst>
                  <a:ext uri="{FF2B5EF4-FFF2-40B4-BE49-F238E27FC236}">
                    <a16:creationId xmlns:a16="http://schemas.microsoft.com/office/drawing/2014/main" id="{11F86F3C-6100-6D26-4550-2CF357F5A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888" y="4478964"/>
                <a:ext cx="35939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Ellipse 88">
            <a:extLst>
              <a:ext uri="{FF2B5EF4-FFF2-40B4-BE49-F238E27FC236}">
                <a16:creationId xmlns:a16="http://schemas.microsoft.com/office/drawing/2014/main" id="{6626C56E-90AB-65EA-1D7F-967A6ACC1619}"/>
              </a:ext>
            </a:extLst>
          </p:cNvPr>
          <p:cNvSpPr/>
          <p:nvPr/>
        </p:nvSpPr>
        <p:spPr>
          <a:xfrm>
            <a:off x="9046828" y="4018834"/>
            <a:ext cx="254566" cy="235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9866AF75-3C07-E058-FEA6-D50022633582}"/>
              </a:ext>
            </a:extLst>
          </p:cNvPr>
          <p:cNvSpPr/>
          <p:nvPr/>
        </p:nvSpPr>
        <p:spPr>
          <a:xfrm>
            <a:off x="8170624" y="4881522"/>
            <a:ext cx="254566" cy="23509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A57009E0-8773-6006-279E-3E3C59EE34B5}"/>
              </a:ext>
            </a:extLst>
          </p:cNvPr>
          <p:cNvSpPr txBox="1"/>
          <p:nvPr/>
        </p:nvSpPr>
        <p:spPr>
          <a:xfrm>
            <a:off x="8326828" y="5091372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2D543126-27E4-960B-0D8F-49F75EFFB4F8}"/>
              </a:ext>
            </a:extLst>
          </p:cNvPr>
          <p:cNvSpPr txBox="1"/>
          <p:nvPr/>
        </p:nvSpPr>
        <p:spPr>
          <a:xfrm>
            <a:off x="9229548" y="3741489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EB62A463-F378-B275-7CBA-6C2CCB7B3390}"/>
              </a:ext>
            </a:extLst>
          </p:cNvPr>
          <p:cNvSpPr txBox="1"/>
          <p:nvPr/>
        </p:nvSpPr>
        <p:spPr>
          <a:xfrm>
            <a:off x="7426502" y="5473127"/>
            <a:ext cx="340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Increase</a:t>
            </a:r>
            <a:r>
              <a:rPr lang="fr-FR" dirty="0"/>
              <a:t> in </a:t>
            </a:r>
            <a:r>
              <a:rPr lang="fr-FR" dirty="0" err="1"/>
              <a:t>length</a:t>
            </a:r>
            <a:r>
              <a:rPr lang="fr-FR" dirty="0"/>
              <a:t> of the </a:t>
            </a:r>
            <a:r>
              <a:rPr lang="fr-FR" dirty="0" err="1"/>
              <a:t>cavern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0C4200C-EBC6-515C-C5A1-31A75C40C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585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C8D267-B6BF-70EA-7946-B2CAE0F03E0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room</a:t>
            </a:r>
          </a:p>
        </p:txBody>
      </p:sp>
      <p:sp>
        <p:nvSpPr>
          <p:cNvPr id="103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 txBox="1">
            <a:spLocks/>
          </p:cNvSpPr>
          <p:nvPr/>
        </p:nvSpPr>
        <p:spPr>
          <a:xfrm>
            <a:off x="253079" y="364417"/>
            <a:ext cx="8959524" cy="393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B114FA06-2F14-E1AD-96E8-7ED48D8EA379}"/>
              </a:ext>
            </a:extLst>
          </p:cNvPr>
          <p:cNvGrpSpPr/>
          <p:nvPr/>
        </p:nvGrpSpPr>
        <p:grpSpPr>
          <a:xfrm>
            <a:off x="8066981" y="1599599"/>
            <a:ext cx="2501588" cy="1391420"/>
            <a:chOff x="703339" y="1317967"/>
            <a:chExt cx="748808" cy="416498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8EBC5E0D-90F8-1C2D-75DC-7FEFC1935078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90" name="Groupe 89">
                <a:extLst>
                  <a:ext uri="{FF2B5EF4-FFF2-40B4-BE49-F238E27FC236}">
                    <a16:creationId xmlns:a16="http://schemas.microsoft.com/office/drawing/2014/main" id="{1F72F57B-A9A0-C615-DD2E-BA0B157254F0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92" name="Forme libre 53">
                  <a:extLst>
                    <a:ext uri="{FF2B5EF4-FFF2-40B4-BE49-F238E27FC236}">
                      <a16:creationId xmlns:a16="http://schemas.microsoft.com/office/drawing/2014/main" id="{06C28F6C-8ED5-3765-4375-A4EDCE9ECF00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3" name="Forme libre 54">
                  <a:extLst>
                    <a:ext uri="{FF2B5EF4-FFF2-40B4-BE49-F238E27FC236}">
                      <a16:creationId xmlns:a16="http://schemas.microsoft.com/office/drawing/2014/main" id="{1159EC01-6E2B-0118-2341-D1F8C72779A5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91" name="Forme libre 52">
                <a:extLst>
                  <a:ext uri="{FF2B5EF4-FFF2-40B4-BE49-F238E27FC236}">
                    <a16:creationId xmlns:a16="http://schemas.microsoft.com/office/drawing/2014/main" id="{770DD5BD-97D3-C12F-7F83-E226086E6F24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C39CADFE-B0F7-3D7B-F1BF-B7C1F2CB3254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0539E897-F889-1C04-91E0-9F2CD6335C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518739DF-CB4F-AE82-49B6-2BA0638890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1CF835FE-A321-50D3-63BF-314E05DEFF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orme libre 60">
              <a:extLst>
                <a:ext uri="{FF2B5EF4-FFF2-40B4-BE49-F238E27FC236}">
                  <a16:creationId xmlns:a16="http://schemas.microsoft.com/office/drawing/2014/main" id="{8846D8C6-6DB2-4C85-CFB2-E95AF57C3889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74E95ECC-76EB-4CC3-A9F3-D1751FB34DD5}"/>
                </a:ext>
              </a:extLst>
            </p:cNvPr>
            <p:cNvSpPr/>
            <p:nvPr/>
          </p:nvSpPr>
          <p:spPr>
            <a:xfrm>
              <a:off x="975247" y="1387163"/>
              <a:ext cx="76200" cy="70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9F0EB655-46B5-D02C-DFAE-C93E7377A3EC}"/>
                </a:ext>
              </a:extLst>
            </p:cNvPr>
            <p:cNvSpPr/>
            <p:nvPr/>
          </p:nvSpPr>
          <p:spPr>
            <a:xfrm>
              <a:off x="712970" y="1336458"/>
              <a:ext cx="76200" cy="703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F0"/>
                </a:solidFill>
              </a:endParaRPr>
            </a:p>
          </p:txBody>
        </p:sp>
      </p:grp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BDC50E5C-D9C7-5371-E19A-9A9E4EAE03FA}"/>
              </a:ext>
            </a:extLst>
          </p:cNvPr>
          <p:cNvCxnSpPr>
            <a:cxnSpLocks/>
          </p:cNvCxnSpPr>
          <p:nvPr/>
        </p:nvCxnSpPr>
        <p:spPr>
          <a:xfrm flipH="1">
            <a:off x="7855117" y="2311743"/>
            <a:ext cx="27134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421B55FC-1D1B-AC71-EA5F-6E1747D3DD53}"/>
                  </a:ext>
                </a:extLst>
              </p:cNvPr>
              <p:cNvSpPr txBox="1"/>
              <p:nvPr/>
            </p:nvSpPr>
            <p:spPr>
              <a:xfrm>
                <a:off x="10473663" y="2292328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421B55FC-1D1B-AC71-EA5F-6E1747D3D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3663" y="2292328"/>
                <a:ext cx="35939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96614D98-270A-0095-107B-1ACCB37995FF}"/>
                  </a:ext>
                </a:extLst>
              </p:cNvPr>
              <p:cNvSpPr txBox="1"/>
              <p:nvPr/>
            </p:nvSpPr>
            <p:spPr>
              <a:xfrm>
                <a:off x="8991783" y="2249422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96614D98-270A-0095-107B-1ACCB3799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783" y="2249422"/>
                <a:ext cx="44012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C0CCD5C6-7E51-5DB2-ACAC-4ED70ABE4411}"/>
                  </a:ext>
                </a:extLst>
              </p:cNvPr>
              <p:cNvSpPr txBox="1"/>
              <p:nvPr/>
            </p:nvSpPr>
            <p:spPr>
              <a:xfrm>
                <a:off x="7960509" y="2260198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C0CCD5C6-7E51-5DB2-ACAC-4ED70ABE4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509" y="2260198"/>
                <a:ext cx="4577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8FEEFF22-F727-F457-9DC5-20D9EAFE47D3}"/>
                  </a:ext>
                </a:extLst>
              </p:cNvPr>
              <p:cNvSpPr txBox="1"/>
              <p:nvPr/>
            </p:nvSpPr>
            <p:spPr>
              <a:xfrm>
                <a:off x="7665341" y="2269985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8FEEFF22-F727-F457-9DC5-20D9EAFE4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341" y="2269985"/>
                <a:ext cx="3593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5FF86DE8-3099-9896-78DE-41439527897C}"/>
              </a:ext>
            </a:extLst>
          </p:cNvPr>
          <p:cNvCxnSpPr/>
          <p:nvPr/>
        </p:nvCxnSpPr>
        <p:spPr>
          <a:xfrm>
            <a:off x="8118245" y="2229117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56403D7A-2F64-E884-5090-CFEC57F417E5}"/>
              </a:ext>
            </a:extLst>
          </p:cNvPr>
          <p:cNvCxnSpPr>
            <a:cxnSpLocks/>
          </p:cNvCxnSpPr>
          <p:nvPr/>
        </p:nvCxnSpPr>
        <p:spPr>
          <a:xfrm>
            <a:off x="9114126" y="2229117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881A7A83-C4B4-5F78-EBFC-EEE3DB0E0F91}"/>
              </a:ext>
            </a:extLst>
          </p:cNvPr>
          <p:cNvCxnSpPr/>
          <p:nvPr/>
        </p:nvCxnSpPr>
        <p:spPr>
          <a:xfrm>
            <a:off x="10551932" y="2223161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ZoneTexte 114">
            <a:extLst>
              <a:ext uri="{FF2B5EF4-FFF2-40B4-BE49-F238E27FC236}">
                <a16:creationId xmlns:a16="http://schemas.microsoft.com/office/drawing/2014/main" id="{F5CD3C96-381F-3ED6-A5FB-AF08804D7076}"/>
              </a:ext>
            </a:extLst>
          </p:cNvPr>
          <p:cNvSpPr txBox="1"/>
          <p:nvPr/>
        </p:nvSpPr>
        <p:spPr>
          <a:xfrm>
            <a:off x="8226439" y="1405239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E23321DC-BA6A-B1B2-475A-CA92CFDD7618}"/>
              </a:ext>
            </a:extLst>
          </p:cNvPr>
          <p:cNvSpPr txBox="1"/>
          <p:nvPr/>
        </p:nvSpPr>
        <p:spPr>
          <a:xfrm>
            <a:off x="8896467" y="1476976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8D11C562-69A4-D67A-F492-6A9C2B61F17C}"/>
              </a:ext>
            </a:extLst>
          </p:cNvPr>
          <p:cNvGrpSpPr/>
          <p:nvPr/>
        </p:nvGrpSpPr>
        <p:grpSpPr>
          <a:xfrm>
            <a:off x="7292141" y="3846075"/>
            <a:ext cx="3276428" cy="1331579"/>
            <a:chOff x="703339" y="1317967"/>
            <a:chExt cx="748808" cy="416498"/>
          </a:xfrm>
        </p:grpSpPr>
        <p:grpSp>
          <p:nvGrpSpPr>
            <p:cNvPr id="118" name="Groupe 117">
              <a:extLst>
                <a:ext uri="{FF2B5EF4-FFF2-40B4-BE49-F238E27FC236}">
                  <a16:creationId xmlns:a16="http://schemas.microsoft.com/office/drawing/2014/main" id="{3BE6ACCA-CD46-A076-0B36-A9875776E364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124" name="Groupe 123">
                <a:extLst>
                  <a:ext uri="{FF2B5EF4-FFF2-40B4-BE49-F238E27FC236}">
                    <a16:creationId xmlns:a16="http://schemas.microsoft.com/office/drawing/2014/main" id="{7572BFBB-721E-8FF9-3A16-FC26E166CC37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126" name="Forme libre 53">
                  <a:extLst>
                    <a:ext uri="{FF2B5EF4-FFF2-40B4-BE49-F238E27FC236}">
                      <a16:creationId xmlns:a16="http://schemas.microsoft.com/office/drawing/2014/main" id="{C815BBB1-A0D2-B8C0-F360-D4AF8AEBE8A1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7" name="Forme libre 54">
                  <a:extLst>
                    <a:ext uri="{FF2B5EF4-FFF2-40B4-BE49-F238E27FC236}">
                      <a16:creationId xmlns:a16="http://schemas.microsoft.com/office/drawing/2014/main" id="{C5E742A0-4CF0-2EEE-7D53-45E363B26D2B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25" name="Forme libre 52">
                <a:extLst>
                  <a:ext uri="{FF2B5EF4-FFF2-40B4-BE49-F238E27FC236}">
                    <a16:creationId xmlns:a16="http://schemas.microsoft.com/office/drawing/2014/main" id="{7516BD73-2120-A0C6-5461-920CDA27BAEF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4912958A-A4F6-CC2C-87BF-0835FA06FC01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EECDEB65-3EF7-B5ED-F5E6-B7DD10F81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E3965698-55B1-0C57-8913-D72CDE4E0A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>
                <a:extLst>
                  <a:ext uri="{FF2B5EF4-FFF2-40B4-BE49-F238E27FC236}">
                    <a16:creationId xmlns:a16="http://schemas.microsoft.com/office/drawing/2014/main" id="{874D8653-735D-E8DC-5BA9-ED28BD2E32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Forme libre 60">
              <a:extLst>
                <a:ext uri="{FF2B5EF4-FFF2-40B4-BE49-F238E27FC236}">
                  <a16:creationId xmlns:a16="http://schemas.microsoft.com/office/drawing/2014/main" id="{2ECE9A1A-972E-DFAF-B059-8C00B7ABA473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170E2675-2F46-2E94-9685-9DA8F2D97B3C}"/>
              </a:ext>
            </a:extLst>
          </p:cNvPr>
          <p:cNvCxnSpPr>
            <a:cxnSpLocks/>
          </p:cNvCxnSpPr>
          <p:nvPr/>
        </p:nvCxnSpPr>
        <p:spPr>
          <a:xfrm flipH="1">
            <a:off x="6850004" y="4498379"/>
            <a:ext cx="3718565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CB8C7D21-8CCF-01B4-B463-56F722CB47AC}"/>
                  </a:ext>
                </a:extLst>
              </p:cNvPr>
              <p:cNvSpPr txBox="1"/>
              <p:nvPr/>
            </p:nvSpPr>
            <p:spPr>
              <a:xfrm>
                <a:off x="10473663" y="4478964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CB8C7D21-8CCF-01B4-B463-56F722CB4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3663" y="4478964"/>
                <a:ext cx="35939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ZoneTexte 129">
                <a:extLst>
                  <a:ext uri="{FF2B5EF4-FFF2-40B4-BE49-F238E27FC236}">
                    <a16:creationId xmlns:a16="http://schemas.microsoft.com/office/drawing/2014/main" id="{5D403373-90A3-FA27-69B6-61AFA26DC021}"/>
                  </a:ext>
                </a:extLst>
              </p:cNvPr>
              <p:cNvSpPr txBox="1"/>
              <p:nvPr/>
            </p:nvSpPr>
            <p:spPr>
              <a:xfrm>
                <a:off x="8855461" y="4451942"/>
                <a:ext cx="576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0" name="ZoneTexte 129">
                <a:extLst>
                  <a:ext uri="{FF2B5EF4-FFF2-40B4-BE49-F238E27FC236}">
                    <a16:creationId xmlns:a16="http://schemas.microsoft.com/office/drawing/2014/main" id="{5D403373-90A3-FA27-69B6-61AFA26DC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461" y="4451942"/>
                <a:ext cx="57644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ZoneTexte 130">
                <a:extLst>
                  <a:ext uri="{FF2B5EF4-FFF2-40B4-BE49-F238E27FC236}">
                    <a16:creationId xmlns:a16="http://schemas.microsoft.com/office/drawing/2014/main" id="{410D5B1B-5815-175E-A03B-C98341ECA421}"/>
                  </a:ext>
                </a:extLst>
              </p:cNvPr>
              <p:cNvSpPr txBox="1"/>
              <p:nvPr/>
            </p:nvSpPr>
            <p:spPr>
              <a:xfrm>
                <a:off x="7061708" y="4441934"/>
                <a:ext cx="599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1" name="ZoneTexte 130">
                <a:extLst>
                  <a:ext uri="{FF2B5EF4-FFF2-40B4-BE49-F238E27FC236}">
                    <a16:creationId xmlns:a16="http://schemas.microsoft.com/office/drawing/2014/main" id="{410D5B1B-5815-175E-A03B-C98341ECA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708" y="4441934"/>
                <a:ext cx="5995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8B6151E4-5CCC-7860-1CC6-9837E788F8A8}"/>
              </a:ext>
            </a:extLst>
          </p:cNvPr>
          <p:cNvCxnSpPr>
            <a:cxnSpLocks/>
          </p:cNvCxnSpPr>
          <p:nvPr/>
        </p:nvCxnSpPr>
        <p:spPr>
          <a:xfrm>
            <a:off x="7344092" y="4439204"/>
            <a:ext cx="0" cy="131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id="{92D4A367-390C-D1D8-E7D5-54F314CF2BC3}"/>
              </a:ext>
            </a:extLst>
          </p:cNvPr>
          <p:cNvCxnSpPr>
            <a:cxnSpLocks/>
          </p:cNvCxnSpPr>
          <p:nvPr/>
        </p:nvCxnSpPr>
        <p:spPr>
          <a:xfrm>
            <a:off x="9114126" y="4421650"/>
            <a:ext cx="0" cy="131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7EF3AC8C-B329-7448-08C4-3E0C43105015}"/>
              </a:ext>
            </a:extLst>
          </p:cNvPr>
          <p:cNvCxnSpPr>
            <a:cxnSpLocks/>
          </p:cNvCxnSpPr>
          <p:nvPr/>
        </p:nvCxnSpPr>
        <p:spPr>
          <a:xfrm>
            <a:off x="10551932" y="4415694"/>
            <a:ext cx="0" cy="131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ZoneTexte 134">
            <a:extLst>
              <a:ext uri="{FF2B5EF4-FFF2-40B4-BE49-F238E27FC236}">
                <a16:creationId xmlns:a16="http://schemas.microsoft.com/office/drawing/2014/main" id="{1F259A62-E67C-2418-6EAC-78528FF093AB}"/>
              </a:ext>
            </a:extLst>
          </p:cNvPr>
          <p:cNvSpPr txBox="1"/>
          <p:nvPr/>
        </p:nvSpPr>
        <p:spPr>
          <a:xfrm>
            <a:off x="8773497" y="3680030"/>
            <a:ext cx="51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FDEAD8CF-50AD-78A1-0CCF-744B27B7EA39}"/>
                  </a:ext>
                </a:extLst>
              </p:cNvPr>
              <p:cNvSpPr txBox="1"/>
              <p:nvPr/>
            </p:nvSpPr>
            <p:spPr>
              <a:xfrm>
                <a:off x="6741888" y="4478964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FDEAD8CF-50AD-78A1-0CCF-744B27B7E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888" y="4478964"/>
                <a:ext cx="35939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Ellipse 136">
            <a:extLst>
              <a:ext uri="{FF2B5EF4-FFF2-40B4-BE49-F238E27FC236}">
                <a16:creationId xmlns:a16="http://schemas.microsoft.com/office/drawing/2014/main" id="{3DCDF9D2-28E7-A579-66D9-2ADA1530D734}"/>
              </a:ext>
            </a:extLst>
          </p:cNvPr>
          <p:cNvSpPr/>
          <p:nvPr/>
        </p:nvSpPr>
        <p:spPr>
          <a:xfrm>
            <a:off x="9046828" y="4018834"/>
            <a:ext cx="254566" cy="235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A8A26722-E8FF-5CB6-5C09-8A6A84FD0154}"/>
              </a:ext>
            </a:extLst>
          </p:cNvPr>
          <p:cNvSpPr/>
          <p:nvPr/>
        </p:nvSpPr>
        <p:spPr>
          <a:xfrm>
            <a:off x="8170624" y="4881522"/>
            <a:ext cx="254566" cy="23509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0E97338E-DF60-C463-4E44-2C48D354111B}"/>
              </a:ext>
            </a:extLst>
          </p:cNvPr>
          <p:cNvSpPr txBox="1"/>
          <p:nvPr/>
        </p:nvSpPr>
        <p:spPr>
          <a:xfrm>
            <a:off x="8326828" y="5091372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7E5FFE0C-7DB7-49A7-4580-8315CC0FE101}"/>
              </a:ext>
            </a:extLst>
          </p:cNvPr>
          <p:cNvSpPr txBox="1"/>
          <p:nvPr/>
        </p:nvSpPr>
        <p:spPr>
          <a:xfrm>
            <a:off x="9229548" y="3741489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id="{BEAF9013-2E46-7FF1-CC02-C54080B98BB5}"/>
              </a:ext>
            </a:extLst>
          </p:cNvPr>
          <p:cNvSpPr txBox="1"/>
          <p:nvPr/>
        </p:nvSpPr>
        <p:spPr>
          <a:xfrm>
            <a:off x="7426502" y="5473127"/>
            <a:ext cx="340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Increase</a:t>
            </a:r>
            <a:r>
              <a:rPr lang="fr-FR" dirty="0"/>
              <a:t> in </a:t>
            </a:r>
            <a:r>
              <a:rPr lang="fr-FR" dirty="0" err="1"/>
              <a:t>length</a:t>
            </a:r>
            <a:r>
              <a:rPr lang="fr-FR" dirty="0"/>
              <a:t> of the </a:t>
            </a:r>
            <a:r>
              <a:rPr lang="fr-FR" dirty="0" err="1"/>
              <a:t>cavern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CA4E24-292A-E10D-66A1-321790540E26}"/>
              </a:ext>
            </a:extLst>
          </p:cNvPr>
          <p:cNvPicPr/>
          <p:nvPr/>
        </p:nvPicPr>
        <p:blipFill>
          <a:blip r:embed="rId10"/>
          <a:stretch/>
        </p:blipFill>
        <p:spPr bwMode="auto">
          <a:xfrm>
            <a:off x="2035132" y="1247384"/>
            <a:ext cx="2999230" cy="513805"/>
          </a:xfrm>
          <a:prstGeom prst="rect">
            <a:avLst/>
          </a:prstGeom>
          <a:effectLst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E69B91-2FE2-B3FA-0F33-18CF8CF86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321" y="2639317"/>
            <a:ext cx="6550199" cy="3203142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8A5B1FE-7A2E-7AA4-7C00-86122BB830AC}"/>
              </a:ext>
            </a:extLst>
          </p:cNvPr>
          <p:cNvSpPr/>
          <p:nvPr/>
        </p:nvSpPr>
        <p:spPr>
          <a:xfrm>
            <a:off x="4269467" y="1085386"/>
            <a:ext cx="852195" cy="64738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A9E8E42-2409-06C9-61C9-65C834BA644C}"/>
              </a:ext>
            </a:extLst>
          </p:cNvPr>
          <p:cNvCxnSpPr/>
          <p:nvPr/>
        </p:nvCxnSpPr>
        <p:spPr>
          <a:xfrm flipH="1">
            <a:off x="733331" y="6138250"/>
            <a:ext cx="58032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983495DB-1839-A519-888F-EADC0042806F}"/>
              </a:ext>
            </a:extLst>
          </p:cNvPr>
          <p:cNvSpPr txBox="1"/>
          <p:nvPr/>
        </p:nvSpPr>
        <p:spPr>
          <a:xfrm>
            <a:off x="3090314" y="6124251"/>
            <a:ext cx="19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Length</a:t>
            </a:r>
            <a:r>
              <a:rPr lang="fr-FR" dirty="0"/>
              <a:t> </a:t>
            </a:r>
            <a:r>
              <a:rPr lang="fr-FR" dirty="0" err="1"/>
              <a:t>increase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AA3E849-A316-03E7-5B10-283F3BE8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4941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C8D267-B6BF-70EA-7946-B2CAE0F03E0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room</a:t>
            </a:r>
          </a:p>
        </p:txBody>
      </p:sp>
      <p:sp>
        <p:nvSpPr>
          <p:cNvPr id="103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 txBox="1">
            <a:spLocks/>
          </p:cNvSpPr>
          <p:nvPr/>
        </p:nvSpPr>
        <p:spPr>
          <a:xfrm>
            <a:off x="253079" y="364417"/>
            <a:ext cx="8959524" cy="393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B114FA06-2F14-E1AD-96E8-7ED48D8EA379}"/>
              </a:ext>
            </a:extLst>
          </p:cNvPr>
          <p:cNvGrpSpPr/>
          <p:nvPr/>
        </p:nvGrpSpPr>
        <p:grpSpPr>
          <a:xfrm>
            <a:off x="8066981" y="1599599"/>
            <a:ext cx="2501588" cy="1391420"/>
            <a:chOff x="703339" y="1317967"/>
            <a:chExt cx="748808" cy="416498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8EBC5E0D-90F8-1C2D-75DC-7FEFC1935078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90" name="Groupe 89">
                <a:extLst>
                  <a:ext uri="{FF2B5EF4-FFF2-40B4-BE49-F238E27FC236}">
                    <a16:creationId xmlns:a16="http://schemas.microsoft.com/office/drawing/2014/main" id="{1F72F57B-A9A0-C615-DD2E-BA0B157254F0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92" name="Forme libre 53">
                  <a:extLst>
                    <a:ext uri="{FF2B5EF4-FFF2-40B4-BE49-F238E27FC236}">
                      <a16:creationId xmlns:a16="http://schemas.microsoft.com/office/drawing/2014/main" id="{06C28F6C-8ED5-3765-4375-A4EDCE9ECF00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3" name="Forme libre 54">
                  <a:extLst>
                    <a:ext uri="{FF2B5EF4-FFF2-40B4-BE49-F238E27FC236}">
                      <a16:creationId xmlns:a16="http://schemas.microsoft.com/office/drawing/2014/main" id="{1159EC01-6E2B-0118-2341-D1F8C72779A5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91" name="Forme libre 52">
                <a:extLst>
                  <a:ext uri="{FF2B5EF4-FFF2-40B4-BE49-F238E27FC236}">
                    <a16:creationId xmlns:a16="http://schemas.microsoft.com/office/drawing/2014/main" id="{770DD5BD-97D3-C12F-7F83-E226086E6F24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C39CADFE-B0F7-3D7B-F1BF-B7C1F2CB3254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0539E897-F889-1C04-91E0-9F2CD6335C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518739DF-CB4F-AE82-49B6-2BA0638890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1CF835FE-A321-50D3-63BF-314E05DEFF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orme libre 60">
              <a:extLst>
                <a:ext uri="{FF2B5EF4-FFF2-40B4-BE49-F238E27FC236}">
                  <a16:creationId xmlns:a16="http://schemas.microsoft.com/office/drawing/2014/main" id="{8846D8C6-6DB2-4C85-CFB2-E95AF57C3889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74E95ECC-76EB-4CC3-A9F3-D1751FB34DD5}"/>
                </a:ext>
              </a:extLst>
            </p:cNvPr>
            <p:cNvSpPr/>
            <p:nvPr/>
          </p:nvSpPr>
          <p:spPr>
            <a:xfrm>
              <a:off x="975247" y="1387163"/>
              <a:ext cx="76200" cy="70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9F0EB655-46B5-D02C-DFAE-C93E7377A3EC}"/>
                </a:ext>
              </a:extLst>
            </p:cNvPr>
            <p:cNvSpPr/>
            <p:nvPr/>
          </p:nvSpPr>
          <p:spPr>
            <a:xfrm>
              <a:off x="712970" y="1336458"/>
              <a:ext cx="76200" cy="703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F0"/>
                </a:solidFill>
              </a:endParaRPr>
            </a:p>
          </p:txBody>
        </p:sp>
      </p:grp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BDC50E5C-D9C7-5371-E19A-9A9E4EAE03FA}"/>
              </a:ext>
            </a:extLst>
          </p:cNvPr>
          <p:cNvCxnSpPr>
            <a:cxnSpLocks/>
          </p:cNvCxnSpPr>
          <p:nvPr/>
        </p:nvCxnSpPr>
        <p:spPr>
          <a:xfrm flipH="1">
            <a:off x="7855117" y="2311743"/>
            <a:ext cx="27134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421B55FC-1D1B-AC71-EA5F-6E1747D3DD53}"/>
                  </a:ext>
                </a:extLst>
              </p:cNvPr>
              <p:cNvSpPr txBox="1"/>
              <p:nvPr/>
            </p:nvSpPr>
            <p:spPr>
              <a:xfrm>
                <a:off x="10473663" y="2292328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421B55FC-1D1B-AC71-EA5F-6E1747D3D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3663" y="2292328"/>
                <a:ext cx="35939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96614D98-270A-0095-107B-1ACCB37995FF}"/>
                  </a:ext>
                </a:extLst>
              </p:cNvPr>
              <p:cNvSpPr txBox="1"/>
              <p:nvPr/>
            </p:nvSpPr>
            <p:spPr>
              <a:xfrm>
                <a:off x="8991783" y="2249422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96614D98-270A-0095-107B-1ACCB3799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783" y="2249422"/>
                <a:ext cx="44012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C0CCD5C6-7E51-5DB2-ACAC-4ED70ABE4411}"/>
                  </a:ext>
                </a:extLst>
              </p:cNvPr>
              <p:cNvSpPr txBox="1"/>
              <p:nvPr/>
            </p:nvSpPr>
            <p:spPr>
              <a:xfrm>
                <a:off x="7960509" y="2260198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C0CCD5C6-7E51-5DB2-ACAC-4ED70ABE4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509" y="2260198"/>
                <a:ext cx="4577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8FEEFF22-F727-F457-9DC5-20D9EAFE47D3}"/>
                  </a:ext>
                </a:extLst>
              </p:cNvPr>
              <p:cNvSpPr txBox="1"/>
              <p:nvPr/>
            </p:nvSpPr>
            <p:spPr>
              <a:xfrm>
                <a:off x="7665341" y="2269985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8FEEFF22-F727-F457-9DC5-20D9EAFE4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341" y="2269985"/>
                <a:ext cx="3593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5FF86DE8-3099-9896-78DE-41439527897C}"/>
              </a:ext>
            </a:extLst>
          </p:cNvPr>
          <p:cNvCxnSpPr/>
          <p:nvPr/>
        </p:nvCxnSpPr>
        <p:spPr>
          <a:xfrm>
            <a:off x="8118245" y="2229117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56403D7A-2F64-E884-5090-CFEC57F417E5}"/>
              </a:ext>
            </a:extLst>
          </p:cNvPr>
          <p:cNvCxnSpPr>
            <a:cxnSpLocks/>
          </p:cNvCxnSpPr>
          <p:nvPr/>
        </p:nvCxnSpPr>
        <p:spPr>
          <a:xfrm>
            <a:off x="9114126" y="2229117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881A7A83-C4B4-5F78-EBFC-EEE3DB0E0F91}"/>
              </a:ext>
            </a:extLst>
          </p:cNvPr>
          <p:cNvCxnSpPr/>
          <p:nvPr/>
        </p:nvCxnSpPr>
        <p:spPr>
          <a:xfrm>
            <a:off x="10551932" y="2223161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ZoneTexte 114">
            <a:extLst>
              <a:ext uri="{FF2B5EF4-FFF2-40B4-BE49-F238E27FC236}">
                <a16:creationId xmlns:a16="http://schemas.microsoft.com/office/drawing/2014/main" id="{F5CD3C96-381F-3ED6-A5FB-AF08804D7076}"/>
              </a:ext>
            </a:extLst>
          </p:cNvPr>
          <p:cNvSpPr txBox="1"/>
          <p:nvPr/>
        </p:nvSpPr>
        <p:spPr>
          <a:xfrm>
            <a:off x="8226439" y="1405239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E23321DC-BA6A-B1B2-475A-CA92CFDD7618}"/>
              </a:ext>
            </a:extLst>
          </p:cNvPr>
          <p:cNvSpPr txBox="1"/>
          <p:nvPr/>
        </p:nvSpPr>
        <p:spPr>
          <a:xfrm>
            <a:off x="8896467" y="1476976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8D11C562-69A4-D67A-F492-6A9C2B61F17C}"/>
              </a:ext>
            </a:extLst>
          </p:cNvPr>
          <p:cNvGrpSpPr/>
          <p:nvPr/>
        </p:nvGrpSpPr>
        <p:grpSpPr>
          <a:xfrm>
            <a:off x="7292141" y="3846075"/>
            <a:ext cx="3276428" cy="1331579"/>
            <a:chOff x="703339" y="1317967"/>
            <a:chExt cx="748808" cy="416498"/>
          </a:xfrm>
        </p:grpSpPr>
        <p:grpSp>
          <p:nvGrpSpPr>
            <p:cNvPr id="118" name="Groupe 117">
              <a:extLst>
                <a:ext uri="{FF2B5EF4-FFF2-40B4-BE49-F238E27FC236}">
                  <a16:creationId xmlns:a16="http://schemas.microsoft.com/office/drawing/2014/main" id="{3BE6ACCA-CD46-A076-0B36-A9875776E364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124" name="Groupe 123">
                <a:extLst>
                  <a:ext uri="{FF2B5EF4-FFF2-40B4-BE49-F238E27FC236}">
                    <a16:creationId xmlns:a16="http://schemas.microsoft.com/office/drawing/2014/main" id="{7572BFBB-721E-8FF9-3A16-FC26E166CC37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126" name="Forme libre 53">
                  <a:extLst>
                    <a:ext uri="{FF2B5EF4-FFF2-40B4-BE49-F238E27FC236}">
                      <a16:creationId xmlns:a16="http://schemas.microsoft.com/office/drawing/2014/main" id="{C815BBB1-A0D2-B8C0-F360-D4AF8AEBE8A1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7" name="Forme libre 54">
                  <a:extLst>
                    <a:ext uri="{FF2B5EF4-FFF2-40B4-BE49-F238E27FC236}">
                      <a16:creationId xmlns:a16="http://schemas.microsoft.com/office/drawing/2014/main" id="{C5E742A0-4CF0-2EEE-7D53-45E363B26D2B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25" name="Forme libre 52">
                <a:extLst>
                  <a:ext uri="{FF2B5EF4-FFF2-40B4-BE49-F238E27FC236}">
                    <a16:creationId xmlns:a16="http://schemas.microsoft.com/office/drawing/2014/main" id="{7516BD73-2120-A0C6-5461-920CDA27BAEF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4912958A-A4F6-CC2C-87BF-0835FA06FC01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EECDEB65-3EF7-B5ED-F5E6-B7DD10F81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E3965698-55B1-0C57-8913-D72CDE4E0A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>
                <a:extLst>
                  <a:ext uri="{FF2B5EF4-FFF2-40B4-BE49-F238E27FC236}">
                    <a16:creationId xmlns:a16="http://schemas.microsoft.com/office/drawing/2014/main" id="{874D8653-735D-E8DC-5BA9-ED28BD2E32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Forme libre 60">
              <a:extLst>
                <a:ext uri="{FF2B5EF4-FFF2-40B4-BE49-F238E27FC236}">
                  <a16:creationId xmlns:a16="http://schemas.microsoft.com/office/drawing/2014/main" id="{2ECE9A1A-972E-DFAF-B059-8C00B7ABA473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170E2675-2F46-2E94-9685-9DA8F2D97B3C}"/>
              </a:ext>
            </a:extLst>
          </p:cNvPr>
          <p:cNvCxnSpPr>
            <a:cxnSpLocks/>
          </p:cNvCxnSpPr>
          <p:nvPr/>
        </p:nvCxnSpPr>
        <p:spPr>
          <a:xfrm flipH="1">
            <a:off x="6850004" y="4498379"/>
            <a:ext cx="3718565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CB8C7D21-8CCF-01B4-B463-56F722CB47AC}"/>
                  </a:ext>
                </a:extLst>
              </p:cNvPr>
              <p:cNvSpPr txBox="1"/>
              <p:nvPr/>
            </p:nvSpPr>
            <p:spPr>
              <a:xfrm>
                <a:off x="10473663" y="4478964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CB8C7D21-8CCF-01B4-B463-56F722CB4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3663" y="4478964"/>
                <a:ext cx="35939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ZoneTexte 129">
                <a:extLst>
                  <a:ext uri="{FF2B5EF4-FFF2-40B4-BE49-F238E27FC236}">
                    <a16:creationId xmlns:a16="http://schemas.microsoft.com/office/drawing/2014/main" id="{5D403373-90A3-FA27-69B6-61AFA26DC021}"/>
                  </a:ext>
                </a:extLst>
              </p:cNvPr>
              <p:cNvSpPr txBox="1"/>
              <p:nvPr/>
            </p:nvSpPr>
            <p:spPr>
              <a:xfrm>
                <a:off x="8855461" y="4451942"/>
                <a:ext cx="576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0" name="ZoneTexte 129">
                <a:extLst>
                  <a:ext uri="{FF2B5EF4-FFF2-40B4-BE49-F238E27FC236}">
                    <a16:creationId xmlns:a16="http://schemas.microsoft.com/office/drawing/2014/main" id="{5D403373-90A3-FA27-69B6-61AFA26DC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461" y="4451942"/>
                <a:ext cx="57644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ZoneTexte 130">
                <a:extLst>
                  <a:ext uri="{FF2B5EF4-FFF2-40B4-BE49-F238E27FC236}">
                    <a16:creationId xmlns:a16="http://schemas.microsoft.com/office/drawing/2014/main" id="{410D5B1B-5815-175E-A03B-C98341ECA421}"/>
                  </a:ext>
                </a:extLst>
              </p:cNvPr>
              <p:cNvSpPr txBox="1"/>
              <p:nvPr/>
            </p:nvSpPr>
            <p:spPr>
              <a:xfrm>
                <a:off x="7061708" y="4441934"/>
                <a:ext cx="599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1" name="ZoneTexte 130">
                <a:extLst>
                  <a:ext uri="{FF2B5EF4-FFF2-40B4-BE49-F238E27FC236}">
                    <a16:creationId xmlns:a16="http://schemas.microsoft.com/office/drawing/2014/main" id="{410D5B1B-5815-175E-A03B-C98341ECA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708" y="4441934"/>
                <a:ext cx="5995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8B6151E4-5CCC-7860-1CC6-9837E788F8A8}"/>
              </a:ext>
            </a:extLst>
          </p:cNvPr>
          <p:cNvCxnSpPr>
            <a:cxnSpLocks/>
          </p:cNvCxnSpPr>
          <p:nvPr/>
        </p:nvCxnSpPr>
        <p:spPr>
          <a:xfrm>
            <a:off x="7344092" y="4439204"/>
            <a:ext cx="0" cy="131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id="{92D4A367-390C-D1D8-E7D5-54F314CF2BC3}"/>
              </a:ext>
            </a:extLst>
          </p:cNvPr>
          <p:cNvCxnSpPr>
            <a:cxnSpLocks/>
          </p:cNvCxnSpPr>
          <p:nvPr/>
        </p:nvCxnSpPr>
        <p:spPr>
          <a:xfrm>
            <a:off x="9114126" y="4421650"/>
            <a:ext cx="0" cy="131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7EF3AC8C-B329-7448-08C4-3E0C43105015}"/>
              </a:ext>
            </a:extLst>
          </p:cNvPr>
          <p:cNvCxnSpPr>
            <a:cxnSpLocks/>
          </p:cNvCxnSpPr>
          <p:nvPr/>
        </p:nvCxnSpPr>
        <p:spPr>
          <a:xfrm>
            <a:off x="10551932" y="4415694"/>
            <a:ext cx="0" cy="131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ZoneTexte 134">
            <a:extLst>
              <a:ext uri="{FF2B5EF4-FFF2-40B4-BE49-F238E27FC236}">
                <a16:creationId xmlns:a16="http://schemas.microsoft.com/office/drawing/2014/main" id="{1F259A62-E67C-2418-6EAC-78528FF093AB}"/>
              </a:ext>
            </a:extLst>
          </p:cNvPr>
          <p:cNvSpPr txBox="1"/>
          <p:nvPr/>
        </p:nvSpPr>
        <p:spPr>
          <a:xfrm>
            <a:off x="8773497" y="3680030"/>
            <a:ext cx="51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FDEAD8CF-50AD-78A1-0CCF-744B27B7EA39}"/>
                  </a:ext>
                </a:extLst>
              </p:cNvPr>
              <p:cNvSpPr txBox="1"/>
              <p:nvPr/>
            </p:nvSpPr>
            <p:spPr>
              <a:xfrm>
                <a:off x="6741888" y="4478964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FDEAD8CF-50AD-78A1-0CCF-744B27B7E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888" y="4478964"/>
                <a:ext cx="35939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Ellipse 136">
            <a:extLst>
              <a:ext uri="{FF2B5EF4-FFF2-40B4-BE49-F238E27FC236}">
                <a16:creationId xmlns:a16="http://schemas.microsoft.com/office/drawing/2014/main" id="{3DCDF9D2-28E7-A579-66D9-2ADA1530D734}"/>
              </a:ext>
            </a:extLst>
          </p:cNvPr>
          <p:cNvSpPr/>
          <p:nvPr/>
        </p:nvSpPr>
        <p:spPr>
          <a:xfrm>
            <a:off x="9046828" y="4018834"/>
            <a:ext cx="254566" cy="235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A8A26722-E8FF-5CB6-5C09-8A6A84FD0154}"/>
              </a:ext>
            </a:extLst>
          </p:cNvPr>
          <p:cNvSpPr/>
          <p:nvPr/>
        </p:nvSpPr>
        <p:spPr>
          <a:xfrm>
            <a:off x="8170624" y="4881522"/>
            <a:ext cx="254566" cy="23509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0E97338E-DF60-C463-4E44-2C48D354111B}"/>
              </a:ext>
            </a:extLst>
          </p:cNvPr>
          <p:cNvSpPr txBox="1"/>
          <p:nvPr/>
        </p:nvSpPr>
        <p:spPr>
          <a:xfrm>
            <a:off x="8326828" y="5091372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7E5FFE0C-7DB7-49A7-4580-8315CC0FE101}"/>
              </a:ext>
            </a:extLst>
          </p:cNvPr>
          <p:cNvSpPr txBox="1"/>
          <p:nvPr/>
        </p:nvSpPr>
        <p:spPr>
          <a:xfrm>
            <a:off x="9229548" y="3741489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id="{BEAF9013-2E46-7FF1-CC02-C54080B98BB5}"/>
              </a:ext>
            </a:extLst>
          </p:cNvPr>
          <p:cNvSpPr txBox="1"/>
          <p:nvPr/>
        </p:nvSpPr>
        <p:spPr>
          <a:xfrm>
            <a:off x="7426502" y="5473127"/>
            <a:ext cx="340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Increase</a:t>
            </a:r>
            <a:r>
              <a:rPr lang="fr-FR" dirty="0"/>
              <a:t> in </a:t>
            </a:r>
            <a:r>
              <a:rPr lang="fr-FR" dirty="0" err="1"/>
              <a:t>length</a:t>
            </a:r>
            <a:r>
              <a:rPr lang="fr-FR" dirty="0"/>
              <a:t> of the </a:t>
            </a:r>
            <a:r>
              <a:rPr lang="fr-FR" dirty="0" err="1"/>
              <a:t>cavern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CA4E24-292A-E10D-66A1-321790540E26}"/>
              </a:ext>
            </a:extLst>
          </p:cNvPr>
          <p:cNvPicPr/>
          <p:nvPr/>
        </p:nvPicPr>
        <p:blipFill>
          <a:blip r:embed="rId10"/>
          <a:stretch/>
        </p:blipFill>
        <p:spPr bwMode="auto">
          <a:xfrm>
            <a:off x="2035132" y="1247384"/>
            <a:ext cx="2999230" cy="513805"/>
          </a:xfrm>
          <a:prstGeom prst="rect">
            <a:avLst/>
          </a:prstGeom>
          <a:effectLst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EE69B91-2FE2-B3FA-0F33-18CF8CF86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321" y="2639317"/>
            <a:ext cx="6550199" cy="3203142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B8A5B1FE-7A2E-7AA4-7C00-86122BB830AC}"/>
              </a:ext>
            </a:extLst>
          </p:cNvPr>
          <p:cNvSpPr/>
          <p:nvPr/>
        </p:nvSpPr>
        <p:spPr>
          <a:xfrm>
            <a:off x="4269467" y="1085386"/>
            <a:ext cx="852195" cy="64738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C26D563-8CB3-50F8-DE8D-D5A267121EF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7277" t="24505" r="25473" b="32268"/>
          <a:stretch/>
        </p:blipFill>
        <p:spPr>
          <a:xfrm>
            <a:off x="3090314" y="1734578"/>
            <a:ext cx="1607410" cy="139902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CD6609-2CD7-1EAA-D695-A505F2322FB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9627" t="24269" r="23856" b="29904"/>
          <a:stretch/>
        </p:blipFill>
        <p:spPr>
          <a:xfrm>
            <a:off x="1049875" y="1509963"/>
            <a:ext cx="1571284" cy="1478918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61BBBA0-5272-7F8E-DA49-A07883D1325C}"/>
              </a:ext>
            </a:extLst>
          </p:cNvPr>
          <p:cNvCxnSpPr>
            <a:cxnSpLocks/>
          </p:cNvCxnSpPr>
          <p:nvPr/>
        </p:nvCxnSpPr>
        <p:spPr>
          <a:xfrm>
            <a:off x="1835517" y="2639317"/>
            <a:ext cx="132237" cy="1038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B0674F0-E020-719A-541E-D98AFBEF4DAD}"/>
              </a:ext>
            </a:extLst>
          </p:cNvPr>
          <p:cNvCxnSpPr>
            <a:cxnSpLocks/>
          </p:cNvCxnSpPr>
          <p:nvPr/>
        </p:nvCxnSpPr>
        <p:spPr>
          <a:xfrm>
            <a:off x="3809764" y="2842788"/>
            <a:ext cx="0" cy="2439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843AECF-7776-5628-5020-45E8B004469F}"/>
              </a:ext>
            </a:extLst>
          </p:cNvPr>
          <p:cNvCxnSpPr>
            <a:cxnSpLocks/>
          </p:cNvCxnSpPr>
          <p:nvPr/>
        </p:nvCxnSpPr>
        <p:spPr>
          <a:xfrm flipH="1">
            <a:off x="5308113" y="2829631"/>
            <a:ext cx="511520" cy="3029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19AEAB4D-1978-842F-C777-141D1971147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36010" t="21450" r="21746" b="29250"/>
          <a:stretch/>
        </p:blipFill>
        <p:spPr>
          <a:xfrm>
            <a:off x="5357296" y="1339508"/>
            <a:ext cx="1770824" cy="1549908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A9E8E42-2409-06C9-61C9-65C834BA644C}"/>
              </a:ext>
            </a:extLst>
          </p:cNvPr>
          <p:cNvCxnSpPr/>
          <p:nvPr/>
        </p:nvCxnSpPr>
        <p:spPr>
          <a:xfrm flipH="1">
            <a:off x="733331" y="6138250"/>
            <a:ext cx="58032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983495DB-1839-A519-888F-EADC0042806F}"/>
              </a:ext>
            </a:extLst>
          </p:cNvPr>
          <p:cNvSpPr txBox="1"/>
          <p:nvPr/>
        </p:nvSpPr>
        <p:spPr>
          <a:xfrm>
            <a:off x="3090314" y="6124251"/>
            <a:ext cx="194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Length</a:t>
            </a:r>
            <a:r>
              <a:rPr lang="fr-FR" dirty="0"/>
              <a:t> </a:t>
            </a:r>
            <a:r>
              <a:rPr lang="fr-FR" dirty="0" err="1"/>
              <a:t>increase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7C3A5DA-48B6-3BBC-C4AA-602D54984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04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C8D267-B6BF-70EA-7946-B2CAE0F03E0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room</a:t>
            </a:r>
          </a:p>
        </p:txBody>
      </p:sp>
      <p:sp>
        <p:nvSpPr>
          <p:cNvPr id="103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 txBox="1">
            <a:spLocks/>
          </p:cNvSpPr>
          <p:nvPr/>
        </p:nvSpPr>
        <p:spPr>
          <a:xfrm>
            <a:off x="253079" y="364417"/>
            <a:ext cx="8959524" cy="393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B114FA06-2F14-E1AD-96E8-7ED48D8EA379}"/>
              </a:ext>
            </a:extLst>
          </p:cNvPr>
          <p:cNvGrpSpPr/>
          <p:nvPr/>
        </p:nvGrpSpPr>
        <p:grpSpPr>
          <a:xfrm>
            <a:off x="8066981" y="1599599"/>
            <a:ext cx="2501588" cy="1391420"/>
            <a:chOff x="703339" y="1317967"/>
            <a:chExt cx="748808" cy="416498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8EBC5E0D-90F8-1C2D-75DC-7FEFC1935078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90" name="Groupe 89">
                <a:extLst>
                  <a:ext uri="{FF2B5EF4-FFF2-40B4-BE49-F238E27FC236}">
                    <a16:creationId xmlns:a16="http://schemas.microsoft.com/office/drawing/2014/main" id="{1F72F57B-A9A0-C615-DD2E-BA0B157254F0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92" name="Forme libre 53">
                  <a:extLst>
                    <a:ext uri="{FF2B5EF4-FFF2-40B4-BE49-F238E27FC236}">
                      <a16:creationId xmlns:a16="http://schemas.microsoft.com/office/drawing/2014/main" id="{06C28F6C-8ED5-3765-4375-A4EDCE9ECF00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3" name="Forme libre 54">
                  <a:extLst>
                    <a:ext uri="{FF2B5EF4-FFF2-40B4-BE49-F238E27FC236}">
                      <a16:creationId xmlns:a16="http://schemas.microsoft.com/office/drawing/2014/main" id="{1159EC01-6E2B-0118-2341-D1F8C72779A5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91" name="Forme libre 52">
                <a:extLst>
                  <a:ext uri="{FF2B5EF4-FFF2-40B4-BE49-F238E27FC236}">
                    <a16:creationId xmlns:a16="http://schemas.microsoft.com/office/drawing/2014/main" id="{770DD5BD-97D3-C12F-7F83-E226086E6F24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C39CADFE-B0F7-3D7B-F1BF-B7C1F2CB3254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0539E897-F889-1C04-91E0-9F2CD6335C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518739DF-CB4F-AE82-49B6-2BA0638890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1CF835FE-A321-50D3-63BF-314E05DEFF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orme libre 60">
              <a:extLst>
                <a:ext uri="{FF2B5EF4-FFF2-40B4-BE49-F238E27FC236}">
                  <a16:creationId xmlns:a16="http://schemas.microsoft.com/office/drawing/2014/main" id="{8846D8C6-6DB2-4C85-CFB2-E95AF57C3889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74E95ECC-76EB-4CC3-A9F3-D1751FB34DD5}"/>
                </a:ext>
              </a:extLst>
            </p:cNvPr>
            <p:cNvSpPr/>
            <p:nvPr/>
          </p:nvSpPr>
          <p:spPr>
            <a:xfrm>
              <a:off x="975247" y="1387163"/>
              <a:ext cx="76200" cy="70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9F0EB655-46B5-D02C-DFAE-C93E7377A3EC}"/>
                </a:ext>
              </a:extLst>
            </p:cNvPr>
            <p:cNvSpPr/>
            <p:nvPr/>
          </p:nvSpPr>
          <p:spPr>
            <a:xfrm>
              <a:off x="712970" y="1336458"/>
              <a:ext cx="76200" cy="703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F0"/>
                </a:solidFill>
              </a:endParaRPr>
            </a:p>
          </p:txBody>
        </p:sp>
      </p:grp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BDC50E5C-D9C7-5371-E19A-9A9E4EAE03FA}"/>
              </a:ext>
            </a:extLst>
          </p:cNvPr>
          <p:cNvCxnSpPr>
            <a:cxnSpLocks/>
          </p:cNvCxnSpPr>
          <p:nvPr/>
        </p:nvCxnSpPr>
        <p:spPr>
          <a:xfrm flipH="1">
            <a:off x="7855117" y="2311743"/>
            <a:ext cx="27134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421B55FC-1D1B-AC71-EA5F-6E1747D3DD53}"/>
                  </a:ext>
                </a:extLst>
              </p:cNvPr>
              <p:cNvSpPr txBox="1"/>
              <p:nvPr/>
            </p:nvSpPr>
            <p:spPr>
              <a:xfrm>
                <a:off x="10473663" y="2292328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421B55FC-1D1B-AC71-EA5F-6E1747D3D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3663" y="2292328"/>
                <a:ext cx="35939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96614D98-270A-0095-107B-1ACCB37995FF}"/>
                  </a:ext>
                </a:extLst>
              </p:cNvPr>
              <p:cNvSpPr txBox="1"/>
              <p:nvPr/>
            </p:nvSpPr>
            <p:spPr>
              <a:xfrm>
                <a:off x="8991783" y="2249422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96614D98-270A-0095-107B-1ACCB3799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783" y="2249422"/>
                <a:ext cx="44012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C0CCD5C6-7E51-5DB2-ACAC-4ED70ABE4411}"/>
                  </a:ext>
                </a:extLst>
              </p:cNvPr>
              <p:cNvSpPr txBox="1"/>
              <p:nvPr/>
            </p:nvSpPr>
            <p:spPr>
              <a:xfrm>
                <a:off x="7960509" y="2260198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C0CCD5C6-7E51-5DB2-ACAC-4ED70ABE4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0509" y="2260198"/>
                <a:ext cx="4577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8FEEFF22-F727-F457-9DC5-20D9EAFE47D3}"/>
                  </a:ext>
                </a:extLst>
              </p:cNvPr>
              <p:cNvSpPr txBox="1"/>
              <p:nvPr/>
            </p:nvSpPr>
            <p:spPr>
              <a:xfrm>
                <a:off x="7665341" y="2269985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8FEEFF22-F727-F457-9DC5-20D9EAFE4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5341" y="2269985"/>
                <a:ext cx="3593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5FF86DE8-3099-9896-78DE-41439527897C}"/>
              </a:ext>
            </a:extLst>
          </p:cNvPr>
          <p:cNvCxnSpPr/>
          <p:nvPr/>
        </p:nvCxnSpPr>
        <p:spPr>
          <a:xfrm>
            <a:off x="8118245" y="2229117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56403D7A-2F64-E884-5090-CFEC57F417E5}"/>
              </a:ext>
            </a:extLst>
          </p:cNvPr>
          <p:cNvCxnSpPr>
            <a:cxnSpLocks/>
          </p:cNvCxnSpPr>
          <p:nvPr/>
        </p:nvCxnSpPr>
        <p:spPr>
          <a:xfrm>
            <a:off x="9114126" y="2229117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881A7A83-C4B4-5F78-EBFC-EEE3DB0E0F91}"/>
              </a:ext>
            </a:extLst>
          </p:cNvPr>
          <p:cNvCxnSpPr/>
          <p:nvPr/>
        </p:nvCxnSpPr>
        <p:spPr>
          <a:xfrm>
            <a:off x="10551932" y="2223161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ZoneTexte 114">
            <a:extLst>
              <a:ext uri="{FF2B5EF4-FFF2-40B4-BE49-F238E27FC236}">
                <a16:creationId xmlns:a16="http://schemas.microsoft.com/office/drawing/2014/main" id="{F5CD3C96-381F-3ED6-A5FB-AF08804D7076}"/>
              </a:ext>
            </a:extLst>
          </p:cNvPr>
          <p:cNvSpPr txBox="1"/>
          <p:nvPr/>
        </p:nvSpPr>
        <p:spPr>
          <a:xfrm>
            <a:off x="8226439" y="1405239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E23321DC-BA6A-B1B2-475A-CA92CFDD7618}"/>
              </a:ext>
            </a:extLst>
          </p:cNvPr>
          <p:cNvSpPr txBox="1"/>
          <p:nvPr/>
        </p:nvSpPr>
        <p:spPr>
          <a:xfrm>
            <a:off x="8896467" y="1476976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8D11C562-69A4-D67A-F492-6A9C2B61F17C}"/>
              </a:ext>
            </a:extLst>
          </p:cNvPr>
          <p:cNvGrpSpPr/>
          <p:nvPr/>
        </p:nvGrpSpPr>
        <p:grpSpPr>
          <a:xfrm>
            <a:off x="7292141" y="3846075"/>
            <a:ext cx="3276428" cy="1331579"/>
            <a:chOff x="703339" y="1317967"/>
            <a:chExt cx="748808" cy="416498"/>
          </a:xfrm>
        </p:grpSpPr>
        <p:grpSp>
          <p:nvGrpSpPr>
            <p:cNvPr id="118" name="Groupe 117">
              <a:extLst>
                <a:ext uri="{FF2B5EF4-FFF2-40B4-BE49-F238E27FC236}">
                  <a16:creationId xmlns:a16="http://schemas.microsoft.com/office/drawing/2014/main" id="{3BE6ACCA-CD46-A076-0B36-A9875776E364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124" name="Groupe 123">
                <a:extLst>
                  <a:ext uri="{FF2B5EF4-FFF2-40B4-BE49-F238E27FC236}">
                    <a16:creationId xmlns:a16="http://schemas.microsoft.com/office/drawing/2014/main" id="{7572BFBB-721E-8FF9-3A16-FC26E166CC37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126" name="Forme libre 53">
                  <a:extLst>
                    <a:ext uri="{FF2B5EF4-FFF2-40B4-BE49-F238E27FC236}">
                      <a16:creationId xmlns:a16="http://schemas.microsoft.com/office/drawing/2014/main" id="{C815BBB1-A0D2-B8C0-F360-D4AF8AEBE8A1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27" name="Forme libre 54">
                  <a:extLst>
                    <a:ext uri="{FF2B5EF4-FFF2-40B4-BE49-F238E27FC236}">
                      <a16:creationId xmlns:a16="http://schemas.microsoft.com/office/drawing/2014/main" id="{C5E742A0-4CF0-2EEE-7D53-45E363B26D2B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25" name="Forme libre 52">
                <a:extLst>
                  <a:ext uri="{FF2B5EF4-FFF2-40B4-BE49-F238E27FC236}">
                    <a16:creationId xmlns:a16="http://schemas.microsoft.com/office/drawing/2014/main" id="{7516BD73-2120-A0C6-5461-920CDA27BAEF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4912958A-A4F6-CC2C-87BF-0835FA06FC01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121" name="Connecteur droit 120">
                <a:extLst>
                  <a:ext uri="{FF2B5EF4-FFF2-40B4-BE49-F238E27FC236}">
                    <a16:creationId xmlns:a16="http://schemas.microsoft.com/office/drawing/2014/main" id="{EECDEB65-3EF7-B5ED-F5E6-B7DD10F81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Connecteur droit 121">
                <a:extLst>
                  <a:ext uri="{FF2B5EF4-FFF2-40B4-BE49-F238E27FC236}">
                    <a16:creationId xmlns:a16="http://schemas.microsoft.com/office/drawing/2014/main" id="{E3965698-55B1-0C57-8913-D72CDE4E0A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necteur droit 122">
                <a:extLst>
                  <a:ext uri="{FF2B5EF4-FFF2-40B4-BE49-F238E27FC236}">
                    <a16:creationId xmlns:a16="http://schemas.microsoft.com/office/drawing/2014/main" id="{874D8653-735D-E8DC-5BA9-ED28BD2E32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Forme libre 60">
              <a:extLst>
                <a:ext uri="{FF2B5EF4-FFF2-40B4-BE49-F238E27FC236}">
                  <a16:creationId xmlns:a16="http://schemas.microsoft.com/office/drawing/2014/main" id="{2ECE9A1A-972E-DFAF-B059-8C00B7ABA473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170E2675-2F46-2E94-9685-9DA8F2D97B3C}"/>
              </a:ext>
            </a:extLst>
          </p:cNvPr>
          <p:cNvCxnSpPr>
            <a:cxnSpLocks/>
          </p:cNvCxnSpPr>
          <p:nvPr/>
        </p:nvCxnSpPr>
        <p:spPr>
          <a:xfrm flipH="1">
            <a:off x="6850004" y="4498379"/>
            <a:ext cx="3718565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CB8C7D21-8CCF-01B4-B463-56F722CB47AC}"/>
                  </a:ext>
                </a:extLst>
              </p:cNvPr>
              <p:cNvSpPr txBox="1"/>
              <p:nvPr/>
            </p:nvSpPr>
            <p:spPr>
              <a:xfrm>
                <a:off x="10473663" y="4478964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29" name="ZoneTexte 128">
                <a:extLst>
                  <a:ext uri="{FF2B5EF4-FFF2-40B4-BE49-F238E27FC236}">
                    <a16:creationId xmlns:a16="http://schemas.microsoft.com/office/drawing/2014/main" id="{CB8C7D21-8CCF-01B4-B463-56F722CB4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3663" y="4478964"/>
                <a:ext cx="35939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ZoneTexte 129">
                <a:extLst>
                  <a:ext uri="{FF2B5EF4-FFF2-40B4-BE49-F238E27FC236}">
                    <a16:creationId xmlns:a16="http://schemas.microsoft.com/office/drawing/2014/main" id="{5D403373-90A3-FA27-69B6-61AFA26DC021}"/>
                  </a:ext>
                </a:extLst>
              </p:cNvPr>
              <p:cNvSpPr txBox="1"/>
              <p:nvPr/>
            </p:nvSpPr>
            <p:spPr>
              <a:xfrm>
                <a:off x="8855461" y="4451942"/>
                <a:ext cx="5764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0" name="ZoneTexte 129">
                <a:extLst>
                  <a:ext uri="{FF2B5EF4-FFF2-40B4-BE49-F238E27FC236}">
                    <a16:creationId xmlns:a16="http://schemas.microsoft.com/office/drawing/2014/main" id="{5D403373-90A3-FA27-69B6-61AFA26DC0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461" y="4451942"/>
                <a:ext cx="57644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ZoneTexte 130">
                <a:extLst>
                  <a:ext uri="{FF2B5EF4-FFF2-40B4-BE49-F238E27FC236}">
                    <a16:creationId xmlns:a16="http://schemas.microsoft.com/office/drawing/2014/main" id="{410D5B1B-5815-175E-A03B-C98341ECA421}"/>
                  </a:ext>
                </a:extLst>
              </p:cNvPr>
              <p:cNvSpPr txBox="1"/>
              <p:nvPr/>
            </p:nvSpPr>
            <p:spPr>
              <a:xfrm>
                <a:off x="7061708" y="4441934"/>
                <a:ext cx="599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1" name="ZoneTexte 130">
                <a:extLst>
                  <a:ext uri="{FF2B5EF4-FFF2-40B4-BE49-F238E27FC236}">
                    <a16:creationId xmlns:a16="http://schemas.microsoft.com/office/drawing/2014/main" id="{410D5B1B-5815-175E-A03B-C98341ECA4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1708" y="4441934"/>
                <a:ext cx="5995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2" name="Connecteur droit 131">
            <a:extLst>
              <a:ext uri="{FF2B5EF4-FFF2-40B4-BE49-F238E27FC236}">
                <a16:creationId xmlns:a16="http://schemas.microsoft.com/office/drawing/2014/main" id="{8B6151E4-5CCC-7860-1CC6-9837E788F8A8}"/>
              </a:ext>
            </a:extLst>
          </p:cNvPr>
          <p:cNvCxnSpPr>
            <a:cxnSpLocks/>
          </p:cNvCxnSpPr>
          <p:nvPr/>
        </p:nvCxnSpPr>
        <p:spPr>
          <a:xfrm>
            <a:off x="7344092" y="4439204"/>
            <a:ext cx="0" cy="131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132">
            <a:extLst>
              <a:ext uri="{FF2B5EF4-FFF2-40B4-BE49-F238E27FC236}">
                <a16:creationId xmlns:a16="http://schemas.microsoft.com/office/drawing/2014/main" id="{92D4A367-390C-D1D8-E7D5-54F314CF2BC3}"/>
              </a:ext>
            </a:extLst>
          </p:cNvPr>
          <p:cNvCxnSpPr>
            <a:cxnSpLocks/>
          </p:cNvCxnSpPr>
          <p:nvPr/>
        </p:nvCxnSpPr>
        <p:spPr>
          <a:xfrm>
            <a:off x="9114126" y="4421650"/>
            <a:ext cx="0" cy="131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>
            <a:extLst>
              <a:ext uri="{FF2B5EF4-FFF2-40B4-BE49-F238E27FC236}">
                <a16:creationId xmlns:a16="http://schemas.microsoft.com/office/drawing/2014/main" id="{7EF3AC8C-B329-7448-08C4-3E0C43105015}"/>
              </a:ext>
            </a:extLst>
          </p:cNvPr>
          <p:cNvCxnSpPr>
            <a:cxnSpLocks/>
          </p:cNvCxnSpPr>
          <p:nvPr/>
        </p:nvCxnSpPr>
        <p:spPr>
          <a:xfrm>
            <a:off x="10551932" y="4415694"/>
            <a:ext cx="0" cy="1312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ZoneTexte 134">
            <a:extLst>
              <a:ext uri="{FF2B5EF4-FFF2-40B4-BE49-F238E27FC236}">
                <a16:creationId xmlns:a16="http://schemas.microsoft.com/office/drawing/2014/main" id="{1F259A62-E67C-2418-6EAC-78528FF093AB}"/>
              </a:ext>
            </a:extLst>
          </p:cNvPr>
          <p:cNvSpPr txBox="1"/>
          <p:nvPr/>
        </p:nvSpPr>
        <p:spPr>
          <a:xfrm>
            <a:off x="8773497" y="3680030"/>
            <a:ext cx="519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FDEAD8CF-50AD-78A1-0CCF-744B27B7EA39}"/>
                  </a:ext>
                </a:extLst>
              </p:cNvPr>
              <p:cNvSpPr txBox="1"/>
              <p:nvPr/>
            </p:nvSpPr>
            <p:spPr>
              <a:xfrm>
                <a:off x="6741888" y="4478964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36" name="ZoneTexte 135">
                <a:extLst>
                  <a:ext uri="{FF2B5EF4-FFF2-40B4-BE49-F238E27FC236}">
                    <a16:creationId xmlns:a16="http://schemas.microsoft.com/office/drawing/2014/main" id="{FDEAD8CF-50AD-78A1-0CCF-744B27B7E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888" y="4478964"/>
                <a:ext cx="35939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7" name="Ellipse 136">
            <a:extLst>
              <a:ext uri="{FF2B5EF4-FFF2-40B4-BE49-F238E27FC236}">
                <a16:creationId xmlns:a16="http://schemas.microsoft.com/office/drawing/2014/main" id="{3DCDF9D2-28E7-A579-66D9-2ADA1530D734}"/>
              </a:ext>
            </a:extLst>
          </p:cNvPr>
          <p:cNvSpPr/>
          <p:nvPr/>
        </p:nvSpPr>
        <p:spPr>
          <a:xfrm>
            <a:off x="9046828" y="4018834"/>
            <a:ext cx="254566" cy="2350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A8A26722-E8FF-5CB6-5C09-8A6A84FD0154}"/>
              </a:ext>
            </a:extLst>
          </p:cNvPr>
          <p:cNvSpPr/>
          <p:nvPr/>
        </p:nvSpPr>
        <p:spPr>
          <a:xfrm>
            <a:off x="8170624" y="4881522"/>
            <a:ext cx="254566" cy="23509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0E97338E-DF60-C463-4E44-2C48D354111B}"/>
              </a:ext>
            </a:extLst>
          </p:cNvPr>
          <p:cNvSpPr txBox="1"/>
          <p:nvPr/>
        </p:nvSpPr>
        <p:spPr>
          <a:xfrm>
            <a:off x="8326828" y="5091372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7E5FFE0C-7DB7-49A7-4580-8315CC0FE101}"/>
              </a:ext>
            </a:extLst>
          </p:cNvPr>
          <p:cNvSpPr txBox="1"/>
          <p:nvPr/>
        </p:nvSpPr>
        <p:spPr>
          <a:xfrm>
            <a:off x="9229548" y="3741489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id="{BEAF9013-2E46-7FF1-CC02-C54080B98BB5}"/>
              </a:ext>
            </a:extLst>
          </p:cNvPr>
          <p:cNvSpPr txBox="1"/>
          <p:nvPr/>
        </p:nvSpPr>
        <p:spPr>
          <a:xfrm>
            <a:off x="7426502" y="5473127"/>
            <a:ext cx="3406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Increase</a:t>
            </a:r>
            <a:r>
              <a:rPr lang="fr-FR" dirty="0"/>
              <a:t> in </a:t>
            </a:r>
            <a:r>
              <a:rPr lang="fr-FR" dirty="0" err="1"/>
              <a:t>length</a:t>
            </a:r>
            <a:r>
              <a:rPr lang="fr-FR" dirty="0"/>
              <a:t> of the </a:t>
            </a:r>
            <a:r>
              <a:rPr lang="fr-FR" dirty="0" err="1"/>
              <a:t>cavern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4CA4E24-292A-E10D-66A1-321790540E26}"/>
              </a:ext>
            </a:extLst>
          </p:cNvPr>
          <p:cNvPicPr/>
          <p:nvPr/>
        </p:nvPicPr>
        <p:blipFill>
          <a:blip r:embed="rId10"/>
          <a:stretch/>
        </p:blipFill>
        <p:spPr bwMode="auto">
          <a:xfrm>
            <a:off x="2035132" y="1247384"/>
            <a:ext cx="2999230" cy="513805"/>
          </a:xfrm>
          <a:prstGeom prst="rect">
            <a:avLst/>
          </a:prstGeom>
          <a:effectLst/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89662B-804C-DDFD-3F89-D5260D8863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157" y="2649258"/>
            <a:ext cx="6612317" cy="3209343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1713F60-7454-E421-69D1-3B0100FD360C}"/>
              </a:ext>
            </a:extLst>
          </p:cNvPr>
          <p:cNvSpPr/>
          <p:nvPr/>
        </p:nvSpPr>
        <p:spPr>
          <a:xfrm>
            <a:off x="4269467" y="1085386"/>
            <a:ext cx="852195" cy="64738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617308-3DDD-3F17-FAB0-BDB285839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29059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C8D267-B6BF-70EA-7946-B2CAE0F03E0E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</a:t>
            </a:r>
            <a:endParaRPr 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Titre 1">
            <a:extLst>
              <a:ext uri="{FF2B5EF4-FFF2-40B4-BE49-F238E27FC236}">
                <a16:creationId xmlns:a16="http://schemas.microsoft.com/office/drawing/2014/main" id="{15510672-348C-6D9A-FB0D-E44B18B8D12E}"/>
              </a:ext>
            </a:extLst>
          </p:cNvPr>
          <p:cNvSpPr txBox="1">
            <a:spLocks/>
          </p:cNvSpPr>
          <p:nvPr/>
        </p:nvSpPr>
        <p:spPr>
          <a:xfrm>
            <a:off x="253079" y="364417"/>
            <a:ext cx="8959524" cy="393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fr-F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B114FA06-2F14-E1AD-96E8-7ED48D8EA379}"/>
              </a:ext>
            </a:extLst>
          </p:cNvPr>
          <p:cNvGrpSpPr/>
          <p:nvPr/>
        </p:nvGrpSpPr>
        <p:grpSpPr>
          <a:xfrm>
            <a:off x="6890031" y="2727254"/>
            <a:ext cx="2501588" cy="1391420"/>
            <a:chOff x="703339" y="1317967"/>
            <a:chExt cx="748808" cy="416498"/>
          </a:xfrm>
        </p:grpSpPr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8EBC5E0D-90F8-1C2D-75DC-7FEFC1935078}"/>
                </a:ext>
              </a:extLst>
            </p:cNvPr>
            <p:cNvGrpSpPr/>
            <p:nvPr/>
          </p:nvGrpSpPr>
          <p:grpSpPr>
            <a:xfrm>
              <a:off x="703339" y="1317967"/>
              <a:ext cx="557751" cy="416497"/>
              <a:chOff x="3303096" y="2082798"/>
              <a:chExt cx="4586301" cy="523876"/>
            </a:xfrm>
          </p:grpSpPr>
          <p:grpSp>
            <p:nvGrpSpPr>
              <p:cNvPr id="90" name="Groupe 89">
                <a:extLst>
                  <a:ext uri="{FF2B5EF4-FFF2-40B4-BE49-F238E27FC236}">
                    <a16:creationId xmlns:a16="http://schemas.microsoft.com/office/drawing/2014/main" id="{1F72F57B-A9A0-C615-DD2E-BA0B157254F0}"/>
                  </a:ext>
                </a:extLst>
              </p:cNvPr>
              <p:cNvGrpSpPr/>
              <p:nvPr/>
            </p:nvGrpSpPr>
            <p:grpSpPr>
              <a:xfrm>
                <a:off x="4946172" y="2082799"/>
                <a:ext cx="2943225" cy="523875"/>
                <a:chOff x="2403228" y="2082799"/>
                <a:chExt cx="5686425" cy="523875"/>
              </a:xfrm>
            </p:grpSpPr>
            <p:sp>
              <p:nvSpPr>
                <p:cNvPr id="92" name="Forme libre 53">
                  <a:extLst>
                    <a:ext uri="{FF2B5EF4-FFF2-40B4-BE49-F238E27FC236}">
                      <a16:creationId xmlns:a16="http://schemas.microsoft.com/office/drawing/2014/main" id="{06C28F6C-8ED5-3765-4375-A4EDCE9ECF00}"/>
                    </a:ext>
                  </a:extLst>
                </p:cNvPr>
                <p:cNvSpPr/>
                <p:nvPr/>
              </p:nvSpPr>
              <p:spPr>
                <a:xfrm>
                  <a:off x="5162304" y="2082799"/>
                  <a:ext cx="2927349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838673" y="522817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3" name="Forme libre 54">
                  <a:extLst>
                    <a:ext uri="{FF2B5EF4-FFF2-40B4-BE49-F238E27FC236}">
                      <a16:creationId xmlns:a16="http://schemas.microsoft.com/office/drawing/2014/main" id="{1159EC01-6E2B-0118-2341-D1F8C72779A5}"/>
                    </a:ext>
                  </a:extLst>
                </p:cNvPr>
                <p:cNvSpPr/>
                <p:nvPr/>
              </p:nvSpPr>
              <p:spPr>
                <a:xfrm flipH="1">
                  <a:off x="2403228" y="2082799"/>
                  <a:ext cx="2759076" cy="523875"/>
                </a:xfrm>
                <a:custGeom>
                  <a:avLst/>
                  <a:gdLst>
                    <a:gd name="connsiteX0" fmla="*/ 0 w 2990850"/>
                    <a:gd name="connsiteY0" fmla="*/ 0 h 514350"/>
                    <a:gd name="connsiteX1" fmla="*/ 1104900 w 2990850"/>
                    <a:gd name="connsiteY1" fmla="*/ 133350 h 514350"/>
                    <a:gd name="connsiteX2" fmla="*/ 1533525 w 2990850"/>
                    <a:gd name="connsiteY2" fmla="*/ 257175 h 514350"/>
                    <a:gd name="connsiteX3" fmla="*/ 2286000 w 2990850"/>
                    <a:gd name="connsiteY3" fmla="*/ 419100 h 514350"/>
                    <a:gd name="connsiteX4" fmla="*/ 2990850 w 2990850"/>
                    <a:gd name="connsiteY4" fmla="*/ 514350 h 514350"/>
                    <a:gd name="connsiteX0" fmla="*/ 0 w 2990850"/>
                    <a:gd name="connsiteY0" fmla="*/ 0 h 514350"/>
                    <a:gd name="connsiteX1" fmla="*/ 592248 w 2990850"/>
                    <a:gd name="connsiteY1" fmla="*/ 65088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1104900 w 2990850"/>
                    <a:gd name="connsiteY2" fmla="*/ 133350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286000 w 2990850"/>
                    <a:gd name="connsiteY4" fmla="*/ 419100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990850 w 2990850"/>
                    <a:gd name="connsiteY5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729514 w 2990850"/>
                    <a:gd name="connsiteY5" fmla="*/ 492125 h 514350"/>
                    <a:gd name="connsiteX6" fmla="*/ 2990850 w 2990850"/>
                    <a:gd name="connsiteY6" fmla="*/ 514350 h 514350"/>
                    <a:gd name="connsiteX0" fmla="*/ 0 w 2990850"/>
                    <a:gd name="connsiteY0" fmla="*/ 0 h 514350"/>
                    <a:gd name="connsiteX1" fmla="*/ 536313 w 2990850"/>
                    <a:gd name="connsiteY1" fmla="*/ 36513 h 514350"/>
                    <a:gd name="connsiteX2" fmla="*/ 993031 w 2990850"/>
                    <a:gd name="connsiteY2" fmla="*/ 117475 h 514350"/>
                    <a:gd name="connsiteX3" fmla="*/ 1533525 w 2990850"/>
                    <a:gd name="connsiteY3" fmla="*/ 257175 h 514350"/>
                    <a:gd name="connsiteX4" fmla="*/ 2197163 w 2990850"/>
                    <a:gd name="connsiteY4" fmla="*/ 403225 h 514350"/>
                    <a:gd name="connsiteX5" fmla="*/ 2564969 w 2990850"/>
                    <a:gd name="connsiteY5" fmla="*/ 463550 h 514350"/>
                    <a:gd name="connsiteX6" fmla="*/ 2990850 w 2990850"/>
                    <a:gd name="connsiteY6" fmla="*/ 514350 h 514350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251656 w 2974718"/>
                    <a:gd name="connsiteY1" fmla="*/ 6351 h 523875"/>
                    <a:gd name="connsiteX2" fmla="*/ 520181 w 2974718"/>
                    <a:gd name="connsiteY2" fmla="*/ 46038 h 523875"/>
                    <a:gd name="connsiteX3" fmla="*/ 976899 w 2974718"/>
                    <a:gd name="connsiteY3" fmla="*/ 127000 h 523875"/>
                    <a:gd name="connsiteX4" fmla="*/ 1517393 w 2974718"/>
                    <a:gd name="connsiteY4" fmla="*/ 266700 h 523875"/>
                    <a:gd name="connsiteX5" fmla="*/ 2181031 w 2974718"/>
                    <a:gd name="connsiteY5" fmla="*/ 412750 h 523875"/>
                    <a:gd name="connsiteX6" fmla="*/ 2548837 w 2974718"/>
                    <a:gd name="connsiteY6" fmla="*/ 473075 h 523875"/>
                    <a:gd name="connsiteX7" fmla="*/ 2974718 w 2974718"/>
                    <a:gd name="connsiteY7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  <a:gd name="connsiteX0" fmla="*/ 0 w 2974718"/>
                    <a:gd name="connsiteY0" fmla="*/ 0 h 523875"/>
                    <a:gd name="connsiteX1" fmla="*/ 520181 w 2974718"/>
                    <a:gd name="connsiteY1" fmla="*/ 46038 h 523875"/>
                    <a:gd name="connsiteX2" fmla="*/ 976899 w 2974718"/>
                    <a:gd name="connsiteY2" fmla="*/ 127000 h 523875"/>
                    <a:gd name="connsiteX3" fmla="*/ 1517393 w 2974718"/>
                    <a:gd name="connsiteY3" fmla="*/ 266700 h 523875"/>
                    <a:gd name="connsiteX4" fmla="*/ 2181031 w 2974718"/>
                    <a:gd name="connsiteY4" fmla="*/ 412750 h 523875"/>
                    <a:gd name="connsiteX5" fmla="*/ 2548837 w 2974718"/>
                    <a:gd name="connsiteY5" fmla="*/ 473075 h 523875"/>
                    <a:gd name="connsiteX6" fmla="*/ 2974718 w 2974718"/>
                    <a:gd name="connsiteY6" fmla="*/ 523875 h 523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74718" h="523875">
                      <a:moveTo>
                        <a:pt x="0" y="0"/>
                      </a:moveTo>
                      <a:cubicBezTo>
                        <a:pt x="108371" y="9591"/>
                        <a:pt x="357365" y="24871"/>
                        <a:pt x="520181" y="46038"/>
                      </a:cubicBezTo>
                      <a:cubicBezTo>
                        <a:pt x="682997" y="67205"/>
                        <a:pt x="810697" y="90223"/>
                        <a:pt x="976899" y="127000"/>
                      </a:cubicBezTo>
                      <a:cubicBezTo>
                        <a:pt x="1143101" y="163777"/>
                        <a:pt x="1316704" y="219075"/>
                        <a:pt x="1517393" y="266700"/>
                      </a:cubicBezTo>
                      <a:cubicBezTo>
                        <a:pt x="1718082" y="314325"/>
                        <a:pt x="2009124" y="378354"/>
                        <a:pt x="2181031" y="412750"/>
                      </a:cubicBezTo>
                      <a:cubicBezTo>
                        <a:pt x="2352938" y="447146"/>
                        <a:pt x="2416556" y="454554"/>
                        <a:pt x="2548837" y="473075"/>
                      </a:cubicBezTo>
                      <a:cubicBezTo>
                        <a:pt x="2681118" y="491596"/>
                        <a:pt x="2771131" y="520436"/>
                        <a:pt x="2974718" y="523875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91" name="Forme libre 52">
                <a:extLst>
                  <a:ext uri="{FF2B5EF4-FFF2-40B4-BE49-F238E27FC236}">
                    <a16:creationId xmlns:a16="http://schemas.microsoft.com/office/drawing/2014/main" id="{770DD5BD-97D3-C12F-7F83-E226086E6F24}"/>
                  </a:ext>
                </a:extLst>
              </p:cNvPr>
              <p:cNvSpPr/>
              <p:nvPr/>
            </p:nvSpPr>
            <p:spPr>
              <a:xfrm>
                <a:off x="3303096" y="2082798"/>
                <a:ext cx="1643078" cy="523876"/>
              </a:xfrm>
              <a:custGeom>
                <a:avLst/>
                <a:gdLst>
                  <a:gd name="connsiteX0" fmla="*/ 0 w 2990850"/>
                  <a:gd name="connsiteY0" fmla="*/ 0 h 514350"/>
                  <a:gd name="connsiteX1" fmla="*/ 1104900 w 2990850"/>
                  <a:gd name="connsiteY1" fmla="*/ 133350 h 514350"/>
                  <a:gd name="connsiteX2" fmla="*/ 1533525 w 2990850"/>
                  <a:gd name="connsiteY2" fmla="*/ 257175 h 514350"/>
                  <a:gd name="connsiteX3" fmla="*/ 2286000 w 2990850"/>
                  <a:gd name="connsiteY3" fmla="*/ 419100 h 514350"/>
                  <a:gd name="connsiteX4" fmla="*/ 2990850 w 2990850"/>
                  <a:gd name="connsiteY4" fmla="*/ 514350 h 514350"/>
                  <a:gd name="connsiteX0" fmla="*/ 0 w 2990850"/>
                  <a:gd name="connsiteY0" fmla="*/ 0 h 514350"/>
                  <a:gd name="connsiteX1" fmla="*/ 592248 w 2990850"/>
                  <a:gd name="connsiteY1" fmla="*/ 65088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1104900 w 2990850"/>
                  <a:gd name="connsiteY2" fmla="*/ 133350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286000 w 2990850"/>
                  <a:gd name="connsiteY4" fmla="*/ 419100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990850 w 2990850"/>
                  <a:gd name="connsiteY5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729514 w 2990850"/>
                  <a:gd name="connsiteY5" fmla="*/ 492125 h 514350"/>
                  <a:gd name="connsiteX6" fmla="*/ 2990850 w 2990850"/>
                  <a:gd name="connsiteY6" fmla="*/ 514350 h 514350"/>
                  <a:gd name="connsiteX0" fmla="*/ 0 w 2990850"/>
                  <a:gd name="connsiteY0" fmla="*/ 0 h 514350"/>
                  <a:gd name="connsiteX1" fmla="*/ 536313 w 2990850"/>
                  <a:gd name="connsiteY1" fmla="*/ 36513 h 514350"/>
                  <a:gd name="connsiteX2" fmla="*/ 993031 w 2990850"/>
                  <a:gd name="connsiteY2" fmla="*/ 117475 h 514350"/>
                  <a:gd name="connsiteX3" fmla="*/ 1533525 w 2990850"/>
                  <a:gd name="connsiteY3" fmla="*/ 257175 h 514350"/>
                  <a:gd name="connsiteX4" fmla="*/ 2197163 w 2990850"/>
                  <a:gd name="connsiteY4" fmla="*/ 403225 h 514350"/>
                  <a:gd name="connsiteX5" fmla="*/ 2564969 w 2990850"/>
                  <a:gd name="connsiteY5" fmla="*/ 463550 h 514350"/>
                  <a:gd name="connsiteX6" fmla="*/ 2990850 w 2990850"/>
                  <a:gd name="connsiteY6" fmla="*/ 514350 h 514350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251656 w 2974718"/>
                  <a:gd name="connsiteY1" fmla="*/ 6351 h 523875"/>
                  <a:gd name="connsiteX2" fmla="*/ 520181 w 2974718"/>
                  <a:gd name="connsiteY2" fmla="*/ 46038 h 523875"/>
                  <a:gd name="connsiteX3" fmla="*/ 976899 w 2974718"/>
                  <a:gd name="connsiteY3" fmla="*/ 127000 h 523875"/>
                  <a:gd name="connsiteX4" fmla="*/ 1517393 w 2974718"/>
                  <a:gd name="connsiteY4" fmla="*/ 266700 h 523875"/>
                  <a:gd name="connsiteX5" fmla="*/ 2181031 w 2974718"/>
                  <a:gd name="connsiteY5" fmla="*/ 412750 h 523875"/>
                  <a:gd name="connsiteX6" fmla="*/ 2548837 w 2974718"/>
                  <a:gd name="connsiteY6" fmla="*/ 47307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974718 w 2974718"/>
                  <a:gd name="connsiteY6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548837 w 2974718"/>
                  <a:gd name="connsiteY5" fmla="*/ 473075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  <a:gd name="connsiteX0" fmla="*/ 0 w 2974718"/>
                  <a:gd name="connsiteY0" fmla="*/ 0 h 523875"/>
                  <a:gd name="connsiteX1" fmla="*/ 520181 w 2974718"/>
                  <a:gd name="connsiteY1" fmla="*/ 46038 h 523875"/>
                  <a:gd name="connsiteX2" fmla="*/ 976899 w 2974718"/>
                  <a:gd name="connsiteY2" fmla="*/ 127000 h 523875"/>
                  <a:gd name="connsiteX3" fmla="*/ 1517393 w 2974718"/>
                  <a:gd name="connsiteY3" fmla="*/ 266700 h 523875"/>
                  <a:gd name="connsiteX4" fmla="*/ 2181031 w 2974718"/>
                  <a:gd name="connsiteY4" fmla="*/ 412750 h 523875"/>
                  <a:gd name="connsiteX5" fmla="*/ 2483295 w 2974718"/>
                  <a:gd name="connsiteY5" fmla="*/ 475456 h 523875"/>
                  <a:gd name="connsiteX6" fmla="*/ 2767700 w 2974718"/>
                  <a:gd name="connsiteY6" fmla="*/ 517535 h 523875"/>
                  <a:gd name="connsiteX7" fmla="*/ 2974718 w 2974718"/>
                  <a:gd name="connsiteY7" fmla="*/ 523875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74718" h="523875">
                    <a:moveTo>
                      <a:pt x="0" y="0"/>
                    </a:moveTo>
                    <a:cubicBezTo>
                      <a:pt x="108371" y="9591"/>
                      <a:pt x="357365" y="24871"/>
                      <a:pt x="520181" y="46038"/>
                    </a:cubicBezTo>
                    <a:cubicBezTo>
                      <a:pt x="682997" y="67205"/>
                      <a:pt x="810697" y="90223"/>
                      <a:pt x="976899" y="127000"/>
                    </a:cubicBezTo>
                    <a:cubicBezTo>
                      <a:pt x="1143101" y="163777"/>
                      <a:pt x="1316704" y="219075"/>
                      <a:pt x="1517393" y="266700"/>
                    </a:cubicBezTo>
                    <a:cubicBezTo>
                      <a:pt x="1718082" y="314325"/>
                      <a:pt x="2020047" y="377957"/>
                      <a:pt x="2181031" y="412750"/>
                    </a:cubicBezTo>
                    <a:cubicBezTo>
                      <a:pt x="2342015" y="447543"/>
                      <a:pt x="2377021" y="458786"/>
                      <a:pt x="2483295" y="475456"/>
                    </a:cubicBezTo>
                    <a:cubicBezTo>
                      <a:pt x="2563534" y="496626"/>
                      <a:pt x="2672898" y="503509"/>
                      <a:pt x="2767700" y="517535"/>
                    </a:cubicBezTo>
                    <a:cubicBezTo>
                      <a:pt x="2838680" y="526002"/>
                      <a:pt x="2948711" y="522025"/>
                      <a:pt x="2974718" y="523875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83" name="Groupe 82">
              <a:extLst>
                <a:ext uri="{FF2B5EF4-FFF2-40B4-BE49-F238E27FC236}">
                  <a16:creationId xmlns:a16="http://schemas.microsoft.com/office/drawing/2014/main" id="{C39CADFE-B0F7-3D7B-F1BF-B7C1F2CB3254}"/>
                </a:ext>
              </a:extLst>
            </p:cNvPr>
            <p:cNvGrpSpPr/>
            <p:nvPr/>
          </p:nvGrpSpPr>
          <p:grpSpPr>
            <a:xfrm>
              <a:off x="705167" y="1317969"/>
              <a:ext cx="746980" cy="416496"/>
              <a:chOff x="4752975" y="1304925"/>
              <a:chExt cx="2943225" cy="523875"/>
            </a:xfrm>
          </p:grpSpPr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0539E897-F889-1C04-91E0-9F2CD6335C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4588" y="1304925"/>
                <a:ext cx="0" cy="523875"/>
              </a:xfrm>
              <a:prstGeom prst="line">
                <a:avLst/>
              </a:prstGeom>
              <a:ln w="31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Connecteur droit 87">
                <a:extLst>
                  <a:ext uri="{FF2B5EF4-FFF2-40B4-BE49-F238E27FC236}">
                    <a16:creationId xmlns:a16="http://schemas.microsoft.com/office/drawing/2014/main" id="{518739DF-CB4F-AE82-49B6-2BA0638890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0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1CF835FE-A321-50D3-63BF-314E05DEFF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52975" y="1566863"/>
                <a:ext cx="2943225" cy="0"/>
              </a:xfrm>
              <a:prstGeom prst="line">
                <a:avLst/>
              </a:prstGeom>
              <a:ln w="3175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orme libre 60">
              <a:extLst>
                <a:ext uri="{FF2B5EF4-FFF2-40B4-BE49-F238E27FC236}">
                  <a16:creationId xmlns:a16="http://schemas.microsoft.com/office/drawing/2014/main" id="{8846D8C6-6DB2-4C85-CFB2-E95AF57C3889}"/>
                </a:ext>
              </a:extLst>
            </p:cNvPr>
            <p:cNvSpPr/>
            <p:nvPr/>
          </p:nvSpPr>
          <p:spPr>
            <a:xfrm flipV="1">
              <a:off x="1261090" y="1338398"/>
              <a:ext cx="186077" cy="396066"/>
            </a:xfrm>
            <a:custGeom>
              <a:avLst/>
              <a:gdLst>
                <a:gd name="connsiteX0" fmla="*/ 0 w 2990850"/>
                <a:gd name="connsiteY0" fmla="*/ 0 h 514350"/>
                <a:gd name="connsiteX1" fmla="*/ 1104900 w 2990850"/>
                <a:gd name="connsiteY1" fmla="*/ 133350 h 514350"/>
                <a:gd name="connsiteX2" fmla="*/ 1533525 w 2990850"/>
                <a:gd name="connsiteY2" fmla="*/ 257175 h 514350"/>
                <a:gd name="connsiteX3" fmla="*/ 2286000 w 2990850"/>
                <a:gd name="connsiteY3" fmla="*/ 419100 h 514350"/>
                <a:gd name="connsiteX4" fmla="*/ 2990850 w 2990850"/>
                <a:gd name="connsiteY4" fmla="*/ 514350 h 514350"/>
                <a:gd name="connsiteX0" fmla="*/ 0 w 2990850"/>
                <a:gd name="connsiteY0" fmla="*/ 0 h 514350"/>
                <a:gd name="connsiteX1" fmla="*/ 592248 w 2990850"/>
                <a:gd name="connsiteY1" fmla="*/ 65088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1104900 w 2990850"/>
                <a:gd name="connsiteY2" fmla="*/ 133350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286000 w 2990850"/>
                <a:gd name="connsiteY4" fmla="*/ 419100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990850 w 2990850"/>
                <a:gd name="connsiteY5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729514 w 2990850"/>
                <a:gd name="connsiteY5" fmla="*/ 492125 h 514350"/>
                <a:gd name="connsiteX6" fmla="*/ 2990850 w 2990850"/>
                <a:gd name="connsiteY6" fmla="*/ 514350 h 514350"/>
                <a:gd name="connsiteX0" fmla="*/ 0 w 2990850"/>
                <a:gd name="connsiteY0" fmla="*/ 0 h 514350"/>
                <a:gd name="connsiteX1" fmla="*/ 536313 w 2990850"/>
                <a:gd name="connsiteY1" fmla="*/ 36513 h 514350"/>
                <a:gd name="connsiteX2" fmla="*/ 993031 w 2990850"/>
                <a:gd name="connsiteY2" fmla="*/ 117475 h 514350"/>
                <a:gd name="connsiteX3" fmla="*/ 1533525 w 2990850"/>
                <a:gd name="connsiteY3" fmla="*/ 257175 h 514350"/>
                <a:gd name="connsiteX4" fmla="*/ 2197163 w 2990850"/>
                <a:gd name="connsiteY4" fmla="*/ 403225 h 514350"/>
                <a:gd name="connsiteX5" fmla="*/ 2564969 w 2990850"/>
                <a:gd name="connsiteY5" fmla="*/ 463550 h 514350"/>
                <a:gd name="connsiteX6" fmla="*/ 2990850 w 2990850"/>
                <a:gd name="connsiteY6" fmla="*/ 514350 h 514350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251656 w 2974718"/>
                <a:gd name="connsiteY1" fmla="*/ 6351 h 523875"/>
                <a:gd name="connsiteX2" fmla="*/ 520181 w 2974718"/>
                <a:gd name="connsiteY2" fmla="*/ 46038 h 523875"/>
                <a:gd name="connsiteX3" fmla="*/ 976899 w 2974718"/>
                <a:gd name="connsiteY3" fmla="*/ 127000 h 523875"/>
                <a:gd name="connsiteX4" fmla="*/ 1517393 w 2974718"/>
                <a:gd name="connsiteY4" fmla="*/ 266700 h 523875"/>
                <a:gd name="connsiteX5" fmla="*/ 2181031 w 2974718"/>
                <a:gd name="connsiteY5" fmla="*/ 412750 h 523875"/>
                <a:gd name="connsiteX6" fmla="*/ 2548837 w 2974718"/>
                <a:gd name="connsiteY6" fmla="*/ 473075 h 523875"/>
                <a:gd name="connsiteX7" fmla="*/ 2974718 w 2974718"/>
                <a:gd name="connsiteY7" fmla="*/ 523875 h 523875"/>
                <a:gd name="connsiteX0" fmla="*/ 0 w 2974718"/>
                <a:gd name="connsiteY0" fmla="*/ 0 h 523875"/>
                <a:gd name="connsiteX1" fmla="*/ 520181 w 2974718"/>
                <a:gd name="connsiteY1" fmla="*/ 46038 h 523875"/>
                <a:gd name="connsiteX2" fmla="*/ 976899 w 2974718"/>
                <a:gd name="connsiteY2" fmla="*/ 127000 h 523875"/>
                <a:gd name="connsiteX3" fmla="*/ 1517393 w 2974718"/>
                <a:gd name="connsiteY3" fmla="*/ 266700 h 523875"/>
                <a:gd name="connsiteX4" fmla="*/ 2181031 w 2974718"/>
                <a:gd name="connsiteY4" fmla="*/ 412750 h 523875"/>
                <a:gd name="connsiteX5" fmla="*/ 2548837 w 2974718"/>
                <a:gd name="connsiteY5" fmla="*/ 473075 h 523875"/>
                <a:gd name="connsiteX6" fmla="*/ 2974718 w 2974718"/>
                <a:gd name="connsiteY6" fmla="*/ 52387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4718" h="523875">
                  <a:moveTo>
                    <a:pt x="0" y="0"/>
                  </a:moveTo>
                  <a:cubicBezTo>
                    <a:pt x="108371" y="9591"/>
                    <a:pt x="357365" y="24871"/>
                    <a:pt x="520181" y="46038"/>
                  </a:cubicBezTo>
                  <a:cubicBezTo>
                    <a:pt x="682997" y="67205"/>
                    <a:pt x="810697" y="90223"/>
                    <a:pt x="976899" y="127000"/>
                  </a:cubicBezTo>
                  <a:cubicBezTo>
                    <a:pt x="1143101" y="163777"/>
                    <a:pt x="1316704" y="219075"/>
                    <a:pt x="1517393" y="266700"/>
                  </a:cubicBezTo>
                  <a:cubicBezTo>
                    <a:pt x="1718082" y="314325"/>
                    <a:pt x="2009124" y="378354"/>
                    <a:pt x="2181031" y="412750"/>
                  </a:cubicBezTo>
                  <a:cubicBezTo>
                    <a:pt x="2352938" y="447146"/>
                    <a:pt x="2416556" y="454554"/>
                    <a:pt x="2548837" y="473075"/>
                  </a:cubicBezTo>
                  <a:cubicBezTo>
                    <a:pt x="2681118" y="491596"/>
                    <a:pt x="2838673" y="522817"/>
                    <a:pt x="2974718" y="523875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74E95ECC-76EB-4CC3-A9F3-D1751FB34DD5}"/>
                </a:ext>
              </a:extLst>
            </p:cNvPr>
            <p:cNvSpPr/>
            <p:nvPr/>
          </p:nvSpPr>
          <p:spPr>
            <a:xfrm>
              <a:off x="975247" y="1387163"/>
              <a:ext cx="76200" cy="7037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9F0EB655-46B5-D02C-DFAE-C93E7377A3EC}"/>
                </a:ext>
              </a:extLst>
            </p:cNvPr>
            <p:cNvSpPr/>
            <p:nvPr/>
          </p:nvSpPr>
          <p:spPr>
            <a:xfrm>
              <a:off x="712970" y="1336458"/>
              <a:ext cx="76200" cy="703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00B0F0"/>
                </a:solidFill>
              </a:endParaRPr>
            </a:p>
          </p:txBody>
        </p:sp>
      </p:grp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BDC50E5C-D9C7-5371-E19A-9A9E4EAE03FA}"/>
              </a:ext>
            </a:extLst>
          </p:cNvPr>
          <p:cNvCxnSpPr>
            <a:cxnSpLocks/>
          </p:cNvCxnSpPr>
          <p:nvPr/>
        </p:nvCxnSpPr>
        <p:spPr>
          <a:xfrm flipH="1">
            <a:off x="6678167" y="3439398"/>
            <a:ext cx="2713452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421B55FC-1D1B-AC71-EA5F-6E1747D3DD53}"/>
                  </a:ext>
                </a:extLst>
              </p:cNvPr>
              <p:cNvSpPr txBox="1"/>
              <p:nvPr/>
            </p:nvSpPr>
            <p:spPr>
              <a:xfrm>
                <a:off x="9296713" y="3419983"/>
                <a:ext cx="3593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421B55FC-1D1B-AC71-EA5F-6E1747D3D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713" y="3419983"/>
                <a:ext cx="359394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96614D98-270A-0095-107B-1ACCB37995FF}"/>
                  </a:ext>
                </a:extLst>
              </p:cNvPr>
              <p:cNvSpPr txBox="1"/>
              <p:nvPr/>
            </p:nvSpPr>
            <p:spPr>
              <a:xfrm>
                <a:off x="7814833" y="3377077"/>
                <a:ext cx="4401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6" name="ZoneTexte 95">
                <a:extLst>
                  <a:ext uri="{FF2B5EF4-FFF2-40B4-BE49-F238E27FC236}">
                    <a16:creationId xmlns:a16="http://schemas.microsoft.com/office/drawing/2014/main" id="{96614D98-270A-0095-107B-1ACCB3799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4833" y="3377077"/>
                <a:ext cx="44012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C0CCD5C6-7E51-5DB2-ACAC-4ED70ABE4411}"/>
                  </a:ext>
                </a:extLst>
              </p:cNvPr>
              <p:cNvSpPr txBox="1"/>
              <p:nvPr/>
            </p:nvSpPr>
            <p:spPr>
              <a:xfrm>
                <a:off x="6783559" y="3387853"/>
                <a:ext cx="4577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7" name="ZoneTexte 96">
                <a:extLst>
                  <a:ext uri="{FF2B5EF4-FFF2-40B4-BE49-F238E27FC236}">
                    <a16:creationId xmlns:a16="http://schemas.microsoft.com/office/drawing/2014/main" id="{C0CCD5C6-7E51-5DB2-ACAC-4ED70ABE4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559" y="3387853"/>
                <a:ext cx="457753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8FEEFF22-F727-F457-9DC5-20D9EAFE47D3}"/>
                  </a:ext>
                </a:extLst>
              </p:cNvPr>
              <p:cNvSpPr txBox="1"/>
              <p:nvPr/>
            </p:nvSpPr>
            <p:spPr>
              <a:xfrm>
                <a:off x="6488391" y="3397640"/>
                <a:ext cx="3593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8FEEFF22-F727-F457-9DC5-20D9EAFE4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391" y="3397640"/>
                <a:ext cx="35939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5FF86DE8-3099-9896-78DE-41439527897C}"/>
              </a:ext>
            </a:extLst>
          </p:cNvPr>
          <p:cNvCxnSpPr/>
          <p:nvPr/>
        </p:nvCxnSpPr>
        <p:spPr>
          <a:xfrm>
            <a:off x="6941295" y="3356772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112">
            <a:extLst>
              <a:ext uri="{FF2B5EF4-FFF2-40B4-BE49-F238E27FC236}">
                <a16:creationId xmlns:a16="http://schemas.microsoft.com/office/drawing/2014/main" id="{56403D7A-2F64-E884-5090-CFEC57F417E5}"/>
              </a:ext>
            </a:extLst>
          </p:cNvPr>
          <p:cNvCxnSpPr>
            <a:cxnSpLocks/>
          </p:cNvCxnSpPr>
          <p:nvPr/>
        </p:nvCxnSpPr>
        <p:spPr>
          <a:xfrm>
            <a:off x="7937176" y="3356772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>
            <a:extLst>
              <a:ext uri="{FF2B5EF4-FFF2-40B4-BE49-F238E27FC236}">
                <a16:creationId xmlns:a16="http://schemas.microsoft.com/office/drawing/2014/main" id="{881A7A83-C4B4-5F78-EBFC-EEE3DB0E0F91}"/>
              </a:ext>
            </a:extLst>
          </p:cNvPr>
          <p:cNvCxnSpPr/>
          <p:nvPr/>
        </p:nvCxnSpPr>
        <p:spPr>
          <a:xfrm>
            <a:off x="9374982" y="3350816"/>
            <a:ext cx="0" cy="137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ZoneTexte 114">
            <a:extLst>
              <a:ext uri="{FF2B5EF4-FFF2-40B4-BE49-F238E27FC236}">
                <a16:creationId xmlns:a16="http://schemas.microsoft.com/office/drawing/2014/main" id="{F5CD3C96-381F-3ED6-A5FB-AF08804D7076}"/>
              </a:ext>
            </a:extLst>
          </p:cNvPr>
          <p:cNvSpPr txBox="1"/>
          <p:nvPr/>
        </p:nvSpPr>
        <p:spPr>
          <a:xfrm>
            <a:off x="7049489" y="2532894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</a:t>
            </a:r>
          </a:p>
        </p:txBody>
      </p:sp>
      <p:sp>
        <p:nvSpPr>
          <p:cNvPr id="116" name="ZoneTexte 115">
            <a:extLst>
              <a:ext uri="{FF2B5EF4-FFF2-40B4-BE49-F238E27FC236}">
                <a16:creationId xmlns:a16="http://schemas.microsoft.com/office/drawing/2014/main" id="{E23321DC-BA6A-B1B2-475A-CA92CFDD7618}"/>
              </a:ext>
            </a:extLst>
          </p:cNvPr>
          <p:cNvSpPr txBox="1"/>
          <p:nvPr/>
        </p:nvSpPr>
        <p:spPr>
          <a:xfrm>
            <a:off x="7719517" y="2604631"/>
            <a:ext cx="397013" cy="381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8AFB3-1FD6-D37A-B269-A0F49A2BC351}"/>
              </a:ext>
            </a:extLst>
          </p:cNvPr>
          <p:cNvSpPr/>
          <p:nvPr/>
        </p:nvSpPr>
        <p:spPr>
          <a:xfrm>
            <a:off x="7719517" y="2604630"/>
            <a:ext cx="381430" cy="824370"/>
          </a:xfrm>
          <a:prstGeom prst="rect">
            <a:avLst/>
          </a:prstGeom>
          <a:solidFill>
            <a:srgbClr val="FFC000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553D5017-8294-B406-FEFA-8CE370AD2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4" r="37785"/>
          <a:stretch/>
        </p:blipFill>
        <p:spPr>
          <a:xfrm>
            <a:off x="2295253" y="218130"/>
            <a:ext cx="3101885" cy="4250486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C76BC0B-C5A5-301D-612D-0C2FF390CFDB}"/>
              </a:ext>
            </a:extLst>
          </p:cNvPr>
          <p:cNvCxnSpPr/>
          <p:nvPr/>
        </p:nvCxnSpPr>
        <p:spPr>
          <a:xfrm>
            <a:off x="3741575" y="2804014"/>
            <a:ext cx="55050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CB22E570-20FC-C6FB-5721-1A9A073D5638}"/>
              </a:ext>
            </a:extLst>
          </p:cNvPr>
          <p:cNvCxnSpPr/>
          <p:nvPr/>
        </p:nvCxnSpPr>
        <p:spPr>
          <a:xfrm>
            <a:off x="7634979" y="2532894"/>
            <a:ext cx="550506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395C0C-7527-4212-0DD9-B4585E9C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151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5DCF823-0801-277E-521F-C96250EE3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470"/>
            <a:ext cx="12192000" cy="4665059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F9151B7-218E-A8CB-6548-5C19B240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670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588D80C8-197D-0B74-5311-13CA11AD4E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62" y="1069169"/>
            <a:ext cx="1589628" cy="167140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57323" y="760684"/>
            <a:ext cx="6096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1 :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pressure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inside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41940" y="2936590"/>
            <a:ext cx="1959934" cy="1118804"/>
          </a:xfrm>
          <a:prstGeom prst="rect">
            <a:avLst/>
          </a:prstGeom>
        </p:spPr>
      </p:pic>
      <p:sp>
        <p:nvSpPr>
          <p:cNvPr id="42" name="ZoneTexte 41"/>
          <p:cNvSpPr txBox="1"/>
          <p:nvPr/>
        </p:nvSpPr>
        <p:spPr>
          <a:xfrm>
            <a:off x="457323" y="3816321"/>
            <a:ext cx="54923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2 :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ZoneTexte 42"/>
              <p:cNvSpPr txBox="1"/>
              <p:nvPr/>
            </p:nvSpPr>
            <p:spPr bwMode="auto">
              <a:xfrm>
                <a:off x="1994542" y="4385464"/>
                <a:ext cx="4069969" cy="724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𝐺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𝛿𝜌</m:t>
                              </m:r>
                              <m:d>
                                <m:dPr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p>
                                        <m:sSup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acc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p>
                                        <m:sSupPr>
                                          <m:ctrlP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fr-FR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acc>
                                  <m: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</m:den>
                          </m:f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  <m:d>
                            <m:d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fr-FR" sz="16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</m:d>
                        </m:e>
                      </m:nary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43" name="ZoneTexte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94542" y="4385464"/>
                <a:ext cx="4069969" cy="72423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/>
              <p:cNvSpPr txBox="1"/>
              <p:nvPr/>
            </p:nvSpPr>
            <p:spPr bwMode="auto">
              <a:xfrm>
                <a:off x="525180" y="4557905"/>
                <a:ext cx="1235082" cy="497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𝛿𝜌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180" y="4557905"/>
                <a:ext cx="1235082" cy="497765"/>
              </a:xfrm>
              <a:prstGeom prst="rect">
                <a:avLst/>
              </a:prstGeom>
              <a:blipFill>
                <a:blip r:embed="rId12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ZoneTexte 44"/>
          <p:cNvSpPr txBox="1"/>
          <p:nvPr/>
        </p:nvSpPr>
        <p:spPr>
          <a:xfrm>
            <a:off x="457323" y="5166950"/>
            <a:ext cx="5987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3 :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fr-F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ZoneTexte 46"/>
              <p:cNvSpPr txBox="1"/>
              <p:nvPr/>
            </p:nvSpPr>
            <p:spPr bwMode="auto">
              <a:xfrm>
                <a:off x="525180" y="5933506"/>
                <a:ext cx="2146998" cy="335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d>
                        <m:d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r>
                        <a:rPr lang="fr-FR" sz="1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m:rPr>
                          <m:sty m:val="p"/>
                        </m:rPr>
                        <a:rPr lang="fr-FR" sz="14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47" name="ZoneText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180" y="5933506"/>
                <a:ext cx="2146998" cy="335285"/>
              </a:xfrm>
              <a:prstGeom prst="rect">
                <a:avLst/>
              </a:prstGeom>
              <a:blipFill>
                <a:blip r:embed="rId13"/>
                <a:stretch>
                  <a:fillRect t="-1818" b="-72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Image 4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9467" y="2936907"/>
            <a:ext cx="2253153" cy="1106233"/>
          </a:xfrm>
          <a:prstGeom prst="rect">
            <a:avLst/>
          </a:prstGeom>
        </p:spPr>
      </p:pic>
      <p:pic>
        <p:nvPicPr>
          <p:cNvPr id="50" name="Image 49" descr="Une image contenant obscurité, noir, nuit, capture d’écran&#10;&#10;Le contenu généré par l’IA peut être incorrect.">
            <a:extLst>
              <a:ext uri="{FF2B5EF4-FFF2-40B4-BE49-F238E27FC236}">
                <a16:creationId xmlns:a16="http://schemas.microsoft.com/office/drawing/2014/main" id="{5FD04358-433E-9DF6-7C0A-2F0629542D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794" y="1069169"/>
            <a:ext cx="2503752" cy="1667749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16"/>
          <a:stretch/>
        </p:blipFill>
        <p:spPr bwMode="auto">
          <a:xfrm>
            <a:off x="7149888" y="4489644"/>
            <a:ext cx="2026179" cy="1060459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00089" y="4595965"/>
            <a:ext cx="2691911" cy="847819"/>
          </a:xfrm>
          <a:prstGeom prst="rect">
            <a:avLst/>
          </a:prstGeom>
        </p:spPr>
      </p:pic>
      <p:pic>
        <p:nvPicPr>
          <p:cNvPr id="54" name="Image 53" descr="Une image contenant texte, ligne, Tracé, diagramme&#10;&#10;Le contenu généré par l’IA peut être incorrect.">
            <a:extLst>
              <a:ext uri="{FF2B5EF4-FFF2-40B4-BE49-F238E27FC236}">
                <a16:creationId xmlns:a16="http://schemas.microsoft.com/office/drawing/2014/main" id="{F9054BA2-2273-E521-9962-DDC169EA94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85484" y="5632660"/>
            <a:ext cx="2241711" cy="980864"/>
          </a:xfrm>
          <a:prstGeom prst="rect">
            <a:avLst/>
          </a:prstGeom>
        </p:spPr>
      </p:pic>
      <p:sp>
        <p:nvSpPr>
          <p:cNvPr id="58" name="ZoneTexte 57"/>
          <p:cNvSpPr txBox="1"/>
          <p:nvPr/>
        </p:nvSpPr>
        <p:spPr>
          <a:xfrm>
            <a:off x="569897" y="4338801"/>
            <a:ext cx="2034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593794" y="5697491"/>
            <a:ext cx="2034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Gravity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7529857" y="748790"/>
            <a:ext cx="1834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Virgo</a:t>
            </a:r>
            <a:r>
              <a:rPr lang="fr-FR" b="1" dirty="0"/>
              <a:t> - NEB</a:t>
            </a:r>
          </a:p>
        </p:txBody>
      </p:sp>
      <p:sp>
        <p:nvSpPr>
          <p:cNvPr id="61" name="ZoneTexte 60"/>
          <p:cNvSpPr txBox="1"/>
          <p:nvPr/>
        </p:nvSpPr>
        <p:spPr>
          <a:xfrm>
            <a:off x="9819268" y="717311"/>
            <a:ext cx="2696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ET- end </a:t>
            </a:r>
            <a:r>
              <a:rPr lang="fr-FR" b="1" dirty="0" err="1"/>
              <a:t>cavern</a:t>
            </a:r>
            <a:endParaRPr lang="fr-FR" b="1" dirty="0"/>
          </a:p>
        </p:txBody>
      </p:sp>
      <p:cxnSp>
        <p:nvCxnSpPr>
          <p:cNvPr id="63" name="Connecteur droit 62"/>
          <p:cNvCxnSpPr/>
          <p:nvPr/>
        </p:nvCxnSpPr>
        <p:spPr>
          <a:xfrm>
            <a:off x="6858000" y="765241"/>
            <a:ext cx="76200" cy="5355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9400660" y="742479"/>
            <a:ext cx="76200" cy="5355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5" name="Image 64"/>
          <p:cNvPicPr>
            <a:picLocks noChangeAspect="1"/>
          </p:cNvPicPr>
          <p:nvPr/>
        </p:nvPicPr>
        <p:blipFill>
          <a:blip r:embed="rId19"/>
          <a:stretch/>
        </p:blipFill>
        <p:spPr bwMode="auto">
          <a:xfrm>
            <a:off x="7238027" y="5694147"/>
            <a:ext cx="1927214" cy="847716"/>
          </a:xfrm>
          <a:prstGeom prst="rect">
            <a:avLst/>
          </a:prstGeom>
        </p:spPr>
      </p:pic>
      <p:sp>
        <p:nvSpPr>
          <p:cNvPr id="67" name="ZoneTexte 66"/>
          <p:cNvSpPr txBox="1"/>
          <p:nvPr/>
        </p:nvSpPr>
        <p:spPr>
          <a:xfrm>
            <a:off x="2364129" y="4356411"/>
            <a:ext cx="2034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894B76-8FF6-052B-C9B7-847B4C8D4A3A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Estimation of the NN of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992631" y="1799658"/>
            <a:ext cx="2034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Objet 5"/>
              <p:cNvSpPr txBox="1"/>
              <p:nvPr/>
            </p:nvSpPr>
            <p:spPr bwMode="auto">
              <a:xfrm>
                <a:off x="2103881" y="3058185"/>
                <a:ext cx="2566309" cy="7000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fr-FR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fr-FR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fr-FR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b>
                                <m:sSubPr>
                                  <m:ctrlPr>
                                    <a:rPr lang="fr-FR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fr-FR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fr-FR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f>
                                <m:fPr>
                                  <m:ctrlPr>
                                    <a:rPr lang="fr-FR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fr-F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fr-F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fr-F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ctrlPr>
                                    <a:rPr lang="fr-FR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fr-F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fr-F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fr-FR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fr-F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fr-FR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fr-FR" sz="1400" i="1">
                                              <a:solidFill>
                                                <a:srgbClr val="0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fr-F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nary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18" name="Objet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3881" y="3058185"/>
                <a:ext cx="2566309" cy="700087"/>
              </a:xfrm>
              <a:prstGeom prst="rect">
                <a:avLst/>
              </a:prstGeom>
              <a:blipFill>
                <a:blip r:embed="rId20"/>
                <a:stretch>
                  <a:fillRect t="-101739" b="-1339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569599"/>
              </p:ext>
            </p:extLst>
          </p:nvPr>
        </p:nvGraphicFramePr>
        <p:xfrm>
          <a:off x="2146294" y="1342110"/>
          <a:ext cx="1527117" cy="389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21" imgW="1346040" imgH="342720" progId="Equation.3">
                  <p:embed/>
                </p:oleObj>
              </mc:Choice>
              <mc:Fallback>
                <p:oleObj name="Équation" r:id="rId21" imgW="1346040" imgH="342720" progId="Equation.3">
                  <p:embed/>
                  <p:pic>
                    <p:nvPicPr>
                      <p:cNvPr id="12" name="Obje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6294" y="1342110"/>
                        <a:ext cx="1527117" cy="389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Connecteur droit 20"/>
          <p:cNvCxnSpPr/>
          <p:nvPr/>
        </p:nvCxnSpPr>
        <p:spPr>
          <a:xfrm flipV="1">
            <a:off x="2938550" y="1665565"/>
            <a:ext cx="0" cy="483706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2319571" y="2506093"/>
            <a:ext cx="1" cy="499692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2104517" y="1099238"/>
            <a:ext cx="20346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Point sources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257994" y="2481136"/>
            <a:ext cx="1325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modes of the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rigid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Connecteur droit 25"/>
          <p:cNvCxnSpPr/>
          <p:nvPr/>
        </p:nvCxnSpPr>
        <p:spPr>
          <a:xfrm>
            <a:off x="3506707" y="2915311"/>
            <a:ext cx="0" cy="180947"/>
          </a:xfrm>
          <a:prstGeom prst="line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62D4578-2687-DC75-47D3-32DE0A827523}"/>
                  </a:ext>
                </a:extLst>
              </p:cNvPr>
              <p:cNvSpPr txBox="1"/>
              <p:nvPr/>
            </p:nvSpPr>
            <p:spPr>
              <a:xfrm>
                <a:off x="992631" y="1978538"/>
                <a:ext cx="2742995" cy="660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fr-FR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fr-FR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/>
                        <m:e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fr-FR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fr-FR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fr-FR" b="0" i="1" dirty="0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662D4578-2687-DC75-47D3-32DE0A827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631" y="1978538"/>
                <a:ext cx="2742995" cy="660309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1428BE2F-BE62-98A2-1137-A4C2B595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40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7" grpId="0"/>
      <p:bldP spid="58" grpId="0"/>
      <p:bldP spid="59" grpId="0"/>
      <p:bldP spid="60" grpId="0"/>
      <p:bldP spid="61" grpId="0"/>
      <p:bldP spid="67" grpId="0"/>
      <p:bldP spid="18" grpId="0"/>
      <p:bldP spid="24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7e0e0ffbaa_0_383"/>
          <p:cNvSpPr txBox="1"/>
          <p:nvPr/>
        </p:nvSpPr>
        <p:spPr>
          <a:xfrm>
            <a:off x="0" y="320400"/>
            <a:ext cx="12192000" cy="5232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Room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acoustic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characteristics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(TR60, 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kumimoji="0" lang="fr-FR" sz="2200" b="1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α)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833789" y="935375"/>
            <a:ext cx="11282174" cy="3353946"/>
            <a:chOff x="833789" y="935375"/>
            <a:chExt cx="11282174" cy="3353946"/>
          </a:xfrm>
        </p:grpSpPr>
        <p:sp>
          <p:nvSpPr>
            <p:cNvPr id="183" name="Google Shape;183;g27e0e0ffbaa_0_383"/>
            <p:cNvSpPr txBox="1"/>
            <p:nvPr/>
          </p:nvSpPr>
          <p:spPr>
            <a:xfrm>
              <a:off x="1140679" y="3207576"/>
              <a:ext cx="2428500" cy="27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North</a:t>
              </a: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End Building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186" name="Google Shape;186;g27e0e0ffbaa_0_38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33789" y="1017072"/>
              <a:ext cx="3042280" cy="22816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" name="Groupe 1"/>
            <p:cNvGrpSpPr/>
            <p:nvPr/>
          </p:nvGrpSpPr>
          <p:grpSpPr>
            <a:xfrm>
              <a:off x="4427477" y="935375"/>
              <a:ext cx="3416431" cy="3353946"/>
              <a:chOff x="4622788" y="935375"/>
              <a:chExt cx="3416431" cy="3353946"/>
            </a:xfrm>
          </p:grpSpPr>
          <p:pic>
            <p:nvPicPr>
              <p:cNvPr id="169" name="Google Shape;169;g27e0e0ffbaa_0_383"/>
              <p:cNvPicPr preferRelativeResize="0"/>
              <p:nvPr/>
            </p:nvPicPr>
            <p:blipFill rotWithShape="1">
              <a:blip r:embed="rId4">
                <a:alphaModFix/>
              </a:blip>
              <a:srcRect l="1814" t="52075" r="25889" b="5438"/>
              <a:stretch/>
            </p:blipFill>
            <p:spPr>
              <a:xfrm>
                <a:off x="4622788" y="1956439"/>
                <a:ext cx="3139773" cy="135346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0" name="Google Shape;170;g27e0e0ffbaa_0_383"/>
              <p:cNvPicPr preferRelativeResize="0"/>
              <p:nvPr/>
            </p:nvPicPr>
            <p:blipFill rotWithShape="1">
              <a:blip r:embed="rId5">
                <a:alphaModFix/>
              </a:blip>
              <a:srcRect l="8026" t="36851" r="12665" b="32155"/>
              <a:stretch/>
            </p:blipFill>
            <p:spPr>
              <a:xfrm>
                <a:off x="4664364" y="935375"/>
                <a:ext cx="3181174" cy="88515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1" name="Google Shape;171;g27e0e0ffbaa_0_383"/>
              <p:cNvSpPr txBox="1"/>
              <p:nvPr/>
            </p:nvSpPr>
            <p:spPr>
              <a:xfrm>
                <a:off x="6232345" y="961879"/>
                <a:ext cx="1038600" cy="795000"/>
              </a:xfrm>
              <a:prstGeom prst="rect">
                <a:avLst/>
              </a:prstGeom>
              <a:solidFill>
                <a:srgbClr val="CD2929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g27e0e0ffbaa_0_383"/>
              <p:cNvSpPr txBox="1"/>
              <p:nvPr/>
            </p:nvSpPr>
            <p:spPr>
              <a:xfrm>
                <a:off x="6175989" y="2127898"/>
                <a:ext cx="1038600" cy="874500"/>
              </a:xfrm>
              <a:prstGeom prst="rect">
                <a:avLst/>
              </a:prstGeom>
              <a:solidFill>
                <a:srgbClr val="CD2929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g27e0e0ffbaa_0_383"/>
              <p:cNvSpPr/>
              <p:nvPr/>
            </p:nvSpPr>
            <p:spPr>
              <a:xfrm>
                <a:off x="6101706" y="1140976"/>
                <a:ext cx="126900" cy="457800"/>
              </a:xfrm>
              <a:prstGeom prst="rect">
                <a:avLst/>
              </a:prstGeom>
              <a:solidFill>
                <a:srgbClr val="6BBF17">
                  <a:alpha val="49800"/>
                </a:srgb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g27e0e0ffbaa_0_383"/>
              <p:cNvSpPr/>
              <p:nvPr/>
            </p:nvSpPr>
            <p:spPr>
              <a:xfrm>
                <a:off x="6048696" y="2737470"/>
                <a:ext cx="126900" cy="265200"/>
              </a:xfrm>
              <a:prstGeom prst="rect">
                <a:avLst/>
              </a:prstGeom>
              <a:solidFill>
                <a:srgbClr val="6BBF17">
                  <a:alpha val="49800"/>
                </a:srgb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g27e0e0ffbaa_0_383"/>
              <p:cNvSpPr/>
              <p:nvPr/>
            </p:nvSpPr>
            <p:spPr>
              <a:xfrm>
                <a:off x="5799589" y="1046682"/>
                <a:ext cx="301800" cy="307200"/>
              </a:xfrm>
              <a:prstGeom prst="rect">
                <a:avLst/>
              </a:prstGeom>
              <a:solidFill>
                <a:srgbClr val="1F2ED2">
                  <a:alpha val="49800"/>
                </a:srgb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g27e0e0ffbaa_0_383"/>
              <p:cNvSpPr/>
              <p:nvPr/>
            </p:nvSpPr>
            <p:spPr>
              <a:xfrm>
                <a:off x="5709337" y="2726863"/>
                <a:ext cx="351900" cy="265200"/>
              </a:xfrm>
              <a:prstGeom prst="rect">
                <a:avLst/>
              </a:prstGeom>
              <a:solidFill>
                <a:srgbClr val="1F2ED2">
                  <a:alpha val="49800"/>
                </a:srgbClr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g27e0e0ffbaa_0_383"/>
              <p:cNvSpPr/>
              <p:nvPr/>
            </p:nvSpPr>
            <p:spPr>
              <a:xfrm>
                <a:off x="7453302" y="1301089"/>
                <a:ext cx="503400" cy="795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g27e0e0ffbaa_0_383"/>
              <p:cNvSpPr/>
              <p:nvPr/>
            </p:nvSpPr>
            <p:spPr>
              <a:xfrm>
                <a:off x="7318624" y="2907176"/>
                <a:ext cx="503400" cy="79500"/>
              </a:xfrm>
              <a:prstGeom prst="rightArrow">
                <a:avLst>
                  <a:gd name="adj1" fmla="val 50000"/>
                  <a:gd name="adj2" fmla="val 50000"/>
                </a:avLst>
              </a:prstGeom>
              <a:solidFill>
                <a:srgbClr val="FF0000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g27e0e0ffbaa_0_383"/>
              <p:cNvSpPr/>
              <p:nvPr/>
            </p:nvSpPr>
            <p:spPr>
              <a:xfrm>
                <a:off x="6815304" y="1577349"/>
                <a:ext cx="85500" cy="795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g27e0e0ffbaa_0_383"/>
              <p:cNvSpPr/>
              <p:nvPr/>
            </p:nvSpPr>
            <p:spPr>
              <a:xfrm>
                <a:off x="6820594" y="2525421"/>
                <a:ext cx="85500" cy="79500"/>
              </a:xfrm>
              <a:prstGeom prst="ellipse">
                <a:avLst/>
              </a:prstGeom>
              <a:solidFill>
                <a:srgbClr val="0000F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g27e0e0ffbaa_0_383"/>
              <p:cNvSpPr txBox="1"/>
              <p:nvPr/>
            </p:nvSpPr>
            <p:spPr>
              <a:xfrm>
                <a:off x="7270855" y="1140976"/>
                <a:ext cx="150900" cy="457800"/>
              </a:xfrm>
              <a:prstGeom prst="rect">
                <a:avLst/>
              </a:prstGeom>
              <a:solidFill>
                <a:srgbClr val="CD2929">
                  <a:alpha val="36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g27e0e0ffbaa_0_383"/>
              <p:cNvSpPr/>
              <p:nvPr/>
            </p:nvSpPr>
            <p:spPr>
              <a:xfrm>
                <a:off x="4681319" y="961879"/>
                <a:ext cx="3357900" cy="2348100"/>
              </a:xfrm>
              <a:prstGeom prst="rect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91" name="Google Shape;191;g27e0e0ffbaa_0_383"/>
              <p:cNvCxnSpPr/>
              <p:nvPr/>
            </p:nvCxnSpPr>
            <p:spPr>
              <a:xfrm rot="10800000">
                <a:off x="5867288" y="3092913"/>
                <a:ext cx="0" cy="3780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F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92" name="Google Shape;192;g27e0e0ffbaa_0_383"/>
              <p:cNvSpPr txBox="1"/>
              <p:nvPr/>
            </p:nvSpPr>
            <p:spPr>
              <a:xfrm>
                <a:off x="5517638" y="3375513"/>
                <a:ext cx="699300" cy="50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AHU room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cxnSp>
            <p:nvCxnSpPr>
              <p:cNvPr id="196" name="Google Shape;196;g27e0e0ffbaa_0_383"/>
              <p:cNvCxnSpPr>
                <a:stCxn id="197" idx="0"/>
              </p:cNvCxnSpPr>
              <p:nvPr/>
            </p:nvCxnSpPr>
            <p:spPr>
              <a:xfrm rot="10800000">
                <a:off x="6112150" y="3092921"/>
                <a:ext cx="0" cy="831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6AA84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97" name="Google Shape;197;g27e0e0ffbaa_0_383"/>
              <p:cNvSpPr txBox="1"/>
              <p:nvPr/>
            </p:nvSpPr>
            <p:spPr>
              <a:xfrm>
                <a:off x="5762500" y="3924221"/>
                <a:ext cx="699300" cy="36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SAS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cxnSp>
            <p:nvCxnSpPr>
              <p:cNvPr id="198" name="Google Shape;198;g27e0e0ffbaa_0_383"/>
              <p:cNvCxnSpPr/>
              <p:nvPr/>
            </p:nvCxnSpPr>
            <p:spPr>
              <a:xfrm rot="10800000">
                <a:off x="6697725" y="3060813"/>
                <a:ext cx="0" cy="5487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99" name="Google Shape;199;g27e0e0ffbaa_0_383"/>
              <p:cNvSpPr txBox="1"/>
              <p:nvPr/>
            </p:nvSpPr>
            <p:spPr>
              <a:xfrm>
                <a:off x="6228600" y="3531475"/>
                <a:ext cx="1611000" cy="36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Experimental</a:t>
                </a:r>
                <a:r>
                  <a:rPr kumimoji="0" lang="fr-FR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area</a:t>
                </a: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4" name="Groupe 3"/>
            <p:cNvGrpSpPr/>
            <p:nvPr/>
          </p:nvGrpSpPr>
          <p:grpSpPr>
            <a:xfrm>
              <a:off x="8017745" y="974363"/>
              <a:ext cx="4098218" cy="3042257"/>
              <a:chOff x="8106525" y="1009875"/>
              <a:chExt cx="4098218" cy="3042257"/>
            </a:xfrm>
          </p:grpSpPr>
          <p:pic>
            <p:nvPicPr>
              <p:cNvPr id="166" name="Google Shape;166;g27e0e0ffbaa_0_38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9440831" y="1030062"/>
                <a:ext cx="2763912" cy="276392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7" name="Google Shape;187;g27e0e0ffbaa_0_383"/>
              <p:cNvSpPr txBox="1"/>
              <p:nvPr/>
            </p:nvSpPr>
            <p:spPr>
              <a:xfrm>
                <a:off x="8623006" y="3546932"/>
                <a:ext cx="3562920" cy="50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Simplified</a:t>
                </a:r>
                <a:r>
                  <a: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fr-FR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geometry</a:t>
                </a:r>
                <a:r>
                  <a: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of the </a:t>
                </a:r>
                <a:r>
                  <a:rPr kumimoji="0" lang="fr-FR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experimental</a:t>
                </a:r>
                <a:r>
                  <a: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area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1" name="Google Shape;201;g27e0e0ffbaa_0_383"/>
              <p:cNvSpPr txBox="1"/>
              <p:nvPr/>
            </p:nvSpPr>
            <p:spPr>
              <a:xfrm>
                <a:off x="8657425" y="1009875"/>
                <a:ext cx="1331100" cy="27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Concrete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2" name="Google Shape;202;g27e0e0ffbaa_0_383"/>
              <p:cNvSpPr txBox="1"/>
              <p:nvPr/>
            </p:nvSpPr>
            <p:spPr>
              <a:xfrm>
                <a:off x="8377875" y="3111913"/>
                <a:ext cx="1331100" cy="27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Concrete</a:t>
                </a:r>
                <a:r>
                  <a: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+ </a:t>
                </a:r>
                <a:r>
                  <a:rPr kumimoji="0" lang="fr-FR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resin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03" name="Google Shape;203;g27e0e0ffbaa_0_383"/>
              <p:cNvSpPr txBox="1"/>
              <p:nvPr/>
            </p:nvSpPr>
            <p:spPr>
              <a:xfrm>
                <a:off x="8106525" y="2084572"/>
                <a:ext cx="1505700" cy="61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fr-FR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Steel</a:t>
                </a:r>
                <a:r>
                  <a: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/</a:t>
                </a:r>
                <a:r>
                  <a:rPr kumimoji="0" lang="fr-FR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wool</a:t>
                </a:r>
                <a:r>
                  <a: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/</a:t>
                </a:r>
                <a:r>
                  <a:rPr kumimoji="0" lang="fr-FR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Steel</a:t>
                </a:r>
                <a:r>
                  <a:rPr kumimoji="0" lang="fr-FR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sandwich</a:t>
                </a: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cxnSp>
            <p:nvCxnSpPr>
              <p:cNvPr id="204" name="Google Shape;204;g27e0e0ffbaa_0_383"/>
              <p:cNvCxnSpPr/>
              <p:nvPr/>
            </p:nvCxnSpPr>
            <p:spPr>
              <a:xfrm>
                <a:off x="9382700" y="3305050"/>
                <a:ext cx="817200" cy="27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05" name="Google Shape;205;g27e0e0ffbaa_0_383"/>
              <p:cNvCxnSpPr/>
              <p:nvPr/>
            </p:nvCxnSpPr>
            <p:spPr>
              <a:xfrm>
                <a:off x="9821375" y="1187525"/>
                <a:ext cx="507000" cy="4557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06" name="Google Shape;206;g27e0e0ffbaa_0_383"/>
              <p:cNvCxnSpPr/>
              <p:nvPr/>
            </p:nvCxnSpPr>
            <p:spPr>
              <a:xfrm>
                <a:off x="9841725" y="1193500"/>
                <a:ext cx="1450500" cy="4041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07" name="Google Shape;207;g27e0e0ffbaa_0_383"/>
              <p:cNvCxnSpPr/>
              <p:nvPr/>
            </p:nvCxnSpPr>
            <p:spPr>
              <a:xfrm>
                <a:off x="9153175" y="2533875"/>
                <a:ext cx="679500" cy="45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08" name="Google Shape;208;g27e0e0ffbaa_0_383"/>
              <p:cNvCxnSpPr/>
              <p:nvPr/>
            </p:nvCxnSpPr>
            <p:spPr>
              <a:xfrm rot="10800000" flipH="1">
                <a:off x="9153175" y="2451250"/>
                <a:ext cx="2157600" cy="91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</p:grpSp>
      <p:grpSp>
        <p:nvGrpSpPr>
          <p:cNvPr id="5" name="Groupe 4"/>
          <p:cNvGrpSpPr/>
          <p:nvPr/>
        </p:nvGrpSpPr>
        <p:grpSpPr>
          <a:xfrm>
            <a:off x="7762561" y="4415402"/>
            <a:ext cx="3282119" cy="2361530"/>
            <a:chOff x="7762561" y="4415402"/>
            <a:chExt cx="3282119" cy="2361530"/>
          </a:xfrm>
        </p:grpSpPr>
        <p:sp>
          <p:nvSpPr>
            <p:cNvPr id="190" name="Google Shape;190;g27e0e0ffbaa_0_383"/>
            <p:cNvSpPr txBox="1"/>
            <p:nvPr/>
          </p:nvSpPr>
          <p:spPr>
            <a:xfrm>
              <a:off x="8014750" y="4610050"/>
              <a:ext cx="2598900" cy="31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Reverberation</a:t>
              </a: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time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TR60 = 4.7 s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9" name="Google Shape;209;g27e0e0ffbaa_0_383"/>
            <p:cNvSpPr txBox="1"/>
            <p:nvPr/>
          </p:nvSpPr>
          <p:spPr>
            <a:xfrm>
              <a:off x="7997580" y="5240964"/>
              <a:ext cx="30471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Schroeder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frequency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Fs</a:t>
              </a: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= 50 Hz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Symbol" panose="05050102010706020507" pitchFamily="18" charset="2"/>
                <a:buChar char="Þ"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Modal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acoustics</a:t>
              </a: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if  f &lt; 50Hz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Symbol" panose="05050102010706020507" pitchFamily="18" charset="2"/>
                <a:buChar char="Þ"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Average</a:t>
              </a: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absorption coefficient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𝝰 = 0.097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0" name="Google Shape;210;g27e0e0ffbaa_0_383"/>
            <p:cNvSpPr/>
            <p:nvPr/>
          </p:nvSpPr>
          <p:spPr>
            <a:xfrm>
              <a:off x="7762561" y="4415402"/>
              <a:ext cx="2851089" cy="2361530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129600" y="4142604"/>
            <a:ext cx="7380091" cy="2715396"/>
            <a:chOff x="129600" y="4142604"/>
            <a:chExt cx="7380091" cy="2715396"/>
          </a:xfrm>
        </p:grpSpPr>
        <p:pic>
          <p:nvPicPr>
            <p:cNvPr id="167" name="Google Shape;167;g27e0e0ffbaa_0_383"/>
            <p:cNvPicPr preferRelativeResize="0"/>
            <p:nvPr/>
          </p:nvPicPr>
          <p:blipFill rotWithShape="1">
            <a:blip r:embed="rId7">
              <a:alphaModFix/>
            </a:blip>
            <a:srcRect b="21104"/>
            <a:stretch/>
          </p:blipFill>
          <p:spPr>
            <a:xfrm>
              <a:off x="1148638" y="4336313"/>
              <a:ext cx="4484324" cy="2312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g27e0e0ffbaa_0_383"/>
            <p:cNvSpPr txBox="1"/>
            <p:nvPr/>
          </p:nvSpPr>
          <p:spPr>
            <a:xfrm>
              <a:off x="762462" y="4142604"/>
              <a:ext cx="4842300" cy="61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39700"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M. </a:t>
              </a:r>
              <a:r>
                <a:rPr kumimoji="0" lang="fr-FR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Falxa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et al, 2018* =&gt; </a:t>
              </a:r>
              <a:r>
                <a:rPr kumimoji="0" lang="fr-FR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acoustic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fr-FR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characterization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3" name="Google Shape;193;g27e0e0ffbaa_0_383"/>
            <p:cNvSpPr txBox="1"/>
            <p:nvPr/>
          </p:nvSpPr>
          <p:spPr>
            <a:xfrm>
              <a:off x="129600" y="6430500"/>
              <a:ext cx="1720500" cy="427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*VIR-0673A-18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4" name="Google Shape;194;g27e0e0ffbaa_0_383"/>
            <p:cNvSpPr txBox="1"/>
            <p:nvPr/>
          </p:nvSpPr>
          <p:spPr>
            <a:xfrm>
              <a:off x="2698625" y="6521625"/>
              <a:ext cx="1790100" cy="22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Frequency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(Hz)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5" name="Google Shape;195;g27e0e0ffbaa_0_383"/>
            <p:cNvSpPr txBox="1"/>
            <p:nvPr/>
          </p:nvSpPr>
          <p:spPr>
            <a:xfrm rot="-5400000">
              <a:off x="926750" y="5275275"/>
              <a:ext cx="1790100" cy="227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TR60 (s)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ZoneTexte 2"/>
                <p:cNvSpPr txBox="1"/>
                <p:nvPr/>
              </p:nvSpPr>
              <p:spPr>
                <a:xfrm>
                  <a:off x="4988110" y="4740413"/>
                  <a:ext cx="2521581" cy="675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𝑇𝑅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60=0.161</m:t>
                        </m:r>
                        <m:f>
                          <m:f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num>
                          <m:den>
                            <m:nary>
                              <m:naryPr>
                                <m:chr m:val="∑"/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nary>
                          </m:den>
                        </m:f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3" name="ZoneTexte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8110" y="4740413"/>
                  <a:ext cx="2521581" cy="67531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ZoneTexte 49"/>
                <p:cNvSpPr txBox="1"/>
                <p:nvPr/>
              </p:nvSpPr>
              <p:spPr>
                <a:xfrm>
                  <a:off x="4988109" y="5592794"/>
                  <a:ext cx="2521581" cy="9106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=2000</m:t>
                        </m:r>
                        <m:rad>
                          <m:radPr>
                            <m:degHide m:val="on"/>
                            <m:ctrlPr>
                              <a:rPr lang="fr-FR" i="1" dirty="0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fr-FR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fr-FR" dirty="0">
                                    <a:latin typeface="Cambria Math" panose="02040503050406030204" pitchFamily="18" charset="0"/>
                                  </a:rPr>
                                  <m:t>TR</m:t>
                                </m:r>
                                <m:r>
                                  <a:rPr lang="fr-FR" dirty="0">
                                    <a:latin typeface="Cambria Math" panose="02040503050406030204" pitchFamily="18" charset="0"/>
                                  </a:rPr>
                                  <m:t>60</m:t>
                                </m:r>
                              </m:num>
                              <m:den>
                                <m:r>
                                  <a:rPr lang="fr-FR" i="1" dirty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den>
                            </m:f>
                          </m:e>
                        </m:rad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50" name="ZoneTexte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8109" y="5592794"/>
                  <a:ext cx="2521581" cy="91069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548FB44-2AF3-1028-DEB5-5B789CBEF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55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5137556" name="ZoneTexte 145137555"/>
          <p:cNvSpPr txBox="1"/>
          <p:nvPr/>
        </p:nvSpPr>
        <p:spPr bwMode="auto">
          <a:xfrm>
            <a:off x="140913" y="1149039"/>
            <a:ext cx="11927587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t">
            <a:spAutoFit/>
          </a:bodyPr>
          <a:lstStyle/>
          <a:p>
            <a:pPr marL="252474" marR="0" lvl="0" indent="-23977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  <a:defRPr/>
            </a:pPr>
            <a:r>
              <a:rPr lang="fr-FR" sz="1400" b="0" i="0" u="none" strike="noStrike" cap="none" spc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Goal: </a:t>
            </a:r>
            <a:r>
              <a:rPr lang="fr-FR" sz="1400" b="0" i="0" u="none" strike="noStrike" cap="none" spc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Modeling</a:t>
            </a:r>
            <a:r>
              <a:rPr lang="fr-FR" sz="1400" b="0" i="0" u="none" strike="noStrike" cap="none" spc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0" i="0" u="none" strike="noStrike" cap="none" spc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Newtonian</a:t>
            </a:r>
            <a:r>
              <a:rPr lang="fr-FR" sz="1400" b="0" i="0" u="none" strike="noStrike" cap="none" spc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noise due to building </a:t>
            </a:r>
            <a:r>
              <a:rPr lang="fr-FR" sz="1400" b="0" i="0" u="none" strike="noStrike" cap="none" spc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acoustics</a:t>
            </a:r>
            <a:r>
              <a:rPr lang="fr-FR" sz="1400" b="0" i="0" u="none" strike="noStrike" cap="none" spc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endParaRPr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7216448" name="ZoneTexte 2047216447"/>
          <p:cNvSpPr txBox="1"/>
          <p:nvPr/>
        </p:nvSpPr>
        <p:spPr bwMode="auto">
          <a:xfrm rot="21605892">
            <a:off x="6810774" y="5486619"/>
            <a:ext cx="4728753" cy="610035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strike="no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 </a:t>
            </a:r>
            <a:r>
              <a:rPr lang="fr-FR" sz="1200" strike="noStrik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</a:t>
            </a:r>
            <a:r>
              <a:rPr lang="fr-FR" sz="1200" strike="no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dot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indicate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microphones</a:t>
            </a:r>
            <a:endParaRPr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5767291" name="Google Shape;80;g27e0e0ffbaa_0_41"/>
          <p:cNvSpPr txBox="1"/>
          <p:nvPr/>
        </p:nvSpPr>
        <p:spPr bwMode="auto">
          <a:xfrm>
            <a:off x="0" y="320400"/>
            <a:ext cx="12196318" cy="518489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0" marR="0" indent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fr-FR" sz="2200" b="1" i="0" u="none" strike="noStrike" cap="none" spc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Context of the study</a:t>
            </a:r>
            <a:endParaRPr lang="fr-FR" sz="2200" b="1" i="0" u="none" strike="noStrike" cap="none" spc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9" name="Image 8"/>
          <p:cNvPicPr/>
          <p:nvPr/>
        </p:nvPicPr>
        <p:blipFill>
          <a:blip r:embed="rId3"/>
          <a:stretch/>
        </p:blipFill>
        <p:spPr bwMode="auto">
          <a:xfrm>
            <a:off x="626010" y="2169533"/>
            <a:ext cx="5120667" cy="3313034"/>
          </a:xfrm>
          <a:prstGeom prst="rect">
            <a:avLst/>
          </a:prstGeom>
          <a:effectLst/>
        </p:spPr>
      </p:pic>
      <p:sp>
        <p:nvSpPr>
          <p:cNvPr id="10" name="ZoneTexte 9"/>
          <p:cNvSpPr txBox="1"/>
          <p:nvPr/>
        </p:nvSpPr>
        <p:spPr bwMode="auto">
          <a:xfrm>
            <a:off x="541537" y="5653136"/>
            <a:ext cx="5921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acoustic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source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 HVAC (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heating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ventilation and air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conditioning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fr-FR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centrifugal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fan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C6D7705-DD04-4360-FC84-3E24A4CF1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07160" y="2510957"/>
            <a:ext cx="4135979" cy="263018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C14D103-7872-F824-66E0-CD40E2297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41</a:t>
            </a:fld>
            <a:endParaRPr lang="fr-F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53591747" name="ZoneTexte 1053591746"/>
          <p:cNvSpPr txBox="1"/>
          <p:nvPr/>
        </p:nvSpPr>
        <p:spPr bwMode="auto">
          <a:xfrm>
            <a:off x="4116975" y="3427693"/>
            <a:ext cx="3611007" cy="295392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1039387166" name="Connecteur droit 1039387165"/>
          <p:cNvSpPr/>
          <p:nvPr/>
        </p:nvSpPr>
        <p:spPr bwMode="auto">
          <a:xfrm>
            <a:off x="6096000" y="1190895"/>
            <a:ext cx="0" cy="5505994"/>
          </a:xfrm>
          <a:prstGeom prst="line">
            <a:avLst/>
          </a:prstGeom>
          <a:ln w="6350">
            <a:solidFill>
              <a:srgbClr val="000000"/>
            </a:solidFill>
          </a:ln>
          <a:effectLst/>
        </p:spPr>
        <p:txBody>
          <a:bodyPr/>
          <a:lstStyle/>
          <a:p>
            <a:pPr algn="ctr">
              <a:defRPr/>
            </a:pPr>
            <a:endParaRPr/>
          </a:p>
        </p:txBody>
      </p:sp>
      <p:pic>
        <p:nvPicPr>
          <p:cNvPr id="14603622" name="Image 14603621"/>
          <p:cNvPicPr/>
          <p:nvPr/>
        </p:nvPicPr>
        <p:blipFill>
          <a:blip r:embed="rId3"/>
          <a:stretch/>
        </p:blipFill>
        <p:spPr bwMode="auto">
          <a:xfrm>
            <a:off x="7602476" y="3963706"/>
            <a:ext cx="2999230" cy="513805"/>
          </a:xfrm>
          <a:prstGeom prst="rect">
            <a:avLst/>
          </a:prstGeom>
          <a:effectLst/>
        </p:spPr>
      </p:pic>
      <p:pic>
        <p:nvPicPr>
          <p:cNvPr id="1472825357" name="Image 1472825356"/>
          <p:cNvPicPr/>
          <p:nvPr/>
        </p:nvPicPr>
        <p:blipFill>
          <a:blip r:embed="rId4"/>
          <a:stretch/>
        </p:blipFill>
        <p:spPr bwMode="auto">
          <a:xfrm>
            <a:off x="1778365" y="3953522"/>
            <a:ext cx="2643521" cy="523988"/>
          </a:xfrm>
          <a:prstGeom prst="rect">
            <a:avLst/>
          </a:prstGeom>
          <a:effectLst/>
        </p:spPr>
      </p:pic>
      <p:sp>
        <p:nvSpPr>
          <p:cNvPr id="551836133" name="ZoneTexte 551836132"/>
          <p:cNvSpPr txBox="1"/>
          <p:nvPr/>
        </p:nvSpPr>
        <p:spPr bwMode="auto">
          <a:xfrm>
            <a:off x="6216804" y="2604637"/>
            <a:ext cx="2259873" cy="306312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4995" rIns="89991" bIns="44995">
            <a:spAutoFit/>
          </a:bodyPr>
          <a:lstStyle/>
          <a:p>
            <a:pPr marL="252474" lvl="0" indent="-239774">
              <a:buSzPct val="100000"/>
              <a:buFont typeface="Arial"/>
              <a:buChar char="•"/>
              <a:defRPr/>
            </a:pPr>
            <a:r>
              <a:rPr lang="fr-FR" sz="1400" strike="noStrik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Gravity</a:t>
            </a:r>
            <a:r>
              <a:rPr lang="fr-FR" sz="1400" strike="no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strike="noStrik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</a:t>
            </a:r>
            <a:r>
              <a:rPr lang="fr-FR" sz="1400" strike="no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029835" name="Image 40029834"/>
          <p:cNvPicPr/>
          <p:nvPr/>
        </p:nvPicPr>
        <p:blipFill>
          <a:blip r:embed="rId5"/>
          <a:stretch/>
        </p:blipFill>
        <p:spPr bwMode="auto">
          <a:xfrm>
            <a:off x="9754370" y="4847532"/>
            <a:ext cx="2276420" cy="591311"/>
          </a:xfrm>
          <a:prstGeom prst="rect">
            <a:avLst/>
          </a:prstGeom>
          <a:effectLst/>
        </p:spPr>
      </p:pic>
      <p:pic>
        <p:nvPicPr>
          <p:cNvPr id="521879042" name="Image 521879041"/>
          <p:cNvPicPr/>
          <p:nvPr/>
        </p:nvPicPr>
        <p:blipFill>
          <a:blip r:embed="rId6"/>
          <a:stretch/>
        </p:blipFill>
        <p:spPr bwMode="auto">
          <a:xfrm>
            <a:off x="6926696" y="4893035"/>
            <a:ext cx="1751727" cy="500306"/>
          </a:xfrm>
          <a:prstGeom prst="rect">
            <a:avLst/>
          </a:prstGeom>
          <a:effectLst/>
        </p:spPr>
      </p:pic>
      <p:sp>
        <p:nvSpPr>
          <p:cNvPr id="1469282864" name="ZoneTexte 1469282863"/>
          <p:cNvSpPr txBox="1"/>
          <p:nvPr/>
        </p:nvSpPr>
        <p:spPr bwMode="auto">
          <a:xfrm>
            <a:off x="6207926" y="1863366"/>
            <a:ext cx="1899773" cy="306312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4995" rIns="89991" bIns="44995">
            <a:spAutoFit/>
          </a:bodyPr>
          <a:lstStyle/>
          <a:p>
            <a:pPr marL="252474" lvl="0" indent="-239774">
              <a:buSzPct val="100000"/>
              <a:buFont typeface="Arial"/>
              <a:buChar char="•"/>
              <a:defRPr/>
            </a:pPr>
            <a:r>
              <a:rPr lang="fr-FR" sz="1400" strike="noStrik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fr-FR" sz="1400" strike="noStrike" dirty="0">
                <a:latin typeface="Arial"/>
                <a:cs typeface="Arial"/>
              </a:rPr>
              <a:t>:</a:t>
            </a:r>
            <a:endParaRPr dirty="0"/>
          </a:p>
        </p:txBody>
      </p:sp>
      <p:sp>
        <p:nvSpPr>
          <p:cNvPr id="828894077" name="ZoneTexte 828894076"/>
          <p:cNvSpPr txBox="1"/>
          <p:nvPr/>
        </p:nvSpPr>
        <p:spPr bwMode="auto">
          <a:xfrm>
            <a:off x="0" y="1863366"/>
            <a:ext cx="2609523" cy="306312"/>
          </a:xfrm>
          <a:prstGeom prst="rect">
            <a:avLst/>
          </a:prstGeom>
          <a:noFill/>
          <a:ln>
            <a:noFill/>
          </a:ln>
          <a:effectLst/>
        </p:spPr>
        <p:txBody>
          <a:bodyPr lIns="89991" tIns="44995" rIns="89991" bIns="44995">
            <a:spAutoFit/>
          </a:bodyPr>
          <a:lstStyle/>
          <a:p>
            <a:pPr marL="252474" lvl="0" indent="-239774">
              <a:buSzPct val="100000"/>
              <a:buFont typeface="Arial"/>
              <a:buChar char="•"/>
              <a:defRPr/>
            </a:pPr>
            <a:r>
              <a:rPr lang="fr-FR" sz="1400" strike="noStrike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Density</a:t>
            </a:r>
            <a:r>
              <a:rPr lang="fr-FR" sz="1400" strike="noStrik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fluctuation:</a:t>
            </a:r>
            <a:endParaRPr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7556502" name="Image 477556501"/>
          <p:cNvPicPr/>
          <p:nvPr/>
        </p:nvPicPr>
        <p:blipFill>
          <a:blip r:embed="rId7"/>
          <a:stretch/>
        </p:blipFill>
        <p:spPr bwMode="auto">
          <a:xfrm>
            <a:off x="2073448" y="4856538"/>
            <a:ext cx="1873870" cy="573298"/>
          </a:xfrm>
          <a:prstGeom prst="rect">
            <a:avLst/>
          </a:prstGeom>
          <a:effectLst/>
        </p:spPr>
      </p:pic>
      <p:sp>
        <p:nvSpPr>
          <p:cNvPr id="351142385" name="Google Shape;80;g27e0e0ffbaa_0_41"/>
          <p:cNvSpPr txBox="1"/>
          <p:nvPr/>
        </p:nvSpPr>
        <p:spPr bwMode="auto">
          <a:xfrm>
            <a:off x="0" y="320400"/>
            <a:ext cx="12205674" cy="518489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spcFirstLastPara="1" wrap="square" lIns="91423" tIns="91423" rIns="91423" bIns="91423" anchor="t" anchorCtr="0">
            <a:spAutoFit/>
          </a:bodyPr>
          <a:lstStyle/>
          <a:p>
            <a:pPr marL="0" marR="0" indent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fr-FR" sz="2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Modal basis expansion of the </a:t>
            </a:r>
            <a:r>
              <a:rPr lang="fr-FR" sz="2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gravity</a:t>
            </a:r>
            <a:r>
              <a:rPr lang="fr-FR" sz="2200" b="1" i="0" u="none" strike="noStrike" cap="none" spc="0" dirty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fr-FR" sz="2200" b="1" i="0" u="none" strike="noStrike" cap="none" spc="0" dirty="0" err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field</a:t>
            </a:r>
            <a:endParaRPr sz="2200" b="1" i="0" u="none" strike="noStrike" cap="none" spc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/>
              <p:cNvSpPr txBox="1"/>
              <p:nvPr/>
            </p:nvSpPr>
            <p:spPr bwMode="auto">
              <a:xfrm>
                <a:off x="7130782" y="1634591"/>
                <a:ext cx="4069969" cy="763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m:rPr>
                          <m:sty m:val="p"/>
                        </m:rPr>
                        <a:rPr lang="fr-FR" sz="1700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𝐺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  <m:t>𝛿𝜌</m:t>
                              </m:r>
                              <m:d>
                                <m:dPr>
                                  <m:ctrlPr>
                                    <a:rPr lang="fr-FR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p>
                                        <m:sSupPr>
                                          <m:ctrlPr>
                                            <a:rPr lang="fr-FR" sz="17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fr-FR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acc>
                                  <m:r>
                                    <a:rPr lang="fr-FR" sz="17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700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fr-FR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p>
                                        <m:sSupPr>
                                          <m:ctrlPr>
                                            <a:rPr lang="fr-FR" sz="17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fr-FR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fr-FR" sz="1700" b="0" i="1" smtClean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acc>
                                  <m:r>
                                    <a:rPr lang="fr-FR" sz="17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</m:den>
                          </m:f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𝑑𝑉</m:t>
                          </m:r>
                          <m:d>
                            <m:dPr>
                              <m:ctrlP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17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p>
                                    <m:sSupPr>
                                      <m:ctrlP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fr-FR" sz="17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acc>
                            </m:e>
                          </m:d>
                        </m:e>
                      </m:nary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fr-FR" sz="1700" dirty="0"/>
              </a:p>
            </p:txBody>
          </p:sp>
        </mc:Choice>
        <mc:Fallback xmlns="">
          <p:sp>
            <p:nvSpPr>
              <p:cNvPr id="22" name="ZoneTexte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30782" y="1634591"/>
                <a:ext cx="4069969" cy="7638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/>
              <p:cNvSpPr txBox="1"/>
              <p:nvPr/>
            </p:nvSpPr>
            <p:spPr bwMode="auto">
              <a:xfrm>
                <a:off x="8015959" y="2536860"/>
                <a:ext cx="2209579" cy="3872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acc>
                      <m:d>
                        <m:dPr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7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700" b="0" i="0" smtClean="0"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</m:acc>
                      <m:r>
                        <m:rPr>
                          <m:sty m:val="p"/>
                        </m:rPr>
                        <a:rPr lang="fr-FR" sz="1700" b="0" i="0" smtClean="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fr-FR" sz="17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7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fr-FR" sz="17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700" dirty="0"/>
              </a:p>
            </p:txBody>
          </p:sp>
        </mc:Choice>
        <mc:Fallback xmlns="">
          <p:sp>
            <p:nvSpPr>
              <p:cNvPr id="23" name="ZoneTexte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15959" y="2536860"/>
                <a:ext cx="2209579" cy="387286"/>
              </a:xfrm>
              <a:prstGeom prst="rect">
                <a:avLst/>
              </a:prstGeom>
              <a:blipFill>
                <a:blip r:embed="rId9"/>
                <a:stretch>
                  <a:fillRect t="-1563" b="-140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necteur droit avec flèche 2"/>
          <p:cNvCxnSpPr>
            <a:cxnSpLocks/>
          </p:cNvCxnSpPr>
          <p:nvPr/>
        </p:nvCxnSpPr>
        <p:spPr>
          <a:xfrm flipH="1">
            <a:off x="7157812" y="4294414"/>
            <a:ext cx="2133145" cy="6859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necteur droit 26"/>
          <p:cNvSpPr/>
          <p:nvPr/>
        </p:nvSpPr>
        <p:spPr bwMode="auto">
          <a:xfrm>
            <a:off x="4563122" y="4117412"/>
            <a:ext cx="2922767" cy="0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cxnSp>
        <p:nvCxnSpPr>
          <p:cNvPr id="29" name="Connecteur droit avec flèche 28"/>
          <p:cNvCxnSpPr/>
          <p:nvPr/>
        </p:nvCxnSpPr>
        <p:spPr>
          <a:xfrm flipH="1">
            <a:off x="9889724" y="4279037"/>
            <a:ext cx="248576" cy="701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/>
              <p:cNvSpPr txBox="1"/>
              <p:nvPr/>
            </p:nvSpPr>
            <p:spPr bwMode="auto">
              <a:xfrm>
                <a:off x="2265607" y="1723474"/>
                <a:ext cx="1462836" cy="613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𝛿𝜌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1" name="ZoneText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65607" y="1723474"/>
                <a:ext cx="1462836" cy="6136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ZoneTexte 37"/>
          <p:cNvSpPr txBox="1"/>
          <p:nvPr/>
        </p:nvSpPr>
        <p:spPr bwMode="auto">
          <a:xfrm>
            <a:off x="1702525" y="1257952"/>
            <a:ext cx="2655242" cy="352652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u="none" strike="noStrike" spc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Acoustic</a:t>
            </a:r>
            <a:r>
              <a:rPr lang="fr-FR" sz="2000" u="none" strike="noStrike" spc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u="none" strike="noStrike" spc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ZoneTexte 38"/>
          <p:cNvSpPr txBox="1"/>
          <p:nvPr/>
        </p:nvSpPr>
        <p:spPr bwMode="auto">
          <a:xfrm>
            <a:off x="7623860" y="1257952"/>
            <a:ext cx="3048114" cy="352652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u="none" strike="noStrike" spc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</a:t>
            </a:r>
            <a:r>
              <a:rPr lang="fr-FR" sz="2000" u="none" strike="noStrike" spc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000" u="none" strike="noStrike" spc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gravity</a:t>
            </a:r>
            <a:r>
              <a:rPr lang="fr-FR" sz="2000" u="none" strike="noStrike" spc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u="none" strike="noStrike" spc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field</a:t>
            </a:r>
            <a:endParaRPr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 bwMode="auto">
          <a:xfrm>
            <a:off x="1778365" y="3450926"/>
            <a:ext cx="253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Modal basis</a:t>
            </a:r>
          </a:p>
        </p:txBody>
      </p:sp>
      <p:sp>
        <p:nvSpPr>
          <p:cNvPr id="41" name="ZoneTexte 40"/>
          <p:cNvSpPr txBox="1"/>
          <p:nvPr/>
        </p:nvSpPr>
        <p:spPr bwMode="auto">
          <a:xfrm>
            <a:off x="7874365" y="3450926"/>
            <a:ext cx="253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Functional</a:t>
            </a:r>
            <a:r>
              <a:rPr lang="fr-FR" dirty="0"/>
              <a:t> basis</a:t>
            </a:r>
          </a:p>
        </p:txBody>
      </p:sp>
      <p:cxnSp>
        <p:nvCxnSpPr>
          <p:cNvPr id="48" name="Connecteur droit avec flèche 47"/>
          <p:cNvCxnSpPr/>
          <p:nvPr/>
        </p:nvCxnSpPr>
        <p:spPr>
          <a:xfrm flipH="1">
            <a:off x="2437631" y="4291079"/>
            <a:ext cx="981099" cy="701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2EA7544-8296-6C0F-862F-9334F6F7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42</a:t>
            </a:fld>
            <a:endParaRPr lang="fr-F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B8C7D6-9FDB-6657-1706-9AD5C4C851F1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2149398"/>
            <a:ext cx="1981201" cy="148635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6" y="4138548"/>
            <a:ext cx="1621284" cy="15300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085" y="88906"/>
            <a:ext cx="11032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NN of </a:t>
            </a:r>
            <a:r>
              <a:rPr lang="fr-F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absorption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9546" y="1039999"/>
            <a:ext cx="7246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absorption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practice,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absorption at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</a:t>
            </a: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61106" y="3699799"/>
            <a:ext cx="21145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/>
              <a:t>Melamine</a:t>
            </a:r>
            <a:r>
              <a:rPr lang="fr-FR" sz="1100" dirty="0"/>
              <a:t> </a:t>
            </a:r>
            <a:r>
              <a:rPr lang="fr-FR" sz="1100" dirty="0" err="1"/>
              <a:t>foam</a:t>
            </a:r>
            <a:endParaRPr lang="fr-FR" sz="1100" dirty="0"/>
          </a:p>
        </p:txBody>
      </p:sp>
      <p:sp>
        <p:nvSpPr>
          <p:cNvPr id="14" name="Rectangle 13"/>
          <p:cNvSpPr/>
          <p:nvPr/>
        </p:nvSpPr>
        <p:spPr>
          <a:xfrm>
            <a:off x="1723007" y="5649221"/>
            <a:ext cx="7729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 err="1"/>
              <a:t>Wiremesh</a:t>
            </a:r>
            <a:endParaRPr lang="fr-FR" sz="1100" dirty="0"/>
          </a:p>
        </p:txBody>
      </p:sp>
      <p:pic>
        <p:nvPicPr>
          <p:cNvPr id="10" name="Image 9" descr="Une image contenant texte, ligne, Tracé, diagramme&#10;&#10;Le contenu généré par l’IA peut être incorrect.">
            <a:extLst>
              <a:ext uri="{FF2B5EF4-FFF2-40B4-BE49-F238E27FC236}">
                <a16:creationId xmlns:a16="http://schemas.microsoft.com/office/drawing/2014/main" id="{EA89C9C9-8CA9-FB00-BD29-C955A3ED7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198" y="2787672"/>
            <a:ext cx="8522285" cy="3728940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7FC2834-711F-1D03-4E21-25B1D0408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955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, Graphiqu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AB76B001-DB06-B75E-7E6C-386F442BA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6" y="1212067"/>
            <a:ext cx="11476776" cy="3826528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34F3D1C7-DF5C-B321-AF90-667EA526D6C5}"/>
              </a:ext>
            </a:extLst>
          </p:cNvPr>
          <p:cNvCxnSpPr>
            <a:cxnSpLocks/>
          </p:cNvCxnSpPr>
          <p:nvPr/>
        </p:nvCxnSpPr>
        <p:spPr>
          <a:xfrm flipH="1">
            <a:off x="398352" y="4772277"/>
            <a:ext cx="1145134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83991EF-4EFE-C5B4-A1F2-52838DEE65B2}"/>
              </a:ext>
            </a:extLst>
          </p:cNvPr>
          <p:cNvCxnSpPr>
            <a:cxnSpLocks/>
          </p:cNvCxnSpPr>
          <p:nvPr/>
        </p:nvCxnSpPr>
        <p:spPr>
          <a:xfrm flipV="1">
            <a:off x="11849697" y="4648703"/>
            <a:ext cx="0" cy="2471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037E831C-84FF-6521-80DC-0ED5D5A7E6FB}"/>
              </a:ext>
            </a:extLst>
          </p:cNvPr>
          <p:cNvCxnSpPr>
            <a:cxnSpLocks/>
          </p:cNvCxnSpPr>
          <p:nvPr/>
        </p:nvCxnSpPr>
        <p:spPr>
          <a:xfrm flipV="1">
            <a:off x="6542031" y="4648703"/>
            <a:ext cx="0" cy="2471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1CD0E655-736D-53B3-8203-249074ACE19B}"/>
              </a:ext>
            </a:extLst>
          </p:cNvPr>
          <p:cNvCxnSpPr>
            <a:cxnSpLocks/>
          </p:cNvCxnSpPr>
          <p:nvPr/>
        </p:nvCxnSpPr>
        <p:spPr>
          <a:xfrm flipV="1">
            <a:off x="2477404" y="4648703"/>
            <a:ext cx="0" cy="2471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AF63D413-7C40-BC12-96CE-9AEDFFF3A742}"/>
              </a:ext>
            </a:extLst>
          </p:cNvPr>
          <p:cNvCxnSpPr>
            <a:cxnSpLocks/>
          </p:cNvCxnSpPr>
          <p:nvPr/>
        </p:nvCxnSpPr>
        <p:spPr>
          <a:xfrm flipV="1">
            <a:off x="2168298" y="4648703"/>
            <a:ext cx="0" cy="2471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795CC8B-4799-36B8-EAB1-18BED2EB3CA8}"/>
                  </a:ext>
                </a:extLst>
              </p:cNvPr>
              <p:cNvSpPr txBox="1"/>
              <p:nvPr/>
            </p:nvSpPr>
            <p:spPr>
              <a:xfrm>
                <a:off x="11619593" y="4837718"/>
                <a:ext cx="2698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795CC8B-4799-36B8-EAB1-18BED2EB3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9593" y="4837718"/>
                <a:ext cx="269875" cy="369332"/>
              </a:xfrm>
              <a:prstGeom prst="rect">
                <a:avLst/>
              </a:prstGeom>
              <a:blipFill>
                <a:blip r:embed="rId3"/>
                <a:stretch>
                  <a:fillRect r="-136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22FD5F8-5509-5BC6-EEA8-3933FC5923B2}"/>
                  </a:ext>
                </a:extLst>
              </p:cNvPr>
              <p:cNvSpPr txBox="1"/>
              <p:nvPr/>
            </p:nvSpPr>
            <p:spPr>
              <a:xfrm>
                <a:off x="6407094" y="4837718"/>
                <a:ext cx="269875" cy="347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22FD5F8-5509-5BC6-EEA8-3933FC592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094" y="4837718"/>
                <a:ext cx="269875" cy="347666"/>
              </a:xfrm>
              <a:prstGeom prst="rect">
                <a:avLst/>
              </a:prstGeom>
              <a:blipFill>
                <a:blip r:embed="rId4"/>
                <a:stretch>
                  <a:fillRect r="-27273" b="-35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97D8C70-75C6-750F-97D9-92C21BA6EDD9}"/>
                  </a:ext>
                </a:extLst>
              </p:cNvPr>
              <p:cNvSpPr txBox="1"/>
              <p:nvPr/>
            </p:nvSpPr>
            <p:spPr>
              <a:xfrm>
                <a:off x="2342466" y="4837718"/>
                <a:ext cx="269875" cy="347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97D8C70-75C6-750F-97D9-92C21BA6E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2466" y="4837718"/>
                <a:ext cx="269875" cy="347666"/>
              </a:xfrm>
              <a:prstGeom prst="rect">
                <a:avLst/>
              </a:prstGeom>
              <a:blipFill>
                <a:blip r:embed="rId5"/>
                <a:stretch>
                  <a:fillRect r="-26667" b="-175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69176BF-1F9E-A279-3FC8-42C1FF2ECADE}"/>
                  </a:ext>
                </a:extLst>
              </p:cNvPr>
              <p:cNvSpPr txBox="1"/>
              <p:nvPr/>
            </p:nvSpPr>
            <p:spPr>
              <a:xfrm>
                <a:off x="345270" y="4837718"/>
                <a:ext cx="10205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dirty="0" smtClean="0">
                          <a:latin typeface="Cambria Math" panose="02040503050406030204" pitchFamily="18" charset="0"/>
                        </a:rPr>
                        <m:t>𝛿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69176BF-1F9E-A279-3FC8-42C1FF2EC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270" y="4837718"/>
                <a:ext cx="102055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4B2A1F5-3BBC-B195-ACC9-61B6EFDA82E1}"/>
                  </a:ext>
                </a:extLst>
              </p:cNvPr>
              <p:cNvSpPr txBox="1"/>
              <p:nvPr/>
            </p:nvSpPr>
            <p:spPr>
              <a:xfrm>
                <a:off x="1658022" y="4837718"/>
                <a:ext cx="1020551" cy="347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4B2A1F5-3BBC-B195-ACC9-61B6EFDA8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022" y="4837718"/>
                <a:ext cx="1020551" cy="3476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C54E558B-B1F8-0A5B-A97B-193DD001B90C}"/>
              </a:ext>
            </a:extLst>
          </p:cNvPr>
          <p:cNvCxnSpPr>
            <a:cxnSpLocks/>
          </p:cNvCxnSpPr>
          <p:nvPr/>
        </p:nvCxnSpPr>
        <p:spPr>
          <a:xfrm flipV="1">
            <a:off x="855546" y="4648703"/>
            <a:ext cx="0" cy="2471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6C0DCA-2777-6969-D452-F8121BDD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080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95041B-C0E7-1585-8A9C-1D74F53775C3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model</a:t>
            </a:r>
          </a:p>
        </p:txBody>
      </p:sp>
      <p:pic>
        <p:nvPicPr>
          <p:cNvPr id="6" name="Image 5" descr="Une image contenant diagramme, dessin, croquis, conception&#10;&#10;Le contenu généré par l’IA peut être incorrect.">
            <a:extLst>
              <a:ext uri="{FF2B5EF4-FFF2-40B4-BE49-F238E27FC236}">
                <a16:creationId xmlns:a16="http://schemas.microsoft.com/office/drawing/2014/main" id="{5F2E3FA4-1F27-587F-B25F-E24B6A384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0"/>
          <a:stretch/>
        </p:blipFill>
        <p:spPr>
          <a:xfrm>
            <a:off x="2051198" y="1238236"/>
            <a:ext cx="2071319" cy="2219082"/>
          </a:xfrm>
          <a:prstGeom prst="rect">
            <a:avLst/>
          </a:prstGeom>
        </p:spPr>
      </p:pic>
      <p:pic>
        <p:nvPicPr>
          <p:cNvPr id="1440750382" name="Image 144075038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97665" y="3302529"/>
            <a:ext cx="4395264" cy="2795070"/>
          </a:xfrm>
          <a:prstGeom prst="rect">
            <a:avLst/>
          </a:prstGeom>
        </p:spPr>
      </p:pic>
      <p:sp>
        <p:nvSpPr>
          <p:cNvPr id="701638627" name="Rectangle 701638626"/>
          <p:cNvSpPr/>
          <p:nvPr/>
        </p:nvSpPr>
        <p:spPr bwMode="auto">
          <a:xfrm>
            <a:off x="8816999" y="4422216"/>
            <a:ext cx="1714498" cy="518583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Connecteur droit 6"/>
          <p:cNvCxnSpPr>
            <a:cxnSpLocks/>
            <a:stCxn id="20" idx="1"/>
          </p:cNvCxnSpPr>
          <p:nvPr/>
        </p:nvCxnSpPr>
        <p:spPr bwMode="auto">
          <a:xfrm flipH="1">
            <a:off x="1892174" y="3892596"/>
            <a:ext cx="5309059" cy="1442346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6145415" name="Connecteur droit 876145414"/>
          <p:cNvCxnSpPr>
            <a:cxnSpLocks/>
            <a:stCxn id="22" idx="1"/>
          </p:cNvCxnSpPr>
          <p:nvPr/>
        </p:nvCxnSpPr>
        <p:spPr bwMode="auto">
          <a:xfrm flipH="1" flipV="1">
            <a:off x="3938257" y="5391395"/>
            <a:ext cx="3262976" cy="405605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8551291" name="Connecteur droit 698551290"/>
          <p:cNvCxnSpPr>
            <a:cxnSpLocks/>
          </p:cNvCxnSpPr>
          <p:nvPr/>
        </p:nvCxnSpPr>
        <p:spPr bwMode="auto">
          <a:xfrm flipH="1">
            <a:off x="3367889" y="2265788"/>
            <a:ext cx="3833344" cy="2066311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miter lim="800000"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Une image contenant texte, ligne, Tracé, diagramme&#10;&#10;Le contenu généré par l’IA peut être incorrect.">
            <a:extLst>
              <a:ext uri="{FF2B5EF4-FFF2-40B4-BE49-F238E27FC236}">
                <a16:creationId xmlns:a16="http://schemas.microsoft.com/office/drawing/2014/main" id="{A53D8FDF-E483-33A0-4F3F-16C9DF54B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9193" y="1017719"/>
            <a:ext cx="4435928" cy="1940946"/>
          </a:xfrm>
          <a:prstGeom prst="rect">
            <a:avLst/>
          </a:prstGeom>
        </p:spPr>
      </p:pic>
      <p:pic>
        <p:nvPicPr>
          <p:cNvPr id="20" name="Image 19" descr="Une image contenant texte, ligne, Tracé, Police&#10;&#10;Le contenu généré par l’IA peut être incorrect.">
            <a:extLst>
              <a:ext uri="{FF2B5EF4-FFF2-40B4-BE49-F238E27FC236}">
                <a16:creationId xmlns:a16="http://schemas.microsoft.com/office/drawing/2014/main" id="{A3DEDA10-65EC-A758-371D-FA1631BDC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1233" y="2922123"/>
            <a:ext cx="4435928" cy="1940946"/>
          </a:xfrm>
          <a:prstGeom prst="rect">
            <a:avLst/>
          </a:prstGeom>
        </p:spPr>
      </p:pic>
      <p:pic>
        <p:nvPicPr>
          <p:cNvPr id="22" name="Image 21" descr="Une image contenant texte, ligne, Tracé, diagramme&#10;&#10;Le contenu généré par l’IA peut être incorrect.">
            <a:extLst>
              <a:ext uri="{FF2B5EF4-FFF2-40B4-BE49-F238E27FC236}">
                <a16:creationId xmlns:a16="http://schemas.microsoft.com/office/drawing/2014/main" id="{8B7D400D-601C-EC68-D3AF-2AE12D537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1233" y="4826527"/>
            <a:ext cx="4435928" cy="1940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1A5C509-9821-B42F-F133-EAA02E867CB8}"/>
                  </a:ext>
                </a:extLst>
              </p:cNvPr>
              <p:cNvSpPr txBox="1"/>
              <p:nvPr/>
            </p:nvSpPr>
            <p:spPr>
              <a:xfrm>
                <a:off x="0" y="616614"/>
                <a:ext cx="61737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Model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considers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ducts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coupled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the room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are model as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harmonic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acoustic</a:t>
                </a:r>
                <a:r>
                  <a:rPr lang="fr-FR" dirty="0">
                    <a:latin typeface="Arial" panose="020B0604020202020204" pitchFamily="34" charset="0"/>
                    <a:cs typeface="Arial" panose="020B0604020202020204" pitchFamily="34" charset="0"/>
                  </a:rPr>
                  <a:t> pistons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31A5C509-9821-B42F-F133-EAA02E867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6614"/>
                <a:ext cx="6173716" cy="646331"/>
              </a:xfrm>
              <a:prstGeom prst="rect">
                <a:avLst/>
              </a:prstGeom>
              <a:blipFill>
                <a:blip r:embed="rId7"/>
                <a:stretch>
                  <a:fillRect l="-790" t="-4717" b="-1415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B53DF80-BBEC-C8EE-40C3-2717A07CD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8794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95041B-C0E7-1585-8A9C-1D74F53775C3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</p:txBody>
      </p:sp>
      <p:pic>
        <p:nvPicPr>
          <p:cNvPr id="23" name="Image 22" descr="Une image contenant capture d’écran, conception&#10;&#10;Le contenu généré par l’IA peut être incorrect.">
            <a:extLst>
              <a:ext uri="{FF2B5EF4-FFF2-40B4-BE49-F238E27FC236}">
                <a16:creationId xmlns:a16="http://schemas.microsoft.com/office/drawing/2014/main" id="{35F704DE-3584-9D74-D55B-BC7C1BA3E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3" y="1742837"/>
            <a:ext cx="3847721" cy="384772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CD57B9E-51A3-2E1A-AAB0-42E1A9107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489" y="3666698"/>
            <a:ext cx="6922882" cy="2648922"/>
          </a:xfrm>
          <a:prstGeom prst="rect">
            <a:avLst/>
          </a:prstGeom>
        </p:spPr>
      </p:pic>
      <p:pic>
        <p:nvPicPr>
          <p:cNvPr id="26" name="Image 25" descr="Une image contenant texte, ligne, Parallèle, diagramme&#10;&#10;Le contenu généré par l’IA peut être incorrect.">
            <a:extLst>
              <a:ext uri="{FF2B5EF4-FFF2-40B4-BE49-F238E27FC236}">
                <a16:creationId xmlns:a16="http://schemas.microsoft.com/office/drawing/2014/main" id="{8F255C26-C3DE-573D-A423-BEF4315177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930" y="1644634"/>
            <a:ext cx="4078070" cy="1784366"/>
          </a:xfrm>
          <a:prstGeom prst="rect">
            <a:avLst/>
          </a:prstGeom>
        </p:spPr>
      </p:pic>
      <p:pic>
        <p:nvPicPr>
          <p:cNvPr id="28" name="Image 27" descr="Une image contenant texte, ligne, diagramme, Police&#10;&#10;Le contenu généré par l’IA peut être incorrect.">
            <a:extLst>
              <a:ext uri="{FF2B5EF4-FFF2-40B4-BE49-F238E27FC236}">
                <a16:creationId xmlns:a16="http://schemas.microsoft.com/office/drawing/2014/main" id="{2AD68161-91D4-812F-9047-7345EE953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26" y="1644634"/>
            <a:ext cx="4078070" cy="178436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20F98D4-C8DC-9890-9AD7-755857533BDF}"/>
              </a:ext>
            </a:extLst>
          </p:cNvPr>
          <p:cNvSpPr txBox="1"/>
          <p:nvPr/>
        </p:nvSpPr>
        <p:spPr>
          <a:xfrm>
            <a:off x="-1" y="616614"/>
            <a:ext cx="10384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Inlets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Outlets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replaced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by monopoles</a:t>
            </a:r>
          </a:p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Amplitude and phase are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estimated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full model</a:t>
            </a:r>
          </a:p>
        </p:txBody>
      </p:sp>
      <p:sp>
        <p:nvSpPr>
          <p:cNvPr id="30" name="Espace réservé du numéro de diapositive 29">
            <a:extLst>
              <a:ext uri="{FF2B5EF4-FFF2-40B4-BE49-F238E27FC236}">
                <a16:creationId xmlns:a16="http://schemas.microsoft.com/office/drawing/2014/main" id="{2D79FDB9-855E-A409-206D-047A194F9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810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/>
          <p:nvPr/>
        </p:nvPicPr>
        <p:blipFill>
          <a:blip r:embed="rId3"/>
          <a:stretch/>
        </p:blipFill>
        <p:spPr bwMode="auto">
          <a:xfrm>
            <a:off x="7820296" y="1820813"/>
            <a:ext cx="2778953" cy="538190"/>
          </a:xfrm>
          <a:prstGeom prst="rect">
            <a:avLst/>
          </a:prstGeom>
          <a:effectLst/>
        </p:spPr>
      </p:pic>
      <p:sp>
        <p:nvSpPr>
          <p:cNvPr id="29" name="Ellipse 28"/>
          <p:cNvSpPr/>
          <p:nvPr/>
        </p:nvSpPr>
        <p:spPr bwMode="auto">
          <a:xfrm>
            <a:off x="9963574" y="1676352"/>
            <a:ext cx="734583" cy="648000"/>
          </a:xfrm>
          <a:prstGeom prst="ellipse">
            <a:avLst/>
          </a:prstGeom>
          <a:noFill/>
          <a:ln w="28575">
            <a:solidFill>
              <a:srgbClr val="625F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8001483" name="ZoneTexte 308001482"/>
          <p:cNvSpPr txBox="1"/>
          <p:nvPr/>
        </p:nvSpPr>
        <p:spPr bwMode="auto">
          <a:xfrm>
            <a:off x="4116975" y="3427693"/>
            <a:ext cx="3611007" cy="295392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760692485" name="Connecteur droit 760692484"/>
          <p:cNvSpPr/>
          <p:nvPr/>
        </p:nvSpPr>
        <p:spPr bwMode="auto">
          <a:xfrm>
            <a:off x="6096000" y="1190895"/>
            <a:ext cx="0" cy="5505994"/>
          </a:xfrm>
          <a:prstGeom prst="line">
            <a:avLst/>
          </a:prstGeom>
          <a:ln w="6350">
            <a:solidFill>
              <a:srgbClr val="000000"/>
            </a:solidFill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484573038" name="Image 484573037"/>
          <p:cNvPicPr/>
          <p:nvPr/>
        </p:nvPicPr>
        <p:blipFill>
          <a:blip r:embed="rId4"/>
          <a:stretch/>
        </p:blipFill>
        <p:spPr bwMode="auto">
          <a:xfrm>
            <a:off x="1119921" y="1809275"/>
            <a:ext cx="2831591" cy="561266"/>
          </a:xfrm>
          <a:prstGeom prst="rect">
            <a:avLst/>
          </a:prstGeom>
          <a:effectLst/>
        </p:spPr>
      </p:pic>
      <p:sp>
        <p:nvSpPr>
          <p:cNvPr id="573087355" name="ZoneTexte 573087354"/>
          <p:cNvSpPr txBox="1"/>
          <p:nvPr/>
        </p:nvSpPr>
        <p:spPr bwMode="auto">
          <a:xfrm>
            <a:off x="1702525" y="1257952"/>
            <a:ext cx="2655242" cy="352652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u="none" strike="noStrike" spc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Acoustic</a:t>
            </a:r>
            <a:r>
              <a:rPr lang="fr-FR" sz="2000" u="none" strike="noStrike" spc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u="none" strike="noStrike" spc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field</a:t>
            </a:r>
            <a:endParaRPr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60940119" name="ZoneTexte 1560940118"/>
          <p:cNvSpPr txBox="1"/>
          <p:nvPr/>
        </p:nvSpPr>
        <p:spPr bwMode="auto">
          <a:xfrm>
            <a:off x="7623860" y="1257952"/>
            <a:ext cx="3048114" cy="352652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u="none" strike="noStrike" spc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Potential</a:t>
            </a:r>
            <a:r>
              <a:rPr lang="fr-FR" sz="2000" u="none" strike="noStrike" spc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</a:t>
            </a:r>
            <a:r>
              <a:rPr lang="fr-FR" sz="2000" u="none" strike="noStrike" spc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gravity</a:t>
            </a:r>
            <a:r>
              <a:rPr lang="fr-FR" sz="2000" u="none" strike="noStrike" spc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u="none" strike="noStrike" spc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field</a:t>
            </a:r>
            <a:endParaRPr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63963228" name="Image 46396322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86749" y="3265223"/>
            <a:ext cx="5676841" cy="3240553"/>
          </a:xfrm>
          <a:prstGeom prst="rect">
            <a:avLst/>
          </a:prstGeom>
        </p:spPr>
      </p:pic>
      <p:pic>
        <p:nvPicPr>
          <p:cNvPr id="33993863" name="Image 3399386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237088" y="3265021"/>
            <a:ext cx="5768163" cy="3240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 flipH="1">
                <a:off x="1694497" y="6404987"/>
                <a:ext cx="27070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sz="1400" b="0" i="1" baseline="-25000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1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Function</a:t>
                </a:r>
                <a:endParaRPr lang="fr-FR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694497" y="6404987"/>
                <a:ext cx="2707006" cy="307777"/>
              </a:xfrm>
              <a:prstGeom prst="rect">
                <a:avLst/>
              </a:prstGeom>
              <a:blipFill>
                <a:blip r:embed="rId7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/>
              <p:cNvSpPr txBox="1"/>
              <p:nvPr/>
            </p:nvSpPr>
            <p:spPr>
              <a:xfrm flipH="1">
                <a:off x="7790497" y="6453393"/>
                <a:ext cx="27070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b="0" i="0" dirty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fr-FR" sz="1400" b="0" i="1" baseline="-25000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1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Function</a:t>
                </a:r>
                <a:endParaRPr lang="fr-FR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790497" y="6453393"/>
                <a:ext cx="2707006" cy="307777"/>
              </a:xfrm>
              <a:prstGeom prst="rect">
                <a:avLst/>
              </a:prstGeom>
              <a:blipFill>
                <a:blip r:embed="rId8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Ellipse 2"/>
          <p:cNvSpPr/>
          <p:nvPr/>
        </p:nvSpPr>
        <p:spPr>
          <a:xfrm>
            <a:off x="3306532" y="1676352"/>
            <a:ext cx="734583" cy="64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/>
          <p:cNvSpPr txBox="1"/>
          <p:nvPr/>
        </p:nvSpPr>
        <p:spPr bwMode="auto">
          <a:xfrm>
            <a:off x="1778365" y="2944897"/>
            <a:ext cx="253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Modal basis</a:t>
            </a:r>
          </a:p>
        </p:txBody>
      </p:sp>
      <p:sp>
        <p:nvSpPr>
          <p:cNvPr id="23" name="ZoneTexte 22"/>
          <p:cNvSpPr txBox="1"/>
          <p:nvPr/>
        </p:nvSpPr>
        <p:spPr bwMode="auto">
          <a:xfrm>
            <a:off x="7874365" y="2944897"/>
            <a:ext cx="253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basis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3FACCB-C983-5EFE-27D4-AC4453B6AC05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 and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basis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149A955-F4A0-D6CB-7BA2-EF123FF08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7</a:t>
            </a:fld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l="24567" t="50536" r="50995" b="-3410"/>
          <a:stretch/>
        </p:blipFill>
        <p:spPr bwMode="auto">
          <a:xfrm>
            <a:off x="3062796" y="3222594"/>
            <a:ext cx="2614638" cy="322930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 bwMode="auto">
          <a:xfrm>
            <a:off x="3320445" y="5520555"/>
            <a:ext cx="1955130" cy="85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3963228" name="Image 463963227"/>
          <p:cNvPicPr>
            <a:picLocks noChangeAspect="1"/>
          </p:cNvPicPr>
          <p:nvPr/>
        </p:nvPicPr>
        <p:blipFill rotWithShape="1">
          <a:blip r:embed="rId3"/>
          <a:srcRect r="75562" b="47126"/>
          <a:stretch/>
        </p:blipFill>
        <p:spPr bwMode="auto">
          <a:xfrm>
            <a:off x="220503" y="3222594"/>
            <a:ext cx="2652618" cy="3276209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 bwMode="auto">
          <a:xfrm>
            <a:off x="477352" y="5551027"/>
            <a:ext cx="1955130" cy="85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8001483" name="ZoneTexte 308001482"/>
          <p:cNvSpPr txBox="1"/>
          <p:nvPr/>
        </p:nvSpPr>
        <p:spPr bwMode="auto">
          <a:xfrm>
            <a:off x="4116975" y="3427693"/>
            <a:ext cx="3611007" cy="295392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t"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314238" y="3374396"/>
            <a:ext cx="2790522" cy="300453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104760" y="3427693"/>
            <a:ext cx="2312175" cy="2981707"/>
          </a:xfrm>
          <a:prstGeom prst="rect">
            <a:avLst/>
          </a:prstGeom>
        </p:spPr>
      </p:pic>
      <p:sp>
        <p:nvSpPr>
          <p:cNvPr id="25" name="Connecteur droit 24"/>
          <p:cNvSpPr/>
          <p:nvPr/>
        </p:nvSpPr>
        <p:spPr bwMode="auto">
          <a:xfrm>
            <a:off x="6096000" y="1190895"/>
            <a:ext cx="0" cy="5505994"/>
          </a:xfrm>
          <a:prstGeom prst="line">
            <a:avLst/>
          </a:prstGeom>
          <a:ln w="6350">
            <a:solidFill>
              <a:srgbClr val="000000"/>
            </a:solidFill>
          </a:ln>
          <a:effectLst/>
        </p:spPr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27" name="Image 26"/>
          <p:cNvPicPr/>
          <p:nvPr/>
        </p:nvPicPr>
        <p:blipFill>
          <a:blip r:embed="rId6"/>
          <a:stretch/>
        </p:blipFill>
        <p:spPr bwMode="auto">
          <a:xfrm>
            <a:off x="1119921" y="1809275"/>
            <a:ext cx="2831591" cy="561266"/>
          </a:xfrm>
          <a:prstGeom prst="rect">
            <a:avLst/>
          </a:prstGeom>
          <a:effectLst/>
        </p:spPr>
      </p:pic>
      <p:sp>
        <p:nvSpPr>
          <p:cNvPr id="28" name="ZoneTexte 27"/>
          <p:cNvSpPr txBox="1"/>
          <p:nvPr/>
        </p:nvSpPr>
        <p:spPr bwMode="auto">
          <a:xfrm>
            <a:off x="1702525" y="1257952"/>
            <a:ext cx="2655242" cy="352652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u="none" strike="noStrike" spc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Acoustic</a:t>
            </a:r>
            <a:r>
              <a:rPr lang="fr-FR" sz="2000" u="none" strike="noStrike" spc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u="none" strike="noStrike" spc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field</a:t>
            </a:r>
            <a:endParaRPr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 bwMode="auto">
          <a:xfrm>
            <a:off x="7623860" y="1257952"/>
            <a:ext cx="3048114" cy="352652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marL="0"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u="none" strike="noStrike" spc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Gravity</a:t>
            </a:r>
            <a:r>
              <a:rPr lang="fr-FR" sz="2000" u="none" strike="noStrike" spc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2000" u="none" strike="noStrike" spc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field</a:t>
            </a:r>
            <a:endParaRPr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3306532" y="1676352"/>
            <a:ext cx="734583" cy="6480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 bwMode="auto">
          <a:xfrm>
            <a:off x="1778365" y="2944897"/>
            <a:ext cx="253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Modal basis</a:t>
            </a:r>
          </a:p>
        </p:txBody>
      </p:sp>
      <p:sp>
        <p:nvSpPr>
          <p:cNvPr id="35" name="ZoneTexte 34"/>
          <p:cNvSpPr txBox="1"/>
          <p:nvPr/>
        </p:nvSpPr>
        <p:spPr bwMode="auto">
          <a:xfrm>
            <a:off x="7874365" y="2944897"/>
            <a:ext cx="253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Gradient of Psi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525" y="5843654"/>
            <a:ext cx="1019317" cy="2762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732" y="5815075"/>
            <a:ext cx="962159" cy="33342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 bwMode="auto">
          <a:xfrm>
            <a:off x="9360488" y="5530506"/>
            <a:ext cx="1955130" cy="85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/>
          <p:cNvSpPr/>
          <p:nvPr/>
        </p:nvSpPr>
        <p:spPr bwMode="auto">
          <a:xfrm>
            <a:off x="6517395" y="5560978"/>
            <a:ext cx="1955130" cy="8583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6" name="Imag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0568" y="5853605"/>
            <a:ext cx="1019317" cy="276264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5775" y="5825026"/>
            <a:ext cx="962159" cy="3334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/>
              <p:cNvSpPr txBox="1"/>
              <p:nvPr/>
            </p:nvSpPr>
            <p:spPr bwMode="auto">
              <a:xfrm flipH="1">
                <a:off x="1694497" y="6404987"/>
                <a:ext cx="27070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fr-FR" sz="1400" b="0" i="1" dirty="0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fr-FR" sz="1400" b="0" i="1" baseline="-25000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1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Function</a:t>
                </a:r>
                <a:endParaRPr lang="fr-FR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8" name="ZoneTexte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1694497" y="6404987"/>
                <a:ext cx="2707006" cy="307777"/>
              </a:xfrm>
              <a:prstGeom prst="rect">
                <a:avLst/>
              </a:prstGeom>
              <a:blipFill>
                <a:blip r:embed="rId9"/>
                <a:stretch>
                  <a:fillRect t="-4000"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Image 49"/>
          <p:cNvPicPr/>
          <p:nvPr/>
        </p:nvPicPr>
        <p:blipFill>
          <a:blip r:embed="rId10"/>
          <a:stretch/>
        </p:blipFill>
        <p:spPr bwMode="auto">
          <a:xfrm>
            <a:off x="7820296" y="1827872"/>
            <a:ext cx="2999230" cy="513805"/>
          </a:xfrm>
          <a:prstGeom prst="rect">
            <a:avLst/>
          </a:prstGeom>
          <a:effectLst/>
        </p:spPr>
      </p:pic>
      <p:sp>
        <p:nvSpPr>
          <p:cNvPr id="51" name="Ellipse 50"/>
          <p:cNvSpPr/>
          <p:nvPr/>
        </p:nvSpPr>
        <p:spPr bwMode="auto">
          <a:xfrm>
            <a:off x="10105622" y="1676352"/>
            <a:ext cx="734583" cy="648000"/>
          </a:xfrm>
          <a:prstGeom prst="ellipse">
            <a:avLst/>
          </a:prstGeom>
          <a:noFill/>
          <a:ln w="28575">
            <a:solidFill>
              <a:srgbClr val="B039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 bwMode="auto">
              <a:xfrm flipH="1">
                <a:off x="7790497" y="6453393"/>
                <a:ext cx="2707006" cy="339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4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b="0" i="0" dirty="0" smtClean="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</m:acc>
                    <m:r>
                      <m:rPr>
                        <m:sty m:val="p"/>
                      </m:rPr>
                      <a:rPr lang="fr-FR" sz="1400" b="0" i="0" dirty="0" smtClean="0">
                        <a:latin typeface="Cambria Math" panose="02040503050406030204" pitchFamily="18" charset="0"/>
                      </a:rPr>
                      <m:t>Ψ</m:t>
                    </m:r>
                    <m:r>
                      <a:rPr lang="fr-FR" sz="1400" b="0" i="1" baseline="-25000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fr-FR" sz="1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1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Function</a:t>
                </a:r>
                <a:endParaRPr lang="fr-FR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 flipH="1">
                <a:off x="7790497" y="6453393"/>
                <a:ext cx="2707006" cy="339708"/>
              </a:xfrm>
              <a:prstGeom prst="rect">
                <a:avLst/>
              </a:prstGeom>
              <a:blipFill>
                <a:blip r:embed="rId11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CC0E950-B0F6-35BC-C0A6-3E622F71F122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Modal and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basis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4A801B-BAF6-D687-9CAA-0A99D7AF7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24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52827523" name="ZoneTexte 1152827522"/>
          <p:cNvSpPr txBox="1"/>
          <p:nvPr/>
        </p:nvSpPr>
        <p:spPr bwMode="auto">
          <a:xfrm>
            <a:off x="239833" y="1153323"/>
            <a:ext cx="11708672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lIns="91440" tIns="45720" rIns="91440" bIns="45720" anchor="t">
            <a:spAutoFit/>
          </a:bodyPr>
          <a:lstStyle/>
          <a:p>
            <a:pPr marL="252474" lvl="0" indent="239775">
              <a:buSzPct val="100000"/>
              <a:buFont typeface="Arial"/>
              <a:buChar char="•"/>
              <a:defRPr/>
            </a:pPr>
            <a:r>
              <a:rPr lang="fr-FR" sz="1600" strike="noStrik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</a:t>
            </a:r>
            <a:r>
              <a:rPr lang="fr-FR" sz="1600" strike="no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1600" strike="noStrik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</a:t>
            </a:r>
            <a:r>
              <a:rPr lang="fr-FR" sz="1600" strike="no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the impact of the </a:t>
            </a:r>
            <a:r>
              <a:rPr lang="fr-FR" sz="1600" strike="noStrik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Newtonian</a:t>
            </a:r>
            <a:r>
              <a:rPr lang="fr-FR" sz="1600" strike="no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noise on the </a:t>
            </a:r>
            <a:r>
              <a:rPr lang="fr-FR" sz="1600" strike="noStrik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suspended</a:t>
            </a:r>
            <a:r>
              <a:rPr lang="fr-FR" sz="1600" strike="no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test mass?</a:t>
            </a:r>
            <a:endParaRPr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96691898" name="Image 1996691897"/>
          <p:cNvPicPr/>
          <p:nvPr/>
        </p:nvPicPr>
        <p:blipFill>
          <a:blip r:embed="rId3"/>
          <a:stretch/>
        </p:blipFill>
        <p:spPr bwMode="auto">
          <a:xfrm>
            <a:off x="239833" y="2955614"/>
            <a:ext cx="1572767" cy="1572768"/>
          </a:xfrm>
          <a:prstGeom prst="rect">
            <a:avLst/>
          </a:prstGeom>
          <a:effectLst/>
        </p:spPr>
      </p:pic>
      <p:sp>
        <p:nvSpPr>
          <p:cNvPr id="67749884" name="ZoneTexte 67749883"/>
          <p:cNvSpPr txBox="1"/>
          <p:nvPr/>
        </p:nvSpPr>
        <p:spPr bwMode="auto">
          <a:xfrm rot="21605615">
            <a:off x="1388081" y="5220651"/>
            <a:ext cx="6030684" cy="482018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algn="ctr">
              <a:defRPr/>
            </a:pPr>
            <a:r>
              <a:rPr sz="160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Streamlines for the gravity field in the room in the 2D </a:t>
            </a:r>
            <a:endParaRPr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sz="160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cross</a:t>
            </a:r>
            <a:r>
              <a:rPr lang="fr-FR" sz="160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-s</a:t>
            </a:r>
            <a:r>
              <a:rPr sz="1600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ection</a:t>
            </a:r>
            <a:r>
              <a:rPr sz="160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one meter from the</a:t>
            </a:r>
            <a:r>
              <a:rPr lang="fr-FR" sz="160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sz="1600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ground</a:t>
            </a:r>
            <a:r>
              <a:rPr lang="fr-FR" sz="1600" strike="noStrik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61988419" name="ZoneTexte 1961988418"/>
          <p:cNvSpPr txBox="1"/>
          <p:nvPr/>
        </p:nvSpPr>
        <p:spPr bwMode="auto">
          <a:xfrm rot="21605615">
            <a:off x="7736810" y="5085903"/>
            <a:ext cx="3858332" cy="496388"/>
          </a:xfrm>
          <a:prstGeom prst="rect">
            <a:avLst/>
          </a:prstGeom>
          <a:noFill/>
          <a:ln>
            <a:noFill/>
          </a:ln>
          <a:effectLst/>
        </p:spPr>
        <p:txBody>
          <a:bodyPr lIns="94676" tIns="49667" rIns="94676" bIns="49667" anchor="ctr"/>
          <a:lstStyle/>
          <a:p>
            <a:pPr algn="ctr">
              <a:defRPr/>
            </a:pPr>
            <a:r>
              <a:rPr lang="fr-FR" sz="1600" b="1" u="none" strike="noStrike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NN </a:t>
            </a:r>
            <a:r>
              <a:rPr lang="fr-FR" sz="1600" b="1" u="none" strike="noStrike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estimate</a:t>
            </a:r>
            <a:endParaRPr sz="1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72293200" name="Image 187229319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915389" y="2625416"/>
            <a:ext cx="4949209" cy="2590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8438961" y="1009216"/>
                <a:ext cx="3086477" cy="6330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b="0" dirty="0" err="1"/>
                  <a:t>Strain</a:t>
                </a:r>
                <a:r>
                  <a:rPr lang="fr-FR" sz="2400" b="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fr-FR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sSup>
                          <m:sSup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fr-FR" sz="2400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961" y="1009216"/>
                <a:ext cx="3086477" cy="633058"/>
              </a:xfrm>
              <a:prstGeom prst="rect">
                <a:avLst/>
              </a:prstGeom>
              <a:blipFill>
                <a:blip r:embed="rId5"/>
                <a:stretch>
                  <a:fillRect l="-2959" b="-1068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7724D2BB-069D-A6E0-68F7-8A5AC181D911}"/>
              </a:ext>
            </a:extLst>
          </p:cNvPr>
          <p:cNvSpPr/>
          <p:nvPr/>
        </p:nvSpPr>
        <p:spPr bwMode="auto">
          <a:xfrm>
            <a:off x="0" y="0"/>
            <a:ext cx="12192000" cy="720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Estimating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noise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A578B9D-8CE7-BE67-DD20-8869B1A8B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598" y="2863812"/>
            <a:ext cx="5136750" cy="2351914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7F2C82C-6A11-24FF-B91B-C5A084102A8D}"/>
              </a:ext>
            </a:extLst>
          </p:cNvPr>
          <p:cNvGrpSpPr/>
          <p:nvPr/>
        </p:nvGrpSpPr>
        <p:grpSpPr>
          <a:xfrm>
            <a:off x="28193" y="2669381"/>
            <a:ext cx="2938197" cy="1720890"/>
            <a:chOff x="1779657" y="3907841"/>
            <a:chExt cx="1177356" cy="689573"/>
          </a:xfrm>
        </p:grpSpPr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76E529F4-EB67-73B5-8441-028D9903FB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3813" y="4294404"/>
              <a:ext cx="392282" cy="13453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51624B53-097D-05CF-300C-10F86E364A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02710" y="4274247"/>
              <a:ext cx="391102" cy="1546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705EE301-ABA3-60FB-EBBC-A4E0BCF8C6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79572" y="3907841"/>
              <a:ext cx="14241" cy="52109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B9D279B4-0D19-3B61-02F5-CD99FF43C845}"/>
                </a:ext>
              </a:extLst>
            </p:cNvPr>
            <p:cNvSpPr txBox="1"/>
            <p:nvPr/>
          </p:nvSpPr>
          <p:spPr>
            <a:xfrm>
              <a:off x="1779657" y="4258873"/>
              <a:ext cx="485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y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A8DDB6F2-17AD-3E82-1F7E-C29C59CEA0F4}"/>
                </a:ext>
              </a:extLst>
            </p:cNvPr>
            <p:cNvSpPr txBox="1"/>
            <p:nvPr/>
          </p:nvSpPr>
          <p:spPr>
            <a:xfrm>
              <a:off x="2170267" y="3915638"/>
              <a:ext cx="48577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z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6BFD2236-0519-BEEA-37C6-80BD408FEA93}"/>
                </a:ext>
              </a:extLst>
            </p:cNvPr>
            <p:cNvSpPr txBox="1"/>
            <p:nvPr/>
          </p:nvSpPr>
          <p:spPr>
            <a:xfrm>
              <a:off x="2471238" y="4289637"/>
              <a:ext cx="4857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x</a:t>
              </a:r>
            </a:p>
          </p:txBody>
        </p:sp>
      </p:grp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FAE297-9ECA-CD93-2566-262CCC4E6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75A80-6BF0-4E60-99EB-A6D6A74C8830}" type="slidenum">
              <a:rPr lang="fr-FR" smtClean="0"/>
              <a:t>9</a:t>
            </a:fld>
            <a:endParaRPr lang="fr-F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1615</Words>
  <Application>Microsoft Office PowerPoint</Application>
  <PresentationFormat>Grand écran</PresentationFormat>
  <Paragraphs>492</Paragraphs>
  <Slides>44</Slides>
  <Notes>8</Notes>
  <HiddenSlides>0</HiddenSlides>
  <MMClips>0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2" baseType="lpstr">
      <vt:lpstr>Aptos</vt:lpstr>
      <vt:lpstr>Aptos Display</vt:lpstr>
      <vt:lpstr>Arial</vt:lpstr>
      <vt:lpstr>Calibri</vt:lpstr>
      <vt:lpstr>Cambria Math</vt:lpstr>
      <vt:lpstr>Symbol</vt:lpstr>
      <vt:lpstr>Thème Office</vt:lpstr>
      <vt:lpstr>Équation</vt:lpstr>
      <vt:lpstr>Acoustic Newtonian noise modelling in the caverns of 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Lionel Maurin</dc:creator>
  <cp:lastModifiedBy>Lionel Maurin</cp:lastModifiedBy>
  <cp:revision>63</cp:revision>
  <dcterms:created xsi:type="dcterms:W3CDTF">2026-01-21T17:13:40Z</dcterms:created>
  <dcterms:modified xsi:type="dcterms:W3CDTF">2026-03-31T22:06:36Z</dcterms:modified>
</cp:coreProperties>
</file>