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Schibsted Grotesk" pitchFamily="2" charset="77"/>
      <p:regular r:id="rId18"/>
      <p:bold r:id="rId19"/>
      <p:italic r:id="rId20"/>
      <p:boldItalic r:id="rId21"/>
    </p:embeddedFont>
    <p:embeddedFont>
      <p:font typeface="Schibsted Grotesk SemiBold" pitchFamily="2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4"/>
    <p:restoredTop sz="94676"/>
  </p:normalViewPr>
  <p:slideViewPr>
    <p:cSldViewPr snapToGrid="0">
      <p:cViewPr varScale="1">
        <p:scale>
          <a:sx n="123" d="100"/>
          <a:sy n="123" d="100"/>
        </p:scale>
        <p:origin x="200" y="2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b4506ea41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b4506ea41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d3e1b9cbe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d3e1b9cbe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b4506ea41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b4506ea41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b4506ea41c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b4506ea41c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000CC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4849100" y="1314450"/>
            <a:ext cx="3983100" cy="20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Open Sans"/>
              <a:buNone/>
              <a:defRPr sz="3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509700" y="4090525"/>
            <a:ext cx="5322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chibsted Grotesk"/>
              <a:buNone/>
              <a:defRPr sz="1600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chibsted Grotesk"/>
              <a:buNone/>
              <a:defRPr sz="1600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chibsted Grotesk"/>
              <a:buNone/>
              <a:defRPr sz="1600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chibsted Grotesk"/>
              <a:buNone/>
              <a:defRPr sz="1600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chibsted Grotesk"/>
              <a:buNone/>
              <a:defRPr sz="1600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chibsted Grotesk"/>
              <a:buNone/>
              <a:defRPr sz="1600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chibsted Grotesk"/>
              <a:buNone/>
              <a:defRPr sz="1600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chibsted Grotesk"/>
              <a:buNone/>
              <a:defRPr sz="1600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Schibsted Grotesk"/>
              <a:buNone/>
              <a:defRPr sz="1600">
                <a:solidFill>
                  <a:schemeClr val="lt1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0"/>
            <a:ext cx="4440204" cy="514809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348" y="0"/>
                </a:lnTo>
                <a:lnTo>
                  <a:pt x="21477" y="895"/>
                </a:lnTo>
                <a:cubicBezTo>
                  <a:pt x="21558" y="1598"/>
                  <a:pt x="21600" y="2311"/>
                  <a:pt x="21600" y="3033"/>
                </a:cubicBezTo>
                <a:cubicBezTo>
                  <a:pt x="21600" y="10972"/>
                  <a:pt x="16563" y="17877"/>
                  <a:pt x="9143" y="21418"/>
                </a:cubicBezTo>
                <a:lnTo>
                  <a:pt x="8738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6956" y="1314460"/>
            <a:ext cx="2449407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ubTitle" idx="2"/>
          </p:nvPr>
        </p:nvSpPr>
        <p:spPr>
          <a:xfrm>
            <a:off x="3833100" y="3344850"/>
            <a:ext cx="49992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Open Sans"/>
              <a:buNone/>
              <a:defRPr sz="1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Open Sans"/>
              <a:buNone/>
              <a:defRPr sz="1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Open Sans"/>
              <a:buNone/>
              <a:defRPr sz="1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Open Sans"/>
              <a:buNone/>
              <a:defRPr sz="1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Open Sans"/>
              <a:buNone/>
              <a:defRPr sz="1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Open Sans"/>
              <a:buNone/>
              <a:defRPr sz="1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Open Sans"/>
              <a:buNone/>
              <a:defRPr sz="1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Open Sans"/>
              <a:buNone/>
              <a:defRPr sz="1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50"/>
              <a:buFont typeface="Open Sans"/>
              <a:buNone/>
              <a:defRPr sz="1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/>
          <p:nvPr/>
        </p:nvSpPr>
        <p:spPr>
          <a:xfrm>
            <a:off x="1573858" y="3208425"/>
            <a:ext cx="14838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08740"/>
                </a:solidFill>
                <a:latin typeface="Schibsted Grotesk SemiBold"/>
                <a:ea typeface="Schibsted Grotesk SemiBold"/>
                <a:cs typeface="Schibsted Grotesk SemiBold"/>
                <a:sym typeface="Schibsted Grotesk SemiBold"/>
              </a:rPr>
              <a:t>FRANCE</a:t>
            </a:r>
            <a:endParaRPr sz="2300">
              <a:solidFill>
                <a:srgbClr val="F08740"/>
              </a:solidFill>
              <a:latin typeface="Schibsted Grotesk SemiBold"/>
              <a:ea typeface="Schibsted Grotesk SemiBold"/>
              <a:cs typeface="Schibsted Grotesk SemiBold"/>
              <a:sym typeface="Schibsted Grotesk SemiBol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000CC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16700" y="108550"/>
            <a:ext cx="890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777175"/>
            <a:ext cx="8520600" cy="3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16700" y="108550"/>
            <a:ext cx="890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760250"/>
            <a:ext cx="3999900" cy="3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760375"/>
            <a:ext cx="3999900" cy="380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16700" y="108550"/>
            <a:ext cx="890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31075" y="101200"/>
            <a:ext cx="8889900" cy="5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37925" y="786475"/>
            <a:ext cx="2808000" cy="37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6700" y="108550"/>
            <a:ext cx="8904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00"/>
              <a:buFont typeface="Calibri"/>
              <a:buNone/>
              <a:defRPr sz="3000" b="1">
                <a:solidFill>
                  <a:srgbClr val="0000C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777175"/>
            <a:ext cx="8520600" cy="37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  <a:defRPr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‹N°›</a:t>
            </a:fld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Google Shape;9;p1"/>
          <p:cNvCxnSpPr/>
          <p:nvPr/>
        </p:nvCxnSpPr>
        <p:spPr>
          <a:xfrm>
            <a:off x="117325" y="5055850"/>
            <a:ext cx="89106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10;p1"/>
          <p:cNvCxnSpPr/>
          <p:nvPr/>
        </p:nvCxnSpPr>
        <p:spPr>
          <a:xfrm>
            <a:off x="117325" y="4663225"/>
            <a:ext cx="89106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11;p1"/>
          <p:cNvCxnSpPr/>
          <p:nvPr/>
        </p:nvCxnSpPr>
        <p:spPr>
          <a:xfrm>
            <a:off x="117325" y="682275"/>
            <a:ext cx="89106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>
            <a:off x="116700" y="109375"/>
            <a:ext cx="89106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" name="Google Shape;13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7325" y="4719146"/>
            <a:ext cx="1505971" cy="2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 txBox="1"/>
          <p:nvPr/>
        </p:nvSpPr>
        <p:spPr>
          <a:xfrm>
            <a:off x="1588133" y="4754238"/>
            <a:ext cx="14838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08740"/>
                </a:solidFill>
                <a:latin typeface="Schibsted Grotesk SemiBold"/>
                <a:ea typeface="Schibsted Grotesk SemiBold"/>
                <a:cs typeface="Schibsted Grotesk SemiBold"/>
                <a:sym typeface="Schibsted Grotesk SemiBold"/>
              </a:rPr>
              <a:t>FRANCE</a:t>
            </a:r>
            <a:endParaRPr sz="1100">
              <a:solidFill>
                <a:srgbClr val="F08740"/>
              </a:solidFill>
              <a:latin typeface="Schibsted Grotesk SemiBold"/>
              <a:ea typeface="Schibsted Grotesk SemiBold"/>
              <a:cs typeface="Schibsted Grotesk SemiBold"/>
              <a:sym typeface="Schibsted Grotesk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indico.in2p3.fr/event/28704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www.piges.eu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tpp.ifae.es/deliverables-milestone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4849100" y="1314450"/>
            <a:ext cx="3983100" cy="20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Session transverse</a:t>
            </a:r>
            <a:br>
              <a:rPr lang="fr-FR" dirty="0"/>
            </a:br>
            <a:r>
              <a:rPr lang="fr-FR" dirty="0"/>
              <a:t>Project Management</a:t>
            </a:r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509700" y="4090525"/>
            <a:ext cx="5322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"/>
          </p:nvPr>
        </p:nvSpPr>
        <p:spPr>
          <a:xfrm>
            <a:off x="3833100" y="3344850"/>
            <a:ext cx="49992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16700" y="108550"/>
            <a:ext cx="890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Résumé des grands axes 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116700" y="777175"/>
            <a:ext cx="8904300" cy="3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127000" indent="0">
              <a:buNone/>
            </a:pPr>
            <a:r>
              <a:rPr lang="en-US" b="1" dirty="0"/>
              <a:t>Summary of ET-France’s Contribution to Einstein Telescope Project Management</a:t>
            </a:r>
          </a:p>
          <a:p>
            <a:pPr marL="127000" indent="0">
              <a:buNone/>
            </a:pPr>
            <a:r>
              <a:rPr lang="en-US" dirty="0"/>
              <a:t>Within ET-PP (WP5) ET-France is playing a pivotal role in the ET project management</a:t>
            </a:r>
          </a:p>
          <a:p>
            <a:pPr marL="127000" indent="0">
              <a:buNone/>
            </a:pPr>
            <a:endParaRPr lang="en-US" b="1" dirty="0"/>
          </a:p>
          <a:p>
            <a:pPr marL="127000" indent="0">
              <a:buNone/>
            </a:pPr>
            <a:r>
              <a:rPr lang="en-US" b="1" dirty="0"/>
              <a:t>Risk Management: </a:t>
            </a:r>
            <a:r>
              <a:rPr lang="en-US" dirty="0"/>
              <a:t>methodology on risk assessments and first risk analysis: Identified 171 risks (86 high-priority) across domains like optics and cryogenics, using audits and discussions.</a:t>
            </a:r>
          </a:p>
          <a:p>
            <a:pPr marL="127000" indent="0">
              <a:buNone/>
            </a:pPr>
            <a:r>
              <a:rPr lang="en-US" b="1" dirty="0"/>
              <a:t>Planning, Budget Reporting, and HR Management:</a:t>
            </a:r>
            <a:br>
              <a:rPr lang="en-US" dirty="0"/>
            </a:br>
            <a:r>
              <a:rPr lang="en-US" dirty="0"/>
              <a:t>Active involvement in scheduling, financial reporting, and human resources coordination.</a:t>
            </a:r>
            <a:endParaRPr lang="en-US" b="1" dirty="0"/>
          </a:p>
          <a:p>
            <a:pPr marL="127000" indent="0">
              <a:buNone/>
            </a:pPr>
            <a:r>
              <a:rPr lang="en-US" b="1" dirty="0"/>
              <a:t>PBS Database</a:t>
            </a:r>
            <a:r>
              <a:rPr lang="en-US" dirty="0"/>
              <a:t>: Developed a Product Breakdown Structure (PBS) database to manage parameters, requirements, and configurations for ET’s infrastructure and interferometers.</a:t>
            </a:r>
          </a:p>
          <a:p>
            <a:pPr marL="127000" indent="0">
              <a:buNone/>
            </a:pPr>
            <a:r>
              <a:rPr lang="en-US" b="1" dirty="0"/>
              <a:t>Training</a:t>
            </a:r>
            <a:r>
              <a:rPr lang="en-US" dirty="0"/>
              <a:t>: Created a training program to enhance project management skills.</a:t>
            </a:r>
          </a:p>
          <a:p>
            <a:pPr marL="127000" indent="0">
              <a:buNone/>
            </a:pPr>
            <a:endParaRPr lang="en-US" b="1" dirty="0"/>
          </a:p>
          <a:p>
            <a:pPr marL="127000" indent="0">
              <a:buNone/>
            </a:pPr>
            <a:r>
              <a:rPr lang="en-US" b="1" dirty="0"/>
              <a:t>Geometry Comparison Report (GCR)</a:t>
            </a:r>
            <a:r>
              <a:rPr lang="en-US" dirty="0"/>
              <a:t>: Contributing to a comprehensive report on site-independent drivers, due by September 2026.</a:t>
            </a:r>
          </a:p>
          <a:p>
            <a:pPr marL="127000" indent="0">
              <a:buNone/>
            </a:pPr>
            <a:endParaRPr lang="en-US" b="1" dirty="0"/>
          </a:p>
          <a:p>
            <a:pPr marL="127000" indent="0">
              <a:buNone/>
            </a:pPr>
            <a:r>
              <a:rPr lang="en-US" b="1" dirty="0"/>
              <a:t>Challenges</a:t>
            </a:r>
          </a:p>
          <a:p>
            <a:pPr marL="127000" indent="0">
              <a:buNone/>
            </a:pPr>
            <a:r>
              <a:rPr lang="en-US" dirty="0"/>
              <a:t>Limited Strategic Influence: French labs are highly involved in execution but have minimal input in decision-making.</a:t>
            </a:r>
          </a:p>
          <a:p>
            <a:pPr marL="127000" indent="0">
              <a:buNone/>
            </a:pPr>
            <a:r>
              <a:rPr lang="en-US" dirty="0"/>
              <a:t>Budget Constraints: Need for increased funding for these tasks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  <p:sp>
        <p:nvSpPr>
          <p:cNvPr id="2" name="Accolade ouvrante 1">
            <a:extLst>
              <a:ext uri="{FF2B5EF4-FFF2-40B4-BE49-F238E27FC236}">
                <a16:creationId xmlns:a16="http://schemas.microsoft.com/office/drawing/2014/main" id="{61A8E42C-3EEF-61ED-E39B-0035409A0E48}"/>
              </a:ext>
            </a:extLst>
          </p:cNvPr>
          <p:cNvSpPr/>
          <p:nvPr/>
        </p:nvSpPr>
        <p:spPr>
          <a:xfrm>
            <a:off x="116700" y="1452282"/>
            <a:ext cx="170171" cy="14702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16700" y="108550"/>
            <a:ext cx="890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Possibilities of involvement in the PO for the next years</a:t>
            </a:r>
            <a:endParaRPr dirty="0"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1713670" y="761936"/>
            <a:ext cx="5710359" cy="38548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>
              <a:buNone/>
            </a:pPr>
            <a:r>
              <a:rPr lang="en-US" sz="1200" b="1" dirty="0"/>
              <a:t>Deliver GCR on Time</a:t>
            </a:r>
            <a:endParaRPr lang="en-US" sz="1200" dirty="0"/>
          </a:p>
          <a:p>
            <a:pPr marL="127000" indent="0">
              <a:buNone/>
            </a:pPr>
            <a:endParaRPr lang="en-US" sz="1200" b="1" dirty="0"/>
          </a:p>
          <a:p>
            <a:pPr marL="127000" indent="0">
              <a:buNone/>
            </a:pPr>
            <a:r>
              <a:rPr lang="en-US" sz="1200" b="1" dirty="0"/>
              <a:t>Increase Strategic Involvement</a:t>
            </a:r>
            <a:endParaRPr lang="en-US" sz="1200" dirty="0"/>
          </a:p>
          <a:p>
            <a:pPr marL="457200" lvl="1" indent="0">
              <a:buNone/>
            </a:pPr>
            <a:r>
              <a:rPr lang="en-US" dirty="0"/>
              <a:t>Advocate for greater decision-making roles for French labs.</a:t>
            </a:r>
          </a:p>
          <a:p>
            <a:pPr marL="457200" lvl="1" indent="0">
              <a:buNone/>
            </a:pPr>
            <a:r>
              <a:rPr lang="en-US" dirty="0"/>
              <a:t>Highlight technical expertise to secure leadership in key work packages.</a:t>
            </a:r>
          </a:p>
          <a:p>
            <a:pPr marL="127000" indent="0">
              <a:buNone/>
            </a:pPr>
            <a:r>
              <a:rPr lang="en-US" sz="1200" b="1" dirty="0"/>
              <a:t>Strengthen Collaboration</a:t>
            </a:r>
            <a:endParaRPr lang="en-US" sz="1200" dirty="0"/>
          </a:p>
          <a:p>
            <a:pPr marL="457200" lvl="1" indent="0">
              <a:buNone/>
            </a:pPr>
            <a:r>
              <a:rPr lang="en-US" dirty="0"/>
              <a:t>Continue to </a:t>
            </a:r>
            <a:r>
              <a:rPr lang="en-US" dirty="0" err="1"/>
              <a:t>stenghten</a:t>
            </a:r>
            <a:r>
              <a:rPr lang="en-US" dirty="0"/>
              <a:t> coordination between APC, </a:t>
            </a:r>
            <a:r>
              <a:rPr lang="en-US" dirty="0" err="1"/>
              <a:t>IJCLab</a:t>
            </a:r>
            <a:r>
              <a:rPr lang="en-US" dirty="0"/>
              <a:t>, IP2I, and other labs (?)</a:t>
            </a:r>
          </a:p>
          <a:p>
            <a:pPr marL="127000" indent="0">
              <a:buNone/>
            </a:pPr>
            <a:r>
              <a:rPr lang="en-US" sz="1200" b="1" dirty="0"/>
              <a:t>Enhance Risk Management</a:t>
            </a:r>
            <a:endParaRPr lang="en-US" sz="1200" dirty="0"/>
          </a:p>
          <a:p>
            <a:pPr marL="457200" lvl="1" indent="0">
              <a:buNone/>
            </a:pPr>
            <a:r>
              <a:rPr lang="en-US" dirty="0"/>
              <a:t>Regularly update the risk register and prioritize mitigation.</a:t>
            </a:r>
          </a:p>
          <a:p>
            <a:pPr marL="457200" lvl="1" indent="0">
              <a:buNone/>
            </a:pPr>
            <a:r>
              <a:rPr lang="en-US" dirty="0"/>
              <a:t>Develop contingency plans for high-impact risks.</a:t>
            </a:r>
          </a:p>
          <a:p>
            <a:pPr marL="127000" indent="0">
              <a:buNone/>
            </a:pPr>
            <a:r>
              <a:rPr lang="en-US" sz="1200" b="1" dirty="0"/>
              <a:t>Optimize PBS Database</a:t>
            </a:r>
            <a:endParaRPr lang="en-US" sz="1200" dirty="0"/>
          </a:p>
          <a:p>
            <a:pPr marL="457200" lvl="1" indent="0">
              <a:buNone/>
            </a:pPr>
            <a:r>
              <a:rPr lang="en-US" dirty="0"/>
              <a:t>Expand to support additional domains (e.g., system engineering, CO2 ?).</a:t>
            </a:r>
          </a:p>
          <a:p>
            <a:pPr marL="127000" indent="0">
              <a:buNone/>
            </a:pPr>
            <a:r>
              <a:rPr lang="en-US" sz="1200" b="1" dirty="0"/>
              <a:t>Secure Resources</a:t>
            </a:r>
            <a:endParaRPr lang="en-US" sz="1200" dirty="0"/>
          </a:p>
          <a:p>
            <a:pPr marL="457200" lvl="1" indent="0">
              <a:buNone/>
            </a:pPr>
            <a:r>
              <a:rPr lang="en-US" dirty="0"/>
              <a:t>Push for adequate funding and efficient resource allocation.</a:t>
            </a:r>
          </a:p>
          <a:p>
            <a:pPr marL="127000" indent="0">
              <a:buNone/>
            </a:pPr>
            <a:r>
              <a:rPr lang="en-US" sz="1200" b="1" dirty="0"/>
              <a:t>Expand Training</a:t>
            </a:r>
            <a:endParaRPr lang="en-US" sz="1200" dirty="0"/>
          </a:p>
          <a:p>
            <a:pPr marL="457200" lvl="1" indent="0">
              <a:buNone/>
            </a:pPr>
            <a:r>
              <a:rPr lang="en-US" dirty="0"/>
              <a:t>Scale up project management training with hands-on workshops.</a:t>
            </a:r>
          </a:p>
          <a:p>
            <a:pPr marL="457200" lvl="1" indent="0">
              <a:buNone/>
            </a:pPr>
            <a:endParaRPr lang="en-US" dirty="0"/>
          </a:p>
          <a:p>
            <a:pPr marL="127000" indent="0">
              <a:buNone/>
            </a:pPr>
            <a:r>
              <a:rPr lang="en-US" sz="1200" b="1" dirty="0"/>
              <a:t>Goal</a:t>
            </a:r>
            <a:r>
              <a:rPr lang="en-US" sz="1200" dirty="0"/>
              <a:t>: To keep ET-France role expertise and visibility within ETO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4849100" y="1314450"/>
            <a:ext cx="3983100" cy="20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Session transverse</a:t>
            </a:r>
            <a:br>
              <a:rPr lang="fr-FR" dirty="0"/>
            </a:br>
            <a:r>
              <a:rPr lang="fr-FR" dirty="0"/>
              <a:t>Partenariats Industriels</a:t>
            </a:r>
            <a:endParaRPr dirty="0"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509700" y="4090525"/>
            <a:ext cx="5322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"/>
          </p:nvPr>
        </p:nvSpPr>
        <p:spPr>
          <a:xfrm>
            <a:off x="3833100" y="3344850"/>
            <a:ext cx="49992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16700" y="108550"/>
            <a:ext cx="890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Résumé des grands axes 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11699" y="777175"/>
            <a:ext cx="5379921" cy="37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>
              <a:buNone/>
            </a:pPr>
            <a:r>
              <a:rPr lang="en-US" sz="1200" b="1" dirty="0"/>
              <a:t>First meeting organized in March 2023 with MESR to present ET to the French industries interested by this project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=&gt; About 30 companies were present and have shown interest to works with us, either through dedicated/joint R&amp;D program, either as manufacturer of components</a:t>
            </a:r>
          </a:p>
          <a:p>
            <a:pPr marL="0" indent="0">
              <a:buNone/>
            </a:pPr>
            <a:r>
              <a:rPr lang="en-US" sz="1200" b="1" dirty="0"/>
              <a:t>Follow-up in Sept. 2023 with a network of French companies (PIGES) involved in Big Sciences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The need for an Industry Liaison Officer for </a:t>
            </a:r>
            <a:r>
              <a:rPr lang="en-US" sz="1200" b="1" dirty="0" err="1"/>
              <a:t>Virgo+ET</a:t>
            </a:r>
            <a:r>
              <a:rPr lang="en-US" sz="1200" b="1" dirty="0"/>
              <a:t> has been identified by CNRS &amp; DGRI : he/she will work with </a:t>
            </a:r>
          </a:p>
          <a:p>
            <a:pPr marL="171450" indent="-171450"/>
            <a:r>
              <a:rPr lang="en-US" sz="1200" dirty="0"/>
              <a:t>ET (especially ETO)</a:t>
            </a:r>
          </a:p>
          <a:p>
            <a:pPr marL="171450" indent="-171450"/>
            <a:r>
              <a:rPr lang="en-US" sz="1200" dirty="0"/>
              <a:t>French Labs to establish list of industry partners</a:t>
            </a:r>
          </a:p>
          <a:p>
            <a:pPr marL="171450" indent="-171450"/>
            <a:r>
              <a:rPr lang="en-US" sz="1200" dirty="0"/>
              <a:t>Communication with this industrial partners: newsletter, events, …</a:t>
            </a:r>
          </a:p>
          <a:p>
            <a:pPr marL="171450" indent="-171450"/>
            <a:r>
              <a:rPr lang="en-US" sz="1200" dirty="0"/>
              <a:t>Inform industrial partners about procurements/contracts</a:t>
            </a:r>
          </a:p>
          <a:p>
            <a:pPr marL="171450" indent="-171450"/>
            <a:r>
              <a:rPr lang="en-US" sz="1200" dirty="0"/>
              <a:t>Liaison with CNRS (DRE/DGI)</a:t>
            </a:r>
          </a:p>
          <a:p>
            <a:pPr marL="171450" indent="-171450"/>
            <a:r>
              <a:rPr lang="en-US" sz="1200" dirty="0"/>
              <a:t>Help French Labs to develop Industrial partnerships : </a:t>
            </a:r>
            <a:r>
              <a:rPr lang="en-US" sz="1200" dirty="0" err="1"/>
              <a:t>LabCom</a:t>
            </a:r>
            <a:r>
              <a:rPr lang="en-US" sz="1200" dirty="0"/>
              <a:t>, </a:t>
            </a:r>
            <a:r>
              <a:rPr lang="en-US" sz="1200" dirty="0" err="1"/>
              <a:t>Cifre</a:t>
            </a:r>
            <a:r>
              <a:rPr lang="en-US" sz="1200" dirty="0"/>
              <a:t> thesis, R&amp;D collaborations, …</a:t>
            </a:r>
          </a:p>
          <a:p>
            <a:pPr marL="171450" indent="-171450"/>
            <a:endParaRPr lang="en-US" sz="1200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200" dirty="0"/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C3CE5710-940F-3010-F5D6-C53B30DFA7F0}"/>
              </a:ext>
            </a:extLst>
          </p:cNvPr>
          <p:cNvSpPr txBox="1">
            <a:spLocks/>
          </p:cNvSpPr>
          <p:nvPr/>
        </p:nvSpPr>
        <p:spPr>
          <a:xfrm>
            <a:off x="5384070" y="3858608"/>
            <a:ext cx="720000" cy="2700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fr-FR"/>
            </a:defPPr>
            <a:lvl1pPr marL="0" marR="0" lvl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kern="1200" cap="none">
                <a:solidFill>
                  <a:schemeClr val="accent6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fld id="{5A41D906-68FB-4FCF-A226-CB4AF2FE6205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6A41CE-9615-1527-BFE3-19253D8F3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04070" y="2172411"/>
            <a:ext cx="2880320" cy="8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752D2DA-B91F-9CDA-AFB8-7CC040F8AF54}"/>
              </a:ext>
            </a:extLst>
          </p:cNvPr>
          <p:cNvSpPr txBox="1"/>
          <p:nvPr/>
        </p:nvSpPr>
        <p:spPr>
          <a:xfrm>
            <a:off x="6435622" y="3079369"/>
            <a:ext cx="24962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hlinkClick r:id="rId4"/>
              </a:rPr>
              <a:t>https://www.piges.eu</a:t>
            </a:r>
            <a:endParaRPr lang="fr-FR" sz="1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6A70B3-CFCF-6582-B733-6A72A31696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4729" y="269579"/>
            <a:ext cx="1551533" cy="1498602"/>
          </a:xfrm>
          <a:prstGeom prst="rect">
            <a:avLst/>
          </a:prstGeom>
          <a:ln w="25400">
            <a:solidFill>
              <a:srgbClr val="017AA1"/>
            </a:solidFill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9F0DF04-A2DE-346D-04C3-4075C8C18B1F}"/>
              </a:ext>
            </a:extLst>
          </p:cNvPr>
          <p:cNvSpPr txBox="1"/>
          <p:nvPr/>
        </p:nvSpPr>
        <p:spPr>
          <a:xfrm>
            <a:off x="5836358" y="1746938"/>
            <a:ext cx="3936437" cy="625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hlinkClick r:id="rId6"/>
              </a:rPr>
              <a:t>https://indico.in2p3.fr/event/28704</a:t>
            </a:r>
            <a:endParaRPr lang="fr-FR" sz="1600" dirty="0"/>
          </a:p>
          <a:p>
            <a:endParaRPr lang="fr-FR" sz="186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4849100" y="1314450"/>
            <a:ext cx="3983100" cy="20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Session transverse</a:t>
            </a:r>
            <a:br>
              <a:rPr lang="fr-FR" dirty="0"/>
            </a:br>
            <a:r>
              <a:rPr lang="fr-FR" dirty="0"/>
              <a:t>Impact environnemental </a:t>
            </a:r>
            <a:r>
              <a:rPr lang="fr-FR"/>
              <a:t>et soutenabilité</a:t>
            </a:r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3509700" y="4090525"/>
            <a:ext cx="5322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2"/>
          </p:nvPr>
        </p:nvSpPr>
        <p:spPr>
          <a:xfrm>
            <a:off x="3833100" y="3344850"/>
            <a:ext cx="49992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116700" y="108550"/>
            <a:ext cx="89043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Résumé des grands axes </a:t>
            </a:r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311700" y="777174"/>
            <a:ext cx="8520600" cy="37948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ET-PP WP9 </a:t>
            </a:r>
            <a:r>
              <a:rPr lang="en-US" dirty="0"/>
              <a:t>has produced several key documents which are now in review (available in few weeks on </a:t>
            </a:r>
            <a:r>
              <a:rPr lang="en-US" dirty="0">
                <a:hlinkClick r:id="rId3"/>
              </a:rPr>
              <a:t>https://etpp.ifae.es/deliverables-milestones/</a:t>
            </a:r>
            <a:endParaRPr lang="en-US" dirty="0"/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D9.2	Environmental Impact Assessment and Mitigation Strategy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D9.3 	CO2 Footprint Assessment and Mitigation Strategy			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M17	ET Preliminary Sustainability Plan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/>
              <a:t>M18	ET Sustainability Workshop (Rome February 2026)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GDR Labo1.5 </a:t>
            </a:r>
            <a:r>
              <a:rPr lang="en-US" dirty="0"/>
              <a:t>: French initiative which is at well advanced stage: labs and IRs are asked to provide their CO2 emission assessment. WG on environmental impact within the GDR OG.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Integrate “Sustainability &amp; environmental impact” aspects in ET-France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/>
              <a:t>Within the next weeks, set up a WG with people interested on this topic: </a:t>
            </a:r>
            <a:r>
              <a:rPr lang="en-US" b="1" dirty="0"/>
              <a:t>contact me !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613</Words>
  <Application>Microsoft Macintosh PowerPoint</Application>
  <PresentationFormat>Affichage à l'écran (16:9)</PresentationFormat>
  <Paragraphs>61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Calibri</vt:lpstr>
      <vt:lpstr>Schibsted Grotesk SemiBold</vt:lpstr>
      <vt:lpstr>Open Sans</vt:lpstr>
      <vt:lpstr>Arial</vt:lpstr>
      <vt:lpstr>Schibsted Grotesk</vt:lpstr>
      <vt:lpstr>Simple Light</vt:lpstr>
      <vt:lpstr>Session transverse Project Management</vt:lpstr>
      <vt:lpstr>Résumé des grands axes </vt:lpstr>
      <vt:lpstr>Possibilities of involvement in the PO for the next years</vt:lpstr>
      <vt:lpstr>Session transverse Partenariats Industriels</vt:lpstr>
      <vt:lpstr>Résumé des grands axes </vt:lpstr>
      <vt:lpstr>Session transverse Impact environnemental et soutenabilité</vt:lpstr>
      <vt:lpstr>Résumé des grands axes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transverse Project Management</dc:title>
  <cp:lastModifiedBy>Patrice Verdier</cp:lastModifiedBy>
  <cp:revision>28</cp:revision>
  <dcterms:modified xsi:type="dcterms:W3CDTF">2026-04-02T09:55:24Z</dcterms:modified>
</cp:coreProperties>
</file>