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5" r:id="rId9"/>
    <p:sldId id="266" r:id="rId10"/>
    <p:sldId id="267" r:id="rId11"/>
    <p:sldId id="270" r:id="rId12"/>
    <p:sldId id="264" r:id="rId13"/>
    <p:sldId id="268" r:id="rId14"/>
    <p:sldId id="269" r:id="rId15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Open Sans Light" panose="020B0306030504020204" pitchFamily="34" charset="0"/>
      <p:regular r:id="rId21"/>
      <p:italic r:id="rId22"/>
    </p:embeddedFont>
    <p:embeddedFont>
      <p:font typeface="Schibsted Grotesk" pitchFamily="2" charset="77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74"/>
    <p:restoredTop sz="94584"/>
  </p:normalViewPr>
  <p:slideViewPr>
    <p:cSldViewPr snapToGrid="0">
      <p:cViewPr varScale="1">
        <p:scale>
          <a:sx n="111" d="100"/>
          <a:sy n="111" d="100"/>
        </p:scale>
        <p:origin x="208" y="6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hmoud\Desktop\Ghada%20September%20Noise%20budget\Risk%20Management%20Octobre%202023\Risk%20Analysis%2016%20January%202024\Campaign\Templates%20Packages%202\An%20example%20of%20a%20Package\Pr&#233;paration%20Campagne%20Risques\Risk%20Registers\Risk%20Analysis%20Ghada%20-%20Rom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hmoud\Desktop\Ghada%20September%20Noise%20budget\Risk%20Management%20Octobre%202023\Risk%20Analysis%2016%20January%202024\Campaign\Templates%20Packages%202\An%20example%20of%20a%20Package\Pr&#233;paration%20Campagne%20Risques\Risk%20Registers\Risk%20Analysis%20Ghada%20-%20Rom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 dirty="0"/>
              <a:t>Total Risks (171)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A2-C244-B511-098ACBAAFF4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4A2-C244-B511-098ACBAAFF4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4A2-C244-B511-098ACBAAFF4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4A2-C244-B511-098ACBAAFF4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4A2-C244-B511-098ACBAAFF4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4A2-C244-B511-098ACBAAFF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Dashboard!$B$2:$B$7</c:f>
              <c:strCache>
                <c:ptCount val="6"/>
                <c:pt idx="0">
                  <c:v>Optics</c:v>
                </c:pt>
                <c:pt idx="1">
                  <c:v>V&amp;C</c:v>
                </c:pt>
                <c:pt idx="2">
                  <c:v>Interferometer</c:v>
                </c:pt>
                <c:pt idx="3">
                  <c:v>ANM</c:v>
                </c:pt>
                <c:pt idx="4">
                  <c:v>Suspension</c:v>
                </c:pt>
                <c:pt idx="5">
                  <c:v>ED</c:v>
                </c:pt>
              </c:strCache>
            </c:strRef>
          </c:cat>
          <c:val>
            <c:numRef>
              <c:f>Dashboard!$C$2:$C$7</c:f>
              <c:numCache>
                <c:formatCode>General</c:formatCode>
                <c:ptCount val="6"/>
                <c:pt idx="0">
                  <c:v>39</c:v>
                </c:pt>
                <c:pt idx="1">
                  <c:v>41</c:v>
                </c:pt>
                <c:pt idx="2">
                  <c:v>18</c:v>
                </c:pt>
                <c:pt idx="3">
                  <c:v>4</c:v>
                </c:pt>
                <c:pt idx="4">
                  <c:v>19</c:v>
                </c:pt>
                <c:pt idx="5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4A2-C244-B511-098ACBAAFF4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High Risks (86)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27A-CC4E-B97F-5E898C6C398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27A-CC4E-B97F-5E898C6C398B}"/>
              </c:ext>
            </c:extLst>
          </c:dPt>
          <c:dPt>
            <c:idx val="2"/>
            <c:bubble3D val="0"/>
            <c:explosion val="1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27A-CC4E-B97F-5E898C6C39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27A-CC4E-B97F-5E898C6C39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27A-CC4E-B97F-5E898C6C398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27A-CC4E-B97F-5E898C6C398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27A-CC4E-B97F-5E898C6C398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27A-CC4E-B97F-5E898C6C398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927A-CC4E-B97F-5E898C6C398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927A-CC4E-B97F-5E898C6C398B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27A-CC4E-B97F-5E898C6C398B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C5D0298-8980-FA4A-BDFA-373796CDD5DD}" type="CATEGORYNAME">
                      <a:rPr lang="en-US">
                        <a:highlight>
                          <a:srgbClr val="000000"/>
                        </a:highlight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 DE CATÉGORIE]</a:t>
                    </a:fld>
                    <a:r>
                      <a:rPr lang="en-US" baseline="0" dirty="0">
                        <a:highlight>
                          <a:srgbClr val="000000"/>
                        </a:highlight>
                      </a:rPr>
                      <a:t>; </a:t>
                    </a:r>
                    <a:fld id="{D8152FD6-225C-F544-A03A-1D5B11162493}" type="VALUE">
                      <a:rPr lang="en-US" baseline="0">
                        <a:highlight>
                          <a:srgbClr val="000000"/>
                        </a:highlight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[VALEUR]</a:t>
                    </a:fld>
                    <a:endParaRPr lang="en-US" baseline="0" dirty="0">
                      <a:highlight>
                        <a:srgbClr val="000000"/>
                      </a:highlight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927A-CC4E-B97F-5E898C6C398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Dashboard!$B$2:$B$7</c:f>
              <c:strCache>
                <c:ptCount val="6"/>
                <c:pt idx="0">
                  <c:v>Optics</c:v>
                </c:pt>
                <c:pt idx="1">
                  <c:v>V&amp;C</c:v>
                </c:pt>
                <c:pt idx="2">
                  <c:v>Interferometer</c:v>
                </c:pt>
                <c:pt idx="3">
                  <c:v>ANM</c:v>
                </c:pt>
                <c:pt idx="4">
                  <c:v>Suspension</c:v>
                </c:pt>
                <c:pt idx="5">
                  <c:v>ED</c:v>
                </c:pt>
              </c:strCache>
            </c:strRef>
          </c:cat>
          <c:val>
            <c:numRef>
              <c:f>Dashboard!$D$2:$D$7</c:f>
              <c:numCache>
                <c:formatCode>General</c:formatCode>
                <c:ptCount val="6"/>
                <c:pt idx="0">
                  <c:v>17</c:v>
                </c:pt>
                <c:pt idx="1">
                  <c:v>10</c:v>
                </c:pt>
                <c:pt idx="2">
                  <c:v>15</c:v>
                </c:pt>
                <c:pt idx="3">
                  <c:v>1</c:v>
                </c:pt>
                <c:pt idx="4">
                  <c:v>13</c:v>
                </c:pt>
                <c:pt idx="5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27A-CC4E-B97F-5E898C6C39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04AF49A0-48D0-9EFD-D620-8F295F66F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b4506ea41c_0_69:notes">
            <a:extLst>
              <a:ext uri="{FF2B5EF4-FFF2-40B4-BE49-F238E27FC236}">
                <a16:creationId xmlns:a16="http://schemas.microsoft.com/office/drawing/2014/main" id="{0DB65139-CC5B-8406-368C-D9DE2F779D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b4506ea41c_0_69:notes">
            <a:extLst>
              <a:ext uri="{FF2B5EF4-FFF2-40B4-BE49-F238E27FC236}">
                <a16:creationId xmlns:a16="http://schemas.microsoft.com/office/drawing/2014/main" id="{DD3E26FB-BF49-08FA-15EB-1A80F7BC36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3232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C33483DB-DBAC-4C7E-3C17-80DBAE1B0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b4506ea41c_0_69:notes">
            <a:extLst>
              <a:ext uri="{FF2B5EF4-FFF2-40B4-BE49-F238E27FC236}">
                <a16:creationId xmlns:a16="http://schemas.microsoft.com/office/drawing/2014/main" id="{F6DC6B1E-1B30-DC88-AE38-650CD60646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b4506ea41c_0_69:notes">
            <a:extLst>
              <a:ext uri="{FF2B5EF4-FFF2-40B4-BE49-F238E27FC236}">
                <a16:creationId xmlns:a16="http://schemas.microsoft.com/office/drawing/2014/main" id="{EB5FD8F8-5BAE-3224-86FE-DCFFF12601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519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D47C5790-104F-353C-4D9F-45BAE46FA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b4506ea41c_0_69:notes">
            <a:extLst>
              <a:ext uri="{FF2B5EF4-FFF2-40B4-BE49-F238E27FC236}">
                <a16:creationId xmlns:a16="http://schemas.microsoft.com/office/drawing/2014/main" id="{55472CF5-2D2B-85D0-0B9E-B8429CF737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b4506ea41c_0_69:notes">
            <a:extLst>
              <a:ext uri="{FF2B5EF4-FFF2-40B4-BE49-F238E27FC236}">
                <a16:creationId xmlns:a16="http://schemas.microsoft.com/office/drawing/2014/main" id="{8DC4F772-1D68-E76A-B5DC-4D0738F048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145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5E1D7F5F-1C67-9727-2CFC-E45BD8AE4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b4506ea41c_0_69:notes">
            <a:extLst>
              <a:ext uri="{FF2B5EF4-FFF2-40B4-BE49-F238E27FC236}">
                <a16:creationId xmlns:a16="http://schemas.microsoft.com/office/drawing/2014/main" id="{F0879417-0F82-F87B-7FB2-23155570BA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b4506ea41c_0_69:notes">
            <a:extLst>
              <a:ext uri="{FF2B5EF4-FFF2-40B4-BE49-F238E27FC236}">
                <a16:creationId xmlns:a16="http://schemas.microsoft.com/office/drawing/2014/main" id="{B1E7D1E5-018D-A079-F377-79394854E7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619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22C53D49-08B9-A591-3199-680453C8C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b4506ea41c_0_69:notes">
            <a:extLst>
              <a:ext uri="{FF2B5EF4-FFF2-40B4-BE49-F238E27FC236}">
                <a16:creationId xmlns:a16="http://schemas.microsoft.com/office/drawing/2014/main" id="{0C1C9356-674D-8F3E-60DF-128936DF0C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b4506ea41c_0_69:notes">
            <a:extLst>
              <a:ext uri="{FF2B5EF4-FFF2-40B4-BE49-F238E27FC236}">
                <a16:creationId xmlns:a16="http://schemas.microsoft.com/office/drawing/2014/main" id="{F142A344-5E5E-745C-2094-90BB42D7A5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8916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b4506ea41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b4506ea41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1B30EB38-19A1-D20E-E030-8AD6F133E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b4506ea41c_0_69:notes">
            <a:extLst>
              <a:ext uri="{FF2B5EF4-FFF2-40B4-BE49-F238E27FC236}">
                <a16:creationId xmlns:a16="http://schemas.microsoft.com/office/drawing/2014/main" id="{5C3DE5F4-7176-08A3-5104-DECC05C89F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b4506ea41c_0_69:notes">
            <a:extLst>
              <a:ext uri="{FF2B5EF4-FFF2-40B4-BE49-F238E27FC236}">
                <a16:creationId xmlns:a16="http://schemas.microsoft.com/office/drawing/2014/main" id="{ECC81CD0-1203-7F2C-BB21-7ACF666C75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8997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193F9740-211E-F94A-CE22-3063A8BC3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b4506ea41c_0_69:notes">
            <a:extLst>
              <a:ext uri="{FF2B5EF4-FFF2-40B4-BE49-F238E27FC236}">
                <a16:creationId xmlns:a16="http://schemas.microsoft.com/office/drawing/2014/main" id="{6E20A49D-890E-2464-C245-65509400D8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b4506ea41c_0_69:notes">
            <a:extLst>
              <a:ext uri="{FF2B5EF4-FFF2-40B4-BE49-F238E27FC236}">
                <a16:creationId xmlns:a16="http://schemas.microsoft.com/office/drawing/2014/main" id="{6FF36BA1-4298-4B3B-DD24-B67CCD4E7D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4845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BDEFF1CE-83B7-81E1-6DFD-D0313F9D6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b4506ea41c_0_69:notes">
            <a:extLst>
              <a:ext uri="{FF2B5EF4-FFF2-40B4-BE49-F238E27FC236}">
                <a16:creationId xmlns:a16="http://schemas.microsoft.com/office/drawing/2014/main" id="{C4509159-E918-2221-A42D-5EC2F35680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b4506ea41c_0_69:notes">
            <a:extLst>
              <a:ext uri="{FF2B5EF4-FFF2-40B4-BE49-F238E27FC236}">
                <a16:creationId xmlns:a16="http://schemas.microsoft.com/office/drawing/2014/main" id="{0FFEBA94-83E1-A68A-A47D-9921677469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8879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F7B29C19-2D38-6DFE-3488-E7F3B232B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b4506ea41c_0_69:notes">
            <a:extLst>
              <a:ext uri="{FF2B5EF4-FFF2-40B4-BE49-F238E27FC236}">
                <a16:creationId xmlns:a16="http://schemas.microsoft.com/office/drawing/2014/main" id="{858BDFC3-A7E5-281D-C763-D6FA678578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b4506ea41c_0_69:notes">
            <a:extLst>
              <a:ext uri="{FF2B5EF4-FFF2-40B4-BE49-F238E27FC236}">
                <a16:creationId xmlns:a16="http://schemas.microsoft.com/office/drawing/2014/main" id="{BEE903C9-A24F-F2FD-066B-FB6308EB7F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4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7A6C1191-0E10-22DE-F5A3-A681B0302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b4506ea41c_0_69:notes">
            <a:extLst>
              <a:ext uri="{FF2B5EF4-FFF2-40B4-BE49-F238E27FC236}">
                <a16:creationId xmlns:a16="http://schemas.microsoft.com/office/drawing/2014/main" id="{4055CB33-4C13-F75A-35DB-265BD44900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b4506ea41c_0_69:notes">
            <a:extLst>
              <a:ext uri="{FF2B5EF4-FFF2-40B4-BE49-F238E27FC236}">
                <a16:creationId xmlns:a16="http://schemas.microsoft.com/office/drawing/2014/main" id="{65307C03-15E2-6C93-99BA-8096CF4C71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4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5B35A2A6-0C1B-9958-8B2B-2C2018CFB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b4506ea41c_0_69:notes">
            <a:extLst>
              <a:ext uri="{FF2B5EF4-FFF2-40B4-BE49-F238E27FC236}">
                <a16:creationId xmlns:a16="http://schemas.microsoft.com/office/drawing/2014/main" id="{F07BE767-FF73-4CAA-D2D4-13058229F3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b4506ea41c_0_69:notes">
            <a:extLst>
              <a:ext uri="{FF2B5EF4-FFF2-40B4-BE49-F238E27FC236}">
                <a16:creationId xmlns:a16="http://schemas.microsoft.com/office/drawing/2014/main" id="{4A8C0BF5-89E7-4978-AC85-049AF94315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8343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A99A72C1-8E50-8D75-1851-2BA7E9B0B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b4506ea41c_0_69:notes">
            <a:extLst>
              <a:ext uri="{FF2B5EF4-FFF2-40B4-BE49-F238E27FC236}">
                <a16:creationId xmlns:a16="http://schemas.microsoft.com/office/drawing/2014/main" id="{540EC688-B549-9E67-1CB4-9AE768BA80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b4506ea41c_0_69:notes">
            <a:extLst>
              <a:ext uri="{FF2B5EF4-FFF2-40B4-BE49-F238E27FC236}">
                <a16:creationId xmlns:a16="http://schemas.microsoft.com/office/drawing/2014/main" id="{54BEAAE8-E998-4A38-D3F6-3E0E503E0D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147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000CC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849100" y="1314450"/>
            <a:ext cx="3983100" cy="20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Open Sans"/>
              <a:buNone/>
              <a:defRPr sz="3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509700" y="4090525"/>
            <a:ext cx="5322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chibsted Grotesk"/>
              <a:buNone/>
              <a:defRPr sz="1600">
                <a:solidFill>
                  <a:schemeClr val="lt1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chibsted Grotesk"/>
              <a:buNone/>
              <a:defRPr sz="1600">
                <a:solidFill>
                  <a:schemeClr val="lt1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chibsted Grotesk"/>
              <a:buNone/>
              <a:defRPr sz="1600">
                <a:solidFill>
                  <a:schemeClr val="lt1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chibsted Grotesk"/>
              <a:buNone/>
              <a:defRPr sz="1600">
                <a:solidFill>
                  <a:schemeClr val="lt1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chibsted Grotesk"/>
              <a:buNone/>
              <a:defRPr sz="1600">
                <a:solidFill>
                  <a:schemeClr val="lt1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chibsted Grotesk"/>
              <a:buNone/>
              <a:defRPr sz="1600">
                <a:solidFill>
                  <a:schemeClr val="lt1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chibsted Grotesk"/>
              <a:buNone/>
              <a:defRPr sz="1600">
                <a:solidFill>
                  <a:schemeClr val="lt1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chibsted Grotesk"/>
              <a:buNone/>
              <a:defRPr sz="1600">
                <a:solidFill>
                  <a:schemeClr val="lt1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chibsted Grotesk"/>
              <a:buNone/>
              <a:defRPr sz="1600">
                <a:solidFill>
                  <a:schemeClr val="lt1"/>
                </a:solidFill>
                <a:latin typeface="Schibsted Grotesk"/>
                <a:ea typeface="Schibsted Grotesk"/>
                <a:cs typeface="Schibsted Grotesk"/>
                <a:sym typeface="Schibsted Grotesk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0"/>
            <a:ext cx="4440204" cy="514809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348" y="0"/>
                </a:lnTo>
                <a:lnTo>
                  <a:pt x="21477" y="895"/>
                </a:lnTo>
                <a:cubicBezTo>
                  <a:pt x="21558" y="1598"/>
                  <a:pt x="21600" y="2311"/>
                  <a:pt x="21600" y="3033"/>
                </a:cubicBezTo>
                <a:cubicBezTo>
                  <a:pt x="21600" y="10972"/>
                  <a:pt x="16563" y="17877"/>
                  <a:pt x="9143" y="21418"/>
                </a:cubicBezTo>
                <a:lnTo>
                  <a:pt x="873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0475" tIns="30475" rIns="30475" bIns="30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6956" y="1314460"/>
            <a:ext cx="2449407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>
            <a:spLocks noGrp="1"/>
          </p:cNvSpPr>
          <p:nvPr>
            <p:ph type="subTitle" idx="2"/>
          </p:nvPr>
        </p:nvSpPr>
        <p:spPr>
          <a:xfrm>
            <a:off x="3833100" y="3344850"/>
            <a:ext cx="49992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Open Sans"/>
              <a:buNone/>
              <a:defRPr sz="19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Open Sans"/>
              <a:buNone/>
              <a:defRPr sz="19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Open Sans"/>
              <a:buNone/>
              <a:defRPr sz="19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Open Sans"/>
              <a:buNone/>
              <a:defRPr sz="19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Open Sans"/>
              <a:buNone/>
              <a:defRPr sz="19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Open Sans"/>
              <a:buNone/>
              <a:defRPr sz="19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Open Sans"/>
              <a:buNone/>
              <a:defRPr sz="19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Open Sans"/>
              <a:buNone/>
              <a:defRPr sz="19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Open Sans"/>
              <a:buNone/>
              <a:defRPr sz="19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0000CC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116700" y="108550"/>
            <a:ext cx="8904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311700" y="777175"/>
            <a:ext cx="8520600" cy="37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283600" y="466480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116700" y="108550"/>
            <a:ext cx="8904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311700" y="760250"/>
            <a:ext cx="3999900" cy="38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832400" y="760375"/>
            <a:ext cx="3999900" cy="38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116700" y="108550"/>
            <a:ext cx="8904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131075" y="101200"/>
            <a:ext cx="88899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37925" y="786475"/>
            <a:ext cx="2808000" cy="37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6700" y="108550"/>
            <a:ext cx="8904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3000"/>
              <a:buFont typeface="Calibri"/>
              <a:buNone/>
              <a:defRPr sz="3000" b="1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777175"/>
            <a:ext cx="8520600" cy="3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283600" y="466322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9;p1"/>
          <p:cNvCxnSpPr/>
          <p:nvPr/>
        </p:nvCxnSpPr>
        <p:spPr>
          <a:xfrm>
            <a:off x="117325" y="5055850"/>
            <a:ext cx="8910600" cy="0"/>
          </a:xfrm>
          <a:prstGeom prst="straightConnector1">
            <a:avLst/>
          </a:prstGeom>
          <a:noFill/>
          <a:ln w="9525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0;p1"/>
          <p:cNvCxnSpPr/>
          <p:nvPr/>
        </p:nvCxnSpPr>
        <p:spPr>
          <a:xfrm>
            <a:off x="117325" y="4663225"/>
            <a:ext cx="8910600" cy="0"/>
          </a:xfrm>
          <a:prstGeom prst="straightConnector1">
            <a:avLst/>
          </a:prstGeom>
          <a:noFill/>
          <a:ln w="9525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11;p1"/>
          <p:cNvCxnSpPr/>
          <p:nvPr/>
        </p:nvCxnSpPr>
        <p:spPr>
          <a:xfrm>
            <a:off x="117325" y="682275"/>
            <a:ext cx="8910600" cy="0"/>
          </a:xfrm>
          <a:prstGeom prst="straightConnector1">
            <a:avLst/>
          </a:prstGeom>
          <a:noFill/>
          <a:ln w="9525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2;p1"/>
          <p:cNvCxnSpPr/>
          <p:nvPr/>
        </p:nvCxnSpPr>
        <p:spPr>
          <a:xfrm>
            <a:off x="116700" y="109375"/>
            <a:ext cx="8910600" cy="0"/>
          </a:xfrm>
          <a:prstGeom prst="straightConnector1">
            <a:avLst/>
          </a:prstGeom>
          <a:noFill/>
          <a:ln w="9525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Google Shape;13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7325" y="4719146"/>
            <a:ext cx="1505971" cy="28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"/>
          <p:cNvSpPr txBox="1"/>
          <p:nvPr/>
        </p:nvSpPr>
        <p:spPr>
          <a:xfrm>
            <a:off x="2178325" y="4663225"/>
            <a:ext cx="4788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000CC"/>
                </a:solidFill>
                <a:latin typeface="Schibsted Grotesk"/>
                <a:ea typeface="Schibsted Grotesk"/>
                <a:cs typeface="Schibsted Grotesk"/>
                <a:sym typeface="Schibsted Grotesk"/>
              </a:rPr>
              <a:t>ET FRANCE IJCLAB 2026</a:t>
            </a:r>
            <a:endParaRPr sz="1100" dirty="0">
              <a:solidFill>
                <a:srgbClr val="0000CC"/>
              </a:solidFill>
              <a:latin typeface="Schibsted Grotesk"/>
              <a:ea typeface="Schibsted Grotesk"/>
              <a:cs typeface="Schibsted Grotesk"/>
              <a:sym typeface="Schibsted Grotesk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ctrTitle"/>
          </p:nvPr>
        </p:nvSpPr>
        <p:spPr>
          <a:xfrm>
            <a:off x="4249271" y="1314450"/>
            <a:ext cx="4582929" cy="20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ET France</a:t>
            </a:r>
            <a:br>
              <a:rPr lang="fr-FR" dirty="0"/>
            </a:br>
            <a:r>
              <a:rPr lang="fr-FR" dirty="0"/>
              <a:t>Management de Projet</a:t>
            </a:r>
            <a:br>
              <a:rPr lang="fr-FR" dirty="0"/>
            </a:br>
            <a:r>
              <a:rPr lang="fr-FR" dirty="0"/>
              <a:t>ETO Project Office </a:t>
            </a:r>
            <a:endParaRPr dirty="0"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3509700" y="4090525"/>
            <a:ext cx="5322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Christian.olivetto@ijclab.in2p3.fr</a:t>
            </a:r>
            <a:endParaRPr dirty="0"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2"/>
          </p:nvPr>
        </p:nvSpPr>
        <p:spPr>
          <a:xfrm>
            <a:off x="3833100" y="3344850"/>
            <a:ext cx="49992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Evolution et Implication ET France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FC741BE1-BA63-43F3-BBC4-48690D466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>
            <a:extLst>
              <a:ext uri="{FF2B5EF4-FFF2-40B4-BE49-F238E27FC236}">
                <a16:creationId xmlns:a16="http://schemas.microsoft.com/office/drawing/2014/main" id="{14AF253F-3003-E158-C3B3-AB5689436B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700" y="108550"/>
            <a:ext cx="8904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lvl="0"/>
            <a:r>
              <a:rPr lang="fr-FR" dirty="0"/>
              <a:t>Management de Projet: Implication des laboratoires français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05A4DAB-390B-2AEF-A046-E1D77EE9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28" y="681250"/>
            <a:ext cx="6998926" cy="390637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0E3333D-C74E-EAC9-13DE-03DD3D6971FB}"/>
              </a:ext>
            </a:extLst>
          </p:cNvPr>
          <p:cNvSpPr txBox="1"/>
          <p:nvPr/>
        </p:nvSpPr>
        <p:spPr>
          <a:xfrm>
            <a:off x="286328" y="3740727"/>
            <a:ext cx="1696298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2H max par ZOOM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2CA65B-EA61-1A5C-DF05-569CAB5095AA}"/>
              </a:ext>
            </a:extLst>
          </p:cNvPr>
          <p:cNvSpPr txBox="1"/>
          <p:nvPr/>
        </p:nvSpPr>
        <p:spPr>
          <a:xfrm>
            <a:off x="7161374" y="4048504"/>
            <a:ext cx="153599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1 Jour en groupe</a:t>
            </a:r>
          </a:p>
          <a:p>
            <a:pPr algn="ctr"/>
            <a:r>
              <a:rPr lang="fr-FR" dirty="0"/>
              <a:t>Sur projet réel</a:t>
            </a:r>
          </a:p>
        </p:txBody>
      </p:sp>
    </p:spTree>
    <p:extLst>
      <p:ext uri="{BB962C8B-B14F-4D97-AF65-F5344CB8AC3E}">
        <p14:creationId xmlns:p14="http://schemas.microsoft.com/office/powerpoint/2010/main" val="3737760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65632FB4-3BCF-C65E-0A33-8CFFA2613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>
            <a:extLst>
              <a:ext uri="{FF2B5EF4-FFF2-40B4-BE49-F238E27FC236}">
                <a16:creationId xmlns:a16="http://schemas.microsoft.com/office/drawing/2014/main" id="{A7A7DFB5-44F6-87BA-15F3-8234069D0A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700" y="108550"/>
            <a:ext cx="8904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lvl="0"/>
            <a:r>
              <a:rPr lang="fr-FR" dirty="0"/>
              <a:t>Management de Projet: Implication des laboratoires français</a:t>
            </a:r>
            <a:endParaRPr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920876-F5A9-ACEA-7AD8-A4E4C8B5F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51" y="772048"/>
            <a:ext cx="6832600" cy="3784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B7E002A-4CF8-E326-069F-31242C888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67" y="1086413"/>
            <a:ext cx="4997028" cy="29706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C870FC3-9897-7921-0281-CDAB76E0C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466" y="1462751"/>
            <a:ext cx="7153367" cy="240319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2B4EE26-AAA8-D340-E62A-07784DD15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621" y="1740543"/>
            <a:ext cx="7584511" cy="254803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12C8600-B017-86DE-EF37-276F55784C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0493" y="2489686"/>
            <a:ext cx="7005356" cy="20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9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711C995D-52D5-5571-6949-1DC5417AE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>
            <a:extLst>
              <a:ext uri="{FF2B5EF4-FFF2-40B4-BE49-F238E27FC236}">
                <a16:creationId xmlns:a16="http://schemas.microsoft.com/office/drawing/2014/main" id="{8AAD446C-F072-2003-C85B-5EB9469A49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700" y="108550"/>
            <a:ext cx="8904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lvl="0"/>
            <a:r>
              <a:rPr lang="fr-FR" dirty="0"/>
              <a:t>Management de Projet: Organisation GCR</a:t>
            </a:r>
            <a:endParaRPr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A46D5F7-6E12-D924-0904-1D2DC04E7476}"/>
              </a:ext>
            </a:extLst>
          </p:cNvPr>
          <p:cNvSpPr txBox="1"/>
          <p:nvPr/>
        </p:nvSpPr>
        <p:spPr>
          <a:xfrm>
            <a:off x="116700" y="844952"/>
            <a:ext cx="8921032" cy="3826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defRPr sz="3500">
                <a:latin typeface="+mj-lt"/>
                <a:ea typeface="+mj-ea"/>
                <a:cs typeface="+mj-cs"/>
                <a:sym typeface="Helvetica"/>
              </a:defRPr>
            </a:pPr>
            <a:r>
              <a:rPr lang="en-AU" sz="18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ETO is asked to provide, for September 2026, a report on the geometry comparison, </a:t>
            </a:r>
          </a:p>
          <a:p>
            <a:pPr>
              <a:spcBef>
                <a:spcPts val="1000"/>
              </a:spcBef>
              <a:defRPr sz="3500">
                <a:latin typeface="+mj-lt"/>
                <a:ea typeface="+mj-ea"/>
                <a:cs typeface="+mj-cs"/>
                <a:sym typeface="Helvetica"/>
              </a:defRPr>
            </a:pPr>
            <a:r>
              <a:rPr lang="en-AU" sz="18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considering site independent drivers. This report is based on five main topics:</a:t>
            </a:r>
          </a:p>
          <a:p>
            <a:pPr marL="514350" indent="-514350">
              <a:spcBef>
                <a:spcPts val="1000"/>
              </a:spcBef>
              <a:buFont typeface="+mj-lt"/>
              <a:buAutoNum type="arabicParenR"/>
              <a:defRPr sz="3500">
                <a:latin typeface="+mj-lt"/>
                <a:ea typeface="+mj-ea"/>
                <a:cs typeface="+mj-cs"/>
                <a:sym typeface="Helvetica"/>
              </a:defRPr>
            </a:pPr>
            <a:r>
              <a:rPr lang="en-AU" sz="18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The scientific added value </a:t>
            </a:r>
          </a:p>
          <a:p>
            <a:pPr marL="514350" indent="-514350">
              <a:spcBef>
                <a:spcPts val="1000"/>
              </a:spcBef>
              <a:buFont typeface="+mj-lt"/>
              <a:buAutoNum type="arabicParenR"/>
              <a:defRPr sz="3500">
                <a:latin typeface="+mj-lt"/>
                <a:ea typeface="+mj-ea"/>
                <a:cs typeface="+mj-cs"/>
                <a:sym typeface="Helvetica"/>
              </a:defRPr>
            </a:pPr>
            <a:r>
              <a:rPr lang="en-AU" sz="18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The cost estimate</a:t>
            </a:r>
          </a:p>
          <a:p>
            <a:pPr marL="514350" indent="-514350">
              <a:spcBef>
                <a:spcPts val="1000"/>
              </a:spcBef>
              <a:buFont typeface="+mj-lt"/>
              <a:buAutoNum type="arabicParenR"/>
              <a:defRPr sz="3500">
                <a:latin typeface="+mj-lt"/>
                <a:ea typeface="+mj-ea"/>
                <a:cs typeface="+mj-cs"/>
                <a:sym typeface="Helvetica"/>
              </a:defRPr>
            </a:pPr>
            <a:r>
              <a:rPr lang="en-AU" sz="18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The risks assessment</a:t>
            </a:r>
          </a:p>
          <a:p>
            <a:pPr marL="514350" indent="-514350">
              <a:spcBef>
                <a:spcPts val="1000"/>
              </a:spcBef>
              <a:buFont typeface="+mj-lt"/>
              <a:buAutoNum type="arabicParenR"/>
              <a:defRPr sz="3500">
                <a:latin typeface="+mj-lt"/>
                <a:ea typeface="+mj-ea"/>
                <a:cs typeface="+mj-cs"/>
                <a:sym typeface="Helvetica"/>
              </a:defRPr>
            </a:pPr>
            <a:r>
              <a:rPr lang="en-AU" sz="18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The governance</a:t>
            </a:r>
          </a:p>
          <a:p>
            <a:pPr marL="514350" indent="-514350">
              <a:spcBef>
                <a:spcPts val="1000"/>
              </a:spcBef>
              <a:buFont typeface="+mj-lt"/>
              <a:buAutoNum type="arabicParenR"/>
              <a:defRPr sz="3500">
                <a:latin typeface="+mj-lt"/>
                <a:ea typeface="+mj-ea"/>
                <a:cs typeface="+mj-cs"/>
                <a:sym typeface="Helvetica"/>
              </a:defRPr>
            </a:pPr>
            <a:r>
              <a:rPr lang="en-AU" sz="18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The socio-economic impact </a:t>
            </a:r>
          </a:p>
          <a:p>
            <a:pPr>
              <a:spcBef>
                <a:spcPts val="1000"/>
              </a:spcBef>
              <a:defRPr sz="3500">
                <a:latin typeface="+mj-lt"/>
                <a:ea typeface="+mj-ea"/>
                <a:cs typeface="+mj-cs"/>
                <a:sym typeface="Helvetica"/>
              </a:defRPr>
            </a:pPr>
            <a:r>
              <a:rPr lang="en-AU" sz="18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To be managed as a </a:t>
            </a:r>
            <a:r>
              <a:rPr lang="en-AU" sz="1800" b="1" u="sng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project</a:t>
            </a:r>
            <a:r>
              <a:rPr lang="en-AU" sz="18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. (PMI: a temporary endeavour with a defined </a:t>
            </a:r>
          </a:p>
          <a:p>
            <a:pPr>
              <a:spcBef>
                <a:spcPts val="1000"/>
              </a:spcBef>
              <a:defRPr sz="3500">
                <a:latin typeface="+mj-lt"/>
                <a:ea typeface="+mj-ea"/>
                <a:cs typeface="+mj-cs"/>
                <a:sym typeface="Helvetica"/>
              </a:defRPr>
            </a:pPr>
            <a:r>
              <a:rPr lang="en-AU" sz="18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beginning and end, undertaken to create a unique product, service, or result)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264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71FFC947-2352-3AFC-2919-02707887F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>
            <a:extLst>
              <a:ext uri="{FF2B5EF4-FFF2-40B4-BE49-F238E27FC236}">
                <a16:creationId xmlns:a16="http://schemas.microsoft.com/office/drawing/2014/main" id="{FD5D3441-8877-C30A-D415-EA1218EE43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700" y="108550"/>
            <a:ext cx="8904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lvl="0"/>
            <a:r>
              <a:rPr lang="fr-FR" dirty="0"/>
              <a:t>Management de Projet: Organisation GCR</a:t>
            </a:r>
            <a:endParaRPr dirty="0"/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9377C8FE-ED01-7E0C-204F-6816F69E0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35" y="681250"/>
            <a:ext cx="7772400" cy="397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12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FE2C36A7-D36B-6794-46C3-3896CE699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>
            <a:extLst>
              <a:ext uri="{FF2B5EF4-FFF2-40B4-BE49-F238E27FC236}">
                <a16:creationId xmlns:a16="http://schemas.microsoft.com/office/drawing/2014/main" id="{5DAC8B5C-B4D9-4803-669B-0D7A0A9CFA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700" y="108550"/>
            <a:ext cx="8904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lvl="0"/>
            <a:r>
              <a:rPr lang="fr-FR" dirty="0"/>
              <a:t>Management de Projet: Conclusions</a:t>
            </a:r>
            <a:endParaRPr dirty="0"/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1DD0B6A0-357A-0C67-C09D-8A791E234387}"/>
              </a:ext>
            </a:extLst>
          </p:cNvPr>
          <p:cNvSpPr/>
          <p:nvPr/>
        </p:nvSpPr>
        <p:spPr>
          <a:xfrm>
            <a:off x="1191492" y="905163"/>
            <a:ext cx="1910523" cy="203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vers la droite 4">
            <a:extLst>
              <a:ext uri="{FF2B5EF4-FFF2-40B4-BE49-F238E27FC236}">
                <a16:creationId xmlns:a16="http://schemas.microsoft.com/office/drawing/2014/main" id="{8E34B426-63BA-05A6-7451-647DF56BA4BD}"/>
              </a:ext>
            </a:extLst>
          </p:cNvPr>
          <p:cNvSpPr/>
          <p:nvPr/>
        </p:nvSpPr>
        <p:spPr>
          <a:xfrm>
            <a:off x="3981807" y="925305"/>
            <a:ext cx="2116823" cy="183058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05029D-57DB-88C1-BE46-E890459B8BE4}"/>
              </a:ext>
            </a:extLst>
          </p:cNvPr>
          <p:cNvSpPr txBox="1"/>
          <p:nvPr/>
        </p:nvSpPr>
        <p:spPr>
          <a:xfrm>
            <a:off x="311700" y="852874"/>
            <a:ext cx="83067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08/2023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838DD8-B5BE-0181-CB37-E25EDD425D1B}"/>
              </a:ext>
            </a:extLst>
          </p:cNvPr>
          <p:cNvSpPr txBox="1"/>
          <p:nvPr/>
        </p:nvSpPr>
        <p:spPr>
          <a:xfrm>
            <a:off x="3151130" y="864689"/>
            <a:ext cx="83067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08/2026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E25F8D0-1463-C785-63DD-817973BDD114}"/>
              </a:ext>
            </a:extLst>
          </p:cNvPr>
          <p:cNvSpPr txBox="1"/>
          <p:nvPr/>
        </p:nvSpPr>
        <p:spPr>
          <a:xfrm>
            <a:off x="6098630" y="873016"/>
            <a:ext cx="830677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11/2026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FB49E30-E766-4935-E0F5-568EA7E4F811}"/>
              </a:ext>
            </a:extLst>
          </p:cNvPr>
          <p:cNvSpPr txBox="1"/>
          <p:nvPr/>
        </p:nvSpPr>
        <p:spPr>
          <a:xfrm>
            <a:off x="2048930" y="1983072"/>
            <a:ext cx="1806905" cy="307777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Réorganisation ETO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8F688DE-2E22-0A12-6741-D2232653A870}"/>
              </a:ext>
            </a:extLst>
          </p:cNvPr>
          <p:cNvSpPr txBox="1"/>
          <p:nvPr/>
        </p:nvSpPr>
        <p:spPr>
          <a:xfrm>
            <a:off x="288039" y="1497718"/>
            <a:ext cx="1508746" cy="307777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Organisation PO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FE70C95-45AF-0312-5466-C63ADA099C3E}"/>
              </a:ext>
            </a:extLst>
          </p:cNvPr>
          <p:cNvSpPr txBox="1"/>
          <p:nvPr/>
        </p:nvSpPr>
        <p:spPr>
          <a:xfrm>
            <a:off x="4064854" y="2557990"/>
            <a:ext cx="1399742" cy="307777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GCR </a:t>
            </a:r>
            <a:r>
              <a:rPr lang="fr-FR" dirty="0" err="1"/>
              <a:t>milestone</a:t>
            </a:r>
            <a:endParaRPr lang="fr-FR" dirty="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9B3CCCB-E68E-1059-79B1-28D8F1A6E867}"/>
              </a:ext>
            </a:extLst>
          </p:cNvPr>
          <p:cNvCxnSpPr>
            <a:cxnSpLocks/>
          </p:cNvCxnSpPr>
          <p:nvPr/>
        </p:nvCxnSpPr>
        <p:spPr>
          <a:xfrm flipH="1">
            <a:off x="1191492" y="1026904"/>
            <a:ext cx="19633" cy="4708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1887F88-CD8E-6012-D2CE-E8FA13DEFD96}"/>
              </a:ext>
            </a:extLst>
          </p:cNvPr>
          <p:cNvCxnSpPr>
            <a:cxnSpLocks/>
          </p:cNvCxnSpPr>
          <p:nvPr/>
        </p:nvCxnSpPr>
        <p:spPr>
          <a:xfrm>
            <a:off x="2340086" y="1026904"/>
            <a:ext cx="0" cy="9561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3AB311C-1F96-272E-1A8B-CEFD771AC24A}"/>
              </a:ext>
            </a:extLst>
          </p:cNvPr>
          <p:cNvCxnSpPr>
            <a:cxnSpLocks/>
          </p:cNvCxnSpPr>
          <p:nvPr/>
        </p:nvCxnSpPr>
        <p:spPr>
          <a:xfrm>
            <a:off x="4757079" y="1026904"/>
            <a:ext cx="0" cy="15310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A61EC5D9-28A3-3EDD-96A6-4A96DE94F60C}"/>
              </a:ext>
            </a:extLst>
          </p:cNvPr>
          <p:cNvSpPr txBox="1"/>
          <p:nvPr/>
        </p:nvSpPr>
        <p:spPr>
          <a:xfrm>
            <a:off x="434545" y="3047978"/>
            <a:ext cx="82686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La gestion du management de projet pour ET a évoluée au gré des changements organisationnels</a:t>
            </a:r>
          </a:p>
          <a:p>
            <a:pPr marL="285750" indent="-285750">
              <a:buFontTx/>
              <a:buChar char="-"/>
            </a:pPr>
            <a:r>
              <a:rPr lang="fr-FR" dirty="0"/>
              <a:t>Les livrables pour ET-PP fixes mais autres livrables évolutifs également</a:t>
            </a:r>
          </a:p>
          <a:p>
            <a:pPr marL="285750" indent="-285750">
              <a:buFontTx/>
              <a:buChar char="-"/>
            </a:pPr>
            <a:r>
              <a:rPr lang="fr-FR" dirty="0"/>
              <a:t>Deux approches différentes (Top-Down ou Down-Top) en concurrences</a:t>
            </a:r>
          </a:p>
          <a:p>
            <a:pPr marL="285750" indent="-285750">
              <a:buFontTx/>
              <a:buChar char="-"/>
            </a:pPr>
            <a:r>
              <a:rPr lang="fr-FR" dirty="0"/>
              <a:t>Implications très visibles des laboratoires français dans les faits mais peu impliqués dans les choix</a:t>
            </a:r>
          </a:p>
          <a:p>
            <a:pPr marL="285750" indent="-285750">
              <a:buFontTx/>
              <a:buChar char="-"/>
            </a:pPr>
            <a:r>
              <a:rPr lang="fr-FR" dirty="0"/>
              <a:t>Besoin évident de peser via un budget important pour les années qui viennent</a:t>
            </a:r>
          </a:p>
          <a:p>
            <a:pPr marL="285750" indent="-285750">
              <a:buFontTx/>
              <a:buChar char="-"/>
            </a:pPr>
            <a:r>
              <a:rPr lang="fr-FR" dirty="0"/>
              <a:t>Impact des choix actuels sera essentiels pour la gestion au quotidien au sein de nos laboratoires </a:t>
            </a:r>
          </a:p>
        </p:txBody>
      </p:sp>
    </p:spTree>
    <p:extLst>
      <p:ext uri="{BB962C8B-B14F-4D97-AF65-F5344CB8AC3E}">
        <p14:creationId xmlns:p14="http://schemas.microsoft.com/office/powerpoint/2010/main" val="2467616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116700" y="108550"/>
            <a:ext cx="8904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lvl="0"/>
            <a:r>
              <a:rPr lang="fr-FR" dirty="0"/>
              <a:t>Management de Projet: ETO Project Office</a:t>
            </a:r>
            <a:endParaRPr dirty="0"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311700" y="777175"/>
            <a:ext cx="8520600" cy="37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dirty="0"/>
              <a:t>AGENDA: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dirty="0"/>
              <a:t>Organisation WP5 pour ET-PP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dirty="0"/>
              <a:t>Evolution du Project Office et Objectifs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dirty="0"/>
              <a:t>Implication des laboratoires français pour 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dirty="0"/>
              <a:t>	La Base de données (PBS, </a:t>
            </a:r>
            <a:r>
              <a:rPr lang="fr-FR" dirty="0" err="1"/>
              <a:t>Requirements</a:t>
            </a:r>
            <a:r>
              <a:rPr lang="fr-FR" dirty="0"/>
              <a:t>, Configuration)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dirty="0"/>
              <a:t>	La Gestion des Risques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dirty="0"/>
              <a:t>	La Gestion du Planning, </a:t>
            </a:r>
            <a:r>
              <a:rPr lang="fr-FR" dirty="0" err="1"/>
              <a:t>Reporting</a:t>
            </a:r>
            <a:r>
              <a:rPr lang="fr-FR" dirty="0"/>
              <a:t> Budgétaire et RH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dirty="0"/>
              <a:t>Organisation GCR (</a:t>
            </a:r>
            <a:r>
              <a:rPr lang="fr-FR" dirty="0" err="1"/>
              <a:t>Geometry</a:t>
            </a:r>
            <a:r>
              <a:rPr lang="fr-FR" dirty="0"/>
              <a:t> </a:t>
            </a:r>
            <a:r>
              <a:rPr lang="fr-FR" dirty="0" err="1"/>
              <a:t>Comparison</a:t>
            </a:r>
            <a:r>
              <a:rPr lang="fr-FR" dirty="0"/>
              <a:t> Report)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dirty="0"/>
              <a:t>Discussion ouverte sur nos implications et responsabilités dans le PO 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7738AB06-A8AC-CAC0-EA3C-953B497FE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>
            <a:extLst>
              <a:ext uri="{FF2B5EF4-FFF2-40B4-BE49-F238E27FC236}">
                <a16:creationId xmlns:a16="http://schemas.microsoft.com/office/drawing/2014/main" id="{0152B9AC-3BA0-2C16-2280-87BA28AD92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700" y="108550"/>
            <a:ext cx="8904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lvl="0"/>
            <a:r>
              <a:rPr lang="fr-FR" dirty="0"/>
              <a:t>Management de Projet: Organisation WP5 ET-PP </a:t>
            </a:r>
            <a:endParaRPr dirty="0"/>
          </a:p>
        </p:txBody>
      </p:sp>
      <p:sp>
        <p:nvSpPr>
          <p:cNvPr id="2" name="Flèche vers la droite 1">
            <a:extLst>
              <a:ext uri="{FF2B5EF4-FFF2-40B4-BE49-F238E27FC236}">
                <a16:creationId xmlns:a16="http://schemas.microsoft.com/office/drawing/2014/main" id="{CC8BC580-37B1-6673-1EA6-D61CD94D4F2A}"/>
              </a:ext>
            </a:extLst>
          </p:cNvPr>
          <p:cNvSpPr/>
          <p:nvPr/>
        </p:nvSpPr>
        <p:spPr>
          <a:xfrm>
            <a:off x="1191492" y="905163"/>
            <a:ext cx="3906981" cy="203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A5D78ECA-675D-DC13-061C-3E2E54224746}"/>
              </a:ext>
            </a:extLst>
          </p:cNvPr>
          <p:cNvSpPr/>
          <p:nvPr/>
        </p:nvSpPr>
        <p:spPr>
          <a:xfrm>
            <a:off x="6027380" y="905163"/>
            <a:ext cx="1445491" cy="2032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4548A99-C051-51E8-B1C7-74AB0A294F25}"/>
              </a:ext>
            </a:extLst>
          </p:cNvPr>
          <p:cNvSpPr txBox="1"/>
          <p:nvPr/>
        </p:nvSpPr>
        <p:spPr>
          <a:xfrm>
            <a:off x="311700" y="852874"/>
            <a:ext cx="83067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08/2023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AEE5AF0-2A09-6422-5A55-903BD49439DB}"/>
              </a:ext>
            </a:extLst>
          </p:cNvPr>
          <p:cNvSpPr txBox="1"/>
          <p:nvPr/>
        </p:nvSpPr>
        <p:spPr>
          <a:xfrm>
            <a:off x="5147588" y="852873"/>
            <a:ext cx="83067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08/2026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A37B9F8-6F12-BBA2-09A0-EC7A714E1ACE}"/>
              </a:ext>
            </a:extLst>
          </p:cNvPr>
          <p:cNvSpPr txBox="1"/>
          <p:nvPr/>
        </p:nvSpPr>
        <p:spPr>
          <a:xfrm>
            <a:off x="7537169" y="839202"/>
            <a:ext cx="830677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11/2026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0120407-D990-C19A-8303-E63533FF4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76" y="1384563"/>
            <a:ext cx="7251648" cy="315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57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86B4C679-6BE1-E832-609C-5E615C26F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>
            <a:extLst>
              <a:ext uri="{FF2B5EF4-FFF2-40B4-BE49-F238E27FC236}">
                <a16:creationId xmlns:a16="http://schemas.microsoft.com/office/drawing/2014/main" id="{B2BAA109-C683-777A-3A4C-6E4EBFBA7A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700" y="108550"/>
            <a:ext cx="8904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lvl="0"/>
            <a:r>
              <a:rPr lang="fr-FR" dirty="0"/>
              <a:t>Management de Projet: Organisation WP5 ET-PP </a:t>
            </a:r>
            <a:endParaRPr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DE4E7DE-CC4C-E6CB-F6E0-E4C534167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" y="1132342"/>
            <a:ext cx="9063429" cy="191726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CBB5F5B-67EB-6095-1A70-E26CC5841E1B}"/>
              </a:ext>
            </a:extLst>
          </p:cNvPr>
          <p:cNvSpPr txBox="1"/>
          <p:nvPr/>
        </p:nvSpPr>
        <p:spPr>
          <a:xfrm>
            <a:off x="327143" y="3487938"/>
            <a:ext cx="8533105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Tous les livrables publiés et validés en version 1</a:t>
            </a:r>
          </a:p>
          <a:p>
            <a:r>
              <a:rPr lang="fr-FR" dirty="0"/>
              <a:t>Livrable D5.2 doit être finalisé en fonction des spécifications des outils et propositions de choix de ceux-ci</a:t>
            </a:r>
          </a:p>
          <a:p>
            <a:r>
              <a:rPr lang="fr-FR" dirty="0"/>
              <a:t>Chaque proposition d’outil doit être justifiée par comparatif et validation spécifications</a:t>
            </a:r>
          </a:p>
        </p:txBody>
      </p:sp>
    </p:spTree>
    <p:extLst>
      <p:ext uri="{BB962C8B-B14F-4D97-AF65-F5344CB8AC3E}">
        <p14:creationId xmlns:p14="http://schemas.microsoft.com/office/powerpoint/2010/main" val="3146494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280ABA6F-CD0D-5591-D7AB-467E8A910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>
            <a:extLst>
              <a:ext uri="{FF2B5EF4-FFF2-40B4-BE49-F238E27FC236}">
                <a16:creationId xmlns:a16="http://schemas.microsoft.com/office/drawing/2014/main" id="{9089244A-18F6-A653-C582-336437FAFA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700" y="108550"/>
            <a:ext cx="8904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lvl="0"/>
            <a:r>
              <a:rPr lang="fr-FR" dirty="0"/>
              <a:t>Management de Projet: Organisation WP5 ET-PP </a:t>
            </a:r>
            <a:endParaRPr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F2384C-2D74-1B7E-6597-8ABEA57CF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29" y="876729"/>
            <a:ext cx="8198742" cy="339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20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BFF9F569-19A5-FF43-487C-EBB4C5BD4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>
            <a:extLst>
              <a:ext uri="{FF2B5EF4-FFF2-40B4-BE49-F238E27FC236}">
                <a16:creationId xmlns:a16="http://schemas.microsoft.com/office/drawing/2014/main" id="{3A4B1830-72C2-D8F5-8A21-797514A675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700" y="108550"/>
            <a:ext cx="8904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lvl="0"/>
            <a:r>
              <a:rPr lang="fr-FR" dirty="0"/>
              <a:t>Management de Projet: Evolution PO et objectifs</a:t>
            </a:r>
            <a:endParaRPr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4259C6-069C-695F-43CA-25883E965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65" y="681250"/>
            <a:ext cx="7752170" cy="316274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4C18BF8-73D0-C089-3898-8A14CFA15081}"/>
              </a:ext>
            </a:extLst>
          </p:cNvPr>
          <p:cNvSpPr txBox="1"/>
          <p:nvPr/>
        </p:nvSpPr>
        <p:spPr>
          <a:xfrm>
            <a:off x="692765" y="3858274"/>
            <a:ext cx="777488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Evolution du PO en tant que choix et mise en place d’une organisation plus fournie et structurée</a:t>
            </a:r>
          </a:p>
          <a:p>
            <a:r>
              <a:rPr lang="fr-FR" dirty="0"/>
              <a:t>Nouveaux membres Italie, Belgique, CERN</a:t>
            </a:r>
          </a:p>
        </p:txBody>
      </p:sp>
    </p:spTree>
    <p:extLst>
      <p:ext uri="{BB962C8B-B14F-4D97-AF65-F5344CB8AC3E}">
        <p14:creationId xmlns:p14="http://schemas.microsoft.com/office/powerpoint/2010/main" val="964323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2D0C10BF-FA60-AC3D-F33E-40D79A58F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>
            <a:extLst>
              <a:ext uri="{FF2B5EF4-FFF2-40B4-BE49-F238E27FC236}">
                <a16:creationId xmlns:a16="http://schemas.microsoft.com/office/drawing/2014/main" id="{BAFAA238-22D0-465C-20C8-BE5E615E66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700" y="108550"/>
            <a:ext cx="8904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lvl="0"/>
            <a:r>
              <a:rPr lang="fr-FR" dirty="0"/>
              <a:t>Management de Projet: Implication des laboratoires français</a:t>
            </a: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4A90F41-8F80-E429-4F70-27DD2253C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93" y="785308"/>
            <a:ext cx="4428117" cy="39494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98DBC39-90E6-6A96-6F85-22B0842C9A4E}"/>
              </a:ext>
            </a:extLst>
          </p:cNvPr>
          <p:cNvSpPr txBox="1"/>
          <p:nvPr/>
        </p:nvSpPr>
        <p:spPr>
          <a:xfrm>
            <a:off x="4835239" y="990293"/>
            <a:ext cx="4185761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Développement d’une Data-Base incorporant</a:t>
            </a:r>
          </a:p>
          <a:p>
            <a:r>
              <a:rPr lang="fr-FR" dirty="0"/>
              <a:t>Produits (PBS)</a:t>
            </a:r>
          </a:p>
          <a:p>
            <a:r>
              <a:rPr lang="fr-FR" dirty="0"/>
              <a:t>Spécifications associées (</a:t>
            </a:r>
            <a:r>
              <a:rPr lang="fr-FR" dirty="0" err="1"/>
              <a:t>Requirements</a:t>
            </a:r>
            <a:r>
              <a:rPr lang="fr-FR" dirty="0"/>
              <a:t>)</a:t>
            </a:r>
          </a:p>
          <a:p>
            <a:r>
              <a:rPr lang="fr-FR" dirty="0"/>
              <a:t>Paramètres </a:t>
            </a:r>
          </a:p>
          <a:p>
            <a:r>
              <a:rPr lang="fr-FR" dirty="0"/>
              <a:t>Suivi configuration</a:t>
            </a:r>
          </a:p>
          <a:p>
            <a:endParaRPr lang="fr-FR" dirty="0"/>
          </a:p>
          <a:p>
            <a:r>
              <a:rPr lang="fr-FR" dirty="0" err="1"/>
              <a:t>Status</a:t>
            </a:r>
            <a:r>
              <a:rPr lang="fr-FR" dirty="0"/>
              <a:t>: </a:t>
            </a:r>
          </a:p>
          <a:p>
            <a:r>
              <a:rPr lang="fr-FR" dirty="0"/>
              <a:t>Data-Base opérationnelle version 1</a:t>
            </a:r>
          </a:p>
          <a:p>
            <a:r>
              <a:rPr lang="fr-FR" dirty="0"/>
              <a:t>Evolution selon demandes et ajustements</a:t>
            </a:r>
          </a:p>
          <a:p>
            <a:r>
              <a:rPr lang="fr-FR" dirty="0"/>
              <a:t>Développements des API avec les outils </a:t>
            </a:r>
          </a:p>
          <a:p>
            <a:r>
              <a:rPr lang="fr-FR" dirty="0"/>
              <a:t>D’autres domaines (Risques, System Engineering,</a:t>
            </a:r>
          </a:p>
          <a:p>
            <a:r>
              <a:rPr lang="fr-FR" dirty="0"/>
              <a:t>Schedule, Configuration,…) </a:t>
            </a:r>
          </a:p>
          <a:p>
            <a:endParaRPr lang="fr-FR" dirty="0"/>
          </a:p>
          <a:p>
            <a:r>
              <a:rPr lang="fr-FR" dirty="0"/>
              <a:t>Laboratoire IP2I</a:t>
            </a:r>
          </a:p>
          <a:p>
            <a:r>
              <a:rPr lang="fr-FR" dirty="0"/>
              <a:t>Oussama El </a:t>
            </a:r>
            <a:r>
              <a:rPr lang="fr-FR" dirty="0" err="1"/>
              <a:t>Mercherfi</a:t>
            </a:r>
            <a:endParaRPr lang="fr-FR" dirty="0"/>
          </a:p>
          <a:p>
            <a:r>
              <a:rPr lang="fr-FR" dirty="0"/>
              <a:t>Patrice Verdier</a:t>
            </a:r>
          </a:p>
        </p:txBody>
      </p:sp>
    </p:spTree>
    <p:extLst>
      <p:ext uri="{BB962C8B-B14F-4D97-AF65-F5344CB8AC3E}">
        <p14:creationId xmlns:p14="http://schemas.microsoft.com/office/powerpoint/2010/main" val="2724363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E83AFA8D-B083-2EBB-299C-7C178D13C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>
            <a:extLst>
              <a:ext uri="{FF2B5EF4-FFF2-40B4-BE49-F238E27FC236}">
                <a16:creationId xmlns:a16="http://schemas.microsoft.com/office/drawing/2014/main" id="{5490FBEF-7433-D75B-526B-D7C5C53F80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700" y="108550"/>
            <a:ext cx="8904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lvl="0"/>
            <a:r>
              <a:rPr lang="fr-FR" dirty="0"/>
              <a:t>Management de Projet: Implication des laboratoires français</a:t>
            </a:r>
            <a:endParaRPr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54D65A-5D14-7D4E-9078-35206EE6083F}"/>
              </a:ext>
            </a:extLst>
          </p:cNvPr>
          <p:cNvSpPr txBox="1"/>
          <p:nvPr/>
        </p:nvSpPr>
        <p:spPr>
          <a:xfrm>
            <a:off x="4863773" y="1204470"/>
            <a:ext cx="4273927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Déploiement d’une méthodologie en vue de </a:t>
            </a:r>
          </a:p>
          <a:p>
            <a:r>
              <a:rPr lang="fr-FR" dirty="0"/>
              <a:t>Identifiés les risques techniques et organisationnels</a:t>
            </a:r>
          </a:p>
          <a:p>
            <a:r>
              <a:rPr lang="fr-FR" dirty="0"/>
              <a:t>Auprès des groupes identifiés</a:t>
            </a:r>
          </a:p>
          <a:p>
            <a:r>
              <a:rPr lang="fr-FR" dirty="0"/>
              <a:t>Approche Down-Top (auditions &amp; discussions)</a:t>
            </a:r>
          </a:p>
          <a:p>
            <a:r>
              <a:rPr lang="fr-FR" dirty="0"/>
              <a:t>Faire une synthèse des principaux risques </a:t>
            </a:r>
          </a:p>
          <a:p>
            <a:endParaRPr lang="fr-FR" dirty="0"/>
          </a:p>
          <a:p>
            <a:r>
              <a:rPr lang="fr-FR" dirty="0" err="1"/>
              <a:t>Status</a:t>
            </a:r>
            <a:r>
              <a:rPr lang="fr-FR" dirty="0"/>
              <a:t>: </a:t>
            </a:r>
          </a:p>
          <a:p>
            <a:r>
              <a:rPr lang="fr-FR" dirty="0"/>
              <a:t>Auditions effectuées</a:t>
            </a:r>
          </a:p>
          <a:p>
            <a:r>
              <a:rPr lang="fr-FR" dirty="0" err="1"/>
              <a:t>Reporting</a:t>
            </a:r>
            <a:r>
              <a:rPr lang="fr-FR" dirty="0"/>
              <a:t> de tous les risques identifiés</a:t>
            </a:r>
          </a:p>
          <a:p>
            <a:r>
              <a:rPr lang="fr-FR" dirty="0" err="1"/>
              <a:t>Reporting</a:t>
            </a:r>
            <a:r>
              <a:rPr lang="fr-FR" dirty="0"/>
              <a:t> des principaux risques (impact/proba) </a:t>
            </a:r>
          </a:p>
          <a:p>
            <a:endParaRPr lang="fr-FR" dirty="0"/>
          </a:p>
          <a:p>
            <a:r>
              <a:rPr lang="fr-FR" dirty="0"/>
              <a:t>Laboratoire APC</a:t>
            </a:r>
          </a:p>
          <a:p>
            <a:r>
              <a:rPr lang="fr-FR" dirty="0" err="1"/>
              <a:t>Ghada</a:t>
            </a:r>
            <a:r>
              <a:rPr lang="fr-FR" dirty="0"/>
              <a:t> Mahmoud</a:t>
            </a:r>
          </a:p>
          <a:p>
            <a:r>
              <a:rPr lang="fr-FR" dirty="0"/>
              <a:t>Joseph Martino</a:t>
            </a:r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7CEFC24D-7DDA-409E-0D06-8857E74D12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913595"/>
              </p:ext>
            </p:extLst>
          </p:nvPr>
        </p:nvGraphicFramePr>
        <p:xfrm>
          <a:off x="0" y="693427"/>
          <a:ext cx="3044283" cy="2428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4184D511-519C-F026-19F6-C35909CDD4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9440788"/>
              </p:ext>
            </p:extLst>
          </p:nvPr>
        </p:nvGraphicFramePr>
        <p:xfrm>
          <a:off x="1885050" y="2402684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6F6B3213-7B3C-1707-3E05-CE59ACB03CFC}"/>
              </a:ext>
            </a:extLst>
          </p:cNvPr>
          <p:cNvSpPr txBox="1"/>
          <p:nvPr/>
        </p:nvSpPr>
        <p:spPr>
          <a:xfrm>
            <a:off x="2282850" y="68125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indent="-171450"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CC"/>
                </a:solidFill>
              </a:rPr>
              <a:t>Optics, IFO, suspensions, cryogenics, ANM, vacuum, engineering</a:t>
            </a:r>
          </a:p>
        </p:txBody>
      </p:sp>
    </p:spTree>
    <p:extLst>
      <p:ext uri="{BB962C8B-B14F-4D97-AF65-F5344CB8AC3E}">
        <p14:creationId xmlns:p14="http://schemas.microsoft.com/office/powerpoint/2010/main" val="1657213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3B864663-9D87-47A0-1F3B-A32AD963F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>
            <a:extLst>
              <a:ext uri="{FF2B5EF4-FFF2-40B4-BE49-F238E27FC236}">
                <a16:creationId xmlns:a16="http://schemas.microsoft.com/office/drawing/2014/main" id="{75E5FD97-253F-266E-E0C3-7231915F04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700" y="108550"/>
            <a:ext cx="8904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lvl="0"/>
            <a:r>
              <a:rPr lang="fr-FR" dirty="0"/>
              <a:t>Management de Projet: Implication des laboratoires français</a:t>
            </a:r>
            <a:endParaRPr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767593F-52C8-6F82-37AE-FE91D32C93E8}"/>
              </a:ext>
            </a:extLst>
          </p:cNvPr>
          <p:cNvSpPr txBox="1"/>
          <p:nvPr/>
        </p:nvSpPr>
        <p:spPr>
          <a:xfrm>
            <a:off x="4835239" y="990293"/>
            <a:ext cx="4224233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Analyse des besoins ET pour gestion Planning, </a:t>
            </a:r>
          </a:p>
          <a:p>
            <a:r>
              <a:rPr lang="fr-FR" dirty="0" err="1"/>
              <a:t>Reporting</a:t>
            </a:r>
            <a:r>
              <a:rPr lang="fr-FR" dirty="0"/>
              <a:t> budgétaire (estimé/réalisé), RH mensuel</a:t>
            </a:r>
          </a:p>
          <a:p>
            <a:r>
              <a:rPr lang="fr-FR" dirty="0"/>
              <a:t>Analyse de plus de 14 outils sur le marché</a:t>
            </a:r>
          </a:p>
          <a:p>
            <a:r>
              <a:rPr lang="fr-FR" dirty="0"/>
              <a:t>Test et déploiement de 3 outils</a:t>
            </a:r>
          </a:p>
          <a:p>
            <a:r>
              <a:rPr lang="fr-FR" dirty="0"/>
              <a:t>Formation individuelle (max 2H en zoom)</a:t>
            </a:r>
          </a:p>
          <a:p>
            <a:r>
              <a:rPr lang="fr-FR" dirty="0"/>
              <a:t>Formation groupe Chefs de Projets (Scientifiques)</a:t>
            </a:r>
          </a:p>
          <a:p>
            <a:endParaRPr lang="fr-FR" dirty="0"/>
          </a:p>
          <a:p>
            <a:r>
              <a:rPr lang="fr-FR" dirty="0" err="1"/>
              <a:t>Status</a:t>
            </a:r>
            <a:r>
              <a:rPr lang="fr-FR" dirty="0"/>
              <a:t>: </a:t>
            </a:r>
          </a:p>
          <a:p>
            <a:r>
              <a:rPr lang="fr-FR" dirty="0"/>
              <a:t>Besoins clairement identifiés</a:t>
            </a:r>
          </a:p>
          <a:p>
            <a:r>
              <a:rPr lang="fr-FR" dirty="0"/>
              <a:t>Déploiement situation réelle d’un projet scientifique</a:t>
            </a:r>
          </a:p>
          <a:p>
            <a:r>
              <a:rPr lang="fr-FR" dirty="0"/>
              <a:t>Validation méthodologie et travail en //</a:t>
            </a:r>
          </a:p>
          <a:p>
            <a:r>
              <a:rPr lang="fr-FR" dirty="0"/>
              <a:t>Approche Down-Top (implication/explication)</a:t>
            </a:r>
          </a:p>
          <a:p>
            <a:endParaRPr lang="fr-FR" dirty="0"/>
          </a:p>
          <a:p>
            <a:r>
              <a:rPr lang="fr-FR" dirty="0"/>
              <a:t>Laboratoire IJCLAB</a:t>
            </a:r>
          </a:p>
          <a:p>
            <a:r>
              <a:rPr lang="fr-FR" dirty="0"/>
              <a:t>Ivan </a:t>
            </a:r>
            <a:r>
              <a:rPr lang="fr-FR" dirty="0" err="1"/>
              <a:t>Maksimovic</a:t>
            </a:r>
            <a:r>
              <a:rPr lang="fr-FR" dirty="0"/>
              <a:t> (ESPCI)</a:t>
            </a:r>
          </a:p>
          <a:p>
            <a:r>
              <a:rPr lang="fr-FR" dirty="0"/>
              <a:t>Christian Olivetto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D657EF-5C80-F70A-7204-FF7F1A0AB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00" y="781611"/>
            <a:ext cx="4639864" cy="232288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435BE4-1D89-1042-00F1-9CF9138A9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8" y="781611"/>
            <a:ext cx="7772400" cy="378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7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647</Words>
  <Application>Microsoft Macintosh PowerPoint</Application>
  <PresentationFormat>Affichage à l'écran (16:9)</PresentationFormat>
  <Paragraphs>112</Paragraphs>
  <Slides>14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Schibsted Grotesk</vt:lpstr>
      <vt:lpstr>Arial</vt:lpstr>
      <vt:lpstr>Calibri</vt:lpstr>
      <vt:lpstr>Open Sans Light</vt:lpstr>
      <vt:lpstr>Open Sans</vt:lpstr>
      <vt:lpstr>Simple Light</vt:lpstr>
      <vt:lpstr>ET France Management de Projet ETO Project Office </vt:lpstr>
      <vt:lpstr>Management de Projet: ETO Project Office</vt:lpstr>
      <vt:lpstr>Management de Projet: Organisation WP5 ET-PP </vt:lpstr>
      <vt:lpstr>Management de Projet: Organisation WP5 ET-PP </vt:lpstr>
      <vt:lpstr>Management de Projet: Organisation WP5 ET-PP </vt:lpstr>
      <vt:lpstr>Management de Projet: Evolution PO et objectifs</vt:lpstr>
      <vt:lpstr>Management de Projet: Implication des laboratoires français</vt:lpstr>
      <vt:lpstr>Management de Projet: Implication des laboratoires français</vt:lpstr>
      <vt:lpstr>Management de Projet: Implication des laboratoires français</vt:lpstr>
      <vt:lpstr>Management de Projet: Implication des laboratoires français</vt:lpstr>
      <vt:lpstr>Management de Projet: Implication des laboratoires français</vt:lpstr>
      <vt:lpstr>Management de Projet: Organisation GCR</vt:lpstr>
      <vt:lpstr>Management de Projet: Organisation GCR</vt:lpstr>
      <vt:lpstr>Management de Projet: 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Christian Olivetto</cp:lastModifiedBy>
  <cp:revision>26</cp:revision>
  <dcterms:modified xsi:type="dcterms:W3CDTF">2026-04-01T06:55:02Z</dcterms:modified>
</cp:coreProperties>
</file>