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12" r:id="rId2"/>
    <p:sldId id="31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6" r:id="rId15"/>
    <p:sldId id="309" r:id="rId16"/>
    <p:sldId id="297" r:id="rId17"/>
    <p:sldId id="298" r:id="rId18"/>
    <p:sldId id="267" r:id="rId19"/>
    <p:sldId id="295" r:id="rId20"/>
    <p:sldId id="271" r:id="rId21"/>
    <p:sldId id="268" r:id="rId22"/>
    <p:sldId id="269" r:id="rId23"/>
    <p:sldId id="314" r:id="rId24"/>
    <p:sldId id="272" r:id="rId25"/>
    <p:sldId id="310" r:id="rId26"/>
    <p:sldId id="273" r:id="rId27"/>
    <p:sldId id="294" r:id="rId28"/>
    <p:sldId id="276" r:id="rId29"/>
    <p:sldId id="277" r:id="rId30"/>
    <p:sldId id="278" r:id="rId31"/>
    <p:sldId id="270" r:id="rId32"/>
    <p:sldId id="279" r:id="rId33"/>
    <p:sldId id="280" r:id="rId34"/>
    <p:sldId id="281" r:id="rId35"/>
    <p:sldId id="282" r:id="rId36"/>
    <p:sldId id="300" r:id="rId37"/>
    <p:sldId id="303" r:id="rId38"/>
    <p:sldId id="305" r:id="rId39"/>
    <p:sldId id="306" r:id="rId40"/>
    <p:sldId id="307" r:id="rId41"/>
    <p:sldId id="315" r:id="rId42"/>
    <p:sldId id="316" r:id="rId43"/>
    <p:sldId id="308" r:id="rId44"/>
    <p:sldId id="317" r:id="rId45"/>
    <p:sldId id="318" r:id="rId46"/>
    <p:sldId id="285" r:id="rId47"/>
    <p:sldId id="286" r:id="rId48"/>
    <p:sldId id="287" r:id="rId49"/>
    <p:sldId id="293" r:id="rId50"/>
    <p:sldId id="319" r:id="rId51"/>
    <p:sldId id="288" r:id="rId52"/>
    <p:sldId id="289" r:id="rId53"/>
    <p:sldId id="290" r:id="rId54"/>
    <p:sldId id="291" r:id="rId55"/>
    <p:sldId id="292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C9D6E-4B7B-4206-A397-11A8ED49B46E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667A4-1D70-4A57-A3DF-DE5C88800F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F. Piquemal  (CENBG)  LP07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2ACC6-2004-4028-8ED1-F1996FD47035}" type="slidenum">
              <a:rPr lang="fr-FR"/>
              <a:pPr/>
              <a:t>1</a:t>
            </a:fld>
            <a:endParaRPr lang="fr-FR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667A4-1D70-4A57-A3DF-DE5C88800FB2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667A4-1D70-4A57-A3DF-DE5C88800FB2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83581C-880D-4DC8-825B-AB2A382BB9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167FDE-F43E-44E2-AC22-073FB116C4F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0DA59D-E9FA-4EAA-A1C5-A907D552FAC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fr-FR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2113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F. Piquemal  (CENBG)  LP07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5F11F6-9A0C-4529-93EC-0A31C0049B25}" type="slidenum">
              <a:rPr lang="fr-FR"/>
              <a:pPr/>
              <a:t>13</a:t>
            </a:fld>
            <a:endParaRPr lang="fr-FR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80184" tIns="40092" rIns="80184" bIns="40092" anchor="ctr"/>
          <a:lstStyle/>
          <a:p>
            <a:endParaRPr lang="fr-FR">
              <a:solidFill>
                <a:srgbClr val="00CC66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58AE3-8B3D-4E5C-A8CB-47C5E33D72C1}" type="slidenum">
              <a:rPr lang="fr-FR"/>
              <a:pPr/>
              <a:t>23</a:t>
            </a:fld>
            <a:endParaRPr lang="fr-FR"/>
          </a:p>
        </p:txBody>
      </p:sp>
      <p:sp>
        <p:nvSpPr>
          <p:cNvPr id="7270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099413-25DC-4E6A-B541-B78A266116A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CC6DC8-BA8F-4EDE-9CEE-0D6CA7A472A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6C99A1-C2D7-4FD1-B116-5D2AE151D19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E79243-3923-4C32-90EC-D973AAE4A1C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fr-FR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856B478-B005-4065-B526-88BCF52677ED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28484E-CA19-419B-8245-61AE3F0931C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fr-FR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D94AAE-1CFC-4BDD-B5FA-372E27285B68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02BDC5-CF84-426F-8500-857FF7A2E6B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2B163-AAAF-4580-86D7-630065C6BE5D}" type="datetimeFigureOut">
              <a:rPr lang="fr-FR" smtClean="0"/>
              <a:pPr/>
              <a:t>21/04/2010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DDF91-0DEF-49F0-B1E2-18A244D6A60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wmf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png"/><Relationship Id="rId5" Type="http://schemas.openxmlformats.org/officeDocument/2006/relationships/image" Target="../media/image87.wmf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247339" y="957263"/>
            <a:ext cx="30636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FF00"/>
                </a:solidFill>
              </a:rPr>
              <a:t>SuperNEMO</a:t>
            </a:r>
            <a:endParaRPr lang="fr-FR" sz="4400" b="1" dirty="0">
              <a:solidFill>
                <a:srgbClr val="FFFF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3913" y="2987675"/>
            <a:ext cx="585839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Fabrice </a:t>
            </a:r>
            <a:r>
              <a:rPr lang="fr-FR" b="1" dirty="0" err="1">
                <a:solidFill>
                  <a:schemeClr val="bg1"/>
                </a:solidFill>
              </a:rPr>
              <a:t>Piquemal</a:t>
            </a:r>
            <a:endParaRPr lang="fr-FR" b="1" dirty="0">
              <a:solidFill>
                <a:schemeClr val="bg1"/>
              </a:solidFill>
            </a:endParaRP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Laboratoire Souterrain de Modane (CNRS/IN2P3-CEA/DSM)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et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 CENBG, Université Bordeaux 1 </a:t>
            </a:r>
            <a:r>
              <a:rPr lang="fr-FR" b="1" dirty="0" smtClean="0">
                <a:solidFill>
                  <a:schemeClr val="bg1"/>
                </a:solidFill>
              </a:rPr>
              <a:t>CNRS/IN2P3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endParaRPr lang="fr-FR" b="1" dirty="0" smtClean="0">
              <a:solidFill>
                <a:schemeClr val="bg1"/>
              </a:solidFill>
            </a:endParaRP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Marseille 21 avril 2010</a:t>
            </a:r>
            <a:endParaRPr lang="fr-FR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74688" y="25400"/>
            <a:ext cx="7512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Masse effective et oscillations de neutrinos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2028825"/>
            <a:ext cx="4233863" cy="3990975"/>
            <a:chOff x="1200" y="1104"/>
            <a:chExt cx="3295" cy="3121"/>
          </a:xfrm>
        </p:grpSpPr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104"/>
              <a:ext cx="3264" cy="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1862" y="2112"/>
              <a:ext cx="1453" cy="287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bg1"/>
                  </a:solidFill>
                </a:rPr>
                <a:t>Hiérarchie inverse</a:t>
              </a:r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1840" y="2794"/>
              <a:ext cx="1522" cy="28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bg1"/>
                  </a:solidFill>
                </a:rPr>
                <a:t>Hiérarchie normale</a:t>
              </a:r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4416" y="1104"/>
              <a:ext cx="48" cy="3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 rot="-2667178">
              <a:off x="3507" y="1602"/>
              <a:ext cx="98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solidFill>
                    <a:schemeClr val="bg1"/>
                  </a:solidFill>
                </a:rPr>
                <a:t>Dégénéree</a:t>
              </a:r>
            </a:p>
          </p:txBody>
        </p:sp>
      </p:grp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800600" y="2574925"/>
            <a:ext cx="4139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3366"/>
                </a:solidFill>
              </a:rPr>
              <a:t>Dégénérée:</a:t>
            </a:r>
            <a:r>
              <a:rPr lang="fr-FR" sz="2000" b="1" dirty="0"/>
              <a:t> </a:t>
            </a:r>
            <a:r>
              <a:rPr lang="fr-FR" sz="2000" b="1" dirty="0">
                <a:solidFill>
                  <a:srgbClr val="006600"/>
                </a:solidFill>
              </a:rPr>
              <a:t>peut être </a:t>
            </a:r>
            <a:r>
              <a:rPr lang="fr-FR" sz="2000" b="1" dirty="0" smtClean="0">
                <a:solidFill>
                  <a:srgbClr val="006600"/>
                </a:solidFill>
              </a:rPr>
              <a:t>testée (~10 kg) </a:t>
            </a:r>
          </a:p>
          <a:p>
            <a:r>
              <a:rPr lang="fr-FR" sz="2000" b="1" dirty="0" smtClean="0">
                <a:solidFill>
                  <a:srgbClr val="006600"/>
                </a:solidFill>
              </a:rPr>
              <a:t>                      </a:t>
            </a:r>
            <a:endParaRPr lang="fr-FR" sz="2000" b="1" dirty="0">
              <a:solidFill>
                <a:srgbClr val="006600"/>
              </a:solidFill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749800" y="3184525"/>
            <a:ext cx="42212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3366"/>
                </a:solidFill>
              </a:rPr>
              <a:t>Inversée: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FF6600"/>
                </a:solidFill>
              </a:rPr>
              <a:t>testée par la prochaine </a:t>
            </a:r>
          </a:p>
          <a:p>
            <a:r>
              <a:rPr lang="fr-FR" sz="2000" b="1" dirty="0">
                <a:solidFill>
                  <a:srgbClr val="FF6600"/>
                </a:solidFill>
              </a:rPr>
              <a:t>génération d’expérience </a:t>
            </a:r>
            <a:r>
              <a:rPr lang="fr-FR" sz="2000" b="1" dirty="0" err="1" smtClean="0">
                <a:solidFill>
                  <a:srgbClr val="FF6600"/>
                </a:solidFill>
                <a:latin typeface="Symbol" pitchFamily="18" charset="2"/>
              </a:rPr>
              <a:t>bb</a:t>
            </a:r>
            <a:r>
              <a:rPr lang="fr-FR" sz="2000" b="1" dirty="0" smtClean="0">
                <a:solidFill>
                  <a:srgbClr val="FF6600"/>
                </a:solidFill>
                <a:latin typeface="Symbol" pitchFamily="18" charset="2"/>
              </a:rPr>
              <a:t> (~100 </a:t>
            </a:r>
            <a:r>
              <a:rPr lang="fr-FR" sz="2000" b="1" dirty="0" smtClean="0">
                <a:solidFill>
                  <a:srgbClr val="FF6600"/>
                </a:solidFill>
              </a:rPr>
              <a:t>kg</a:t>
            </a:r>
            <a:r>
              <a:rPr lang="fr-FR" sz="2000" b="1" dirty="0" smtClean="0">
                <a:solidFill>
                  <a:srgbClr val="FF6600"/>
                </a:solidFill>
                <a:latin typeface="Symbol" pitchFamily="18" charset="2"/>
              </a:rPr>
              <a:t>)</a:t>
            </a:r>
            <a:r>
              <a:rPr lang="fr-FR" sz="2000" b="1" dirty="0" smtClean="0">
                <a:solidFill>
                  <a:srgbClr val="FF6600"/>
                </a:solidFill>
              </a:rPr>
              <a:t> </a:t>
            </a:r>
            <a:endParaRPr lang="fr-FR" sz="2000" b="1" dirty="0">
              <a:solidFill>
                <a:srgbClr val="FF6600"/>
              </a:solidFill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724400" y="4343400"/>
            <a:ext cx="36266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3366"/>
                </a:solidFill>
              </a:rPr>
              <a:t>Hiérarchie normale:</a:t>
            </a:r>
            <a:r>
              <a:rPr lang="fr-FR" sz="2000" dirty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inaccessible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a</a:t>
            </a:r>
            <a:r>
              <a:rPr lang="fr-FR" sz="2000" b="1" dirty="0" smtClean="0">
                <a:solidFill>
                  <a:srgbClr val="FF0000"/>
                </a:solidFill>
              </a:rPr>
              <a:t>ctuellement (~1 tonne)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 rot="-5397758">
            <a:off x="11906" y="3736182"/>
            <a:ext cx="12858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/>
              <a:t>&lt;m</a:t>
            </a:r>
            <a:r>
              <a:rPr lang="fr-FR" sz="1800" b="1" baseline="-25000">
                <a:latin typeface="Symbol" pitchFamily="18" charset="2"/>
              </a:rPr>
              <a:t>n</a:t>
            </a:r>
            <a:r>
              <a:rPr lang="fr-FR" sz="1800" b="1"/>
              <a:t>&gt; in eV</a:t>
            </a:r>
          </a:p>
        </p:txBody>
      </p:sp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923925"/>
            <a:ext cx="859313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462332" y="1568223"/>
            <a:ext cx="1252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800" b="1" dirty="0" err="1">
                <a:solidFill>
                  <a:srgbClr val="660033"/>
                </a:solidFill>
              </a:rPr>
              <a:t>Klapdor</a:t>
            </a:r>
            <a:endParaRPr lang="fr-FR" sz="1800" b="1" dirty="0">
              <a:solidFill>
                <a:srgbClr val="660033"/>
              </a:solidFill>
            </a:endParaRPr>
          </a:p>
          <a:p>
            <a:r>
              <a:rPr lang="fr-FR" sz="1800" b="1" dirty="0">
                <a:solidFill>
                  <a:srgbClr val="660033"/>
                </a:solidFill>
              </a:rPr>
              <a:t>claim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929059" y="2384424"/>
            <a:ext cx="71437" cy="258758"/>
          </a:xfrm>
          <a:prstGeom prst="rect">
            <a:avLst/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92" name="Group 144"/>
          <p:cNvGraphicFramePr>
            <a:graphicFrameLocks noGrp="1"/>
          </p:cNvGraphicFramePr>
          <p:nvPr/>
        </p:nvGraphicFramePr>
        <p:xfrm>
          <a:off x="874713" y="1279525"/>
          <a:ext cx="7239000" cy="5085082"/>
        </p:xfrm>
        <a:graphic>
          <a:graphicData uri="http://schemas.openxmlformats.org/drawingml/2006/table">
            <a:tbl>
              <a:tblPr/>
              <a:tblGrid>
                <a:gridCol w="1809750"/>
                <a:gridCol w="1809750"/>
                <a:gridCol w="1809750"/>
                <a:gridCol w="1809750"/>
              </a:tblGrid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Isotope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Q</a:t>
                      </a:r>
                      <a:r>
                        <a:rPr kumimoji="0" lang="fr-FR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 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(MeV)</a:t>
                      </a:r>
                      <a:endParaRPr kumimoji="0" lang="fr-FR" sz="20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abondance isotopique (%)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G</a:t>
                      </a:r>
                      <a:r>
                        <a:rPr kumimoji="0" lang="fr-FR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0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(an</a:t>
                      </a: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-1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) x 10</a:t>
                      </a: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25</a:t>
                      </a:r>
                      <a:endParaRPr kumimoji="0" lang="fr-FR" sz="20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Ca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4.271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0.187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2.44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Ge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2.040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7.8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0.24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2.995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9.2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1.08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96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Zr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3.350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2.24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Mo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3.034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9.6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1.75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116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Cd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2.802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7.5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1.89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2.528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33.8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1.70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136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2.479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8.9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1.81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3.367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5.6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1A"/>
                          </a:solidFill>
                          <a:effectLst/>
                          <a:latin typeface="Times New Roman" pitchFamily="18" charset="0"/>
                        </a:rPr>
                        <a:t>8.00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85" name="Rectangle 137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78986" name="Text Box 138"/>
          <p:cNvSpPr txBox="1">
            <a:spLocks noChangeArrowheads="1"/>
          </p:cNvSpPr>
          <p:nvPr/>
        </p:nvSpPr>
        <p:spPr bwMode="auto">
          <a:xfrm>
            <a:off x="3392488" y="38100"/>
            <a:ext cx="292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Emetteurs </a:t>
            </a:r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bb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LP07\slides\figures\nme\nme_rodin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301875"/>
            <a:ext cx="4295775" cy="2943225"/>
          </a:xfrm>
          <a:prstGeom prst="rect">
            <a:avLst/>
          </a:prstGeom>
          <a:noFill/>
        </p:spPr>
      </p:pic>
      <p:pic>
        <p:nvPicPr>
          <p:cNvPr id="66563" name="Picture 3" descr="D:\LP07\slides\figures\nme\nme_rodin_Suhon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6300"/>
            <a:ext cx="4371975" cy="3098800"/>
          </a:xfrm>
          <a:prstGeom prst="rect">
            <a:avLst/>
          </a:prstGeom>
          <a:noFill/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17525" y="4940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73088" y="5549900"/>
            <a:ext cx="8069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66"/>
                </a:solidFill>
              </a:rPr>
              <a:t>Des améliorations mais encore des</a:t>
            </a:r>
            <a:r>
              <a:rPr lang="fr-FR" sz="2000" b="1">
                <a:solidFill>
                  <a:srgbClr val="FF3300"/>
                </a:solidFill>
              </a:rPr>
              <a:t> </a:t>
            </a:r>
            <a:r>
              <a:rPr lang="fr-FR" sz="2000" b="1">
                <a:solidFill>
                  <a:srgbClr val="000066"/>
                </a:solidFill>
              </a:rPr>
              <a:t>incertitudes pour extraction de &lt;m</a:t>
            </a:r>
            <a:r>
              <a:rPr lang="fr-FR" sz="1800" b="1" baseline="-25000">
                <a:solidFill>
                  <a:srgbClr val="000066"/>
                </a:solidFill>
                <a:latin typeface="Symbol" pitchFamily="18" charset="2"/>
              </a:rPr>
              <a:t>n</a:t>
            </a:r>
            <a:r>
              <a:rPr lang="fr-FR" sz="2000" b="1">
                <a:solidFill>
                  <a:srgbClr val="000066"/>
                </a:solidFill>
              </a:rPr>
              <a:t>&gt;  </a:t>
            </a:r>
            <a:endParaRPr lang="fr-FR" sz="2000" b="1">
              <a:solidFill>
                <a:srgbClr val="000066"/>
              </a:solidFill>
              <a:sym typeface="Wingdings" pitchFamily="2" charset="2"/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/>
              <a:t> 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2019300" y="76200"/>
            <a:ext cx="5434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Eléments de matrice nucléaire</a:t>
            </a:r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V="1">
            <a:off x="4191000" y="2730500"/>
            <a:ext cx="2438400" cy="152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5257800" y="1816100"/>
            <a:ext cx="3581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1050925" y="1906588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000066"/>
                </a:solidFill>
              </a:rPr>
              <a:t>Shell Model  - QRPA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5422900" y="1906588"/>
            <a:ext cx="3384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000066"/>
                </a:solidFill>
              </a:rPr>
              <a:t> Calculs QRPA                              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2720975" y="911225"/>
            <a:ext cx="39592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0" hangingPunct="0"/>
            <a:r>
              <a:rPr lang="fr-FR" sz="2600" b="1"/>
              <a:t>T</a:t>
            </a:r>
            <a:r>
              <a:rPr lang="fr-FR" sz="2600" b="1" baseline="-25000"/>
              <a:t>1/2</a:t>
            </a:r>
            <a:r>
              <a:rPr lang="fr-FR" sz="2600" b="1"/>
              <a:t>= </a:t>
            </a:r>
            <a:r>
              <a:rPr lang="fr-FR" sz="2600" b="1">
                <a:solidFill>
                  <a:srgbClr val="008000"/>
                </a:solidFill>
              </a:rPr>
              <a:t>F(Q</a:t>
            </a:r>
            <a:r>
              <a:rPr lang="fr-FR" sz="2600" b="1" baseline="-25000">
                <a:solidFill>
                  <a:srgbClr val="008000"/>
                </a:solidFill>
                <a:latin typeface="Symbol" pitchFamily="18" charset="2"/>
              </a:rPr>
              <a:t>bb</a:t>
            </a:r>
            <a:r>
              <a:rPr lang="fr-FR" sz="2600" b="1">
                <a:solidFill>
                  <a:srgbClr val="008000"/>
                </a:solidFill>
              </a:rPr>
              <a:t>,Z)</a:t>
            </a:r>
            <a:r>
              <a:rPr lang="fr-FR" sz="2600" b="1"/>
              <a:t> </a:t>
            </a:r>
            <a:r>
              <a:rPr lang="fr-FR" sz="2600" b="1">
                <a:solidFill>
                  <a:schemeClr val="accent2"/>
                </a:solidFill>
              </a:rPr>
              <a:t>|</a:t>
            </a:r>
            <a:r>
              <a:rPr lang="fr-FR" sz="2600" b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fr-FR" sz="2600" b="1" baseline="30000">
                <a:solidFill>
                  <a:schemeClr val="accent2"/>
                </a:solidFill>
                <a:latin typeface="Symbol" pitchFamily="18" charset="2"/>
              </a:rPr>
              <a:t>0n</a:t>
            </a:r>
            <a:r>
              <a:rPr lang="fr-FR" sz="2600" b="1">
                <a:solidFill>
                  <a:schemeClr val="accent2"/>
                </a:solidFill>
              </a:rPr>
              <a:t>|</a:t>
            </a:r>
            <a:r>
              <a:rPr lang="fr-FR" sz="2600" b="1" baseline="30000">
                <a:solidFill>
                  <a:schemeClr val="accent2"/>
                </a:solidFill>
              </a:rPr>
              <a:t>2</a:t>
            </a:r>
            <a:r>
              <a:rPr lang="fr-FR" sz="2600" b="1"/>
              <a:t> </a:t>
            </a:r>
            <a:r>
              <a:rPr lang="fr-FR" sz="2600" b="1">
                <a:solidFill>
                  <a:srgbClr val="FF0000"/>
                </a:solidFill>
              </a:rPr>
              <a:t>&lt;m</a:t>
            </a:r>
            <a:r>
              <a:rPr lang="fr-FR" sz="2600" b="1" baseline="-250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fr-FR" sz="2600" b="1">
                <a:solidFill>
                  <a:srgbClr val="FF0000"/>
                </a:solidFill>
              </a:rPr>
              <a:t>&gt;</a:t>
            </a:r>
            <a:r>
              <a:rPr lang="fr-FR" sz="26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2986088" y="858838"/>
            <a:ext cx="36671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0" hangingPunct="0"/>
            <a:r>
              <a:rPr lang="fr-FR" sz="1900" b="1"/>
              <a:t>-1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4006850" y="760413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66582" name="Oval 22"/>
          <p:cNvSpPr>
            <a:spLocks noChangeArrowheads="1"/>
          </p:cNvSpPr>
          <p:nvPr/>
        </p:nvSpPr>
        <p:spPr bwMode="auto">
          <a:xfrm>
            <a:off x="4724400" y="787400"/>
            <a:ext cx="9906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1538288"/>
            <a:ext cx="4724400" cy="903287"/>
            <a:chOff x="672" y="1730"/>
            <a:chExt cx="3094" cy="702"/>
          </a:xfrm>
        </p:grpSpPr>
        <p:graphicFrame>
          <p:nvGraphicFramePr>
            <p:cNvPr id="46084" name="Object 4"/>
            <p:cNvGraphicFramePr>
              <a:graphicFrameLocks noChangeAspect="1"/>
            </p:cNvGraphicFramePr>
            <p:nvPr/>
          </p:nvGraphicFramePr>
          <p:xfrm>
            <a:off x="672" y="1857"/>
            <a:ext cx="368" cy="390"/>
          </p:xfrm>
          <a:graphic>
            <a:graphicData uri="http://schemas.openxmlformats.org/presentationml/2006/ole">
              <p:oleObj spid="_x0000_s2050" name="Microsoft Equation 3.0" r:id="rId4" imgW="279360" imgH="279360" progId="Equation.3">
                <p:embed/>
              </p:oleObj>
            </a:graphicData>
          </a:graphic>
        </p:graphicFrame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296" y="1942"/>
              <a:ext cx="1309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/>
              <a:r>
                <a:rPr lang="fr-FR" sz="2200"/>
                <a:t>&gt;              .       . </a:t>
              </a:r>
            </a:p>
          </p:txBody>
        </p:sp>
        <p:sp>
          <p:nvSpPr>
            <p:cNvPr id="46086" name="Text Box 6"/>
            <p:cNvSpPr txBox="1">
              <a:spLocks noChangeArrowheads="1"/>
            </p:cNvSpPr>
            <p:nvPr/>
          </p:nvSpPr>
          <p:spPr bwMode="auto">
            <a:xfrm>
              <a:off x="2240" y="1819"/>
              <a:ext cx="240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/>
              <a:r>
                <a:rPr lang="fr-FR" sz="1100" b="1">
                  <a:solidFill>
                    <a:srgbClr val="D84800"/>
                  </a:solidFill>
                  <a:latin typeface="Symbol" pitchFamily="18" charset="2"/>
                </a:rPr>
                <a:t> </a:t>
              </a:r>
              <a:r>
                <a:rPr lang="fr-FR" sz="2200" b="1">
                  <a:solidFill>
                    <a:srgbClr val="A42700"/>
                  </a:solidFill>
                  <a:latin typeface="Symbol" pitchFamily="18" charset="2"/>
                </a:rPr>
                <a:t>e</a:t>
              </a:r>
              <a:endParaRPr lang="fr-FR" sz="2500" b="1">
                <a:solidFill>
                  <a:srgbClr val="A42700"/>
                </a:solidFill>
              </a:endParaRPr>
            </a:p>
            <a:p>
              <a:pPr defTabSz="828675"/>
              <a:r>
                <a:rPr lang="fr-FR" sz="2200"/>
                <a:t>A</a:t>
              </a:r>
            </a:p>
          </p:txBody>
        </p:sp>
        <p:sp>
          <p:nvSpPr>
            <p:cNvPr id="46087" name="Line 7"/>
            <p:cNvSpPr>
              <a:spLocks noChangeShapeType="1"/>
            </p:cNvSpPr>
            <p:nvPr/>
          </p:nvSpPr>
          <p:spPr bwMode="auto">
            <a:xfrm>
              <a:off x="2298" y="210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605" y="1738"/>
            <a:ext cx="1103" cy="662"/>
          </p:xfrm>
          <a:graphic>
            <a:graphicData uri="http://schemas.openxmlformats.org/presentationml/2006/ole">
              <p:oleObj spid="_x0000_s2051" name="Microsoft Equation 3.0" r:id="rId5" imgW="647640" imgH="393480" progId="Equation.3">
                <p:embed/>
              </p:oleObj>
            </a:graphicData>
          </a:graphic>
        </p:graphicFrame>
        <p:sp>
          <p:nvSpPr>
            <p:cNvPr id="46089" name="Line 9"/>
            <p:cNvSpPr>
              <a:spLocks noChangeShapeType="1"/>
            </p:cNvSpPr>
            <p:nvPr/>
          </p:nvSpPr>
          <p:spPr bwMode="auto">
            <a:xfrm>
              <a:off x="2797" y="2094"/>
              <a:ext cx="8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6090" name="Text Box 10"/>
            <p:cNvSpPr txBox="1">
              <a:spLocks noChangeArrowheads="1"/>
            </p:cNvSpPr>
            <p:nvPr/>
          </p:nvSpPr>
          <p:spPr bwMode="auto">
            <a:xfrm>
              <a:off x="2787" y="1730"/>
              <a:ext cx="54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/>
              <a:r>
                <a:rPr lang="fr-FR" sz="2500" b="1">
                  <a:solidFill>
                    <a:srgbClr val="A42700"/>
                  </a:solidFill>
                </a:rPr>
                <a:t>M</a:t>
              </a:r>
              <a:r>
                <a:rPr lang="fr-FR" sz="2200"/>
                <a:t>  . </a:t>
              </a:r>
              <a:r>
                <a:rPr lang="fr-FR" sz="2200" b="1"/>
                <a:t>t</a:t>
              </a:r>
            </a:p>
          </p:txBody>
        </p:sp>
        <p:sp>
          <p:nvSpPr>
            <p:cNvPr id="46091" name="Text Box 11"/>
            <p:cNvSpPr txBox="1">
              <a:spLocks noChangeArrowheads="1"/>
            </p:cNvSpPr>
            <p:nvPr/>
          </p:nvSpPr>
          <p:spPr bwMode="auto">
            <a:xfrm>
              <a:off x="2797" y="2050"/>
              <a:ext cx="96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/>
              <a:r>
                <a:rPr lang="fr-FR" sz="2500" b="1">
                  <a:solidFill>
                    <a:srgbClr val="A42700"/>
                  </a:solidFill>
                </a:rPr>
                <a:t>N</a:t>
              </a:r>
              <a:r>
                <a:rPr lang="fr-FR" sz="2500" b="1" baseline="-25000">
                  <a:solidFill>
                    <a:srgbClr val="A42700"/>
                  </a:solidFill>
                </a:rPr>
                <a:t>Bckg </a:t>
              </a:r>
              <a:r>
                <a:rPr lang="fr-FR" sz="2500">
                  <a:solidFill>
                    <a:srgbClr val="A42700"/>
                  </a:solidFill>
                </a:rPr>
                <a:t>. </a:t>
              </a:r>
              <a:r>
                <a:rPr lang="fr-FR" sz="2500" b="1">
                  <a:solidFill>
                    <a:srgbClr val="A42700"/>
                  </a:solidFill>
                  <a:latin typeface="Symbol" pitchFamily="18" charset="2"/>
                </a:rPr>
                <a:t>D</a:t>
              </a:r>
              <a:r>
                <a:rPr lang="fr-FR" sz="2500" b="1">
                  <a:solidFill>
                    <a:srgbClr val="A42700"/>
                  </a:solidFill>
                </a:rPr>
                <a:t>E</a:t>
              </a:r>
            </a:p>
          </p:txBody>
        </p:sp>
        <p:sp>
          <p:nvSpPr>
            <p:cNvPr id="46092" name="Text Box 12"/>
            <p:cNvSpPr txBox="1">
              <a:spLocks noChangeArrowheads="1"/>
            </p:cNvSpPr>
            <p:nvPr/>
          </p:nvSpPr>
          <p:spPr bwMode="auto">
            <a:xfrm>
              <a:off x="1503" y="1847"/>
              <a:ext cx="607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algn="ctr" defTabSz="828675"/>
              <a:r>
                <a:rPr lang="fr-FR" sz="2200"/>
                <a:t>ln2 . </a:t>
              </a:r>
              <a:r>
                <a:rPr lang="fr-FR" sz="2200">
                  <a:latin typeface="Monotype Corsiva" pitchFamily="66" charset="0"/>
                </a:rPr>
                <a:t>N</a:t>
              </a:r>
            </a:p>
            <a:p>
              <a:pPr algn="ctr" defTabSz="828675"/>
              <a:r>
                <a:rPr lang="fr-FR" sz="2200"/>
                <a:t>k</a:t>
              </a:r>
              <a:r>
                <a:rPr lang="fr-FR" sz="2200" baseline="-25000"/>
                <a:t>C.L.</a:t>
              </a:r>
            </a:p>
          </p:txBody>
        </p:sp>
        <p:sp>
          <p:nvSpPr>
            <p:cNvPr id="46093" name="Line 13"/>
            <p:cNvSpPr>
              <a:spLocks noChangeShapeType="1"/>
            </p:cNvSpPr>
            <p:nvPr/>
          </p:nvSpPr>
          <p:spPr bwMode="auto">
            <a:xfrm flipH="1">
              <a:off x="1535" y="209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6094" name="Text Box 14"/>
            <p:cNvSpPr txBox="1">
              <a:spLocks noChangeArrowheads="1"/>
            </p:cNvSpPr>
            <p:nvPr/>
          </p:nvSpPr>
          <p:spPr bwMode="auto">
            <a:xfrm>
              <a:off x="961" y="1906"/>
              <a:ext cx="29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/>
              <a:r>
                <a:rPr lang="fr-FR" sz="1900"/>
                <a:t>(y)</a:t>
              </a:r>
            </a:p>
          </p:txBody>
        </p:sp>
      </p:grp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438400" y="0"/>
            <a:ext cx="5589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Techniques expérimentales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962025" y="2755900"/>
            <a:ext cx="752475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Aucune technique ne peut optimiser tous ces paramètres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6172200" y="1382713"/>
            <a:ext cx="2327275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b="1"/>
              <a:t>M</a:t>
            </a:r>
            <a:r>
              <a:rPr lang="fr-FR" sz="1200"/>
              <a:t>: masse (g)</a:t>
            </a:r>
          </a:p>
          <a:p>
            <a:pPr>
              <a:lnSpc>
                <a:spcPct val="70000"/>
              </a:lnSpc>
            </a:pPr>
            <a:r>
              <a:rPr lang="fr-FR" sz="1200" b="1">
                <a:latin typeface="Symbol" pitchFamily="18" charset="2"/>
              </a:rPr>
              <a:t>e</a:t>
            </a:r>
            <a:r>
              <a:rPr lang="fr-FR" sz="1200"/>
              <a:t> : efficacité »</a:t>
            </a:r>
          </a:p>
          <a:p>
            <a:r>
              <a:rPr lang="fr-FR" sz="1200" b="1"/>
              <a:t>K</a:t>
            </a:r>
            <a:r>
              <a:rPr lang="fr-FR" sz="1200" b="1" baseline="-25000"/>
              <a:t>C.L</a:t>
            </a:r>
            <a:r>
              <a:rPr lang="fr-FR" sz="1200" baseline="-25000"/>
              <a:t>.</a:t>
            </a:r>
            <a:r>
              <a:rPr lang="fr-FR" sz="1200"/>
              <a:t>: Confidence level</a:t>
            </a:r>
          </a:p>
          <a:p>
            <a:r>
              <a:rPr lang="fr-FR" sz="1200" b="1">
                <a:latin typeface="Monotype Corsiva" pitchFamily="66" charset="0"/>
              </a:rPr>
              <a:t>N</a:t>
            </a:r>
            <a:r>
              <a:rPr lang="fr-FR" sz="1200">
                <a:latin typeface="Monotype Corsiva" pitchFamily="66" charset="0"/>
              </a:rPr>
              <a:t>: </a:t>
            </a:r>
            <a:r>
              <a:rPr lang="fr-FR" sz="1200"/>
              <a:t>Avogadro number</a:t>
            </a:r>
          </a:p>
          <a:p>
            <a:r>
              <a:rPr lang="fr-FR" sz="1200" b="1"/>
              <a:t>t</a:t>
            </a:r>
            <a:r>
              <a:rPr lang="fr-FR" sz="1200"/>
              <a:t>: temps (an)</a:t>
            </a:r>
          </a:p>
          <a:p>
            <a:r>
              <a:rPr lang="fr-FR" sz="1200" b="1"/>
              <a:t>N</a:t>
            </a:r>
            <a:r>
              <a:rPr lang="fr-FR" sz="1200" b="1" baseline="-25000"/>
              <a:t>Bckg</a:t>
            </a:r>
            <a:r>
              <a:rPr lang="fr-FR" sz="1200"/>
              <a:t>: bruit de fond (keV</a:t>
            </a:r>
            <a:r>
              <a:rPr lang="fr-FR" sz="1200" baseline="30000"/>
              <a:t>-1</a:t>
            </a:r>
            <a:r>
              <a:rPr lang="fr-FR" sz="1200"/>
              <a:t>.g</a:t>
            </a:r>
            <a:r>
              <a:rPr lang="fr-FR" sz="1200" baseline="30000"/>
              <a:t>-1</a:t>
            </a:r>
            <a:r>
              <a:rPr lang="fr-FR" sz="1200"/>
              <a:t>.an</a:t>
            </a:r>
            <a:r>
              <a:rPr lang="fr-FR" sz="1200" baseline="30000"/>
              <a:t>-1</a:t>
            </a:r>
            <a:r>
              <a:rPr lang="fr-FR" sz="1200"/>
              <a:t>)</a:t>
            </a:r>
          </a:p>
          <a:p>
            <a:r>
              <a:rPr lang="fr-FR" sz="1200" b="1">
                <a:latin typeface="Symbol" pitchFamily="18" charset="2"/>
              </a:rPr>
              <a:t>D</a:t>
            </a:r>
            <a:r>
              <a:rPr lang="fr-FR" sz="1200" b="1"/>
              <a:t>E</a:t>
            </a:r>
            <a:r>
              <a:rPr lang="fr-FR" sz="1200"/>
              <a:t>: Résolution en énergie (keV)</a:t>
            </a: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644525" y="4546600"/>
            <a:ext cx="1258888" cy="1358900"/>
          </a:xfrm>
          <a:prstGeom prst="can">
            <a:avLst>
              <a:gd name="adj" fmla="val 26986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203200" y="3322638"/>
            <a:ext cx="22177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99"/>
                </a:solidFill>
              </a:rPr>
              <a:t>Calorimètre</a:t>
            </a:r>
          </a:p>
          <a:p>
            <a:pPr algn="ctr"/>
            <a:r>
              <a:rPr lang="fr-FR" sz="2000" b="1">
                <a:solidFill>
                  <a:srgbClr val="003300"/>
                </a:solidFill>
              </a:rPr>
              <a:t>Semi-conducteurs</a:t>
            </a:r>
          </a:p>
          <a:p>
            <a:pPr algn="ctr"/>
            <a:r>
              <a:rPr lang="fr-FR" sz="2000" b="1">
                <a:solidFill>
                  <a:srgbClr val="003300"/>
                </a:solidFill>
              </a:rPr>
              <a:t>Bolomètres</a:t>
            </a:r>
          </a:p>
          <a:p>
            <a:pPr algn="ctr"/>
            <a:r>
              <a:rPr lang="fr-FR" sz="2000" b="1">
                <a:solidFill>
                  <a:srgbClr val="FF0000"/>
                </a:solidFill>
              </a:rPr>
              <a:t>Source = détecteur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879475" y="5921375"/>
            <a:ext cx="86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C3300"/>
                </a:solidFill>
                <a:latin typeface="Symbol" pitchFamily="18" charset="2"/>
              </a:rPr>
              <a:t>e</a:t>
            </a:r>
            <a:r>
              <a:rPr lang="fr-FR" b="1">
                <a:solidFill>
                  <a:srgbClr val="CC3300"/>
                </a:solidFill>
              </a:rPr>
              <a:t>, </a:t>
            </a:r>
            <a:r>
              <a:rPr lang="fr-FR" b="1">
                <a:solidFill>
                  <a:srgbClr val="CC3300"/>
                </a:solidFill>
                <a:latin typeface="Symbol" pitchFamily="18" charset="2"/>
              </a:rPr>
              <a:t>D</a:t>
            </a:r>
            <a:r>
              <a:rPr lang="fr-FR" b="1">
                <a:solidFill>
                  <a:srgbClr val="CC3300"/>
                </a:solidFill>
              </a:rPr>
              <a:t>E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4867275" y="5765800"/>
            <a:ext cx="1419225" cy="157163"/>
          </a:xfrm>
          <a:prstGeom prst="rect">
            <a:avLst/>
          </a:prstGeom>
          <a:solidFill>
            <a:srgbClr val="0099FF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0099FF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4800600" y="5021263"/>
            <a:ext cx="1981200" cy="382587"/>
          </a:xfrm>
          <a:prstGeom prst="parallelogram">
            <a:avLst>
              <a:gd name="adj" fmla="val 12946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4905375" y="4775200"/>
            <a:ext cx="1419225" cy="157163"/>
          </a:xfrm>
          <a:prstGeom prst="rect">
            <a:avLst/>
          </a:prstGeom>
          <a:solidFill>
            <a:srgbClr val="0099FF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0099FF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H="1" flipV="1">
            <a:off x="5562600" y="4775200"/>
            <a:ext cx="228600" cy="4619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 flipH="1">
            <a:off x="5486400" y="5403850"/>
            <a:ext cx="228600" cy="3619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 flipV="1">
            <a:off x="5715000" y="5237163"/>
            <a:ext cx="76200" cy="166687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5405438" y="49466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5634038" y="54038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flipH="1" flipV="1">
            <a:off x="1281113" y="5043488"/>
            <a:ext cx="157162" cy="2952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 flipH="1">
            <a:off x="1204913" y="5334000"/>
            <a:ext cx="228600" cy="3619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1052513" y="50482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1281113" y="55054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2341563" y="3568700"/>
            <a:ext cx="2486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99"/>
                </a:solidFill>
              </a:rPr>
              <a:t>Calorimètre</a:t>
            </a:r>
          </a:p>
          <a:p>
            <a:pPr algn="ctr"/>
            <a:r>
              <a:rPr lang="fr-FR" sz="2000" b="1">
                <a:solidFill>
                  <a:srgbClr val="003300"/>
                </a:solidFill>
              </a:rPr>
              <a:t>Scintillateur (chargé)</a:t>
            </a:r>
          </a:p>
          <a:p>
            <a:pPr algn="ctr"/>
            <a:r>
              <a:rPr lang="fr-FR" sz="2000" b="1">
                <a:solidFill>
                  <a:srgbClr val="FF0000"/>
                </a:solidFill>
              </a:rPr>
              <a:t>Source = détecteur</a:t>
            </a:r>
            <a:endParaRPr lang="fr-FR" sz="2000"/>
          </a:p>
        </p:txBody>
      </p:sp>
      <p:sp>
        <p:nvSpPr>
          <p:cNvPr id="46114" name="AutoShape 34"/>
          <p:cNvSpPr>
            <a:spLocks noChangeArrowheads="1"/>
          </p:cNvSpPr>
          <p:nvPr/>
        </p:nvSpPr>
        <p:spPr bwMode="auto">
          <a:xfrm>
            <a:off x="2743200" y="4710113"/>
            <a:ext cx="1400175" cy="123348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2971800" y="5905500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C3300"/>
                </a:solidFill>
                <a:latin typeface="Symbol" pitchFamily="18" charset="2"/>
              </a:rPr>
              <a:t>e</a:t>
            </a:r>
            <a:r>
              <a:rPr lang="fr-FR" b="1">
                <a:solidFill>
                  <a:srgbClr val="CC3300"/>
                </a:solidFill>
              </a:rPr>
              <a:t>, </a:t>
            </a:r>
            <a:r>
              <a:rPr lang="fr-FR" b="1">
                <a:solidFill>
                  <a:srgbClr val="CC3300"/>
                </a:solidFill>
                <a:latin typeface="Symbol" pitchFamily="18" charset="2"/>
              </a:rPr>
              <a:t>M</a:t>
            </a:r>
            <a:endParaRPr lang="fr-FR" b="1">
              <a:solidFill>
                <a:srgbClr val="CC3300"/>
              </a:solidFill>
            </a:endParaRPr>
          </a:p>
        </p:txBody>
      </p:sp>
      <p:sp>
        <p:nvSpPr>
          <p:cNvPr id="46116" name="Text Box 36"/>
          <p:cNvSpPr txBox="1">
            <a:spLocks noChangeArrowheads="1"/>
          </p:cNvSpPr>
          <p:nvPr/>
        </p:nvSpPr>
        <p:spPr bwMode="auto">
          <a:xfrm>
            <a:off x="4752975" y="3552825"/>
            <a:ext cx="2085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99"/>
                </a:solidFill>
              </a:rPr>
              <a:t>Tracko-calo</a:t>
            </a:r>
          </a:p>
          <a:p>
            <a:pPr algn="ctr"/>
            <a:r>
              <a:rPr lang="fr-FR" sz="2000" b="1">
                <a:solidFill>
                  <a:srgbClr val="FF0000"/>
                </a:solidFill>
              </a:rPr>
              <a:t>Source </a:t>
            </a:r>
            <a:r>
              <a:rPr lang="fr-FR" sz="2000" b="1">
                <a:solidFill>
                  <a:srgbClr val="FF0000"/>
                </a:solidFill>
                <a:sym typeface="Symbol" pitchFamily="18" charset="2"/>
              </a:rPr>
              <a:t> detector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4446588" y="5908675"/>
            <a:ext cx="248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C3300"/>
                </a:solidFill>
              </a:rPr>
              <a:t>N</a:t>
            </a:r>
            <a:r>
              <a:rPr lang="fr-FR" sz="2000" b="1">
                <a:solidFill>
                  <a:srgbClr val="CC3300"/>
                </a:solidFill>
              </a:rPr>
              <a:t>Bckg, choix isotope</a:t>
            </a:r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7016750" y="3556000"/>
            <a:ext cx="2217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000099"/>
                </a:solidFill>
              </a:rPr>
              <a:t>Xe TPC</a:t>
            </a:r>
          </a:p>
          <a:p>
            <a:pPr algn="ctr"/>
            <a:r>
              <a:rPr lang="fr-FR" sz="2000" b="1">
                <a:solidFill>
                  <a:srgbClr val="FF0000"/>
                </a:solidFill>
              </a:rPr>
              <a:t>Source = détecteur</a:t>
            </a:r>
            <a:endParaRPr lang="fr-FR" sz="2000"/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 flipH="1" flipV="1">
            <a:off x="3168650" y="4872038"/>
            <a:ext cx="412750" cy="3905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 flipH="1">
            <a:off x="3348038" y="5257800"/>
            <a:ext cx="228600" cy="3619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21" name="Text Box 41"/>
          <p:cNvSpPr txBox="1">
            <a:spLocks noChangeArrowheads="1"/>
          </p:cNvSpPr>
          <p:nvPr/>
        </p:nvSpPr>
        <p:spPr bwMode="auto">
          <a:xfrm>
            <a:off x="3500438" y="480060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22" name="Text Box 42"/>
          <p:cNvSpPr txBox="1">
            <a:spLocks noChangeArrowheads="1"/>
          </p:cNvSpPr>
          <p:nvPr/>
        </p:nvSpPr>
        <p:spPr bwMode="auto">
          <a:xfrm>
            <a:off x="3424238" y="54292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23" name="AutoShape 43"/>
          <p:cNvSpPr>
            <a:spLocks noChangeArrowheads="1"/>
          </p:cNvSpPr>
          <p:nvPr/>
        </p:nvSpPr>
        <p:spPr bwMode="auto">
          <a:xfrm>
            <a:off x="7467600" y="4368800"/>
            <a:ext cx="1219200" cy="1447800"/>
          </a:xfrm>
          <a:prstGeom prst="can">
            <a:avLst>
              <a:gd name="adj" fmla="val 29688"/>
            </a:avLst>
          </a:prstGeom>
          <a:solidFill>
            <a:srgbClr val="66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6124" name="Text Box 44"/>
          <p:cNvSpPr txBox="1">
            <a:spLocks noChangeArrowheads="1"/>
          </p:cNvSpPr>
          <p:nvPr/>
        </p:nvSpPr>
        <p:spPr bwMode="auto">
          <a:xfrm>
            <a:off x="7289800" y="5915025"/>
            <a:ext cx="1697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CC3300"/>
                </a:solidFill>
                <a:latin typeface="Symbol" pitchFamily="18" charset="2"/>
              </a:rPr>
              <a:t>e</a:t>
            </a:r>
            <a:r>
              <a:rPr lang="fr-FR" b="1">
                <a:solidFill>
                  <a:srgbClr val="CC3300"/>
                </a:solidFill>
              </a:rPr>
              <a:t>,M, (N</a:t>
            </a:r>
            <a:r>
              <a:rPr lang="fr-FR" b="1" baseline="-25000">
                <a:solidFill>
                  <a:srgbClr val="CC3300"/>
                </a:solidFill>
              </a:rPr>
              <a:t>Bckg</a:t>
            </a:r>
            <a:r>
              <a:rPr lang="fr-FR" b="1">
                <a:solidFill>
                  <a:srgbClr val="CC3300"/>
                </a:solidFill>
              </a:rPr>
              <a:t>)</a:t>
            </a:r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 flipH="1" flipV="1">
            <a:off x="7893050" y="4897438"/>
            <a:ext cx="412750" cy="3905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26" name="Line 46"/>
          <p:cNvSpPr>
            <a:spLocks noChangeShapeType="1"/>
          </p:cNvSpPr>
          <p:nvPr/>
        </p:nvSpPr>
        <p:spPr bwMode="auto">
          <a:xfrm flipH="1">
            <a:off x="8072438" y="5283200"/>
            <a:ext cx="228600" cy="3619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8224838" y="482600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8148638" y="54546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FF00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33400" y="990600"/>
            <a:ext cx="271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</a:rPr>
              <a:t>Avec bruit de fond: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1029"/>
          <p:cNvPicPr>
            <a:picLocks noChangeAspect="1" noChangeArrowheads="1"/>
          </p:cNvPicPr>
          <p:nvPr/>
        </p:nvPicPr>
        <p:blipFill>
          <a:blip r:embed="rId2" cstate="print"/>
          <a:srcRect l="1970" t="4546" r="5731"/>
          <a:stretch>
            <a:fillRect/>
          </a:stretch>
        </p:blipFill>
        <p:spPr bwMode="auto">
          <a:xfrm>
            <a:off x="152400" y="2971800"/>
            <a:ext cx="4191000" cy="1600200"/>
          </a:xfrm>
          <a:prstGeom prst="rect">
            <a:avLst/>
          </a:prstGeom>
          <a:noFill/>
        </p:spPr>
      </p:pic>
      <p:sp>
        <p:nvSpPr>
          <p:cNvPr id="67591" name="Line 1031"/>
          <p:cNvSpPr>
            <a:spLocks noChangeShapeType="1"/>
          </p:cNvSpPr>
          <p:nvPr/>
        </p:nvSpPr>
        <p:spPr bwMode="auto">
          <a:xfrm flipV="1">
            <a:off x="1295400" y="3055938"/>
            <a:ext cx="1588" cy="779462"/>
          </a:xfrm>
          <a:prstGeom prst="line">
            <a:avLst/>
          </a:prstGeom>
          <a:noFill/>
          <a:ln w="28440">
            <a:solidFill>
              <a:srgbClr val="0000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7600" name="Picture 1040" descr="D:\taup2007\figures\mo100_40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489200"/>
            <a:ext cx="3767138" cy="1778000"/>
          </a:xfrm>
          <a:prstGeom prst="rect">
            <a:avLst/>
          </a:prstGeom>
          <a:noFill/>
        </p:spPr>
      </p:pic>
      <p:sp>
        <p:nvSpPr>
          <p:cNvPr id="67601" name="Line 1041"/>
          <p:cNvSpPr>
            <a:spLocks noChangeShapeType="1"/>
          </p:cNvSpPr>
          <p:nvPr/>
        </p:nvSpPr>
        <p:spPr bwMode="auto">
          <a:xfrm flipV="1">
            <a:off x="6559550" y="3028950"/>
            <a:ext cx="1588" cy="779463"/>
          </a:xfrm>
          <a:prstGeom prst="line">
            <a:avLst/>
          </a:prstGeom>
          <a:noFill/>
          <a:ln w="28440">
            <a:solidFill>
              <a:srgbClr val="0000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7603" name="Picture 1043"/>
          <p:cNvPicPr>
            <a:picLocks noChangeAspect="1" noChangeArrowheads="1"/>
          </p:cNvPicPr>
          <p:nvPr/>
        </p:nvPicPr>
        <p:blipFill>
          <a:blip r:embed="rId4" cstate="print"/>
          <a:srcRect l="5553" t="13799" r="15738" b="7651"/>
          <a:stretch>
            <a:fillRect/>
          </a:stretch>
        </p:blipFill>
        <p:spPr bwMode="auto">
          <a:xfrm>
            <a:off x="152400" y="4953000"/>
            <a:ext cx="403225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4" name="Line 1044"/>
          <p:cNvSpPr>
            <a:spLocks noChangeShapeType="1"/>
          </p:cNvSpPr>
          <p:nvPr/>
        </p:nvSpPr>
        <p:spPr bwMode="auto">
          <a:xfrm flipV="1">
            <a:off x="2244725" y="5149850"/>
            <a:ext cx="1588" cy="779463"/>
          </a:xfrm>
          <a:prstGeom prst="line">
            <a:avLst/>
          </a:prstGeom>
          <a:noFill/>
          <a:ln w="28440">
            <a:solidFill>
              <a:srgbClr val="0000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7606" name="Picture 1046" descr="mo_esum_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700" y="4306888"/>
            <a:ext cx="2208213" cy="2525712"/>
          </a:xfrm>
          <a:prstGeom prst="rect">
            <a:avLst/>
          </a:prstGeom>
          <a:noFill/>
        </p:spPr>
      </p:pic>
      <p:sp>
        <p:nvSpPr>
          <p:cNvPr id="67607" name="Line 1047"/>
          <p:cNvSpPr>
            <a:spLocks noChangeShapeType="1"/>
          </p:cNvSpPr>
          <p:nvPr/>
        </p:nvSpPr>
        <p:spPr bwMode="auto">
          <a:xfrm flipV="1">
            <a:off x="6943725" y="5116513"/>
            <a:ext cx="1588" cy="787400"/>
          </a:xfrm>
          <a:prstGeom prst="line">
            <a:avLst/>
          </a:prstGeom>
          <a:noFill/>
          <a:ln w="28440">
            <a:solidFill>
              <a:srgbClr val="0000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7609" name="Rectangle 1049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0" name="Text Box 1050"/>
          <p:cNvSpPr txBox="1">
            <a:spLocks noChangeArrowheads="1"/>
          </p:cNvSpPr>
          <p:nvPr/>
        </p:nvSpPr>
        <p:spPr bwMode="auto">
          <a:xfrm>
            <a:off x="2209800" y="0"/>
            <a:ext cx="4972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Calorimètre vs Tracko-calo</a:t>
            </a:r>
          </a:p>
        </p:txBody>
      </p:sp>
      <p:sp>
        <p:nvSpPr>
          <p:cNvPr id="67611" name="Text Box 1051"/>
          <p:cNvSpPr txBox="1">
            <a:spLocks noChangeArrowheads="1"/>
          </p:cNvSpPr>
          <p:nvPr/>
        </p:nvSpPr>
        <p:spPr bwMode="auto">
          <a:xfrm>
            <a:off x="762000" y="26035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  <a:latin typeface="Symbol" pitchFamily="18" charset="2"/>
              </a:rPr>
              <a:t>bb(0n)</a:t>
            </a:r>
          </a:p>
        </p:txBody>
      </p:sp>
      <p:sp>
        <p:nvSpPr>
          <p:cNvPr id="67612" name="Text Box 1052"/>
          <p:cNvSpPr txBox="1">
            <a:spLocks noChangeArrowheads="1"/>
          </p:cNvSpPr>
          <p:nvPr/>
        </p:nvSpPr>
        <p:spPr bwMode="auto">
          <a:xfrm>
            <a:off x="6083300" y="24765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  <a:latin typeface="Symbol" pitchFamily="18" charset="2"/>
              </a:rPr>
              <a:t>bb(0n)</a:t>
            </a:r>
          </a:p>
        </p:txBody>
      </p:sp>
      <p:sp>
        <p:nvSpPr>
          <p:cNvPr id="67613" name="Text Box 1053"/>
          <p:cNvSpPr txBox="1">
            <a:spLocks noChangeArrowheads="1"/>
          </p:cNvSpPr>
          <p:nvPr/>
        </p:nvSpPr>
        <p:spPr bwMode="auto">
          <a:xfrm>
            <a:off x="1752600" y="45720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  <a:latin typeface="Symbol" pitchFamily="18" charset="2"/>
              </a:rPr>
              <a:t>bb(0n)</a:t>
            </a:r>
          </a:p>
        </p:txBody>
      </p:sp>
      <p:sp>
        <p:nvSpPr>
          <p:cNvPr id="67614" name="Text Box 1054"/>
          <p:cNvSpPr txBox="1">
            <a:spLocks noChangeArrowheads="1"/>
          </p:cNvSpPr>
          <p:nvPr/>
        </p:nvSpPr>
        <p:spPr bwMode="auto">
          <a:xfrm>
            <a:off x="6324600" y="4541838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  <a:latin typeface="Symbol" pitchFamily="18" charset="2"/>
              </a:rPr>
              <a:t>bb(0n)</a:t>
            </a:r>
          </a:p>
        </p:txBody>
      </p:sp>
      <p:sp>
        <p:nvSpPr>
          <p:cNvPr id="67616" name="Text Box 1056"/>
          <p:cNvSpPr txBox="1">
            <a:spLocks noChangeArrowheads="1"/>
          </p:cNvSpPr>
          <p:nvPr/>
        </p:nvSpPr>
        <p:spPr bwMode="auto">
          <a:xfrm>
            <a:off x="6227763" y="844550"/>
            <a:ext cx="1757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u="sng">
                <a:solidFill>
                  <a:srgbClr val="003300"/>
                </a:solidFill>
              </a:rPr>
              <a:t>Tracko-calo</a:t>
            </a:r>
          </a:p>
        </p:txBody>
      </p:sp>
      <p:sp>
        <p:nvSpPr>
          <p:cNvPr id="67617" name="Rectangle 1057"/>
          <p:cNvSpPr>
            <a:spLocks noChangeArrowheads="1"/>
          </p:cNvSpPr>
          <p:nvPr/>
        </p:nvSpPr>
        <p:spPr bwMode="auto">
          <a:xfrm>
            <a:off x="152400" y="4559300"/>
            <a:ext cx="41910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8" name="Text Box 1058"/>
          <p:cNvSpPr txBox="1">
            <a:spLocks noChangeArrowheads="1"/>
          </p:cNvSpPr>
          <p:nvPr/>
        </p:nvSpPr>
        <p:spPr bwMode="auto">
          <a:xfrm>
            <a:off x="5030788" y="973138"/>
            <a:ext cx="3762375" cy="135572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Tracko-calo</a:t>
            </a:r>
          </a:p>
          <a:p>
            <a:pPr algn="ctr"/>
            <a:endParaRPr lang="fr-FR" sz="700" b="1">
              <a:solidFill>
                <a:schemeClr val="bg1"/>
              </a:solidFill>
            </a:endParaRPr>
          </a:p>
          <a:p>
            <a:pPr algn="ctr"/>
            <a:r>
              <a:rPr lang="fr-FR" b="1">
                <a:solidFill>
                  <a:srgbClr val="66FFFF"/>
                </a:solidFill>
              </a:rPr>
              <a:t>Réjection des fonds</a:t>
            </a:r>
          </a:p>
          <a:p>
            <a:pPr algn="ctr"/>
            <a:r>
              <a:rPr lang="fr-FR" b="1">
                <a:solidFill>
                  <a:srgbClr val="FFA365"/>
                </a:solidFill>
              </a:rPr>
              <a:t>Modeste énergie résolution </a:t>
            </a:r>
          </a:p>
        </p:txBody>
      </p:sp>
      <p:sp>
        <p:nvSpPr>
          <p:cNvPr id="67620" name="Text Box 1060"/>
          <p:cNvSpPr txBox="1">
            <a:spLocks noChangeArrowheads="1"/>
          </p:cNvSpPr>
          <p:nvPr/>
        </p:nvSpPr>
        <p:spPr bwMode="auto">
          <a:xfrm>
            <a:off x="3455988" y="6489700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/>
              <a:t>keV</a:t>
            </a:r>
          </a:p>
        </p:txBody>
      </p:sp>
      <p:sp>
        <p:nvSpPr>
          <p:cNvPr id="67622" name="Text Box 1062"/>
          <p:cNvSpPr txBox="1">
            <a:spLocks noChangeArrowheads="1"/>
          </p:cNvSpPr>
          <p:nvPr/>
        </p:nvSpPr>
        <p:spPr bwMode="auto">
          <a:xfrm>
            <a:off x="3635375" y="4475163"/>
            <a:ext cx="57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/>
              <a:t>keV</a:t>
            </a:r>
          </a:p>
        </p:txBody>
      </p:sp>
      <p:sp>
        <p:nvSpPr>
          <p:cNvPr id="67623" name="Text Box 1063"/>
          <p:cNvSpPr txBox="1">
            <a:spLocks noChangeArrowheads="1"/>
          </p:cNvSpPr>
          <p:nvPr/>
        </p:nvSpPr>
        <p:spPr bwMode="auto">
          <a:xfrm>
            <a:off x="8037513" y="65008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/>
              <a:t>MeV</a:t>
            </a:r>
          </a:p>
        </p:txBody>
      </p:sp>
      <p:sp>
        <p:nvSpPr>
          <p:cNvPr id="67625" name="Text Box 1065"/>
          <p:cNvSpPr txBox="1">
            <a:spLocks noChangeArrowheads="1"/>
          </p:cNvSpPr>
          <p:nvPr/>
        </p:nvSpPr>
        <p:spPr bwMode="auto">
          <a:xfrm>
            <a:off x="525463" y="981075"/>
            <a:ext cx="3875087" cy="13557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Calorimètre</a:t>
            </a:r>
          </a:p>
          <a:p>
            <a:pPr algn="ctr"/>
            <a:endParaRPr lang="fr-FR" sz="700" b="1">
              <a:solidFill>
                <a:schemeClr val="bg1"/>
              </a:solidFill>
            </a:endParaRPr>
          </a:p>
          <a:p>
            <a:pPr algn="ctr"/>
            <a:r>
              <a:rPr lang="fr-FR" b="1">
                <a:solidFill>
                  <a:srgbClr val="66FFFF"/>
                </a:solidFill>
              </a:rPr>
              <a:t>Résolution en énergie</a:t>
            </a:r>
          </a:p>
          <a:p>
            <a:pPr algn="ctr"/>
            <a:r>
              <a:rPr lang="fr-FR" b="1">
                <a:solidFill>
                  <a:srgbClr val="FFA365"/>
                </a:solidFill>
              </a:rPr>
              <a:t>Modeste réjection des fonds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286676" cy="458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ZoneTexte 2"/>
          <p:cNvSpPr txBox="1">
            <a:spLocks noChangeArrowheads="1"/>
          </p:cNvSpPr>
          <p:nvPr/>
        </p:nvSpPr>
        <p:spPr bwMode="auto">
          <a:xfrm>
            <a:off x="2109788" y="285750"/>
            <a:ext cx="510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>
                <a:latin typeface="Calibri" pitchFamily="34" charset="0"/>
              </a:rPr>
              <a:t>Une </a:t>
            </a:r>
            <a:r>
              <a:rPr lang="fr-FR" sz="2400" b="1" dirty="0" err="1">
                <a:latin typeface="Calibri" pitchFamily="34" charset="0"/>
              </a:rPr>
              <a:t>difficulte</a:t>
            </a:r>
            <a:r>
              <a:rPr lang="fr-FR" sz="2400" b="1" dirty="0">
                <a:latin typeface="Calibri" pitchFamily="34" charset="0"/>
              </a:rPr>
              <a:t> la </a:t>
            </a:r>
            <a:r>
              <a:rPr lang="fr-FR" sz="2400" b="1" dirty="0" err="1">
                <a:latin typeface="Calibri" pitchFamily="34" charset="0"/>
              </a:rPr>
              <a:t>radioactivite</a:t>
            </a:r>
            <a:r>
              <a:rPr lang="fr-FR" sz="2400" b="1" dirty="0">
                <a:latin typeface="Calibri" pitchFamily="34" charset="0"/>
              </a:rPr>
              <a:t> naturelle</a:t>
            </a:r>
          </a:p>
        </p:txBody>
      </p:sp>
      <p:sp>
        <p:nvSpPr>
          <p:cNvPr id="11269" name="ZoneTexte 4"/>
          <p:cNvSpPr txBox="1">
            <a:spLocks noChangeArrowheads="1"/>
          </p:cNvSpPr>
          <p:nvPr/>
        </p:nvSpPr>
        <p:spPr bwMode="auto">
          <a:xfrm>
            <a:off x="357158" y="5783065"/>
            <a:ext cx="8786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Calibri" pitchFamily="34" charset="0"/>
              </a:rPr>
              <a:t>Sélection de tous les matériaux entre </a:t>
            </a:r>
            <a:r>
              <a:rPr lang="fr-FR" b="1" dirty="0" smtClean="0">
                <a:latin typeface="Calibri" pitchFamily="34" charset="0"/>
              </a:rPr>
              <a:t>10</a:t>
            </a:r>
            <a:r>
              <a:rPr lang="fr-FR" b="1" baseline="30000" dirty="0" smtClean="0">
                <a:latin typeface="Calibri" pitchFamily="34" charset="0"/>
              </a:rPr>
              <a:t>3 </a:t>
            </a:r>
            <a:r>
              <a:rPr lang="fr-FR" b="1" dirty="0">
                <a:latin typeface="Calibri" pitchFamily="34" charset="0"/>
              </a:rPr>
              <a:t>et </a:t>
            </a:r>
            <a:r>
              <a:rPr lang="fr-FR" b="1" dirty="0" smtClean="0">
                <a:latin typeface="Calibri" pitchFamily="34" charset="0"/>
              </a:rPr>
              <a:t>10</a:t>
            </a:r>
            <a:r>
              <a:rPr lang="fr-FR" b="1" baseline="30000" dirty="0" smtClean="0">
                <a:latin typeface="Calibri" pitchFamily="34" charset="0"/>
              </a:rPr>
              <a:t>6</a:t>
            </a:r>
            <a:r>
              <a:rPr lang="fr-FR" b="1" dirty="0" smtClean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fois moins radioactifs </a:t>
            </a:r>
            <a:r>
              <a:rPr lang="fr-FR" b="1" dirty="0" smtClean="0">
                <a:latin typeface="Calibri" pitchFamily="34" charset="0"/>
              </a:rPr>
              <a:t> </a:t>
            </a:r>
          </a:p>
          <a:p>
            <a:r>
              <a:rPr lang="fr-FR" b="1" dirty="0" smtClean="0">
                <a:latin typeface="Calibri" pitchFamily="34" charset="0"/>
              </a:rPr>
              <a:t>que </a:t>
            </a:r>
            <a:r>
              <a:rPr lang="fr-FR" b="1" dirty="0">
                <a:latin typeface="Calibri" pitchFamily="34" charset="0"/>
              </a:rPr>
              <a:t>les matériaux standard</a:t>
            </a:r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Radioactivité naturelle: principal bruit de fond 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874713"/>
            <a:ext cx="80899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660033"/>
                </a:solidFill>
              </a:rPr>
              <a:t>                        Radioactivité naturelle (</a:t>
            </a:r>
            <a:r>
              <a:rPr lang="fr-FR" sz="1800" b="1" baseline="30000">
                <a:solidFill>
                  <a:srgbClr val="660033"/>
                </a:solidFill>
              </a:rPr>
              <a:t>40</a:t>
            </a:r>
            <a:r>
              <a:rPr lang="fr-FR" sz="1800" b="1">
                <a:solidFill>
                  <a:srgbClr val="660033"/>
                </a:solidFill>
              </a:rPr>
              <a:t>K, </a:t>
            </a:r>
            <a:r>
              <a:rPr lang="fr-FR" sz="1800" b="1" baseline="30000">
                <a:solidFill>
                  <a:srgbClr val="660033"/>
                </a:solidFill>
              </a:rPr>
              <a:t>60</a:t>
            </a:r>
            <a:r>
              <a:rPr lang="fr-FR" sz="1800" b="1">
                <a:solidFill>
                  <a:srgbClr val="660033"/>
                </a:solidFill>
              </a:rPr>
              <a:t>Co,</a:t>
            </a:r>
            <a:r>
              <a:rPr lang="fr-FR" sz="1800" b="1" baseline="30000">
                <a:solidFill>
                  <a:srgbClr val="660033"/>
                </a:solidFill>
              </a:rPr>
              <a:t>234m</a:t>
            </a:r>
            <a:r>
              <a:rPr lang="fr-FR" sz="1800" b="1">
                <a:solidFill>
                  <a:srgbClr val="660033"/>
                </a:solidFill>
              </a:rPr>
              <a:t>Pa, </a:t>
            </a:r>
            <a:r>
              <a:rPr lang="fr-FR" sz="1800" b="1" baseline="30000">
                <a:solidFill>
                  <a:srgbClr val="660033"/>
                </a:solidFill>
              </a:rPr>
              <a:t>214</a:t>
            </a:r>
            <a:r>
              <a:rPr lang="fr-FR" sz="1800" b="1">
                <a:solidFill>
                  <a:srgbClr val="660033"/>
                </a:solidFill>
              </a:rPr>
              <a:t>Bi and </a:t>
            </a:r>
            <a:r>
              <a:rPr lang="fr-FR" sz="1800" b="1" baseline="30000">
                <a:solidFill>
                  <a:srgbClr val="660033"/>
                </a:solidFill>
              </a:rPr>
              <a:t>208</a:t>
            </a:r>
            <a:r>
              <a:rPr lang="fr-FR" sz="1800" b="1">
                <a:solidFill>
                  <a:srgbClr val="660033"/>
                </a:solidFill>
              </a:rPr>
              <a:t>Tl externe…)</a:t>
            </a:r>
            <a:r>
              <a:rPr lang="fr-FR" sz="1800" b="1"/>
              <a:t> </a:t>
            </a:r>
          </a:p>
          <a:p>
            <a:r>
              <a:rPr lang="fr-FR" sz="1800" b="1"/>
              <a:t>                        </a:t>
            </a:r>
            <a:r>
              <a:rPr lang="fr-FR" sz="1800" b="1" baseline="30000">
                <a:solidFill>
                  <a:srgbClr val="000066"/>
                </a:solidFill>
              </a:rPr>
              <a:t>214</a:t>
            </a:r>
            <a:r>
              <a:rPr lang="fr-FR" sz="1800" b="1">
                <a:solidFill>
                  <a:srgbClr val="000066"/>
                </a:solidFill>
              </a:rPr>
              <a:t>Bi et Radon</a:t>
            </a:r>
          </a:p>
          <a:p>
            <a:r>
              <a:rPr lang="fr-FR" sz="1800" b="1">
                <a:solidFill>
                  <a:srgbClr val="003300"/>
                </a:solidFill>
              </a:rPr>
              <a:t>                        </a:t>
            </a:r>
            <a:r>
              <a:rPr lang="fr-FR" sz="1800" b="1" baseline="30000">
                <a:solidFill>
                  <a:srgbClr val="006600"/>
                </a:solidFill>
              </a:rPr>
              <a:t>208</a:t>
            </a:r>
            <a:r>
              <a:rPr lang="fr-FR" sz="1800" b="1">
                <a:solidFill>
                  <a:srgbClr val="006600"/>
                </a:solidFill>
              </a:rPr>
              <a:t>Tl (2.6 MeV </a:t>
            </a:r>
            <a:r>
              <a:rPr lang="fr-FR" sz="1800" b="1">
                <a:solidFill>
                  <a:srgbClr val="006600"/>
                </a:solidFill>
                <a:latin typeface="Symbol" pitchFamily="18" charset="2"/>
              </a:rPr>
              <a:t>g</a:t>
            </a:r>
            <a:r>
              <a:rPr lang="fr-FR" sz="1800" b="1">
                <a:solidFill>
                  <a:srgbClr val="006600"/>
                </a:solidFill>
              </a:rPr>
              <a:t> line) et Thoron</a:t>
            </a:r>
          </a:p>
          <a:p>
            <a:r>
              <a:rPr lang="fr-FR" sz="1800" b="1">
                <a:solidFill>
                  <a:srgbClr val="FFFF00"/>
                </a:solidFill>
              </a:rPr>
              <a:t>                        </a:t>
            </a:r>
            <a:r>
              <a:rPr lang="fr-FR" sz="1800" b="1">
                <a:solidFill>
                  <a:srgbClr val="FF6600"/>
                </a:solidFill>
                <a:latin typeface="Symbol" pitchFamily="18" charset="2"/>
              </a:rPr>
              <a:t>g</a:t>
            </a:r>
            <a:r>
              <a:rPr lang="fr-FR" sz="1800" b="1">
                <a:solidFill>
                  <a:srgbClr val="FF6600"/>
                </a:solidFill>
              </a:rPr>
              <a:t> venant des réactions (n,</a:t>
            </a:r>
            <a:r>
              <a:rPr lang="fr-FR" sz="1800" b="1">
                <a:solidFill>
                  <a:srgbClr val="FF6600"/>
                </a:solidFill>
                <a:latin typeface="Symbol" pitchFamily="18" charset="2"/>
              </a:rPr>
              <a:t>g</a:t>
            </a:r>
            <a:r>
              <a:rPr lang="fr-FR" sz="1800" b="1">
                <a:solidFill>
                  <a:srgbClr val="FF6600"/>
                </a:solidFill>
              </a:rPr>
              <a:t>)  et bremstrahlung des muons</a:t>
            </a:r>
          </a:p>
          <a:p>
            <a:endParaRPr lang="fr-FR" sz="1800" b="1">
              <a:solidFill>
                <a:srgbClr val="FFFF00"/>
              </a:solidFill>
            </a:endParaRPr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271588" y="574357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V="1">
            <a:off x="1500188" y="56673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8115300" y="6096000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003366"/>
                </a:solidFill>
              </a:rPr>
              <a:t>Q</a:t>
            </a:r>
            <a:r>
              <a:rPr lang="fr-FR" sz="1800" b="1" baseline="-25000">
                <a:solidFill>
                  <a:srgbClr val="003366"/>
                </a:solidFill>
                <a:latin typeface="Symbol" pitchFamily="18" charset="2"/>
              </a:rPr>
              <a:t>bb</a:t>
            </a:r>
            <a:r>
              <a:rPr lang="fr-FR" sz="1800" b="1">
                <a:solidFill>
                  <a:srgbClr val="003366"/>
                </a:solidFill>
              </a:rPr>
              <a:t> MeV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347788" y="58959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3366"/>
                </a:solidFill>
              </a:rPr>
              <a:t>2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3938588" y="58197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3366"/>
                </a:solidFill>
              </a:rPr>
              <a:t>3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142038" y="58197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8434388" y="56673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V="1">
            <a:off x="8507413" y="44481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1652588" y="4371975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119188" y="3838575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76</a:t>
            </a:r>
            <a:r>
              <a:rPr lang="fr-FR" b="1"/>
              <a:t>Ge</a:t>
            </a:r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3024188" y="4219575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2490788" y="3762375"/>
            <a:ext cx="827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130</a:t>
            </a:r>
            <a:r>
              <a:rPr lang="fr-FR" b="1"/>
              <a:t>Te</a:t>
            </a:r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2566988" y="45243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2109788" y="4067175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76</a:t>
            </a:r>
            <a:r>
              <a:rPr lang="fr-FR" b="1"/>
              <a:t>Xe</a:t>
            </a:r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>
            <a:off x="4090988" y="45243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557588" y="3609975"/>
            <a:ext cx="928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100</a:t>
            </a:r>
            <a:r>
              <a:rPr lang="fr-FR" b="1"/>
              <a:t>Mo</a:t>
            </a:r>
          </a:p>
          <a:p>
            <a:r>
              <a:rPr lang="fr-FR" b="1" baseline="30000"/>
              <a:t>  82</a:t>
            </a:r>
            <a:r>
              <a:rPr lang="fr-FR" b="1"/>
              <a:t>Se</a:t>
            </a:r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 flipH="1">
            <a:off x="357188" y="5743575"/>
            <a:ext cx="91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 flipV="1">
            <a:off x="4090988" y="56673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 flipV="1">
            <a:off x="6300788" y="56673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>
            <a:off x="1119188" y="5362575"/>
            <a:ext cx="2057400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39" name="Line 23"/>
          <p:cNvSpPr>
            <a:spLocks noChangeShapeType="1"/>
          </p:cNvSpPr>
          <p:nvPr/>
        </p:nvSpPr>
        <p:spPr bwMode="auto">
          <a:xfrm flipH="1">
            <a:off x="204788" y="5362575"/>
            <a:ext cx="838200" cy="0"/>
          </a:xfrm>
          <a:prstGeom prst="line">
            <a:avLst/>
          </a:prstGeom>
          <a:noFill/>
          <a:ln w="76200">
            <a:solidFill>
              <a:srgbClr val="660033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0" name="Line 24"/>
          <p:cNvSpPr>
            <a:spLocks noChangeShapeType="1"/>
          </p:cNvSpPr>
          <p:nvPr/>
        </p:nvSpPr>
        <p:spPr bwMode="auto">
          <a:xfrm>
            <a:off x="1119188" y="5133975"/>
            <a:ext cx="30480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 flipH="1">
            <a:off x="204788" y="5133975"/>
            <a:ext cx="838200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2" name="Line 26"/>
          <p:cNvSpPr>
            <a:spLocks noChangeShapeType="1"/>
          </p:cNvSpPr>
          <p:nvPr/>
        </p:nvSpPr>
        <p:spPr bwMode="auto">
          <a:xfrm>
            <a:off x="1119188" y="4676775"/>
            <a:ext cx="78486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8351838" y="58197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3366"/>
                </a:solidFill>
              </a:rPr>
              <a:t>5</a:t>
            </a:r>
          </a:p>
        </p:txBody>
      </p:sp>
      <p:sp>
        <p:nvSpPr>
          <p:cNvPr id="60444" name="Line 28"/>
          <p:cNvSpPr>
            <a:spLocks noChangeShapeType="1"/>
          </p:cNvSpPr>
          <p:nvPr/>
        </p:nvSpPr>
        <p:spPr bwMode="auto">
          <a:xfrm>
            <a:off x="1119188" y="4905375"/>
            <a:ext cx="7297737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>
            <a:off x="4929188" y="44481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4457700" y="3533775"/>
            <a:ext cx="879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150</a:t>
            </a:r>
            <a:r>
              <a:rPr lang="fr-FR" b="1"/>
              <a:t>Nd</a:t>
            </a:r>
          </a:p>
          <a:p>
            <a:r>
              <a:rPr lang="fr-FR" b="1" baseline="30000"/>
              <a:t>  96</a:t>
            </a:r>
            <a:r>
              <a:rPr lang="fr-FR" b="1"/>
              <a:t>Zr</a:t>
            </a:r>
          </a:p>
        </p:txBody>
      </p:sp>
      <p:sp>
        <p:nvSpPr>
          <p:cNvPr id="60447" name="Line 31"/>
          <p:cNvSpPr>
            <a:spLocks noChangeShapeType="1"/>
          </p:cNvSpPr>
          <p:nvPr/>
        </p:nvSpPr>
        <p:spPr bwMode="auto">
          <a:xfrm>
            <a:off x="6681788" y="45243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6235700" y="3914775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baseline="30000"/>
              <a:t>48</a:t>
            </a:r>
            <a:r>
              <a:rPr lang="fr-FR" b="1"/>
              <a:t>Ca</a:t>
            </a:r>
          </a:p>
        </p:txBody>
      </p:sp>
      <p:sp>
        <p:nvSpPr>
          <p:cNvPr id="60449" name="Line 33"/>
          <p:cNvSpPr>
            <a:spLocks noChangeShapeType="1"/>
          </p:cNvSpPr>
          <p:nvPr/>
        </p:nvSpPr>
        <p:spPr bwMode="auto">
          <a:xfrm flipH="1">
            <a:off x="204788" y="4905375"/>
            <a:ext cx="838200" cy="0"/>
          </a:xfrm>
          <a:prstGeom prst="line">
            <a:avLst/>
          </a:prstGeom>
          <a:noFill/>
          <a:ln w="76200">
            <a:solidFill>
              <a:srgbClr val="0066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0" name="Line 34"/>
          <p:cNvSpPr>
            <a:spLocks noChangeShapeType="1"/>
          </p:cNvSpPr>
          <p:nvPr/>
        </p:nvSpPr>
        <p:spPr bwMode="auto">
          <a:xfrm flipH="1">
            <a:off x="204788" y="4676775"/>
            <a:ext cx="838200" cy="0"/>
          </a:xfrm>
          <a:prstGeom prst="line">
            <a:avLst/>
          </a:prstGeom>
          <a:noFill/>
          <a:ln w="76200">
            <a:solidFill>
              <a:srgbClr val="FF66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1" name="Line 35"/>
          <p:cNvSpPr>
            <a:spLocks noChangeShapeType="1"/>
          </p:cNvSpPr>
          <p:nvPr/>
        </p:nvSpPr>
        <p:spPr bwMode="auto">
          <a:xfrm>
            <a:off x="8051800" y="1095375"/>
            <a:ext cx="914400" cy="0"/>
          </a:xfrm>
          <a:prstGeom prst="line">
            <a:avLst/>
          </a:prstGeom>
          <a:noFill/>
          <a:ln w="76200">
            <a:solidFill>
              <a:srgbClr val="6600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2" name="Line 36"/>
          <p:cNvSpPr>
            <a:spLocks noChangeShapeType="1"/>
          </p:cNvSpPr>
          <p:nvPr/>
        </p:nvSpPr>
        <p:spPr bwMode="auto">
          <a:xfrm>
            <a:off x="3644900" y="1323975"/>
            <a:ext cx="9144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3" name="Line 37"/>
          <p:cNvSpPr>
            <a:spLocks noChangeShapeType="1"/>
          </p:cNvSpPr>
          <p:nvPr/>
        </p:nvSpPr>
        <p:spPr bwMode="auto">
          <a:xfrm>
            <a:off x="4927600" y="1628775"/>
            <a:ext cx="914400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4" name="Line 38"/>
          <p:cNvSpPr>
            <a:spLocks noChangeShapeType="1"/>
          </p:cNvSpPr>
          <p:nvPr/>
        </p:nvSpPr>
        <p:spPr bwMode="auto">
          <a:xfrm>
            <a:off x="6388100" y="1936750"/>
            <a:ext cx="9144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60458" name="Text Box 42"/>
          <p:cNvSpPr txBox="1">
            <a:spLocks noChangeArrowheads="1"/>
          </p:cNvSpPr>
          <p:nvPr/>
        </p:nvSpPr>
        <p:spPr bwMode="auto">
          <a:xfrm>
            <a:off x="1403350" y="120650"/>
            <a:ext cx="6513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Q</a:t>
            </a:r>
            <a:r>
              <a:rPr lang="fr-FR" sz="3200" b="1" baseline="-25000">
                <a:solidFill>
                  <a:schemeClr val="bg1"/>
                </a:solidFill>
                <a:latin typeface="Symbol" pitchFamily="18" charset="2"/>
              </a:rPr>
              <a:t>bb</a:t>
            </a:r>
            <a:r>
              <a:rPr lang="fr-FR" sz="3200" b="1">
                <a:solidFill>
                  <a:schemeClr val="bg1"/>
                </a:solidFill>
              </a:rPr>
              <a:t> et  composantes de bruit de fond</a:t>
            </a:r>
          </a:p>
        </p:txBody>
      </p:sp>
      <p:sp>
        <p:nvSpPr>
          <p:cNvPr id="60462" name="Text Box 46"/>
          <p:cNvSpPr txBox="1">
            <a:spLocks noChangeArrowheads="1"/>
          </p:cNvSpPr>
          <p:nvPr/>
        </p:nvSpPr>
        <p:spPr bwMode="auto">
          <a:xfrm>
            <a:off x="152400" y="6337300"/>
            <a:ext cx="8062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0000"/>
                </a:solidFill>
              </a:rPr>
              <a:t>+ </a:t>
            </a:r>
            <a:r>
              <a:rPr lang="fr-FR" sz="1800" b="1">
                <a:solidFill>
                  <a:srgbClr val="FF0000"/>
                </a:solidFill>
                <a:latin typeface="Symbol" pitchFamily="18" charset="2"/>
              </a:rPr>
              <a:t>bb(2n)</a:t>
            </a:r>
            <a:r>
              <a:rPr lang="fr-FR" sz="1800" b="1">
                <a:solidFill>
                  <a:srgbClr val="FF0000"/>
                </a:solidFill>
              </a:rPr>
              <a:t> pour tracko-calo or calorimètre avec une modeste résolution en énergie 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14300" y="2136775"/>
            <a:ext cx="9029700" cy="3390900"/>
            <a:chOff x="72" y="1346"/>
            <a:chExt cx="5688" cy="2136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72" y="1346"/>
              <a:ext cx="5688" cy="2136"/>
              <a:chOff x="72" y="1346"/>
              <a:chExt cx="5688" cy="2136"/>
            </a:xfrm>
          </p:grpSpPr>
          <p:grpSp>
            <p:nvGrpSpPr>
              <p:cNvPr id="4" name="Group 49"/>
              <p:cNvGrpSpPr>
                <a:grpSpLocks/>
              </p:cNvGrpSpPr>
              <p:nvPr/>
            </p:nvGrpSpPr>
            <p:grpSpPr bwMode="auto">
              <a:xfrm>
                <a:off x="72" y="1346"/>
                <a:ext cx="5688" cy="1495"/>
                <a:chOff x="72" y="1346"/>
                <a:chExt cx="5688" cy="1495"/>
              </a:xfrm>
            </p:grpSpPr>
            <p:sp>
              <p:nvSpPr>
                <p:cNvPr id="60455" name="Line 39"/>
                <p:cNvSpPr>
                  <a:spLocks noChangeShapeType="1"/>
                </p:cNvSpPr>
                <p:nvPr/>
              </p:nvSpPr>
              <p:spPr bwMode="auto">
                <a:xfrm>
                  <a:off x="3774" y="1734"/>
                  <a:ext cx="576" cy="0"/>
                </a:xfrm>
                <a:prstGeom prst="line">
                  <a:avLst/>
                </a:prstGeom>
                <a:noFill/>
                <a:ln w="76200">
                  <a:solidFill>
                    <a:srgbClr val="9966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" name="Group 48"/>
                <p:cNvGrpSpPr>
                  <a:grpSpLocks/>
                </p:cNvGrpSpPr>
                <p:nvPr/>
              </p:nvGrpSpPr>
              <p:grpSpPr bwMode="auto">
                <a:xfrm>
                  <a:off x="72" y="1346"/>
                  <a:ext cx="5688" cy="1495"/>
                  <a:chOff x="72" y="1346"/>
                  <a:chExt cx="5688" cy="1495"/>
                </a:xfrm>
              </p:grpSpPr>
              <p:sp>
                <p:nvSpPr>
                  <p:cNvPr id="6046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722" y="2841"/>
                    <a:ext cx="5038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61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1" y="2834"/>
                    <a:ext cx="528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996633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6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72" y="1346"/>
                    <a:ext cx="4320" cy="7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sz="1800" b="1">
                        <a:solidFill>
                          <a:srgbClr val="FF0000"/>
                        </a:solidFill>
                      </a:rPr>
                      <a:t>+ spécifique fonds pour les calorimètre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fr-FR" sz="1800" b="1">
                        <a:solidFill>
                          <a:srgbClr val="A45200"/>
                        </a:solidFill>
                      </a:rPr>
                      <a:t>      Contamination de surface ou de volume en émetteurs </a:t>
                    </a:r>
                    <a:r>
                      <a:rPr lang="fr-FR" sz="1800" b="1">
                        <a:solidFill>
                          <a:srgbClr val="A45200"/>
                        </a:solidFill>
                        <a:latin typeface="Symbol" pitchFamily="18" charset="2"/>
                      </a:rPr>
                      <a:t>a</a:t>
                    </a:r>
                    <a:r>
                      <a:rPr lang="fr-FR" sz="1800" b="1">
                        <a:solidFill>
                          <a:srgbClr val="A45200"/>
                        </a:solidFill>
                      </a:rPr>
                      <a:t> </a:t>
                    </a:r>
                  </a:p>
                  <a:p>
                    <a:pPr>
                      <a:spcBef>
                        <a:spcPct val="50000"/>
                      </a:spcBef>
                    </a:pPr>
                    <a:r>
                      <a:rPr lang="fr-FR" sz="1800" b="1"/>
                      <a:t>      Production de cosmogénique</a:t>
                    </a:r>
                    <a:r>
                      <a:rPr lang="fr-FR" sz="2000" b="1"/>
                      <a:t> </a:t>
                    </a:r>
                  </a:p>
                </p:txBody>
              </p:sp>
            </p:grpSp>
          </p:grpSp>
          <p:sp>
            <p:nvSpPr>
              <p:cNvPr id="60466" name="Line 50"/>
              <p:cNvSpPr>
                <a:spLocks noChangeShapeType="1"/>
              </p:cNvSpPr>
              <p:nvPr/>
            </p:nvSpPr>
            <p:spPr bwMode="auto">
              <a:xfrm>
                <a:off x="713" y="3474"/>
                <a:ext cx="1411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467" name="Line 51"/>
              <p:cNvSpPr>
                <a:spLocks noChangeShapeType="1"/>
              </p:cNvSpPr>
              <p:nvPr/>
            </p:nvSpPr>
            <p:spPr bwMode="auto">
              <a:xfrm flipH="1">
                <a:off x="161" y="3482"/>
                <a:ext cx="528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0469" name="Line 53"/>
            <p:cNvSpPr>
              <a:spLocks noChangeShapeType="1"/>
            </p:cNvSpPr>
            <p:nvPr/>
          </p:nvSpPr>
          <p:spPr bwMode="auto">
            <a:xfrm>
              <a:off x="2508" y="2038"/>
              <a:ext cx="57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6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27" name="Group 215"/>
          <p:cNvGraphicFramePr>
            <a:graphicFrameLocks noGrp="1"/>
          </p:cNvGraphicFramePr>
          <p:nvPr/>
        </p:nvGraphicFramePr>
        <p:xfrm>
          <a:off x="76200" y="1054100"/>
          <a:ext cx="9067800" cy="5105400"/>
        </p:xfrm>
        <a:graphic>
          <a:graphicData uri="http://schemas.openxmlformats.org/drawingml/2006/table">
            <a:tbl>
              <a:tblPr/>
              <a:tblGrid>
                <a:gridCol w="1485900"/>
                <a:gridCol w="1562100"/>
                <a:gridCol w="2667000"/>
                <a:gridCol w="3352800"/>
              </a:tblGrid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Isotopes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Main caracteristics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NEMO3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Mo,</a:t>
                      </a: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Tracking +  calorimeter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Bckg rejection, isotope choice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SuperNEMO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Se, </a:t>
                      </a: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Tracking +  calorimeter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Bckg rejection, isotope choice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Cuoricino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Bolometers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Energy resolution,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CUORE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Bolometers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Energy resolution,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GERDA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 diodes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Energy resolution, eficiency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Majorana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 diodes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Energy resolution,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COBRA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Te, </a:t>
                      </a: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116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ZnCdTe semi-conductors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Energy resolution,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C1C1C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136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TPC ionisation + scintillation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Mass, efficiency, final state signature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00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Tracking +  calorimeter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Compactness, Bckg rejection</a:t>
                      </a:r>
                      <a:endParaRPr kumimoji="0" lang="fr-FR" sz="15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CANDLES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1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1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CaF</a:t>
                      </a:r>
                      <a:r>
                        <a:rPr kumimoji="0" lang="fr-FR" sz="15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scintillating crystals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1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Efficiency, Background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1F00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SNO++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 loaded liquid scintillator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Mass,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XMASS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136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Liquid Xe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Mass,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CARVEL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CaWO4 scintillating crystals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Mass,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Yangyang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124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Sn loaded liquid scintillator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Mass,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0500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DCBA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13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13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Gazeous TPC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13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Bckg rejection,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136A"/>
                    </a:solidFill>
                  </a:tcPr>
                </a:tc>
              </a:tr>
            </a:tbl>
          </a:graphicData>
        </a:graphic>
      </p:graphicFrame>
      <p:sp>
        <p:nvSpPr>
          <p:cNvPr id="13397" name="Text Box 85"/>
          <p:cNvSpPr txBox="1">
            <a:spLocks noChangeArrowheads="1"/>
          </p:cNvSpPr>
          <p:nvPr/>
        </p:nvSpPr>
        <p:spPr bwMode="auto">
          <a:xfrm>
            <a:off x="2416175" y="16637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3399" name="Rectangle 87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400" name="Text Box 88"/>
          <p:cNvSpPr txBox="1">
            <a:spLocks noChangeArrowheads="1"/>
          </p:cNvSpPr>
          <p:nvPr/>
        </p:nvSpPr>
        <p:spPr bwMode="auto">
          <a:xfrm>
            <a:off x="1447800" y="0"/>
            <a:ext cx="5738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bb(0n)</a:t>
            </a:r>
            <a:r>
              <a:rPr lang="fr-FR" sz="3200" b="1">
                <a:solidFill>
                  <a:schemeClr val="bg1"/>
                </a:solidFill>
              </a:rPr>
              <a:t> : un domaine dynamique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2692400" y="5310188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1512888"/>
            <a:ext cx="4572000" cy="5257800"/>
            <a:chOff x="-36" y="465"/>
            <a:chExt cx="3256" cy="3741"/>
          </a:xfrm>
        </p:grpSpPr>
        <p:pic>
          <p:nvPicPr>
            <p:cNvPr id="7182" name="Picture 4" descr="slide0010_image06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" y="465"/>
              <a:ext cx="3256" cy="3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3" name="Line 5"/>
            <p:cNvSpPr>
              <a:spLocks noChangeShapeType="1"/>
            </p:cNvSpPr>
            <p:nvPr/>
          </p:nvSpPr>
          <p:spPr bwMode="auto">
            <a:xfrm>
              <a:off x="358" y="1934"/>
              <a:ext cx="0" cy="1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84" name="Text Box 6"/>
            <p:cNvSpPr txBox="1">
              <a:spLocks noChangeArrowheads="1"/>
            </p:cNvSpPr>
            <p:nvPr/>
          </p:nvSpPr>
          <p:spPr bwMode="auto">
            <a:xfrm rot="-5400000">
              <a:off x="36" y="2410"/>
              <a:ext cx="38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Calibri" pitchFamily="34" charset="0"/>
                </a:rPr>
                <a:t>3 m</a:t>
              </a:r>
            </a:p>
          </p:txBody>
        </p:sp>
        <p:sp>
          <p:nvSpPr>
            <p:cNvPr id="7185" name="Line 7"/>
            <p:cNvSpPr>
              <a:spLocks noChangeShapeType="1"/>
            </p:cNvSpPr>
            <p:nvPr/>
          </p:nvSpPr>
          <p:spPr bwMode="auto">
            <a:xfrm>
              <a:off x="627" y="3609"/>
              <a:ext cx="20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86" name="Text Box 8"/>
            <p:cNvSpPr txBox="1">
              <a:spLocks noChangeArrowheads="1"/>
            </p:cNvSpPr>
            <p:nvPr/>
          </p:nvSpPr>
          <p:spPr bwMode="auto">
            <a:xfrm rot="67492">
              <a:off x="1647" y="3424"/>
              <a:ext cx="389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Calibri" pitchFamily="34" charset="0"/>
                </a:rPr>
                <a:t>4 m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597" y="3121"/>
              <a:ext cx="707" cy="409"/>
              <a:chOff x="433" y="1117"/>
              <a:chExt cx="707" cy="409"/>
            </a:xfrm>
          </p:grpSpPr>
          <p:sp>
            <p:nvSpPr>
              <p:cNvPr id="7189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454" y="1117"/>
                <a:ext cx="5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90" name="Text Box 11"/>
              <p:cNvSpPr txBox="1">
                <a:spLocks noChangeArrowheads="1"/>
              </p:cNvSpPr>
              <p:nvPr/>
            </p:nvSpPr>
            <p:spPr bwMode="auto">
              <a:xfrm>
                <a:off x="433" y="1171"/>
                <a:ext cx="707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>
                    <a:latin typeface="Calibri" pitchFamily="34" charset="0"/>
                  </a:rPr>
                  <a:t>B </a:t>
                </a:r>
                <a:r>
                  <a:rPr lang="en-US" sz="1600" b="1">
                    <a:latin typeface="Calibri" pitchFamily="34" charset="0"/>
                  </a:rPr>
                  <a:t>(25 G)</a:t>
                </a:r>
              </a:p>
            </p:txBody>
          </p:sp>
        </p:grpSp>
        <p:sp>
          <p:nvSpPr>
            <p:cNvPr id="7188" name="Text Box 12"/>
            <p:cNvSpPr txBox="1">
              <a:spLocks noChangeArrowheads="1"/>
            </p:cNvSpPr>
            <p:nvPr/>
          </p:nvSpPr>
          <p:spPr bwMode="auto">
            <a:xfrm>
              <a:off x="293" y="758"/>
              <a:ext cx="104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FF0000"/>
                  </a:solidFill>
                  <a:latin typeface="Calibri" pitchFamily="34" charset="0"/>
                </a:rPr>
                <a:t>20 sectors</a:t>
              </a:r>
            </a:p>
          </p:txBody>
        </p:sp>
      </p:grpSp>
      <p:sp>
        <p:nvSpPr>
          <p:cNvPr id="7172" name="Text Box 13"/>
          <p:cNvSpPr txBox="1">
            <a:spLocks noChangeArrowheads="1"/>
          </p:cNvSpPr>
          <p:nvPr/>
        </p:nvSpPr>
        <p:spPr bwMode="auto">
          <a:xfrm>
            <a:off x="4887913" y="1189038"/>
            <a:ext cx="49530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u="sng">
                <a:solidFill>
                  <a:srgbClr val="FF99CC"/>
                </a:solidFill>
                <a:latin typeface="Calibri" pitchFamily="34" charset="0"/>
              </a:rPr>
              <a:t>Source</a:t>
            </a:r>
            <a:r>
              <a:rPr lang="en-US" b="1">
                <a:solidFill>
                  <a:srgbClr val="FF99CC"/>
                </a:solidFill>
                <a:latin typeface="Calibri" pitchFamily="34" charset="0"/>
              </a:rPr>
              <a:t>:  </a:t>
            </a:r>
            <a:r>
              <a:rPr lang="en-US" sz="2000" b="1">
                <a:solidFill>
                  <a:srgbClr val="FF99CC"/>
                </a:solidFill>
                <a:latin typeface="Calibri" pitchFamily="34" charset="0"/>
              </a:rPr>
              <a:t>10 kg of </a:t>
            </a:r>
            <a:r>
              <a:rPr lang="en-US" sz="2000" b="1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 isotopes</a:t>
            </a:r>
          </a:p>
          <a:p>
            <a:pPr eaLnBrk="0" hangingPunct="0"/>
            <a:r>
              <a:rPr lang="en-US" sz="1600" b="1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     </a:t>
            </a:r>
            <a:r>
              <a:rPr lang="en-US" b="1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cylindrical, S = 20 m</a:t>
            </a:r>
            <a:r>
              <a:rPr lang="en-US" b="1" baseline="30000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b="1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, 60 mg/cm</a:t>
            </a:r>
            <a:r>
              <a:rPr lang="en-US" b="1" baseline="30000">
                <a:solidFill>
                  <a:srgbClr val="FF99CC"/>
                </a:solidFill>
                <a:latin typeface="Calibri" pitchFamily="34" charset="0"/>
                <a:sym typeface="Symbol" pitchFamily="18" charset="2"/>
              </a:rPr>
              <a:t>2</a:t>
            </a:r>
          </a:p>
          <a:p>
            <a:pPr eaLnBrk="0" hangingPunct="0"/>
            <a:endParaRPr lang="en-US" sz="800" b="1">
              <a:solidFill>
                <a:srgbClr val="CC0099"/>
              </a:solidFill>
              <a:latin typeface="Calibri" pitchFamily="34" charset="0"/>
            </a:endParaRPr>
          </a:p>
          <a:p>
            <a:pPr eaLnBrk="0" hangingPunct="0"/>
            <a:r>
              <a:rPr lang="en-US" sz="2000" b="1" u="sng">
                <a:solidFill>
                  <a:srgbClr val="99FF66"/>
                </a:solidFill>
                <a:latin typeface="Calibri" pitchFamily="34" charset="0"/>
              </a:rPr>
              <a:t>Tracking detector</a:t>
            </a:r>
            <a:r>
              <a:rPr lang="en-US" b="1">
                <a:solidFill>
                  <a:srgbClr val="99FF66"/>
                </a:solidFill>
                <a:latin typeface="Calibri" pitchFamily="34" charset="0"/>
              </a:rPr>
              <a:t>:</a:t>
            </a:r>
            <a:r>
              <a:rPr lang="en-US" sz="2000" b="1">
                <a:solidFill>
                  <a:srgbClr val="99FF66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en-US" sz="2000" b="1">
                <a:solidFill>
                  <a:srgbClr val="99FF66"/>
                </a:solidFill>
                <a:latin typeface="Calibri" pitchFamily="34" charset="0"/>
              </a:rPr>
              <a:t>    </a:t>
            </a:r>
            <a:r>
              <a:rPr lang="en-US" b="1">
                <a:solidFill>
                  <a:srgbClr val="99FF66"/>
                </a:solidFill>
                <a:latin typeface="Calibri" pitchFamily="34" charset="0"/>
              </a:rPr>
              <a:t>drift wire chamber operating </a:t>
            </a:r>
          </a:p>
          <a:p>
            <a:pPr eaLnBrk="0" hangingPunct="0"/>
            <a:r>
              <a:rPr lang="en-US" b="1">
                <a:solidFill>
                  <a:srgbClr val="99FF66"/>
                </a:solidFill>
                <a:latin typeface="Calibri" pitchFamily="34" charset="0"/>
              </a:rPr>
              <a:t>        in Geiger mode (6180 cells)</a:t>
            </a:r>
          </a:p>
          <a:p>
            <a:pPr eaLnBrk="0" hangingPunct="0"/>
            <a:r>
              <a:rPr lang="en-US" sz="1400" b="1">
                <a:solidFill>
                  <a:srgbClr val="99FF66"/>
                </a:solidFill>
                <a:latin typeface="Calibri" pitchFamily="34" charset="0"/>
              </a:rPr>
              <a:t>Gas: He + 4% ethyl alcohol + 1% Ar + 0.1% H</a:t>
            </a:r>
            <a:r>
              <a:rPr lang="en-US" sz="1400" b="1" baseline="-25000">
                <a:solidFill>
                  <a:srgbClr val="99FF66"/>
                </a:solidFill>
                <a:latin typeface="Calibri" pitchFamily="34" charset="0"/>
              </a:rPr>
              <a:t>2</a:t>
            </a:r>
            <a:r>
              <a:rPr lang="en-US" sz="1400" b="1">
                <a:solidFill>
                  <a:srgbClr val="99FF66"/>
                </a:solidFill>
                <a:latin typeface="Calibri" pitchFamily="34" charset="0"/>
              </a:rPr>
              <a:t>O</a:t>
            </a:r>
            <a:r>
              <a:rPr lang="en-US" sz="1600" b="1">
                <a:solidFill>
                  <a:srgbClr val="99FF66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en-US" sz="1400" b="1">
                <a:solidFill>
                  <a:srgbClr val="99FF66"/>
                </a:solidFill>
                <a:latin typeface="Calibri" pitchFamily="34" charset="0"/>
              </a:rPr>
              <a:t>      </a:t>
            </a:r>
            <a:endParaRPr lang="en-US" sz="800" b="1">
              <a:solidFill>
                <a:srgbClr val="99FF66"/>
              </a:solidFill>
              <a:latin typeface="Calibri" pitchFamily="34" charset="0"/>
            </a:endParaRPr>
          </a:p>
          <a:p>
            <a:pPr eaLnBrk="0" hangingPunct="0"/>
            <a:r>
              <a:rPr lang="en-US" sz="2000" b="1" u="sng">
                <a:solidFill>
                  <a:schemeClr val="bg1"/>
                </a:solidFill>
                <a:latin typeface="Calibri" pitchFamily="34" charset="0"/>
              </a:rPr>
              <a:t>Calorimeter</a:t>
            </a: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pPr eaLnBrk="0" hangingPunct="0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     1940 plastic scintillators</a:t>
            </a:r>
          </a:p>
          <a:p>
            <a:pPr eaLnBrk="0" hangingPunct="0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     coupled to low radioactivity PMTs </a:t>
            </a:r>
            <a:endParaRPr lang="en-US" sz="10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400" y="1535113"/>
            <a:ext cx="8974138" cy="4941887"/>
            <a:chOff x="0" y="520"/>
            <a:chExt cx="5653" cy="3113"/>
          </a:xfrm>
        </p:grpSpPr>
        <p:pic>
          <p:nvPicPr>
            <p:cNvPr id="7180" name="Picture 15" descr="schema_nemo3_small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20"/>
              <a:ext cx="2892" cy="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1" name="Rectangle 16"/>
            <p:cNvSpPr>
              <a:spLocks noChangeArrowheads="1"/>
            </p:cNvSpPr>
            <p:nvPr/>
          </p:nvSpPr>
          <p:spPr bwMode="auto">
            <a:xfrm>
              <a:off x="3086" y="2698"/>
              <a:ext cx="2567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FF6600"/>
                  </a:solidFill>
                  <a:latin typeface="Calibri" pitchFamily="34" charset="0"/>
                </a:rPr>
                <a:t>Magnetic field:</a:t>
              </a:r>
              <a:r>
                <a:rPr lang="en-US" b="1">
                  <a:solidFill>
                    <a:srgbClr val="FF6600"/>
                  </a:solidFill>
                  <a:latin typeface="Calibri" pitchFamily="34" charset="0"/>
                </a:rPr>
                <a:t> 25 Gauss</a:t>
              </a:r>
            </a:p>
            <a:p>
              <a:pPr eaLnBrk="0" hangingPunct="0"/>
              <a:r>
                <a:rPr lang="en-US" sz="2000" b="1">
                  <a:solidFill>
                    <a:srgbClr val="FF6600"/>
                  </a:solidFill>
                  <a:latin typeface="Calibri" pitchFamily="34" charset="0"/>
                </a:rPr>
                <a:t>Gamma shield:</a:t>
              </a:r>
              <a:r>
                <a:rPr lang="en-US" b="1">
                  <a:solidFill>
                    <a:srgbClr val="FF6600"/>
                  </a:solidFill>
                  <a:latin typeface="Calibri" pitchFamily="34" charset="0"/>
                </a:rPr>
                <a:t> Pure Iron (18 cm)</a:t>
              </a:r>
              <a:endParaRPr lang="en-US" sz="2000" b="1">
                <a:solidFill>
                  <a:srgbClr val="FF6600"/>
                </a:solidFill>
                <a:latin typeface="Calibri" pitchFamily="34" charset="0"/>
              </a:endParaRPr>
            </a:p>
            <a:p>
              <a:pPr eaLnBrk="0" hangingPunct="0"/>
              <a:r>
                <a:rPr lang="en-US" sz="2000" b="1">
                  <a:solidFill>
                    <a:srgbClr val="FF6600"/>
                  </a:solidFill>
                  <a:latin typeface="Calibri" pitchFamily="34" charset="0"/>
                </a:rPr>
                <a:t>Neutron shield: borated water</a:t>
              </a:r>
              <a:r>
                <a:rPr lang="en-US" sz="1400" b="1">
                  <a:solidFill>
                    <a:srgbClr val="FF6600"/>
                  </a:solidFill>
                  <a:latin typeface="Calibri" pitchFamily="34" charset="0"/>
                </a:rPr>
                <a:t> </a:t>
              </a:r>
            </a:p>
            <a:p>
              <a:pPr eaLnBrk="0" hangingPunct="0"/>
              <a:r>
                <a:rPr lang="en-US" sz="1400" b="1">
                  <a:solidFill>
                    <a:srgbClr val="FF6600"/>
                  </a:solidFill>
                  <a:latin typeface="Calibri" pitchFamily="34" charset="0"/>
                </a:rPr>
                <a:t>                                      + </a:t>
              </a:r>
              <a:r>
                <a:rPr lang="en-US" b="1">
                  <a:solidFill>
                    <a:srgbClr val="FF6600"/>
                  </a:solidFill>
                  <a:latin typeface="Calibri" pitchFamily="34" charset="0"/>
                </a:rPr>
                <a:t>Wood</a:t>
              </a:r>
              <a:endParaRPr lang="en-US" sz="1600" b="1">
                <a:solidFill>
                  <a:srgbClr val="FF6600"/>
                </a:solidFill>
                <a:latin typeface="Calibri" pitchFamily="34" charset="0"/>
              </a:endParaRPr>
            </a:p>
          </p:txBody>
        </p:sp>
      </p:grpSp>
      <p:sp>
        <p:nvSpPr>
          <p:cNvPr id="7174" name="Text Box 18"/>
          <p:cNvSpPr txBox="1">
            <a:spLocks noChangeArrowheads="1"/>
          </p:cNvSpPr>
          <p:nvPr/>
        </p:nvSpPr>
        <p:spPr bwMode="auto">
          <a:xfrm>
            <a:off x="2387600" y="917575"/>
            <a:ext cx="660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accent1"/>
                </a:solidFill>
                <a:latin typeface="Calibri" pitchFamily="34" charset="0"/>
              </a:rPr>
              <a:t>Fréjus Underground Laboratory  : 4800 m.w.e.</a:t>
            </a: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2005013" y="6130925"/>
            <a:ext cx="6573837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8000"/>
                </a:solidFill>
                <a:latin typeface="Calibri" pitchFamily="34" charset="0"/>
              </a:rPr>
              <a:t>Background:</a:t>
            </a:r>
            <a:r>
              <a:rPr lang="fr-FR">
                <a:solidFill>
                  <a:srgbClr val="336600"/>
                </a:solidFill>
                <a:latin typeface="Calibri" pitchFamily="34" charset="0"/>
              </a:rPr>
              <a:t> 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natural radioactivity, mainly </a:t>
            </a:r>
            <a:r>
              <a:rPr lang="fr-FR" baseline="30000">
                <a:solidFill>
                  <a:srgbClr val="FF0000"/>
                </a:solidFill>
                <a:latin typeface="Calibri" pitchFamily="34" charset="0"/>
              </a:rPr>
              <a:t>214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Bi et  </a:t>
            </a:r>
            <a:r>
              <a:rPr lang="fr-FR" baseline="30000">
                <a:solidFill>
                  <a:srgbClr val="FF0000"/>
                </a:solidFill>
                <a:latin typeface="Calibri" pitchFamily="34" charset="0"/>
              </a:rPr>
              <a:t>208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Tl (</a:t>
            </a:r>
            <a:r>
              <a:rPr lang="fr-FR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 2.6 MeV)</a:t>
            </a:r>
          </a:p>
          <a:p>
            <a:r>
              <a:rPr lang="fr-FR">
                <a:solidFill>
                  <a:srgbClr val="FF0000"/>
                </a:solidFill>
                <a:latin typeface="Calibri" pitchFamily="34" charset="0"/>
              </a:rPr>
              <a:t>                         Radon, neutrons (n,</a:t>
            </a:r>
            <a:r>
              <a:rPr lang="fr-FR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),  muons, </a:t>
            </a:r>
            <a:r>
              <a:rPr lang="fr-FR">
                <a:solidFill>
                  <a:srgbClr val="FF0000"/>
                </a:solidFill>
                <a:latin typeface="Symbol" pitchFamily="18" charset="2"/>
              </a:rPr>
              <a:t>bb(2n)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736850" y="6315075"/>
            <a:ext cx="4879975" cy="466725"/>
            <a:chOff x="1288" y="3767"/>
            <a:chExt cx="3074" cy="294"/>
          </a:xfrm>
        </p:grpSpPr>
        <p:sp>
          <p:nvSpPr>
            <p:cNvPr id="7178" name="Text Box 21"/>
            <p:cNvSpPr txBox="1">
              <a:spLocks noChangeArrowheads="1"/>
            </p:cNvSpPr>
            <p:nvPr/>
          </p:nvSpPr>
          <p:spPr bwMode="auto">
            <a:xfrm>
              <a:off x="1815" y="3767"/>
              <a:ext cx="2547" cy="29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0000"/>
                  </a:solidFill>
                  <a:latin typeface="Calibri" pitchFamily="34" charset="0"/>
                </a:rPr>
                <a:t>Able to identify e</a:t>
              </a:r>
              <a:r>
                <a:rPr lang="fr-FR" b="1" baseline="30000">
                  <a:solidFill>
                    <a:srgbClr val="FF0000"/>
                  </a:solidFill>
                  <a:latin typeface="Symbol" pitchFamily="18" charset="2"/>
                </a:rPr>
                <a:t>-</a:t>
              </a:r>
              <a:r>
                <a:rPr lang="fr-FR" b="1">
                  <a:solidFill>
                    <a:srgbClr val="FF0000"/>
                  </a:solidFill>
                  <a:latin typeface="Calibri" pitchFamily="34" charset="0"/>
                </a:rPr>
                <a:t>, e</a:t>
              </a:r>
              <a:r>
                <a:rPr lang="fr-FR" b="1" baseline="30000">
                  <a:solidFill>
                    <a:srgbClr val="FF0000"/>
                  </a:solidFill>
                  <a:latin typeface="Symbol" pitchFamily="18" charset="2"/>
                </a:rPr>
                <a:t>+</a:t>
              </a:r>
              <a:r>
                <a:rPr lang="fr-FR" b="1">
                  <a:solidFill>
                    <a:srgbClr val="FF0000"/>
                  </a:solidFill>
                  <a:latin typeface="Calibri" pitchFamily="34" charset="0"/>
                </a:rPr>
                <a:t>, </a:t>
              </a:r>
              <a:r>
                <a:rPr lang="fr-FR" b="1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fr-FR" b="1">
                  <a:solidFill>
                    <a:srgbClr val="FF0000"/>
                  </a:solidFill>
                  <a:latin typeface="Calibri" pitchFamily="34" charset="0"/>
                </a:rPr>
                <a:t> and </a:t>
              </a:r>
              <a:r>
                <a:rPr lang="fr-FR" b="1">
                  <a:solidFill>
                    <a:srgbClr val="FF0000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7179" name="AutoShape 22"/>
            <p:cNvSpPr>
              <a:spLocks noChangeArrowheads="1"/>
            </p:cNvSpPr>
            <p:nvPr/>
          </p:nvSpPr>
          <p:spPr bwMode="auto">
            <a:xfrm>
              <a:off x="1288" y="3842"/>
              <a:ext cx="433" cy="152"/>
            </a:xfrm>
            <a:custGeom>
              <a:avLst/>
              <a:gdLst>
                <a:gd name="T0" fmla="*/ 325 w 21600"/>
                <a:gd name="T1" fmla="*/ 0 h 21600"/>
                <a:gd name="T2" fmla="*/ 0 w 21600"/>
                <a:gd name="T3" fmla="*/ 76 h 21600"/>
                <a:gd name="T4" fmla="*/ 325 w 21600"/>
                <a:gd name="T5" fmla="*/ 152 h 21600"/>
                <a:gd name="T6" fmla="*/ 433 w 21600"/>
                <a:gd name="T7" fmla="*/ 7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400 h 21600"/>
                <a:gd name="T14" fmla="*/ 1890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177" name="Rectangle 23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cteur_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173038"/>
            <a:ext cx="48545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 flipV="1">
            <a:off x="1352550" y="5162550"/>
            <a:ext cx="2660650" cy="5064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1450" y="537368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  <a:cs typeface="Times New Roman" pitchFamily="18" charset="0"/>
              </a:rPr>
              <a:t>Feuilles</a:t>
            </a:r>
          </a:p>
          <a:p>
            <a:r>
              <a:rPr lang="en-US" b="1">
                <a:latin typeface="Calibri" pitchFamily="34" charset="0"/>
                <a:cs typeface="Times New Roman" pitchFamily="18" charset="0"/>
              </a:rPr>
              <a:t>Sources</a:t>
            </a:r>
            <a:r>
              <a:rPr lang="en-US" b="1">
                <a:latin typeface="Symbol" pitchFamily="18" charset="2"/>
                <a:cs typeface="Times New Roman" pitchFamily="18" charset="0"/>
              </a:rPr>
              <a:t> bb</a:t>
            </a:r>
            <a:endParaRPr lang="fr-FR" b="1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463675" y="4325938"/>
            <a:ext cx="1409700" cy="3762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8100" y="371475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Scintillateurs</a:t>
            </a:r>
            <a:endParaRPr lang="fr-FR" b="1">
              <a:latin typeface="Calibri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8425" y="2536825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PM</a:t>
            </a:r>
            <a:endParaRPr lang="fr-FR" b="1">
              <a:latin typeface="Calibri" pitchFamily="34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76263" y="2778125"/>
            <a:ext cx="1898650" cy="609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764338" y="3244850"/>
            <a:ext cx="200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Tube d’étalonnage</a:t>
            </a:r>
            <a:endParaRPr lang="fr-FR" b="1">
              <a:latin typeface="Calibri" pitchFamily="34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4581525" y="3622675"/>
            <a:ext cx="1993900" cy="4222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 flipV="1">
            <a:off x="642938" y="2795588"/>
            <a:ext cx="823912" cy="265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225925" y="881063"/>
            <a:ext cx="2409825" cy="220662"/>
            <a:chOff x="2662" y="555"/>
            <a:chExt cx="1456" cy="610"/>
          </a:xfrm>
        </p:grpSpPr>
        <p:sp>
          <p:nvSpPr>
            <p:cNvPr id="9235" name="Line 13"/>
            <p:cNvSpPr>
              <a:spLocks noChangeShapeType="1"/>
            </p:cNvSpPr>
            <p:nvPr/>
          </p:nvSpPr>
          <p:spPr bwMode="auto">
            <a:xfrm flipH="1" flipV="1">
              <a:off x="2662" y="555"/>
              <a:ext cx="1332" cy="5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Line 14"/>
            <p:cNvSpPr>
              <a:spLocks noChangeShapeType="1"/>
            </p:cNvSpPr>
            <p:nvPr/>
          </p:nvSpPr>
          <p:spPr bwMode="auto">
            <a:xfrm flipH="1" flipV="1">
              <a:off x="3972" y="1106"/>
              <a:ext cx="146" cy="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6735763" y="955675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Anneau cathodique</a:t>
            </a:r>
          </a:p>
          <a:p>
            <a:r>
              <a:rPr lang="en-US" b="1">
                <a:latin typeface="Calibri" pitchFamily="34" charset="0"/>
              </a:rPr>
              <a:t>de la chambre à fils</a:t>
            </a:r>
          </a:p>
        </p:txBody>
      </p:sp>
      <p:sp>
        <p:nvSpPr>
          <p:cNvPr id="9230" name="Line 16"/>
          <p:cNvSpPr>
            <a:spLocks noChangeShapeType="1"/>
          </p:cNvSpPr>
          <p:nvPr/>
        </p:nvSpPr>
        <p:spPr bwMode="auto">
          <a:xfrm flipH="1">
            <a:off x="6315075" y="3584575"/>
            <a:ext cx="490538" cy="87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31" name="Line 17"/>
          <p:cNvSpPr>
            <a:spLocks noChangeShapeType="1"/>
          </p:cNvSpPr>
          <p:nvPr/>
        </p:nvSpPr>
        <p:spPr bwMode="auto">
          <a:xfrm flipH="1" flipV="1">
            <a:off x="895350" y="4176713"/>
            <a:ext cx="557213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32" name="Line 18"/>
          <p:cNvSpPr>
            <a:spLocks noChangeShapeType="1"/>
          </p:cNvSpPr>
          <p:nvPr/>
        </p:nvSpPr>
        <p:spPr bwMode="auto">
          <a:xfrm flipH="1">
            <a:off x="1266825" y="5641975"/>
            <a:ext cx="190500" cy="34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4947" name="Text Box 19"/>
          <p:cNvSpPr txBox="1">
            <a:spLocks noChangeArrowheads="1"/>
          </p:cNvSpPr>
          <p:nvPr/>
        </p:nvSpPr>
        <p:spPr bwMode="auto">
          <a:xfrm>
            <a:off x="0" y="-30163"/>
            <a:ext cx="9144000" cy="457201"/>
          </a:xfrm>
          <a:prstGeom prst="rect">
            <a:avLst/>
          </a:prstGeom>
          <a:gradFill rotWithShape="0">
            <a:gsLst>
              <a:gs pos="0">
                <a:srgbClr val="FFCDCD">
                  <a:gamma/>
                  <a:shade val="56078"/>
                  <a:invGamma/>
                </a:srgbClr>
              </a:gs>
              <a:gs pos="100000">
                <a:srgbClr val="FFCDCD"/>
              </a:gs>
            </a:gsLst>
            <a:lin ang="2700000" scaled="1"/>
          </a:gradFill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Un secteur de NEMO3</a:t>
            </a:r>
          </a:p>
        </p:txBody>
      </p:sp>
      <p:sp>
        <p:nvSpPr>
          <p:cNvPr id="9234" name="Rectangle 2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2F"/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3200" b="1">
                <a:solidFill>
                  <a:schemeClr val="bg1"/>
                </a:solidFill>
                <a:latin typeface="Calibri" pitchFamily="34" charset="0"/>
              </a:rPr>
              <a:t>Un secteur de NEMO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515938" y="2243138"/>
            <a:ext cx="809946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sz="2800" b="1" dirty="0">
                <a:solidFill>
                  <a:srgbClr val="000066"/>
                </a:solidFill>
              </a:rPr>
              <a:t>Physique du neutrino et double </a:t>
            </a:r>
            <a:r>
              <a:rPr lang="fr-FR" sz="2800" b="1" dirty="0" smtClean="0">
                <a:solidFill>
                  <a:srgbClr val="000066"/>
                </a:solidFill>
              </a:rPr>
              <a:t>désintégration bêta</a:t>
            </a:r>
          </a:p>
          <a:p>
            <a:pPr>
              <a:buFont typeface="Wingdings" pitchFamily="2" charset="2"/>
              <a:buChar char="Ø"/>
            </a:pPr>
            <a:endParaRPr lang="fr-FR" sz="2800" b="1" dirty="0">
              <a:solidFill>
                <a:srgbClr val="000066"/>
              </a:solidFill>
            </a:endParaRPr>
          </a:p>
          <a:p>
            <a:endParaRPr lang="fr-FR" sz="2800" b="1" dirty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0066"/>
                </a:solidFill>
              </a:rPr>
              <a:t> NEMO 3</a:t>
            </a:r>
          </a:p>
          <a:p>
            <a:pPr>
              <a:buFont typeface="Wingdings" pitchFamily="2" charset="2"/>
              <a:buChar char="Ø"/>
            </a:pPr>
            <a:endParaRPr lang="fr-FR" sz="2800" b="1" dirty="0" smtClean="0">
              <a:solidFill>
                <a:srgbClr val="000066"/>
              </a:solidFill>
            </a:endParaRPr>
          </a:p>
          <a:p>
            <a:endParaRPr lang="fr-FR" sz="2800" b="1" dirty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r-FR" sz="2800" b="1" dirty="0">
                <a:solidFill>
                  <a:srgbClr val="000066"/>
                </a:solidFill>
              </a:rPr>
              <a:t>SuperNEMO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776663" y="-71438"/>
            <a:ext cx="1177925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400">
                <a:solidFill>
                  <a:schemeClr val="bg1"/>
                </a:solidFill>
              </a:rPr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etector_serge_smal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975" y="793750"/>
            <a:ext cx="7205663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2F"/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3200" b="1">
                <a:solidFill>
                  <a:schemeClr val="bg1"/>
                </a:solidFill>
                <a:latin typeface="Calibri" pitchFamily="34" charset="0"/>
              </a:rPr>
              <a:t>NEMO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 3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4932363" y="2162175"/>
            <a:ext cx="1895475" cy="405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4947" tIns="47474" rIns="94947" bIns="47474">
            <a:spAutoFit/>
          </a:bodyPr>
          <a:lstStyle/>
          <a:p>
            <a:pPr defTabSz="949325">
              <a:lnSpc>
                <a:spcPct val="80000"/>
              </a:lnSpc>
            </a:pPr>
            <a:r>
              <a:rPr lang="en-GB" b="1" baseline="30000">
                <a:solidFill>
                  <a:srgbClr val="33CCCC"/>
                </a:solidFill>
              </a:rPr>
              <a:t>116</a:t>
            </a:r>
            <a:r>
              <a:rPr lang="en-GB" b="1">
                <a:solidFill>
                  <a:srgbClr val="33CCCC"/>
                </a:solidFill>
              </a:rPr>
              <a:t>Cd</a:t>
            </a:r>
            <a:r>
              <a:rPr lang="en-GB">
                <a:solidFill>
                  <a:srgbClr val="33CCCC"/>
                </a:solidFill>
              </a:rPr>
              <a:t>    </a:t>
            </a:r>
            <a:r>
              <a:rPr lang="en-GB" b="1">
                <a:solidFill>
                  <a:srgbClr val="33CCCC"/>
                </a:solidFill>
              </a:rPr>
              <a:t>405 g</a:t>
            </a:r>
          </a:p>
          <a:p>
            <a:pPr defTabSz="949325"/>
            <a:r>
              <a:rPr lang="en-GB" sz="1400">
                <a:solidFill>
                  <a:srgbClr val="33CCCC"/>
                </a:solidFill>
              </a:rPr>
              <a:t>Q</a:t>
            </a:r>
            <a:r>
              <a:rPr lang="en-GB" sz="1400" baseline="-25000">
                <a:solidFill>
                  <a:srgbClr val="33CCCC"/>
                </a:solidFill>
                <a:latin typeface="Symbol" pitchFamily="18" charset="2"/>
              </a:rPr>
              <a:t>bb</a:t>
            </a:r>
            <a:r>
              <a:rPr lang="en-GB" sz="1400">
                <a:solidFill>
                  <a:srgbClr val="33CCCC"/>
                </a:solidFill>
              </a:rPr>
              <a:t> = 2805 keV</a:t>
            </a:r>
          </a:p>
          <a:p>
            <a:pPr defTabSz="949325"/>
            <a:endParaRPr lang="en-GB" sz="1400">
              <a:solidFill>
                <a:srgbClr val="33CCCC"/>
              </a:solidFill>
            </a:endParaRPr>
          </a:p>
          <a:p>
            <a:pPr defTabSz="949325">
              <a:lnSpc>
                <a:spcPct val="80000"/>
              </a:lnSpc>
            </a:pPr>
            <a:r>
              <a:rPr lang="en-GB" b="1" baseline="30000">
                <a:solidFill>
                  <a:srgbClr val="33CC33"/>
                </a:solidFill>
                <a:ea typeface="ＭＳ Ｐゴシック"/>
                <a:cs typeface="ＭＳ Ｐゴシック"/>
              </a:rPr>
              <a:t>96</a:t>
            </a:r>
            <a:r>
              <a:rPr lang="en-GB" b="1">
                <a:solidFill>
                  <a:srgbClr val="33CC33"/>
                </a:solidFill>
                <a:ea typeface="ＭＳ Ｐゴシック"/>
                <a:cs typeface="ＭＳ Ｐゴシック"/>
              </a:rPr>
              <a:t>Zr        9.4 g</a:t>
            </a:r>
          </a:p>
          <a:p>
            <a:pPr defTabSz="949325">
              <a:lnSpc>
                <a:spcPct val="80000"/>
              </a:lnSpc>
            </a:pPr>
            <a:r>
              <a:rPr lang="en-GB" sz="1400">
                <a:solidFill>
                  <a:srgbClr val="33CC33"/>
                </a:solidFill>
                <a:ea typeface="ＭＳ Ｐゴシック"/>
                <a:cs typeface="ＭＳ Ｐゴシック"/>
              </a:rPr>
              <a:t>Q</a:t>
            </a:r>
            <a:r>
              <a:rPr lang="en-GB" sz="1400" baseline="-25000">
                <a:solidFill>
                  <a:srgbClr val="33CC33"/>
                </a:solidFill>
                <a:latin typeface="Symbol" pitchFamily="18" charset="2"/>
                <a:ea typeface="ＭＳ Ｐゴシック"/>
                <a:cs typeface="ＭＳ Ｐゴシック"/>
              </a:rPr>
              <a:t>bb</a:t>
            </a:r>
            <a:r>
              <a:rPr lang="en-GB" sz="1400" baseline="-25000">
                <a:solidFill>
                  <a:srgbClr val="33CC33"/>
                </a:solidFill>
                <a:ea typeface="ＭＳ Ｐゴシック"/>
                <a:cs typeface="ＭＳ Ｐゴシック"/>
              </a:rPr>
              <a:t> </a:t>
            </a:r>
            <a:r>
              <a:rPr lang="en-GB" sz="1400">
                <a:solidFill>
                  <a:srgbClr val="33CC33"/>
                </a:solidFill>
                <a:ea typeface="ＭＳ Ｐゴシック"/>
                <a:cs typeface="ＭＳ Ｐゴシック"/>
              </a:rPr>
              <a:t>= 3350 keV</a:t>
            </a:r>
          </a:p>
          <a:p>
            <a:pPr defTabSz="949325">
              <a:lnSpc>
                <a:spcPct val="80000"/>
              </a:lnSpc>
            </a:pPr>
            <a:endParaRPr lang="en-GB" sz="1400">
              <a:solidFill>
                <a:srgbClr val="33CC33"/>
              </a:solidFill>
              <a:ea typeface="ＭＳ Ｐゴシック"/>
              <a:cs typeface="ＭＳ Ｐゴシック"/>
            </a:endParaRPr>
          </a:p>
          <a:p>
            <a:pPr defTabSz="949325"/>
            <a:r>
              <a:rPr lang="en-GB" b="1" baseline="30000">
                <a:solidFill>
                  <a:srgbClr val="33CC33"/>
                </a:solidFill>
              </a:rPr>
              <a:t>150</a:t>
            </a:r>
            <a:r>
              <a:rPr lang="en-GB" b="1">
                <a:solidFill>
                  <a:srgbClr val="33CC33"/>
                </a:solidFill>
              </a:rPr>
              <a:t>Nd   37.0 g</a:t>
            </a:r>
          </a:p>
          <a:p>
            <a:pPr defTabSz="949325"/>
            <a:r>
              <a:rPr lang="en-GB" sz="1400">
                <a:solidFill>
                  <a:srgbClr val="33CC33"/>
                </a:solidFill>
              </a:rPr>
              <a:t>Q</a:t>
            </a:r>
            <a:r>
              <a:rPr lang="en-GB" sz="1400" baseline="-25000">
                <a:solidFill>
                  <a:srgbClr val="33CC33"/>
                </a:solidFill>
                <a:latin typeface="Symbol" pitchFamily="18" charset="2"/>
              </a:rPr>
              <a:t>bb</a:t>
            </a:r>
            <a:r>
              <a:rPr lang="en-GB" sz="1400">
                <a:solidFill>
                  <a:srgbClr val="33CC33"/>
                </a:solidFill>
              </a:rPr>
              <a:t> = 3367 keV</a:t>
            </a:r>
          </a:p>
          <a:p>
            <a:pPr defTabSz="949325"/>
            <a:endParaRPr lang="en-GB" sz="1400">
              <a:solidFill>
                <a:srgbClr val="33CC33"/>
              </a:solidFill>
            </a:endParaRPr>
          </a:p>
          <a:p>
            <a:pPr defTabSz="949325"/>
            <a:r>
              <a:rPr lang="en-GB" b="1" baseline="30000">
                <a:solidFill>
                  <a:srgbClr val="33CC33"/>
                </a:solidFill>
              </a:rPr>
              <a:t>48</a:t>
            </a:r>
            <a:r>
              <a:rPr lang="en-GB" b="1">
                <a:solidFill>
                  <a:srgbClr val="33CC33"/>
                </a:solidFill>
              </a:rPr>
              <a:t>Ca      7.0 g</a:t>
            </a:r>
          </a:p>
          <a:p>
            <a:pPr defTabSz="949325"/>
            <a:r>
              <a:rPr lang="en-GB" sz="1400">
                <a:solidFill>
                  <a:srgbClr val="33CC33"/>
                </a:solidFill>
              </a:rPr>
              <a:t>Q</a:t>
            </a:r>
            <a:r>
              <a:rPr lang="en-GB" sz="1400" baseline="-25000">
                <a:solidFill>
                  <a:srgbClr val="33CC33"/>
                </a:solidFill>
                <a:latin typeface="Symbol" pitchFamily="18" charset="2"/>
              </a:rPr>
              <a:t>bb</a:t>
            </a:r>
            <a:r>
              <a:rPr lang="en-GB" sz="1400">
                <a:solidFill>
                  <a:srgbClr val="33CC33"/>
                </a:solidFill>
              </a:rPr>
              <a:t> = 4272 keV</a:t>
            </a:r>
          </a:p>
          <a:p>
            <a:pPr defTabSz="949325"/>
            <a:endParaRPr lang="en-GB" sz="1400">
              <a:solidFill>
                <a:srgbClr val="33CC33"/>
              </a:solidFill>
            </a:endParaRPr>
          </a:p>
          <a:p>
            <a:pPr defTabSz="949325"/>
            <a:r>
              <a:rPr lang="en-GB" b="1" baseline="30000">
                <a:solidFill>
                  <a:srgbClr val="E400A8"/>
                </a:solidFill>
              </a:rPr>
              <a:t>130</a:t>
            </a:r>
            <a:r>
              <a:rPr lang="en-GB" b="1">
                <a:solidFill>
                  <a:srgbClr val="E400A8"/>
                </a:solidFill>
              </a:rPr>
              <a:t>Te</a:t>
            </a:r>
            <a:r>
              <a:rPr lang="en-GB">
                <a:solidFill>
                  <a:srgbClr val="E400A8"/>
                </a:solidFill>
              </a:rPr>
              <a:t>    </a:t>
            </a:r>
            <a:r>
              <a:rPr lang="en-GB" b="1">
                <a:solidFill>
                  <a:srgbClr val="E400A8"/>
                </a:solidFill>
              </a:rPr>
              <a:t>454 g</a:t>
            </a:r>
          </a:p>
          <a:p>
            <a:pPr defTabSz="949325"/>
            <a:r>
              <a:rPr lang="en-GB" sz="1400">
                <a:solidFill>
                  <a:srgbClr val="E400A8"/>
                </a:solidFill>
              </a:rPr>
              <a:t>Q</a:t>
            </a:r>
            <a:r>
              <a:rPr lang="en-GB" sz="1400" baseline="-25000">
                <a:solidFill>
                  <a:srgbClr val="E400A8"/>
                </a:solidFill>
                <a:latin typeface="Symbol" pitchFamily="18" charset="2"/>
              </a:rPr>
              <a:t>bb</a:t>
            </a:r>
            <a:r>
              <a:rPr lang="en-GB" sz="1400">
                <a:solidFill>
                  <a:srgbClr val="E400A8"/>
                </a:solidFill>
              </a:rPr>
              <a:t> = 2529 keV</a:t>
            </a:r>
          </a:p>
          <a:p>
            <a:pPr defTabSz="949325"/>
            <a:endParaRPr lang="en-GB" sz="1400">
              <a:solidFill>
                <a:srgbClr val="E400A8"/>
              </a:solidFill>
            </a:endParaRPr>
          </a:p>
          <a:p>
            <a:pPr defTabSz="949325">
              <a:lnSpc>
                <a:spcPct val="80000"/>
              </a:lnSpc>
            </a:pPr>
            <a:r>
              <a:rPr lang="en-GB" b="1" baseline="30000">
                <a:solidFill>
                  <a:srgbClr val="A43700"/>
                </a:solidFill>
              </a:rPr>
              <a:t>nat</a:t>
            </a:r>
            <a:r>
              <a:rPr lang="en-GB" b="1">
                <a:solidFill>
                  <a:srgbClr val="A43700"/>
                </a:solidFill>
              </a:rPr>
              <a:t>Te</a:t>
            </a:r>
            <a:r>
              <a:rPr lang="en-GB">
                <a:solidFill>
                  <a:srgbClr val="A43700"/>
                </a:solidFill>
              </a:rPr>
              <a:t>    </a:t>
            </a:r>
            <a:r>
              <a:rPr lang="en-GB" b="1">
                <a:solidFill>
                  <a:srgbClr val="A43700"/>
                </a:solidFill>
              </a:rPr>
              <a:t>491 g</a:t>
            </a:r>
          </a:p>
          <a:p>
            <a:pPr defTabSz="949325">
              <a:lnSpc>
                <a:spcPct val="80000"/>
              </a:lnSpc>
            </a:pPr>
            <a:endParaRPr lang="en-GB" b="1"/>
          </a:p>
          <a:p>
            <a:pPr defTabSz="949325">
              <a:lnSpc>
                <a:spcPct val="80000"/>
              </a:lnSpc>
            </a:pPr>
            <a:r>
              <a:rPr lang="en-GB" b="1"/>
              <a:t>Cu</a:t>
            </a:r>
            <a:r>
              <a:rPr lang="en-GB"/>
              <a:t>       </a:t>
            </a:r>
            <a:r>
              <a:rPr lang="en-GB" b="1"/>
              <a:t>621 g</a:t>
            </a:r>
            <a:endParaRPr lang="en-GB">
              <a:solidFill>
                <a:srgbClr val="33CC33"/>
              </a:solidFill>
            </a:endParaRPr>
          </a:p>
        </p:txBody>
      </p:sp>
      <p:sp>
        <p:nvSpPr>
          <p:cNvPr id="8195" name="AutoShape 14"/>
          <p:cNvSpPr>
            <a:spLocks/>
          </p:cNvSpPr>
          <p:nvPr/>
        </p:nvSpPr>
        <p:spPr bwMode="auto">
          <a:xfrm>
            <a:off x="6877050" y="4962525"/>
            <a:ext cx="179388" cy="1169988"/>
          </a:xfrm>
          <a:prstGeom prst="rightBrace">
            <a:avLst>
              <a:gd name="adj1" fmla="val 5435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600" b="1"/>
          </a:p>
        </p:txBody>
      </p:sp>
      <p:sp>
        <p:nvSpPr>
          <p:cNvPr id="13337" name="Text Box 17"/>
          <p:cNvSpPr txBox="1">
            <a:spLocks noChangeArrowheads="1"/>
          </p:cNvSpPr>
          <p:nvPr/>
        </p:nvSpPr>
        <p:spPr bwMode="auto">
          <a:xfrm>
            <a:off x="7010400" y="3436938"/>
            <a:ext cx="1676400" cy="64452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94947" tIns="47474" rIns="94947" bIns="47474">
            <a:spAutoFit/>
          </a:bodyPr>
          <a:lstStyle/>
          <a:p>
            <a:pPr algn="ctr" defTabSz="949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latin typeface="Arial" charset="0"/>
                <a:ea typeface="MS PGothic" pitchFamily="34" charset="-128"/>
              </a:rPr>
              <a:t>2</a:t>
            </a:r>
            <a:r>
              <a:rPr lang="en-GB" b="1">
                <a:latin typeface="Symbol" pitchFamily="18" charset="2"/>
                <a:ea typeface="MS PGothic" pitchFamily="34" charset="-128"/>
              </a:rPr>
              <a:t>nbb</a:t>
            </a:r>
            <a:r>
              <a:rPr lang="en-GB" b="1">
                <a:latin typeface="Arial" charset="0"/>
                <a:ea typeface="MS PGothic" pitchFamily="34" charset="-128"/>
              </a:rPr>
              <a:t> decay</a:t>
            </a:r>
          </a:p>
          <a:p>
            <a:pPr algn="ctr" defTabSz="949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latin typeface="Arial" charset="0"/>
                <a:ea typeface="MS PGothic" pitchFamily="34" charset="-128"/>
              </a:rPr>
              <a:t>measurement</a:t>
            </a:r>
          </a:p>
        </p:txBody>
      </p:sp>
      <p:sp>
        <p:nvSpPr>
          <p:cNvPr id="13335" name="Text Box 19"/>
          <p:cNvSpPr txBox="1">
            <a:spLocks noChangeArrowheads="1"/>
          </p:cNvSpPr>
          <p:nvPr/>
        </p:nvSpPr>
        <p:spPr bwMode="auto">
          <a:xfrm>
            <a:off x="7183438" y="5129213"/>
            <a:ext cx="1763712" cy="91916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lIns="94947" tIns="47474" rIns="94947" bIns="47474">
            <a:spAutoFit/>
          </a:bodyPr>
          <a:lstStyle/>
          <a:p>
            <a:pPr algn="ctr" defTabSz="949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latin typeface="Arial" charset="0"/>
                <a:ea typeface="MS PGothic" pitchFamily="34" charset="-128"/>
              </a:rPr>
              <a:t>External</a:t>
            </a:r>
          </a:p>
          <a:p>
            <a:pPr algn="ctr" defTabSz="949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latin typeface="Arial" charset="0"/>
                <a:ea typeface="MS PGothic" pitchFamily="34" charset="-128"/>
              </a:rPr>
              <a:t> background </a:t>
            </a:r>
          </a:p>
          <a:p>
            <a:pPr algn="ctr" defTabSz="949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latin typeface="Arial" charset="0"/>
                <a:ea typeface="MS PGothic" pitchFamily="34" charset="-128"/>
              </a:rPr>
              <a:t>measurement</a:t>
            </a:r>
          </a:p>
        </p:txBody>
      </p:sp>
      <p:sp>
        <p:nvSpPr>
          <p:cNvPr id="8198" name="AutoShape 24"/>
          <p:cNvSpPr>
            <a:spLocks/>
          </p:cNvSpPr>
          <p:nvPr/>
        </p:nvSpPr>
        <p:spPr bwMode="auto">
          <a:xfrm rot="10800000">
            <a:off x="6588125" y="2279650"/>
            <a:ext cx="215900" cy="2879725"/>
          </a:xfrm>
          <a:prstGeom prst="leftBrace">
            <a:avLst>
              <a:gd name="adj1" fmla="val 11115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600" b="1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50825" y="2286000"/>
            <a:ext cx="4256088" cy="4016375"/>
            <a:chOff x="158" y="1661"/>
            <a:chExt cx="2681" cy="2530"/>
          </a:xfrm>
        </p:grpSpPr>
        <p:pic>
          <p:nvPicPr>
            <p:cNvPr id="8208" name="Picture 5" descr="camembert_apercu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1661"/>
              <a:ext cx="2681" cy="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9" name="Freeform 27"/>
            <p:cNvSpPr>
              <a:spLocks/>
            </p:cNvSpPr>
            <p:nvPr/>
          </p:nvSpPr>
          <p:spPr bwMode="auto">
            <a:xfrm>
              <a:off x="1165" y="1792"/>
              <a:ext cx="287" cy="925"/>
            </a:xfrm>
            <a:custGeom>
              <a:avLst/>
              <a:gdLst>
                <a:gd name="T0" fmla="*/ 0 w 262"/>
                <a:gd name="T1" fmla="*/ 6 h 884"/>
                <a:gd name="T2" fmla="*/ 827 w 262"/>
                <a:gd name="T3" fmla="*/ 0 h 884"/>
                <a:gd name="T4" fmla="*/ 1480 w 262"/>
                <a:gd name="T5" fmla="*/ 2081 h 884"/>
                <a:gd name="T6" fmla="*/ 1227 w 262"/>
                <a:gd name="T7" fmla="*/ 2094 h 884"/>
                <a:gd name="T8" fmla="*/ 0 w 262"/>
                <a:gd name="T9" fmla="*/ 6 h 8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2"/>
                <a:gd name="T16" fmla="*/ 0 h 884"/>
                <a:gd name="T17" fmla="*/ 262 w 262"/>
                <a:gd name="T18" fmla="*/ 884 h 8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2" h="884">
                  <a:moveTo>
                    <a:pt x="0" y="6"/>
                  </a:moveTo>
                  <a:lnTo>
                    <a:pt x="146" y="0"/>
                  </a:lnTo>
                  <a:lnTo>
                    <a:pt x="262" y="878"/>
                  </a:lnTo>
                  <a:lnTo>
                    <a:pt x="216" y="88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81000" y="1295400"/>
            <a:ext cx="8208963" cy="598488"/>
            <a:chOff x="385" y="1207"/>
            <a:chExt cx="5171" cy="377"/>
          </a:xfrm>
        </p:grpSpPr>
        <p:sp>
          <p:nvSpPr>
            <p:cNvPr id="8203" name="Text Box 4"/>
            <p:cNvSpPr txBox="1">
              <a:spLocks noChangeArrowheads="1"/>
            </p:cNvSpPr>
            <p:nvPr/>
          </p:nvSpPr>
          <p:spPr bwMode="auto">
            <a:xfrm>
              <a:off x="385" y="1207"/>
              <a:ext cx="1179" cy="3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4947" tIns="47474" rIns="94947" bIns="47474">
              <a:spAutoFit/>
            </a:bodyPr>
            <a:lstStyle/>
            <a:p>
              <a:pPr algn="ctr" defTabSz="949325">
                <a:lnSpc>
                  <a:spcPct val="80000"/>
                </a:lnSpc>
              </a:pPr>
              <a:r>
                <a:rPr lang="en-GB" b="1" baseline="300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100</a:t>
              </a:r>
              <a:r>
                <a:rPr lang="en-GB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Mo</a:t>
              </a:r>
              <a:r>
                <a:rPr lang="en-GB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   </a:t>
              </a:r>
              <a:r>
                <a:rPr lang="en-GB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6.914 kg</a:t>
              </a:r>
            </a:p>
            <a:p>
              <a:pPr defTabSz="949325">
                <a:lnSpc>
                  <a:spcPct val="80000"/>
                </a:lnSpc>
              </a:pPr>
              <a:r>
                <a:rPr lang="en-GB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Q</a:t>
              </a:r>
              <a:r>
                <a:rPr lang="en-GB" sz="1400" baseline="-25000">
                  <a:solidFill>
                    <a:srgbClr val="FF0000"/>
                  </a:solidFill>
                  <a:latin typeface="Symbol" pitchFamily="18" charset="2"/>
                  <a:ea typeface="ＭＳ Ｐゴシック"/>
                  <a:cs typeface="ＭＳ Ｐゴシック"/>
                </a:rPr>
                <a:t>bb</a:t>
              </a:r>
              <a:r>
                <a:rPr lang="en-GB" sz="1400" baseline="-250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 </a:t>
              </a:r>
              <a:r>
                <a:rPr lang="en-GB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= 3034 keV</a:t>
              </a:r>
            </a:p>
          </p:txBody>
        </p:sp>
        <p:sp>
          <p:nvSpPr>
            <p:cNvPr id="13331" name="Text Box 23"/>
            <p:cNvSpPr txBox="1">
              <a:spLocks noChangeArrowheads="1"/>
            </p:cNvSpPr>
            <p:nvPr/>
          </p:nvSpPr>
          <p:spPr bwMode="auto">
            <a:xfrm>
              <a:off x="4060" y="1262"/>
              <a:ext cx="1496" cy="25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</p:spPr>
          <p:txBody>
            <a:bodyPr lIns="94947" tIns="47474" rIns="94947" bIns="47474">
              <a:spAutoFit/>
            </a:bodyPr>
            <a:lstStyle/>
            <a:p>
              <a:pPr algn="ctr" defTabSz="9493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>
                  <a:latin typeface="Arial" charset="0"/>
                </a:rPr>
                <a:t>0</a:t>
              </a:r>
              <a:r>
                <a:rPr lang="en-GB" sz="2000" b="1">
                  <a:latin typeface="Symbol" pitchFamily="18" charset="2"/>
                </a:rPr>
                <a:t>n</a:t>
              </a:r>
              <a:r>
                <a:rPr lang="en-GB" b="1">
                  <a:latin typeface="Symbol" pitchFamily="18" charset="2"/>
                  <a:ea typeface="MS PGothic" pitchFamily="34" charset="-128"/>
                </a:rPr>
                <a:t>bb</a:t>
              </a:r>
              <a:r>
                <a:rPr lang="en-GB" b="1">
                  <a:latin typeface="Arial" charset="0"/>
                  <a:ea typeface="MS PGothic" pitchFamily="34" charset="-128"/>
                </a:rPr>
                <a:t> decay search</a:t>
              </a:r>
            </a:p>
          </p:txBody>
        </p:sp>
        <p:sp>
          <p:nvSpPr>
            <p:cNvPr id="8205" name="Text Box 30"/>
            <p:cNvSpPr txBox="1">
              <a:spLocks noChangeArrowheads="1"/>
            </p:cNvSpPr>
            <p:nvPr/>
          </p:nvSpPr>
          <p:spPr bwMode="auto">
            <a:xfrm>
              <a:off x="2200" y="1217"/>
              <a:ext cx="1134" cy="3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4947" tIns="47474" rIns="94947" bIns="47474">
              <a:spAutoFit/>
            </a:bodyPr>
            <a:lstStyle/>
            <a:p>
              <a:pPr algn="ctr" defTabSz="949325"/>
              <a:r>
                <a:rPr lang="en-GB" b="1" baseline="30000">
                  <a:solidFill>
                    <a:srgbClr val="3333FF"/>
                  </a:solidFill>
                </a:rPr>
                <a:t>82</a:t>
              </a:r>
              <a:r>
                <a:rPr lang="en-GB" b="1">
                  <a:solidFill>
                    <a:srgbClr val="3333FF"/>
                  </a:solidFill>
                </a:rPr>
                <a:t>Se</a:t>
              </a:r>
              <a:r>
                <a:rPr lang="en-GB">
                  <a:solidFill>
                    <a:srgbClr val="3333FF"/>
                  </a:solidFill>
                </a:rPr>
                <a:t>   </a:t>
              </a:r>
              <a:r>
                <a:rPr lang="en-GB" b="1">
                  <a:solidFill>
                    <a:srgbClr val="3333FF"/>
                  </a:solidFill>
                </a:rPr>
                <a:t>0.932 kg</a:t>
              </a:r>
            </a:p>
            <a:p>
              <a:pPr defTabSz="949325"/>
              <a:r>
                <a:rPr lang="en-GB" sz="1400">
                  <a:solidFill>
                    <a:srgbClr val="3333FF"/>
                  </a:solidFill>
                </a:rPr>
                <a:t>Q</a:t>
              </a:r>
              <a:r>
                <a:rPr lang="en-GB" sz="1400" baseline="-25000">
                  <a:solidFill>
                    <a:srgbClr val="3333FF"/>
                  </a:solidFill>
                  <a:latin typeface="Symbol" pitchFamily="18" charset="2"/>
                </a:rPr>
                <a:t>bb</a:t>
              </a:r>
              <a:r>
                <a:rPr lang="en-GB" sz="1400">
                  <a:solidFill>
                    <a:srgbClr val="3333FF"/>
                  </a:solidFill>
                </a:rPr>
                <a:t> = 2995 keV</a:t>
              </a:r>
              <a:endParaRPr lang="en-GB" sz="1400">
                <a:solidFill>
                  <a:srgbClr val="FF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8206" name="Text Box 31"/>
            <p:cNvSpPr txBox="1">
              <a:spLocks noChangeArrowheads="1"/>
            </p:cNvSpPr>
            <p:nvPr/>
          </p:nvSpPr>
          <p:spPr bwMode="auto">
            <a:xfrm>
              <a:off x="1752" y="121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/>
                <a:t>&amp;</a:t>
              </a:r>
            </a:p>
          </p:txBody>
        </p:sp>
        <p:sp>
          <p:nvSpPr>
            <p:cNvPr id="8207" name="Line 39"/>
            <p:cNvSpPr>
              <a:spLocks noChangeShapeType="1"/>
            </p:cNvSpPr>
            <p:nvPr/>
          </p:nvSpPr>
          <p:spPr bwMode="auto">
            <a:xfrm>
              <a:off x="3470" y="1389"/>
              <a:ext cx="40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01" name="TextBox 22"/>
          <p:cNvSpPr txBox="1">
            <a:spLocks noChangeArrowheads="1"/>
          </p:cNvSpPr>
          <p:nvPr/>
        </p:nvSpPr>
        <p:spPr bwMode="auto">
          <a:xfrm>
            <a:off x="4972050" y="6429375"/>
            <a:ext cx="3457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/>
              <a:t>All sources produced by centrifugation in Russia</a:t>
            </a:r>
          </a:p>
        </p:txBody>
      </p:sp>
      <p:sp>
        <p:nvSpPr>
          <p:cNvPr id="8202" name="Rectangle 21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9"/>
          <p:cNvSpPr>
            <a:spLocks noChangeArrowheads="1"/>
          </p:cNvSpPr>
          <p:nvPr/>
        </p:nvSpPr>
        <p:spPr bwMode="auto">
          <a:xfrm>
            <a:off x="3462338" y="2897188"/>
            <a:ext cx="58737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90049" tIns="95025" rIns="190049" bIns="95025">
            <a:spAutoFit/>
          </a:bodyPr>
          <a:lstStyle/>
          <a:p>
            <a:endParaRPr lang="en-GB" sz="1600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47688" y="1382713"/>
            <a:ext cx="8048625" cy="4475162"/>
            <a:chOff x="379414" y="1367236"/>
            <a:chExt cx="8049768" cy="4475156"/>
          </a:xfrm>
        </p:grpSpPr>
        <p:grpSp>
          <p:nvGrpSpPr>
            <p:cNvPr id="3" name="Group 68"/>
            <p:cNvGrpSpPr>
              <a:grpSpLocks/>
            </p:cNvGrpSpPr>
            <p:nvPr/>
          </p:nvGrpSpPr>
          <p:grpSpPr bwMode="auto">
            <a:xfrm>
              <a:off x="379414" y="1704580"/>
              <a:ext cx="8049768" cy="4137812"/>
              <a:chOff x="132" y="1422"/>
              <a:chExt cx="5560" cy="2858"/>
            </a:xfrm>
          </p:grpSpPr>
          <p:pic>
            <p:nvPicPr>
              <p:cNvPr id="9244" name="Picture 35" descr="eventbb_trans_fi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2" y="1462"/>
                <a:ext cx="3066" cy="279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9245" name="Rectangle 36"/>
              <p:cNvSpPr>
                <a:spLocks noChangeArrowheads="1"/>
              </p:cNvSpPr>
              <p:nvPr/>
            </p:nvSpPr>
            <p:spPr bwMode="auto">
              <a:xfrm>
                <a:off x="146" y="3348"/>
                <a:ext cx="1631" cy="9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lIns="190049" tIns="95025" rIns="190049" bIns="95025">
                <a:spAutoFit/>
              </a:bodyPr>
              <a:lstStyle/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Deposited energy:</a:t>
                </a:r>
              </a:p>
              <a:p>
                <a:pPr defTabSz="982663"/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  E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1 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+ E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2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= 2088 keV</a:t>
                </a:r>
              </a:p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Internal hypothesis:</a:t>
                </a:r>
              </a:p>
              <a:p>
                <a:pPr defTabSz="982663"/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  (</a:t>
                </a:r>
                <a:r>
                  <a:rPr lang="en-GB" sz="1200" b="1">
                    <a:solidFill>
                      <a:schemeClr val="bg2"/>
                    </a:solidFill>
                    <a:latin typeface="Symbol" pitchFamily="18" charset="2"/>
                    <a:ea typeface="ＭＳ Ｐゴシック"/>
                    <a:cs typeface="ＭＳ Ｐゴシック"/>
                  </a:rPr>
                  <a:t>D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t)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mes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–  (</a:t>
                </a:r>
                <a:r>
                  <a:rPr lang="en-GB" sz="1200" b="1">
                    <a:solidFill>
                      <a:schemeClr val="bg2"/>
                    </a:solidFill>
                    <a:latin typeface="Symbol" pitchFamily="18" charset="2"/>
                    <a:ea typeface="ＭＳ Ｐゴシック"/>
                    <a:cs typeface="ＭＳ Ｐゴシック"/>
                  </a:rPr>
                  <a:t>D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t)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theo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= 0.22 ns</a:t>
                </a:r>
              </a:p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Common vertex: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</a:t>
                </a:r>
              </a:p>
              <a:p>
                <a:pPr defTabSz="982663"/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  (</a:t>
                </a:r>
                <a:r>
                  <a:rPr lang="en-GB" sz="1200" b="1">
                    <a:solidFill>
                      <a:schemeClr val="bg2"/>
                    </a:solidFill>
                    <a:latin typeface="Symbol" pitchFamily="18" charset="2"/>
                    <a:ea typeface="ＭＳ Ｐゴシック"/>
                    <a:cs typeface="ＭＳ Ｐゴシック"/>
                  </a:rPr>
                  <a:t>D 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vertex)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  <a:sym typeface="Symbol" pitchFamily="18" charset="2"/>
                  </a:rPr>
                  <a:t>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= 2.1 mm</a:t>
                </a:r>
              </a:p>
            </p:txBody>
          </p:sp>
          <p:pic>
            <p:nvPicPr>
              <p:cNvPr id="9246" name="Picture 55" descr="evt_transview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33" y="1422"/>
                <a:ext cx="2259" cy="2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7" name="Rectangle 39"/>
              <p:cNvSpPr>
                <a:spLocks noChangeArrowheads="1"/>
              </p:cNvSpPr>
              <p:nvPr/>
            </p:nvSpPr>
            <p:spPr bwMode="auto">
              <a:xfrm>
                <a:off x="4343" y="4001"/>
                <a:ext cx="1297" cy="2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lIns="190049" tIns="95025" rIns="190049" bIns="95025">
                <a:spAutoFit/>
              </a:bodyPr>
              <a:lstStyle/>
              <a:p>
                <a:pPr algn="ctr" defTabSz="982663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(</a:t>
                </a:r>
                <a:r>
                  <a:rPr lang="en-GB" sz="1200" b="1">
                    <a:solidFill>
                      <a:schemeClr val="bg2"/>
                    </a:solidFill>
                    <a:latin typeface="Symbol" pitchFamily="18" charset="2"/>
                    <a:ea typeface="ＭＳ Ｐゴシック"/>
                    <a:cs typeface="ＭＳ Ｐゴシック"/>
                  </a:rPr>
                  <a:t>D 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vertex)</a:t>
                </a:r>
                <a:r>
                  <a:rPr lang="en-GB" sz="1200" b="1" baseline="-250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//</a:t>
                </a:r>
                <a:r>
                  <a:rPr lang="en-GB" sz="1200" b="1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 = 5.7 mm</a:t>
                </a:r>
              </a:p>
            </p:txBody>
          </p:sp>
          <p:sp>
            <p:nvSpPr>
              <p:cNvPr id="9248" name="Text Box 45"/>
              <p:cNvSpPr txBox="1">
                <a:spLocks noChangeArrowheads="1"/>
              </p:cNvSpPr>
              <p:nvPr/>
            </p:nvSpPr>
            <p:spPr bwMode="auto">
              <a:xfrm>
                <a:off x="4392" y="1472"/>
                <a:ext cx="1246" cy="51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lIns="190049" tIns="95025" rIns="190049" bIns="95025">
                <a:spAutoFit/>
              </a:bodyPr>
              <a:lstStyle/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Run Number: 2040</a:t>
                </a:r>
              </a:p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Event Number: 9732</a:t>
                </a:r>
              </a:p>
              <a:p>
                <a:pPr defTabSz="982663"/>
                <a:r>
                  <a:rPr lang="en-GB" sz="1200">
                    <a:solidFill>
                      <a:schemeClr val="bg2"/>
                    </a:solidFill>
                    <a:ea typeface="ＭＳ Ｐゴシック"/>
                    <a:cs typeface="ＭＳ Ｐゴシック"/>
                  </a:rPr>
                  <a:t>Date: 2003-03-20</a:t>
                </a:r>
              </a:p>
            </p:txBody>
          </p:sp>
        </p:grpSp>
        <p:grpSp>
          <p:nvGrpSpPr>
            <p:cNvPr id="4" name="Group 71"/>
            <p:cNvGrpSpPr>
              <a:grpSpLocks/>
            </p:cNvGrpSpPr>
            <p:nvPr/>
          </p:nvGrpSpPr>
          <p:grpSpPr bwMode="auto">
            <a:xfrm>
              <a:off x="3635516" y="2628276"/>
              <a:ext cx="3121457" cy="1064133"/>
              <a:chOff x="2381" y="2060"/>
              <a:chExt cx="2156" cy="735"/>
            </a:xfrm>
          </p:grpSpPr>
          <p:sp>
            <p:nvSpPr>
              <p:cNvPr id="9241" name="Rectangle 59"/>
              <p:cNvSpPr>
                <a:spLocks noChangeArrowheads="1"/>
              </p:cNvSpPr>
              <p:nvPr/>
            </p:nvSpPr>
            <p:spPr bwMode="auto">
              <a:xfrm>
                <a:off x="3440" y="2060"/>
                <a:ext cx="756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8380" tIns="49191" rIns="98380" bIns="49191">
                <a:spAutoFit/>
              </a:bodyPr>
              <a:lstStyle/>
              <a:p>
                <a:pPr defTabSz="982663"/>
                <a:r>
                  <a:rPr lang="en-GB" sz="1400" b="1" baseline="30000">
                    <a:solidFill>
                      <a:srgbClr val="CC0066"/>
                    </a:solidFill>
                    <a:ea typeface="ＭＳ Ｐゴシック"/>
                    <a:cs typeface="ＭＳ Ｐゴシック"/>
                  </a:rPr>
                  <a:t>100</a:t>
                </a:r>
                <a:r>
                  <a:rPr lang="en-GB" sz="1400" b="1">
                    <a:solidFill>
                      <a:srgbClr val="CC0066"/>
                    </a:solidFill>
                    <a:ea typeface="ＭＳ Ｐゴシック"/>
                    <a:cs typeface="ＭＳ Ｐゴシック"/>
                  </a:rPr>
                  <a:t>Mo foils</a:t>
                </a:r>
              </a:p>
            </p:txBody>
          </p:sp>
          <p:sp>
            <p:nvSpPr>
              <p:cNvPr id="9242" name="Line 61"/>
              <p:cNvSpPr>
                <a:spLocks noChangeShapeType="1"/>
              </p:cNvSpPr>
              <p:nvPr/>
            </p:nvSpPr>
            <p:spPr bwMode="auto">
              <a:xfrm flipH="1">
                <a:off x="2381" y="2251"/>
                <a:ext cx="1225" cy="544"/>
              </a:xfrm>
              <a:prstGeom prst="line">
                <a:avLst/>
              </a:prstGeom>
              <a:noFill/>
              <a:ln w="22225">
                <a:solidFill>
                  <a:srgbClr val="CC0066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243" name="Line 62"/>
              <p:cNvSpPr>
                <a:spLocks noChangeShapeType="1"/>
              </p:cNvSpPr>
              <p:nvPr/>
            </p:nvSpPr>
            <p:spPr bwMode="auto">
              <a:xfrm rot="10800000" flipH="1" flipV="1">
                <a:off x="3833" y="2251"/>
                <a:ext cx="704" cy="408"/>
              </a:xfrm>
              <a:prstGeom prst="line">
                <a:avLst/>
              </a:prstGeom>
              <a:noFill/>
              <a:ln w="22225">
                <a:solidFill>
                  <a:srgbClr val="CC0066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5" name="Group 69"/>
            <p:cNvGrpSpPr>
              <a:grpSpLocks/>
            </p:cNvGrpSpPr>
            <p:nvPr/>
          </p:nvGrpSpPr>
          <p:grpSpPr bwMode="auto">
            <a:xfrm>
              <a:off x="3797670" y="3375341"/>
              <a:ext cx="2530754" cy="1853184"/>
              <a:chOff x="2493" y="2576"/>
              <a:chExt cx="1748" cy="1280"/>
            </a:xfrm>
          </p:grpSpPr>
          <p:sp>
            <p:nvSpPr>
              <p:cNvPr id="9238" name="Rectangle 63"/>
              <p:cNvSpPr>
                <a:spLocks noChangeArrowheads="1"/>
              </p:cNvSpPr>
              <p:nvPr/>
            </p:nvSpPr>
            <p:spPr bwMode="auto">
              <a:xfrm>
                <a:off x="3454" y="2576"/>
                <a:ext cx="787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8380" tIns="49191" rIns="98380" bIns="49191">
                <a:spAutoFit/>
              </a:bodyPr>
              <a:lstStyle/>
              <a:p>
                <a:pPr algn="ctr" defTabSz="982663"/>
                <a:r>
                  <a:rPr lang="en-GB" sz="1400" b="1">
                    <a:solidFill>
                      <a:srgbClr val="FF0000"/>
                    </a:solidFill>
                    <a:ea typeface="ＭＳ Ｐゴシック"/>
                    <a:cs typeface="ＭＳ Ｐゴシック"/>
                  </a:rPr>
                  <a:t>Scintillator</a:t>
                </a:r>
              </a:p>
              <a:p>
                <a:pPr algn="ctr" defTabSz="982663"/>
                <a:r>
                  <a:rPr lang="en-GB" sz="1400" b="1">
                    <a:solidFill>
                      <a:srgbClr val="FF0000"/>
                    </a:solidFill>
                    <a:ea typeface="ＭＳ Ｐゴシック"/>
                    <a:cs typeface="ＭＳ Ｐゴシック"/>
                  </a:rPr>
                  <a:t>+ PMT</a:t>
                </a:r>
              </a:p>
            </p:txBody>
          </p:sp>
          <p:sp>
            <p:nvSpPr>
              <p:cNvPr id="9239" name="Line 64"/>
              <p:cNvSpPr>
                <a:spLocks noChangeShapeType="1"/>
              </p:cNvSpPr>
              <p:nvPr/>
            </p:nvSpPr>
            <p:spPr bwMode="auto">
              <a:xfrm rot="10800000" flipV="1">
                <a:off x="2493" y="2931"/>
                <a:ext cx="1158" cy="86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240" name="Line 65"/>
              <p:cNvSpPr>
                <a:spLocks noChangeShapeType="1"/>
              </p:cNvSpPr>
              <p:nvPr/>
            </p:nvSpPr>
            <p:spPr bwMode="auto">
              <a:xfrm rot="10800000" flipV="1">
                <a:off x="3560" y="2931"/>
                <a:ext cx="136" cy="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9230" name="Text Box 44"/>
            <p:cNvSpPr txBox="1">
              <a:spLocks noChangeArrowheads="1"/>
            </p:cNvSpPr>
            <p:nvPr/>
          </p:nvSpPr>
          <p:spPr bwMode="auto">
            <a:xfrm>
              <a:off x="6476000" y="1382294"/>
              <a:ext cx="1885136" cy="407350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lIns="190049" tIns="95025" rIns="190049" bIns="95025">
              <a:spAutoFit/>
            </a:bodyPr>
            <a:lstStyle/>
            <a:p>
              <a:pPr algn="ctr" defTabSz="982663"/>
              <a:r>
                <a:rPr lang="en-GB" sz="1400" b="1">
                  <a:solidFill>
                    <a:schemeClr val="bg1"/>
                  </a:solidFill>
                  <a:ea typeface="ＭＳ Ｐゴシック"/>
                  <a:cs typeface="ＭＳ Ｐゴシック"/>
                </a:rPr>
                <a:t>Longitudinal view</a:t>
              </a:r>
            </a:p>
          </p:txBody>
        </p:sp>
        <p:sp>
          <p:nvSpPr>
            <p:cNvPr id="9231" name="Text Box 43"/>
            <p:cNvSpPr txBox="1">
              <a:spLocks noChangeArrowheads="1"/>
            </p:cNvSpPr>
            <p:nvPr/>
          </p:nvSpPr>
          <p:spPr bwMode="auto">
            <a:xfrm>
              <a:off x="392444" y="1367236"/>
              <a:ext cx="1797276" cy="407350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lIns="190049" tIns="95025" rIns="190049" bIns="95025">
              <a:spAutoFit/>
            </a:bodyPr>
            <a:lstStyle/>
            <a:p>
              <a:pPr defTabSz="982663"/>
              <a:r>
                <a:rPr lang="en-GB" sz="1400" b="1">
                  <a:solidFill>
                    <a:schemeClr val="bg1"/>
                  </a:solidFill>
                  <a:ea typeface="ＭＳ Ｐゴシック"/>
                  <a:cs typeface="ＭＳ Ｐゴシック"/>
                </a:rPr>
                <a:t>Transverse view</a:t>
              </a:r>
            </a:p>
          </p:txBody>
        </p:sp>
        <p:grpSp>
          <p:nvGrpSpPr>
            <p:cNvPr id="6" name="Group 70"/>
            <p:cNvGrpSpPr>
              <a:grpSpLocks/>
            </p:cNvGrpSpPr>
            <p:nvPr/>
          </p:nvGrpSpPr>
          <p:grpSpPr bwMode="auto">
            <a:xfrm>
              <a:off x="6775794" y="3800994"/>
              <a:ext cx="1499921" cy="1126388"/>
              <a:chOff x="4550" y="2870"/>
              <a:chExt cx="1036" cy="778"/>
            </a:xfrm>
          </p:grpSpPr>
          <p:sp>
            <p:nvSpPr>
              <p:cNvPr id="9236" name="Line 41"/>
              <p:cNvSpPr>
                <a:spLocks noChangeShapeType="1"/>
              </p:cNvSpPr>
              <p:nvPr/>
            </p:nvSpPr>
            <p:spPr bwMode="auto">
              <a:xfrm flipH="1">
                <a:off x="4550" y="3240"/>
                <a:ext cx="470" cy="40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237" name="Text Box 66"/>
              <p:cNvSpPr txBox="1">
                <a:spLocks noChangeArrowheads="1"/>
              </p:cNvSpPr>
              <p:nvPr/>
            </p:nvSpPr>
            <p:spPr bwMode="auto">
              <a:xfrm>
                <a:off x="4588" y="2870"/>
                <a:ext cx="998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000" tIns="72000" rIns="72000" bIns="72000">
                <a:spAutoFit/>
              </a:bodyPr>
              <a:lstStyle/>
              <a:p>
                <a:pPr algn="ctr" defTabSz="982663"/>
                <a:r>
                  <a:rPr lang="en-GB" sz="1400" b="1">
                    <a:ea typeface="ＭＳ Ｐゴシック"/>
                    <a:cs typeface="ＭＳ Ｐゴシック"/>
                  </a:rPr>
                  <a:t>Vertex of the e</a:t>
                </a:r>
                <a:r>
                  <a:rPr lang="en-GB" sz="1400" b="1" baseline="30000">
                    <a:latin typeface="Symbol" pitchFamily="18" charset="2"/>
                    <a:ea typeface="ＭＳ Ｐゴシック"/>
                    <a:cs typeface="ＭＳ Ｐゴシック"/>
                  </a:rPr>
                  <a:t>-</a:t>
                </a:r>
                <a:r>
                  <a:rPr lang="en-GB" sz="1400" b="1">
                    <a:ea typeface="ＭＳ Ｐゴシック"/>
                    <a:cs typeface="ＭＳ Ｐゴシック"/>
                  </a:rPr>
                  <a:t>e</a:t>
                </a:r>
                <a:r>
                  <a:rPr lang="en-GB" sz="1400" b="1" baseline="30000">
                    <a:latin typeface="Symbol" pitchFamily="18" charset="2"/>
                    <a:ea typeface="ＭＳ Ｐゴシック"/>
                    <a:cs typeface="ＭＳ Ｐゴシック"/>
                  </a:rPr>
                  <a:t>-</a:t>
                </a:r>
                <a:r>
                  <a:rPr lang="en-GB" sz="1400" b="1">
                    <a:ea typeface="ＭＳ Ｐゴシック"/>
                    <a:cs typeface="ＭＳ Ｐゴシック"/>
                  </a:rPr>
                  <a:t> emission</a:t>
                </a:r>
              </a:p>
            </p:txBody>
          </p:sp>
        </p:grpSp>
        <p:grpSp>
          <p:nvGrpSpPr>
            <p:cNvPr id="7" name="Group 72"/>
            <p:cNvGrpSpPr>
              <a:grpSpLocks/>
            </p:cNvGrpSpPr>
            <p:nvPr/>
          </p:nvGrpSpPr>
          <p:grpSpPr bwMode="auto">
            <a:xfrm>
              <a:off x="2876869" y="2172219"/>
              <a:ext cx="1444904" cy="1405814"/>
              <a:chOff x="1857" y="1745"/>
              <a:chExt cx="998" cy="971"/>
            </a:xfrm>
          </p:grpSpPr>
          <p:sp>
            <p:nvSpPr>
              <p:cNvPr id="9234" name="Text Box 57"/>
              <p:cNvSpPr txBox="1">
                <a:spLocks noChangeArrowheads="1"/>
              </p:cNvSpPr>
              <p:nvPr/>
            </p:nvSpPr>
            <p:spPr bwMode="auto">
              <a:xfrm>
                <a:off x="1857" y="1745"/>
                <a:ext cx="998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000" tIns="72000" rIns="72000" bIns="72000">
                <a:spAutoFit/>
              </a:bodyPr>
              <a:lstStyle/>
              <a:p>
                <a:pPr algn="ctr" defTabSz="982663"/>
                <a:r>
                  <a:rPr lang="en-GB" sz="1400" b="1">
                    <a:ea typeface="ＭＳ Ｐゴシック"/>
                    <a:cs typeface="ＭＳ Ｐゴシック"/>
                  </a:rPr>
                  <a:t>Vertex of the e</a:t>
                </a:r>
                <a:r>
                  <a:rPr lang="en-GB" sz="1400" b="1" baseline="30000">
                    <a:latin typeface="Symbol" pitchFamily="18" charset="2"/>
                    <a:ea typeface="ＭＳ Ｐゴシック"/>
                    <a:cs typeface="ＭＳ Ｐゴシック"/>
                  </a:rPr>
                  <a:t>-</a:t>
                </a:r>
                <a:r>
                  <a:rPr lang="en-GB" sz="1400" b="1">
                    <a:ea typeface="ＭＳ Ｐゴシック"/>
                    <a:cs typeface="ＭＳ Ｐゴシック"/>
                  </a:rPr>
                  <a:t>e</a:t>
                </a:r>
                <a:r>
                  <a:rPr lang="en-GB" sz="1400" b="1" baseline="30000">
                    <a:latin typeface="Symbol" pitchFamily="18" charset="2"/>
                    <a:ea typeface="ＭＳ Ｐゴシック"/>
                    <a:cs typeface="ＭＳ Ｐゴシック"/>
                  </a:rPr>
                  <a:t>-</a:t>
                </a:r>
                <a:r>
                  <a:rPr lang="en-GB" sz="1400" b="1">
                    <a:ea typeface="ＭＳ Ｐゴシック"/>
                    <a:cs typeface="ＭＳ Ｐゴシック"/>
                  </a:rPr>
                  <a:t> emission</a:t>
                </a:r>
              </a:p>
            </p:txBody>
          </p:sp>
          <p:sp>
            <p:nvSpPr>
              <p:cNvPr id="9235" name="Line 58"/>
              <p:cNvSpPr>
                <a:spLocks noChangeShapeType="1"/>
              </p:cNvSpPr>
              <p:nvPr/>
            </p:nvSpPr>
            <p:spPr bwMode="auto">
              <a:xfrm flipH="1">
                <a:off x="1973" y="2115"/>
                <a:ext cx="317" cy="60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lg"/>
              </a:ln>
            </p:spPr>
            <p:txBody>
              <a:bodyPr lIns="190049" tIns="95025" rIns="190049" bIns="95025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14313" y="5973763"/>
            <a:ext cx="8786812" cy="806450"/>
            <a:chOff x="214282" y="5715015"/>
            <a:chExt cx="8786842" cy="760137"/>
          </a:xfrm>
        </p:grpSpPr>
        <p:sp>
          <p:nvSpPr>
            <p:cNvPr id="9224" name="Text Box 26"/>
            <p:cNvSpPr txBox="1">
              <a:spLocks noChangeArrowheads="1"/>
            </p:cNvSpPr>
            <p:nvPr/>
          </p:nvSpPr>
          <p:spPr bwMode="auto">
            <a:xfrm>
              <a:off x="214282" y="5741949"/>
              <a:ext cx="1857381" cy="4878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b="1">
                  <a:solidFill>
                    <a:srgbClr val="339933"/>
                  </a:solidFill>
                  <a:cs typeface="Arial" pitchFamily="34" charset="0"/>
                </a:rPr>
                <a:t>Criteria to select </a:t>
              </a:r>
              <a:r>
                <a:rPr lang="en-GB" sz="1400" b="1">
                  <a:solidFill>
                    <a:srgbClr val="339933"/>
                  </a:solidFill>
                  <a:latin typeface="Symbol" pitchFamily="18" charset="2"/>
                  <a:cs typeface="Arial" pitchFamily="34" charset="0"/>
                </a:rPr>
                <a:t>bb</a:t>
              </a:r>
              <a:r>
                <a:rPr lang="en-GB" sz="1400" b="1">
                  <a:solidFill>
                    <a:srgbClr val="339933"/>
                  </a:solidFill>
                  <a:cs typeface="Arial" pitchFamily="34" charset="0"/>
                </a:rPr>
                <a:t> events:</a:t>
              </a:r>
              <a:endParaRPr lang="en-GB" sz="1400" b="1">
                <a:solidFill>
                  <a:srgbClr val="339933"/>
                </a:solidFill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9225" name="Rectangle 27"/>
            <p:cNvSpPr>
              <a:spLocks noChangeArrowheads="1"/>
            </p:cNvSpPr>
            <p:nvPr/>
          </p:nvSpPr>
          <p:spPr bwMode="auto">
            <a:xfrm>
              <a:off x="2143101" y="5715015"/>
              <a:ext cx="2309820" cy="760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2 tracks with charge &lt; 0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2 PMTs, each &gt; 200 keV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PMT-Track association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Common vertex</a:t>
              </a:r>
            </a:p>
          </p:txBody>
        </p:sp>
        <p:sp>
          <p:nvSpPr>
            <p:cNvPr id="9226" name="Rectangle 28"/>
            <p:cNvSpPr>
              <a:spLocks noChangeArrowheads="1"/>
            </p:cNvSpPr>
            <p:nvPr/>
          </p:nvSpPr>
          <p:spPr bwMode="auto">
            <a:xfrm>
              <a:off x="4522771" y="5722497"/>
              <a:ext cx="4478353" cy="5701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  <a:sym typeface="Symbol" pitchFamily="18" charset="2"/>
                </a:rPr>
                <a:t> Internal hypothesis TOF (external event rejection)</a:t>
              </a:r>
              <a:endParaRPr lang="en-GB" sz="1200" b="1">
                <a:cs typeface="Arial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No other isolated PMT (</a:t>
              </a:r>
              <a:r>
                <a:rPr lang="en-GB" sz="1200" b="1">
                  <a:latin typeface="Symbol" pitchFamily="18" charset="2"/>
                  <a:cs typeface="Arial" pitchFamily="34" charset="0"/>
                </a:rPr>
                <a:t>g</a:t>
              </a:r>
              <a:r>
                <a:rPr lang="en-GB" sz="1200" b="1">
                  <a:cs typeface="Arial" pitchFamily="34" charset="0"/>
                </a:rPr>
                <a:t> rejection)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en-GB" sz="1200" b="1">
                  <a:cs typeface="Arial" pitchFamily="34" charset="0"/>
                </a:rPr>
                <a:t> No delayed </a:t>
              </a:r>
              <a:r>
                <a:rPr lang="en-GB" sz="1200" b="1">
                  <a:latin typeface="Symbol" pitchFamily="18" charset="2"/>
                  <a:cs typeface="Arial" pitchFamily="34" charset="0"/>
                </a:rPr>
                <a:t>a</a:t>
              </a:r>
              <a:r>
                <a:rPr lang="en-GB" sz="1200" b="1">
                  <a:cs typeface="Arial" pitchFamily="34" charset="0"/>
                </a:rPr>
                <a:t> track (</a:t>
              </a:r>
              <a:r>
                <a:rPr lang="en-GB" sz="1200" b="1" baseline="30000">
                  <a:cs typeface="Arial" pitchFamily="34" charset="0"/>
                </a:rPr>
                <a:t>214</a:t>
              </a:r>
              <a:r>
                <a:rPr lang="en-GB" sz="1200" b="1">
                  <a:cs typeface="Arial" pitchFamily="34" charset="0"/>
                </a:rPr>
                <a:t>Bi rejection)</a:t>
              </a:r>
            </a:p>
          </p:txBody>
        </p:sp>
      </p:grpSp>
      <p:sp>
        <p:nvSpPr>
          <p:cNvPr id="9221" name="Rectangle 32"/>
          <p:cNvSpPr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2F"/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2" name="Text Box 33"/>
          <p:cNvSpPr txBox="1">
            <a:spLocks noChangeArrowheads="1"/>
          </p:cNvSpPr>
          <p:nvPr/>
        </p:nvSpPr>
        <p:spPr bwMode="auto">
          <a:xfrm>
            <a:off x="1752600" y="0"/>
            <a:ext cx="5583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solidFill>
                  <a:schemeClr val="bg1"/>
                </a:solidFill>
                <a:latin typeface="Calibri" pitchFamily="34" charset="0"/>
              </a:rPr>
              <a:t>NEMO3 typical </a:t>
            </a:r>
            <a:r>
              <a:rPr lang="fr-FR" sz="4000" b="1">
                <a:solidFill>
                  <a:schemeClr val="bg1"/>
                </a:solidFill>
                <a:latin typeface="Symbol" pitchFamily="18" charset="2"/>
              </a:rPr>
              <a:t>bb</a:t>
            </a:r>
            <a:r>
              <a:rPr lang="fr-FR" sz="4000" b="1">
                <a:solidFill>
                  <a:schemeClr val="bg1"/>
                </a:solidFill>
                <a:latin typeface="Calibri" pitchFamily="34" charset="0"/>
              </a:rPr>
              <a:t> event</a:t>
            </a:r>
          </a:p>
        </p:txBody>
      </p:sp>
      <p:sp>
        <p:nvSpPr>
          <p:cNvPr id="9223" name="Rectangle 34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 </a:t>
            </a:r>
            <a:r>
              <a:rPr lang="fr-FR" sz="3600" b="1">
                <a:solidFill>
                  <a:schemeClr val="bg1"/>
                </a:solidFill>
                <a:latin typeface="Symbol" pitchFamily="18" charset="2"/>
              </a:rPr>
              <a:t>bb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 typical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r-F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64" name="Text Box 56"/>
          <p:cNvSpPr txBox="1">
            <a:spLocks noChangeArrowheads="1"/>
          </p:cNvSpPr>
          <p:nvPr/>
        </p:nvSpPr>
        <p:spPr bwMode="auto">
          <a:xfrm>
            <a:off x="214282" y="142852"/>
            <a:ext cx="8915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NEMO-3 </a:t>
            </a:r>
            <a:r>
              <a:rPr lang="fr-FR" sz="2800" b="1" dirty="0" err="1">
                <a:solidFill>
                  <a:schemeClr val="bg1"/>
                </a:solidFill>
              </a:rPr>
              <a:t>can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measure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each</a:t>
            </a:r>
            <a:r>
              <a:rPr lang="fr-FR" sz="2800" b="1" dirty="0">
                <a:solidFill>
                  <a:schemeClr val="bg1"/>
                </a:solidFill>
              </a:rPr>
              <a:t> component of </a:t>
            </a:r>
            <a:r>
              <a:rPr lang="fr-FR" sz="2800" b="1" dirty="0" smtClean="0">
                <a:solidFill>
                  <a:schemeClr val="bg1"/>
                </a:solidFill>
              </a:rPr>
              <a:t>the background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163513" y="3424238"/>
            <a:ext cx="4729162" cy="8667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1600" b="1" baseline="30000">
                <a:solidFill>
                  <a:srgbClr val="FF0000"/>
                </a:solidFill>
              </a:rPr>
              <a:t>208</a:t>
            </a:r>
            <a:r>
              <a:rPr lang="en-US" sz="1600" b="1">
                <a:solidFill>
                  <a:srgbClr val="FF0000"/>
                </a:solidFill>
              </a:rPr>
              <a:t>Tl impurities inside the foils ~ 60 </a:t>
            </a:r>
            <a:r>
              <a:rPr lang="en-US" sz="1600" b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b="1">
                <a:solidFill>
                  <a:srgbClr val="FF0000"/>
                </a:solidFill>
              </a:rPr>
              <a:t>Bq/kg</a:t>
            </a:r>
          </a:p>
          <a:p>
            <a:pPr>
              <a:lnSpc>
                <a:spcPct val="120000"/>
              </a:lnSpc>
            </a:pPr>
            <a:r>
              <a:rPr lang="fr-FR" sz="1400" b="1"/>
              <a:t>Measured with (e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,2</a:t>
            </a:r>
            <a:r>
              <a:rPr lang="fr-FR" sz="1400" b="1">
                <a:latin typeface="Symbol" pitchFamily="18" charset="2"/>
              </a:rPr>
              <a:t>g)</a:t>
            </a:r>
            <a:r>
              <a:rPr lang="fr-FR" sz="1400" b="1"/>
              <a:t>, (e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,3</a:t>
            </a:r>
            <a:r>
              <a:rPr lang="fr-FR" sz="1400" b="1">
                <a:latin typeface="Symbol" pitchFamily="18" charset="2"/>
              </a:rPr>
              <a:t>g)</a:t>
            </a:r>
            <a:r>
              <a:rPr lang="fr-FR" sz="1400" b="1"/>
              <a:t>  events coming from the foil</a:t>
            </a:r>
          </a:p>
          <a:p>
            <a:r>
              <a:rPr lang="fr-FR" sz="1400">
                <a:solidFill>
                  <a:schemeClr val="accent2"/>
                </a:solidFill>
              </a:rPr>
              <a:t>~ 0.06 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bb0n</a:t>
            </a:r>
            <a:r>
              <a:rPr lang="fr-FR" sz="1400">
                <a:solidFill>
                  <a:schemeClr val="accent2"/>
                </a:solidFill>
              </a:rPr>
              <a:t>-like events year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kg 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with 2.8&lt;E</a:t>
            </a:r>
            <a:r>
              <a:rPr lang="fr-FR" sz="1400" baseline="-25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fr-FR" sz="1400">
                <a:solidFill>
                  <a:schemeClr val="accent2"/>
                </a:solidFill>
              </a:rPr>
              <a:t> E</a:t>
            </a:r>
            <a:r>
              <a:rPr lang="fr-FR" sz="1400" baseline="-25000">
                <a:solidFill>
                  <a:schemeClr val="accent2"/>
                </a:solidFill>
              </a:rPr>
              <a:t>2</a:t>
            </a:r>
            <a:r>
              <a:rPr lang="fr-FR" sz="1400">
                <a:solidFill>
                  <a:schemeClr val="accent2"/>
                </a:solidFill>
              </a:rPr>
              <a:t>&lt;3.2 MeV </a:t>
            </a:r>
            <a:endParaRPr lang="fr-FR" sz="1400" b="1"/>
          </a:p>
        </p:txBody>
      </p:sp>
      <p:pic>
        <p:nvPicPr>
          <p:cNvPr id="17466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863" y="1400175"/>
            <a:ext cx="3068637" cy="2597150"/>
          </a:xfrm>
          <a:prstGeom prst="rect">
            <a:avLst/>
          </a:prstGeom>
          <a:noFill/>
        </p:spPr>
      </p:pic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101600" y="2170113"/>
            <a:ext cx="4735513" cy="8667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FF0000"/>
                </a:solidFill>
              </a:rPr>
              <a:t>External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600" b="1">
                <a:solidFill>
                  <a:srgbClr val="FF0000"/>
                </a:solidFill>
              </a:rPr>
              <a:t>Neutrons and High Energy gamma</a:t>
            </a:r>
          </a:p>
          <a:p>
            <a:pPr eaLnBrk="0" hangingPunct="0">
              <a:lnSpc>
                <a:spcPct val="120000"/>
              </a:lnSpc>
            </a:pPr>
            <a:r>
              <a:rPr lang="fr-FR" sz="1400" b="1"/>
              <a:t>Measured with (e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,e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)</a:t>
            </a:r>
            <a:r>
              <a:rPr lang="fr-FR" sz="1400" b="1" baseline="-25000"/>
              <a:t>int</a:t>
            </a:r>
            <a:r>
              <a:rPr lang="fr-FR" sz="1400" b="1"/>
              <a:t> or (e</a:t>
            </a:r>
            <a:r>
              <a:rPr lang="fr-FR" sz="1400" b="1" baseline="30000"/>
              <a:t>+</a:t>
            </a:r>
            <a:r>
              <a:rPr lang="fr-FR" sz="1400" b="1"/>
              <a:t>,e</a:t>
            </a:r>
            <a:r>
              <a:rPr lang="fr-FR" sz="1400" b="1" baseline="30000"/>
              <a:t>-</a:t>
            </a:r>
            <a:r>
              <a:rPr lang="fr-FR" sz="1400" b="1"/>
              <a:t>) events with E</a:t>
            </a:r>
            <a:r>
              <a:rPr lang="fr-FR" sz="1400" b="1" baseline="-25000"/>
              <a:t>1</a:t>
            </a:r>
            <a:r>
              <a:rPr lang="fr-FR" sz="1400" b="1">
                <a:latin typeface="Symbol" pitchFamily="18" charset="2"/>
              </a:rPr>
              <a:t>+</a:t>
            </a:r>
            <a:r>
              <a:rPr lang="fr-FR" sz="1400" b="1"/>
              <a:t>E</a:t>
            </a:r>
            <a:r>
              <a:rPr lang="fr-FR" sz="1400" b="1" baseline="-25000"/>
              <a:t>2</a:t>
            </a:r>
            <a:r>
              <a:rPr lang="fr-FR" sz="1400" b="1"/>
              <a:t> </a:t>
            </a:r>
            <a:r>
              <a:rPr lang="fr-FR" sz="1400" b="1">
                <a:latin typeface="Symbol" pitchFamily="18" charset="2"/>
              </a:rPr>
              <a:t>&gt;</a:t>
            </a:r>
            <a:r>
              <a:rPr lang="fr-FR" sz="1400" b="1"/>
              <a:t> 4 MeV</a:t>
            </a:r>
          </a:p>
          <a:p>
            <a:r>
              <a:rPr lang="fr-FR" sz="1400">
                <a:solidFill>
                  <a:schemeClr val="accent2"/>
                </a:solidFill>
                <a:sym typeface="Symbol" pitchFamily="18" charset="2"/>
              </a:rPr>
              <a:t></a:t>
            </a:r>
            <a:r>
              <a:rPr lang="fr-FR" sz="1400">
                <a:solidFill>
                  <a:schemeClr val="accent2"/>
                </a:solidFill>
              </a:rPr>
              <a:t> 0.02 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bb0n</a:t>
            </a:r>
            <a:r>
              <a:rPr lang="fr-FR" sz="1400">
                <a:solidFill>
                  <a:schemeClr val="accent2"/>
                </a:solidFill>
              </a:rPr>
              <a:t>-like events year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kg 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with 2.8&lt;E</a:t>
            </a:r>
            <a:r>
              <a:rPr lang="fr-FR" sz="1400" baseline="-25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fr-FR" sz="1400">
                <a:solidFill>
                  <a:schemeClr val="accent2"/>
                </a:solidFill>
              </a:rPr>
              <a:t> E</a:t>
            </a:r>
            <a:r>
              <a:rPr lang="fr-FR" sz="1400" baseline="-25000">
                <a:solidFill>
                  <a:schemeClr val="accent2"/>
                </a:solidFill>
              </a:rPr>
              <a:t>2</a:t>
            </a:r>
            <a:r>
              <a:rPr lang="fr-FR" sz="1400">
                <a:solidFill>
                  <a:schemeClr val="accent2"/>
                </a:solidFill>
              </a:rPr>
              <a:t>&lt;3.2 MeV </a:t>
            </a:r>
            <a:endParaRPr lang="fr-FR" sz="1400" b="1"/>
          </a:p>
        </p:txBody>
      </p:sp>
      <p:pic>
        <p:nvPicPr>
          <p:cNvPr id="17469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6413" y="1403350"/>
            <a:ext cx="3116262" cy="2649538"/>
          </a:xfrm>
          <a:prstGeom prst="rect">
            <a:avLst/>
          </a:prstGeom>
          <a:noFill/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93675" y="935038"/>
            <a:ext cx="4672013" cy="90963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FF0000"/>
                </a:solidFill>
              </a:rPr>
              <a:t>External Background </a:t>
            </a:r>
            <a:r>
              <a:rPr lang="en-US" sz="1600" b="1" baseline="30000">
                <a:solidFill>
                  <a:srgbClr val="FF0000"/>
                </a:solidFill>
              </a:rPr>
              <a:t>208</a:t>
            </a:r>
            <a:r>
              <a:rPr lang="en-US" sz="1600" b="1">
                <a:solidFill>
                  <a:srgbClr val="FF0000"/>
                </a:solidFill>
              </a:rPr>
              <a:t>Tl (PMTs)</a:t>
            </a:r>
            <a:r>
              <a:rPr lang="en-US" sz="1400" b="1">
                <a:solidFill>
                  <a:srgbClr val="FF0000"/>
                </a:solidFill>
              </a:rPr>
              <a:t> </a:t>
            </a:r>
          </a:p>
          <a:p>
            <a:pPr eaLnBrk="0" hangingPunct="0">
              <a:lnSpc>
                <a:spcPct val="120000"/>
              </a:lnSpc>
            </a:pPr>
            <a:r>
              <a:rPr lang="fr-FR" sz="1400" b="1"/>
              <a:t>Measured with (e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, </a:t>
            </a:r>
            <a:r>
              <a:rPr lang="fr-FR" sz="1400" b="1">
                <a:latin typeface="Symbol" pitchFamily="18" charset="2"/>
              </a:rPr>
              <a:t>g</a:t>
            </a:r>
            <a:r>
              <a:rPr lang="fr-FR" sz="1400" b="1"/>
              <a:t>) external events</a:t>
            </a:r>
          </a:p>
          <a:p>
            <a:pPr eaLnBrk="0" hangingPunct="0">
              <a:lnSpc>
                <a:spcPct val="120000"/>
              </a:lnSpc>
            </a:pPr>
            <a:r>
              <a:rPr lang="fr-FR" sz="1400">
                <a:solidFill>
                  <a:schemeClr val="accent2"/>
                </a:solidFill>
              </a:rPr>
              <a:t>~ 10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3</a:t>
            </a:r>
            <a:r>
              <a:rPr lang="fr-FR" sz="1400">
                <a:solidFill>
                  <a:schemeClr val="accent2"/>
                </a:solidFill>
              </a:rPr>
              <a:t> 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bb0n</a:t>
            </a:r>
            <a:r>
              <a:rPr lang="fr-FR" sz="1400">
                <a:solidFill>
                  <a:schemeClr val="accent2"/>
                </a:solidFill>
              </a:rPr>
              <a:t>-like events year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kg 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with 2.8&lt;E</a:t>
            </a:r>
            <a:r>
              <a:rPr lang="fr-FR" sz="1400" baseline="-25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fr-FR" sz="1400">
                <a:solidFill>
                  <a:schemeClr val="accent2"/>
                </a:solidFill>
              </a:rPr>
              <a:t> E</a:t>
            </a:r>
            <a:r>
              <a:rPr lang="fr-FR" sz="1400" baseline="-25000">
                <a:solidFill>
                  <a:schemeClr val="accent2"/>
                </a:solidFill>
              </a:rPr>
              <a:t>2</a:t>
            </a:r>
            <a:r>
              <a:rPr lang="fr-FR" sz="1400">
                <a:solidFill>
                  <a:schemeClr val="accent2"/>
                </a:solidFill>
              </a:rPr>
              <a:t>&lt;3.2 MeV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193675" y="5856288"/>
            <a:ext cx="5308600" cy="67945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1800" b="1" baseline="30000">
                <a:solidFill>
                  <a:srgbClr val="FF0000"/>
                </a:solidFill>
              </a:rPr>
              <a:t>100</a:t>
            </a:r>
            <a:r>
              <a:rPr lang="en-US" sz="1800" b="1">
                <a:solidFill>
                  <a:srgbClr val="FF0000"/>
                </a:solidFill>
              </a:rPr>
              <a:t>Mo </a:t>
            </a:r>
            <a:r>
              <a:rPr lang="en-US" sz="1800" b="1">
                <a:solidFill>
                  <a:srgbClr val="FF0000"/>
                </a:solidFill>
                <a:latin typeface="Symbol" pitchFamily="18" charset="2"/>
              </a:rPr>
              <a:t>bb2n</a:t>
            </a:r>
            <a:r>
              <a:rPr lang="en-US" sz="1800" b="1">
                <a:solidFill>
                  <a:srgbClr val="FF0000"/>
                </a:solidFill>
              </a:rPr>
              <a:t> decay </a:t>
            </a:r>
            <a:r>
              <a:rPr lang="en-US" sz="1400">
                <a:solidFill>
                  <a:srgbClr val="FF0000"/>
                </a:solidFill>
              </a:rPr>
              <a:t>    </a:t>
            </a:r>
            <a:r>
              <a:rPr lang="en-US" sz="1400"/>
              <a:t>T</a:t>
            </a:r>
            <a:r>
              <a:rPr lang="en-US" sz="1400" baseline="-25000"/>
              <a:t>1/2</a:t>
            </a:r>
            <a:r>
              <a:rPr lang="en-US" sz="1400"/>
              <a:t> = 7.14 10</a:t>
            </a:r>
            <a:r>
              <a:rPr lang="en-US" sz="1400" baseline="30000"/>
              <a:t>18</a:t>
            </a:r>
            <a:r>
              <a:rPr lang="en-US" sz="1400"/>
              <a:t> y</a:t>
            </a:r>
          </a:p>
          <a:p>
            <a:r>
              <a:rPr lang="fr-FR" sz="1600">
                <a:solidFill>
                  <a:schemeClr val="accent2"/>
                </a:solidFill>
              </a:rPr>
              <a:t>~  0.3  </a:t>
            </a:r>
            <a:r>
              <a:rPr lang="fr-FR" sz="1600">
                <a:solidFill>
                  <a:schemeClr val="accent2"/>
                </a:solidFill>
                <a:latin typeface="Symbol" pitchFamily="18" charset="2"/>
              </a:rPr>
              <a:t>bb0n</a:t>
            </a:r>
            <a:r>
              <a:rPr lang="fr-FR" sz="1600">
                <a:solidFill>
                  <a:schemeClr val="accent2"/>
                </a:solidFill>
              </a:rPr>
              <a:t>-like events year</a:t>
            </a:r>
            <a:r>
              <a:rPr lang="fr-FR" sz="16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600" baseline="30000">
                <a:solidFill>
                  <a:schemeClr val="accent2"/>
                </a:solidFill>
              </a:rPr>
              <a:t>1</a:t>
            </a:r>
            <a:r>
              <a:rPr lang="fr-FR" sz="1600">
                <a:solidFill>
                  <a:schemeClr val="accent2"/>
                </a:solidFill>
              </a:rPr>
              <a:t> kg </a:t>
            </a:r>
            <a:r>
              <a:rPr lang="fr-FR" sz="16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600" baseline="30000">
                <a:solidFill>
                  <a:schemeClr val="accent2"/>
                </a:solidFill>
              </a:rPr>
              <a:t>1</a:t>
            </a:r>
            <a:r>
              <a:rPr lang="fr-FR" sz="1600">
                <a:solidFill>
                  <a:schemeClr val="accent2"/>
                </a:solidFill>
              </a:rPr>
              <a:t> with 2.8&lt;E</a:t>
            </a:r>
            <a:r>
              <a:rPr lang="fr-FR" sz="1600" baseline="-25000">
                <a:solidFill>
                  <a:schemeClr val="accent2"/>
                </a:solidFill>
              </a:rPr>
              <a:t>1</a:t>
            </a:r>
            <a:r>
              <a:rPr lang="fr-FR" sz="1600">
                <a:solidFill>
                  <a:schemeClr val="accent2"/>
                </a:solidFill>
              </a:rPr>
              <a:t>+E</a:t>
            </a:r>
            <a:r>
              <a:rPr lang="fr-FR" sz="1600" baseline="-25000">
                <a:solidFill>
                  <a:schemeClr val="accent2"/>
                </a:solidFill>
              </a:rPr>
              <a:t>2</a:t>
            </a:r>
            <a:r>
              <a:rPr lang="fr-FR" sz="1600">
                <a:solidFill>
                  <a:schemeClr val="accent2"/>
                </a:solidFill>
              </a:rPr>
              <a:t>&lt;3.2 MeV</a:t>
            </a:r>
            <a:endParaRPr lang="fr-FR" sz="1400"/>
          </a:p>
        </p:txBody>
      </p:sp>
      <p:pic>
        <p:nvPicPr>
          <p:cNvPr id="17482" name="Picture 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475" y="1376363"/>
            <a:ext cx="3143250" cy="2649537"/>
          </a:xfrm>
          <a:prstGeom prst="rect">
            <a:avLst/>
          </a:prstGeom>
          <a:noFill/>
        </p:spPr>
      </p:pic>
      <p:pic>
        <p:nvPicPr>
          <p:cNvPr id="17489" name="Picture 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4625" y="1400175"/>
            <a:ext cx="3505200" cy="2697163"/>
          </a:xfrm>
          <a:prstGeom prst="rect">
            <a:avLst/>
          </a:prstGeom>
          <a:noFill/>
        </p:spPr>
      </p:pic>
      <p:sp>
        <p:nvSpPr>
          <p:cNvPr id="17487" name="Text Box 79"/>
          <p:cNvSpPr txBox="1">
            <a:spLocks noChangeArrowheads="1"/>
          </p:cNvSpPr>
          <p:nvPr/>
        </p:nvSpPr>
        <p:spPr bwMode="auto">
          <a:xfrm>
            <a:off x="193675" y="4556125"/>
            <a:ext cx="7935913" cy="1119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1600" b="1" baseline="30000">
                <a:solidFill>
                  <a:srgbClr val="FF0000"/>
                </a:solidFill>
              </a:rPr>
              <a:t>214</a:t>
            </a:r>
            <a:r>
              <a:rPr lang="en-US" sz="1600" b="1">
                <a:solidFill>
                  <a:srgbClr val="FF0000"/>
                </a:solidFill>
              </a:rPr>
              <a:t>Bi impurities inside the foils</a:t>
            </a:r>
          </a:p>
          <a:p>
            <a:pPr>
              <a:lnSpc>
                <a:spcPct val="120000"/>
              </a:lnSpc>
            </a:pPr>
            <a:r>
              <a:rPr lang="fr-FR" sz="1400" b="1"/>
              <a:t>Measured with (e</a:t>
            </a:r>
            <a:r>
              <a:rPr lang="fr-FR" sz="1400" b="1" baseline="30000">
                <a:latin typeface="Symbol" pitchFamily="18" charset="2"/>
              </a:rPr>
              <a:t>-</a:t>
            </a:r>
            <a:r>
              <a:rPr lang="fr-FR" sz="1400" b="1"/>
              <a:t>,</a:t>
            </a:r>
            <a:r>
              <a:rPr lang="fr-FR" sz="1400" b="1">
                <a:latin typeface="Symbol" pitchFamily="18" charset="2"/>
              </a:rPr>
              <a:t>g,a)</a:t>
            </a:r>
            <a:r>
              <a:rPr lang="fr-FR" sz="1400" b="1"/>
              <a:t> events coming from the foil, </a:t>
            </a:r>
            <a:r>
              <a:rPr lang="fr-FR" sz="1400" b="1">
                <a:solidFill>
                  <a:srgbClr val="009900"/>
                </a:solidFill>
              </a:rPr>
              <a:t>dominated by radon in first period</a:t>
            </a:r>
          </a:p>
          <a:p>
            <a:pPr>
              <a:lnSpc>
                <a:spcPct val="120000"/>
              </a:lnSpc>
            </a:pPr>
            <a:r>
              <a:rPr lang="fr-FR" sz="1400" b="1">
                <a:solidFill>
                  <a:srgbClr val="800080"/>
                </a:solidFill>
              </a:rPr>
              <a:t>Radon supressed since December 2004, measument in progress.</a:t>
            </a:r>
            <a:r>
              <a:rPr lang="fr-FR" sz="1400" b="1"/>
              <a:t> </a:t>
            </a:r>
            <a:r>
              <a:rPr lang="fr-FR" sz="1400" b="1">
                <a:solidFill>
                  <a:srgbClr val="FF6600"/>
                </a:solidFill>
              </a:rPr>
              <a:t>Limits from Ge: A(</a:t>
            </a:r>
            <a:r>
              <a:rPr lang="fr-FR" sz="1400" b="1" baseline="30000">
                <a:solidFill>
                  <a:srgbClr val="FF6600"/>
                </a:solidFill>
              </a:rPr>
              <a:t>214</a:t>
            </a:r>
            <a:r>
              <a:rPr lang="fr-FR" sz="1400" b="1">
                <a:solidFill>
                  <a:srgbClr val="FF6600"/>
                </a:solidFill>
              </a:rPr>
              <a:t>Bi)&lt; 400 </a:t>
            </a:r>
            <a:r>
              <a:rPr lang="fr-FR" sz="1400" b="1">
                <a:solidFill>
                  <a:srgbClr val="FF6600"/>
                </a:solidFill>
                <a:latin typeface="Symbol" pitchFamily="18" charset="2"/>
              </a:rPr>
              <a:t>m</a:t>
            </a:r>
            <a:r>
              <a:rPr lang="fr-FR" sz="1400" b="1">
                <a:solidFill>
                  <a:srgbClr val="FF6600"/>
                </a:solidFill>
              </a:rPr>
              <a:t>Bq/kg</a:t>
            </a:r>
          </a:p>
          <a:p>
            <a:r>
              <a:rPr lang="fr-FR" sz="1400">
                <a:solidFill>
                  <a:schemeClr val="accent2"/>
                </a:solidFill>
              </a:rPr>
              <a:t>&lt; 0.1 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bb0n</a:t>
            </a:r>
            <a:r>
              <a:rPr lang="fr-FR" sz="1400">
                <a:solidFill>
                  <a:schemeClr val="accent2"/>
                </a:solidFill>
              </a:rPr>
              <a:t>-like events year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kg </a:t>
            </a:r>
            <a:r>
              <a:rPr lang="fr-FR" sz="1400" baseline="3000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fr-FR" sz="1400" baseline="30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</a:rPr>
              <a:t> with 2.8&lt;E</a:t>
            </a:r>
            <a:r>
              <a:rPr lang="fr-FR" sz="1400" baseline="-25000">
                <a:solidFill>
                  <a:schemeClr val="accent2"/>
                </a:solidFill>
              </a:rPr>
              <a:t>1</a:t>
            </a:r>
            <a:r>
              <a:rPr lang="fr-FR" sz="1400">
                <a:solidFill>
                  <a:schemeClr val="accent2"/>
                </a:solidFill>
                <a:latin typeface="Symbol" pitchFamily="18" charset="2"/>
              </a:rPr>
              <a:t>+</a:t>
            </a:r>
            <a:r>
              <a:rPr lang="fr-FR" sz="1400">
                <a:solidFill>
                  <a:schemeClr val="accent2"/>
                </a:solidFill>
              </a:rPr>
              <a:t> E</a:t>
            </a:r>
            <a:r>
              <a:rPr lang="fr-FR" sz="1400" baseline="-25000">
                <a:solidFill>
                  <a:schemeClr val="accent2"/>
                </a:solidFill>
              </a:rPr>
              <a:t>2</a:t>
            </a:r>
            <a:r>
              <a:rPr lang="fr-FR" sz="1400">
                <a:solidFill>
                  <a:schemeClr val="accent2"/>
                </a:solidFill>
              </a:rPr>
              <a:t>&lt;3.2 MeV</a:t>
            </a:r>
          </a:p>
        </p:txBody>
      </p:sp>
      <p:sp>
        <p:nvSpPr>
          <p:cNvPr id="17490" name="Line 82"/>
          <p:cNvSpPr>
            <a:spLocks noChangeShapeType="1"/>
          </p:cNvSpPr>
          <p:nvPr/>
        </p:nvSpPr>
        <p:spPr bwMode="auto">
          <a:xfrm>
            <a:off x="8124825" y="4737100"/>
            <a:ext cx="0" cy="11191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5359400" y="1168400"/>
            <a:ext cx="3425825" cy="2957513"/>
            <a:chOff x="3262" y="736"/>
            <a:chExt cx="2158" cy="1863"/>
          </a:xfrm>
        </p:grpSpPr>
        <p:sp>
          <p:nvSpPr>
            <p:cNvPr id="17492" name="Rectangle 84"/>
            <p:cNvSpPr>
              <a:spLocks noChangeArrowheads="1"/>
            </p:cNvSpPr>
            <p:nvPr/>
          </p:nvSpPr>
          <p:spPr bwMode="auto">
            <a:xfrm>
              <a:off x="5340" y="1482"/>
              <a:ext cx="80" cy="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7491" name="Picture 83" descr="Y:\windows\personal\cs2004\pictures\1e1g_run3772_evt44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2" y="736"/>
              <a:ext cx="2090" cy="1863"/>
            </a:xfrm>
            <a:prstGeom prst="rect">
              <a:avLst/>
            </a:prstGeom>
            <a:noFill/>
          </p:spPr>
        </p:pic>
        <p:sp>
          <p:nvSpPr>
            <p:cNvPr id="17493" name="Rectangle 85"/>
            <p:cNvSpPr>
              <a:spLocks noChangeArrowheads="1"/>
            </p:cNvSpPr>
            <p:nvPr/>
          </p:nvSpPr>
          <p:spPr bwMode="auto">
            <a:xfrm>
              <a:off x="5340" y="1872"/>
              <a:ext cx="80" cy="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5" grpId="0" animBg="1" autoUpdateAnimBg="0"/>
      <p:bldP spid="17454" grpId="0" animBg="1" autoUpdateAnimBg="0"/>
      <p:bldP spid="17416" grpId="0" animBg="1" autoUpdateAnimBg="0"/>
      <p:bldP spid="17449" grpId="0" animBg="1" autoUpdateAnimBg="0"/>
      <p:bldP spid="17487" grpId="0" animBg="1" autoUpdateAnimBg="0"/>
      <p:bldP spid="174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648200" y="1054100"/>
            <a:ext cx="4495800" cy="434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066800"/>
            <a:ext cx="4343400" cy="434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2292" name="Picture 4" descr="mo_angle_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775" y="1397000"/>
            <a:ext cx="4452938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mo_e2_c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9850"/>
            <a:ext cx="4321175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49963" y="1198563"/>
            <a:ext cx="2432050" cy="3968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CC0000"/>
                </a:solidFill>
                <a:latin typeface="Calibri" pitchFamily="34" charset="0"/>
              </a:rPr>
              <a:t>Angular distribution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404100" y="1565275"/>
            <a:ext cx="1544638" cy="895350"/>
          </a:xfrm>
          <a:prstGeom prst="rect">
            <a:avLst/>
          </a:prstGeom>
          <a:solidFill>
            <a:srgbClr val="FFFFCC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300" b="1">
                <a:latin typeface="Calibri" pitchFamily="34" charset="0"/>
              </a:rPr>
              <a:t>219 000  events</a:t>
            </a:r>
          </a:p>
          <a:p>
            <a:pPr algn="r"/>
            <a:r>
              <a:rPr lang="fr-FR" sz="1300" b="1">
                <a:latin typeface="Calibri" pitchFamily="34" charset="0"/>
              </a:rPr>
              <a:t>6914 g</a:t>
            </a:r>
          </a:p>
          <a:p>
            <a:pPr algn="r"/>
            <a:r>
              <a:rPr lang="fr-FR" sz="1300" b="1">
                <a:latin typeface="Calibri" pitchFamily="34" charset="0"/>
              </a:rPr>
              <a:t>389 days</a:t>
            </a:r>
          </a:p>
          <a:p>
            <a:pPr algn="r"/>
            <a:r>
              <a:rPr lang="fr-FR" sz="1300" b="1">
                <a:latin typeface="Calibri" pitchFamily="34" charset="0"/>
              </a:rPr>
              <a:t>S/B = 40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67413" y="1631950"/>
            <a:ext cx="877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rgbClr val="CC0099"/>
                </a:solidFill>
                <a:latin typeface="Calibri" pitchFamily="34" charset="0"/>
              </a:rPr>
              <a:t>NEMO-3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5783263" y="1931988"/>
            <a:ext cx="912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30000">
                <a:solidFill>
                  <a:srgbClr val="FF0000"/>
                </a:solidFill>
                <a:latin typeface="Calibri" pitchFamily="34" charset="0"/>
              </a:rPr>
              <a:t>100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Mo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1131888" y="1227138"/>
            <a:ext cx="2416175" cy="252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031875" y="1141413"/>
            <a:ext cx="2566988" cy="396875"/>
          </a:xfrm>
          <a:prstGeom prst="rect">
            <a:avLst/>
          </a:prstGeom>
          <a:solidFill>
            <a:schemeClr val="bg1">
              <a:alpha val="4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CC0000"/>
                </a:solidFill>
                <a:latin typeface="Calibri" pitchFamily="34" charset="0"/>
              </a:rPr>
              <a:t>Energy sum spectrum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586038" y="1501775"/>
            <a:ext cx="1474787" cy="895350"/>
          </a:xfrm>
          <a:prstGeom prst="rect">
            <a:avLst/>
          </a:prstGeom>
          <a:solidFill>
            <a:srgbClr val="FFFFCC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300" b="1">
                <a:latin typeface="Calibri" pitchFamily="34" charset="0"/>
              </a:rPr>
              <a:t>219 000  events</a:t>
            </a:r>
          </a:p>
          <a:p>
            <a:pPr algn="r"/>
            <a:r>
              <a:rPr lang="fr-FR" sz="1300" b="1">
                <a:latin typeface="Calibri" pitchFamily="34" charset="0"/>
              </a:rPr>
              <a:t>6914 g</a:t>
            </a:r>
          </a:p>
          <a:p>
            <a:pPr algn="r"/>
            <a:r>
              <a:rPr lang="fr-FR" sz="1300" b="1">
                <a:latin typeface="Calibri" pitchFamily="34" charset="0"/>
              </a:rPr>
              <a:t>389 days</a:t>
            </a:r>
          </a:p>
          <a:p>
            <a:pPr algn="r"/>
            <a:r>
              <a:rPr lang="fr-FR" sz="1300" b="1">
                <a:latin typeface="Calibri" pitchFamily="34" charset="0"/>
              </a:rPr>
              <a:t>S/B = 40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189038" y="1563688"/>
            <a:ext cx="877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rgbClr val="CC0099"/>
                </a:solidFill>
                <a:latin typeface="Calibri" pitchFamily="34" charset="0"/>
              </a:rPr>
              <a:t>NEMO-3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022350" y="1868488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30000">
                <a:solidFill>
                  <a:srgbClr val="FF0000"/>
                </a:solidFill>
                <a:latin typeface="Calibri" pitchFamily="34" charset="0"/>
              </a:rPr>
              <a:t>100</a:t>
            </a:r>
            <a:r>
              <a:rPr lang="fr-FR">
                <a:solidFill>
                  <a:srgbClr val="FF0000"/>
                </a:solidFill>
                <a:latin typeface="Calibri" pitchFamily="34" charset="0"/>
              </a:rPr>
              <a:t>Mo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52738" y="3429000"/>
            <a:ext cx="1295400" cy="409575"/>
            <a:chOff x="2031" y="2252"/>
            <a:chExt cx="816" cy="258"/>
          </a:xfrm>
        </p:grpSpPr>
        <p:sp>
          <p:nvSpPr>
            <p:cNvPr id="12327" name="Text Box 16"/>
            <p:cNvSpPr txBox="1">
              <a:spLocks noChangeArrowheads="1"/>
            </p:cNvSpPr>
            <p:nvPr/>
          </p:nvSpPr>
          <p:spPr bwMode="auto">
            <a:xfrm>
              <a:off x="2156" y="2252"/>
              <a:ext cx="69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ru-RU" sz="1300" b="1">
                  <a:solidFill>
                    <a:srgbClr val="FF0000"/>
                  </a:solidFill>
                  <a:latin typeface="Calibri" pitchFamily="34" charset="0"/>
                </a:rPr>
                <a:t>Background </a:t>
              </a:r>
              <a:endParaRPr lang="fr-FR" sz="1300" b="1">
                <a:solidFill>
                  <a:srgbClr val="FF0000"/>
                </a:solidFill>
                <a:latin typeface="Calibri" pitchFamily="34" charset="0"/>
              </a:endParaRPr>
            </a:p>
            <a:p>
              <a:pPr eaLnBrk="0" hangingPunct="0">
                <a:lnSpc>
                  <a:spcPct val="80000"/>
                </a:lnSpc>
              </a:pPr>
              <a:r>
                <a:rPr lang="ru-RU" sz="1300" b="1">
                  <a:solidFill>
                    <a:srgbClr val="FF0000"/>
                  </a:solidFill>
                  <a:latin typeface="Calibri" pitchFamily="34" charset="0"/>
                </a:rPr>
                <a:t>subtracted</a:t>
              </a:r>
            </a:p>
          </p:txBody>
        </p:sp>
        <p:sp>
          <p:nvSpPr>
            <p:cNvPr id="12328" name="Rectangle 17" descr="Petits carreaux"/>
            <p:cNvSpPr>
              <a:spLocks noChangeArrowheads="1"/>
            </p:cNvSpPr>
            <p:nvPr/>
          </p:nvSpPr>
          <p:spPr bwMode="auto">
            <a:xfrm>
              <a:off x="2031" y="2303"/>
              <a:ext cx="124" cy="120"/>
            </a:xfrm>
            <a:prstGeom prst="rect">
              <a:avLst/>
            </a:prstGeom>
            <a:pattFill prst="smGrid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3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757488" y="2820988"/>
            <a:ext cx="663575" cy="290512"/>
            <a:chOff x="2031" y="1911"/>
            <a:chExt cx="418" cy="183"/>
          </a:xfrm>
        </p:grpSpPr>
        <p:sp>
          <p:nvSpPr>
            <p:cNvPr id="12325" name="Text Box 19"/>
            <p:cNvSpPr txBox="1">
              <a:spLocks noChangeArrowheads="1"/>
            </p:cNvSpPr>
            <p:nvPr/>
          </p:nvSpPr>
          <p:spPr bwMode="auto">
            <a:xfrm>
              <a:off x="2031" y="1911"/>
              <a:ext cx="418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</a:rPr>
                <a:t>  </a:t>
              </a:r>
              <a:r>
                <a:rPr lang="fr-FR" sz="1300" b="1">
                  <a:latin typeface="Calibri" pitchFamily="34" charset="0"/>
                </a:rPr>
                <a:t>Data</a:t>
              </a:r>
            </a:p>
          </p:txBody>
        </p:sp>
        <p:sp>
          <p:nvSpPr>
            <p:cNvPr id="12326" name="Oval 20"/>
            <p:cNvSpPr>
              <a:spLocks noChangeArrowheads="1"/>
            </p:cNvSpPr>
            <p:nvPr/>
          </p:nvSpPr>
          <p:spPr bwMode="auto">
            <a:xfrm>
              <a:off x="2088" y="19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852738" y="3081338"/>
            <a:ext cx="1250950" cy="409575"/>
            <a:chOff x="1965" y="1991"/>
            <a:chExt cx="788" cy="258"/>
          </a:xfrm>
        </p:grpSpPr>
        <p:sp>
          <p:nvSpPr>
            <p:cNvPr id="12323" name="Text Box 22"/>
            <p:cNvSpPr txBox="1">
              <a:spLocks noChangeArrowheads="1"/>
            </p:cNvSpPr>
            <p:nvPr/>
          </p:nvSpPr>
          <p:spPr bwMode="auto">
            <a:xfrm>
              <a:off x="2068" y="1991"/>
              <a:ext cx="685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22 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Monte Carlo</a:t>
              </a:r>
              <a:endParaRPr lang="fr-FR" sz="1300" b="1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2324" name="Line 23"/>
            <p:cNvSpPr>
              <a:spLocks noChangeShapeType="1"/>
            </p:cNvSpPr>
            <p:nvPr/>
          </p:nvSpPr>
          <p:spPr bwMode="auto">
            <a:xfrm>
              <a:off x="1965" y="2063"/>
              <a:ext cx="1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7113588" y="2592388"/>
            <a:ext cx="663575" cy="290512"/>
            <a:chOff x="2031" y="1911"/>
            <a:chExt cx="418" cy="183"/>
          </a:xfrm>
        </p:grpSpPr>
        <p:sp>
          <p:nvSpPr>
            <p:cNvPr id="12321" name="Text Box 25"/>
            <p:cNvSpPr txBox="1">
              <a:spLocks noChangeArrowheads="1"/>
            </p:cNvSpPr>
            <p:nvPr/>
          </p:nvSpPr>
          <p:spPr bwMode="auto">
            <a:xfrm>
              <a:off x="2031" y="1911"/>
              <a:ext cx="418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</a:rPr>
                <a:t>  </a:t>
              </a:r>
              <a:r>
                <a:rPr lang="fr-FR" sz="1300" b="1">
                  <a:latin typeface="Calibri" pitchFamily="34" charset="0"/>
                </a:rPr>
                <a:t>Data</a:t>
              </a:r>
            </a:p>
          </p:txBody>
        </p:sp>
        <p:sp>
          <p:nvSpPr>
            <p:cNvPr id="12322" name="Oval 26"/>
            <p:cNvSpPr>
              <a:spLocks noChangeArrowheads="1"/>
            </p:cNvSpPr>
            <p:nvPr/>
          </p:nvSpPr>
          <p:spPr bwMode="auto">
            <a:xfrm>
              <a:off x="2088" y="19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165975" y="2822575"/>
            <a:ext cx="1250950" cy="409575"/>
            <a:chOff x="1965" y="1991"/>
            <a:chExt cx="788" cy="258"/>
          </a:xfrm>
        </p:grpSpPr>
        <p:sp>
          <p:nvSpPr>
            <p:cNvPr id="12319" name="Text Box 28"/>
            <p:cNvSpPr txBox="1">
              <a:spLocks noChangeArrowheads="1"/>
            </p:cNvSpPr>
            <p:nvPr/>
          </p:nvSpPr>
          <p:spPr bwMode="auto">
            <a:xfrm>
              <a:off x="2068" y="1991"/>
              <a:ext cx="685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22 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fr-FR" sz="1300" b="1">
                  <a:solidFill>
                    <a:schemeClr val="accent2"/>
                  </a:solidFill>
                  <a:latin typeface="Calibri" pitchFamily="34" charset="0"/>
                  <a:sym typeface="Symbol" pitchFamily="18" charset="2"/>
                </a:rPr>
                <a:t>Monte Carlo</a:t>
              </a:r>
              <a:endParaRPr lang="fr-FR" sz="1300" b="1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2320" name="Line 29"/>
            <p:cNvSpPr>
              <a:spLocks noChangeShapeType="1"/>
            </p:cNvSpPr>
            <p:nvPr/>
          </p:nvSpPr>
          <p:spPr bwMode="auto">
            <a:xfrm>
              <a:off x="1965" y="2063"/>
              <a:ext cx="12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26288" y="3181350"/>
            <a:ext cx="1295400" cy="409575"/>
            <a:chOff x="2031" y="2252"/>
            <a:chExt cx="816" cy="258"/>
          </a:xfrm>
        </p:grpSpPr>
        <p:sp>
          <p:nvSpPr>
            <p:cNvPr id="12317" name="Text Box 31"/>
            <p:cNvSpPr txBox="1">
              <a:spLocks noChangeArrowheads="1"/>
            </p:cNvSpPr>
            <p:nvPr/>
          </p:nvSpPr>
          <p:spPr bwMode="auto">
            <a:xfrm>
              <a:off x="2156" y="2252"/>
              <a:ext cx="69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ru-RU" sz="1300" b="1">
                  <a:solidFill>
                    <a:srgbClr val="FF0000"/>
                  </a:solidFill>
                  <a:latin typeface="Calibri" pitchFamily="34" charset="0"/>
                </a:rPr>
                <a:t>Background </a:t>
              </a:r>
              <a:endParaRPr lang="fr-FR" sz="1300" b="1">
                <a:solidFill>
                  <a:srgbClr val="FF0000"/>
                </a:solidFill>
                <a:latin typeface="Calibri" pitchFamily="34" charset="0"/>
              </a:endParaRPr>
            </a:p>
            <a:p>
              <a:pPr eaLnBrk="0" hangingPunct="0">
                <a:lnSpc>
                  <a:spcPct val="80000"/>
                </a:lnSpc>
              </a:pPr>
              <a:r>
                <a:rPr lang="ru-RU" sz="1300" b="1">
                  <a:solidFill>
                    <a:srgbClr val="FF0000"/>
                  </a:solidFill>
                  <a:latin typeface="Calibri" pitchFamily="34" charset="0"/>
                </a:rPr>
                <a:t>subtracted</a:t>
              </a:r>
            </a:p>
          </p:txBody>
        </p:sp>
        <p:sp>
          <p:nvSpPr>
            <p:cNvPr id="12318" name="Rectangle 32" descr="Petits carreaux"/>
            <p:cNvSpPr>
              <a:spLocks noChangeArrowheads="1"/>
            </p:cNvSpPr>
            <p:nvPr/>
          </p:nvSpPr>
          <p:spPr bwMode="auto">
            <a:xfrm>
              <a:off x="2031" y="2303"/>
              <a:ext cx="124" cy="120"/>
            </a:xfrm>
            <a:prstGeom prst="rect">
              <a:avLst/>
            </a:prstGeom>
            <a:pattFill prst="smGrid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3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2895600" y="6324600"/>
            <a:ext cx="3478213" cy="398463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solidFill>
                  <a:srgbClr val="FFFF00"/>
                </a:solidFill>
                <a:latin typeface="+mn-lt"/>
                <a:cs typeface="Times New Roman" pitchFamily="18" charset="0"/>
                <a:sym typeface="Symbol" pitchFamily="18" charset="2"/>
              </a:rPr>
              <a:t>«</a:t>
            </a:r>
            <a:r>
              <a:rPr lang="fr-FR" sz="1600" b="1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bb</a:t>
            </a:r>
            <a:r>
              <a:rPr lang="fr-FR" sz="1600" b="1">
                <a:solidFill>
                  <a:srgbClr val="FFFF00"/>
                </a:solidFill>
                <a:latin typeface="+mn-lt"/>
              </a:rPr>
              <a:t> factory</a:t>
            </a:r>
            <a:r>
              <a:rPr lang="fr-FR" sz="1600" b="1">
                <a:solidFill>
                  <a:srgbClr val="FFFF00"/>
                </a:solidFill>
                <a:latin typeface="+mn-lt"/>
                <a:cs typeface="Times New Roman" pitchFamily="18" charset="0"/>
              </a:rPr>
              <a:t>»</a:t>
            </a:r>
            <a:r>
              <a:rPr lang="fr-FR" sz="1600" b="1">
                <a:solidFill>
                  <a:srgbClr val="FFFF00"/>
                </a:solidFill>
                <a:latin typeface="+mn-lt"/>
              </a:rPr>
              <a:t> </a:t>
            </a:r>
            <a:r>
              <a:rPr lang="fr-FR" sz="1600" b="1">
                <a:solidFill>
                  <a:srgbClr val="FFFF00"/>
                </a:solidFill>
                <a:latin typeface="+mn-lt"/>
                <a:cs typeface="Times New Roman" pitchFamily="18" charset="0"/>
              </a:rPr>
              <a:t>→ </a:t>
            </a:r>
            <a:r>
              <a:rPr lang="fr-FR" sz="1600" b="1">
                <a:solidFill>
                  <a:srgbClr val="FFFF00"/>
                </a:solidFill>
                <a:latin typeface="+mn-lt"/>
              </a:rPr>
              <a:t> tool for precision test</a:t>
            </a:r>
            <a:endParaRPr lang="fr-FR" sz="1200" b="1" i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1752600" y="5500688"/>
            <a:ext cx="5837238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chemeClr val="bg1"/>
                </a:solidFill>
                <a:latin typeface="+mn-lt"/>
              </a:rPr>
              <a:t>T</a:t>
            </a:r>
            <a:r>
              <a:rPr lang="fr-FR" sz="2000" b="1" baseline="-25000">
                <a:solidFill>
                  <a:schemeClr val="bg1"/>
                </a:solidFill>
                <a:latin typeface="+mn-lt"/>
              </a:rPr>
              <a:t>1/2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(</a:t>
            </a:r>
            <a:r>
              <a:rPr lang="fr-FR" sz="2000" b="1">
                <a:solidFill>
                  <a:schemeClr val="bg1"/>
                </a:solidFill>
                <a:latin typeface="Symbol" pitchFamily="18" charset="2"/>
              </a:rPr>
              <a:t>bb2n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) = 7</a:t>
            </a:r>
            <a:r>
              <a:rPr lang="en-GB" sz="2000" b="1">
                <a:solidFill>
                  <a:schemeClr val="bg1"/>
                </a:solidFill>
                <a:latin typeface="+mn-lt"/>
              </a:rPr>
              <a:t>.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11 </a:t>
            </a:r>
            <a:r>
              <a:rPr lang="fr-FR" sz="2000" b="1">
                <a:solidFill>
                  <a:schemeClr val="bg1"/>
                </a:solidFill>
                <a:latin typeface="Symbol" pitchFamily="18" charset="2"/>
              </a:rPr>
              <a:t>±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 0</a:t>
            </a:r>
            <a:r>
              <a:rPr lang="en-GB" sz="2000" b="1">
                <a:solidFill>
                  <a:schemeClr val="bg1"/>
                </a:solidFill>
                <a:latin typeface="+mn-lt"/>
              </a:rPr>
              <a:t>.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02 (stat) </a:t>
            </a:r>
            <a:r>
              <a:rPr lang="fr-FR" sz="2000" b="1">
                <a:solidFill>
                  <a:schemeClr val="bg1"/>
                </a:solidFill>
                <a:latin typeface="Symbol" pitchFamily="18" charset="2"/>
              </a:rPr>
              <a:t>±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 0</a:t>
            </a:r>
            <a:r>
              <a:rPr lang="en-GB" sz="2000" b="1">
                <a:solidFill>
                  <a:schemeClr val="bg1"/>
                </a:solidFill>
                <a:latin typeface="+mn-lt"/>
              </a:rPr>
              <a:t>.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54 (syst) </a:t>
            </a:r>
            <a:r>
              <a:rPr lang="fr-FR" sz="2000" b="1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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 10</a:t>
            </a:r>
            <a:r>
              <a:rPr lang="fr-FR" sz="2000" b="1" baseline="30000">
                <a:solidFill>
                  <a:schemeClr val="bg1"/>
                </a:solidFill>
                <a:latin typeface="+mn-lt"/>
              </a:rPr>
              <a:t>18</a:t>
            </a:r>
            <a:r>
              <a:rPr lang="fr-FR" sz="2000" b="1">
                <a:solidFill>
                  <a:schemeClr val="bg1"/>
                </a:solidFill>
                <a:latin typeface="+mn-lt"/>
              </a:rPr>
              <a:t> yr</a:t>
            </a:r>
          </a:p>
        </p:txBody>
      </p:sp>
      <p:sp>
        <p:nvSpPr>
          <p:cNvPr id="12311" name="Text Box 35"/>
          <p:cNvSpPr txBox="1">
            <a:spLocks noChangeArrowheads="1"/>
          </p:cNvSpPr>
          <p:nvPr/>
        </p:nvSpPr>
        <p:spPr bwMode="auto">
          <a:xfrm>
            <a:off x="493713" y="1503363"/>
            <a:ext cx="533400" cy="3289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100" b="1">
                <a:latin typeface="Calibri" pitchFamily="34" charset="0"/>
              </a:rPr>
              <a:t>12000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10000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8000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6000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4000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2000</a:t>
            </a: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endParaRPr lang="fr-FR" sz="1100" b="1">
              <a:latin typeface="Calibri" pitchFamily="34" charset="0"/>
            </a:endParaRPr>
          </a:p>
          <a:p>
            <a:pPr algn="r"/>
            <a:r>
              <a:rPr lang="fr-FR" sz="1100" b="1">
                <a:latin typeface="Calibri" pitchFamily="34" charset="0"/>
              </a:rPr>
              <a:t>0</a:t>
            </a:r>
          </a:p>
        </p:txBody>
      </p:sp>
      <p:sp>
        <p:nvSpPr>
          <p:cNvPr id="12312" name="Rectangle 36"/>
          <p:cNvSpPr>
            <a:spLocks noChangeArrowheads="1"/>
          </p:cNvSpPr>
          <p:nvPr/>
        </p:nvSpPr>
        <p:spPr bwMode="auto">
          <a:xfrm>
            <a:off x="257175" y="1455738"/>
            <a:ext cx="285750" cy="108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313" name="Text Box 37"/>
          <p:cNvSpPr txBox="1">
            <a:spLocks noChangeArrowheads="1"/>
          </p:cNvSpPr>
          <p:nvPr/>
        </p:nvSpPr>
        <p:spPr bwMode="auto">
          <a:xfrm>
            <a:off x="2863850" y="5943600"/>
            <a:ext cx="3536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i="1">
                <a:solidFill>
                  <a:srgbClr val="66FFCC"/>
                </a:solidFill>
                <a:latin typeface="Calibri" pitchFamily="34" charset="0"/>
              </a:rPr>
              <a:t>   Phys. Rev. Lett. 95 182302 (2005) </a:t>
            </a:r>
            <a:endParaRPr lang="fr-FR" i="1">
              <a:solidFill>
                <a:srgbClr val="66FFCC"/>
              </a:solidFill>
              <a:latin typeface="Calibri" pitchFamily="34" charset="0"/>
            </a:endParaRPr>
          </a:p>
        </p:txBody>
      </p:sp>
      <p:sp>
        <p:nvSpPr>
          <p:cNvPr id="12314" name="Text Box 38"/>
          <p:cNvSpPr txBox="1">
            <a:spLocks noChangeArrowheads="1"/>
          </p:cNvSpPr>
          <p:nvPr/>
        </p:nvSpPr>
        <p:spPr bwMode="auto">
          <a:xfrm>
            <a:off x="2819400" y="2411413"/>
            <a:ext cx="1136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Calibri" pitchFamily="34" charset="0"/>
              </a:rPr>
              <a:t>7.6 kg.yr</a:t>
            </a:r>
          </a:p>
        </p:txBody>
      </p:sp>
      <p:sp>
        <p:nvSpPr>
          <p:cNvPr id="12315" name="Text Box 39"/>
          <p:cNvSpPr txBox="1">
            <a:spLocks noChangeArrowheads="1"/>
          </p:cNvSpPr>
          <p:nvPr/>
        </p:nvSpPr>
        <p:spPr bwMode="auto">
          <a:xfrm>
            <a:off x="7924800" y="2501900"/>
            <a:ext cx="1136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Calibri" pitchFamily="34" charset="0"/>
              </a:rPr>
              <a:t>7.6 kg.yr</a:t>
            </a:r>
          </a:p>
        </p:txBody>
      </p:sp>
      <p:sp>
        <p:nvSpPr>
          <p:cNvPr id="12316" name="Rectangle 40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3: </a:t>
            </a:r>
            <a:r>
              <a:rPr lang="fr-FR" sz="3600" b="1" baseline="30000">
                <a:solidFill>
                  <a:schemeClr val="bg1"/>
                </a:solidFill>
                <a:latin typeface="Calibri" pitchFamily="34" charset="0"/>
              </a:rPr>
              <a:t>100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Mo 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2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2e_Eee_fin_conf_all"/>
          <p:cNvPicPr>
            <a:picLocks noChangeAspect="1" noChangeArrowheads="1"/>
          </p:cNvPicPr>
          <p:nvPr/>
        </p:nvPicPr>
        <p:blipFill>
          <a:blip r:embed="rId2" cstate="print"/>
          <a:srcRect l="13426" r="7324" b="13872"/>
          <a:stretch>
            <a:fillRect/>
          </a:stretch>
        </p:blipFill>
        <p:spPr bwMode="auto">
          <a:xfrm>
            <a:off x="6096000" y="3773488"/>
            <a:ext cx="2782888" cy="2527300"/>
          </a:xfrm>
          <a:prstGeom prst="rect">
            <a:avLst/>
          </a:prstGeom>
          <a:noFill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7991475" y="6183313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/>
              <a:t>    E</a:t>
            </a:r>
            <a:r>
              <a:rPr lang="en-GB" sz="1000" baseline="-25000"/>
              <a:t>1</a:t>
            </a:r>
            <a:r>
              <a:rPr lang="en-GB" sz="1000"/>
              <a:t> + E</a:t>
            </a:r>
            <a:r>
              <a:rPr lang="en-GB" sz="1000" baseline="-25000"/>
              <a:t>2</a:t>
            </a:r>
            <a:r>
              <a:rPr lang="en-GB" sz="1000"/>
              <a:t> (MeV)</a:t>
            </a:r>
            <a:endParaRPr lang="en-US" sz="100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915275" y="4079875"/>
            <a:ext cx="8413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/>
              <a:t>133 events</a:t>
            </a:r>
          </a:p>
          <a:p>
            <a:r>
              <a:rPr lang="en-GB" sz="1200"/>
              <a:t>S/B 6.76</a:t>
            </a:r>
            <a:endParaRPr lang="en-US" sz="1200"/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942263" y="5186363"/>
            <a:ext cx="822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948 days</a:t>
            </a:r>
          </a:p>
          <a:p>
            <a:r>
              <a:rPr lang="en-GB" sz="1400"/>
              <a:t>7g</a:t>
            </a:r>
            <a:endParaRPr lang="en-US" sz="1400"/>
          </a:p>
        </p:txBody>
      </p:sp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3924300"/>
            <a:ext cx="2795587" cy="2519363"/>
          </a:xfrm>
          <a:prstGeom prst="rect">
            <a:avLst/>
          </a:prstGeom>
          <a:noFill/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7181850" y="36957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baseline="30000">
                <a:solidFill>
                  <a:srgbClr val="F90503"/>
                </a:solidFill>
              </a:rPr>
              <a:t>48</a:t>
            </a:r>
            <a:r>
              <a:rPr lang="en-US" b="1">
                <a:solidFill>
                  <a:srgbClr val="F90503"/>
                </a:solidFill>
              </a:rPr>
              <a:t>Ca</a:t>
            </a:r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895350" y="3800475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baseline="30000">
                <a:solidFill>
                  <a:srgbClr val="F90503"/>
                </a:solidFill>
              </a:rPr>
              <a:t>150</a:t>
            </a:r>
            <a:r>
              <a:rPr lang="en-US" b="1">
                <a:solidFill>
                  <a:srgbClr val="F90503"/>
                </a:solidFill>
              </a:rPr>
              <a:t>Nd</a:t>
            </a:r>
            <a:endParaRPr lang="en-US" sz="1800">
              <a:latin typeface="Arial" pitchFamily="34" charset="0"/>
            </a:endParaRPr>
          </a:p>
        </p:txBody>
      </p:sp>
      <p:pic>
        <p:nvPicPr>
          <p:cNvPr id="99337" name="Picture 9" descr="BKG-add-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8475" y="3938588"/>
            <a:ext cx="301625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5062538" y="5434013"/>
            <a:ext cx="966787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/>
              <a:t>925 days </a:t>
            </a:r>
          </a:p>
          <a:p>
            <a:r>
              <a:rPr lang="en-GB" sz="1400"/>
              <a:t>S/B 1.01</a:t>
            </a:r>
          </a:p>
          <a:p>
            <a:r>
              <a:rPr lang="en-GB" sz="1400"/>
              <a:t>9.41g</a:t>
            </a:r>
            <a:endParaRPr lang="en-US" sz="1400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890838" y="1322388"/>
            <a:ext cx="1785937" cy="163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9340" name="Picture 12"/>
          <p:cNvPicPr>
            <a:picLocks noChangeAspect="1" noChangeArrowheads="1"/>
          </p:cNvPicPr>
          <p:nvPr/>
        </p:nvPicPr>
        <p:blipFill>
          <a:blip r:embed="rId5" cstate="print"/>
          <a:srcRect b="6429"/>
          <a:stretch>
            <a:fillRect/>
          </a:stretch>
        </p:blipFill>
        <p:spPr bwMode="auto">
          <a:xfrm>
            <a:off x="3097213" y="700088"/>
            <a:ext cx="2593975" cy="2495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47625" y="1120775"/>
            <a:ext cx="18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pic>
        <p:nvPicPr>
          <p:cNvPr id="99342" name="Picture 14" descr="se_e2_c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3888"/>
            <a:ext cx="3084513" cy="2743200"/>
          </a:xfrm>
          <a:prstGeom prst="rect">
            <a:avLst/>
          </a:prstGeom>
          <a:noFill/>
        </p:spPr>
      </p:pic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989138" y="744538"/>
            <a:ext cx="900112" cy="7048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100" b="1">
                <a:solidFill>
                  <a:srgbClr val="FF0000"/>
                </a:solidFill>
                <a:cs typeface="Arial" pitchFamily="34" charset="0"/>
              </a:rPr>
              <a:t>932 g,</a:t>
            </a:r>
          </a:p>
          <a:p>
            <a:pPr algn="r">
              <a:lnSpc>
                <a:spcPct val="90000"/>
              </a:lnSpc>
            </a:pPr>
            <a:r>
              <a:rPr lang="fr-FR" sz="1100" b="1">
                <a:solidFill>
                  <a:srgbClr val="FF0000"/>
                </a:solidFill>
                <a:cs typeface="Arial" pitchFamily="34" charset="0"/>
              </a:rPr>
              <a:t>389 days</a:t>
            </a:r>
          </a:p>
          <a:p>
            <a:pPr algn="r">
              <a:lnSpc>
                <a:spcPct val="90000"/>
              </a:lnSpc>
            </a:pPr>
            <a:r>
              <a:rPr lang="fr-FR" sz="1100" b="1">
                <a:solidFill>
                  <a:srgbClr val="FF0000"/>
                </a:solidFill>
                <a:cs typeface="Arial" pitchFamily="34" charset="0"/>
              </a:rPr>
              <a:t>2750 events</a:t>
            </a:r>
          </a:p>
          <a:p>
            <a:pPr algn="r">
              <a:lnSpc>
                <a:spcPct val="90000"/>
              </a:lnSpc>
            </a:pPr>
            <a:r>
              <a:rPr lang="fr-FR" sz="1100" b="1">
                <a:solidFill>
                  <a:srgbClr val="FF0000"/>
                </a:solidFill>
                <a:cs typeface="Arial" pitchFamily="34" charset="0"/>
              </a:rPr>
              <a:t>S/B = 4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663575" y="950913"/>
            <a:ext cx="657225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200" b="1" baseline="30000">
                <a:solidFill>
                  <a:srgbClr val="FF0000"/>
                </a:solidFill>
                <a:cs typeface="Arial" pitchFamily="34" charset="0"/>
              </a:rPr>
              <a:t>82</a:t>
            </a:r>
            <a:r>
              <a:rPr lang="en-US" sz="2200" b="1">
                <a:solidFill>
                  <a:srgbClr val="FF0000"/>
                </a:solidFill>
                <a:cs typeface="Arial" pitchFamily="34" charset="0"/>
              </a:rPr>
              <a:t>Se</a:t>
            </a:r>
            <a:endParaRPr lang="fr-FR" b="1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298450" y="1096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684213" y="742950"/>
            <a:ext cx="944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CC0099"/>
                </a:solidFill>
              </a:rPr>
              <a:t>NEMO-3</a:t>
            </a:r>
            <a:endParaRPr lang="fr-FR" sz="1400" i="1">
              <a:solidFill>
                <a:srgbClr val="CC0099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905500" y="514350"/>
            <a:ext cx="2936875" cy="2736850"/>
            <a:chOff x="4368" y="2784"/>
            <a:chExt cx="1392" cy="1445"/>
          </a:xfrm>
        </p:grpSpPr>
        <p:sp>
          <p:nvSpPr>
            <p:cNvPr id="99348" name="Rectangle 20"/>
            <p:cNvSpPr>
              <a:spLocks noChangeArrowheads="1"/>
            </p:cNvSpPr>
            <p:nvPr/>
          </p:nvSpPr>
          <p:spPr bwMode="auto">
            <a:xfrm>
              <a:off x="4673" y="3112"/>
              <a:ext cx="960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49" name="Rectangle 21"/>
            <p:cNvSpPr>
              <a:spLocks noChangeArrowheads="1"/>
            </p:cNvSpPr>
            <p:nvPr/>
          </p:nvSpPr>
          <p:spPr bwMode="auto">
            <a:xfrm>
              <a:off x="4800" y="3075"/>
              <a:ext cx="960" cy="1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9350" name="Picture 2" descr="ebb_te_notext.eps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68" y="2784"/>
              <a:ext cx="1392" cy="1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51" name="Rectangle 40"/>
            <p:cNvSpPr>
              <a:spLocks noChangeArrowheads="1"/>
            </p:cNvSpPr>
            <p:nvPr/>
          </p:nvSpPr>
          <p:spPr bwMode="auto">
            <a:xfrm>
              <a:off x="5136" y="2916"/>
              <a:ext cx="552" cy="37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98380" tIns="49190" rIns="98380" bIns="49190">
              <a:spAutoFit/>
            </a:bodyPr>
            <a:lstStyle/>
            <a:p>
              <a:pPr algn="r" defTabSz="984250"/>
              <a:r>
                <a:rPr lang="en-US" sz="10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454 g,</a:t>
              </a:r>
            </a:p>
            <a:p>
              <a:pPr algn="r" defTabSz="984250"/>
              <a:r>
                <a:rPr lang="en-US" sz="10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 534 days</a:t>
              </a:r>
            </a:p>
            <a:p>
              <a:pPr algn="r" defTabSz="984250"/>
              <a:r>
                <a:rPr lang="en-US" sz="10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 109 events</a:t>
              </a:r>
            </a:p>
            <a:p>
              <a:pPr algn="r" defTabSz="984250"/>
              <a:r>
                <a:rPr lang="en-US" sz="10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S/B = 0.25</a:t>
              </a:r>
              <a:endParaRPr lang="en-US" sz="1200" b="1">
                <a:solidFill>
                  <a:srgbClr val="FF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99352" name="Text Box 24"/>
            <p:cNvSpPr txBox="1">
              <a:spLocks noChangeArrowheads="1"/>
            </p:cNvSpPr>
            <p:nvPr/>
          </p:nvSpPr>
          <p:spPr bwMode="auto">
            <a:xfrm>
              <a:off x="4451" y="3063"/>
              <a:ext cx="3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200" b="1" baseline="30000">
                  <a:solidFill>
                    <a:srgbClr val="FF0000"/>
                  </a:solidFill>
                </a:rPr>
                <a:t>130</a:t>
              </a:r>
              <a:r>
                <a:rPr lang="en-GB" sz="2200" b="1">
                  <a:solidFill>
                    <a:srgbClr val="FF0000"/>
                  </a:solidFill>
                </a:rPr>
                <a:t>Te</a:t>
              </a:r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99353" name="Text Box 25"/>
            <p:cNvSpPr txBox="1">
              <a:spLocks noChangeArrowheads="1"/>
            </p:cNvSpPr>
            <p:nvPr/>
          </p:nvSpPr>
          <p:spPr bwMode="auto">
            <a:xfrm>
              <a:off x="4491" y="2916"/>
              <a:ext cx="47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200" i="1">
                  <a:solidFill>
                    <a:srgbClr val="CC0099"/>
                  </a:solidFill>
                </a:rPr>
                <a:t>NEMO-3</a:t>
              </a:r>
            </a:p>
          </p:txBody>
        </p:sp>
      </p:grpSp>
      <p:sp>
        <p:nvSpPr>
          <p:cNvPr id="99354" name="Rectangle 26"/>
          <p:cNvSpPr>
            <a:spLocks noChangeArrowheads="1"/>
          </p:cNvSpPr>
          <p:nvPr/>
        </p:nvSpPr>
        <p:spPr bwMode="auto">
          <a:xfrm>
            <a:off x="3786188" y="3771900"/>
            <a:ext cx="72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baseline="30000">
                <a:solidFill>
                  <a:srgbClr val="F90503"/>
                </a:solidFill>
              </a:rPr>
              <a:t>96</a:t>
            </a:r>
            <a:r>
              <a:rPr lang="en-US" b="1">
                <a:solidFill>
                  <a:srgbClr val="F90503"/>
                </a:solidFill>
              </a:rPr>
              <a:t>Zr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3343275" y="3309938"/>
            <a:ext cx="2520950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4039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2.8 </a:t>
            </a:r>
            <a:r>
              <a:rPr lang="en-GB" sz="1400" b="1">
                <a:solidFill>
                  <a:schemeClr val="accent2"/>
                </a:solidFill>
              </a:rPr>
              <a:t>±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0.1 (stat) ± 0.3 (sys) 10</a:t>
            </a:r>
            <a:r>
              <a:rPr lang="fr-FR" sz="1400" b="1" baseline="30000">
                <a:solidFill>
                  <a:schemeClr val="accent2"/>
                </a:solidFill>
                <a:cs typeface="Arial" pitchFamily="34" charset="0"/>
              </a:rPr>
              <a:t>19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a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4978400" y="3041650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/>
              <a:t>    E</a:t>
            </a:r>
            <a:r>
              <a:rPr lang="en-GB" sz="1000" baseline="-25000"/>
              <a:t>1</a:t>
            </a:r>
            <a:r>
              <a:rPr lang="en-GB" sz="1000"/>
              <a:t> + E</a:t>
            </a:r>
            <a:r>
              <a:rPr lang="en-GB" sz="1000" baseline="-25000"/>
              <a:t>2</a:t>
            </a:r>
            <a:r>
              <a:rPr lang="en-GB" sz="1000"/>
              <a:t> (MeV)</a:t>
            </a:r>
            <a:endParaRPr lang="en-US" sz="1000"/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6230938" y="3311525"/>
            <a:ext cx="2520950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4039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7.6 </a:t>
            </a:r>
            <a:r>
              <a:rPr lang="en-GB" sz="1400" b="1">
                <a:solidFill>
                  <a:schemeClr val="accent2"/>
                </a:solidFill>
              </a:rPr>
              <a:t>±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1.5 (stat) ± 0.8 (sys) 10</a:t>
            </a:r>
            <a:r>
              <a:rPr lang="fr-FR" sz="1400" b="1" baseline="30000">
                <a:solidFill>
                  <a:schemeClr val="accent2"/>
                </a:solidFill>
                <a:cs typeface="Arial" pitchFamily="34" charset="0"/>
              </a:rPr>
              <a:t>20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a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3290888" y="6443663"/>
            <a:ext cx="2520950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2392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2.3 </a:t>
            </a:r>
            <a:r>
              <a:rPr lang="en-GB" sz="1400" b="1">
                <a:solidFill>
                  <a:schemeClr val="accent2"/>
                </a:solidFill>
              </a:rPr>
              <a:t>±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0.2 (stat) ± 0.3 (sys) 10</a:t>
            </a:r>
            <a:r>
              <a:rPr lang="fr-FR" sz="1400" b="1" baseline="30000">
                <a:solidFill>
                  <a:schemeClr val="accent2"/>
                </a:solidFill>
                <a:cs typeface="Arial" pitchFamily="34" charset="0"/>
              </a:rPr>
              <a:t>19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a</a:t>
            </a:r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260350" y="6438900"/>
            <a:ext cx="2778125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2392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</a:rPr>
              <a:t>9.11 </a:t>
            </a:r>
            <a:r>
              <a:rPr lang="fr-FR" sz="1400" b="1" baseline="30000">
                <a:solidFill>
                  <a:schemeClr val="accent2"/>
                </a:solidFill>
              </a:rPr>
              <a:t>+0.25</a:t>
            </a:r>
            <a:r>
              <a:rPr lang="fr-FR" sz="1400" b="1" baseline="-25000">
                <a:solidFill>
                  <a:schemeClr val="accent2"/>
                </a:solidFill>
              </a:rPr>
              <a:t>-0.22</a:t>
            </a:r>
            <a:r>
              <a:rPr lang="fr-FR" sz="1400" b="1">
                <a:solidFill>
                  <a:schemeClr val="accent2"/>
                </a:solidFill>
              </a:rPr>
              <a:t>(stat) ± 0.63 (sys) 10</a:t>
            </a:r>
            <a:r>
              <a:rPr lang="fr-FR" sz="1400" b="1" baseline="30000">
                <a:solidFill>
                  <a:schemeClr val="accent2"/>
                </a:solidFill>
              </a:rPr>
              <a:t>18 </a:t>
            </a:r>
            <a:r>
              <a:rPr lang="fr-FR" sz="1400" b="1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6237288" y="6446838"/>
            <a:ext cx="2611437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2392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  <a:ea typeface="ＭＳ Ｐゴシック"/>
                <a:cs typeface="ＭＳ Ｐゴシック"/>
              </a:rPr>
              <a:t>4.4 </a:t>
            </a:r>
            <a:r>
              <a:rPr lang="fr-FR" sz="1400" b="1" baseline="30000">
                <a:solidFill>
                  <a:schemeClr val="accent2"/>
                </a:solidFill>
                <a:ea typeface="ＭＳ Ｐゴシック"/>
                <a:cs typeface="ＭＳ Ｐゴシック"/>
              </a:rPr>
              <a:t>+0.5</a:t>
            </a:r>
            <a:r>
              <a:rPr lang="fr-FR" sz="1400" b="1" baseline="-25000">
                <a:solidFill>
                  <a:schemeClr val="accent2"/>
                </a:solidFill>
                <a:ea typeface="ＭＳ Ｐゴシック"/>
                <a:cs typeface="ＭＳ Ｐゴシック"/>
              </a:rPr>
              <a:t>-0.4</a:t>
            </a:r>
            <a:r>
              <a:rPr lang="fr-FR" sz="1400" b="1">
                <a:solidFill>
                  <a:schemeClr val="accent2"/>
                </a:solidFill>
                <a:ea typeface="ＭＳ Ｐゴシック"/>
                <a:cs typeface="ＭＳ Ｐゴシック"/>
              </a:rPr>
              <a:t> (stat)± 0.4 (sys)  10</a:t>
            </a:r>
            <a:r>
              <a:rPr lang="fr-FR" sz="1400" b="1" baseline="30000">
                <a:solidFill>
                  <a:schemeClr val="accent2"/>
                </a:solidFill>
                <a:ea typeface="ＭＳ Ｐゴシック"/>
                <a:cs typeface="ＭＳ Ｐゴシック"/>
              </a:rPr>
              <a:t>19 </a:t>
            </a:r>
            <a:r>
              <a:rPr lang="fr-FR" sz="1400" b="1">
                <a:solidFill>
                  <a:schemeClr val="accent2"/>
                </a:solidFill>
                <a:ea typeface="ＭＳ Ｐゴシック"/>
                <a:cs typeface="ＭＳ Ｐゴシック"/>
              </a:rPr>
              <a:t>a</a:t>
            </a:r>
          </a:p>
        </p:txBody>
      </p:sp>
      <p:sp>
        <p:nvSpPr>
          <p:cNvPr id="99361" name="Rectangle 33"/>
          <p:cNvSpPr>
            <a:spLocks noChangeArrowheads="1"/>
          </p:cNvSpPr>
          <p:nvPr/>
        </p:nvSpPr>
        <p:spPr bwMode="auto">
          <a:xfrm>
            <a:off x="515938" y="3325813"/>
            <a:ext cx="2520950" cy="304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40392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9.6 </a:t>
            </a:r>
            <a:r>
              <a:rPr lang="en-GB" sz="1400" b="1">
                <a:solidFill>
                  <a:schemeClr val="accent2"/>
                </a:solidFill>
              </a:rPr>
              <a:t>±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0.3 (stat) ± 1.0 (sys) 10</a:t>
            </a:r>
            <a:r>
              <a:rPr lang="fr-FR" sz="1400" b="1" baseline="30000">
                <a:solidFill>
                  <a:schemeClr val="accent2"/>
                </a:solidFill>
                <a:cs typeface="Arial" pitchFamily="34" charset="0"/>
              </a:rPr>
              <a:t>19</a:t>
            </a:r>
            <a:r>
              <a:rPr lang="fr-FR" sz="1400" b="1">
                <a:solidFill>
                  <a:schemeClr val="accent2"/>
                </a:solidFill>
                <a:cs typeface="Arial" pitchFamily="34" charset="0"/>
              </a:rPr>
              <a:t> a</a:t>
            </a:r>
          </a:p>
        </p:txBody>
      </p:sp>
      <p:sp>
        <p:nvSpPr>
          <p:cNvPr id="99362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0">
            <a:gsLst>
              <a:gs pos="0">
                <a:srgbClr val="FFCDCD">
                  <a:gamma/>
                  <a:shade val="56078"/>
                  <a:invGamma/>
                </a:srgbClr>
              </a:gs>
              <a:gs pos="100000">
                <a:srgbClr val="FFCDCD"/>
              </a:gs>
            </a:gsLst>
            <a:lin ang="2700000" scaled="1"/>
          </a:gradFill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fr-FR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Résultats </a:t>
            </a:r>
            <a:r>
              <a:rPr lang="fr-FR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bb(2n)</a:t>
            </a:r>
            <a:r>
              <a:rPr lang="fr-FR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: autres isotopes</a:t>
            </a:r>
          </a:p>
        </p:txBody>
      </p:sp>
      <p:sp>
        <p:nvSpPr>
          <p:cNvPr id="99363" name="Rectangle 35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fr-F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NEMO-3</a:t>
            </a:r>
            <a:r>
              <a:rPr lang="fr-F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fr-F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bb(2n)</a:t>
            </a:r>
            <a:r>
              <a:rPr lang="fr-F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fr-FR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autres résultats</a:t>
            </a:r>
            <a:endParaRPr lang="fr-FR" sz="4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0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NEMO 3: </a:t>
            </a:r>
            <a:r>
              <a:rPr lang="fr-FR" sz="3600" b="1" baseline="30000">
                <a:solidFill>
                  <a:schemeClr val="bg1"/>
                </a:solidFill>
                <a:latin typeface="Calibri" pitchFamily="34" charset="0"/>
              </a:rPr>
              <a:t>100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Mo 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2</a:t>
            </a:r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 results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1214438"/>
            <a:ext cx="91011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5" y="4357691"/>
            <a:ext cx="309880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-285784" y="6072206"/>
            <a:ext cx="3071834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r-F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6" name="ZoneTexte 1"/>
          <p:cNvSpPr txBox="1">
            <a:spLocks noChangeArrowheads="1"/>
          </p:cNvSpPr>
          <p:nvPr/>
        </p:nvSpPr>
        <p:spPr bwMode="auto">
          <a:xfrm>
            <a:off x="1000100" y="-71462"/>
            <a:ext cx="78138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" pitchFamily="34" charset="0"/>
              </a:rPr>
              <a:t>Pauli exclusion </a:t>
            </a:r>
            <a:r>
              <a:rPr lang="fr-FR" sz="3200" b="1" dirty="0" err="1">
                <a:solidFill>
                  <a:schemeClr val="bg1"/>
                </a:solidFill>
                <a:latin typeface="Calibri" pitchFamily="34" charset="0"/>
              </a:rPr>
              <a:t>principle</a:t>
            </a:r>
            <a:r>
              <a:rPr lang="fr-FR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Calibri" pitchFamily="34" charset="0"/>
              </a:rPr>
              <a:t>violated</a:t>
            </a:r>
            <a:r>
              <a:rPr lang="fr-FR" sz="3200" b="1" dirty="0">
                <a:solidFill>
                  <a:schemeClr val="bg1"/>
                </a:solidFill>
                <a:latin typeface="Calibri" pitchFamily="34" charset="0"/>
              </a:rPr>
              <a:t> by neutrino</a:t>
            </a:r>
          </a:p>
        </p:txBody>
      </p:sp>
      <p:pic>
        <p:nvPicPr>
          <p:cNvPr id="6147" name="Picture 16" descr="D:\1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928688"/>
            <a:ext cx="3429000" cy="2859087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148" name="ZoneTexte 3"/>
          <p:cNvSpPr txBox="1">
            <a:spLocks noChangeArrowheads="1"/>
          </p:cNvSpPr>
          <p:nvPr/>
        </p:nvSpPr>
        <p:spPr bwMode="auto">
          <a:xfrm>
            <a:off x="4286250" y="915973"/>
            <a:ext cx="4030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Calibri" pitchFamily="34" charset="0"/>
              </a:rPr>
              <a:t>Proposed</a:t>
            </a:r>
            <a:r>
              <a:rPr lang="fr-FR" dirty="0">
                <a:solidFill>
                  <a:srgbClr val="FF0000"/>
                </a:solidFill>
                <a:latin typeface="Calibri" pitchFamily="34" charset="0"/>
              </a:rPr>
              <a:t> by </a:t>
            </a:r>
            <a:r>
              <a:rPr lang="fr-FR" dirty="0" err="1">
                <a:solidFill>
                  <a:srgbClr val="FF0000"/>
                </a:solidFill>
                <a:latin typeface="Calibri" pitchFamily="34" charset="0"/>
              </a:rPr>
              <a:t>Dolgov</a:t>
            </a:r>
            <a:r>
              <a:rPr lang="fr-FR" dirty="0">
                <a:solidFill>
                  <a:srgbClr val="FF0000"/>
                </a:solidFill>
                <a:latin typeface="Calibri" pitchFamily="34" charset="0"/>
              </a:rPr>
              <a:t> and Smirnov in 2005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92619" y="1285860"/>
            <a:ext cx="4879975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Neutrino </a:t>
            </a:r>
            <a:r>
              <a:rPr lang="fr-FR" dirty="0" err="1">
                <a:latin typeface="+mn-lt"/>
              </a:rPr>
              <a:t>would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partially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obey</a:t>
            </a:r>
            <a:r>
              <a:rPr lang="fr-FR" dirty="0">
                <a:latin typeface="+mn-lt"/>
              </a:rPr>
              <a:t> to Bose-Einstein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err="1">
                <a:latin typeface="+mn-lt"/>
              </a:rPr>
              <a:t>Statistics</a:t>
            </a:r>
            <a:r>
              <a:rPr lang="fr-FR" dirty="0">
                <a:latin typeface="+mn-lt"/>
              </a:rPr>
              <a:t> and new </a:t>
            </a:r>
            <a:r>
              <a:rPr lang="fr-FR" dirty="0" err="1">
                <a:latin typeface="+mn-lt"/>
              </a:rPr>
              <a:t>parameter</a:t>
            </a:r>
            <a:r>
              <a:rPr lang="fr-FR" dirty="0">
                <a:latin typeface="+mn-lt"/>
              </a:rPr>
              <a:t>  </a:t>
            </a:r>
            <a:r>
              <a:rPr lang="fr-FR" dirty="0" err="1">
                <a:latin typeface="+mn-lt"/>
              </a:rPr>
              <a:t>sin</a:t>
            </a:r>
            <a:r>
              <a:rPr lang="fr-FR" dirty="0" err="1">
                <a:latin typeface="Symbol" pitchFamily="18" charset="2"/>
              </a:rPr>
              <a:t>c</a:t>
            </a:r>
            <a:r>
              <a:rPr lang="fr-FR" dirty="0">
                <a:latin typeface="Symbol" pitchFamily="18" charset="2"/>
              </a:rPr>
              <a:t> </a:t>
            </a:r>
            <a:r>
              <a:rPr lang="fr-FR" dirty="0" err="1">
                <a:latin typeface="+mn-lt"/>
              </a:rPr>
              <a:t>is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introduced</a:t>
            </a: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to </a:t>
            </a:r>
            <a:r>
              <a:rPr lang="fr-FR" dirty="0" err="1">
                <a:latin typeface="+mn-lt"/>
              </a:rPr>
              <a:t>take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this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effect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into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account</a:t>
            </a: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Effects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could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be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measured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on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decay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rates,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energy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and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angular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distribution in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particular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for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bb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(2n)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Symbol" pitchFamily="18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Only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tracko</a:t>
            </a:r>
            <a:r>
              <a:rPr lang="fr-FR" b="1" dirty="0">
                <a:latin typeface="+mn-lt"/>
              </a:rPr>
              <a:t>-calo are able to do </a:t>
            </a:r>
            <a:r>
              <a:rPr lang="fr-FR" b="1" dirty="0" err="1">
                <a:latin typeface="+mn-lt"/>
              </a:rPr>
              <a:t>it</a:t>
            </a:r>
            <a:endParaRPr lang="fr-FR" b="1" dirty="0">
              <a:latin typeface="+mn-lt"/>
            </a:endParaRPr>
          </a:p>
        </p:txBody>
      </p:sp>
      <p:sp>
        <p:nvSpPr>
          <p:cNvPr id="6152" name="ZoneTexte 7"/>
          <p:cNvSpPr txBox="1">
            <a:spLocks noChangeArrowheads="1"/>
          </p:cNvSpPr>
          <p:nvPr/>
        </p:nvSpPr>
        <p:spPr bwMode="auto">
          <a:xfrm>
            <a:off x="338046" y="6143644"/>
            <a:ext cx="1947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 err="1">
                <a:latin typeface="Calibri" pitchFamily="34" charset="0"/>
              </a:rPr>
              <a:t>Effect</a:t>
            </a:r>
            <a:r>
              <a:rPr lang="fr-FR" b="1" dirty="0">
                <a:latin typeface="Calibri" pitchFamily="34" charset="0"/>
              </a:rPr>
              <a:t> on </a:t>
            </a:r>
            <a:r>
              <a:rPr lang="fr-FR" b="1" dirty="0" err="1">
                <a:latin typeface="Symbol" pitchFamily="18" charset="2"/>
              </a:rPr>
              <a:t>bb</a:t>
            </a:r>
            <a:r>
              <a:rPr lang="fr-FR" b="1" dirty="0">
                <a:latin typeface="Symbol" pitchFamily="18" charset="2"/>
              </a:rPr>
              <a:t>(2n) </a:t>
            </a:r>
            <a:endParaRPr lang="fr-FR" b="1" dirty="0" smtClean="0">
              <a:latin typeface="Symbol" pitchFamily="18" charset="2"/>
            </a:endParaRPr>
          </a:p>
          <a:p>
            <a:r>
              <a:rPr lang="fr-FR" b="1" dirty="0" err="1" smtClean="0">
                <a:latin typeface="Calibri" pitchFamily="34" charset="0"/>
              </a:rPr>
              <a:t>spectrum</a:t>
            </a:r>
            <a:r>
              <a:rPr lang="fr-FR" b="1" dirty="0" smtClean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of </a:t>
            </a:r>
            <a:r>
              <a:rPr lang="fr-FR" b="1" baseline="30000" dirty="0">
                <a:latin typeface="Calibri" pitchFamily="34" charset="0"/>
              </a:rPr>
              <a:t>100</a:t>
            </a:r>
            <a:r>
              <a:rPr lang="fr-FR" b="1" dirty="0">
                <a:latin typeface="Calibri" pitchFamily="34" charset="0"/>
              </a:rPr>
              <a:t>Mo</a:t>
            </a: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331203"/>
            <a:ext cx="2714644" cy="174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ZoneTexte 9"/>
          <p:cNvSpPr txBox="1">
            <a:spLocks noChangeArrowheads="1"/>
          </p:cNvSpPr>
          <p:nvPr/>
        </p:nvSpPr>
        <p:spPr bwMode="auto">
          <a:xfrm>
            <a:off x="3286120" y="6140474"/>
            <a:ext cx="2443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 err="1">
                <a:latin typeface="Calibri" pitchFamily="34" charset="0"/>
              </a:rPr>
              <a:t>Effect</a:t>
            </a:r>
            <a:r>
              <a:rPr lang="fr-FR" b="1" dirty="0">
                <a:latin typeface="Calibri" pitchFamily="34" charset="0"/>
              </a:rPr>
              <a:t> on single </a:t>
            </a:r>
            <a:r>
              <a:rPr lang="fr-FR" b="1" dirty="0" err="1">
                <a:latin typeface="Calibri" pitchFamily="34" charset="0"/>
              </a:rPr>
              <a:t>energy</a:t>
            </a:r>
            <a:r>
              <a:rPr lang="fr-FR" b="1" dirty="0">
                <a:latin typeface="Calibri" pitchFamily="34" charset="0"/>
              </a:rPr>
              <a:t> </a:t>
            </a:r>
          </a:p>
          <a:p>
            <a:r>
              <a:rPr lang="fr-FR" b="1" dirty="0" err="1">
                <a:latin typeface="Calibri" pitchFamily="34" charset="0"/>
              </a:rPr>
              <a:t>spectrum</a:t>
            </a:r>
            <a:r>
              <a:rPr lang="fr-FR" b="1" dirty="0">
                <a:latin typeface="Calibri" pitchFamily="34" charset="0"/>
              </a:rPr>
              <a:t> of </a:t>
            </a:r>
            <a:r>
              <a:rPr lang="fr-FR" b="1" baseline="30000" dirty="0">
                <a:latin typeface="Calibri" pitchFamily="34" charset="0"/>
              </a:rPr>
              <a:t>100</a:t>
            </a:r>
            <a:r>
              <a:rPr lang="fr-FR" b="1" dirty="0">
                <a:latin typeface="Calibri" pitchFamily="34" charset="0"/>
              </a:rPr>
              <a:t>Mo</a:t>
            </a:r>
          </a:p>
        </p:txBody>
      </p:sp>
      <p:sp>
        <p:nvSpPr>
          <p:cNvPr id="6155" name="ZoneTexte 10"/>
          <p:cNvSpPr txBox="1">
            <a:spLocks noChangeArrowheads="1"/>
          </p:cNvSpPr>
          <p:nvPr/>
        </p:nvSpPr>
        <p:spPr bwMode="auto">
          <a:xfrm>
            <a:off x="5643570" y="4791686"/>
            <a:ext cx="34290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Results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of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NEMO3 </a:t>
            </a:r>
            <a:r>
              <a:rPr lang="fr-FR" b="1" dirty="0" err="1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used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in</a:t>
            </a:r>
          </a:p>
          <a:p>
            <a:r>
              <a:rPr lang="fr-FR" b="1" dirty="0" err="1" smtClean="0">
                <a:latin typeface="Calibri" pitchFamily="34" charset="0"/>
              </a:rPr>
              <a:t>Nucl</a:t>
            </a:r>
            <a:r>
              <a:rPr lang="fr-FR" b="1" dirty="0" smtClean="0">
                <a:latin typeface="Calibri" pitchFamily="34" charset="0"/>
              </a:rPr>
              <a:t>. Phys</a:t>
            </a:r>
            <a:r>
              <a:rPr lang="fr-FR" b="1" dirty="0">
                <a:latin typeface="Calibri" pitchFamily="34" charset="0"/>
              </a:rPr>
              <a:t>. </a:t>
            </a:r>
            <a:r>
              <a:rPr lang="fr-FR" b="1" dirty="0" smtClean="0">
                <a:latin typeface="Calibri" pitchFamily="34" charset="0"/>
              </a:rPr>
              <a:t>B783: 90-111</a:t>
            </a:r>
            <a:r>
              <a:rPr lang="fr-FR" b="1" dirty="0">
                <a:latin typeface="Calibri" pitchFamily="34" charset="0"/>
              </a:rPr>
              <a:t>, 2007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Calibri" pitchFamily="34" charset="0"/>
              </a:rPr>
              <a:t>sin</a:t>
            </a:r>
            <a:r>
              <a:rPr lang="fr-FR" b="1" dirty="0" err="1" smtClean="0">
                <a:solidFill>
                  <a:srgbClr val="FF0000"/>
                </a:solidFill>
                <a:latin typeface="Symbol" pitchFamily="18" charset="2"/>
              </a:rPr>
              <a:t>c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Calibri" pitchFamily="34" charset="0"/>
              </a:rPr>
              <a:t>&lt;0.6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607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8" y="4143375"/>
            <a:ext cx="91503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381000" y="2241550"/>
            <a:ext cx="707411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- </a:t>
            </a:r>
            <a:r>
              <a:rPr lang="fr-FR" sz="2400" b="1" dirty="0">
                <a:solidFill>
                  <a:srgbClr val="0099CC"/>
                </a:solidFill>
              </a:rPr>
              <a:t>Nature du neutrino :</a:t>
            </a:r>
            <a:r>
              <a:rPr lang="fr-FR" sz="2400" b="1" dirty="0">
                <a:solidFill>
                  <a:srgbClr val="000099"/>
                </a:solidFill>
              </a:rPr>
              <a:t> Dirac (</a:t>
            </a:r>
            <a:r>
              <a:rPr lang="fr-FR" sz="2400" b="1" dirty="0">
                <a:solidFill>
                  <a:srgbClr val="000099"/>
                </a:solidFill>
                <a:latin typeface="Symbol" pitchFamily="18" charset="2"/>
              </a:rPr>
              <a:t>n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2400" b="1" dirty="0">
                <a:solidFill>
                  <a:srgbClr val="000099"/>
                </a:solidFill>
                <a:sym typeface="Symbol" pitchFamily="18" charset="2"/>
              </a:rPr>
              <a:t></a:t>
            </a:r>
            <a:r>
              <a:rPr lang="fr-FR" sz="2400" b="1" dirty="0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fr-FR" sz="2400" b="1" dirty="0">
                <a:solidFill>
                  <a:srgbClr val="000099"/>
                </a:solidFill>
                <a:sym typeface="Symbol" pitchFamily="18" charset="2"/>
              </a:rPr>
              <a:t>)</a:t>
            </a:r>
            <a:r>
              <a:rPr lang="fr-FR" sz="2400" b="1" dirty="0">
                <a:solidFill>
                  <a:srgbClr val="000099"/>
                </a:solidFill>
              </a:rPr>
              <a:t>  or </a:t>
            </a:r>
            <a:r>
              <a:rPr lang="fr-FR" sz="2400" b="1" dirty="0" err="1">
                <a:solidFill>
                  <a:srgbClr val="000099"/>
                </a:solidFill>
              </a:rPr>
              <a:t>Majorana</a:t>
            </a:r>
            <a:r>
              <a:rPr lang="fr-FR" sz="2400" b="1" dirty="0">
                <a:solidFill>
                  <a:srgbClr val="000099"/>
                </a:solidFill>
              </a:rPr>
              <a:t> (</a:t>
            </a:r>
            <a:r>
              <a:rPr lang="fr-FR" sz="2400" b="1" dirty="0">
                <a:solidFill>
                  <a:srgbClr val="000099"/>
                </a:solidFill>
                <a:latin typeface="Symbol" pitchFamily="18" charset="2"/>
              </a:rPr>
              <a:t>n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2400" b="1" dirty="0">
                <a:solidFill>
                  <a:srgbClr val="000099"/>
                </a:solidFill>
                <a:sym typeface="Symbol" pitchFamily="18" charset="2"/>
              </a:rPr>
              <a:t>=</a:t>
            </a:r>
            <a:r>
              <a:rPr lang="fr-FR" sz="2400" b="1" dirty="0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fr-FR" sz="2400" b="1" dirty="0">
                <a:solidFill>
                  <a:srgbClr val="000099"/>
                </a:solidFill>
                <a:sym typeface="Symbol" pitchFamily="18" charset="2"/>
              </a:rPr>
              <a:t>)</a:t>
            </a:r>
            <a:endParaRPr lang="fr-FR" sz="2400" b="1" dirty="0">
              <a:solidFill>
                <a:srgbClr val="000099"/>
              </a:solidFill>
            </a:endParaRPr>
          </a:p>
          <a:p>
            <a:endParaRPr lang="fr-FR" sz="1600" b="1" dirty="0">
              <a:solidFill>
                <a:srgbClr val="0099CC"/>
              </a:solidFill>
            </a:endParaRPr>
          </a:p>
          <a:p>
            <a:r>
              <a:rPr lang="fr-FR" sz="2400" b="1" dirty="0">
                <a:solidFill>
                  <a:srgbClr val="0099CC"/>
                </a:solidFill>
              </a:rPr>
              <a:t>- Masse absolue du neutrino et </a:t>
            </a:r>
            <a:r>
              <a:rPr lang="fr-FR" sz="2400" b="1" dirty="0" smtClean="0">
                <a:solidFill>
                  <a:srgbClr val="0099CC"/>
                </a:solidFill>
              </a:rPr>
              <a:t>hiérarchie des masses </a:t>
            </a:r>
            <a:endParaRPr lang="fr-FR" sz="2400" b="1" dirty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endParaRPr lang="fr-FR" sz="2400" b="1" dirty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99"/>
                </a:solidFill>
              </a:rPr>
              <a:t> Interaction par courant droit</a:t>
            </a:r>
          </a:p>
          <a:p>
            <a:pPr>
              <a:buFontTx/>
              <a:buChar char="-"/>
            </a:pPr>
            <a:endParaRPr lang="fr-FR" sz="2400" b="1" dirty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99"/>
                </a:solidFill>
              </a:rPr>
              <a:t> Violation de CP dans le secteur </a:t>
            </a:r>
            <a:r>
              <a:rPr lang="fr-FR" sz="2400" b="1" dirty="0" err="1">
                <a:solidFill>
                  <a:srgbClr val="000099"/>
                </a:solidFill>
              </a:rPr>
              <a:t>leptonique</a:t>
            </a:r>
            <a:endParaRPr lang="fr-FR" sz="2400" b="1" dirty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endParaRPr lang="fr-FR" sz="2400" b="1" dirty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r>
              <a:rPr lang="fr-FR" sz="2400" b="1" dirty="0">
                <a:solidFill>
                  <a:srgbClr val="000099"/>
                </a:solidFill>
              </a:rPr>
              <a:t> Recherche </a:t>
            </a:r>
            <a:r>
              <a:rPr lang="fr-FR" sz="2400" b="1" dirty="0" err="1">
                <a:solidFill>
                  <a:srgbClr val="000099"/>
                </a:solidFill>
              </a:rPr>
              <a:t>supersymétrie</a:t>
            </a:r>
            <a:r>
              <a:rPr lang="fr-FR" sz="2400" b="1" dirty="0">
                <a:solidFill>
                  <a:srgbClr val="000099"/>
                </a:solidFill>
              </a:rPr>
              <a:t> et nouvelles particules 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764363" y="76200"/>
            <a:ext cx="72366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</a:t>
            </a:r>
            <a:r>
              <a:rPr lang="fr-FR" sz="3200" b="1" dirty="0" smtClean="0">
                <a:solidFill>
                  <a:schemeClr val="bg1"/>
                </a:solidFill>
              </a:rPr>
              <a:t>ouble </a:t>
            </a:r>
            <a:r>
              <a:rPr lang="fr-FR" sz="3200" b="1" dirty="0">
                <a:solidFill>
                  <a:schemeClr val="bg1"/>
                </a:solidFill>
              </a:rPr>
              <a:t>désintégration </a:t>
            </a:r>
            <a:r>
              <a:rPr lang="fr-FR" sz="3200" b="1" dirty="0" smtClean="0">
                <a:solidFill>
                  <a:schemeClr val="bg1"/>
                </a:solidFill>
              </a:rPr>
              <a:t>bêta sans neutrino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4500562" y="2374900"/>
            <a:ext cx="152400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6929454" y="2357430"/>
            <a:ext cx="1524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377825" y="1666875"/>
            <a:ext cx="5560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- Non-conservation du nombre </a:t>
            </a:r>
            <a:r>
              <a:rPr lang="fr-FR" sz="2400" b="1" dirty="0" err="1">
                <a:solidFill>
                  <a:srgbClr val="FF0000"/>
                </a:solidFill>
              </a:rPr>
              <a:t>leptonique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5325" y="3009900"/>
            <a:ext cx="7797800" cy="403225"/>
            <a:chOff x="438" y="1573"/>
            <a:chExt cx="4912" cy="25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89" y="1573"/>
              <a:ext cx="4361" cy="254"/>
              <a:chOff x="989" y="1663"/>
              <a:chExt cx="4361" cy="254"/>
            </a:xfrm>
          </p:grpSpPr>
          <p:sp>
            <p:nvSpPr>
              <p:cNvPr id="18478" name="Text Box 5"/>
              <p:cNvSpPr txBox="1">
                <a:spLocks noChangeArrowheads="1"/>
              </p:cNvSpPr>
              <p:nvPr/>
            </p:nvSpPr>
            <p:spPr bwMode="auto">
              <a:xfrm>
                <a:off x="989" y="1684"/>
                <a:ext cx="37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FF00"/>
                    </a:solidFill>
                    <a:latin typeface="Calibri" pitchFamily="34" charset="0"/>
                  </a:rPr>
                  <a:t>7</a:t>
                </a:r>
                <a:r>
                  <a:rPr lang="fr-FR" sz="1600" b="1" dirty="0">
                    <a:solidFill>
                      <a:srgbClr val="FFFF00"/>
                    </a:solidFill>
                    <a:latin typeface="Calibri" pitchFamily="34" charset="0"/>
                  </a:rPr>
                  <a:t> kg</a:t>
                </a:r>
                <a:r>
                  <a:rPr lang="fr-FR" sz="1600" dirty="0">
                    <a:solidFill>
                      <a:srgbClr val="FFFF00"/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18479" name="Text Box 6"/>
              <p:cNvSpPr txBox="1">
                <a:spLocks noChangeArrowheads="1"/>
              </p:cNvSpPr>
              <p:nvPr/>
            </p:nvSpPr>
            <p:spPr bwMode="auto">
              <a:xfrm>
                <a:off x="4095" y="1677"/>
                <a:ext cx="125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100 kg</a:t>
                </a:r>
                <a:r>
                  <a:rPr lang="fr-FR" sz="16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18480" name="Text Box 7"/>
              <p:cNvSpPr txBox="1">
                <a:spLocks noChangeArrowheads="1"/>
              </p:cNvSpPr>
              <p:nvPr/>
            </p:nvSpPr>
            <p:spPr bwMode="auto">
              <a:xfrm>
                <a:off x="2330" y="1663"/>
                <a:ext cx="98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  <a:latin typeface="Calibri" pitchFamily="34" charset="0"/>
                  </a:rPr>
                  <a:t> </a:t>
                </a:r>
                <a:r>
                  <a:rPr lang="fr-FR" sz="1600" b="1" dirty="0">
                    <a:solidFill>
                      <a:schemeClr val="bg1"/>
                    </a:solidFill>
                    <a:latin typeface="Calibri" pitchFamily="34" charset="0"/>
                  </a:rPr>
                  <a:t>isotope mass</a:t>
                </a:r>
                <a:r>
                  <a:rPr lang="fr-FR" sz="1600" dirty="0">
                    <a:solidFill>
                      <a:schemeClr val="bg1"/>
                    </a:solidFill>
                    <a:latin typeface="Calibri" pitchFamily="34" charset="0"/>
                  </a:rPr>
                  <a:t> </a:t>
                </a:r>
                <a:r>
                  <a:rPr lang="fr-FR" sz="1600" b="1" dirty="0">
                    <a:solidFill>
                      <a:schemeClr val="bg1"/>
                    </a:solidFill>
                    <a:latin typeface="Calibri" pitchFamily="34" charset="0"/>
                  </a:rPr>
                  <a:t>M</a:t>
                </a:r>
                <a:endParaRPr lang="fr-FR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8477" name="Line 8"/>
            <p:cNvSpPr>
              <a:spLocks noChangeShapeType="1"/>
            </p:cNvSpPr>
            <p:nvPr/>
          </p:nvSpPr>
          <p:spPr bwMode="auto">
            <a:xfrm>
              <a:off x="438" y="1584"/>
              <a:ext cx="4890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1573213" y="3417888"/>
            <a:ext cx="4844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FF00"/>
                </a:solidFill>
                <a:latin typeface="Calibri" pitchFamily="34" charset="0"/>
              </a:rPr>
              <a:t>8 %</a:t>
            </a:r>
          </a:p>
          <a:p>
            <a:endParaRPr lang="fr-FR" sz="1600" dirty="0">
              <a:solidFill>
                <a:srgbClr val="00CC00"/>
              </a:solidFill>
              <a:latin typeface="Calibri" pitchFamily="34" charset="0"/>
            </a:endParaRP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6870700" y="3375025"/>
            <a:ext cx="903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>
                <a:latin typeface="Calibri" pitchFamily="34" charset="0"/>
              </a:rPr>
              <a:t>  </a:t>
            </a:r>
            <a:r>
              <a:rPr lang="fr-FR" sz="1600">
                <a:solidFill>
                  <a:srgbClr val="66FFCC"/>
                </a:solidFill>
                <a:latin typeface="Calibri" pitchFamily="34" charset="0"/>
              </a:rPr>
              <a:t>~ </a:t>
            </a:r>
            <a:r>
              <a:rPr lang="fr-FR" sz="1600" b="1">
                <a:solidFill>
                  <a:srgbClr val="66FFCC"/>
                </a:solidFill>
                <a:latin typeface="Calibri" pitchFamily="34" charset="0"/>
              </a:rPr>
              <a:t>30 %</a:t>
            </a:r>
          </a:p>
        </p:txBody>
      </p:sp>
      <p:sp>
        <p:nvSpPr>
          <p:cNvPr id="18438" name="Line 11"/>
          <p:cNvSpPr>
            <a:spLocks noChangeShapeType="1"/>
          </p:cNvSpPr>
          <p:nvPr/>
        </p:nvSpPr>
        <p:spPr bwMode="auto">
          <a:xfrm>
            <a:off x="685800" y="3346450"/>
            <a:ext cx="7791450" cy="1588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452563" y="2630488"/>
            <a:ext cx="6792912" cy="508000"/>
            <a:chOff x="915" y="1335"/>
            <a:chExt cx="4279" cy="320"/>
          </a:xfrm>
        </p:grpSpPr>
        <p:sp>
          <p:nvSpPr>
            <p:cNvPr id="18473" name="Text Box 13"/>
            <p:cNvSpPr txBox="1">
              <a:spLocks noChangeArrowheads="1"/>
            </p:cNvSpPr>
            <p:nvPr/>
          </p:nvSpPr>
          <p:spPr bwMode="auto">
            <a:xfrm>
              <a:off x="2294" y="1342"/>
              <a:ext cx="7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D60093"/>
                  </a:solidFill>
                  <a:latin typeface="Calibri" pitchFamily="34" charset="0"/>
                </a:rPr>
                <a:t>       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isotope </a:t>
              </a:r>
              <a:endParaRPr lang="fr-FR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74" name="Text Box 14"/>
            <p:cNvSpPr txBox="1">
              <a:spLocks noChangeArrowheads="1"/>
            </p:cNvSpPr>
            <p:nvPr/>
          </p:nvSpPr>
          <p:spPr bwMode="auto">
            <a:xfrm>
              <a:off x="915" y="1354"/>
              <a:ext cx="433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baseline="30000" dirty="0">
                  <a:solidFill>
                    <a:srgbClr val="FFFF00"/>
                  </a:solidFill>
                  <a:latin typeface="Calibri" pitchFamily="34" charset="0"/>
                </a:rPr>
                <a:t>100</a:t>
              </a:r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Mo</a:t>
              </a:r>
              <a:endParaRPr lang="fr-FR" b="1" dirty="0">
                <a:solidFill>
                  <a:srgbClr val="FFFF00"/>
                </a:solidFill>
                <a:latin typeface="Calibri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fr-FR" sz="1200" b="1" dirty="0">
                  <a:latin typeface="Calibri" pitchFamily="34" charset="0"/>
                </a:rPr>
                <a:t> 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18475" name="Text Box 15"/>
            <p:cNvSpPr txBox="1">
              <a:spLocks noChangeArrowheads="1"/>
            </p:cNvSpPr>
            <p:nvPr/>
          </p:nvSpPr>
          <p:spPr bwMode="auto">
            <a:xfrm>
              <a:off x="4115" y="1335"/>
              <a:ext cx="1079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baseline="30000">
                  <a:solidFill>
                    <a:srgbClr val="66FFCC"/>
                  </a:solidFill>
                  <a:latin typeface="Calibri" pitchFamily="34" charset="0"/>
                </a:rPr>
                <a:t>82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Se</a:t>
              </a:r>
              <a:r>
                <a:rPr lang="fr-FR" b="1">
                  <a:solidFill>
                    <a:srgbClr val="66FFCC"/>
                  </a:solidFill>
                  <a:latin typeface="Calibri" pitchFamily="34" charset="0"/>
                </a:rPr>
                <a:t> ,</a:t>
              </a:r>
              <a:r>
                <a:rPr lang="fr-FR" sz="1600" b="1" baseline="30000">
                  <a:solidFill>
                    <a:srgbClr val="66FFCC"/>
                  </a:solidFill>
                  <a:latin typeface="Calibri" pitchFamily="34" charset="0"/>
                </a:rPr>
                <a:t>150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Nd or </a:t>
              </a:r>
              <a:r>
                <a:rPr lang="fr-FR" sz="1600" b="1" baseline="30000">
                  <a:solidFill>
                    <a:srgbClr val="66FFCC"/>
                  </a:solidFill>
                  <a:latin typeface="Calibri" pitchFamily="34" charset="0"/>
                </a:rPr>
                <a:t>48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Ca</a:t>
              </a:r>
              <a:endParaRPr lang="fr-FR" b="1">
                <a:solidFill>
                  <a:srgbClr val="66FFCC"/>
                </a:solidFill>
                <a:latin typeface="Calibri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fr-FR" sz="1200" b="1">
                  <a:latin typeface="Calibri" pitchFamily="34" charset="0"/>
                </a:rPr>
                <a:t> </a:t>
              </a:r>
              <a:endParaRPr lang="fr-FR">
                <a:latin typeface="Calibri" pitchFamily="34" charset="0"/>
              </a:endParaRPr>
            </a:p>
          </p:txBody>
        </p:sp>
      </p:grpSp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1981200" y="1333500"/>
            <a:ext cx="4781550" cy="723900"/>
          </a:xfrm>
          <a:prstGeom prst="rect">
            <a:avLst/>
          </a:prstGeom>
          <a:solidFill>
            <a:srgbClr val="E1E1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8441" name="Text Box 17"/>
          <p:cNvSpPr txBox="1">
            <a:spLocks noChangeArrowheads="1"/>
          </p:cNvSpPr>
          <p:nvPr/>
        </p:nvSpPr>
        <p:spPr bwMode="auto">
          <a:xfrm>
            <a:off x="2336800" y="1355725"/>
            <a:ext cx="216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</a:rPr>
              <a:t>T</a:t>
            </a:r>
            <a:r>
              <a:rPr lang="fr-FR" sz="2000" baseline="-25000">
                <a:latin typeface="Calibri" pitchFamily="34" charset="0"/>
              </a:rPr>
              <a:t>1/2 </a:t>
            </a:r>
            <a:r>
              <a:rPr lang="fr-FR" sz="2000">
                <a:latin typeface="Calibri" pitchFamily="34" charset="0"/>
              </a:rPr>
              <a:t>(</a:t>
            </a:r>
            <a:r>
              <a:rPr lang="fr-FR" sz="2000">
                <a:latin typeface="Symbol" pitchFamily="18" charset="2"/>
              </a:rPr>
              <a:t>bb0n</a:t>
            </a:r>
            <a:r>
              <a:rPr lang="fr-FR" sz="2000">
                <a:latin typeface="Calibri" pitchFamily="34" charset="0"/>
              </a:rPr>
              <a:t>) &gt; ln 2 </a:t>
            </a:r>
            <a:r>
              <a:rPr lang="fr-FR" sz="2000">
                <a:latin typeface="Calibri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18442" name="Text Box 18"/>
          <p:cNvSpPr txBox="1">
            <a:spLocks noChangeArrowheads="1"/>
          </p:cNvSpPr>
          <p:nvPr/>
        </p:nvSpPr>
        <p:spPr bwMode="auto">
          <a:xfrm>
            <a:off x="5146675" y="1219200"/>
            <a:ext cx="160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fr-FR" sz="2000">
                <a:latin typeface="Calibri" pitchFamily="34" charset="0"/>
              </a:rPr>
              <a:t> </a:t>
            </a:r>
            <a:r>
              <a:rPr lang="fr-FR" sz="2000" b="1">
                <a:latin typeface="Calibri" pitchFamily="34" charset="0"/>
                <a:sym typeface="Symbol" pitchFamily="18" charset="2"/>
              </a:rPr>
              <a:t></a:t>
            </a:r>
            <a:r>
              <a:rPr lang="fr-FR" sz="2000" b="1">
                <a:latin typeface="Calibri" pitchFamily="34" charset="0"/>
              </a:rPr>
              <a:t> </a:t>
            </a:r>
            <a:r>
              <a:rPr lang="fr-FR" sz="2000" b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fr-FR" sz="2000" b="1">
                <a:latin typeface="Calibri" pitchFamily="34" charset="0"/>
              </a:rPr>
              <a:t> </a:t>
            </a:r>
            <a:r>
              <a:rPr lang="fr-FR" sz="2000" b="1">
                <a:latin typeface="Calibri" pitchFamily="34" charset="0"/>
                <a:sym typeface="Symbol" pitchFamily="18" charset="2"/>
              </a:rPr>
              <a:t></a:t>
            </a:r>
            <a:r>
              <a:rPr lang="fr-FR" sz="2000" b="1">
                <a:latin typeface="Calibri" pitchFamily="34" charset="0"/>
              </a:rPr>
              <a:t>  T</a:t>
            </a:r>
            <a:r>
              <a:rPr lang="fr-FR" sz="2000" b="1" baseline="-25000">
                <a:latin typeface="Calibri" pitchFamily="34" charset="0"/>
              </a:rPr>
              <a:t>obs</a:t>
            </a:r>
            <a:r>
              <a:rPr lang="fr-FR" sz="2000">
                <a:latin typeface="Calibri" pitchFamily="34" charset="0"/>
              </a:rPr>
              <a:t> </a:t>
            </a:r>
          </a:p>
        </p:txBody>
      </p:sp>
      <p:sp>
        <p:nvSpPr>
          <p:cNvPr id="18443" name="Text Box 19"/>
          <p:cNvSpPr txBox="1">
            <a:spLocks noChangeArrowheads="1"/>
          </p:cNvSpPr>
          <p:nvPr/>
        </p:nvSpPr>
        <p:spPr bwMode="auto">
          <a:xfrm>
            <a:off x="5346700" y="1577975"/>
            <a:ext cx="78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latin typeface="Calibri" pitchFamily="34" charset="0"/>
              </a:rPr>
              <a:t>    </a:t>
            </a:r>
            <a:r>
              <a:rPr lang="fr-FR" sz="2000" b="1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fr-FR" sz="2000" b="1" baseline="-25000">
                <a:solidFill>
                  <a:srgbClr val="FF0000"/>
                </a:solidFill>
                <a:latin typeface="Calibri" pitchFamily="34" charset="0"/>
              </a:rPr>
              <a:t>90</a:t>
            </a:r>
            <a:endParaRPr lang="fr-FR" sz="2000" b="1" baseline="-25000">
              <a:solidFill>
                <a:srgbClr val="D60093"/>
              </a:solidFill>
              <a:latin typeface="Calibri" pitchFamily="34" charset="0"/>
            </a:endParaRPr>
          </a:p>
        </p:txBody>
      </p:sp>
      <p:sp>
        <p:nvSpPr>
          <p:cNvPr id="18444" name="Line 20"/>
          <p:cNvSpPr>
            <a:spLocks noChangeShapeType="1"/>
          </p:cNvSpPr>
          <p:nvPr/>
        </p:nvSpPr>
        <p:spPr bwMode="auto">
          <a:xfrm>
            <a:off x="5210175" y="1573213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45" name="Rectangle 21"/>
          <p:cNvSpPr>
            <a:spLocks noChangeArrowheads="1"/>
          </p:cNvSpPr>
          <p:nvPr/>
        </p:nvSpPr>
        <p:spPr bwMode="auto">
          <a:xfrm>
            <a:off x="4359275" y="1238250"/>
            <a:ext cx="55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Kunstler Script"/>
              </a:rPr>
              <a:t> N</a:t>
            </a:r>
            <a:r>
              <a:rPr lang="fr-FR" sz="2000" baseline="-25000">
                <a:latin typeface="Calibri" pitchFamily="34" charset="0"/>
              </a:rPr>
              <a:t>A</a:t>
            </a:r>
            <a:endParaRPr lang="fr-FR" sz="2000" i="1" baseline="-25000">
              <a:latin typeface="Calibri" pitchFamily="34" charset="0"/>
            </a:endParaRPr>
          </a:p>
        </p:txBody>
      </p:sp>
      <p:sp>
        <p:nvSpPr>
          <p:cNvPr id="18446" name="Line 22"/>
          <p:cNvSpPr>
            <a:spLocks noChangeShapeType="1"/>
          </p:cNvSpPr>
          <p:nvPr/>
        </p:nvSpPr>
        <p:spPr bwMode="auto">
          <a:xfrm>
            <a:off x="4419600" y="1573213"/>
            <a:ext cx="561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47" name="Text Box 23"/>
          <p:cNvSpPr txBox="1">
            <a:spLocks noChangeArrowheads="1"/>
          </p:cNvSpPr>
          <p:nvPr/>
        </p:nvSpPr>
        <p:spPr bwMode="auto">
          <a:xfrm>
            <a:off x="4489450" y="15589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latin typeface="Calibri" pitchFamily="34" charset="0"/>
              </a:rPr>
              <a:t>A</a:t>
            </a:r>
          </a:p>
        </p:txBody>
      </p:sp>
      <p:sp>
        <p:nvSpPr>
          <p:cNvPr id="18448" name="Rectangle 24"/>
          <p:cNvSpPr>
            <a:spLocks noChangeArrowheads="1"/>
          </p:cNvSpPr>
          <p:nvPr/>
        </p:nvSpPr>
        <p:spPr bwMode="auto">
          <a:xfrm>
            <a:off x="4959350" y="1384300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>
                <a:latin typeface="Calibri" pitchFamily="34" charset="0"/>
                <a:sym typeface="Symbol" pitchFamily="18" charset="2"/>
              </a:rPr>
              <a:t>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60463" y="2235200"/>
            <a:ext cx="7126287" cy="409575"/>
            <a:chOff x="773" y="945"/>
            <a:chExt cx="4489" cy="258"/>
          </a:xfrm>
        </p:grpSpPr>
        <p:sp>
          <p:nvSpPr>
            <p:cNvPr id="18471" name="Text Box 26"/>
            <p:cNvSpPr txBox="1">
              <a:spLocks noChangeArrowheads="1"/>
            </p:cNvSpPr>
            <p:nvPr/>
          </p:nvSpPr>
          <p:spPr bwMode="auto">
            <a:xfrm>
              <a:off x="773" y="951"/>
              <a:ext cx="68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solidFill>
                    <a:srgbClr val="FFFF00"/>
                  </a:solidFill>
                  <a:latin typeface="Calibri" pitchFamily="34" charset="0"/>
                </a:rPr>
                <a:t>NEMO-3</a:t>
              </a:r>
            </a:p>
          </p:txBody>
        </p:sp>
        <p:sp>
          <p:nvSpPr>
            <p:cNvPr id="18472" name="Text Box 27"/>
            <p:cNvSpPr txBox="1">
              <a:spLocks noChangeArrowheads="1"/>
            </p:cNvSpPr>
            <p:nvPr/>
          </p:nvSpPr>
          <p:spPr bwMode="auto">
            <a:xfrm>
              <a:off x="4166" y="945"/>
              <a:ext cx="10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>
                  <a:solidFill>
                    <a:srgbClr val="66FFCC"/>
                  </a:solidFill>
                  <a:latin typeface="Calibri" pitchFamily="34" charset="0"/>
                </a:rPr>
                <a:t>SuperNEMO</a:t>
              </a:r>
            </a:p>
          </p:txBody>
        </p:sp>
      </p:grpSp>
      <p:sp>
        <p:nvSpPr>
          <p:cNvPr id="18450" name="Line 28"/>
          <p:cNvSpPr>
            <a:spLocks noChangeShapeType="1"/>
          </p:cNvSpPr>
          <p:nvPr/>
        </p:nvSpPr>
        <p:spPr bwMode="auto">
          <a:xfrm>
            <a:off x="638175" y="2678113"/>
            <a:ext cx="77819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666750" y="3689350"/>
            <a:ext cx="7950200" cy="1033463"/>
            <a:chOff x="420" y="2002"/>
            <a:chExt cx="5008" cy="651"/>
          </a:xfrm>
        </p:grpSpPr>
        <p:sp>
          <p:nvSpPr>
            <p:cNvPr id="18466" name="Text Box 30"/>
            <p:cNvSpPr txBox="1">
              <a:spLocks noChangeArrowheads="1"/>
            </p:cNvSpPr>
            <p:nvPr/>
          </p:nvSpPr>
          <p:spPr bwMode="auto">
            <a:xfrm>
              <a:off x="2425" y="2002"/>
              <a:ext cx="1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sz="1600">
                <a:solidFill>
                  <a:srgbClr val="D60093"/>
                </a:solidFill>
                <a:latin typeface="Calibri" pitchFamily="34" charset="0"/>
              </a:endParaRPr>
            </a:p>
          </p:txBody>
        </p:sp>
        <p:sp>
          <p:nvSpPr>
            <p:cNvPr id="18467" name="Line 31"/>
            <p:cNvSpPr>
              <a:spLocks noChangeShapeType="1"/>
            </p:cNvSpPr>
            <p:nvPr/>
          </p:nvSpPr>
          <p:spPr bwMode="auto">
            <a:xfrm>
              <a:off x="420" y="2041"/>
              <a:ext cx="4908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8" name="Text Box 32"/>
            <p:cNvSpPr txBox="1">
              <a:spLocks noChangeArrowheads="1"/>
            </p:cNvSpPr>
            <p:nvPr/>
          </p:nvSpPr>
          <p:spPr bwMode="auto">
            <a:xfrm>
              <a:off x="2087" y="2125"/>
              <a:ext cx="158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i="1" dirty="0">
                  <a:solidFill>
                    <a:schemeClr val="bg1"/>
                  </a:solidFill>
                  <a:latin typeface="Calibri" pitchFamily="34" charset="0"/>
                  <a:sym typeface="Symbol" pitchFamily="18" charset="2"/>
                </a:rPr>
                <a:t>   </a:t>
              </a:r>
              <a:r>
                <a:rPr lang="fr-FR" sz="1600" b="1" dirty="0" err="1">
                  <a:solidFill>
                    <a:schemeClr val="bg1"/>
                  </a:solidFill>
                  <a:latin typeface="Calibri" pitchFamily="34" charset="0"/>
                </a:rPr>
                <a:t>internal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 contaminations </a:t>
              </a:r>
            </a:p>
            <a:p>
              <a:pPr algn="ctr"/>
              <a:r>
                <a:rPr lang="fr-FR" sz="1600" b="1" baseline="30000" dirty="0">
                  <a:solidFill>
                    <a:schemeClr val="bg1"/>
                  </a:solidFill>
                  <a:latin typeface="Calibri" pitchFamily="34" charset="0"/>
                </a:rPr>
                <a:t>208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Tl </a:t>
              </a:r>
              <a:r>
                <a:rPr lang="fr-FR" sz="1600" b="1" dirty="0" smtClean="0">
                  <a:solidFill>
                    <a:schemeClr val="bg1"/>
                  </a:solidFill>
                  <a:latin typeface="Calibri" pitchFamily="34" charset="0"/>
                </a:rPr>
                <a:t> and </a:t>
              </a:r>
              <a:r>
                <a:rPr lang="fr-FR" sz="1600" b="1" baseline="30000" dirty="0">
                  <a:solidFill>
                    <a:schemeClr val="bg1"/>
                  </a:solidFill>
                  <a:latin typeface="Calibri" pitchFamily="34" charset="0"/>
                </a:rPr>
                <a:t>214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Bi in the </a:t>
              </a:r>
              <a:r>
                <a:rPr lang="fr-FR" sz="1600" b="1" dirty="0" err="1">
                  <a:solidFill>
                    <a:schemeClr val="bg1"/>
                  </a:solidFill>
                  <a:latin typeface="Symbol" pitchFamily="18" charset="2"/>
                </a:rPr>
                <a:t>bb</a:t>
              </a:r>
              <a:r>
                <a:rPr lang="fr-FR" sz="1600" b="1" dirty="0">
                  <a:solidFill>
                    <a:schemeClr val="bg1"/>
                  </a:solidFill>
                  <a:latin typeface="Symbol" pitchFamily="18" charset="2"/>
                </a:rPr>
                <a:t> 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foil</a:t>
              </a:r>
              <a:endParaRPr lang="fr-FR" sz="1600" b="1" i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69" name="Text Box 33"/>
            <p:cNvSpPr txBox="1">
              <a:spLocks noChangeArrowheads="1"/>
            </p:cNvSpPr>
            <p:nvPr/>
          </p:nvSpPr>
          <p:spPr bwMode="auto">
            <a:xfrm>
              <a:off x="557" y="2058"/>
              <a:ext cx="1174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1600" b="1" baseline="30000" dirty="0">
                  <a:solidFill>
                    <a:srgbClr val="FFFF00"/>
                  </a:solidFill>
                  <a:latin typeface="Calibri" pitchFamily="34" charset="0"/>
                </a:rPr>
                <a:t>208</a:t>
              </a:r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Tl: &lt; 20 </a:t>
              </a:r>
              <a:r>
                <a:rPr lang="fr-FR" sz="1600" b="1" dirty="0" err="1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fr-FR" sz="1600" b="1" dirty="0" err="1">
                  <a:solidFill>
                    <a:srgbClr val="FFFF00"/>
                  </a:solidFill>
                  <a:latin typeface="Calibri" pitchFamily="34" charset="0"/>
                </a:rPr>
                <a:t>Bq</a:t>
              </a:r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/kg</a:t>
              </a:r>
            </a:p>
            <a:p>
              <a:pPr algn="ctr">
                <a:lnSpc>
                  <a:spcPct val="120000"/>
                </a:lnSpc>
              </a:pPr>
              <a:r>
                <a:rPr lang="fr-FR" sz="1600" b="1" baseline="30000" dirty="0">
                  <a:solidFill>
                    <a:srgbClr val="FFFF00"/>
                  </a:solidFill>
                  <a:latin typeface="Calibri" pitchFamily="34" charset="0"/>
                </a:rPr>
                <a:t>214</a:t>
              </a:r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Bi: &lt; 300 </a:t>
              </a:r>
              <a:r>
                <a:rPr lang="fr-FR" sz="1600" b="1" dirty="0" err="1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fr-FR" sz="1600" b="1" dirty="0" err="1">
                  <a:solidFill>
                    <a:srgbClr val="FFFF00"/>
                  </a:solidFill>
                  <a:latin typeface="Calibri" pitchFamily="34" charset="0"/>
                </a:rPr>
                <a:t>Bq</a:t>
              </a:r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/kg</a:t>
              </a:r>
              <a:endParaRPr lang="fr-FR" sz="1600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18470" name="Text Box 34"/>
            <p:cNvSpPr txBox="1">
              <a:spLocks noChangeArrowheads="1"/>
            </p:cNvSpPr>
            <p:nvPr/>
          </p:nvSpPr>
          <p:spPr bwMode="auto">
            <a:xfrm>
              <a:off x="3960" y="2040"/>
              <a:ext cx="1468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fr-FR" sz="1600" b="1" baseline="30000">
                  <a:solidFill>
                    <a:srgbClr val="66FFCC"/>
                  </a:solidFill>
                  <a:latin typeface="Calibri" pitchFamily="34" charset="0"/>
                </a:rPr>
                <a:t>208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Tl &lt; </a:t>
              </a:r>
              <a:r>
                <a:rPr lang="fr-FR" sz="1600" b="1">
                  <a:solidFill>
                    <a:srgbClr val="66FFCC"/>
                  </a:solidFill>
                  <a:latin typeface="Symbol" pitchFamily="18" charset="2"/>
                </a:rPr>
                <a:t>m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Bq/kg</a:t>
              </a:r>
            </a:p>
            <a:p>
              <a:pPr algn="ctr">
                <a:lnSpc>
                  <a:spcPct val="120000"/>
                </a:lnSpc>
              </a:pPr>
              <a:r>
                <a:rPr lang="fr-FR" sz="1600" b="1" i="1">
                  <a:solidFill>
                    <a:srgbClr val="66FFCC"/>
                  </a:solidFill>
                  <a:latin typeface="Calibri" pitchFamily="34" charset="0"/>
                </a:rPr>
                <a:t>if </a:t>
              </a:r>
              <a:r>
                <a:rPr lang="fr-FR" sz="1600" b="1" i="1" baseline="30000">
                  <a:solidFill>
                    <a:srgbClr val="66FFCC"/>
                  </a:solidFill>
                  <a:latin typeface="Calibri" pitchFamily="34" charset="0"/>
                </a:rPr>
                <a:t>82</a:t>
              </a:r>
              <a:r>
                <a:rPr lang="fr-FR" sz="1600" b="1" i="1">
                  <a:solidFill>
                    <a:srgbClr val="66FFCC"/>
                  </a:solidFill>
                  <a:latin typeface="Calibri" pitchFamily="34" charset="0"/>
                </a:rPr>
                <a:t>Se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: </a:t>
              </a:r>
              <a:r>
                <a:rPr lang="fr-FR" sz="1600" b="1" baseline="30000">
                  <a:solidFill>
                    <a:srgbClr val="66FFCC"/>
                  </a:solidFill>
                  <a:latin typeface="Calibri" pitchFamily="34" charset="0"/>
                </a:rPr>
                <a:t>214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Bi &lt; 10 </a:t>
              </a:r>
              <a:r>
                <a:rPr lang="fr-FR" sz="1600" b="1">
                  <a:solidFill>
                    <a:srgbClr val="66FFCC"/>
                  </a:solidFill>
                  <a:latin typeface="Symbol" pitchFamily="18" charset="2"/>
                </a:rPr>
                <a:t>m</a:t>
              </a:r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Bq/kg</a:t>
              </a:r>
            </a:p>
            <a:p>
              <a:pPr algn="ctr">
                <a:lnSpc>
                  <a:spcPct val="120000"/>
                </a:lnSpc>
              </a:pPr>
              <a:endParaRPr lang="fr-FR" sz="1600">
                <a:solidFill>
                  <a:srgbClr val="66FFCC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09600" y="5192713"/>
            <a:ext cx="7886700" cy="979487"/>
            <a:chOff x="396" y="2863"/>
            <a:chExt cx="4968" cy="497"/>
          </a:xfrm>
        </p:grpSpPr>
        <p:sp>
          <p:nvSpPr>
            <p:cNvPr id="18460" name="Line 36"/>
            <p:cNvSpPr>
              <a:spLocks noChangeShapeType="1"/>
            </p:cNvSpPr>
            <p:nvPr/>
          </p:nvSpPr>
          <p:spPr bwMode="auto">
            <a:xfrm>
              <a:off x="408" y="2863"/>
              <a:ext cx="4950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029" name="Rectangle 37"/>
            <p:cNvSpPr>
              <a:spLocks noChangeArrowheads="1"/>
            </p:cNvSpPr>
            <p:nvPr/>
          </p:nvSpPr>
          <p:spPr bwMode="auto">
            <a:xfrm>
              <a:off x="396" y="2982"/>
              <a:ext cx="4968" cy="378"/>
            </a:xfrm>
            <a:prstGeom prst="rect">
              <a:avLst/>
            </a:prstGeom>
            <a:solidFill>
              <a:srgbClr val="E1E1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8462" name="Text Box 38"/>
            <p:cNvSpPr txBox="1">
              <a:spLocks noChangeArrowheads="1"/>
            </p:cNvSpPr>
            <p:nvPr/>
          </p:nvSpPr>
          <p:spPr bwMode="auto">
            <a:xfrm>
              <a:off x="518" y="3000"/>
              <a:ext cx="1311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fr-FR" sz="1600" b="1" baseline="-25000">
                  <a:solidFill>
                    <a:srgbClr val="006600"/>
                  </a:solidFill>
                  <a:latin typeface="Calibri" pitchFamily="34" charset="0"/>
                </a:rPr>
                <a:t>1/2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(</a:t>
              </a:r>
              <a:r>
                <a:rPr lang="fr-FR" sz="1600" b="1">
                  <a:solidFill>
                    <a:srgbClr val="006600"/>
                  </a:solidFill>
                  <a:latin typeface="Symbol" pitchFamily="18" charset="2"/>
                </a:rPr>
                <a:t>bb0n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) &gt; 2 x 10</a:t>
              </a:r>
              <a:r>
                <a:rPr lang="fr-FR" sz="1600" b="1" baseline="30000">
                  <a:solidFill>
                    <a:srgbClr val="006600"/>
                  </a:solidFill>
                  <a:latin typeface="Calibri" pitchFamily="34" charset="0"/>
                </a:rPr>
                <a:t>24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 y</a:t>
              </a:r>
            </a:p>
            <a:p>
              <a:pPr algn="ctr"/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&lt;m</a:t>
              </a:r>
              <a:r>
                <a:rPr lang="fr-FR" sz="1600" b="1" baseline="-25000">
                  <a:solidFill>
                    <a:srgbClr val="006600"/>
                  </a:solidFill>
                  <a:latin typeface="Symbol" pitchFamily="18" charset="2"/>
                </a:rPr>
                <a:t>n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&gt; &lt; 0</a:t>
              </a:r>
              <a:r>
                <a:rPr lang="en-GB" sz="1600" b="1">
                  <a:solidFill>
                    <a:srgbClr val="006600"/>
                  </a:solidFill>
                  <a:latin typeface="Calibri" pitchFamily="34" charset="0"/>
                </a:rPr>
                <a:t>.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3 – 1</a:t>
              </a:r>
              <a:r>
                <a:rPr lang="en-GB" sz="1600" b="1">
                  <a:solidFill>
                    <a:srgbClr val="006600"/>
                  </a:solidFill>
                  <a:latin typeface="Calibri" pitchFamily="34" charset="0"/>
                </a:rPr>
                <a:t>.</a:t>
              </a:r>
              <a:r>
                <a:rPr lang="fr-FR" sz="1600" b="1">
                  <a:solidFill>
                    <a:srgbClr val="006600"/>
                  </a:solidFill>
                  <a:latin typeface="Calibri" pitchFamily="34" charset="0"/>
                </a:rPr>
                <a:t>3 eV</a:t>
              </a:r>
              <a:endParaRPr lang="fr-FR" sz="1600" b="1" baseline="30000">
                <a:solidFill>
                  <a:srgbClr val="1B5337"/>
                </a:solidFill>
                <a:latin typeface="Calibri" pitchFamily="34" charset="0"/>
              </a:endParaRPr>
            </a:p>
          </p:txBody>
        </p:sp>
        <p:sp>
          <p:nvSpPr>
            <p:cNvPr id="18463" name="Text Box 39"/>
            <p:cNvSpPr txBox="1">
              <a:spLocks noChangeArrowheads="1"/>
            </p:cNvSpPr>
            <p:nvPr/>
          </p:nvSpPr>
          <p:spPr bwMode="auto">
            <a:xfrm>
              <a:off x="4138" y="3000"/>
              <a:ext cx="1149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T</a:t>
              </a:r>
              <a:r>
                <a:rPr lang="fr-FR" sz="1600" b="1" baseline="-25000" dirty="0">
                  <a:solidFill>
                    <a:schemeClr val="accent2"/>
                  </a:solidFill>
                  <a:latin typeface="Calibri" pitchFamily="34" charset="0"/>
                </a:rPr>
                <a:t>1/2</a:t>
              </a:r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(</a:t>
              </a:r>
              <a:r>
                <a:rPr lang="fr-FR" sz="1600" b="1" dirty="0">
                  <a:solidFill>
                    <a:schemeClr val="accent2"/>
                  </a:solidFill>
                  <a:latin typeface="Symbol" pitchFamily="18" charset="2"/>
                </a:rPr>
                <a:t>bb0n</a:t>
              </a:r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) &gt; </a:t>
              </a:r>
              <a:r>
                <a:rPr lang="fr-FR" sz="1600" b="1" dirty="0" smtClean="0">
                  <a:solidFill>
                    <a:schemeClr val="accent2"/>
                  </a:solidFill>
                  <a:latin typeface="Calibri" pitchFamily="34" charset="0"/>
                </a:rPr>
                <a:t>  </a:t>
              </a:r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10</a:t>
              </a:r>
              <a:r>
                <a:rPr lang="fr-FR" sz="1600" b="1" baseline="30000" dirty="0">
                  <a:solidFill>
                    <a:schemeClr val="accent2"/>
                  </a:solidFill>
                  <a:latin typeface="Calibri" pitchFamily="34" charset="0"/>
                </a:rPr>
                <a:t>26</a:t>
              </a:r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 y</a:t>
              </a:r>
            </a:p>
            <a:p>
              <a:pPr algn="ctr"/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&lt;m</a:t>
              </a:r>
              <a:r>
                <a:rPr lang="fr-FR" sz="1600" b="1" baseline="-25000" dirty="0">
                  <a:solidFill>
                    <a:schemeClr val="accent2"/>
                  </a:solidFill>
                  <a:latin typeface="Symbol" pitchFamily="18" charset="2"/>
                </a:rPr>
                <a:t>n</a:t>
              </a:r>
              <a:r>
                <a:rPr lang="fr-FR" sz="1600" b="1" dirty="0">
                  <a:solidFill>
                    <a:schemeClr val="accent2"/>
                  </a:solidFill>
                  <a:latin typeface="Calibri" pitchFamily="34" charset="0"/>
                </a:rPr>
                <a:t>&gt; &lt; 50 </a:t>
              </a:r>
              <a:r>
                <a:rPr lang="fr-FR" sz="1600" b="1" dirty="0" err="1">
                  <a:solidFill>
                    <a:schemeClr val="accent2"/>
                  </a:solidFill>
                  <a:latin typeface="Calibri" pitchFamily="34" charset="0"/>
                </a:rPr>
                <a:t>meV</a:t>
              </a:r>
              <a:endParaRPr lang="fr-FR" sz="1600" b="1" baseline="30000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18464" name="Text Box 40"/>
            <p:cNvSpPr txBox="1">
              <a:spLocks noChangeArrowheads="1"/>
            </p:cNvSpPr>
            <p:nvPr/>
          </p:nvSpPr>
          <p:spPr bwMode="auto">
            <a:xfrm>
              <a:off x="2490" y="3030"/>
              <a:ext cx="148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990099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18465" name="AutoShape 41"/>
            <p:cNvSpPr>
              <a:spLocks noChangeArrowheads="1"/>
            </p:cNvSpPr>
            <p:nvPr/>
          </p:nvSpPr>
          <p:spPr bwMode="auto">
            <a:xfrm>
              <a:off x="429" y="2981"/>
              <a:ext cx="4630" cy="358"/>
            </a:xfrm>
            <a:prstGeom prst="roundRect">
              <a:avLst>
                <a:gd name="adj" fmla="val 16667"/>
              </a:avLst>
            </a:prstGeom>
            <a:noFill/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715963" y="4521205"/>
            <a:ext cx="7791450" cy="392113"/>
            <a:chOff x="451" y="2526"/>
            <a:chExt cx="4908" cy="247"/>
          </a:xfrm>
        </p:grpSpPr>
        <p:sp>
          <p:nvSpPr>
            <p:cNvPr id="18456" name="Text Box 43"/>
            <p:cNvSpPr txBox="1">
              <a:spLocks noChangeArrowheads="1"/>
            </p:cNvSpPr>
            <p:nvPr/>
          </p:nvSpPr>
          <p:spPr bwMode="auto">
            <a:xfrm>
              <a:off x="2094" y="2542"/>
              <a:ext cx="157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chemeClr val="bg1"/>
                  </a:solidFill>
                  <a:latin typeface="Calibri" pitchFamily="34" charset="0"/>
                </a:rPr>
                <a:t>energy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fr-FR" sz="1600" b="1" dirty="0" err="1">
                  <a:solidFill>
                    <a:schemeClr val="bg1"/>
                  </a:solidFill>
                  <a:latin typeface="Calibri" pitchFamily="34" charset="0"/>
                </a:rPr>
                <a:t>resolution</a:t>
              </a:r>
              <a:r>
                <a:rPr lang="fr-FR" sz="1600" b="1" dirty="0">
                  <a:solidFill>
                    <a:schemeClr val="bg1"/>
                  </a:solidFill>
                  <a:latin typeface="Calibri" pitchFamily="34" charset="0"/>
                </a:rPr>
                <a:t> (FWHM</a:t>
              </a:r>
              <a:r>
                <a:rPr lang="fr-FR" sz="1600" b="1" dirty="0">
                  <a:solidFill>
                    <a:srgbClr val="FF6600"/>
                  </a:solidFill>
                  <a:latin typeface="Calibri" pitchFamily="34" charset="0"/>
                </a:rPr>
                <a:t>) </a:t>
              </a:r>
              <a:endParaRPr lang="fr-FR" sz="1600" dirty="0">
                <a:solidFill>
                  <a:srgbClr val="FF6600"/>
                </a:solidFill>
                <a:latin typeface="Calibri" pitchFamily="34" charset="0"/>
              </a:endParaRPr>
            </a:p>
          </p:txBody>
        </p:sp>
        <p:sp>
          <p:nvSpPr>
            <p:cNvPr id="18457" name="Text Box 44"/>
            <p:cNvSpPr txBox="1">
              <a:spLocks noChangeArrowheads="1"/>
            </p:cNvSpPr>
            <p:nvPr/>
          </p:nvSpPr>
          <p:spPr bwMode="auto">
            <a:xfrm>
              <a:off x="766" y="2560"/>
              <a:ext cx="77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00"/>
                  </a:solidFill>
                  <a:latin typeface="Calibri" pitchFamily="34" charset="0"/>
                </a:rPr>
                <a:t>8% @ 3MeV</a:t>
              </a:r>
              <a:endParaRPr lang="fr-FR" sz="1600" dirty="0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18458" name="Text Box 45"/>
            <p:cNvSpPr txBox="1">
              <a:spLocks noChangeArrowheads="1"/>
            </p:cNvSpPr>
            <p:nvPr/>
          </p:nvSpPr>
          <p:spPr bwMode="auto">
            <a:xfrm>
              <a:off x="4239" y="2560"/>
              <a:ext cx="8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>
                  <a:solidFill>
                    <a:srgbClr val="66FFCC"/>
                  </a:solidFill>
                  <a:latin typeface="Calibri" pitchFamily="34" charset="0"/>
                </a:rPr>
                <a:t>4% @ 3 MeV</a:t>
              </a:r>
              <a:endParaRPr lang="fr-FR" sz="1600">
                <a:solidFill>
                  <a:srgbClr val="66FFCC"/>
                </a:solidFill>
                <a:latin typeface="Calibri" pitchFamily="34" charset="0"/>
              </a:endParaRPr>
            </a:p>
          </p:txBody>
        </p:sp>
        <p:sp>
          <p:nvSpPr>
            <p:cNvPr id="18459" name="Line 46"/>
            <p:cNvSpPr>
              <a:spLocks noChangeShapeType="1"/>
            </p:cNvSpPr>
            <p:nvPr/>
          </p:nvSpPr>
          <p:spPr bwMode="auto">
            <a:xfrm>
              <a:off x="451" y="2526"/>
              <a:ext cx="4908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454" name="Rectangle 47"/>
          <p:cNvSpPr>
            <a:spLocks noChangeArrowheads="1"/>
          </p:cNvSpPr>
          <p:nvPr/>
        </p:nvSpPr>
        <p:spPr bwMode="auto">
          <a:xfrm>
            <a:off x="3886200" y="3363913"/>
            <a:ext cx="1150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efficiency </a:t>
            </a:r>
            <a:r>
              <a:rPr lang="en-GB" sz="16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</a:t>
            </a:r>
            <a:endParaRPr lang="en-GB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55" name="Rectangle 48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From NEMO-3 to SuperNEMO… challenges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orld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5438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carte_europ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4041775"/>
            <a:ext cx="2422525" cy="227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66713" y="2916238"/>
            <a:ext cx="812800" cy="890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USA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MHC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INL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Texas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1190625" y="2824163"/>
            <a:ext cx="739775" cy="434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696200" y="2209800"/>
            <a:ext cx="1270000" cy="1274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Japan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 Saga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Osaka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U. Fukui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U. Tokushima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KEK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7499350" y="2905125"/>
            <a:ext cx="2762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182813" y="4799013"/>
            <a:ext cx="1492250" cy="1274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France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CEN Bordeaux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IReS Strasbourg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LAL ORSAY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LPC Caen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LSCE Gif/Yvette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3633788" y="5326063"/>
            <a:ext cx="762000" cy="263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209800" y="3683000"/>
            <a:ext cx="1504950" cy="890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UK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UCL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Manchester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Imperial College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495675" y="4470400"/>
            <a:ext cx="847725" cy="684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6624638" y="3679825"/>
            <a:ext cx="1198562" cy="69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Russia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JINR Dubna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ITEP Mosow</a:t>
            </a:r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 flipV="1">
            <a:off x="5780088" y="4075113"/>
            <a:ext cx="692150" cy="5921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4" name="Text Box 16"/>
          <p:cNvSpPr txBox="1">
            <a:spLocks noChangeArrowheads="1"/>
          </p:cNvSpPr>
          <p:nvPr/>
        </p:nvSpPr>
        <p:spPr bwMode="auto">
          <a:xfrm>
            <a:off x="6369050" y="4535488"/>
            <a:ext cx="1495425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Ukraine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INR Kiev</a:t>
            </a:r>
          </a:p>
        </p:txBody>
      </p:sp>
      <p:sp>
        <p:nvSpPr>
          <p:cNvPr id="10255" name="Line 17"/>
          <p:cNvSpPr>
            <a:spLocks noChangeShapeType="1"/>
          </p:cNvSpPr>
          <p:nvPr/>
        </p:nvSpPr>
        <p:spPr bwMode="auto">
          <a:xfrm flipV="1">
            <a:off x="5641975" y="4930775"/>
            <a:ext cx="830263" cy="395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6" name="Text Box 18"/>
          <p:cNvSpPr txBox="1">
            <a:spLocks noChangeArrowheads="1"/>
          </p:cNvSpPr>
          <p:nvPr/>
        </p:nvSpPr>
        <p:spPr bwMode="auto">
          <a:xfrm>
            <a:off x="6359525" y="6110288"/>
            <a:ext cx="1489075" cy="671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Czech Republic</a:t>
            </a:r>
          </a:p>
          <a:p>
            <a:pPr algn="ctr">
              <a:lnSpc>
                <a:spcPct val="90000"/>
              </a:lnSpc>
            </a:pPr>
            <a:r>
              <a:rPr lang="fr-FR" sz="1200" b="1">
                <a:solidFill>
                  <a:srgbClr val="FF0000"/>
                </a:solidFill>
                <a:latin typeface="Calibri" pitchFamily="34" charset="0"/>
              </a:rPr>
              <a:t>Charles U Praha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IEAP Praha</a:t>
            </a:r>
          </a:p>
        </p:txBody>
      </p:sp>
      <p:sp>
        <p:nvSpPr>
          <p:cNvPr id="10257" name="Line 19"/>
          <p:cNvSpPr>
            <a:spLocks noChangeShapeType="1"/>
          </p:cNvSpPr>
          <p:nvPr/>
        </p:nvSpPr>
        <p:spPr bwMode="auto">
          <a:xfrm>
            <a:off x="4979988" y="5410200"/>
            <a:ext cx="1503362" cy="4984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8" name="Text Box 22"/>
          <p:cNvSpPr txBox="1">
            <a:spLocks noChangeArrowheads="1"/>
          </p:cNvSpPr>
          <p:nvPr/>
        </p:nvSpPr>
        <p:spPr bwMode="auto">
          <a:xfrm>
            <a:off x="6373813" y="5194300"/>
            <a:ext cx="2008187" cy="952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Slovakia</a:t>
            </a: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Comemius U.</a:t>
            </a: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Academy of sciences</a:t>
            </a: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Slovak technical U.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</p:txBody>
      </p:sp>
      <p:sp>
        <p:nvSpPr>
          <p:cNvPr id="10259" name="Line 23"/>
          <p:cNvSpPr>
            <a:spLocks noChangeShapeType="1"/>
          </p:cNvSpPr>
          <p:nvPr/>
        </p:nvSpPr>
        <p:spPr bwMode="auto">
          <a:xfrm flipV="1">
            <a:off x="5213350" y="5391150"/>
            <a:ext cx="1258888" cy="809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60" name="Text Box 24"/>
          <p:cNvSpPr txBox="1">
            <a:spLocks noChangeArrowheads="1"/>
          </p:cNvSpPr>
          <p:nvPr/>
        </p:nvSpPr>
        <p:spPr bwMode="auto">
          <a:xfrm>
            <a:off x="1905000" y="944563"/>
            <a:ext cx="49530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0066"/>
                </a:solidFill>
                <a:latin typeface="Calibri" pitchFamily="34" charset="0"/>
              </a:rPr>
              <a:t>~ 80 physicists, </a:t>
            </a:r>
            <a:r>
              <a:rPr lang="fr-FR" sz="2000" b="1">
                <a:solidFill>
                  <a:srgbClr val="006600"/>
                </a:solidFill>
                <a:latin typeface="Calibri" pitchFamily="34" charset="0"/>
              </a:rPr>
              <a:t>10 countries</a:t>
            </a:r>
            <a:r>
              <a:rPr lang="fr-FR" sz="2000" b="1">
                <a:solidFill>
                  <a:srgbClr val="000066"/>
                </a:solidFill>
                <a:latin typeface="Calibri" pitchFamily="34" charset="0"/>
              </a:rPr>
              <a:t>, 28 laboratories</a:t>
            </a:r>
          </a:p>
        </p:txBody>
      </p:sp>
      <p:sp>
        <p:nvSpPr>
          <p:cNvPr id="10261" name="Text Box 25"/>
          <p:cNvSpPr txBox="1">
            <a:spLocks noChangeArrowheads="1"/>
          </p:cNvSpPr>
          <p:nvPr/>
        </p:nvSpPr>
        <p:spPr bwMode="auto">
          <a:xfrm>
            <a:off x="969963" y="5470525"/>
            <a:ext cx="1136650" cy="890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Spain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Valencia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Saragossa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U Barcelona</a:t>
            </a:r>
            <a:endParaRPr lang="fr-FR" sz="1400" b="1">
              <a:solidFill>
                <a:srgbClr val="6666FF"/>
              </a:solidFill>
              <a:latin typeface="Calibri" pitchFamily="34" charset="0"/>
            </a:endParaRPr>
          </a:p>
        </p:txBody>
      </p:sp>
      <p:sp>
        <p:nvSpPr>
          <p:cNvPr id="10262" name="Line 26"/>
          <p:cNvSpPr>
            <a:spLocks noChangeShapeType="1"/>
          </p:cNvSpPr>
          <p:nvPr/>
        </p:nvSpPr>
        <p:spPr bwMode="auto">
          <a:xfrm flipH="1">
            <a:off x="2111375" y="6078538"/>
            <a:ext cx="2030413" cy="1031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63" name="Rectangle 27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4000" b="1">
                <a:solidFill>
                  <a:schemeClr val="bg1"/>
                </a:solidFill>
                <a:latin typeface="Calibri" pitchFamily="34" charset="0"/>
              </a:rPr>
              <a:t>SuperNEMO collaboration</a:t>
            </a:r>
          </a:p>
        </p:txBody>
      </p:sp>
      <p:sp>
        <p:nvSpPr>
          <p:cNvPr id="10264" name="Text Box 14"/>
          <p:cNvSpPr txBox="1">
            <a:spLocks noChangeArrowheads="1"/>
          </p:cNvSpPr>
          <p:nvPr/>
        </p:nvSpPr>
        <p:spPr bwMode="auto">
          <a:xfrm>
            <a:off x="6357938" y="1855788"/>
            <a:ext cx="1284287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1" u="sng">
                <a:solidFill>
                  <a:srgbClr val="006600"/>
                </a:solidFill>
                <a:latin typeface="Calibri" pitchFamily="34" charset="0"/>
              </a:rPr>
              <a:t>South Korea</a:t>
            </a:r>
          </a:p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KAERI Daejong</a:t>
            </a:r>
          </a:p>
        </p:txBody>
      </p:sp>
      <p:cxnSp>
        <p:nvCxnSpPr>
          <p:cNvPr id="30" name="Connecteur droit 29"/>
          <p:cNvCxnSpPr/>
          <p:nvPr/>
        </p:nvCxnSpPr>
        <p:spPr>
          <a:xfrm rot="5400000" flipH="1" flipV="1">
            <a:off x="6929438" y="2571750"/>
            <a:ext cx="5715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860800"/>
            <a:ext cx="5292725" cy="25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61011" y="857009"/>
            <a:ext cx="2939524" cy="3813858"/>
            <a:chOff x="3519" y="394"/>
            <a:chExt cx="2434" cy="3714"/>
          </a:xfrm>
        </p:grpSpPr>
        <p:pic>
          <p:nvPicPr>
            <p:cNvPr id="1999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4" y="394"/>
              <a:ext cx="2209" cy="3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999" name="Freeform 5"/>
            <p:cNvSpPr>
              <a:spLocks noChangeArrowheads="1"/>
            </p:cNvSpPr>
            <p:nvPr/>
          </p:nvSpPr>
          <p:spPr bwMode="auto">
            <a:xfrm>
              <a:off x="3519" y="2372"/>
              <a:ext cx="1035" cy="981"/>
            </a:xfrm>
            <a:custGeom>
              <a:avLst/>
              <a:gdLst>
                <a:gd name="T0" fmla="*/ 1263 w 4565"/>
                <a:gd name="T1" fmla="*/ 0 h 4325"/>
                <a:gd name="T2" fmla="*/ 0 w 4565"/>
                <a:gd name="T3" fmla="*/ 352 h 4325"/>
                <a:gd name="T4" fmla="*/ 4564 w 4565"/>
                <a:gd name="T5" fmla="*/ 4324 h 4325"/>
                <a:gd name="T6" fmla="*/ 4528 w 4565"/>
                <a:gd name="T7" fmla="*/ 4223 h 4325"/>
                <a:gd name="T8" fmla="*/ 4514 w 4565"/>
                <a:gd name="T9" fmla="*/ 4081 h 4325"/>
                <a:gd name="T10" fmla="*/ 265 w 4565"/>
                <a:gd name="T11" fmla="*/ 411 h 4325"/>
                <a:gd name="T12" fmla="*/ 1263 w 4565"/>
                <a:gd name="T13" fmla="*/ 126 h 4325"/>
                <a:gd name="T14" fmla="*/ 1263 w 4565"/>
                <a:gd name="T15" fmla="*/ 0 h 4325"/>
                <a:gd name="T16" fmla="*/ 1263 w 4565"/>
                <a:gd name="T17" fmla="*/ 0 h 4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65"/>
                <a:gd name="T28" fmla="*/ 0 h 4325"/>
                <a:gd name="T29" fmla="*/ 4565 w 4565"/>
                <a:gd name="T30" fmla="*/ 4325 h 43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65" h="4325">
                  <a:moveTo>
                    <a:pt x="1263" y="0"/>
                  </a:moveTo>
                  <a:lnTo>
                    <a:pt x="0" y="352"/>
                  </a:lnTo>
                  <a:lnTo>
                    <a:pt x="4564" y="4324"/>
                  </a:lnTo>
                  <a:lnTo>
                    <a:pt x="4528" y="4223"/>
                  </a:lnTo>
                  <a:lnTo>
                    <a:pt x="4514" y="4081"/>
                  </a:lnTo>
                  <a:lnTo>
                    <a:pt x="265" y="411"/>
                  </a:lnTo>
                  <a:lnTo>
                    <a:pt x="1263" y="126"/>
                  </a:lnTo>
                  <a:lnTo>
                    <a:pt x="1263" y="0"/>
                  </a:lnTo>
                </a:path>
              </a:pathLst>
            </a:custGeom>
            <a:solidFill>
              <a:srgbClr val="ACFED5">
                <a:alpha val="49019"/>
              </a:srgbClr>
            </a:solidFill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00" name="Freeform 6"/>
            <p:cNvSpPr>
              <a:spLocks noChangeArrowheads="1"/>
            </p:cNvSpPr>
            <p:nvPr/>
          </p:nvSpPr>
          <p:spPr bwMode="auto">
            <a:xfrm>
              <a:off x="3630" y="2423"/>
              <a:ext cx="932" cy="840"/>
            </a:xfrm>
            <a:custGeom>
              <a:avLst/>
              <a:gdLst>
                <a:gd name="T0" fmla="*/ 772 w 4111"/>
                <a:gd name="T1" fmla="*/ 0 h 3702"/>
                <a:gd name="T2" fmla="*/ 0 w 4111"/>
                <a:gd name="T3" fmla="*/ 218 h 3702"/>
                <a:gd name="T4" fmla="*/ 4013 w 4111"/>
                <a:gd name="T5" fmla="*/ 3701 h 3702"/>
                <a:gd name="T6" fmla="*/ 4035 w 4111"/>
                <a:gd name="T7" fmla="*/ 3631 h 3702"/>
                <a:gd name="T8" fmla="*/ 4110 w 4111"/>
                <a:gd name="T9" fmla="*/ 3581 h 3702"/>
                <a:gd name="T10" fmla="*/ 266 w 4111"/>
                <a:gd name="T11" fmla="*/ 277 h 3702"/>
                <a:gd name="T12" fmla="*/ 779 w 4111"/>
                <a:gd name="T13" fmla="*/ 129 h 3702"/>
                <a:gd name="T14" fmla="*/ 772 w 4111"/>
                <a:gd name="T15" fmla="*/ 0 h 3702"/>
                <a:gd name="T16" fmla="*/ 772 w 4111"/>
                <a:gd name="T17" fmla="*/ 0 h 37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11"/>
                <a:gd name="T28" fmla="*/ 0 h 3702"/>
                <a:gd name="T29" fmla="*/ 4111 w 4111"/>
                <a:gd name="T30" fmla="*/ 3702 h 37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11" h="3702">
                  <a:moveTo>
                    <a:pt x="772" y="0"/>
                  </a:moveTo>
                  <a:lnTo>
                    <a:pt x="0" y="218"/>
                  </a:lnTo>
                  <a:lnTo>
                    <a:pt x="4013" y="3701"/>
                  </a:lnTo>
                  <a:lnTo>
                    <a:pt x="4035" y="3631"/>
                  </a:lnTo>
                  <a:lnTo>
                    <a:pt x="4110" y="3581"/>
                  </a:lnTo>
                  <a:lnTo>
                    <a:pt x="266" y="277"/>
                  </a:lnTo>
                  <a:lnTo>
                    <a:pt x="779" y="129"/>
                  </a:lnTo>
                  <a:lnTo>
                    <a:pt x="772" y="0"/>
                  </a:lnTo>
                </a:path>
              </a:pathLst>
            </a:custGeom>
            <a:solidFill>
              <a:srgbClr val="ACFED5">
                <a:alpha val="43921"/>
              </a:srgbClr>
            </a:solidFill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01" name="Freeform 7"/>
            <p:cNvSpPr>
              <a:spLocks noChangeArrowheads="1"/>
            </p:cNvSpPr>
            <p:nvPr/>
          </p:nvSpPr>
          <p:spPr bwMode="auto">
            <a:xfrm>
              <a:off x="3688" y="2454"/>
              <a:ext cx="121" cy="59"/>
            </a:xfrm>
            <a:custGeom>
              <a:avLst/>
              <a:gdLst>
                <a:gd name="T0" fmla="*/ 525 w 533"/>
                <a:gd name="T1" fmla="*/ 0 h 262"/>
                <a:gd name="T2" fmla="*/ 0 w 533"/>
                <a:gd name="T3" fmla="*/ 143 h 262"/>
                <a:gd name="T4" fmla="*/ 165 w 533"/>
                <a:gd name="T5" fmla="*/ 261 h 262"/>
                <a:gd name="T6" fmla="*/ 532 w 533"/>
                <a:gd name="T7" fmla="*/ 177 h 262"/>
                <a:gd name="T8" fmla="*/ 525 w 533"/>
                <a:gd name="T9" fmla="*/ 0 h 262"/>
                <a:gd name="T10" fmla="*/ 525 w 533"/>
                <a:gd name="T11" fmla="*/ 0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3"/>
                <a:gd name="T19" fmla="*/ 0 h 262"/>
                <a:gd name="T20" fmla="*/ 533 w 533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3" h="262">
                  <a:moveTo>
                    <a:pt x="525" y="0"/>
                  </a:moveTo>
                  <a:lnTo>
                    <a:pt x="0" y="143"/>
                  </a:lnTo>
                  <a:lnTo>
                    <a:pt x="165" y="261"/>
                  </a:lnTo>
                  <a:lnTo>
                    <a:pt x="532" y="177"/>
                  </a:lnTo>
                  <a:lnTo>
                    <a:pt x="525" y="0"/>
                  </a:lnTo>
                </a:path>
              </a:pathLst>
            </a:custGeom>
            <a:solidFill>
              <a:srgbClr val="12907B">
                <a:alpha val="5215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02" name="Freeform 8"/>
            <p:cNvSpPr>
              <a:spLocks noChangeArrowheads="1"/>
            </p:cNvSpPr>
            <p:nvPr/>
          </p:nvSpPr>
          <p:spPr bwMode="auto">
            <a:xfrm>
              <a:off x="3632" y="2473"/>
              <a:ext cx="913" cy="827"/>
            </a:xfrm>
            <a:custGeom>
              <a:avLst/>
              <a:gdLst>
                <a:gd name="T0" fmla="*/ 0 w 4027"/>
                <a:gd name="T1" fmla="*/ 0 h 3645"/>
                <a:gd name="T2" fmla="*/ 0 w 4027"/>
                <a:gd name="T3" fmla="*/ 159 h 3645"/>
                <a:gd name="T4" fmla="*/ 4026 w 4027"/>
                <a:gd name="T5" fmla="*/ 3644 h 3645"/>
                <a:gd name="T6" fmla="*/ 4004 w 4027"/>
                <a:gd name="T7" fmla="*/ 3477 h 3645"/>
                <a:gd name="T8" fmla="*/ 0 w 4027"/>
                <a:gd name="T9" fmla="*/ 0 h 3645"/>
                <a:gd name="T10" fmla="*/ 0 w 4027"/>
                <a:gd name="T11" fmla="*/ 0 h 36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27"/>
                <a:gd name="T19" fmla="*/ 0 h 3645"/>
                <a:gd name="T20" fmla="*/ 4027 w 4027"/>
                <a:gd name="T21" fmla="*/ 3645 h 36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27" h="3645">
                  <a:moveTo>
                    <a:pt x="0" y="0"/>
                  </a:moveTo>
                  <a:lnTo>
                    <a:pt x="0" y="159"/>
                  </a:lnTo>
                  <a:lnTo>
                    <a:pt x="4026" y="3644"/>
                  </a:lnTo>
                  <a:lnTo>
                    <a:pt x="4004" y="3477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50980"/>
              </a:srgbClr>
            </a:solidFill>
            <a:ln w="32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03" name="Freeform 9"/>
            <p:cNvSpPr>
              <a:spLocks noChangeArrowheads="1"/>
            </p:cNvSpPr>
            <p:nvPr/>
          </p:nvSpPr>
          <p:spPr bwMode="auto">
            <a:xfrm>
              <a:off x="3519" y="2452"/>
              <a:ext cx="1043" cy="934"/>
            </a:xfrm>
            <a:custGeom>
              <a:avLst/>
              <a:gdLst>
                <a:gd name="T0" fmla="*/ 0 w 4598"/>
                <a:gd name="T1" fmla="*/ 0 h 4120"/>
                <a:gd name="T2" fmla="*/ 4593 w 4598"/>
                <a:gd name="T3" fmla="*/ 3997 h 4120"/>
                <a:gd name="T4" fmla="*/ 4597 w 4598"/>
                <a:gd name="T5" fmla="*/ 4119 h 4120"/>
                <a:gd name="T6" fmla="*/ 0 w 4598"/>
                <a:gd name="T7" fmla="*/ 134 h 4120"/>
                <a:gd name="T8" fmla="*/ 0 w 4598"/>
                <a:gd name="T9" fmla="*/ 0 h 4120"/>
                <a:gd name="T10" fmla="*/ 0 w 4598"/>
                <a:gd name="T11" fmla="*/ 0 h 4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98"/>
                <a:gd name="T19" fmla="*/ 0 h 4120"/>
                <a:gd name="T20" fmla="*/ 4598 w 4598"/>
                <a:gd name="T21" fmla="*/ 4120 h 4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98" h="4120">
                  <a:moveTo>
                    <a:pt x="0" y="0"/>
                  </a:moveTo>
                  <a:lnTo>
                    <a:pt x="4593" y="3997"/>
                  </a:lnTo>
                  <a:lnTo>
                    <a:pt x="4597" y="4119"/>
                  </a:ln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004" name="Freeform 10"/>
            <p:cNvSpPr>
              <a:spLocks noChangeArrowheads="1"/>
            </p:cNvSpPr>
            <p:nvPr/>
          </p:nvSpPr>
          <p:spPr bwMode="auto">
            <a:xfrm>
              <a:off x="4048" y="1095"/>
              <a:ext cx="1010" cy="3013"/>
            </a:xfrm>
            <a:custGeom>
              <a:avLst/>
              <a:gdLst>
                <a:gd name="T0" fmla="*/ 4413 w 4454"/>
                <a:gd name="T1" fmla="*/ 3764 h 13287"/>
                <a:gd name="T2" fmla="*/ 3451 w 4454"/>
                <a:gd name="T3" fmla="*/ 12438 h 13287"/>
                <a:gd name="T4" fmla="*/ 4008 w 4454"/>
                <a:gd name="T5" fmla="*/ 12362 h 13287"/>
                <a:gd name="T6" fmla="*/ 3703 w 4454"/>
                <a:gd name="T7" fmla="*/ 3778 h 13287"/>
                <a:gd name="T8" fmla="*/ 3437 w 4454"/>
                <a:gd name="T9" fmla="*/ 4055 h 13287"/>
                <a:gd name="T10" fmla="*/ 2884 w 4454"/>
                <a:gd name="T11" fmla="*/ 4029 h 13287"/>
                <a:gd name="T12" fmla="*/ 2792 w 4454"/>
                <a:gd name="T13" fmla="*/ 4315 h 13287"/>
                <a:gd name="T14" fmla="*/ 2777 w 4454"/>
                <a:gd name="T15" fmla="*/ 4583 h 13287"/>
                <a:gd name="T16" fmla="*/ 2899 w 4454"/>
                <a:gd name="T17" fmla="*/ 4701 h 13287"/>
                <a:gd name="T18" fmla="*/ 2805 w 4454"/>
                <a:gd name="T19" fmla="*/ 4911 h 13287"/>
                <a:gd name="T20" fmla="*/ 2755 w 4454"/>
                <a:gd name="T21" fmla="*/ 5088 h 13287"/>
                <a:gd name="T22" fmla="*/ 2856 w 4454"/>
                <a:gd name="T23" fmla="*/ 5280 h 13287"/>
                <a:gd name="T24" fmla="*/ 2892 w 4454"/>
                <a:gd name="T25" fmla="*/ 5464 h 13287"/>
                <a:gd name="T26" fmla="*/ 2755 w 4454"/>
                <a:gd name="T27" fmla="*/ 5574 h 13287"/>
                <a:gd name="T28" fmla="*/ 2805 w 4454"/>
                <a:gd name="T29" fmla="*/ 5835 h 13287"/>
                <a:gd name="T30" fmla="*/ 2899 w 4454"/>
                <a:gd name="T31" fmla="*/ 6053 h 13287"/>
                <a:gd name="T32" fmla="*/ 2762 w 4454"/>
                <a:gd name="T33" fmla="*/ 6154 h 13287"/>
                <a:gd name="T34" fmla="*/ 2784 w 4454"/>
                <a:gd name="T35" fmla="*/ 6363 h 13287"/>
                <a:gd name="T36" fmla="*/ 2884 w 4454"/>
                <a:gd name="T37" fmla="*/ 6447 h 13287"/>
                <a:gd name="T38" fmla="*/ 2798 w 4454"/>
                <a:gd name="T39" fmla="*/ 6674 h 13287"/>
                <a:gd name="T40" fmla="*/ 2762 w 4454"/>
                <a:gd name="T41" fmla="*/ 6809 h 13287"/>
                <a:gd name="T42" fmla="*/ 2841 w 4454"/>
                <a:gd name="T43" fmla="*/ 7035 h 13287"/>
                <a:gd name="T44" fmla="*/ 2892 w 4454"/>
                <a:gd name="T45" fmla="*/ 7228 h 13287"/>
                <a:gd name="T46" fmla="*/ 2770 w 4454"/>
                <a:gd name="T47" fmla="*/ 7312 h 13287"/>
                <a:gd name="T48" fmla="*/ 2777 w 4454"/>
                <a:gd name="T49" fmla="*/ 7547 h 13287"/>
                <a:gd name="T50" fmla="*/ 2899 w 4454"/>
                <a:gd name="T51" fmla="*/ 7631 h 13287"/>
                <a:gd name="T52" fmla="*/ 2813 w 4454"/>
                <a:gd name="T53" fmla="*/ 7841 h 13287"/>
                <a:gd name="T54" fmla="*/ 2748 w 4454"/>
                <a:gd name="T55" fmla="*/ 7976 h 13287"/>
                <a:gd name="T56" fmla="*/ 2841 w 4454"/>
                <a:gd name="T57" fmla="*/ 8193 h 13287"/>
                <a:gd name="T58" fmla="*/ 2906 w 4454"/>
                <a:gd name="T59" fmla="*/ 8404 h 13287"/>
                <a:gd name="T60" fmla="*/ 2755 w 4454"/>
                <a:gd name="T61" fmla="*/ 8488 h 13287"/>
                <a:gd name="T62" fmla="*/ 2813 w 4454"/>
                <a:gd name="T63" fmla="*/ 8739 h 13287"/>
                <a:gd name="T64" fmla="*/ 2892 w 4454"/>
                <a:gd name="T65" fmla="*/ 8983 h 13287"/>
                <a:gd name="T66" fmla="*/ 2752 w 4454"/>
                <a:gd name="T67" fmla="*/ 9108 h 13287"/>
                <a:gd name="T68" fmla="*/ 2816 w 4454"/>
                <a:gd name="T69" fmla="*/ 9357 h 13287"/>
                <a:gd name="T70" fmla="*/ 2892 w 4454"/>
                <a:gd name="T71" fmla="*/ 9578 h 13287"/>
                <a:gd name="T72" fmla="*/ 2762 w 4454"/>
                <a:gd name="T73" fmla="*/ 9679 h 13287"/>
                <a:gd name="T74" fmla="*/ 2805 w 4454"/>
                <a:gd name="T75" fmla="*/ 9923 h 13287"/>
                <a:gd name="T76" fmla="*/ 2892 w 4454"/>
                <a:gd name="T77" fmla="*/ 10275 h 13287"/>
                <a:gd name="T78" fmla="*/ 2547 w 4454"/>
                <a:gd name="T79" fmla="*/ 10158 h 13287"/>
                <a:gd name="T80" fmla="*/ 2576 w 4454"/>
                <a:gd name="T81" fmla="*/ 9696 h 13287"/>
                <a:gd name="T82" fmla="*/ 2457 w 4454"/>
                <a:gd name="T83" fmla="*/ 9436 h 13287"/>
                <a:gd name="T84" fmla="*/ 2224 w 4454"/>
                <a:gd name="T85" fmla="*/ 9449 h 13287"/>
                <a:gd name="T86" fmla="*/ 2171 w 4454"/>
                <a:gd name="T87" fmla="*/ 9671 h 13287"/>
                <a:gd name="T88" fmla="*/ 2260 w 4454"/>
                <a:gd name="T89" fmla="*/ 10024 h 13287"/>
                <a:gd name="T90" fmla="*/ 954 w 4454"/>
                <a:gd name="T91" fmla="*/ 8958 h 13287"/>
                <a:gd name="T92" fmla="*/ 678 w 4454"/>
                <a:gd name="T93" fmla="*/ 7849 h 13287"/>
                <a:gd name="T94" fmla="*/ 258 w 4454"/>
                <a:gd name="T95" fmla="*/ 6208 h 13287"/>
                <a:gd name="T96" fmla="*/ 172 w 4454"/>
                <a:gd name="T97" fmla="*/ 4311 h 13287"/>
                <a:gd name="T98" fmla="*/ 85 w 4454"/>
                <a:gd name="T99" fmla="*/ 2543 h 13287"/>
                <a:gd name="T100" fmla="*/ 0 w 4454"/>
                <a:gd name="T101" fmla="*/ 646 h 13287"/>
                <a:gd name="T102" fmla="*/ 85 w 4454"/>
                <a:gd name="T103" fmla="*/ 0 h 132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54"/>
                <a:gd name="T157" fmla="*/ 0 h 13287"/>
                <a:gd name="T158" fmla="*/ 4454 w 4454"/>
                <a:gd name="T159" fmla="*/ 13287 h 132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54" h="13287">
                  <a:moveTo>
                    <a:pt x="85" y="0"/>
                  </a:moveTo>
                  <a:lnTo>
                    <a:pt x="4413" y="3764"/>
                  </a:lnTo>
                  <a:lnTo>
                    <a:pt x="4453" y="13286"/>
                  </a:lnTo>
                  <a:lnTo>
                    <a:pt x="3451" y="12438"/>
                  </a:lnTo>
                  <a:lnTo>
                    <a:pt x="3602" y="12311"/>
                  </a:lnTo>
                  <a:lnTo>
                    <a:pt x="4008" y="12362"/>
                  </a:lnTo>
                  <a:lnTo>
                    <a:pt x="3990" y="4029"/>
                  </a:lnTo>
                  <a:lnTo>
                    <a:pt x="3703" y="3778"/>
                  </a:lnTo>
                  <a:lnTo>
                    <a:pt x="3509" y="3836"/>
                  </a:lnTo>
                  <a:lnTo>
                    <a:pt x="3437" y="4055"/>
                  </a:lnTo>
                  <a:lnTo>
                    <a:pt x="3286" y="3912"/>
                  </a:lnTo>
                  <a:lnTo>
                    <a:pt x="2884" y="4029"/>
                  </a:lnTo>
                  <a:lnTo>
                    <a:pt x="2870" y="4290"/>
                  </a:lnTo>
                  <a:lnTo>
                    <a:pt x="2792" y="4315"/>
                  </a:lnTo>
                  <a:lnTo>
                    <a:pt x="2748" y="4386"/>
                  </a:lnTo>
                  <a:lnTo>
                    <a:pt x="2777" y="4583"/>
                  </a:lnTo>
                  <a:lnTo>
                    <a:pt x="2841" y="4684"/>
                  </a:lnTo>
                  <a:lnTo>
                    <a:pt x="2899" y="4701"/>
                  </a:lnTo>
                  <a:lnTo>
                    <a:pt x="2892" y="4869"/>
                  </a:lnTo>
                  <a:lnTo>
                    <a:pt x="2805" y="4911"/>
                  </a:lnTo>
                  <a:lnTo>
                    <a:pt x="2762" y="4987"/>
                  </a:lnTo>
                  <a:lnTo>
                    <a:pt x="2755" y="5088"/>
                  </a:lnTo>
                  <a:lnTo>
                    <a:pt x="2784" y="5205"/>
                  </a:lnTo>
                  <a:lnTo>
                    <a:pt x="2856" y="5280"/>
                  </a:lnTo>
                  <a:lnTo>
                    <a:pt x="2899" y="5288"/>
                  </a:lnTo>
                  <a:lnTo>
                    <a:pt x="2892" y="5464"/>
                  </a:lnTo>
                  <a:lnTo>
                    <a:pt x="2798" y="5499"/>
                  </a:lnTo>
                  <a:lnTo>
                    <a:pt x="2755" y="5574"/>
                  </a:lnTo>
                  <a:lnTo>
                    <a:pt x="2755" y="5700"/>
                  </a:lnTo>
                  <a:lnTo>
                    <a:pt x="2805" y="5835"/>
                  </a:lnTo>
                  <a:lnTo>
                    <a:pt x="2899" y="5868"/>
                  </a:lnTo>
                  <a:lnTo>
                    <a:pt x="2899" y="6053"/>
                  </a:lnTo>
                  <a:lnTo>
                    <a:pt x="2798" y="6086"/>
                  </a:lnTo>
                  <a:lnTo>
                    <a:pt x="2762" y="6154"/>
                  </a:lnTo>
                  <a:lnTo>
                    <a:pt x="2762" y="6279"/>
                  </a:lnTo>
                  <a:lnTo>
                    <a:pt x="2784" y="6363"/>
                  </a:lnTo>
                  <a:lnTo>
                    <a:pt x="2849" y="6439"/>
                  </a:lnTo>
                  <a:lnTo>
                    <a:pt x="2884" y="6447"/>
                  </a:lnTo>
                  <a:lnTo>
                    <a:pt x="2884" y="6631"/>
                  </a:lnTo>
                  <a:lnTo>
                    <a:pt x="2798" y="6674"/>
                  </a:lnTo>
                  <a:lnTo>
                    <a:pt x="2762" y="6724"/>
                  </a:lnTo>
                  <a:lnTo>
                    <a:pt x="2762" y="6809"/>
                  </a:lnTo>
                  <a:lnTo>
                    <a:pt x="2784" y="6959"/>
                  </a:lnTo>
                  <a:lnTo>
                    <a:pt x="2841" y="7035"/>
                  </a:lnTo>
                  <a:lnTo>
                    <a:pt x="2892" y="7035"/>
                  </a:lnTo>
                  <a:lnTo>
                    <a:pt x="2892" y="7228"/>
                  </a:lnTo>
                  <a:lnTo>
                    <a:pt x="2813" y="7253"/>
                  </a:lnTo>
                  <a:lnTo>
                    <a:pt x="2770" y="7312"/>
                  </a:lnTo>
                  <a:lnTo>
                    <a:pt x="2755" y="7396"/>
                  </a:lnTo>
                  <a:lnTo>
                    <a:pt x="2777" y="7547"/>
                  </a:lnTo>
                  <a:lnTo>
                    <a:pt x="2827" y="7606"/>
                  </a:lnTo>
                  <a:lnTo>
                    <a:pt x="2899" y="7631"/>
                  </a:lnTo>
                  <a:lnTo>
                    <a:pt x="2899" y="7807"/>
                  </a:lnTo>
                  <a:lnTo>
                    <a:pt x="2813" y="7841"/>
                  </a:lnTo>
                  <a:lnTo>
                    <a:pt x="2762" y="7899"/>
                  </a:lnTo>
                  <a:lnTo>
                    <a:pt x="2748" y="7976"/>
                  </a:lnTo>
                  <a:lnTo>
                    <a:pt x="2777" y="8126"/>
                  </a:lnTo>
                  <a:lnTo>
                    <a:pt x="2841" y="8193"/>
                  </a:lnTo>
                  <a:lnTo>
                    <a:pt x="2899" y="8202"/>
                  </a:lnTo>
                  <a:lnTo>
                    <a:pt x="2906" y="8404"/>
                  </a:lnTo>
                  <a:lnTo>
                    <a:pt x="2805" y="8429"/>
                  </a:lnTo>
                  <a:lnTo>
                    <a:pt x="2755" y="8488"/>
                  </a:lnTo>
                  <a:lnTo>
                    <a:pt x="2762" y="8630"/>
                  </a:lnTo>
                  <a:lnTo>
                    <a:pt x="2813" y="8739"/>
                  </a:lnTo>
                  <a:lnTo>
                    <a:pt x="2884" y="8824"/>
                  </a:lnTo>
                  <a:lnTo>
                    <a:pt x="2892" y="8983"/>
                  </a:lnTo>
                  <a:lnTo>
                    <a:pt x="2784" y="9016"/>
                  </a:lnTo>
                  <a:lnTo>
                    <a:pt x="2752" y="9108"/>
                  </a:lnTo>
                  <a:lnTo>
                    <a:pt x="2762" y="9222"/>
                  </a:lnTo>
                  <a:lnTo>
                    <a:pt x="2816" y="9357"/>
                  </a:lnTo>
                  <a:lnTo>
                    <a:pt x="2892" y="9386"/>
                  </a:lnTo>
                  <a:lnTo>
                    <a:pt x="2892" y="9578"/>
                  </a:lnTo>
                  <a:lnTo>
                    <a:pt x="2798" y="9613"/>
                  </a:lnTo>
                  <a:lnTo>
                    <a:pt x="2762" y="9679"/>
                  </a:lnTo>
                  <a:lnTo>
                    <a:pt x="2762" y="9797"/>
                  </a:lnTo>
                  <a:lnTo>
                    <a:pt x="2805" y="9923"/>
                  </a:lnTo>
                  <a:lnTo>
                    <a:pt x="2884" y="9956"/>
                  </a:lnTo>
                  <a:lnTo>
                    <a:pt x="2892" y="10275"/>
                  </a:lnTo>
                  <a:lnTo>
                    <a:pt x="2770" y="10167"/>
                  </a:lnTo>
                  <a:lnTo>
                    <a:pt x="2547" y="10158"/>
                  </a:lnTo>
                  <a:lnTo>
                    <a:pt x="2515" y="9994"/>
                  </a:lnTo>
                  <a:lnTo>
                    <a:pt x="2576" y="9696"/>
                  </a:lnTo>
                  <a:lnTo>
                    <a:pt x="2536" y="9562"/>
                  </a:lnTo>
                  <a:lnTo>
                    <a:pt x="2457" y="9436"/>
                  </a:lnTo>
                  <a:lnTo>
                    <a:pt x="2321" y="9419"/>
                  </a:lnTo>
                  <a:lnTo>
                    <a:pt x="2224" y="9449"/>
                  </a:lnTo>
                  <a:lnTo>
                    <a:pt x="2171" y="9537"/>
                  </a:lnTo>
                  <a:lnTo>
                    <a:pt x="2171" y="9671"/>
                  </a:lnTo>
                  <a:lnTo>
                    <a:pt x="2224" y="9965"/>
                  </a:lnTo>
                  <a:lnTo>
                    <a:pt x="2260" y="10024"/>
                  </a:lnTo>
                  <a:lnTo>
                    <a:pt x="2275" y="10125"/>
                  </a:lnTo>
                  <a:lnTo>
                    <a:pt x="954" y="8958"/>
                  </a:lnTo>
                  <a:lnTo>
                    <a:pt x="871" y="8504"/>
                  </a:lnTo>
                  <a:lnTo>
                    <a:pt x="678" y="7849"/>
                  </a:lnTo>
                  <a:lnTo>
                    <a:pt x="491" y="7077"/>
                  </a:lnTo>
                  <a:lnTo>
                    <a:pt x="258" y="6208"/>
                  </a:lnTo>
                  <a:lnTo>
                    <a:pt x="150" y="5259"/>
                  </a:lnTo>
                  <a:lnTo>
                    <a:pt x="172" y="4311"/>
                  </a:lnTo>
                  <a:lnTo>
                    <a:pt x="150" y="3689"/>
                  </a:lnTo>
                  <a:lnTo>
                    <a:pt x="85" y="2543"/>
                  </a:lnTo>
                  <a:lnTo>
                    <a:pt x="0" y="1372"/>
                  </a:lnTo>
                  <a:lnTo>
                    <a:pt x="0" y="646"/>
                  </a:lnTo>
                  <a:lnTo>
                    <a:pt x="85" y="0"/>
                  </a:lnTo>
                </a:path>
              </a:pathLst>
            </a:custGeom>
            <a:solidFill>
              <a:srgbClr val="FF9900">
                <a:alpha val="56862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9460" name="Text Box 935"/>
          <p:cNvSpPr txBox="1">
            <a:spLocks noChangeArrowheads="1"/>
          </p:cNvSpPr>
          <p:nvPr/>
        </p:nvSpPr>
        <p:spPr bwMode="auto">
          <a:xfrm>
            <a:off x="684213" y="908050"/>
            <a:ext cx="3524250" cy="519113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rgbClr val="FFA365"/>
                </a:solidFill>
                <a:latin typeface="Calibri" pitchFamily="34" charset="0"/>
              </a:rPr>
              <a:t>20 modules for 100 kg</a:t>
            </a:r>
          </a:p>
        </p:txBody>
      </p:sp>
      <p:sp>
        <p:nvSpPr>
          <p:cNvPr id="19461" name="Text Box 936"/>
          <p:cNvSpPr txBox="1">
            <a:spLocks noChangeArrowheads="1"/>
          </p:cNvSpPr>
          <p:nvPr/>
        </p:nvSpPr>
        <p:spPr bwMode="auto">
          <a:xfrm>
            <a:off x="2030413" y="6434138"/>
            <a:ext cx="134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CC00"/>
                </a:solidFill>
                <a:latin typeface="Calibri" pitchFamily="34" charset="0"/>
              </a:rPr>
              <a:t>Top view</a:t>
            </a:r>
          </a:p>
        </p:txBody>
      </p:sp>
      <p:sp>
        <p:nvSpPr>
          <p:cNvPr id="19462" name="Text Box 939"/>
          <p:cNvSpPr txBox="1">
            <a:spLocks noChangeArrowheads="1"/>
          </p:cNvSpPr>
          <p:nvPr/>
        </p:nvSpPr>
        <p:spPr bwMode="auto">
          <a:xfrm>
            <a:off x="261938" y="1606550"/>
            <a:ext cx="4503737" cy="118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Source (40 mg/cm</a:t>
            </a:r>
            <a:r>
              <a:rPr lang="fr-FR" b="1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) 12m</a:t>
            </a:r>
            <a:r>
              <a:rPr lang="fr-FR" b="1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Tracking  (~2-3000 Geiger cells). </a:t>
            </a:r>
          </a:p>
          <a:p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Calorimeter (600 channels)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5125" y="3932238"/>
            <a:ext cx="4837113" cy="2527300"/>
            <a:chOff x="230" y="2043"/>
            <a:chExt cx="3660" cy="1839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743" y="2735"/>
              <a:ext cx="1107" cy="39"/>
              <a:chOff x="1566" y="3281"/>
              <a:chExt cx="2217" cy="64"/>
            </a:xfrm>
          </p:grpSpPr>
          <p:sp>
            <p:nvSpPr>
              <p:cNvPr id="19983" name="Rectangle 4"/>
              <p:cNvSpPr>
                <a:spLocks noChangeArrowheads="1"/>
              </p:cNvSpPr>
              <p:nvPr/>
            </p:nvSpPr>
            <p:spPr bwMode="auto">
              <a:xfrm>
                <a:off x="2992" y="3281"/>
                <a:ext cx="700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84" name="Rectangle 5"/>
              <p:cNvSpPr>
                <a:spLocks noChangeArrowheads="1"/>
              </p:cNvSpPr>
              <p:nvPr/>
            </p:nvSpPr>
            <p:spPr bwMode="auto">
              <a:xfrm>
                <a:off x="2282" y="3281"/>
                <a:ext cx="700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85" name="Rectangle 6"/>
              <p:cNvSpPr>
                <a:spLocks noChangeArrowheads="1"/>
              </p:cNvSpPr>
              <p:nvPr/>
            </p:nvSpPr>
            <p:spPr bwMode="auto">
              <a:xfrm>
                <a:off x="1566" y="3281"/>
                <a:ext cx="701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86" name="Freeform 7"/>
              <p:cNvSpPr>
                <a:spLocks/>
              </p:cNvSpPr>
              <p:nvPr/>
            </p:nvSpPr>
            <p:spPr bwMode="auto">
              <a:xfrm>
                <a:off x="3696" y="3281"/>
                <a:ext cx="87" cy="64"/>
              </a:xfrm>
              <a:custGeom>
                <a:avLst/>
                <a:gdLst>
                  <a:gd name="T0" fmla="*/ 82 w 96"/>
                  <a:gd name="T1" fmla="*/ 0 h 72"/>
                  <a:gd name="T2" fmla="*/ 0 w 96"/>
                  <a:gd name="T3" fmla="*/ 0 h 72"/>
                  <a:gd name="T4" fmla="*/ 0 w 96"/>
                  <a:gd name="T5" fmla="*/ 64 h 72"/>
                  <a:gd name="T6" fmla="*/ 87 w 96"/>
                  <a:gd name="T7" fmla="*/ 64 h 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2"/>
                  <a:gd name="T14" fmla="*/ 96 w 96"/>
                  <a:gd name="T15" fmla="*/ 72 h 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2">
                    <a:moveTo>
                      <a:pt x="90" y="0"/>
                    </a:moveTo>
                    <a:lnTo>
                      <a:pt x="0" y="0"/>
                    </a:lnTo>
                    <a:lnTo>
                      <a:pt x="0" y="72"/>
                    </a:lnTo>
                    <a:lnTo>
                      <a:pt x="96" y="72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87" name="Line 8"/>
              <p:cNvSpPr>
                <a:spLocks noChangeShapeType="1"/>
              </p:cNvSpPr>
              <p:nvPr/>
            </p:nvSpPr>
            <p:spPr bwMode="auto">
              <a:xfrm>
                <a:off x="3058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88" name="Line 9"/>
              <p:cNvSpPr>
                <a:spLocks noChangeShapeType="1"/>
              </p:cNvSpPr>
              <p:nvPr/>
            </p:nvSpPr>
            <p:spPr bwMode="auto">
              <a:xfrm>
                <a:off x="2344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89" name="Line 10"/>
              <p:cNvSpPr>
                <a:spLocks noChangeShapeType="1"/>
              </p:cNvSpPr>
              <p:nvPr/>
            </p:nvSpPr>
            <p:spPr bwMode="auto">
              <a:xfrm>
                <a:off x="1630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90" name="Line 11"/>
              <p:cNvSpPr>
                <a:spLocks noChangeShapeType="1"/>
              </p:cNvSpPr>
              <p:nvPr/>
            </p:nvSpPr>
            <p:spPr bwMode="auto">
              <a:xfrm flipV="1">
                <a:off x="3010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91" name="Rectangle 12"/>
              <p:cNvSpPr>
                <a:spLocks noChangeArrowheads="1"/>
              </p:cNvSpPr>
              <p:nvPr/>
            </p:nvSpPr>
            <p:spPr bwMode="auto">
              <a:xfrm>
                <a:off x="2998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92" name="Line 13"/>
              <p:cNvSpPr>
                <a:spLocks noChangeShapeType="1"/>
              </p:cNvSpPr>
              <p:nvPr/>
            </p:nvSpPr>
            <p:spPr bwMode="auto">
              <a:xfrm flipV="1">
                <a:off x="2301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93" name="Rectangle 14"/>
              <p:cNvSpPr>
                <a:spLocks noChangeArrowheads="1"/>
              </p:cNvSpPr>
              <p:nvPr/>
            </p:nvSpPr>
            <p:spPr bwMode="auto">
              <a:xfrm>
                <a:off x="2289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94" name="Line 15"/>
              <p:cNvSpPr>
                <a:spLocks noChangeShapeType="1"/>
              </p:cNvSpPr>
              <p:nvPr/>
            </p:nvSpPr>
            <p:spPr bwMode="auto">
              <a:xfrm flipV="1">
                <a:off x="1587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95" name="Rectangle 16"/>
              <p:cNvSpPr>
                <a:spLocks noChangeArrowheads="1"/>
              </p:cNvSpPr>
              <p:nvPr/>
            </p:nvSpPr>
            <p:spPr bwMode="auto">
              <a:xfrm>
                <a:off x="1575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96" name="Line 17"/>
              <p:cNvSpPr>
                <a:spLocks noChangeShapeType="1"/>
              </p:cNvSpPr>
              <p:nvPr/>
            </p:nvSpPr>
            <p:spPr bwMode="auto">
              <a:xfrm flipV="1">
                <a:off x="3713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97" name="Rectangle 18"/>
              <p:cNvSpPr>
                <a:spLocks noChangeArrowheads="1"/>
              </p:cNvSpPr>
              <p:nvPr/>
            </p:nvSpPr>
            <p:spPr bwMode="auto">
              <a:xfrm>
                <a:off x="3701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 flipH="1">
              <a:off x="1796" y="2736"/>
              <a:ext cx="1107" cy="39"/>
              <a:chOff x="1566" y="3281"/>
              <a:chExt cx="2217" cy="64"/>
            </a:xfrm>
          </p:grpSpPr>
          <p:sp>
            <p:nvSpPr>
              <p:cNvPr id="19968" name="Rectangle 20"/>
              <p:cNvSpPr>
                <a:spLocks noChangeArrowheads="1"/>
              </p:cNvSpPr>
              <p:nvPr/>
            </p:nvSpPr>
            <p:spPr bwMode="auto">
              <a:xfrm>
                <a:off x="2992" y="3281"/>
                <a:ext cx="700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9" name="Rectangle 21"/>
              <p:cNvSpPr>
                <a:spLocks noChangeArrowheads="1"/>
              </p:cNvSpPr>
              <p:nvPr/>
            </p:nvSpPr>
            <p:spPr bwMode="auto">
              <a:xfrm>
                <a:off x="2282" y="3281"/>
                <a:ext cx="700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70" name="Rectangle 22"/>
              <p:cNvSpPr>
                <a:spLocks noChangeArrowheads="1"/>
              </p:cNvSpPr>
              <p:nvPr/>
            </p:nvSpPr>
            <p:spPr bwMode="auto">
              <a:xfrm>
                <a:off x="1566" y="3281"/>
                <a:ext cx="701" cy="6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71" name="Freeform 23"/>
              <p:cNvSpPr>
                <a:spLocks/>
              </p:cNvSpPr>
              <p:nvPr/>
            </p:nvSpPr>
            <p:spPr bwMode="auto">
              <a:xfrm>
                <a:off x="3696" y="3281"/>
                <a:ext cx="87" cy="64"/>
              </a:xfrm>
              <a:custGeom>
                <a:avLst/>
                <a:gdLst>
                  <a:gd name="T0" fmla="*/ 82 w 96"/>
                  <a:gd name="T1" fmla="*/ 0 h 72"/>
                  <a:gd name="T2" fmla="*/ 0 w 96"/>
                  <a:gd name="T3" fmla="*/ 0 h 72"/>
                  <a:gd name="T4" fmla="*/ 0 w 96"/>
                  <a:gd name="T5" fmla="*/ 64 h 72"/>
                  <a:gd name="T6" fmla="*/ 87 w 96"/>
                  <a:gd name="T7" fmla="*/ 64 h 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72"/>
                  <a:gd name="T14" fmla="*/ 96 w 96"/>
                  <a:gd name="T15" fmla="*/ 72 h 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72">
                    <a:moveTo>
                      <a:pt x="90" y="0"/>
                    </a:moveTo>
                    <a:lnTo>
                      <a:pt x="0" y="0"/>
                    </a:lnTo>
                    <a:lnTo>
                      <a:pt x="0" y="72"/>
                    </a:lnTo>
                    <a:lnTo>
                      <a:pt x="96" y="72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2" name="Line 24"/>
              <p:cNvSpPr>
                <a:spLocks noChangeShapeType="1"/>
              </p:cNvSpPr>
              <p:nvPr/>
            </p:nvSpPr>
            <p:spPr bwMode="auto">
              <a:xfrm>
                <a:off x="3058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3" name="Line 25"/>
              <p:cNvSpPr>
                <a:spLocks noChangeShapeType="1"/>
              </p:cNvSpPr>
              <p:nvPr/>
            </p:nvSpPr>
            <p:spPr bwMode="auto">
              <a:xfrm>
                <a:off x="2344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4" name="Line 26"/>
              <p:cNvSpPr>
                <a:spLocks noChangeShapeType="1"/>
              </p:cNvSpPr>
              <p:nvPr/>
            </p:nvSpPr>
            <p:spPr bwMode="auto">
              <a:xfrm>
                <a:off x="1630" y="3313"/>
                <a:ext cx="62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5" name="Line 27"/>
              <p:cNvSpPr>
                <a:spLocks noChangeShapeType="1"/>
              </p:cNvSpPr>
              <p:nvPr/>
            </p:nvSpPr>
            <p:spPr bwMode="auto">
              <a:xfrm flipV="1">
                <a:off x="3010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6" name="Rectangle 28"/>
              <p:cNvSpPr>
                <a:spLocks noChangeArrowheads="1"/>
              </p:cNvSpPr>
              <p:nvPr/>
            </p:nvSpPr>
            <p:spPr bwMode="auto">
              <a:xfrm>
                <a:off x="2998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77" name="Line 29"/>
              <p:cNvSpPr>
                <a:spLocks noChangeShapeType="1"/>
              </p:cNvSpPr>
              <p:nvPr/>
            </p:nvSpPr>
            <p:spPr bwMode="auto">
              <a:xfrm flipV="1">
                <a:off x="2301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78" name="Rectangle 30"/>
              <p:cNvSpPr>
                <a:spLocks noChangeArrowheads="1"/>
              </p:cNvSpPr>
              <p:nvPr/>
            </p:nvSpPr>
            <p:spPr bwMode="auto">
              <a:xfrm>
                <a:off x="2289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79" name="Line 31"/>
              <p:cNvSpPr>
                <a:spLocks noChangeShapeType="1"/>
              </p:cNvSpPr>
              <p:nvPr/>
            </p:nvSpPr>
            <p:spPr bwMode="auto">
              <a:xfrm flipV="1">
                <a:off x="1587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80" name="Rectangle 32"/>
              <p:cNvSpPr>
                <a:spLocks noChangeArrowheads="1"/>
              </p:cNvSpPr>
              <p:nvPr/>
            </p:nvSpPr>
            <p:spPr bwMode="auto">
              <a:xfrm>
                <a:off x="1575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81" name="Line 33"/>
              <p:cNvSpPr>
                <a:spLocks noChangeShapeType="1"/>
              </p:cNvSpPr>
              <p:nvPr/>
            </p:nvSpPr>
            <p:spPr bwMode="auto">
              <a:xfrm flipV="1">
                <a:off x="3713" y="3315"/>
                <a:ext cx="3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82" name="Rectangle 34"/>
              <p:cNvSpPr>
                <a:spLocks noChangeArrowheads="1"/>
              </p:cNvSpPr>
              <p:nvPr/>
            </p:nvSpPr>
            <p:spPr bwMode="auto">
              <a:xfrm>
                <a:off x="3701" y="3296"/>
                <a:ext cx="51" cy="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</p:grpSp>
        <p:sp>
          <p:nvSpPr>
            <p:cNvPr id="19468" name="Line 38"/>
            <p:cNvSpPr>
              <a:spLocks noChangeShapeType="1"/>
            </p:cNvSpPr>
            <p:nvPr/>
          </p:nvSpPr>
          <p:spPr bwMode="auto">
            <a:xfrm rot="5400000" flipH="1" flipV="1">
              <a:off x="2879" y="2553"/>
              <a:ext cx="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69" name="Line 39"/>
            <p:cNvSpPr>
              <a:spLocks noChangeShapeType="1"/>
            </p:cNvSpPr>
            <p:nvPr/>
          </p:nvSpPr>
          <p:spPr bwMode="auto">
            <a:xfrm rot="16200000" flipV="1">
              <a:off x="736" y="2553"/>
              <a:ext cx="1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0" name="Line 40"/>
            <p:cNvSpPr>
              <a:spLocks noChangeShapeType="1"/>
            </p:cNvSpPr>
            <p:nvPr/>
          </p:nvSpPr>
          <p:spPr bwMode="auto">
            <a:xfrm rot="16200000" flipV="1">
              <a:off x="736" y="2968"/>
              <a:ext cx="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1" name="Line 41"/>
            <p:cNvSpPr>
              <a:spLocks noChangeShapeType="1"/>
            </p:cNvSpPr>
            <p:nvPr/>
          </p:nvSpPr>
          <p:spPr bwMode="auto">
            <a:xfrm rot="5400000" flipH="1" flipV="1">
              <a:off x="2880" y="2969"/>
              <a:ext cx="1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2" name="Rectangle 43" descr="Grands confettis"/>
            <p:cNvSpPr>
              <a:spLocks noChangeArrowheads="1"/>
            </p:cNvSpPr>
            <p:nvPr/>
          </p:nvSpPr>
          <p:spPr bwMode="auto">
            <a:xfrm rot="-5400000">
              <a:off x="618" y="2737"/>
              <a:ext cx="176" cy="39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sp>
          <p:nvSpPr>
            <p:cNvPr id="19473" name="Rectangle 44" descr="Grands confettis"/>
            <p:cNvSpPr>
              <a:spLocks noChangeArrowheads="1"/>
            </p:cNvSpPr>
            <p:nvPr/>
          </p:nvSpPr>
          <p:spPr bwMode="auto">
            <a:xfrm>
              <a:off x="718" y="2669"/>
              <a:ext cx="1093" cy="51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sp>
          <p:nvSpPr>
            <p:cNvPr id="19474" name="Rectangle 45" descr="Grands confettis"/>
            <p:cNvSpPr>
              <a:spLocks noChangeArrowheads="1"/>
            </p:cNvSpPr>
            <p:nvPr/>
          </p:nvSpPr>
          <p:spPr bwMode="auto">
            <a:xfrm>
              <a:off x="721" y="2788"/>
              <a:ext cx="1095" cy="57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sp>
          <p:nvSpPr>
            <p:cNvPr id="19475" name="Rectangle 46" descr="Grands confettis"/>
            <p:cNvSpPr>
              <a:spLocks noChangeArrowheads="1"/>
            </p:cNvSpPr>
            <p:nvPr/>
          </p:nvSpPr>
          <p:spPr bwMode="auto">
            <a:xfrm flipH="1">
              <a:off x="1823" y="2670"/>
              <a:ext cx="1093" cy="51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sp>
          <p:nvSpPr>
            <p:cNvPr id="19476" name="Rectangle 47" descr="Grands confettis"/>
            <p:cNvSpPr>
              <a:spLocks noChangeArrowheads="1"/>
            </p:cNvSpPr>
            <p:nvPr/>
          </p:nvSpPr>
          <p:spPr bwMode="auto">
            <a:xfrm flipH="1">
              <a:off x="1818" y="2789"/>
              <a:ext cx="1095" cy="57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sp>
          <p:nvSpPr>
            <p:cNvPr id="19477" name="Rectangle 48" descr="Grands confettis"/>
            <p:cNvSpPr>
              <a:spLocks noChangeArrowheads="1"/>
            </p:cNvSpPr>
            <p:nvPr/>
          </p:nvSpPr>
          <p:spPr bwMode="auto">
            <a:xfrm rot="5400000" flipH="1">
              <a:off x="2841" y="2738"/>
              <a:ext cx="176" cy="39"/>
            </a:xfrm>
            <a:prstGeom prst="rect">
              <a:avLst/>
            </a:prstGeom>
            <a:pattFill prst="lgConfetti">
              <a:fgClr>
                <a:schemeClr val="accent2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>
                <a:latin typeface="Symbol" pitchFamily="18" charset="2"/>
              </a:endParaRPr>
            </a:p>
          </p:txBody>
        </p:sp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485" y="2351"/>
              <a:ext cx="2661" cy="778"/>
              <a:chOff x="485" y="2351"/>
              <a:chExt cx="2661" cy="778"/>
            </a:xfrm>
          </p:grpSpPr>
          <p:sp>
            <p:nvSpPr>
              <p:cNvPr id="19948" name="Rectangle 64"/>
              <p:cNvSpPr>
                <a:spLocks noChangeArrowheads="1"/>
              </p:cNvSpPr>
              <p:nvPr/>
            </p:nvSpPr>
            <p:spPr bwMode="auto">
              <a:xfrm rot="-5400000">
                <a:off x="728" y="2539"/>
                <a:ext cx="36" cy="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49" name="Rectangle 65"/>
              <p:cNvSpPr>
                <a:spLocks noChangeArrowheads="1"/>
              </p:cNvSpPr>
              <p:nvPr/>
            </p:nvSpPr>
            <p:spPr bwMode="auto">
              <a:xfrm rot="5400000" flipH="1">
                <a:off x="2871" y="2540"/>
                <a:ext cx="36" cy="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0" name="Rectangle 66" descr="Grands confettis"/>
              <p:cNvSpPr>
                <a:spLocks noChangeArrowheads="1"/>
              </p:cNvSpPr>
              <p:nvPr/>
            </p:nvSpPr>
            <p:spPr bwMode="auto">
              <a:xfrm>
                <a:off x="485" y="2362"/>
                <a:ext cx="27" cy="763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1" name="Rectangle 67" descr="Grands confettis"/>
              <p:cNvSpPr>
                <a:spLocks noChangeArrowheads="1"/>
              </p:cNvSpPr>
              <p:nvPr/>
            </p:nvSpPr>
            <p:spPr bwMode="auto">
              <a:xfrm>
                <a:off x="761" y="2530"/>
                <a:ext cx="1052" cy="34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2" name="Rectangle 68" descr="Grands confettis"/>
              <p:cNvSpPr>
                <a:spLocks noChangeArrowheads="1"/>
              </p:cNvSpPr>
              <p:nvPr/>
            </p:nvSpPr>
            <p:spPr bwMode="auto">
              <a:xfrm>
                <a:off x="516" y="2359"/>
                <a:ext cx="1300" cy="52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3" name="Rectangle 69" descr="Grands confettis"/>
              <p:cNvSpPr>
                <a:spLocks noChangeArrowheads="1"/>
              </p:cNvSpPr>
              <p:nvPr/>
            </p:nvSpPr>
            <p:spPr bwMode="auto">
              <a:xfrm>
                <a:off x="516" y="3084"/>
                <a:ext cx="1300" cy="44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4" name="Rectangle 70" descr="Grands confettis"/>
              <p:cNvSpPr>
                <a:spLocks noChangeArrowheads="1"/>
              </p:cNvSpPr>
              <p:nvPr/>
            </p:nvSpPr>
            <p:spPr bwMode="auto">
              <a:xfrm>
                <a:off x="608" y="2532"/>
                <a:ext cx="118" cy="29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5" name="Rectangle 71" descr="Grands confettis"/>
              <p:cNvSpPr>
                <a:spLocks noChangeArrowheads="1"/>
              </p:cNvSpPr>
              <p:nvPr/>
            </p:nvSpPr>
            <p:spPr bwMode="auto">
              <a:xfrm>
                <a:off x="592" y="2548"/>
                <a:ext cx="27" cy="431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6" name="Rectangle 72" descr="Grands confettis"/>
              <p:cNvSpPr>
                <a:spLocks noChangeArrowheads="1"/>
              </p:cNvSpPr>
              <p:nvPr/>
            </p:nvSpPr>
            <p:spPr bwMode="auto">
              <a:xfrm>
                <a:off x="763" y="2945"/>
                <a:ext cx="1050" cy="35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7" name="Rectangle 73" descr="Grands confettis"/>
              <p:cNvSpPr>
                <a:spLocks noChangeArrowheads="1"/>
              </p:cNvSpPr>
              <p:nvPr/>
            </p:nvSpPr>
            <p:spPr bwMode="auto">
              <a:xfrm flipH="1">
                <a:off x="1821" y="2530"/>
                <a:ext cx="1052" cy="35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8" name="Rectangle 74" descr="Grands confettis"/>
              <p:cNvSpPr>
                <a:spLocks noChangeArrowheads="1"/>
              </p:cNvSpPr>
              <p:nvPr/>
            </p:nvSpPr>
            <p:spPr bwMode="auto">
              <a:xfrm flipH="1">
                <a:off x="1818" y="2360"/>
                <a:ext cx="1300" cy="51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59" name="Rectangle 75" descr="Grands confettis"/>
              <p:cNvSpPr>
                <a:spLocks noChangeArrowheads="1"/>
              </p:cNvSpPr>
              <p:nvPr/>
            </p:nvSpPr>
            <p:spPr bwMode="auto">
              <a:xfrm flipH="1">
                <a:off x="1818" y="3085"/>
                <a:ext cx="1300" cy="44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0" name="Rectangle 76" descr="Grands confettis"/>
              <p:cNvSpPr>
                <a:spLocks noChangeArrowheads="1"/>
              </p:cNvSpPr>
              <p:nvPr/>
            </p:nvSpPr>
            <p:spPr bwMode="auto">
              <a:xfrm flipH="1">
                <a:off x="2908" y="2533"/>
                <a:ext cx="118" cy="29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1" name="Rectangle 77" descr="Grands confettis"/>
              <p:cNvSpPr>
                <a:spLocks noChangeArrowheads="1"/>
              </p:cNvSpPr>
              <p:nvPr/>
            </p:nvSpPr>
            <p:spPr bwMode="auto">
              <a:xfrm flipH="1">
                <a:off x="2907" y="2947"/>
                <a:ext cx="119" cy="34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2" name="Rectangle 78" descr="Grands confettis"/>
              <p:cNvSpPr>
                <a:spLocks noChangeArrowheads="1"/>
              </p:cNvSpPr>
              <p:nvPr/>
            </p:nvSpPr>
            <p:spPr bwMode="auto">
              <a:xfrm flipH="1">
                <a:off x="3023" y="2538"/>
                <a:ext cx="27" cy="442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3" name="Rectangle 79" descr="Grands confettis"/>
              <p:cNvSpPr>
                <a:spLocks noChangeArrowheads="1"/>
              </p:cNvSpPr>
              <p:nvPr/>
            </p:nvSpPr>
            <p:spPr bwMode="auto">
              <a:xfrm flipH="1">
                <a:off x="3119" y="2351"/>
                <a:ext cx="27" cy="775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4" name="Rectangle 80" descr="Grands confettis"/>
              <p:cNvSpPr>
                <a:spLocks noChangeArrowheads="1"/>
              </p:cNvSpPr>
              <p:nvPr/>
            </p:nvSpPr>
            <p:spPr bwMode="auto">
              <a:xfrm flipH="1">
                <a:off x="1821" y="2946"/>
                <a:ext cx="1050" cy="35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5" name="Rectangle 81" descr="Grands confettis"/>
              <p:cNvSpPr>
                <a:spLocks noChangeArrowheads="1"/>
              </p:cNvSpPr>
              <p:nvPr/>
            </p:nvSpPr>
            <p:spPr bwMode="auto">
              <a:xfrm>
                <a:off x="608" y="2952"/>
                <a:ext cx="119" cy="28"/>
              </a:xfrm>
              <a:prstGeom prst="rect">
                <a:avLst/>
              </a:prstGeom>
              <a:pattFill prst="lgConfetti">
                <a:fgClr>
                  <a:schemeClr val="accent2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6" name="Rectangle 82"/>
              <p:cNvSpPr>
                <a:spLocks noChangeArrowheads="1"/>
              </p:cNvSpPr>
              <p:nvPr/>
            </p:nvSpPr>
            <p:spPr bwMode="auto">
              <a:xfrm rot="-5400000">
                <a:off x="731" y="2957"/>
                <a:ext cx="30" cy="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  <p:sp>
            <p:nvSpPr>
              <p:cNvPr id="19967" name="Rectangle 83"/>
              <p:cNvSpPr>
                <a:spLocks noChangeArrowheads="1"/>
              </p:cNvSpPr>
              <p:nvPr/>
            </p:nvSpPr>
            <p:spPr bwMode="auto">
              <a:xfrm rot="5400000" flipH="1">
                <a:off x="2874" y="2958"/>
                <a:ext cx="30" cy="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>
                  <a:latin typeface="Symbol" pitchFamily="18" charset="2"/>
                </a:endParaRPr>
              </a:p>
            </p:txBody>
          </p:sp>
        </p:grpSp>
        <p:grpSp>
          <p:nvGrpSpPr>
            <p:cNvPr id="7" name="Group 85"/>
            <p:cNvGrpSpPr>
              <a:grpSpLocks/>
            </p:cNvGrpSpPr>
            <p:nvPr/>
          </p:nvGrpSpPr>
          <p:grpSpPr bwMode="auto">
            <a:xfrm>
              <a:off x="230" y="2043"/>
              <a:ext cx="3174" cy="1408"/>
              <a:chOff x="230" y="2043"/>
              <a:chExt cx="3174" cy="1408"/>
            </a:xfrm>
          </p:grpSpPr>
          <p:grpSp>
            <p:nvGrpSpPr>
              <p:cNvPr id="8" name="Group 86"/>
              <p:cNvGrpSpPr>
                <a:grpSpLocks/>
              </p:cNvGrpSpPr>
              <p:nvPr/>
            </p:nvGrpSpPr>
            <p:grpSpPr bwMode="auto">
              <a:xfrm>
                <a:off x="231" y="2334"/>
                <a:ext cx="247" cy="818"/>
                <a:chOff x="231" y="2334"/>
                <a:chExt cx="247" cy="818"/>
              </a:xfrm>
            </p:grpSpPr>
            <p:sp>
              <p:nvSpPr>
                <p:cNvPr id="19901" name="Freeform 87"/>
                <p:cNvSpPr>
                  <a:spLocks/>
                </p:cNvSpPr>
                <p:nvPr/>
              </p:nvSpPr>
              <p:spPr bwMode="auto">
                <a:xfrm>
                  <a:off x="426" y="2357"/>
                  <a:ext cx="52" cy="775"/>
                </a:xfrm>
                <a:custGeom>
                  <a:avLst/>
                  <a:gdLst>
                    <a:gd name="T0" fmla="*/ 0 w 116"/>
                    <a:gd name="T1" fmla="*/ 0 h 1374"/>
                    <a:gd name="T2" fmla="*/ 51 w 116"/>
                    <a:gd name="T3" fmla="*/ 0 h 1374"/>
                    <a:gd name="T4" fmla="*/ 52 w 116"/>
                    <a:gd name="T5" fmla="*/ 775 h 1374"/>
                    <a:gd name="T6" fmla="*/ 0 w 116"/>
                    <a:gd name="T7" fmla="*/ 775 h 13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374"/>
                    <a:gd name="T14" fmla="*/ 116 w 116"/>
                    <a:gd name="T15" fmla="*/ 1374 h 13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374">
                      <a:moveTo>
                        <a:pt x="0" y="0"/>
                      </a:moveTo>
                      <a:lnTo>
                        <a:pt x="114" y="0"/>
                      </a:lnTo>
                      <a:lnTo>
                        <a:pt x="116" y="1374"/>
                      </a:lnTo>
                      <a:lnTo>
                        <a:pt x="0" y="1374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9" name="Group 88"/>
                <p:cNvGrpSpPr>
                  <a:grpSpLocks/>
                </p:cNvGrpSpPr>
                <p:nvPr/>
              </p:nvGrpSpPr>
              <p:grpSpPr bwMode="auto">
                <a:xfrm>
                  <a:off x="231" y="2334"/>
                  <a:ext cx="244" cy="818"/>
                  <a:chOff x="231" y="2334"/>
                  <a:chExt cx="244" cy="818"/>
                </a:xfrm>
              </p:grpSpPr>
              <p:grpSp>
                <p:nvGrpSpPr>
                  <p:cNvPr id="10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31" y="2334"/>
                    <a:ext cx="194" cy="818"/>
                    <a:chOff x="231" y="2334"/>
                    <a:chExt cx="194" cy="818"/>
                  </a:xfrm>
                </p:grpSpPr>
                <p:sp>
                  <p:nvSpPr>
                    <p:cNvPr id="19945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" y="2360"/>
                      <a:ext cx="170" cy="768"/>
                    </a:xfrm>
                    <a:prstGeom prst="rect">
                      <a:avLst/>
                    </a:prstGeom>
                    <a:solidFill>
                      <a:srgbClr val="FF505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946" name="Rectangle 91" descr="blanc)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" y="2334"/>
                      <a:ext cx="26" cy="818"/>
                    </a:xfrm>
                    <a:prstGeom prst="rect">
                      <a:avLst/>
                    </a:prstGeom>
                    <a:pattFill prst="dkDnDiag">
                      <a:fgClr>
                        <a:srgbClr val="FF3300"/>
                      </a:fgClr>
                      <a:bgClr>
                        <a:srgbClr val="FFFFFF"/>
                      </a:bgClr>
                    </a:patt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947" name="Rectangle 92" descr="blanc)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304" y="2268"/>
                      <a:ext cx="22" cy="168"/>
                    </a:xfrm>
                    <a:prstGeom prst="rect">
                      <a:avLst/>
                    </a:prstGeom>
                    <a:pattFill prst="dkDnDiag">
                      <a:fgClr>
                        <a:srgbClr val="FF33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</p:grpSp>
              <p:grpSp>
                <p:nvGrpSpPr>
                  <p:cNvPr id="11" name="Group 93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-20" y="2631"/>
                    <a:ext cx="762" cy="229"/>
                    <a:chOff x="838" y="3235"/>
                    <a:chExt cx="1352" cy="501"/>
                  </a:xfrm>
                </p:grpSpPr>
                <p:grpSp>
                  <p:nvGrpSpPr>
                    <p:cNvPr id="12" name="Group 94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718" y="3355"/>
                      <a:ext cx="501" cy="262"/>
                      <a:chOff x="2868" y="2138"/>
                      <a:chExt cx="576" cy="289"/>
                    </a:xfrm>
                  </p:grpSpPr>
                  <p:sp>
                    <p:nvSpPr>
                      <p:cNvPr id="19938" name="Rectangle 9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783" y="2223"/>
                        <a:ext cx="289" cy="11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39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8" y="2149"/>
                        <a:ext cx="375" cy="26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50000">
                            <a:srgbClr val="FFFFFF"/>
                          </a:gs>
                          <a:gs pos="100000">
                            <a:srgbClr val="C0C0C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40" name="Rectangle 9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921" y="2219"/>
                        <a:ext cx="255" cy="12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ACFED5"/>
                          </a:gs>
                          <a:gs pos="50000">
                            <a:srgbClr val="FFFFFF"/>
                          </a:gs>
                          <a:gs pos="100000">
                            <a:srgbClr val="ACFED5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41" name="Freeform 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2157"/>
                        <a:ext cx="319" cy="249"/>
                      </a:xfrm>
                      <a:custGeom>
                        <a:avLst/>
                        <a:gdLst>
                          <a:gd name="T0" fmla="*/ 130 w 319"/>
                          <a:gd name="T1" fmla="*/ 0 h 249"/>
                          <a:gd name="T2" fmla="*/ 45 w 319"/>
                          <a:gd name="T3" fmla="*/ 0 h 249"/>
                          <a:gd name="T4" fmla="*/ 21 w 319"/>
                          <a:gd name="T5" fmla="*/ 24 h 249"/>
                          <a:gd name="T6" fmla="*/ 6 w 319"/>
                          <a:gd name="T7" fmla="*/ 63 h 249"/>
                          <a:gd name="T8" fmla="*/ 0 w 319"/>
                          <a:gd name="T9" fmla="*/ 120 h 249"/>
                          <a:gd name="T10" fmla="*/ 6 w 319"/>
                          <a:gd name="T11" fmla="*/ 183 h 249"/>
                          <a:gd name="T12" fmla="*/ 21 w 319"/>
                          <a:gd name="T13" fmla="*/ 228 h 249"/>
                          <a:gd name="T14" fmla="*/ 45 w 319"/>
                          <a:gd name="T15" fmla="*/ 249 h 249"/>
                          <a:gd name="T16" fmla="*/ 130 w 319"/>
                          <a:gd name="T17" fmla="*/ 249 h 249"/>
                          <a:gd name="T18" fmla="*/ 150 w 319"/>
                          <a:gd name="T19" fmla="*/ 245 h 249"/>
                          <a:gd name="T20" fmla="*/ 165 w 319"/>
                          <a:gd name="T21" fmla="*/ 230 h 249"/>
                          <a:gd name="T22" fmla="*/ 179 w 319"/>
                          <a:gd name="T23" fmla="*/ 204 h 249"/>
                          <a:gd name="T24" fmla="*/ 192 w 319"/>
                          <a:gd name="T25" fmla="*/ 191 h 249"/>
                          <a:gd name="T26" fmla="*/ 209 w 319"/>
                          <a:gd name="T27" fmla="*/ 185 h 249"/>
                          <a:gd name="T28" fmla="*/ 234 w 319"/>
                          <a:gd name="T29" fmla="*/ 182 h 249"/>
                          <a:gd name="T30" fmla="*/ 316 w 319"/>
                          <a:gd name="T31" fmla="*/ 183 h 249"/>
                          <a:gd name="T32" fmla="*/ 319 w 319"/>
                          <a:gd name="T33" fmla="*/ 66 h 249"/>
                          <a:gd name="T34" fmla="*/ 234 w 319"/>
                          <a:gd name="T35" fmla="*/ 66 h 249"/>
                          <a:gd name="T36" fmla="*/ 207 w 319"/>
                          <a:gd name="T37" fmla="*/ 63 h 249"/>
                          <a:gd name="T38" fmla="*/ 191 w 319"/>
                          <a:gd name="T39" fmla="*/ 56 h 249"/>
                          <a:gd name="T40" fmla="*/ 173 w 319"/>
                          <a:gd name="T41" fmla="*/ 42 h 249"/>
                          <a:gd name="T42" fmla="*/ 156 w 319"/>
                          <a:gd name="T43" fmla="*/ 21 h 249"/>
                          <a:gd name="T44" fmla="*/ 146 w 319"/>
                          <a:gd name="T45" fmla="*/ 6 h 249"/>
                          <a:gd name="T46" fmla="*/ 130 w 319"/>
                          <a:gd name="T47" fmla="*/ 0 h 249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319"/>
                          <a:gd name="T73" fmla="*/ 0 h 249"/>
                          <a:gd name="T74" fmla="*/ 319 w 319"/>
                          <a:gd name="T75" fmla="*/ 249 h 249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319" h="249">
                            <a:moveTo>
                              <a:pt x="130" y="0"/>
                            </a:moveTo>
                            <a:lnTo>
                              <a:pt x="45" y="0"/>
                            </a:lnTo>
                            <a:lnTo>
                              <a:pt x="21" y="24"/>
                            </a:lnTo>
                            <a:lnTo>
                              <a:pt x="6" y="63"/>
                            </a:lnTo>
                            <a:lnTo>
                              <a:pt x="0" y="120"/>
                            </a:lnTo>
                            <a:lnTo>
                              <a:pt x="6" y="183"/>
                            </a:lnTo>
                            <a:lnTo>
                              <a:pt x="21" y="228"/>
                            </a:lnTo>
                            <a:lnTo>
                              <a:pt x="45" y="249"/>
                            </a:lnTo>
                            <a:lnTo>
                              <a:pt x="130" y="249"/>
                            </a:lnTo>
                            <a:lnTo>
                              <a:pt x="150" y="245"/>
                            </a:lnTo>
                            <a:lnTo>
                              <a:pt x="165" y="230"/>
                            </a:lnTo>
                            <a:lnTo>
                              <a:pt x="179" y="204"/>
                            </a:lnTo>
                            <a:lnTo>
                              <a:pt x="192" y="191"/>
                            </a:lnTo>
                            <a:lnTo>
                              <a:pt x="209" y="185"/>
                            </a:lnTo>
                            <a:lnTo>
                              <a:pt x="234" y="182"/>
                            </a:lnTo>
                            <a:lnTo>
                              <a:pt x="316" y="183"/>
                            </a:lnTo>
                            <a:lnTo>
                              <a:pt x="319" y="66"/>
                            </a:lnTo>
                            <a:lnTo>
                              <a:pt x="234" y="66"/>
                            </a:lnTo>
                            <a:lnTo>
                              <a:pt x="207" y="63"/>
                            </a:lnTo>
                            <a:lnTo>
                              <a:pt x="191" y="56"/>
                            </a:lnTo>
                            <a:lnTo>
                              <a:pt x="173" y="42"/>
                            </a:lnTo>
                            <a:lnTo>
                              <a:pt x="156" y="21"/>
                            </a:lnTo>
                            <a:lnTo>
                              <a:pt x="146" y="6"/>
                            </a:lnTo>
                            <a:lnTo>
                              <a:pt x="13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7443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312" y="2260"/>
                        <a:ext cx="176" cy="5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chemeClr val="bg2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43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3216" y="1925"/>
                        <a:ext cx="1" cy="45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944" name="Line 101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216" y="2184"/>
                        <a:ext cx="0" cy="4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13" name="Group 102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991" y="3354"/>
                      <a:ext cx="501" cy="263"/>
                      <a:chOff x="2868" y="2138"/>
                      <a:chExt cx="576" cy="289"/>
                    </a:xfrm>
                  </p:grpSpPr>
                  <p:sp>
                    <p:nvSpPr>
                      <p:cNvPr id="19931" name="Rectangle 10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783" y="2223"/>
                        <a:ext cx="289" cy="11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32" name="Rectangle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8" y="2149"/>
                        <a:ext cx="375" cy="26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50000">
                            <a:srgbClr val="FFFFFF"/>
                          </a:gs>
                          <a:gs pos="100000">
                            <a:srgbClr val="C0C0C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33" name="Rectangle 10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921" y="2219"/>
                        <a:ext cx="255" cy="12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ACFED5"/>
                          </a:gs>
                          <a:gs pos="50000">
                            <a:srgbClr val="FFFFFF"/>
                          </a:gs>
                          <a:gs pos="100000">
                            <a:srgbClr val="ACFED5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34" name="Freeform 1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2157"/>
                        <a:ext cx="319" cy="249"/>
                      </a:xfrm>
                      <a:custGeom>
                        <a:avLst/>
                        <a:gdLst>
                          <a:gd name="T0" fmla="*/ 130 w 319"/>
                          <a:gd name="T1" fmla="*/ 0 h 249"/>
                          <a:gd name="T2" fmla="*/ 45 w 319"/>
                          <a:gd name="T3" fmla="*/ 0 h 249"/>
                          <a:gd name="T4" fmla="*/ 21 w 319"/>
                          <a:gd name="T5" fmla="*/ 24 h 249"/>
                          <a:gd name="T6" fmla="*/ 6 w 319"/>
                          <a:gd name="T7" fmla="*/ 63 h 249"/>
                          <a:gd name="T8" fmla="*/ 0 w 319"/>
                          <a:gd name="T9" fmla="*/ 120 h 249"/>
                          <a:gd name="T10" fmla="*/ 6 w 319"/>
                          <a:gd name="T11" fmla="*/ 183 h 249"/>
                          <a:gd name="T12" fmla="*/ 21 w 319"/>
                          <a:gd name="T13" fmla="*/ 228 h 249"/>
                          <a:gd name="T14" fmla="*/ 45 w 319"/>
                          <a:gd name="T15" fmla="*/ 249 h 249"/>
                          <a:gd name="T16" fmla="*/ 130 w 319"/>
                          <a:gd name="T17" fmla="*/ 249 h 249"/>
                          <a:gd name="T18" fmla="*/ 150 w 319"/>
                          <a:gd name="T19" fmla="*/ 245 h 249"/>
                          <a:gd name="T20" fmla="*/ 165 w 319"/>
                          <a:gd name="T21" fmla="*/ 230 h 249"/>
                          <a:gd name="T22" fmla="*/ 179 w 319"/>
                          <a:gd name="T23" fmla="*/ 204 h 249"/>
                          <a:gd name="T24" fmla="*/ 192 w 319"/>
                          <a:gd name="T25" fmla="*/ 191 h 249"/>
                          <a:gd name="T26" fmla="*/ 209 w 319"/>
                          <a:gd name="T27" fmla="*/ 185 h 249"/>
                          <a:gd name="T28" fmla="*/ 234 w 319"/>
                          <a:gd name="T29" fmla="*/ 182 h 249"/>
                          <a:gd name="T30" fmla="*/ 316 w 319"/>
                          <a:gd name="T31" fmla="*/ 183 h 249"/>
                          <a:gd name="T32" fmla="*/ 319 w 319"/>
                          <a:gd name="T33" fmla="*/ 66 h 249"/>
                          <a:gd name="T34" fmla="*/ 234 w 319"/>
                          <a:gd name="T35" fmla="*/ 66 h 249"/>
                          <a:gd name="T36" fmla="*/ 207 w 319"/>
                          <a:gd name="T37" fmla="*/ 63 h 249"/>
                          <a:gd name="T38" fmla="*/ 191 w 319"/>
                          <a:gd name="T39" fmla="*/ 56 h 249"/>
                          <a:gd name="T40" fmla="*/ 173 w 319"/>
                          <a:gd name="T41" fmla="*/ 42 h 249"/>
                          <a:gd name="T42" fmla="*/ 156 w 319"/>
                          <a:gd name="T43" fmla="*/ 21 h 249"/>
                          <a:gd name="T44" fmla="*/ 146 w 319"/>
                          <a:gd name="T45" fmla="*/ 6 h 249"/>
                          <a:gd name="T46" fmla="*/ 130 w 319"/>
                          <a:gd name="T47" fmla="*/ 0 h 249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319"/>
                          <a:gd name="T73" fmla="*/ 0 h 249"/>
                          <a:gd name="T74" fmla="*/ 319 w 319"/>
                          <a:gd name="T75" fmla="*/ 249 h 249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319" h="249">
                            <a:moveTo>
                              <a:pt x="130" y="0"/>
                            </a:moveTo>
                            <a:lnTo>
                              <a:pt x="45" y="0"/>
                            </a:lnTo>
                            <a:lnTo>
                              <a:pt x="21" y="24"/>
                            </a:lnTo>
                            <a:lnTo>
                              <a:pt x="6" y="63"/>
                            </a:lnTo>
                            <a:lnTo>
                              <a:pt x="0" y="120"/>
                            </a:lnTo>
                            <a:lnTo>
                              <a:pt x="6" y="183"/>
                            </a:lnTo>
                            <a:lnTo>
                              <a:pt x="21" y="228"/>
                            </a:lnTo>
                            <a:lnTo>
                              <a:pt x="45" y="249"/>
                            </a:lnTo>
                            <a:lnTo>
                              <a:pt x="130" y="249"/>
                            </a:lnTo>
                            <a:lnTo>
                              <a:pt x="150" y="245"/>
                            </a:lnTo>
                            <a:lnTo>
                              <a:pt x="165" y="230"/>
                            </a:lnTo>
                            <a:lnTo>
                              <a:pt x="179" y="204"/>
                            </a:lnTo>
                            <a:lnTo>
                              <a:pt x="192" y="191"/>
                            </a:lnTo>
                            <a:lnTo>
                              <a:pt x="209" y="185"/>
                            </a:lnTo>
                            <a:lnTo>
                              <a:pt x="234" y="182"/>
                            </a:lnTo>
                            <a:lnTo>
                              <a:pt x="316" y="183"/>
                            </a:lnTo>
                            <a:lnTo>
                              <a:pt x="319" y="66"/>
                            </a:lnTo>
                            <a:lnTo>
                              <a:pt x="234" y="66"/>
                            </a:lnTo>
                            <a:lnTo>
                              <a:pt x="207" y="63"/>
                            </a:lnTo>
                            <a:lnTo>
                              <a:pt x="191" y="56"/>
                            </a:lnTo>
                            <a:lnTo>
                              <a:pt x="173" y="42"/>
                            </a:lnTo>
                            <a:lnTo>
                              <a:pt x="156" y="21"/>
                            </a:lnTo>
                            <a:lnTo>
                              <a:pt x="146" y="6"/>
                            </a:lnTo>
                            <a:lnTo>
                              <a:pt x="13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7451" name="Rectangle 10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312" y="2259"/>
                        <a:ext cx="176" cy="5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chemeClr val="bg2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36" name="Line 108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3216" y="1925"/>
                        <a:ext cx="1" cy="45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937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216" y="2184"/>
                        <a:ext cx="0" cy="4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14" name="Group 110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1263" y="3355"/>
                      <a:ext cx="501" cy="262"/>
                      <a:chOff x="2868" y="2138"/>
                      <a:chExt cx="576" cy="289"/>
                    </a:xfrm>
                  </p:grpSpPr>
                  <p:sp>
                    <p:nvSpPr>
                      <p:cNvPr id="19924" name="Rectangle 11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783" y="2223"/>
                        <a:ext cx="289" cy="11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5" name="Rectangle 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8" y="2149"/>
                        <a:ext cx="375" cy="26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50000">
                            <a:srgbClr val="FFFFFF"/>
                          </a:gs>
                          <a:gs pos="100000">
                            <a:srgbClr val="C0C0C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6" name="Rectangle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921" y="2219"/>
                        <a:ext cx="255" cy="12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ACFED5"/>
                          </a:gs>
                          <a:gs pos="50000">
                            <a:srgbClr val="FFFFFF"/>
                          </a:gs>
                          <a:gs pos="100000">
                            <a:srgbClr val="ACFED5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7" name="Freeform 1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2157"/>
                        <a:ext cx="319" cy="249"/>
                      </a:xfrm>
                      <a:custGeom>
                        <a:avLst/>
                        <a:gdLst>
                          <a:gd name="T0" fmla="*/ 130 w 319"/>
                          <a:gd name="T1" fmla="*/ 0 h 249"/>
                          <a:gd name="T2" fmla="*/ 45 w 319"/>
                          <a:gd name="T3" fmla="*/ 0 h 249"/>
                          <a:gd name="T4" fmla="*/ 21 w 319"/>
                          <a:gd name="T5" fmla="*/ 24 h 249"/>
                          <a:gd name="T6" fmla="*/ 6 w 319"/>
                          <a:gd name="T7" fmla="*/ 63 h 249"/>
                          <a:gd name="T8" fmla="*/ 0 w 319"/>
                          <a:gd name="T9" fmla="*/ 120 h 249"/>
                          <a:gd name="T10" fmla="*/ 6 w 319"/>
                          <a:gd name="T11" fmla="*/ 183 h 249"/>
                          <a:gd name="T12" fmla="*/ 21 w 319"/>
                          <a:gd name="T13" fmla="*/ 228 h 249"/>
                          <a:gd name="T14" fmla="*/ 45 w 319"/>
                          <a:gd name="T15" fmla="*/ 249 h 249"/>
                          <a:gd name="T16" fmla="*/ 130 w 319"/>
                          <a:gd name="T17" fmla="*/ 249 h 249"/>
                          <a:gd name="T18" fmla="*/ 150 w 319"/>
                          <a:gd name="T19" fmla="*/ 245 h 249"/>
                          <a:gd name="T20" fmla="*/ 165 w 319"/>
                          <a:gd name="T21" fmla="*/ 230 h 249"/>
                          <a:gd name="T22" fmla="*/ 179 w 319"/>
                          <a:gd name="T23" fmla="*/ 204 h 249"/>
                          <a:gd name="T24" fmla="*/ 192 w 319"/>
                          <a:gd name="T25" fmla="*/ 191 h 249"/>
                          <a:gd name="T26" fmla="*/ 209 w 319"/>
                          <a:gd name="T27" fmla="*/ 185 h 249"/>
                          <a:gd name="T28" fmla="*/ 234 w 319"/>
                          <a:gd name="T29" fmla="*/ 182 h 249"/>
                          <a:gd name="T30" fmla="*/ 316 w 319"/>
                          <a:gd name="T31" fmla="*/ 183 h 249"/>
                          <a:gd name="T32" fmla="*/ 319 w 319"/>
                          <a:gd name="T33" fmla="*/ 66 h 249"/>
                          <a:gd name="T34" fmla="*/ 234 w 319"/>
                          <a:gd name="T35" fmla="*/ 66 h 249"/>
                          <a:gd name="T36" fmla="*/ 207 w 319"/>
                          <a:gd name="T37" fmla="*/ 63 h 249"/>
                          <a:gd name="T38" fmla="*/ 191 w 319"/>
                          <a:gd name="T39" fmla="*/ 56 h 249"/>
                          <a:gd name="T40" fmla="*/ 173 w 319"/>
                          <a:gd name="T41" fmla="*/ 42 h 249"/>
                          <a:gd name="T42" fmla="*/ 156 w 319"/>
                          <a:gd name="T43" fmla="*/ 21 h 249"/>
                          <a:gd name="T44" fmla="*/ 146 w 319"/>
                          <a:gd name="T45" fmla="*/ 6 h 249"/>
                          <a:gd name="T46" fmla="*/ 130 w 319"/>
                          <a:gd name="T47" fmla="*/ 0 h 249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319"/>
                          <a:gd name="T73" fmla="*/ 0 h 249"/>
                          <a:gd name="T74" fmla="*/ 319 w 319"/>
                          <a:gd name="T75" fmla="*/ 249 h 249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319" h="249">
                            <a:moveTo>
                              <a:pt x="130" y="0"/>
                            </a:moveTo>
                            <a:lnTo>
                              <a:pt x="45" y="0"/>
                            </a:lnTo>
                            <a:lnTo>
                              <a:pt x="21" y="24"/>
                            </a:lnTo>
                            <a:lnTo>
                              <a:pt x="6" y="63"/>
                            </a:lnTo>
                            <a:lnTo>
                              <a:pt x="0" y="120"/>
                            </a:lnTo>
                            <a:lnTo>
                              <a:pt x="6" y="183"/>
                            </a:lnTo>
                            <a:lnTo>
                              <a:pt x="21" y="228"/>
                            </a:lnTo>
                            <a:lnTo>
                              <a:pt x="45" y="249"/>
                            </a:lnTo>
                            <a:lnTo>
                              <a:pt x="130" y="249"/>
                            </a:lnTo>
                            <a:lnTo>
                              <a:pt x="150" y="245"/>
                            </a:lnTo>
                            <a:lnTo>
                              <a:pt x="165" y="230"/>
                            </a:lnTo>
                            <a:lnTo>
                              <a:pt x="179" y="204"/>
                            </a:lnTo>
                            <a:lnTo>
                              <a:pt x="192" y="191"/>
                            </a:lnTo>
                            <a:lnTo>
                              <a:pt x="209" y="185"/>
                            </a:lnTo>
                            <a:lnTo>
                              <a:pt x="234" y="182"/>
                            </a:lnTo>
                            <a:lnTo>
                              <a:pt x="316" y="183"/>
                            </a:lnTo>
                            <a:lnTo>
                              <a:pt x="319" y="66"/>
                            </a:lnTo>
                            <a:lnTo>
                              <a:pt x="234" y="66"/>
                            </a:lnTo>
                            <a:lnTo>
                              <a:pt x="207" y="63"/>
                            </a:lnTo>
                            <a:lnTo>
                              <a:pt x="191" y="56"/>
                            </a:lnTo>
                            <a:lnTo>
                              <a:pt x="173" y="42"/>
                            </a:lnTo>
                            <a:lnTo>
                              <a:pt x="156" y="21"/>
                            </a:lnTo>
                            <a:lnTo>
                              <a:pt x="146" y="6"/>
                            </a:lnTo>
                            <a:lnTo>
                              <a:pt x="13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7459" name="Rectangle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313" y="2261"/>
                        <a:ext cx="174" cy="5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chemeClr val="bg2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9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3216" y="1925"/>
                        <a:ext cx="1" cy="45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930" name="Line 11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216" y="2184"/>
                        <a:ext cx="0" cy="4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15" name="Group 118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1535" y="3355"/>
                      <a:ext cx="501" cy="262"/>
                      <a:chOff x="2868" y="2138"/>
                      <a:chExt cx="576" cy="289"/>
                    </a:xfrm>
                  </p:grpSpPr>
                  <p:sp>
                    <p:nvSpPr>
                      <p:cNvPr id="19917" name="Rectangle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783" y="2223"/>
                        <a:ext cx="289" cy="11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8" name="Rectangle 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8" y="2149"/>
                        <a:ext cx="375" cy="26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50000">
                            <a:srgbClr val="FFFFFF"/>
                          </a:gs>
                          <a:gs pos="100000">
                            <a:srgbClr val="C0C0C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9" name="Rectangle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921" y="2219"/>
                        <a:ext cx="255" cy="12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ACFED5"/>
                          </a:gs>
                          <a:gs pos="50000">
                            <a:srgbClr val="FFFFFF"/>
                          </a:gs>
                          <a:gs pos="100000">
                            <a:srgbClr val="ACFED5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0" name="Freeform 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2157"/>
                        <a:ext cx="319" cy="249"/>
                      </a:xfrm>
                      <a:custGeom>
                        <a:avLst/>
                        <a:gdLst>
                          <a:gd name="T0" fmla="*/ 130 w 319"/>
                          <a:gd name="T1" fmla="*/ 0 h 249"/>
                          <a:gd name="T2" fmla="*/ 45 w 319"/>
                          <a:gd name="T3" fmla="*/ 0 h 249"/>
                          <a:gd name="T4" fmla="*/ 21 w 319"/>
                          <a:gd name="T5" fmla="*/ 24 h 249"/>
                          <a:gd name="T6" fmla="*/ 6 w 319"/>
                          <a:gd name="T7" fmla="*/ 63 h 249"/>
                          <a:gd name="T8" fmla="*/ 0 w 319"/>
                          <a:gd name="T9" fmla="*/ 120 h 249"/>
                          <a:gd name="T10" fmla="*/ 6 w 319"/>
                          <a:gd name="T11" fmla="*/ 183 h 249"/>
                          <a:gd name="T12" fmla="*/ 21 w 319"/>
                          <a:gd name="T13" fmla="*/ 228 h 249"/>
                          <a:gd name="T14" fmla="*/ 45 w 319"/>
                          <a:gd name="T15" fmla="*/ 249 h 249"/>
                          <a:gd name="T16" fmla="*/ 130 w 319"/>
                          <a:gd name="T17" fmla="*/ 249 h 249"/>
                          <a:gd name="T18" fmla="*/ 150 w 319"/>
                          <a:gd name="T19" fmla="*/ 245 h 249"/>
                          <a:gd name="T20" fmla="*/ 165 w 319"/>
                          <a:gd name="T21" fmla="*/ 230 h 249"/>
                          <a:gd name="T22" fmla="*/ 179 w 319"/>
                          <a:gd name="T23" fmla="*/ 204 h 249"/>
                          <a:gd name="T24" fmla="*/ 192 w 319"/>
                          <a:gd name="T25" fmla="*/ 191 h 249"/>
                          <a:gd name="T26" fmla="*/ 209 w 319"/>
                          <a:gd name="T27" fmla="*/ 185 h 249"/>
                          <a:gd name="T28" fmla="*/ 234 w 319"/>
                          <a:gd name="T29" fmla="*/ 182 h 249"/>
                          <a:gd name="T30" fmla="*/ 316 w 319"/>
                          <a:gd name="T31" fmla="*/ 183 h 249"/>
                          <a:gd name="T32" fmla="*/ 319 w 319"/>
                          <a:gd name="T33" fmla="*/ 66 h 249"/>
                          <a:gd name="T34" fmla="*/ 234 w 319"/>
                          <a:gd name="T35" fmla="*/ 66 h 249"/>
                          <a:gd name="T36" fmla="*/ 207 w 319"/>
                          <a:gd name="T37" fmla="*/ 63 h 249"/>
                          <a:gd name="T38" fmla="*/ 191 w 319"/>
                          <a:gd name="T39" fmla="*/ 56 h 249"/>
                          <a:gd name="T40" fmla="*/ 173 w 319"/>
                          <a:gd name="T41" fmla="*/ 42 h 249"/>
                          <a:gd name="T42" fmla="*/ 156 w 319"/>
                          <a:gd name="T43" fmla="*/ 21 h 249"/>
                          <a:gd name="T44" fmla="*/ 146 w 319"/>
                          <a:gd name="T45" fmla="*/ 6 h 249"/>
                          <a:gd name="T46" fmla="*/ 130 w 319"/>
                          <a:gd name="T47" fmla="*/ 0 h 249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319"/>
                          <a:gd name="T73" fmla="*/ 0 h 249"/>
                          <a:gd name="T74" fmla="*/ 319 w 319"/>
                          <a:gd name="T75" fmla="*/ 249 h 249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319" h="249">
                            <a:moveTo>
                              <a:pt x="130" y="0"/>
                            </a:moveTo>
                            <a:lnTo>
                              <a:pt x="45" y="0"/>
                            </a:lnTo>
                            <a:lnTo>
                              <a:pt x="21" y="24"/>
                            </a:lnTo>
                            <a:lnTo>
                              <a:pt x="6" y="63"/>
                            </a:lnTo>
                            <a:lnTo>
                              <a:pt x="0" y="120"/>
                            </a:lnTo>
                            <a:lnTo>
                              <a:pt x="6" y="183"/>
                            </a:lnTo>
                            <a:lnTo>
                              <a:pt x="21" y="228"/>
                            </a:lnTo>
                            <a:lnTo>
                              <a:pt x="45" y="249"/>
                            </a:lnTo>
                            <a:lnTo>
                              <a:pt x="130" y="249"/>
                            </a:lnTo>
                            <a:lnTo>
                              <a:pt x="150" y="245"/>
                            </a:lnTo>
                            <a:lnTo>
                              <a:pt x="165" y="230"/>
                            </a:lnTo>
                            <a:lnTo>
                              <a:pt x="179" y="204"/>
                            </a:lnTo>
                            <a:lnTo>
                              <a:pt x="192" y="191"/>
                            </a:lnTo>
                            <a:lnTo>
                              <a:pt x="209" y="185"/>
                            </a:lnTo>
                            <a:lnTo>
                              <a:pt x="234" y="182"/>
                            </a:lnTo>
                            <a:lnTo>
                              <a:pt x="316" y="183"/>
                            </a:lnTo>
                            <a:lnTo>
                              <a:pt x="319" y="66"/>
                            </a:lnTo>
                            <a:lnTo>
                              <a:pt x="234" y="66"/>
                            </a:lnTo>
                            <a:lnTo>
                              <a:pt x="207" y="63"/>
                            </a:lnTo>
                            <a:lnTo>
                              <a:pt x="191" y="56"/>
                            </a:lnTo>
                            <a:lnTo>
                              <a:pt x="173" y="42"/>
                            </a:lnTo>
                            <a:lnTo>
                              <a:pt x="156" y="21"/>
                            </a:lnTo>
                            <a:lnTo>
                              <a:pt x="146" y="6"/>
                            </a:lnTo>
                            <a:lnTo>
                              <a:pt x="13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7467" name="Rectangle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309" y="2258"/>
                        <a:ext cx="176" cy="5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chemeClr val="bg2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22" name="Line 124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3216" y="1925"/>
                        <a:ext cx="1" cy="45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923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216" y="2184"/>
                        <a:ext cx="0" cy="4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16" name="Group 126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1808" y="3354"/>
                      <a:ext cx="501" cy="263"/>
                      <a:chOff x="2868" y="2138"/>
                      <a:chExt cx="576" cy="289"/>
                    </a:xfrm>
                  </p:grpSpPr>
                  <p:sp>
                    <p:nvSpPr>
                      <p:cNvPr id="19910" name="Rectangle 12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783" y="2223"/>
                        <a:ext cx="289" cy="11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hlink"/>
                          </a:gs>
                          <a:gs pos="100000">
                            <a:srgbClr val="FFFFFF"/>
                          </a:gs>
                        </a:gsLst>
                        <a:lin ang="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1" name="Rectangle 1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8" y="2149"/>
                        <a:ext cx="375" cy="26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0C0C0"/>
                          </a:gs>
                          <a:gs pos="50000">
                            <a:srgbClr val="FFFFFF"/>
                          </a:gs>
                          <a:gs pos="100000">
                            <a:srgbClr val="C0C0C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10800000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2" name="Rectangle 12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921" y="2219"/>
                        <a:ext cx="255" cy="12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ACFED5"/>
                          </a:gs>
                          <a:gs pos="50000">
                            <a:srgbClr val="FFFFFF"/>
                          </a:gs>
                          <a:gs pos="100000">
                            <a:srgbClr val="ACFED5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3" name="Freeform 1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2157"/>
                        <a:ext cx="319" cy="249"/>
                      </a:xfrm>
                      <a:custGeom>
                        <a:avLst/>
                        <a:gdLst>
                          <a:gd name="T0" fmla="*/ 130 w 319"/>
                          <a:gd name="T1" fmla="*/ 0 h 249"/>
                          <a:gd name="T2" fmla="*/ 45 w 319"/>
                          <a:gd name="T3" fmla="*/ 0 h 249"/>
                          <a:gd name="T4" fmla="*/ 21 w 319"/>
                          <a:gd name="T5" fmla="*/ 24 h 249"/>
                          <a:gd name="T6" fmla="*/ 6 w 319"/>
                          <a:gd name="T7" fmla="*/ 63 h 249"/>
                          <a:gd name="T8" fmla="*/ 0 w 319"/>
                          <a:gd name="T9" fmla="*/ 120 h 249"/>
                          <a:gd name="T10" fmla="*/ 6 w 319"/>
                          <a:gd name="T11" fmla="*/ 183 h 249"/>
                          <a:gd name="T12" fmla="*/ 21 w 319"/>
                          <a:gd name="T13" fmla="*/ 228 h 249"/>
                          <a:gd name="T14" fmla="*/ 45 w 319"/>
                          <a:gd name="T15" fmla="*/ 249 h 249"/>
                          <a:gd name="T16" fmla="*/ 130 w 319"/>
                          <a:gd name="T17" fmla="*/ 249 h 249"/>
                          <a:gd name="T18" fmla="*/ 150 w 319"/>
                          <a:gd name="T19" fmla="*/ 245 h 249"/>
                          <a:gd name="T20" fmla="*/ 165 w 319"/>
                          <a:gd name="T21" fmla="*/ 230 h 249"/>
                          <a:gd name="T22" fmla="*/ 179 w 319"/>
                          <a:gd name="T23" fmla="*/ 204 h 249"/>
                          <a:gd name="T24" fmla="*/ 192 w 319"/>
                          <a:gd name="T25" fmla="*/ 191 h 249"/>
                          <a:gd name="T26" fmla="*/ 209 w 319"/>
                          <a:gd name="T27" fmla="*/ 185 h 249"/>
                          <a:gd name="T28" fmla="*/ 234 w 319"/>
                          <a:gd name="T29" fmla="*/ 182 h 249"/>
                          <a:gd name="T30" fmla="*/ 316 w 319"/>
                          <a:gd name="T31" fmla="*/ 183 h 249"/>
                          <a:gd name="T32" fmla="*/ 319 w 319"/>
                          <a:gd name="T33" fmla="*/ 66 h 249"/>
                          <a:gd name="T34" fmla="*/ 234 w 319"/>
                          <a:gd name="T35" fmla="*/ 66 h 249"/>
                          <a:gd name="T36" fmla="*/ 207 w 319"/>
                          <a:gd name="T37" fmla="*/ 63 h 249"/>
                          <a:gd name="T38" fmla="*/ 191 w 319"/>
                          <a:gd name="T39" fmla="*/ 56 h 249"/>
                          <a:gd name="T40" fmla="*/ 173 w 319"/>
                          <a:gd name="T41" fmla="*/ 42 h 249"/>
                          <a:gd name="T42" fmla="*/ 156 w 319"/>
                          <a:gd name="T43" fmla="*/ 21 h 249"/>
                          <a:gd name="T44" fmla="*/ 146 w 319"/>
                          <a:gd name="T45" fmla="*/ 6 h 249"/>
                          <a:gd name="T46" fmla="*/ 130 w 319"/>
                          <a:gd name="T47" fmla="*/ 0 h 249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319"/>
                          <a:gd name="T73" fmla="*/ 0 h 249"/>
                          <a:gd name="T74" fmla="*/ 319 w 319"/>
                          <a:gd name="T75" fmla="*/ 249 h 249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319" h="249">
                            <a:moveTo>
                              <a:pt x="130" y="0"/>
                            </a:moveTo>
                            <a:lnTo>
                              <a:pt x="45" y="0"/>
                            </a:lnTo>
                            <a:lnTo>
                              <a:pt x="21" y="24"/>
                            </a:lnTo>
                            <a:lnTo>
                              <a:pt x="6" y="63"/>
                            </a:lnTo>
                            <a:lnTo>
                              <a:pt x="0" y="120"/>
                            </a:lnTo>
                            <a:lnTo>
                              <a:pt x="6" y="183"/>
                            </a:lnTo>
                            <a:lnTo>
                              <a:pt x="21" y="228"/>
                            </a:lnTo>
                            <a:lnTo>
                              <a:pt x="45" y="249"/>
                            </a:lnTo>
                            <a:lnTo>
                              <a:pt x="130" y="249"/>
                            </a:lnTo>
                            <a:lnTo>
                              <a:pt x="150" y="245"/>
                            </a:lnTo>
                            <a:lnTo>
                              <a:pt x="165" y="230"/>
                            </a:lnTo>
                            <a:lnTo>
                              <a:pt x="179" y="204"/>
                            </a:lnTo>
                            <a:lnTo>
                              <a:pt x="192" y="191"/>
                            </a:lnTo>
                            <a:lnTo>
                              <a:pt x="209" y="185"/>
                            </a:lnTo>
                            <a:lnTo>
                              <a:pt x="234" y="182"/>
                            </a:lnTo>
                            <a:lnTo>
                              <a:pt x="316" y="183"/>
                            </a:lnTo>
                            <a:lnTo>
                              <a:pt x="319" y="66"/>
                            </a:lnTo>
                            <a:lnTo>
                              <a:pt x="234" y="66"/>
                            </a:lnTo>
                            <a:lnTo>
                              <a:pt x="207" y="63"/>
                            </a:lnTo>
                            <a:lnTo>
                              <a:pt x="191" y="56"/>
                            </a:lnTo>
                            <a:lnTo>
                              <a:pt x="173" y="42"/>
                            </a:lnTo>
                            <a:lnTo>
                              <a:pt x="156" y="21"/>
                            </a:lnTo>
                            <a:lnTo>
                              <a:pt x="146" y="6"/>
                            </a:lnTo>
                            <a:lnTo>
                              <a:pt x="130" y="0"/>
                            </a:lnTo>
                            <a:close/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7475" name="Rectangle 13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309" y="2258"/>
                        <a:ext cx="176" cy="51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000000"/>
                          </a:gs>
                          <a:gs pos="50000">
                            <a:schemeClr val="bg2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eaVert"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fr-FR">
                          <a:latin typeface="Symbol" pitchFamily="18" charset="2"/>
                        </a:endParaRPr>
                      </a:p>
                    </p:txBody>
                  </p:sp>
                  <p:sp>
                    <p:nvSpPr>
                      <p:cNvPr id="19915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3216" y="1925"/>
                        <a:ext cx="1" cy="45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916" name="Line 133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3216" y="2184"/>
                        <a:ext cx="0" cy="4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</p:grpSp>
          <p:grpSp>
            <p:nvGrpSpPr>
              <p:cNvPr id="17" name="Group 134"/>
              <p:cNvGrpSpPr>
                <a:grpSpLocks/>
              </p:cNvGrpSpPr>
              <p:nvPr/>
            </p:nvGrpSpPr>
            <p:grpSpPr bwMode="auto">
              <a:xfrm>
                <a:off x="332" y="2043"/>
                <a:ext cx="2970" cy="295"/>
                <a:chOff x="332" y="2043"/>
                <a:chExt cx="2970" cy="295"/>
              </a:xfrm>
            </p:grpSpPr>
            <p:sp>
              <p:nvSpPr>
                <p:cNvPr id="19727" name="Rectangle 135"/>
                <p:cNvSpPr>
                  <a:spLocks noChangeArrowheads="1"/>
                </p:cNvSpPr>
                <p:nvPr/>
              </p:nvSpPr>
              <p:spPr bwMode="auto">
                <a:xfrm>
                  <a:off x="440" y="2279"/>
                  <a:ext cx="2756" cy="5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fr-FR">
                    <a:solidFill>
                      <a:schemeClr val="accent2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9728" name="Line 136"/>
                <p:cNvSpPr>
                  <a:spLocks noChangeShapeType="1"/>
                </p:cNvSpPr>
                <p:nvPr/>
              </p:nvSpPr>
              <p:spPr bwMode="auto">
                <a:xfrm rot="-5400000">
                  <a:off x="1077" y="1596"/>
                  <a:ext cx="0" cy="148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729" name="Line 13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2557" y="1597"/>
                  <a:ext cx="0" cy="148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8" name="Group 138"/>
                <p:cNvGrpSpPr>
                  <a:grpSpLocks/>
                </p:cNvGrpSpPr>
                <p:nvPr/>
              </p:nvGrpSpPr>
              <p:grpSpPr bwMode="auto">
                <a:xfrm>
                  <a:off x="332" y="2043"/>
                  <a:ext cx="2970" cy="290"/>
                  <a:chOff x="332" y="2043"/>
                  <a:chExt cx="2970" cy="290"/>
                </a:xfrm>
              </p:grpSpPr>
              <p:sp>
                <p:nvSpPr>
                  <p:cNvPr id="19731" name="Rectangle 13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025" y="1452"/>
                    <a:ext cx="200" cy="1383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2" name="Rectangle 140" descr="blanc)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2228"/>
                    <a:ext cx="1383" cy="43"/>
                  </a:xfrm>
                  <a:prstGeom prst="rect">
                    <a:avLst/>
                  </a:prstGeom>
                  <a:pattFill prst="dkUpDiag">
                    <a:fgClr>
                      <a:srgbClr val="FF505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3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443" y="2273"/>
                    <a:ext cx="120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4" name="Rectangle 142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09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5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450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6" name="Freeform 144"/>
                  <p:cNvSpPr>
                    <a:spLocks/>
                  </p:cNvSpPr>
                  <p:nvPr/>
                </p:nvSpPr>
                <p:spPr bwMode="auto">
                  <a:xfrm rot="-5400000">
                    <a:off x="424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489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469" y="2061"/>
                    <a:ext cx="73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38" name="Line 14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50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39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557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40" name="Rectangle 14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175" y="2046"/>
                    <a:ext cx="13" cy="193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1" name="Rectangle 14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07" y="2044"/>
                    <a:ext cx="13" cy="193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2" name="Rectangle 150" descr="blanc)"/>
                  <p:cNvSpPr>
                    <a:spLocks noChangeArrowheads="1"/>
                  </p:cNvSpPr>
                  <p:nvPr/>
                </p:nvSpPr>
                <p:spPr bwMode="auto">
                  <a:xfrm>
                    <a:off x="413" y="2043"/>
                    <a:ext cx="23" cy="286"/>
                  </a:xfrm>
                  <a:prstGeom prst="rect">
                    <a:avLst/>
                  </a:prstGeom>
                  <a:pattFill prst="dkUpDiag">
                    <a:fgClr>
                      <a:srgbClr val="FF3300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3" name="Rectangle 151" descr="blanc)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60" y="2278"/>
                    <a:ext cx="24" cy="80"/>
                  </a:xfrm>
                  <a:prstGeom prst="rect">
                    <a:avLst/>
                  </a:prstGeom>
                  <a:pattFill prst="dkUpDiag">
                    <a:fgClr>
                      <a:srgbClr val="FF33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4" name="Freeform 152"/>
                  <p:cNvSpPr>
                    <a:spLocks/>
                  </p:cNvSpPr>
                  <p:nvPr/>
                </p:nvSpPr>
                <p:spPr bwMode="auto">
                  <a:xfrm rot="-5400000">
                    <a:off x="269" y="2164"/>
                    <a:ext cx="219" cy="68"/>
                  </a:xfrm>
                  <a:custGeom>
                    <a:avLst/>
                    <a:gdLst>
                      <a:gd name="T0" fmla="*/ 0 w 446"/>
                      <a:gd name="T1" fmla="*/ 0 h 164"/>
                      <a:gd name="T2" fmla="*/ 37 w 446"/>
                      <a:gd name="T3" fmla="*/ 0 h 164"/>
                      <a:gd name="T4" fmla="*/ 219 w 446"/>
                      <a:gd name="T5" fmla="*/ 45 h 164"/>
                      <a:gd name="T6" fmla="*/ 219 w 446"/>
                      <a:gd name="T7" fmla="*/ 68 h 164"/>
                      <a:gd name="T8" fmla="*/ 0 w 446"/>
                      <a:gd name="T9" fmla="*/ 68 h 164"/>
                      <a:gd name="T10" fmla="*/ 0 w 446"/>
                      <a:gd name="T11" fmla="*/ 0 h 16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46"/>
                      <a:gd name="T19" fmla="*/ 0 h 164"/>
                      <a:gd name="T20" fmla="*/ 446 w 446"/>
                      <a:gd name="T21" fmla="*/ 164 h 16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46" h="164">
                        <a:moveTo>
                          <a:pt x="0" y="0"/>
                        </a:moveTo>
                        <a:lnTo>
                          <a:pt x="75" y="0"/>
                        </a:lnTo>
                        <a:lnTo>
                          <a:pt x="446" y="109"/>
                        </a:lnTo>
                        <a:lnTo>
                          <a:pt x="446" y="164"/>
                        </a:lnTo>
                        <a:lnTo>
                          <a:pt x="0" y="1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19745" name="Rectangle 15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534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6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574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7" name="Freeform 155"/>
                  <p:cNvSpPr>
                    <a:spLocks/>
                  </p:cNvSpPr>
                  <p:nvPr/>
                </p:nvSpPr>
                <p:spPr bwMode="auto">
                  <a:xfrm rot="-5400000">
                    <a:off x="548" y="2101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00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49" name="Line 15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574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50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681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51" name="Rectangle 15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659" y="2088"/>
                    <a:ext cx="185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52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214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53" name="Freeform 161"/>
                  <p:cNvSpPr>
                    <a:spLocks/>
                  </p:cNvSpPr>
                  <p:nvPr/>
                </p:nvSpPr>
                <p:spPr bwMode="auto">
                  <a:xfrm rot="-5400000">
                    <a:off x="673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06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718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55" name="Line 16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698" y="2050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56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806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57" name="Rectangle 16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783" y="2088"/>
                    <a:ext cx="185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58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823" y="2214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59" name="Freeform 167"/>
                  <p:cNvSpPr>
                    <a:spLocks/>
                  </p:cNvSpPr>
                  <p:nvPr/>
                </p:nvSpPr>
                <p:spPr bwMode="auto">
                  <a:xfrm rot="-5400000">
                    <a:off x="798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12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841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61" name="Line 16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822" y="2050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62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63" name="Rectangle 17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907" y="2088"/>
                    <a:ext cx="185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64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947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65" name="Freeform 173"/>
                  <p:cNvSpPr>
                    <a:spLocks/>
                  </p:cNvSpPr>
                  <p:nvPr/>
                </p:nvSpPr>
                <p:spPr bwMode="auto">
                  <a:xfrm rot="-5400000">
                    <a:off x="922" y="2101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18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966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67" name="Line 17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947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68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1055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69" name="Rectangle 177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034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0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074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1" name="Freeform 179"/>
                  <p:cNvSpPr>
                    <a:spLocks/>
                  </p:cNvSpPr>
                  <p:nvPr/>
                </p:nvSpPr>
                <p:spPr bwMode="auto">
                  <a:xfrm rot="-5400000">
                    <a:off x="1049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24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1094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3" name="Line 18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074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74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1182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75" name="Rectangle 18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158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6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1199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7" name="Freeform 185"/>
                  <p:cNvSpPr>
                    <a:spLocks/>
                  </p:cNvSpPr>
                  <p:nvPr/>
                </p:nvSpPr>
                <p:spPr bwMode="auto">
                  <a:xfrm rot="-5400000">
                    <a:off x="1173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30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1217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79" name="Line 18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199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80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306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81" name="Rectangle 18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283" y="2088"/>
                    <a:ext cx="185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82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83" name="Freeform 191"/>
                  <p:cNvSpPr>
                    <a:spLocks/>
                  </p:cNvSpPr>
                  <p:nvPr/>
                </p:nvSpPr>
                <p:spPr bwMode="auto">
                  <a:xfrm rot="-5400000">
                    <a:off x="1297" y="2101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36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342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85" name="Line 19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323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86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1430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87" name="Rectangle 19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407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88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1449" y="2214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89" name="Freeform 197"/>
                  <p:cNvSpPr>
                    <a:spLocks/>
                  </p:cNvSpPr>
                  <p:nvPr/>
                </p:nvSpPr>
                <p:spPr bwMode="auto">
                  <a:xfrm rot="-5400000">
                    <a:off x="1423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42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1467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91" name="Line 19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448" y="2050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92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555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93" name="Rectangle 20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532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94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1573" y="2214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95" name="Freeform 203"/>
                  <p:cNvSpPr>
                    <a:spLocks/>
                  </p:cNvSpPr>
                  <p:nvPr/>
                </p:nvSpPr>
                <p:spPr bwMode="auto">
                  <a:xfrm rot="-5400000">
                    <a:off x="1547" y="2101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48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1592" y="2061"/>
                    <a:ext cx="72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97" name="Line 20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572" y="2050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98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1679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19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568" y="2273"/>
                    <a:ext cx="1244" cy="59"/>
                    <a:chOff x="1163" y="2306"/>
                    <a:chExt cx="2725" cy="104"/>
                  </a:xfrm>
                </p:grpSpPr>
                <p:sp>
                  <p:nvSpPr>
                    <p:cNvPr id="19891" name="Rectangle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2" name="Rectangle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6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3" name="Rectangle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8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4" name="Rectangle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0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5" name="Rectangle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6" name="Rectangle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1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7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4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8" name="Rectangle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7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9" name="Rectangl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9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900" name="Rectangle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5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</p:grpSp>
              <p:sp>
                <p:nvSpPr>
                  <p:cNvPr id="19800" name="Rectangle 218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658" y="2089"/>
                    <a:ext cx="185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1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1698" y="2214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2" name="Freeform 220"/>
                  <p:cNvSpPr>
                    <a:spLocks/>
                  </p:cNvSpPr>
                  <p:nvPr/>
                </p:nvSpPr>
                <p:spPr bwMode="auto">
                  <a:xfrm rot="-5400000">
                    <a:off x="1673" y="2101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565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1717" y="2061"/>
                    <a:ext cx="73" cy="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4" name="Line 2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1698" y="2050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05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1806" y="2049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06" name="Rectangle 224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410" y="1453"/>
                    <a:ext cx="200" cy="1383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7" name="Rectangle 225" descr="blanc)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20" y="2228"/>
                    <a:ext cx="1383" cy="44"/>
                  </a:xfrm>
                  <a:prstGeom prst="rect">
                    <a:avLst/>
                  </a:prstGeom>
                  <a:pattFill prst="dkUpDiag">
                    <a:fgClr>
                      <a:srgbClr val="FF505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8" name="Rectangle 2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71" y="2274"/>
                    <a:ext cx="120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09" name="Rectangle 227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3040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0" name="Rectangle 2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78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1" name="Freeform 229"/>
                  <p:cNvSpPr>
                    <a:spLocks/>
                  </p:cNvSpPr>
                  <p:nvPr/>
                </p:nvSpPr>
                <p:spPr bwMode="auto">
                  <a:xfrm rot="5400000" flipH="1">
                    <a:off x="3053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574" name="Rectangle 23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90" y="2063"/>
                    <a:ext cx="73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3" name="Line 231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3184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14" name="Line 2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7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15" name="Rectangle 233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2446" y="2046"/>
                    <a:ext cx="13" cy="194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6" name="Rectangle 234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2814" y="2045"/>
                    <a:ext cx="13" cy="193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7" name="Rectangle 235" descr="blanc)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98" y="2044"/>
                    <a:ext cx="23" cy="285"/>
                  </a:xfrm>
                  <a:prstGeom prst="rect">
                    <a:avLst/>
                  </a:prstGeom>
                  <a:pattFill prst="dkUpDiag">
                    <a:fgClr>
                      <a:srgbClr val="FF3300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8" name="Rectangle 236" descr="blanc)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3250" y="2279"/>
                    <a:ext cx="24" cy="80"/>
                  </a:xfrm>
                  <a:prstGeom prst="rect">
                    <a:avLst/>
                  </a:prstGeom>
                  <a:pattFill prst="dkUpDiag">
                    <a:fgClr>
                      <a:srgbClr val="FF33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19" name="Freeform 237"/>
                  <p:cNvSpPr>
                    <a:spLocks/>
                  </p:cNvSpPr>
                  <p:nvPr/>
                </p:nvSpPr>
                <p:spPr bwMode="auto">
                  <a:xfrm rot="5400000" flipH="1">
                    <a:off x="3145" y="2165"/>
                    <a:ext cx="219" cy="68"/>
                  </a:xfrm>
                  <a:custGeom>
                    <a:avLst/>
                    <a:gdLst>
                      <a:gd name="T0" fmla="*/ 0 w 446"/>
                      <a:gd name="T1" fmla="*/ 0 h 164"/>
                      <a:gd name="T2" fmla="*/ 37 w 446"/>
                      <a:gd name="T3" fmla="*/ 0 h 164"/>
                      <a:gd name="T4" fmla="*/ 219 w 446"/>
                      <a:gd name="T5" fmla="*/ 45 h 164"/>
                      <a:gd name="T6" fmla="*/ 219 w 446"/>
                      <a:gd name="T7" fmla="*/ 68 h 164"/>
                      <a:gd name="T8" fmla="*/ 0 w 446"/>
                      <a:gd name="T9" fmla="*/ 68 h 164"/>
                      <a:gd name="T10" fmla="*/ 0 w 446"/>
                      <a:gd name="T11" fmla="*/ 0 h 16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46"/>
                      <a:gd name="T19" fmla="*/ 0 h 164"/>
                      <a:gd name="T20" fmla="*/ 446 w 446"/>
                      <a:gd name="T21" fmla="*/ 164 h 16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46" h="164">
                        <a:moveTo>
                          <a:pt x="0" y="0"/>
                        </a:moveTo>
                        <a:lnTo>
                          <a:pt x="75" y="0"/>
                        </a:lnTo>
                        <a:lnTo>
                          <a:pt x="446" y="109"/>
                        </a:lnTo>
                        <a:lnTo>
                          <a:pt x="446" y="164"/>
                        </a:lnTo>
                        <a:lnTo>
                          <a:pt x="0" y="1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19820" name="Rectangle 238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915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21" name="Rectangle 23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4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22" name="Freeform 240"/>
                  <p:cNvSpPr>
                    <a:spLocks/>
                  </p:cNvSpPr>
                  <p:nvPr/>
                </p:nvSpPr>
                <p:spPr bwMode="auto">
                  <a:xfrm rot="5400000" flipH="1">
                    <a:off x="2928" y="2102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585" name="Rectangle 24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66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24" name="Line 242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3060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25" name="Line 2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3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26" name="Rectangle 244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791" y="2088"/>
                    <a:ext cx="184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27" name="Rectangle 24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30" y="2215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28" name="Freeform 246"/>
                  <p:cNvSpPr>
                    <a:spLocks/>
                  </p:cNvSpPr>
                  <p:nvPr/>
                </p:nvSpPr>
                <p:spPr bwMode="auto">
                  <a:xfrm rot="5400000" flipH="1">
                    <a:off x="2804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591" name="Rectangle 24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44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30" name="Line 248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935" y="2051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31" name="Line 2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28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32" name="Rectangle 250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667" y="2088"/>
                    <a:ext cx="184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33" name="Rectangle 25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706" y="2215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34" name="Freeform 252"/>
                  <p:cNvSpPr>
                    <a:spLocks/>
                  </p:cNvSpPr>
                  <p:nvPr/>
                </p:nvSpPr>
                <p:spPr bwMode="auto">
                  <a:xfrm rot="5400000" flipH="1">
                    <a:off x="2679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597" name="Rectangle 25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720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36" name="Line 254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811" y="2051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37" name="Line 2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04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38" name="Rectangle 256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543" y="2088"/>
                    <a:ext cx="184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39" name="Rectangle 25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581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40" name="Freeform 258"/>
                  <p:cNvSpPr>
                    <a:spLocks/>
                  </p:cNvSpPr>
                  <p:nvPr/>
                </p:nvSpPr>
                <p:spPr bwMode="auto">
                  <a:xfrm rot="5400000" flipH="1">
                    <a:off x="2554" y="2102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03" name="Rectangle 25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595" y="2063"/>
                    <a:ext cx="71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42" name="Line 260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687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43" name="Line 2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79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44" name="Rectangle 262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415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45" name="Rectangle 26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54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46" name="Freeform 264"/>
                  <p:cNvSpPr>
                    <a:spLocks/>
                  </p:cNvSpPr>
                  <p:nvPr/>
                </p:nvSpPr>
                <p:spPr bwMode="auto">
                  <a:xfrm rot="5400000" flipH="1">
                    <a:off x="2428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09" name="Rectangle 26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68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48" name="Line 266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560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49" name="Line 2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52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50" name="Rectangle 268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291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51" name="Rectangle 26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329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52" name="Freeform 270"/>
                  <p:cNvSpPr>
                    <a:spLocks/>
                  </p:cNvSpPr>
                  <p:nvPr/>
                </p:nvSpPr>
                <p:spPr bwMode="auto">
                  <a:xfrm rot="5400000" flipH="1">
                    <a:off x="2304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15" name="Rectangle 27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344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54" name="Line 272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435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55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8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56" name="Rectangle 274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167" y="2088"/>
                    <a:ext cx="184" cy="10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57" name="Rectangle 27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205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58" name="Freeform 276"/>
                  <p:cNvSpPr>
                    <a:spLocks/>
                  </p:cNvSpPr>
                  <p:nvPr/>
                </p:nvSpPr>
                <p:spPr bwMode="auto">
                  <a:xfrm rot="5400000" flipH="1">
                    <a:off x="2179" y="2102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21" name="Rectangle 27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219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60" name="Line 278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311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61" name="Line 2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4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62" name="Rectangle 280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042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63" name="Rectangle 28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080" y="2215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64" name="Freeform 282"/>
                  <p:cNvSpPr>
                    <a:spLocks/>
                  </p:cNvSpPr>
                  <p:nvPr/>
                </p:nvSpPr>
                <p:spPr bwMode="auto">
                  <a:xfrm rot="5400000" flipH="1">
                    <a:off x="2054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27" name="Rectangle 28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094" y="2063"/>
                    <a:ext cx="71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66" name="Line 284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185" y="2051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67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9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68" name="Rectangle 286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1917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69" name="Rectangle 28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956" y="2215"/>
                    <a:ext cx="105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70" name="Freeform 288"/>
                  <p:cNvSpPr>
                    <a:spLocks/>
                  </p:cNvSpPr>
                  <p:nvPr/>
                </p:nvSpPr>
                <p:spPr bwMode="auto">
                  <a:xfrm rot="5400000" flipH="1">
                    <a:off x="1930" y="2102"/>
                    <a:ext cx="157" cy="103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4 h 249"/>
                      <a:gd name="T14" fmla="*/ 22 w 319"/>
                      <a:gd name="T15" fmla="*/ 103 h 249"/>
                      <a:gd name="T16" fmla="*/ 64 w 319"/>
                      <a:gd name="T17" fmla="*/ 103 h 249"/>
                      <a:gd name="T18" fmla="*/ 74 w 319"/>
                      <a:gd name="T19" fmla="*/ 101 h 249"/>
                      <a:gd name="T20" fmla="*/ 81 w 319"/>
                      <a:gd name="T21" fmla="*/ 95 h 249"/>
                      <a:gd name="T22" fmla="*/ 88 w 319"/>
                      <a:gd name="T23" fmla="*/ 84 h 249"/>
                      <a:gd name="T24" fmla="*/ 94 w 319"/>
                      <a:gd name="T25" fmla="*/ 79 h 249"/>
                      <a:gd name="T26" fmla="*/ 103 w 319"/>
                      <a:gd name="T27" fmla="*/ 77 h 249"/>
                      <a:gd name="T28" fmla="*/ 115 w 319"/>
                      <a:gd name="T29" fmla="*/ 75 h 249"/>
                      <a:gd name="T30" fmla="*/ 156 w 319"/>
                      <a:gd name="T31" fmla="*/ 76 h 249"/>
                      <a:gd name="T32" fmla="*/ 157 w 319"/>
                      <a:gd name="T33" fmla="*/ 27 h 249"/>
                      <a:gd name="T34" fmla="*/ 115 w 319"/>
                      <a:gd name="T35" fmla="*/ 27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7 h 249"/>
                      <a:gd name="T42" fmla="*/ 77 w 319"/>
                      <a:gd name="T43" fmla="*/ 9 h 249"/>
                      <a:gd name="T44" fmla="*/ 72 w 319"/>
                      <a:gd name="T45" fmla="*/ 2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33" name="Rectangle 28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969" y="2063"/>
                    <a:ext cx="71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72" name="Line 290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2061" y="2051"/>
                    <a:ext cx="1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73" name="Line 2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55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20" name="Group 292"/>
                  <p:cNvGrpSpPr>
                    <a:grpSpLocks/>
                  </p:cNvGrpSpPr>
                  <p:nvPr/>
                </p:nvGrpSpPr>
                <p:grpSpPr bwMode="auto">
                  <a:xfrm flipH="1">
                    <a:off x="1822" y="2274"/>
                    <a:ext cx="1244" cy="59"/>
                    <a:chOff x="1163" y="2306"/>
                    <a:chExt cx="2725" cy="104"/>
                  </a:xfrm>
                </p:grpSpPr>
                <p:sp>
                  <p:nvSpPr>
                    <p:cNvPr id="19881" name="Rectangle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2" name="Rectangle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6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3" name="Rectangle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8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4" name="Rectangle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0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5" name="Rectangle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9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6" name="Rectangle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1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7" name="Rectangle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4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8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7" y="2306"/>
                      <a:ext cx="262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89" name="Rectangle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9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890" name="Rectangle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5" y="2306"/>
                      <a:ext cx="263" cy="10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</p:grpSp>
              <p:sp>
                <p:nvSpPr>
                  <p:cNvPr id="19875" name="Rectangle 303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1791" y="2089"/>
                    <a:ext cx="184" cy="10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76" name="Rectangle 30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30" y="2215"/>
                    <a:ext cx="106" cy="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77" name="Freeform 305"/>
                  <p:cNvSpPr>
                    <a:spLocks/>
                  </p:cNvSpPr>
                  <p:nvPr/>
                </p:nvSpPr>
                <p:spPr bwMode="auto">
                  <a:xfrm rot="5400000" flipH="1">
                    <a:off x="1803" y="2102"/>
                    <a:ext cx="157" cy="104"/>
                  </a:xfrm>
                  <a:custGeom>
                    <a:avLst/>
                    <a:gdLst>
                      <a:gd name="T0" fmla="*/ 64 w 319"/>
                      <a:gd name="T1" fmla="*/ 0 h 249"/>
                      <a:gd name="T2" fmla="*/ 22 w 319"/>
                      <a:gd name="T3" fmla="*/ 0 h 249"/>
                      <a:gd name="T4" fmla="*/ 10 w 319"/>
                      <a:gd name="T5" fmla="*/ 10 h 249"/>
                      <a:gd name="T6" fmla="*/ 3 w 319"/>
                      <a:gd name="T7" fmla="*/ 26 h 249"/>
                      <a:gd name="T8" fmla="*/ 0 w 319"/>
                      <a:gd name="T9" fmla="*/ 50 h 249"/>
                      <a:gd name="T10" fmla="*/ 3 w 319"/>
                      <a:gd name="T11" fmla="*/ 76 h 249"/>
                      <a:gd name="T12" fmla="*/ 10 w 319"/>
                      <a:gd name="T13" fmla="*/ 95 h 249"/>
                      <a:gd name="T14" fmla="*/ 22 w 319"/>
                      <a:gd name="T15" fmla="*/ 104 h 249"/>
                      <a:gd name="T16" fmla="*/ 64 w 319"/>
                      <a:gd name="T17" fmla="*/ 104 h 249"/>
                      <a:gd name="T18" fmla="*/ 74 w 319"/>
                      <a:gd name="T19" fmla="*/ 102 h 249"/>
                      <a:gd name="T20" fmla="*/ 81 w 319"/>
                      <a:gd name="T21" fmla="*/ 96 h 249"/>
                      <a:gd name="T22" fmla="*/ 88 w 319"/>
                      <a:gd name="T23" fmla="*/ 85 h 249"/>
                      <a:gd name="T24" fmla="*/ 94 w 319"/>
                      <a:gd name="T25" fmla="*/ 80 h 249"/>
                      <a:gd name="T26" fmla="*/ 103 w 319"/>
                      <a:gd name="T27" fmla="*/ 77 h 249"/>
                      <a:gd name="T28" fmla="*/ 115 w 319"/>
                      <a:gd name="T29" fmla="*/ 76 h 249"/>
                      <a:gd name="T30" fmla="*/ 156 w 319"/>
                      <a:gd name="T31" fmla="*/ 76 h 249"/>
                      <a:gd name="T32" fmla="*/ 157 w 319"/>
                      <a:gd name="T33" fmla="*/ 28 h 249"/>
                      <a:gd name="T34" fmla="*/ 115 w 319"/>
                      <a:gd name="T35" fmla="*/ 28 h 249"/>
                      <a:gd name="T36" fmla="*/ 102 w 319"/>
                      <a:gd name="T37" fmla="*/ 26 h 249"/>
                      <a:gd name="T38" fmla="*/ 94 w 319"/>
                      <a:gd name="T39" fmla="*/ 23 h 249"/>
                      <a:gd name="T40" fmla="*/ 85 w 319"/>
                      <a:gd name="T41" fmla="*/ 18 h 249"/>
                      <a:gd name="T42" fmla="*/ 77 w 319"/>
                      <a:gd name="T43" fmla="*/ 9 h 249"/>
                      <a:gd name="T44" fmla="*/ 72 w 319"/>
                      <a:gd name="T45" fmla="*/ 3 h 249"/>
                      <a:gd name="T46" fmla="*/ 64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650" name="Rectangle 30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843" y="2063"/>
                    <a:ext cx="72" cy="2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879" name="Line 307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1936" y="2051"/>
                    <a:ext cx="0" cy="22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80" name="Line 3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28" y="2050"/>
                    <a:ext cx="0" cy="22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21" name="Group 309"/>
              <p:cNvGrpSpPr>
                <a:grpSpLocks/>
              </p:cNvGrpSpPr>
              <p:nvPr/>
            </p:nvGrpSpPr>
            <p:grpSpPr bwMode="auto">
              <a:xfrm>
                <a:off x="230" y="3126"/>
                <a:ext cx="3068" cy="324"/>
                <a:chOff x="230" y="3126"/>
                <a:chExt cx="3068" cy="324"/>
              </a:xfrm>
            </p:grpSpPr>
            <p:sp>
              <p:nvSpPr>
                <p:cNvPr id="19545" name="Rectangle 310" descr="blanc)"/>
                <p:cNvSpPr>
                  <a:spLocks noChangeArrowheads="1"/>
                </p:cNvSpPr>
                <p:nvPr/>
              </p:nvSpPr>
              <p:spPr bwMode="auto">
                <a:xfrm rot="-5400000">
                  <a:off x="303" y="3053"/>
                  <a:ext cx="22" cy="168"/>
                </a:xfrm>
                <a:prstGeom prst="rect">
                  <a:avLst/>
                </a:prstGeom>
                <a:pattFill prst="dkDnDiag">
                  <a:fgClr>
                    <a:srgbClr val="FF33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46" name="Rectangle 3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025" y="2657"/>
                  <a:ext cx="200" cy="1383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47" name="Rectangle 312" descr="blanc)"/>
                <p:cNvSpPr>
                  <a:spLocks noChangeArrowheads="1"/>
                </p:cNvSpPr>
                <p:nvPr/>
              </p:nvSpPr>
              <p:spPr bwMode="auto">
                <a:xfrm flipV="1">
                  <a:off x="431" y="3222"/>
                  <a:ext cx="1383" cy="44"/>
                </a:xfrm>
                <a:prstGeom prst="rect">
                  <a:avLst/>
                </a:prstGeom>
                <a:pattFill prst="dkUpDiag">
                  <a:fgClr>
                    <a:srgbClr val="FF505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grpSp>
              <p:nvGrpSpPr>
                <p:cNvPr id="22" name="Group 313"/>
                <p:cNvGrpSpPr>
                  <a:grpSpLocks/>
                </p:cNvGrpSpPr>
                <p:nvPr/>
              </p:nvGrpSpPr>
              <p:grpSpPr bwMode="auto">
                <a:xfrm rot="5400000" flipV="1">
                  <a:off x="360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720" name="Rectangle 31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21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22" name="Rectangle 3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23" name="Freeform 317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662" name="Rectangle 31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0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25" name="Line 31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26" name="Line 320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9549" name="Rectangle 321"/>
                <p:cNvSpPr>
                  <a:spLocks noChangeArrowheads="1"/>
                </p:cNvSpPr>
                <p:nvPr/>
              </p:nvSpPr>
              <p:spPr bwMode="auto">
                <a:xfrm>
                  <a:off x="1175" y="3254"/>
                  <a:ext cx="13" cy="194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50" name="Rectangle 322"/>
                <p:cNvSpPr>
                  <a:spLocks noChangeArrowheads="1"/>
                </p:cNvSpPr>
                <p:nvPr/>
              </p:nvSpPr>
              <p:spPr bwMode="auto">
                <a:xfrm>
                  <a:off x="807" y="3256"/>
                  <a:ext cx="13" cy="193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51" name="Rectangle 323" descr="blanc)"/>
                <p:cNvSpPr>
                  <a:spLocks noChangeArrowheads="1"/>
                </p:cNvSpPr>
                <p:nvPr/>
              </p:nvSpPr>
              <p:spPr bwMode="auto">
                <a:xfrm flipV="1">
                  <a:off x="413" y="3165"/>
                  <a:ext cx="23" cy="285"/>
                </a:xfrm>
                <a:prstGeom prst="rect">
                  <a:avLst/>
                </a:prstGeom>
                <a:pattFill prst="dkUpDiag">
                  <a:fgClr>
                    <a:srgbClr val="FF33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52" name="Rectangle 324" descr="blanc)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8" y="3135"/>
                  <a:ext cx="24" cy="79"/>
                </a:xfrm>
                <a:prstGeom prst="rect">
                  <a:avLst/>
                </a:prstGeom>
                <a:pattFill prst="dkUpDiag">
                  <a:fgClr>
                    <a:srgbClr val="FF33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53" name="Freeform 325"/>
                <p:cNvSpPr>
                  <a:spLocks/>
                </p:cNvSpPr>
                <p:nvPr/>
              </p:nvSpPr>
              <p:spPr bwMode="auto">
                <a:xfrm rot="5400000" flipV="1">
                  <a:off x="269" y="3262"/>
                  <a:ext cx="219" cy="68"/>
                </a:xfrm>
                <a:custGeom>
                  <a:avLst/>
                  <a:gdLst>
                    <a:gd name="T0" fmla="*/ 0 w 446"/>
                    <a:gd name="T1" fmla="*/ 0 h 164"/>
                    <a:gd name="T2" fmla="*/ 37 w 446"/>
                    <a:gd name="T3" fmla="*/ 0 h 164"/>
                    <a:gd name="T4" fmla="*/ 219 w 446"/>
                    <a:gd name="T5" fmla="*/ 45 h 164"/>
                    <a:gd name="T6" fmla="*/ 219 w 446"/>
                    <a:gd name="T7" fmla="*/ 68 h 164"/>
                    <a:gd name="T8" fmla="*/ 0 w 446"/>
                    <a:gd name="T9" fmla="*/ 68 h 164"/>
                    <a:gd name="T10" fmla="*/ 0 w 446"/>
                    <a:gd name="T11" fmla="*/ 0 h 1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6"/>
                    <a:gd name="T19" fmla="*/ 0 h 164"/>
                    <a:gd name="T20" fmla="*/ 446 w 446"/>
                    <a:gd name="T21" fmla="*/ 164 h 1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6" h="164"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446" y="109"/>
                      </a:lnTo>
                      <a:lnTo>
                        <a:pt x="446" y="164"/>
                      </a:lnTo>
                      <a:lnTo>
                        <a:pt x="0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endParaRPr lang="fr-FR"/>
                </a:p>
              </p:txBody>
            </p:sp>
            <p:grpSp>
              <p:nvGrpSpPr>
                <p:cNvPr id="23" name="Group 326"/>
                <p:cNvGrpSpPr>
                  <a:grpSpLocks/>
                </p:cNvGrpSpPr>
                <p:nvPr/>
              </p:nvGrpSpPr>
              <p:grpSpPr bwMode="auto">
                <a:xfrm rot="5400000" flipV="1">
                  <a:off x="485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713" name="Rectangle 32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14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15" name="Rectangle 3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16" name="Freeform 330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675" name="Rectangle 3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0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18" name="Line 332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19" name="Line 333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4" name="Group 334"/>
                <p:cNvGrpSpPr>
                  <a:grpSpLocks/>
                </p:cNvGrpSpPr>
                <p:nvPr/>
              </p:nvGrpSpPr>
              <p:grpSpPr bwMode="auto">
                <a:xfrm rot="5400000" flipV="1">
                  <a:off x="612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706" name="Rectangle 33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7" name="Rectangle 336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8" name="Rectangle 33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9" name="Freeform 338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683" name="Rectangle 33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8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11" name="Line 34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12" name="Line 341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5" name="Group 342"/>
                <p:cNvGrpSpPr>
                  <a:grpSpLocks/>
                </p:cNvGrpSpPr>
                <p:nvPr/>
              </p:nvGrpSpPr>
              <p:grpSpPr bwMode="auto">
                <a:xfrm rot="5400000" flipV="1">
                  <a:off x="736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699" name="Rectangle 3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0" name="Rectangle 344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1" name="Rectangle 34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2" name="Freeform 346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691" name="Rectangle 34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0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704" name="Line 34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705" name="Line 349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6" name="Group 350"/>
                <p:cNvGrpSpPr>
                  <a:grpSpLocks/>
                </p:cNvGrpSpPr>
                <p:nvPr/>
              </p:nvGrpSpPr>
              <p:grpSpPr bwMode="auto">
                <a:xfrm rot="5400000" flipV="1">
                  <a:off x="861" y="3241"/>
                  <a:ext cx="282" cy="121"/>
                  <a:chOff x="2868" y="2138"/>
                  <a:chExt cx="576" cy="289"/>
                </a:xfrm>
              </p:grpSpPr>
              <p:sp>
                <p:nvSpPr>
                  <p:cNvPr id="19692" name="Rectangle 35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93" name="Rectangle 352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94" name="Rectangle 35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95" name="Freeform 354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699" name="Rectangle 35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8" y="2264"/>
                    <a:ext cx="172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97" name="Line 35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98" name="Line 357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" name="Group 358"/>
                <p:cNvGrpSpPr>
                  <a:grpSpLocks/>
                </p:cNvGrpSpPr>
                <p:nvPr/>
              </p:nvGrpSpPr>
              <p:grpSpPr bwMode="auto">
                <a:xfrm rot="5400000" flipV="1">
                  <a:off x="988" y="3242"/>
                  <a:ext cx="282" cy="119"/>
                  <a:chOff x="2868" y="2138"/>
                  <a:chExt cx="576" cy="289"/>
                </a:xfrm>
              </p:grpSpPr>
              <p:sp>
                <p:nvSpPr>
                  <p:cNvPr id="19685" name="Rectangle 35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6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7" name="Rectangle 36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8" name="Freeform 362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07" name="Rectangle 3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8"/>
                    <a:ext cx="178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90" name="Line 364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91" name="Line 365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8" name="Group 366"/>
                <p:cNvGrpSpPr>
                  <a:grpSpLocks/>
                </p:cNvGrpSpPr>
                <p:nvPr/>
              </p:nvGrpSpPr>
              <p:grpSpPr bwMode="auto">
                <a:xfrm rot="5400000" flipV="1">
                  <a:off x="1112" y="3242"/>
                  <a:ext cx="282" cy="119"/>
                  <a:chOff x="2868" y="2138"/>
                  <a:chExt cx="576" cy="289"/>
                </a:xfrm>
              </p:grpSpPr>
              <p:sp>
                <p:nvSpPr>
                  <p:cNvPr id="19678" name="Rectangle 3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79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0" name="Rectangle 36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1" name="Freeform 370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15" name="Rectangle 37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7" y="2265"/>
                    <a:ext cx="175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83" name="Line 372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84" name="Line 373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9" name="Group 374"/>
                <p:cNvGrpSpPr>
                  <a:grpSpLocks/>
                </p:cNvGrpSpPr>
                <p:nvPr/>
              </p:nvGrpSpPr>
              <p:grpSpPr bwMode="auto">
                <a:xfrm rot="5400000" flipV="1">
                  <a:off x="1236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671" name="Rectangle 37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72" name="Rectangle 376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73" name="Rectangle 37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74" name="Freeform 378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23" name="Rectangle 37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9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76" name="Line 380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77" name="Line 381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0" name="Group 382"/>
                <p:cNvGrpSpPr>
                  <a:grpSpLocks/>
                </p:cNvGrpSpPr>
                <p:nvPr/>
              </p:nvGrpSpPr>
              <p:grpSpPr bwMode="auto">
                <a:xfrm rot="5400000" flipV="1">
                  <a:off x="1361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664" name="Rectangle 38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5" name="Rectangle 384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6" name="Rectangle 38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7" name="Freeform 386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31" name="Rectangle 38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9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9" name="Line 388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70" name="Line 389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1" name="Group 390"/>
                <p:cNvGrpSpPr>
                  <a:grpSpLocks/>
                </p:cNvGrpSpPr>
                <p:nvPr/>
              </p:nvGrpSpPr>
              <p:grpSpPr bwMode="auto">
                <a:xfrm rot="5400000" flipV="1">
                  <a:off x="1485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657" name="Rectangle 39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8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9" name="Rectangle 39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0" name="Freeform 394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39" name="Rectangle 39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9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62" name="Line 396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63" name="Line 397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682" name="Group 398"/>
                <p:cNvGrpSpPr>
                  <a:grpSpLocks/>
                </p:cNvGrpSpPr>
                <p:nvPr/>
              </p:nvGrpSpPr>
              <p:grpSpPr bwMode="auto">
                <a:xfrm rot="5400000" flipV="1">
                  <a:off x="1612" y="3242"/>
                  <a:ext cx="282" cy="120"/>
                  <a:chOff x="2868" y="2138"/>
                  <a:chExt cx="576" cy="289"/>
                </a:xfrm>
              </p:grpSpPr>
              <p:sp>
                <p:nvSpPr>
                  <p:cNvPr id="19650" name="Rectangle 39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1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2" name="Rectangle 40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3" name="Freeform 402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fr-FR"/>
                  </a:p>
                </p:txBody>
              </p:sp>
              <p:sp>
                <p:nvSpPr>
                  <p:cNvPr id="57747" name="Rectangle 40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59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55" name="Line 404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56" name="Line 405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9564" name="Line 40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77" y="2415"/>
                  <a:ext cx="0" cy="148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65" name="Rectangle 407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410" y="2658"/>
                  <a:ext cx="200" cy="1383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66" name="Rectangle 408" descr="blanc)"/>
                <p:cNvSpPr>
                  <a:spLocks noChangeArrowheads="1"/>
                </p:cNvSpPr>
                <p:nvPr/>
              </p:nvSpPr>
              <p:spPr bwMode="auto">
                <a:xfrm flipH="1" flipV="1">
                  <a:off x="1820" y="3223"/>
                  <a:ext cx="1383" cy="43"/>
                </a:xfrm>
                <a:prstGeom prst="rect">
                  <a:avLst/>
                </a:prstGeom>
                <a:pattFill prst="dkUpDiag">
                  <a:fgClr>
                    <a:srgbClr val="FF505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67" name="Rectangle 409"/>
                <p:cNvSpPr>
                  <a:spLocks noChangeArrowheads="1"/>
                </p:cNvSpPr>
                <p:nvPr/>
              </p:nvSpPr>
              <p:spPr bwMode="auto">
                <a:xfrm flipH="1">
                  <a:off x="2446" y="3255"/>
                  <a:ext cx="13" cy="193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568" name="Rectangle 410"/>
                <p:cNvSpPr>
                  <a:spLocks noChangeArrowheads="1"/>
                </p:cNvSpPr>
                <p:nvPr/>
              </p:nvSpPr>
              <p:spPr bwMode="auto">
                <a:xfrm flipH="1">
                  <a:off x="2814" y="3257"/>
                  <a:ext cx="13" cy="193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grpSp>
              <p:nvGrpSpPr>
                <p:cNvPr id="19689" name="Group 411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867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643" name="Rectangle 41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44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45" name="Rectangle 41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46" name="Freeform 415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760" name="Rectangle 4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1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48" name="Line 41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49" name="Line 418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696" name="Group 419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740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636" name="Rectangle 42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7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8" name="Rectangle 42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9" name="Freeform 423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768" name="Rectangle 42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2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41" name="Line 425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42" name="Line 426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703" name="Group 427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616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629" name="Rectangle 42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0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1" name="Rectangle 43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2" name="Freeform 431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776" name="Rectangle 4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1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34" name="Line 433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35" name="Line 434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710" name="Group 435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492" y="3242"/>
                  <a:ext cx="282" cy="121"/>
                  <a:chOff x="2868" y="2138"/>
                  <a:chExt cx="576" cy="289"/>
                </a:xfrm>
              </p:grpSpPr>
              <p:sp>
                <p:nvSpPr>
                  <p:cNvPr id="19622" name="Rectangle 4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23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24" name="Rectangle 43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25" name="Freeform 439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784" name="Rectangle 44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4"/>
                    <a:ext cx="175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27" name="Line 44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28" name="Line 44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28" name="Group 443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365" y="3243"/>
                  <a:ext cx="282" cy="119"/>
                  <a:chOff x="2868" y="2138"/>
                  <a:chExt cx="576" cy="289"/>
                </a:xfrm>
              </p:grpSpPr>
              <p:sp>
                <p:nvSpPr>
                  <p:cNvPr id="19615" name="Rectangle 44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6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7" name="Rectangle 4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8" name="Freeform 447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792" name="Rectangle 44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3"/>
                    <a:ext cx="175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20" name="Line 44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21" name="Line 450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29" name="Group 451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241" y="3243"/>
                  <a:ext cx="282" cy="119"/>
                  <a:chOff x="2868" y="2138"/>
                  <a:chExt cx="576" cy="289"/>
                </a:xfrm>
              </p:grpSpPr>
              <p:sp>
                <p:nvSpPr>
                  <p:cNvPr id="19608" name="Rectangle 45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09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0" name="Rectangle 45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1" name="Freeform 455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00" name="Rectangle 45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5" y="2262"/>
                    <a:ext cx="175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13" name="Line 457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14" name="Line 458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30" name="Group 459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116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601" name="Rectangle 46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02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03" name="Rectangle 4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04" name="Freeform 463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08" name="Rectangle 46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4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606" name="Line 465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07" name="Line 466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32" name="Group 467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1991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594" name="Rectangle 46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5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6" name="Rectangle 47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7" name="Freeform 471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16" name="Rectangle 4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3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9" name="Line 473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00" name="Line 474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33" name="Group 475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1867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587" name="Rectangle 47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8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9" name="Rectangle 47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0" name="Freeform 479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24" name="Rectangle 48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3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92" name="Line 481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93" name="Line 482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34" name="Group 483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1740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580" name="Rectangle 48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1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2" name="Rectangle 48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3" name="Freeform 487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32" name="Rectangle 4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3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85" name="Line 489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86" name="Line 490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9579" name="Line 491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2557" y="2416"/>
                  <a:ext cx="0" cy="148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57735" name="Group 492"/>
              <p:cNvGrpSpPr>
                <a:grpSpLocks/>
              </p:cNvGrpSpPr>
              <p:nvPr/>
            </p:nvGrpSpPr>
            <p:grpSpPr bwMode="auto">
              <a:xfrm>
                <a:off x="3073" y="2335"/>
                <a:ext cx="331" cy="1116"/>
                <a:chOff x="3073" y="2335"/>
                <a:chExt cx="331" cy="1116"/>
              </a:xfrm>
            </p:grpSpPr>
            <p:sp>
              <p:nvSpPr>
                <p:cNvPr id="19488" name="Rectangle 493"/>
                <p:cNvSpPr>
                  <a:spLocks noChangeArrowheads="1"/>
                </p:cNvSpPr>
                <p:nvPr/>
              </p:nvSpPr>
              <p:spPr bwMode="auto">
                <a:xfrm flipH="1">
                  <a:off x="3233" y="2361"/>
                  <a:ext cx="170" cy="768"/>
                </a:xfrm>
                <a:prstGeom prst="rect">
                  <a:avLst/>
                </a:prstGeom>
                <a:solidFill>
                  <a:srgbClr val="FF5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489" name="Rectangle 494" descr="blanc)"/>
                <p:cNvSpPr>
                  <a:spLocks noChangeArrowheads="1"/>
                </p:cNvSpPr>
                <p:nvPr/>
              </p:nvSpPr>
              <p:spPr bwMode="auto">
                <a:xfrm flipH="1">
                  <a:off x="3209" y="2335"/>
                  <a:ext cx="26" cy="818"/>
                </a:xfrm>
                <a:prstGeom prst="rect">
                  <a:avLst/>
                </a:prstGeom>
                <a:pattFill prst="dkDnDiag">
                  <a:fgClr>
                    <a:srgbClr val="FF33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490" name="Rectangle 495" descr="blanc)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308" y="2269"/>
                  <a:ext cx="22" cy="168"/>
                </a:xfrm>
                <a:prstGeom prst="rect">
                  <a:avLst/>
                </a:prstGeom>
                <a:pattFill prst="dkDnDiag">
                  <a:fgClr>
                    <a:srgbClr val="FF33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491" name="Rectangle 496" descr="blanc)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309" y="3054"/>
                  <a:ext cx="22" cy="168"/>
                </a:xfrm>
                <a:prstGeom prst="rect">
                  <a:avLst/>
                </a:prstGeom>
                <a:pattFill prst="dkDnDiag">
                  <a:fgClr>
                    <a:srgbClr val="FF33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grpSp>
              <p:nvGrpSpPr>
                <p:cNvPr id="57736" name="Group 497"/>
                <p:cNvGrpSpPr>
                  <a:grpSpLocks/>
                </p:cNvGrpSpPr>
                <p:nvPr/>
              </p:nvGrpSpPr>
              <p:grpSpPr bwMode="auto">
                <a:xfrm rot="5400000" flipH="1">
                  <a:off x="2893" y="2632"/>
                  <a:ext cx="762" cy="229"/>
                  <a:chOff x="838" y="3235"/>
                  <a:chExt cx="1352" cy="501"/>
                </a:xfrm>
              </p:grpSpPr>
              <p:grpSp>
                <p:nvGrpSpPr>
                  <p:cNvPr id="57737" name="Group 498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718" y="3355"/>
                    <a:ext cx="501" cy="262"/>
                    <a:chOff x="2868" y="2138"/>
                    <a:chExt cx="576" cy="289"/>
                  </a:xfrm>
                </p:grpSpPr>
                <p:sp>
                  <p:nvSpPr>
                    <p:cNvPr id="19538" name="Rectangle 49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783" y="2223"/>
                      <a:ext cx="289" cy="119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39" name="Rectangle 5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2149"/>
                      <a:ext cx="375" cy="26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FFFF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40" name="Rectangle 50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921" y="2219"/>
                      <a:ext cx="255" cy="12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ACFED5"/>
                        </a:gs>
                        <a:gs pos="50000">
                          <a:srgbClr val="FFFFFF"/>
                        </a:gs>
                        <a:gs pos="100000">
                          <a:srgbClr val="ACFED5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41" name="Freeform 502"/>
                    <p:cNvSpPr>
                      <a:spLocks/>
                    </p:cNvSpPr>
                    <p:nvPr/>
                  </p:nvSpPr>
                  <p:spPr bwMode="auto">
                    <a:xfrm>
                      <a:off x="3075" y="2157"/>
                      <a:ext cx="319" cy="249"/>
                    </a:xfrm>
                    <a:custGeom>
                      <a:avLst/>
                      <a:gdLst>
                        <a:gd name="T0" fmla="*/ 130 w 319"/>
                        <a:gd name="T1" fmla="*/ 0 h 249"/>
                        <a:gd name="T2" fmla="*/ 45 w 319"/>
                        <a:gd name="T3" fmla="*/ 0 h 249"/>
                        <a:gd name="T4" fmla="*/ 21 w 319"/>
                        <a:gd name="T5" fmla="*/ 24 h 249"/>
                        <a:gd name="T6" fmla="*/ 6 w 319"/>
                        <a:gd name="T7" fmla="*/ 63 h 249"/>
                        <a:gd name="T8" fmla="*/ 0 w 319"/>
                        <a:gd name="T9" fmla="*/ 120 h 249"/>
                        <a:gd name="T10" fmla="*/ 6 w 319"/>
                        <a:gd name="T11" fmla="*/ 183 h 249"/>
                        <a:gd name="T12" fmla="*/ 21 w 319"/>
                        <a:gd name="T13" fmla="*/ 228 h 249"/>
                        <a:gd name="T14" fmla="*/ 45 w 319"/>
                        <a:gd name="T15" fmla="*/ 249 h 249"/>
                        <a:gd name="T16" fmla="*/ 130 w 319"/>
                        <a:gd name="T17" fmla="*/ 249 h 249"/>
                        <a:gd name="T18" fmla="*/ 150 w 319"/>
                        <a:gd name="T19" fmla="*/ 245 h 249"/>
                        <a:gd name="T20" fmla="*/ 165 w 319"/>
                        <a:gd name="T21" fmla="*/ 230 h 249"/>
                        <a:gd name="T22" fmla="*/ 179 w 319"/>
                        <a:gd name="T23" fmla="*/ 204 h 249"/>
                        <a:gd name="T24" fmla="*/ 192 w 319"/>
                        <a:gd name="T25" fmla="*/ 191 h 249"/>
                        <a:gd name="T26" fmla="*/ 209 w 319"/>
                        <a:gd name="T27" fmla="*/ 185 h 249"/>
                        <a:gd name="T28" fmla="*/ 234 w 319"/>
                        <a:gd name="T29" fmla="*/ 182 h 249"/>
                        <a:gd name="T30" fmla="*/ 316 w 319"/>
                        <a:gd name="T31" fmla="*/ 183 h 249"/>
                        <a:gd name="T32" fmla="*/ 319 w 319"/>
                        <a:gd name="T33" fmla="*/ 66 h 249"/>
                        <a:gd name="T34" fmla="*/ 234 w 319"/>
                        <a:gd name="T35" fmla="*/ 66 h 249"/>
                        <a:gd name="T36" fmla="*/ 207 w 319"/>
                        <a:gd name="T37" fmla="*/ 63 h 249"/>
                        <a:gd name="T38" fmla="*/ 191 w 319"/>
                        <a:gd name="T39" fmla="*/ 56 h 249"/>
                        <a:gd name="T40" fmla="*/ 173 w 319"/>
                        <a:gd name="T41" fmla="*/ 42 h 249"/>
                        <a:gd name="T42" fmla="*/ 156 w 319"/>
                        <a:gd name="T43" fmla="*/ 21 h 249"/>
                        <a:gd name="T44" fmla="*/ 146 w 319"/>
                        <a:gd name="T45" fmla="*/ 6 h 249"/>
                        <a:gd name="T46" fmla="*/ 130 w 319"/>
                        <a:gd name="T47" fmla="*/ 0 h 24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319"/>
                        <a:gd name="T73" fmla="*/ 0 h 249"/>
                        <a:gd name="T74" fmla="*/ 319 w 319"/>
                        <a:gd name="T75" fmla="*/ 249 h 24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319" h="249">
                          <a:moveTo>
                            <a:pt x="130" y="0"/>
                          </a:moveTo>
                          <a:lnTo>
                            <a:pt x="45" y="0"/>
                          </a:lnTo>
                          <a:lnTo>
                            <a:pt x="21" y="24"/>
                          </a:lnTo>
                          <a:lnTo>
                            <a:pt x="6" y="63"/>
                          </a:lnTo>
                          <a:lnTo>
                            <a:pt x="0" y="120"/>
                          </a:lnTo>
                          <a:lnTo>
                            <a:pt x="6" y="183"/>
                          </a:lnTo>
                          <a:lnTo>
                            <a:pt x="21" y="228"/>
                          </a:lnTo>
                          <a:lnTo>
                            <a:pt x="45" y="249"/>
                          </a:lnTo>
                          <a:lnTo>
                            <a:pt x="130" y="249"/>
                          </a:lnTo>
                          <a:lnTo>
                            <a:pt x="150" y="245"/>
                          </a:lnTo>
                          <a:lnTo>
                            <a:pt x="165" y="230"/>
                          </a:lnTo>
                          <a:lnTo>
                            <a:pt x="179" y="204"/>
                          </a:lnTo>
                          <a:lnTo>
                            <a:pt x="192" y="191"/>
                          </a:lnTo>
                          <a:lnTo>
                            <a:pt x="209" y="185"/>
                          </a:lnTo>
                          <a:lnTo>
                            <a:pt x="234" y="182"/>
                          </a:lnTo>
                          <a:lnTo>
                            <a:pt x="316" y="183"/>
                          </a:lnTo>
                          <a:lnTo>
                            <a:pt x="319" y="66"/>
                          </a:lnTo>
                          <a:lnTo>
                            <a:pt x="234" y="66"/>
                          </a:lnTo>
                          <a:lnTo>
                            <a:pt x="207" y="63"/>
                          </a:lnTo>
                          <a:lnTo>
                            <a:pt x="191" y="56"/>
                          </a:lnTo>
                          <a:lnTo>
                            <a:pt x="173" y="42"/>
                          </a:lnTo>
                          <a:lnTo>
                            <a:pt x="156" y="21"/>
                          </a:lnTo>
                          <a:lnTo>
                            <a:pt x="146" y="6"/>
                          </a:lnTo>
                          <a:lnTo>
                            <a:pt x="13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7847" name="Rectangle 50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302" y="2262"/>
                      <a:ext cx="176" cy="5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43" name="Line 504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216" y="1925"/>
                      <a:ext cx="1" cy="4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44" name="Line 505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216" y="2184"/>
                      <a:ext cx="0" cy="45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7738" name="Group 506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991" y="3354"/>
                    <a:ext cx="501" cy="263"/>
                    <a:chOff x="2868" y="2138"/>
                    <a:chExt cx="576" cy="289"/>
                  </a:xfrm>
                </p:grpSpPr>
                <p:sp>
                  <p:nvSpPr>
                    <p:cNvPr id="19531" name="Rectangle 50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783" y="2223"/>
                      <a:ext cx="289" cy="119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32" name="Rectangle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2149"/>
                      <a:ext cx="375" cy="26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FFFF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33" name="Rectangle 50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921" y="2219"/>
                      <a:ext cx="255" cy="12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ACFED5"/>
                        </a:gs>
                        <a:gs pos="50000">
                          <a:srgbClr val="FFFFFF"/>
                        </a:gs>
                        <a:gs pos="100000">
                          <a:srgbClr val="ACFED5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34" name="Freeform 510"/>
                    <p:cNvSpPr>
                      <a:spLocks/>
                    </p:cNvSpPr>
                    <p:nvPr/>
                  </p:nvSpPr>
                  <p:spPr bwMode="auto">
                    <a:xfrm>
                      <a:off x="3075" y="2157"/>
                      <a:ext cx="319" cy="249"/>
                    </a:xfrm>
                    <a:custGeom>
                      <a:avLst/>
                      <a:gdLst>
                        <a:gd name="T0" fmla="*/ 130 w 319"/>
                        <a:gd name="T1" fmla="*/ 0 h 249"/>
                        <a:gd name="T2" fmla="*/ 45 w 319"/>
                        <a:gd name="T3" fmla="*/ 0 h 249"/>
                        <a:gd name="T4" fmla="*/ 21 w 319"/>
                        <a:gd name="T5" fmla="*/ 24 h 249"/>
                        <a:gd name="T6" fmla="*/ 6 w 319"/>
                        <a:gd name="T7" fmla="*/ 63 h 249"/>
                        <a:gd name="T8" fmla="*/ 0 w 319"/>
                        <a:gd name="T9" fmla="*/ 120 h 249"/>
                        <a:gd name="T10" fmla="*/ 6 w 319"/>
                        <a:gd name="T11" fmla="*/ 183 h 249"/>
                        <a:gd name="T12" fmla="*/ 21 w 319"/>
                        <a:gd name="T13" fmla="*/ 228 h 249"/>
                        <a:gd name="T14" fmla="*/ 45 w 319"/>
                        <a:gd name="T15" fmla="*/ 249 h 249"/>
                        <a:gd name="T16" fmla="*/ 130 w 319"/>
                        <a:gd name="T17" fmla="*/ 249 h 249"/>
                        <a:gd name="T18" fmla="*/ 150 w 319"/>
                        <a:gd name="T19" fmla="*/ 245 h 249"/>
                        <a:gd name="T20" fmla="*/ 165 w 319"/>
                        <a:gd name="T21" fmla="*/ 230 h 249"/>
                        <a:gd name="T22" fmla="*/ 179 w 319"/>
                        <a:gd name="T23" fmla="*/ 204 h 249"/>
                        <a:gd name="T24" fmla="*/ 192 w 319"/>
                        <a:gd name="T25" fmla="*/ 191 h 249"/>
                        <a:gd name="T26" fmla="*/ 209 w 319"/>
                        <a:gd name="T27" fmla="*/ 185 h 249"/>
                        <a:gd name="T28" fmla="*/ 234 w 319"/>
                        <a:gd name="T29" fmla="*/ 182 h 249"/>
                        <a:gd name="T30" fmla="*/ 316 w 319"/>
                        <a:gd name="T31" fmla="*/ 183 h 249"/>
                        <a:gd name="T32" fmla="*/ 319 w 319"/>
                        <a:gd name="T33" fmla="*/ 66 h 249"/>
                        <a:gd name="T34" fmla="*/ 234 w 319"/>
                        <a:gd name="T35" fmla="*/ 66 h 249"/>
                        <a:gd name="T36" fmla="*/ 207 w 319"/>
                        <a:gd name="T37" fmla="*/ 63 h 249"/>
                        <a:gd name="T38" fmla="*/ 191 w 319"/>
                        <a:gd name="T39" fmla="*/ 56 h 249"/>
                        <a:gd name="T40" fmla="*/ 173 w 319"/>
                        <a:gd name="T41" fmla="*/ 42 h 249"/>
                        <a:gd name="T42" fmla="*/ 156 w 319"/>
                        <a:gd name="T43" fmla="*/ 21 h 249"/>
                        <a:gd name="T44" fmla="*/ 146 w 319"/>
                        <a:gd name="T45" fmla="*/ 6 h 249"/>
                        <a:gd name="T46" fmla="*/ 130 w 319"/>
                        <a:gd name="T47" fmla="*/ 0 h 24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319"/>
                        <a:gd name="T73" fmla="*/ 0 h 249"/>
                        <a:gd name="T74" fmla="*/ 319 w 319"/>
                        <a:gd name="T75" fmla="*/ 249 h 24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319" h="249">
                          <a:moveTo>
                            <a:pt x="130" y="0"/>
                          </a:moveTo>
                          <a:lnTo>
                            <a:pt x="45" y="0"/>
                          </a:lnTo>
                          <a:lnTo>
                            <a:pt x="21" y="24"/>
                          </a:lnTo>
                          <a:lnTo>
                            <a:pt x="6" y="63"/>
                          </a:lnTo>
                          <a:lnTo>
                            <a:pt x="0" y="120"/>
                          </a:lnTo>
                          <a:lnTo>
                            <a:pt x="6" y="183"/>
                          </a:lnTo>
                          <a:lnTo>
                            <a:pt x="21" y="228"/>
                          </a:lnTo>
                          <a:lnTo>
                            <a:pt x="45" y="249"/>
                          </a:lnTo>
                          <a:lnTo>
                            <a:pt x="130" y="249"/>
                          </a:lnTo>
                          <a:lnTo>
                            <a:pt x="150" y="245"/>
                          </a:lnTo>
                          <a:lnTo>
                            <a:pt x="165" y="230"/>
                          </a:lnTo>
                          <a:lnTo>
                            <a:pt x="179" y="204"/>
                          </a:lnTo>
                          <a:lnTo>
                            <a:pt x="192" y="191"/>
                          </a:lnTo>
                          <a:lnTo>
                            <a:pt x="209" y="185"/>
                          </a:lnTo>
                          <a:lnTo>
                            <a:pt x="234" y="182"/>
                          </a:lnTo>
                          <a:lnTo>
                            <a:pt x="316" y="183"/>
                          </a:lnTo>
                          <a:lnTo>
                            <a:pt x="319" y="66"/>
                          </a:lnTo>
                          <a:lnTo>
                            <a:pt x="234" y="66"/>
                          </a:lnTo>
                          <a:lnTo>
                            <a:pt x="207" y="63"/>
                          </a:lnTo>
                          <a:lnTo>
                            <a:pt x="191" y="56"/>
                          </a:lnTo>
                          <a:lnTo>
                            <a:pt x="173" y="42"/>
                          </a:lnTo>
                          <a:lnTo>
                            <a:pt x="156" y="21"/>
                          </a:lnTo>
                          <a:lnTo>
                            <a:pt x="146" y="6"/>
                          </a:lnTo>
                          <a:lnTo>
                            <a:pt x="13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7855" name="Rectangle 51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302" y="2261"/>
                      <a:ext cx="176" cy="5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36" name="Line 512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216" y="1925"/>
                      <a:ext cx="1" cy="4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37" name="Line 513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216" y="2184"/>
                      <a:ext cx="0" cy="45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7740" name="Group 514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263" y="3355"/>
                    <a:ext cx="501" cy="262"/>
                    <a:chOff x="2868" y="2138"/>
                    <a:chExt cx="576" cy="289"/>
                  </a:xfrm>
                </p:grpSpPr>
                <p:sp>
                  <p:nvSpPr>
                    <p:cNvPr id="19524" name="Rectangle 51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783" y="2223"/>
                      <a:ext cx="289" cy="119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5" name="Rectangle 5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2149"/>
                      <a:ext cx="375" cy="26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FFFF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6" name="Rectangle 5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921" y="2219"/>
                      <a:ext cx="255" cy="12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ACFED5"/>
                        </a:gs>
                        <a:gs pos="50000">
                          <a:srgbClr val="FFFFFF"/>
                        </a:gs>
                        <a:gs pos="100000">
                          <a:srgbClr val="ACFED5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7" name="Freeform 518"/>
                    <p:cNvSpPr>
                      <a:spLocks/>
                    </p:cNvSpPr>
                    <p:nvPr/>
                  </p:nvSpPr>
                  <p:spPr bwMode="auto">
                    <a:xfrm>
                      <a:off x="3075" y="2157"/>
                      <a:ext cx="319" cy="249"/>
                    </a:xfrm>
                    <a:custGeom>
                      <a:avLst/>
                      <a:gdLst>
                        <a:gd name="T0" fmla="*/ 130 w 319"/>
                        <a:gd name="T1" fmla="*/ 0 h 249"/>
                        <a:gd name="T2" fmla="*/ 45 w 319"/>
                        <a:gd name="T3" fmla="*/ 0 h 249"/>
                        <a:gd name="T4" fmla="*/ 21 w 319"/>
                        <a:gd name="T5" fmla="*/ 24 h 249"/>
                        <a:gd name="T6" fmla="*/ 6 w 319"/>
                        <a:gd name="T7" fmla="*/ 63 h 249"/>
                        <a:gd name="T8" fmla="*/ 0 w 319"/>
                        <a:gd name="T9" fmla="*/ 120 h 249"/>
                        <a:gd name="T10" fmla="*/ 6 w 319"/>
                        <a:gd name="T11" fmla="*/ 183 h 249"/>
                        <a:gd name="T12" fmla="*/ 21 w 319"/>
                        <a:gd name="T13" fmla="*/ 228 h 249"/>
                        <a:gd name="T14" fmla="*/ 45 w 319"/>
                        <a:gd name="T15" fmla="*/ 249 h 249"/>
                        <a:gd name="T16" fmla="*/ 130 w 319"/>
                        <a:gd name="T17" fmla="*/ 249 h 249"/>
                        <a:gd name="T18" fmla="*/ 150 w 319"/>
                        <a:gd name="T19" fmla="*/ 245 h 249"/>
                        <a:gd name="T20" fmla="*/ 165 w 319"/>
                        <a:gd name="T21" fmla="*/ 230 h 249"/>
                        <a:gd name="T22" fmla="*/ 179 w 319"/>
                        <a:gd name="T23" fmla="*/ 204 h 249"/>
                        <a:gd name="T24" fmla="*/ 192 w 319"/>
                        <a:gd name="T25" fmla="*/ 191 h 249"/>
                        <a:gd name="T26" fmla="*/ 209 w 319"/>
                        <a:gd name="T27" fmla="*/ 185 h 249"/>
                        <a:gd name="T28" fmla="*/ 234 w 319"/>
                        <a:gd name="T29" fmla="*/ 182 h 249"/>
                        <a:gd name="T30" fmla="*/ 316 w 319"/>
                        <a:gd name="T31" fmla="*/ 183 h 249"/>
                        <a:gd name="T32" fmla="*/ 319 w 319"/>
                        <a:gd name="T33" fmla="*/ 66 h 249"/>
                        <a:gd name="T34" fmla="*/ 234 w 319"/>
                        <a:gd name="T35" fmla="*/ 66 h 249"/>
                        <a:gd name="T36" fmla="*/ 207 w 319"/>
                        <a:gd name="T37" fmla="*/ 63 h 249"/>
                        <a:gd name="T38" fmla="*/ 191 w 319"/>
                        <a:gd name="T39" fmla="*/ 56 h 249"/>
                        <a:gd name="T40" fmla="*/ 173 w 319"/>
                        <a:gd name="T41" fmla="*/ 42 h 249"/>
                        <a:gd name="T42" fmla="*/ 156 w 319"/>
                        <a:gd name="T43" fmla="*/ 21 h 249"/>
                        <a:gd name="T44" fmla="*/ 146 w 319"/>
                        <a:gd name="T45" fmla="*/ 6 h 249"/>
                        <a:gd name="T46" fmla="*/ 130 w 319"/>
                        <a:gd name="T47" fmla="*/ 0 h 24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319"/>
                        <a:gd name="T73" fmla="*/ 0 h 249"/>
                        <a:gd name="T74" fmla="*/ 319 w 319"/>
                        <a:gd name="T75" fmla="*/ 249 h 24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319" h="249">
                          <a:moveTo>
                            <a:pt x="130" y="0"/>
                          </a:moveTo>
                          <a:lnTo>
                            <a:pt x="45" y="0"/>
                          </a:lnTo>
                          <a:lnTo>
                            <a:pt x="21" y="24"/>
                          </a:lnTo>
                          <a:lnTo>
                            <a:pt x="6" y="63"/>
                          </a:lnTo>
                          <a:lnTo>
                            <a:pt x="0" y="120"/>
                          </a:lnTo>
                          <a:lnTo>
                            <a:pt x="6" y="183"/>
                          </a:lnTo>
                          <a:lnTo>
                            <a:pt x="21" y="228"/>
                          </a:lnTo>
                          <a:lnTo>
                            <a:pt x="45" y="249"/>
                          </a:lnTo>
                          <a:lnTo>
                            <a:pt x="130" y="249"/>
                          </a:lnTo>
                          <a:lnTo>
                            <a:pt x="150" y="245"/>
                          </a:lnTo>
                          <a:lnTo>
                            <a:pt x="165" y="230"/>
                          </a:lnTo>
                          <a:lnTo>
                            <a:pt x="179" y="204"/>
                          </a:lnTo>
                          <a:lnTo>
                            <a:pt x="192" y="191"/>
                          </a:lnTo>
                          <a:lnTo>
                            <a:pt x="209" y="185"/>
                          </a:lnTo>
                          <a:lnTo>
                            <a:pt x="234" y="182"/>
                          </a:lnTo>
                          <a:lnTo>
                            <a:pt x="316" y="183"/>
                          </a:lnTo>
                          <a:lnTo>
                            <a:pt x="319" y="66"/>
                          </a:lnTo>
                          <a:lnTo>
                            <a:pt x="234" y="66"/>
                          </a:lnTo>
                          <a:lnTo>
                            <a:pt x="207" y="63"/>
                          </a:lnTo>
                          <a:lnTo>
                            <a:pt x="191" y="56"/>
                          </a:lnTo>
                          <a:lnTo>
                            <a:pt x="173" y="42"/>
                          </a:lnTo>
                          <a:lnTo>
                            <a:pt x="156" y="21"/>
                          </a:lnTo>
                          <a:lnTo>
                            <a:pt x="146" y="6"/>
                          </a:lnTo>
                          <a:lnTo>
                            <a:pt x="13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7863" name="Rectangle 5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303" y="2261"/>
                      <a:ext cx="174" cy="5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9" name="Line 520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216" y="1925"/>
                      <a:ext cx="1" cy="4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30" name="Line 521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216" y="2184"/>
                      <a:ext cx="0" cy="45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7741" name="Group 522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535" y="3355"/>
                    <a:ext cx="501" cy="262"/>
                    <a:chOff x="2868" y="2138"/>
                    <a:chExt cx="576" cy="289"/>
                  </a:xfrm>
                </p:grpSpPr>
                <p:sp>
                  <p:nvSpPr>
                    <p:cNvPr id="19517" name="Rectangle 5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783" y="2223"/>
                      <a:ext cx="289" cy="119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8" name="Rectangle 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2149"/>
                      <a:ext cx="375" cy="26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FFFF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9" name="Rectangle 5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921" y="2219"/>
                      <a:ext cx="255" cy="12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ACFED5"/>
                        </a:gs>
                        <a:gs pos="50000">
                          <a:srgbClr val="FFFFFF"/>
                        </a:gs>
                        <a:gs pos="100000">
                          <a:srgbClr val="ACFED5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0" name="Freeform 526"/>
                    <p:cNvSpPr>
                      <a:spLocks/>
                    </p:cNvSpPr>
                    <p:nvPr/>
                  </p:nvSpPr>
                  <p:spPr bwMode="auto">
                    <a:xfrm>
                      <a:off x="3075" y="2157"/>
                      <a:ext cx="319" cy="249"/>
                    </a:xfrm>
                    <a:custGeom>
                      <a:avLst/>
                      <a:gdLst>
                        <a:gd name="T0" fmla="*/ 130 w 319"/>
                        <a:gd name="T1" fmla="*/ 0 h 249"/>
                        <a:gd name="T2" fmla="*/ 45 w 319"/>
                        <a:gd name="T3" fmla="*/ 0 h 249"/>
                        <a:gd name="T4" fmla="*/ 21 w 319"/>
                        <a:gd name="T5" fmla="*/ 24 h 249"/>
                        <a:gd name="T6" fmla="*/ 6 w 319"/>
                        <a:gd name="T7" fmla="*/ 63 h 249"/>
                        <a:gd name="T8" fmla="*/ 0 w 319"/>
                        <a:gd name="T9" fmla="*/ 120 h 249"/>
                        <a:gd name="T10" fmla="*/ 6 w 319"/>
                        <a:gd name="T11" fmla="*/ 183 h 249"/>
                        <a:gd name="T12" fmla="*/ 21 w 319"/>
                        <a:gd name="T13" fmla="*/ 228 h 249"/>
                        <a:gd name="T14" fmla="*/ 45 w 319"/>
                        <a:gd name="T15" fmla="*/ 249 h 249"/>
                        <a:gd name="T16" fmla="*/ 130 w 319"/>
                        <a:gd name="T17" fmla="*/ 249 h 249"/>
                        <a:gd name="T18" fmla="*/ 150 w 319"/>
                        <a:gd name="T19" fmla="*/ 245 h 249"/>
                        <a:gd name="T20" fmla="*/ 165 w 319"/>
                        <a:gd name="T21" fmla="*/ 230 h 249"/>
                        <a:gd name="T22" fmla="*/ 179 w 319"/>
                        <a:gd name="T23" fmla="*/ 204 h 249"/>
                        <a:gd name="T24" fmla="*/ 192 w 319"/>
                        <a:gd name="T25" fmla="*/ 191 h 249"/>
                        <a:gd name="T26" fmla="*/ 209 w 319"/>
                        <a:gd name="T27" fmla="*/ 185 h 249"/>
                        <a:gd name="T28" fmla="*/ 234 w 319"/>
                        <a:gd name="T29" fmla="*/ 182 h 249"/>
                        <a:gd name="T30" fmla="*/ 316 w 319"/>
                        <a:gd name="T31" fmla="*/ 183 h 249"/>
                        <a:gd name="T32" fmla="*/ 319 w 319"/>
                        <a:gd name="T33" fmla="*/ 66 h 249"/>
                        <a:gd name="T34" fmla="*/ 234 w 319"/>
                        <a:gd name="T35" fmla="*/ 66 h 249"/>
                        <a:gd name="T36" fmla="*/ 207 w 319"/>
                        <a:gd name="T37" fmla="*/ 63 h 249"/>
                        <a:gd name="T38" fmla="*/ 191 w 319"/>
                        <a:gd name="T39" fmla="*/ 56 h 249"/>
                        <a:gd name="T40" fmla="*/ 173 w 319"/>
                        <a:gd name="T41" fmla="*/ 42 h 249"/>
                        <a:gd name="T42" fmla="*/ 156 w 319"/>
                        <a:gd name="T43" fmla="*/ 21 h 249"/>
                        <a:gd name="T44" fmla="*/ 146 w 319"/>
                        <a:gd name="T45" fmla="*/ 6 h 249"/>
                        <a:gd name="T46" fmla="*/ 130 w 319"/>
                        <a:gd name="T47" fmla="*/ 0 h 24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319"/>
                        <a:gd name="T73" fmla="*/ 0 h 249"/>
                        <a:gd name="T74" fmla="*/ 319 w 319"/>
                        <a:gd name="T75" fmla="*/ 249 h 24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319" h="249">
                          <a:moveTo>
                            <a:pt x="130" y="0"/>
                          </a:moveTo>
                          <a:lnTo>
                            <a:pt x="45" y="0"/>
                          </a:lnTo>
                          <a:lnTo>
                            <a:pt x="21" y="24"/>
                          </a:lnTo>
                          <a:lnTo>
                            <a:pt x="6" y="63"/>
                          </a:lnTo>
                          <a:lnTo>
                            <a:pt x="0" y="120"/>
                          </a:lnTo>
                          <a:lnTo>
                            <a:pt x="6" y="183"/>
                          </a:lnTo>
                          <a:lnTo>
                            <a:pt x="21" y="228"/>
                          </a:lnTo>
                          <a:lnTo>
                            <a:pt x="45" y="249"/>
                          </a:lnTo>
                          <a:lnTo>
                            <a:pt x="130" y="249"/>
                          </a:lnTo>
                          <a:lnTo>
                            <a:pt x="150" y="245"/>
                          </a:lnTo>
                          <a:lnTo>
                            <a:pt x="165" y="230"/>
                          </a:lnTo>
                          <a:lnTo>
                            <a:pt x="179" y="204"/>
                          </a:lnTo>
                          <a:lnTo>
                            <a:pt x="192" y="191"/>
                          </a:lnTo>
                          <a:lnTo>
                            <a:pt x="209" y="185"/>
                          </a:lnTo>
                          <a:lnTo>
                            <a:pt x="234" y="182"/>
                          </a:lnTo>
                          <a:lnTo>
                            <a:pt x="316" y="183"/>
                          </a:lnTo>
                          <a:lnTo>
                            <a:pt x="319" y="66"/>
                          </a:lnTo>
                          <a:lnTo>
                            <a:pt x="234" y="66"/>
                          </a:lnTo>
                          <a:lnTo>
                            <a:pt x="207" y="63"/>
                          </a:lnTo>
                          <a:lnTo>
                            <a:pt x="191" y="56"/>
                          </a:lnTo>
                          <a:lnTo>
                            <a:pt x="173" y="42"/>
                          </a:lnTo>
                          <a:lnTo>
                            <a:pt x="156" y="21"/>
                          </a:lnTo>
                          <a:lnTo>
                            <a:pt x="146" y="6"/>
                          </a:lnTo>
                          <a:lnTo>
                            <a:pt x="13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7871" name="Rectangle 5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302" y="2260"/>
                      <a:ext cx="176" cy="5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22" name="Line 528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216" y="1925"/>
                      <a:ext cx="1" cy="4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23" name="Line 529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216" y="2184"/>
                      <a:ext cx="0" cy="45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7742" name="Group 530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808" y="3354"/>
                    <a:ext cx="501" cy="263"/>
                    <a:chOff x="2868" y="2138"/>
                    <a:chExt cx="576" cy="289"/>
                  </a:xfrm>
                </p:grpSpPr>
                <p:sp>
                  <p:nvSpPr>
                    <p:cNvPr id="19510" name="Rectangle 53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783" y="2223"/>
                      <a:ext cx="289" cy="119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1" name="Rectangle 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8" y="2149"/>
                      <a:ext cx="375" cy="26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FFFFFF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2" name="Rectangle 53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921" y="2219"/>
                      <a:ext cx="255" cy="12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ACFED5"/>
                        </a:gs>
                        <a:gs pos="50000">
                          <a:srgbClr val="FFFFFF"/>
                        </a:gs>
                        <a:gs pos="100000">
                          <a:srgbClr val="ACFED5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3" name="Freeform 534"/>
                    <p:cNvSpPr>
                      <a:spLocks/>
                    </p:cNvSpPr>
                    <p:nvPr/>
                  </p:nvSpPr>
                  <p:spPr bwMode="auto">
                    <a:xfrm>
                      <a:off x="3075" y="2157"/>
                      <a:ext cx="319" cy="249"/>
                    </a:xfrm>
                    <a:custGeom>
                      <a:avLst/>
                      <a:gdLst>
                        <a:gd name="T0" fmla="*/ 130 w 319"/>
                        <a:gd name="T1" fmla="*/ 0 h 249"/>
                        <a:gd name="T2" fmla="*/ 45 w 319"/>
                        <a:gd name="T3" fmla="*/ 0 h 249"/>
                        <a:gd name="T4" fmla="*/ 21 w 319"/>
                        <a:gd name="T5" fmla="*/ 24 h 249"/>
                        <a:gd name="T6" fmla="*/ 6 w 319"/>
                        <a:gd name="T7" fmla="*/ 63 h 249"/>
                        <a:gd name="T8" fmla="*/ 0 w 319"/>
                        <a:gd name="T9" fmla="*/ 120 h 249"/>
                        <a:gd name="T10" fmla="*/ 6 w 319"/>
                        <a:gd name="T11" fmla="*/ 183 h 249"/>
                        <a:gd name="T12" fmla="*/ 21 w 319"/>
                        <a:gd name="T13" fmla="*/ 228 h 249"/>
                        <a:gd name="T14" fmla="*/ 45 w 319"/>
                        <a:gd name="T15" fmla="*/ 249 h 249"/>
                        <a:gd name="T16" fmla="*/ 130 w 319"/>
                        <a:gd name="T17" fmla="*/ 249 h 249"/>
                        <a:gd name="T18" fmla="*/ 150 w 319"/>
                        <a:gd name="T19" fmla="*/ 245 h 249"/>
                        <a:gd name="T20" fmla="*/ 165 w 319"/>
                        <a:gd name="T21" fmla="*/ 230 h 249"/>
                        <a:gd name="T22" fmla="*/ 179 w 319"/>
                        <a:gd name="T23" fmla="*/ 204 h 249"/>
                        <a:gd name="T24" fmla="*/ 192 w 319"/>
                        <a:gd name="T25" fmla="*/ 191 h 249"/>
                        <a:gd name="T26" fmla="*/ 209 w 319"/>
                        <a:gd name="T27" fmla="*/ 185 h 249"/>
                        <a:gd name="T28" fmla="*/ 234 w 319"/>
                        <a:gd name="T29" fmla="*/ 182 h 249"/>
                        <a:gd name="T30" fmla="*/ 316 w 319"/>
                        <a:gd name="T31" fmla="*/ 183 h 249"/>
                        <a:gd name="T32" fmla="*/ 319 w 319"/>
                        <a:gd name="T33" fmla="*/ 66 h 249"/>
                        <a:gd name="T34" fmla="*/ 234 w 319"/>
                        <a:gd name="T35" fmla="*/ 66 h 249"/>
                        <a:gd name="T36" fmla="*/ 207 w 319"/>
                        <a:gd name="T37" fmla="*/ 63 h 249"/>
                        <a:gd name="T38" fmla="*/ 191 w 319"/>
                        <a:gd name="T39" fmla="*/ 56 h 249"/>
                        <a:gd name="T40" fmla="*/ 173 w 319"/>
                        <a:gd name="T41" fmla="*/ 42 h 249"/>
                        <a:gd name="T42" fmla="*/ 156 w 319"/>
                        <a:gd name="T43" fmla="*/ 21 h 249"/>
                        <a:gd name="T44" fmla="*/ 146 w 319"/>
                        <a:gd name="T45" fmla="*/ 6 h 249"/>
                        <a:gd name="T46" fmla="*/ 130 w 319"/>
                        <a:gd name="T47" fmla="*/ 0 h 24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319"/>
                        <a:gd name="T73" fmla="*/ 0 h 249"/>
                        <a:gd name="T74" fmla="*/ 319 w 319"/>
                        <a:gd name="T75" fmla="*/ 249 h 24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319" h="249">
                          <a:moveTo>
                            <a:pt x="130" y="0"/>
                          </a:moveTo>
                          <a:lnTo>
                            <a:pt x="45" y="0"/>
                          </a:lnTo>
                          <a:lnTo>
                            <a:pt x="21" y="24"/>
                          </a:lnTo>
                          <a:lnTo>
                            <a:pt x="6" y="63"/>
                          </a:lnTo>
                          <a:lnTo>
                            <a:pt x="0" y="120"/>
                          </a:lnTo>
                          <a:lnTo>
                            <a:pt x="6" y="183"/>
                          </a:lnTo>
                          <a:lnTo>
                            <a:pt x="21" y="228"/>
                          </a:lnTo>
                          <a:lnTo>
                            <a:pt x="45" y="249"/>
                          </a:lnTo>
                          <a:lnTo>
                            <a:pt x="130" y="249"/>
                          </a:lnTo>
                          <a:lnTo>
                            <a:pt x="150" y="245"/>
                          </a:lnTo>
                          <a:lnTo>
                            <a:pt x="165" y="230"/>
                          </a:lnTo>
                          <a:lnTo>
                            <a:pt x="179" y="204"/>
                          </a:lnTo>
                          <a:lnTo>
                            <a:pt x="192" y="191"/>
                          </a:lnTo>
                          <a:lnTo>
                            <a:pt x="209" y="185"/>
                          </a:lnTo>
                          <a:lnTo>
                            <a:pt x="234" y="182"/>
                          </a:lnTo>
                          <a:lnTo>
                            <a:pt x="316" y="183"/>
                          </a:lnTo>
                          <a:lnTo>
                            <a:pt x="319" y="66"/>
                          </a:lnTo>
                          <a:lnTo>
                            <a:pt x="234" y="66"/>
                          </a:lnTo>
                          <a:lnTo>
                            <a:pt x="207" y="63"/>
                          </a:lnTo>
                          <a:lnTo>
                            <a:pt x="191" y="56"/>
                          </a:lnTo>
                          <a:lnTo>
                            <a:pt x="173" y="42"/>
                          </a:lnTo>
                          <a:lnTo>
                            <a:pt x="156" y="21"/>
                          </a:lnTo>
                          <a:lnTo>
                            <a:pt x="146" y="6"/>
                          </a:lnTo>
                          <a:lnTo>
                            <a:pt x="13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FFFFFF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7879" name="Rectangle 53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302" y="2260"/>
                      <a:ext cx="176" cy="5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>
                        <a:latin typeface="Symbol" pitchFamily="18" charset="2"/>
                      </a:endParaRPr>
                    </a:p>
                  </p:txBody>
                </p:sp>
                <p:sp>
                  <p:nvSpPr>
                    <p:cNvPr id="19515" name="Line 536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216" y="1925"/>
                      <a:ext cx="1" cy="4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16" name="Line 53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216" y="2184"/>
                      <a:ext cx="0" cy="45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57743" name="Group 538"/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992" y="3243"/>
                  <a:ext cx="282" cy="120"/>
                  <a:chOff x="2868" y="2138"/>
                  <a:chExt cx="576" cy="289"/>
                </a:xfrm>
              </p:grpSpPr>
              <p:sp>
                <p:nvSpPr>
                  <p:cNvPr id="19498" name="Rectangle 53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83" y="2223"/>
                    <a:ext cx="289" cy="11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hlink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499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3068" y="2149"/>
                    <a:ext cx="375" cy="261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00" name="Rectangle 5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921" y="2219"/>
                    <a:ext cx="255" cy="12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CFED5"/>
                      </a:gs>
                      <a:gs pos="50000">
                        <a:srgbClr val="FFFFFF"/>
                      </a:gs>
                      <a:gs pos="100000">
                        <a:srgbClr val="ACFED5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01" name="Freeform 542"/>
                  <p:cNvSpPr>
                    <a:spLocks/>
                  </p:cNvSpPr>
                  <p:nvPr/>
                </p:nvSpPr>
                <p:spPr bwMode="auto">
                  <a:xfrm>
                    <a:off x="3075" y="2157"/>
                    <a:ext cx="319" cy="249"/>
                  </a:xfrm>
                  <a:custGeom>
                    <a:avLst/>
                    <a:gdLst>
                      <a:gd name="T0" fmla="*/ 130 w 319"/>
                      <a:gd name="T1" fmla="*/ 0 h 249"/>
                      <a:gd name="T2" fmla="*/ 45 w 319"/>
                      <a:gd name="T3" fmla="*/ 0 h 249"/>
                      <a:gd name="T4" fmla="*/ 21 w 319"/>
                      <a:gd name="T5" fmla="*/ 24 h 249"/>
                      <a:gd name="T6" fmla="*/ 6 w 319"/>
                      <a:gd name="T7" fmla="*/ 63 h 249"/>
                      <a:gd name="T8" fmla="*/ 0 w 319"/>
                      <a:gd name="T9" fmla="*/ 120 h 249"/>
                      <a:gd name="T10" fmla="*/ 6 w 319"/>
                      <a:gd name="T11" fmla="*/ 183 h 249"/>
                      <a:gd name="T12" fmla="*/ 21 w 319"/>
                      <a:gd name="T13" fmla="*/ 228 h 249"/>
                      <a:gd name="T14" fmla="*/ 45 w 319"/>
                      <a:gd name="T15" fmla="*/ 249 h 249"/>
                      <a:gd name="T16" fmla="*/ 130 w 319"/>
                      <a:gd name="T17" fmla="*/ 249 h 249"/>
                      <a:gd name="T18" fmla="*/ 150 w 319"/>
                      <a:gd name="T19" fmla="*/ 245 h 249"/>
                      <a:gd name="T20" fmla="*/ 165 w 319"/>
                      <a:gd name="T21" fmla="*/ 230 h 249"/>
                      <a:gd name="T22" fmla="*/ 179 w 319"/>
                      <a:gd name="T23" fmla="*/ 204 h 249"/>
                      <a:gd name="T24" fmla="*/ 192 w 319"/>
                      <a:gd name="T25" fmla="*/ 191 h 249"/>
                      <a:gd name="T26" fmla="*/ 209 w 319"/>
                      <a:gd name="T27" fmla="*/ 185 h 249"/>
                      <a:gd name="T28" fmla="*/ 234 w 319"/>
                      <a:gd name="T29" fmla="*/ 182 h 249"/>
                      <a:gd name="T30" fmla="*/ 316 w 319"/>
                      <a:gd name="T31" fmla="*/ 183 h 249"/>
                      <a:gd name="T32" fmla="*/ 319 w 319"/>
                      <a:gd name="T33" fmla="*/ 66 h 249"/>
                      <a:gd name="T34" fmla="*/ 234 w 319"/>
                      <a:gd name="T35" fmla="*/ 66 h 249"/>
                      <a:gd name="T36" fmla="*/ 207 w 319"/>
                      <a:gd name="T37" fmla="*/ 63 h 249"/>
                      <a:gd name="T38" fmla="*/ 191 w 319"/>
                      <a:gd name="T39" fmla="*/ 56 h 249"/>
                      <a:gd name="T40" fmla="*/ 173 w 319"/>
                      <a:gd name="T41" fmla="*/ 42 h 249"/>
                      <a:gd name="T42" fmla="*/ 156 w 319"/>
                      <a:gd name="T43" fmla="*/ 21 h 249"/>
                      <a:gd name="T44" fmla="*/ 146 w 319"/>
                      <a:gd name="T45" fmla="*/ 6 h 249"/>
                      <a:gd name="T46" fmla="*/ 130 w 319"/>
                      <a:gd name="T47" fmla="*/ 0 h 24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19"/>
                      <a:gd name="T73" fmla="*/ 0 h 249"/>
                      <a:gd name="T74" fmla="*/ 319 w 319"/>
                      <a:gd name="T75" fmla="*/ 249 h 24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19" h="249">
                        <a:moveTo>
                          <a:pt x="130" y="0"/>
                        </a:moveTo>
                        <a:lnTo>
                          <a:pt x="45" y="0"/>
                        </a:lnTo>
                        <a:lnTo>
                          <a:pt x="21" y="24"/>
                        </a:lnTo>
                        <a:lnTo>
                          <a:pt x="6" y="63"/>
                        </a:lnTo>
                        <a:lnTo>
                          <a:pt x="0" y="120"/>
                        </a:lnTo>
                        <a:lnTo>
                          <a:pt x="6" y="183"/>
                        </a:lnTo>
                        <a:lnTo>
                          <a:pt x="21" y="228"/>
                        </a:lnTo>
                        <a:lnTo>
                          <a:pt x="45" y="249"/>
                        </a:lnTo>
                        <a:lnTo>
                          <a:pt x="130" y="249"/>
                        </a:lnTo>
                        <a:lnTo>
                          <a:pt x="150" y="245"/>
                        </a:lnTo>
                        <a:lnTo>
                          <a:pt x="165" y="230"/>
                        </a:lnTo>
                        <a:lnTo>
                          <a:pt x="179" y="204"/>
                        </a:lnTo>
                        <a:lnTo>
                          <a:pt x="192" y="191"/>
                        </a:lnTo>
                        <a:lnTo>
                          <a:pt x="209" y="185"/>
                        </a:lnTo>
                        <a:lnTo>
                          <a:pt x="234" y="182"/>
                        </a:lnTo>
                        <a:lnTo>
                          <a:pt x="316" y="183"/>
                        </a:lnTo>
                        <a:lnTo>
                          <a:pt x="319" y="66"/>
                        </a:lnTo>
                        <a:lnTo>
                          <a:pt x="234" y="66"/>
                        </a:lnTo>
                        <a:lnTo>
                          <a:pt x="207" y="63"/>
                        </a:lnTo>
                        <a:lnTo>
                          <a:pt x="191" y="56"/>
                        </a:lnTo>
                        <a:lnTo>
                          <a:pt x="173" y="42"/>
                        </a:lnTo>
                        <a:lnTo>
                          <a:pt x="156" y="21"/>
                        </a:lnTo>
                        <a:lnTo>
                          <a:pt x="146" y="6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FF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endParaRPr lang="fr-FR"/>
                  </a:p>
                </p:txBody>
              </p:sp>
              <p:sp>
                <p:nvSpPr>
                  <p:cNvPr id="57887" name="Rectangle 5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303" y="2264"/>
                    <a:ext cx="176" cy="5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chemeClr val="bg2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>
                      <a:latin typeface="Symbol" pitchFamily="18" charset="2"/>
                    </a:endParaRPr>
                  </a:p>
                </p:txBody>
              </p:sp>
              <p:sp>
                <p:nvSpPr>
                  <p:cNvPr id="19503" name="Line 544"/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216" y="1925"/>
                    <a:ext cx="1" cy="4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4" name="Line 545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3216" y="2184"/>
                    <a:ext cx="0" cy="4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9494" name="Rectangle 546" descr="blanc)"/>
                <p:cNvSpPr>
                  <a:spLocks noChangeArrowheads="1"/>
                </p:cNvSpPr>
                <p:nvPr/>
              </p:nvSpPr>
              <p:spPr bwMode="auto">
                <a:xfrm flipH="1" flipV="1">
                  <a:off x="3198" y="3165"/>
                  <a:ext cx="23" cy="286"/>
                </a:xfrm>
                <a:prstGeom prst="rect">
                  <a:avLst/>
                </a:prstGeom>
                <a:pattFill prst="dkUpDiag">
                  <a:fgClr>
                    <a:srgbClr val="FF3300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495" name="Rectangle 547" descr="blanc)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253" y="3136"/>
                  <a:ext cx="24" cy="79"/>
                </a:xfrm>
                <a:prstGeom prst="rect">
                  <a:avLst/>
                </a:prstGeom>
                <a:pattFill prst="dkUpDiag">
                  <a:fgClr>
                    <a:srgbClr val="FF33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fr-FR">
                    <a:latin typeface="Symbol" pitchFamily="18" charset="2"/>
                  </a:endParaRPr>
                </a:p>
              </p:txBody>
            </p:sp>
            <p:sp>
              <p:nvSpPr>
                <p:cNvPr id="19496" name="Freeform 548"/>
                <p:cNvSpPr>
                  <a:spLocks/>
                </p:cNvSpPr>
                <p:nvPr/>
              </p:nvSpPr>
              <p:spPr bwMode="auto">
                <a:xfrm rot="-5400000" flipH="1" flipV="1">
                  <a:off x="3145" y="3263"/>
                  <a:ext cx="219" cy="68"/>
                </a:xfrm>
                <a:custGeom>
                  <a:avLst/>
                  <a:gdLst>
                    <a:gd name="T0" fmla="*/ 0 w 446"/>
                    <a:gd name="T1" fmla="*/ 0 h 164"/>
                    <a:gd name="T2" fmla="*/ 37 w 446"/>
                    <a:gd name="T3" fmla="*/ 0 h 164"/>
                    <a:gd name="T4" fmla="*/ 219 w 446"/>
                    <a:gd name="T5" fmla="*/ 45 h 164"/>
                    <a:gd name="T6" fmla="*/ 219 w 446"/>
                    <a:gd name="T7" fmla="*/ 68 h 164"/>
                    <a:gd name="T8" fmla="*/ 0 w 446"/>
                    <a:gd name="T9" fmla="*/ 68 h 164"/>
                    <a:gd name="T10" fmla="*/ 0 w 446"/>
                    <a:gd name="T11" fmla="*/ 0 h 1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6"/>
                    <a:gd name="T19" fmla="*/ 0 h 164"/>
                    <a:gd name="T20" fmla="*/ 446 w 446"/>
                    <a:gd name="T21" fmla="*/ 164 h 1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6" h="164"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446" y="109"/>
                      </a:lnTo>
                      <a:lnTo>
                        <a:pt x="446" y="164"/>
                      </a:lnTo>
                      <a:lnTo>
                        <a:pt x="0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fr-FR"/>
                </a:p>
              </p:txBody>
            </p:sp>
            <p:sp>
              <p:nvSpPr>
                <p:cNvPr id="19497" name="Freeform 549"/>
                <p:cNvSpPr>
                  <a:spLocks/>
                </p:cNvSpPr>
                <p:nvPr/>
              </p:nvSpPr>
              <p:spPr bwMode="auto">
                <a:xfrm flipH="1">
                  <a:off x="3156" y="2358"/>
                  <a:ext cx="52" cy="775"/>
                </a:xfrm>
                <a:custGeom>
                  <a:avLst/>
                  <a:gdLst>
                    <a:gd name="T0" fmla="*/ 0 w 116"/>
                    <a:gd name="T1" fmla="*/ 0 h 1374"/>
                    <a:gd name="T2" fmla="*/ 51 w 116"/>
                    <a:gd name="T3" fmla="*/ 0 h 1374"/>
                    <a:gd name="T4" fmla="*/ 52 w 116"/>
                    <a:gd name="T5" fmla="*/ 775 h 1374"/>
                    <a:gd name="T6" fmla="*/ 0 w 116"/>
                    <a:gd name="T7" fmla="*/ 775 h 13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6"/>
                    <a:gd name="T13" fmla="*/ 0 h 1374"/>
                    <a:gd name="T14" fmla="*/ 116 w 116"/>
                    <a:gd name="T15" fmla="*/ 1374 h 13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6" h="1374">
                      <a:moveTo>
                        <a:pt x="0" y="0"/>
                      </a:moveTo>
                      <a:lnTo>
                        <a:pt x="114" y="0"/>
                      </a:lnTo>
                      <a:lnTo>
                        <a:pt x="116" y="1374"/>
                      </a:lnTo>
                      <a:lnTo>
                        <a:pt x="0" y="1374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19480" name="Line 942"/>
            <p:cNvSpPr>
              <a:spLocks noChangeShapeType="1"/>
            </p:cNvSpPr>
            <p:nvPr/>
          </p:nvSpPr>
          <p:spPr bwMode="auto">
            <a:xfrm>
              <a:off x="439" y="3622"/>
              <a:ext cx="2785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81" name="Text Box 943"/>
            <p:cNvSpPr txBox="1">
              <a:spLocks noChangeArrowheads="1"/>
            </p:cNvSpPr>
            <p:nvPr/>
          </p:nvSpPr>
          <p:spPr bwMode="auto">
            <a:xfrm>
              <a:off x="1611" y="3615"/>
              <a:ext cx="41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990099"/>
                  </a:solidFill>
                  <a:latin typeface="Calibri" pitchFamily="34" charset="0"/>
                </a:rPr>
                <a:t>5 m</a:t>
              </a:r>
            </a:p>
          </p:txBody>
        </p:sp>
        <p:sp>
          <p:nvSpPr>
            <p:cNvPr id="19482" name="Line 944"/>
            <p:cNvSpPr>
              <a:spLocks noChangeShapeType="1"/>
            </p:cNvSpPr>
            <p:nvPr/>
          </p:nvSpPr>
          <p:spPr bwMode="auto">
            <a:xfrm>
              <a:off x="3474" y="2304"/>
              <a:ext cx="0" cy="873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83" name="Text Box 945"/>
            <p:cNvSpPr txBox="1">
              <a:spLocks noChangeArrowheads="1"/>
            </p:cNvSpPr>
            <p:nvPr/>
          </p:nvSpPr>
          <p:spPr bwMode="auto">
            <a:xfrm>
              <a:off x="3476" y="2565"/>
              <a:ext cx="41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990099"/>
                  </a:solidFill>
                  <a:latin typeface="Calibri" pitchFamily="34" charset="0"/>
                </a:rPr>
                <a:t>1 m</a:t>
              </a:r>
            </a:p>
          </p:txBody>
        </p:sp>
      </p:grpSp>
      <p:sp>
        <p:nvSpPr>
          <p:cNvPr id="19464" name="Text Box 948"/>
          <p:cNvSpPr txBox="1">
            <a:spLocks noChangeArrowheads="1"/>
          </p:cNvSpPr>
          <p:nvPr/>
        </p:nvSpPr>
        <p:spPr bwMode="auto">
          <a:xfrm>
            <a:off x="171450" y="2994025"/>
            <a:ext cx="5365750" cy="70167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hlink"/>
                </a:solidFill>
                <a:latin typeface="Calibri" pitchFamily="34" charset="0"/>
              </a:rPr>
              <a:t>     </a:t>
            </a:r>
            <a:r>
              <a:rPr lang="fr-FR" sz="2000" b="1">
                <a:solidFill>
                  <a:srgbClr val="66FFCC"/>
                </a:solidFill>
                <a:latin typeface="Calibri" pitchFamily="34" charset="0"/>
              </a:rPr>
              <a:t>Total:~ 40 000 – 60 000  geiger cells channels </a:t>
            </a:r>
          </a:p>
          <a:p>
            <a:r>
              <a:rPr lang="fr-FR" sz="2000" b="1">
                <a:solidFill>
                  <a:srgbClr val="66FFCC"/>
                </a:solidFill>
                <a:latin typeface="Calibri" pitchFamily="34" charset="0"/>
              </a:rPr>
              <a:t>                ~ 12 000 PMT</a:t>
            </a:r>
          </a:p>
        </p:txBody>
      </p:sp>
      <p:sp>
        <p:nvSpPr>
          <p:cNvPr id="19465" name="Rectangle 548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4000">
                <a:solidFill>
                  <a:schemeClr val="bg1"/>
                </a:solidFill>
                <a:latin typeface="Calibri" pitchFamily="34" charset="0"/>
              </a:rPr>
              <a:t>SuperNEMO conceptual design</a:t>
            </a:r>
          </a:p>
        </p:txBody>
      </p:sp>
      <p:sp>
        <p:nvSpPr>
          <p:cNvPr id="549" name="ZoneTexte 548"/>
          <p:cNvSpPr txBox="1"/>
          <p:nvPr/>
        </p:nvSpPr>
        <p:spPr>
          <a:xfrm>
            <a:off x="5429256" y="5072074"/>
            <a:ext cx="355924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Module 0 :</a:t>
            </a:r>
            <a:r>
              <a:rPr lang="fr-FR" dirty="0" smtClean="0"/>
              <a:t>  </a:t>
            </a:r>
            <a:r>
              <a:rPr lang="fr-FR" b="1" dirty="0" smtClean="0">
                <a:solidFill>
                  <a:srgbClr val="FF0000"/>
                </a:solidFill>
              </a:rPr>
              <a:t>7 kg of </a:t>
            </a:r>
            <a:r>
              <a:rPr lang="fr-FR" b="1" baseline="30000" dirty="0" smtClean="0">
                <a:solidFill>
                  <a:srgbClr val="FF0000"/>
                </a:solidFill>
              </a:rPr>
              <a:t>82</a:t>
            </a:r>
            <a:r>
              <a:rPr lang="fr-FR" b="1" dirty="0" smtClean="0">
                <a:solidFill>
                  <a:srgbClr val="FF0000"/>
                </a:solidFill>
              </a:rPr>
              <a:t>Se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&lt;m</a:t>
            </a:r>
            <a:r>
              <a:rPr lang="fr-FR" b="1" baseline="-25000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n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&gt; &lt; 0.2 – 0.5 eV </a:t>
            </a:r>
            <a:r>
              <a:rPr lang="fr-FR" b="1" dirty="0" smtClean="0"/>
              <a:t>(</a:t>
            </a:r>
            <a:r>
              <a:rPr lang="fr-FR" dirty="0" smtClean="0"/>
              <a:t>1 </a:t>
            </a:r>
            <a:r>
              <a:rPr lang="fr-FR" dirty="0" err="1" smtClean="0"/>
              <a:t>year</a:t>
            </a:r>
            <a:r>
              <a:rPr lang="fr-FR" dirty="0" smtClean="0"/>
              <a:t> of data)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ChangeArrowheads="1"/>
          </p:cNvSpPr>
          <p:nvPr/>
        </p:nvSpPr>
        <p:spPr bwMode="auto">
          <a:xfrm>
            <a:off x="7620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SuperNEMO Sources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1438" y="1071546"/>
            <a:ext cx="9080563" cy="59093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Guideline: </a:t>
            </a:r>
            <a:r>
              <a:rPr lang="fr-FR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82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- </a:t>
            </a:r>
            <a:r>
              <a:rPr lang="fr-FR" b="1" dirty="0">
                <a:latin typeface="+mn-lt"/>
              </a:rPr>
              <a:t>Can </a:t>
            </a:r>
            <a:r>
              <a:rPr lang="fr-FR" b="1" dirty="0" err="1">
                <a:latin typeface="+mn-lt"/>
              </a:rPr>
              <a:t>be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produced</a:t>
            </a:r>
            <a:r>
              <a:rPr lang="fr-FR" b="1" dirty="0">
                <a:latin typeface="+mn-lt"/>
              </a:rPr>
              <a:t> by centrifugation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Already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5 kg in the collaboration 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(3,5 kg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from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ILIAS, 1 kg in NEMO3, 0,5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from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ITEP)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- 2,5 kg more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will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provided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by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Russian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groups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- No </a:t>
            </a:r>
            <a:r>
              <a:rPr lang="fr-FR" b="1" dirty="0" err="1">
                <a:latin typeface="+mn-lt"/>
              </a:rPr>
              <a:t>problem</a:t>
            </a:r>
            <a:r>
              <a:rPr lang="fr-FR" b="1" dirty="0">
                <a:latin typeface="+mn-lt"/>
              </a:rPr>
              <a:t> to </a:t>
            </a:r>
            <a:r>
              <a:rPr lang="fr-FR" b="1" dirty="0" err="1">
                <a:latin typeface="+mn-lt"/>
              </a:rPr>
              <a:t>order</a:t>
            </a:r>
            <a:r>
              <a:rPr lang="fr-FR" b="1" dirty="0">
                <a:latin typeface="+mn-lt"/>
              </a:rPr>
              <a:t> 100 kg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- </a:t>
            </a:r>
            <a:r>
              <a:rPr lang="fr-FR" b="1" dirty="0" err="1">
                <a:latin typeface="+mn-lt"/>
              </a:rPr>
              <a:t>Several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possibilities</a:t>
            </a:r>
            <a:r>
              <a:rPr lang="fr-FR" b="1" dirty="0">
                <a:latin typeface="+mn-lt"/>
              </a:rPr>
              <a:t> for purification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1"/>
                </a:solidFill>
                <a:latin typeface="+mn-lt"/>
              </a:rPr>
              <a:t>Possibility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 of </a:t>
            </a:r>
            <a:r>
              <a:rPr lang="fr-FR" b="1" baseline="30000" dirty="0">
                <a:solidFill>
                  <a:schemeClr val="accent1"/>
                </a:solidFill>
                <a:latin typeface="+mn-lt"/>
              </a:rPr>
              <a:t>150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Nd </a:t>
            </a:r>
            <a:r>
              <a:rPr lang="fr-FR" b="1" dirty="0" err="1">
                <a:solidFill>
                  <a:schemeClr val="accent1"/>
                </a:solidFill>
                <a:latin typeface="+mn-lt"/>
              </a:rPr>
              <a:t>enrichment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dirty="0">
                <a:latin typeface="+mn-lt"/>
              </a:rPr>
              <a:t>(</a:t>
            </a:r>
            <a:r>
              <a:rPr lang="fr-FR" dirty="0" err="1">
                <a:latin typeface="+mn-lt"/>
              </a:rPr>
              <a:t>Q</a:t>
            </a:r>
            <a:r>
              <a:rPr lang="fr-FR" baseline="-25000" dirty="0" err="1">
                <a:latin typeface="Symbol" pitchFamily="18" charset="2"/>
              </a:rPr>
              <a:t>bb</a:t>
            </a:r>
            <a:r>
              <a:rPr lang="fr-FR" dirty="0">
                <a:latin typeface="+mn-lt"/>
              </a:rPr>
              <a:t> = 3,37 MeV No background </a:t>
            </a:r>
            <a:r>
              <a:rPr lang="fr-FR" dirty="0" err="1">
                <a:latin typeface="+mn-lt"/>
              </a:rPr>
              <a:t>from</a:t>
            </a:r>
            <a:r>
              <a:rPr lang="fr-FR" dirty="0">
                <a:latin typeface="+mn-lt"/>
              </a:rPr>
              <a:t> </a:t>
            </a:r>
            <a:r>
              <a:rPr lang="fr-FR" baseline="30000" dirty="0">
                <a:latin typeface="+mn-lt"/>
              </a:rPr>
              <a:t>214</a:t>
            </a:r>
            <a:r>
              <a:rPr lang="fr-FR" dirty="0">
                <a:latin typeface="+mn-lt"/>
              </a:rPr>
              <a:t>Bi, phase </a:t>
            </a:r>
            <a:r>
              <a:rPr lang="fr-FR" dirty="0" err="1">
                <a:latin typeface="+mn-lt"/>
              </a:rPr>
              <a:t>space</a:t>
            </a:r>
            <a:r>
              <a:rPr lang="fr-FR" dirty="0">
                <a:latin typeface="+mn-lt"/>
              </a:rPr>
              <a:t> factor)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>
                <a:latin typeface="+mn-lt"/>
              </a:rPr>
              <a:t>Laser isotopique </a:t>
            </a:r>
            <a:r>
              <a:rPr lang="fr-FR" b="1" dirty="0" err="1">
                <a:latin typeface="+mn-lt"/>
              </a:rPr>
              <a:t>separation</a:t>
            </a:r>
            <a:r>
              <a:rPr lang="fr-FR" b="1" dirty="0">
                <a:latin typeface="+mn-lt"/>
              </a:rPr>
              <a:t> possible </a:t>
            </a:r>
            <a:r>
              <a:rPr lang="fr-FR" b="1" dirty="0" smtClean="0">
                <a:latin typeface="+mn-lt"/>
              </a:rPr>
              <a:t>in </a:t>
            </a:r>
            <a:r>
              <a:rPr lang="fr-FR" b="1" dirty="0" err="1">
                <a:latin typeface="+mn-lt"/>
              </a:rPr>
              <a:t>India</a:t>
            </a:r>
            <a:r>
              <a:rPr lang="fr-FR" b="1" dirty="0">
                <a:latin typeface="+mn-lt"/>
              </a:rPr>
              <a:t> or </a:t>
            </a:r>
            <a:r>
              <a:rPr lang="fr-FR" b="1" dirty="0" err="1">
                <a:latin typeface="+mn-lt"/>
              </a:rPr>
              <a:t>Russia</a:t>
            </a:r>
            <a:r>
              <a:rPr lang="fr-FR" b="1" dirty="0">
                <a:latin typeface="+mn-lt"/>
              </a:rPr>
              <a:t> </a:t>
            </a:r>
            <a:r>
              <a:rPr lang="fr-FR" b="1" dirty="0" smtClean="0">
                <a:latin typeface="+mn-lt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 smtClean="0">
                <a:latin typeface="+mn-lt"/>
              </a:rPr>
              <a:t> </a:t>
            </a:r>
            <a:r>
              <a:rPr lang="fr-FR" b="1" dirty="0">
                <a:latin typeface="+mn-lt"/>
              </a:rPr>
              <a:t>(</a:t>
            </a:r>
            <a:r>
              <a:rPr lang="fr-FR" b="1" dirty="0" err="1">
                <a:latin typeface="+mn-lt"/>
              </a:rPr>
              <a:t>was</a:t>
            </a:r>
            <a:r>
              <a:rPr lang="fr-FR" b="1" dirty="0">
                <a:latin typeface="+mn-lt"/>
              </a:rPr>
              <a:t> possible in France but </a:t>
            </a:r>
            <a:r>
              <a:rPr lang="fr-FR" b="1" dirty="0" err="1" smtClean="0">
                <a:latin typeface="+mn-lt"/>
              </a:rPr>
              <a:t>facilityhas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>
                <a:latin typeface="+mn-lt"/>
              </a:rPr>
              <a:t>been </a:t>
            </a:r>
            <a:r>
              <a:rPr lang="fr-FR" b="1" dirty="0" err="1">
                <a:latin typeface="+mn-lt"/>
              </a:rPr>
              <a:t>dismantled</a:t>
            </a:r>
            <a:r>
              <a:rPr lang="fr-FR" b="1" dirty="0">
                <a:latin typeface="+mn-lt"/>
              </a:rPr>
              <a:t> in 2009)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Possibility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to use centrifugation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Common investigations </a:t>
            </a:r>
            <a:r>
              <a:rPr lang="fr-FR" b="1" dirty="0" err="1">
                <a:latin typeface="+mn-lt"/>
              </a:rPr>
              <a:t>with</a:t>
            </a:r>
            <a:r>
              <a:rPr lang="fr-FR" b="1" dirty="0">
                <a:latin typeface="+mn-lt"/>
              </a:rPr>
              <a:t> SNO++ (</a:t>
            </a:r>
            <a:r>
              <a:rPr lang="fr-FR" b="1" dirty="0" err="1">
                <a:latin typeface="+mn-lt"/>
              </a:rPr>
              <a:t>also</a:t>
            </a:r>
            <a:r>
              <a:rPr lang="fr-FR" b="1" dirty="0">
                <a:latin typeface="+mn-lt"/>
              </a:rPr>
              <a:t> for purification)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baseline="30000" dirty="0">
                <a:solidFill>
                  <a:schemeClr val="accent1"/>
                </a:solidFill>
                <a:latin typeface="+mn-lt"/>
              </a:rPr>
              <a:t>48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Ca </a:t>
            </a:r>
            <a:r>
              <a:rPr lang="fr-FR" b="1" dirty="0" err="1">
                <a:solidFill>
                  <a:schemeClr val="accent1"/>
                </a:solidFill>
                <a:latin typeface="+mn-lt"/>
              </a:rPr>
              <a:t>enrichment</a:t>
            </a:r>
            <a:r>
              <a:rPr lang="fr-FR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dirty="0">
                <a:latin typeface="+mn-lt"/>
              </a:rPr>
              <a:t>(</a:t>
            </a:r>
            <a:r>
              <a:rPr lang="fr-FR" dirty="0" err="1">
                <a:latin typeface="+mn-lt"/>
              </a:rPr>
              <a:t>Q</a:t>
            </a:r>
            <a:r>
              <a:rPr lang="fr-FR" baseline="-25000" dirty="0" err="1">
                <a:latin typeface="Symbol" pitchFamily="18" charset="2"/>
              </a:rPr>
              <a:t>bb</a:t>
            </a:r>
            <a:r>
              <a:rPr lang="fr-FR" dirty="0">
                <a:latin typeface="+mn-lt"/>
              </a:rPr>
              <a:t> = 4,27 MeV No background </a:t>
            </a:r>
            <a:r>
              <a:rPr lang="fr-FR" dirty="0" err="1">
                <a:latin typeface="+mn-lt"/>
              </a:rPr>
              <a:t>from</a:t>
            </a:r>
            <a:r>
              <a:rPr lang="fr-FR" dirty="0">
                <a:latin typeface="+mn-lt"/>
              </a:rPr>
              <a:t> </a:t>
            </a:r>
            <a:r>
              <a:rPr lang="fr-FR" baseline="30000" dirty="0">
                <a:latin typeface="+mn-lt"/>
              </a:rPr>
              <a:t>214</a:t>
            </a:r>
            <a:r>
              <a:rPr lang="fr-FR" dirty="0">
                <a:latin typeface="+mn-lt"/>
              </a:rPr>
              <a:t>Bi, phase </a:t>
            </a:r>
            <a:r>
              <a:rPr lang="fr-FR" dirty="0" err="1">
                <a:latin typeface="+mn-lt"/>
              </a:rPr>
              <a:t>space</a:t>
            </a:r>
            <a:r>
              <a:rPr lang="fr-FR" dirty="0">
                <a:latin typeface="+mn-lt"/>
              </a:rPr>
              <a:t> factor)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- </a:t>
            </a:r>
            <a:r>
              <a:rPr lang="fr-FR" b="1" dirty="0">
                <a:latin typeface="+mn-lt"/>
              </a:rPr>
              <a:t>Laser isotopique </a:t>
            </a:r>
            <a:r>
              <a:rPr lang="fr-FR" b="1" dirty="0" err="1">
                <a:latin typeface="+mn-lt"/>
              </a:rPr>
              <a:t>separation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developed</a:t>
            </a:r>
            <a:r>
              <a:rPr lang="fr-FR" b="1" dirty="0">
                <a:latin typeface="+mn-lt"/>
              </a:rPr>
              <a:t> in KOREA (patent)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Support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of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Korean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government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for production of 1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kg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enr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: 25%)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within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3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years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</p:txBody>
      </p:sp>
      <p:pic>
        <p:nvPicPr>
          <p:cNvPr id="4" name="Picture 10" descr="7"/>
          <p:cNvPicPr>
            <a:picLocks noChangeAspect="1" noChangeArrowheads="1"/>
          </p:cNvPicPr>
          <p:nvPr/>
        </p:nvPicPr>
        <p:blipFill>
          <a:blip r:embed="rId2" cstate="print"/>
          <a:srcRect l="4739" t="3999" r="32584"/>
          <a:stretch>
            <a:fillRect/>
          </a:stretch>
        </p:blipFill>
        <p:spPr bwMode="auto">
          <a:xfrm>
            <a:off x="5286380" y="965702"/>
            <a:ext cx="3000395" cy="246329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844" y="4429132"/>
            <a:ext cx="33337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ChangeArrowheads="1"/>
          </p:cNvSpPr>
          <p:nvPr/>
        </p:nvSpPr>
        <p:spPr bwMode="auto">
          <a:xfrm>
            <a:off x="-473075" y="3683000"/>
            <a:ext cx="7794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22531" name="Picture 17" descr="ELJEN-10CM_PHOTONIS-SN100"/>
          <p:cNvPicPr>
            <a:picLocks noChangeAspect="1" noChangeArrowheads="1"/>
          </p:cNvPicPr>
          <p:nvPr/>
        </p:nvPicPr>
        <p:blipFill>
          <a:blip r:embed="rId3" cstate="print"/>
          <a:srcRect t="59747" r="67061"/>
          <a:stretch>
            <a:fillRect/>
          </a:stretch>
        </p:blipFill>
        <p:spPr bwMode="auto">
          <a:xfrm>
            <a:off x="4248150" y="1143000"/>
            <a:ext cx="46101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18"/>
          <p:cNvSpPr txBox="1">
            <a:spLocks noChangeArrowheads="1"/>
          </p:cNvSpPr>
          <p:nvPr/>
        </p:nvSpPr>
        <p:spPr bwMode="auto">
          <a:xfrm>
            <a:off x="6696075" y="2514600"/>
            <a:ext cx="18192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FWHM = 7,1  %</a:t>
            </a:r>
          </a:p>
          <a:p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(7,6% before energy </a:t>
            </a:r>
          </a:p>
          <a:p>
            <a:r>
              <a:rPr lang="fr-FR" sz="1400" b="1">
                <a:solidFill>
                  <a:srgbClr val="FF0000"/>
                </a:solidFill>
                <a:latin typeface="Calibri" pitchFamily="34" charset="0"/>
              </a:rPr>
              <a:t>  loss correction)</a:t>
            </a:r>
          </a:p>
        </p:txBody>
      </p:sp>
      <p:pic>
        <p:nvPicPr>
          <p:cNvPr id="22533" name="Picture 19" descr="pvt-photonis_ps-hamamatsu"/>
          <p:cNvPicPr>
            <a:picLocks noChangeAspect="1" noChangeArrowheads="1"/>
          </p:cNvPicPr>
          <p:nvPr/>
        </p:nvPicPr>
        <p:blipFill>
          <a:blip r:embed="rId4" cstate="print"/>
          <a:srcRect l="11821" t="7709" r="48378" b="13062"/>
          <a:stretch>
            <a:fillRect/>
          </a:stretch>
        </p:blipFill>
        <p:spPr bwMode="auto">
          <a:xfrm>
            <a:off x="4933950" y="1600200"/>
            <a:ext cx="10668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21"/>
          <p:cNvSpPr>
            <a:spLocks noChangeArrowheads="1"/>
          </p:cNvSpPr>
          <p:nvPr/>
        </p:nvSpPr>
        <p:spPr bwMode="auto">
          <a:xfrm>
            <a:off x="7620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SuperNEMO Calorimeter</a:t>
            </a:r>
          </a:p>
        </p:txBody>
      </p:sp>
      <p:pic>
        <p:nvPicPr>
          <p:cNvPr id="22535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8" y="4000500"/>
            <a:ext cx="84153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408113" y="6000750"/>
            <a:ext cx="65230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Use of PVT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instead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of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Polystyren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fr-FR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improvements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of QE of PMT (8’’)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Use of </a:t>
            </a:r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Polystyren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still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possible 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Cube 8"/>
          <p:cNvSpPr/>
          <p:nvPr/>
        </p:nvSpPr>
        <p:spPr>
          <a:xfrm>
            <a:off x="500063" y="1857375"/>
            <a:ext cx="857250" cy="642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57188" y="2643188"/>
            <a:ext cx="12207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Vol: 4 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5’’ PMT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E/E ~16%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0063" y="1285875"/>
            <a:ext cx="9239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NEMO3</a:t>
            </a:r>
          </a:p>
        </p:txBody>
      </p:sp>
      <p:sp>
        <p:nvSpPr>
          <p:cNvPr id="14" name="Hexagone 13"/>
          <p:cNvSpPr/>
          <p:nvPr/>
        </p:nvSpPr>
        <p:spPr>
          <a:xfrm>
            <a:off x="2643174" y="1500174"/>
            <a:ext cx="857256" cy="857256"/>
          </a:xfrm>
          <a:prstGeom prst="hexagon">
            <a:avLst>
              <a:gd name="adj" fmla="val 27527"/>
              <a:gd name="vf" fmla="val 115470"/>
            </a:avLst>
          </a:prstGeom>
          <a:scene3d>
            <a:camera prst="isometricOffAxis2Top"/>
            <a:lightRig rig="flood" dir="t"/>
          </a:scene3d>
          <a:sp3d>
            <a:bevelT w="12700" h="635000"/>
            <a:bevelB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433638" y="1285875"/>
            <a:ext cx="1360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SuperNEMO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462213" y="2643188"/>
            <a:ext cx="16097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Vol: 8 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8’’ PMT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E/E  6.5 – 8 %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85750" y="1417638"/>
            <a:ext cx="8643938" cy="218598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1900" y="1608138"/>
            <a:ext cx="18637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-6350" y="920750"/>
            <a:ext cx="901065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542925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900" b="1">
              <a:solidFill>
                <a:srgbClr val="CC3399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542925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1800" b="1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</a:rPr>
              <a:t>    Objectives :to  mesure </a:t>
            </a:r>
            <a:r>
              <a:rPr lang="en-GB" sz="1800" b="1" baseline="30000">
                <a:solidFill>
                  <a:srgbClr val="CC0099"/>
                </a:solidFill>
              </a:rPr>
              <a:t>208</a:t>
            </a:r>
            <a:r>
              <a:rPr lang="en-GB" sz="1800" b="1">
                <a:solidFill>
                  <a:srgbClr val="CC0099"/>
                </a:solidFill>
              </a:rPr>
              <a:t>Tl &lt; 2 </a:t>
            </a:r>
            <a:r>
              <a:rPr lang="en-GB" sz="1800" b="1">
                <a:solidFill>
                  <a:srgbClr val="CC0099"/>
                </a:solidFill>
                <a:latin typeface="Symbol" pitchFamily="18" charset="2"/>
              </a:rPr>
              <a:t>m</a:t>
            </a:r>
            <a:r>
              <a:rPr lang="en-GB" sz="1800" b="1">
                <a:solidFill>
                  <a:srgbClr val="CC0099"/>
                </a:solidFill>
              </a:rPr>
              <a:t>Bq/kg  &amp; </a:t>
            </a:r>
            <a:r>
              <a:rPr lang="en-GB" sz="1800" b="1" baseline="30000">
                <a:solidFill>
                  <a:srgbClr val="CC0099"/>
                </a:solidFill>
              </a:rPr>
              <a:t>214</a:t>
            </a:r>
            <a:r>
              <a:rPr lang="en-GB" sz="1800" b="1">
                <a:solidFill>
                  <a:srgbClr val="CC0099"/>
                </a:solidFill>
              </a:rPr>
              <a:t>Bi &lt; 10 </a:t>
            </a:r>
            <a:r>
              <a:rPr lang="en-GB" sz="1800" b="1">
                <a:solidFill>
                  <a:srgbClr val="CC0099"/>
                </a:solidFill>
                <a:latin typeface="Symbol" pitchFamily="18" charset="2"/>
              </a:rPr>
              <a:t>m</a:t>
            </a:r>
            <a:r>
              <a:rPr lang="en-GB" sz="1800" b="1">
                <a:solidFill>
                  <a:srgbClr val="CC0099"/>
                </a:solidFill>
              </a:rPr>
              <a:t>Bq/kg in </a:t>
            </a:r>
            <a:r>
              <a:rPr lang="en-GB" sz="1800" b="1">
                <a:solidFill>
                  <a:srgbClr val="CC0099"/>
                </a:solidFill>
                <a:latin typeface="Symbol" pitchFamily="18" charset="2"/>
              </a:rPr>
              <a:t>bb</a:t>
            </a:r>
            <a:r>
              <a:rPr lang="en-GB" sz="1800" b="1">
                <a:solidFill>
                  <a:srgbClr val="CC0099"/>
                </a:solidFill>
              </a:rPr>
              <a:t> source foil in 1 month</a:t>
            </a:r>
            <a:endParaRPr lang="fr-FR" sz="1800" b="1" u="sng">
              <a:solidFill>
                <a:srgbClr val="CC0099"/>
              </a:solidFill>
            </a:endParaRPr>
          </a:p>
          <a:p>
            <a:pPr defTabSz="542925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FF330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</a:p>
          <a:p>
            <a:pPr defTabSz="542925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FF33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		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54000" y="1392238"/>
            <a:ext cx="5559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Principle: Detection of BiPo coïncidence : β + α retardé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1897063"/>
            <a:ext cx="2282825" cy="1535112"/>
            <a:chOff x="648" y="1730"/>
            <a:chExt cx="1438" cy="967"/>
          </a:xfrm>
        </p:grpSpPr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1332" y="1802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>
                  <a:solidFill>
                    <a:schemeClr val="accent2"/>
                  </a:solidFill>
                  <a:latin typeface="Symbol" pitchFamily="18" charset="2"/>
                  <a:ea typeface="ＭＳ Ｐゴシック"/>
                  <a:cs typeface="ＭＳ Ｐゴシック"/>
                </a:rPr>
                <a:t>b</a:t>
              </a:r>
            </a:p>
          </p:txBody>
        </p:sp>
        <p:sp>
          <p:nvSpPr>
            <p:cNvPr id="55304" name="Text Box 8"/>
            <p:cNvSpPr txBox="1">
              <a:spLocks noChangeArrowheads="1"/>
            </p:cNvSpPr>
            <p:nvPr/>
          </p:nvSpPr>
          <p:spPr bwMode="auto">
            <a:xfrm>
              <a:off x="1743" y="1994"/>
              <a:ext cx="1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>
                  <a:solidFill>
                    <a:srgbClr val="FF0000"/>
                  </a:solidFill>
                  <a:latin typeface="Symbol" pitchFamily="18" charset="2"/>
                  <a:ea typeface="ＭＳ Ｐゴシック"/>
                  <a:cs typeface="ＭＳ Ｐゴシック"/>
                </a:rPr>
                <a:t>a</a:t>
              </a: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1530" y="1818"/>
              <a:ext cx="495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altLang="ja-JP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(</a:t>
              </a:r>
              <a:r>
                <a:rPr lang="fr-FR" altLang="ja-JP" sz="14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164 </a:t>
              </a:r>
              <a:r>
                <a:rPr lang="fr-FR" altLang="ja-JP" sz="1400" b="1">
                  <a:solidFill>
                    <a:srgbClr val="FF0000"/>
                  </a:solidFill>
                  <a:latin typeface="Symbol" pitchFamily="18" charset="2"/>
                  <a:ea typeface="ＭＳ Ｐゴシック"/>
                  <a:cs typeface="ＭＳ Ｐゴシック"/>
                </a:rPr>
                <a:t>m</a:t>
              </a:r>
              <a:r>
                <a:rPr lang="fr-FR" altLang="ja-JP" sz="14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s</a:t>
              </a:r>
              <a:r>
                <a:rPr lang="fr-FR" altLang="ja-JP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)</a:t>
              </a:r>
            </a:p>
          </p:txBody>
        </p:sp>
        <p:sp>
          <p:nvSpPr>
            <p:cNvPr id="55306" name="Line 10"/>
            <p:cNvSpPr>
              <a:spLocks noChangeShapeType="1"/>
            </p:cNvSpPr>
            <p:nvPr/>
          </p:nvSpPr>
          <p:spPr bwMode="auto">
            <a:xfrm flipV="1">
              <a:off x="1424" y="1865"/>
              <a:ext cx="158" cy="16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07" name="Line 11"/>
            <p:cNvSpPr>
              <a:spLocks noChangeShapeType="1"/>
            </p:cNvSpPr>
            <p:nvPr/>
          </p:nvSpPr>
          <p:spPr bwMode="auto">
            <a:xfrm>
              <a:off x="1740" y="1942"/>
              <a:ext cx="0" cy="2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08" name="Text Box 12"/>
            <p:cNvSpPr txBox="1">
              <a:spLocks noChangeArrowheads="1"/>
            </p:cNvSpPr>
            <p:nvPr/>
          </p:nvSpPr>
          <p:spPr bwMode="auto">
            <a:xfrm>
              <a:off x="648" y="1743"/>
              <a:ext cx="30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 baseline="30000">
                  <a:solidFill>
                    <a:srgbClr val="990099"/>
                  </a:solidFill>
                  <a:ea typeface="ＭＳ Ｐゴシック"/>
                  <a:cs typeface="ＭＳ Ｐゴシック"/>
                </a:rPr>
                <a:t>238</a:t>
              </a:r>
              <a:r>
                <a:rPr lang="fr-FR" altLang="ja-JP" sz="1400" b="1">
                  <a:solidFill>
                    <a:srgbClr val="990099"/>
                  </a:solidFill>
                  <a:ea typeface="ＭＳ Ｐゴシック"/>
                  <a:cs typeface="ＭＳ Ｐゴシック"/>
                </a:rPr>
                <a:t>U</a:t>
              </a:r>
            </a:p>
          </p:txBody>
        </p:sp>
        <p:sp>
          <p:nvSpPr>
            <p:cNvPr id="55309" name="Line 13"/>
            <p:cNvSpPr>
              <a:spLocks noChangeShapeType="1"/>
            </p:cNvSpPr>
            <p:nvPr/>
          </p:nvSpPr>
          <p:spPr bwMode="auto">
            <a:xfrm>
              <a:off x="931" y="1834"/>
              <a:ext cx="161" cy="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10" name="Text Box 14"/>
            <p:cNvSpPr txBox="1">
              <a:spLocks noChangeArrowheads="1"/>
            </p:cNvSpPr>
            <p:nvPr/>
          </p:nvSpPr>
          <p:spPr bwMode="auto">
            <a:xfrm>
              <a:off x="1001" y="1991"/>
              <a:ext cx="557" cy="288"/>
            </a:xfrm>
            <a:prstGeom prst="rect">
              <a:avLst/>
            </a:prstGeom>
            <a:solidFill>
              <a:srgbClr val="99CC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600" b="1" baseline="30000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214</a:t>
              </a:r>
              <a:r>
                <a:rPr lang="fr-FR" altLang="ja-JP" sz="1600" b="1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Bi</a:t>
              </a:r>
            </a:p>
            <a:p>
              <a:pPr algn="ctr">
                <a:lnSpc>
                  <a:spcPct val="8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(19.9 mn)</a:t>
              </a:r>
            </a:p>
          </p:txBody>
        </p:sp>
        <p:sp>
          <p:nvSpPr>
            <p:cNvPr id="55311" name="Line 15"/>
            <p:cNvSpPr>
              <a:spLocks noChangeShapeType="1"/>
            </p:cNvSpPr>
            <p:nvPr/>
          </p:nvSpPr>
          <p:spPr bwMode="auto">
            <a:xfrm flipH="1">
              <a:off x="1246" y="2259"/>
              <a:ext cx="0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12" name="Text Box 16"/>
            <p:cNvSpPr txBox="1">
              <a:spLocks noChangeArrowheads="1"/>
            </p:cNvSpPr>
            <p:nvPr/>
          </p:nvSpPr>
          <p:spPr bwMode="auto">
            <a:xfrm>
              <a:off x="1003" y="2451"/>
              <a:ext cx="50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fr-FR" altLang="ja-JP" sz="1400" baseline="30000">
                  <a:ea typeface="ＭＳ Ｐゴシック"/>
                  <a:cs typeface="ＭＳ Ｐゴシック"/>
                </a:rPr>
                <a:t>210</a:t>
              </a:r>
              <a:r>
                <a:rPr lang="fr-FR" altLang="ja-JP" sz="1400">
                  <a:ea typeface="ＭＳ Ｐゴシック"/>
                  <a:cs typeface="ＭＳ Ｐゴシック"/>
                </a:rPr>
                <a:t>Tl</a:t>
              </a:r>
            </a:p>
            <a:p>
              <a:pPr algn="ctr">
                <a:lnSpc>
                  <a:spcPct val="7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(1.3 mn)</a:t>
              </a:r>
            </a:p>
          </p:txBody>
        </p:sp>
        <p:sp>
          <p:nvSpPr>
            <p:cNvPr id="55313" name="Text Box 17"/>
            <p:cNvSpPr txBox="1">
              <a:spLocks noChangeArrowheads="1"/>
            </p:cNvSpPr>
            <p:nvPr/>
          </p:nvSpPr>
          <p:spPr bwMode="auto">
            <a:xfrm>
              <a:off x="1597" y="1730"/>
              <a:ext cx="376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400" b="1" baseline="30000">
                  <a:ea typeface="ＭＳ Ｐゴシック"/>
                  <a:cs typeface="ＭＳ Ｐゴシック"/>
                </a:rPr>
                <a:t>214</a:t>
              </a:r>
              <a:r>
                <a:rPr lang="fr-FR" altLang="ja-JP" sz="1400" b="1">
                  <a:ea typeface="ＭＳ Ｐゴシック"/>
                  <a:cs typeface="ＭＳ Ｐゴシック"/>
                </a:rPr>
                <a:t>Po </a:t>
              </a:r>
            </a:p>
          </p:txBody>
        </p:sp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1551" y="2215"/>
              <a:ext cx="39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400" baseline="30000">
                  <a:ea typeface="ＭＳ Ｐゴシック"/>
                  <a:cs typeface="ＭＳ Ｐゴシック"/>
                </a:rPr>
                <a:t>210</a:t>
              </a:r>
              <a:r>
                <a:rPr lang="fr-FR" altLang="ja-JP" sz="1400">
                  <a:ea typeface="ＭＳ Ｐゴシック"/>
                  <a:cs typeface="ＭＳ Ｐゴシック"/>
                </a:rPr>
                <a:t>Pb</a:t>
              </a:r>
            </a:p>
            <a:p>
              <a:pPr algn="ctr">
                <a:lnSpc>
                  <a:spcPct val="8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22.3 y</a:t>
              </a:r>
            </a:p>
          </p:txBody>
        </p:sp>
        <p:sp>
          <p:nvSpPr>
            <p:cNvPr id="55315" name="Line 19"/>
            <p:cNvSpPr>
              <a:spLocks noChangeShapeType="1"/>
            </p:cNvSpPr>
            <p:nvPr/>
          </p:nvSpPr>
          <p:spPr bwMode="auto">
            <a:xfrm flipV="1">
              <a:off x="1420" y="2365"/>
              <a:ext cx="126" cy="1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16" name="Text Box 20"/>
            <p:cNvSpPr txBox="1">
              <a:spLocks noChangeArrowheads="1"/>
            </p:cNvSpPr>
            <p:nvPr/>
          </p:nvSpPr>
          <p:spPr bwMode="auto">
            <a:xfrm>
              <a:off x="890" y="2303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000">
                  <a:ea typeface="ＭＳ Ｐゴシック"/>
                  <a:cs typeface="ＭＳ Ｐゴシック"/>
                </a:rPr>
                <a:t>0.021%</a:t>
              </a:r>
            </a:p>
          </p:txBody>
        </p:sp>
        <p:sp>
          <p:nvSpPr>
            <p:cNvPr id="55317" name="Line 21"/>
            <p:cNvSpPr>
              <a:spLocks noChangeShapeType="1"/>
            </p:cNvSpPr>
            <p:nvPr/>
          </p:nvSpPr>
          <p:spPr bwMode="auto">
            <a:xfrm flipV="1">
              <a:off x="1916" y="2058"/>
              <a:ext cx="170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100388" y="1908175"/>
            <a:ext cx="2266950" cy="1539875"/>
            <a:chOff x="3351" y="1719"/>
            <a:chExt cx="1428" cy="970"/>
          </a:xfrm>
        </p:grpSpPr>
        <p:sp>
          <p:nvSpPr>
            <p:cNvPr id="55319" name="Text Box 23"/>
            <p:cNvSpPr txBox="1">
              <a:spLocks noChangeArrowheads="1"/>
            </p:cNvSpPr>
            <p:nvPr/>
          </p:nvSpPr>
          <p:spPr bwMode="auto">
            <a:xfrm>
              <a:off x="4091" y="1791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>
                  <a:solidFill>
                    <a:schemeClr val="accent2"/>
                  </a:solidFill>
                  <a:latin typeface="Symbol" pitchFamily="18" charset="2"/>
                  <a:ea typeface="ＭＳ Ｐゴシック"/>
                  <a:cs typeface="ＭＳ Ｐゴシック"/>
                </a:rPr>
                <a:t>b</a:t>
              </a:r>
            </a:p>
          </p:txBody>
        </p:sp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4494" y="1975"/>
              <a:ext cx="1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>
                  <a:solidFill>
                    <a:srgbClr val="FF0000"/>
                  </a:solidFill>
                  <a:latin typeface="Symbol" pitchFamily="18" charset="2"/>
                  <a:ea typeface="ＭＳ Ｐゴシック"/>
                  <a:cs typeface="ＭＳ Ｐゴシック"/>
                </a:rPr>
                <a:t>a</a:t>
              </a:r>
            </a:p>
          </p:txBody>
        </p:sp>
        <p:sp>
          <p:nvSpPr>
            <p:cNvPr id="55321" name="Text Box 25"/>
            <p:cNvSpPr txBox="1">
              <a:spLocks noChangeArrowheads="1"/>
            </p:cNvSpPr>
            <p:nvPr/>
          </p:nvSpPr>
          <p:spPr bwMode="auto">
            <a:xfrm>
              <a:off x="4287" y="1784"/>
              <a:ext cx="4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(</a:t>
              </a:r>
              <a:r>
                <a:rPr lang="fr-FR" altLang="ja-JP" sz="1400" b="1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300 ns</a:t>
              </a:r>
              <a:r>
                <a:rPr lang="fr-FR" altLang="ja-JP" sz="1400">
                  <a:solidFill>
                    <a:srgbClr val="FF0000"/>
                  </a:solidFill>
                  <a:ea typeface="ＭＳ Ｐゴシック"/>
                  <a:cs typeface="ＭＳ Ｐゴシック"/>
                </a:rPr>
                <a:t>)</a:t>
              </a:r>
            </a:p>
          </p:txBody>
        </p:sp>
        <p:sp>
          <p:nvSpPr>
            <p:cNvPr id="55322" name="Line 26"/>
            <p:cNvSpPr>
              <a:spLocks noChangeShapeType="1"/>
            </p:cNvSpPr>
            <p:nvPr/>
          </p:nvSpPr>
          <p:spPr bwMode="auto">
            <a:xfrm flipV="1">
              <a:off x="4147" y="1885"/>
              <a:ext cx="161" cy="187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23" name="Line 27"/>
            <p:cNvSpPr>
              <a:spLocks noChangeShapeType="1"/>
            </p:cNvSpPr>
            <p:nvPr/>
          </p:nvSpPr>
          <p:spPr bwMode="auto">
            <a:xfrm>
              <a:off x="4491" y="1940"/>
              <a:ext cx="0" cy="21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24" name="Text Box 28"/>
            <p:cNvSpPr txBox="1">
              <a:spLocks noChangeArrowheads="1"/>
            </p:cNvSpPr>
            <p:nvPr/>
          </p:nvSpPr>
          <p:spPr bwMode="auto">
            <a:xfrm>
              <a:off x="3351" y="1734"/>
              <a:ext cx="3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 baseline="30000">
                  <a:solidFill>
                    <a:srgbClr val="990099"/>
                  </a:solidFill>
                  <a:ea typeface="ＭＳ Ｐゴシック"/>
                  <a:cs typeface="ＭＳ Ｐゴシック"/>
                </a:rPr>
                <a:t>232</a:t>
              </a:r>
              <a:r>
                <a:rPr lang="fr-FR" altLang="ja-JP" sz="1400" b="1">
                  <a:solidFill>
                    <a:srgbClr val="990099"/>
                  </a:solidFill>
                  <a:ea typeface="ＭＳ Ｐゴシック"/>
                  <a:cs typeface="ＭＳ Ｐゴシック"/>
                </a:rPr>
                <a:t>Th</a:t>
              </a:r>
            </a:p>
          </p:txBody>
        </p:sp>
        <p:sp>
          <p:nvSpPr>
            <p:cNvPr id="55325" name="Line 29"/>
            <p:cNvSpPr>
              <a:spLocks noChangeShapeType="1"/>
            </p:cNvSpPr>
            <p:nvPr/>
          </p:nvSpPr>
          <p:spPr bwMode="auto">
            <a:xfrm>
              <a:off x="3725" y="1873"/>
              <a:ext cx="151" cy="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26" name="Text Box 30"/>
            <p:cNvSpPr txBox="1">
              <a:spLocks noChangeArrowheads="1"/>
            </p:cNvSpPr>
            <p:nvPr/>
          </p:nvSpPr>
          <p:spPr bwMode="auto">
            <a:xfrm>
              <a:off x="3745" y="1994"/>
              <a:ext cx="55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400" b="1" baseline="30000">
                  <a:ea typeface="ＭＳ Ｐゴシック"/>
                  <a:cs typeface="ＭＳ Ｐゴシック"/>
                </a:rPr>
                <a:t>212</a:t>
              </a:r>
              <a:r>
                <a:rPr lang="fr-FR" altLang="ja-JP" sz="1400" b="1">
                  <a:ea typeface="ＭＳ Ｐゴシック"/>
                  <a:cs typeface="ＭＳ Ｐゴシック"/>
                </a:rPr>
                <a:t>Bi</a:t>
              </a:r>
            </a:p>
            <a:p>
              <a:pPr algn="ctr">
                <a:lnSpc>
                  <a:spcPct val="8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(60.5 mn)</a:t>
              </a:r>
            </a:p>
          </p:txBody>
        </p:sp>
        <p:sp>
          <p:nvSpPr>
            <p:cNvPr id="55327" name="Line 31"/>
            <p:cNvSpPr>
              <a:spLocks noChangeShapeType="1"/>
            </p:cNvSpPr>
            <p:nvPr/>
          </p:nvSpPr>
          <p:spPr bwMode="auto">
            <a:xfrm>
              <a:off x="4003" y="2238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28" name="Text Box 32"/>
            <p:cNvSpPr txBox="1">
              <a:spLocks noChangeArrowheads="1"/>
            </p:cNvSpPr>
            <p:nvPr/>
          </p:nvSpPr>
          <p:spPr bwMode="auto">
            <a:xfrm>
              <a:off x="3748" y="2401"/>
              <a:ext cx="501" cy="288"/>
            </a:xfrm>
            <a:prstGeom prst="rect">
              <a:avLst/>
            </a:prstGeom>
            <a:solidFill>
              <a:srgbClr val="99CCFF">
                <a:alpha val="39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600" b="1" baseline="30000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208</a:t>
              </a:r>
              <a:r>
                <a:rPr lang="fr-FR" altLang="ja-JP" sz="1600" b="1">
                  <a:solidFill>
                    <a:schemeClr val="accent2"/>
                  </a:solidFill>
                  <a:ea typeface="ＭＳ Ｐゴシック"/>
                  <a:cs typeface="ＭＳ Ｐゴシック"/>
                </a:rPr>
                <a:t>Tl</a:t>
              </a:r>
            </a:p>
            <a:p>
              <a:pPr algn="ctr">
                <a:lnSpc>
                  <a:spcPct val="8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(3.1 mn)</a:t>
              </a:r>
            </a:p>
          </p:txBody>
        </p:sp>
        <p:sp>
          <p:nvSpPr>
            <p:cNvPr id="55329" name="Text Box 33"/>
            <p:cNvSpPr txBox="1">
              <a:spLocks noChangeArrowheads="1"/>
            </p:cNvSpPr>
            <p:nvPr/>
          </p:nvSpPr>
          <p:spPr bwMode="auto">
            <a:xfrm>
              <a:off x="4329" y="1719"/>
              <a:ext cx="376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400" b="1" baseline="30000">
                  <a:ea typeface="ＭＳ Ｐゴシック"/>
                  <a:cs typeface="ＭＳ Ｐゴシック"/>
                </a:rPr>
                <a:t>212</a:t>
              </a:r>
              <a:r>
                <a:rPr lang="fr-FR" altLang="ja-JP" sz="1400" b="1">
                  <a:ea typeface="ＭＳ Ｐゴシック"/>
                  <a:cs typeface="ＭＳ Ｐゴシック"/>
                </a:rPr>
                <a:t>Po </a:t>
              </a:r>
              <a:endParaRPr lang="ja-JP" altLang="fr-FR" sz="1400">
                <a:solidFill>
                  <a:srgbClr val="FF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55330" name="Text Box 34"/>
            <p:cNvSpPr txBox="1">
              <a:spLocks noChangeArrowheads="1"/>
            </p:cNvSpPr>
            <p:nvPr/>
          </p:nvSpPr>
          <p:spPr bwMode="auto">
            <a:xfrm>
              <a:off x="4285" y="2195"/>
              <a:ext cx="45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altLang="ja-JP" sz="1400" baseline="30000">
                  <a:ea typeface="ＭＳ Ｐゴシック"/>
                  <a:cs typeface="ＭＳ Ｐゴシック"/>
                </a:rPr>
                <a:t>208</a:t>
              </a:r>
              <a:r>
                <a:rPr lang="fr-FR" altLang="ja-JP" sz="1400">
                  <a:ea typeface="ＭＳ Ｐゴシック"/>
                  <a:cs typeface="ＭＳ Ｐゴシック"/>
                </a:rPr>
                <a:t>Pb</a:t>
              </a:r>
            </a:p>
            <a:p>
              <a:pPr algn="ctr">
                <a:lnSpc>
                  <a:spcPct val="80000"/>
                </a:lnSpc>
              </a:pPr>
              <a:r>
                <a:rPr lang="fr-FR" altLang="ja-JP" sz="1400">
                  <a:ea typeface="ＭＳ Ｐゴシック"/>
                  <a:cs typeface="ＭＳ Ｐゴシック"/>
                </a:rPr>
                <a:t>(stable)</a:t>
              </a:r>
            </a:p>
          </p:txBody>
        </p:sp>
        <p:sp>
          <p:nvSpPr>
            <p:cNvPr id="55331" name="Line 35"/>
            <p:cNvSpPr>
              <a:spLocks noChangeShapeType="1"/>
            </p:cNvSpPr>
            <p:nvPr/>
          </p:nvSpPr>
          <p:spPr bwMode="auto">
            <a:xfrm flipV="1">
              <a:off x="4177" y="2349"/>
              <a:ext cx="124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5332" name="Text Box 36"/>
            <p:cNvSpPr txBox="1">
              <a:spLocks noChangeArrowheads="1"/>
            </p:cNvSpPr>
            <p:nvPr/>
          </p:nvSpPr>
          <p:spPr bwMode="auto">
            <a:xfrm>
              <a:off x="3680" y="2215"/>
              <a:ext cx="3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altLang="ja-JP" sz="1400" b="1">
                  <a:ea typeface="ＭＳ Ｐゴシック"/>
                  <a:cs typeface="ＭＳ Ｐゴシック"/>
                </a:rPr>
                <a:t>36%</a:t>
              </a:r>
            </a:p>
          </p:txBody>
        </p:sp>
      </p:grpSp>
      <p:pic>
        <p:nvPicPr>
          <p:cNvPr id="55333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163" y="2508250"/>
            <a:ext cx="264636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2279650" y="0"/>
            <a:ext cx="452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000" b="1">
                <a:solidFill>
                  <a:schemeClr val="bg1"/>
                </a:solidFill>
              </a:rPr>
              <a:t>SuperNEMO : BiPo</a:t>
            </a: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211138" y="4119563"/>
            <a:ext cx="2547937" cy="1958975"/>
            <a:chOff x="393" y="2383"/>
            <a:chExt cx="1605" cy="1234"/>
          </a:xfrm>
        </p:grpSpPr>
        <p:sp>
          <p:nvSpPr>
            <p:cNvPr id="55337" name="Text Box 41"/>
            <p:cNvSpPr txBox="1">
              <a:spLocks noChangeArrowheads="1"/>
            </p:cNvSpPr>
            <p:nvPr/>
          </p:nvSpPr>
          <p:spPr bwMode="auto">
            <a:xfrm>
              <a:off x="393" y="2383"/>
              <a:ext cx="160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30000"/>
                </a:spcBef>
              </a:pPr>
              <a:r>
                <a:rPr lang="fr-FR" altLang="ja-JP" sz="1800" b="1">
                  <a:solidFill>
                    <a:srgbClr val="333399"/>
                  </a:solidFill>
                  <a:latin typeface="Arial" pitchFamily="34" charset="0"/>
                  <a:ea typeface="ＭＳ Ｐゴシック"/>
                  <a:cs typeface="ＭＳ Ｐゴシック"/>
                </a:rPr>
                <a:t>Prototype BiPo 1</a:t>
              </a:r>
              <a:endParaRPr lang="fr-FR" altLang="ja-JP" sz="1800">
                <a:solidFill>
                  <a:srgbClr val="333399"/>
                </a:solidFill>
                <a:ea typeface="ＭＳ Ｐゴシック"/>
                <a:cs typeface="ＭＳ Ｐゴシック"/>
              </a:endParaRPr>
            </a:p>
          </p:txBody>
        </p: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587" y="2792"/>
              <a:ext cx="795" cy="825"/>
              <a:chOff x="385" y="845"/>
              <a:chExt cx="999" cy="1134"/>
            </a:xfrm>
          </p:grpSpPr>
          <p:grpSp>
            <p:nvGrpSpPr>
              <p:cNvPr id="6" name="Group 43"/>
              <p:cNvGrpSpPr>
                <a:grpSpLocks noChangeAspect="1"/>
              </p:cNvGrpSpPr>
              <p:nvPr/>
            </p:nvGrpSpPr>
            <p:grpSpPr bwMode="auto">
              <a:xfrm>
                <a:off x="385" y="845"/>
                <a:ext cx="500" cy="1134"/>
                <a:chOff x="2027" y="7720"/>
                <a:chExt cx="1306" cy="2964"/>
              </a:xfrm>
            </p:grpSpPr>
            <p:sp>
              <p:nvSpPr>
                <p:cNvPr id="55340" name="AutoShap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027" y="7720"/>
                  <a:ext cx="1306" cy="29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1" name="Rectangle 45"/>
                <p:cNvSpPr>
                  <a:spLocks noChangeArrowheads="1"/>
                </p:cNvSpPr>
                <p:nvPr/>
              </p:nvSpPr>
              <p:spPr bwMode="auto">
                <a:xfrm flipV="1">
                  <a:off x="2027" y="8966"/>
                  <a:ext cx="1300" cy="1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2" name="AutoShape 46"/>
                <p:cNvSpPr>
                  <a:spLocks noChangeArrowheads="1"/>
                </p:cNvSpPr>
                <p:nvPr/>
              </p:nvSpPr>
              <p:spPr bwMode="auto">
                <a:xfrm flipV="1">
                  <a:off x="2027" y="8434"/>
                  <a:ext cx="1300" cy="534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fr-FR"/>
                </a:p>
              </p:txBody>
            </p:sp>
            <p:sp>
              <p:nvSpPr>
                <p:cNvPr id="55343" name="Freeform 47"/>
                <p:cNvSpPr>
                  <a:spLocks/>
                </p:cNvSpPr>
                <p:nvPr/>
              </p:nvSpPr>
              <p:spPr bwMode="auto">
                <a:xfrm flipV="1">
                  <a:off x="2297" y="7720"/>
                  <a:ext cx="716" cy="1084"/>
                </a:xfrm>
                <a:custGeom>
                  <a:avLst/>
                  <a:gdLst/>
                  <a:ahLst/>
                  <a:cxnLst>
                    <a:cxn ang="0">
                      <a:pos x="0" y="165"/>
                    </a:cxn>
                    <a:cxn ang="0">
                      <a:pos x="0" y="289"/>
                    </a:cxn>
                    <a:cxn ang="0">
                      <a:pos x="7" y="312"/>
                    </a:cxn>
                    <a:cxn ang="0">
                      <a:pos x="24" y="324"/>
                    </a:cxn>
                    <a:cxn ang="0">
                      <a:pos x="129" y="375"/>
                    </a:cxn>
                    <a:cxn ang="0">
                      <a:pos x="147" y="393"/>
                    </a:cxn>
                    <a:cxn ang="0">
                      <a:pos x="151" y="414"/>
                    </a:cxn>
                    <a:cxn ang="0">
                      <a:pos x="151" y="673"/>
                    </a:cxn>
                    <a:cxn ang="0">
                      <a:pos x="159" y="690"/>
                    </a:cxn>
                    <a:cxn ang="0">
                      <a:pos x="178" y="696"/>
                    </a:cxn>
                    <a:cxn ang="0">
                      <a:pos x="562" y="696"/>
                    </a:cxn>
                    <a:cxn ang="0">
                      <a:pos x="586" y="688"/>
                    </a:cxn>
                    <a:cxn ang="0">
                      <a:pos x="592" y="669"/>
                    </a:cxn>
                    <a:cxn ang="0">
                      <a:pos x="592" y="409"/>
                    </a:cxn>
                    <a:cxn ang="0">
                      <a:pos x="598" y="384"/>
                    </a:cxn>
                    <a:cxn ang="0">
                      <a:pos x="621" y="369"/>
                    </a:cxn>
                    <a:cxn ang="0">
                      <a:pos x="720" y="330"/>
                    </a:cxn>
                    <a:cxn ang="0">
                      <a:pos x="745" y="315"/>
                    </a:cxn>
                    <a:cxn ang="0">
                      <a:pos x="753" y="282"/>
                    </a:cxn>
                    <a:cxn ang="0">
                      <a:pos x="753" y="163"/>
                    </a:cxn>
                    <a:cxn ang="0">
                      <a:pos x="744" y="117"/>
                    </a:cxn>
                    <a:cxn ang="0">
                      <a:pos x="721" y="85"/>
                    </a:cxn>
                    <a:cxn ang="0">
                      <a:pos x="684" y="60"/>
                    </a:cxn>
                    <a:cxn ang="0">
                      <a:pos x="636" y="37"/>
                    </a:cxn>
                    <a:cxn ang="0">
                      <a:pos x="571" y="18"/>
                    </a:cxn>
                    <a:cxn ang="0">
                      <a:pos x="510" y="7"/>
                    </a:cxn>
                    <a:cxn ang="0">
                      <a:pos x="442" y="1"/>
                    </a:cxn>
                    <a:cxn ang="0">
                      <a:pos x="372" y="0"/>
                    </a:cxn>
                    <a:cxn ang="0">
                      <a:pos x="303" y="1"/>
                    </a:cxn>
                    <a:cxn ang="0">
                      <a:pos x="232" y="9"/>
                    </a:cxn>
                    <a:cxn ang="0">
                      <a:pos x="165" y="22"/>
                    </a:cxn>
                    <a:cxn ang="0">
                      <a:pos x="109" y="42"/>
                    </a:cxn>
                    <a:cxn ang="0">
                      <a:pos x="63" y="66"/>
                    </a:cxn>
                    <a:cxn ang="0">
                      <a:pos x="30" y="93"/>
                    </a:cxn>
                    <a:cxn ang="0">
                      <a:pos x="10" y="120"/>
                    </a:cxn>
                    <a:cxn ang="0">
                      <a:pos x="0" y="165"/>
                    </a:cxn>
                  </a:cxnLst>
                  <a:rect l="0" t="0" r="r" b="b"/>
                  <a:pathLst>
                    <a:path w="753" h="696">
                      <a:moveTo>
                        <a:pt x="0" y="165"/>
                      </a:moveTo>
                      <a:lnTo>
                        <a:pt x="0" y="289"/>
                      </a:lnTo>
                      <a:lnTo>
                        <a:pt x="7" y="312"/>
                      </a:lnTo>
                      <a:lnTo>
                        <a:pt x="24" y="324"/>
                      </a:lnTo>
                      <a:lnTo>
                        <a:pt x="129" y="375"/>
                      </a:lnTo>
                      <a:lnTo>
                        <a:pt x="147" y="393"/>
                      </a:lnTo>
                      <a:lnTo>
                        <a:pt x="151" y="414"/>
                      </a:lnTo>
                      <a:lnTo>
                        <a:pt x="151" y="673"/>
                      </a:lnTo>
                      <a:lnTo>
                        <a:pt x="159" y="690"/>
                      </a:lnTo>
                      <a:lnTo>
                        <a:pt x="178" y="696"/>
                      </a:lnTo>
                      <a:lnTo>
                        <a:pt x="562" y="696"/>
                      </a:lnTo>
                      <a:lnTo>
                        <a:pt x="586" y="688"/>
                      </a:lnTo>
                      <a:lnTo>
                        <a:pt x="592" y="669"/>
                      </a:lnTo>
                      <a:lnTo>
                        <a:pt x="592" y="409"/>
                      </a:lnTo>
                      <a:lnTo>
                        <a:pt x="598" y="384"/>
                      </a:lnTo>
                      <a:lnTo>
                        <a:pt x="621" y="369"/>
                      </a:lnTo>
                      <a:lnTo>
                        <a:pt x="720" y="330"/>
                      </a:lnTo>
                      <a:lnTo>
                        <a:pt x="745" y="315"/>
                      </a:lnTo>
                      <a:lnTo>
                        <a:pt x="753" y="282"/>
                      </a:lnTo>
                      <a:lnTo>
                        <a:pt x="753" y="163"/>
                      </a:lnTo>
                      <a:lnTo>
                        <a:pt x="744" y="117"/>
                      </a:lnTo>
                      <a:lnTo>
                        <a:pt x="721" y="85"/>
                      </a:lnTo>
                      <a:lnTo>
                        <a:pt x="684" y="60"/>
                      </a:lnTo>
                      <a:lnTo>
                        <a:pt x="636" y="37"/>
                      </a:lnTo>
                      <a:lnTo>
                        <a:pt x="571" y="18"/>
                      </a:lnTo>
                      <a:lnTo>
                        <a:pt x="510" y="7"/>
                      </a:lnTo>
                      <a:lnTo>
                        <a:pt x="442" y="1"/>
                      </a:lnTo>
                      <a:lnTo>
                        <a:pt x="372" y="0"/>
                      </a:lnTo>
                      <a:lnTo>
                        <a:pt x="303" y="1"/>
                      </a:lnTo>
                      <a:lnTo>
                        <a:pt x="232" y="9"/>
                      </a:lnTo>
                      <a:lnTo>
                        <a:pt x="165" y="22"/>
                      </a:lnTo>
                      <a:lnTo>
                        <a:pt x="109" y="42"/>
                      </a:lnTo>
                      <a:lnTo>
                        <a:pt x="63" y="66"/>
                      </a:lnTo>
                      <a:lnTo>
                        <a:pt x="30" y="93"/>
                      </a:lnTo>
                      <a:lnTo>
                        <a:pt x="10" y="120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99">
                        <a:gamma/>
                        <a:shade val="46275"/>
                        <a:invGamma/>
                      </a:srgbClr>
                    </a:gs>
                    <a:gs pos="50000">
                      <a:srgbClr val="FFCC99"/>
                    </a:gs>
                    <a:gs pos="100000">
                      <a:srgbClr val="FFCC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4" name="Line 48"/>
                <p:cNvSpPr>
                  <a:spLocks noChangeShapeType="1"/>
                </p:cNvSpPr>
                <p:nvPr/>
              </p:nvSpPr>
              <p:spPr bwMode="auto">
                <a:xfrm>
                  <a:off x="2027" y="9142"/>
                  <a:ext cx="1300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5" name="Rectangle 49"/>
                <p:cNvSpPr>
                  <a:spLocks noChangeArrowheads="1"/>
                </p:cNvSpPr>
                <p:nvPr/>
              </p:nvSpPr>
              <p:spPr bwMode="auto">
                <a:xfrm>
                  <a:off x="2033" y="9274"/>
                  <a:ext cx="1300" cy="1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033" y="9436"/>
                  <a:ext cx="1300" cy="534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fr-FR"/>
                </a:p>
              </p:txBody>
            </p:sp>
            <p:sp>
              <p:nvSpPr>
                <p:cNvPr id="55347" name="Freeform 51"/>
                <p:cNvSpPr>
                  <a:spLocks/>
                </p:cNvSpPr>
                <p:nvPr/>
              </p:nvSpPr>
              <p:spPr bwMode="auto">
                <a:xfrm>
                  <a:off x="2303" y="9600"/>
                  <a:ext cx="716" cy="1084"/>
                </a:xfrm>
                <a:custGeom>
                  <a:avLst/>
                  <a:gdLst/>
                  <a:ahLst/>
                  <a:cxnLst>
                    <a:cxn ang="0">
                      <a:pos x="0" y="165"/>
                    </a:cxn>
                    <a:cxn ang="0">
                      <a:pos x="0" y="289"/>
                    </a:cxn>
                    <a:cxn ang="0">
                      <a:pos x="7" y="312"/>
                    </a:cxn>
                    <a:cxn ang="0">
                      <a:pos x="24" y="324"/>
                    </a:cxn>
                    <a:cxn ang="0">
                      <a:pos x="129" y="375"/>
                    </a:cxn>
                    <a:cxn ang="0">
                      <a:pos x="147" y="393"/>
                    </a:cxn>
                    <a:cxn ang="0">
                      <a:pos x="151" y="414"/>
                    </a:cxn>
                    <a:cxn ang="0">
                      <a:pos x="151" y="673"/>
                    </a:cxn>
                    <a:cxn ang="0">
                      <a:pos x="159" y="690"/>
                    </a:cxn>
                    <a:cxn ang="0">
                      <a:pos x="178" y="696"/>
                    </a:cxn>
                    <a:cxn ang="0">
                      <a:pos x="562" y="696"/>
                    </a:cxn>
                    <a:cxn ang="0">
                      <a:pos x="586" y="688"/>
                    </a:cxn>
                    <a:cxn ang="0">
                      <a:pos x="592" y="669"/>
                    </a:cxn>
                    <a:cxn ang="0">
                      <a:pos x="592" y="409"/>
                    </a:cxn>
                    <a:cxn ang="0">
                      <a:pos x="598" y="384"/>
                    </a:cxn>
                    <a:cxn ang="0">
                      <a:pos x="621" y="369"/>
                    </a:cxn>
                    <a:cxn ang="0">
                      <a:pos x="720" y="330"/>
                    </a:cxn>
                    <a:cxn ang="0">
                      <a:pos x="745" y="315"/>
                    </a:cxn>
                    <a:cxn ang="0">
                      <a:pos x="753" y="282"/>
                    </a:cxn>
                    <a:cxn ang="0">
                      <a:pos x="753" y="163"/>
                    </a:cxn>
                    <a:cxn ang="0">
                      <a:pos x="744" y="117"/>
                    </a:cxn>
                    <a:cxn ang="0">
                      <a:pos x="721" y="85"/>
                    </a:cxn>
                    <a:cxn ang="0">
                      <a:pos x="684" y="60"/>
                    </a:cxn>
                    <a:cxn ang="0">
                      <a:pos x="636" y="37"/>
                    </a:cxn>
                    <a:cxn ang="0">
                      <a:pos x="571" y="18"/>
                    </a:cxn>
                    <a:cxn ang="0">
                      <a:pos x="510" y="7"/>
                    </a:cxn>
                    <a:cxn ang="0">
                      <a:pos x="442" y="1"/>
                    </a:cxn>
                    <a:cxn ang="0">
                      <a:pos x="372" y="0"/>
                    </a:cxn>
                    <a:cxn ang="0">
                      <a:pos x="303" y="1"/>
                    </a:cxn>
                    <a:cxn ang="0">
                      <a:pos x="232" y="9"/>
                    </a:cxn>
                    <a:cxn ang="0">
                      <a:pos x="165" y="22"/>
                    </a:cxn>
                    <a:cxn ang="0">
                      <a:pos x="109" y="42"/>
                    </a:cxn>
                    <a:cxn ang="0">
                      <a:pos x="63" y="66"/>
                    </a:cxn>
                    <a:cxn ang="0">
                      <a:pos x="30" y="93"/>
                    </a:cxn>
                    <a:cxn ang="0">
                      <a:pos x="10" y="120"/>
                    </a:cxn>
                    <a:cxn ang="0">
                      <a:pos x="0" y="165"/>
                    </a:cxn>
                  </a:cxnLst>
                  <a:rect l="0" t="0" r="r" b="b"/>
                  <a:pathLst>
                    <a:path w="753" h="696">
                      <a:moveTo>
                        <a:pt x="0" y="165"/>
                      </a:moveTo>
                      <a:lnTo>
                        <a:pt x="0" y="289"/>
                      </a:lnTo>
                      <a:lnTo>
                        <a:pt x="7" y="312"/>
                      </a:lnTo>
                      <a:lnTo>
                        <a:pt x="24" y="324"/>
                      </a:lnTo>
                      <a:lnTo>
                        <a:pt x="129" y="375"/>
                      </a:lnTo>
                      <a:lnTo>
                        <a:pt x="147" y="393"/>
                      </a:lnTo>
                      <a:lnTo>
                        <a:pt x="151" y="414"/>
                      </a:lnTo>
                      <a:lnTo>
                        <a:pt x="151" y="673"/>
                      </a:lnTo>
                      <a:lnTo>
                        <a:pt x="159" y="690"/>
                      </a:lnTo>
                      <a:lnTo>
                        <a:pt x="178" y="696"/>
                      </a:lnTo>
                      <a:lnTo>
                        <a:pt x="562" y="696"/>
                      </a:lnTo>
                      <a:lnTo>
                        <a:pt x="586" y="688"/>
                      </a:lnTo>
                      <a:lnTo>
                        <a:pt x="592" y="669"/>
                      </a:lnTo>
                      <a:lnTo>
                        <a:pt x="592" y="409"/>
                      </a:lnTo>
                      <a:lnTo>
                        <a:pt x="598" y="384"/>
                      </a:lnTo>
                      <a:lnTo>
                        <a:pt x="621" y="369"/>
                      </a:lnTo>
                      <a:lnTo>
                        <a:pt x="720" y="330"/>
                      </a:lnTo>
                      <a:lnTo>
                        <a:pt x="745" y="315"/>
                      </a:lnTo>
                      <a:lnTo>
                        <a:pt x="753" y="282"/>
                      </a:lnTo>
                      <a:lnTo>
                        <a:pt x="753" y="163"/>
                      </a:lnTo>
                      <a:lnTo>
                        <a:pt x="744" y="117"/>
                      </a:lnTo>
                      <a:lnTo>
                        <a:pt x="721" y="85"/>
                      </a:lnTo>
                      <a:lnTo>
                        <a:pt x="684" y="60"/>
                      </a:lnTo>
                      <a:lnTo>
                        <a:pt x="636" y="37"/>
                      </a:lnTo>
                      <a:lnTo>
                        <a:pt x="571" y="18"/>
                      </a:lnTo>
                      <a:lnTo>
                        <a:pt x="510" y="7"/>
                      </a:lnTo>
                      <a:lnTo>
                        <a:pt x="442" y="1"/>
                      </a:lnTo>
                      <a:lnTo>
                        <a:pt x="372" y="0"/>
                      </a:lnTo>
                      <a:lnTo>
                        <a:pt x="303" y="1"/>
                      </a:lnTo>
                      <a:lnTo>
                        <a:pt x="232" y="9"/>
                      </a:lnTo>
                      <a:lnTo>
                        <a:pt x="165" y="22"/>
                      </a:lnTo>
                      <a:lnTo>
                        <a:pt x="109" y="42"/>
                      </a:lnTo>
                      <a:lnTo>
                        <a:pt x="63" y="66"/>
                      </a:lnTo>
                      <a:lnTo>
                        <a:pt x="30" y="93"/>
                      </a:lnTo>
                      <a:lnTo>
                        <a:pt x="10" y="120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99">
                        <a:gamma/>
                        <a:shade val="46275"/>
                        <a:invGamma/>
                      </a:srgbClr>
                    </a:gs>
                    <a:gs pos="50000">
                      <a:srgbClr val="FFCC99"/>
                    </a:gs>
                    <a:gs pos="100000">
                      <a:srgbClr val="FFCC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033" y="9262"/>
                  <a:ext cx="1300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49" name="Line 53"/>
                <p:cNvSpPr>
                  <a:spLocks noChangeShapeType="1"/>
                </p:cNvSpPr>
                <p:nvPr/>
              </p:nvSpPr>
              <p:spPr bwMode="auto">
                <a:xfrm>
                  <a:off x="2031" y="9198"/>
                  <a:ext cx="1226" cy="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54"/>
              <p:cNvGrpSpPr>
                <a:grpSpLocks noChangeAspect="1"/>
              </p:cNvGrpSpPr>
              <p:nvPr/>
            </p:nvGrpSpPr>
            <p:grpSpPr bwMode="auto">
              <a:xfrm>
                <a:off x="884" y="845"/>
                <a:ext cx="500" cy="1134"/>
                <a:chOff x="2027" y="7720"/>
                <a:chExt cx="1306" cy="2964"/>
              </a:xfrm>
            </p:grpSpPr>
            <p:sp>
              <p:nvSpPr>
                <p:cNvPr id="55351" name="AutoShap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027" y="7720"/>
                  <a:ext cx="1306" cy="29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2" name="Rectangle 56"/>
                <p:cNvSpPr>
                  <a:spLocks noChangeArrowheads="1"/>
                </p:cNvSpPr>
                <p:nvPr/>
              </p:nvSpPr>
              <p:spPr bwMode="auto">
                <a:xfrm flipV="1">
                  <a:off x="2027" y="8966"/>
                  <a:ext cx="1300" cy="1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3" name="AutoShape 57"/>
                <p:cNvSpPr>
                  <a:spLocks noChangeArrowheads="1"/>
                </p:cNvSpPr>
                <p:nvPr/>
              </p:nvSpPr>
              <p:spPr bwMode="auto">
                <a:xfrm flipV="1">
                  <a:off x="2027" y="8434"/>
                  <a:ext cx="1300" cy="534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fr-FR"/>
                </a:p>
              </p:txBody>
            </p:sp>
            <p:sp>
              <p:nvSpPr>
                <p:cNvPr id="55354" name="Freeform 58"/>
                <p:cNvSpPr>
                  <a:spLocks/>
                </p:cNvSpPr>
                <p:nvPr/>
              </p:nvSpPr>
              <p:spPr bwMode="auto">
                <a:xfrm flipV="1">
                  <a:off x="2297" y="7720"/>
                  <a:ext cx="716" cy="1084"/>
                </a:xfrm>
                <a:custGeom>
                  <a:avLst/>
                  <a:gdLst/>
                  <a:ahLst/>
                  <a:cxnLst>
                    <a:cxn ang="0">
                      <a:pos x="0" y="165"/>
                    </a:cxn>
                    <a:cxn ang="0">
                      <a:pos x="0" y="289"/>
                    </a:cxn>
                    <a:cxn ang="0">
                      <a:pos x="7" y="312"/>
                    </a:cxn>
                    <a:cxn ang="0">
                      <a:pos x="24" y="324"/>
                    </a:cxn>
                    <a:cxn ang="0">
                      <a:pos x="129" y="375"/>
                    </a:cxn>
                    <a:cxn ang="0">
                      <a:pos x="147" y="393"/>
                    </a:cxn>
                    <a:cxn ang="0">
                      <a:pos x="151" y="414"/>
                    </a:cxn>
                    <a:cxn ang="0">
                      <a:pos x="151" y="673"/>
                    </a:cxn>
                    <a:cxn ang="0">
                      <a:pos x="159" y="690"/>
                    </a:cxn>
                    <a:cxn ang="0">
                      <a:pos x="178" y="696"/>
                    </a:cxn>
                    <a:cxn ang="0">
                      <a:pos x="562" y="696"/>
                    </a:cxn>
                    <a:cxn ang="0">
                      <a:pos x="586" y="688"/>
                    </a:cxn>
                    <a:cxn ang="0">
                      <a:pos x="592" y="669"/>
                    </a:cxn>
                    <a:cxn ang="0">
                      <a:pos x="592" y="409"/>
                    </a:cxn>
                    <a:cxn ang="0">
                      <a:pos x="598" y="384"/>
                    </a:cxn>
                    <a:cxn ang="0">
                      <a:pos x="621" y="369"/>
                    </a:cxn>
                    <a:cxn ang="0">
                      <a:pos x="720" y="330"/>
                    </a:cxn>
                    <a:cxn ang="0">
                      <a:pos x="745" y="315"/>
                    </a:cxn>
                    <a:cxn ang="0">
                      <a:pos x="753" y="282"/>
                    </a:cxn>
                    <a:cxn ang="0">
                      <a:pos x="753" y="163"/>
                    </a:cxn>
                    <a:cxn ang="0">
                      <a:pos x="744" y="117"/>
                    </a:cxn>
                    <a:cxn ang="0">
                      <a:pos x="721" y="85"/>
                    </a:cxn>
                    <a:cxn ang="0">
                      <a:pos x="684" y="60"/>
                    </a:cxn>
                    <a:cxn ang="0">
                      <a:pos x="636" y="37"/>
                    </a:cxn>
                    <a:cxn ang="0">
                      <a:pos x="571" y="18"/>
                    </a:cxn>
                    <a:cxn ang="0">
                      <a:pos x="510" y="7"/>
                    </a:cxn>
                    <a:cxn ang="0">
                      <a:pos x="442" y="1"/>
                    </a:cxn>
                    <a:cxn ang="0">
                      <a:pos x="372" y="0"/>
                    </a:cxn>
                    <a:cxn ang="0">
                      <a:pos x="303" y="1"/>
                    </a:cxn>
                    <a:cxn ang="0">
                      <a:pos x="232" y="9"/>
                    </a:cxn>
                    <a:cxn ang="0">
                      <a:pos x="165" y="22"/>
                    </a:cxn>
                    <a:cxn ang="0">
                      <a:pos x="109" y="42"/>
                    </a:cxn>
                    <a:cxn ang="0">
                      <a:pos x="63" y="66"/>
                    </a:cxn>
                    <a:cxn ang="0">
                      <a:pos x="30" y="93"/>
                    </a:cxn>
                    <a:cxn ang="0">
                      <a:pos x="10" y="120"/>
                    </a:cxn>
                    <a:cxn ang="0">
                      <a:pos x="0" y="165"/>
                    </a:cxn>
                  </a:cxnLst>
                  <a:rect l="0" t="0" r="r" b="b"/>
                  <a:pathLst>
                    <a:path w="753" h="696">
                      <a:moveTo>
                        <a:pt x="0" y="165"/>
                      </a:moveTo>
                      <a:lnTo>
                        <a:pt x="0" y="289"/>
                      </a:lnTo>
                      <a:lnTo>
                        <a:pt x="7" y="312"/>
                      </a:lnTo>
                      <a:lnTo>
                        <a:pt x="24" y="324"/>
                      </a:lnTo>
                      <a:lnTo>
                        <a:pt x="129" y="375"/>
                      </a:lnTo>
                      <a:lnTo>
                        <a:pt x="147" y="393"/>
                      </a:lnTo>
                      <a:lnTo>
                        <a:pt x="151" y="414"/>
                      </a:lnTo>
                      <a:lnTo>
                        <a:pt x="151" y="673"/>
                      </a:lnTo>
                      <a:lnTo>
                        <a:pt x="159" y="690"/>
                      </a:lnTo>
                      <a:lnTo>
                        <a:pt x="178" y="696"/>
                      </a:lnTo>
                      <a:lnTo>
                        <a:pt x="562" y="696"/>
                      </a:lnTo>
                      <a:lnTo>
                        <a:pt x="586" y="688"/>
                      </a:lnTo>
                      <a:lnTo>
                        <a:pt x="592" y="669"/>
                      </a:lnTo>
                      <a:lnTo>
                        <a:pt x="592" y="409"/>
                      </a:lnTo>
                      <a:lnTo>
                        <a:pt x="598" y="384"/>
                      </a:lnTo>
                      <a:lnTo>
                        <a:pt x="621" y="369"/>
                      </a:lnTo>
                      <a:lnTo>
                        <a:pt x="720" y="330"/>
                      </a:lnTo>
                      <a:lnTo>
                        <a:pt x="745" y="315"/>
                      </a:lnTo>
                      <a:lnTo>
                        <a:pt x="753" y="282"/>
                      </a:lnTo>
                      <a:lnTo>
                        <a:pt x="753" y="163"/>
                      </a:lnTo>
                      <a:lnTo>
                        <a:pt x="744" y="117"/>
                      </a:lnTo>
                      <a:lnTo>
                        <a:pt x="721" y="85"/>
                      </a:lnTo>
                      <a:lnTo>
                        <a:pt x="684" y="60"/>
                      </a:lnTo>
                      <a:lnTo>
                        <a:pt x="636" y="37"/>
                      </a:lnTo>
                      <a:lnTo>
                        <a:pt x="571" y="18"/>
                      </a:lnTo>
                      <a:lnTo>
                        <a:pt x="510" y="7"/>
                      </a:lnTo>
                      <a:lnTo>
                        <a:pt x="442" y="1"/>
                      </a:lnTo>
                      <a:lnTo>
                        <a:pt x="372" y="0"/>
                      </a:lnTo>
                      <a:lnTo>
                        <a:pt x="303" y="1"/>
                      </a:lnTo>
                      <a:lnTo>
                        <a:pt x="232" y="9"/>
                      </a:lnTo>
                      <a:lnTo>
                        <a:pt x="165" y="22"/>
                      </a:lnTo>
                      <a:lnTo>
                        <a:pt x="109" y="42"/>
                      </a:lnTo>
                      <a:lnTo>
                        <a:pt x="63" y="66"/>
                      </a:lnTo>
                      <a:lnTo>
                        <a:pt x="30" y="93"/>
                      </a:lnTo>
                      <a:lnTo>
                        <a:pt x="10" y="120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99">
                        <a:gamma/>
                        <a:shade val="46275"/>
                        <a:invGamma/>
                      </a:srgbClr>
                    </a:gs>
                    <a:gs pos="50000">
                      <a:srgbClr val="FFCC99"/>
                    </a:gs>
                    <a:gs pos="100000">
                      <a:srgbClr val="FFCC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5" name="Line 59"/>
                <p:cNvSpPr>
                  <a:spLocks noChangeShapeType="1"/>
                </p:cNvSpPr>
                <p:nvPr/>
              </p:nvSpPr>
              <p:spPr bwMode="auto">
                <a:xfrm>
                  <a:off x="2027" y="9142"/>
                  <a:ext cx="1300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6" name="Rectangle 60"/>
                <p:cNvSpPr>
                  <a:spLocks noChangeArrowheads="1"/>
                </p:cNvSpPr>
                <p:nvPr/>
              </p:nvSpPr>
              <p:spPr bwMode="auto">
                <a:xfrm>
                  <a:off x="2033" y="9274"/>
                  <a:ext cx="1300" cy="164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7" name="AutoShape 61"/>
                <p:cNvSpPr>
                  <a:spLocks noChangeArrowheads="1"/>
                </p:cNvSpPr>
                <p:nvPr/>
              </p:nvSpPr>
              <p:spPr bwMode="auto">
                <a:xfrm>
                  <a:off x="2033" y="9436"/>
                  <a:ext cx="1300" cy="534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fr-FR"/>
                </a:p>
              </p:txBody>
            </p:sp>
            <p:sp>
              <p:nvSpPr>
                <p:cNvPr id="55358" name="Freeform 62"/>
                <p:cNvSpPr>
                  <a:spLocks/>
                </p:cNvSpPr>
                <p:nvPr/>
              </p:nvSpPr>
              <p:spPr bwMode="auto">
                <a:xfrm>
                  <a:off x="2303" y="9600"/>
                  <a:ext cx="716" cy="1084"/>
                </a:xfrm>
                <a:custGeom>
                  <a:avLst/>
                  <a:gdLst/>
                  <a:ahLst/>
                  <a:cxnLst>
                    <a:cxn ang="0">
                      <a:pos x="0" y="165"/>
                    </a:cxn>
                    <a:cxn ang="0">
                      <a:pos x="0" y="289"/>
                    </a:cxn>
                    <a:cxn ang="0">
                      <a:pos x="7" y="312"/>
                    </a:cxn>
                    <a:cxn ang="0">
                      <a:pos x="24" y="324"/>
                    </a:cxn>
                    <a:cxn ang="0">
                      <a:pos x="129" y="375"/>
                    </a:cxn>
                    <a:cxn ang="0">
                      <a:pos x="147" y="393"/>
                    </a:cxn>
                    <a:cxn ang="0">
                      <a:pos x="151" y="414"/>
                    </a:cxn>
                    <a:cxn ang="0">
                      <a:pos x="151" y="673"/>
                    </a:cxn>
                    <a:cxn ang="0">
                      <a:pos x="159" y="690"/>
                    </a:cxn>
                    <a:cxn ang="0">
                      <a:pos x="178" y="696"/>
                    </a:cxn>
                    <a:cxn ang="0">
                      <a:pos x="562" y="696"/>
                    </a:cxn>
                    <a:cxn ang="0">
                      <a:pos x="586" y="688"/>
                    </a:cxn>
                    <a:cxn ang="0">
                      <a:pos x="592" y="669"/>
                    </a:cxn>
                    <a:cxn ang="0">
                      <a:pos x="592" y="409"/>
                    </a:cxn>
                    <a:cxn ang="0">
                      <a:pos x="598" y="384"/>
                    </a:cxn>
                    <a:cxn ang="0">
                      <a:pos x="621" y="369"/>
                    </a:cxn>
                    <a:cxn ang="0">
                      <a:pos x="720" y="330"/>
                    </a:cxn>
                    <a:cxn ang="0">
                      <a:pos x="745" y="315"/>
                    </a:cxn>
                    <a:cxn ang="0">
                      <a:pos x="753" y="282"/>
                    </a:cxn>
                    <a:cxn ang="0">
                      <a:pos x="753" y="163"/>
                    </a:cxn>
                    <a:cxn ang="0">
                      <a:pos x="744" y="117"/>
                    </a:cxn>
                    <a:cxn ang="0">
                      <a:pos x="721" y="85"/>
                    </a:cxn>
                    <a:cxn ang="0">
                      <a:pos x="684" y="60"/>
                    </a:cxn>
                    <a:cxn ang="0">
                      <a:pos x="636" y="37"/>
                    </a:cxn>
                    <a:cxn ang="0">
                      <a:pos x="571" y="18"/>
                    </a:cxn>
                    <a:cxn ang="0">
                      <a:pos x="510" y="7"/>
                    </a:cxn>
                    <a:cxn ang="0">
                      <a:pos x="442" y="1"/>
                    </a:cxn>
                    <a:cxn ang="0">
                      <a:pos x="372" y="0"/>
                    </a:cxn>
                    <a:cxn ang="0">
                      <a:pos x="303" y="1"/>
                    </a:cxn>
                    <a:cxn ang="0">
                      <a:pos x="232" y="9"/>
                    </a:cxn>
                    <a:cxn ang="0">
                      <a:pos x="165" y="22"/>
                    </a:cxn>
                    <a:cxn ang="0">
                      <a:pos x="109" y="42"/>
                    </a:cxn>
                    <a:cxn ang="0">
                      <a:pos x="63" y="66"/>
                    </a:cxn>
                    <a:cxn ang="0">
                      <a:pos x="30" y="93"/>
                    </a:cxn>
                    <a:cxn ang="0">
                      <a:pos x="10" y="120"/>
                    </a:cxn>
                    <a:cxn ang="0">
                      <a:pos x="0" y="165"/>
                    </a:cxn>
                  </a:cxnLst>
                  <a:rect l="0" t="0" r="r" b="b"/>
                  <a:pathLst>
                    <a:path w="753" h="696">
                      <a:moveTo>
                        <a:pt x="0" y="165"/>
                      </a:moveTo>
                      <a:lnTo>
                        <a:pt x="0" y="289"/>
                      </a:lnTo>
                      <a:lnTo>
                        <a:pt x="7" y="312"/>
                      </a:lnTo>
                      <a:lnTo>
                        <a:pt x="24" y="324"/>
                      </a:lnTo>
                      <a:lnTo>
                        <a:pt x="129" y="375"/>
                      </a:lnTo>
                      <a:lnTo>
                        <a:pt x="147" y="393"/>
                      </a:lnTo>
                      <a:lnTo>
                        <a:pt x="151" y="414"/>
                      </a:lnTo>
                      <a:lnTo>
                        <a:pt x="151" y="673"/>
                      </a:lnTo>
                      <a:lnTo>
                        <a:pt x="159" y="690"/>
                      </a:lnTo>
                      <a:lnTo>
                        <a:pt x="178" y="696"/>
                      </a:lnTo>
                      <a:lnTo>
                        <a:pt x="562" y="696"/>
                      </a:lnTo>
                      <a:lnTo>
                        <a:pt x="586" y="688"/>
                      </a:lnTo>
                      <a:lnTo>
                        <a:pt x="592" y="669"/>
                      </a:lnTo>
                      <a:lnTo>
                        <a:pt x="592" y="409"/>
                      </a:lnTo>
                      <a:lnTo>
                        <a:pt x="598" y="384"/>
                      </a:lnTo>
                      <a:lnTo>
                        <a:pt x="621" y="369"/>
                      </a:lnTo>
                      <a:lnTo>
                        <a:pt x="720" y="330"/>
                      </a:lnTo>
                      <a:lnTo>
                        <a:pt x="745" y="315"/>
                      </a:lnTo>
                      <a:lnTo>
                        <a:pt x="753" y="282"/>
                      </a:lnTo>
                      <a:lnTo>
                        <a:pt x="753" y="163"/>
                      </a:lnTo>
                      <a:lnTo>
                        <a:pt x="744" y="117"/>
                      </a:lnTo>
                      <a:lnTo>
                        <a:pt x="721" y="85"/>
                      </a:lnTo>
                      <a:lnTo>
                        <a:pt x="684" y="60"/>
                      </a:lnTo>
                      <a:lnTo>
                        <a:pt x="636" y="37"/>
                      </a:lnTo>
                      <a:lnTo>
                        <a:pt x="571" y="18"/>
                      </a:lnTo>
                      <a:lnTo>
                        <a:pt x="510" y="7"/>
                      </a:lnTo>
                      <a:lnTo>
                        <a:pt x="442" y="1"/>
                      </a:lnTo>
                      <a:lnTo>
                        <a:pt x="372" y="0"/>
                      </a:lnTo>
                      <a:lnTo>
                        <a:pt x="303" y="1"/>
                      </a:lnTo>
                      <a:lnTo>
                        <a:pt x="232" y="9"/>
                      </a:lnTo>
                      <a:lnTo>
                        <a:pt x="165" y="22"/>
                      </a:lnTo>
                      <a:lnTo>
                        <a:pt x="109" y="42"/>
                      </a:lnTo>
                      <a:lnTo>
                        <a:pt x="63" y="66"/>
                      </a:lnTo>
                      <a:lnTo>
                        <a:pt x="30" y="93"/>
                      </a:lnTo>
                      <a:lnTo>
                        <a:pt x="10" y="120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99">
                        <a:gamma/>
                        <a:shade val="46275"/>
                        <a:invGamma/>
                      </a:srgbClr>
                    </a:gs>
                    <a:gs pos="50000">
                      <a:srgbClr val="FFCC99"/>
                    </a:gs>
                    <a:gs pos="100000">
                      <a:srgbClr val="FFCC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59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033" y="9262"/>
                  <a:ext cx="1300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60" name="Line 64"/>
                <p:cNvSpPr>
                  <a:spLocks noChangeShapeType="1"/>
                </p:cNvSpPr>
                <p:nvPr/>
              </p:nvSpPr>
              <p:spPr bwMode="auto">
                <a:xfrm>
                  <a:off x="2031" y="9198"/>
                  <a:ext cx="1226" cy="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2511425" y="3998913"/>
            <a:ext cx="1155700" cy="2444750"/>
            <a:chOff x="4594" y="2041"/>
            <a:chExt cx="845" cy="1808"/>
          </a:xfrm>
        </p:grpSpPr>
        <p:pic>
          <p:nvPicPr>
            <p:cNvPr id="55362" name="Picture 66"/>
            <p:cNvPicPr>
              <a:picLocks noChangeAspect="1" noChangeArrowheads="1"/>
            </p:cNvPicPr>
            <p:nvPr/>
          </p:nvPicPr>
          <p:blipFill>
            <a:blip r:embed="rId4" cstate="print"/>
            <a:srcRect t="5745" b="7593"/>
            <a:stretch>
              <a:fillRect/>
            </a:stretch>
          </p:blipFill>
          <p:spPr bwMode="auto">
            <a:xfrm>
              <a:off x="4594" y="2041"/>
              <a:ext cx="845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363" name="Rectangle 67"/>
            <p:cNvSpPr>
              <a:spLocks noChangeArrowheads="1"/>
            </p:cNvSpPr>
            <p:nvPr/>
          </p:nvSpPr>
          <p:spPr bwMode="auto">
            <a:xfrm>
              <a:off x="4662" y="2052"/>
              <a:ext cx="760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Times" pitchFamily="18" charset="0"/>
                </a:rPr>
                <a:t>18 modules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</a:rPr>
                <a:t>in LSM</a:t>
              </a:r>
            </a:p>
            <a:p>
              <a:pPr>
                <a:lnSpc>
                  <a:spcPct val="80000"/>
                </a:lnSpc>
              </a:pPr>
              <a:endParaRPr lang="en-US" sz="1400" b="1">
                <a:solidFill>
                  <a:schemeClr val="bg1"/>
                </a:solidFill>
                <a:latin typeface="Times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Times" pitchFamily="18" charset="0"/>
                </a:rPr>
                <a:t> </a:t>
              </a:r>
            </a:p>
          </p:txBody>
        </p:sp>
        <p:sp>
          <p:nvSpPr>
            <p:cNvPr id="55364" name="Text Box 68"/>
            <p:cNvSpPr txBox="1">
              <a:spLocks noChangeArrowheads="1"/>
            </p:cNvSpPr>
            <p:nvPr/>
          </p:nvSpPr>
          <p:spPr bwMode="auto">
            <a:xfrm>
              <a:off x="4739" y="3530"/>
              <a:ext cx="544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</a:rPr>
                <a:t>0,72 m</a:t>
              </a:r>
              <a:r>
                <a:rPr lang="en-US" sz="1400" b="1" baseline="30000">
                  <a:solidFill>
                    <a:schemeClr val="bg1"/>
                  </a:solidFill>
                </a:rPr>
                <a:t>2</a:t>
              </a:r>
            </a:p>
            <a:p>
              <a:pPr eaLnBrk="0" hangingPunct="0">
                <a:lnSpc>
                  <a:spcPct val="80000"/>
                </a:lnSpc>
              </a:pPr>
              <a:endParaRPr lang="fr-FR" sz="1400"/>
            </a:p>
          </p:txBody>
        </p:sp>
      </p:grpSp>
      <p:sp>
        <p:nvSpPr>
          <p:cNvPr id="55365" name="Text Box 69"/>
          <p:cNvSpPr txBox="1">
            <a:spLocks noChangeArrowheads="1"/>
          </p:cNvSpPr>
          <p:nvPr/>
        </p:nvSpPr>
        <p:spPr bwMode="auto">
          <a:xfrm>
            <a:off x="4267200" y="4191000"/>
            <a:ext cx="20748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>
                <a:solidFill>
                  <a:srgbClr val="333399"/>
                </a:solidFill>
                <a:latin typeface="Arial" pitchFamily="34" charset="0"/>
              </a:rPr>
              <a:t>Prototype BiPo2</a:t>
            </a:r>
          </a:p>
          <a:p>
            <a:pPr>
              <a:spcBef>
                <a:spcPct val="50000"/>
              </a:spcBef>
            </a:pPr>
            <a:r>
              <a:rPr lang="fr-FR" sz="1800" b="1">
                <a:solidFill>
                  <a:srgbClr val="333399"/>
                </a:solidFill>
                <a:latin typeface="Arial" pitchFamily="34" charset="0"/>
              </a:rPr>
              <a:t>from MOON idea</a:t>
            </a:r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5345113" y="4984750"/>
            <a:ext cx="3241675" cy="1763713"/>
            <a:chOff x="1738" y="2754"/>
            <a:chExt cx="2132" cy="1111"/>
          </a:xfrm>
        </p:grpSpPr>
        <p:pic>
          <p:nvPicPr>
            <p:cNvPr id="55367" name="Picture 71" descr="BiPo2_complet"/>
            <p:cNvPicPr>
              <a:picLocks noChangeAspect="1" noChangeArrowheads="1"/>
            </p:cNvPicPr>
            <p:nvPr/>
          </p:nvPicPr>
          <p:blipFill>
            <a:blip r:embed="rId5" cstate="print"/>
            <a:srcRect t="1837" r="8601" b="22217"/>
            <a:stretch>
              <a:fillRect/>
            </a:stretch>
          </p:blipFill>
          <p:spPr bwMode="auto">
            <a:xfrm>
              <a:off x="1784" y="2754"/>
              <a:ext cx="2086" cy="1111"/>
            </a:xfrm>
            <a:prstGeom prst="rect">
              <a:avLst/>
            </a:prstGeom>
            <a:noFill/>
          </p:spPr>
        </p:pic>
        <p:sp>
          <p:nvSpPr>
            <p:cNvPr id="55368" name="Rectangle 72"/>
            <p:cNvSpPr>
              <a:spLocks noChangeArrowheads="1"/>
            </p:cNvSpPr>
            <p:nvPr/>
          </p:nvSpPr>
          <p:spPr bwMode="auto">
            <a:xfrm>
              <a:off x="1738" y="3539"/>
              <a:ext cx="19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Data taking</a:t>
              </a:r>
              <a:r>
                <a:rPr lang="en-US" sz="1400" b="1">
                  <a:solidFill>
                    <a:schemeClr val="bg1"/>
                  </a:solidFill>
                  <a:cs typeface="Times New Roman" pitchFamily="18" charset="0"/>
                </a:rPr>
                <a:t> since July 2008</a:t>
              </a:r>
              <a:endParaRPr lang="en-US" sz="1400" b="1" baseline="300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pic>
        <p:nvPicPr>
          <p:cNvPr id="55369" name="Picture 73" descr="Double_proto2x5x2PM_3_pouces_largeur=15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76" t="16156" r="5695" b="22972"/>
          <a:stretch>
            <a:fillRect/>
          </a:stretch>
        </p:blipFill>
        <p:spPr bwMode="auto">
          <a:xfrm>
            <a:off x="5238750" y="3559175"/>
            <a:ext cx="338455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70" name="Rectangle 74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371" name="Rectangle 75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SuperNEMO… BiPo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4648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tx1"/>
              </a:buClr>
              <a:buSzPct val="120000"/>
              <a:buFont typeface="Wingdings" pitchFamily="2" charset="2"/>
              <a:buChar char="v"/>
            </a:pPr>
            <a:r>
              <a:rPr lang="en-US" sz="1800" b="1" baseline="30000">
                <a:solidFill>
                  <a:srgbClr val="0916F2"/>
                </a:solidFill>
                <a:latin typeface="Arial" pitchFamily="34" charset="0"/>
                <a:ea typeface="ＭＳ Ｐゴシック"/>
                <a:cs typeface="ＭＳ Ｐゴシック"/>
              </a:rPr>
              <a:t>  </a:t>
            </a:r>
            <a:r>
              <a:rPr lang="en-US" sz="1800" b="1" u="sng" baseline="30000">
                <a:solidFill>
                  <a:srgbClr val="0916F2"/>
                </a:solidFill>
                <a:latin typeface="Arial" pitchFamily="34" charset="0"/>
                <a:ea typeface="ＭＳ Ｐゴシック"/>
                <a:cs typeface="ＭＳ Ｐゴシック"/>
              </a:rPr>
              <a:t>212 </a:t>
            </a:r>
            <a:r>
              <a:rPr lang="en-US" sz="1800" b="1" u="sng">
                <a:solidFill>
                  <a:srgbClr val="0916F2"/>
                </a:solidFill>
                <a:latin typeface="Arial" pitchFamily="34" charset="0"/>
                <a:ea typeface="ＭＳ Ｐゴシック"/>
                <a:cs typeface="ＭＳ Ｐゴシック"/>
              </a:rPr>
              <a:t>Po decay constant measurement :</a:t>
            </a:r>
            <a:endParaRPr lang="en-US" b="1">
              <a:solidFill>
                <a:srgbClr val="0916F2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1800">
                <a:latin typeface="Arial" pitchFamily="34" charset="0"/>
                <a:ea typeface="ＭＳ Ｐゴシック"/>
                <a:cs typeface="ＭＳ Ｐゴシック"/>
              </a:rPr>
              <a:t>The lifetime of the </a:t>
            </a:r>
            <a:r>
              <a:rPr lang="en-US" sz="1800" baseline="30000">
                <a:latin typeface="Arial" pitchFamily="34" charset="0"/>
                <a:ea typeface="ＭＳ Ｐゴシック"/>
                <a:cs typeface="ＭＳ Ｐゴシック"/>
              </a:rPr>
              <a:t>212</a:t>
            </a:r>
            <a:r>
              <a:rPr lang="en-US" sz="1800">
                <a:latin typeface="Arial" pitchFamily="34" charset="0"/>
                <a:ea typeface="ＭＳ Ｐゴシック"/>
                <a:cs typeface="ＭＳ Ｐゴシック"/>
              </a:rPr>
              <a:t>Po (299 ns) has been measured in BiPo1 (2 scintillator versions) and BiPo2 using a calibrated Aluminium foil.</a:t>
            </a:r>
            <a:endParaRPr lang="en-US" sz="1800">
              <a:solidFill>
                <a:srgbClr val="0916F2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10596" name="Picture 4" descr="bipo_dec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7150" y="1295400"/>
            <a:ext cx="3930650" cy="2798763"/>
          </a:xfrm>
          <a:prstGeom prst="rect">
            <a:avLst/>
          </a:prstGeom>
          <a:noFill/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5181600" y="4941888"/>
            <a:ext cx="3657600" cy="835025"/>
          </a:xfrm>
          <a:prstGeom prst="rect">
            <a:avLst/>
          </a:prstGeom>
          <a:solidFill>
            <a:srgbClr val="FF99CC">
              <a:alpha val="35001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 b="1">
                <a:latin typeface="Arial" pitchFamily="34" charset="0"/>
                <a:ea typeface="ＭＳ Ｐゴシック"/>
                <a:cs typeface="ＭＳ Ｐゴシック"/>
              </a:rPr>
              <a:t>The Bi-Po events measurement principle has been validated with the prototypes</a:t>
            </a:r>
            <a:endParaRPr lang="en-US" sz="1800" b="1">
              <a:solidFill>
                <a:srgbClr val="DD1E28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6172200" y="1981200"/>
            <a:ext cx="18605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>
                <a:solidFill>
                  <a:srgbClr val="FF0000"/>
                </a:solidFill>
              </a:rPr>
              <a:t>T</a:t>
            </a:r>
            <a:r>
              <a:rPr lang="en-US" sz="2000" b="1" baseline="-25000">
                <a:solidFill>
                  <a:srgbClr val="FF0000"/>
                </a:solidFill>
              </a:rPr>
              <a:t>1/2</a:t>
            </a:r>
            <a:r>
              <a:rPr lang="en-US" sz="2000" b="1">
                <a:solidFill>
                  <a:srgbClr val="FF0000"/>
                </a:solidFill>
              </a:rPr>
              <a:t>= 274 </a:t>
            </a:r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± 8 ns</a:t>
            </a:r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7543800" y="2971800"/>
            <a:ext cx="841375" cy="376238"/>
          </a:xfrm>
          <a:prstGeom prst="rect">
            <a:avLst/>
          </a:prstGeom>
          <a:noFill/>
          <a:ln w="9525">
            <a:solidFill>
              <a:srgbClr val="DD1E2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DD1E28"/>
                </a:solidFill>
                <a:latin typeface="Arial" pitchFamily="34" charset="0"/>
                <a:ea typeface="ＭＳ Ｐゴシック"/>
                <a:cs typeface="ＭＳ Ｐゴシック"/>
              </a:rPr>
              <a:t>BiPo1</a:t>
            </a:r>
          </a:p>
        </p:txBody>
      </p:sp>
      <p:pic>
        <p:nvPicPr>
          <p:cNvPr id="1106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8188"/>
            <a:ext cx="467518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3505200" y="5486400"/>
            <a:ext cx="8413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DD1E2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DD1E28"/>
                </a:solidFill>
                <a:latin typeface="Arial" pitchFamily="34" charset="0"/>
                <a:ea typeface="ＭＳ Ｐゴシック"/>
                <a:cs typeface="ＭＳ Ｐゴシック"/>
              </a:rPr>
              <a:t>BiPo2</a:t>
            </a:r>
          </a:p>
        </p:txBody>
      </p:sp>
      <p:sp>
        <p:nvSpPr>
          <p:cNvPr id="110602" name="Rectangle 10"/>
          <p:cNvSpPr>
            <a:spLocks noChangeArrowheads="1"/>
          </p:cNvSpPr>
          <p:nvPr/>
        </p:nvSpPr>
        <p:spPr bwMode="auto">
          <a:xfrm>
            <a:off x="2209800" y="3810000"/>
            <a:ext cx="235426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altLang="ja-JP" sz="1800" b="1">
                <a:solidFill>
                  <a:srgbClr val="DD1E28"/>
                </a:solidFill>
                <a:latin typeface="Arial" pitchFamily="34" charset="0"/>
                <a:ea typeface="ＭＳ Ｐゴシック"/>
                <a:cs typeface="ＭＳ Ｐゴシック"/>
              </a:rPr>
              <a:t>T</a:t>
            </a:r>
            <a:r>
              <a:rPr lang="fr-FR" altLang="ja-JP" sz="1800" b="1" baseline="-25000">
                <a:solidFill>
                  <a:srgbClr val="DD1E28"/>
                </a:solidFill>
                <a:latin typeface="Arial" pitchFamily="34" charset="0"/>
                <a:ea typeface="ＭＳ Ｐゴシック"/>
                <a:cs typeface="ＭＳ Ｐゴシック"/>
              </a:rPr>
              <a:t>1/2</a:t>
            </a:r>
            <a:r>
              <a:rPr lang="fr-FR" altLang="ja-JP" sz="1800" b="1">
                <a:solidFill>
                  <a:srgbClr val="DD1E28"/>
                </a:solidFill>
                <a:latin typeface="Arial" pitchFamily="34" charset="0"/>
                <a:ea typeface="ＭＳ Ｐゴシック"/>
                <a:cs typeface="ＭＳ Ｐゴシック"/>
              </a:rPr>
              <a:t> = 303.4 ± 2.9 ns</a:t>
            </a:r>
            <a:r>
              <a:rPr lang="en-US" altLang="ja-JP" sz="2000">
                <a:latin typeface="Arial" pitchFamily="34" charset="0"/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 BiPo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mag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61125" y="990600"/>
            <a:ext cx="2530475" cy="2881313"/>
          </a:xfrm>
          <a:noFill/>
        </p:spPr>
      </p:pic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52400" y="1371600"/>
            <a:ext cx="5943600" cy="153035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r-FR" sz="1800" b="1">
                <a:solidFill>
                  <a:srgbClr val="DD1E28"/>
                </a:solidFill>
              </a:rPr>
              <a:t>2 </a:t>
            </a:r>
            <a:r>
              <a:rPr lang="fr-FR" sz="1800" b="1">
                <a:solidFill>
                  <a:srgbClr val="DD1E28"/>
                </a:solidFill>
                <a:latin typeface="Arial" pitchFamily="34" charset="0"/>
              </a:rPr>
              <a:t>modules composed of 2 rows of  9 scintillator pairs (face-to-face, 30×30</a:t>
            </a:r>
            <a:r>
              <a:rPr lang="fr-FR" sz="1800" b="1">
                <a:solidFill>
                  <a:srgbClr val="DD1E28"/>
                </a:solidFill>
              </a:rPr>
              <a:t> cm</a:t>
            </a:r>
            <a:r>
              <a:rPr lang="fr-FR" sz="1800" b="1" baseline="30000">
                <a:solidFill>
                  <a:srgbClr val="DD1E28"/>
                </a:solidFill>
              </a:rPr>
              <a:t>2</a:t>
            </a:r>
            <a:r>
              <a:rPr lang="fr-FR" sz="1800" b="1">
                <a:solidFill>
                  <a:srgbClr val="DD1E28"/>
                </a:solidFill>
              </a:rPr>
              <a:t> ) coupled to 5’’PMTs.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r-FR" sz="1800">
                <a:latin typeface="Arial" pitchFamily="34" charset="0"/>
              </a:rPr>
              <a:t>Total number of PMT channels : </a:t>
            </a:r>
            <a:r>
              <a:rPr lang="fr-FR" sz="1800" b="1">
                <a:solidFill>
                  <a:srgbClr val="E01F39"/>
                </a:solidFill>
                <a:latin typeface="Arial" pitchFamily="34" charset="0"/>
              </a:rPr>
              <a:t>72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r-FR" sz="1800">
                <a:latin typeface="Arial" pitchFamily="34" charset="0"/>
              </a:rPr>
              <a:t>Surface of measurement : 0.3 x 0.3 x (18 x 2) = </a:t>
            </a:r>
            <a:r>
              <a:rPr lang="fr-FR" sz="1800" b="1">
                <a:solidFill>
                  <a:srgbClr val="FF0000"/>
                </a:solidFill>
                <a:latin typeface="Arial" pitchFamily="34" charset="0"/>
              </a:rPr>
              <a:t>3.24 m</a:t>
            </a:r>
            <a:r>
              <a:rPr lang="fr-FR" sz="1800" b="1" baseline="3000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fr-FR" sz="1800"/>
              <a:t> </a:t>
            </a:r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 flipV="1">
            <a:off x="6096000" y="1371600"/>
            <a:ext cx="990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6096000" y="1676400"/>
            <a:ext cx="762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111623" name="Picture 7" descr="Image 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3810000"/>
            <a:ext cx="4843462" cy="2397125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152525" y="3221038"/>
            <a:ext cx="5786438" cy="588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>
                <a:solidFill>
                  <a:srgbClr val="0916F2"/>
                </a:solidFill>
                <a:latin typeface="Arial" pitchFamily="34" charset="0"/>
              </a:rPr>
              <a:t>3 x 6 superior</a:t>
            </a:r>
            <a:r>
              <a:rPr lang="fr-FR" sz="1800">
                <a:solidFill>
                  <a:srgbClr val="0916F2"/>
                </a:solidFill>
                <a:latin typeface="Arial" pitchFamily="34" charset="0"/>
              </a:rPr>
              <a:t> </a:t>
            </a:r>
            <a:r>
              <a:rPr lang="fr-FR" sz="1400">
                <a:solidFill>
                  <a:srgbClr val="0916F2"/>
                </a:solidFill>
                <a:latin typeface="Arial" pitchFamily="34" charset="0"/>
              </a:rPr>
              <a:t>light lines are fixed on 3 moving supports</a:t>
            </a:r>
          </a:p>
          <a:p>
            <a:pPr algn="ctr"/>
            <a:r>
              <a:rPr lang="fr-FR" sz="1400">
                <a:solidFill>
                  <a:srgbClr val="0916F2"/>
                </a:solidFill>
                <a:latin typeface="Arial" pitchFamily="34" charset="0"/>
              </a:rPr>
              <a:t>Maximum opening up is 200 mm for loading the source to be measured</a:t>
            </a:r>
            <a:endParaRPr lang="fr-FR" sz="1400">
              <a:latin typeface="Arial" pitchFamily="34" charset="0"/>
            </a:endParaRP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2373313" y="6262688"/>
            <a:ext cx="3487737" cy="3762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>
                <a:solidFill>
                  <a:srgbClr val="0000FF"/>
                </a:solidFill>
                <a:latin typeface="Arial" pitchFamily="34" charset="0"/>
              </a:rPr>
              <a:t>18 inferior</a:t>
            </a:r>
            <a:r>
              <a:rPr lang="fr-FR" sz="1800">
                <a:latin typeface="Arial" pitchFamily="34" charset="0"/>
              </a:rPr>
              <a:t> </a:t>
            </a:r>
            <a:r>
              <a:rPr lang="fr-FR" sz="1400">
                <a:solidFill>
                  <a:srgbClr val="0000FF"/>
                </a:solidFill>
                <a:latin typeface="Arial" pitchFamily="34" charset="0"/>
              </a:rPr>
              <a:t>light lines are fixed on the table</a:t>
            </a:r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 flipH="1">
            <a:off x="3048000" y="3810000"/>
            <a:ext cx="533400" cy="8382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 flipH="1">
            <a:off x="3886200" y="3810000"/>
            <a:ext cx="304800" cy="8382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4876800" y="3810000"/>
            <a:ext cx="76200" cy="8382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 flipH="1" flipV="1">
            <a:off x="4114800" y="5486400"/>
            <a:ext cx="0" cy="7620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30" name="AutoShape 14"/>
          <p:cNvSpPr>
            <a:spLocks noChangeArrowheads="1"/>
          </p:cNvSpPr>
          <p:nvPr/>
        </p:nvSpPr>
        <p:spPr bwMode="auto">
          <a:xfrm>
            <a:off x="5867400" y="4191000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 flipH="1" flipV="1">
            <a:off x="838200" y="4419600"/>
            <a:ext cx="5029200" cy="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32" name="Line 16"/>
          <p:cNvSpPr>
            <a:spLocks noChangeShapeType="1"/>
          </p:cNvSpPr>
          <p:nvPr/>
        </p:nvSpPr>
        <p:spPr bwMode="auto">
          <a:xfrm>
            <a:off x="2590800" y="4648200"/>
            <a:ext cx="0" cy="99060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33" name="Line 17"/>
          <p:cNvSpPr>
            <a:spLocks noChangeShapeType="1"/>
          </p:cNvSpPr>
          <p:nvPr/>
        </p:nvSpPr>
        <p:spPr bwMode="auto">
          <a:xfrm flipH="1">
            <a:off x="1524000" y="4648200"/>
            <a:ext cx="1066800" cy="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34" name="Line 18"/>
          <p:cNvSpPr>
            <a:spLocks noChangeShapeType="1"/>
          </p:cNvSpPr>
          <p:nvPr/>
        </p:nvSpPr>
        <p:spPr bwMode="auto">
          <a:xfrm flipH="1" flipV="1">
            <a:off x="5867400" y="4419600"/>
            <a:ext cx="0" cy="76200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7239000" y="4114800"/>
            <a:ext cx="1676400" cy="527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itchFamily="34" charset="0"/>
                <a:ea typeface="ＭＳ Ｐゴシック"/>
                <a:cs typeface="ＭＳ Ｐゴシック"/>
              </a:rPr>
              <a:t>Ways of cables   72 HV, 72 signals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381000" y="4572000"/>
            <a:ext cx="1143000" cy="5270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itchFamily="34" charset="0"/>
                <a:ea typeface="ＭＳ Ｐゴシック"/>
                <a:cs typeface="ＭＳ Ｐゴシック"/>
              </a:rPr>
              <a:t>Radon free Airflow   </a:t>
            </a:r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>
            <a:off x="7086600" y="5105400"/>
            <a:ext cx="1524000" cy="314325"/>
          </a:xfrm>
          <a:prstGeom prst="rect">
            <a:avLst/>
          </a:prstGeom>
          <a:solidFill>
            <a:srgbClr val="FF6600">
              <a:alpha val="7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itchFamily="34" charset="0"/>
                <a:ea typeface="ＭＳ Ｐゴシック"/>
                <a:cs typeface="ＭＳ Ｐゴシック"/>
              </a:rPr>
              <a:t>Lead (150 mm ) </a:t>
            </a:r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7239000" y="5791200"/>
            <a:ext cx="990600" cy="527050"/>
          </a:xfrm>
          <a:prstGeom prst="rect">
            <a:avLst/>
          </a:prstGeom>
          <a:solidFill>
            <a:srgbClr val="FFCC99">
              <a:alpha val="7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itchFamily="34" charset="0"/>
                <a:ea typeface="ＭＳ Ｐゴシック"/>
                <a:cs typeface="ＭＳ Ｐゴシック"/>
              </a:rPr>
              <a:t>Pure iron       ( 30 mm )  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6019800" y="5486400"/>
            <a:ext cx="1219200" cy="609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40" name="Line 24"/>
          <p:cNvSpPr>
            <a:spLocks noChangeShapeType="1"/>
          </p:cNvSpPr>
          <p:nvPr/>
        </p:nvSpPr>
        <p:spPr bwMode="auto">
          <a:xfrm>
            <a:off x="6172200" y="5105400"/>
            <a:ext cx="9144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41" name="Text Box 25"/>
          <p:cNvSpPr txBox="1">
            <a:spLocks noChangeArrowheads="1"/>
          </p:cNvSpPr>
          <p:nvPr/>
        </p:nvSpPr>
        <p:spPr bwMode="auto">
          <a:xfrm>
            <a:off x="304800" y="5410200"/>
            <a:ext cx="1219200" cy="555625"/>
          </a:xfrm>
          <a:prstGeom prst="rect">
            <a:avLst/>
          </a:prstGeom>
          <a:solidFill>
            <a:srgbClr val="993300">
              <a:alpha val="3400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itchFamily="34" charset="0"/>
                <a:ea typeface="ＭＳ Ｐゴシック"/>
                <a:cs typeface="ＭＳ Ｐゴシック"/>
              </a:rPr>
              <a:t>    Wood        ( 200 mm )  </a:t>
            </a:r>
          </a:p>
        </p:txBody>
      </p:sp>
      <p:sp>
        <p:nvSpPr>
          <p:cNvPr id="111642" name="Line 26"/>
          <p:cNvSpPr>
            <a:spLocks noChangeShapeType="1"/>
          </p:cNvSpPr>
          <p:nvPr/>
        </p:nvSpPr>
        <p:spPr bwMode="auto">
          <a:xfrm flipH="1" flipV="1">
            <a:off x="1524000" y="5638800"/>
            <a:ext cx="381000" cy="381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1644" name="Rectangle 28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 BiPo 1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" grpId="0" animBg="1" autoUpdateAnimBg="0"/>
      <p:bldP spid="111625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3652838" cy="1006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Wiring Robot</a:t>
            </a:r>
          </a:p>
          <a:p>
            <a:endParaRPr lang="fr-FR" sz="20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prototype 90 cells prototype 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504950" y="60960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CC00"/>
                </a:solidFill>
                <a:latin typeface="Arial" pitchFamily="34" charset="0"/>
              </a:rPr>
              <a:t>Wiring robot</a:t>
            </a: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982663"/>
            <a:ext cx="1968500" cy="2446337"/>
          </a:xfrm>
          <a:prstGeom prst="rect">
            <a:avLst/>
          </a:prstGeom>
          <a:noFill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437188" y="625316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FFCC00"/>
                </a:solidFill>
                <a:latin typeface="Arial" pitchFamily="34" charset="0"/>
              </a:rPr>
              <a:t>90 cells prototype</a:t>
            </a:r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5350"/>
            <a:ext cx="43846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588" y="3470275"/>
            <a:ext cx="366236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 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663" y="1066800"/>
            <a:ext cx="4325937" cy="928688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35250" y="-46038"/>
            <a:ext cx="4133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Propriétés du neutrino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290513" y="2590800"/>
            <a:ext cx="2401887" cy="476250"/>
          </a:xfrm>
          <a:prstGeom prst="roundRect">
            <a:avLst>
              <a:gd name="adj" fmla="val 33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chemeClr val="accent2"/>
                </a:solidFill>
              </a:rPr>
              <a:t>Atmosphériques (SK)</a:t>
            </a:r>
          </a:p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chemeClr val="accent2"/>
                </a:solidFill>
              </a:rPr>
              <a:t>Accélérateurs (K2K,Minos)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2847975" y="2590800"/>
            <a:ext cx="1708150" cy="415925"/>
          </a:xfrm>
          <a:prstGeom prst="roundRect">
            <a:avLst>
              <a:gd name="adj" fmla="val 33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6600"/>
                </a:solidFill>
              </a:rPr>
              <a:t>Réacteurs (CHOOZ)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6600"/>
                </a:solidFill>
              </a:rPr>
              <a:t>Accélérators (JPARC)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5181600" y="2590800"/>
            <a:ext cx="1766888" cy="415925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FF0000"/>
                </a:solidFill>
              </a:rPr>
              <a:t>Solaires (SNO, SK)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FF0000"/>
                </a:solidFill>
              </a:rPr>
              <a:t>Réacteurs</a:t>
            </a:r>
            <a:r>
              <a:rPr lang="en-GB" sz="1400">
                <a:solidFill>
                  <a:srgbClr val="FF0000"/>
                </a:solidFill>
              </a:rPr>
              <a:t> (KamLAND)</a:t>
            </a: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657225" y="4191000"/>
            <a:ext cx="6043613" cy="247650"/>
          </a:xfrm>
          <a:prstGeom prst="roundRect">
            <a:avLst>
              <a:gd name="adj" fmla="val 37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en-GB" sz="1600" b="1">
                <a:solidFill>
                  <a:schemeClr val="accent2"/>
                </a:solidFill>
              </a:rPr>
              <a:t>tan</a:t>
            </a:r>
            <a:r>
              <a:rPr lang="en-GB" sz="1600" b="1" baseline="30000">
                <a:solidFill>
                  <a:schemeClr val="accent2"/>
                </a:solidFill>
              </a:rPr>
              <a:t>2</a:t>
            </a:r>
            <a:r>
              <a:rPr lang="en-GB" sz="1600" b="1">
                <a:solidFill>
                  <a:schemeClr val="accent2"/>
                </a:solidFill>
                <a:latin typeface="Symbol" pitchFamily="18" charset="2"/>
              </a:rPr>
              <a:t></a:t>
            </a:r>
            <a:r>
              <a:rPr lang="en-GB" sz="1600" b="1" baseline="-33000">
                <a:solidFill>
                  <a:schemeClr val="accent2"/>
                </a:solidFill>
              </a:rPr>
              <a:t>23</a:t>
            </a:r>
            <a:r>
              <a:rPr lang="en-GB" sz="1600" b="1">
                <a:solidFill>
                  <a:schemeClr val="accent2"/>
                </a:solidFill>
              </a:rPr>
              <a:t>=1.0 </a:t>
            </a:r>
            <a:r>
              <a:rPr lang="en-GB" sz="1600" b="1">
                <a:solidFill>
                  <a:schemeClr val="accent2"/>
                </a:solidFill>
                <a:cs typeface="Times New Roman" pitchFamily="18" charset="0"/>
              </a:rPr>
              <a:t>± 0.3</a:t>
            </a:r>
            <a:r>
              <a:rPr lang="en-GB" sz="1600" b="1">
                <a:solidFill>
                  <a:srgbClr val="FF0000"/>
                </a:solidFill>
              </a:rPr>
              <a:t>                </a:t>
            </a:r>
            <a:r>
              <a:rPr lang="en-GB" sz="1600" b="1">
                <a:solidFill>
                  <a:srgbClr val="006600"/>
                </a:solidFill>
              </a:rPr>
              <a:t>sin</a:t>
            </a:r>
            <a:r>
              <a:rPr lang="en-GB" sz="1600" b="1" baseline="30000">
                <a:solidFill>
                  <a:srgbClr val="006600"/>
                </a:solidFill>
              </a:rPr>
              <a:t>2</a:t>
            </a:r>
            <a:r>
              <a:rPr lang="en-GB" sz="1600" b="1">
                <a:solidFill>
                  <a:srgbClr val="006600"/>
                </a:solidFill>
              </a:rPr>
              <a:t>2</a:t>
            </a:r>
            <a:r>
              <a:rPr lang="en-GB" sz="1600" b="1">
                <a:solidFill>
                  <a:srgbClr val="006600"/>
                </a:solidFill>
                <a:latin typeface="Symbol" pitchFamily="18" charset="2"/>
              </a:rPr>
              <a:t></a:t>
            </a:r>
            <a:r>
              <a:rPr lang="en-GB" sz="1600" b="1" baseline="-33000">
                <a:solidFill>
                  <a:srgbClr val="006600"/>
                </a:solidFill>
              </a:rPr>
              <a:t>13</a:t>
            </a:r>
            <a:r>
              <a:rPr lang="en-GB" sz="1600" b="1">
                <a:solidFill>
                  <a:srgbClr val="006600"/>
                </a:solidFill>
              </a:rPr>
              <a:t> &lt; 0.16</a:t>
            </a:r>
            <a:r>
              <a:rPr lang="en-GB" sz="1600" b="1">
                <a:solidFill>
                  <a:srgbClr val="FF0000"/>
                </a:solidFill>
              </a:rPr>
              <a:t>                </a:t>
            </a:r>
            <a:r>
              <a:rPr lang="en-GB" sz="1600" b="1">
                <a:solidFill>
                  <a:schemeClr val="accent2"/>
                </a:solidFill>
              </a:rPr>
              <a:t>tan</a:t>
            </a:r>
            <a:r>
              <a:rPr lang="en-GB" sz="1600" b="1" baseline="30000">
                <a:solidFill>
                  <a:schemeClr val="accent2"/>
                </a:solidFill>
              </a:rPr>
              <a:t>2</a:t>
            </a:r>
            <a:r>
              <a:rPr lang="en-GB" sz="1600" b="1">
                <a:solidFill>
                  <a:schemeClr val="accent2"/>
                </a:solidFill>
                <a:latin typeface="Symbol" pitchFamily="18" charset="2"/>
              </a:rPr>
              <a:t></a:t>
            </a:r>
            <a:r>
              <a:rPr lang="en-GB" sz="1600" b="1" baseline="-33000">
                <a:solidFill>
                  <a:schemeClr val="accent2"/>
                </a:solidFill>
              </a:rPr>
              <a:t>12</a:t>
            </a:r>
            <a:r>
              <a:rPr lang="en-GB" sz="1600" b="1">
                <a:solidFill>
                  <a:schemeClr val="accent2"/>
                </a:solidFill>
              </a:rPr>
              <a:t>=0.39 </a:t>
            </a:r>
            <a:r>
              <a:rPr lang="en-GB" sz="1600" b="1">
                <a:solidFill>
                  <a:schemeClr val="accent2"/>
                </a:solidFill>
                <a:cs typeface="Times New Roman" pitchFamily="18" charset="0"/>
              </a:rPr>
              <a:t>± 0.05</a:t>
            </a:r>
            <a:r>
              <a:rPr lang="en-GB" sz="16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2895600" y="4495800"/>
            <a:ext cx="1901825" cy="342900"/>
          </a:xfrm>
          <a:prstGeom prst="roundRect">
            <a:avLst>
              <a:gd name="adj" fmla="val 454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16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6600"/>
                </a:solidFill>
                <a:latin typeface="Symbol" pitchFamily="18" charset="2"/>
              </a:rPr>
              <a:t></a:t>
            </a:r>
            <a:r>
              <a:rPr lang="en-GB" sz="1400" b="1" baseline="-33000">
                <a:solidFill>
                  <a:srgbClr val="006600"/>
                </a:solidFill>
              </a:rPr>
              <a:t>CP</a:t>
            </a:r>
            <a:r>
              <a:rPr lang="en-GB" sz="1400" b="1">
                <a:solidFill>
                  <a:srgbClr val="004A4A"/>
                </a:solidFill>
              </a:rPr>
              <a:t>= CP phase de Dirac 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25" y="3151188"/>
            <a:ext cx="8231188" cy="1019175"/>
          </a:xfrm>
          <a:prstGeom prst="rect">
            <a:avLst/>
          </a:prstGeom>
          <a:noFill/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-19050" y="34258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858000" y="4038600"/>
            <a:ext cx="21971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hangingPunct="0">
              <a:lnSpc>
                <a:spcPct val="16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>
                <a:solidFill>
                  <a:srgbClr val="FF33CC"/>
                </a:solidFill>
                <a:latin typeface="Symbol" pitchFamily="18" charset="2"/>
              </a:rPr>
              <a:t>,b</a:t>
            </a:r>
            <a:r>
              <a:rPr lang="en-GB" sz="1400" b="1">
                <a:solidFill>
                  <a:srgbClr val="004A4A"/>
                </a:solidFill>
              </a:rPr>
              <a:t> : CP  pahse Majorana </a:t>
            </a:r>
          </a:p>
          <a:p>
            <a:endParaRPr lang="fr-FR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57400" y="5181600"/>
            <a:ext cx="4718050" cy="368300"/>
            <a:chOff x="445" y="757"/>
            <a:chExt cx="2940" cy="200"/>
          </a:xfrm>
        </p:grpSpPr>
        <p:sp>
          <p:nvSpPr>
            <p:cNvPr id="4112" name="AutoShape 16"/>
            <p:cNvSpPr>
              <a:spLocks noChangeArrowheads="1"/>
            </p:cNvSpPr>
            <p:nvPr/>
          </p:nvSpPr>
          <p:spPr bwMode="auto">
            <a:xfrm>
              <a:off x="445" y="757"/>
              <a:ext cx="2940" cy="200"/>
            </a:xfrm>
            <a:prstGeom prst="roundRect">
              <a:avLst>
                <a:gd name="adj" fmla="val 3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aseline="-33000">
                  <a:solidFill>
                    <a:srgbClr val="FF00FF"/>
                  </a:solidFill>
                </a:rPr>
                <a:t> </a:t>
              </a:r>
              <a:r>
                <a:rPr lang="en-GB" b="1">
                  <a:solidFill>
                    <a:srgbClr val="FF0000"/>
                  </a:solidFill>
                  <a:latin typeface="Symbol" pitchFamily="18" charset="2"/>
                </a:rPr>
                <a:t></a:t>
              </a:r>
              <a:r>
                <a:rPr lang="en-GB" b="1">
                  <a:solidFill>
                    <a:srgbClr val="FF0000"/>
                  </a:solidFill>
                </a:rPr>
                <a:t>m</a:t>
              </a:r>
              <a:r>
                <a:rPr lang="en-GB" b="1" baseline="33000">
                  <a:solidFill>
                    <a:srgbClr val="FF0000"/>
                  </a:solidFill>
                </a:rPr>
                <a:t>2</a:t>
              </a:r>
              <a:r>
                <a:rPr lang="en-GB" b="1" baseline="-33000">
                  <a:solidFill>
                    <a:srgbClr val="FF0000"/>
                  </a:solidFill>
                </a:rPr>
                <a:t>atm </a:t>
              </a:r>
              <a:r>
                <a:rPr lang="en-GB" b="1">
                  <a:solidFill>
                    <a:srgbClr val="FF0000"/>
                  </a:solidFill>
                </a:rPr>
                <a:t>=</a:t>
              </a:r>
              <a:r>
                <a:rPr lang="en-GB" b="1" baseline="-33000">
                  <a:solidFill>
                    <a:srgbClr val="FF0000"/>
                  </a:solidFill>
                </a:rPr>
                <a:t> </a:t>
              </a:r>
              <a:r>
                <a:rPr lang="en-GB" b="1">
                  <a:solidFill>
                    <a:srgbClr val="FF0000"/>
                  </a:solidFill>
                  <a:latin typeface="Symbol" pitchFamily="18" charset="2"/>
                </a:rPr>
                <a:t></a:t>
              </a:r>
              <a:r>
                <a:rPr lang="en-GB" b="1">
                  <a:solidFill>
                    <a:srgbClr val="FF0000"/>
                  </a:solidFill>
                </a:rPr>
                <a:t>m</a:t>
              </a:r>
              <a:r>
                <a:rPr lang="en-GB" b="1" baseline="33000">
                  <a:solidFill>
                    <a:srgbClr val="FF0000"/>
                  </a:solidFill>
                </a:rPr>
                <a:t>2</a:t>
              </a:r>
              <a:r>
                <a:rPr lang="en-GB" b="1" baseline="-33000">
                  <a:solidFill>
                    <a:srgbClr val="FF0000"/>
                  </a:solidFill>
                </a:rPr>
                <a:t>31 </a:t>
              </a:r>
              <a:r>
                <a:rPr lang="en-GB" b="1">
                  <a:solidFill>
                    <a:srgbClr val="FF0000"/>
                  </a:solidFill>
                </a:rPr>
                <a:t>= (2.3 </a:t>
              </a:r>
              <a:r>
                <a:rPr lang="en-GB" b="1">
                  <a:solidFill>
                    <a:srgbClr val="FF0000"/>
                  </a:solidFill>
                  <a:sym typeface="Symbol" pitchFamily="18" charset="2"/>
                </a:rPr>
                <a:t> 0.2</a:t>
              </a:r>
              <a:r>
                <a:rPr lang="en-GB" b="1">
                  <a:solidFill>
                    <a:srgbClr val="FF0000"/>
                  </a:solidFill>
                </a:rPr>
                <a:t> ) 10</a:t>
              </a:r>
              <a:r>
                <a:rPr lang="en-GB" b="1" baseline="33000">
                  <a:solidFill>
                    <a:srgbClr val="FF0000"/>
                  </a:solidFill>
                </a:rPr>
                <a:t>-3 </a:t>
              </a:r>
              <a:r>
                <a:rPr lang="en-GB" b="1">
                  <a:solidFill>
                    <a:srgbClr val="FF0000"/>
                  </a:solidFill>
                </a:rPr>
                <a:t>eV</a:t>
              </a:r>
              <a:r>
                <a:rPr lang="en-GB" b="1" baseline="33000">
                  <a:solidFill>
                    <a:srgbClr val="FF0000"/>
                  </a:solidFill>
                </a:rPr>
                <a:t>2 </a:t>
              </a:r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>
              <a:off x="642" y="930"/>
              <a:ext cx="496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057400" y="5908675"/>
            <a:ext cx="4625975" cy="492125"/>
            <a:chOff x="446" y="1097"/>
            <a:chExt cx="2881" cy="176"/>
          </a:xfrm>
        </p:grpSpPr>
        <p:sp>
          <p:nvSpPr>
            <p:cNvPr id="4115" name="AutoShape 19"/>
            <p:cNvSpPr>
              <a:spLocks noChangeArrowheads="1"/>
            </p:cNvSpPr>
            <p:nvPr/>
          </p:nvSpPr>
          <p:spPr bwMode="auto">
            <a:xfrm>
              <a:off x="446" y="1097"/>
              <a:ext cx="2881" cy="132"/>
            </a:xfrm>
            <a:prstGeom prst="roundRect">
              <a:avLst>
                <a:gd name="adj" fmla="val 3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baseline="-33000">
                  <a:solidFill>
                    <a:srgbClr val="FF00FF"/>
                  </a:solidFill>
                </a:rPr>
                <a:t> </a:t>
              </a:r>
              <a:r>
                <a:rPr lang="en-GB" b="1">
                  <a:solidFill>
                    <a:srgbClr val="FF0000"/>
                  </a:solidFill>
                  <a:latin typeface="Symbol" pitchFamily="18" charset="2"/>
                </a:rPr>
                <a:t></a:t>
              </a:r>
              <a:r>
                <a:rPr lang="en-GB" b="1">
                  <a:solidFill>
                    <a:srgbClr val="FF0000"/>
                  </a:solidFill>
                </a:rPr>
                <a:t>m</a:t>
              </a:r>
              <a:r>
                <a:rPr lang="en-GB" b="1" baseline="33000">
                  <a:solidFill>
                    <a:srgbClr val="FF0000"/>
                  </a:solidFill>
                </a:rPr>
                <a:t>2</a:t>
              </a:r>
              <a:r>
                <a:rPr lang="en-GB" b="1" baseline="-33000">
                  <a:solidFill>
                    <a:srgbClr val="FF0000"/>
                  </a:solidFill>
                </a:rPr>
                <a:t>sol </a:t>
              </a:r>
              <a:r>
                <a:rPr lang="en-GB" b="1">
                  <a:solidFill>
                    <a:srgbClr val="FF0000"/>
                  </a:solidFill>
                </a:rPr>
                <a:t>=</a:t>
              </a:r>
              <a:r>
                <a:rPr lang="en-GB" b="1" baseline="-33000">
                  <a:solidFill>
                    <a:srgbClr val="FF0000"/>
                  </a:solidFill>
                </a:rPr>
                <a:t>  </a:t>
              </a:r>
              <a:r>
                <a:rPr lang="en-GB" b="1">
                  <a:solidFill>
                    <a:srgbClr val="FF0000"/>
                  </a:solidFill>
                  <a:latin typeface="Symbol" pitchFamily="18" charset="2"/>
                </a:rPr>
                <a:t></a:t>
              </a:r>
              <a:r>
                <a:rPr lang="en-GB" b="1">
                  <a:solidFill>
                    <a:srgbClr val="FF0000"/>
                  </a:solidFill>
                </a:rPr>
                <a:t>m</a:t>
              </a:r>
              <a:r>
                <a:rPr lang="en-GB" b="1" baseline="33000">
                  <a:solidFill>
                    <a:srgbClr val="FF0000"/>
                  </a:solidFill>
                </a:rPr>
                <a:t>2</a:t>
              </a:r>
              <a:r>
                <a:rPr lang="en-GB" b="1" baseline="-33000">
                  <a:solidFill>
                    <a:srgbClr val="FF0000"/>
                  </a:solidFill>
                </a:rPr>
                <a:t>12</a:t>
              </a:r>
              <a:r>
                <a:rPr lang="en-GB" b="1">
                  <a:solidFill>
                    <a:srgbClr val="FF0000"/>
                  </a:solidFill>
                </a:rPr>
                <a:t> = (7.9 </a:t>
              </a:r>
              <a:r>
                <a:rPr lang="en-GB" b="1">
                  <a:solidFill>
                    <a:srgbClr val="FF0000"/>
                  </a:solidFill>
                  <a:sym typeface="Symbol" pitchFamily="18" charset="2"/>
                </a:rPr>
                <a:t></a:t>
              </a:r>
              <a:r>
                <a:rPr lang="en-GB" b="1">
                  <a:solidFill>
                    <a:srgbClr val="FF0000"/>
                  </a:solidFill>
                </a:rPr>
                <a:t> 0.3) 10</a:t>
              </a:r>
              <a:r>
                <a:rPr lang="en-GB" b="1" baseline="33000">
                  <a:solidFill>
                    <a:srgbClr val="FF0000"/>
                  </a:solidFill>
                </a:rPr>
                <a:t>-5 </a:t>
              </a:r>
              <a:r>
                <a:rPr lang="en-GB" b="1">
                  <a:solidFill>
                    <a:srgbClr val="FF0000"/>
                  </a:solidFill>
                </a:rPr>
                <a:t>eV</a:t>
              </a:r>
              <a:r>
                <a:rPr lang="en-GB" b="1" baseline="33000">
                  <a:solidFill>
                    <a:srgbClr val="FF0000"/>
                  </a:solidFill>
                </a:rPr>
                <a:t>2 </a:t>
              </a:r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642" y="1272"/>
              <a:ext cx="496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04800" y="1295400"/>
            <a:ext cx="170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</a:rPr>
              <a:t>Oscillations</a:t>
            </a:r>
          </a:p>
        </p:txBody>
      </p:sp>
      <p:sp>
        <p:nvSpPr>
          <p:cNvPr id="4121" name="AutoShape 25"/>
          <p:cNvSpPr>
            <a:spLocks noChangeArrowheads="1"/>
          </p:cNvSpPr>
          <p:nvPr/>
        </p:nvSpPr>
        <p:spPr bwMode="auto">
          <a:xfrm>
            <a:off x="2209800" y="14478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Tracking 90 cells first tracks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SuperNEMO </a:t>
            </a:r>
            <a:r>
              <a:rPr lang="fr-FR" sz="3600" b="1" dirty="0" smtClean="0">
                <a:solidFill>
                  <a:schemeClr val="bg1"/>
                </a:solidFill>
              </a:rPr>
              <a:t>Radon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214422"/>
            <a:ext cx="515128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171341" y="2289943"/>
            <a:ext cx="397269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tx2"/>
                </a:solidFill>
              </a:rPr>
              <a:t>Strategy</a:t>
            </a:r>
            <a:r>
              <a:rPr lang="fr-FR" b="1" dirty="0" smtClean="0">
                <a:solidFill>
                  <a:schemeClr val="tx2"/>
                </a:solidFill>
              </a:rPr>
              <a:t> to </a:t>
            </a:r>
            <a:r>
              <a:rPr lang="fr-FR" b="1" dirty="0" err="1" smtClean="0">
                <a:solidFill>
                  <a:schemeClr val="tx2"/>
                </a:solidFill>
              </a:rPr>
              <a:t>reduce</a:t>
            </a:r>
            <a:r>
              <a:rPr lang="fr-FR" b="1" dirty="0" smtClean="0">
                <a:solidFill>
                  <a:schemeClr val="tx2"/>
                </a:solidFill>
              </a:rPr>
              <a:t> radon:</a:t>
            </a:r>
          </a:p>
          <a:p>
            <a:endParaRPr lang="fr-FR" dirty="0"/>
          </a:p>
          <a:p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Tracker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separated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calorimeter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</a:rPr>
              <a:t>ealing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 of the setup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planar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geometry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  <a:p>
            <a:endParaRPr lang="fr-FR" b="1" dirty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More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radiopure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materials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  <a:p>
            <a:endParaRPr lang="fr-FR" b="1" dirty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Monitoring of the gaz</a:t>
            </a:r>
          </a:p>
          <a:p>
            <a:endParaRPr lang="fr-FR" dirty="0">
              <a:sym typeface="Wingdings" pitchFamily="2" charset="2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SuperNEMO </a:t>
            </a:r>
            <a:r>
              <a:rPr lang="fr-FR" sz="3600" b="1" dirty="0" smtClean="0">
                <a:solidFill>
                  <a:schemeClr val="bg1"/>
                </a:solidFill>
              </a:rPr>
              <a:t>Radon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11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214422"/>
            <a:ext cx="2857520" cy="217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85720" y="350043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Prague : </a:t>
            </a:r>
            <a:r>
              <a:rPr lang="fr-FR" dirty="0" smtClean="0"/>
              <a:t>setup to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</a:p>
          <a:p>
            <a:r>
              <a:rPr lang="fr-FR" dirty="0" err="1"/>
              <a:t>p</a:t>
            </a:r>
            <a:r>
              <a:rPr lang="fr-FR" dirty="0" err="1" smtClean="0"/>
              <a:t>ermeability</a:t>
            </a:r>
            <a:r>
              <a:rPr lang="fr-FR" dirty="0" smtClean="0"/>
              <a:t> of </a:t>
            </a:r>
            <a:r>
              <a:rPr lang="fr-FR" dirty="0" err="1" smtClean="0"/>
              <a:t>materials</a:t>
            </a:r>
            <a:endParaRPr lang="fr-FR" dirty="0"/>
          </a:p>
        </p:txBody>
      </p:sp>
      <p:pic>
        <p:nvPicPr>
          <p:cNvPr id="8" name="Picture 3" descr="NEMO_ob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614" y="1214422"/>
            <a:ext cx="4572032" cy="170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849176" y="2962793"/>
            <a:ext cx="5223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Bratislava, UCL : </a:t>
            </a:r>
            <a:r>
              <a:rPr lang="fr-FR" dirty="0" smtClean="0"/>
              <a:t>setups to </a:t>
            </a:r>
            <a:r>
              <a:rPr lang="fr-FR" dirty="0" err="1" smtClean="0"/>
              <a:t>measure</a:t>
            </a:r>
            <a:r>
              <a:rPr lang="fr-FR" dirty="0" smtClean="0"/>
              <a:t>  radon </a:t>
            </a:r>
            <a:r>
              <a:rPr lang="fr-FR" dirty="0" err="1" smtClean="0"/>
              <a:t>emanation</a:t>
            </a:r>
            <a:endParaRPr lang="fr-FR" dirty="0" smtClean="0"/>
          </a:p>
          <a:p>
            <a:r>
              <a:rPr lang="fr-FR" dirty="0"/>
              <a:t>o</a:t>
            </a:r>
            <a:r>
              <a:rPr lang="fr-FR" dirty="0" smtClean="0"/>
              <a:t>f  </a:t>
            </a:r>
            <a:r>
              <a:rPr lang="fr-FR" dirty="0" err="1" smtClean="0"/>
              <a:t>materials</a:t>
            </a:r>
            <a:r>
              <a:rPr lang="fr-FR" dirty="0" smtClean="0"/>
              <a:t> or </a:t>
            </a:r>
            <a:r>
              <a:rPr lang="fr-FR" dirty="0" err="1" smtClean="0"/>
              <a:t>gas</a:t>
            </a:r>
            <a:endParaRPr lang="fr-FR" dirty="0"/>
          </a:p>
        </p:txBody>
      </p:sp>
      <p:pic>
        <p:nvPicPr>
          <p:cNvPr id="10" name="Picture 5" descr="P101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55" y="4357694"/>
            <a:ext cx="2493985" cy="1869680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14282" y="6215082"/>
            <a:ext cx="3883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CENBG: </a:t>
            </a:r>
            <a:r>
              <a:rPr lang="fr-FR" dirty="0" smtClean="0"/>
              <a:t>setup to </a:t>
            </a:r>
            <a:r>
              <a:rPr lang="fr-FR" dirty="0" err="1" smtClean="0"/>
              <a:t>measure</a:t>
            </a:r>
            <a:r>
              <a:rPr lang="fr-FR" dirty="0" smtClean="0"/>
              <a:t>  </a:t>
            </a:r>
          </a:p>
          <a:p>
            <a:r>
              <a:rPr lang="fr-FR" dirty="0" smtClean="0"/>
              <a:t>radon </a:t>
            </a:r>
            <a:r>
              <a:rPr lang="fr-FR" dirty="0" err="1" smtClean="0"/>
              <a:t>emanation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liquid</a:t>
            </a:r>
            <a:r>
              <a:rPr lang="fr-FR" dirty="0" smtClean="0"/>
              <a:t> </a:t>
            </a:r>
            <a:r>
              <a:rPr lang="fr-FR" dirty="0" err="1" smtClean="0"/>
              <a:t>scintillator</a:t>
            </a:r>
            <a:endParaRPr lang="fr-FR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2928958" cy="21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4643438" y="5929330"/>
            <a:ext cx="387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CENBG, Marseille, Saga U: </a:t>
            </a:r>
            <a:r>
              <a:rPr lang="fr-FR" dirty="0" err="1" smtClean="0"/>
              <a:t>Electrostatic</a:t>
            </a:r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etectors for gaz </a:t>
            </a:r>
            <a:r>
              <a:rPr lang="fr-FR" dirty="0" err="1" smtClean="0"/>
              <a:t>measurement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80">
                  <a:gamma/>
                  <a:shade val="0"/>
                  <a:invGamma/>
                </a:srgbClr>
              </a:gs>
              <a:gs pos="100000">
                <a:srgbClr val="00008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 MC simulations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Se82-40-Bi-Tl-cal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3455987" cy="3351212"/>
          </a:xfrm>
          <a:prstGeom prst="rect">
            <a:avLst/>
          </a:prstGeom>
          <a:noFill/>
        </p:spPr>
      </p:pic>
      <p:pic>
        <p:nvPicPr>
          <p:cNvPr id="137219" name="Picture 3" descr="Nd-t12-dtl-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084263"/>
            <a:ext cx="3455988" cy="3352800"/>
          </a:xfrm>
          <a:prstGeom prst="rect">
            <a:avLst/>
          </a:prstGeom>
          <a:noFill/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268538" y="1052513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990000"/>
                </a:solidFill>
                <a:latin typeface="Arial" pitchFamily="34" charset="0"/>
              </a:rPr>
              <a:t>Se82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6588125" y="104616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990000"/>
                </a:solidFill>
                <a:latin typeface="Arial" pitchFamily="34" charset="0"/>
              </a:rPr>
              <a:t>Nd150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690448" y="4929198"/>
            <a:ext cx="573907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3 candidates : </a:t>
            </a:r>
          </a:p>
          <a:p>
            <a:r>
              <a:rPr lang="fr-FR" b="1" baseline="30000" dirty="0">
                <a:solidFill>
                  <a:srgbClr val="FF3300"/>
                </a:solidFill>
              </a:rPr>
              <a:t>82</a:t>
            </a:r>
            <a:r>
              <a:rPr lang="fr-FR" b="1" dirty="0">
                <a:solidFill>
                  <a:srgbClr val="FF3300"/>
                </a:solidFill>
              </a:rPr>
              <a:t>Se</a:t>
            </a:r>
            <a:r>
              <a:rPr lang="fr-FR" b="1" dirty="0">
                <a:solidFill>
                  <a:schemeClr val="bg1"/>
                </a:solidFill>
              </a:rPr>
              <a:t>                    T</a:t>
            </a:r>
            <a:r>
              <a:rPr lang="fr-FR" b="1" baseline="-25000" dirty="0">
                <a:solidFill>
                  <a:schemeClr val="bg1"/>
                </a:solidFill>
              </a:rPr>
              <a:t>1/2 </a:t>
            </a:r>
            <a:r>
              <a:rPr lang="fr-FR" b="1" dirty="0">
                <a:solidFill>
                  <a:schemeClr val="bg1"/>
                </a:solidFill>
              </a:rPr>
              <a:t> &lt; 10</a:t>
            </a:r>
            <a:r>
              <a:rPr lang="fr-FR" b="1" baseline="30000" dirty="0">
                <a:solidFill>
                  <a:schemeClr val="bg1"/>
                </a:solidFill>
              </a:rPr>
              <a:t>26</a:t>
            </a:r>
            <a:r>
              <a:rPr lang="fr-FR" b="1" dirty="0">
                <a:solidFill>
                  <a:schemeClr val="bg1"/>
                </a:solidFill>
              </a:rPr>
              <a:t> y                 &lt;m</a:t>
            </a:r>
            <a:r>
              <a:rPr lang="fr-FR" b="1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fr-FR" b="1" dirty="0">
                <a:solidFill>
                  <a:schemeClr val="bg1"/>
                </a:solidFill>
              </a:rPr>
              <a:t>&gt; &lt; 0.07 – 0.12 eV</a:t>
            </a:r>
          </a:p>
          <a:p>
            <a:r>
              <a:rPr lang="fr-FR" b="1" baseline="30000" dirty="0">
                <a:solidFill>
                  <a:srgbClr val="FF3300"/>
                </a:solidFill>
              </a:rPr>
              <a:t>150</a:t>
            </a:r>
            <a:r>
              <a:rPr lang="fr-FR" b="1" dirty="0">
                <a:solidFill>
                  <a:srgbClr val="FF3300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                 T</a:t>
            </a:r>
            <a:r>
              <a:rPr lang="fr-FR" b="1" baseline="-25000" dirty="0">
                <a:solidFill>
                  <a:schemeClr val="bg1"/>
                </a:solidFill>
              </a:rPr>
              <a:t>1/2</a:t>
            </a:r>
            <a:r>
              <a:rPr lang="fr-FR" b="1" dirty="0">
                <a:solidFill>
                  <a:schemeClr val="bg1"/>
                </a:solidFill>
              </a:rPr>
              <a:t>  &lt; 4. 10</a:t>
            </a:r>
            <a:r>
              <a:rPr lang="fr-FR" b="1" baseline="30000" dirty="0">
                <a:solidFill>
                  <a:schemeClr val="bg1"/>
                </a:solidFill>
              </a:rPr>
              <a:t>25</a:t>
            </a:r>
            <a:r>
              <a:rPr lang="fr-FR" b="1" dirty="0">
                <a:solidFill>
                  <a:schemeClr val="bg1"/>
                </a:solidFill>
              </a:rPr>
              <a:t> y             &lt;m</a:t>
            </a:r>
            <a:r>
              <a:rPr lang="fr-FR" b="1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fr-FR" b="1" dirty="0">
                <a:solidFill>
                  <a:schemeClr val="bg1"/>
                </a:solidFill>
              </a:rPr>
              <a:t>&gt; &lt; 0.05 eV</a:t>
            </a:r>
          </a:p>
          <a:p>
            <a:r>
              <a:rPr lang="fr-FR" b="1" baseline="30000" dirty="0">
                <a:solidFill>
                  <a:srgbClr val="FF3300"/>
                </a:solidFill>
              </a:rPr>
              <a:t>48</a:t>
            </a:r>
            <a:r>
              <a:rPr lang="fr-FR" b="1" dirty="0">
                <a:solidFill>
                  <a:srgbClr val="FF3300"/>
                </a:solidFill>
              </a:rPr>
              <a:t>Ca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1800" b="1" dirty="0">
                <a:solidFill>
                  <a:srgbClr val="00FFFF"/>
                </a:solidFill>
              </a:rPr>
              <a:t>(IE 50%)</a:t>
            </a:r>
            <a:r>
              <a:rPr lang="fr-FR" b="1" dirty="0">
                <a:solidFill>
                  <a:schemeClr val="bg1"/>
                </a:solidFill>
              </a:rPr>
              <a:t>     </a:t>
            </a:r>
            <a:r>
              <a:rPr lang="fr-FR" b="1" dirty="0" smtClean="0">
                <a:solidFill>
                  <a:schemeClr val="bg1"/>
                </a:solidFill>
              </a:rPr>
              <a:t>T</a:t>
            </a:r>
            <a:r>
              <a:rPr lang="fr-FR" b="1" baseline="-25000" dirty="0" smtClean="0">
                <a:solidFill>
                  <a:schemeClr val="bg1"/>
                </a:solidFill>
              </a:rPr>
              <a:t>1/2</a:t>
            </a:r>
            <a:r>
              <a:rPr lang="fr-FR" b="1" dirty="0" smtClean="0">
                <a:solidFill>
                  <a:schemeClr val="bg1"/>
                </a:solidFill>
              </a:rPr>
              <a:t>  </a:t>
            </a:r>
            <a:r>
              <a:rPr lang="fr-FR" b="1" dirty="0">
                <a:solidFill>
                  <a:schemeClr val="bg1"/>
                </a:solidFill>
              </a:rPr>
              <a:t>&lt; 1.9 10</a:t>
            </a:r>
            <a:r>
              <a:rPr lang="fr-FR" b="1" baseline="30000" dirty="0">
                <a:solidFill>
                  <a:schemeClr val="bg1"/>
                </a:solidFill>
              </a:rPr>
              <a:t>26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y </a:t>
            </a:r>
            <a:r>
              <a:rPr lang="fr-FR" b="1" dirty="0" smtClean="0">
                <a:solidFill>
                  <a:schemeClr val="bg1"/>
                </a:solidFill>
              </a:rPr>
              <a:t>         &lt;</a:t>
            </a:r>
            <a:r>
              <a:rPr lang="fr-FR" b="1" dirty="0" smtClean="0">
                <a:solidFill>
                  <a:schemeClr val="bg1"/>
                </a:solidFill>
              </a:rPr>
              <a:t>m</a:t>
            </a:r>
            <a:r>
              <a:rPr lang="fr-FR" b="1" baseline="-25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fr-FR" b="1" dirty="0" smtClean="0">
                <a:solidFill>
                  <a:schemeClr val="bg1"/>
                </a:solidFill>
              </a:rPr>
              <a:t>&gt; &lt; </a:t>
            </a:r>
            <a:r>
              <a:rPr lang="fr-FR" b="1" dirty="0" smtClean="0">
                <a:solidFill>
                  <a:schemeClr val="bg1"/>
                </a:solidFill>
              </a:rPr>
              <a:t>0.03 </a:t>
            </a:r>
            <a:r>
              <a:rPr lang="fr-FR" b="1" dirty="0" smtClean="0">
                <a:solidFill>
                  <a:schemeClr val="bg1"/>
                </a:solidFill>
              </a:rPr>
              <a:t>eV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42875" y="-17145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SuperNEMO sensitivity 100 kg   5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46250" y="1219200"/>
            <a:ext cx="5492750" cy="5387975"/>
            <a:chOff x="1200" y="1104"/>
            <a:chExt cx="3264" cy="3121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104"/>
              <a:ext cx="3264" cy="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862" y="2112"/>
              <a:ext cx="1110" cy="212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bg1"/>
                  </a:solidFill>
                </a:rPr>
                <a:t>Inverted hierarchy</a:t>
              </a:r>
            </a:p>
          </p:txBody>
        </p:sp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1840" y="2793"/>
              <a:ext cx="1071" cy="21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chemeClr val="bg1"/>
                  </a:solidFill>
                </a:rPr>
                <a:t>Normal hierarchy</a:t>
              </a:r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4416" y="1104"/>
              <a:ext cx="48" cy="3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 rot="-2667178">
              <a:off x="3490" y="1640"/>
              <a:ext cx="87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solidFill>
                    <a:schemeClr val="bg1"/>
                  </a:solidFill>
                </a:rPr>
                <a:t>Degenerated</a:t>
              </a:r>
            </a:p>
          </p:txBody>
        </p:sp>
      </p:grp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&lt;</a:t>
            </a:r>
            <a:r>
              <a:rPr lang="fr-FR" sz="3200" b="1">
                <a:solidFill>
                  <a:schemeClr val="bg1"/>
                </a:solidFill>
              </a:rPr>
              <a:t>m</a:t>
            </a:r>
            <a:r>
              <a:rPr lang="fr-FR" sz="3200" b="1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&gt;</a:t>
            </a:r>
            <a:r>
              <a:rPr lang="fr-FR" sz="3200" b="1">
                <a:solidFill>
                  <a:schemeClr val="bg1"/>
                </a:solidFill>
              </a:rPr>
              <a:t> current and future limits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590800" y="1600200"/>
            <a:ext cx="6381750" cy="2576513"/>
            <a:chOff x="1655" y="864"/>
            <a:chExt cx="4020" cy="1623"/>
          </a:xfrm>
        </p:grpSpPr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1655" y="864"/>
              <a:ext cx="2784" cy="960"/>
            </a:xfrm>
            <a:prstGeom prst="rect">
              <a:avLst/>
            </a:prstGeom>
            <a:solidFill>
              <a:srgbClr val="000066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4536" y="1130"/>
              <a:ext cx="1139" cy="1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000066"/>
                  </a:solidFill>
                </a:rPr>
                <a:t>Expected</a:t>
              </a:r>
              <a:r>
                <a:rPr lang="fr-FR" b="1" dirty="0">
                  <a:solidFill>
                    <a:srgbClr val="000066"/>
                  </a:solidFill>
                </a:rPr>
                <a:t> </a:t>
              </a:r>
              <a:r>
                <a:rPr lang="fr-FR" b="1" dirty="0" err="1">
                  <a:solidFill>
                    <a:srgbClr val="000066"/>
                  </a:solidFill>
                </a:rPr>
                <a:t>limits</a:t>
              </a:r>
              <a:endParaRPr lang="fr-FR" b="1" dirty="0">
                <a:solidFill>
                  <a:srgbClr val="000066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000066"/>
                  </a:solidFill>
                </a:rPr>
                <a:t>2013 </a:t>
              </a:r>
              <a:r>
                <a:rPr lang="fr-FR" b="1" dirty="0">
                  <a:solidFill>
                    <a:srgbClr val="000066"/>
                  </a:solidFill>
                </a:rPr>
                <a:t>– </a:t>
              </a:r>
              <a:r>
                <a:rPr lang="fr-FR" b="1" dirty="0" smtClean="0">
                  <a:solidFill>
                    <a:srgbClr val="000066"/>
                  </a:solidFill>
                </a:rPr>
                <a:t>2018</a:t>
              </a:r>
              <a:endParaRPr lang="fr-FR" b="1" dirty="0">
                <a:solidFill>
                  <a:srgbClr val="000066"/>
                </a:solidFill>
              </a:endParaRPr>
            </a:p>
            <a:p>
              <a:pPr algn="ctr"/>
              <a:endParaRPr lang="fr-FR" b="1" dirty="0">
                <a:solidFill>
                  <a:srgbClr val="000066"/>
                </a:solidFill>
              </a:endParaRPr>
            </a:p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CUORE,GERDA,</a:t>
              </a:r>
            </a:p>
            <a:p>
              <a:pPr algn="ctr"/>
              <a:r>
                <a:rPr lang="fr-FR" sz="2000" b="1" dirty="0" err="1">
                  <a:solidFill>
                    <a:srgbClr val="FF0000"/>
                  </a:solidFill>
                </a:rPr>
                <a:t>Majorana</a:t>
              </a:r>
              <a:r>
                <a:rPr lang="fr-FR" sz="2000" b="1" dirty="0">
                  <a:solidFill>
                    <a:srgbClr val="FF0000"/>
                  </a:solidFill>
                </a:rPr>
                <a:t>,</a:t>
              </a:r>
            </a:p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SuperNEMO,</a:t>
              </a:r>
            </a:p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EXO,….</a:t>
              </a:r>
            </a:p>
          </p:txBody>
        </p:sp>
      </p:grp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76200" y="6400800"/>
            <a:ext cx="553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66"/>
                </a:solidFill>
              </a:rPr>
              <a:t>Use of « latest NME » for all experiments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27038" y="762000"/>
            <a:ext cx="6583362" cy="1701800"/>
            <a:chOff x="269" y="480"/>
            <a:chExt cx="4147" cy="1072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69" y="480"/>
              <a:ext cx="4147" cy="1072"/>
              <a:chOff x="269" y="480"/>
              <a:chExt cx="4147" cy="1072"/>
            </a:xfrm>
          </p:grpSpPr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1632" y="480"/>
                <a:ext cx="2784" cy="1072"/>
                <a:chOff x="1632" y="480"/>
                <a:chExt cx="2784" cy="1072"/>
              </a:xfrm>
            </p:grpSpPr>
            <p:sp>
              <p:nvSpPr>
                <p:cNvPr id="297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540" y="480"/>
                  <a:ext cx="636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1800" b="1" dirty="0" err="1">
                      <a:solidFill>
                        <a:srgbClr val="660033"/>
                      </a:solidFill>
                    </a:rPr>
                    <a:t>Klapdor</a:t>
                  </a:r>
                  <a:endParaRPr lang="fr-FR" sz="1800" b="1" dirty="0">
                    <a:solidFill>
                      <a:srgbClr val="660033"/>
                    </a:solidFill>
                  </a:endParaRPr>
                </a:p>
                <a:p>
                  <a:r>
                    <a:rPr lang="fr-FR" sz="1800" b="1" dirty="0">
                      <a:solidFill>
                        <a:srgbClr val="660033"/>
                      </a:solidFill>
                    </a:rPr>
                    <a:t>claim</a:t>
                  </a:r>
                </a:p>
              </p:txBody>
            </p:sp>
            <p:sp>
              <p:nvSpPr>
                <p:cNvPr id="29714" name="Rectangle 18"/>
                <p:cNvSpPr>
                  <a:spLocks noChangeArrowheads="1"/>
                </p:cNvSpPr>
                <p:nvPr/>
              </p:nvSpPr>
              <p:spPr bwMode="auto">
                <a:xfrm>
                  <a:off x="1632" y="864"/>
                  <a:ext cx="2784" cy="531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05" name="Rectangle 9"/>
                <p:cNvSpPr>
                  <a:spLocks noChangeArrowheads="1"/>
                </p:cNvSpPr>
                <p:nvPr/>
              </p:nvSpPr>
              <p:spPr bwMode="auto">
                <a:xfrm>
                  <a:off x="3744" y="984"/>
                  <a:ext cx="163" cy="568"/>
                </a:xfrm>
                <a:prstGeom prst="rect">
                  <a:avLst/>
                </a:prstGeom>
                <a:solidFill>
                  <a:srgbClr val="6600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9722" name="Text Box 26"/>
              <p:cNvSpPr txBox="1">
                <a:spLocks noChangeArrowheads="1"/>
              </p:cNvSpPr>
              <p:nvPr/>
            </p:nvSpPr>
            <p:spPr bwMode="auto">
              <a:xfrm>
                <a:off x="269" y="746"/>
                <a:ext cx="949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b="1" dirty="0" err="1">
                    <a:solidFill>
                      <a:srgbClr val="003300"/>
                    </a:solidFill>
                  </a:rPr>
                  <a:t>Limits</a:t>
                </a:r>
                <a:r>
                  <a:rPr lang="fr-FR" b="1" dirty="0">
                    <a:solidFill>
                      <a:srgbClr val="003300"/>
                    </a:solidFill>
                  </a:rPr>
                  <a:t> in </a:t>
                </a:r>
                <a:r>
                  <a:rPr lang="fr-FR" b="1" dirty="0" smtClean="0">
                    <a:solidFill>
                      <a:srgbClr val="003300"/>
                    </a:solidFill>
                  </a:rPr>
                  <a:t>2010</a:t>
                </a:r>
                <a:endParaRPr lang="fr-FR" b="1" dirty="0">
                  <a:solidFill>
                    <a:srgbClr val="003300"/>
                  </a:solidFill>
                </a:endParaRPr>
              </a:p>
              <a:p>
                <a:pPr algn="ctr"/>
                <a:endParaRPr lang="fr-FR" b="1" dirty="0">
                  <a:solidFill>
                    <a:srgbClr val="003300"/>
                  </a:solidFill>
                </a:endParaRPr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</a:rPr>
                  <a:t>HM,NEMO3, </a:t>
                </a:r>
              </a:p>
              <a:p>
                <a:pPr algn="ctr"/>
                <a:r>
                  <a:rPr lang="fr-FR" b="1" dirty="0" err="1">
                    <a:solidFill>
                      <a:srgbClr val="FF0000"/>
                    </a:solidFill>
                  </a:rPr>
                  <a:t>Cuoricino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725" name="Oval 29"/>
            <p:cNvSpPr>
              <a:spLocks noChangeArrowheads="1"/>
            </p:cNvSpPr>
            <p:nvPr/>
          </p:nvSpPr>
          <p:spPr bwMode="auto">
            <a:xfrm>
              <a:off x="3784" y="1296"/>
              <a:ext cx="96" cy="96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40" descr="Pragues Consequences of shielding thickness fev 2010_Page_02.jpg"/>
          <p:cNvPicPr>
            <a:picLocks noChangeAspect="1"/>
          </p:cNvPicPr>
          <p:nvPr/>
        </p:nvPicPr>
        <p:blipFill>
          <a:blip r:embed="rId3" cstate="print"/>
          <a:srcRect l="8781" t="9639" r="4819" b="3348"/>
          <a:stretch>
            <a:fillRect/>
          </a:stretch>
        </p:blipFill>
        <p:spPr bwMode="auto">
          <a:xfrm>
            <a:off x="5143500" y="2214574"/>
            <a:ext cx="37861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429250" y="2000243"/>
            <a:ext cx="364331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2875" y="1357298"/>
            <a:ext cx="4899996" cy="47782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accent1"/>
                </a:solidFill>
                <a:latin typeface="+mn-lt"/>
              </a:rPr>
              <a:t>SuperNEMO phase I :  2011 – 2014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 A </a:t>
            </a:r>
            <a:r>
              <a:rPr lang="fr-FR" sz="1600" b="1" dirty="0" err="1">
                <a:latin typeface="+mn-lt"/>
              </a:rPr>
              <a:t>demontrator</a:t>
            </a:r>
            <a:r>
              <a:rPr lang="fr-FR" sz="1600" b="1" dirty="0">
                <a:latin typeface="+mn-lt"/>
              </a:rPr>
              <a:t> module </a:t>
            </a:r>
            <a:r>
              <a:rPr lang="fr-FR" sz="1600" b="1" dirty="0" err="1">
                <a:latin typeface="+mn-lt"/>
              </a:rPr>
              <a:t>with</a:t>
            </a:r>
            <a:r>
              <a:rPr lang="fr-FR" sz="1600" b="1" dirty="0">
                <a:latin typeface="+mn-lt"/>
              </a:rPr>
              <a:t> 7 kg of </a:t>
            </a:r>
            <a:r>
              <a:rPr lang="fr-FR" sz="1600" b="1" baseline="30000" dirty="0">
                <a:latin typeface="+mn-lt"/>
              </a:rPr>
              <a:t>82</a:t>
            </a:r>
            <a:r>
              <a:rPr lang="fr-FR" sz="1600" b="1" dirty="0">
                <a:latin typeface="+mn-lt"/>
              </a:rPr>
              <a:t>Se (1 kg of </a:t>
            </a:r>
            <a:r>
              <a:rPr lang="fr-FR" sz="1600" b="1" baseline="30000" dirty="0">
                <a:latin typeface="+mn-lt"/>
              </a:rPr>
              <a:t>48</a:t>
            </a:r>
            <a:r>
              <a:rPr lang="fr-FR" sz="1600" b="1" dirty="0">
                <a:latin typeface="+mn-lt"/>
              </a:rPr>
              <a:t>Ca ?)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FFC000"/>
                </a:solidFill>
                <a:latin typeface="+mn-lt"/>
              </a:rPr>
              <a:t>Sensitivity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 in 1 </a:t>
            </a:r>
            <a:r>
              <a:rPr lang="fr-FR" sz="1600" b="1" dirty="0" err="1">
                <a:solidFill>
                  <a:srgbClr val="FFC000"/>
                </a:solidFill>
                <a:latin typeface="+mn-lt"/>
              </a:rPr>
              <a:t>year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: ~5 10</a:t>
            </a:r>
            <a:r>
              <a:rPr lang="fr-FR" sz="1600" b="1" baseline="30000" dirty="0">
                <a:solidFill>
                  <a:srgbClr val="FFC000"/>
                </a:solidFill>
                <a:latin typeface="+mn-lt"/>
              </a:rPr>
              <a:t>24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 y     &lt;m</a:t>
            </a:r>
            <a:r>
              <a:rPr lang="fr-FR" sz="1600" b="1" baseline="-25000" dirty="0">
                <a:solidFill>
                  <a:srgbClr val="FFC000"/>
                </a:solidFill>
                <a:latin typeface="Symbol" pitchFamily="18" charset="2"/>
              </a:rPr>
              <a:t>n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&gt; &lt; 0,2 – 0,6 </a:t>
            </a:r>
            <a:r>
              <a:rPr lang="fr-FR" sz="1600" b="1" dirty="0" err="1" smtClean="0">
                <a:solidFill>
                  <a:srgbClr val="FFC000"/>
                </a:solidFill>
                <a:latin typeface="+mn-lt"/>
              </a:rPr>
              <a:t>meV</a:t>
            </a:r>
            <a:endParaRPr lang="fr-FR" sz="1600" b="1" dirty="0">
              <a:solidFill>
                <a:srgbClr val="FFC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rgbClr val="FFC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 smtClean="0">
                <a:latin typeface="+mn-lt"/>
              </a:rPr>
              <a:t>Sensibility</a:t>
            </a:r>
            <a:r>
              <a:rPr lang="fr-FR" sz="1600" b="1" dirty="0" smtClean="0">
                <a:latin typeface="+mn-lt"/>
              </a:rPr>
              <a:t> </a:t>
            </a:r>
            <a:r>
              <a:rPr lang="fr-FR" sz="1600" b="1" dirty="0" err="1" smtClean="0">
                <a:latin typeface="+mn-lt"/>
              </a:rPr>
              <a:t>equivalent</a:t>
            </a:r>
            <a:r>
              <a:rPr lang="fr-FR" sz="1600" b="1" dirty="0" smtClean="0">
                <a:latin typeface="+mn-lt"/>
              </a:rPr>
              <a:t> to GERDA </a:t>
            </a:r>
            <a:r>
              <a:rPr lang="fr-FR" sz="1600" b="1" dirty="0" smtClean="0">
                <a:latin typeface="+mn-lt"/>
              </a:rPr>
              <a:t>I</a:t>
            </a:r>
            <a:endParaRPr lang="fr-FR" sz="1600" b="1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 smtClean="0"/>
              <a:t>Tracker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already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funded</a:t>
            </a:r>
            <a:r>
              <a:rPr lang="fr-FR" sz="1600" b="1" dirty="0" smtClean="0"/>
              <a:t> by UK</a:t>
            </a:r>
            <a:endParaRPr lang="fr-FR" sz="1600" b="1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 smtClean="0"/>
              <a:t>Calendar</a:t>
            </a:r>
            <a:r>
              <a:rPr lang="fr-FR" sz="1600" b="1" dirty="0" smtClean="0"/>
              <a:t>:</a:t>
            </a:r>
            <a:endParaRPr lang="fr-FR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- Construction  in </a:t>
            </a:r>
            <a:r>
              <a:rPr lang="fr-FR" sz="1600" b="1" dirty="0" err="1">
                <a:latin typeface="+mn-lt"/>
              </a:rPr>
              <a:t>labs</a:t>
            </a:r>
            <a:r>
              <a:rPr lang="fr-FR" sz="1600" b="1" dirty="0">
                <a:latin typeface="+mn-lt"/>
              </a:rPr>
              <a:t>: 2011 – 2012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- Installation, </a:t>
            </a:r>
            <a:r>
              <a:rPr lang="fr-FR" sz="1600" b="1" dirty="0" err="1">
                <a:latin typeface="+mn-lt"/>
              </a:rPr>
              <a:t>commissioning</a:t>
            </a:r>
            <a:r>
              <a:rPr lang="fr-FR" sz="1600" b="1" dirty="0">
                <a:latin typeface="+mn-lt"/>
              </a:rPr>
              <a:t> and running in LSM: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- Few </a:t>
            </a:r>
            <a:r>
              <a:rPr lang="fr-FR" sz="1600" b="1" dirty="0" err="1">
                <a:latin typeface="+mn-lt"/>
              </a:rPr>
              <a:t>months</a:t>
            </a:r>
            <a:r>
              <a:rPr lang="fr-FR" sz="1600" b="1" dirty="0">
                <a:latin typeface="+mn-lt"/>
              </a:rPr>
              <a:t> to </a:t>
            </a:r>
            <a:r>
              <a:rPr lang="fr-FR" sz="1600" b="1" dirty="0" err="1">
                <a:latin typeface="+mn-lt"/>
              </a:rPr>
              <a:t>qualify</a:t>
            </a:r>
            <a:r>
              <a:rPr lang="fr-FR" sz="1600" b="1" dirty="0">
                <a:latin typeface="+mn-lt"/>
              </a:rPr>
              <a:t> the </a:t>
            </a:r>
            <a:r>
              <a:rPr lang="fr-FR" sz="1600" b="1" dirty="0" err="1">
                <a:latin typeface="+mn-lt"/>
              </a:rPr>
              <a:t>backgroud</a:t>
            </a:r>
            <a:r>
              <a:rPr lang="fr-FR" sz="1600" b="1" dirty="0">
                <a:latin typeface="+mn-lt"/>
              </a:rPr>
              <a:t>  </a:t>
            </a:r>
            <a:r>
              <a:rPr lang="fr-FR" sz="1600" b="1" dirty="0" err="1">
                <a:latin typeface="+mn-lt"/>
              </a:rPr>
              <a:t>level</a:t>
            </a:r>
            <a:endParaRPr lang="fr-FR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+mn-lt"/>
              </a:rPr>
              <a:t>- </a:t>
            </a:r>
            <a:r>
              <a:rPr lang="fr-FR" sz="1600" b="1" dirty="0" err="1">
                <a:latin typeface="+mn-lt"/>
              </a:rPr>
              <a:t>Results</a:t>
            </a:r>
            <a:r>
              <a:rPr lang="fr-FR" sz="1600" b="1" dirty="0">
                <a:latin typeface="+mn-lt"/>
              </a:rPr>
              <a:t> 2014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latin typeface="+mn-lt"/>
            </a:endParaRP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" pitchFamily="34" charset="0"/>
              </a:rPr>
              <a:t>SuperNEMO </a:t>
            </a:r>
            <a:r>
              <a:rPr lang="fr-FR" sz="3600" b="1" dirty="0" smtClean="0">
                <a:solidFill>
                  <a:schemeClr val="bg1"/>
                </a:solidFill>
                <a:latin typeface="Calibri" pitchFamily="34" charset="0"/>
              </a:rPr>
              <a:t>Module 0</a:t>
            </a:r>
            <a:endParaRPr lang="fr-F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13" y="1658938"/>
            <a:ext cx="5857875" cy="32623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/>
                </a:solidFill>
                <a:latin typeface="+mn-lt"/>
              </a:rPr>
              <a:t>SuperNEMO phase II: 2014 - 2018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6"/>
                </a:solidFill>
                <a:latin typeface="+mn-lt"/>
              </a:rPr>
              <a:t>20 modules, total 100 kg (82Se or 150Nd or 48Ca)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Contruction</a:t>
            </a:r>
            <a:r>
              <a:rPr lang="fr-FR" b="1" dirty="0">
                <a:latin typeface="+mn-lt"/>
              </a:rPr>
              <a:t>: 2015 – 2016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Commissioning</a:t>
            </a:r>
            <a:r>
              <a:rPr lang="fr-FR" b="1" dirty="0">
                <a:latin typeface="+mn-lt"/>
              </a:rPr>
              <a:t> and running: 2015 – 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baseline="30000" dirty="0">
                <a:solidFill>
                  <a:schemeClr val="accent6"/>
                </a:solidFill>
                <a:latin typeface="+mn-lt"/>
              </a:rPr>
              <a:t>82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Se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Sensitivity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: 53 – 145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meV</a:t>
            </a:r>
            <a:endParaRPr lang="fr-FR" b="1" dirty="0">
              <a:solidFill>
                <a:schemeClr val="accent6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Total </a:t>
            </a:r>
            <a:r>
              <a:rPr lang="fr-FR" b="1" dirty="0" err="1">
                <a:latin typeface="+mn-lt"/>
              </a:rPr>
              <a:t>cost</a:t>
            </a:r>
            <a:r>
              <a:rPr lang="fr-FR" b="1" dirty="0">
                <a:latin typeface="+mn-lt"/>
              </a:rPr>
              <a:t> : 40 M€   (2/3 for Europe)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Running </a:t>
            </a:r>
            <a:r>
              <a:rPr lang="fr-FR" b="1" dirty="0" err="1">
                <a:latin typeface="+mn-lt"/>
              </a:rPr>
              <a:t>cost</a:t>
            </a:r>
            <a:r>
              <a:rPr lang="fr-FR" b="1" dirty="0">
                <a:latin typeface="+mn-lt"/>
              </a:rPr>
              <a:t> : ~300 k€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4938" y="1071563"/>
            <a:ext cx="3475037" cy="3636962"/>
            <a:chOff x="1200" y="1104"/>
            <a:chExt cx="3431" cy="3121"/>
          </a:xfrm>
        </p:grpSpPr>
        <p:pic>
          <p:nvPicPr>
            <p:cNvPr id="2663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104"/>
              <a:ext cx="3264" cy="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Text Box 6"/>
            <p:cNvSpPr txBox="1">
              <a:spLocks noChangeArrowheads="1"/>
            </p:cNvSpPr>
            <p:nvPr/>
          </p:nvSpPr>
          <p:spPr bwMode="auto">
            <a:xfrm>
              <a:off x="1862" y="2112"/>
              <a:ext cx="1860" cy="317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  <a:latin typeface="Times New Roman" pitchFamily="18" charset="0"/>
                </a:rPr>
                <a:t>Inverted hierarchy</a:t>
              </a:r>
            </a:p>
          </p:txBody>
        </p:sp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1840" y="2793"/>
              <a:ext cx="1796" cy="31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  <a:latin typeface="Times New Roman" pitchFamily="18" charset="0"/>
                </a:rPr>
                <a:t>Normal hierarchy</a:t>
              </a:r>
            </a:p>
          </p:txBody>
        </p:sp>
        <p:sp>
          <p:nvSpPr>
            <p:cNvPr id="26637" name="Rectangle 8"/>
            <p:cNvSpPr>
              <a:spLocks noChangeArrowheads="1"/>
            </p:cNvSpPr>
            <p:nvPr/>
          </p:nvSpPr>
          <p:spPr bwMode="auto">
            <a:xfrm>
              <a:off x="4416" y="1104"/>
              <a:ext cx="48" cy="3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6638" name="Text Box 9"/>
            <p:cNvSpPr txBox="1">
              <a:spLocks noChangeArrowheads="1"/>
            </p:cNvSpPr>
            <p:nvPr/>
          </p:nvSpPr>
          <p:spPr bwMode="auto">
            <a:xfrm rot="-2667178">
              <a:off x="3297" y="1571"/>
              <a:ext cx="133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  <a:latin typeface="Times New Roman" pitchFamily="18" charset="0"/>
                </a:rPr>
                <a:t>Degenerated</a:t>
              </a:r>
            </a:p>
          </p:txBody>
        </p:sp>
      </p:grpSp>
      <p:sp>
        <p:nvSpPr>
          <p:cNvPr id="26628" name="Rectangle 28"/>
          <p:cNvSpPr>
            <a:spLocks noChangeArrowheads="1"/>
          </p:cNvSpPr>
          <p:nvPr/>
        </p:nvSpPr>
        <p:spPr bwMode="auto">
          <a:xfrm>
            <a:off x="5768975" y="1966913"/>
            <a:ext cx="2592388" cy="334962"/>
          </a:xfrm>
          <a:prstGeom prst="rect">
            <a:avLst/>
          </a:prstGeom>
          <a:solidFill>
            <a:srgbClr val="00B8FF">
              <a:alpha val="3607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54" tIns="41477" rIns="82954" bIns="41477"/>
          <a:lstStyle/>
          <a:p>
            <a:pPr defTabSz="406400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fr-FR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29" name="Rectangle 11"/>
          <p:cNvSpPr>
            <a:spLocks noChangeArrowheads="1"/>
          </p:cNvSpPr>
          <p:nvPr/>
        </p:nvSpPr>
        <p:spPr bwMode="auto">
          <a:xfrm>
            <a:off x="142875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Calibri" pitchFamily="34" charset="0"/>
              </a:rPr>
              <a:t>SuperNEMO Demonstrator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071563" y="4714875"/>
            <a:ext cx="4500562" cy="2071688"/>
            <a:chOff x="-479" y="338"/>
            <a:chExt cx="5135" cy="3859"/>
          </a:xfrm>
        </p:grpSpPr>
        <p:pic>
          <p:nvPicPr>
            <p:cNvPr id="26631" name="Picture 5" descr="Implantation 01 fig 0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20" r="5939"/>
            <a:stretch>
              <a:fillRect/>
            </a:stretch>
          </p:blipFill>
          <p:spPr bwMode="auto">
            <a:xfrm>
              <a:off x="-479" y="338"/>
              <a:ext cx="5135" cy="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2" name="Line 7"/>
            <p:cNvSpPr>
              <a:spLocks noChangeShapeType="1"/>
            </p:cNvSpPr>
            <p:nvPr/>
          </p:nvSpPr>
          <p:spPr bwMode="auto">
            <a:xfrm>
              <a:off x="587" y="2039"/>
              <a:ext cx="176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33" name="Line 8"/>
            <p:cNvSpPr>
              <a:spLocks noChangeShapeType="1"/>
            </p:cNvSpPr>
            <p:nvPr/>
          </p:nvSpPr>
          <p:spPr bwMode="auto">
            <a:xfrm flipV="1">
              <a:off x="704" y="421"/>
              <a:ext cx="3856" cy="1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941888" y="3733800"/>
            <a:ext cx="3214687" cy="411163"/>
            <a:chOff x="2640" y="2064"/>
            <a:chExt cx="2880" cy="259"/>
          </a:xfrm>
        </p:grpSpPr>
        <p:sp>
          <p:nvSpPr>
            <p:cNvPr id="27707" name="AutoShape 45"/>
            <p:cNvSpPr>
              <a:spLocks noChangeArrowheads="1"/>
            </p:cNvSpPr>
            <p:nvPr/>
          </p:nvSpPr>
          <p:spPr bwMode="auto">
            <a:xfrm>
              <a:off x="2640" y="2064"/>
              <a:ext cx="2880" cy="259"/>
            </a:xfrm>
            <a:prstGeom prst="roundRect">
              <a:avLst>
                <a:gd name="adj" fmla="val 384"/>
              </a:avLst>
            </a:prstGeom>
            <a:gradFill rotWithShape="0">
              <a:gsLst>
                <a:gs pos="0">
                  <a:srgbClr val="FFFF6B"/>
                </a:gs>
                <a:gs pos="100000">
                  <a:srgbClr val="C1C151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82" name="Text Box 46"/>
            <p:cNvSpPr txBox="1">
              <a:spLocks noChangeArrowheads="1"/>
            </p:cNvSpPr>
            <p:nvPr/>
          </p:nvSpPr>
          <p:spPr bwMode="auto">
            <a:xfrm>
              <a:off x="2640" y="2064"/>
              <a:ext cx="28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2386013" y="1371600"/>
            <a:ext cx="1587" cy="4495800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1014413" y="1371600"/>
            <a:ext cx="1587" cy="1981200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2209800"/>
            <a:ext cx="2798763" cy="635000"/>
            <a:chOff x="0" y="1104"/>
            <a:chExt cx="1776" cy="400"/>
          </a:xfrm>
        </p:grpSpPr>
        <p:sp>
          <p:nvSpPr>
            <p:cNvPr id="27705" name="AutoShape 7"/>
            <p:cNvSpPr>
              <a:spLocks noChangeArrowheads="1"/>
            </p:cNvSpPr>
            <p:nvPr/>
          </p:nvSpPr>
          <p:spPr bwMode="auto">
            <a:xfrm>
              <a:off x="0" y="1104"/>
              <a:ext cx="1776" cy="288"/>
            </a:xfrm>
            <a:prstGeom prst="roundRect">
              <a:avLst>
                <a:gd name="adj" fmla="val 347"/>
              </a:avLst>
            </a:prstGeom>
            <a:gradFill rotWithShape="0">
              <a:gsLst>
                <a:gs pos="0">
                  <a:srgbClr val="D3DDFE"/>
                </a:gs>
                <a:gs pos="100000">
                  <a:srgbClr val="4974FF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44" name="Text Box 8"/>
            <p:cNvSpPr txBox="1">
              <a:spLocks noChangeArrowheads="1"/>
            </p:cNvSpPr>
            <p:nvPr/>
          </p:nvSpPr>
          <p:spPr bwMode="auto">
            <a:xfrm>
              <a:off x="0" y="1104"/>
              <a:ext cx="1776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R&amp;D SuperNEMO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479550" y="901700"/>
            <a:ext cx="7916863" cy="469900"/>
            <a:chOff x="157" y="308"/>
            <a:chExt cx="4987" cy="296"/>
          </a:xfrm>
        </p:grpSpPr>
        <p:sp>
          <p:nvSpPr>
            <p:cNvPr id="27698" name="AutoShape 10"/>
            <p:cNvSpPr>
              <a:spLocks noChangeArrowheads="1"/>
            </p:cNvSpPr>
            <p:nvPr/>
          </p:nvSpPr>
          <p:spPr bwMode="auto">
            <a:xfrm>
              <a:off x="157" y="314"/>
              <a:ext cx="115" cy="234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b="1">
                <a:latin typeface="Calibri" pitchFamily="34" charset="0"/>
              </a:endParaRPr>
            </a:p>
          </p:txBody>
        </p:sp>
        <p:sp>
          <p:nvSpPr>
            <p:cNvPr id="27699" name="AutoShape 11"/>
            <p:cNvSpPr>
              <a:spLocks noChangeArrowheads="1"/>
            </p:cNvSpPr>
            <p:nvPr/>
          </p:nvSpPr>
          <p:spPr bwMode="auto">
            <a:xfrm>
              <a:off x="847" y="314"/>
              <a:ext cx="115" cy="234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b="1">
                <a:latin typeface="Calibri" pitchFamily="34" charset="0"/>
              </a:endParaRPr>
            </a:p>
          </p:txBody>
        </p:sp>
        <p:sp>
          <p:nvSpPr>
            <p:cNvPr id="27700" name="AutoShape 12"/>
            <p:cNvSpPr>
              <a:spLocks noChangeArrowheads="1"/>
            </p:cNvSpPr>
            <p:nvPr/>
          </p:nvSpPr>
          <p:spPr bwMode="auto">
            <a:xfrm>
              <a:off x="1500" y="314"/>
              <a:ext cx="500" cy="290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latin typeface="Calibri" pitchFamily="34" charset="0"/>
                </a:rPr>
                <a:t>2009</a:t>
              </a:r>
            </a:p>
          </p:txBody>
        </p:sp>
        <p:sp>
          <p:nvSpPr>
            <p:cNvPr id="27701" name="AutoShape 13"/>
            <p:cNvSpPr>
              <a:spLocks noChangeArrowheads="1"/>
            </p:cNvSpPr>
            <p:nvPr/>
          </p:nvSpPr>
          <p:spPr bwMode="auto">
            <a:xfrm>
              <a:off x="2310" y="308"/>
              <a:ext cx="500" cy="290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latin typeface="Calibri" pitchFamily="34" charset="0"/>
                </a:rPr>
                <a:t>2010</a:t>
              </a:r>
            </a:p>
          </p:txBody>
        </p:sp>
        <p:sp>
          <p:nvSpPr>
            <p:cNvPr id="27702" name="AutoShape 14"/>
            <p:cNvSpPr>
              <a:spLocks noChangeArrowheads="1"/>
            </p:cNvSpPr>
            <p:nvPr/>
          </p:nvSpPr>
          <p:spPr bwMode="auto">
            <a:xfrm>
              <a:off x="3132" y="308"/>
              <a:ext cx="500" cy="290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latin typeface="Calibri" pitchFamily="34" charset="0"/>
                </a:rPr>
                <a:t>2011</a:t>
              </a:r>
            </a:p>
          </p:txBody>
        </p:sp>
        <p:sp>
          <p:nvSpPr>
            <p:cNvPr id="27703" name="AutoShape 15"/>
            <p:cNvSpPr>
              <a:spLocks noChangeArrowheads="1"/>
            </p:cNvSpPr>
            <p:nvPr/>
          </p:nvSpPr>
          <p:spPr bwMode="auto">
            <a:xfrm>
              <a:off x="3888" y="314"/>
              <a:ext cx="500" cy="290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latin typeface="Calibri" pitchFamily="34" charset="0"/>
                </a:rPr>
                <a:t>2012</a:t>
              </a:r>
            </a:p>
          </p:txBody>
        </p:sp>
        <p:sp>
          <p:nvSpPr>
            <p:cNvPr id="27704" name="AutoShape 16"/>
            <p:cNvSpPr>
              <a:spLocks noChangeArrowheads="1"/>
            </p:cNvSpPr>
            <p:nvPr/>
          </p:nvSpPr>
          <p:spPr bwMode="auto">
            <a:xfrm>
              <a:off x="4644" y="314"/>
              <a:ext cx="500" cy="290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latin typeface="Calibri" pitchFamily="34" charset="0"/>
                </a:rPr>
                <a:t>2013</a:t>
              </a:r>
            </a:p>
          </p:txBody>
        </p:sp>
      </p:grpSp>
      <p:sp>
        <p:nvSpPr>
          <p:cNvPr id="27655" name="Line 19"/>
          <p:cNvSpPr>
            <a:spLocks noChangeShapeType="1"/>
          </p:cNvSpPr>
          <p:nvPr/>
        </p:nvSpPr>
        <p:spPr bwMode="auto">
          <a:xfrm>
            <a:off x="3633788" y="1362075"/>
            <a:ext cx="1587" cy="771525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0" y="1600200"/>
            <a:ext cx="3370263" cy="635000"/>
            <a:chOff x="0" y="720"/>
            <a:chExt cx="2592" cy="400"/>
          </a:xfrm>
        </p:grpSpPr>
        <p:sp>
          <p:nvSpPr>
            <p:cNvPr id="27696" name="AutoShape 21"/>
            <p:cNvSpPr>
              <a:spLocks noChangeArrowheads="1"/>
            </p:cNvSpPr>
            <p:nvPr/>
          </p:nvSpPr>
          <p:spPr bwMode="auto">
            <a:xfrm>
              <a:off x="0" y="720"/>
              <a:ext cx="2592" cy="288"/>
            </a:xfrm>
            <a:prstGeom prst="roundRect">
              <a:avLst>
                <a:gd name="adj" fmla="val 347"/>
              </a:avLst>
            </a:prstGeom>
            <a:gradFill rotWithShape="0">
              <a:gsLst>
                <a:gs pos="0">
                  <a:srgbClr val="FEB9A8"/>
                </a:gs>
                <a:gs pos="100000">
                  <a:srgbClr val="FF3300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58" name="Text Box 22"/>
            <p:cNvSpPr txBox="1">
              <a:spLocks noChangeArrowheads="1"/>
            </p:cNvSpPr>
            <p:nvPr/>
          </p:nvSpPr>
          <p:spPr bwMode="auto">
            <a:xfrm>
              <a:off x="0" y="720"/>
              <a:ext cx="2592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NEMO3 Running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7657" name="Line 23"/>
          <p:cNvSpPr>
            <a:spLocks noChangeShapeType="1"/>
          </p:cNvSpPr>
          <p:nvPr/>
        </p:nvSpPr>
        <p:spPr bwMode="auto">
          <a:xfrm flipH="1">
            <a:off x="6000750" y="5299075"/>
            <a:ext cx="1588" cy="1058863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58" name="Line 24"/>
          <p:cNvSpPr>
            <a:spLocks noChangeShapeType="1"/>
          </p:cNvSpPr>
          <p:nvPr/>
        </p:nvSpPr>
        <p:spPr bwMode="auto">
          <a:xfrm>
            <a:off x="4843463" y="5084763"/>
            <a:ext cx="1587" cy="1243012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59" name="Line 25"/>
          <p:cNvSpPr>
            <a:spLocks noChangeShapeType="1"/>
          </p:cNvSpPr>
          <p:nvPr/>
        </p:nvSpPr>
        <p:spPr bwMode="auto">
          <a:xfrm>
            <a:off x="3635375" y="4865688"/>
            <a:ext cx="1588" cy="1243012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60" name="Line 26"/>
          <p:cNvSpPr>
            <a:spLocks noChangeShapeType="1"/>
          </p:cNvSpPr>
          <p:nvPr/>
        </p:nvSpPr>
        <p:spPr bwMode="auto">
          <a:xfrm>
            <a:off x="6043613" y="4114800"/>
            <a:ext cx="1587" cy="1390650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61" name="Line 27"/>
          <p:cNvSpPr>
            <a:spLocks noChangeShapeType="1"/>
          </p:cNvSpPr>
          <p:nvPr/>
        </p:nvSpPr>
        <p:spPr bwMode="auto">
          <a:xfrm>
            <a:off x="4824413" y="4114800"/>
            <a:ext cx="20637" cy="150653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62" name="Line 28"/>
          <p:cNvSpPr>
            <a:spLocks noChangeShapeType="1"/>
          </p:cNvSpPr>
          <p:nvPr/>
        </p:nvSpPr>
        <p:spPr bwMode="auto">
          <a:xfrm>
            <a:off x="3624263" y="4152900"/>
            <a:ext cx="1587" cy="773113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516813" y="6000750"/>
            <a:ext cx="1555750" cy="623888"/>
            <a:chOff x="2956" y="3024"/>
            <a:chExt cx="1700" cy="393"/>
          </a:xfrm>
        </p:grpSpPr>
        <p:sp>
          <p:nvSpPr>
            <p:cNvPr id="27694" name="AutoShape 30"/>
            <p:cNvSpPr>
              <a:spLocks noChangeArrowheads="1"/>
            </p:cNvSpPr>
            <p:nvPr/>
          </p:nvSpPr>
          <p:spPr bwMode="auto">
            <a:xfrm>
              <a:off x="2956" y="3024"/>
              <a:ext cx="1700" cy="306"/>
            </a:xfrm>
            <a:prstGeom prst="roundRect">
              <a:avLst>
                <a:gd name="adj" fmla="val 324"/>
              </a:avLst>
            </a:prstGeom>
            <a:gradFill rotWithShape="0">
              <a:gsLst>
                <a:gs pos="0">
                  <a:srgbClr val="D3DDFE"/>
                </a:gs>
                <a:gs pos="100000">
                  <a:srgbClr val="4974FF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67" name="Text Box 31"/>
            <p:cNvSpPr txBox="1">
              <a:spLocks noChangeArrowheads="1"/>
            </p:cNvSpPr>
            <p:nvPr/>
          </p:nvSpPr>
          <p:spPr bwMode="auto">
            <a:xfrm>
              <a:off x="2956" y="3024"/>
              <a:ext cx="1700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construction of </a:t>
              </a:r>
            </a:p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20 modules </a:t>
              </a:r>
            </a:p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649663" y="4191000"/>
            <a:ext cx="2363787" cy="671513"/>
            <a:chOff x="2592" y="2352"/>
            <a:chExt cx="1254" cy="423"/>
          </a:xfrm>
        </p:grpSpPr>
        <p:sp>
          <p:nvSpPr>
            <p:cNvPr id="27692" name="AutoShape 33"/>
            <p:cNvSpPr>
              <a:spLocks noChangeArrowheads="1"/>
            </p:cNvSpPr>
            <p:nvPr/>
          </p:nvSpPr>
          <p:spPr bwMode="auto">
            <a:xfrm>
              <a:off x="2592" y="2352"/>
              <a:ext cx="1254" cy="310"/>
            </a:xfrm>
            <a:prstGeom prst="roundRect">
              <a:avLst>
                <a:gd name="adj" fmla="val 319"/>
              </a:avLst>
            </a:prstGeom>
            <a:gradFill rotWithShape="0">
              <a:gsLst>
                <a:gs pos="0">
                  <a:srgbClr val="D3DDFE"/>
                </a:gs>
                <a:gs pos="100000">
                  <a:srgbClr val="4974FF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70" name="Text Box 34"/>
            <p:cNvSpPr txBox="1">
              <a:spLocks noChangeArrowheads="1"/>
            </p:cNvSpPr>
            <p:nvPr/>
          </p:nvSpPr>
          <p:spPr bwMode="auto">
            <a:xfrm>
              <a:off x="2592" y="2352"/>
              <a:ext cx="1254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SuperNEMO 1</a:t>
              </a:r>
              <a:r>
                <a:rPr lang="en-GB" sz="14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st</a:t>
              </a: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module construction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7665" name="AutoShape 35"/>
          <p:cNvSpPr>
            <a:spLocks noChangeArrowheads="1"/>
          </p:cNvSpPr>
          <p:nvPr/>
        </p:nvSpPr>
        <p:spPr bwMode="auto">
          <a:xfrm>
            <a:off x="4784725" y="4724400"/>
            <a:ext cx="1266825" cy="488950"/>
          </a:xfrm>
          <a:prstGeom prst="roundRect">
            <a:avLst>
              <a:gd name="adj" fmla="val 324"/>
            </a:avLst>
          </a:prstGeom>
          <a:gradFill rotWithShape="0">
            <a:gsLst>
              <a:gs pos="0">
                <a:srgbClr val="D3DDFE"/>
              </a:gs>
              <a:gs pos="100000">
                <a:srgbClr val="4974FF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42372" name="AutoShape 36"/>
          <p:cNvSpPr>
            <a:spLocks noChangeArrowheads="1"/>
          </p:cNvSpPr>
          <p:nvPr/>
        </p:nvSpPr>
        <p:spPr bwMode="auto">
          <a:xfrm>
            <a:off x="4859338" y="4724400"/>
            <a:ext cx="1230312" cy="503238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Preparation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LSM site</a:t>
            </a:r>
          </a:p>
        </p:txBody>
      </p:sp>
      <p:sp>
        <p:nvSpPr>
          <p:cNvPr id="27667" name="Line 37"/>
          <p:cNvSpPr>
            <a:spLocks noChangeShapeType="1"/>
          </p:cNvSpPr>
          <p:nvPr/>
        </p:nvSpPr>
        <p:spPr bwMode="auto">
          <a:xfrm flipH="1">
            <a:off x="6032500" y="1357313"/>
            <a:ext cx="12700" cy="2628900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68" name="Line 38"/>
          <p:cNvSpPr>
            <a:spLocks noChangeShapeType="1"/>
          </p:cNvSpPr>
          <p:nvPr/>
        </p:nvSpPr>
        <p:spPr bwMode="auto">
          <a:xfrm>
            <a:off x="4852988" y="1362075"/>
            <a:ext cx="1587" cy="2809875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69" name="Line 39"/>
          <p:cNvSpPr>
            <a:spLocks noChangeShapeType="1"/>
          </p:cNvSpPr>
          <p:nvPr/>
        </p:nvSpPr>
        <p:spPr bwMode="auto">
          <a:xfrm>
            <a:off x="3633788" y="2114550"/>
            <a:ext cx="1587" cy="2209800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333750" y="3733800"/>
            <a:ext cx="1608138" cy="411163"/>
            <a:chOff x="1824" y="2064"/>
            <a:chExt cx="788" cy="259"/>
          </a:xfrm>
        </p:grpSpPr>
        <p:sp>
          <p:nvSpPr>
            <p:cNvPr id="27690" name="AutoShape 41"/>
            <p:cNvSpPr>
              <a:spLocks noChangeArrowheads="1"/>
            </p:cNvSpPr>
            <p:nvPr/>
          </p:nvSpPr>
          <p:spPr bwMode="auto">
            <a:xfrm>
              <a:off x="1824" y="2064"/>
              <a:ext cx="788" cy="259"/>
            </a:xfrm>
            <a:prstGeom prst="roundRect">
              <a:avLst>
                <a:gd name="adj" fmla="val 384"/>
              </a:avLst>
            </a:prstGeom>
            <a:gradFill rotWithShape="0">
              <a:gsLst>
                <a:gs pos="0">
                  <a:srgbClr val="FFFF6B"/>
                </a:gs>
                <a:gs pos="100000">
                  <a:srgbClr val="C1C151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78" name="Text Box 42"/>
            <p:cNvSpPr txBox="1">
              <a:spLocks noChangeArrowheads="1"/>
            </p:cNvSpPr>
            <p:nvPr/>
          </p:nvSpPr>
          <p:spPr bwMode="auto">
            <a:xfrm>
              <a:off x="1824" y="2064"/>
              <a:ext cx="7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42379" name="Text Box 43"/>
          <p:cNvSpPr txBox="1">
            <a:spLocks noChangeArrowheads="1"/>
          </p:cNvSpPr>
          <p:nvPr/>
        </p:nvSpPr>
        <p:spPr bwMode="auto">
          <a:xfrm>
            <a:off x="3005138" y="3733800"/>
            <a:ext cx="193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BiPo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construction</a:t>
            </a:r>
          </a:p>
        </p:txBody>
      </p: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0" y="3276600"/>
            <a:ext cx="3441700" cy="457200"/>
            <a:chOff x="384" y="1776"/>
            <a:chExt cx="1680" cy="288"/>
          </a:xfrm>
        </p:grpSpPr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384" y="1789"/>
              <a:ext cx="1680" cy="252"/>
              <a:chOff x="384" y="1789"/>
              <a:chExt cx="1680" cy="252"/>
            </a:xfrm>
          </p:grpSpPr>
          <p:sp>
            <p:nvSpPr>
              <p:cNvPr id="27688" name="AutoShape 54"/>
              <p:cNvSpPr>
                <a:spLocks noChangeArrowheads="1"/>
              </p:cNvSpPr>
              <p:nvPr/>
            </p:nvSpPr>
            <p:spPr bwMode="auto">
              <a:xfrm>
                <a:off x="384" y="1789"/>
                <a:ext cx="1680" cy="218"/>
              </a:xfrm>
              <a:prstGeom prst="roundRect">
                <a:avLst>
                  <a:gd name="adj" fmla="val 458"/>
                </a:avLst>
              </a:prstGeom>
              <a:gradFill rotWithShape="0">
                <a:gsLst>
                  <a:gs pos="0">
                    <a:srgbClr val="FFFF6B"/>
                  </a:gs>
                  <a:gs pos="100000">
                    <a:srgbClr val="C1C15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2391" name="Text Box 55"/>
              <p:cNvSpPr txBox="1">
                <a:spLocks noChangeArrowheads="1"/>
              </p:cNvSpPr>
              <p:nvPr/>
            </p:nvSpPr>
            <p:spPr bwMode="auto">
              <a:xfrm>
                <a:off x="384" y="1789"/>
                <a:ext cx="168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GB" sz="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142392" name="Text Box 56"/>
            <p:cNvSpPr txBox="1">
              <a:spLocks noChangeArrowheads="1"/>
            </p:cNvSpPr>
            <p:nvPr/>
          </p:nvSpPr>
          <p:spPr bwMode="auto">
            <a:xfrm>
              <a:off x="417" y="1776"/>
              <a:ext cx="160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BiPo 1 and 2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running</a:t>
              </a:r>
            </a:p>
          </p:txBody>
        </p:sp>
      </p:grpSp>
      <p:sp>
        <p:nvSpPr>
          <p:cNvPr id="142393" name="Text Box 57"/>
          <p:cNvSpPr txBox="1">
            <a:spLocks noChangeArrowheads="1"/>
          </p:cNvSpPr>
          <p:nvPr/>
        </p:nvSpPr>
        <p:spPr bwMode="auto">
          <a:xfrm>
            <a:off x="4370388" y="3810000"/>
            <a:ext cx="35814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BiPo </a:t>
            </a:r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running @ Canfranc</a:t>
            </a:r>
          </a:p>
        </p:txBody>
      </p:sp>
      <p:sp>
        <p:nvSpPr>
          <p:cNvPr id="27674" name="AutoShape 58"/>
          <p:cNvSpPr>
            <a:spLocks noChangeArrowheads="1"/>
          </p:cNvSpPr>
          <p:nvPr/>
        </p:nvSpPr>
        <p:spPr bwMode="auto">
          <a:xfrm>
            <a:off x="4370388" y="4643438"/>
            <a:ext cx="184150" cy="457200"/>
          </a:xfrm>
          <a:prstGeom prst="roundRect">
            <a:avLst>
              <a:gd name="adj" fmla="val 86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3084513" y="2214563"/>
            <a:ext cx="457200" cy="1135062"/>
            <a:chOff x="2016" y="1008"/>
            <a:chExt cx="288" cy="715"/>
          </a:xfrm>
        </p:grpSpPr>
        <p:sp>
          <p:nvSpPr>
            <p:cNvPr id="27684" name="AutoShape 60"/>
            <p:cNvSpPr>
              <a:spLocks noChangeArrowheads="1"/>
            </p:cNvSpPr>
            <p:nvPr/>
          </p:nvSpPr>
          <p:spPr bwMode="auto">
            <a:xfrm>
              <a:off x="2016" y="1008"/>
              <a:ext cx="288" cy="596"/>
            </a:xfrm>
            <a:prstGeom prst="roundRect">
              <a:avLst>
                <a:gd name="adj" fmla="val 347"/>
              </a:avLst>
            </a:prstGeom>
            <a:gradFill rotWithShape="0">
              <a:gsLst>
                <a:gs pos="0">
                  <a:srgbClr val="D3DDFE"/>
                </a:gs>
                <a:gs pos="100000">
                  <a:srgbClr val="4974FF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397" name="Text Box 61"/>
            <p:cNvSpPr txBox="1">
              <a:spLocks noChangeArrowheads="1"/>
            </p:cNvSpPr>
            <p:nvPr/>
          </p:nvSpPr>
          <p:spPr bwMode="auto">
            <a:xfrm>
              <a:off x="2016" y="1008"/>
              <a:ext cx="288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2" name="Group 62"/>
          <p:cNvGrpSpPr>
            <a:grpSpLocks/>
          </p:cNvGrpSpPr>
          <p:nvPr/>
        </p:nvGrpSpPr>
        <p:grpSpPr bwMode="auto">
          <a:xfrm>
            <a:off x="6007100" y="5272088"/>
            <a:ext cx="2363788" cy="671512"/>
            <a:chOff x="2592" y="2352"/>
            <a:chExt cx="1254" cy="423"/>
          </a:xfrm>
        </p:grpSpPr>
        <p:sp>
          <p:nvSpPr>
            <p:cNvPr id="27682" name="AutoShape 63"/>
            <p:cNvSpPr>
              <a:spLocks noChangeArrowheads="1"/>
            </p:cNvSpPr>
            <p:nvPr/>
          </p:nvSpPr>
          <p:spPr bwMode="auto">
            <a:xfrm>
              <a:off x="2592" y="2352"/>
              <a:ext cx="1254" cy="310"/>
            </a:xfrm>
            <a:prstGeom prst="roundRect">
              <a:avLst>
                <a:gd name="adj" fmla="val 319"/>
              </a:avLst>
            </a:prstGeom>
            <a:gradFill rotWithShape="0">
              <a:gsLst>
                <a:gs pos="0">
                  <a:srgbClr val="D3DDFE"/>
                </a:gs>
                <a:gs pos="100000">
                  <a:srgbClr val="4974FF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42400" name="Text Box 64"/>
            <p:cNvSpPr txBox="1">
              <a:spLocks noChangeArrowheads="1"/>
            </p:cNvSpPr>
            <p:nvPr/>
          </p:nvSpPr>
          <p:spPr bwMode="auto">
            <a:xfrm>
              <a:off x="2592" y="2352"/>
              <a:ext cx="1254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SuperNEMO 1</a:t>
              </a:r>
              <a:r>
                <a:rPr lang="en-GB" sz="1400" b="1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st</a:t>
              </a: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module 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running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7677" name="Rectangle 65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4000" b="1">
                <a:solidFill>
                  <a:srgbClr val="FFFFFF"/>
                </a:solidFill>
                <a:latin typeface="Calibri" pitchFamily="34" charset="0"/>
              </a:rPr>
              <a:t>SuperNEMO schedule summary</a:t>
            </a:r>
          </a:p>
        </p:txBody>
      </p:sp>
      <p:sp>
        <p:nvSpPr>
          <p:cNvPr id="27678" name="AutoShape 16"/>
          <p:cNvSpPr>
            <a:spLocks noChangeArrowheads="1"/>
          </p:cNvSpPr>
          <p:nvPr/>
        </p:nvSpPr>
        <p:spPr bwMode="auto">
          <a:xfrm>
            <a:off x="6923088" y="914400"/>
            <a:ext cx="649287" cy="371475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Calibri" pitchFamily="34" charset="0"/>
              </a:rPr>
              <a:t>2014</a:t>
            </a:r>
          </a:p>
        </p:txBody>
      </p:sp>
      <p:sp>
        <p:nvSpPr>
          <p:cNvPr id="27679" name="AutoShape 16"/>
          <p:cNvSpPr>
            <a:spLocks noChangeArrowheads="1"/>
          </p:cNvSpPr>
          <p:nvPr/>
        </p:nvSpPr>
        <p:spPr bwMode="auto">
          <a:xfrm>
            <a:off x="8137525" y="928688"/>
            <a:ext cx="649288" cy="371475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Calibri" pitchFamily="34" charset="0"/>
              </a:rPr>
              <a:t>2015</a:t>
            </a:r>
          </a:p>
        </p:txBody>
      </p:sp>
      <p:sp>
        <p:nvSpPr>
          <p:cNvPr id="27680" name="Line 37"/>
          <p:cNvSpPr>
            <a:spLocks noChangeShapeType="1"/>
          </p:cNvSpPr>
          <p:nvPr/>
        </p:nvSpPr>
        <p:spPr bwMode="auto">
          <a:xfrm flipH="1">
            <a:off x="7215188" y="1357313"/>
            <a:ext cx="0" cy="5214937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681" name="Line 37"/>
          <p:cNvSpPr>
            <a:spLocks noChangeShapeType="1"/>
          </p:cNvSpPr>
          <p:nvPr/>
        </p:nvSpPr>
        <p:spPr bwMode="auto">
          <a:xfrm flipH="1">
            <a:off x="8429625" y="1285875"/>
            <a:ext cx="0" cy="521493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5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4000" b="1">
                <a:solidFill>
                  <a:srgbClr val="FFFFFF"/>
                </a:solidFill>
                <a:latin typeface="Calibri" pitchFamily="34" charset="0"/>
              </a:rPr>
              <a:t>SuperNEMO summary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4313" y="1000125"/>
            <a:ext cx="8664575" cy="5908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/>
                </a:solidFill>
                <a:latin typeface="+mn-lt"/>
              </a:rPr>
              <a:t>In case of signal,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it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must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be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confirmed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on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other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isotope and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>
                <a:solidFill>
                  <a:schemeClr val="tx2"/>
                </a:solidFill>
                <a:latin typeface="+mn-lt"/>
              </a:rPr>
              <a:t> identification of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electrons</a:t>
            </a:r>
            <a:endParaRPr lang="fr-FR" b="1" dirty="0">
              <a:solidFill>
                <a:schemeClr val="tx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measure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of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both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angular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and single </a:t>
            </a:r>
            <a:r>
              <a:rPr lang="fr-FR" b="1" dirty="0" err="1">
                <a:solidFill>
                  <a:schemeClr val="tx2"/>
                </a:solidFill>
                <a:latin typeface="+mn-lt"/>
              </a:rPr>
              <a:t>energy</a:t>
            </a:r>
            <a:r>
              <a:rPr lang="fr-FR" b="1" dirty="0">
                <a:solidFill>
                  <a:schemeClr val="tx2"/>
                </a:solidFill>
                <a:latin typeface="+mn-lt"/>
              </a:rPr>
              <a:t> distributions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Tracko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-calo à la NEMO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is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the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only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multi-isotope detector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available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for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such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measurement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NEMO3 has been a </a:t>
            </a:r>
            <a:r>
              <a:rPr lang="fr-FR" b="1" dirty="0" err="1">
                <a:latin typeface="+mn-lt"/>
              </a:rPr>
              <a:t>successful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experiment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at</a:t>
            </a:r>
            <a:r>
              <a:rPr lang="fr-FR" b="1" dirty="0">
                <a:latin typeface="+mn-lt"/>
              </a:rPr>
              <a:t> the </a:t>
            </a:r>
            <a:r>
              <a:rPr lang="fr-FR" b="1" dirty="0" err="1">
                <a:latin typeface="+mn-lt"/>
              </a:rPr>
              <a:t>level</a:t>
            </a:r>
            <a:r>
              <a:rPr lang="fr-FR" b="1" dirty="0">
                <a:latin typeface="+mn-lt"/>
              </a:rPr>
              <a:t> of the best </a:t>
            </a:r>
            <a:r>
              <a:rPr lang="fr-FR" b="1" dirty="0" err="1">
                <a:latin typeface="+mn-lt"/>
              </a:rPr>
              <a:t>limits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and has </a:t>
            </a:r>
            <a:r>
              <a:rPr lang="fr-FR" b="1" dirty="0" err="1">
                <a:latin typeface="+mn-lt"/>
              </a:rPr>
              <a:t>provided</a:t>
            </a:r>
            <a:r>
              <a:rPr lang="fr-FR" b="1" dirty="0">
                <a:latin typeface="+mn-lt"/>
              </a:rPr>
              <a:t> data for </a:t>
            </a:r>
            <a:r>
              <a:rPr lang="fr-FR" b="1" dirty="0" err="1">
                <a:latin typeface="+mn-lt"/>
              </a:rPr>
              <a:t>nuclear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matrix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element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calculations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Final </a:t>
            </a:r>
            <a:r>
              <a:rPr lang="fr-FR" b="1" dirty="0" err="1">
                <a:latin typeface="+mn-lt"/>
              </a:rPr>
              <a:t>sensitivity</a:t>
            </a:r>
            <a:r>
              <a:rPr lang="fr-FR" b="1" dirty="0">
                <a:latin typeface="+mn-lt"/>
              </a:rPr>
              <a:t> for NEMO3 : T</a:t>
            </a:r>
            <a:r>
              <a:rPr lang="fr-FR" b="1" baseline="-25000" dirty="0">
                <a:latin typeface="+mn-lt"/>
              </a:rPr>
              <a:t>1/2</a:t>
            </a:r>
            <a:r>
              <a:rPr lang="fr-FR" b="1" dirty="0">
                <a:latin typeface="+mn-lt"/>
              </a:rPr>
              <a:t> &gt; 2 10</a:t>
            </a:r>
            <a:r>
              <a:rPr lang="fr-FR" b="1" baseline="30000" dirty="0">
                <a:latin typeface="+mn-lt"/>
              </a:rPr>
              <a:t>24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years</a:t>
            </a:r>
            <a:r>
              <a:rPr lang="fr-FR" b="1" dirty="0">
                <a:latin typeface="+mn-lt"/>
              </a:rPr>
              <a:t>     &lt;m</a:t>
            </a:r>
            <a:r>
              <a:rPr lang="fr-FR" b="1" baseline="-25000" dirty="0">
                <a:latin typeface="Symbol" pitchFamily="18" charset="2"/>
              </a:rPr>
              <a:t>n</a:t>
            </a:r>
            <a:r>
              <a:rPr lang="fr-FR" b="1" dirty="0">
                <a:latin typeface="+mn-lt"/>
              </a:rPr>
              <a:t>&gt; &lt; 0.3 – 0.7 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SuperNEMO R&amp;D has </a:t>
            </a:r>
            <a:r>
              <a:rPr lang="fr-FR" b="1" dirty="0" err="1">
                <a:latin typeface="+mn-lt"/>
              </a:rPr>
              <a:t>reached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most</a:t>
            </a:r>
            <a:r>
              <a:rPr lang="fr-FR" b="1" dirty="0" smtClean="0">
                <a:latin typeface="+mn-lt"/>
              </a:rPr>
              <a:t> of the </a:t>
            </a:r>
            <a:r>
              <a:rPr lang="fr-FR" b="1" dirty="0" err="1">
                <a:latin typeface="+mn-lt"/>
              </a:rPr>
              <a:t>requirements</a:t>
            </a:r>
            <a:r>
              <a:rPr lang="fr-FR" b="1" dirty="0">
                <a:latin typeface="+mn-lt"/>
              </a:rPr>
              <a:t> , </a:t>
            </a:r>
            <a:r>
              <a:rPr lang="fr-FR" b="1" dirty="0" err="1">
                <a:latin typeface="+mn-lt"/>
              </a:rPr>
              <a:t>especially</a:t>
            </a:r>
            <a:r>
              <a:rPr lang="fr-FR" b="1" dirty="0">
                <a:latin typeface="+mn-lt"/>
              </a:rPr>
              <a:t> on </a:t>
            </a:r>
            <a:r>
              <a:rPr lang="fr-FR" b="1" dirty="0" err="1">
                <a:latin typeface="+mn-lt"/>
              </a:rPr>
              <a:t>energy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resolution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(</a:t>
            </a:r>
            <a:r>
              <a:rPr lang="fr-FR" b="1" dirty="0" err="1">
                <a:latin typeface="+mn-lt"/>
              </a:rPr>
              <a:t>limits</a:t>
            </a:r>
            <a:r>
              <a:rPr lang="fr-FR" b="1" dirty="0">
                <a:latin typeface="+mn-lt"/>
              </a:rPr>
              <a:t> on </a:t>
            </a:r>
            <a:r>
              <a:rPr lang="fr-FR" b="1" dirty="0" err="1">
                <a:latin typeface="+mn-lt"/>
              </a:rPr>
              <a:t>radiopurity</a:t>
            </a:r>
            <a:r>
              <a:rPr lang="fr-FR" b="1" dirty="0">
                <a:latin typeface="+mn-lt"/>
              </a:rPr>
              <a:t> to </a:t>
            </a:r>
            <a:r>
              <a:rPr lang="fr-FR" b="1" dirty="0" err="1">
                <a:latin typeface="+mn-lt"/>
              </a:rPr>
              <a:t>be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checked</a:t>
            </a:r>
            <a:r>
              <a:rPr lang="fr-FR" b="1" dirty="0"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Could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be</a:t>
            </a:r>
            <a:r>
              <a:rPr lang="fr-FR" b="1" dirty="0">
                <a:latin typeface="+mn-lt"/>
              </a:rPr>
              <a:t> possible in the future to </a:t>
            </a:r>
            <a:r>
              <a:rPr lang="fr-FR" b="1" dirty="0" err="1">
                <a:latin typeface="+mn-lt"/>
              </a:rPr>
              <a:t>obtain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several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tens</a:t>
            </a:r>
            <a:r>
              <a:rPr lang="fr-FR" b="1" dirty="0">
                <a:latin typeface="+mn-lt"/>
              </a:rPr>
              <a:t> of kg of </a:t>
            </a:r>
            <a:r>
              <a:rPr lang="fr-FR" b="1" baseline="30000" dirty="0">
                <a:latin typeface="+mn-lt"/>
              </a:rPr>
              <a:t>150</a:t>
            </a:r>
            <a:r>
              <a:rPr lang="fr-FR" b="1" dirty="0">
                <a:latin typeface="+mn-lt"/>
              </a:rPr>
              <a:t>Nd and </a:t>
            </a:r>
            <a:r>
              <a:rPr lang="fr-FR" b="1" baseline="30000" dirty="0">
                <a:latin typeface="+mn-lt"/>
              </a:rPr>
              <a:t>48</a:t>
            </a:r>
            <a:r>
              <a:rPr lang="fr-FR" b="1" dirty="0">
                <a:latin typeface="+mn-lt"/>
              </a:rPr>
              <a:t>Ca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Expected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sensitivity</a:t>
            </a:r>
            <a:r>
              <a:rPr lang="fr-FR" b="1" dirty="0">
                <a:latin typeface="+mn-lt"/>
              </a:rPr>
              <a:t>  for SuperNEMO : T</a:t>
            </a:r>
            <a:r>
              <a:rPr lang="fr-FR" b="1" baseline="-25000" dirty="0">
                <a:latin typeface="+mn-lt"/>
              </a:rPr>
              <a:t>1/2</a:t>
            </a:r>
            <a:r>
              <a:rPr lang="fr-FR" b="1" dirty="0">
                <a:latin typeface="+mn-lt"/>
              </a:rPr>
              <a:t> &gt;  10</a:t>
            </a:r>
            <a:r>
              <a:rPr lang="fr-FR" b="1" baseline="30000" dirty="0">
                <a:latin typeface="+mn-lt"/>
              </a:rPr>
              <a:t>26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years</a:t>
            </a:r>
            <a:r>
              <a:rPr lang="fr-FR" b="1" dirty="0">
                <a:latin typeface="+mn-lt"/>
              </a:rPr>
              <a:t>     &lt;m</a:t>
            </a:r>
            <a:r>
              <a:rPr lang="fr-FR" b="1" baseline="-25000" dirty="0">
                <a:latin typeface="Symbol" pitchFamily="18" charset="2"/>
              </a:rPr>
              <a:t>n</a:t>
            </a:r>
            <a:r>
              <a:rPr lang="fr-FR" b="1" dirty="0">
                <a:latin typeface="+mn-lt"/>
              </a:rPr>
              <a:t>&gt; &lt;  50 – 120 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LSM extension has good chance to </a:t>
            </a:r>
            <a:r>
              <a:rPr lang="fr-FR" b="1" dirty="0" err="1">
                <a:latin typeface="+mn-lt"/>
              </a:rPr>
              <a:t>be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done</a:t>
            </a:r>
            <a:r>
              <a:rPr lang="fr-FR" b="1" dirty="0">
                <a:latin typeface="+mn-lt"/>
              </a:rPr>
              <a:t> and to </a:t>
            </a:r>
            <a:r>
              <a:rPr lang="fr-FR" b="1" dirty="0" err="1">
                <a:latin typeface="+mn-lt"/>
              </a:rPr>
              <a:t>be</a:t>
            </a:r>
            <a:r>
              <a:rPr lang="fr-FR" b="1" dirty="0">
                <a:latin typeface="+mn-lt"/>
              </a:rPr>
              <a:t> able to host the </a:t>
            </a:r>
            <a:r>
              <a:rPr lang="fr-FR" b="1" dirty="0" err="1">
                <a:latin typeface="+mn-lt"/>
              </a:rPr>
              <a:t>next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generation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of </a:t>
            </a:r>
            <a:r>
              <a:rPr lang="fr-FR" b="1" dirty="0" err="1">
                <a:latin typeface="+mn-lt"/>
              </a:rPr>
              <a:t>both</a:t>
            </a:r>
            <a:r>
              <a:rPr lang="fr-FR" b="1" dirty="0">
                <a:latin typeface="+mn-lt"/>
              </a:rPr>
              <a:t> double beta </a:t>
            </a:r>
            <a:r>
              <a:rPr lang="fr-FR" b="1" dirty="0" err="1">
                <a:latin typeface="+mn-lt"/>
              </a:rPr>
              <a:t>decay</a:t>
            </a:r>
            <a:r>
              <a:rPr lang="fr-FR" b="1" dirty="0">
                <a:latin typeface="+mn-lt"/>
              </a:rPr>
              <a:t> and </a:t>
            </a:r>
            <a:r>
              <a:rPr lang="fr-FR" b="1" dirty="0" err="1">
                <a:latin typeface="+mn-lt"/>
              </a:rPr>
              <a:t>dak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matter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experiments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01938" y="-152400"/>
            <a:ext cx="2701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Neutrino mass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143000" y="1111250"/>
            <a:ext cx="5026312" cy="1351652"/>
          </a:xfrm>
          <a:prstGeom prst="roundRect">
            <a:avLst>
              <a:gd name="adj" fmla="val 17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>
                <a:solidFill>
                  <a:srgbClr val="000066"/>
                </a:solidFill>
              </a:rPr>
              <a:t>Bêta</a:t>
            </a:r>
            <a:r>
              <a:rPr lang="en-GB" b="1" dirty="0">
                <a:solidFill>
                  <a:srgbClr val="000066"/>
                </a:solidFill>
              </a:rPr>
              <a:t> simple</a:t>
            </a:r>
            <a:r>
              <a:rPr lang="en-GB" dirty="0">
                <a:solidFill>
                  <a:srgbClr val="008000"/>
                </a:solidFill>
              </a:rPr>
              <a:t>                  </a:t>
            </a:r>
            <a:r>
              <a:rPr lang="en-GB" b="1" dirty="0" err="1">
                <a:solidFill>
                  <a:srgbClr val="FF0000"/>
                </a:solidFill>
              </a:rPr>
              <a:t>m</a:t>
            </a:r>
            <a:r>
              <a:rPr lang="en-GB" b="1" baseline="-33000" dirty="0" err="1">
                <a:solidFill>
                  <a:srgbClr val="FF0000"/>
                </a:solidFill>
              </a:rPr>
              <a:t>v</a:t>
            </a:r>
            <a:r>
              <a:rPr lang="en-GB" b="1" baseline="-33000" dirty="0">
                <a:solidFill>
                  <a:srgbClr val="006600"/>
                </a:solidFill>
              </a:rPr>
              <a:t> </a:t>
            </a:r>
            <a:r>
              <a:rPr lang="en-GB" b="1" dirty="0" smtClean="0">
                <a:solidFill>
                  <a:srgbClr val="006600"/>
                </a:solidFill>
              </a:rPr>
              <a:t>=   </a:t>
            </a:r>
            <a:r>
              <a:rPr lang="en-GB" b="1" dirty="0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lang="en-GB" b="1" dirty="0">
                <a:solidFill>
                  <a:srgbClr val="006600"/>
                </a:solidFill>
              </a:rPr>
              <a:t> |</a:t>
            </a:r>
            <a:r>
              <a:rPr lang="en-GB" b="1" dirty="0" err="1">
                <a:solidFill>
                  <a:srgbClr val="006600"/>
                </a:solidFill>
              </a:rPr>
              <a:t>U</a:t>
            </a:r>
            <a:r>
              <a:rPr lang="en-GB" b="1" baseline="-25000" dirty="0" err="1">
                <a:solidFill>
                  <a:srgbClr val="006600"/>
                </a:solidFill>
              </a:rPr>
              <a:t>ei</a:t>
            </a:r>
            <a:r>
              <a:rPr lang="en-GB" b="1" dirty="0">
                <a:solidFill>
                  <a:srgbClr val="006600"/>
                </a:solidFill>
              </a:rPr>
              <a:t>| </a:t>
            </a:r>
            <a:r>
              <a:rPr lang="en-GB" b="1" dirty="0" smtClean="0">
                <a:solidFill>
                  <a:srgbClr val="006600"/>
                </a:solidFill>
              </a:rPr>
              <a:t> m</a:t>
            </a:r>
            <a:r>
              <a:rPr lang="en-GB" b="1" baseline="-25000" dirty="0" smtClean="0">
                <a:solidFill>
                  <a:srgbClr val="006600"/>
                </a:solidFill>
              </a:rPr>
              <a:t>i</a:t>
            </a:r>
            <a:r>
              <a:rPr lang="en-GB" b="1" baseline="-33000" dirty="0" smtClean="0">
                <a:solidFill>
                  <a:srgbClr val="006600"/>
                </a:solidFill>
              </a:rPr>
              <a:t>               </a:t>
            </a:r>
            <a:r>
              <a:rPr lang="en-GB" b="1" dirty="0" smtClean="0">
                <a:solidFill>
                  <a:srgbClr val="FF0000"/>
                </a:solidFill>
              </a:rPr>
              <a:t>&lt;</a:t>
            </a:r>
            <a:r>
              <a:rPr lang="en-GB" b="1" dirty="0">
                <a:solidFill>
                  <a:srgbClr val="FF0000"/>
                </a:solidFill>
              </a:rPr>
              <a:t>2.3 </a:t>
            </a:r>
            <a:r>
              <a:rPr lang="en-GB" b="1" dirty="0" err="1">
                <a:solidFill>
                  <a:srgbClr val="FF0000"/>
                </a:solidFill>
              </a:rPr>
              <a:t>eV</a:t>
            </a:r>
            <a:endParaRPr lang="en-GB" b="1" dirty="0">
              <a:solidFill>
                <a:srgbClr val="FF0000"/>
              </a:solidFill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>
              <a:solidFill>
                <a:srgbClr val="FF0000"/>
              </a:solidFill>
              <a:latin typeface="Symbol" pitchFamily="18" charset="2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000066"/>
                </a:solidFill>
              </a:rPr>
              <a:t>Double </a:t>
            </a:r>
            <a:r>
              <a:rPr lang="en-GB" b="1" dirty="0" err="1">
                <a:solidFill>
                  <a:srgbClr val="000066"/>
                </a:solidFill>
              </a:rPr>
              <a:t>bêta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   |</a:t>
            </a:r>
            <a:r>
              <a:rPr lang="en-GB" b="1" dirty="0">
                <a:solidFill>
                  <a:srgbClr val="FF0000"/>
                </a:solidFill>
              </a:rPr>
              <a:t>&lt;</a:t>
            </a:r>
            <a:r>
              <a:rPr lang="en-GB" b="1" dirty="0" err="1">
                <a:solidFill>
                  <a:srgbClr val="FF0000"/>
                </a:solidFill>
              </a:rPr>
              <a:t>m</a:t>
            </a:r>
            <a:r>
              <a:rPr lang="en-GB" b="1" baseline="-25000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</a:rPr>
              <a:t>&gt;|</a:t>
            </a:r>
            <a:r>
              <a:rPr lang="en-GB" b="1" dirty="0">
                <a:solidFill>
                  <a:srgbClr val="006600"/>
                </a:solidFill>
              </a:rPr>
              <a:t> = |</a:t>
            </a:r>
            <a:r>
              <a:rPr lang="en-GB" b="1" dirty="0" err="1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lang="en-GB" b="1" dirty="0" err="1">
                <a:solidFill>
                  <a:srgbClr val="006600"/>
                </a:solidFill>
              </a:rPr>
              <a:t>U</a:t>
            </a:r>
            <a:r>
              <a:rPr lang="en-GB" b="1" baseline="-25000" dirty="0" err="1">
                <a:solidFill>
                  <a:srgbClr val="006600"/>
                </a:solidFill>
              </a:rPr>
              <a:t>ei</a:t>
            </a:r>
            <a:r>
              <a:rPr lang="en-GB" b="1" baseline="-25000" dirty="0">
                <a:solidFill>
                  <a:srgbClr val="006600"/>
                </a:solidFill>
              </a:rPr>
              <a:t> </a:t>
            </a:r>
            <a:r>
              <a:rPr lang="en-GB" b="1" dirty="0">
                <a:solidFill>
                  <a:srgbClr val="006600"/>
                </a:solidFill>
              </a:rPr>
              <a:t>m</a:t>
            </a:r>
            <a:r>
              <a:rPr lang="en-GB" b="1" baseline="-25000" dirty="0">
                <a:solidFill>
                  <a:srgbClr val="006600"/>
                </a:solidFill>
              </a:rPr>
              <a:t>i</a:t>
            </a:r>
            <a:r>
              <a:rPr lang="en-GB" b="1" dirty="0">
                <a:solidFill>
                  <a:srgbClr val="006600"/>
                </a:solidFill>
              </a:rPr>
              <a:t>| </a:t>
            </a:r>
            <a:r>
              <a:rPr lang="en-GB" b="1" dirty="0">
                <a:solidFill>
                  <a:srgbClr val="FF0000"/>
                </a:solidFill>
              </a:rPr>
              <a:t>&lt; 0.2 - 0.8 </a:t>
            </a:r>
            <a:r>
              <a:rPr lang="en-GB" b="1" dirty="0" err="1">
                <a:solidFill>
                  <a:srgbClr val="FF0000"/>
                </a:solidFill>
              </a:rPr>
              <a:t>eV</a:t>
            </a:r>
            <a:endParaRPr lang="en-GB" b="1" dirty="0">
              <a:solidFill>
                <a:srgbClr val="FF0000"/>
              </a:solidFill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>
              <a:solidFill>
                <a:srgbClr val="006600"/>
              </a:solidFill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>
                <a:solidFill>
                  <a:srgbClr val="000066"/>
                </a:solidFill>
              </a:rPr>
              <a:t>Cosmologie</a:t>
            </a:r>
            <a:r>
              <a:rPr lang="en-GB" dirty="0">
                <a:solidFill>
                  <a:srgbClr val="008000"/>
                </a:solidFill>
              </a:rPr>
              <a:t>               </a:t>
            </a:r>
            <a:r>
              <a:rPr lang="en-GB" b="1" dirty="0">
                <a:solidFill>
                  <a:srgbClr val="FF0000"/>
                </a:solidFill>
                <a:latin typeface="Symbol" pitchFamily="18" charset="2"/>
              </a:rPr>
              <a:t>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b="1" baseline="-33000" dirty="0">
                <a:solidFill>
                  <a:srgbClr val="FF0000"/>
                </a:solidFill>
              </a:rPr>
              <a:t>i</a:t>
            </a:r>
            <a:r>
              <a:rPr lang="en-GB" b="1" baseline="-33000" dirty="0">
                <a:solidFill>
                  <a:srgbClr val="006600"/>
                </a:solidFill>
              </a:rPr>
              <a:t> </a:t>
            </a:r>
            <a:r>
              <a:rPr lang="en-GB" b="1" dirty="0">
                <a:solidFill>
                  <a:srgbClr val="006600"/>
                </a:solidFill>
              </a:rPr>
              <a:t>=</a:t>
            </a:r>
            <a:r>
              <a:rPr lang="en-GB" b="1" baseline="-33000" dirty="0">
                <a:solidFill>
                  <a:srgbClr val="006600"/>
                </a:solidFill>
              </a:rPr>
              <a:t> </a:t>
            </a:r>
            <a:r>
              <a:rPr lang="en-GB" b="1" dirty="0">
                <a:solidFill>
                  <a:srgbClr val="006600"/>
                </a:solidFill>
              </a:rPr>
              <a:t>m</a:t>
            </a:r>
            <a:r>
              <a:rPr lang="en-GB" b="1" baseline="-25000" dirty="0">
                <a:solidFill>
                  <a:srgbClr val="006600"/>
                </a:solidFill>
              </a:rPr>
              <a:t>1</a:t>
            </a:r>
            <a:r>
              <a:rPr lang="en-GB" b="1" dirty="0">
                <a:solidFill>
                  <a:srgbClr val="006600"/>
                </a:solidFill>
              </a:rPr>
              <a:t>+m</a:t>
            </a:r>
            <a:r>
              <a:rPr lang="en-GB" b="1" baseline="-25000" dirty="0">
                <a:solidFill>
                  <a:srgbClr val="006600"/>
                </a:solidFill>
              </a:rPr>
              <a:t>2</a:t>
            </a:r>
            <a:r>
              <a:rPr lang="en-GB" b="1" dirty="0">
                <a:solidFill>
                  <a:srgbClr val="006600"/>
                </a:solidFill>
              </a:rPr>
              <a:t>+m</a:t>
            </a:r>
            <a:r>
              <a:rPr lang="en-GB" b="1" baseline="-25000" dirty="0">
                <a:solidFill>
                  <a:srgbClr val="006600"/>
                </a:solidFill>
              </a:rPr>
              <a:t>3  </a:t>
            </a:r>
            <a:r>
              <a:rPr lang="en-GB" b="1" dirty="0">
                <a:solidFill>
                  <a:srgbClr val="FF0000"/>
                </a:solidFill>
              </a:rPr>
              <a:t>&lt;~1 </a:t>
            </a:r>
            <a:r>
              <a:rPr lang="en-GB" b="1" dirty="0" err="1">
                <a:solidFill>
                  <a:srgbClr val="FF0000"/>
                </a:solidFill>
              </a:rPr>
              <a:t>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30600" y="457200"/>
            <a:ext cx="228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9999"/>
                </a:solidFill>
              </a:rPr>
              <a:t>Masse absolue ?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38200" y="457200"/>
            <a:ext cx="7315200" cy="2514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74725" y="3306763"/>
            <a:ext cx="7226300" cy="3203575"/>
            <a:chOff x="576" y="1866"/>
            <a:chExt cx="4543" cy="2064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76" y="1866"/>
              <a:ext cx="4543" cy="2064"/>
              <a:chOff x="576" y="1536"/>
              <a:chExt cx="4543" cy="2064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576" y="1536"/>
                <a:ext cx="4543" cy="2026"/>
                <a:chOff x="297" y="1677"/>
                <a:chExt cx="5469" cy="2737"/>
              </a:xfrm>
            </p:grpSpPr>
            <p:pic>
              <p:nvPicPr>
                <p:cNvPr id="5132" name="Picture 1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97" y="1677"/>
                  <a:ext cx="3553" cy="2275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4090" y="2096"/>
                  <a:ext cx="902" cy="170"/>
                  <a:chOff x="4435" y="2219"/>
                  <a:chExt cx="902" cy="170"/>
                </a:xfrm>
              </p:grpSpPr>
              <p:grpSp>
                <p:nvGrpSpPr>
                  <p:cNvPr id="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435" y="2219"/>
                    <a:ext cx="897" cy="58"/>
                    <a:chOff x="4435" y="2219"/>
                    <a:chExt cx="897" cy="58"/>
                  </a:xfrm>
                </p:grpSpPr>
                <p:sp>
                  <p:nvSpPr>
                    <p:cNvPr id="5135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5" y="2219"/>
                      <a:ext cx="447" cy="59"/>
                    </a:xfrm>
                    <a:prstGeom prst="roundRect">
                      <a:avLst>
                        <a:gd name="adj" fmla="val 1722"/>
                      </a:avLst>
                    </a:prstGeom>
                    <a:solidFill>
                      <a:srgbClr val="00AE00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36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1" y="2219"/>
                      <a:ext cx="452" cy="59"/>
                    </a:xfrm>
                    <a:prstGeom prst="roundRect">
                      <a:avLst>
                        <a:gd name="adj" fmla="val 1722"/>
                      </a:avLst>
                    </a:prstGeom>
                    <a:solidFill>
                      <a:srgbClr val="2300DC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440" y="2280"/>
                    <a:ext cx="897" cy="50"/>
                    <a:chOff x="4440" y="2280"/>
                    <a:chExt cx="897" cy="50"/>
                  </a:xfrm>
                </p:grpSpPr>
                <p:sp>
                  <p:nvSpPr>
                    <p:cNvPr id="5138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0" y="2280"/>
                      <a:ext cx="311" cy="50"/>
                    </a:xfrm>
                    <a:prstGeom prst="roundRect">
                      <a:avLst>
                        <a:gd name="adj" fmla="val 2000"/>
                      </a:avLst>
                    </a:prstGeom>
                    <a:solidFill>
                      <a:srgbClr val="00AE00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39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0" y="2280"/>
                      <a:ext cx="311" cy="50"/>
                    </a:xfrm>
                    <a:prstGeom prst="roundRect">
                      <a:avLst>
                        <a:gd name="adj" fmla="val 2000"/>
                      </a:avLst>
                    </a:prstGeom>
                    <a:solidFill>
                      <a:srgbClr val="FF0000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40" name="AutoShap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7" y="2280"/>
                      <a:ext cx="311" cy="51"/>
                    </a:xfrm>
                    <a:prstGeom prst="roundRect">
                      <a:avLst>
                        <a:gd name="adj" fmla="val 2000"/>
                      </a:avLst>
                    </a:prstGeom>
                    <a:solidFill>
                      <a:srgbClr val="2300DC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41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3" y="2280"/>
                      <a:ext cx="311" cy="51"/>
                    </a:xfrm>
                    <a:prstGeom prst="roundRect">
                      <a:avLst>
                        <a:gd name="adj" fmla="val 2000"/>
                      </a:avLst>
                    </a:prstGeom>
                    <a:solidFill>
                      <a:srgbClr val="7DA647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4440" y="2341"/>
                    <a:ext cx="897" cy="48"/>
                    <a:chOff x="4440" y="2341"/>
                    <a:chExt cx="897" cy="48"/>
                  </a:xfrm>
                </p:grpSpPr>
                <p:sp>
                  <p:nvSpPr>
                    <p:cNvPr id="5143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7" y="2341"/>
                      <a:ext cx="311" cy="49"/>
                    </a:xfrm>
                    <a:prstGeom prst="roundRect">
                      <a:avLst>
                        <a:gd name="adj" fmla="val 2083"/>
                      </a:avLst>
                    </a:prstGeom>
                    <a:solidFill>
                      <a:srgbClr val="2300DC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44" name="AutoShap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3" y="2341"/>
                      <a:ext cx="442" cy="49"/>
                    </a:xfrm>
                    <a:prstGeom prst="roundRect">
                      <a:avLst>
                        <a:gd name="adj" fmla="val 2083"/>
                      </a:avLst>
                    </a:prstGeom>
                    <a:solidFill>
                      <a:srgbClr val="7DA647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45" name="AutoShap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0" y="2341"/>
                      <a:ext cx="536" cy="49"/>
                    </a:xfrm>
                    <a:prstGeom prst="roundRect">
                      <a:avLst>
                        <a:gd name="adj" fmla="val 2083"/>
                      </a:avLst>
                    </a:prstGeom>
                    <a:solidFill>
                      <a:srgbClr val="FF0000"/>
                    </a:solidFill>
                    <a:ln w="936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sp>
              <p:nvSpPr>
                <p:cNvPr id="5146" name="Line 26"/>
                <p:cNvSpPr>
                  <a:spLocks noChangeShapeType="1"/>
                </p:cNvSpPr>
                <p:nvPr/>
              </p:nvSpPr>
              <p:spPr bwMode="auto">
                <a:xfrm>
                  <a:off x="3414" y="3795"/>
                  <a:ext cx="1979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7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5366" y="1898"/>
                  <a:ext cx="1" cy="1899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8" name="AutoShape 28"/>
                <p:cNvSpPr>
                  <a:spLocks noChangeArrowheads="1"/>
                </p:cNvSpPr>
                <p:nvPr/>
              </p:nvSpPr>
              <p:spPr bwMode="auto">
                <a:xfrm>
                  <a:off x="5275" y="1732"/>
                  <a:ext cx="176" cy="208"/>
                </a:xfrm>
                <a:prstGeom prst="roundRect">
                  <a:avLst>
                    <a:gd name="adj" fmla="val 671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600">
                      <a:solidFill>
                        <a:srgbClr val="000000"/>
                      </a:solidFill>
                    </a:rPr>
                    <a:t>m</a:t>
                  </a:r>
                  <a:r>
                    <a:rPr lang="en-GB" sz="1600" baseline="33000">
                      <a:solidFill>
                        <a:srgbClr val="000000"/>
                      </a:solidFill>
                    </a:rPr>
                    <a:t>2</a:t>
                  </a:r>
                </a:p>
              </p:txBody>
            </p:sp>
            <p:sp>
              <p:nvSpPr>
                <p:cNvPr id="5149" name="Line 29"/>
                <p:cNvSpPr>
                  <a:spLocks noChangeShapeType="1"/>
                </p:cNvSpPr>
                <p:nvPr/>
              </p:nvSpPr>
              <p:spPr bwMode="auto">
                <a:xfrm>
                  <a:off x="5330" y="2157"/>
                  <a:ext cx="91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0" name="AutoShape 30"/>
                <p:cNvSpPr>
                  <a:spLocks noChangeArrowheads="1"/>
                </p:cNvSpPr>
                <p:nvPr/>
              </p:nvSpPr>
              <p:spPr bwMode="auto">
                <a:xfrm>
                  <a:off x="5538" y="1904"/>
                  <a:ext cx="228" cy="620"/>
                </a:xfrm>
                <a:prstGeom prst="roundRect">
                  <a:avLst>
                    <a:gd name="adj" fmla="val 44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600">
                      <a:solidFill>
                        <a:srgbClr val="000000"/>
                      </a:solidFill>
                    </a:rPr>
                    <a:t>m</a:t>
                  </a:r>
                  <a:r>
                    <a:rPr lang="en-GB" sz="1600" baseline="-33000">
                      <a:solidFill>
                        <a:srgbClr val="000000"/>
                      </a:solidFill>
                    </a:rPr>
                    <a:t>1</a:t>
                  </a:r>
                  <a:r>
                    <a:rPr lang="en-GB" sz="1600" baseline="33000">
                      <a:solidFill>
                        <a:srgbClr val="000000"/>
                      </a:solidFill>
                    </a:rPr>
                    <a:t>2</a:t>
                  </a:r>
                </a:p>
                <a:p>
                  <a:pPr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600">
                      <a:solidFill>
                        <a:srgbClr val="000000"/>
                      </a:solidFill>
                    </a:rPr>
                    <a:t>m</a:t>
                  </a:r>
                  <a:r>
                    <a:rPr lang="en-GB" sz="1600" baseline="-33000">
                      <a:solidFill>
                        <a:srgbClr val="000000"/>
                      </a:solidFill>
                    </a:rPr>
                    <a:t>2</a:t>
                  </a:r>
                  <a:r>
                    <a:rPr lang="en-GB" sz="1600" baseline="33000">
                      <a:solidFill>
                        <a:srgbClr val="000000"/>
                      </a:solidFill>
                    </a:rPr>
                    <a:t>2</a:t>
                  </a:r>
                </a:p>
                <a:p>
                  <a:pPr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600">
                      <a:solidFill>
                        <a:srgbClr val="000000"/>
                      </a:solidFill>
                    </a:rPr>
                    <a:t>m</a:t>
                  </a:r>
                  <a:r>
                    <a:rPr lang="en-GB" sz="1600" baseline="-33000">
                      <a:solidFill>
                        <a:srgbClr val="000000"/>
                      </a:solidFill>
                    </a:rPr>
                    <a:t>3</a:t>
                  </a:r>
                  <a:r>
                    <a:rPr lang="en-GB" sz="1600" baseline="33000">
                      <a:solidFill>
                        <a:srgbClr val="000000"/>
                      </a:solidFill>
                    </a:rPr>
                    <a:t>2</a:t>
                  </a:r>
                </a:p>
              </p:txBody>
            </p:sp>
            <p:sp>
              <p:nvSpPr>
                <p:cNvPr id="5151" name="AutoShape 31"/>
                <p:cNvSpPr>
                  <a:spLocks noChangeArrowheads="1"/>
                </p:cNvSpPr>
                <p:nvPr/>
              </p:nvSpPr>
              <p:spPr bwMode="auto">
                <a:xfrm>
                  <a:off x="3585" y="3898"/>
                  <a:ext cx="2030" cy="516"/>
                </a:xfrm>
                <a:prstGeom prst="roundRect">
                  <a:avLst>
                    <a:gd name="adj" fmla="val 236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2000" b="1">
                      <a:solidFill>
                        <a:srgbClr val="0000FF"/>
                      </a:solidFill>
                    </a:rPr>
                    <a:t>Dégénérée</a:t>
                  </a:r>
                </a:p>
                <a:p>
                  <a:pPr algn="ctr"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2000" b="1">
                      <a:solidFill>
                        <a:srgbClr val="0000FF"/>
                      </a:solidFill>
                    </a:rPr>
                    <a:t>m</a:t>
                  </a:r>
                  <a:r>
                    <a:rPr lang="en-GB" sz="2000" b="1" baseline="-33000">
                      <a:solidFill>
                        <a:srgbClr val="0000FF"/>
                      </a:solidFill>
                    </a:rPr>
                    <a:t>1</a:t>
                  </a:r>
                  <a:r>
                    <a:rPr lang="en-GB" sz="2000" b="1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≈m</a:t>
                  </a:r>
                  <a:r>
                    <a:rPr lang="en-GB" sz="2000" b="1" baseline="-33000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2</a:t>
                  </a:r>
                  <a:r>
                    <a:rPr lang="en-GB" sz="2000" b="1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≈m</a:t>
                  </a:r>
                  <a:r>
                    <a:rPr lang="en-GB" sz="2000" b="1" baseline="-33000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3</a:t>
                  </a:r>
                  <a:r>
                    <a:rPr lang="en-GB" sz="2000" b="1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» |m</a:t>
                  </a:r>
                  <a:r>
                    <a:rPr lang="en-GB" sz="2000" b="1" baseline="-33000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i</a:t>
                  </a:r>
                  <a:r>
                    <a:rPr lang="en-GB" sz="2000" b="1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-m</a:t>
                  </a:r>
                  <a:r>
                    <a:rPr lang="en-GB" sz="2000" b="1" baseline="-33000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j</a:t>
                  </a:r>
                  <a:r>
                    <a:rPr lang="en-GB" sz="2000" b="1">
                      <a:solidFill>
                        <a:srgbClr val="0000FF"/>
                      </a:solidFill>
                      <a:latin typeface="Bitstream Vera Serif" pitchFamily="18" charset="0"/>
                      <a:ea typeface="Bitstream Vera Serif" pitchFamily="18" charset="0"/>
                      <a:cs typeface="Bitstream Vera Serif" pitchFamily="18" charset="0"/>
                    </a:rPr>
                    <a:t>|</a:t>
                  </a:r>
                </a:p>
              </p:txBody>
            </p:sp>
            <p:sp>
              <p:nvSpPr>
                <p:cNvPr id="515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90" y="3928"/>
                  <a:ext cx="1723" cy="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000000"/>
                      </a:solidFill>
                    </a:rPr>
                    <a:t> </a:t>
                  </a:r>
                  <a:r>
                    <a:rPr lang="en-GB" sz="1800" b="1">
                      <a:solidFill>
                        <a:srgbClr val="008000"/>
                      </a:solidFill>
                    </a:rPr>
                    <a:t>Normale </a:t>
                  </a:r>
                </a:p>
                <a:p>
                  <a:pPr algn="ctr" hangingPunct="0"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 b="1">
                      <a:solidFill>
                        <a:srgbClr val="008000"/>
                      </a:solidFill>
                    </a:rPr>
                    <a:t>m</a:t>
                  </a:r>
                  <a:r>
                    <a:rPr lang="en-GB" sz="1800" b="1" baseline="-33000">
                      <a:solidFill>
                        <a:srgbClr val="008000"/>
                      </a:solidFill>
                    </a:rPr>
                    <a:t>3&gt;</a:t>
                  </a:r>
                  <a:r>
                    <a:rPr lang="en-GB" sz="1800" b="1">
                      <a:solidFill>
                        <a:srgbClr val="008000"/>
                      </a:solidFill>
                    </a:rPr>
                    <a:t>&gt;&gt; m</a:t>
                  </a:r>
                  <a:r>
                    <a:rPr lang="en-GB" sz="1800" b="1" baseline="-33000">
                      <a:solidFill>
                        <a:srgbClr val="008000"/>
                      </a:solidFill>
                    </a:rPr>
                    <a:t>2</a:t>
                  </a:r>
                  <a:r>
                    <a:rPr lang="en-GB" sz="1800" b="1">
                      <a:solidFill>
                        <a:srgbClr val="008000"/>
                      </a:solidFill>
                    </a:rPr>
                    <a:t>~m</a:t>
                  </a:r>
                  <a:r>
                    <a:rPr lang="en-GB" sz="1800" b="1" baseline="-33000">
                      <a:solidFill>
                        <a:srgbClr val="008000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5153" name="AutoShape 33"/>
              <p:cNvSpPr>
                <a:spLocks noChangeArrowheads="1"/>
              </p:cNvSpPr>
              <p:nvPr/>
            </p:nvSpPr>
            <p:spPr bwMode="auto">
              <a:xfrm>
                <a:off x="2336" y="3218"/>
                <a:ext cx="821" cy="382"/>
              </a:xfrm>
              <a:prstGeom prst="roundRect">
                <a:avLst>
                  <a:gd name="adj" fmla="val 236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hangingPunct="0">
                  <a:lnSpc>
                    <a:spcPct val="97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b="1">
                    <a:solidFill>
                      <a:srgbClr val="DC2300"/>
                    </a:solidFill>
                  </a:rPr>
                  <a:t>Inversée</a:t>
                </a:r>
              </a:p>
              <a:p>
                <a:pPr algn="ctr" hangingPunct="0">
                  <a:lnSpc>
                    <a:spcPct val="97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b="1">
                    <a:solidFill>
                      <a:srgbClr val="DC2300"/>
                    </a:solidFill>
                  </a:rPr>
                  <a:t>m</a:t>
                </a:r>
                <a:r>
                  <a:rPr lang="en-GB" sz="2000" b="1" baseline="-33000">
                    <a:solidFill>
                      <a:srgbClr val="DC2300"/>
                    </a:solidFill>
                  </a:rPr>
                  <a:t>2</a:t>
                </a:r>
                <a:r>
                  <a:rPr lang="en-GB" sz="2000" b="1">
                    <a:solidFill>
                      <a:srgbClr val="DC2300"/>
                    </a:solidFill>
                  </a:rPr>
                  <a:t>~m</a:t>
                </a:r>
                <a:r>
                  <a:rPr lang="en-GB" sz="2000" b="1" baseline="-33000">
                    <a:solidFill>
                      <a:srgbClr val="DC2300"/>
                    </a:solidFill>
                  </a:rPr>
                  <a:t>1</a:t>
                </a:r>
                <a:r>
                  <a:rPr lang="en-GB" sz="2000" b="1">
                    <a:solidFill>
                      <a:srgbClr val="DC2300"/>
                    </a:solidFill>
                  </a:rPr>
                  <a:t>&gt;&gt;m</a:t>
                </a:r>
                <a:r>
                  <a:rPr lang="en-GB" sz="2000" b="1" baseline="-33000">
                    <a:solidFill>
                      <a:srgbClr val="DC2300"/>
                    </a:solidFill>
                  </a:rPr>
                  <a:t>3</a:t>
                </a:r>
              </a:p>
            </p:txBody>
          </p:sp>
        </p:grp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>
              <a:off x="4097" y="2303"/>
              <a:ext cx="1" cy="1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155" name="Text Box 35"/>
            <p:cNvSpPr txBox="1">
              <a:spLocks noChangeArrowheads="1"/>
            </p:cNvSpPr>
            <p:nvPr/>
          </p:nvSpPr>
          <p:spPr bwMode="auto">
            <a:xfrm>
              <a:off x="4101" y="2761"/>
              <a:ext cx="166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/>
                <a:t>?</a:t>
              </a:r>
            </a:p>
          </p:txBody>
        </p:sp>
      </p:grp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3548063" y="2971800"/>
            <a:ext cx="181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9999"/>
                </a:solidFill>
              </a:rPr>
              <a:t>Hiérarchie ?</a:t>
            </a:r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720725" y="3046413"/>
            <a:ext cx="7688263" cy="362585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59" name="Rectangle 39"/>
          <p:cNvSpPr>
            <a:spLocks noChangeArrowheads="1"/>
          </p:cNvSpPr>
          <p:nvPr/>
        </p:nvSpPr>
        <p:spPr bwMode="auto">
          <a:xfrm>
            <a:off x="2362200" y="51054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60" name="Rectangle 40"/>
          <p:cNvSpPr>
            <a:spLocks noChangeArrowheads="1"/>
          </p:cNvSpPr>
          <p:nvPr/>
        </p:nvSpPr>
        <p:spPr bwMode="auto">
          <a:xfrm>
            <a:off x="2057400" y="47117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61" name="Rectangle 41"/>
          <p:cNvSpPr>
            <a:spLocks noChangeArrowheads="1"/>
          </p:cNvSpPr>
          <p:nvPr/>
        </p:nvSpPr>
        <p:spPr bwMode="auto">
          <a:xfrm>
            <a:off x="3810000" y="49657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4191000" y="43434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4341962" y="978083"/>
            <a:ext cx="276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3844922" y="1478149"/>
            <a:ext cx="276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6600"/>
                </a:solidFill>
              </a:rPr>
              <a:t>2</a:t>
            </a:r>
            <a:endParaRPr lang="fr-FR" sz="1800" b="1" dirty="0">
              <a:solidFill>
                <a:srgbClr val="006600"/>
              </a:solidFill>
            </a:endParaRP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4714876" y="978083"/>
            <a:ext cx="276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5170" name="AutoShape 50"/>
          <p:cNvSpPr>
            <a:spLocks/>
          </p:cNvSpPr>
          <p:nvPr/>
        </p:nvSpPr>
        <p:spPr bwMode="auto">
          <a:xfrm>
            <a:off x="3765695" y="1033450"/>
            <a:ext cx="45719" cy="395286"/>
          </a:xfrm>
          <a:prstGeom prst="leftBracket">
            <a:avLst>
              <a:gd name="adj" fmla="val 6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rgbClr val="006600"/>
              </a:solidFill>
            </a:endParaRPr>
          </a:p>
        </p:txBody>
      </p:sp>
      <p:sp>
        <p:nvSpPr>
          <p:cNvPr id="5171" name="AutoShape 51"/>
          <p:cNvSpPr>
            <a:spLocks/>
          </p:cNvSpPr>
          <p:nvPr/>
        </p:nvSpPr>
        <p:spPr bwMode="auto">
          <a:xfrm>
            <a:off x="4929190" y="1071546"/>
            <a:ext cx="71438" cy="357190"/>
          </a:xfrm>
          <a:prstGeom prst="rightBracket">
            <a:avLst>
              <a:gd name="adj" fmla="val 6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rgbClr val="006600"/>
              </a:solidFill>
            </a:endParaRPr>
          </a:p>
        </p:txBody>
      </p:sp>
      <p:sp>
        <p:nvSpPr>
          <p:cNvPr id="5172" name="Text Box 52"/>
          <p:cNvSpPr txBox="1">
            <a:spLocks noChangeArrowheads="1"/>
          </p:cNvSpPr>
          <p:nvPr/>
        </p:nvSpPr>
        <p:spPr bwMode="auto">
          <a:xfrm>
            <a:off x="4929190" y="847710"/>
            <a:ext cx="444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6600"/>
                </a:solidFill>
              </a:rPr>
              <a:t>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69" name="Group 425"/>
          <p:cNvGraphicFramePr>
            <a:graphicFrameLocks noGrp="1"/>
          </p:cNvGraphicFramePr>
          <p:nvPr/>
        </p:nvGraphicFramePr>
        <p:xfrm>
          <a:off x="503238" y="838200"/>
          <a:ext cx="8107362" cy="6002528"/>
        </p:xfrm>
        <a:graphic>
          <a:graphicData uri="http://schemas.openxmlformats.org/drawingml/2006/table">
            <a:tbl>
              <a:tblPr/>
              <a:tblGrid>
                <a:gridCol w="1603375"/>
                <a:gridCol w="839787"/>
                <a:gridCol w="1144588"/>
                <a:gridCol w="1087437"/>
                <a:gridCol w="1143000"/>
                <a:gridCol w="1144588"/>
                <a:gridCol w="1144587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Isotope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Enriched isotope mass (kg)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1/2 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(yr)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&lt;m</a:t>
                      </a:r>
                      <a:r>
                        <a:rPr kumimoji="0" lang="fr-FR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&gt; (eV)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Status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CUORE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2.1 10</a:t>
                      </a: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0.03 - 0.07*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GERDA phase 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             phase II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17.9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3. 10</a:t>
                      </a: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2. 10</a:t>
                      </a: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0.2 – 0.5*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0.07 – 0.2*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Majorana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30 - 60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1.10</a:t>
                      </a: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0.1 – 0.3*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EXO-200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136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6.4 10</a:t>
                      </a: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0.2 - 0.7*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2008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SuperNEMO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2. 10</a:t>
                      </a:r>
                      <a:r>
                        <a:rPr kumimoji="0" lang="fr-FR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fr-FR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0.05- 0.09*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Module 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Partially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CANDLES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~0.5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MOON II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120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0.09 – 0.13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R&amp;D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DCBA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R&amp;D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SNO++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0.03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R&amp;D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COBRA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116Cd,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130</a:t>
                      </a: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R&amp;D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  <p:sp>
        <p:nvSpPr>
          <p:cNvPr id="31895" name="Text Box 151"/>
          <p:cNvSpPr txBox="1">
            <a:spLocks noChangeArrowheads="1"/>
          </p:cNvSpPr>
          <p:nvPr/>
        </p:nvSpPr>
        <p:spPr bwMode="auto">
          <a:xfrm>
            <a:off x="4114800" y="1524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Summary</a:t>
            </a:r>
          </a:p>
        </p:txBody>
      </p:sp>
      <p:sp>
        <p:nvSpPr>
          <p:cNvPr id="31896" name="Rectangle 152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2098" name="Text Box 354"/>
          <p:cNvSpPr txBox="1">
            <a:spLocks noChangeArrowheads="1"/>
          </p:cNvSpPr>
          <p:nvPr/>
        </p:nvSpPr>
        <p:spPr bwMode="auto">
          <a:xfrm rot="5400000">
            <a:off x="6164263" y="3676650"/>
            <a:ext cx="5478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003300"/>
                </a:solidFill>
              </a:rPr>
              <a:t>* Calculation with NME from Rodim et al., Suhonen et al., Caurier et al. PMN07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0" tIns="44446" rIns="90480" bIns="44446" anchor="ctr"/>
          <a:lstStyle/>
          <a:p>
            <a:pPr algn="r" eaLnBrk="0" hangingPunct="0"/>
            <a:endParaRPr lang="en-GB" sz="32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2819400" y="166688"/>
            <a:ext cx="5391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7" rIns="91432" bIns="45717">
            <a:spAutoFit/>
          </a:bodyPr>
          <a:lstStyle/>
          <a:p>
            <a:r>
              <a:rPr lang="fr-FR" sz="2800" b="1">
                <a:solidFill>
                  <a:schemeClr val="bg1"/>
                </a:solidFill>
                <a:latin typeface="Calibri" pitchFamily="34" charset="0"/>
              </a:rPr>
              <a:t>Modane Underground Laboratory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339138" y="4460875"/>
          <a:ext cx="723900" cy="723900"/>
        </p:xfrm>
        <a:graphic>
          <a:graphicData uri="http://schemas.openxmlformats.org/presentationml/2006/ole">
            <p:oleObj spid="_x0000_s3074" name="Picture" r:id="rId3" imgW="924480" imgH="924480" progId="Word.Picture.8">
              <p:embed/>
            </p:oleObj>
          </a:graphicData>
        </a:graphic>
      </p:graphicFrame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7700" y="5334000"/>
            <a:ext cx="876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209550" y="4592638"/>
            <a:ext cx="23399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7" rIns="91432" bIns="45717" anchor="ctr">
            <a:spAutoFit/>
          </a:bodyPr>
          <a:lstStyle/>
          <a:p>
            <a:r>
              <a:rPr lang="fr-FR" sz="700" b="1">
                <a:latin typeface="Calibri" pitchFamily="34" charset="0"/>
              </a:rPr>
              <a:t>COMMISSARIAT À L’ÉNERGIE ATOMIQUE </a:t>
            </a:r>
          </a:p>
        </p:txBody>
      </p:sp>
      <p:pic>
        <p:nvPicPr>
          <p:cNvPr id="1031" name="Picture 14" descr="posla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7650" y="4668838"/>
            <a:ext cx="684053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6051550" y="4500563"/>
            <a:ext cx="1363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7" rIns="91432" bIns="45717">
            <a:spAutoFit/>
          </a:bodyPr>
          <a:lstStyle/>
          <a:p>
            <a:r>
              <a:rPr lang="fr-FR">
                <a:latin typeface="Calibri" pitchFamily="34" charset="0"/>
              </a:rPr>
              <a:t>4700 m.w.e</a:t>
            </a:r>
          </a:p>
        </p:txBody>
      </p:sp>
      <p:sp>
        <p:nvSpPr>
          <p:cNvPr id="1033" name="Line 16"/>
          <p:cNvSpPr>
            <a:spLocks noChangeShapeType="1"/>
          </p:cNvSpPr>
          <p:nvPr/>
        </p:nvSpPr>
        <p:spPr bwMode="auto">
          <a:xfrm flipH="1">
            <a:off x="4824413" y="4932363"/>
            <a:ext cx="1655762" cy="67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7" rIns="91432" bIns="45717"/>
          <a:lstStyle/>
          <a:p>
            <a:endParaRPr lang="fr-FR"/>
          </a:p>
        </p:txBody>
      </p:sp>
      <p:pic>
        <p:nvPicPr>
          <p:cNvPr id="103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750" y="4460875"/>
            <a:ext cx="22891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881063"/>
            <a:ext cx="3840162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000125"/>
            <a:ext cx="43815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ZoneTexte 18"/>
          <p:cNvSpPr txBox="1">
            <a:spLocks noChangeArrowheads="1"/>
          </p:cNvSpPr>
          <p:nvPr/>
        </p:nvSpPr>
        <p:spPr bwMode="auto">
          <a:xfrm>
            <a:off x="1571625" y="6416675"/>
            <a:ext cx="6505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Calibri" pitchFamily="34" charset="0"/>
              </a:rPr>
              <a:t>Muons flux reduced by a factor 2. 10</a:t>
            </a:r>
            <a:r>
              <a:rPr lang="fr-FR" sz="2000" b="1" baseline="30000">
                <a:solidFill>
                  <a:schemeClr val="tx2"/>
                </a:solidFill>
                <a:latin typeface="Calibri" pitchFamily="34" charset="0"/>
              </a:rPr>
              <a:t>6</a:t>
            </a:r>
            <a:r>
              <a:rPr lang="fr-FR" sz="2000" b="1">
                <a:solidFill>
                  <a:schemeClr val="tx2"/>
                </a:solidFill>
                <a:latin typeface="Calibri" pitchFamily="34" charset="0"/>
              </a:rPr>
              <a:t>   </a:t>
            </a:r>
            <a:r>
              <a:rPr lang="fr-FR" sz="2000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  4 muons/m</a:t>
            </a:r>
            <a:r>
              <a:rPr lang="fr-FR" sz="2000" b="1" baseline="3000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fr-FR" sz="2000" b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/day</a:t>
            </a:r>
            <a:endParaRPr lang="fr-FR" sz="20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38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30163"/>
            <a:ext cx="1476375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 descr="frejus_modif3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0C0C66"/>
              </a:gs>
              <a:gs pos="100000">
                <a:srgbClr val="06062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0" tIns="44446" rIns="90480" bIns="44446" anchor="ctr"/>
          <a:lstStyle/>
          <a:p>
            <a:pPr algn="r" eaLnBrk="0" hangingPunct="0"/>
            <a:endParaRPr lang="en-GB" sz="32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9700" name="Rectangle 16"/>
          <p:cNvSpPr>
            <a:spLocks noChangeArrowheads="1"/>
          </p:cNvSpPr>
          <p:nvPr/>
        </p:nvSpPr>
        <p:spPr bwMode="auto">
          <a:xfrm>
            <a:off x="3552825" y="214313"/>
            <a:ext cx="295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7" rIns="91432" bIns="45717">
            <a:spAutoFit/>
          </a:bodyPr>
          <a:lstStyle/>
          <a:p>
            <a:pPr eaLnBrk="0" hangingPunct="0"/>
            <a:r>
              <a:rPr lang="it-IT" sz="3200" b="1">
                <a:solidFill>
                  <a:schemeClr val="bg1"/>
                </a:solidFill>
                <a:latin typeface="Calibri" pitchFamily="34" charset="0"/>
              </a:rPr>
              <a:t>LSM EXTENSION</a:t>
            </a:r>
            <a:endParaRPr lang="en-GB" sz="32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970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163"/>
            <a:ext cx="1476375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0" y="7938"/>
            <a:ext cx="9144000" cy="912812"/>
          </a:xfrm>
          <a:prstGeom prst="rect">
            <a:avLst/>
          </a:prstGeom>
          <a:gradFill rotWithShape="0">
            <a:gsLst>
              <a:gs pos="0">
                <a:srgbClr val="0C0C66"/>
              </a:gs>
              <a:gs pos="100000">
                <a:srgbClr val="05052F"/>
              </a:gs>
            </a:gsLst>
            <a:lin ang="540000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54" tIns="41477" rIns="82954" bIns="41477" anchor="ctr"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 l="14459"/>
          <a:stretch>
            <a:fillRect/>
          </a:stretch>
        </p:blipFill>
        <p:spPr bwMode="auto">
          <a:xfrm>
            <a:off x="2971800" y="1331913"/>
            <a:ext cx="5791200" cy="544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295400"/>
            <a:ext cx="1446213" cy="541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3663950" y="188913"/>
            <a:ext cx="2409825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48" tIns="42457" rIns="81648" bIns="42457">
            <a:sp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fr-FR" sz="2900" b="1">
                <a:solidFill>
                  <a:srgbClr val="FFFFFF"/>
                </a:solidFill>
                <a:latin typeface="Calibri" pitchFamily="34" charset="0"/>
              </a:rPr>
              <a:t>LSM extension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3338"/>
            <a:ext cx="1470025" cy="1012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5750" y="1214438"/>
            <a:ext cx="3929063" cy="3071812"/>
            <a:chOff x="-479" y="338"/>
            <a:chExt cx="5135" cy="3859"/>
          </a:xfrm>
        </p:grpSpPr>
        <p:pic>
          <p:nvPicPr>
            <p:cNvPr id="31764" name="Picture 5" descr="Implantation 01 fig 02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20" r="5939"/>
            <a:stretch>
              <a:fillRect/>
            </a:stretch>
          </p:blipFill>
          <p:spPr bwMode="auto">
            <a:xfrm>
              <a:off x="-479" y="338"/>
              <a:ext cx="5135" cy="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5" name="Line 7"/>
            <p:cNvSpPr>
              <a:spLocks noChangeShapeType="1"/>
            </p:cNvSpPr>
            <p:nvPr/>
          </p:nvSpPr>
          <p:spPr bwMode="auto">
            <a:xfrm>
              <a:off x="587" y="2039"/>
              <a:ext cx="176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66" name="Line 8"/>
            <p:cNvSpPr>
              <a:spLocks noChangeShapeType="1"/>
            </p:cNvSpPr>
            <p:nvPr/>
          </p:nvSpPr>
          <p:spPr bwMode="auto">
            <a:xfrm flipV="1">
              <a:off x="704" y="421"/>
              <a:ext cx="3856" cy="1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786313" y="4111625"/>
            <a:ext cx="3594100" cy="2532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Space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requirements</a:t>
            </a:r>
            <a:r>
              <a:rPr lang="fr-FR" b="1" dirty="0">
                <a:latin typeface="+mn-lt"/>
              </a:rPr>
              <a:t>: 32 m X  15 m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Minimum </a:t>
            </a:r>
            <a:r>
              <a:rPr lang="fr-FR" b="1" dirty="0" err="1">
                <a:latin typeface="+mn-lt"/>
              </a:rPr>
              <a:t>height</a:t>
            </a:r>
            <a:r>
              <a:rPr lang="fr-FR" b="1" dirty="0">
                <a:latin typeface="+mn-lt"/>
              </a:rPr>
              <a:t>: 13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Clean room : 7 m X 6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latin typeface="+mn-lt"/>
              </a:rPr>
              <a:t>Electrical</a:t>
            </a:r>
            <a:r>
              <a:rPr lang="fr-FR" b="1" dirty="0">
                <a:latin typeface="+mn-lt"/>
              </a:rPr>
              <a:t> power : 80 kW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Free radon air : 15 </a:t>
            </a:r>
            <a:r>
              <a:rPr lang="fr-FR" b="1" dirty="0" err="1">
                <a:latin typeface="+mn-lt"/>
              </a:rPr>
              <a:t>mBq</a:t>
            </a:r>
            <a:r>
              <a:rPr lang="fr-FR" b="1" dirty="0">
                <a:latin typeface="+mn-lt"/>
              </a:rPr>
              <a:t>/m3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Water </a:t>
            </a:r>
            <a:r>
              <a:rPr lang="fr-FR" b="1" dirty="0" err="1">
                <a:latin typeface="+mn-lt"/>
              </a:rPr>
              <a:t>shielding</a:t>
            </a:r>
            <a:endParaRPr lang="fr-FR" b="1" dirty="0">
              <a:latin typeface="+mn-lt"/>
            </a:endParaRPr>
          </a:p>
        </p:txBody>
      </p:sp>
      <p:grpSp>
        <p:nvGrpSpPr>
          <p:cNvPr id="3" name="Groupe 39"/>
          <p:cNvGrpSpPr>
            <a:grpSpLocks/>
          </p:cNvGrpSpPr>
          <p:nvPr/>
        </p:nvGrpSpPr>
        <p:grpSpPr bwMode="auto">
          <a:xfrm>
            <a:off x="214313" y="4286250"/>
            <a:ext cx="3971925" cy="2152650"/>
            <a:chOff x="3643306" y="928670"/>
            <a:chExt cx="5134781" cy="2571768"/>
          </a:xfrm>
        </p:grpSpPr>
        <p:pic>
          <p:nvPicPr>
            <p:cNvPr id="31751" name="Image 14" descr="Pragues Consequences of shielding thickness fev 2010_Page_15.jpg"/>
            <p:cNvPicPr>
              <a:picLocks noChangeAspect="1"/>
            </p:cNvPicPr>
            <p:nvPr/>
          </p:nvPicPr>
          <p:blipFill>
            <a:blip r:embed="rId3" cstate="print"/>
            <a:srcRect t="24976" b="5858"/>
            <a:stretch>
              <a:fillRect/>
            </a:stretch>
          </p:blipFill>
          <p:spPr bwMode="auto">
            <a:xfrm>
              <a:off x="3643306" y="928670"/>
              <a:ext cx="4954763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e 22"/>
            <p:cNvGrpSpPr>
              <a:grpSpLocks/>
            </p:cNvGrpSpPr>
            <p:nvPr/>
          </p:nvGrpSpPr>
          <p:grpSpPr bwMode="auto">
            <a:xfrm>
              <a:off x="5857740" y="1500174"/>
              <a:ext cx="2428557" cy="276999"/>
              <a:chOff x="5857740" y="1500174"/>
              <a:chExt cx="2428557" cy="276999"/>
            </a:xfrm>
          </p:grpSpPr>
          <p:cxnSp>
            <p:nvCxnSpPr>
              <p:cNvPr id="19" name="Connecteur droit avec flèche 18"/>
              <p:cNvCxnSpPr/>
              <p:nvPr/>
            </p:nvCxnSpPr>
            <p:spPr>
              <a:xfrm>
                <a:off x="5857705" y="1713855"/>
                <a:ext cx="2427837" cy="18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63" name="ZoneTexte 21"/>
              <p:cNvSpPr txBox="1">
                <a:spLocks noChangeArrowheads="1"/>
              </p:cNvSpPr>
              <p:nvPr/>
            </p:nvSpPr>
            <p:spPr bwMode="auto">
              <a:xfrm>
                <a:off x="6858016" y="1500174"/>
                <a:ext cx="4828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i="1">
                    <a:latin typeface="Calibri" pitchFamily="34" charset="0"/>
                    <a:cs typeface="Arial" pitchFamily="34" charset="0"/>
                  </a:rPr>
                  <a:t>55m</a:t>
                </a:r>
              </a:p>
            </p:txBody>
          </p:sp>
        </p:grpSp>
        <p:grpSp>
          <p:nvGrpSpPr>
            <p:cNvPr id="5" name="Groupe 23"/>
            <p:cNvGrpSpPr>
              <a:grpSpLocks/>
            </p:cNvGrpSpPr>
            <p:nvPr/>
          </p:nvGrpSpPr>
          <p:grpSpPr bwMode="auto">
            <a:xfrm>
              <a:off x="3857429" y="1285860"/>
              <a:ext cx="4428870" cy="276999"/>
              <a:chOff x="5857779" y="1500174"/>
              <a:chExt cx="2428735" cy="276999"/>
            </a:xfrm>
          </p:grpSpPr>
          <p:cxnSp>
            <p:nvCxnSpPr>
              <p:cNvPr id="17" name="Connecteur droit avec flèche 16"/>
              <p:cNvCxnSpPr/>
              <p:nvPr/>
            </p:nvCxnSpPr>
            <p:spPr>
              <a:xfrm>
                <a:off x="5857403" y="1713856"/>
                <a:ext cx="2428697" cy="18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61" name="ZoneTexte 25"/>
              <p:cNvSpPr txBox="1">
                <a:spLocks noChangeArrowheads="1"/>
              </p:cNvSpPr>
              <p:nvPr/>
            </p:nvSpPr>
            <p:spPr bwMode="auto">
              <a:xfrm>
                <a:off x="6858016" y="1500174"/>
                <a:ext cx="3113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i="1">
                    <a:latin typeface="Calibri" pitchFamily="34" charset="0"/>
                    <a:cs typeface="Arial" pitchFamily="34" charset="0"/>
                  </a:rPr>
                  <a:t>100m</a:t>
                </a:r>
              </a:p>
            </p:txBody>
          </p:sp>
        </p:grpSp>
        <p:grpSp>
          <p:nvGrpSpPr>
            <p:cNvPr id="7" name="Groupe 32"/>
            <p:cNvGrpSpPr>
              <a:grpSpLocks/>
            </p:cNvGrpSpPr>
            <p:nvPr/>
          </p:nvGrpSpPr>
          <p:grpSpPr bwMode="auto">
            <a:xfrm>
              <a:off x="8286776" y="2071393"/>
              <a:ext cx="276999" cy="785782"/>
              <a:chOff x="8286776" y="2071393"/>
              <a:chExt cx="276999" cy="785782"/>
            </a:xfrm>
          </p:grpSpPr>
          <p:cxnSp>
            <p:nvCxnSpPr>
              <p:cNvPr id="15" name="Connecteur droit avec flèche 14"/>
              <p:cNvCxnSpPr/>
              <p:nvPr/>
            </p:nvCxnSpPr>
            <p:spPr>
              <a:xfrm rot="16200000" flipH="1">
                <a:off x="7966831" y="2464904"/>
                <a:ext cx="78518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59" name="ZoneTexte 28"/>
              <p:cNvSpPr txBox="1">
                <a:spLocks noChangeArrowheads="1"/>
              </p:cNvSpPr>
              <p:nvPr/>
            </p:nvSpPr>
            <p:spPr bwMode="auto">
              <a:xfrm rot="5400000">
                <a:off x="8103804" y="2326088"/>
                <a:ext cx="64294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i="1">
                    <a:latin typeface="Calibri" pitchFamily="34" charset="0"/>
                    <a:cs typeface="Arial" pitchFamily="34" charset="0"/>
                  </a:rPr>
                  <a:t>14,9m</a:t>
                </a:r>
              </a:p>
            </p:txBody>
          </p:sp>
        </p:grpSp>
        <p:grpSp>
          <p:nvGrpSpPr>
            <p:cNvPr id="8" name="Groupe 36"/>
            <p:cNvGrpSpPr>
              <a:grpSpLocks/>
            </p:cNvGrpSpPr>
            <p:nvPr/>
          </p:nvGrpSpPr>
          <p:grpSpPr bwMode="auto">
            <a:xfrm>
              <a:off x="8501088" y="1928874"/>
              <a:ext cx="276999" cy="1000204"/>
              <a:chOff x="8286774" y="2071735"/>
              <a:chExt cx="276999" cy="785874"/>
            </a:xfrm>
          </p:grpSpPr>
          <p:cxnSp>
            <p:nvCxnSpPr>
              <p:cNvPr id="13" name="Connecteur droit avec flèche 12"/>
              <p:cNvCxnSpPr/>
              <p:nvPr/>
            </p:nvCxnSpPr>
            <p:spPr>
              <a:xfrm rot="16200000" flipH="1">
                <a:off x="7965141" y="2464588"/>
                <a:ext cx="7868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57" name="ZoneTexte 38"/>
              <p:cNvSpPr txBox="1">
                <a:spLocks noChangeArrowheads="1"/>
              </p:cNvSpPr>
              <p:nvPr/>
            </p:nvSpPr>
            <p:spPr bwMode="auto">
              <a:xfrm rot="5400000">
                <a:off x="8167077" y="2348540"/>
                <a:ext cx="51639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200" i="1">
                    <a:latin typeface="Calibri" pitchFamily="34" charset="0"/>
                    <a:cs typeface="Arial" pitchFamily="34" charset="0"/>
                  </a:rPr>
                  <a:t>22,5m</a:t>
                </a:r>
              </a:p>
            </p:txBody>
          </p:sp>
        </p:grpSp>
      </p:grpSp>
      <p:pic>
        <p:nvPicPr>
          <p:cNvPr id="31749" name="Picture 6" descr="Implantation 01 fig 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1317625"/>
            <a:ext cx="34544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5"/>
          <p:cNvSpPr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solidFill>
            <a:srgbClr val="3366CC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GB" sz="4000" b="1">
                <a:solidFill>
                  <a:srgbClr val="FFFFFF"/>
                </a:solidFill>
                <a:latin typeface="Calibri" pitchFamily="34" charset="0"/>
              </a:rPr>
              <a:t>SuperNEMO @ LSM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3338" y="966788"/>
            <a:ext cx="8610600" cy="59039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81648" tIns="42457" rIns="81648" bIns="42457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Safety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galery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work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started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September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2009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latin typeface="+mn-lt"/>
              </a:rPr>
              <a:t>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Excavation of the extension end 2011.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operation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in 2013.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Pre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study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funded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by LSM and UK in 2006. 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Preliminary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design to host  SuperNEMO and EURECA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Detailed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studies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funded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by Savoie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departement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and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Rhone-Alpes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Region</a:t>
            </a: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Review</a:t>
            </a:r>
            <a:r>
              <a:rPr lang="fr-FR" b="1" dirty="0">
                <a:latin typeface="+mn-lt"/>
              </a:rPr>
              <a:t> of </a:t>
            </a:r>
            <a:r>
              <a:rPr lang="fr-FR" b="1" dirty="0" err="1">
                <a:latin typeface="+mn-lt"/>
              </a:rPr>
              <a:t>project</a:t>
            </a:r>
            <a:r>
              <a:rPr lang="fr-FR" b="1" dirty="0">
                <a:latin typeface="+mn-lt"/>
              </a:rPr>
              <a:t> and </a:t>
            </a:r>
            <a:r>
              <a:rPr lang="fr-FR" b="1" dirty="0" err="1">
                <a:latin typeface="+mn-lt"/>
              </a:rPr>
              <a:t>LoI’s</a:t>
            </a:r>
            <a:r>
              <a:rPr lang="fr-FR" b="1" dirty="0">
                <a:latin typeface="+mn-lt"/>
              </a:rPr>
              <a:t> by an </a:t>
            </a:r>
            <a:r>
              <a:rPr lang="fr-FR" b="1" dirty="0" err="1">
                <a:latin typeface="+mn-lt"/>
              </a:rPr>
              <a:t>indepeandent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Scientific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Advisory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Committee</a:t>
            </a: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Estimated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cost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: 10 M€ for civil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work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solidFill>
                  <a:srgbClr val="FF0000"/>
                </a:solidFill>
                <a:latin typeface="+mn-lt"/>
              </a:rPr>
              <a:t>                                   3 M€ for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equipment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(ventilation,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cooling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fr-FR" b="1" dirty="0" err="1">
                <a:solidFill>
                  <a:srgbClr val="FF0000"/>
                </a:solidFill>
                <a:latin typeface="+mn-lt"/>
              </a:rPr>
              <a:t>electrical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 power)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Open to international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partner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 (contribution to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scienific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equipements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, </a:t>
            </a:r>
            <a:r>
              <a:rPr lang="fr-FR" b="1" dirty="0" err="1">
                <a:solidFill>
                  <a:schemeClr val="accent6"/>
                </a:solidFill>
                <a:latin typeface="+mn-lt"/>
              </a:rPr>
              <a:t>experiments</a:t>
            </a:r>
            <a:r>
              <a:rPr lang="fr-FR" b="1" dirty="0">
                <a:solidFill>
                  <a:schemeClr val="accent6"/>
                </a:solidFill>
                <a:latin typeface="+mn-lt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endParaRPr lang="fr-FR" sz="1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537387" algn="l"/>
              </a:tabLst>
              <a:defRPr/>
            </a:pP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Funding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in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progress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2771" name="Image 2" descr="image_galler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714375"/>
            <a:ext cx="300037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0" y="7938"/>
            <a:ext cx="9144000" cy="912812"/>
          </a:xfrm>
          <a:prstGeom prst="rect">
            <a:avLst/>
          </a:prstGeom>
          <a:gradFill rotWithShape="0">
            <a:gsLst>
              <a:gs pos="0">
                <a:srgbClr val="0C0C66"/>
              </a:gs>
              <a:gs pos="100000">
                <a:srgbClr val="05052F"/>
              </a:gs>
            </a:gsLst>
            <a:lin ang="540000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54" tIns="41477" rIns="82954" bIns="41477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3663950" y="188913"/>
            <a:ext cx="2409825" cy="531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48" tIns="42457" rIns="81648" bIns="42457">
            <a:sp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8775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81513" algn="l"/>
                <a:tab pos="4887913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fr-FR" sz="2900" b="1">
                <a:solidFill>
                  <a:srgbClr val="FFFFFF"/>
                </a:solidFill>
                <a:latin typeface="Calibri" pitchFamily="34" charset="0"/>
              </a:rPr>
              <a:t>LSM extension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338"/>
            <a:ext cx="1470025" cy="1012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75779" name="Text Box 1027"/>
          <p:cNvSpPr txBox="1">
            <a:spLocks noChangeArrowheads="1"/>
          </p:cNvSpPr>
          <p:nvPr/>
        </p:nvSpPr>
        <p:spPr bwMode="auto">
          <a:xfrm>
            <a:off x="2527300" y="0"/>
            <a:ext cx="476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Décroissance double bêta  </a:t>
            </a:r>
          </a:p>
        </p:txBody>
      </p:sp>
      <p:sp>
        <p:nvSpPr>
          <p:cNvPr id="75780" name="Oval 1028"/>
          <p:cNvSpPr>
            <a:spLocks noChangeArrowheads="1"/>
          </p:cNvSpPr>
          <p:nvPr/>
        </p:nvSpPr>
        <p:spPr bwMode="auto">
          <a:xfrm>
            <a:off x="1120775" y="4533900"/>
            <a:ext cx="1516063" cy="1308100"/>
          </a:xfrm>
          <a:prstGeom prst="ellipse">
            <a:avLst/>
          </a:prstGeom>
          <a:solidFill>
            <a:srgbClr val="3366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781" name="Text Box 1029"/>
          <p:cNvSpPr txBox="1">
            <a:spLocks noChangeArrowheads="1"/>
          </p:cNvSpPr>
          <p:nvPr/>
        </p:nvSpPr>
        <p:spPr bwMode="auto">
          <a:xfrm>
            <a:off x="258763" y="6046788"/>
            <a:ext cx="461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006600"/>
                </a:solidFill>
              </a:rPr>
              <a:t>Processus au 2nd ordre de l’interaction faible</a:t>
            </a:r>
          </a:p>
          <a:p>
            <a:r>
              <a:rPr lang="fr-FR" sz="1800" b="1">
                <a:solidFill>
                  <a:srgbClr val="003366"/>
                </a:solidFill>
              </a:rPr>
              <a:t>Déjà observé pour plusieurs noyaux</a:t>
            </a:r>
          </a:p>
        </p:txBody>
      </p:sp>
      <p:sp>
        <p:nvSpPr>
          <p:cNvPr id="75782" name="Line 1030"/>
          <p:cNvSpPr>
            <a:spLocks noChangeShapeType="1"/>
          </p:cNvSpPr>
          <p:nvPr/>
        </p:nvSpPr>
        <p:spPr bwMode="auto">
          <a:xfrm>
            <a:off x="2128838" y="2951163"/>
            <a:ext cx="620712" cy="5953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83" name="Text Box 1031"/>
          <p:cNvSpPr txBox="1">
            <a:spLocks noChangeArrowheads="1"/>
          </p:cNvSpPr>
          <p:nvPr/>
        </p:nvSpPr>
        <p:spPr bwMode="auto">
          <a:xfrm>
            <a:off x="1966913" y="32400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Symbol" pitchFamily="18" charset="2"/>
              </a:rPr>
              <a:t>bb</a:t>
            </a:r>
          </a:p>
        </p:txBody>
      </p:sp>
      <p:sp>
        <p:nvSpPr>
          <p:cNvPr id="75784" name="Rectangle 1032"/>
          <p:cNvSpPr>
            <a:spLocks noChangeArrowheads="1"/>
          </p:cNvSpPr>
          <p:nvPr/>
        </p:nvSpPr>
        <p:spPr bwMode="auto">
          <a:xfrm>
            <a:off x="4930775" y="1012825"/>
            <a:ext cx="3910013" cy="163121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bg1"/>
                </a:solidFill>
              </a:rPr>
              <a:t>Bêta simple interdite (énergie) 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bg1"/>
                </a:solidFill>
              </a:rPr>
              <a:t>ou fortement supprimée 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chemeClr val="bg1"/>
                </a:solidFill>
              </a:rPr>
              <a:t>Décroissance possible vers l’état fondamentale ou les états excités</a:t>
            </a:r>
          </a:p>
        </p:txBody>
      </p:sp>
      <p:pic>
        <p:nvPicPr>
          <p:cNvPr id="75786" name="Picture 1034"/>
          <p:cNvPicPr>
            <a:picLocks noChangeAspect="1" noChangeArrowheads="1"/>
          </p:cNvPicPr>
          <p:nvPr/>
        </p:nvPicPr>
        <p:blipFill>
          <a:blip r:embed="rId2" cstate="print"/>
          <a:srcRect r="3169"/>
          <a:stretch>
            <a:fillRect/>
          </a:stretch>
        </p:blipFill>
        <p:spPr bwMode="auto">
          <a:xfrm>
            <a:off x="230188" y="625475"/>
            <a:ext cx="422751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7" name="Rectangle 1035"/>
          <p:cNvSpPr>
            <a:spLocks noChangeArrowheads="1"/>
          </p:cNvSpPr>
          <p:nvPr/>
        </p:nvSpPr>
        <p:spPr bwMode="auto">
          <a:xfrm>
            <a:off x="50800" y="1925638"/>
            <a:ext cx="900113" cy="1900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788" name="Text Box 1036"/>
          <p:cNvSpPr txBox="1">
            <a:spLocks noChangeArrowheads="1"/>
          </p:cNvSpPr>
          <p:nvPr/>
        </p:nvSpPr>
        <p:spPr bwMode="auto">
          <a:xfrm>
            <a:off x="1722438" y="2503488"/>
            <a:ext cx="46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Symbol" pitchFamily="18" charset="2"/>
              </a:rPr>
              <a:t>bb</a:t>
            </a:r>
          </a:p>
        </p:txBody>
      </p:sp>
      <p:sp>
        <p:nvSpPr>
          <p:cNvPr id="75789" name="Line 1037"/>
          <p:cNvSpPr>
            <a:spLocks noChangeShapeType="1"/>
          </p:cNvSpPr>
          <p:nvPr/>
        </p:nvSpPr>
        <p:spPr bwMode="auto">
          <a:xfrm flipV="1">
            <a:off x="2230438" y="4391025"/>
            <a:ext cx="620712" cy="682625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0" name="Line 1038"/>
          <p:cNvSpPr>
            <a:spLocks noChangeShapeType="1"/>
          </p:cNvSpPr>
          <p:nvPr/>
        </p:nvSpPr>
        <p:spPr bwMode="auto">
          <a:xfrm>
            <a:off x="2241550" y="5073650"/>
            <a:ext cx="890588" cy="17145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1" name="Line 1039"/>
          <p:cNvSpPr>
            <a:spLocks noChangeShapeType="1"/>
          </p:cNvSpPr>
          <p:nvPr/>
        </p:nvSpPr>
        <p:spPr bwMode="auto">
          <a:xfrm flipH="1" flipV="1">
            <a:off x="669925" y="4506913"/>
            <a:ext cx="793750" cy="744537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2" name="Line 1040"/>
          <p:cNvSpPr>
            <a:spLocks noChangeShapeType="1"/>
          </p:cNvSpPr>
          <p:nvPr/>
        </p:nvSpPr>
        <p:spPr bwMode="auto">
          <a:xfrm flipH="1">
            <a:off x="633413" y="5262563"/>
            <a:ext cx="830262" cy="59690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3" name="Text Box 1041"/>
          <p:cNvSpPr txBox="1">
            <a:spLocks noChangeArrowheads="1"/>
          </p:cNvSpPr>
          <p:nvPr/>
        </p:nvSpPr>
        <p:spPr bwMode="auto">
          <a:xfrm>
            <a:off x="785813" y="405765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3366"/>
                </a:solidFill>
              </a:rPr>
              <a:t>e</a:t>
            </a:r>
            <a:r>
              <a:rPr lang="fr-FR" b="1" baseline="30000">
                <a:solidFill>
                  <a:srgbClr val="003366"/>
                </a:solidFill>
              </a:rPr>
              <a:t>-</a:t>
            </a:r>
          </a:p>
        </p:txBody>
      </p:sp>
      <p:sp>
        <p:nvSpPr>
          <p:cNvPr id="75794" name="Text Box 1042"/>
          <p:cNvSpPr txBox="1">
            <a:spLocks noChangeArrowheads="1"/>
          </p:cNvSpPr>
          <p:nvPr/>
        </p:nvSpPr>
        <p:spPr bwMode="auto">
          <a:xfrm>
            <a:off x="2339975" y="41798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3366"/>
                </a:solidFill>
              </a:rPr>
              <a:t>e</a:t>
            </a:r>
            <a:r>
              <a:rPr lang="fr-FR" b="1" baseline="30000">
                <a:solidFill>
                  <a:srgbClr val="003366"/>
                </a:solidFill>
              </a:rPr>
              <a:t>-</a:t>
            </a:r>
          </a:p>
        </p:txBody>
      </p:sp>
      <p:sp>
        <p:nvSpPr>
          <p:cNvPr id="75795" name="Text Box 1043"/>
          <p:cNvSpPr txBox="1">
            <a:spLocks noChangeArrowheads="1"/>
          </p:cNvSpPr>
          <p:nvPr/>
        </p:nvSpPr>
        <p:spPr bwMode="auto">
          <a:xfrm>
            <a:off x="919163" y="564832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CC66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75796" name="Line 1044"/>
          <p:cNvSpPr>
            <a:spLocks noChangeShapeType="1"/>
          </p:cNvSpPr>
          <p:nvPr/>
        </p:nvSpPr>
        <p:spPr bwMode="auto">
          <a:xfrm>
            <a:off x="1023938" y="5749925"/>
            <a:ext cx="109537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7" name="Text Box 1045"/>
          <p:cNvSpPr txBox="1">
            <a:spLocks noChangeArrowheads="1"/>
          </p:cNvSpPr>
          <p:nvPr/>
        </p:nvSpPr>
        <p:spPr bwMode="auto">
          <a:xfrm>
            <a:off x="2814638" y="533082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CC66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75798" name="Line 1046"/>
          <p:cNvSpPr>
            <a:spLocks noChangeShapeType="1"/>
          </p:cNvSpPr>
          <p:nvPr/>
        </p:nvSpPr>
        <p:spPr bwMode="auto">
          <a:xfrm>
            <a:off x="2919413" y="5432425"/>
            <a:ext cx="109537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799" name="Text Box 1047"/>
          <p:cNvSpPr txBox="1">
            <a:spLocks noChangeArrowheads="1"/>
          </p:cNvSpPr>
          <p:nvPr/>
        </p:nvSpPr>
        <p:spPr bwMode="auto">
          <a:xfrm>
            <a:off x="1347788" y="3706813"/>
            <a:ext cx="110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3300"/>
                </a:solidFill>
                <a:latin typeface="Symbol" pitchFamily="18" charset="2"/>
              </a:rPr>
              <a:t>bb(2n)</a:t>
            </a:r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75800" name="Oval 1048"/>
          <p:cNvSpPr>
            <a:spLocks noChangeArrowheads="1"/>
          </p:cNvSpPr>
          <p:nvPr/>
        </p:nvSpPr>
        <p:spPr bwMode="auto">
          <a:xfrm>
            <a:off x="5878513" y="4454525"/>
            <a:ext cx="1516062" cy="1308100"/>
          </a:xfrm>
          <a:prstGeom prst="ellipse">
            <a:avLst/>
          </a:prstGeom>
          <a:solidFill>
            <a:srgbClr val="3366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801" name="Text Box 1049"/>
          <p:cNvSpPr txBox="1">
            <a:spLocks noChangeArrowheads="1"/>
          </p:cNvSpPr>
          <p:nvPr/>
        </p:nvSpPr>
        <p:spPr bwMode="auto">
          <a:xfrm>
            <a:off x="6034088" y="3786188"/>
            <a:ext cx="110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bb(0n)</a:t>
            </a:r>
            <a:r>
              <a:rPr lang="fr-FR" b="1">
                <a:solidFill>
                  <a:srgbClr val="663300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75802" name="Line 1050"/>
          <p:cNvSpPr>
            <a:spLocks noChangeShapeType="1"/>
          </p:cNvSpPr>
          <p:nvPr/>
        </p:nvSpPr>
        <p:spPr bwMode="auto">
          <a:xfrm flipV="1">
            <a:off x="7073900" y="4405313"/>
            <a:ext cx="620713" cy="682625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803" name="Line 1051"/>
          <p:cNvSpPr>
            <a:spLocks noChangeShapeType="1"/>
          </p:cNvSpPr>
          <p:nvPr/>
        </p:nvSpPr>
        <p:spPr bwMode="auto">
          <a:xfrm flipH="1" flipV="1">
            <a:off x="5513388" y="4521200"/>
            <a:ext cx="673100" cy="598488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804" name="Text Box 1052"/>
          <p:cNvSpPr txBox="1">
            <a:spLocks noChangeArrowheads="1"/>
          </p:cNvSpPr>
          <p:nvPr/>
        </p:nvSpPr>
        <p:spPr bwMode="auto">
          <a:xfrm>
            <a:off x="5629275" y="40719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3366"/>
                </a:solidFill>
              </a:rPr>
              <a:t>e</a:t>
            </a:r>
            <a:r>
              <a:rPr lang="fr-FR" b="1" baseline="30000">
                <a:solidFill>
                  <a:srgbClr val="003366"/>
                </a:solidFill>
              </a:rPr>
              <a:t>-</a:t>
            </a:r>
          </a:p>
        </p:txBody>
      </p:sp>
      <p:sp>
        <p:nvSpPr>
          <p:cNvPr id="75805" name="Text Box 1053"/>
          <p:cNvSpPr txBox="1">
            <a:spLocks noChangeArrowheads="1"/>
          </p:cNvSpPr>
          <p:nvPr/>
        </p:nvSpPr>
        <p:spPr bwMode="auto">
          <a:xfrm>
            <a:off x="7183438" y="41941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3366"/>
                </a:solidFill>
              </a:rPr>
              <a:t>e</a:t>
            </a:r>
            <a:r>
              <a:rPr lang="fr-FR" b="1" baseline="30000">
                <a:solidFill>
                  <a:srgbClr val="003366"/>
                </a:solidFill>
              </a:rPr>
              <a:t>-</a:t>
            </a:r>
          </a:p>
        </p:txBody>
      </p:sp>
      <p:sp>
        <p:nvSpPr>
          <p:cNvPr id="75806" name="Rectangle 1054"/>
          <p:cNvSpPr>
            <a:spLocks noChangeArrowheads="1"/>
          </p:cNvSpPr>
          <p:nvPr/>
        </p:nvSpPr>
        <p:spPr bwMode="auto">
          <a:xfrm>
            <a:off x="6383338" y="4962525"/>
            <a:ext cx="500062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807" name="Line 1055"/>
          <p:cNvSpPr>
            <a:spLocks noChangeShapeType="1"/>
          </p:cNvSpPr>
          <p:nvPr/>
        </p:nvSpPr>
        <p:spPr bwMode="auto">
          <a:xfrm flipV="1">
            <a:off x="6897688" y="5081588"/>
            <a:ext cx="206375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808" name="Line 1056"/>
          <p:cNvSpPr>
            <a:spLocks noChangeShapeType="1"/>
          </p:cNvSpPr>
          <p:nvPr/>
        </p:nvSpPr>
        <p:spPr bwMode="auto">
          <a:xfrm flipV="1">
            <a:off x="6208713" y="5111750"/>
            <a:ext cx="206375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809" name="Text Box 1057"/>
          <p:cNvSpPr txBox="1">
            <a:spLocks noChangeArrowheads="1"/>
          </p:cNvSpPr>
          <p:nvPr/>
        </p:nvSpPr>
        <p:spPr bwMode="auto">
          <a:xfrm>
            <a:off x="6232525" y="5835650"/>
            <a:ext cx="105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b="1">
                <a:solidFill>
                  <a:srgbClr val="FF0000"/>
                </a:solidFill>
              </a:rPr>
              <a:t>L =2</a:t>
            </a:r>
            <a:r>
              <a:rPr lang="fr-FR"/>
              <a:t> </a:t>
            </a:r>
          </a:p>
        </p:txBody>
      </p:sp>
      <p:sp>
        <p:nvSpPr>
          <p:cNvPr id="75810" name="Text Box 1058"/>
          <p:cNvSpPr txBox="1">
            <a:spLocks noChangeArrowheads="1"/>
          </p:cNvSpPr>
          <p:nvPr/>
        </p:nvSpPr>
        <p:spPr bwMode="auto">
          <a:xfrm>
            <a:off x="4865688" y="6286500"/>
            <a:ext cx="3986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Symbol" pitchFamily="18" charset="2"/>
              </a:rPr>
              <a:t>bb(0n)</a:t>
            </a:r>
            <a:r>
              <a:rPr lang="fr-FR" sz="2000" b="1">
                <a:solidFill>
                  <a:srgbClr val="FF0000"/>
                </a:solidFill>
              </a:rPr>
              <a:t> </a:t>
            </a:r>
            <a:r>
              <a:rPr lang="fr-FR" sz="2000" b="1">
                <a:solidFill>
                  <a:srgbClr val="FF0000"/>
                </a:solidFill>
                <a:sym typeface="Wingdings" pitchFamily="2" charset="2"/>
              </a:rPr>
              <a:t> Majorana neutrino (</a:t>
            </a:r>
            <a:r>
              <a:rPr lang="fr-FR" sz="2000" b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fr-FR" sz="2000" b="1">
                <a:solidFill>
                  <a:srgbClr val="FF0000"/>
                </a:solidFill>
                <a:sym typeface="Wingdings" pitchFamily="2" charset="2"/>
              </a:rPr>
              <a:t>=</a:t>
            </a:r>
            <a:r>
              <a:rPr lang="fr-FR" sz="2000" b="1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fr-FR" sz="2000" b="1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75811" name="Line 1059"/>
          <p:cNvSpPr>
            <a:spLocks noChangeShapeType="1"/>
          </p:cNvSpPr>
          <p:nvPr/>
        </p:nvSpPr>
        <p:spPr bwMode="auto">
          <a:xfrm>
            <a:off x="8358214" y="6388100"/>
            <a:ext cx="2079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2"/>
          <p:cNvGrpSpPr>
            <a:grpSpLocks/>
          </p:cNvGrpSpPr>
          <p:nvPr/>
        </p:nvGrpSpPr>
        <p:grpSpPr bwMode="auto">
          <a:xfrm>
            <a:off x="396875" y="3781425"/>
            <a:ext cx="8747125" cy="2476500"/>
            <a:chOff x="73" y="355"/>
            <a:chExt cx="5510" cy="1560"/>
          </a:xfrm>
        </p:grpSpPr>
        <p:pic>
          <p:nvPicPr>
            <p:cNvPr id="52273" name="Picture 1073" descr="bb2_2"/>
            <p:cNvPicPr>
              <a:picLocks noChangeAspect="1" noChangeArrowheads="1"/>
            </p:cNvPicPr>
            <p:nvPr/>
          </p:nvPicPr>
          <p:blipFill>
            <a:blip r:embed="rId3" cstate="print"/>
            <a:srcRect l="10411" t="14278" r="14273" b="24352"/>
            <a:stretch>
              <a:fillRect/>
            </a:stretch>
          </p:blipFill>
          <p:spPr bwMode="auto">
            <a:xfrm>
              <a:off x="73" y="355"/>
              <a:ext cx="2417" cy="1560"/>
            </a:xfrm>
            <a:prstGeom prst="rect">
              <a:avLst/>
            </a:prstGeom>
            <a:noFill/>
          </p:spPr>
        </p:pic>
        <p:graphicFrame>
          <p:nvGraphicFramePr>
            <p:cNvPr id="130048" name="Object 1024"/>
            <p:cNvGraphicFramePr>
              <a:graphicFrameLocks noChangeAspect="1"/>
            </p:cNvGraphicFramePr>
            <p:nvPr/>
          </p:nvGraphicFramePr>
          <p:xfrm>
            <a:off x="2527" y="439"/>
            <a:ext cx="3056" cy="1464"/>
          </p:xfrm>
          <a:graphic>
            <a:graphicData uri="http://schemas.openxmlformats.org/presentationml/2006/ole">
              <p:oleObj spid="_x0000_s1026" name="Equation" r:id="rId4" imgW="4851360" imgH="2323800" progId="">
                <p:embed/>
              </p:oleObj>
            </a:graphicData>
          </a:graphic>
        </p:graphicFrame>
      </p:grpSp>
      <p:grpSp>
        <p:nvGrpSpPr>
          <p:cNvPr id="3" name="Group 1026"/>
          <p:cNvGrpSpPr>
            <a:grpSpLocks/>
          </p:cNvGrpSpPr>
          <p:nvPr/>
        </p:nvGrpSpPr>
        <p:grpSpPr bwMode="auto">
          <a:xfrm>
            <a:off x="2203450" y="2600325"/>
            <a:ext cx="4830763" cy="425450"/>
            <a:chOff x="1388" y="1638"/>
            <a:chExt cx="3043" cy="268"/>
          </a:xfrm>
        </p:grpSpPr>
        <p:sp>
          <p:nvSpPr>
            <p:cNvPr id="52227" name="Text Box 1027"/>
            <p:cNvSpPr txBox="1">
              <a:spLocks noChangeArrowheads="1"/>
            </p:cNvSpPr>
            <p:nvPr/>
          </p:nvSpPr>
          <p:spPr bwMode="auto">
            <a:xfrm>
              <a:off x="1388" y="1675"/>
              <a:ext cx="10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990099"/>
                  </a:solidFill>
                </a:rPr>
                <a:t>Courant (V+A) </a:t>
              </a:r>
              <a:endParaRPr lang="fr-FR" b="1">
                <a:solidFill>
                  <a:srgbClr val="990099"/>
                </a:solidFill>
              </a:endParaRPr>
            </a:p>
          </p:txBody>
        </p:sp>
        <p:sp>
          <p:nvSpPr>
            <p:cNvPr id="52228" name="Text Box 1028"/>
            <p:cNvSpPr txBox="1">
              <a:spLocks noChangeArrowheads="1"/>
            </p:cNvSpPr>
            <p:nvPr/>
          </p:nvSpPr>
          <p:spPr bwMode="auto">
            <a:xfrm>
              <a:off x="3415" y="1638"/>
              <a:ext cx="10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FF0000"/>
                  </a:solidFill>
                </a:rPr>
                <a:t>&lt;m</a:t>
              </a:r>
              <a:r>
                <a:rPr lang="fr-FR" sz="1800" b="1" baseline="-250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fr-FR" sz="1800" b="1">
                  <a:solidFill>
                    <a:srgbClr val="FF0000"/>
                  </a:solidFill>
                </a:rPr>
                <a:t>&gt;,&lt;</a:t>
              </a:r>
              <a:r>
                <a:rPr lang="fr-FR" sz="18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fr-FR" sz="1800" b="1">
                  <a:solidFill>
                    <a:srgbClr val="FF0000"/>
                  </a:solidFill>
                </a:rPr>
                <a:t>&gt;,&lt;</a:t>
              </a:r>
              <a:r>
                <a:rPr lang="fr-FR" sz="1800" b="1">
                  <a:solidFill>
                    <a:srgbClr val="FF0000"/>
                  </a:solidFill>
                  <a:latin typeface="Symbol" pitchFamily="18" charset="2"/>
                </a:rPr>
                <a:t>h</a:t>
              </a:r>
              <a:r>
                <a:rPr lang="fr-FR" sz="1800" b="1">
                  <a:solidFill>
                    <a:srgbClr val="FF0000"/>
                  </a:solidFill>
                </a:rPr>
                <a:t>&gt;</a:t>
              </a:r>
              <a:endParaRPr lang="fr-FR"/>
            </a:p>
          </p:txBody>
        </p:sp>
      </p:grpSp>
      <p:sp>
        <p:nvSpPr>
          <p:cNvPr id="52230" name="Text Box 1030"/>
          <p:cNvSpPr txBox="1">
            <a:spLocks noChangeArrowheads="1"/>
          </p:cNvSpPr>
          <p:nvPr/>
        </p:nvSpPr>
        <p:spPr bwMode="auto">
          <a:xfrm>
            <a:off x="1231900" y="477838"/>
            <a:ext cx="54038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solidFill>
                  <a:schemeClr val="accent2"/>
                </a:solidFill>
              </a:rPr>
              <a:t>               </a:t>
            </a:r>
          </a:p>
          <a:p>
            <a:r>
              <a:rPr lang="fr-FR" sz="2800" b="1">
                <a:solidFill>
                  <a:schemeClr val="accent2"/>
                </a:solidFill>
              </a:rPr>
              <a:t>              (A,Z)            (A,Z+2) + 2 e</a:t>
            </a:r>
            <a:r>
              <a:rPr lang="fr-FR" sz="2800" b="1" baseline="3000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52231" name="Line 1031"/>
          <p:cNvSpPr>
            <a:spLocks noChangeShapeType="1"/>
          </p:cNvSpPr>
          <p:nvPr/>
        </p:nvSpPr>
        <p:spPr bwMode="auto">
          <a:xfrm flipV="1">
            <a:off x="3546475" y="1008063"/>
            <a:ext cx="700088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2232" name="Text Box 1032"/>
          <p:cNvSpPr txBox="1">
            <a:spLocks noChangeArrowheads="1"/>
          </p:cNvSpPr>
          <p:nvPr/>
        </p:nvSpPr>
        <p:spPr bwMode="auto">
          <a:xfrm>
            <a:off x="2117725" y="1852613"/>
            <a:ext cx="467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chemeClr val="accent2"/>
                </a:solidFill>
              </a:rPr>
              <a:t>Processus:  </a:t>
            </a:r>
            <a:r>
              <a:rPr lang="fr-FR" sz="1800" b="1"/>
              <a:t>                                </a:t>
            </a:r>
            <a:r>
              <a:rPr lang="fr-FR" sz="1800" b="1">
                <a:solidFill>
                  <a:srgbClr val="0033CC"/>
                </a:solidFill>
              </a:rPr>
              <a:t>       paramètres</a:t>
            </a:r>
          </a:p>
        </p:txBody>
      </p:sp>
      <p:grpSp>
        <p:nvGrpSpPr>
          <p:cNvPr id="4" name="Group 1033"/>
          <p:cNvGrpSpPr>
            <a:grpSpLocks/>
          </p:cNvGrpSpPr>
          <p:nvPr/>
        </p:nvGrpSpPr>
        <p:grpSpPr bwMode="auto">
          <a:xfrm>
            <a:off x="219075" y="3868738"/>
            <a:ext cx="8774113" cy="2819400"/>
            <a:chOff x="116" y="2428"/>
            <a:chExt cx="5527" cy="1776"/>
          </a:xfrm>
        </p:grpSpPr>
        <p:pic>
          <p:nvPicPr>
            <p:cNvPr id="52234" name="Picture 1034" descr="bb_1"/>
            <p:cNvPicPr>
              <a:picLocks noChangeAspect="1" noChangeArrowheads="1"/>
            </p:cNvPicPr>
            <p:nvPr/>
          </p:nvPicPr>
          <p:blipFill>
            <a:blip r:embed="rId5" cstate="print"/>
            <a:srcRect l="9053" t="15280" r="15279" b="27208"/>
            <a:stretch>
              <a:fillRect/>
            </a:stretch>
          </p:blipFill>
          <p:spPr bwMode="auto">
            <a:xfrm>
              <a:off x="116" y="2428"/>
              <a:ext cx="2474" cy="1700"/>
            </a:xfrm>
            <a:prstGeom prst="rect">
              <a:avLst/>
            </a:prstGeom>
            <a:noFill/>
          </p:spPr>
        </p:pic>
        <p:grpSp>
          <p:nvGrpSpPr>
            <p:cNvPr id="5" name="Group 1035"/>
            <p:cNvGrpSpPr>
              <a:grpSpLocks/>
            </p:cNvGrpSpPr>
            <p:nvPr/>
          </p:nvGrpSpPr>
          <p:grpSpPr bwMode="auto">
            <a:xfrm>
              <a:off x="2853" y="2450"/>
              <a:ext cx="2790" cy="1754"/>
              <a:chOff x="2874" y="2386"/>
              <a:chExt cx="2790" cy="1826"/>
            </a:xfrm>
          </p:grpSpPr>
          <p:sp>
            <p:nvSpPr>
              <p:cNvPr id="52236" name="Rectangle 1036"/>
              <p:cNvSpPr>
                <a:spLocks noChangeArrowheads="1"/>
              </p:cNvSpPr>
              <p:nvPr/>
            </p:nvSpPr>
            <p:spPr bwMode="auto">
              <a:xfrm>
                <a:off x="2874" y="2407"/>
                <a:ext cx="2790" cy="17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1600"/>
              </a:p>
            </p:txBody>
          </p:sp>
          <p:grpSp>
            <p:nvGrpSpPr>
              <p:cNvPr id="6" name="Group 1037"/>
              <p:cNvGrpSpPr>
                <a:grpSpLocks/>
              </p:cNvGrpSpPr>
              <p:nvPr/>
            </p:nvGrpSpPr>
            <p:grpSpPr bwMode="auto">
              <a:xfrm>
                <a:off x="3048" y="2843"/>
                <a:ext cx="2036" cy="298"/>
                <a:chOff x="3158" y="2784"/>
                <a:chExt cx="2244" cy="328"/>
              </a:xfrm>
            </p:grpSpPr>
            <p:sp>
              <p:nvSpPr>
                <p:cNvPr id="52238" name="Text Box 1038"/>
                <p:cNvSpPr txBox="1">
                  <a:spLocks noChangeArrowheads="1"/>
                </p:cNvSpPr>
                <p:nvPr/>
              </p:nvSpPr>
              <p:spPr bwMode="auto">
                <a:xfrm>
                  <a:off x="3158" y="2810"/>
                  <a:ext cx="2244" cy="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82945" tIns="41473" rIns="82945" bIns="41473">
                  <a:spAutoFit/>
                </a:bodyPr>
                <a:lstStyle/>
                <a:p>
                  <a:pPr defTabSz="828675" eaLnBrk="0" hangingPunct="0"/>
                  <a:r>
                    <a:rPr lang="fr-FR" sz="2200" b="1"/>
                    <a:t>T</a:t>
                  </a:r>
                  <a:r>
                    <a:rPr lang="fr-FR" sz="2200" b="1" baseline="-25000"/>
                    <a:t>1/2</a:t>
                  </a:r>
                  <a:r>
                    <a:rPr lang="fr-FR" sz="2200" b="1"/>
                    <a:t>= 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F(Q</a:t>
                  </a:r>
                  <a:r>
                    <a:rPr lang="fr-FR" sz="2200" b="1" baseline="-25000">
                      <a:solidFill>
                        <a:srgbClr val="008000"/>
                      </a:solidFill>
                      <a:latin typeface="Symbol" pitchFamily="18" charset="2"/>
                    </a:rPr>
                    <a:t>bb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,Z)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|M|</a:t>
                  </a:r>
                  <a:r>
                    <a:rPr lang="fr-FR" sz="22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&lt;m</a:t>
                  </a:r>
                  <a:r>
                    <a:rPr lang="fr-FR" sz="2200" b="1" baseline="-25000">
                      <a:solidFill>
                        <a:srgbClr val="FF0000"/>
                      </a:solidFill>
                      <a:latin typeface="Symbol" pitchFamily="18" charset="2"/>
                    </a:rPr>
                    <a:t>n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&gt;</a:t>
                  </a:r>
                  <a:r>
                    <a:rPr lang="fr-FR" sz="2200" b="1" baseline="3000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52239" name="Text Box 1039"/>
                <p:cNvSpPr txBox="1">
                  <a:spLocks noChangeArrowheads="1"/>
                </p:cNvSpPr>
                <p:nvPr/>
              </p:nvSpPr>
              <p:spPr bwMode="auto">
                <a:xfrm>
                  <a:off x="3295" y="2784"/>
                  <a:ext cx="210" cy="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82945" tIns="41473" rIns="82945" bIns="41473">
                  <a:spAutoFit/>
                </a:bodyPr>
                <a:lstStyle/>
                <a:p>
                  <a:pPr defTabSz="828675" eaLnBrk="0" hangingPunct="0"/>
                  <a:r>
                    <a:rPr lang="fr-FR" sz="1300" b="1"/>
                    <a:t>-1</a:t>
                  </a:r>
                </a:p>
              </p:txBody>
            </p:sp>
          </p:grpSp>
          <p:sp>
            <p:nvSpPr>
              <p:cNvPr id="52240" name="Line 1040"/>
              <p:cNvSpPr>
                <a:spLocks noChangeShapeType="1"/>
              </p:cNvSpPr>
              <p:nvPr/>
            </p:nvSpPr>
            <p:spPr bwMode="auto">
              <a:xfrm>
                <a:off x="3440" y="2625"/>
                <a:ext cx="217" cy="21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41" name="Text Box 1041"/>
              <p:cNvSpPr txBox="1">
                <a:spLocks noChangeArrowheads="1"/>
              </p:cNvSpPr>
              <p:nvPr/>
            </p:nvSpPr>
            <p:spPr bwMode="auto">
              <a:xfrm>
                <a:off x="2874" y="2416"/>
                <a:ext cx="1115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rgbClr val="008000"/>
                    </a:solidFill>
                  </a:rPr>
                  <a:t>Phase space factor</a:t>
                </a:r>
              </a:p>
            </p:txBody>
          </p:sp>
          <p:sp>
            <p:nvSpPr>
              <p:cNvPr id="52242" name="Line 1042"/>
              <p:cNvSpPr>
                <a:spLocks noChangeShapeType="1"/>
              </p:cNvSpPr>
              <p:nvPr/>
            </p:nvSpPr>
            <p:spPr bwMode="auto">
              <a:xfrm flipV="1">
                <a:off x="4354" y="2625"/>
                <a:ext cx="261" cy="261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43" name="Text Box 1043"/>
              <p:cNvSpPr txBox="1">
                <a:spLocks noChangeArrowheads="1"/>
              </p:cNvSpPr>
              <p:nvPr/>
            </p:nvSpPr>
            <p:spPr bwMode="auto">
              <a:xfrm>
                <a:off x="4214" y="2386"/>
                <a:ext cx="1401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chemeClr val="accent2"/>
                    </a:solidFill>
                  </a:rPr>
                  <a:t>Nuclear matrix element</a:t>
                </a:r>
              </a:p>
            </p:txBody>
          </p:sp>
          <p:sp>
            <p:nvSpPr>
              <p:cNvPr id="52244" name="Line 1044"/>
              <p:cNvSpPr>
                <a:spLocks noChangeShapeType="1"/>
              </p:cNvSpPr>
              <p:nvPr/>
            </p:nvSpPr>
            <p:spPr bwMode="auto">
              <a:xfrm flipH="1">
                <a:off x="4272" y="3148"/>
                <a:ext cx="343" cy="19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45" name="Text Box 1045"/>
              <p:cNvSpPr txBox="1">
                <a:spLocks noChangeArrowheads="1"/>
              </p:cNvSpPr>
              <p:nvPr/>
            </p:nvSpPr>
            <p:spPr bwMode="auto">
              <a:xfrm>
                <a:off x="2922" y="3298"/>
                <a:ext cx="2737" cy="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rgbClr val="FF0000"/>
                    </a:solidFill>
                  </a:rPr>
                  <a:t>                        Effective mass:</a:t>
                </a:r>
              </a:p>
              <a:p>
                <a:pPr defTabSz="828675" eaLnBrk="0" hangingPunct="0"/>
                <a:endParaRPr lang="fr-FR" sz="1600" b="1">
                  <a:solidFill>
                    <a:srgbClr val="FF0000"/>
                  </a:solidFill>
                </a:endParaRPr>
              </a:p>
              <a:p>
                <a:pPr defTabSz="828675" eaLnBrk="0" hangingPunct="0"/>
                <a:r>
                  <a:rPr lang="fr-FR" sz="1800" b="1">
                    <a:solidFill>
                      <a:srgbClr val="FF0000"/>
                    </a:solidFill>
                  </a:rPr>
                  <a:t>&lt;m</a:t>
                </a:r>
                <a:r>
                  <a:rPr lang="fr-FR" sz="1800" b="1" baseline="-25000">
                    <a:solidFill>
                      <a:srgbClr val="FF0000"/>
                    </a:solidFill>
                    <a:latin typeface="Symbol" pitchFamily="18" charset="2"/>
                  </a:rPr>
                  <a:t>n</a:t>
                </a:r>
                <a:r>
                  <a:rPr lang="fr-FR" sz="1800" b="1">
                    <a:solidFill>
                      <a:srgbClr val="FF0000"/>
                    </a:solidFill>
                  </a:rPr>
                  <a:t>&gt;=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1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e1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 </a:t>
                </a:r>
                <a:r>
                  <a:rPr lang="fr-FR" sz="1800" b="1">
                    <a:solidFill>
                      <a:srgbClr val="FF0000"/>
                    </a:solidFill>
                  </a:rPr>
                  <a:t>+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e2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.e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i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1 </a:t>
                </a:r>
                <a:r>
                  <a:rPr lang="fr-FR" sz="1800" b="1">
                    <a:solidFill>
                      <a:srgbClr val="FF0000"/>
                    </a:solidFill>
                  </a:rPr>
                  <a:t>+ m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3</a:t>
                </a:r>
                <a:r>
                  <a:rPr lang="fr-FR" sz="1800" b="1">
                    <a:solidFill>
                      <a:srgbClr val="FF0000"/>
                    </a:solidFill>
                  </a:rPr>
                  <a:t>|U</a:t>
                </a:r>
                <a:r>
                  <a:rPr lang="fr-FR" sz="1800" b="1" baseline="-25000">
                    <a:solidFill>
                      <a:srgbClr val="FF0000"/>
                    </a:solidFill>
                  </a:rPr>
                  <a:t>e3</a:t>
                </a:r>
                <a:r>
                  <a:rPr lang="fr-FR" sz="1800" b="1">
                    <a:solidFill>
                      <a:srgbClr val="FF0000"/>
                    </a:solidFill>
                  </a:rPr>
                  <a:t>|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  <a:r>
                  <a:rPr lang="fr-FR" sz="1800" b="1">
                    <a:solidFill>
                      <a:srgbClr val="FF0000"/>
                    </a:solidFill>
                  </a:rPr>
                  <a:t>.e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i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</a:t>
                </a:r>
              </a:p>
              <a:p>
                <a:pPr defTabSz="828675" eaLnBrk="0" hangingPunct="0"/>
                <a:endParaRPr lang="fr-FR" sz="1800" b="1" baseline="30000">
                  <a:solidFill>
                    <a:srgbClr val="FF0000"/>
                  </a:solidFill>
                </a:endParaRPr>
              </a:p>
              <a:p>
                <a:pPr defTabSz="828675" eaLnBrk="0" hangingPunct="0"/>
                <a:r>
                  <a:rPr lang="fr-FR" sz="1800" b="1" baseline="30000">
                    <a:solidFill>
                      <a:srgbClr val="FF0000"/>
                    </a:solidFill>
                  </a:rPr>
                  <a:t>|Uei|: mixing matrix element</a:t>
                </a:r>
              </a:p>
              <a:p>
                <a:pPr defTabSz="828675" eaLnBrk="0" hangingPunct="0"/>
                <a:r>
                  <a:rPr lang="fr-FR" sz="1800" b="1" baseline="300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1 et</a:t>
                </a:r>
                <a:r>
                  <a:rPr lang="fr-FR" sz="1800" b="1" baseline="30000">
                    <a:solidFill>
                      <a:srgbClr val="FF0000"/>
                    </a:solidFill>
                    <a:latin typeface="Symbol" pitchFamily="18" charset="2"/>
                  </a:rPr>
                  <a:t> a</a:t>
                </a:r>
                <a:r>
                  <a:rPr lang="fr-FR" sz="1800" b="1" baseline="30000">
                    <a:solidFill>
                      <a:srgbClr val="FF0000"/>
                    </a:solidFill>
                  </a:rPr>
                  <a:t>2: Majorana phase</a:t>
                </a:r>
              </a:p>
            </p:txBody>
          </p:sp>
          <p:sp>
            <p:nvSpPr>
              <p:cNvPr id="52246" name="Text Box 1046"/>
              <p:cNvSpPr txBox="1">
                <a:spLocks noChangeArrowheads="1"/>
              </p:cNvSpPr>
              <p:nvPr/>
            </p:nvSpPr>
            <p:spPr bwMode="auto">
              <a:xfrm>
                <a:off x="3756" y="2798"/>
                <a:ext cx="180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8000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7" name="Group 1047"/>
          <p:cNvGrpSpPr>
            <a:grpSpLocks/>
          </p:cNvGrpSpPr>
          <p:nvPr/>
        </p:nvGrpSpPr>
        <p:grpSpPr bwMode="auto">
          <a:xfrm>
            <a:off x="1741488" y="2214563"/>
            <a:ext cx="4706937" cy="395287"/>
            <a:chOff x="1097" y="1395"/>
            <a:chExt cx="2965" cy="249"/>
          </a:xfrm>
        </p:grpSpPr>
        <p:sp>
          <p:nvSpPr>
            <p:cNvPr id="52248" name="Text Box 1048"/>
            <p:cNvSpPr txBox="1">
              <a:spLocks noChangeArrowheads="1"/>
            </p:cNvSpPr>
            <p:nvPr/>
          </p:nvSpPr>
          <p:spPr bwMode="auto">
            <a:xfrm>
              <a:off x="1097" y="1413"/>
              <a:ext cx="16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990099"/>
                  </a:solidFill>
                </a:rPr>
                <a:t>Exchange neutrino léger</a:t>
              </a:r>
              <a:r>
                <a:rPr lang="fr-FR" sz="1800" b="1"/>
                <a:t> </a:t>
              </a:r>
              <a:endParaRPr lang="fr-FR" b="1"/>
            </a:p>
          </p:txBody>
        </p:sp>
        <p:sp>
          <p:nvSpPr>
            <p:cNvPr id="52249" name="Text Box 1049"/>
            <p:cNvSpPr txBox="1">
              <a:spLocks noChangeArrowheads="1"/>
            </p:cNvSpPr>
            <p:nvPr/>
          </p:nvSpPr>
          <p:spPr bwMode="auto">
            <a:xfrm>
              <a:off x="3612" y="1395"/>
              <a:ext cx="4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FF0000"/>
                  </a:solidFill>
                </a:rPr>
                <a:t>&lt;m</a:t>
              </a:r>
              <a:r>
                <a:rPr lang="fr-FR" sz="1800" b="1" baseline="-250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fr-FR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8" name="Group 1050"/>
          <p:cNvGrpSpPr>
            <a:grpSpLocks/>
          </p:cNvGrpSpPr>
          <p:nvPr/>
        </p:nvGrpSpPr>
        <p:grpSpPr bwMode="auto">
          <a:xfrm>
            <a:off x="2055813" y="2967038"/>
            <a:ext cx="4497387" cy="414337"/>
            <a:chOff x="1297" y="1885"/>
            <a:chExt cx="2833" cy="261"/>
          </a:xfrm>
        </p:grpSpPr>
        <p:sp>
          <p:nvSpPr>
            <p:cNvPr id="52251" name="Text Box 1051"/>
            <p:cNvSpPr txBox="1">
              <a:spLocks noChangeArrowheads="1"/>
            </p:cNvSpPr>
            <p:nvPr/>
          </p:nvSpPr>
          <p:spPr bwMode="auto">
            <a:xfrm>
              <a:off x="1297" y="1915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990099"/>
                  </a:solidFill>
                </a:rPr>
                <a:t>Emission de Majoron(s)</a:t>
              </a:r>
              <a:endParaRPr lang="fr-FR" b="1">
                <a:solidFill>
                  <a:srgbClr val="990099"/>
                </a:solidFill>
              </a:endParaRPr>
            </a:p>
          </p:txBody>
        </p:sp>
        <p:sp>
          <p:nvSpPr>
            <p:cNvPr id="52252" name="Text Box 1052"/>
            <p:cNvSpPr txBox="1">
              <a:spLocks noChangeArrowheads="1"/>
            </p:cNvSpPr>
            <p:nvPr/>
          </p:nvSpPr>
          <p:spPr bwMode="auto">
            <a:xfrm>
              <a:off x="3654" y="1885"/>
              <a:ext cx="4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="1">
                  <a:solidFill>
                    <a:srgbClr val="FF0000"/>
                  </a:solidFill>
                </a:rPr>
                <a:t>&lt;g</a:t>
              </a:r>
              <a:r>
                <a:rPr lang="fr-FR" sz="2000" b="1" baseline="-25000">
                  <a:solidFill>
                    <a:srgbClr val="FF0000"/>
                  </a:solidFill>
                </a:rPr>
                <a:t>M</a:t>
              </a:r>
              <a:r>
                <a:rPr lang="fr-FR" sz="20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9" name="Group 1053"/>
          <p:cNvGrpSpPr>
            <a:grpSpLocks/>
          </p:cNvGrpSpPr>
          <p:nvPr/>
        </p:nvGrpSpPr>
        <p:grpSpPr bwMode="auto">
          <a:xfrm>
            <a:off x="2497138" y="3322638"/>
            <a:ext cx="4867275" cy="396875"/>
            <a:chOff x="1573" y="2093"/>
            <a:chExt cx="3066" cy="250"/>
          </a:xfrm>
        </p:grpSpPr>
        <p:sp>
          <p:nvSpPr>
            <p:cNvPr id="52254" name="Text Box 1054"/>
            <p:cNvSpPr txBox="1">
              <a:spLocks noChangeArrowheads="1"/>
            </p:cNvSpPr>
            <p:nvPr/>
          </p:nvSpPr>
          <p:spPr bwMode="auto">
            <a:xfrm>
              <a:off x="1573" y="2111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990099"/>
                  </a:solidFill>
                </a:rPr>
                <a:t>SUSY</a:t>
              </a:r>
              <a:endParaRPr lang="fr-FR" b="1">
                <a:solidFill>
                  <a:srgbClr val="990099"/>
                </a:solidFill>
              </a:endParaRPr>
            </a:p>
          </p:txBody>
        </p:sp>
        <p:sp>
          <p:nvSpPr>
            <p:cNvPr id="52255" name="Text Box 1055"/>
            <p:cNvSpPr txBox="1">
              <a:spLocks noChangeArrowheads="1"/>
            </p:cNvSpPr>
            <p:nvPr/>
          </p:nvSpPr>
          <p:spPr bwMode="auto">
            <a:xfrm>
              <a:off x="3272" y="2093"/>
              <a:ext cx="13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fr-FR" sz="2000" b="1">
                  <a:solidFill>
                    <a:srgbClr val="FF0000"/>
                  </a:solidFill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111</a:t>
              </a:r>
              <a:r>
                <a:rPr lang="fr-FR" sz="2000" b="1">
                  <a:solidFill>
                    <a:srgbClr val="FF0000"/>
                  </a:solidFill>
                </a:rPr>
                <a:t>,</a:t>
              </a:r>
              <a:r>
                <a:rPr lang="fr-FR" sz="20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fr-FR" sz="2000" b="1">
                  <a:solidFill>
                    <a:srgbClr val="FF0000"/>
                  </a:solidFill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113</a:t>
              </a:r>
              <a:r>
                <a:rPr lang="fr-FR" sz="20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fr-FR" sz="2000" b="1">
                  <a:solidFill>
                    <a:srgbClr val="FF0000"/>
                  </a:solidFill>
                </a:rPr>
                <a:t>’</a:t>
              </a:r>
              <a:r>
                <a:rPr lang="fr-FR" sz="2000" b="1" baseline="-25000">
                  <a:solidFill>
                    <a:srgbClr val="FF0000"/>
                  </a:solidFill>
                </a:rPr>
                <a:t>131</a:t>
              </a:r>
              <a:r>
                <a:rPr lang="fr-FR" sz="2000" b="1">
                  <a:solidFill>
                    <a:srgbClr val="FF0000"/>
                  </a:solidFill>
                </a:rPr>
                <a:t>,….. </a:t>
              </a:r>
            </a:p>
          </p:txBody>
        </p:sp>
      </p:grpSp>
      <p:grpSp>
        <p:nvGrpSpPr>
          <p:cNvPr id="10" name="Group 1056"/>
          <p:cNvGrpSpPr>
            <a:grpSpLocks/>
          </p:cNvGrpSpPr>
          <p:nvPr/>
        </p:nvGrpSpPr>
        <p:grpSpPr bwMode="auto">
          <a:xfrm>
            <a:off x="287338" y="3973513"/>
            <a:ext cx="8793162" cy="2330450"/>
            <a:chOff x="86" y="770"/>
            <a:chExt cx="5539" cy="1468"/>
          </a:xfrm>
        </p:grpSpPr>
        <p:pic>
          <p:nvPicPr>
            <p:cNvPr id="52257" name="Picture 1057" descr="bbM_1"/>
            <p:cNvPicPr>
              <a:picLocks noChangeAspect="1" noChangeArrowheads="1"/>
            </p:cNvPicPr>
            <p:nvPr/>
          </p:nvPicPr>
          <p:blipFill>
            <a:blip r:embed="rId6" cstate="print"/>
            <a:srcRect l="11562" t="16269" r="16273" b="26497"/>
            <a:stretch>
              <a:fillRect/>
            </a:stretch>
          </p:blipFill>
          <p:spPr bwMode="auto">
            <a:xfrm>
              <a:off x="86" y="770"/>
              <a:ext cx="2399" cy="1468"/>
            </a:xfrm>
            <a:prstGeom prst="rect">
              <a:avLst/>
            </a:prstGeom>
            <a:noFill/>
          </p:spPr>
        </p:pic>
        <p:grpSp>
          <p:nvGrpSpPr>
            <p:cNvPr id="11" name="Group 1058"/>
            <p:cNvGrpSpPr>
              <a:grpSpLocks/>
            </p:cNvGrpSpPr>
            <p:nvPr/>
          </p:nvGrpSpPr>
          <p:grpSpPr bwMode="auto">
            <a:xfrm>
              <a:off x="2830" y="895"/>
              <a:ext cx="2795" cy="1216"/>
              <a:chOff x="2802" y="2499"/>
              <a:chExt cx="2795" cy="1216"/>
            </a:xfrm>
          </p:grpSpPr>
          <p:sp>
            <p:nvSpPr>
              <p:cNvPr id="52259" name="Rectangle 1059"/>
              <p:cNvSpPr>
                <a:spLocks noChangeArrowheads="1"/>
              </p:cNvSpPr>
              <p:nvPr/>
            </p:nvSpPr>
            <p:spPr bwMode="auto">
              <a:xfrm>
                <a:off x="2802" y="2499"/>
                <a:ext cx="2790" cy="11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FR" sz="1600"/>
              </a:p>
            </p:txBody>
          </p:sp>
          <p:grpSp>
            <p:nvGrpSpPr>
              <p:cNvPr id="12" name="Group 1060"/>
              <p:cNvGrpSpPr>
                <a:grpSpLocks/>
              </p:cNvGrpSpPr>
              <p:nvPr/>
            </p:nvGrpSpPr>
            <p:grpSpPr bwMode="auto">
              <a:xfrm>
                <a:off x="2976" y="2918"/>
                <a:ext cx="1539" cy="286"/>
                <a:chOff x="3158" y="2784"/>
                <a:chExt cx="1697" cy="328"/>
              </a:xfrm>
            </p:grpSpPr>
            <p:sp>
              <p:nvSpPr>
                <p:cNvPr id="52261" name="Text Box 1061"/>
                <p:cNvSpPr txBox="1">
                  <a:spLocks noChangeArrowheads="1"/>
                </p:cNvSpPr>
                <p:nvPr/>
              </p:nvSpPr>
              <p:spPr bwMode="auto">
                <a:xfrm>
                  <a:off x="3158" y="2810"/>
                  <a:ext cx="1697" cy="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82945" tIns="41473" rIns="82945" bIns="41473">
                  <a:spAutoFit/>
                </a:bodyPr>
                <a:lstStyle/>
                <a:p>
                  <a:pPr defTabSz="828675" eaLnBrk="0" hangingPunct="0"/>
                  <a:r>
                    <a:rPr lang="fr-FR" sz="2200" b="1"/>
                    <a:t>T</a:t>
                  </a:r>
                  <a:r>
                    <a:rPr lang="fr-FR" sz="2200" b="1" baseline="-25000"/>
                    <a:t>1/2</a:t>
                  </a:r>
                  <a:r>
                    <a:rPr lang="fr-FR" sz="2200" b="1"/>
                    <a:t>= </a:t>
                  </a:r>
                  <a:r>
                    <a:rPr lang="fr-FR" sz="2200" b="1">
                      <a:solidFill>
                        <a:srgbClr val="008000"/>
                      </a:solidFill>
                    </a:rPr>
                    <a:t>F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|M</a:t>
                  </a:r>
                  <a:r>
                    <a:rPr lang="fr-FR" sz="2200" b="1" baseline="-25000">
                      <a:solidFill>
                        <a:schemeClr val="accent2"/>
                      </a:solidFill>
                    </a:rPr>
                    <a:t>J</a:t>
                  </a:r>
                  <a:r>
                    <a:rPr lang="fr-FR" sz="2200" b="1">
                      <a:solidFill>
                        <a:schemeClr val="accent2"/>
                      </a:solidFill>
                    </a:rPr>
                    <a:t>|</a:t>
                  </a:r>
                  <a:r>
                    <a:rPr lang="fr-FR" sz="22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fr-FR" sz="2200" b="1"/>
                    <a:t> 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&lt;g</a:t>
                  </a:r>
                  <a:r>
                    <a:rPr lang="fr-FR" sz="2200" b="1" baseline="-25000">
                      <a:solidFill>
                        <a:srgbClr val="FF0000"/>
                      </a:solidFill>
                    </a:rPr>
                    <a:t>M</a:t>
                  </a:r>
                  <a:r>
                    <a:rPr lang="fr-FR" sz="2200" b="1">
                      <a:solidFill>
                        <a:srgbClr val="FF0000"/>
                      </a:solidFill>
                    </a:rPr>
                    <a:t>&gt;</a:t>
                  </a:r>
                  <a:r>
                    <a:rPr lang="fr-FR" sz="2200" b="1" baseline="3000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52262" name="Text Box 1062"/>
                <p:cNvSpPr txBox="1">
                  <a:spLocks noChangeArrowheads="1"/>
                </p:cNvSpPr>
                <p:nvPr/>
              </p:nvSpPr>
              <p:spPr bwMode="auto">
                <a:xfrm>
                  <a:off x="3295" y="2784"/>
                  <a:ext cx="210" cy="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82945" tIns="41473" rIns="82945" bIns="41473">
                  <a:spAutoFit/>
                </a:bodyPr>
                <a:lstStyle/>
                <a:p>
                  <a:pPr defTabSz="828675" eaLnBrk="0" hangingPunct="0"/>
                  <a:r>
                    <a:rPr lang="fr-FR" sz="1300" b="1"/>
                    <a:t>-1</a:t>
                  </a:r>
                </a:p>
              </p:txBody>
            </p:sp>
          </p:grpSp>
          <p:sp>
            <p:nvSpPr>
              <p:cNvPr id="52263" name="Line 1063"/>
              <p:cNvSpPr>
                <a:spLocks noChangeShapeType="1"/>
              </p:cNvSpPr>
              <p:nvPr/>
            </p:nvSpPr>
            <p:spPr bwMode="auto">
              <a:xfrm>
                <a:off x="3238" y="2709"/>
                <a:ext cx="217" cy="209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64" name="Text Box 1064"/>
              <p:cNvSpPr txBox="1">
                <a:spLocks noChangeArrowheads="1"/>
              </p:cNvSpPr>
              <p:nvPr/>
            </p:nvSpPr>
            <p:spPr bwMode="auto">
              <a:xfrm>
                <a:off x="2802" y="2508"/>
                <a:ext cx="1115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rgbClr val="008000"/>
                    </a:solidFill>
                  </a:rPr>
                  <a:t>Phase space factor</a:t>
                </a:r>
              </a:p>
            </p:txBody>
          </p:sp>
          <p:sp>
            <p:nvSpPr>
              <p:cNvPr id="52265" name="Line 1065"/>
              <p:cNvSpPr>
                <a:spLocks noChangeShapeType="1"/>
              </p:cNvSpPr>
              <p:nvPr/>
            </p:nvSpPr>
            <p:spPr bwMode="auto">
              <a:xfrm flipV="1">
                <a:off x="3927" y="2709"/>
                <a:ext cx="261" cy="250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66" name="Text Box 1066"/>
              <p:cNvSpPr txBox="1">
                <a:spLocks noChangeArrowheads="1"/>
              </p:cNvSpPr>
              <p:nvPr/>
            </p:nvSpPr>
            <p:spPr bwMode="auto">
              <a:xfrm>
                <a:off x="4121" y="2565"/>
                <a:ext cx="1401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chemeClr val="accent2"/>
                    </a:solidFill>
                  </a:rPr>
                  <a:t>Nuclear matrix element</a:t>
                </a:r>
              </a:p>
            </p:txBody>
          </p:sp>
          <p:sp>
            <p:nvSpPr>
              <p:cNvPr id="52267" name="Line 1067"/>
              <p:cNvSpPr>
                <a:spLocks noChangeShapeType="1"/>
              </p:cNvSpPr>
              <p:nvPr/>
            </p:nvSpPr>
            <p:spPr bwMode="auto">
              <a:xfrm flipH="1">
                <a:off x="3865" y="3211"/>
                <a:ext cx="343" cy="1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68" name="Text Box 1068"/>
              <p:cNvSpPr txBox="1">
                <a:spLocks noChangeArrowheads="1"/>
              </p:cNvSpPr>
              <p:nvPr/>
            </p:nvSpPr>
            <p:spPr bwMode="auto">
              <a:xfrm>
                <a:off x="2850" y="3355"/>
                <a:ext cx="274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45" tIns="41473" rIns="82945" bIns="41473">
                <a:spAutoFit/>
              </a:bodyPr>
              <a:lstStyle/>
              <a:p>
                <a:pPr defTabSz="828675" eaLnBrk="0" hangingPunct="0"/>
                <a:r>
                  <a:rPr lang="fr-FR" sz="1600" b="1">
                    <a:solidFill>
                      <a:srgbClr val="FF0000"/>
                    </a:solidFill>
                  </a:rPr>
                  <a:t>           Coupling between Majoron and neutrinos</a:t>
                </a:r>
              </a:p>
              <a:p>
                <a:pPr defTabSz="828675" eaLnBrk="0" hangingPunct="0"/>
                <a:endParaRPr lang="fr-FR" sz="16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3" name="Group 1069"/>
          <p:cNvGrpSpPr>
            <a:grpSpLocks/>
          </p:cNvGrpSpPr>
          <p:nvPr/>
        </p:nvGrpSpPr>
        <p:grpSpPr bwMode="auto">
          <a:xfrm>
            <a:off x="534988" y="3805238"/>
            <a:ext cx="6746875" cy="2608262"/>
            <a:chOff x="499" y="365"/>
            <a:chExt cx="4250" cy="1643"/>
          </a:xfrm>
        </p:grpSpPr>
        <p:sp>
          <p:nvSpPr>
            <p:cNvPr id="52270" name="Text Box 1070"/>
            <p:cNvSpPr txBox="1">
              <a:spLocks noChangeArrowheads="1"/>
            </p:cNvSpPr>
            <p:nvPr/>
          </p:nvSpPr>
          <p:spPr bwMode="auto">
            <a:xfrm>
              <a:off x="2876" y="1001"/>
              <a:ext cx="1873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chemeClr val="accent2"/>
                  </a:solidFill>
                </a:rPr>
                <a:t>R-parity violation T</a:t>
              </a:r>
              <a:r>
                <a:rPr lang="fr-FR" sz="1600" baseline="-25000">
                  <a:solidFill>
                    <a:schemeClr val="accent2"/>
                  </a:solidFill>
                </a:rPr>
                <a:t>1/2</a:t>
              </a:r>
              <a:r>
                <a:rPr lang="fr-FR" sz="1600">
                  <a:solidFill>
                    <a:schemeClr val="accent2"/>
                  </a:solidFill>
                </a:rPr>
                <a:t> depends on</a:t>
              </a:r>
            </a:p>
            <a:p>
              <a:r>
                <a:rPr lang="fr-FR" sz="1600" b="1">
                  <a:solidFill>
                    <a:srgbClr val="FF0000"/>
                  </a:solidFill>
                </a:rPr>
                <a:t> (</a:t>
              </a:r>
              <a:r>
                <a:rPr lang="fr-FR" sz="16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fr-FR" sz="1600" b="1">
                  <a:solidFill>
                    <a:srgbClr val="FF0000"/>
                  </a:solidFill>
                </a:rPr>
                <a:t>’</a:t>
              </a:r>
              <a:r>
                <a:rPr lang="fr-FR" sz="1600" b="1" baseline="-25000">
                  <a:solidFill>
                    <a:srgbClr val="FF0000"/>
                  </a:solidFill>
                </a:rPr>
                <a:t>111</a:t>
              </a:r>
              <a:r>
                <a:rPr lang="fr-FR" sz="1600" b="1">
                  <a:solidFill>
                    <a:srgbClr val="FF0000"/>
                  </a:solidFill>
                </a:rPr>
                <a:t>)</a:t>
              </a:r>
              <a:r>
                <a:rPr lang="fr-FR" sz="1600" b="1" baseline="30000">
                  <a:solidFill>
                    <a:srgbClr val="FF0000"/>
                  </a:solidFill>
                </a:rPr>
                <a:t>2</a:t>
              </a:r>
              <a:r>
                <a:rPr lang="fr-FR" sz="1600" b="1">
                  <a:solidFill>
                    <a:srgbClr val="FF0000"/>
                  </a:solidFill>
                </a:rPr>
                <a:t>,</a:t>
              </a:r>
              <a:r>
                <a:rPr lang="fr-FR" sz="1600">
                  <a:solidFill>
                    <a:srgbClr val="FF0000"/>
                  </a:solidFill>
                </a:rPr>
                <a:t> gluino and squarks</a:t>
              </a:r>
              <a:r>
                <a:rPr lang="fr-FR" sz="1600"/>
                <a:t> mass</a:t>
              </a:r>
            </a:p>
          </p:txBody>
        </p:sp>
        <p:pic>
          <p:nvPicPr>
            <p:cNvPr id="52271" name="Picture 1071" descr="Y:\windows\personal\cs2004\work\bbsusy_2.jpg"/>
            <p:cNvPicPr>
              <a:picLocks noChangeAspect="1" noChangeArrowheads="1"/>
            </p:cNvPicPr>
            <p:nvPr/>
          </p:nvPicPr>
          <p:blipFill>
            <a:blip r:embed="rId7" cstate="print"/>
            <a:srcRect l="21436" t="16605" r="23056" b="9969"/>
            <a:stretch>
              <a:fillRect/>
            </a:stretch>
          </p:blipFill>
          <p:spPr bwMode="auto">
            <a:xfrm>
              <a:off x="499" y="365"/>
              <a:ext cx="1656" cy="1643"/>
            </a:xfrm>
            <a:prstGeom prst="rect">
              <a:avLst/>
            </a:prstGeom>
            <a:noFill/>
          </p:spPr>
        </p:pic>
      </p:grpSp>
      <p:sp>
        <p:nvSpPr>
          <p:cNvPr id="52289" name="Rectangle 1089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52290" name="Text Box 1090"/>
          <p:cNvSpPr txBox="1">
            <a:spLocks noChangeArrowheads="1"/>
          </p:cNvSpPr>
          <p:nvPr/>
        </p:nvSpPr>
        <p:spPr bwMode="auto">
          <a:xfrm>
            <a:off x="1981200" y="0"/>
            <a:ext cx="5683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Neutrinoless Double Beta decay</a:t>
            </a:r>
          </a:p>
        </p:txBody>
      </p:sp>
      <p:sp>
        <p:nvSpPr>
          <p:cNvPr id="52291" name="Rectangle 1091"/>
          <p:cNvSpPr>
            <a:spLocks noChangeArrowheads="1"/>
          </p:cNvSpPr>
          <p:nvPr/>
        </p:nvSpPr>
        <p:spPr bwMode="auto">
          <a:xfrm>
            <a:off x="717550" y="1338263"/>
            <a:ext cx="811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rgbClr val="FF0000"/>
                </a:solidFill>
              </a:rPr>
              <a:t>Découverte implique </a:t>
            </a:r>
            <a:r>
              <a:rPr lang="fr-FR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fr-FR" b="1">
                <a:solidFill>
                  <a:srgbClr val="FF0000"/>
                </a:solidFill>
              </a:rPr>
              <a:t>L=2 and neutrino de Majorana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2819400" y="76200"/>
            <a:ext cx="5241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bb(0n)</a:t>
            </a:r>
            <a:r>
              <a:rPr lang="fr-FR" sz="3200" b="1">
                <a:solidFill>
                  <a:schemeClr val="bg1"/>
                </a:solidFill>
              </a:rPr>
              <a:t> :les observables</a:t>
            </a:r>
            <a:endParaRPr lang="fr-FR" sz="1600" baseline="30000">
              <a:solidFill>
                <a:schemeClr val="accent2"/>
              </a:solidFill>
            </a:endParaRP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8094663" y="3206750"/>
            <a:ext cx="669925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527" name="Rectangle 39"/>
          <p:cNvSpPr>
            <a:spLocks noChangeArrowheads="1"/>
          </p:cNvSpPr>
          <p:nvPr/>
        </p:nvSpPr>
        <p:spPr bwMode="auto">
          <a:xfrm>
            <a:off x="4468814" y="4230688"/>
            <a:ext cx="696356" cy="161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9" name="Group 1226"/>
          <p:cNvGrpSpPr>
            <a:grpSpLocks/>
          </p:cNvGrpSpPr>
          <p:nvPr/>
        </p:nvGrpSpPr>
        <p:grpSpPr bwMode="auto">
          <a:xfrm>
            <a:off x="1500166" y="1428736"/>
            <a:ext cx="6000791" cy="4286280"/>
            <a:chOff x="109" y="576"/>
            <a:chExt cx="2362" cy="1832"/>
          </a:xfrm>
        </p:grpSpPr>
        <p:grpSp>
          <p:nvGrpSpPr>
            <p:cNvPr id="11" name="Group 1225"/>
            <p:cNvGrpSpPr>
              <a:grpSpLocks/>
            </p:cNvGrpSpPr>
            <p:nvPr/>
          </p:nvGrpSpPr>
          <p:grpSpPr bwMode="auto">
            <a:xfrm>
              <a:off x="109" y="576"/>
              <a:ext cx="2362" cy="1832"/>
              <a:chOff x="1470" y="2419"/>
              <a:chExt cx="2362" cy="1832"/>
            </a:xfrm>
          </p:grpSpPr>
          <p:grpSp>
            <p:nvGrpSpPr>
              <p:cNvPr id="15" name="Group 1212"/>
              <p:cNvGrpSpPr>
                <a:grpSpLocks/>
              </p:cNvGrpSpPr>
              <p:nvPr/>
            </p:nvGrpSpPr>
            <p:grpSpPr bwMode="auto">
              <a:xfrm>
                <a:off x="1470" y="2419"/>
                <a:ext cx="2352" cy="1832"/>
                <a:chOff x="268" y="2436"/>
                <a:chExt cx="2352" cy="1832"/>
              </a:xfrm>
            </p:grpSpPr>
            <p:grpSp>
              <p:nvGrpSpPr>
                <p:cNvPr id="17" name="Group 1213"/>
                <p:cNvGrpSpPr>
                  <a:grpSpLocks/>
                </p:cNvGrpSpPr>
                <p:nvPr/>
              </p:nvGrpSpPr>
              <p:grpSpPr bwMode="auto">
                <a:xfrm>
                  <a:off x="268" y="2436"/>
                  <a:ext cx="2352" cy="1832"/>
                  <a:chOff x="268" y="2436"/>
                  <a:chExt cx="2352" cy="1832"/>
                </a:xfrm>
              </p:grpSpPr>
              <p:pic>
                <p:nvPicPr>
                  <p:cNvPr id="19" name="Picture 1214" descr="s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8018" t="21918" r="27921" b="23395"/>
                  <a:stretch>
                    <a:fillRect/>
                  </a:stretch>
                </p:blipFill>
                <p:spPr bwMode="auto">
                  <a:xfrm>
                    <a:off x="268" y="2436"/>
                    <a:ext cx="2352" cy="178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0" name="Text Box 12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6" y="4050"/>
                    <a:ext cx="1254" cy="21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600" b="1">
                        <a:solidFill>
                          <a:schemeClr val="accent2"/>
                        </a:solidFill>
                      </a:rPr>
                      <a:t>Electron energy sum</a:t>
                    </a:r>
                    <a:endParaRPr lang="fr-FR" sz="1600" b="1" baseline="-25000">
                      <a:solidFill>
                        <a:schemeClr val="accent2"/>
                      </a:solidFill>
                      <a:latin typeface="Symbol" pitchFamily="18" charset="2"/>
                    </a:endParaRPr>
                  </a:p>
                </p:txBody>
              </p:sp>
            </p:grpSp>
            <p:sp>
              <p:nvSpPr>
                <p:cNvPr id="18" name="Text Box 121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9" y="2841"/>
                  <a:ext cx="826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1600">
                      <a:solidFill>
                        <a:schemeClr val="accent2"/>
                      </a:solidFill>
                    </a:rPr>
                    <a:t>Arbitrary unit</a:t>
                  </a:r>
                </a:p>
              </p:txBody>
            </p:sp>
          </p:grpSp>
          <p:sp>
            <p:nvSpPr>
              <p:cNvPr id="16" name="Text Box 1224"/>
              <p:cNvSpPr txBox="1">
                <a:spLocks noChangeArrowheads="1"/>
              </p:cNvSpPr>
              <p:nvPr/>
            </p:nvSpPr>
            <p:spPr bwMode="auto">
              <a:xfrm>
                <a:off x="3478" y="3958"/>
                <a:ext cx="354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2000" b="1">
                    <a:solidFill>
                      <a:srgbClr val="990099"/>
                    </a:solidFill>
                  </a:rPr>
                  <a:t>Q</a:t>
                </a:r>
                <a:r>
                  <a:rPr lang="fr-FR" sz="2000" b="1" baseline="-25000">
                    <a:solidFill>
                      <a:srgbClr val="990099"/>
                    </a:solidFill>
                    <a:latin typeface="Symbol" pitchFamily="18" charset="2"/>
                  </a:rPr>
                  <a:t>bb</a:t>
                </a:r>
              </a:p>
            </p:txBody>
          </p:sp>
        </p:grpSp>
        <p:sp>
          <p:nvSpPr>
            <p:cNvPr id="13" name="Text Box 1219"/>
            <p:cNvSpPr txBox="1">
              <a:spLocks noChangeArrowheads="1"/>
            </p:cNvSpPr>
            <p:nvPr/>
          </p:nvSpPr>
          <p:spPr bwMode="auto">
            <a:xfrm>
              <a:off x="1613" y="1027"/>
              <a:ext cx="28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 err="1">
                  <a:latin typeface="Symbol" pitchFamily="18" charset="2"/>
                </a:rPr>
                <a:t>bb</a:t>
              </a:r>
              <a:r>
                <a:rPr lang="fr-FR" sz="1600" b="1" dirty="0">
                  <a:latin typeface="Symbol" pitchFamily="18" charset="2"/>
                </a:rPr>
                <a:t>(M)</a:t>
              </a:r>
            </a:p>
          </p:txBody>
        </p:sp>
        <p:sp>
          <p:nvSpPr>
            <p:cNvPr id="14" name="Text Box 1217"/>
            <p:cNvSpPr txBox="1">
              <a:spLocks noChangeArrowheads="1"/>
            </p:cNvSpPr>
            <p:nvPr/>
          </p:nvSpPr>
          <p:spPr bwMode="auto">
            <a:xfrm>
              <a:off x="1052" y="942"/>
              <a:ext cx="347" cy="1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="1" dirty="0" err="1">
                  <a:solidFill>
                    <a:srgbClr val="FFCC00"/>
                  </a:solidFill>
                  <a:latin typeface="Symbol" pitchFamily="18" charset="2"/>
                </a:rPr>
                <a:t>bb</a:t>
              </a:r>
              <a:r>
                <a:rPr lang="fr-FR" sz="2000" b="1" dirty="0">
                  <a:solidFill>
                    <a:srgbClr val="FFCC00"/>
                  </a:solidFill>
                  <a:latin typeface="Symbol" pitchFamily="18" charset="2"/>
                </a:rPr>
                <a:t>(2n)</a:t>
              </a:r>
            </a:p>
          </p:txBody>
        </p:sp>
        <p:sp>
          <p:nvSpPr>
            <p:cNvPr id="12" name="Text Box 1218"/>
            <p:cNvSpPr txBox="1">
              <a:spLocks noChangeArrowheads="1"/>
            </p:cNvSpPr>
            <p:nvPr/>
          </p:nvSpPr>
          <p:spPr bwMode="auto">
            <a:xfrm>
              <a:off x="1897" y="723"/>
              <a:ext cx="474" cy="2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2000" b="1" dirty="0" err="1">
                  <a:solidFill>
                    <a:srgbClr val="FF0000"/>
                  </a:solidFill>
                  <a:latin typeface="Symbol" pitchFamily="18" charset="2"/>
                </a:rPr>
                <a:t>bb</a:t>
              </a:r>
              <a:r>
                <a:rPr lang="fr-FR" sz="2000" b="1" dirty="0">
                  <a:solidFill>
                    <a:srgbClr val="FF0000"/>
                  </a:solidFill>
                  <a:latin typeface="Symbol" pitchFamily="18" charset="2"/>
                </a:rPr>
                <a:t>(0n)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523818" y="1714488"/>
            <a:ext cx="834396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1227"/>
          <p:cNvSpPr>
            <a:spLocks noChangeArrowheads="1"/>
          </p:cNvSpPr>
          <p:nvPr/>
        </p:nvSpPr>
        <p:spPr bwMode="auto">
          <a:xfrm>
            <a:off x="5953175" y="5545000"/>
            <a:ext cx="409233" cy="33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285984" y="5491179"/>
            <a:ext cx="49180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  <a:latin typeface="Calibri" pitchFamily="34" charset="0"/>
              </a:rPr>
              <a:t>Summed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Calibri" pitchFamily="34" charset="0"/>
              </a:rPr>
              <a:t>electron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Calibri" pitchFamily="34" charset="0"/>
              </a:rPr>
              <a:t>energy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 (</a:t>
            </a:r>
            <a:r>
              <a:rPr lang="fr-FR" b="1" dirty="0" err="1">
                <a:solidFill>
                  <a:schemeClr val="tx2"/>
                </a:solidFill>
                <a:latin typeface="Calibri" pitchFamily="34" charset="0"/>
              </a:rPr>
              <a:t>normalized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 to </a:t>
            </a:r>
            <a:r>
              <a:rPr lang="fr-FR" b="1" dirty="0" err="1">
                <a:solidFill>
                  <a:schemeClr val="tx2"/>
                </a:solidFill>
                <a:latin typeface="Calibri" pitchFamily="34" charset="0"/>
              </a:rPr>
              <a:t>Q</a:t>
            </a:r>
            <a:r>
              <a:rPr lang="fr-FR" b="1" baseline="-25000" dirty="0" err="1">
                <a:solidFill>
                  <a:schemeClr val="tx2"/>
                </a:solidFill>
                <a:latin typeface="Symbol" pitchFamily="18" charset="2"/>
              </a:rPr>
              <a:t>bb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)    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57488" y="5214950"/>
            <a:ext cx="3571900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78105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50000">
                <a:srgbClr val="000066">
                  <a:gamma/>
                  <a:shade val="46275"/>
                  <a:invGamma/>
                </a:srgbClr>
              </a:gs>
              <a:gs pos="100000">
                <a:srgbClr val="00006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3600" b="1">
              <a:solidFill>
                <a:schemeClr val="bg1"/>
              </a:solidFill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865438" y="0"/>
            <a:ext cx="4995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Symbol" pitchFamily="18" charset="2"/>
              </a:rPr>
              <a:t>bb(0n): </a:t>
            </a:r>
            <a:r>
              <a:rPr lang="fr-FR" sz="3200" b="1">
                <a:solidFill>
                  <a:schemeClr val="bg1"/>
                </a:solidFill>
              </a:rPr>
              <a:t>les observables</a:t>
            </a:r>
            <a:endParaRPr lang="fr-FR" sz="1600" baseline="30000">
              <a:solidFill>
                <a:schemeClr val="accent2"/>
              </a:solidFill>
            </a:endParaRP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285720" y="1000108"/>
            <a:ext cx="8501122" cy="5162560"/>
            <a:chOff x="432" y="2160"/>
            <a:chExt cx="4800" cy="2160"/>
          </a:xfrm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432" y="2400"/>
              <a:ext cx="4800" cy="1920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2" y="2650"/>
              <a:ext cx="1344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" y="3521"/>
              <a:ext cx="1344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0" y="2641"/>
              <a:ext cx="1296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3514"/>
              <a:ext cx="1296" cy="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522" y="2803"/>
              <a:ext cx="111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>
                  <a:solidFill>
                    <a:srgbClr val="FFFF00"/>
                  </a:solidFill>
                  <a:latin typeface="Calibri" pitchFamily="34" charset="0"/>
                </a:rPr>
                <a:t>Light neutrino</a:t>
              </a:r>
            </a:p>
            <a:p>
              <a:pPr algn="ctr"/>
              <a:r>
                <a:rPr lang="fr-FR" sz="2000" b="1">
                  <a:solidFill>
                    <a:srgbClr val="FFFF00"/>
                  </a:solidFill>
                  <a:latin typeface="Calibri" pitchFamily="34" charset="0"/>
                </a:rPr>
                <a:t>exchange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64" y="3651"/>
              <a:ext cx="105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>
                  <a:solidFill>
                    <a:srgbClr val="FFFF00"/>
                  </a:solidFill>
                  <a:latin typeface="Calibri" pitchFamily="34" charset="0"/>
                </a:rPr>
                <a:t>Right-handed</a:t>
              </a:r>
            </a:p>
            <a:p>
              <a:pPr algn="ctr"/>
              <a:r>
                <a:rPr lang="fr-FR" sz="2000" b="1">
                  <a:solidFill>
                    <a:srgbClr val="FFFF00"/>
                  </a:solidFill>
                  <a:latin typeface="Calibri" pitchFamily="34" charset="0"/>
                </a:rPr>
                <a:t>current</a:t>
              </a: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2352" y="2400"/>
              <a:ext cx="4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>
                  <a:solidFill>
                    <a:srgbClr val="FF99FF"/>
                  </a:solidFill>
                  <a:latin typeface="Calibri" pitchFamily="34" charset="0"/>
                </a:rPr>
                <a:t>Cos </a:t>
              </a:r>
              <a:r>
                <a:rPr lang="fr-FR" sz="2000" b="1">
                  <a:solidFill>
                    <a:srgbClr val="FF99FF"/>
                  </a:solidFill>
                  <a:latin typeface="Symbol" pitchFamily="18" charset="2"/>
                </a:rPr>
                <a:t>q</a:t>
              </a: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3360" y="2400"/>
              <a:ext cx="12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99FF"/>
                  </a:solidFill>
                  <a:latin typeface="Calibri" pitchFamily="34" charset="0"/>
                </a:rPr>
                <a:t>Energy difference</a:t>
              </a:r>
              <a:endParaRPr lang="fr-FR" b="1">
                <a:solidFill>
                  <a:srgbClr val="FF99FF"/>
                </a:solidFill>
                <a:latin typeface="Symbol" pitchFamily="18" charset="2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314" y="2160"/>
              <a:ext cx="59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900" b="1">
                  <a:solidFill>
                    <a:schemeClr val="bg2"/>
                  </a:solidFill>
                  <a:latin typeface="Calibri" pitchFamily="34" charset="0"/>
                </a:rPr>
                <a:t>From </a:t>
              </a:r>
              <a:r>
                <a:rPr lang="fr-FR" sz="700" b="1">
                  <a:solidFill>
                    <a:schemeClr val="bg2"/>
                  </a:solidFill>
                  <a:latin typeface="Calibri" pitchFamily="34" charset="0"/>
                </a:rPr>
                <a:t>G</a:t>
              </a:r>
              <a:r>
                <a:rPr lang="fr-FR" sz="900" b="1">
                  <a:solidFill>
                    <a:schemeClr val="bg2"/>
                  </a:solidFill>
                  <a:latin typeface="Calibri" pitchFamily="34" charset="0"/>
                </a:rPr>
                <a:t>. Gratta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3569</Words>
  <Application>Microsoft Office PowerPoint</Application>
  <PresentationFormat>Affichage à l'écran (4:3)</PresentationFormat>
  <Paragraphs>1023</Paragraphs>
  <Slides>55</Slides>
  <Notes>14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55</vt:i4>
      </vt:variant>
    </vt:vector>
  </HeadingPairs>
  <TitlesOfParts>
    <vt:vector size="59" baseType="lpstr">
      <vt:lpstr>Thème Office</vt:lpstr>
      <vt:lpstr>Equation</vt:lpstr>
      <vt:lpstr>Microsoft Equation 3.0</vt:lpstr>
      <vt:lpstr>Picture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 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</vt:vector>
  </TitlesOfParts>
  <Company>CNRS IN2P3 Université Bordeaux 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admin</cp:lastModifiedBy>
  <cp:revision>8</cp:revision>
  <dcterms:created xsi:type="dcterms:W3CDTF">2010-04-20T09:04:26Z</dcterms:created>
  <dcterms:modified xsi:type="dcterms:W3CDTF">2010-04-21T14:12:00Z</dcterms:modified>
</cp:coreProperties>
</file>