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embeddedFontLst>
    <p:embeddedFont>
      <p:font typeface="Figtree"/>
      <p:regular r:id="rId21"/>
      <p:bold r:id="rId22"/>
      <p:italic r:id="rId23"/>
      <p:boldItalic r:id="rId24"/>
    </p:embeddedFont>
    <p:embeddedFont>
      <p:font typeface="Merriweather"/>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Figtree-bold.fntdata"/><Relationship Id="rId21" Type="http://schemas.openxmlformats.org/officeDocument/2006/relationships/font" Target="fonts/Figtree-regular.fntdata"/><Relationship Id="rId24" Type="http://schemas.openxmlformats.org/officeDocument/2006/relationships/font" Target="fonts/Figtree-boldItalic.fntdata"/><Relationship Id="rId23" Type="http://schemas.openxmlformats.org/officeDocument/2006/relationships/font" Target="fonts/Figtree-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erriweather-bold.fntdata"/><Relationship Id="rId25" Type="http://schemas.openxmlformats.org/officeDocument/2006/relationships/font" Target="fonts/Merriweather-regular.fntdata"/><Relationship Id="rId28" Type="http://schemas.openxmlformats.org/officeDocument/2006/relationships/font" Target="fonts/Merriweather-boldItalic.fntdata"/><Relationship Id="rId27" Type="http://schemas.openxmlformats.org/officeDocument/2006/relationships/font" Target="fonts/Merriweather-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luefors.com/stories/big-bang-vision-exploring-the-cosmic-microwave-background-at-simons-observatory/"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g3d21da10b5f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3d21da10b5f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968b2a60c2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3968b2a60c2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3d21da10b5f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3d21da10b5f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3d21da10b5f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3d21da10b5f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3d21da10b5f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3d21da10b5f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Cooper pairs dont’ scatter over </a:t>
            </a:r>
            <a:r>
              <a:rPr lang="fr"/>
              <a:t>impurities</a:t>
            </a:r>
            <a:r>
              <a:rPr lang="fr"/>
              <a:t> or atoms like </a:t>
            </a:r>
            <a:r>
              <a:rPr lang="fr"/>
              <a:t>individual</a:t>
            </a:r>
            <a:r>
              <a:rPr lang="fr"/>
              <a:t> electrons, they are one </a:t>
            </a:r>
            <a:r>
              <a:rPr lang="fr"/>
              <a:t>wave</a:t>
            </a:r>
            <a:r>
              <a:rPr lang="fr"/>
              <a:t> function, so zero resistance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d2804862d5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3d2804862d5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3d21da10b5f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3d21da10b5f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The </a:t>
            </a:r>
            <a:r>
              <a:rPr lang="fr"/>
              <a:t>wavelength</a:t>
            </a:r>
            <a:r>
              <a:rPr lang="fr"/>
              <a:t> got </a:t>
            </a:r>
            <a:r>
              <a:rPr lang="fr"/>
              <a:t>stretched</a:t>
            </a:r>
            <a:r>
              <a:rPr lang="fr"/>
              <a:t> from λmax​≈966 nm because of travelling from the big bang to us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3d21da10b5f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3d21da10b5f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density</a:t>
            </a:r>
            <a:r>
              <a:rPr lang="fr"/>
              <a:t>, pressure and </a:t>
            </a:r>
            <a:r>
              <a:rPr lang="fr"/>
              <a:t>temperature</a:t>
            </a:r>
            <a:r>
              <a:rPr lang="fr"/>
              <a:t> are </a:t>
            </a:r>
            <a:r>
              <a:rPr lang="fr"/>
              <a:t>infinite</a:t>
            </a:r>
            <a:r>
              <a:rPr lang="fr"/>
              <a:t> so its starts to </a:t>
            </a:r>
            <a:r>
              <a:rPr lang="fr"/>
              <a:t>inflate</a:t>
            </a:r>
            <a:r>
              <a:rPr lang="fr"/>
              <a:t> exponentially </a:t>
            </a:r>
            <a:endParaRPr/>
          </a:p>
          <a:p>
            <a:pPr indent="0" lvl="0" marL="0" rtl="0" algn="l">
              <a:spcBef>
                <a:spcPts val="0"/>
              </a:spcBef>
              <a:spcAft>
                <a:spcPts val="0"/>
              </a:spcAft>
              <a:buNone/>
            </a:pPr>
            <a:r>
              <a:rPr lang="fr"/>
              <a:t>As expansion </a:t>
            </a:r>
            <a:r>
              <a:rPr lang="fr"/>
              <a:t>continues</a:t>
            </a:r>
            <a:r>
              <a:rPr lang="fr"/>
              <a:t> </a:t>
            </a:r>
            <a:r>
              <a:rPr lang="fr"/>
              <a:t>temperature</a:t>
            </a:r>
            <a:r>
              <a:rPr lang="fr"/>
              <a:t> drops and first atoms can form  </a:t>
            </a:r>
            <a:endParaRPr/>
          </a:p>
          <a:p>
            <a:pPr indent="0" lvl="0" marL="0" rtl="0" algn="l">
              <a:spcBef>
                <a:spcPts val="0"/>
              </a:spcBef>
              <a:spcAft>
                <a:spcPts val="0"/>
              </a:spcAft>
              <a:buNone/>
            </a:pPr>
            <a:r>
              <a:rPr lang="fr"/>
              <a:t>380,000 years after the Big Bang is the time when the cosmic microwave background was generated,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A few hundred million years after the Big Bang, the distribution of matter in the Universe had produced very dense knots at the intersections of the sheets and filaments that make up the cosmic web. In these knots, the density of ordinary matter was so high that the formation of stars and galaxies became possible.</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axes y == pas la taille de l’univers, echelle pour montrer que  </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fr" sz="1200">
                <a:solidFill>
                  <a:srgbClr val="595959"/>
                </a:solidFill>
                <a:latin typeface="Figtree"/>
                <a:ea typeface="Figtree"/>
                <a:cs typeface="Figtree"/>
                <a:sym typeface="Figtree"/>
              </a:rPr>
              <a:t>radiation made of photons (light particles), that fills all space in the observable universe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3d21da10b5f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3d21da10b5f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Penzias and Wilson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CMB looks like a homogeneous signal with no contrast enhancement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3d21da10b5f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3d21da10b5f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Since that discovery we observed from the sky rather rhan from the ground and improved our resolution and sensitivity</a:t>
            </a:r>
            <a:endParaRPr/>
          </a:p>
          <a:p>
            <a:pPr indent="0" lvl="0" marL="0" rtl="0" algn="l">
              <a:spcBef>
                <a:spcPts val="0"/>
              </a:spcBef>
              <a:spcAft>
                <a:spcPts val="0"/>
              </a:spcAft>
              <a:buNone/>
            </a:pPr>
            <a:r>
              <a:rPr lang="fr"/>
              <a:t>by adding the contrast, we see anisotropies </a:t>
            </a:r>
            <a:endParaRPr/>
          </a:p>
          <a:p>
            <a:pPr indent="0" lvl="0" marL="0" rtl="0" algn="l">
              <a:spcBef>
                <a:spcPts val="0"/>
              </a:spcBef>
              <a:spcAft>
                <a:spcPts val="0"/>
              </a:spcAft>
              <a:buNone/>
            </a:pPr>
            <a:r>
              <a:rPr lang="fr"/>
              <a:t>bluefor map : </a:t>
            </a:r>
            <a:r>
              <a:rPr lang="fr" u="sng">
                <a:solidFill>
                  <a:schemeClr val="hlink"/>
                </a:solidFill>
                <a:hlinkClick r:id="rId2"/>
              </a:rPr>
              <a:t>https://bluefors.com/stories/big-bang-vision-exploring-the-cosmic-microwave-background-at-simons-observatory/</a:t>
            </a:r>
            <a:r>
              <a:rPr lang="fr"/>
              <a:t>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3d21da10b5f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3d21da10b5f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A </a:t>
            </a:r>
            <a:r>
              <a:rPr lang="fr"/>
              <a:t>fraction</a:t>
            </a:r>
            <a:r>
              <a:rPr lang="fr"/>
              <a:t> of the CMB light is polarised. E and B modes are a way of describing the distribution of the orientation of the polarisation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d21da10b5f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3d21da10b5f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800">
              <a:solidFill>
                <a:srgbClr val="595959"/>
              </a:solidFill>
              <a:latin typeface="Merriweather"/>
              <a:ea typeface="Merriweather"/>
              <a:cs typeface="Merriweather"/>
              <a:sym typeface="Merriweather"/>
            </a:endParaRPr>
          </a:p>
          <a:p>
            <a:pPr indent="0" lvl="0" marL="0" rtl="0" algn="l">
              <a:lnSpc>
                <a:spcPct val="115000"/>
              </a:lnSpc>
              <a:spcBef>
                <a:spcPts val="1200"/>
              </a:spcBef>
              <a:spcAft>
                <a:spcPts val="0"/>
              </a:spcAft>
              <a:buClr>
                <a:schemeClr val="dk1"/>
              </a:buClr>
              <a:buSzPts val="1100"/>
              <a:buFont typeface="Arial"/>
              <a:buNone/>
            </a:pPr>
            <a:r>
              <a:rPr lang="fr" sz="1800">
                <a:solidFill>
                  <a:srgbClr val="595959"/>
                </a:solidFill>
                <a:latin typeface="Merriweather"/>
                <a:ea typeface="Merriweather"/>
                <a:cs typeface="Merriweather"/>
                <a:sym typeface="Merriweather"/>
              </a:rPr>
              <a:t>galactic : synchrotron, C0 emission line, free-free, spinning dust. </a:t>
            </a:r>
            <a:endParaRPr sz="1800">
              <a:solidFill>
                <a:srgbClr val="595959"/>
              </a:solidFill>
              <a:latin typeface="Merriweather"/>
              <a:ea typeface="Merriweather"/>
              <a:cs typeface="Merriweather"/>
              <a:sym typeface="Merriweather"/>
            </a:endParaRPr>
          </a:p>
          <a:p>
            <a:pPr indent="0" lvl="0" marL="0" rtl="0" algn="l">
              <a:lnSpc>
                <a:spcPct val="115000"/>
              </a:lnSpc>
              <a:spcBef>
                <a:spcPts val="1200"/>
              </a:spcBef>
              <a:spcAft>
                <a:spcPts val="0"/>
              </a:spcAft>
              <a:buClr>
                <a:schemeClr val="dk1"/>
              </a:buClr>
              <a:buSzPts val="1100"/>
              <a:buFont typeface="Arial"/>
              <a:buNone/>
            </a:pPr>
            <a:r>
              <a:rPr lang="fr" sz="1800">
                <a:solidFill>
                  <a:srgbClr val="595959"/>
                </a:solidFill>
                <a:latin typeface="Merriweather"/>
                <a:ea typeface="Merriweather"/>
                <a:cs typeface="Merriweather"/>
                <a:sym typeface="Merriweather"/>
              </a:rPr>
              <a:t>Extragalctic : Effet thermiques (SZ), lensing, cosmic infrared background</a:t>
            </a:r>
            <a:endParaRPr sz="1800">
              <a:solidFill>
                <a:srgbClr val="595959"/>
              </a:solidFill>
              <a:latin typeface="Merriweather"/>
              <a:ea typeface="Merriweather"/>
              <a:cs typeface="Merriweather"/>
              <a:sym typeface="Merriweather"/>
            </a:endParaRPr>
          </a:p>
          <a:p>
            <a:pPr indent="0" lvl="0" marL="0" rtl="0" algn="l">
              <a:spcBef>
                <a:spcPts val="1200"/>
              </a:spcBef>
              <a:spcAft>
                <a:spcPts val="0"/>
              </a:spcAft>
              <a:buNone/>
            </a:pPr>
            <a:r>
              <a:t/>
            </a:r>
            <a:endParaRPr/>
          </a:p>
          <a:p>
            <a:pPr indent="0" lvl="0" marL="0" rtl="0" algn="l">
              <a:spcBef>
                <a:spcPts val="0"/>
              </a:spcBef>
              <a:spcAft>
                <a:spcPts val="0"/>
              </a:spcAft>
              <a:buNone/>
            </a:pPr>
            <a:r>
              <a:rPr lang="fr"/>
              <a:t>froigeound astrophysique</a:t>
            </a:r>
            <a:endParaRPr/>
          </a:p>
          <a:p>
            <a:pPr indent="0" lvl="0" marL="0" rtl="0" algn="l">
              <a:spcBef>
                <a:spcPts val="0"/>
              </a:spcBef>
              <a:spcAft>
                <a:spcPts val="0"/>
              </a:spcAft>
              <a:buNone/>
            </a:pPr>
            <a:r>
              <a:rPr lang="fr"/>
              <a:t>froreground local (atmospehre + galaxies) </a:t>
            </a:r>
            <a:endParaRPr/>
          </a:p>
          <a:p>
            <a:pPr indent="0" lvl="0" marL="0" rtl="0" algn="l">
              <a:spcBef>
                <a:spcPts val="0"/>
              </a:spcBef>
              <a:spcAft>
                <a:spcPts val="0"/>
              </a:spcAft>
              <a:buNone/>
            </a:pPr>
            <a:r>
              <a:rPr lang="fr"/>
              <a:t>foreground atmospherique</a:t>
            </a:r>
            <a:endParaRPr/>
          </a:p>
          <a:p>
            <a:pPr indent="0" lvl="0" marL="0" rtl="0" algn="l">
              <a:spcBef>
                <a:spcPts val="0"/>
              </a:spcBef>
              <a:spcAft>
                <a:spcPts val="0"/>
              </a:spcAft>
              <a:buNone/>
            </a:pPr>
            <a:r>
              <a:rPr lang="fr"/>
              <a:t>Moi + bao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d30bf08e8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3d30bf08e8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800">
              <a:solidFill>
                <a:srgbClr val="595959"/>
              </a:solidFill>
              <a:latin typeface="Merriweather"/>
              <a:ea typeface="Merriweather"/>
              <a:cs typeface="Merriweather"/>
              <a:sym typeface="Merriweather"/>
            </a:endParaRPr>
          </a:p>
          <a:p>
            <a:pPr indent="0" lvl="0" marL="0" rtl="0" algn="l">
              <a:lnSpc>
                <a:spcPct val="115000"/>
              </a:lnSpc>
              <a:spcBef>
                <a:spcPts val="1200"/>
              </a:spcBef>
              <a:spcAft>
                <a:spcPts val="0"/>
              </a:spcAft>
              <a:buClr>
                <a:schemeClr val="dk1"/>
              </a:buClr>
              <a:buSzPts val="1100"/>
              <a:buFont typeface="Arial"/>
              <a:buNone/>
            </a:pPr>
            <a:r>
              <a:rPr lang="fr" sz="1800">
                <a:solidFill>
                  <a:srgbClr val="595959"/>
                </a:solidFill>
                <a:latin typeface="Merriweather"/>
                <a:ea typeface="Merriweather"/>
                <a:cs typeface="Merriweather"/>
                <a:sym typeface="Merriweather"/>
              </a:rPr>
              <a:t>galactic : synchrotron, C0 emission line, free-free, spinning dust. </a:t>
            </a:r>
            <a:endParaRPr sz="1800">
              <a:solidFill>
                <a:srgbClr val="595959"/>
              </a:solidFill>
              <a:latin typeface="Merriweather"/>
              <a:ea typeface="Merriweather"/>
              <a:cs typeface="Merriweather"/>
              <a:sym typeface="Merriweather"/>
            </a:endParaRPr>
          </a:p>
          <a:p>
            <a:pPr indent="0" lvl="0" marL="0" rtl="0" algn="l">
              <a:lnSpc>
                <a:spcPct val="115000"/>
              </a:lnSpc>
              <a:spcBef>
                <a:spcPts val="1200"/>
              </a:spcBef>
              <a:spcAft>
                <a:spcPts val="0"/>
              </a:spcAft>
              <a:buClr>
                <a:schemeClr val="dk1"/>
              </a:buClr>
              <a:buSzPts val="1100"/>
              <a:buFont typeface="Arial"/>
              <a:buNone/>
            </a:pPr>
            <a:r>
              <a:rPr lang="fr" sz="1800">
                <a:solidFill>
                  <a:srgbClr val="595959"/>
                </a:solidFill>
                <a:latin typeface="Merriweather"/>
                <a:ea typeface="Merriweather"/>
                <a:cs typeface="Merriweather"/>
                <a:sym typeface="Merriweather"/>
              </a:rPr>
              <a:t>Extragalctic : Effet thermiques (SZ), lensing, cosmic infrared background</a:t>
            </a:r>
            <a:endParaRPr sz="1800">
              <a:solidFill>
                <a:srgbClr val="595959"/>
              </a:solidFill>
              <a:latin typeface="Merriweather"/>
              <a:ea typeface="Merriweather"/>
              <a:cs typeface="Merriweather"/>
              <a:sym typeface="Merriweather"/>
            </a:endParaRPr>
          </a:p>
          <a:p>
            <a:pPr indent="0" lvl="0" marL="0" rtl="0" algn="l">
              <a:spcBef>
                <a:spcPts val="1200"/>
              </a:spcBef>
              <a:spcAft>
                <a:spcPts val="0"/>
              </a:spcAft>
              <a:buNone/>
            </a:pPr>
            <a:r>
              <a:t/>
            </a:r>
            <a:endParaRPr/>
          </a:p>
          <a:p>
            <a:pPr indent="0" lvl="0" marL="0" rtl="0" algn="l">
              <a:spcBef>
                <a:spcPts val="0"/>
              </a:spcBef>
              <a:spcAft>
                <a:spcPts val="0"/>
              </a:spcAft>
              <a:buNone/>
            </a:pPr>
            <a:r>
              <a:rPr lang="fr"/>
              <a:t>froigeound astrophysique</a:t>
            </a:r>
            <a:endParaRPr/>
          </a:p>
          <a:p>
            <a:pPr indent="0" lvl="0" marL="0" rtl="0" algn="l">
              <a:spcBef>
                <a:spcPts val="0"/>
              </a:spcBef>
              <a:spcAft>
                <a:spcPts val="0"/>
              </a:spcAft>
              <a:buNone/>
            </a:pPr>
            <a:r>
              <a:rPr lang="fr"/>
              <a:t>froreground local (atmospehre + galaxies) </a:t>
            </a:r>
            <a:endParaRPr/>
          </a:p>
          <a:p>
            <a:pPr indent="0" lvl="0" marL="0" rtl="0" algn="l">
              <a:spcBef>
                <a:spcPts val="0"/>
              </a:spcBef>
              <a:spcAft>
                <a:spcPts val="0"/>
              </a:spcAft>
              <a:buNone/>
            </a:pPr>
            <a:r>
              <a:rPr lang="fr"/>
              <a:t>foreground atmospherique</a:t>
            </a:r>
            <a:endParaRPr/>
          </a:p>
          <a:p>
            <a:pPr indent="0" lvl="0" marL="0" rtl="0" algn="l">
              <a:spcBef>
                <a:spcPts val="0"/>
              </a:spcBef>
              <a:spcAft>
                <a:spcPts val="0"/>
              </a:spcAft>
              <a:buNone/>
            </a:pPr>
            <a:r>
              <a:rPr lang="fr"/>
              <a:t>Moi + bao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3d21da10b5f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3d21da10b5f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C absorbs the rayonnement, which is the superconductor, and R (the U in white and the thermometer ) dissipate heat proportional to that radiation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9683c40eb7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39683c40eb7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1">
    <p:bg>
      <p:bgPr>
        <a:solidFill>
          <a:schemeClr val="lt1"/>
        </a:solidFill>
      </p:bgPr>
    </p:bg>
    <p:spTree>
      <p:nvGrpSpPr>
        <p:cNvPr id="50" name="Shape 50"/>
        <p:cNvGrpSpPr/>
        <p:nvPr/>
      </p:nvGrpSpPr>
      <p:grpSpPr>
        <a:xfrm>
          <a:off x="0" y="0"/>
          <a:ext cx="0" cy="0"/>
          <a:chOff x="0" y="0"/>
          <a:chExt cx="0" cy="0"/>
        </a:xfrm>
      </p:grpSpPr>
      <p:pic>
        <p:nvPicPr>
          <p:cNvPr id="51" name="Google Shape;51;p13"/>
          <p:cNvPicPr preferRelativeResize="0"/>
          <p:nvPr/>
        </p:nvPicPr>
        <p:blipFill rotWithShape="1">
          <a:blip r:embed="rId2">
            <a:alphaModFix/>
          </a:blip>
          <a:srcRect b="67488" l="0" r="0" t="8115"/>
          <a:stretch/>
        </p:blipFill>
        <p:spPr>
          <a:xfrm>
            <a:off x="0" y="4038925"/>
            <a:ext cx="9144003" cy="1104576"/>
          </a:xfrm>
          <a:prstGeom prst="rect">
            <a:avLst/>
          </a:prstGeom>
          <a:noFill/>
          <a:ln>
            <a:noFill/>
          </a:ln>
        </p:spPr>
      </p:pic>
      <p:sp>
        <p:nvSpPr>
          <p:cNvPr id="52" name="Google Shape;52;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lnSpc>
                <a:spcPct val="100000"/>
              </a:lnSpc>
              <a:spcBef>
                <a:spcPts val="0"/>
              </a:spcBef>
              <a:spcAft>
                <a:spcPts val="0"/>
              </a:spcAft>
              <a:buSzPts val="4800"/>
              <a:buFont typeface="Figtree"/>
              <a:buNone/>
              <a:defRPr b="1" sz="4800">
                <a:latin typeface="Figtree"/>
                <a:ea typeface="Figtree"/>
                <a:cs typeface="Figtree"/>
                <a:sym typeface="Figtree"/>
              </a:defRPr>
            </a:lvl1pPr>
            <a:lvl2pPr lvl="1" algn="ctr">
              <a:lnSpc>
                <a:spcPct val="115000"/>
              </a:lnSpc>
              <a:spcBef>
                <a:spcPts val="0"/>
              </a:spcBef>
              <a:spcAft>
                <a:spcPts val="0"/>
              </a:spcAft>
              <a:buClr>
                <a:schemeClr val="lt1"/>
              </a:buClr>
              <a:buSzPts val="5200"/>
              <a:buFont typeface="Figtree"/>
              <a:buNone/>
              <a:defRPr b="1" sz="5200">
                <a:solidFill>
                  <a:schemeClr val="lt1"/>
                </a:solidFill>
                <a:latin typeface="Figtree"/>
                <a:ea typeface="Figtree"/>
                <a:cs typeface="Figtree"/>
                <a:sym typeface="Figtree"/>
              </a:defRPr>
            </a:lvl2pPr>
            <a:lvl3pPr lvl="2" algn="ctr">
              <a:lnSpc>
                <a:spcPct val="115000"/>
              </a:lnSpc>
              <a:spcBef>
                <a:spcPts val="0"/>
              </a:spcBef>
              <a:spcAft>
                <a:spcPts val="0"/>
              </a:spcAft>
              <a:buClr>
                <a:schemeClr val="lt1"/>
              </a:buClr>
              <a:buSzPts val="5200"/>
              <a:buFont typeface="Figtree"/>
              <a:buNone/>
              <a:defRPr b="1" sz="5200">
                <a:solidFill>
                  <a:schemeClr val="lt1"/>
                </a:solidFill>
                <a:latin typeface="Figtree"/>
                <a:ea typeface="Figtree"/>
                <a:cs typeface="Figtree"/>
                <a:sym typeface="Figtree"/>
              </a:defRPr>
            </a:lvl3pPr>
            <a:lvl4pPr lvl="3" algn="ctr">
              <a:lnSpc>
                <a:spcPct val="115000"/>
              </a:lnSpc>
              <a:spcBef>
                <a:spcPts val="0"/>
              </a:spcBef>
              <a:spcAft>
                <a:spcPts val="0"/>
              </a:spcAft>
              <a:buClr>
                <a:schemeClr val="lt1"/>
              </a:buClr>
              <a:buSzPts val="5200"/>
              <a:buFont typeface="Figtree"/>
              <a:buNone/>
              <a:defRPr b="1" sz="5200">
                <a:solidFill>
                  <a:schemeClr val="lt1"/>
                </a:solidFill>
                <a:latin typeface="Figtree"/>
                <a:ea typeface="Figtree"/>
                <a:cs typeface="Figtree"/>
                <a:sym typeface="Figtree"/>
              </a:defRPr>
            </a:lvl4pPr>
            <a:lvl5pPr lvl="4" algn="ctr">
              <a:lnSpc>
                <a:spcPct val="115000"/>
              </a:lnSpc>
              <a:spcBef>
                <a:spcPts val="0"/>
              </a:spcBef>
              <a:spcAft>
                <a:spcPts val="0"/>
              </a:spcAft>
              <a:buClr>
                <a:schemeClr val="lt1"/>
              </a:buClr>
              <a:buSzPts val="5200"/>
              <a:buFont typeface="Figtree"/>
              <a:buNone/>
              <a:defRPr b="1" sz="5200">
                <a:solidFill>
                  <a:schemeClr val="lt1"/>
                </a:solidFill>
                <a:latin typeface="Figtree"/>
                <a:ea typeface="Figtree"/>
                <a:cs typeface="Figtree"/>
                <a:sym typeface="Figtree"/>
              </a:defRPr>
            </a:lvl5pPr>
            <a:lvl6pPr lvl="5" algn="ctr">
              <a:lnSpc>
                <a:spcPct val="115000"/>
              </a:lnSpc>
              <a:spcBef>
                <a:spcPts val="0"/>
              </a:spcBef>
              <a:spcAft>
                <a:spcPts val="0"/>
              </a:spcAft>
              <a:buClr>
                <a:schemeClr val="lt1"/>
              </a:buClr>
              <a:buSzPts val="5200"/>
              <a:buFont typeface="Figtree"/>
              <a:buNone/>
              <a:defRPr b="1" sz="5200">
                <a:solidFill>
                  <a:schemeClr val="lt1"/>
                </a:solidFill>
                <a:latin typeface="Figtree"/>
                <a:ea typeface="Figtree"/>
                <a:cs typeface="Figtree"/>
                <a:sym typeface="Figtree"/>
              </a:defRPr>
            </a:lvl6pPr>
            <a:lvl7pPr lvl="6" algn="ctr">
              <a:lnSpc>
                <a:spcPct val="115000"/>
              </a:lnSpc>
              <a:spcBef>
                <a:spcPts val="0"/>
              </a:spcBef>
              <a:spcAft>
                <a:spcPts val="0"/>
              </a:spcAft>
              <a:buClr>
                <a:schemeClr val="lt1"/>
              </a:buClr>
              <a:buSzPts val="5200"/>
              <a:buFont typeface="Figtree"/>
              <a:buNone/>
              <a:defRPr b="1" sz="5200">
                <a:solidFill>
                  <a:schemeClr val="lt1"/>
                </a:solidFill>
                <a:latin typeface="Figtree"/>
                <a:ea typeface="Figtree"/>
                <a:cs typeface="Figtree"/>
                <a:sym typeface="Figtree"/>
              </a:defRPr>
            </a:lvl7pPr>
            <a:lvl8pPr lvl="7" algn="ctr">
              <a:lnSpc>
                <a:spcPct val="115000"/>
              </a:lnSpc>
              <a:spcBef>
                <a:spcPts val="0"/>
              </a:spcBef>
              <a:spcAft>
                <a:spcPts val="0"/>
              </a:spcAft>
              <a:buClr>
                <a:schemeClr val="lt1"/>
              </a:buClr>
              <a:buSzPts val="5200"/>
              <a:buFont typeface="Figtree"/>
              <a:buNone/>
              <a:defRPr b="1" sz="5200">
                <a:solidFill>
                  <a:schemeClr val="lt1"/>
                </a:solidFill>
                <a:latin typeface="Figtree"/>
                <a:ea typeface="Figtree"/>
                <a:cs typeface="Figtree"/>
                <a:sym typeface="Figtree"/>
              </a:defRPr>
            </a:lvl8pPr>
            <a:lvl9pPr lvl="8" algn="ctr">
              <a:lnSpc>
                <a:spcPct val="115000"/>
              </a:lnSpc>
              <a:spcBef>
                <a:spcPts val="0"/>
              </a:spcBef>
              <a:spcAft>
                <a:spcPts val="0"/>
              </a:spcAft>
              <a:buClr>
                <a:schemeClr val="lt1"/>
              </a:buClr>
              <a:buSzPts val="5200"/>
              <a:buFont typeface="Figtree"/>
              <a:buNone/>
              <a:defRPr b="1" sz="5200">
                <a:solidFill>
                  <a:schemeClr val="lt1"/>
                </a:solidFill>
                <a:latin typeface="Figtree"/>
                <a:ea typeface="Figtree"/>
                <a:cs typeface="Figtree"/>
                <a:sym typeface="Figtree"/>
              </a:defRPr>
            </a:lvl9pPr>
          </a:lstStyle>
          <a:p/>
        </p:txBody>
      </p:sp>
      <p:sp>
        <p:nvSpPr>
          <p:cNvPr id="53" name="Google Shape;53;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50000"/>
              </a:lnSpc>
              <a:spcBef>
                <a:spcPts val="0"/>
              </a:spcBef>
              <a:spcAft>
                <a:spcPts val="0"/>
              </a:spcAft>
              <a:buClr>
                <a:srgbClr val="4298B5"/>
              </a:buClr>
              <a:buSzPts val="2400"/>
              <a:buFont typeface="Figtree"/>
              <a:buNone/>
              <a:defRPr sz="2400">
                <a:solidFill>
                  <a:srgbClr val="4298B5"/>
                </a:solidFill>
                <a:latin typeface="Figtree"/>
                <a:ea typeface="Figtree"/>
                <a:cs typeface="Figtree"/>
                <a:sym typeface="Figtree"/>
              </a:defRPr>
            </a:lvl1pPr>
            <a:lvl2pPr lvl="1" algn="ctr">
              <a:lnSpc>
                <a:spcPct val="115000"/>
              </a:lnSpc>
              <a:spcBef>
                <a:spcPts val="0"/>
              </a:spcBef>
              <a:spcAft>
                <a:spcPts val="0"/>
              </a:spcAft>
              <a:buClr>
                <a:schemeClr val="lt1"/>
              </a:buClr>
              <a:buSzPts val="2800"/>
              <a:buNone/>
              <a:defRPr sz="2800">
                <a:solidFill>
                  <a:schemeClr val="lt1"/>
                </a:solidFill>
              </a:defRPr>
            </a:lvl2pPr>
            <a:lvl3pPr lvl="2" algn="ctr">
              <a:lnSpc>
                <a:spcPct val="115000"/>
              </a:lnSpc>
              <a:spcBef>
                <a:spcPts val="0"/>
              </a:spcBef>
              <a:spcAft>
                <a:spcPts val="0"/>
              </a:spcAft>
              <a:buClr>
                <a:schemeClr val="lt1"/>
              </a:buClr>
              <a:buSzPts val="2800"/>
              <a:buNone/>
              <a:defRPr sz="2800">
                <a:solidFill>
                  <a:schemeClr val="lt1"/>
                </a:solidFill>
              </a:defRPr>
            </a:lvl3pPr>
            <a:lvl4pPr lvl="3" algn="ctr">
              <a:lnSpc>
                <a:spcPct val="115000"/>
              </a:lnSpc>
              <a:spcBef>
                <a:spcPts val="0"/>
              </a:spcBef>
              <a:spcAft>
                <a:spcPts val="0"/>
              </a:spcAft>
              <a:buClr>
                <a:schemeClr val="lt1"/>
              </a:buClr>
              <a:buSzPts val="2800"/>
              <a:buNone/>
              <a:defRPr sz="2800">
                <a:solidFill>
                  <a:schemeClr val="lt1"/>
                </a:solidFill>
              </a:defRPr>
            </a:lvl4pPr>
            <a:lvl5pPr lvl="4" algn="ctr">
              <a:lnSpc>
                <a:spcPct val="115000"/>
              </a:lnSpc>
              <a:spcBef>
                <a:spcPts val="0"/>
              </a:spcBef>
              <a:spcAft>
                <a:spcPts val="0"/>
              </a:spcAft>
              <a:buClr>
                <a:schemeClr val="lt1"/>
              </a:buClr>
              <a:buSzPts val="2800"/>
              <a:buNone/>
              <a:defRPr sz="2800">
                <a:solidFill>
                  <a:schemeClr val="lt1"/>
                </a:solidFill>
              </a:defRPr>
            </a:lvl5pPr>
            <a:lvl6pPr lvl="5" algn="ctr">
              <a:lnSpc>
                <a:spcPct val="115000"/>
              </a:lnSpc>
              <a:spcBef>
                <a:spcPts val="0"/>
              </a:spcBef>
              <a:spcAft>
                <a:spcPts val="0"/>
              </a:spcAft>
              <a:buClr>
                <a:schemeClr val="lt1"/>
              </a:buClr>
              <a:buSzPts val="2800"/>
              <a:buNone/>
              <a:defRPr sz="2800">
                <a:solidFill>
                  <a:schemeClr val="lt1"/>
                </a:solidFill>
              </a:defRPr>
            </a:lvl6pPr>
            <a:lvl7pPr lvl="6" algn="ctr">
              <a:lnSpc>
                <a:spcPct val="115000"/>
              </a:lnSpc>
              <a:spcBef>
                <a:spcPts val="0"/>
              </a:spcBef>
              <a:spcAft>
                <a:spcPts val="0"/>
              </a:spcAft>
              <a:buClr>
                <a:schemeClr val="lt1"/>
              </a:buClr>
              <a:buSzPts val="2800"/>
              <a:buNone/>
              <a:defRPr sz="2800">
                <a:solidFill>
                  <a:schemeClr val="lt1"/>
                </a:solidFill>
              </a:defRPr>
            </a:lvl7pPr>
            <a:lvl8pPr lvl="7" algn="ctr">
              <a:lnSpc>
                <a:spcPct val="115000"/>
              </a:lnSpc>
              <a:spcBef>
                <a:spcPts val="0"/>
              </a:spcBef>
              <a:spcAft>
                <a:spcPts val="0"/>
              </a:spcAft>
              <a:buClr>
                <a:schemeClr val="lt1"/>
              </a:buClr>
              <a:buSzPts val="2800"/>
              <a:buNone/>
              <a:defRPr sz="2800">
                <a:solidFill>
                  <a:schemeClr val="lt1"/>
                </a:solidFill>
              </a:defRPr>
            </a:lvl8pPr>
            <a:lvl9pPr lvl="8" algn="ctr">
              <a:lnSpc>
                <a:spcPct val="115000"/>
              </a:lnSpc>
              <a:spcBef>
                <a:spcPts val="0"/>
              </a:spcBef>
              <a:spcAft>
                <a:spcPts val="0"/>
              </a:spcAft>
              <a:buClr>
                <a:schemeClr val="lt1"/>
              </a:buClr>
              <a:buSzPts val="2800"/>
              <a:buNone/>
              <a:defRPr sz="2800">
                <a:solidFill>
                  <a:schemeClr val="lt1"/>
                </a:solidFill>
              </a:defRPr>
            </a:lvl9pPr>
          </a:lstStyle>
          <a:p/>
        </p:txBody>
      </p:sp>
      <p:sp>
        <p:nvSpPr>
          <p:cNvPr id="54" name="Google Shape;54;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fr"/>
              <a:t>‹#›</a:t>
            </a:fld>
            <a:endParaRPr/>
          </a:p>
        </p:txBody>
      </p:sp>
      <p:pic>
        <p:nvPicPr>
          <p:cNvPr id="55" name="Google Shape;55;p13"/>
          <p:cNvPicPr preferRelativeResize="0"/>
          <p:nvPr/>
        </p:nvPicPr>
        <p:blipFill rotWithShape="1">
          <a:blip r:embed="rId3">
            <a:alphaModFix/>
          </a:blip>
          <a:srcRect b="6240" l="6240" r="6240" t="6240"/>
          <a:stretch/>
        </p:blipFill>
        <p:spPr>
          <a:xfrm>
            <a:off x="3844874" y="146725"/>
            <a:ext cx="1454276" cy="7277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atin typeface="Figtree"/>
                <a:ea typeface="Figtree"/>
                <a:cs typeface="Figtree"/>
                <a:sym typeface="Figtree"/>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2.png"/><Relationship Id="rId4" Type="http://schemas.openxmlformats.org/officeDocument/2006/relationships/image" Target="../media/image26.png"/><Relationship Id="rId5" Type="http://schemas.openxmlformats.org/officeDocument/2006/relationships/image" Target="../media/image10.png"/><Relationship Id="rId6" Type="http://schemas.openxmlformats.org/officeDocument/2006/relationships/image" Target="../media/image21.png"/><Relationship Id="rId7"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25.png"/><Relationship Id="rId5"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7.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11.png"/><Relationship Id="rId5"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16.png"/><Relationship Id="rId5"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0.jp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type="ctrTitle"/>
          </p:nvPr>
        </p:nvSpPr>
        <p:spPr>
          <a:xfrm>
            <a:off x="311700" y="985700"/>
            <a:ext cx="8520600" cy="24489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fr" sz="4000"/>
              <a:t> </a:t>
            </a:r>
            <a:r>
              <a:rPr lang="fr" sz="2900"/>
              <a:t>From cosmological experiments to sensitive cryogenic detectors </a:t>
            </a:r>
            <a:endParaRPr sz="2900"/>
          </a:p>
          <a:p>
            <a:pPr indent="0" lvl="0" marL="0" rtl="0" algn="ctr">
              <a:spcBef>
                <a:spcPts val="0"/>
              </a:spcBef>
              <a:spcAft>
                <a:spcPts val="0"/>
              </a:spcAft>
              <a:buNone/>
            </a:pPr>
            <a:r>
              <a:rPr lang="fr" sz="2900"/>
              <a:t>-</a:t>
            </a:r>
            <a:endParaRPr sz="2900"/>
          </a:p>
          <a:p>
            <a:pPr indent="0" lvl="0" marL="0" rtl="0" algn="ctr">
              <a:spcBef>
                <a:spcPts val="0"/>
              </a:spcBef>
              <a:spcAft>
                <a:spcPts val="0"/>
              </a:spcAft>
              <a:buNone/>
            </a:pPr>
            <a:r>
              <a:rPr lang="fr" sz="2900">
                <a:solidFill>
                  <a:srgbClr val="4A86E8"/>
                </a:solidFill>
              </a:rPr>
              <a:t> A cool road to CMB </a:t>
            </a:r>
            <a:endParaRPr sz="2900">
              <a:solidFill>
                <a:srgbClr val="4A86E8"/>
              </a:solidFill>
            </a:endParaRPr>
          </a:p>
          <a:p>
            <a:pPr indent="0" lvl="0" marL="0" rtl="0" algn="ctr">
              <a:spcBef>
                <a:spcPts val="0"/>
              </a:spcBef>
              <a:spcAft>
                <a:spcPts val="0"/>
              </a:spcAft>
              <a:buNone/>
            </a:pPr>
            <a:r>
              <a:t/>
            </a:r>
            <a:endParaRPr sz="2750"/>
          </a:p>
          <a:p>
            <a:pPr indent="0" lvl="0" marL="0" rtl="0" algn="ctr">
              <a:spcBef>
                <a:spcPts val="0"/>
              </a:spcBef>
              <a:spcAft>
                <a:spcPts val="0"/>
              </a:spcAft>
              <a:buNone/>
            </a:pPr>
            <a:r>
              <a:rPr b="0" i="1" lang="fr" sz="1700"/>
              <a:t>Congrès Des Doctorants </a:t>
            </a:r>
            <a:endParaRPr b="0" i="1" sz="1700"/>
          </a:p>
        </p:txBody>
      </p:sp>
      <p:sp>
        <p:nvSpPr>
          <p:cNvPr id="61" name="Google Shape;61;p14"/>
          <p:cNvSpPr txBox="1"/>
          <p:nvPr>
            <p:ph idx="1" type="subTitle"/>
          </p:nvPr>
        </p:nvSpPr>
        <p:spPr>
          <a:xfrm>
            <a:off x="311700" y="3434600"/>
            <a:ext cx="8520600" cy="6333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fr" sz="2000">
                <a:solidFill>
                  <a:schemeClr val="accent1"/>
                </a:solidFill>
              </a:rPr>
              <a:t>Elisa Radjabou</a:t>
            </a:r>
            <a:endParaRPr>
              <a:solidFill>
                <a:schemeClr val="accent1"/>
              </a:solidFill>
            </a:endParaRPr>
          </a:p>
        </p:txBody>
      </p:sp>
      <p:sp>
        <p:nvSpPr>
          <p:cNvPr id="62" name="Google Shape;62;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pic>
        <p:nvPicPr>
          <p:cNvPr id="63" name="Google Shape;63;p14"/>
          <p:cNvPicPr preferRelativeResize="0"/>
          <p:nvPr/>
        </p:nvPicPr>
        <p:blipFill rotWithShape="1">
          <a:blip r:embed="rId3">
            <a:alphaModFix/>
          </a:blip>
          <a:srcRect b="8950" l="0" r="0" t="0"/>
          <a:stretch/>
        </p:blipFill>
        <p:spPr>
          <a:xfrm>
            <a:off x="8365025" y="136531"/>
            <a:ext cx="517075" cy="534443"/>
          </a:xfrm>
          <a:prstGeom prst="rect">
            <a:avLst/>
          </a:prstGeom>
          <a:noFill/>
          <a:ln>
            <a:noFill/>
          </a:ln>
        </p:spPr>
      </p:pic>
      <p:pic>
        <p:nvPicPr>
          <p:cNvPr id="64" name="Google Shape;64;p14"/>
          <p:cNvPicPr preferRelativeResize="0"/>
          <p:nvPr/>
        </p:nvPicPr>
        <p:blipFill>
          <a:blip r:embed="rId4">
            <a:alphaModFix/>
          </a:blip>
          <a:stretch>
            <a:fillRect/>
          </a:stretch>
        </p:blipFill>
        <p:spPr>
          <a:xfrm>
            <a:off x="7795025" y="164088"/>
            <a:ext cx="479324" cy="479324"/>
          </a:xfrm>
          <a:prstGeom prst="rect">
            <a:avLst/>
          </a:prstGeom>
          <a:noFill/>
          <a:ln>
            <a:noFill/>
          </a:ln>
        </p:spPr>
      </p:pic>
      <p:pic>
        <p:nvPicPr>
          <p:cNvPr id="65" name="Google Shape;65;p14"/>
          <p:cNvPicPr preferRelativeResize="0"/>
          <p:nvPr/>
        </p:nvPicPr>
        <p:blipFill>
          <a:blip r:embed="rId5">
            <a:alphaModFix/>
          </a:blip>
          <a:stretch>
            <a:fillRect/>
          </a:stretch>
        </p:blipFill>
        <p:spPr>
          <a:xfrm>
            <a:off x="6529525" y="206150"/>
            <a:ext cx="1146573" cy="437251"/>
          </a:xfrm>
          <a:prstGeom prst="rect">
            <a:avLst/>
          </a:prstGeom>
          <a:noFill/>
          <a:ln>
            <a:noFill/>
          </a:ln>
        </p:spPr>
      </p:pic>
      <p:sp>
        <p:nvSpPr>
          <p:cNvPr id="66" name="Google Shape;66;p14"/>
          <p:cNvSpPr/>
          <p:nvPr/>
        </p:nvSpPr>
        <p:spPr>
          <a:xfrm>
            <a:off x="3724450" y="287225"/>
            <a:ext cx="1775100" cy="583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7" name="Google Shape;67;p14"/>
          <p:cNvSpPr txBox="1"/>
          <p:nvPr/>
        </p:nvSpPr>
        <p:spPr>
          <a:xfrm>
            <a:off x="183625" y="249550"/>
            <a:ext cx="3211200" cy="47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300">
                <a:solidFill>
                  <a:schemeClr val="dk2"/>
                </a:solidFill>
                <a:latin typeface="Figtree"/>
                <a:ea typeface="Figtree"/>
                <a:cs typeface="Figtree"/>
                <a:sym typeface="Figtree"/>
              </a:rPr>
              <a:t>IPGP, 31/03/2026</a:t>
            </a:r>
            <a:endParaRPr sz="1300">
              <a:solidFill>
                <a:schemeClr val="dk2"/>
              </a:solidFill>
              <a:latin typeface="Figtree"/>
              <a:ea typeface="Figtree"/>
              <a:cs typeface="Figtree"/>
              <a:sym typeface="Figtre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23"/>
          <p:cNvSpPr txBox="1"/>
          <p:nvPr>
            <p:ph type="title"/>
          </p:nvPr>
        </p:nvSpPr>
        <p:spPr>
          <a:xfrm>
            <a:off x="311700" y="2813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latin typeface="Figtree"/>
                <a:ea typeface="Figtree"/>
                <a:cs typeface="Figtree"/>
                <a:sym typeface="Figtree"/>
              </a:rPr>
              <a:t>Transition Edge Sensor working point </a:t>
            </a:r>
            <a:endParaRPr>
              <a:latin typeface="Figtree"/>
              <a:ea typeface="Figtree"/>
              <a:cs typeface="Figtree"/>
              <a:sym typeface="Figtree"/>
            </a:endParaRPr>
          </a:p>
          <a:p>
            <a:pPr indent="0" lvl="0" marL="0" rtl="0" algn="l">
              <a:spcBef>
                <a:spcPts val="0"/>
              </a:spcBef>
              <a:spcAft>
                <a:spcPts val="0"/>
              </a:spcAft>
              <a:buNone/>
            </a:pPr>
            <a:r>
              <a:t/>
            </a:r>
            <a:endParaRPr>
              <a:latin typeface="Figtree"/>
              <a:ea typeface="Figtree"/>
              <a:cs typeface="Figtree"/>
              <a:sym typeface="Figtree"/>
            </a:endParaRPr>
          </a:p>
        </p:txBody>
      </p:sp>
      <p:cxnSp>
        <p:nvCxnSpPr>
          <p:cNvPr id="237" name="Google Shape;237;p23"/>
          <p:cNvCxnSpPr/>
          <p:nvPr/>
        </p:nvCxnSpPr>
        <p:spPr>
          <a:xfrm flipH="1" rot="10800000">
            <a:off x="-1050" y="1017725"/>
            <a:ext cx="9146100" cy="4800"/>
          </a:xfrm>
          <a:prstGeom prst="straightConnector1">
            <a:avLst/>
          </a:prstGeom>
          <a:noFill/>
          <a:ln cap="flat" cmpd="sng" w="28575">
            <a:solidFill>
              <a:srgbClr val="4A86E8"/>
            </a:solidFill>
            <a:prstDash val="solid"/>
            <a:round/>
            <a:headEnd len="med" w="med" type="none"/>
            <a:tailEnd len="med" w="med" type="none"/>
          </a:ln>
        </p:spPr>
      </p:cxnSp>
      <p:sp>
        <p:nvSpPr>
          <p:cNvPr id="238" name="Google Shape;238;p23"/>
          <p:cNvSpPr txBox="1"/>
          <p:nvPr/>
        </p:nvSpPr>
        <p:spPr>
          <a:xfrm>
            <a:off x="4572000" y="1276250"/>
            <a:ext cx="3828300" cy="70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200">
                <a:solidFill>
                  <a:schemeClr val="dk2"/>
                </a:solidFill>
                <a:latin typeface="Figtree"/>
                <a:ea typeface="Figtree"/>
                <a:cs typeface="Figtree"/>
                <a:sym typeface="Figtree"/>
              </a:rPr>
              <a:t>Detector n</a:t>
            </a:r>
            <a:r>
              <a:rPr lang="fr" sz="1200">
                <a:solidFill>
                  <a:schemeClr val="dk2"/>
                </a:solidFill>
                <a:latin typeface="Figtree"/>
                <a:ea typeface="Figtree"/>
                <a:cs typeface="Figtree"/>
                <a:sym typeface="Figtree"/>
              </a:rPr>
              <a:t>oise is very sensitive to the working point in the superconducting transition </a:t>
            </a:r>
            <a:endParaRPr sz="1200">
              <a:solidFill>
                <a:schemeClr val="dk2"/>
              </a:solidFill>
              <a:latin typeface="Figtree"/>
              <a:ea typeface="Figtree"/>
              <a:cs typeface="Figtree"/>
              <a:sym typeface="Figtree"/>
            </a:endParaRPr>
          </a:p>
        </p:txBody>
      </p:sp>
      <p:sp>
        <p:nvSpPr>
          <p:cNvPr id="239" name="Google Shape;239;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pic>
        <p:nvPicPr>
          <p:cNvPr id="240" name="Google Shape;240;p23"/>
          <p:cNvPicPr preferRelativeResize="0"/>
          <p:nvPr/>
        </p:nvPicPr>
        <p:blipFill>
          <a:blip r:embed="rId3">
            <a:alphaModFix/>
          </a:blip>
          <a:stretch>
            <a:fillRect/>
          </a:stretch>
        </p:blipFill>
        <p:spPr>
          <a:xfrm>
            <a:off x="117863" y="1190137"/>
            <a:ext cx="4203488" cy="2658276"/>
          </a:xfrm>
          <a:prstGeom prst="rect">
            <a:avLst/>
          </a:prstGeom>
          <a:noFill/>
          <a:ln>
            <a:noFill/>
          </a:ln>
        </p:spPr>
      </p:pic>
      <p:sp>
        <p:nvSpPr>
          <p:cNvPr id="241" name="Google Shape;241;p23"/>
          <p:cNvSpPr/>
          <p:nvPr/>
        </p:nvSpPr>
        <p:spPr>
          <a:xfrm rot="1698870">
            <a:off x="3330669" y="2802886"/>
            <a:ext cx="1270053" cy="317986"/>
          </a:xfrm>
          <a:prstGeom prst="rightArrow">
            <a:avLst>
              <a:gd fmla="val 50000" name="adj1"/>
              <a:gd fmla="val 50000" name="adj2"/>
            </a:avLst>
          </a:prstGeom>
          <a:solidFill>
            <a:srgbClr val="8E7CC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42" name="Google Shape;242;p23"/>
          <p:cNvPicPr preferRelativeResize="0"/>
          <p:nvPr/>
        </p:nvPicPr>
        <p:blipFill>
          <a:blip r:embed="rId4">
            <a:alphaModFix/>
          </a:blip>
          <a:stretch>
            <a:fillRect/>
          </a:stretch>
        </p:blipFill>
        <p:spPr>
          <a:xfrm>
            <a:off x="4761850" y="2151126"/>
            <a:ext cx="4311699" cy="2352900"/>
          </a:xfrm>
          <a:prstGeom prst="rect">
            <a:avLst/>
          </a:prstGeom>
          <a:noFill/>
          <a:ln>
            <a:noFill/>
          </a:ln>
        </p:spPr>
      </p:pic>
      <p:sp>
        <p:nvSpPr>
          <p:cNvPr id="243" name="Google Shape;243;p23"/>
          <p:cNvSpPr txBox="1"/>
          <p:nvPr/>
        </p:nvSpPr>
        <p:spPr>
          <a:xfrm>
            <a:off x="973425" y="3238725"/>
            <a:ext cx="1159800" cy="2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pic>
        <p:nvPicPr>
          <p:cNvPr id="244" name="Google Shape;244;p23"/>
          <p:cNvPicPr preferRelativeResize="0"/>
          <p:nvPr/>
        </p:nvPicPr>
        <p:blipFill>
          <a:blip r:embed="rId5">
            <a:alphaModFix/>
          </a:blip>
          <a:stretch>
            <a:fillRect/>
          </a:stretch>
        </p:blipFill>
        <p:spPr>
          <a:xfrm>
            <a:off x="1142347" y="3201361"/>
            <a:ext cx="821966" cy="192375"/>
          </a:xfrm>
          <a:prstGeom prst="rect">
            <a:avLst/>
          </a:prstGeom>
          <a:noFill/>
          <a:ln cap="flat" cmpd="sng" w="19050">
            <a:solidFill>
              <a:srgbClr val="3D85C6"/>
            </a:solidFill>
            <a:prstDash val="solid"/>
            <a:round/>
            <a:headEnd len="sm" w="sm" type="none"/>
            <a:tailEnd len="sm" w="sm" type="none"/>
          </a:ln>
        </p:spPr>
      </p:pic>
      <p:pic>
        <p:nvPicPr>
          <p:cNvPr id="245" name="Google Shape;245;p23"/>
          <p:cNvPicPr preferRelativeResize="0"/>
          <p:nvPr/>
        </p:nvPicPr>
        <p:blipFill>
          <a:blip r:embed="rId6">
            <a:alphaModFix/>
          </a:blip>
          <a:stretch>
            <a:fillRect/>
          </a:stretch>
        </p:blipFill>
        <p:spPr>
          <a:xfrm>
            <a:off x="1406692" y="2379363"/>
            <a:ext cx="821908" cy="192375"/>
          </a:xfrm>
          <a:prstGeom prst="rect">
            <a:avLst/>
          </a:prstGeom>
          <a:noFill/>
          <a:ln cap="flat" cmpd="sng" w="19050">
            <a:solidFill>
              <a:schemeClr val="accent4"/>
            </a:solidFill>
            <a:prstDash val="solid"/>
            <a:round/>
            <a:headEnd len="sm" w="sm" type="none"/>
            <a:tailEnd len="sm" w="sm" type="none"/>
          </a:ln>
        </p:spPr>
      </p:pic>
      <p:sp>
        <p:nvSpPr>
          <p:cNvPr id="246" name="Google Shape;246;p23"/>
          <p:cNvSpPr/>
          <p:nvPr/>
        </p:nvSpPr>
        <p:spPr>
          <a:xfrm>
            <a:off x="2272575" y="2430413"/>
            <a:ext cx="95100" cy="903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47" name="Google Shape;247;p23"/>
          <p:cNvPicPr preferRelativeResize="0"/>
          <p:nvPr/>
        </p:nvPicPr>
        <p:blipFill>
          <a:blip r:embed="rId7">
            <a:alphaModFix/>
          </a:blip>
          <a:stretch>
            <a:fillRect/>
          </a:stretch>
        </p:blipFill>
        <p:spPr>
          <a:xfrm>
            <a:off x="2745357" y="1633852"/>
            <a:ext cx="821893" cy="192375"/>
          </a:xfrm>
          <a:prstGeom prst="rect">
            <a:avLst/>
          </a:prstGeom>
          <a:noFill/>
          <a:ln cap="flat" cmpd="sng" w="19050">
            <a:solidFill>
              <a:srgbClr val="6AA84F"/>
            </a:solidFill>
            <a:prstDash val="solid"/>
            <a:round/>
            <a:headEnd len="sm" w="sm" type="none"/>
            <a:tailEnd len="sm" w="sm" type="none"/>
          </a:ln>
        </p:spPr>
      </p:pic>
      <p:sp>
        <p:nvSpPr>
          <p:cNvPr id="248" name="Google Shape;248;p23"/>
          <p:cNvSpPr/>
          <p:nvPr/>
        </p:nvSpPr>
        <p:spPr>
          <a:xfrm>
            <a:off x="3055900" y="1489213"/>
            <a:ext cx="95100" cy="90300"/>
          </a:xfrm>
          <a:prstGeom prst="ellipse">
            <a:avLst/>
          </a:prstGeom>
          <a:solidFill>
            <a:srgbClr val="93C47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9" name="Google Shape;249;p23"/>
          <p:cNvSpPr/>
          <p:nvPr/>
        </p:nvSpPr>
        <p:spPr>
          <a:xfrm>
            <a:off x="1800075" y="3448063"/>
            <a:ext cx="95100" cy="90300"/>
          </a:xfrm>
          <a:prstGeom prst="ellipse">
            <a:avLst/>
          </a:prstGeom>
          <a:solidFill>
            <a:srgbClr val="3D85C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pic>
        <p:nvPicPr>
          <p:cNvPr id="254" name="Google Shape;254;p24"/>
          <p:cNvPicPr preferRelativeResize="0"/>
          <p:nvPr/>
        </p:nvPicPr>
        <p:blipFill rotWithShape="1">
          <a:blip r:embed="rId3">
            <a:alphaModFix/>
          </a:blip>
          <a:srcRect b="6793" l="-20064" r="-19367" t="9440"/>
          <a:stretch/>
        </p:blipFill>
        <p:spPr>
          <a:xfrm>
            <a:off x="4398725" y="3403950"/>
            <a:ext cx="1529700" cy="907800"/>
          </a:xfrm>
          <a:prstGeom prst="diamond">
            <a:avLst/>
          </a:prstGeom>
          <a:noFill/>
          <a:ln>
            <a:noFill/>
          </a:ln>
        </p:spPr>
      </p:pic>
      <p:sp>
        <p:nvSpPr>
          <p:cNvPr id="255" name="Google Shape;255;p24"/>
          <p:cNvSpPr txBox="1"/>
          <p:nvPr>
            <p:ph type="title"/>
          </p:nvPr>
        </p:nvSpPr>
        <p:spPr>
          <a:xfrm>
            <a:off x="311700" y="2813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latin typeface="Figtree"/>
                <a:ea typeface="Figtree"/>
                <a:cs typeface="Figtree"/>
                <a:sym typeface="Figtree"/>
              </a:rPr>
              <a:t>Take </a:t>
            </a:r>
            <a:r>
              <a:rPr lang="fr">
                <a:latin typeface="Figtree"/>
                <a:ea typeface="Figtree"/>
                <a:cs typeface="Figtree"/>
                <a:sym typeface="Figtree"/>
              </a:rPr>
              <a:t>home</a:t>
            </a:r>
            <a:r>
              <a:rPr lang="fr">
                <a:latin typeface="Figtree"/>
                <a:ea typeface="Figtree"/>
                <a:cs typeface="Figtree"/>
                <a:sym typeface="Figtree"/>
              </a:rPr>
              <a:t> messages </a:t>
            </a:r>
            <a:endParaRPr>
              <a:latin typeface="Figtree"/>
              <a:ea typeface="Figtree"/>
              <a:cs typeface="Figtree"/>
              <a:sym typeface="Figtree"/>
            </a:endParaRPr>
          </a:p>
          <a:p>
            <a:pPr indent="0" lvl="0" marL="0" rtl="0" algn="l">
              <a:spcBef>
                <a:spcPts val="0"/>
              </a:spcBef>
              <a:spcAft>
                <a:spcPts val="0"/>
              </a:spcAft>
              <a:buNone/>
            </a:pPr>
            <a:r>
              <a:t/>
            </a:r>
            <a:endParaRPr>
              <a:latin typeface="Figtree"/>
              <a:ea typeface="Figtree"/>
              <a:cs typeface="Figtree"/>
              <a:sym typeface="Figtree"/>
            </a:endParaRPr>
          </a:p>
        </p:txBody>
      </p:sp>
      <p:sp>
        <p:nvSpPr>
          <p:cNvPr id="256" name="Google Shape;256;p24"/>
          <p:cNvSpPr txBox="1"/>
          <p:nvPr>
            <p:ph idx="1" type="body"/>
          </p:nvPr>
        </p:nvSpPr>
        <p:spPr>
          <a:xfrm>
            <a:off x="311700" y="1152475"/>
            <a:ext cx="61434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r" sz="1500"/>
              <a:t>Instrumentation for </a:t>
            </a:r>
            <a:r>
              <a:rPr lang="fr" sz="1500"/>
              <a:t>cosmology</a:t>
            </a:r>
            <a:r>
              <a:rPr lang="fr" sz="1500"/>
              <a:t> is </a:t>
            </a:r>
            <a:r>
              <a:rPr lang="fr" sz="1500">
                <a:solidFill>
                  <a:srgbClr val="4298B5"/>
                </a:solidFill>
              </a:rPr>
              <a:t>cool </a:t>
            </a:r>
            <a:endParaRPr sz="1500">
              <a:solidFill>
                <a:srgbClr val="4298B5"/>
              </a:solidFill>
            </a:endParaRPr>
          </a:p>
          <a:p>
            <a:pPr indent="0" lvl="0" marL="0" rtl="0" algn="l">
              <a:spcBef>
                <a:spcPts val="1200"/>
              </a:spcBef>
              <a:spcAft>
                <a:spcPts val="0"/>
              </a:spcAft>
              <a:buNone/>
            </a:pPr>
            <a:r>
              <a:t/>
            </a:r>
            <a:endParaRPr sz="1500">
              <a:solidFill>
                <a:srgbClr val="4298B5"/>
              </a:solidFill>
            </a:endParaRPr>
          </a:p>
          <a:p>
            <a:pPr indent="0" lvl="0" marL="0" rtl="0" algn="l">
              <a:spcBef>
                <a:spcPts val="1200"/>
              </a:spcBef>
              <a:spcAft>
                <a:spcPts val="0"/>
              </a:spcAft>
              <a:buNone/>
            </a:pPr>
            <a:r>
              <a:rPr lang="fr" sz="1500"/>
              <a:t>Inflation is the most probable model, we need to detect the B modes</a:t>
            </a:r>
            <a:endParaRPr sz="1500"/>
          </a:p>
          <a:p>
            <a:pPr indent="0" lvl="0" marL="0" rtl="0" algn="l">
              <a:spcBef>
                <a:spcPts val="1200"/>
              </a:spcBef>
              <a:spcAft>
                <a:spcPts val="0"/>
              </a:spcAft>
              <a:buNone/>
            </a:pPr>
            <a:r>
              <a:t/>
            </a:r>
            <a:endParaRPr sz="1500"/>
          </a:p>
          <a:p>
            <a:pPr indent="0" lvl="0" marL="0" rtl="0" algn="l">
              <a:spcBef>
                <a:spcPts val="1200"/>
              </a:spcBef>
              <a:spcAft>
                <a:spcPts val="1200"/>
              </a:spcAft>
              <a:buNone/>
            </a:pPr>
            <a:r>
              <a:rPr lang="fr" sz="1500"/>
              <a:t>Characterization</a:t>
            </a:r>
            <a:r>
              <a:rPr lang="fr" sz="1500"/>
              <a:t> of detectors for next generation of cosmology </a:t>
            </a:r>
            <a:r>
              <a:rPr lang="fr" sz="1500"/>
              <a:t>experiment </a:t>
            </a:r>
            <a:r>
              <a:rPr lang="fr" sz="1500"/>
              <a:t> is necessary </a:t>
            </a:r>
            <a:endParaRPr sz="1500"/>
          </a:p>
        </p:txBody>
      </p:sp>
      <p:cxnSp>
        <p:nvCxnSpPr>
          <p:cNvPr id="257" name="Google Shape;257;p24"/>
          <p:cNvCxnSpPr/>
          <p:nvPr/>
        </p:nvCxnSpPr>
        <p:spPr>
          <a:xfrm flipH="1" rot="10800000">
            <a:off x="-1050" y="1017725"/>
            <a:ext cx="9146100" cy="4800"/>
          </a:xfrm>
          <a:prstGeom prst="straightConnector1">
            <a:avLst/>
          </a:prstGeom>
          <a:noFill/>
          <a:ln cap="flat" cmpd="sng" w="28575">
            <a:solidFill>
              <a:srgbClr val="4A86E8"/>
            </a:solidFill>
            <a:prstDash val="solid"/>
            <a:round/>
            <a:headEnd len="med" w="med" type="none"/>
            <a:tailEnd len="med" w="med" type="none"/>
          </a:ln>
        </p:spPr>
      </p:cxnSp>
      <p:pic>
        <p:nvPicPr>
          <p:cNvPr id="258" name="Google Shape;258;p24"/>
          <p:cNvPicPr preferRelativeResize="0"/>
          <p:nvPr/>
        </p:nvPicPr>
        <p:blipFill rotWithShape="1">
          <a:blip r:embed="rId4">
            <a:alphaModFix amt="97000"/>
          </a:blip>
          <a:srcRect b="6165" l="0" r="0" t="0"/>
          <a:stretch/>
        </p:blipFill>
        <p:spPr>
          <a:xfrm>
            <a:off x="6723400" y="1152475"/>
            <a:ext cx="2108900" cy="3620803"/>
          </a:xfrm>
          <a:prstGeom prst="rect">
            <a:avLst/>
          </a:prstGeom>
          <a:noFill/>
          <a:ln>
            <a:noFill/>
          </a:ln>
        </p:spPr>
      </p:pic>
      <p:cxnSp>
        <p:nvCxnSpPr>
          <p:cNvPr id="259" name="Google Shape;259;p24"/>
          <p:cNvCxnSpPr/>
          <p:nvPr/>
        </p:nvCxnSpPr>
        <p:spPr>
          <a:xfrm>
            <a:off x="3848000" y="1286825"/>
            <a:ext cx="3171600" cy="837600"/>
          </a:xfrm>
          <a:prstGeom prst="straightConnector1">
            <a:avLst/>
          </a:prstGeom>
          <a:noFill/>
          <a:ln cap="flat" cmpd="sng" w="28575">
            <a:solidFill>
              <a:srgbClr val="4298B5"/>
            </a:solidFill>
            <a:prstDash val="solid"/>
            <a:round/>
            <a:headEnd len="med" w="med" type="none"/>
            <a:tailEnd len="med" w="med" type="triangle"/>
          </a:ln>
        </p:spPr>
      </p:cxnSp>
      <p:sp>
        <p:nvSpPr>
          <p:cNvPr id="260" name="Google Shape;260;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pic>
        <p:nvPicPr>
          <p:cNvPr id="261" name="Google Shape;261;p24"/>
          <p:cNvPicPr preferRelativeResize="0"/>
          <p:nvPr/>
        </p:nvPicPr>
        <p:blipFill rotWithShape="1">
          <a:blip r:embed="rId5">
            <a:alphaModFix/>
          </a:blip>
          <a:srcRect b="2104" l="3240" r="4722" t="4368"/>
          <a:stretch/>
        </p:blipFill>
        <p:spPr>
          <a:xfrm>
            <a:off x="1674526" y="3490441"/>
            <a:ext cx="1820940" cy="1607758"/>
          </a:xfrm>
          <a:prstGeom prst="rect">
            <a:avLst/>
          </a:prstGeom>
          <a:noFill/>
          <a:ln>
            <a:noFill/>
          </a:ln>
        </p:spPr>
      </p:pic>
      <p:sp>
        <p:nvSpPr>
          <p:cNvPr id="262" name="Google Shape;262;p24"/>
          <p:cNvSpPr/>
          <p:nvPr/>
        </p:nvSpPr>
        <p:spPr>
          <a:xfrm rot="5615752">
            <a:off x="2808716" y="4381143"/>
            <a:ext cx="105142" cy="76417"/>
          </a:xfrm>
          <a:prstGeom prst="flowChartDecision">
            <a:avLst/>
          </a:prstGeom>
          <a:noFill/>
          <a:ln cap="flat" cmpd="sng" w="17300">
            <a:solidFill>
              <a:srgbClr val="8FEDF3"/>
            </a:solidFill>
            <a:prstDash val="solid"/>
            <a:round/>
            <a:headEnd len="sm" w="sm" type="none"/>
            <a:tailEnd len="sm" w="sm" type="none"/>
          </a:ln>
        </p:spPr>
        <p:txBody>
          <a:bodyPr anchorCtr="0" anchor="ctr" bIns="83000" lIns="83000" spcFirstLastPara="1" rIns="83000" wrap="square" tIns="83000">
            <a:noAutofit/>
          </a:bodyPr>
          <a:lstStyle/>
          <a:p>
            <a:pPr indent="0" lvl="0" marL="0" rtl="0" algn="ctr">
              <a:spcBef>
                <a:spcPts val="0"/>
              </a:spcBef>
              <a:spcAft>
                <a:spcPts val="0"/>
              </a:spcAft>
              <a:buNone/>
            </a:pPr>
            <a:r>
              <a:t/>
            </a:r>
            <a:endParaRPr sz="1271">
              <a:latin typeface="Figtree"/>
              <a:ea typeface="Figtree"/>
              <a:cs typeface="Figtree"/>
              <a:sym typeface="Figtree"/>
            </a:endParaRPr>
          </a:p>
        </p:txBody>
      </p:sp>
      <p:cxnSp>
        <p:nvCxnSpPr>
          <p:cNvPr id="263" name="Google Shape;263;p24"/>
          <p:cNvCxnSpPr>
            <a:stCxn id="262" idx="0"/>
            <a:endCxn id="254" idx="1"/>
          </p:cNvCxnSpPr>
          <p:nvPr/>
        </p:nvCxnSpPr>
        <p:spPr>
          <a:xfrm flipH="1" rot="10800000">
            <a:off x="2899421" y="3857738"/>
            <a:ext cx="1499400" cy="564000"/>
          </a:xfrm>
          <a:prstGeom prst="straightConnector1">
            <a:avLst/>
          </a:prstGeom>
          <a:noFill/>
          <a:ln cap="flat" cmpd="sng" w="25950">
            <a:solidFill>
              <a:srgbClr val="8FEDF3"/>
            </a:solidFill>
            <a:prstDash val="solid"/>
            <a:round/>
            <a:headEnd len="med" w="med" type="none"/>
            <a:tailEnd len="med" w="med" type="triangle"/>
          </a:ln>
        </p:spPr>
      </p:cxnSp>
      <p:sp>
        <p:nvSpPr>
          <p:cNvPr id="264" name="Google Shape;264;p24"/>
          <p:cNvSpPr/>
          <p:nvPr/>
        </p:nvSpPr>
        <p:spPr>
          <a:xfrm rot="865">
            <a:off x="4413875" y="3404139"/>
            <a:ext cx="1499400" cy="871804"/>
          </a:xfrm>
          <a:prstGeom prst="flowChartDecision">
            <a:avLst/>
          </a:prstGeom>
          <a:noFill/>
          <a:ln cap="flat" cmpd="sng" w="34575">
            <a:solidFill>
              <a:srgbClr val="8FEDF3"/>
            </a:solidFill>
            <a:prstDash val="solid"/>
            <a:round/>
            <a:headEnd len="sm" w="sm" type="none"/>
            <a:tailEnd len="sm" w="sm" type="none"/>
          </a:ln>
        </p:spPr>
        <p:txBody>
          <a:bodyPr anchorCtr="0" anchor="ctr" bIns="83000" lIns="83000" spcFirstLastPara="1" rIns="83000" wrap="square" tIns="83000">
            <a:noAutofit/>
          </a:bodyPr>
          <a:lstStyle/>
          <a:p>
            <a:pPr indent="0" lvl="0" marL="0" rtl="0" algn="ctr">
              <a:spcBef>
                <a:spcPts val="0"/>
              </a:spcBef>
              <a:spcAft>
                <a:spcPts val="0"/>
              </a:spcAft>
              <a:buNone/>
            </a:pPr>
            <a:r>
              <a:t/>
            </a:r>
            <a:endParaRPr sz="1271">
              <a:latin typeface="Figtree"/>
              <a:ea typeface="Figtree"/>
              <a:cs typeface="Figtree"/>
              <a:sym typeface="Figtre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latin typeface="Figtree"/>
                <a:ea typeface="Figtree"/>
                <a:cs typeface="Figtree"/>
                <a:sym typeface="Figtree"/>
              </a:rPr>
              <a:t>back up slides</a:t>
            </a:r>
            <a:endParaRPr>
              <a:latin typeface="Figtree"/>
              <a:ea typeface="Figtree"/>
              <a:cs typeface="Figtree"/>
              <a:sym typeface="Figtree"/>
            </a:endParaRPr>
          </a:p>
        </p:txBody>
      </p:sp>
      <p:sp>
        <p:nvSpPr>
          <p:cNvPr id="270" name="Google Shape;270;p25"/>
          <p:cNvSpPr txBox="1"/>
          <p:nvPr>
            <p:ph idx="1" type="body"/>
          </p:nvPr>
        </p:nvSpPr>
        <p:spPr>
          <a:xfrm>
            <a:off x="311700" y="1152475"/>
            <a:ext cx="3876600" cy="3416400"/>
          </a:xfrm>
          <a:prstGeom prst="rect">
            <a:avLst/>
          </a:prstGeom>
        </p:spPr>
        <p:txBody>
          <a:bodyPr anchorCtr="0" anchor="t" bIns="91425" lIns="91425" spcFirstLastPara="1" rIns="91425" wrap="square" tIns="91425">
            <a:noAutofit/>
          </a:bodyPr>
          <a:lstStyle/>
          <a:p>
            <a:pPr indent="-317500" lvl="0" marL="457200" rtl="0" algn="l">
              <a:lnSpc>
                <a:spcPct val="80000"/>
              </a:lnSpc>
              <a:spcBef>
                <a:spcPts val="0"/>
              </a:spcBef>
              <a:spcAft>
                <a:spcPts val="0"/>
              </a:spcAft>
              <a:buClr>
                <a:srgbClr val="666666"/>
              </a:buClr>
              <a:buSzPts val="1400"/>
              <a:buFont typeface="Figtree"/>
              <a:buChar char="●"/>
            </a:pPr>
            <a:r>
              <a:rPr lang="fr" sz="1400">
                <a:solidFill>
                  <a:srgbClr val="666666"/>
                </a:solidFill>
              </a:rPr>
              <a:t>Inflation (faster than speed of light)</a:t>
            </a:r>
            <a:r>
              <a:rPr lang="fr" sz="1500">
                <a:solidFill>
                  <a:srgbClr val="666666"/>
                </a:solidFill>
              </a:rPr>
              <a:t> </a:t>
            </a:r>
            <a:endParaRPr sz="1500">
              <a:solidFill>
                <a:srgbClr val="666666"/>
              </a:solidFill>
            </a:endParaRPr>
          </a:p>
          <a:p>
            <a:pPr indent="0" lvl="0" marL="0" rtl="0" algn="l">
              <a:lnSpc>
                <a:spcPct val="80000"/>
              </a:lnSpc>
              <a:spcBef>
                <a:spcPts val="1000"/>
              </a:spcBef>
              <a:spcAft>
                <a:spcPts val="0"/>
              </a:spcAft>
              <a:buClr>
                <a:schemeClr val="dk1"/>
              </a:buClr>
              <a:buSzPts val="1100"/>
              <a:buFont typeface="Arial"/>
              <a:buNone/>
            </a:pPr>
            <a:r>
              <a:rPr i="1" lang="fr" sz="900">
                <a:solidFill>
                  <a:srgbClr val="666666"/>
                </a:solidFill>
              </a:rPr>
              <a:t> Hot, dense, opaque plasma dominated by photons (amplified form of quantum </a:t>
            </a:r>
            <a:r>
              <a:rPr i="1" lang="fr" sz="900">
                <a:solidFill>
                  <a:srgbClr val="666666"/>
                </a:solidFill>
              </a:rPr>
              <a:t>fluctuations</a:t>
            </a:r>
            <a:r>
              <a:rPr i="1" lang="fr" sz="900">
                <a:solidFill>
                  <a:srgbClr val="666666"/>
                </a:solidFill>
              </a:rPr>
              <a:t>)</a:t>
            </a:r>
            <a:endParaRPr i="1" sz="900">
              <a:solidFill>
                <a:srgbClr val="666666"/>
              </a:solidFill>
            </a:endParaRPr>
          </a:p>
          <a:p>
            <a:pPr indent="-317500" lvl="0" marL="457200" rtl="0" algn="l">
              <a:lnSpc>
                <a:spcPct val="80000"/>
              </a:lnSpc>
              <a:spcBef>
                <a:spcPts val="1000"/>
              </a:spcBef>
              <a:spcAft>
                <a:spcPts val="0"/>
              </a:spcAft>
              <a:buClr>
                <a:srgbClr val="666666"/>
              </a:buClr>
              <a:buSzPts val="1400"/>
              <a:buFont typeface="Figtree"/>
              <a:buChar char="●"/>
            </a:pPr>
            <a:r>
              <a:rPr lang="fr" sz="1400">
                <a:solidFill>
                  <a:srgbClr val="666666"/>
                </a:solidFill>
              </a:rPr>
              <a:t>Recombination</a:t>
            </a:r>
            <a:r>
              <a:rPr lang="fr" sz="1500">
                <a:solidFill>
                  <a:srgbClr val="666666"/>
                </a:solidFill>
              </a:rPr>
              <a:t> </a:t>
            </a:r>
            <a:endParaRPr sz="1500">
              <a:solidFill>
                <a:srgbClr val="666666"/>
              </a:solidFill>
            </a:endParaRPr>
          </a:p>
          <a:p>
            <a:pPr indent="0" lvl="0" marL="0" rtl="0" algn="l">
              <a:lnSpc>
                <a:spcPct val="80000"/>
              </a:lnSpc>
              <a:spcBef>
                <a:spcPts val="1000"/>
              </a:spcBef>
              <a:spcAft>
                <a:spcPts val="0"/>
              </a:spcAft>
              <a:buClr>
                <a:schemeClr val="dk1"/>
              </a:buClr>
              <a:buSzPts val="1100"/>
              <a:buFont typeface="Arial"/>
              <a:buNone/>
            </a:pPr>
            <a:r>
              <a:rPr i="1" lang="fr" sz="900">
                <a:solidFill>
                  <a:srgbClr val="666666"/>
                </a:solidFill>
              </a:rPr>
              <a:t>380 000y after Big Bang, Universe cools down, and nucleus can catch free electrons             Transparent Universe </a:t>
            </a:r>
            <a:endParaRPr i="1" sz="900">
              <a:solidFill>
                <a:srgbClr val="666666"/>
              </a:solidFill>
            </a:endParaRPr>
          </a:p>
          <a:p>
            <a:pPr indent="-317500" lvl="0" marL="457200" rtl="0" algn="l">
              <a:lnSpc>
                <a:spcPct val="80000"/>
              </a:lnSpc>
              <a:spcBef>
                <a:spcPts val="1000"/>
              </a:spcBef>
              <a:spcAft>
                <a:spcPts val="0"/>
              </a:spcAft>
              <a:buClr>
                <a:srgbClr val="666666"/>
              </a:buClr>
              <a:buSzPts val="1400"/>
              <a:buFont typeface="Figtree"/>
              <a:buChar char="●"/>
            </a:pPr>
            <a:r>
              <a:rPr lang="fr" sz="1400">
                <a:solidFill>
                  <a:srgbClr val="666666"/>
                </a:solidFill>
              </a:rPr>
              <a:t>Dark ages </a:t>
            </a:r>
            <a:endParaRPr sz="1400">
              <a:solidFill>
                <a:srgbClr val="666666"/>
              </a:solidFill>
            </a:endParaRPr>
          </a:p>
          <a:p>
            <a:pPr indent="0" lvl="0" marL="0" rtl="0" algn="l">
              <a:lnSpc>
                <a:spcPct val="80000"/>
              </a:lnSpc>
              <a:spcBef>
                <a:spcPts val="1000"/>
              </a:spcBef>
              <a:spcAft>
                <a:spcPts val="0"/>
              </a:spcAft>
              <a:buClr>
                <a:schemeClr val="dk1"/>
              </a:buClr>
              <a:buSzPts val="1100"/>
              <a:buFont typeface="Arial"/>
              <a:buNone/>
            </a:pPr>
            <a:r>
              <a:rPr i="1" lang="fr" sz="900">
                <a:solidFill>
                  <a:srgbClr val="666666"/>
                </a:solidFill>
              </a:rPr>
              <a:t>Neutral and cold Universe </a:t>
            </a:r>
            <a:endParaRPr i="1" sz="900">
              <a:solidFill>
                <a:srgbClr val="666666"/>
              </a:solidFill>
            </a:endParaRPr>
          </a:p>
          <a:p>
            <a:pPr indent="-323850" lvl="0" marL="457200" rtl="0" algn="l">
              <a:lnSpc>
                <a:spcPct val="80000"/>
              </a:lnSpc>
              <a:spcBef>
                <a:spcPts val="1000"/>
              </a:spcBef>
              <a:spcAft>
                <a:spcPts val="0"/>
              </a:spcAft>
              <a:buClr>
                <a:srgbClr val="666666"/>
              </a:buClr>
              <a:buSzPts val="1500"/>
              <a:buFont typeface="Figtree"/>
              <a:buChar char="●"/>
            </a:pPr>
            <a:r>
              <a:rPr lang="fr" sz="1500">
                <a:solidFill>
                  <a:srgbClr val="666666"/>
                </a:solidFill>
              </a:rPr>
              <a:t>Reionization </a:t>
            </a:r>
            <a:endParaRPr sz="1500">
              <a:solidFill>
                <a:srgbClr val="666666"/>
              </a:solidFill>
            </a:endParaRPr>
          </a:p>
          <a:p>
            <a:pPr indent="0" lvl="0" marL="0" rtl="0" algn="l">
              <a:lnSpc>
                <a:spcPct val="80000"/>
              </a:lnSpc>
              <a:spcBef>
                <a:spcPts val="1000"/>
              </a:spcBef>
              <a:spcAft>
                <a:spcPts val="0"/>
              </a:spcAft>
              <a:buClr>
                <a:schemeClr val="dk1"/>
              </a:buClr>
              <a:buSzPts val="1100"/>
              <a:buFont typeface="Arial"/>
              <a:buNone/>
            </a:pPr>
            <a:r>
              <a:rPr i="1" lang="fr" sz="900">
                <a:solidFill>
                  <a:srgbClr val="666666"/>
                </a:solidFill>
              </a:rPr>
              <a:t>Stars radiation ionises matter          plasma</a:t>
            </a:r>
            <a:endParaRPr i="1" sz="900">
              <a:solidFill>
                <a:srgbClr val="666666"/>
              </a:solidFill>
            </a:endParaRPr>
          </a:p>
          <a:p>
            <a:pPr indent="-323850" lvl="0" marL="457200" rtl="0" algn="l">
              <a:lnSpc>
                <a:spcPct val="80000"/>
              </a:lnSpc>
              <a:spcBef>
                <a:spcPts val="1000"/>
              </a:spcBef>
              <a:spcAft>
                <a:spcPts val="0"/>
              </a:spcAft>
              <a:buClr>
                <a:srgbClr val="666666"/>
              </a:buClr>
              <a:buSzPts val="1500"/>
              <a:buFont typeface="Figtree"/>
              <a:buChar char="●"/>
            </a:pPr>
            <a:r>
              <a:rPr lang="fr" sz="1500">
                <a:solidFill>
                  <a:srgbClr val="666666"/>
                </a:solidFill>
              </a:rPr>
              <a:t>Millimetric observation</a:t>
            </a:r>
            <a:endParaRPr sz="1500">
              <a:solidFill>
                <a:srgbClr val="666666"/>
              </a:solidFill>
            </a:endParaRPr>
          </a:p>
          <a:p>
            <a:pPr indent="0" lvl="0" marL="0" rtl="0" algn="l">
              <a:lnSpc>
                <a:spcPct val="80000"/>
              </a:lnSpc>
              <a:spcBef>
                <a:spcPts val="1000"/>
              </a:spcBef>
              <a:spcAft>
                <a:spcPts val="0"/>
              </a:spcAft>
              <a:buClr>
                <a:schemeClr val="dk1"/>
              </a:buClr>
              <a:buSzPts val="1100"/>
              <a:buFont typeface="Arial"/>
              <a:buNone/>
            </a:pPr>
            <a:r>
              <a:rPr i="1" lang="fr" sz="900">
                <a:solidFill>
                  <a:srgbClr val="666666"/>
                </a:solidFill>
              </a:rPr>
              <a:t>As  the Universe expanded, CMB cooled down  to T</a:t>
            </a:r>
            <a:r>
              <a:rPr baseline="-25000" i="1" lang="fr" sz="900">
                <a:solidFill>
                  <a:srgbClr val="666666"/>
                </a:solidFill>
              </a:rPr>
              <a:t>CMB   </a:t>
            </a:r>
            <a:r>
              <a:rPr i="1" lang="fr" sz="900">
                <a:solidFill>
                  <a:srgbClr val="666666"/>
                </a:solidFill>
              </a:rPr>
              <a:t>~ 2,7 K</a:t>
            </a:r>
            <a:endParaRPr i="1" sz="900">
              <a:solidFill>
                <a:srgbClr val="666666"/>
              </a:solidFill>
            </a:endParaRPr>
          </a:p>
          <a:p>
            <a:pPr indent="0" lvl="0" marL="0" rtl="0" algn="l">
              <a:lnSpc>
                <a:spcPct val="95000"/>
              </a:lnSpc>
              <a:spcBef>
                <a:spcPts val="1000"/>
              </a:spcBef>
              <a:spcAft>
                <a:spcPts val="1200"/>
              </a:spcAft>
              <a:buNone/>
            </a:pPr>
            <a:r>
              <a:t/>
            </a:r>
            <a:endParaRPr/>
          </a:p>
        </p:txBody>
      </p:sp>
      <p:pic>
        <p:nvPicPr>
          <p:cNvPr id="271" name="Google Shape;271;p25"/>
          <p:cNvPicPr preferRelativeResize="0"/>
          <p:nvPr/>
        </p:nvPicPr>
        <p:blipFill rotWithShape="1">
          <a:blip r:embed="rId3">
            <a:alphaModFix/>
          </a:blip>
          <a:srcRect b="0" l="0" r="3335" t="0"/>
          <a:stretch/>
        </p:blipFill>
        <p:spPr>
          <a:xfrm>
            <a:off x="4188425" y="846175"/>
            <a:ext cx="4643875" cy="3383226"/>
          </a:xfrm>
          <a:prstGeom prst="rect">
            <a:avLst/>
          </a:prstGeom>
          <a:noFill/>
          <a:ln>
            <a:noFill/>
          </a:ln>
        </p:spPr>
      </p:pic>
      <p:cxnSp>
        <p:nvCxnSpPr>
          <p:cNvPr id="272" name="Google Shape;272;p25"/>
          <p:cNvCxnSpPr/>
          <p:nvPr/>
        </p:nvCxnSpPr>
        <p:spPr>
          <a:xfrm>
            <a:off x="1246100" y="2249425"/>
            <a:ext cx="134400" cy="9900"/>
          </a:xfrm>
          <a:prstGeom prst="straightConnector1">
            <a:avLst/>
          </a:prstGeom>
          <a:noFill/>
          <a:ln cap="flat" cmpd="sng" w="9525">
            <a:solidFill>
              <a:srgbClr val="595959"/>
            </a:solidFill>
            <a:prstDash val="solid"/>
            <a:round/>
            <a:headEnd len="med" w="med" type="none"/>
            <a:tailEnd len="med" w="med" type="stealth"/>
          </a:ln>
        </p:spPr>
      </p:cxnSp>
      <p:cxnSp>
        <p:nvCxnSpPr>
          <p:cNvPr id="273" name="Google Shape;273;p25"/>
          <p:cNvCxnSpPr/>
          <p:nvPr/>
        </p:nvCxnSpPr>
        <p:spPr>
          <a:xfrm>
            <a:off x="2023450" y="3336525"/>
            <a:ext cx="134400" cy="9900"/>
          </a:xfrm>
          <a:prstGeom prst="straightConnector1">
            <a:avLst/>
          </a:prstGeom>
          <a:noFill/>
          <a:ln cap="flat" cmpd="sng" w="9525">
            <a:solidFill>
              <a:srgbClr val="595959"/>
            </a:solidFill>
            <a:prstDash val="solid"/>
            <a:round/>
            <a:headEnd len="med" w="med" type="none"/>
            <a:tailEnd len="med" w="med" type="stealth"/>
          </a:ln>
        </p:spPr>
      </p:cxnSp>
      <p:sp>
        <p:nvSpPr>
          <p:cNvPr id="274" name="Google Shape;274;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26"/>
          <p:cNvSpPr txBox="1"/>
          <p:nvPr>
            <p:ph type="title"/>
          </p:nvPr>
        </p:nvSpPr>
        <p:spPr>
          <a:xfrm>
            <a:off x="311700" y="2813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6"/>
              <a:buFont typeface="Arial"/>
              <a:buNone/>
            </a:pPr>
            <a:r>
              <a:rPr lang="fr">
                <a:latin typeface="Figtree"/>
                <a:ea typeface="Figtree"/>
                <a:cs typeface="Figtree"/>
                <a:sym typeface="Figtree"/>
              </a:rPr>
              <a:t>Backup slide : </a:t>
            </a:r>
            <a:r>
              <a:rPr lang="fr">
                <a:latin typeface="Figtree"/>
                <a:ea typeface="Figtree"/>
                <a:cs typeface="Figtree"/>
                <a:sym typeface="Figtree"/>
              </a:rPr>
              <a:t>Cryogenic quantum detectors</a:t>
            </a:r>
            <a:endParaRPr>
              <a:latin typeface="Figtree"/>
              <a:ea typeface="Figtree"/>
              <a:cs typeface="Figtree"/>
              <a:sym typeface="Figtree"/>
            </a:endParaRPr>
          </a:p>
          <a:p>
            <a:pPr indent="0" lvl="0" marL="0" rtl="0" algn="l">
              <a:spcBef>
                <a:spcPts val="0"/>
              </a:spcBef>
              <a:spcAft>
                <a:spcPts val="0"/>
              </a:spcAft>
              <a:buNone/>
            </a:pPr>
            <a:r>
              <a:t/>
            </a:r>
            <a:endParaRPr>
              <a:latin typeface="Figtree"/>
              <a:ea typeface="Figtree"/>
              <a:cs typeface="Figtree"/>
              <a:sym typeface="Figtree"/>
            </a:endParaRPr>
          </a:p>
        </p:txBody>
      </p:sp>
      <p:sp>
        <p:nvSpPr>
          <p:cNvPr id="280" name="Google Shape;280;p26"/>
          <p:cNvSpPr txBox="1"/>
          <p:nvPr>
            <p:ph idx="1" type="body"/>
          </p:nvPr>
        </p:nvSpPr>
        <p:spPr>
          <a:xfrm>
            <a:off x="106175" y="1218175"/>
            <a:ext cx="5812200" cy="3678900"/>
          </a:xfrm>
          <a:prstGeom prst="rect">
            <a:avLst/>
          </a:prstGeom>
        </p:spPr>
        <p:txBody>
          <a:bodyPr anchorCtr="0" anchor="t" bIns="91425" lIns="91425" spcFirstLastPara="1" rIns="91425" wrap="square" tIns="91425">
            <a:normAutofit fontScale="92500"/>
          </a:bodyPr>
          <a:lstStyle/>
          <a:p>
            <a:pPr indent="457200" lvl="0" marL="1371600" rtl="0" algn="l">
              <a:spcBef>
                <a:spcPts val="0"/>
              </a:spcBef>
              <a:spcAft>
                <a:spcPts val="0"/>
              </a:spcAft>
              <a:buNone/>
            </a:pPr>
            <a:r>
              <a:rPr lang="fr">
                <a:latin typeface="Figtree"/>
                <a:ea typeface="Figtree"/>
                <a:cs typeface="Figtree"/>
                <a:sym typeface="Figtree"/>
              </a:rPr>
              <a:t>Why </a:t>
            </a:r>
            <a:r>
              <a:rPr b="1" lang="fr"/>
              <a:t>cryogenic</a:t>
            </a:r>
            <a:r>
              <a:rPr lang="fr">
                <a:latin typeface="Figtree"/>
                <a:ea typeface="Figtree"/>
                <a:cs typeface="Figtree"/>
                <a:sym typeface="Figtree"/>
              </a:rPr>
              <a:t> </a:t>
            </a:r>
            <a:r>
              <a:rPr lang="fr"/>
              <a:t>(near absolute zero) </a:t>
            </a:r>
            <a:r>
              <a:rPr lang="fr">
                <a:latin typeface="Figtree"/>
                <a:ea typeface="Figtree"/>
                <a:cs typeface="Figtree"/>
                <a:sym typeface="Figtree"/>
              </a:rPr>
              <a:t>?</a:t>
            </a:r>
            <a:endParaRPr>
              <a:latin typeface="Figtree"/>
              <a:ea typeface="Figtree"/>
              <a:cs typeface="Figtree"/>
              <a:sym typeface="Figtree"/>
            </a:endParaRPr>
          </a:p>
          <a:p>
            <a:pPr indent="0" lvl="0" marL="0" rtl="0" algn="l">
              <a:spcBef>
                <a:spcPts val="1200"/>
              </a:spcBef>
              <a:spcAft>
                <a:spcPts val="0"/>
              </a:spcAft>
              <a:buNone/>
            </a:pPr>
            <a:r>
              <a:t/>
            </a:r>
            <a:endParaRPr>
              <a:latin typeface="Figtree"/>
              <a:ea typeface="Figtree"/>
              <a:cs typeface="Figtree"/>
              <a:sym typeface="Figtree"/>
            </a:endParaRPr>
          </a:p>
          <a:p>
            <a:pPr indent="-334328" lvl="0" marL="457200" rtl="0" algn="l">
              <a:spcBef>
                <a:spcPts val="1200"/>
              </a:spcBef>
              <a:spcAft>
                <a:spcPts val="0"/>
              </a:spcAft>
              <a:buClr>
                <a:schemeClr val="accent1"/>
              </a:buClr>
              <a:buSzPct val="100000"/>
              <a:buFont typeface="Figtree"/>
              <a:buChar char="●"/>
            </a:pPr>
            <a:r>
              <a:rPr lang="fr">
                <a:latin typeface="Figtree"/>
                <a:ea typeface="Figtree"/>
                <a:cs typeface="Figtree"/>
                <a:sym typeface="Figtree"/>
              </a:rPr>
              <a:t>Less thermal noise !   </a:t>
            </a:r>
            <a:endParaRPr>
              <a:latin typeface="Figtree"/>
              <a:ea typeface="Figtree"/>
              <a:cs typeface="Figtree"/>
              <a:sym typeface="Figtree"/>
            </a:endParaRPr>
          </a:p>
          <a:p>
            <a:pPr indent="0" lvl="0" marL="0" rtl="0" algn="l">
              <a:spcBef>
                <a:spcPts val="1200"/>
              </a:spcBef>
              <a:spcAft>
                <a:spcPts val="0"/>
              </a:spcAft>
              <a:buNone/>
            </a:pPr>
            <a:r>
              <a:rPr i="1" lang="fr" sz="1200"/>
              <a:t>The temperature of the instrument is directly proportional its noise  </a:t>
            </a:r>
            <a:endParaRPr i="1" sz="1200"/>
          </a:p>
          <a:p>
            <a:pPr indent="0" lvl="0" marL="0" rtl="0" algn="l">
              <a:spcBef>
                <a:spcPts val="1200"/>
              </a:spcBef>
              <a:spcAft>
                <a:spcPts val="0"/>
              </a:spcAft>
              <a:buNone/>
            </a:pPr>
            <a:r>
              <a:t/>
            </a:r>
            <a:endParaRPr i="1" sz="1200"/>
          </a:p>
          <a:p>
            <a:pPr indent="0" lvl="0" marL="0" rtl="0" algn="l">
              <a:spcBef>
                <a:spcPts val="1200"/>
              </a:spcBef>
              <a:spcAft>
                <a:spcPts val="0"/>
              </a:spcAft>
              <a:buNone/>
            </a:pPr>
            <a:r>
              <a:t/>
            </a:r>
            <a:endParaRPr i="1" sz="1200"/>
          </a:p>
          <a:p>
            <a:pPr indent="-334328" lvl="0" marL="457200" rtl="0" algn="l">
              <a:spcBef>
                <a:spcPts val="1200"/>
              </a:spcBef>
              <a:spcAft>
                <a:spcPts val="0"/>
              </a:spcAft>
              <a:buClr>
                <a:schemeClr val="accent1"/>
              </a:buClr>
              <a:buSzPct val="100000"/>
              <a:buChar char="●"/>
            </a:pPr>
            <a:r>
              <a:rPr b="1" lang="fr"/>
              <a:t>Quantum</a:t>
            </a:r>
            <a:r>
              <a:rPr lang="fr"/>
              <a:t> properties of superconducting detectors  !</a:t>
            </a:r>
            <a:endParaRPr/>
          </a:p>
          <a:p>
            <a:pPr indent="0" lvl="0" marL="0" rtl="0" algn="l">
              <a:spcBef>
                <a:spcPts val="1200"/>
              </a:spcBef>
              <a:spcAft>
                <a:spcPts val="1200"/>
              </a:spcAft>
              <a:buNone/>
            </a:pPr>
            <a:r>
              <a:rPr i="1" lang="fr" sz="1200"/>
              <a:t>Below its critical temperature Tc, superconductors can form Copper pairs (bound state made of two electrons) where there is no resistivity</a:t>
            </a:r>
            <a:endParaRPr/>
          </a:p>
        </p:txBody>
      </p:sp>
      <p:cxnSp>
        <p:nvCxnSpPr>
          <p:cNvPr id="281" name="Google Shape;281;p26"/>
          <p:cNvCxnSpPr/>
          <p:nvPr/>
        </p:nvCxnSpPr>
        <p:spPr>
          <a:xfrm flipH="1" rot="10800000">
            <a:off x="-1050" y="1017725"/>
            <a:ext cx="9146100" cy="4800"/>
          </a:xfrm>
          <a:prstGeom prst="straightConnector1">
            <a:avLst/>
          </a:prstGeom>
          <a:noFill/>
          <a:ln cap="flat" cmpd="sng" w="28575">
            <a:solidFill>
              <a:srgbClr val="4A86E8"/>
            </a:solidFill>
            <a:prstDash val="solid"/>
            <a:round/>
            <a:headEnd len="med" w="med" type="none"/>
            <a:tailEnd len="med" w="med" type="none"/>
          </a:ln>
        </p:spPr>
      </p:cxnSp>
      <p:grpSp>
        <p:nvGrpSpPr>
          <p:cNvPr id="282" name="Google Shape;282;p26"/>
          <p:cNvGrpSpPr/>
          <p:nvPr/>
        </p:nvGrpSpPr>
        <p:grpSpPr>
          <a:xfrm>
            <a:off x="5372575" y="2006950"/>
            <a:ext cx="1937850" cy="741900"/>
            <a:chOff x="5714075" y="2106775"/>
            <a:chExt cx="1937850" cy="741900"/>
          </a:xfrm>
        </p:grpSpPr>
        <p:pic>
          <p:nvPicPr>
            <p:cNvPr id="283" name="Google Shape;283;p26"/>
            <p:cNvPicPr preferRelativeResize="0"/>
            <p:nvPr/>
          </p:nvPicPr>
          <p:blipFill>
            <a:blip r:embed="rId3">
              <a:alphaModFix/>
            </a:blip>
            <a:stretch>
              <a:fillRect/>
            </a:stretch>
          </p:blipFill>
          <p:spPr>
            <a:xfrm>
              <a:off x="5714075" y="2184586"/>
              <a:ext cx="1937850" cy="664077"/>
            </a:xfrm>
            <a:prstGeom prst="rect">
              <a:avLst/>
            </a:prstGeom>
            <a:noFill/>
            <a:ln>
              <a:noFill/>
            </a:ln>
          </p:spPr>
        </p:pic>
        <p:sp>
          <p:nvSpPr>
            <p:cNvPr id="284" name="Google Shape;284;p26"/>
            <p:cNvSpPr/>
            <p:nvPr/>
          </p:nvSpPr>
          <p:spPr>
            <a:xfrm>
              <a:off x="5728250" y="2106775"/>
              <a:ext cx="1909500" cy="741900"/>
            </a:xfrm>
            <a:prstGeom prst="roundRect">
              <a:avLst>
                <a:gd fmla="val 16667" name="adj"/>
              </a:avLst>
            </a:prstGeom>
            <a:noFill/>
            <a:ln cap="flat" cmpd="sng" w="30075">
              <a:solidFill>
                <a:srgbClr val="4A86E8"/>
              </a:solidFill>
              <a:prstDash val="solid"/>
              <a:round/>
              <a:headEnd len="sm" w="sm" type="none"/>
              <a:tailEnd len="sm" w="sm" type="none"/>
            </a:ln>
          </p:spPr>
          <p:txBody>
            <a:bodyPr anchorCtr="0" anchor="ctr" bIns="96250" lIns="96250" spcFirstLastPara="1" rIns="96250" wrap="square" tIns="96250">
              <a:noAutofit/>
            </a:bodyPr>
            <a:lstStyle/>
            <a:p>
              <a:pPr indent="0" lvl="0" marL="0" rtl="0" algn="ctr">
                <a:spcBef>
                  <a:spcPts val="0"/>
                </a:spcBef>
                <a:spcAft>
                  <a:spcPts val="0"/>
                </a:spcAft>
                <a:buNone/>
              </a:pPr>
              <a:r>
                <a:t/>
              </a:r>
              <a:endParaRPr sz="1474"/>
            </a:p>
          </p:txBody>
        </p:sp>
      </p:grpSp>
      <p:pic>
        <p:nvPicPr>
          <p:cNvPr id="285" name="Google Shape;285;p26"/>
          <p:cNvPicPr preferRelativeResize="0"/>
          <p:nvPr/>
        </p:nvPicPr>
        <p:blipFill>
          <a:blip r:embed="rId4">
            <a:alphaModFix/>
          </a:blip>
          <a:stretch>
            <a:fillRect/>
          </a:stretch>
        </p:blipFill>
        <p:spPr>
          <a:xfrm>
            <a:off x="6512824" y="3356700"/>
            <a:ext cx="1479100" cy="1374800"/>
          </a:xfrm>
          <a:prstGeom prst="rect">
            <a:avLst/>
          </a:prstGeom>
          <a:noFill/>
          <a:ln>
            <a:noFill/>
          </a:ln>
        </p:spPr>
      </p:pic>
      <p:sp>
        <p:nvSpPr>
          <p:cNvPr id="286" name="Google Shape;286;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27"/>
          <p:cNvSpPr txBox="1"/>
          <p:nvPr>
            <p:ph type="title"/>
          </p:nvPr>
        </p:nvSpPr>
        <p:spPr>
          <a:xfrm>
            <a:off x="311700" y="2813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latin typeface="Figtree"/>
                <a:ea typeface="Figtree"/>
                <a:cs typeface="Figtree"/>
                <a:sym typeface="Figtree"/>
              </a:rPr>
              <a:t>backup slide</a:t>
            </a:r>
            <a:endParaRPr>
              <a:latin typeface="Figtree"/>
              <a:ea typeface="Figtree"/>
              <a:cs typeface="Figtree"/>
              <a:sym typeface="Figtree"/>
            </a:endParaRPr>
          </a:p>
          <a:p>
            <a:pPr indent="0" lvl="0" marL="0" rtl="0" algn="l">
              <a:spcBef>
                <a:spcPts val="0"/>
              </a:spcBef>
              <a:spcAft>
                <a:spcPts val="0"/>
              </a:spcAft>
              <a:buNone/>
            </a:pPr>
            <a:r>
              <a:t/>
            </a:r>
            <a:endParaRPr>
              <a:latin typeface="Figtree"/>
              <a:ea typeface="Figtree"/>
              <a:cs typeface="Figtree"/>
              <a:sym typeface="Figtree"/>
            </a:endParaRPr>
          </a:p>
        </p:txBody>
      </p:sp>
      <p:sp>
        <p:nvSpPr>
          <p:cNvPr id="292" name="Google Shape;292;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cxnSp>
        <p:nvCxnSpPr>
          <p:cNvPr id="293" name="Google Shape;293;p27"/>
          <p:cNvCxnSpPr/>
          <p:nvPr/>
        </p:nvCxnSpPr>
        <p:spPr>
          <a:xfrm flipH="1" rot="10800000">
            <a:off x="-1050" y="1017725"/>
            <a:ext cx="9146100" cy="4800"/>
          </a:xfrm>
          <a:prstGeom prst="straightConnector1">
            <a:avLst/>
          </a:prstGeom>
          <a:noFill/>
          <a:ln cap="flat" cmpd="sng" w="28575">
            <a:solidFill>
              <a:srgbClr val="4A86E8"/>
            </a:solidFill>
            <a:prstDash val="solid"/>
            <a:round/>
            <a:headEnd len="med" w="med" type="none"/>
            <a:tailEnd len="med" w="med" type="none"/>
          </a:ln>
        </p:spPr>
      </p:cxnSp>
      <p:pic>
        <p:nvPicPr>
          <p:cNvPr id="294" name="Google Shape;294;p27"/>
          <p:cNvPicPr preferRelativeResize="0"/>
          <p:nvPr/>
        </p:nvPicPr>
        <p:blipFill rotWithShape="1">
          <a:blip r:embed="rId3">
            <a:alphaModFix/>
          </a:blip>
          <a:srcRect b="5874" l="3687" r="2733" t="6330"/>
          <a:stretch/>
        </p:blipFill>
        <p:spPr>
          <a:xfrm>
            <a:off x="150905" y="1186200"/>
            <a:ext cx="8842184" cy="3661799"/>
          </a:xfrm>
          <a:prstGeom prst="rect">
            <a:avLst/>
          </a:prstGeom>
          <a:noFill/>
          <a:ln>
            <a:noFill/>
          </a:ln>
        </p:spPr>
      </p:pic>
      <p:sp>
        <p:nvSpPr>
          <p:cNvPr id="295" name="Google Shape;295;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28"/>
          <p:cNvSpPr txBox="1"/>
          <p:nvPr>
            <p:ph type="title"/>
          </p:nvPr>
        </p:nvSpPr>
        <p:spPr>
          <a:xfrm>
            <a:off x="311700" y="2112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latin typeface="Figtree"/>
                <a:ea typeface="Figtree"/>
                <a:cs typeface="Figtree"/>
                <a:sym typeface="Figtree"/>
              </a:rPr>
              <a:t>Backup slide</a:t>
            </a:r>
            <a:endParaRPr>
              <a:latin typeface="Figtree"/>
              <a:ea typeface="Figtree"/>
              <a:cs typeface="Figtree"/>
              <a:sym typeface="Figtree"/>
            </a:endParaRPr>
          </a:p>
        </p:txBody>
      </p:sp>
      <p:sp>
        <p:nvSpPr>
          <p:cNvPr id="301" name="Google Shape;301;p28"/>
          <p:cNvSpPr txBox="1"/>
          <p:nvPr>
            <p:ph idx="1" type="body"/>
          </p:nvPr>
        </p:nvSpPr>
        <p:spPr>
          <a:xfrm>
            <a:off x="311700" y="1152475"/>
            <a:ext cx="7995300" cy="3708900"/>
          </a:xfrm>
          <a:prstGeom prst="rect">
            <a:avLst/>
          </a:prstGeom>
        </p:spPr>
        <p:txBody>
          <a:bodyPr anchorCtr="0" anchor="t" bIns="91425" lIns="91425" spcFirstLastPara="1" rIns="91425" wrap="square" tIns="91425">
            <a:normAutofit fontScale="92500" lnSpcReduction="10000"/>
          </a:bodyPr>
          <a:lstStyle/>
          <a:p>
            <a:pPr indent="0" lvl="0" marL="0" rtl="0" algn="l">
              <a:spcBef>
                <a:spcPts val="0"/>
              </a:spcBef>
              <a:spcAft>
                <a:spcPts val="0"/>
              </a:spcAft>
              <a:buNone/>
            </a:pPr>
            <a:r>
              <a:rPr lang="fr"/>
              <a:t>Big Bang model </a:t>
            </a:r>
            <a:r>
              <a:rPr lang="fr"/>
              <a:t>: </a:t>
            </a:r>
            <a:endParaRPr/>
          </a:p>
          <a:p>
            <a:pPr indent="0" lvl="0" marL="0" rtl="0" algn="l">
              <a:lnSpc>
                <a:spcPct val="115000"/>
              </a:lnSpc>
              <a:spcBef>
                <a:spcPts val="1200"/>
              </a:spcBef>
              <a:spcAft>
                <a:spcPts val="0"/>
              </a:spcAft>
              <a:buNone/>
            </a:pPr>
            <a:r>
              <a:t/>
            </a:r>
            <a:endParaRPr/>
          </a:p>
          <a:p>
            <a:pPr indent="-328454" lvl="0" marL="457200" rtl="0" algn="l">
              <a:lnSpc>
                <a:spcPct val="115000"/>
              </a:lnSpc>
              <a:spcBef>
                <a:spcPts val="0"/>
              </a:spcBef>
              <a:spcAft>
                <a:spcPts val="0"/>
              </a:spcAft>
              <a:buClr>
                <a:schemeClr val="accent1"/>
              </a:buClr>
              <a:buSzPct val="100000"/>
              <a:buFont typeface="Figtree"/>
              <a:buChar char="●"/>
            </a:pPr>
            <a:r>
              <a:rPr lang="fr" sz="1700"/>
              <a:t>Big Bang started with </a:t>
            </a:r>
            <a:r>
              <a:rPr b="1" lang="fr" sz="1700"/>
              <a:t>inflation</a:t>
            </a:r>
            <a:r>
              <a:rPr lang="fr" sz="1700"/>
              <a:t> : expansion that started 13.7 billion years ago</a:t>
            </a:r>
            <a:endParaRPr sz="1700"/>
          </a:p>
          <a:p>
            <a:pPr indent="0" lvl="0" marL="457200" rtl="0" algn="l">
              <a:lnSpc>
                <a:spcPct val="115000"/>
              </a:lnSpc>
              <a:spcBef>
                <a:spcPts val="0"/>
              </a:spcBef>
              <a:spcAft>
                <a:spcPts val="0"/>
              </a:spcAft>
              <a:buNone/>
            </a:pPr>
            <a:r>
              <a:t/>
            </a:r>
            <a:endParaRPr sz="1700"/>
          </a:p>
          <a:p>
            <a:pPr indent="0" lvl="0" marL="457200" rtl="0" algn="l">
              <a:lnSpc>
                <a:spcPct val="115000"/>
              </a:lnSpc>
              <a:spcBef>
                <a:spcPts val="0"/>
              </a:spcBef>
              <a:spcAft>
                <a:spcPts val="0"/>
              </a:spcAft>
              <a:buNone/>
            </a:pPr>
            <a:r>
              <a:t/>
            </a:r>
            <a:endParaRPr sz="1700"/>
          </a:p>
          <a:p>
            <a:pPr indent="-328454" lvl="0" marL="457200" rtl="0" algn="l">
              <a:lnSpc>
                <a:spcPct val="115000"/>
              </a:lnSpc>
              <a:spcBef>
                <a:spcPts val="0"/>
              </a:spcBef>
              <a:spcAft>
                <a:spcPts val="0"/>
              </a:spcAft>
              <a:buClr>
                <a:schemeClr val="accent1"/>
              </a:buClr>
              <a:buSzPct val="100000"/>
              <a:buFont typeface="Figtree"/>
              <a:buChar char="●"/>
            </a:pPr>
            <a:r>
              <a:rPr lang="fr" sz="1700"/>
              <a:t>C</a:t>
            </a:r>
            <a:r>
              <a:rPr lang="fr" sz="1700"/>
              <a:t>ooled relic of the </a:t>
            </a:r>
            <a:r>
              <a:rPr b="1" lang="fr" sz="1700"/>
              <a:t>first light</a:t>
            </a:r>
            <a:r>
              <a:rPr lang="fr" sz="1700"/>
              <a:t> that could ever travel freely throughout the Universe</a:t>
            </a:r>
            <a:endParaRPr sz="1700"/>
          </a:p>
          <a:p>
            <a:pPr indent="0" lvl="0" marL="0" rtl="0" algn="l">
              <a:lnSpc>
                <a:spcPct val="115000"/>
              </a:lnSpc>
              <a:spcBef>
                <a:spcPts val="0"/>
              </a:spcBef>
              <a:spcAft>
                <a:spcPts val="0"/>
              </a:spcAft>
              <a:buNone/>
            </a:pPr>
            <a:r>
              <a:rPr lang="fr" sz="1700"/>
              <a:t> </a:t>
            </a:r>
            <a:endParaRPr sz="1700"/>
          </a:p>
          <a:p>
            <a:pPr indent="0" lvl="0" marL="0" rtl="0" algn="l">
              <a:lnSpc>
                <a:spcPct val="115000"/>
              </a:lnSpc>
              <a:spcBef>
                <a:spcPts val="0"/>
              </a:spcBef>
              <a:spcAft>
                <a:spcPts val="0"/>
              </a:spcAft>
              <a:buNone/>
            </a:pPr>
            <a:r>
              <a:t/>
            </a:r>
            <a:endParaRPr sz="1700"/>
          </a:p>
          <a:p>
            <a:pPr indent="-328454" lvl="0" marL="457200" rtl="0" algn="l">
              <a:lnSpc>
                <a:spcPct val="115000"/>
              </a:lnSpc>
              <a:spcBef>
                <a:spcPts val="0"/>
              </a:spcBef>
              <a:spcAft>
                <a:spcPts val="0"/>
              </a:spcAft>
              <a:buClr>
                <a:schemeClr val="accent1"/>
              </a:buClr>
              <a:buSzPct val="100000"/>
              <a:buFont typeface="Figtree"/>
              <a:buChar char="●"/>
            </a:pPr>
            <a:r>
              <a:rPr lang="fr" sz="1700"/>
              <a:t>A radiation made of photons (light particles) that have a wavelength in the electromagnetic spectrum of </a:t>
            </a:r>
            <a:r>
              <a:rPr b="1" lang="fr" sz="1700"/>
              <a:t>microwave</a:t>
            </a:r>
            <a:r>
              <a:rPr lang="fr" sz="1700"/>
              <a:t> today (a few mm)</a:t>
            </a:r>
            <a:endParaRPr sz="1700"/>
          </a:p>
          <a:p>
            <a:pPr indent="0" lvl="0" marL="457200" rtl="0" algn="l">
              <a:lnSpc>
                <a:spcPct val="115000"/>
              </a:lnSpc>
              <a:spcBef>
                <a:spcPts val="1200"/>
              </a:spcBef>
              <a:spcAft>
                <a:spcPts val="0"/>
              </a:spcAft>
              <a:buNone/>
            </a:pPr>
            <a:r>
              <a:t/>
            </a:r>
            <a:endParaRPr sz="1700"/>
          </a:p>
          <a:p>
            <a:pPr indent="-328454" lvl="0" marL="457200" rtl="0" algn="l">
              <a:lnSpc>
                <a:spcPct val="115000"/>
              </a:lnSpc>
              <a:spcBef>
                <a:spcPts val="1200"/>
              </a:spcBef>
              <a:spcAft>
                <a:spcPts val="0"/>
              </a:spcAft>
              <a:buClr>
                <a:schemeClr val="accent1"/>
              </a:buClr>
              <a:buSzPct val="100000"/>
              <a:buFont typeface="Figtree"/>
              <a:buChar char="●"/>
            </a:pPr>
            <a:r>
              <a:rPr lang="fr" sz="1700"/>
              <a:t>It fills all space in the observable universe</a:t>
            </a:r>
            <a:endParaRPr sz="1700"/>
          </a:p>
        </p:txBody>
      </p:sp>
      <p:cxnSp>
        <p:nvCxnSpPr>
          <p:cNvPr id="302" name="Google Shape;302;p28"/>
          <p:cNvCxnSpPr/>
          <p:nvPr/>
        </p:nvCxnSpPr>
        <p:spPr>
          <a:xfrm flipH="1" rot="10800000">
            <a:off x="-1050" y="1017725"/>
            <a:ext cx="9146100" cy="4800"/>
          </a:xfrm>
          <a:prstGeom prst="straightConnector1">
            <a:avLst/>
          </a:prstGeom>
          <a:noFill/>
          <a:ln cap="flat" cmpd="sng" w="28575">
            <a:solidFill>
              <a:srgbClr val="4A86E8"/>
            </a:solidFill>
            <a:prstDash val="solid"/>
            <a:round/>
            <a:headEnd len="med" w="med" type="none"/>
            <a:tailEnd len="med" w="med" type="none"/>
          </a:ln>
        </p:spPr>
      </p:cxnSp>
      <p:sp>
        <p:nvSpPr>
          <p:cNvPr id="303" name="Google Shape;303;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pic>
        <p:nvPicPr>
          <p:cNvPr id="72" name="Google Shape;72;p15"/>
          <p:cNvPicPr preferRelativeResize="0"/>
          <p:nvPr/>
        </p:nvPicPr>
        <p:blipFill>
          <a:blip r:embed="rId3">
            <a:alphaModFix/>
          </a:blip>
          <a:stretch>
            <a:fillRect/>
          </a:stretch>
        </p:blipFill>
        <p:spPr>
          <a:xfrm>
            <a:off x="4064275" y="2131350"/>
            <a:ext cx="3867176" cy="2107375"/>
          </a:xfrm>
          <a:prstGeom prst="rect">
            <a:avLst/>
          </a:prstGeom>
          <a:noFill/>
          <a:ln>
            <a:noFill/>
          </a:ln>
        </p:spPr>
      </p:pic>
      <p:sp>
        <p:nvSpPr>
          <p:cNvPr id="73" name="Google Shape;73;p15"/>
          <p:cNvSpPr txBox="1"/>
          <p:nvPr>
            <p:ph type="title"/>
          </p:nvPr>
        </p:nvSpPr>
        <p:spPr>
          <a:xfrm>
            <a:off x="311700" y="2112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latin typeface="Figtree"/>
                <a:ea typeface="Figtree"/>
                <a:cs typeface="Figtree"/>
                <a:sym typeface="Figtree"/>
              </a:rPr>
              <a:t>From the Big Bang to today : timeline  </a:t>
            </a:r>
            <a:endParaRPr>
              <a:latin typeface="Figtree"/>
              <a:ea typeface="Figtree"/>
              <a:cs typeface="Figtree"/>
              <a:sym typeface="Figtree"/>
            </a:endParaRPr>
          </a:p>
        </p:txBody>
      </p:sp>
      <p:cxnSp>
        <p:nvCxnSpPr>
          <p:cNvPr id="74" name="Google Shape;74;p15"/>
          <p:cNvCxnSpPr/>
          <p:nvPr/>
        </p:nvCxnSpPr>
        <p:spPr>
          <a:xfrm flipH="1" rot="10800000">
            <a:off x="-1050" y="1017725"/>
            <a:ext cx="9146100" cy="4800"/>
          </a:xfrm>
          <a:prstGeom prst="straightConnector1">
            <a:avLst/>
          </a:prstGeom>
          <a:noFill/>
          <a:ln cap="flat" cmpd="sng" w="28575">
            <a:solidFill>
              <a:srgbClr val="4A86E8"/>
            </a:solidFill>
            <a:prstDash val="solid"/>
            <a:round/>
            <a:headEnd len="med" w="med" type="none"/>
            <a:tailEnd len="med" w="med" type="none"/>
          </a:ln>
        </p:spPr>
      </p:cxnSp>
      <p:sp>
        <p:nvSpPr>
          <p:cNvPr id="75" name="Google Shape;75;p15"/>
          <p:cNvSpPr/>
          <p:nvPr/>
        </p:nvSpPr>
        <p:spPr>
          <a:xfrm>
            <a:off x="4315575" y="4444300"/>
            <a:ext cx="961800" cy="2742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fr" sz="900">
                <a:solidFill>
                  <a:schemeClr val="dk2"/>
                </a:solidFill>
                <a:latin typeface="Figtree"/>
                <a:ea typeface="Figtree"/>
                <a:cs typeface="Figtree"/>
                <a:sym typeface="Figtree"/>
              </a:rPr>
              <a:t>380 000 y</a:t>
            </a:r>
            <a:endParaRPr i="1" sz="900">
              <a:solidFill>
                <a:schemeClr val="dk2"/>
              </a:solidFill>
              <a:latin typeface="Figtree"/>
              <a:ea typeface="Figtree"/>
              <a:cs typeface="Figtree"/>
              <a:sym typeface="Figtree"/>
            </a:endParaRPr>
          </a:p>
        </p:txBody>
      </p:sp>
      <p:cxnSp>
        <p:nvCxnSpPr>
          <p:cNvPr id="76" name="Google Shape;76;p15"/>
          <p:cNvCxnSpPr/>
          <p:nvPr/>
        </p:nvCxnSpPr>
        <p:spPr>
          <a:xfrm>
            <a:off x="4032550" y="4385050"/>
            <a:ext cx="4336800" cy="14400"/>
          </a:xfrm>
          <a:prstGeom prst="straightConnector1">
            <a:avLst/>
          </a:prstGeom>
          <a:noFill/>
          <a:ln cap="flat" cmpd="sng" w="28575">
            <a:solidFill>
              <a:schemeClr val="accent1"/>
            </a:solidFill>
            <a:prstDash val="solid"/>
            <a:round/>
            <a:headEnd len="med" w="med" type="none"/>
            <a:tailEnd len="med" w="med" type="triangle"/>
          </a:ln>
        </p:spPr>
      </p:cxnSp>
      <p:sp>
        <p:nvSpPr>
          <p:cNvPr id="77" name="Google Shape;77;p15"/>
          <p:cNvSpPr txBox="1"/>
          <p:nvPr/>
        </p:nvSpPr>
        <p:spPr>
          <a:xfrm>
            <a:off x="8073900" y="4043050"/>
            <a:ext cx="624000" cy="22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fr" sz="1000">
                <a:solidFill>
                  <a:schemeClr val="accent1"/>
                </a:solidFill>
                <a:latin typeface="Figtree"/>
                <a:ea typeface="Figtree"/>
                <a:cs typeface="Figtree"/>
                <a:sym typeface="Figtree"/>
              </a:rPr>
              <a:t>time</a:t>
            </a:r>
            <a:endParaRPr i="1" sz="1000">
              <a:solidFill>
                <a:schemeClr val="accent1"/>
              </a:solidFill>
              <a:latin typeface="Figtree"/>
              <a:ea typeface="Figtree"/>
              <a:cs typeface="Figtree"/>
              <a:sym typeface="Figtree"/>
            </a:endParaRPr>
          </a:p>
        </p:txBody>
      </p:sp>
      <p:cxnSp>
        <p:nvCxnSpPr>
          <p:cNvPr id="78" name="Google Shape;78;p15"/>
          <p:cNvCxnSpPr/>
          <p:nvPr/>
        </p:nvCxnSpPr>
        <p:spPr>
          <a:xfrm>
            <a:off x="4787475" y="3946000"/>
            <a:ext cx="14100" cy="423000"/>
          </a:xfrm>
          <a:prstGeom prst="straightConnector1">
            <a:avLst/>
          </a:prstGeom>
          <a:noFill/>
          <a:ln cap="flat" cmpd="sng" w="19050">
            <a:solidFill>
              <a:srgbClr val="A4C2F4"/>
            </a:solidFill>
            <a:prstDash val="dash"/>
            <a:round/>
            <a:headEnd len="med" w="med" type="none"/>
            <a:tailEnd len="med" w="med" type="none"/>
          </a:ln>
        </p:spPr>
      </p:cxnSp>
      <p:cxnSp>
        <p:nvCxnSpPr>
          <p:cNvPr id="79" name="Google Shape;79;p15"/>
          <p:cNvCxnSpPr/>
          <p:nvPr/>
        </p:nvCxnSpPr>
        <p:spPr>
          <a:xfrm>
            <a:off x="6032650" y="3999200"/>
            <a:ext cx="16200" cy="404700"/>
          </a:xfrm>
          <a:prstGeom prst="straightConnector1">
            <a:avLst/>
          </a:prstGeom>
          <a:noFill/>
          <a:ln cap="flat" cmpd="sng" w="19050">
            <a:solidFill>
              <a:srgbClr val="A4C2F4"/>
            </a:solidFill>
            <a:prstDash val="dash"/>
            <a:round/>
            <a:headEnd len="med" w="med" type="none"/>
            <a:tailEnd len="med" w="med" type="none"/>
          </a:ln>
        </p:spPr>
      </p:cxnSp>
      <p:sp>
        <p:nvSpPr>
          <p:cNvPr id="80" name="Google Shape;80;p15"/>
          <p:cNvSpPr/>
          <p:nvPr/>
        </p:nvSpPr>
        <p:spPr>
          <a:xfrm>
            <a:off x="5490775" y="4444300"/>
            <a:ext cx="1276200" cy="2742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fr" sz="900">
                <a:solidFill>
                  <a:schemeClr val="dk2"/>
                </a:solidFill>
                <a:latin typeface="Figtree"/>
                <a:ea typeface="Figtree"/>
                <a:cs typeface="Figtree"/>
                <a:sym typeface="Figtree"/>
              </a:rPr>
              <a:t>few 100 </a:t>
            </a:r>
            <a:r>
              <a:rPr i="1" lang="fr" sz="900">
                <a:solidFill>
                  <a:schemeClr val="dk2"/>
                </a:solidFill>
                <a:latin typeface="Figtree"/>
                <a:ea typeface="Figtree"/>
                <a:cs typeface="Figtree"/>
                <a:sym typeface="Figtree"/>
              </a:rPr>
              <a:t>million</a:t>
            </a:r>
            <a:r>
              <a:rPr i="1" lang="fr" sz="900">
                <a:solidFill>
                  <a:schemeClr val="dk2"/>
                </a:solidFill>
                <a:latin typeface="Figtree"/>
                <a:ea typeface="Figtree"/>
                <a:cs typeface="Figtree"/>
                <a:sym typeface="Figtree"/>
              </a:rPr>
              <a:t> y</a:t>
            </a:r>
            <a:endParaRPr i="1" sz="900">
              <a:solidFill>
                <a:schemeClr val="dk2"/>
              </a:solidFill>
              <a:latin typeface="Figtree"/>
              <a:ea typeface="Figtree"/>
              <a:cs typeface="Figtree"/>
              <a:sym typeface="Figtree"/>
            </a:endParaRPr>
          </a:p>
        </p:txBody>
      </p:sp>
      <p:cxnSp>
        <p:nvCxnSpPr>
          <p:cNvPr id="81" name="Google Shape;81;p15"/>
          <p:cNvCxnSpPr>
            <a:endCxn id="82" idx="0"/>
          </p:cNvCxnSpPr>
          <p:nvPr/>
        </p:nvCxnSpPr>
        <p:spPr>
          <a:xfrm>
            <a:off x="7412075" y="4134100"/>
            <a:ext cx="300" cy="310200"/>
          </a:xfrm>
          <a:prstGeom prst="straightConnector1">
            <a:avLst/>
          </a:prstGeom>
          <a:noFill/>
          <a:ln cap="flat" cmpd="sng" w="19050">
            <a:solidFill>
              <a:srgbClr val="A4C2F4"/>
            </a:solidFill>
            <a:prstDash val="dash"/>
            <a:round/>
            <a:headEnd len="med" w="med" type="none"/>
            <a:tailEnd len="med" w="med" type="none"/>
          </a:ln>
        </p:spPr>
      </p:cxnSp>
      <p:sp>
        <p:nvSpPr>
          <p:cNvPr id="82" name="Google Shape;82;p15"/>
          <p:cNvSpPr/>
          <p:nvPr/>
        </p:nvSpPr>
        <p:spPr>
          <a:xfrm>
            <a:off x="6774275" y="4444300"/>
            <a:ext cx="1276200" cy="2742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fr" sz="900">
                <a:solidFill>
                  <a:schemeClr val="dk2"/>
                </a:solidFill>
                <a:latin typeface="Figtree"/>
                <a:ea typeface="Figtree"/>
                <a:cs typeface="Figtree"/>
                <a:sym typeface="Figtree"/>
              </a:rPr>
              <a:t>13,8</a:t>
            </a:r>
            <a:r>
              <a:rPr i="1" lang="fr" sz="900">
                <a:solidFill>
                  <a:schemeClr val="dk2"/>
                </a:solidFill>
                <a:latin typeface="Figtree"/>
                <a:ea typeface="Figtree"/>
                <a:cs typeface="Figtree"/>
                <a:sym typeface="Figtree"/>
              </a:rPr>
              <a:t> billion y</a:t>
            </a:r>
            <a:endParaRPr i="1" sz="900">
              <a:solidFill>
                <a:schemeClr val="dk2"/>
              </a:solidFill>
              <a:latin typeface="Figtree"/>
              <a:ea typeface="Figtree"/>
              <a:cs typeface="Figtree"/>
              <a:sym typeface="Figtree"/>
            </a:endParaRPr>
          </a:p>
        </p:txBody>
      </p:sp>
      <p:grpSp>
        <p:nvGrpSpPr>
          <p:cNvPr id="83" name="Google Shape;83;p15"/>
          <p:cNvGrpSpPr/>
          <p:nvPr/>
        </p:nvGrpSpPr>
        <p:grpSpPr>
          <a:xfrm>
            <a:off x="249550" y="1599175"/>
            <a:ext cx="3814725" cy="2829150"/>
            <a:chOff x="249550" y="1599175"/>
            <a:chExt cx="3814725" cy="2829150"/>
          </a:xfrm>
        </p:grpSpPr>
        <p:sp>
          <p:nvSpPr>
            <p:cNvPr id="84" name="Google Shape;84;p15"/>
            <p:cNvSpPr/>
            <p:nvPr/>
          </p:nvSpPr>
          <p:spPr>
            <a:xfrm>
              <a:off x="656275" y="1599175"/>
              <a:ext cx="1252800" cy="393600"/>
            </a:xfrm>
            <a:prstGeom prst="roundRect">
              <a:avLst>
                <a:gd fmla="val 16667" name="adj"/>
              </a:avLst>
            </a:prstGeom>
            <a:noFill/>
            <a:ln cap="flat" cmpd="sng" w="28575">
              <a:solidFill>
                <a:srgbClr val="674EA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chemeClr val="dk2"/>
                  </a:solidFill>
                  <a:latin typeface="Figtree"/>
                  <a:ea typeface="Figtree"/>
                  <a:cs typeface="Figtree"/>
                  <a:sym typeface="Figtree"/>
                </a:rPr>
                <a:t>Big Bang</a:t>
              </a:r>
              <a:endParaRPr>
                <a:solidFill>
                  <a:schemeClr val="dk2"/>
                </a:solidFill>
                <a:latin typeface="Figtree"/>
                <a:ea typeface="Figtree"/>
                <a:cs typeface="Figtree"/>
                <a:sym typeface="Figtree"/>
              </a:endParaRPr>
            </a:p>
          </p:txBody>
        </p:sp>
        <p:cxnSp>
          <p:nvCxnSpPr>
            <p:cNvPr id="85" name="Google Shape;85;p15"/>
            <p:cNvCxnSpPr>
              <a:stCxn id="84" idx="3"/>
              <a:endCxn id="72" idx="1"/>
            </p:cNvCxnSpPr>
            <p:nvPr/>
          </p:nvCxnSpPr>
          <p:spPr>
            <a:xfrm>
              <a:off x="1909075" y="1795975"/>
              <a:ext cx="2155200" cy="1389000"/>
            </a:xfrm>
            <a:prstGeom prst="straightConnector1">
              <a:avLst/>
            </a:prstGeom>
            <a:noFill/>
            <a:ln cap="flat" cmpd="sng" w="28575">
              <a:solidFill>
                <a:srgbClr val="674EA7"/>
              </a:solidFill>
              <a:prstDash val="solid"/>
              <a:round/>
              <a:headEnd len="med" w="med" type="none"/>
              <a:tailEnd len="med" w="med" type="triangle"/>
            </a:ln>
          </p:spPr>
        </p:cxnSp>
        <p:sp>
          <p:nvSpPr>
            <p:cNvPr id="86" name="Google Shape;86;p15"/>
            <p:cNvSpPr/>
            <p:nvPr/>
          </p:nvSpPr>
          <p:spPr>
            <a:xfrm>
              <a:off x="249550" y="3731425"/>
              <a:ext cx="3168900" cy="696900"/>
            </a:xfrm>
            <a:prstGeom prst="roundRect">
              <a:avLst>
                <a:gd fmla="val 16667" name="adj"/>
              </a:avLst>
            </a:prstGeom>
            <a:solidFill>
              <a:srgbClr val="D9D2E9"/>
            </a:solidFill>
            <a:ln cap="flat" cmpd="sng" w="28575">
              <a:solidFill>
                <a:srgbClr val="674EA7"/>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fr" sz="1200">
                  <a:solidFill>
                    <a:schemeClr val="dk2"/>
                  </a:solidFill>
                  <a:latin typeface="Figtree"/>
                  <a:ea typeface="Figtree"/>
                  <a:cs typeface="Figtree"/>
                  <a:sym typeface="Figtree"/>
                </a:rPr>
                <a:t>P</a:t>
              </a:r>
              <a:r>
                <a:rPr lang="fr" sz="1200">
                  <a:solidFill>
                    <a:schemeClr val="dk2"/>
                  </a:solidFill>
                  <a:latin typeface="Figtree"/>
                  <a:ea typeface="Figtree"/>
                  <a:cs typeface="Figtree"/>
                  <a:sym typeface="Figtree"/>
                </a:rPr>
                <a:t>ressure, density and temperature were infinite leading to exponential inflation. </a:t>
              </a:r>
              <a:endParaRPr>
                <a:solidFill>
                  <a:schemeClr val="dk2"/>
                </a:solidFill>
                <a:latin typeface="Figtree"/>
                <a:ea typeface="Figtree"/>
                <a:cs typeface="Figtree"/>
                <a:sym typeface="Figtree"/>
              </a:endParaRPr>
            </a:p>
          </p:txBody>
        </p:sp>
      </p:grpSp>
      <p:sp>
        <p:nvSpPr>
          <p:cNvPr id="87" name="Google Shape;87;p15"/>
          <p:cNvSpPr/>
          <p:nvPr/>
        </p:nvSpPr>
        <p:spPr>
          <a:xfrm>
            <a:off x="3919275" y="4444300"/>
            <a:ext cx="480900" cy="2742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fr" sz="900">
                <a:solidFill>
                  <a:schemeClr val="dk2"/>
                </a:solidFill>
                <a:latin typeface="Figtree"/>
                <a:ea typeface="Figtree"/>
                <a:cs typeface="Figtree"/>
                <a:sym typeface="Figtree"/>
              </a:rPr>
              <a:t>0 y</a:t>
            </a:r>
            <a:endParaRPr i="1" sz="900">
              <a:solidFill>
                <a:schemeClr val="dk2"/>
              </a:solidFill>
              <a:latin typeface="Figtree"/>
              <a:ea typeface="Figtree"/>
              <a:cs typeface="Figtree"/>
              <a:sym typeface="Figtree"/>
            </a:endParaRPr>
          </a:p>
        </p:txBody>
      </p:sp>
      <p:cxnSp>
        <p:nvCxnSpPr>
          <p:cNvPr id="88" name="Google Shape;88;p15"/>
          <p:cNvCxnSpPr/>
          <p:nvPr/>
        </p:nvCxnSpPr>
        <p:spPr>
          <a:xfrm>
            <a:off x="4117350" y="3185150"/>
            <a:ext cx="16800" cy="1215900"/>
          </a:xfrm>
          <a:prstGeom prst="straightConnector1">
            <a:avLst/>
          </a:prstGeom>
          <a:noFill/>
          <a:ln cap="flat" cmpd="sng" w="19050">
            <a:solidFill>
              <a:srgbClr val="A4C2F4"/>
            </a:solidFill>
            <a:prstDash val="dash"/>
            <a:round/>
            <a:headEnd len="med" w="med" type="none"/>
            <a:tailEnd len="med" w="med" type="none"/>
          </a:ln>
        </p:spPr>
      </p:cxnSp>
      <p:grpSp>
        <p:nvGrpSpPr>
          <p:cNvPr id="89" name="Google Shape;89;p15"/>
          <p:cNvGrpSpPr/>
          <p:nvPr/>
        </p:nvGrpSpPr>
        <p:grpSpPr>
          <a:xfrm>
            <a:off x="249550" y="1272250"/>
            <a:ext cx="5744250" cy="3147075"/>
            <a:chOff x="249550" y="1272250"/>
            <a:chExt cx="5744250" cy="3147075"/>
          </a:xfrm>
        </p:grpSpPr>
        <p:sp>
          <p:nvSpPr>
            <p:cNvPr id="90" name="Google Shape;90;p15"/>
            <p:cNvSpPr/>
            <p:nvPr/>
          </p:nvSpPr>
          <p:spPr>
            <a:xfrm>
              <a:off x="5120200" y="1272250"/>
              <a:ext cx="873600" cy="370800"/>
            </a:xfrm>
            <a:prstGeom prst="roundRect">
              <a:avLst>
                <a:gd fmla="val 16667" name="adj"/>
              </a:avLst>
            </a:prstGeom>
            <a:noFill/>
            <a:ln cap="flat" cmpd="sng" w="28575">
              <a:solidFill>
                <a:srgbClr val="674EA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chemeClr val="dk2"/>
                  </a:solidFill>
                  <a:latin typeface="Figtree"/>
                  <a:ea typeface="Figtree"/>
                  <a:cs typeface="Figtree"/>
                  <a:sym typeface="Figtree"/>
                </a:rPr>
                <a:t>CMB</a:t>
              </a:r>
              <a:endParaRPr>
                <a:solidFill>
                  <a:schemeClr val="dk2"/>
                </a:solidFill>
                <a:latin typeface="Figtree"/>
                <a:ea typeface="Figtree"/>
                <a:cs typeface="Figtree"/>
                <a:sym typeface="Figtree"/>
              </a:endParaRPr>
            </a:p>
          </p:txBody>
        </p:sp>
        <p:cxnSp>
          <p:nvCxnSpPr>
            <p:cNvPr id="91" name="Google Shape;91;p15"/>
            <p:cNvCxnSpPr>
              <a:stCxn id="90" idx="2"/>
            </p:cNvCxnSpPr>
            <p:nvPr/>
          </p:nvCxnSpPr>
          <p:spPr>
            <a:xfrm flipH="1">
              <a:off x="4830100" y="1643050"/>
              <a:ext cx="726900" cy="1410300"/>
            </a:xfrm>
            <a:prstGeom prst="straightConnector1">
              <a:avLst/>
            </a:prstGeom>
            <a:noFill/>
            <a:ln cap="flat" cmpd="sng" w="28575">
              <a:solidFill>
                <a:srgbClr val="674EA7"/>
              </a:solidFill>
              <a:prstDash val="solid"/>
              <a:round/>
              <a:headEnd len="med" w="med" type="none"/>
              <a:tailEnd len="med" w="med" type="triangle"/>
            </a:ln>
          </p:spPr>
        </p:cxnSp>
        <p:sp>
          <p:nvSpPr>
            <p:cNvPr id="92" name="Google Shape;92;p15"/>
            <p:cNvSpPr/>
            <p:nvPr/>
          </p:nvSpPr>
          <p:spPr>
            <a:xfrm>
              <a:off x="249550" y="3722425"/>
              <a:ext cx="3168900" cy="696900"/>
            </a:xfrm>
            <a:prstGeom prst="roundRect">
              <a:avLst>
                <a:gd fmla="val 16667" name="adj"/>
              </a:avLst>
            </a:prstGeom>
            <a:solidFill>
              <a:srgbClr val="D9D2E9"/>
            </a:solidFill>
            <a:ln cap="flat" cmpd="sng" w="28575">
              <a:solidFill>
                <a:srgbClr val="674EA7"/>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fr" sz="1200">
                  <a:solidFill>
                    <a:schemeClr val="dk2"/>
                  </a:solidFill>
                  <a:latin typeface="Figtree"/>
                  <a:ea typeface="Figtree"/>
                  <a:cs typeface="Figtree"/>
                  <a:sym typeface="Figtree"/>
                </a:rPr>
                <a:t>Cosmic Microwave Background</a:t>
              </a:r>
              <a:r>
                <a:rPr lang="fr" sz="1200">
                  <a:solidFill>
                    <a:schemeClr val="dk2"/>
                  </a:solidFill>
                  <a:latin typeface="Figtree"/>
                  <a:ea typeface="Figtree"/>
                  <a:cs typeface="Figtree"/>
                  <a:sym typeface="Figtree"/>
                </a:rPr>
                <a:t> : As the universe expanded, it cooled, </a:t>
              </a:r>
              <a:r>
                <a:rPr lang="fr" sz="1200">
                  <a:solidFill>
                    <a:schemeClr val="dk2"/>
                  </a:solidFill>
                  <a:latin typeface="Figtree"/>
                  <a:ea typeface="Figtree"/>
                  <a:cs typeface="Figtree"/>
                  <a:sym typeface="Figtree"/>
                </a:rPr>
                <a:t>allowing</a:t>
              </a:r>
              <a:r>
                <a:rPr lang="fr" sz="1200">
                  <a:solidFill>
                    <a:schemeClr val="dk2"/>
                  </a:solidFill>
                  <a:latin typeface="Figtree"/>
                  <a:ea typeface="Figtree"/>
                  <a:cs typeface="Figtree"/>
                  <a:sym typeface="Figtree"/>
                </a:rPr>
                <a:t> light to travel.</a:t>
              </a:r>
              <a:endParaRPr sz="1200">
                <a:solidFill>
                  <a:schemeClr val="dk2"/>
                </a:solidFill>
                <a:latin typeface="Figtree"/>
                <a:ea typeface="Figtree"/>
                <a:cs typeface="Figtree"/>
                <a:sym typeface="Figtree"/>
              </a:endParaRPr>
            </a:p>
          </p:txBody>
        </p:sp>
      </p:grpSp>
      <p:grpSp>
        <p:nvGrpSpPr>
          <p:cNvPr id="93" name="Google Shape;93;p15"/>
          <p:cNvGrpSpPr/>
          <p:nvPr/>
        </p:nvGrpSpPr>
        <p:grpSpPr>
          <a:xfrm>
            <a:off x="183750" y="1272246"/>
            <a:ext cx="8776650" cy="3240979"/>
            <a:chOff x="183750" y="1272246"/>
            <a:chExt cx="8776650" cy="3240979"/>
          </a:xfrm>
        </p:grpSpPr>
        <p:sp>
          <p:nvSpPr>
            <p:cNvPr id="94" name="Google Shape;94;p15"/>
            <p:cNvSpPr/>
            <p:nvPr/>
          </p:nvSpPr>
          <p:spPr>
            <a:xfrm>
              <a:off x="7811400" y="1272246"/>
              <a:ext cx="1149000" cy="393600"/>
            </a:xfrm>
            <a:prstGeom prst="roundRect">
              <a:avLst>
                <a:gd fmla="val 16667" name="adj"/>
              </a:avLst>
            </a:prstGeom>
            <a:noFill/>
            <a:ln cap="flat" cmpd="sng" w="28575">
              <a:solidFill>
                <a:srgbClr val="674EA7"/>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chemeClr val="dk2"/>
                  </a:solidFill>
                  <a:latin typeface="Figtree"/>
                  <a:ea typeface="Figtree"/>
                  <a:cs typeface="Figtree"/>
                  <a:sym typeface="Figtree"/>
                </a:rPr>
                <a:t>Today </a:t>
              </a:r>
              <a:endParaRPr>
                <a:solidFill>
                  <a:schemeClr val="dk2"/>
                </a:solidFill>
                <a:latin typeface="Figtree"/>
                <a:ea typeface="Figtree"/>
                <a:cs typeface="Figtree"/>
                <a:sym typeface="Figtree"/>
              </a:endParaRPr>
            </a:p>
          </p:txBody>
        </p:sp>
        <p:cxnSp>
          <p:nvCxnSpPr>
            <p:cNvPr id="95" name="Google Shape;95;p15"/>
            <p:cNvCxnSpPr>
              <a:stCxn id="94" idx="2"/>
            </p:cNvCxnSpPr>
            <p:nvPr/>
          </p:nvCxnSpPr>
          <p:spPr>
            <a:xfrm flipH="1">
              <a:off x="7620300" y="1665846"/>
              <a:ext cx="765600" cy="859500"/>
            </a:xfrm>
            <a:prstGeom prst="straightConnector1">
              <a:avLst/>
            </a:prstGeom>
            <a:noFill/>
            <a:ln cap="flat" cmpd="sng" w="28575">
              <a:solidFill>
                <a:srgbClr val="674EA7"/>
              </a:solidFill>
              <a:prstDash val="solid"/>
              <a:round/>
              <a:headEnd len="med" w="med" type="none"/>
              <a:tailEnd len="med" w="med" type="triangle"/>
            </a:ln>
          </p:spPr>
        </p:cxnSp>
        <p:sp>
          <p:nvSpPr>
            <p:cNvPr id="96" name="Google Shape;96;p15"/>
            <p:cNvSpPr/>
            <p:nvPr/>
          </p:nvSpPr>
          <p:spPr>
            <a:xfrm>
              <a:off x="183750" y="3722425"/>
              <a:ext cx="3348600" cy="790800"/>
            </a:xfrm>
            <a:prstGeom prst="roundRect">
              <a:avLst>
                <a:gd fmla="val 16667" name="adj"/>
              </a:avLst>
            </a:prstGeom>
            <a:solidFill>
              <a:srgbClr val="D9D2E9"/>
            </a:solidFill>
            <a:ln cap="flat" cmpd="sng" w="28575">
              <a:solidFill>
                <a:srgbClr val="674EA7"/>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fr" sz="1200">
                  <a:solidFill>
                    <a:schemeClr val="dk2"/>
                  </a:solidFill>
                  <a:latin typeface="Figtree"/>
                  <a:ea typeface="Figtree"/>
                  <a:cs typeface="Figtree"/>
                  <a:sym typeface="Figtree"/>
                </a:rPr>
                <a:t>History of our universe is encoded in CMB. </a:t>
              </a:r>
              <a:r>
                <a:rPr lang="fr" sz="1200">
                  <a:solidFill>
                    <a:schemeClr val="dk2"/>
                  </a:solidFill>
                  <a:latin typeface="Figtree"/>
                  <a:ea typeface="Figtree"/>
                  <a:cs typeface="Figtree"/>
                  <a:sym typeface="Figtree"/>
                </a:rPr>
                <a:t>We want to look at this relic </a:t>
              </a:r>
              <a:r>
                <a:rPr lang="fr" sz="1200">
                  <a:solidFill>
                    <a:schemeClr val="dk2"/>
                  </a:solidFill>
                  <a:latin typeface="Figtree"/>
                  <a:ea typeface="Figtree"/>
                  <a:cs typeface="Figtree"/>
                  <a:sym typeface="Figtree"/>
                </a:rPr>
                <a:t>radiation that fills all space in the observable universe</a:t>
              </a:r>
              <a:endParaRPr sz="1200">
                <a:solidFill>
                  <a:schemeClr val="dk2"/>
                </a:solidFill>
                <a:latin typeface="Figtree"/>
                <a:ea typeface="Figtree"/>
                <a:cs typeface="Figtree"/>
                <a:sym typeface="Figtree"/>
              </a:endParaRPr>
            </a:p>
          </p:txBody>
        </p:sp>
      </p:grpSp>
      <p:sp>
        <p:nvSpPr>
          <p:cNvPr id="97" name="Google Shape;97;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83"/>
                                        </p:tgtEl>
                                        <p:attrNameLst>
                                          <p:attrName>style.visibility</p:attrName>
                                        </p:attrNameLst>
                                      </p:cBhvr>
                                      <p:to>
                                        <p:strVal val="visible"/>
                                      </p:to>
                                    </p:set>
                                    <p:anim calcmode="lin" valueType="num">
                                      <p:cBhvr additive="base">
                                        <p:cTn dur="1000"/>
                                        <p:tgtEl>
                                          <p:spTgt spid="83"/>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89"/>
                                        </p:tgtEl>
                                        <p:attrNameLst>
                                          <p:attrName>style.visibility</p:attrName>
                                        </p:attrNameLst>
                                      </p:cBhvr>
                                      <p:to>
                                        <p:strVal val="visible"/>
                                      </p:to>
                                    </p:set>
                                    <p:anim calcmode="lin" valueType="num">
                                      <p:cBhvr additive="base">
                                        <p:cTn dur="1000"/>
                                        <p:tgtEl>
                                          <p:spTgt spid="89"/>
                                        </p:tgtEl>
                                        <p:attrNameLst>
                                          <p:attrName>ppt_x</p:attrName>
                                        </p:attrNameLst>
                                      </p:cBhvr>
                                      <p:tavLst>
                                        <p:tav fmla="" tm="0">
                                          <p:val>
                                            <p:strVal val="#ppt_x-1"/>
                                          </p:val>
                                        </p:tav>
                                        <p:tav fmla="" tm="100000">
                                          <p:val>
                                            <p:strVal val="#ppt_x"/>
                                          </p:val>
                                        </p:tav>
                                      </p:tavLst>
                                    </p:anim>
                                  </p:childTnLst>
                                </p:cTn>
                              </p:par>
                              <p:par>
                                <p:cTn fill="hold" nodeType="withEffect" presetClass="exit" presetID="2" presetSubtype="2">
                                  <p:stCondLst>
                                    <p:cond delay="0"/>
                                  </p:stCondLst>
                                  <p:childTnLst>
                                    <p:anim calcmode="lin" valueType="num">
                                      <p:cBhvr additive="base">
                                        <p:cTn dur="1000"/>
                                        <p:tgtEl>
                                          <p:spTgt spid="83"/>
                                        </p:tgtEl>
                                        <p:attrNameLst>
                                          <p:attrName>ppt_x</p:attrName>
                                        </p:attrNameLst>
                                      </p:cBhvr>
                                      <p:tavLst>
                                        <p:tav fmla="" tm="0">
                                          <p:val>
                                            <p:strVal val="#ppt_x"/>
                                          </p:val>
                                        </p:tav>
                                        <p:tav fmla="" tm="100000">
                                          <p:val>
                                            <p:strVal val="#ppt_x+1"/>
                                          </p:val>
                                        </p:tav>
                                      </p:tavLst>
                                    </p:anim>
                                    <p:set>
                                      <p:cBhvr>
                                        <p:cTn dur="1" fill="hold">
                                          <p:stCondLst>
                                            <p:cond delay="1000"/>
                                          </p:stCondLst>
                                        </p:cTn>
                                        <p:tgtEl>
                                          <p:spTgt spid="8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93"/>
                                        </p:tgtEl>
                                        <p:attrNameLst>
                                          <p:attrName>style.visibility</p:attrName>
                                        </p:attrNameLst>
                                      </p:cBhvr>
                                      <p:to>
                                        <p:strVal val="visible"/>
                                      </p:to>
                                    </p:set>
                                    <p:anim calcmode="lin" valueType="num">
                                      <p:cBhvr additive="base">
                                        <p:cTn dur="1000"/>
                                        <p:tgtEl>
                                          <p:spTgt spid="93"/>
                                        </p:tgtEl>
                                        <p:attrNameLst>
                                          <p:attrName>ppt_x</p:attrName>
                                        </p:attrNameLst>
                                      </p:cBhvr>
                                      <p:tavLst>
                                        <p:tav fmla="" tm="0">
                                          <p:val>
                                            <p:strVal val="#ppt_x-1"/>
                                          </p:val>
                                        </p:tav>
                                        <p:tav fmla="" tm="100000">
                                          <p:val>
                                            <p:strVal val="#ppt_x"/>
                                          </p:val>
                                        </p:tav>
                                      </p:tavLst>
                                    </p:anim>
                                  </p:childTnLst>
                                </p:cTn>
                              </p:par>
                              <p:par>
                                <p:cTn fill="hold" nodeType="withEffect" presetClass="exit" presetID="2" presetSubtype="2">
                                  <p:stCondLst>
                                    <p:cond delay="0"/>
                                  </p:stCondLst>
                                  <p:childTnLst>
                                    <p:anim calcmode="lin" valueType="num">
                                      <p:cBhvr additive="base">
                                        <p:cTn dur="1000"/>
                                        <p:tgtEl>
                                          <p:spTgt spid="89"/>
                                        </p:tgtEl>
                                        <p:attrNameLst>
                                          <p:attrName>ppt_x</p:attrName>
                                        </p:attrNameLst>
                                      </p:cBhvr>
                                      <p:tavLst>
                                        <p:tav fmla="" tm="0">
                                          <p:val>
                                            <p:strVal val="#ppt_x"/>
                                          </p:val>
                                        </p:tav>
                                        <p:tav fmla="" tm="100000">
                                          <p:val>
                                            <p:strVal val="#ppt_x+1"/>
                                          </p:val>
                                        </p:tav>
                                      </p:tavLst>
                                    </p:anim>
                                    <p:set>
                                      <p:cBhvr>
                                        <p:cTn dur="1" fill="hold">
                                          <p:stCondLst>
                                            <p:cond delay="1000"/>
                                          </p:stCondLst>
                                        </p:cTn>
                                        <p:tgtEl>
                                          <p:spTgt spid="8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6"/>
          <p:cNvSpPr txBox="1"/>
          <p:nvPr>
            <p:ph type="title"/>
          </p:nvPr>
        </p:nvSpPr>
        <p:spPr>
          <a:xfrm>
            <a:off x="311700" y="2112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latin typeface="Figtree"/>
                <a:ea typeface="Figtree"/>
                <a:cs typeface="Figtree"/>
                <a:sym typeface="Figtree"/>
              </a:rPr>
              <a:t>A little bit of history : Penzias and Wilson</a:t>
            </a:r>
            <a:endParaRPr>
              <a:latin typeface="Figtree"/>
              <a:ea typeface="Figtree"/>
              <a:cs typeface="Figtree"/>
              <a:sym typeface="Figtree"/>
            </a:endParaRPr>
          </a:p>
        </p:txBody>
      </p:sp>
      <p:sp>
        <p:nvSpPr>
          <p:cNvPr id="103" name="Google Shape;103;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fr" sz="1600"/>
              <a:t>                   </a:t>
            </a:r>
            <a:r>
              <a:rPr lang="fr" sz="1600">
                <a:latin typeface="Figtree"/>
                <a:ea typeface="Figtree"/>
                <a:cs typeface="Figtree"/>
                <a:sym typeface="Figtree"/>
              </a:rPr>
              <a:t>Accidental </a:t>
            </a:r>
            <a:r>
              <a:rPr lang="fr" sz="1600">
                <a:latin typeface="Figtree"/>
                <a:ea typeface="Figtree"/>
                <a:cs typeface="Figtree"/>
                <a:sym typeface="Figtree"/>
              </a:rPr>
              <a:t>discovery</a:t>
            </a:r>
            <a:r>
              <a:rPr lang="fr" sz="1600">
                <a:latin typeface="Figtree"/>
                <a:ea typeface="Figtree"/>
                <a:cs typeface="Figtree"/>
                <a:sym typeface="Figtree"/>
              </a:rPr>
              <a:t> of CMB in 1964   </a:t>
            </a:r>
            <a:endParaRPr sz="1600">
              <a:latin typeface="Figtree"/>
              <a:ea typeface="Figtree"/>
              <a:cs typeface="Figtree"/>
              <a:sym typeface="Figtree"/>
            </a:endParaRPr>
          </a:p>
          <a:p>
            <a:pPr indent="0" lvl="0" marL="0" rtl="0" algn="l">
              <a:spcBef>
                <a:spcPts val="1200"/>
              </a:spcBef>
              <a:spcAft>
                <a:spcPts val="0"/>
              </a:spcAft>
              <a:buNone/>
            </a:pPr>
            <a:r>
              <a:t/>
            </a:r>
            <a:endParaRPr>
              <a:latin typeface="Figtree"/>
              <a:ea typeface="Figtree"/>
              <a:cs typeface="Figtree"/>
              <a:sym typeface="Figtree"/>
            </a:endParaRPr>
          </a:p>
          <a:p>
            <a:pPr indent="0" lvl="0" marL="0" rtl="0" algn="l">
              <a:spcBef>
                <a:spcPts val="1200"/>
              </a:spcBef>
              <a:spcAft>
                <a:spcPts val="0"/>
              </a:spcAft>
              <a:buNone/>
            </a:pPr>
            <a:r>
              <a:t/>
            </a:r>
            <a:endParaRPr>
              <a:latin typeface="Figtree"/>
              <a:ea typeface="Figtree"/>
              <a:cs typeface="Figtree"/>
              <a:sym typeface="Figtree"/>
            </a:endParaRPr>
          </a:p>
          <a:p>
            <a:pPr indent="0" lvl="0" marL="0" rtl="0" algn="l">
              <a:spcBef>
                <a:spcPts val="1200"/>
              </a:spcBef>
              <a:spcAft>
                <a:spcPts val="1200"/>
              </a:spcAft>
              <a:buNone/>
            </a:pPr>
            <a:r>
              <a:t/>
            </a:r>
            <a:endParaRPr>
              <a:latin typeface="Figtree"/>
              <a:ea typeface="Figtree"/>
              <a:cs typeface="Figtree"/>
              <a:sym typeface="Figtree"/>
            </a:endParaRPr>
          </a:p>
        </p:txBody>
      </p:sp>
      <p:cxnSp>
        <p:nvCxnSpPr>
          <p:cNvPr id="104" name="Google Shape;104;p16"/>
          <p:cNvCxnSpPr/>
          <p:nvPr/>
        </p:nvCxnSpPr>
        <p:spPr>
          <a:xfrm flipH="1" rot="10800000">
            <a:off x="-1050" y="1017725"/>
            <a:ext cx="9146100" cy="4800"/>
          </a:xfrm>
          <a:prstGeom prst="straightConnector1">
            <a:avLst/>
          </a:prstGeom>
          <a:noFill/>
          <a:ln cap="flat" cmpd="sng" w="28575">
            <a:solidFill>
              <a:srgbClr val="4A86E8"/>
            </a:solidFill>
            <a:prstDash val="solid"/>
            <a:round/>
            <a:headEnd len="med" w="med" type="none"/>
            <a:tailEnd len="med" w="med" type="none"/>
          </a:ln>
        </p:spPr>
      </p:cxnSp>
      <p:pic>
        <p:nvPicPr>
          <p:cNvPr id="105" name="Google Shape;105;p16"/>
          <p:cNvPicPr preferRelativeResize="0"/>
          <p:nvPr/>
        </p:nvPicPr>
        <p:blipFill>
          <a:blip r:embed="rId3">
            <a:alphaModFix/>
          </a:blip>
          <a:stretch>
            <a:fillRect/>
          </a:stretch>
        </p:blipFill>
        <p:spPr>
          <a:xfrm>
            <a:off x="389150" y="1546850"/>
            <a:ext cx="3526487" cy="2774025"/>
          </a:xfrm>
          <a:prstGeom prst="rect">
            <a:avLst/>
          </a:prstGeom>
          <a:noFill/>
          <a:ln>
            <a:noFill/>
          </a:ln>
        </p:spPr>
      </p:pic>
      <p:sp>
        <p:nvSpPr>
          <p:cNvPr id="106" name="Google Shape;106;p16"/>
          <p:cNvSpPr txBox="1"/>
          <p:nvPr/>
        </p:nvSpPr>
        <p:spPr>
          <a:xfrm>
            <a:off x="420675" y="4438125"/>
            <a:ext cx="3251700" cy="54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fr" sz="800">
                <a:solidFill>
                  <a:schemeClr val="dk1"/>
                </a:solidFill>
                <a:latin typeface="Figtree"/>
                <a:ea typeface="Figtree"/>
                <a:cs typeface="Figtree"/>
                <a:sym typeface="Figtree"/>
              </a:rPr>
              <a:t>A.  </a:t>
            </a:r>
            <a:r>
              <a:rPr i="1" lang="fr" sz="800">
                <a:solidFill>
                  <a:schemeClr val="dk1"/>
                </a:solidFill>
                <a:latin typeface="Figtree"/>
                <a:ea typeface="Figtree"/>
                <a:cs typeface="Figtree"/>
                <a:sym typeface="Figtree"/>
              </a:rPr>
              <a:t>Penzias and R. Wilson admiring the </a:t>
            </a:r>
            <a:r>
              <a:rPr i="1" lang="fr" sz="800">
                <a:solidFill>
                  <a:schemeClr val="dk1"/>
                </a:solidFill>
                <a:latin typeface="Figtree"/>
                <a:ea typeface="Figtree"/>
                <a:cs typeface="Figtree"/>
                <a:sym typeface="Figtree"/>
              </a:rPr>
              <a:t>Holmdel</a:t>
            </a:r>
            <a:r>
              <a:rPr i="1" lang="fr" sz="800">
                <a:solidFill>
                  <a:schemeClr val="dk1"/>
                </a:solidFill>
                <a:latin typeface="Figtree"/>
                <a:ea typeface="Figtree"/>
                <a:cs typeface="Figtree"/>
                <a:sym typeface="Figtree"/>
              </a:rPr>
              <a:t> Horn Antenna, </a:t>
            </a:r>
            <a:endParaRPr i="1" sz="800">
              <a:solidFill>
                <a:schemeClr val="dk1"/>
              </a:solidFill>
              <a:latin typeface="Figtree"/>
              <a:ea typeface="Figtree"/>
              <a:cs typeface="Figtree"/>
              <a:sym typeface="Figtree"/>
            </a:endParaRPr>
          </a:p>
          <a:p>
            <a:pPr indent="0" lvl="0" marL="0" rtl="0" algn="l">
              <a:spcBef>
                <a:spcPts val="0"/>
              </a:spcBef>
              <a:spcAft>
                <a:spcPts val="0"/>
              </a:spcAft>
              <a:buNone/>
            </a:pPr>
            <a:r>
              <a:rPr i="1" lang="fr" sz="800">
                <a:solidFill>
                  <a:schemeClr val="dk1"/>
                </a:solidFill>
                <a:latin typeface="Figtree"/>
                <a:ea typeface="Figtree"/>
                <a:cs typeface="Figtree"/>
                <a:sym typeface="Figtree"/>
              </a:rPr>
              <a:t>New Jersey </a:t>
            </a:r>
            <a:endParaRPr i="1" sz="800">
              <a:solidFill>
                <a:schemeClr val="dk1"/>
              </a:solidFill>
              <a:latin typeface="Figtree"/>
              <a:ea typeface="Figtree"/>
              <a:cs typeface="Figtree"/>
              <a:sym typeface="Figtree"/>
            </a:endParaRPr>
          </a:p>
        </p:txBody>
      </p:sp>
      <p:grpSp>
        <p:nvGrpSpPr>
          <p:cNvPr id="107" name="Google Shape;107;p16"/>
          <p:cNvGrpSpPr/>
          <p:nvPr/>
        </p:nvGrpSpPr>
        <p:grpSpPr>
          <a:xfrm>
            <a:off x="4419050" y="1152475"/>
            <a:ext cx="4602150" cy="3794625"/>
            <a:chOff x="4419050" y="1152475"/>
            <a:chExt cx="4602150" cy="3794625"/>
          </a:xfrm>
        </p:grpSpPr>
        <p:pic>
          <p:nvPicPr>
            <p:cNvPr id="108" name="Google Shape;108;p16"/>
            <p:cNvPicPr preferRelativeResize="0"/>
            <p:nvPr/>
          </p:nvPicPr>
          <p:blipFill>
            <a:blip r:embed="rId4">
              <a:alphaModFix/>
            </a:blip>
            <a:stretch>
              <a:fillRect/>
            </a:stretch>
          </p:blipFill>
          <p:spPr>
            <a:xfrm>
              <a:off x="5417562" y="2247637"/>
              <a:ext cx="2452175" cy="1226075"/>
            </a:xfrm>
            <a:prstGeom prst="rect">
              <a:avLst/>
            </a:prstGeom>
            <a:noFill/>
            <a:ln>
              <a:noFill/>
            </a:ln>
          </p:spPr>
        </p:pic>
        <p:sp>
          <p:nvSpPr>
            <p:cNvPr id="109" name="Google Shape;109;p16"/>
            <p:cNvSpPr txBox="1"/>
            <p:nvPr/>
          </p:nvSpPr>
          <p:spPr>
            <a:xfrm>
              <a:off x="4419050" y="4330600"/>
              <a:ext cx="4584000" cy="61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fr" sz="800">
                  <a:solidFill>
                    <a:schemeClr val="dk1"/>
                  </a:solidFill>
                  <a:latin typeface="Figtree"/>
                  <a:ea typeface="Figtree"/>
                  <a:cs typeface="Figtree"/>
                  <a:sym typeface="Figtree"/>
                </a:rPr>
                <a:t>Simulation of the entire sky Penzias and Wilson would have seen if they  weren’t limited by zenith pointing  </a:t>
              </a:r>
              <a:endParaRPr i="1" sz="800">
                <a:solidFill>
                  <a:schemeClr val="dk1"/>
                </a:solidFill>
                <a:latin typeface="Figtree"/>
                <a:ea typeface="Figtree"/>
                <a:cs typeface="Figtree"/>
                <a:sym typeface="Figtree"/>
              </a:endParaRPr>
            </a:p>
            <a:p>
              <a:pPr indent="0" lvl="0" marL="0" rtl="0" algn="l">
                <a:spcBef>
                  <a:spcPts val="0"/>
                </a:spcBef>
                <a:spcAft>
                  <a:spcPts val="0"/>
                </a:spcAft>
                <a:buNone/>
              </a:pPr>
              <a:r>
                <a:rPr i="1" lang="fr" sz="800">
                  <a:solidFill>
                    <a:schemeClr val="dk1"/>
                  </a:solidFill>
                  <a:latin typeface="Figtree"/>
                  <a:ea typeface="Figtree"/>
                  <a:cs typeface="Figtree"/>
                  <a:sym typeface="Figtree"/>
                </a:rPr>
                <a:t>NASA/WMAP Science team</a:t>
              </a:r>
              <a:endParaRPr i="1" sz="800">
                <a:solidFill>
                  <a:schemeClr val="dk1"/>
                </a:solidFill>
                <a:latin typeface="Figtree"/>
                <a:ea typeface="Figtree"/>
                <a:cs typeface="Figtree"/>
                <a:sym typeface="Figtree"/>
              </a:endParaRPr>
            </a:p>
          </p:txBody>
        </p:sp>
        <p:sp>
          <p:nvSpPr>
            <p:cNvPr id="110" name="Google Shape;110;p16"/>
            <p:cNvSpPr txBox="1"/>
            <p:nvPr/>
          </p:nvSpPr>
          <p:spPr>
            <a:xfrm>
              <a:off x="4633400" y="1152475"/>
              <a:ext cx="4387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600">
                  <a:solidFill>
                    <a:schemeClr val="dk2"/>
                  </a:solidFill>
                  <a:latin typeface="Figtree"/>
                  <a:ea typeface="Figtree"/>
                  <a:cs typeface="Figtree"/>
                  <a:sym typeface="Figtree"/>
                </a:rPr>
                <a:t>:    ~ Isotropic 2.7K blackbody spectrum</a:t>
              </a:r>
              <a:endParaRPr sz="1600">
                <a:solidFill>
                  <a:schemeClr val="dk2"/>
                </a:solidFill>
                <a:latin typeface="Figtree"/>
                <a:ea typeface="Figtree"/>
                <a:cs typeface="Figtree"/>
                <a:sym typeface="Figtree"/>
              </a:endParaRPr>
            </a:p>
          </p:txBody>
        </p:sp>
        <p:sp>
          <p:nvSpPr>
            <p:cNvPr id="111" name="Google Shape;111;p16"/>
            <p:cNvSpPr txBox="1"/>
            <p:nvPr/>
          </p:nvSpPr>
          <p:spPr>
            <a:xfrm>
              <a:off x="7174250" y="1803525"/>
              <a:ext cx="1751700" cy="37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200">
                  <a:solidFill>
                    <a:schemeClr val="dk2"/>
                  </a:solidFill>
                  <a:latin typeface="Figtree"/>
                  <a:ea typeface="Figtree"/>
                  <a:cs typeface="Figtree"/>
                  <a:sym typeface="Figtree"/>
                </a:rPr>
                <a:t>Milky Way emission</a:t>
              </a:r>
              <a:endParaRPr sz="1200">
                <a:solidFill>
                  <a:schemeClr val="dk2"/>
                </a:solidFill>
                <a:latin typeface="Figtree"/>
                <a:ea typeface="Figtree"/>
                <a:cs typeface="Figtree"/>
                <a:sym typeface="Figtree"/>
              </a:endParaRPr>
            </a:p>
          </p:txBody>
        </p:sp>
      </p:grpSp>
      <p:cxnSp>
        <p:nvCxnSpPr>
          <p:cNvPr id="112" name="Google Shape;112;p16"/>
          <p:cNvCxnSpPr/>
          <p:nvPr/>
        </p:nvCxnSpPr>
        <p:spPr>
          <a:xfrm flipH="1" rot="10800000">
            <a:off x="6614600" y="2084125"/>
            <a:ext cx="879600" cy="794100"/>
          </a:xfrm>
          <a:prstGeom prst="straightConnector1">
            <a:avLst/>
          </a:prstGeom>
          <a:noFill/>
          <a:ln cap="flat" cmpd="sng" w="28575">
            <a:solidFill>
              <a:srgbClr val="0000FF"/>
            </a:solidFill>
            <a:prstDash val="solid"/>
            <a:round/>
            <a:headEnd len="med" w="med" type="none"/>
            <a:tailEnd len="med" w="med" type="triangle"/>
          </a:ln>
        </p:spPr>
      </p:cxnSp>
      <p:sp>
        <p:nvSpPr>
          <p:cNvPr id="113" name="Google Shape;113;p16"/>
          <p:cNvSpPr txBox="1"/>
          <p:nvPr/>
        </p:nvSpPr>
        <p:spPr>
          <a:xfrm>
            <a:off x="4790875" y="1524988"/>
            <a:ext cx="3784200" cy="29397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6AA84F"/>
              </a:buClr>
              <a:buSzPts val="1800"/>
              <a:buChar char="●"/>
            </a:pPr>
            <a:r>
              <a:rPr lang="fr" sz="1800">
                <a:solidFill>
                  <a:schemeClr val="dk2"/>
                </a:solidFill>
              </a:rPr>
              <a:t>Originally built to detect radio waves reflecting off a Echo balloon satellite</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0" lvl="0" marL="0" rtl="0" algn="l">
              <a:spcBef>
                <a:spcPts val="0"/>
              </a:spcBef>
              <a:spcAft>
                <a:spcPts val="0"/>
              </a:spcAft>
              <a:buNone/>
            </a:pPr>
            <a:r>
              <a:t/>
            </a:r>
            <a:endParaRPr sz="1800">
              <a:solidFill>
                <a:schemeClr val="dk2"/>
              </a:solidFill>
            </a:endParaRPr>
          </a:p>
          <a:p>
            <a:pPr indent="-342900" lvl="0" marL="457200" rtl="0" algn="l">
              <a:spcBef>
                <a:spcPts val="0"/>
              </a:spcBef>
              <a:spcAft>
                <a:spcPts val="0"/>
              </a:spcAft>
              <a:buClr>
                <a:srgbClr val="6AA84F"/>
              </a:buClr>
              <a:buSzPts val="1800"/>
              <a:buChar char="●"/>
            </a:pPr>
            <a:r>
              <a:rPr lang="fr" sz="1800">
                <a:solidFill>
                  <a:schemeClr val="dk2"/>
                </a:solidFill>
              </a:rPr>
              <a:t>They suppressed noise from the instrument and radars to discover a high residual noise…  </a:t>
            </a:r>
            <a:endParaRPr sz="1800">
              <a:solidFill>
                <a:schemeClr val="dk2"/>
              </a:solidFill>
            </a:endParaRPr>
          </a:p>
        </p:txBody>
      </p:sp>
      <p:sp>
        <p:nvSpPr>
          <p:cNvPr id="114" name="Google Shape;114;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2" presetSubtype="1">
                                  <p:stCondLst>
                                    <p:cond delay="0"/>
                                  </p:stCondLst>
                                  <p:childTnLst>
                                    <p:anim calcmode="lin" valueType="num">
                                      <p:cBhvr additive="base">
                                        <p:cTn dur="1000"/>
                                        <p:tgtEl>
                                          <p:spTgt spid="113"/>
                                        </p:tgtEl>
                                        <p:attrNameLst>
                                          <p:attrName>ppt_y</p:attrName>
                                        </p:attrNameLst>
                                      </p:cBhvr>
                                      <p:tavLst>
                                        <p:tav fmla="" tm="0">
                                          <p:val>
                                            <p:strVal val="#ppt_y"/>
                                          </p:val>
                                        </p:tav>
                                        <p:tav fmla="" tm="100000">
                                          <p:val>
                                            <p:strVal val="#ppt_y-1"/>
                                          </p:val>
                                        </p:tav>
                                      </p:tavLst>
                                    </p:anim>
                                    <p:set>
                                      <p:cBhvr>
                                        <p:cTn dur="1" fill="hold">
                                          <p:stCondLst>
                                            <p:cond delay="1000"/>
                                          </p:stCondLst>
                                        </p:cTn>
                                        <p:tgtEl>
                                          <p:spTgt spid="113"/>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2" presetSubtype="4">
                                  <p:stCondLst>
                                    <p:cond delay="0"/>
                                  </p:stCondLst>
                                  <p:childTnLst>
                                    <p:set>
                                      <p:cBhvr>
                                        <p:cTn dur="1" fill="hold">
                                          <p:stCondLst>
                                            <p:cond delay="0"/>
                                          </p:stCondLst>
                                        </p:cTn>
                                        <p:tgtEl>
                                          <p:spTgt spid="107"/>
                                        </p:tgtEl>
                                        <p:attrNameLst>
                                          <p:attrName>style.visibility</p:attrName>
                                        </p:attrNameLst>
                                      </p:cBhvr>
                                      <p:to>
                                        <p:strVal val="visible"/>
                                      </p:to>
                                    </p:set>
                                    <p:anim calcmode="lin" valueType="num">
                                      <p:cBhvr additive="base">
                                        <p:cTn dur="1000"/>
                                        <p:tgtEl>
                                          <p:spTgt spid="10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12"/>
                                        </p:tgtEl>
                                        <p:attrNameLst>
                                          <p:attrName>style.visibility</p:attrName>
                                        </p:attrNameLst>
                                      </p:cBhvr>
                                      <p:to>
                                        <p:strVal val="visible"/>
                                      </p:to>
                                    </p:set>
                                    <p:anim calcmode="lin" valueType="num">
                                      <p:cBhvr additive="base">
                                        <p:cTn dur="1000"/>
                                        <p:tgtEl>
                                          <p:spTgt spid="11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7"/>
          <p:cNvSpPr txBox="1"/>
          <p:nvPr>
            <p:ph type="title"/>
          </p:nvPr>
        </p:nvSpPr>
        <p:spPr>
          <a:xfrm>
            <a:off x="311700" y="2252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latin typeface="Figtree"/>
                <a:ea typeface="Figtree"/>
                <a:cs typeface="Figtree"/>
                <a:sym typeface="Figtree"/>
              </a:rPr>
              <a:t>CMB anisotropies </a:t>
            </a:r>
            <a:endParaRPr>
              <a:latin typeface="Figtree"/>
              <a:ea typeface="Figtree"/>
              <a:cs typeface="Figtree"/>
              <a:sym typeface="Figtree"/>
            </a:endParaRPr>
          </a:p>
        </p:txBody>
      </p:sp>
      <p:sp>
        <p:nvSpPr>
          <p:cNvPr id="120" name="Google Shape;120;p17"/>
          <p:cNvSpPr txBox="1"/>
          <p:nvPr>
            <p:ph idx="1" type="body"/>
          </p:nvPr>
        </p:nvSpPr>
        <p:spPr>
          <a:xfrm>
            <a:off x="240000" y="1151150"/>
            <a:ext cx="8520600" cy="3416400"/>
          </a:xfrm>
          <a:prstGeom prst="rect">
            <a:avLst/>
          </a:prstGeom>
        </p:spPr>
        <p:txBody>
          <a:bodyPr anchorCtr="0" anchor="t" bIns="91425" lIns="91425" spcFirstLastPara="1" rIns="91425" wrap="square" tIns="91425">
            <a:normAutofit/>
          </a:bodyPr>
          <a:lstStyle/>
          <a:p>
            <a:pPr indent="0" lvl="0" marL="0" marR="0" rtl="0" algn="l">
              <a:lnSpc>
                <a:spcPct val="115000"/>
              </a:lnSpc>
              <a:spcBef>
                <a:spcPts val="0"/>
              </a:spcBef>
              <a:spcAft>
                <a:spcPts val="0"/>
              </a:spcAft>
              <a:buNone/>
            </a:pPr>
            <a:r>
              <a:rPr lang="fr" sz="1600">
                <a:latin typeface="Figtree"/>
                <a:ea typeface="Figtree"/>
                <a:cs typeface="Figtree"/>
                <a:sym typeface="Figtree"/>
              </a:rPr>
              <a:t>By adding </a:t>
            </a:r>
            <a:r>
              <a:rPr b="1" lang="fr" sz="1600">
                <a:latin typeface="Figtree"/>
                <a:ea typeface="Figtree"/>
                <a:cs typeface="Figtree"/>
                <a:sym typeface="Figtree"/>
              </a:rPr>
              <a:t>contrast</a:t>
            </a:r>
            <a:r>
              <a:rPr lang="fr" sz="1600">
                <a:latin typeface="Figtree"/>
                <a:ea typeface="Figtree"/>
                <a:cs typeface="Figtree"/>
                <a:sym typeface="Figtree"/>
              </a:rPr>
              <a:t> to the maps we can see temperature anisotropies ! </a:t>
            </a:r>
            <a:endParaRPr sz="1600">
              <a:latin typeface="Figtree"/>
              <a:ea typeface="Figtree"/>
              <a:cs typeface="Figtree"/>
              <a:sym typeface="Figtree"/>
            </a:endParaRPr>
          </a:p>
          <a:p>
            <a:pPr indent="0" lvl="0" marL="0" rtl="0" algn="l">
              <a:spcBef>
                <a:spcPts val="1200"/>
              </a:spcBef>
              <a:spcAft>
                <a:spcPts val="1200"/>
              </a:spcAft>
              <a:buNone/>
            </a:pPr>
            <a:r>
              <a:rPr lang="fr" sz="1000">
                <a:latin typeface="Figtree"/>
                <a:ea typeface="Figtree"/>
                <a:cs typeface="Figtree"/>
                <a:sym typeface="Figtree"/>
              </a:rPr>
              <a:t>												</a:t>
            </a:r>
            <a:endParaRPr sz="1000">
              <a:latin typeface="Figtree"/>
              <a:ea typeface="Figtree"/>
              <a:cs typeface="Figtree"/>
              <a:sym typeface="Figtree"/>
            </a:endParaRPr>
          </a:p>
        </p:txBody>
      </p:sp>
      <p:cxnSp>
        <p:nvCxnSpPr>
          <p:cNvPr id="121" name="Google Shape;121;p17"/>
          <p:cNvCxnSpPr/>
          <p:nvPr/>
        </p:nvCxnSpPr>
        <p:spPr>
          <a:xfrm flipH="1" rot="10800000">
            <a:off x="-1050" y="1017725"/>
            <a:ext cx="9146100" cy="4800"/>
          </a:xfrm>
          <a:prstGeom prst="straightConnector1">
            <a:avLst/>
          </a:prstGeom>
          <a:noFill/>
          <a:ln cap="flat" cmpd="sng" w="28575">
            <a:solidFill>
              <a:srgbClr val="4A86E8"/>
            </a:solidFill>
            <a:prstDash val="solid"/>
            <a:round/>
            <a:headEnd len="med" w="med" type="none"/>
            <a:tailEnd len="med" w="med" type="none"/>
          </a:ln>
        </p:spPr>
      </p:cxnSp>
      <p:pic>
        <p:nvPicPr>
          <p:cNvPr id="122" name="Google Shape;122;p17"/>
          <p:cNvPicPr preferRelativeResize="0"/>
          <p:nvPr/>
        </p:nvPicPr>
        <p:blipFill>
          <a:blip r:embed="rId3">
            <a:alphaModFix/>
          </a:blip>
          <a:stretch>
            <a:fillRect/>
          </a:stretch>
        </p:blipFill>
        <p:spPr>
          <a:xfrm>
            <a:off x="538075" y="1813346"/>
            <a:ext cx="4077925" cy="2269778"/>
          </a:xfrm>
          <a:prstGeom prst="rect">
            <a:avLst/>
          </a:prstGeom>
          <a:noFill/>
          <a:ln>
            <a:noFill/>
          </a:ln>
        </p:spPr>
      </p:pic>
      <p:sp>
        <p:nvSpPr>
          <p:cNvPr id="123" name="Google Shape;123;p17"/>
          <p:cNvSpPr txBox="1"/>
          <p:nvPr/>
        </p:nvSpPr>
        <p:spPr>
          <a:xfrm>
            <a:off x="399700" y="4383800"/>
            <a:ext cx="4012200" cy="47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fr" sz="800">
                <a:solidFill>
                  <a:schemeClr val="dk1"/>
                </a:solidFill>
                <a:latin typeface="Figtree"/>
                <a:ea typeface="Figtree"/>
                <a:cs typeface="Figtree"/>
                <a:sym typeface="Figtree"/>
              </a:rPr>
              <a:t>Illustration of the CMB discovery </a:t>
            </a:r>
            <a:r>
              <a:rPr i="1" lang="fr" sz="800">
                <a:solidFill>
                  <a:schemeClr val="dk1"/>
                </a:solidFill>
                <a:latin typeface="Figtree"/>
                <a:ea typeface="Figtree"/>
                <a:cs typeface="Figtree"/>
                <a:sym typeface="Figtree"/>
              </a:rPr>
              <a:t>history with the corresponding instrument</a:t>
            </a:r>
            <a:endParaRPr i="1" sz="800">
              <a:solidFill>
                <a:schemeClr val="dk1"/>
              </a:solidFill>
              <a:latin typeface="Figtree"/>
              <a:ea typeface="Figtree"/>
              <a:cs typeface="Figtree"/>
              <a:sym typeface="Figtree"/>
            </a:endParaRPr>
          </a:p>
          <a:p>
            <a:pPr indent="0" lvl="0" marL="0" rtl="0" algn="l">
              <a:spcBef>
                <a:spcPts val="0"/>
              </a:spcBef>
              <a:spcAft>
                <a:spcPts val="0"/>
              </a:spcAft>
              <a:buNone/>
            </a:pPr>
            <a:r>
              <a:rPr i="1" lang="fr" sz="800">
                <a:solidFill>
                  <a:schemeClr val="dk1"/>
                </a:solidFill>
                <a:latin typeface="Figtree"/>
                <a:ea typeface="Figtree"/>
                <a:cs typeface="Figtree"/>
                <a:sym typeface="Figtree"/>
              </a:rPr>
              <a:t>Bluefors website  </a:t>
            </a:r>
            <a:endParaRPr sz="1100">
              <a:solidFill>
                <a:schemeClr val="dk2"/>
              </a:solidFill>
              <a:latin typeface="Figtree"/>
              <a:ea typeface="Figtree"/>
              <a:cs typeface="Figtree"/>
              <a:sym typeface="Figtree"/>
            </a:endParaRPr>
          </a:p>
        </p:txBody>
      </p:sp>
      <p:sp>
        <p:nvSpPr>
          <p:cNvPr id="124" name="Google Shape;124;p17"/>
          <p:cNvSpPr txBox="1"/>
          <p:nvPr/>
        </p:nvSpPr>
        <p:spPr>
          <a:xfrm>
            <a:off x="5259000" y="1930875"/>
            <a:ext cx="3289500" cy="68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600">
              <a:solidFill>
                <a:schemeClr val="dk2"/>
              </a:solidFill>
              <a:latin typeface="Figtree"/>
              <a:ea typeface="Figtree"/>
              <a:cs typeface="Figtree"/>
              <a:sym typeface="Figtree"/>
            </a:endParaRPr>
          </a:p>
        </p:txBody>
      </p:sp>
      <p:sp>
        <p:nvSpPr>
          <p:cNvPr id="125" name="Google Shape;125;p17"/>
          <p:cNvSpPr/>
          <p:nvPr/>
        </p:nvSpPr>
        <p:spPr>
          <a:xfrm>
            <a:off x="5467625" y="3383150"/>
            <a:ext cx="3119400" cy="1039800"/>
          </a:xfrm>
          <a:prstGeom prst="roundRect">
            <a:avLst>
              <a:gd fmla="val 16667" name="adj"/>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chemeClr val="dk2"/>
                </a:solidFill>
                <a:latin typeface="Figtree"/>
                <a:ea typeface="Figtree"/>
                <a:cs typeface="Figtree"/>
                <a:sym typeface="Figtree"/>
              </a:rPr>
              <a:t>Seed of the formation of galaxies and large scale structures</a:t>
            </a:r>
            <a:endParaRPr>
              <a:solidFill>
                <a:schemeClr val="dk2"/>
              </a:solidFill>
              <a:latin typeface="Figtree"/>
              <a:ea typeface="Figtree"/>
              <a:cs typeface="Figtree"/>
              <a:sym typeface="Figtree"/>
            </a:endParaRPr>
          </a:p>
        </p:txBody>
      </p:sp>
      <p:sp>
        <p:nvSpPr>
          <p:cNvPr id="126" name="Google Shape;126;p17"/>
          <p:cNvSpPr/>
          <p:nvPr/>
        </p:nvSpPr>
        <p:spPr>
          <a:xfrm>
            <a:off x="5467625" y="1930875"/>
            <a:ext cx="3119400" cy="1039800"/>
          </a:xfrm>
          <a:prstGeom prst="roundRect">
            <a:avLst>
              <a:gd fmla="val 16667" name="adj"/>
            </a:avLst>
          </a:prstGeom>
          <a:noFill/>
          <a:ln cap="flat" cmpd="sng" w="2857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fr">
                <a:solidFill>
                  <a:schemeClr val="dk2"/>
                </a:solidFill>
                <a:latin typeface="Figtree"/>
                <a:ea typeface="Figtree"/>
                <a:cs typeface="Figtree"/>
                <a:sym typeface="Figtree"/>
              </a:rPr>
              <a:t>Small temperature fluctuations in the blackbody radiation</a:t>
            </a:r>
            <a:endParaRPr>
              <a:solidFill>
                <a:schemeClr val="dk2"/>
              </a:solidFill>
              <a:latin typeface="Figtree"/>
              <a:ea typeface="Figtree"/>
              <a:cs typeface="Figtree"/>
              <a:sym typeface="Figtree"/>
            </a:endParaRPr>
          </a:p>
        </p:txBody>
      </p:sp>
      <p:sp>
        <p:nvSpPr>
          <p:cNvPr id="127" name="Google Shape;127;p17"/>
          <p:cNvSpPr/>
          <p:nvPr/>
        </p:nvSpPr>
        <p:spPr>
          <a:xfrm>
            <a:off x="6939475" y="3029765"/>
            <a:ext cx="225600" cy="294300"/>
          </a:xfrm>
          <a:prstGeom prst="downArrow">
            <a:avLst>
              <a:gd fmla="val 50000" name="adj1"/>
              <a:gd fmla="val 50000" name="adj2"/>
            </a:avLst>
          </a:prstGeom>
          <a:solidFill>
            <a:srgbClr val="B6D7A8"/>
          </a:solid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8" name="Google Shape;128;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18"/>
          <p:cNvSpPr txBox="1"/>
          <p:nvPr>
            <p:ph type="title"/>
          </p:nvPr>
        </p:nvSpPr>
        <p:spPr>
          <a:xfrm>
            <a:off x="311700" y="2112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latin typeface="Figtree"/>
                <a:ea typeface="Figtree"/>
                <a:cs typeface="Figtree"/>
                <a:sym typeface="Figtree"/>
              </a:rPr>
              <a:t>CMB polarization </a:t>
            </a:r>
            <a:endParaRPr>
              <a:latin typeface="Figtree"/>
              <a:ea typeface="Figtree"/>
              <a:cs typeface="Figtree"/>
              <a:sym typeface="Figtree"/>
            </a:endParaRPr>
          </a:p>
        </p:txBody>
      </p:sp>
      <p:sp>
        <p:nvSpPr>
          <p:cNvPr id="134" name="Google Shape;134;p18"/>
          <p:cNvSpPr txBox="1"/>
          <p:nvPr>
            <p:ph idx="1" type="body"/>
          </p:nvPr>
        </p:nvSpPr>
        <p:spPr>
          <a:xfrm>
            <a:off x="329700" y="1152475"/>
            <a:ext cx="8484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fr"/>
              <a:t>CMB </a:t>
            </a:r>
            <a:r>
              <a:rPr lang="fr"/>
              <a:t>anisotropies</a:t>
            </a:r>
            <a:r>
              <a:rPr lang="fr"/>
              <a:t> can have different polarizations classified as E and B modes</a:t>
            </a:r>
            <a:endParaRPr/>
          </a:p>
        </p:txBody>
      </p:sp>
      <p:cxnSp>
        <p:nvCxnSpPr>
          <p:cNvPr id="135" name="Google Shape;135;p18"/>
          <p:cNvCxnSpPr/>
          <p:nvPr/>
        </p:nvCxnSpPr>
        <p:spPr>
          <a:xfrm flipH="1" rot="10800000">
            <a:off x="-1050" y="1017725"/>
            <a:ext cx="9146100" cy="4800"/>
          </a:xfrm>
          <a:prstGeom prst="straightConnector1">
            <a:avLst/>
          </a:prstGeom>
          <a:noFill/>
          <a:ln cap="flat" cmpd="sng" w="28575">
            <a:solidFill>
              <a:srgbClr val="4A86E8"/>
            </a:solidFill>
            <a:prstDash val="solid"/>
            <a:round/>
            <a:headEnd len="med" w="med" type="none"/>
            <a:tailEnd len="med" w="med" type="none"/>
          </a:ln>
        </p:spPr>
      </p:cxnSp>
      <p:sp>
        <p:nvSpPr>
          <p:cNvPr id="136" name="Google Shape;136;p18"/>
          <p:cNvSpPr txBox="1"/>
          <p:nvPr/>
        </p:nvSpPr>
        <p:spPr>
          <a:xfrm>
            <a:off x="6359225" y="2530500"/>
            <a:ext cx="2473200" cy="92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p:txBody>
      </p:sp>
      <p:sp>
        <p:nvSpPr>
          <p:cNvPr id="137" name="Google Shape;137;p18"/>
          <p:cNvSpPr/>
          <p:nvPr/>
        </p:nvSpPr>
        <p:spPr>
          <a:xfrm>
            <a:off x="5655600" y="2253475"/>
            <a:ext cx="3176700" cy="709800"/>
          </a:xfrm>
          <a:prstGeom prst="roundRect">
            <a:avLst>
              <a:gd fmla="val 16667" name="adj"/>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fr">
                <a:solidFill>
                  <a:schemeClr val="dk2"/>
                </a:solidFill>
                <a:latin typeface="Figtree"/>
                <a:ea typeface="Figtree"/>
                <a:cs typeface="Figtree"/>
                <a:sym typeface="Figtree"/>
              </a:rPr>
              <a:t>E</a:t>
            </a:r>
            <a:r>
              <a:rPr lang="fr">
                <a:solidFill>
                  <a:schemeClr val="dk2"/>
                </a:solidFill>
                <a:latin typeface="Figtree"/>
                <a:ea typeface="Figtree"/>
                <a:cs typeface="Figtree"/>
                <a:sym typeface="Figtree"/>
              </a:rPr>
              <a:t> modes have extensively been observed and studied </a:t>
            </a:r>
            <a:endParaRPr>
              <a:solidFill>
                <a:schemeClr val="dk2"/>
              </a:solidFill>
              <a:latin typeface="Figtree"/>
              <a:ea typeface="Figtree"/>
              <a:cs typeface="Figtree"/>
              <a:sym typeface="Figtree"/>
            </a:endParaRPr>
          </a:p>
        </p:txBody>
      </p:sp>
      <p:sp>
        <p:nvSpPr>
          <p:cNvPr id="138" name="Google Shape;138;p18"/>
          <p:cNvSpPr/>
          <p:nvPr/>
        </p:nvSpPr>
        <p:spPr>
          <a:xfrm>
            <a:off x="5655600" y="3498725"/>
            <a:ext cx="3176700" cy="709800"/>
          </a:xfrm>
          <a:prstGeom prst="roundRect">
            <a:avLst>
              <a:gd fmla="val 16667" name="adj"/>
            </a:avLst>
          </a:prstGeom>
          <a:noFill/>
          <a:ln cap="flat" cmpd="sng" w="28575">
            <a:solidFill>
              <a:srgbClr val="4A86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fr">
                <a:solidFill>
                  <a:schemeClr val="dk2"/>
                </a:solidFill>
                <a:latin typeface="Figtree"/>
                <a:ea typeface="Figtree"/>
                <a:cs typeface="Figtree"/>
                <a:sym typeface="Figtree"/>
              </a:rPr>
              <a:t>B</a:t>
            </a:r>
            <a:r>
              <a:rPr lang="fr">
                <a:solidFill>
                  <a:schemeClr val="dk2"/>
                </a:solidFill>
                <a:latin typeface="Figtree"/>
                <a:ea typeface="Figtree"/>
                <a:cs typeface="Figtree"/>
                <a:sym typeface="Figtree"/>
              </a:rPr>
              <a:t> modes are linked to inflation and primordial gravitational waves</a:t>
            </a:r>
            <a:endParaRPr>
              <a:solidFill>
                <a:schemeClr val="dk2"/>
              </a:solidFill>
              <a:latin typeface="Figtree"/>
              <a:ea typeface="Figtree"/>
              <a:cs typeface="Figtree"/>
              <a:sym typeface="Figtree"/>
            </a:endParaRPr>
          </a:p>
        </p:txBody>
      </p:sp>
      <p:sp>
        <p:nvSpPr>
          <p:cNvPr id="139" name="Google Shape;139;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pic>
        <p:nvPicPr>
          <p:cNvPr id="140" name="Google Shape;140;p18"/>
          <p:cNvPicPr preferRelativeResize="0"/>
          <p:nvPr/>
        </p:nvPicPr>
        <p:blipFill rotWithShape="1">
          <a:blip r:embed="rId3">
            <a:alphaModFix/>
          </a:blip>
          <a:srcRect b="5195" l="4334" r="0" t="0"/>
          <a:stretch/>
        </p:blipFill>
        <p:spPr>
          <a:xfrm>
            <a:off x="229650" y="1873775"/>
            <a:ext cx="2843750" cy="2741700"/>
          </a:xfrm>
          <a:prstGeom prst="rect">
            <a:avLst/>
          </a:prstGeom>
          <a:noFill/>
          <a:ln>
            <a:noFill/>
          </a:ln>
        </p:spPr>
      </p:pic>
      <p:pic>
        <p:nvPicPr>
          <p:cNvPr id="141" name="Google Shape;141;p18"/>
          <p:cNvPicPr preferRelativeResize="0"/>
          <p:nvPr/>
        </p:nvPicPr>
        <p:blipFill>
          <a:blip r:embed="rId4">
            <a:alphaModFix/>
          </a:blip>
          <a:stretch>
            <a:fillRect/>
          </a:stretch>
        </p:blipFill>
        <p:spPr>
          <a:xfrm>
            <a:off x="3149475" y="2253475"/>
            <a:ext cx="2234075" cy="2125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19"/>
          <p:cNvSpPr txBox="1"/>
          <p:nvPr>
            <p:ph type="title"/>
          </p:nvPr>
        </p:nvSpPr>
        <p:spPr>
          <a:xfrm>
            <a:off x="311700" y="2813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latin typeface="Figtree"/>
                <a:ea typeface="Figtree"/>
                <a:cs typeface="Figtree"/>
                <a:sym typeface="Figtree"/>
              </a:rPr>
              <a:t>From CMB to low temperature detectors</a:t>
            </a:r>
            <a:endParaRPr>
              <a:latin typeface="Figtree"/>
              <a:ea typeface="Figtree"/>
              <a:cs typeface="Figtree"/>
              <a:sym typeface="Figtree"/>
            </a:endParaRPr>
          </a:p>
        </p:txBody>
      </p:sp>
      <p:cxnSp>
        <p:nvCxnSpPr>
          <p:cNvPr id="147" name="Google Shape;147;p19"/>
          <p:cNvCxnSpPr/>
          <p:nvPr/>
        </p:nvCxnSpPr>
        <p:spPr>
          <a:xfrm flipH="1" rot="10800000">
            <a:off x="-1050" y="1017725"/>
            <a:ext cx="9146100" cy="4800"/>
          </a:xfrm>
          <a:prstGeom prst="straightConnector1">
            <a:avLst/>
          </a:prstGeom>
          <a:noFill/>
          <a:ln cap="flat" cmpd="sng" w="28575">
            <a:solidFill>
              <a:srgbClr val="4A86E8"/>
            </a:solidFill>
            <a:prstDash val="solid"/>
            <a:round/>
            <a:headEnd len="med" w="med" type="none"/>
            <a:tailEnd len="med" w="med" type="none"/>
          </a:ln>
        </p:spPr>
      </p:cxnSp>
      <p:pic>
        <p:nvPicPr>
          <p:cNvPr id="148" name="Google Shape;148;p19"/>
          <p:cNvPicPr preferRelativeResize="0"/>
          <p:nvPr/>
        </p:nvPicPr>
        <p:blipFill>
          <a:blip r:embed="rId3">
            <a:alphaModFix/>
          </a:blip>
          <a:stretch>
            <a:fillRect/>
          </a:stretch>
        </p:blipFill>
        <p:spPr>
          <a:xfrm>
            <a:off x="1983625" y="1831450"/>
            <a:ext cx="5255775" cy="3045824"/>
          </a:xfrm>
          <a:prstGeom prst="rect">
            <a:avLst/>
          </a:prstGeom>
          <a:noFill/>
          <a:ln>
            <a:noFill/>
          </a:ln>
        </p:spPr>
      </p:pic>
      <p:sp>
        <p:nvSpPr>
          <p:cNvPr id="149" name="Google Shape;149;p19"/>
          <p:cNvSpPr/>
          <p:nvPr/>
        </p:nvSpPr>
        <p:spPr>
          <a:xfrm>
            <a:off x="7123980" y="1604750"/>
            <a:ext cx="1569600" cy="728100"/>
          </a:xfrm>
          <a:prstGeom prst="roundRect">
            <a:avLst>
              <a:gd fmla="val 16667" name="adj"/>
            </a:avLst>
          </a:prstGeom>
          <a:noFill/>
          <a:ln cap="flat" cmpd="sng" w="28575">
            <a:solidFill>
              <a:srgbClr val="A61C00"/>
            </a:solidFill>
            <a:prstDash val="solid"/>
            <a:round/>
            <a:headEnd len="sm" w="sm" type="none"/>
            <a:tailEnd len="sm" w="sm" type="none"/>
          </a:ln>
        </p:spPr>
        <p:txBody>
          <a:bodyPr anchorCtr="0" anchor="ctr" bIns="72450" lIns="72450" spcFirstLastPara="1" rIns="72450" wrap="square" tIns="72450">
            <a:noAutofit/>
          </a:bodyPr>
          <a:lstStyle/>
          <a:p>
            <a:pPr indent="0" lvl="0" marL="0" rtl="0" algn="ctr">
              <a:lnSpc>
                <a:spcPct val="115000"/>
              </a:lnSpc>
              <a:spcBef>
                <a:spcPts val="0"/>
              </a:spcBef>
              <a:spcAft>
                <a:spcPts val="951"/>
              </a:spcAft>
              <a:buClr>
                <a:schemeClr val="dk1"/>
              </a:buClr>
              <a:buSzPts val="1100"/>
              <a:buFont typeface="Arial"/>
              <a:buNone/>
            </a:pPr>
            <a:r>
              <a:rPr lang="fr" sz="1210">
                <a:solidFill>
                  <a:schemeClr val="dk2"/>
                </a:solidFill>
                <a:latin typeface="Figtree"/>
                <a:ea typeface="Figtree"/>
                <a:cs typeface="Figtree"/>
                <a:sym typeface="Figtree"/>
              </a:rPr>
              <a:t>Goal is to detect this signal</a:t>
            </a:r>
            <a:endParaRPr sz="1210">
              <a:solidFill>
                <a:schemeClr val="dk2"/>
              </a:solidFill>
              <a:latin typeface="Figtree"/>
              <a:ea typeface="Figtree"/>
              <a:cs typeface="Figtree"/>
              <a:sym typeface="Figtree"/>
            </a:endParaRPr>
          </a:p>
        </p:txBody>
      </p:sp>
      <p:cxnSp>
        <p:nvCxnSpPr>
          <p:cNvPr id="150" name="Google Shape;150;p19"/>
          <p:cNvCxnSpPr>
            <a:stCxn id="149" idx="1"/>
          </p:cNvCxnSpPr>
          <p:nvPr/>
        </p:nvCxnSpPr>
        <p:spPr>
          <a:xfrm flipH="1">
            <a:off x="6769080" y="1968800"/>
            <a:ext cx="354900" cy="398700"/>
          </a:xfrm>
          <a:prstGeom prst="straightConnector1">
            <a:avLst/>
          </a:prstGeom>
          <a:noFill/>
          <a:ln cap="flat" cmpd="sng" w="28575">
            <a:solidFill>
              <a:srgbClr val="A61C00"/>
            </a:solidFill>
            <a:prstDash val="solid"/>
            <a:round/>
            <a:headEnd len="med" w="med" type="none"/>
            <a:tailEnd len="med" w="med" type="triangle"/>
          </a:ln>
        </p:spPr>
      </p:cxnSp>
      <p:sp>
        <p:nvSpPr>
          <p:cNvPr id="151" name="Google Shape;151;p19"/>
          <p:cNvSpPr/>
          <p:nvPr/>
        </p:nvSpPr>
        <p:spPr>
          <a:xfrm>
            <a:off x="583025" y="2975959"/>
            <a:ext cx="956400" cy="505500"/>
          </a:xfrm>
          <a:prstGeom prst="roundRect">
            <a:avLst>
              <a:gd fmla="val 16667" name="adj"/>
            </a:avLst>
          </a:prstGeom>
          <a:noFill/>
          <a:ln cap="flat" cmpd="sng" w="26275">
            <a:solidFill>
              <a:srgbClr val="A61C00"/>
            </a:solidFill>
            <a:prstDash val="solid"/>
            <a:round/>
            <a:headEnd len="sm" w="sm" type="none"/>
            <a:tailEnd len="sm" w="sm" type="none"/>
          </a:ln>
        </p:spPr>
        <p:txBody>
          <a:bodyPr anchorCtr="0" anchor="ctr" bIns="66625" lIns="66625" spcFirstLastPara="1" rIns="66625" wrap="square" tIns="66625">
            <a:noAutofit/>
          </a:bodyPr>
          <a:lstStyle/>
          <a:p>
            <a:pPr indent="0" lvl="0" marL="0" rtl="0" algn="ctr">
              <a:spcBef>
                <a:spcPts val="0"/>
              </a:spcBef>
              <a:spcAft>
                <a:spcPts val="0"/>
              </a:spcAft>
              <a:buNone/>
            </a:pPr>
            <a:r>
              <a:rPr lang="fr" sz="1112">
                <a:solidFill>
                  <a:schemeClr val="dk2"/>
                </a:solidFill>
                <a:latin typeface="Figtree"/>
                <a:ea typeface="Figtree"/>
                <a:cs typeface="Figtree"/>
                <a:sym typeface="Figtree"/>
              </a:rPr>
              <a:t>From here</a:t>
            </a:r>
            <a:endParaRPr sz="1112">
              <a:solidFill>
                <a:schemeClr val="dk2"/>
              </a:solidFill>
              <a:latin typeface="Figtree"/>
              <a:ea typeface="Figtree"/>
              <a:cs typeface="Figtree"/>
              <a:sym typeface="Figtree"/>
            </a:endParaRPr>
          </a:p>
        </p:txBody>
      </p:sp>
      <p:cxnSp>
        <p:nvCxnSpPr>
          <p:cNvPr id="152" name="Google Shape;152;p19"/>
          <p:cNvCxnSpPr>
            <a:stCxn id="151" idx="3"/>
          </p:cNvCxnSpPr>
          <p:nvPr/>
        </p:nvCxnSpPr>
        <p:spPr>
          <a:xfrm>
            <a:off x="1539425" y="3228709"/>
            <a:ext cx="535200" cy="947100"/>
          </a:xfrm>
          <a:prstGeom prst="straightConnector1">
            <a:avLst/>
          </a:prstGeom>
          <a:noFill/>
          <a:ln cap="flat" cmpd="sng" w="26275">
            <a:solidFill>
              <a:srgbClr val="A61C00"/>
            </a:solidFill>
            <a:prstDash val="solid"/>
            <a:round/>
            <a:headEnd len="med" w="med" type="none"/>
            <a:tailEnd len="med" w="med" type="triangle"/>
          </a:ln>
        </p:spPr>
      </p:cxnSp>
      <p:sp>
        <p:nvSpPr>
          <p:cNvPr id="153" name="Google Shape;153;p19"/>
          <p:cNvSpPr/>
          <p:nvPr/>
        </p:nvSpPr>
        <p:spPr>
          <a:xfrm rot="-6869882">
            <a:off x="5269584" y="1374109"/>
            <a:ext cx="368252" cy="1780008"/>
          </a:xfrm>
          <a:prstGeom prst="rightBrace">
            <a:avLst>
              <a:gd fmla="val 50000" name="adj1"/>
              <a:gd fmla="val 50000" name="adj2"/>
            </a:avLst>
          </a:prstGeom>
          <a:noFill/>
          <a:ln cap="flat" cmpd="sng" w="39625">
            <a:solidFill>
              <a:schemeClr val="accent4"/>
            </a:solidFill>
            <a:prstDash val="solid"/>
            <a:round/>
            <a:headEnd len="sm" w="sm" type="none"/>
            <a:tailEnd len="sm" w="sm" type="none"/>
          </a:ln>
        </p:spPr>
        <p:txBody>
          <a:bodyPr anchorCtr="0" anchor="ctr" bIns="95075" lIns="95075" spcFirstLastPara="1" rIns="95075" wrap="square" tIns="95075">
            <a:noAutofit/>
          </a:bodyPr>
          <a:lstStyle/>
          <a:p>
            <a:pPr indent="0" lvl="0" marL="0" rtl="0" algn="ctr">
              <a:spcBef>
                <a:spcPts val="0"/>
              </a:spcBef>
              <a:spcAft>
                <a:spcPts val="0"/>
              </a:spcAft>
              <a:buNone/>
            </a:pPr>
            <a:r>
              <a:t/>
            </a:r>
            <a:endParaRPr sz="1456"/>
          </a:p>
        </p:txBody>
      </p:sp>
      <p:sp>
        <p:nvSpPr>
          <p:cNvPr id="154" name="Google Shape;154;p19"/>
          <p:cNvSpPr/>
          <p:nvPr/>
        </p:nvSpPr>
        <p:spPr>
          <a:xfrm rot="-6713148">
            <a:off x="3995328" y="2676695"/>
            <a:ext cx="189131" cy="572017"/>
          </a:xfrm>
          <a:prstGeom prst="rightBrace">
            <a:avLst>
              <a:gd fmla="val 50000" name="adj1"/>
              <a:gd fmla="val 50000" name="adj2"/>
            </a:avLst>
          </a:prstGeom>
          <a:noFill/>
          <a:ln cap="flat" cmpd="sng" w="39625">
            <a:solidFill>
              <a:schemeClr val="accent4"/>
            </a:solidFill>
            <a:prstDash val="solid"/>
            <a:round/>
            <a:headEnd len="sm" w="sm" type="none"/>
            <a:tailEnd len="sm" w="sm" type="none"/>
          </a:ln>
        </p:spPr>
        <p:txBody>
          <a:bodyPr anchorCtr="0" anchor="ctr" bIns="95075" lIns="95075" spcFirstLastPara="1" rIns="95075" wrap="square" tIns="95075">
            <a:noAutofit/>
          </a:bodyPr>
          <a:lstStyle/>
          <a:p>
            <a:pPr indent="0" lvl="0" marL="0" rtl="0" algn="ctr">
              <a:spcBef>
                <a:spcPts val="0"/>
              </a:spcBef>
              <a:spcAft>
                <a:spcPts val="0"/>
              </a:spcAft>
              <a:buNone/>
            </a:pPr>
            <a:r>
              <a:t/>
            </a:r>
            <a:endParaRPr sz="1456"/>
          </a:p>
        </p:txBody>
      </p:sp>
      <p:sp>
        <p:nvSpPr>
          <p:cNvPr id="155" name="Google Shape;155;p19"/>
          <p:cNvSpPr/>
          <p:nvPr/>
        </p:nvSpPr>
        <p:spPr>
          <a:xfrm rot="3738509">
            <a:off x="3949683" y="4253013"/>
            <a:ext cx="143315" cy="335060"/>
          </a:xfrm>
          <a:prstGeom prst="rightBrace">
            <a:avLst>
              <a:gd fmla="val 50000" name="adj1"/>
              <a:gd fmla="val 50000" name="adj2"/>
            </a:avLst>
          </a:prstGeom>
          <a:noFill/>
          <a:ln cap="flat" cmpd="sng" w="39625">
            <a:solidFill>
              <a:schemeClr val="accent4"/>
            </a:solidFill>
            <a:prstDash val="solid"/>
            <a:round/>
            <a:headEnd len="sm" w="sm" type="none"/>
            <a:tailEnd len="sm" w="sm" type="none"/>
          </a:ln>
        </p:spPr>
        <p:txBody>
          <a:bodyPr anchorCtr="0" anchor="ctr" bIns="95075" lIns="95075" spcFirstLastPara="1" rIns="95075" wrap="square" tIns="95075">
            <a:noAutofit/>
          </a:bodyPr>
          <a:lstStyle/>
          <a:p>
            <a:pPr indent="0" lvl="0" marL="0" rtl="0" algn="ctr">
              <a:spcBef>
                <a:spcPts val="0"/>
              </a:spcBef>
              <a:spcAft>
                <a:spcPts val="0"/>
              </a:spcAft>
              <a:buNone/>
            </a:pPr>
            <a:r>
              <a:t/>
            </a:r>
            <a:endParaRPr sz="1456"/>
          </a:p>
        </p:txBody>
      </p:sp>
      <p:sp>
        <p:nvSpPr>
          <p:cNvPr id="156" name="Google Shape;156;p19"/>
          <p:cNvSpPr/>
          <p:nvPr/>
        </p:nvSpPr>
        <p:spPr>
          <a:xfrm rot="-6802296">
            <a:off x="2581797" y="2904503"/>
            <a:ext cx="156544" cy="1196100"/>
          </a:xfrm>
          <a:prstGeom prst="rightBrace">
            <a:avLst>
              <a:gd fmla="val 50000" name="adj1"/>
              <a:gd fmla="val 50000" name="adj2"/>
            </a:avLst>
          </a:prstGeom>
          <a:noFill/>
          <a:ln cap="flat" cmpd="sng" w="39625">
            <a:solidFill>
              <a:srgbClr val="8E7CC3"/>
            </a:solidFill>
            <a:prstDash val="solid"/>
            <a:round/>
            <a:headEnd len="sm" w="sm" type="none"/>
            <a:tailEnd len="sm" w="sm" type="none"/>
          </a:ln>
        </p:spPr>
        <p:txBody>
          <a:bodyPr anchorCtr="0" anchor="ctr" bIns="95075" lIns="95075" spcFirstLastPara="1" rIns="95075" wrap="square" tIns="95075">
            <a:noAutofit/>
          </a:bodyPr>
          <a:lstStyle/>
          <a:p>
            <a:pPr indent="0" lvl="0" marL="0" rtl="0" algn="ctr">
              <a:spcBef>
                <a:spcPts val="0"/>
              </a:spcBef>
              <a:spcAft>
                <a:spcPts val="0"/>
              </a:spcAft>
              <a:buNone/>
            </a:pPr>
            <a:r>
              <a:t/>
            </a:r>
            <a:endParaRPr sz="1456"/>
          </a:p>
        </p:txBody>
      </p:sp>
      <p:sp>
        <p:nvSpPr>
          <p:cNvPr id="157" name="Google Shape;157;p19"/>
          <p:cNvSpPr txBox="1"/>
          <p:nvPr/>
        </p:nvSpPr>
        <p:spPr>
          <a:xfrm>
            <a:off x="3913775" y="4902900"/>
            <a:ext cx="3079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158" name="Google Shape;158;p19"/>
          <p:cNvSpPr/>
          <p:nvPr/>
        </p:nvSpPr>
        <p:spPr>
          <a:xfrm>
            <a:off x="4585650" y="1292800"/>
            <a:ext cx="1708200" cy="355500"/>
          </a:xfrm>
          <a:prstGeom prst="roundRect">
            <a:avLst>
              <a:gd fmla="val 16667" name="adj"/>
            </a:avLst>
          </a:prstGeom>
          <a:noFill/>
          <a:ln cap="flat" cmpd="sng" w="28575">
            <a:solidFill>
              <a:srgbClr val="8E7CC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fr" sz="1000">
                <a:solidFill>
                  <a:schemeClr val="dk2"/>
                </a:solidFill>
                <a:latin typeface="Figtree"/>
                <a:ea typeface="Figtree"/>
                <a:cs typeface="Figtree"/>
                <a:sym typeface="Figtree"/>
              </a:rPr>
              <a:t>Astrophysical foreground</a:t>
            </a:r>
            <a:endParaRPr sz="1000">
              <a:solidFill>
                <a:schemeClr val="dk2"/>
              </a:solidFill>
              <a:latin typeface="Figtree"/>
              <a:ea typeface="Figtree"/>
              <a:cs typeface="Figtree"/>
              <a:sym typeface="Figtree"/>
            </a:endParaRPr>
          </a:p>
        </p:txBody>
      </p:sp>
      <p:sp>
        <p:nvSpPr>
          <p:cNvPr id="159" name="Google Shape;159;p19"/>
          <p:cNvSpPr/>
          <p:nvPr/>
        </p:nvSpPr>
        <p:spPr>
          <a:xfrm>
            <a:off x="3051075" y="1249250"/>
            <a:ext cx="1282200" cy="410700"/>
          </a:xfrm>
          <a:prstGeom prst="roundRect">
            <a:avLst>
              <a:gd fmla="val 16667" name="adj"/>
            </a:avLst>
          </a:prstGeom>
          <a:noFill/>
          <a:ln cap="flat" cmpd="sng" w="28575">
            <a:solidFill>
              <a:srgbClr val="8E7CC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fr" sz="1000">
                <a:solidFill>
                  <a:schemeClr val="dk2"/>
                </a:solidFill>
                <a:latin typeface="Figtree"/>
                <a:ea typeface="Figtree"/>
                <a:cs typeface="Figtree"/>
                <a:sym typeface="Figtree"/>
              </a:rPr>
              <a:t>galactic and non foreground</a:t>
            </a:r>
            <a:endParaRPr/>
          </a:p>
        </p:txBody>
      </p:sp>
      <p:sp>
        <p:nvSpPr>
          <p:cNvPr id="160" name="Google Shape;160;p19"/>
          <p:cNvSpPr/>
          <p:nvPr/>
        </p:nvSpPr>
        <p:spPr>
          <a:xfrm>
            <a:off x="3148550" y="4675375"/>
            <a:ext cx="1772100" cy="355500"/>
          </a:xfrm>
          <a:prstGeom prst="roundRect">
            <a:avLst>
              <a:gd fmla="val 16667" name="adj"/>
            </a:avLst>
          </a:prstGeom>
          <a:noFill/>
          <a:ln cap="flat" cmpd="sng" w="28575">
            <a:solidFill>
              <a:srgbClr val="8E7CC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fr" sz="1000">
                <a:solidFill>
                  <a:schemeClr val="dk2"/>
                </a:solidFill>
                <a:latin typeface="Figtree"/>
                <a:ea typeface="Figtree"/>
                <a:cs typeface="Figtree"/>
                <a:sym typeface="Figtree"/>
              </a:rPr>
              <a:t>Atmospherical foreground</a:t>
            </a:r>
            <a:endParaRPr/>
          </a:p>
        </p:txBody>
      </p:sp>
      <p:sp>
        <p:nvSpPr>
          <p:cNvPr id="161" name="Google Shape;161;p19"/>
          <p:cNvSpPr/>
          <p:nvPr/>
        </p:nvSpPr>
        <p:spPr>
          <a:xfrm>
            <a:off x="311700" y="1249238"/>
            <a:ext cx="2419200" cy="355500"/>
          </a:xfrm>
          <a:prstGeom prst="roundRect">
            <a:avLst>
              <a:gd fmla="val 16667" name="adj"/>
            </a:avLst>
          </a:prstGeom>
          <a:noFill/>
          <a:ln cap="flat" cmpd="sng" w="28575">
            <a:solidFill>
              <a:srgbClr val="8E7CC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fr" sz="1000">
                <a:solidFill>
                  <a:schemeClr val="dk2"/>
                </a:solidFill>
                <a:latin typeface="Figtree"/>
                <a:ea typeface="Figtree"/>
                <a:cs typeface="Figtree"/>
                <a:sym typeface="Figtree"/>
              </a:rPr>
              <a:t>Detector noise : my PhD </a:t>
            </a:r>
            <a:endParaRPr sz="1000">
              <a:solidFill>
                <a:schemeClr val="dk2"/>
              </a:solidFill>
              <a:latin typeface="Figtree"/>
              <a:ea typeface="Figtree"/>
              <a:cs typeface="Figtree"/>
              <a:sym typeface="Figtree"/>
            </a:endParaRPr>
          </a:p>
          <a:p>
            <a:pPr indent="0" lvl="0" marL="0" rtl="0" algn="l">
              <a:spcBef>
                <a:spcPts val="0"/>
              </a:spcBef>
              <a:spcAft>
                <a:spcPts val="0"/>
              </a:spcAft>
              <a:buClr>
                <a:schemeClr val="dk1"/>
              </a:buClr>
              <a:buSzPts val="1100"/>
              <a:buFont typeface="Arial"/>
              <a:buNone/>
            </a:pPr>
            <a:r>
              <a:rPr lang="fr" sz="1000">
                <a:solidFill>
                  <a:schemeClr val="dk2"/>
                </a:solidFill>
                <a:latin typeface="Figtree"/>
                <a:ea typeface="Figtree"/>
                <a:cs typeface="Figtree"/>
                <a:sym typeface="Figtree"/>
              </a:rPr>
              <a:t>Low frequency noise : Bao TON’s PhD</a:t>
            </a:r>
            <a:endParaRPr sz="1000">
              <a:latin typeface="Figtree"/>
              <a:ea typeface="Figtree"/>
              <a:cs typeface="Figtree"/>
              <a:sym typeface="Figtree"/>
            </a:endParaRPr>
          </a:p>
        </p:txBody>
      </p:sp>
      <p:sp>
        <p:nvSpPr>
          <p:cNvPr id="162" name="Google Shape;162;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158"/>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153"/>
                                        </p:tgtEl>
                                        <p:attrNameLst>
                                          <p:attrName>style.visibility</p:attrName>
                                        </p:attrNameLst>
                                      </p:cBhvr>
                                      <p:to>
                                        <p:strVal val="hidden"/>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15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159"/>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154"/>
                                        </p:tgtEl>
                                        <p:attrNameLst>
                                          <p:attrName>style.visibility</p:attrName>
                                        </p:attrNameLst>
                                      </p:cBhvr>
                                      <p:to>
                                        <p:strVal val="hidden"/>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1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155"/>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160"/>
                                        </p:tgtEl>
                                        <p:attrNameLst>
                                          <p:attrName>style.visibility</p:attrName>
                                        </p:attrNameLst>
                                      </p:cBhvr>
                                      <p:to>
                                        <p:strVal val="hidden"/>
                                      </p:to>
                                    </p:set>
                                  </p:childTnLst>
                                </p:cTn>
                              </p:par>
                            </p:childTnLst>
                          </p:cTn>
                        </p:par>
                        <p:par>
                          <p:cTn fill="hold">
                            <p:stCondLst>
                              <p:cond delay="0"/>
                            </p:stCondLst>
                            <p:childTnLst>
                              <p:par>
                                <p:cTn fill="hold" nodeType="afterEffect" presetClass="entr" presetID="2" presetSubtype="2">
                                  <p:stCondLst>
                                    <p:cond delay="0"/>
                                  </p:stCondLst>
                                  <p:childTnLst>
                                    <p:set>
                                      <p:cBhvr>
                                        <p:cTn dur="1" fill="hold">
                                          <p:stCondLst>
                                            <p:cond delay="0"/>
                                          </p:stCondLst>
                                        </p:cTn>
                                        <p:tgtEl>
                                          <p:spTgt spid="156"/>
                                        </p:tgtEl>
                                        <p:attrNameLst>
                                          <p:attrName>style.visibility</p:attrName>
                                        </p:attrNameLst>
                                      </p:cBhvr>
                                      <p:to>
                                        <p:strVal val="visible"/>
                                      </p:to>
                                    </p:set>
                                    <p:anim calcmode="lin" valueType="num">
                                      <p:cBhvr additive="base">
                                        <p:cTn dur="1000"/>
                                        <p:tgtEl>
                                          <p:spTgt spid="15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0"/>
                                  </p:stCondLst>
                                  <p:childTnLst>
                                    <p:set>
                                      <p:cBhvr>
                                        <p:cTn dur="1" fill="hold">
                                          <p:stCondLst>
                                            <p:cond delay="0"/>
                                          </p:stCondLst>
                                        </p:cTn>
                                        <p:tgtEl>
                                          <p:spTgt spid="161"/>
                                        </p:tgtEl>
                                        <p:attrNameLst>
                                          <p:attrName>style.visibility</p:attrName>
                                        </p:attrNameLst>
                                      </p:cBhvr>
                                      <p:to>
                                        <p:strVal val="visible"/>
                                      </p:to>
                                    </p:set>
                                    <p:anim calcmode="lin" valueType="num">
                                      <p:cBhvr additive="base">
                                        <p:cTn dur="1000"/>
                                        <p:tgtEl>
                                          <p:spTgt spid="16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0"/>
          <p:cNvSpPr txBox="1"/>
          <p:nvPr>
            <p:ph type="title"/>
          </p:nvPr>
        </p:nvSpPr>
        <p:spPr>
          <a:xfrm>
            <a:off x="311700" y="2813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latin typeface="Figtree"/>
                <a:ea typeface="Figtree"/>
                <a:cs typeface="Figtree"/>
                <a:sym typeface="Figtree"/>
              </a:rPr>
              <a:t>From CMB to low temperature detectors</a:t>
            </a:r>
            <a:endParaRPr>
              <a:latin typeface="Figtree"/>
              <a:ea typeface="Figtree"/>
              <a:cs typeface="Figtree"/>
              <a:sym typeface="Figtree"/>
            </a:endParaRPr>
          </a:p>
        </p:txBody>
      </p:sp>
      <p:cxnSp>
        <p:nvCxnSpPr>
          <p:cNvPr id="168" name="Google Shape;168;p20"/>
          <p:cNvCxnSpPr/>
          <p:nvPr/>
        </p:nvCxnSpPr>
        <p:spPr>
          <a:xfrm flipH="1" rot="10800000">
            <a:off x="-1050" y="1017725"/>
            <a:ext cx="9146100" cy="4800"/>
          </a:xfrm>
          <a:prstGeom prst="straightConnector1">
            <a:avLst/>
          </a:prstGeom>
          <a:noFill/>
          <a:ln cap="flat" cmpd="sng" w="28575">
            <a:solidFill>
              <a:srgbClr val="4A86E8"/>
            </a:solidFill>
            <a:prstDash val="solid"/>
            <a:round/>
            <a:headEnd len="med" w="med" type="none"/>
            <a:tailEnd len="med" w="med" type="none"/>
          </a:ln>
        </p:spPr>
      </p:cxnSp>
      <p:pic>
        <p:nvPicPr>
          <p:cNvPr id="169" name="Google Shape;169;p20"/>
          <p:cNvPicPr preferRelativeResize="0"/>
          <p:nvPr/>
        </p:nvPicPr>
        <p:blipFill>
          <a:blip r:embed="rId3">
            <a:alphaModFix/>
          </a:blip>
          <a:stretch>
            <a:fillRect/>
          </a:stretch>
        </p:blipFill>
        <p:spPr>
          <a:xfrm>
            <a:off x="3147550" y="1370252"/>
            <a:ext cx="3296774" cy="1910548"/>
          </a:xfrm>
          <a:prstGeom prst="rect">
            <a:avLst/>
          </a:prstGeom>
          <a:noFill/>
          <a:ln>
            <a:noFill/>
          </a:ln>
        </p:spPr>
      </p:pic>
      <p:sp>
        <p:nvSpPr>
          <p:cNvPr id="170" name="Google Shape;170;p20"/>
          <p:cNvSpPr/>
          <p:nvPr/>
        </p:nvSpPr>
        <p:spPr>
          <a:xfrm>
            <a:off x="6371926" y="1228050"/>
            <a:ext cx="984600" cy="456900"/>
          </a:xfrm>
          <a:prstGeom prst="roundRect">
            <a:avLst>
              <a:gd fmla="val 16667" name="adj"/>
            </a:avLst>
          </a:prstGeom>
          <a:noFill/>
          <a:ln cap="flat" cmpd="sng" w="17925">
            <a:solidFill>
              <a:srgbClr val="A61C00"/>
            </a:solidFill>
            <a:prstDash val="solid"/>
            <a:round/>
            <a:headEnd len="sm" w="sm" type="none"/>
            <a:tailEnd len="sm" w="sm" type="none"/>
          </a:ln>
        </p:spPr>
        <p:txBody>
          <a:bodyPr anchorCtr="0" anchor="ctr" bIns="45450" lIns="45450" spcFirstLastPara="1" rIns="45450" wrap="square" tIns="45450">
            <a:noAutofit/>
          </a:bodyPr>
          <a:lstStyle/>
          <a:p>
            <a:pPr indent="0" lvl="0" marL="0" rtl="0" algn="ctr">
              <a:lnSpc>
                <a:spcPct val="115000"/>
              </a:lnSpc>
              <a:spcBef>
                <a:spcPts val="0"/>
              </a:spcBef>
              <a:spcAft>
                <a:spcPts val="597"/>
              </a:spcAft>
              <a:buClr>
                <a:schemeClr val="dk1"/>
              </a:buClr>
              <a:buSzPts val="690"/>
              <a:buFont typeface="Arial"/>
              <a:buNone/>
            </a:pPr>
            <a:r>
              <a:rPr lang="fr" sz="759">
                <a:solidFill>
                  <a:schemeClr val="dk2"/>
                </a:solidFill>
                <a:latin typeface="Figtree"/>
                <a:ea typeface="Figtree"/>
                <a:cs typeface="Figtree"/>
                <a:sym typeface="Figtree"/>
              </a:rPr>
              <a:t>Goal is to detect this signal</a:t>
            </a:r>
            <a:endParaRPr sz="759">
              <a:solidFill>
                <a:schemeClr val="dk2"/>
              </a:solidFill>
              <a:latin typeface="Figtree"/>
              <a:ea typeface="Figtree"/>
              <a:cs typeface="Figtree"/>
              <a:sym typeface="Figtree"/>
            </a:endParaRPr>
          </a:p>
        </p:txBody>
      </p:sp>
      <p:cxnSp>
        <p:nvCxnSpPr>
          <p:cNvPr id="171" name="Google Shape;171;p20"/>
          <p:cNvCxnSpPr>
            <a:stCxn id="170" idx="1"/>
          </p:cNvCxnSpPr>
          <p:nvPr/>
        </p:nvCxnSpPr>
        <p:spPr>
          <a:xfrm flipH="1">
            <a:off x="6149326" y="1456500"/>
            <a:ext cx="222600" cy="249900"/>
          </a:xfrm>
          <a:prstGeom prst="straightConnector1">
            <a:avLst/>
          </a:prstGeom>
          <a:noFill/>
          <a:ln cap="flat" cmpd="sng" w="17925">
            <a:solidFill>
              <a:srgbClr val="A61C00"/>
            </a:solidFill>
            <a:prstDash val="solid"/>
            <a:round/>
            <a:headEnd len="med" w="med" type="none"/>
            <a:tailEnd len="med" w="med" type="triangle"/>
          </a:ln>
        </p:spPr>
      </p:cxnSp>
      <p:grpSp>
        <p:nvGrpSpPr>
          <p:cNvPr id="172" name="Google Shape;172;p20"/>
          <p:cNvGrpSpPr/>
          <p:nvPr/>
        </p:nvGrpSpPr>
        <p:grpSpPr>
          <a:xfrm>
            <a:off x="3077975" y="2244054"/>
            <a:ext cx="1300500" cy="1469850"/>
            <a:chOff x="2641475" y="2244054"/>
            <a:chExt cx="1300500" cy="1469850"/>
          </a:xfrm>
        </p:grpSpPr>
        <p:sp>
          <p:nvSpPr>
            <p:cNvPr id="173" name="Google Shape;173;p20"/>
            <p:cNvSpPr/>
            <p:nvPr/>
          </p:nvSpPr>
          <p:spPr>
            <a:xfrm rot="-1457171">
              <a:off x="2755248" y="2430016"/>
              <a:ext cx="1072954" cy="784276"/>
            </a:xfrm>
            <a:prstGeom prst="roundRect">
              <a:avLst>
                <a:gd fmla="val 0" name="adj"/>
              </a:avLst>
            </a:prstGeom>
            <a:noFill/>
            <a:ln cap="flat" cmpd="sng" w="28575">
              <a:solidFill>
                <a:srgbClr val="A61C00"/>
              </a:solidFill>
              <a:prstDash val="solid"/>
              <a:round/>
              <a:headEnd len="sm" w="sm" type="none"/>
              <a:tailEnd len="sm" w="sm" type="none"/>
            </a:ln>
          </p:spPr>
          <p:txBody>
            <a:bodyPr anchorCtr="0" anchor="ctr" bIns="41800" lIns="41800" spcFirstLastPara="1" rIns="41800" wrap="square" tIns="41800">
              <a:noAutofit/>
            </a:bodyPr>
            <a:lstStyle/>
            <a:p>
              <a:pPr indent="0" lvl="0" marL="0" rtl="0" algn="ctr">
                <a:spcBef>
                  <a:spcPts val="0"/>
                </a:spcBef>
                <a:spcAft>
                  <a:spcPts val="0"/>
                </a:spcAft>
                <a:buNone/>
              </a:pPr>
              <a:r>
                <a:t/>
              </a:r>
              <a:endParaRPr sz="698">
                <a:solidFill>
                  <a:schemeClr val="dk2"/>
                </a:solidFill>
                <a:latin typeface="Figtree"/>
                <a:ea typeface="Figtree"/>
                <a:cs typeface="Figtree"/>
                <a:sym typeface="Figtree"/>
              </a:endParaRPr>
            </a:p>
          </p:txBody>
        </p:sp>
        <p:cxnSp>
          <p:nvCxnSpPr>
            <p:cNvPr id="174" name="Google Shape;174;p20"/>
            <p:cNvCxnSpPr>
              <a:stCxn id="173" idx="2"/>
            </p:cNvCxnSpPr>
            <p:nvPr/>
          </p:nvCxnSpPr>
          <p:spPr>
            <a:xfrm>
              <a:off x="3452975" y="3179604"/>
              <a:ext cx="9300" cy="534300"/>
            </a:xfrm>
            <a:prstGeom prst="straightConnector1">
              <a:avLst/>
            </a:prstGeom>
            <a:noFill/>
            <a:ln cap="flat" cmpd="sng" w="28575">
              <a:solidFill>
                <a:srgbClr val="A61C00"/>
              </a:solidFill>
              <a:prstDash val="solid"/>
              <a:round/>
              <a:headEnd len="med" w="med" type="none"/>
              <a:tailEnd len="med" w="med" type="triangle"/>
            </a:ln>
          </p:spPr>
        </p:cxnSp>
      </p:grpSp>
      <p:sp>
        <p:nvSpPr>
          <p:cNvPr id="175" name="Google Shape;175;p20"/>
          <p:cNvSpPr txBox="1"/>
          <p:nvPr/>
        </p:nvSpPr>
        <p:spPr>
          <a:xfrm>
            <a:off x="3913775" y="4902900"/>
            <a:ext cx="3079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800">
              <a:solidFill>
                <a:schemeClr val="dk2"/>
              </a:solidFill>
            </a:endParaRPr>
          </a:p>
        </p:txBody>
      </p:sp>
      <p:sp>
        <p:nvSpPr>
          <p:cNvPr id="176" name="Google Shape;176;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sp>
        <p:nvSpPr>
          <p:cNvPr id="177" name="Google Shape;177;p20"/>
          <p:cNvSpPr txBox="1"/>
          <p:nvPr/>
        </p:nvSpPr>
        <p:spPr>
          <a:xfrm>
            <a:off x="989800" y="3876850"/>
            <a:ext cx="7423200" cy="85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2000">
                <a:solidFill>
                  <a:srgbClr val="01313C"/>
                </a:solidFill>
                <a:latin typeface="Figtree"/>
                <a:ea typeface="Figtree"/>
                <a:cs typeface="Figtree"/>
                <a:sym typeface="Figtree"/>
              </a:rPr>
              <a:t>My PhD : Development and characterisation of the detection </a:t>
            </a:r>
            <a:r>
              <a:rPr lang="fr" sz="2000">
                <a:solidFill>
                  <a:srgbClr val="01313C"/>
                </a:solidFill>
                <a:latin typeface="Figtree"/>
                <a:ea typeface="Figtree"/>
                <a:cs typeface="Figtree"/>
                <a:sym typeface="Figtree"/>
              </a:rPr>
              <a:t>chain</a:t>
            </a:r>
            <a:r>
              <a:rPr lang="fr" sz="2000">
                <a:solidFill>
                  <a:srgbClr val="01313C"/>
                </a:solidFill>
                <a:latin typeface="Figtree"/>
                <a:ea typeface="Figtree"/>
                <a:cs typeface="Figtree"/>
                <a:sym typeface="Figtree"/>
              </a:rPr>
              <a:t> for next generation cosmology experiments </a:t>
            </a:r>
            <a:endParaRPr sz="2000">
              <a:solidFill>
                <a:srgbClr val="01313C"/>
              </a:solidFill>
              <a:latin typeface="Figtree"/>
              <a:ea typeface="Figtree"/>
              <a:cs typeface="Figtree"/>
              <a:sym typeface="Figtree"/>
            </a:endParaRPr>
          </a:p>
        </p:txBody>
      </p:sp>
      <p:pic>
        <p:nvPicPr>
          <p:cNvPr id="178" name="Google Shape;178;p20"/>
          <p:cNvPicPr preferRelativeResize="0"/>
          <p:nvPr/>
        </p:nvPicPr>
        <p:blipFill rotWithShape="1">
          <a:blip r:embed="rId4">
            <a:alphaModFix/>
          </a:blip>
          <a:srcRect b="2104" l="3240" r="4722" t="4368"/>
          <a:stretch/>
        </p:blipFill>
        <p:spPr>
          <a:xfrm>
            <a:off x="570600" y="1558053"/>
            <a:ext cx="1378425" cy="1217050"/>
          </a:xfrm>
          <a:prstGeom prst="rect">
            <a:avLst/>
          </a:prstGeom>
          <a:noFill/>
          <a:ln>
            <a:noFill/>
          </a:ln>
        </p:spPr>
      </p:pic>
      <p:sp>
        <p:nvSpPr>
          <p:cNvPr id="179" name="Google Shape;179;p20"/>
          <p:cNvSpPr txBox="1"/>
          <p:nvPr/>
        </p:nvSpPr>
        <p:spPr>
          <a:xfrm>
            <a:off x="1112200" y="2833625"/>
            <a:ext cx="7890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300">
                <a:solidFill>
                  <a:schemeClr val="dk2"/>
                </a:solidFill>
                <a:latin typeface="Figtree"/>
                <a:ea typeface="Figtree"/>
                <a:cs typeface="Figtree"/>
                <a:sym typeface="Figtree"/>
              </a:rPr>
              <a:t>1 pixel</a:t>
            </a:r>
            <a:endParaRPr sz="1300">
              <a:solidFill>
                <a:schemeClr val="dk2"/>
              </a:solidFill>
              <a:latin typeface="Figtree"/>
              <a:ea typeface="Figtree"/>
              <a:cs typeface="Figtree"/>
              <a:sym typeface="Figtree"/>
            </a:endParaRPr>
          </a:p>
          <a:p>
            <a:pPr indent="0" lvl="0" marL="0" rtl="0" algn="l">
              <a:spcBef>
                <a:spcPts val="0"/>
              </a:spcBef>
              <a:spcAft>
                <a:spcPts val="0"/>
              </a:spcAft>
              <a:buNone/>
            </a:pPr>
            <a:r>
              <a:t/>
            </a:r>
            <a:endParaRPr sz="1300">
              <a:solidFill>
                <a:schemeClr val="dk2"/>
              </a:solidFill>
              <a:latin typeface="Figtree"/>
              <a:ea typeface="Figtree"/>
              <a:cs typeface="Figtree"/>
              <a:sym typeface="Figtree"/>
            </a:endParaRPr>
          </a:p>
          <a:p>
            <a:pPr indent="0" lvl="0" marL="0" rtl="0" algn="l">
              <a:spcBef>
                <a:spcPts val="0"/>
              </a:spcBef>
              <a:spcAft>
                <a:spcPts val="0"/>
              </a:spcAft>
              <a:buNone/>
            </a:pPr>
            <a:r>
              <a:rPr lang="fr" sz="1300">
                <a:solidFill>
                  <a:schemeClr val="dk2"/>
                </a:solidFill>
                <a:latin typeface="Figtree"/>
                <a:ea typeface="Figtree"/>
                <a:cs typeface="Figtree"/>
                <a:sym typeface="Figtree"/>
              </a:rPr>
              <a:t>100 mK</a:t>
            </a:r>
            <a:endParaRPr sz="1300">
              <a:solidFill>
                <a:schemeClr val="dk2"/>
              </a:solidFill>
              <a:latin typeface="Figtree"/>
              <a:ea typeface="Figtree"/>
              <a:cs typeface="Figtree"/>
              <a:sym typeface="Figtree"/>
            </a:endParaRPr>
          </a:p>
        </p:txBody>
      </p:sp>
      <p:cxnSp>
        <p:nvCxnSpPr>
          <p:cNvPr id="180" name="Google Shape;180;p20"/>
          <p:cNvCxnSpPr/>
          <p:nvPr/>
        </p:nvCxnSpPr>
        <p:spPr>
          <a:xfrm flipH="1">
            <a:off x="739900" y="2441900"/>
            <a:ext cx="498600" cy="495000"/>
          </a:xfrm>
          <a:prstGeom prst="straightConnector1">
            <a:avLst/>
          </a:prstGeom>
          <a:noFill/>
          <a:ln cap="flat" cmpd="sng" w="28575">
            <a:solidFill>
              <a:srgbClr val="8FEDF3"/>
            </a:solidFill>
            <a:prstDash val="solid"/>
            <a:round/>
            <a:headEnd len="med" w="med" type="none"/>
            <a:tailEnd len="med" w="med" type="triangle"/>
          </a:ln>
        </p:spPr>
      </p:cxnSp>
      <p:pic>
        <p:nvPicPr>
          <p:cNvPr id="181" name="Google Shape;181;p20"/>
          <p:cNvPicPr preferRelativeResize="0"/>
          <p:nvPr/>
        </p:nvPicPr>
        <p:blipFill rotWithShape="1">
          <a:blip r:embed="rId5">
            <a:alphaModFix/>
          </a:blip>
          <a:srcRect b="6793" l="-20064" r="-19367" t="9440"/>
          <a:stretch/>
        </p:blipFill>
        <p:spPr>
          <a:xfrm>
            <a:off x="61875" y="3001075"/>
            <a:ext cx="1094700" cy="649800"/>
          </a:xfrm>
          <a:prstGeom prst="diamond">
            <a:avLst/>
          </a:prstGeom>
          <a:noFill/>
          <a:ln>
            <a:noFill/>
          </a:ln>
        </p:spPr>
      </p:pic>
      <p:sp>
        <p:nvSpPr>
          <p:cNvPr id="182" name="Google Shape;182;p20"/>
          <p:cNvSpPr/>
          <p:nvPr/>
        </p:nvSpPr>
        <p:spPr>
          <a:xfrm rot="5615752">
            <a:off x="1201895" y="2373832"/>
            <a:ext cx="115828" cy="84184"/>
          </a:xfrm>
          <a:prstGeom prst="flowChartDecision">
            <a:avLst/>
          </a:prstGeom>
          <a:noFill/>
          <a:ln cap="flat" cmpd="sng" w="19050">
            <a:solidFill>
              <a:srgbClr val="8FEDF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Figtree"/>
              <a:ea typeface="Figtree"/>
              <a:cs typeface="Figtree"/>
              <a:sym typeface="Figtre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78"/>
                                        </p:tgtEl>
                                        <p:attrNameLst>
                                          <p:attrName>style.visibility</p:attrName>
                                        </p:attrNameLst>
                                      </p:cBhvr>
                                      <p:to>
                                        <p:strVal val="visible"/>
                                      </p:to>
                                    </p:set>
                                    <p:anim calcmode="lin" valueType="num">
                                      <p:cBhvr additive="base">
                                        <p:cTn dur="1000"/>
                                        <p:tgtEl>
                                          <p:spTgt spid="17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82"/>
                                        </p:tgtEl>
                                        <p:attrNameLst>
                                          <p:attrName>style.visibility</p:attrName>
                                        </p:attrNameLst>
                                      </p:cBhvr>
                                      <p:to>
                                        <p:strVal val="visible"/>
                                      </p:to>
                                    </p:set>
                                    <p:anim calcmode="lin" valueType="num">
                                      <p:cBhvr additive="base">
                                        <p:cTn dur="1000"/>
                                        <p:tgtEl>
                                          <p:spTgt spid="182"/>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81"/>
                                        </p:tgtEl>
                                        <p:attrNameLst>
                                          <p:attrName>style.visibility</p:attrName>
                                        </p:attrNameLst>
                                      </p:cBhvr>
                                      <p:to>
                                        <p:strVal val="visible"/>
                                      </p:to>
                                    </p:set>
                                    <p:anim calcmode="lin" valueType="num">
                                      <p:cBhvr additive="base">
                                        <p:cTn dur="1000"/>
                                        <p:tgtEl>
                                          <p:spTgt spid="18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80"/>
                                        </p:tgtEl>
                                        <p:attrNameLst>
                                          <p:attrName>style.visibility</p:attrName>
                                        </p:attrNameLst>
                                      </p:cBhvr>
                                      <p:to>
                                        <p:strVal val="visible"/>
                                      </p:to>
                                    </p:set>
                                    <p:anim calcmode="lin" valueType="num">
                                      <p:cBhvr additive="base">
                                        <p:cTn dur="1000"/>
                                        <p:tgtEl>
                                          <p:spTgt spid="18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179"/>
                                        </p:tgtEl>
                                        <p:attrNameLst>
                                          <p:attrName>style.visibility</p:attrName>
                                        </p:attrNameLst>
                                      </p:cBhvr>
                                      <p:to>
                                        <p:strVal val="visible"/>
                                      </p:to>
                                    </p:set>
                                    <p:anim calcmode="lin" valueType="num">
                                      <p:cBhvr additive="base">
                                        <p:cTn dur="1000"/>
                                        <p:tgtEl>
                                          <p:spTgt spid="17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77"/>
                                        </p:tgtEl>
                                        <p:attrNameLst>
                                          <p:attrName>style.visibility</p:attrName>
                                        </p:attrNameLst>
                                      </p:cBhvr>
                                      <p:to>
                                        <p:strVal val="visible"/>
                                      </p:to>
                                    </p:set>
                                    <p:anim calcmode="lin" valueType="num">
                                      <p:cBhvr additive="base">
                                        <p:cTn dur="1000"/>
                                        <p:tgtEl>
                                          <p:spTgt spid="177"/>
                                        </p:tgtEl>
                                        <p:attrNameLst>
                                          <p:attrName>ppt_y</p:attrName>
                                        </p:attrNameLst>
                                      </p:cBhvr>
                                      <p:tavLst>
                                        <p:tav fmla="" tm="0">
                                          <p:val>
                                            <p:strVal val="#ppt_y+1"/>
                                          </p:val>
                                        </p:tav>
                                        <p:tav fmla="" tm="100000">
                                          <p:val>
                                            <p:strVal val="#ppt_y"/>
                                          </p:val>
                                        </p:tav>
                                      </p:tavLst>
                                    </p:anim>
                                  </p:childTnLst>
                                </p:cTn>
                              </p:par>
                              <p:par>
                                <p:cTn fill="hold" nodeType="withEffect" presetClass="entr" presetID="1" presetSubtype="0">
                                  <p:stCondLst>
                                    <p:cond delay="0"/>
                                  </p:stCondLst>
                                  <p:childTnLst>
                                    <p:set>
                                      <p:cBhvr>
                                        <p:cTn dur="1" fill="hold">
                                          <p:stCondLst>
                                            <p:cond delay="0"/>
                                          </p:stCondLst>
                                        </p:cTn>
                                        <p:tgtEl>
                                          <p:spTgt spid="1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pic>
        <p:nvPicPr>
          <p:cNvPr id="187" name="Google Shape;187;p21"/>
          <p:cNvPicPr preferRelativeResize="0"/>
          <p:nvPr/>
        </p:nvPicPr>
        <p:blipFill rotWithShape="1">
          <a:blip r:embed="rId3">
            <a:alphaModFix/>
          </a:blip>
          <a:srcRect b="11945" l="3271" r="3280" t="15222"/>
          <a:stretch/>
        </p:blipFill>
        <p:spPr>
          <a:xfrm>
            <a:off x="5204750" y="1311625"/>
            <a:ext cx="2774175" cy="1536175"/>
          </a:xfrm>
          <a:prstGeom prst="rect">
            <a:avLst/>
          </a:prstGeom>
          <a:noFill/>
          <a:ln>
            <a:noFill/>
          </a:ln>
        </p:spPr>
      </p:pic>
      <p:grpSp>
        <p:nvGrpSpPr>
          <p:cNvPr id="188" name="Google Shape;188;p21"/>
          <p:cNvGrpSpPr/>
          <p:nvPr/>
        </p:nvGrpSpPr>
        <p:grpSpPr>
          <a:xfrm>
            <a:off x="1356332" y="1191681"/>
            <a:ext cx="3313557" cy="1826848"/>
            <a:chOff x="1253961" y="1585667"/>
            <a:chExt cx="5797560" cy="3196341"/>
          </a:xfrm>
        </p:grpSpPr>
        <p:grpSp>
          <p:nvGrpSpPr>
            <p:cNvPr id="189" name="Google Shape;189;p21"/>
            <p:cNvGrpSpPr/>
            <p:nvPr/>
          </p:nvGrpSpPr>
          <p:grpSpPr>
            <a:xfrm>
              <a:off x="1253961" y="1585667"/>
              <a:ext cx="5146284" cy="3196341"/>
              <a:chOff x="2271536" y="1604117"/>
              <a:chExt cx="5146284" cy="3196341"/>
            </a:xfrm>
          </p:grpSpPr>
          <p:sp>
            <p:nvSpPr>
              <p:cNvPr id="190" name="Google Shape;190;p21"/>
              <p:cNvSpPr/>
              <p:nvPr/>
            </p:nvSpPr>
            <p:spPr>
              <a:xfrm>
                <a:off x="2634969" y="2345262"/>
                <a:ext cx="1355400" cy="428700"/>
              </a:xfrm>
              <a:prstGeom prst="roundRect">
                <a:avLst>
                  <a:gd fmla="val 16667" name="adj"/>
                </a:avLst>
              </a:prstGeom>
              <a:solidFill>
                <a:srgbClr val="8E7CC3"/>
              </a:solidFill>
              <a:ln cap="flat" cmpd="sng" w="9525">
                <a:solidFill>
                  <a:srgbClr val="595959"/>
                </a:solidFill>
                <a:prstDash val="solid"/>
                <a:round/>
                <a:headEnd len="sm" w="sm" type="none"/>
                <a:tailEnd len="sm" w="sm" type="none"/>
              </a:ln>
            </p:spPr>
            <p:txBody>
              <a:bodyPr anchorCtr="0" anchor="ctr" bIns="72575" lIns="72575" spcFirstLastPara="1" rIns="72575" wrap="square" tIns="72575">
                <a:noAutofit/>
              </a:bodyPr>
              <a:lstStyle/>
              <a:p>
                <a:pPr indent="0" lvl="0" marL="0" rtl="0" algn="ctr">
                  <a:spcBef>
                    <a:spcPts val="0"/>
                  </a:spcBef>
                  <a:spcAft>
                    <a:spcPts val="0"/>
                  </a:spcAft>
                  <a:buNone/>
                </a:pPr>
                <a:r>
                  <a:t/>
                </a:r>
                <a:endParaRPr sz="1111">
                  <a:latin typeface="Figtree"/>
                  <a:ea typeface="Figtree"/>
                  <a:cs typeface="Figtree"/>
                  <a:sym typeface="Figtree"/>
                </a:endParaRPr>
              </a:p>
            </p:txBody>
          </p:sp>
          <p:cxnSp>
            <p:nvCxnSpPr>
              <p:cNvPr id="191" name="Google Shape;191;p21"/>
              <p:cNvCxnSpPr>
                <a:stCxn id="190" idx="2"/>
                <a:endCxn id="192" idx="0"/>
              </p:cNvCxnSpPr>
              <p:nvPr/>
            </p:nvCxnSpPr>
            <p:spPr>
              <a:xfrm>
                <a:off x="3312669" y="2773962"/>
                <a:ext cx="0" cy="1251900"/>
              </a:xfrm>
              <a:prstGeom prst="straightConnector1">
                <a:avLst/>
              </a:prstGeom>
              <a:noFill/>
              <a:ln cap="flat" cmpd="sng" w="30250">
                <a:solidFill>
                  <a:srgbClr val="38761D"/>
                </a:solidFill>
                <a:prstDash val="solid"/>
                <a:round/>
                <a:headEnd len="med" w="med" type="none"/>
                <a:tailEnd len="med" w="med" type="none"/>
              </a:ln>
            </p:spPr>
          </p:cxnSp>
          <p:sp>
            <p:nvSpPr>
              <p:cNvPr id="192" name="Google Shape;192;p21"/>
              <p:cNvSpPr/>
              <p:nvPr/>
            </p:nvSpPr>
            <p:spPr>
              <a:xfrm>
                <a:off x="2271536" y="4025958"/>
                <a:ext cx="2082300" cy="475800"/>
              </a:xfrm>
              <a:prstGeom prst="roundRect">
                <a:avLst>
                  <a:gd fmla="val 16667" name="adj"/>
                </a:avLst>
              </a:prstGeom>
              <a:solidFill>
                <a:srgbClr val="A8D7BF"/>
              </a:solidFill>
              <a:ln cap="flat" cmpd="sng" w="9525">
                <a:solidFill>
                  <a:srgbClr val="595959"/>
                </a:solidFill>
                <a:prstDash val="solid"/>
                <a:round/>
                <a:headEnd len="sm" w="sm" type="none"/>
                <a:tailEnd len="sm" w="sm" type="none"/>
              </a:ln>
            </p:spPr>
            <p:txBody>
              <a:bodyPr anchorCtr="0" anchor="ctr" bIns="72575" lIns="72575" spcFirstLastPara="1" rIns="72575" wrap="square" tIns="72575">
                <a:noAutofit/>
              </a:bodyPr>
              <a:lstStyle/>
              <a:p>
                <a:pPr indent="0" lvl="0" marL="0" rtl="0" algn="ctr">
                  <a:spcBef>
                    <a:spcPts val="0"/>
                  </a:spcBef>
                  <a:spcAft>
                    <a:spcPts val="0"/>
                  </a:spcAft>
                  <a:buNone/>
                </a:pPr>
                <a:r>
                  <a:t/>
                </a:r>
                <a:endParaRPr sz="1111">
                  <a:latin typeface="Figtree"/>
                  <a:ea typeface="Figtree"/>
                  <a:cs typeface="Figtree"/>
                  <a:sym typeface="Figtree"/>
                </a:endParaRPr>
              </a:p>
            </p:txBody>
          </p:sp>
          <p:sp>
            <p:nvSpPr>
              <p:cNvPr id="193" name="Google Shape;193;p21"/>
              <p:cNvSpPr txBox="1"/>
              <p:nvPr/>
            </p:nvSpPr>
            <p:spPr>
              <a:xfrm>
                <a:off x="6639804" y="1604117"/>
                <a:ext cx="452400" cy="526500"/>
              </a:xfrm>
              <a:prstGeom prst="rect">
                <a:avLst/>
              </a:prstGeom>
              <a:noFill/>
              <a:ln cap="flat" cmpd="sng" w="9525">
                <a:solidFill>
                  <a:srgbClr val="8E7CC3"/>
                </a:solidFill>
                <a:prstDash val="solid"/>
                <a:round/>
                <a:headEnd len="sm" w="sm" type="none"/>
                <a:tailEnd len="sm" w="sm" type="none"/>
              </a:ln>
            </p:spPr>
            <p:txBody>
              <a:bodyPr anchorCtr="0" anchor="t" bIns="72575" lIns="72575" spcFirstLastPara="1" rIns="72575" wrap="square" tIns="72575">
                <a:noAutofit/>
              </a:bodyPr>
              <a:lstStyle/>
              <a:p>
                <a:pPr indent="0" lvl="0" marL="0" rtl="0" algn="l">
                  <a:spcBef>
                    <a:spcPts val="0"/>
                  </a:spcBef>
                  <a:spcAft>
                    <a:spcPts val="0"/>
                  </a:spcAft>
                  <a:buNone/>
                </a:pPr>
                <a:r>
                  <a:rPr b="1" lang="fr" sz="1160">
                    <a:solidFill>
                      <a:srgbClr val="8E7CC3"/>
                    </a:solidFill>
                    <a:latin typeface="Figtree"/>
                    <a:ea typeface="Figtree"/>
                    <a:cs typeface="Figtree"/>
                    <a:sym typeface="Figtree"/>
                  </a:rPr>
                  <a:t>C</a:t>
                </a:r>
                <a:endParaRPr b="1" sz="1160">
                  <a:solidFill>
                    <a:srgbClr val="8E7CC3"/>
                  </a:solidFill>
                  <a:latin typeface="Figtree"/>
                  <a:ea typeface="Figtree"/>
                  <a:cs typeface="Figtree"/>
                  <a:sym typeface="Figtree"/>
                </a:endParaRPr>
              </a:p>
            </p:txBody>
          </p:sp>
          <p:sp>
            <p:nvSpPr>
              <p:cNvPr id="194" name="Google Shape;194;p21"/>
              <p:cNvSpPr/>
              <p:nvPr/>
            </p:nvSpPr>
            <p:spPr>
              <a:xfrm>
                <a:off x="3672989" y="2771691"/>
                <a:ext cx="317400" cy="157200"/>
              </a:xfrm>
              <a:prstGeom prst="rect">
                <a:avLst/>
              </a:prstGeom>
              <a:solidFill>
                <a:srgbClr val="EEEEEE"/>
              </a:solidFill>
              <a:ln cap="flat" cmpd="sng" w="7575">
                <a:solidFill>
                  <a:srgbClr val="595959"/>
                </a:solidFill>
                <a:prstDash val="solid"/>
                <a:round/>
                <a:headEnd len="sm" w="sm" type="none"/>
                <a:tailEnd len="sm" w="sm" type="none"/>
              </a:ln>
            </p:spPr>
            <p:txBody>
              <a:bodyPr anchorCtr="0" anchor="ctr" bIns="72575" lIns="72575" spcFirstLastPara="1" rIns="72575" wrap="square" tIns="72575">
                <a:noAutofit/>
              </a:bodyPr>
              <a:lstStyle/>
              <a:p>
                <a:pPr indent="0" lvl="0" marL="0" rtl="0" algn="ctr">
                  <a:spcBef>
                    <a:spcPts val="0"/>
                  </a:spcBef>
                  <a:spcAft>
                    <a:spcPts val="0"/>
                  </a:spcAft>
                  <a:buNone/>
                </a:pPr>
                <a:r>
                  <a:t/>
                </a:r>
                <a:endParaRPr sz="1111">
                  <a:latin typeface="Figtree"/>
                  <a:ea typeface="Figtree"/>
                  <a:cs typeface="Figtree"/>
                  <a:sym typeface="Figtree"/>
                </a:endParaRPr>
              </a:p>
            </p:txBody>
          </p:sp>
          <p:sp>
            <p:nvSpPr>
              <p:cNvPr id="195" name="Google Shape;195;p21"/>
              <p:cNvSpPr txBox="1"/>
              <p:nvPr/>
            </p:nvSpPr>
            <p:spPr>
              <a:xfrm>
                <a:off x="6639796" y="3277521"/>
                <a:ext cx="452400" cy="526800"/>
              </a:xfrm>
              <a:prstGeom prst="rect">
                <a:avLst/>
              </a:prstGeom>
              <a:noFill/>
              <a:ln cap="flat" cmpd="sng" w="9525">
                <a:solidFill>
                  <a:srgbClr val="38761D"/>
                </a:solidFill>
                <a:prstDash val="solid"/>
                <a:round/>
                <a:headEnd len="sm" w="sm" type="none"/>
                <a:tailEnd len="sm" w="sm" type="none"/>
              </a:ln>
            </p:spPr>
            <p:txBody>
              <a:bodyPr anchorCtr="0" anchor="t" bIns="72575" lIns="72575" spcFirstLastPara="1" rIns="72575" wrap="square" tIns="72575">
                <a:noAutofit/>
              </a:bodyPr>
              <a:lstStyle/>
              <a:p>
                <a:pPr indent="0" lvl="0" marL="0" rtl="0" algn="l">
                  <a:spcBef>
                    <a:spcPts val="0"/>
                  </a:spcBef>
                  <a:spcAft>
                    <a:spcPts val="0"/>
                  </a:spcAft>
                  <a:buNone/>
                </a:pPr>
                <a:r>
                  <a:rPr b="1" lang="fr" sz="1160">
                    <a:solidFill>
                      <a:srgbClr val="01313C"/>
                    </a:solidFill>
                    <a:latin typeface="Figtree"/>
                    <a:ea typeface="Figtree"/>
                    <a:cs typeface="Figtree"/>
                    <a:sym typeface="Figtree"/>
                  </a:rPr>
                  <a:t>G</a:t>
                </a:r>
                <a:endParaRPr b="1" sz="1160">
                  <a:solidFill>
                    <a:srgbClr val="01313C"/>
                  </a:solidFill>
                  <a:latin typeface="Figtree"/>
                  <a:ea typeface="Figtree"/>
                  <a:cs typeface="Figtree"/>
                  <a:sym typeface="Figtree"/>
                </a:endParaRPr>
              </a:p>
            </p:txBody>
          </p:sp>
          <p:sp>
            <p:nvSpPr>
              <p:cNvPr id="196" name="Google Shape;196;p21"/>
              <p:cNvSpPr txBox="1"/>
              <p:nvPr/>
            </p:nvSpPr>
            <p:spPr>
              <a:xfrm>
                <a:off x="6457820" y="4179458"/>
                <a:ext cx="960000" cy="621000"/>
              </a:xfrm>
              <a:prstGeom prst="rect">
                <a:avLst/>
              </a:prstGeom>
              <a:noFill/>
              <a:ln cap="flat" cmpd="sng" w="9525">
                <a:solidFill>
                  <a:srgbClr val="A8D7BF"/>
                </a:solidFill>
                <a:prstDash val="solid"/>
                <a:round/>
                <a:headEnd len="sm" w="sm" type="none"/>
                <a:tailEnd len="sm" w="sm" type="none"/>
              </a:ln>
            </p:spPr>
            <p:txBody>
              <a:bodyPr anchorCtr="0" anchor="t" bIns="72575" lIns="72575" spcFirstLastPara="1" rIns="72575" wrap="square" tIns="72575">
                <a:noAutofit/>
              </a:bodyPr>
              <a:lstStyle/>
              <a:p>
                <a:pPr indent="0" lvl="0" marL="0" rtl="0" algn="ctr">
                  <a:spcBef>
                    <a:spcPts val="0"/>
                  </a:spcBef>
                  <a:spcAft>
                    <a:spcPts val="0"/>
                  </a:spcAft>
                  <a:buNone/>
                </a:pPr>
                <a:r>
                  <a:rPr b="1" lang="fr" sz="1160">
                    <a:solidFill>
                      <a:srgbClr val="A8D7BF"/>
                    </a:solidFill>
                    <a:latin typeface="Figtree"/>
                    <a:ea typeface="Figtree"/>
                    <a:cs typeface="Figtree"/>
                    <a:sym typeface="Figtree"/>
                  </a:rPr>
                  <a:t>Bath</a:t>
                </a:r>
                <a:r>
                  <a:rPr lang="fr" sz="1429">
                    <a:solidFill>
                      <a:srgbClr val="01313C"/>
                    </a:solidFill>
                    <a:latin typeface="Figtree"/>
                    <a:ea typeface="Figtree"/>
                    <a:cs typeface="Figtree"/>
                    <a:sym typeface="Figtree"/>
                  </a:rPr>
                  <a:t> </a:t>
                </a:r>
                <a:endParaRPr sz="1429">
                  <a:solidFill>
                    <a:srgbClr val="01313C"/>
                  </a:solidFill>
                  <a:latin typeface="Figtree"/>
                  <a:ea typeface="Figtree"/>
                  <a:cs typeface="Figtree"/>
                  <a:sym typeface="Figtree"/>
                </a:endParaRPr>
              </a:p>
            </p:txBody>
          </p:sp>
        </p:grpSp>
        <p:sp>
          <p:nvSpPr>
            <p:cNvPr id="197" name="Google Shape;197;p21"/>
            <p:cNvSpPr txBox="1"/>
            <p:nvPr/>
          </p:nvSpPr>
          <p:spPr>
            <a:xfrm>
              <a:off x="4836921" y="2408122"/>
              <a:ext cx="2214600" cy="475800"/>
            </a:xfrm>
            <a:prstGeom prst="rect">
              <a:avLst/>
            </a:prstGeom>
            <a:noFill/>
            <a:ln cap="flat" cmpd="sng" w="9525">
              <a:solidFill>
                <a:srgbClr val="595959"/>
              </a:solidFill>
              <a:prstDash val="solid"/>
              <a:round/>
              <a:headEnd len="sm" w="sm" type="none"/>
              <a:tailEnd len="sm" w="sm" type="none"/>
            </a:ln>
          </p:spPr>
          <p:txBody>
            <a:bodyPr anchorCtr="0" anchor="t" bIns="72575" lIns="72575" spcFirstLastPara="1" rIns="72575" wrap="square" tIns="72575">
              <a:noAutofit/>
            </a:bodyPr>
            <a:lstStyle/>
            <a:p>
              <a:pPr indent="0" lvl="0" marL="0" rtl="0" algn="ctr">
                <a:spcBef>
                  <a:spcPts val="0"/>
                </a:spcBef>
                <a:spcAft>
                  <a:spcPts val="0"/>
                </a:spcAft>
                <a:buNone/>
              </a:pPr>
              <a:r>
                <a:rPr b="1" lang="fr" sz="1160">
                  <a:solidFill>
                    <a:srgbClr val="01313C"/>
                  </a:solidFill>
                  <a:latin typeface="Figtree"/>
                  <a:ea typeface="Figtree"/>
                  <a:cs typeface="Figtree"/>
                  <a:sym typeface="Figtree"/>
                </a:rPr>
                <a:t>Thermometer</a:t>
              </a:r>
              <a:endParaRPr b="1" sz="1160">
                <a:solidFill>
                  <a:srgbClr val="01313C"/>
                </a:solidFill>
                <a:latin typeface="Figtree"/>
                <a:ea typeface="Figtree"/>
                <a:cs typeface="Figtree"/>
                <a:sym typeface="Figtree"/>
              </a:endParaRPr>
            </a:p>
          </p:txBody>
        </p:sp>
      </p:grpSp>
      <p:sp>
        <p:nvSpPr>
          <p:cNvPr id="198" name="Google Shape;198;p21"/>
          <p:cNvSpPr txBox="1"/>
          <p:nvPr/>
        </p:nvSpPr>
        <p:spPr>
          <a:xfrm>
            <a:off x="1737157" y="1148500"/>
            <a:ext cx="1319700" cy="354900"/>
          </a:xfrm>
          <a:prstGeom prst="rect">
            <a:avLst/>
          </a:prstGeom>
          <a:noFill/>
          <a:ln>
            <a:noFill/>
          </a:ln>
        </p:spPr>
        <p:txBody>
          <a:bodyPr anchorCtr="0" anchor="t" bIns="72575" lIns="72575" spcFirstLastPara="1" rIns="72575" wrap="square" tIns="72575">
            <a:noAutofit/>
          </a:bodyPr>
          <a:lstStyle/>
          <a:p>
            <a:pPr indent="0" lvl="0" marL="0" rtl="0" algn="l">
              <a:spcBef>
                <a:spcPts val="0"/>
              </a:spcBef>
              <a:spcAft>
                <a:spcPts val="0"/>
              </a:spcAft>
              <a:buNone/>
            </a:pPr>
            <a:r>
              <a:rPr lang="fr" sz="1160">
                <a:solidFill>
                  <a:srgbClr val="01313C"/>
                </a:solidFill>
                <a:latin typeface="Figtree"/>
                <a:ea typeface="Figtree"/>
                <a:cs typeface="Figtree"/>
                <a:sym typeface="Figtree"/>
              </a:rPr>
              <a:t>P from CMB</a:t>
            </a:r>
            <a:endParaRPr sz="1160">
              <a:solidFill>
                <a:srgbClr val="01313C"/>
              </a:solidFill>
              <a:latin typeface="Figtree"/>
              <a:ea typeface="Figtree"/>
              <a:cs typeface="Figtree"/>
              <a:sym typeface="Figtree"/>
            </a:endParaRPr>
          </a:p>
        </p:txBody>
      </p:sp>
      <p:cxnSp>
        <p:nvCxnSpPr>
          <p:cNvPr id="199" name="Google Shape;199;p21"/>
          <p:cNvCxnSpPr>
            <a:stCxn id="197" idx="3"/>
          </p:cNvCxnSpPr>
          <p:nvPr/>
        </p:nvCxnSpPr>
        <p:spPr>
          <a:xfrm>
            <a:off x="4669889" y="1797720"/>
            <a:ext cx="1839600" cy="345000"/>
          </a:xfrm>
          <a:prstGeom prst="straightConnector1">
            <a:avLst/>
          </a:prstGeom>
          <a:noFill/>
          <a:ln cap="flat" cmpd="sng" w="9525">
            <a:solidFill>
              <a:schemeClr val="dk2"/>
            </a:solidFill>
            <a:prstDash val="solid"/>
            <a:round/>
            <a:headEnd len="med" w="med" type="none"/>
            <a:tailEnd len="med" w="med" type="triangle"/>
          </a:ln>
        </p:spPr>
      </p:cxnSp>
      <p:cxnSp>
        <p:nvCxnSpPr>
          <p:cNvPr id="200" name="Google Shape;200;p21"/>
          <p:cNvCxnSpPr>
            <a:stCxn id="197" idx="1"/>
            <a:endCxn id="194" idx="3"/>
          </p:cNvCxnSpPr>
          <p:nvPr/>
        </p:nvCxnSpPr>
        <p:spPr>
          <a:xfrm flipH="1">
            <a:off x="2338849" y="1797720"/>
            <a:ext cx="1065300" cy="106200"/>
          </a:xfrm>
          <a:prstGeom prst="straightConnector1">
            <a:avLst/>
          </a:prstGeom>
          <a:noFill/>
          <a:ln cap="flat" cmpd="sng" w="9525">
            <a:solidFill>
              <a:schemeClr val="dk2"/>
            </a:solidFill>
            <a:prstDash val="solid"/>
            <a:round/>
            <a:headEnd len="med" w="med" type="none"/>
            <a:tailEnd len="med" w="med" type="triangle"/>
          </a:ln>
        </p:spPr>
      </p:cxnSp>
      <p:cxnSp>
        <p:nvCxnSpPr>
          <p:cNvPr id="201" name="Google Shape;201;p21"/>
          <p:cNvCxnSpPr>
            <a:stCxn id="193" idx="1"/>
            <a:endCxn id="190" idx="3"/>
          </p:cNvCxnSpPr>
          <p:nvPr/>
        </p:nvCxnSpPr>
        <p:spPr>
          <a:xfrm flipH="1">
            <a:off x="2338587" y="1342140"/>
            <a:ext cx="1514400" cy="395700"/>
          </a:xfrm>
          <a:prstGeom prst="straightConnector1">
            <a:avLst/>
          </a:prstGeom>
          <a:noFill/>
          <a:ln cap="flat" cmpd="sng" w="9525">
            <a:solidFill>
              <a:srgbClr val="8E7CC3"/>
            </a:solidFill>
            <a:prstDash val="solid"/>
            <a:round/>
            <a:headEnd len="med" w="med" type="none"/>
            <a:tailEnd len="med" w="med" type="triangle"/>
          </a:ln>
        </p:spPr>
      </p:cxnSp>
      <p:cxnSp>
        <p:nvCxnSpPr>
          <p:cNvPr id="202" name="Google Shape;202;p21"/>
          <p:cNvCxnSpPr>
            <a:stCxn id="193" idx="3"/>
          </p:cNvCxnSpPr>
          <p:nvPr/>
        </p:nvCxnSpPr>
        <p:spPr>
          <a:xfrm>
            <a:off x="4111553" y="1342140"/>
            <a:ext cx="1878900" cy="471000"/>
          </a:xfrm>
          <a:prstGeom prst="straightConnector1">
            <a:avLst/>
          </a:prstGeom>
          <a:noFill/>
          <a:ln cap="flat" cmpd="sng" w="9525">
            <a:solidFill>
              <a:srgbClr val="8E7CC3"/>
            </a:solidFill>
            <a:prstDash val="solid"/>
            <a:round/>
            <a:headEnd len="med" w="med" type="none"/>
            <a:tailEnd len="med" w="med" type="triangle"/>
          </a:ln>
        </p:spPr>
      </p:cxnSp>
      <p:cxnSp>
        <p:nvCxnSpPr>
          <p:cNvPr id="203" name="Google Shape;203;p21"/>
          <p:cNvCxnSpPr>
            <a:stCxn id="195" idx="1"/>
          </p:cNvCxnSpPr>
          <p:nvPr/>
        </p:nvCxnSpPr>
        <p:spPr>
          <a:xfrm rot="10800000">
            <a:off x="1994182" y="2224248"/>
            <a:ext cx="1858800" cy="74400"/>
          </a:xfrm>
          <a:prstGeom prst="straightConnector1">
            <a:avLst/>
          </a:prstGeom>
          <a:noFill/>
          <a:ln cap="flat" cmpd="sng" w="9525">
            <a:solidFill>
              <a:srgbClr val="38761D"/>
            </a:solidFill>
            <a:prstDash val="solid"/>
            <a:round/>
            <a:headEnd len="med" w="med" type="none"/>
            <a:tailEnd len="med" w="med" type="triangle"/>
          </a:ln>
        </p:spPr>
      </p:cxnSp>
      <p:cxnSp>
        <p:nvCxnSpPr>
          <p:cNvPr id="204" name="Google Shape;204;p21"/>
          <p:cNvCxnSpPr>
            <a:stCxn id="195" idx="3"/>
          </p:cNvCxnSpPr>
          <p:nvPr/>
        </p:nvCxnSpPr>
        <p:spPr>
          <a:xfrm>
            <a:off x="4111548" y="2298648"/>
            <a:ext cx="1444200" cy="198900"/>
          </a:xfrm>
          <a:prstGeom prst="straightConnector1">
            <a:avLst/>
          </a:prstGeom>
          <a:noFill/>
          <a:ln cap="flat" cmpd="sng" w="9525">
            <a:solidFill>
              <a:srgbClr val="38761D"/>
            </a:solidFill>
            <a:prstDash val="solid"/>
            <a:round/>
            <a:headEnd len="med" w="med" type="none"/>
            <a:tailEnd len="med" w="med" type="triangle"/>
          </a:ln>
        </p:spPr>
      </p:cxnSp>
      <p:cxnSp>
        <p:nvCxnSpPr>
          <p:cNvPr id="205" name="Google Shape;205;p21"/>
          <p:cNvCxnSpPr>
            <a:stCxn id="196" idx="1"/>
            <a:endCxn id="192" idx="3"/>
          </p:cNvCxnSpPr>
          <p:nvPr/>
        </p:nvCxnSpPr>
        <p:spPr>
          <a:xfrm rot="10800000">
            <a:off x="2546575" y="2711764"/>
            <a:ext cx="1202400" cy="129300"/>
          </a:xfrm>
          <a:prstGeom prst="straightConnector1">
            <a:avLst/>
          </a:prstGeom>
          <a:noFill/>
          <a:ln cap="flat" cmpd="sng" w="9525">
            <a:solidFill>
              <a:srgbClr val="A8D7BF"/>
            </a:solidFill>
            <a:prstDash val="solid"/>
            <a:round/>
            <a:headEnd len="med" w="med" type="none"/>
            <a:tailEnd len="med" w="med" type="triangle"/>
          </a:ln>
        </p:spPr>
      </p:cxnSp>
      <p:cxnSp>
        <p:nvCxnSpPr>
          <p:cNvPr id="206" name="Google Shape;206;p21"/>
          <p:cNvCxnSpPr>
            <a:stCxn id="196" idx="3"/>
          </p:cNvCxnSpPr>
          <p:nvPr/>
        </p:nvCxnSpPr>
        <p:spPr>
          <a:xfrm flipH="1" rot="10800000">
            <a:off x="4297657" y="2779264"/>
            <a:ext cx="1100400" cy="61800"/>
          </a:xfrm>
          <a:prstGeom prst="straightConnector1">
            <a:avLst/>
          </a:prstGeom>
          <a:noFill/>
          <a:ln cap="flat" cmpd="sng" w="9525">
            <a:solidFill>
              <a:srgbClr val="A8D7BF"/>
            </a:solidFill>
            <a:prstDash val="solid"/>
            <a:round/>
            <a:headEnd len="med" w="med" type="none"/>
            <a:tailEnd len="med" w="med" type="triangle"/>
          </a:ln>
        </p:spPr>
      </p:cxnSp>
      <p:sp>
        <p:nvSpPr>
          <p:cNvPr id="207" name="Google Shape;207;p21"/>
          <p:cNvSpPr txBox="1"/>
          <p:nvPr>
            <p:ph type="title"/>
          </p:nvPr>
        </p:nvSpPr>
        <p:spPr>
          <a:xfrm>
            <a:off x="311700" y="2813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latin typeface="Figtree"/>
                <a:ea typeface="Figtree"/>
                <a:cs typeface="Figtree"/>
                <a:sym typeface="Figtree"/>
              </a:rPr>
              <a:t>Bolometer : Transition Edge Sensor</a:t>
            </a:r>
            <a:endParaRPr>
              <a:latin typeface="Figtree"/>
              <a:ea typeface="Figtree"/>
              <a:cs typeface="Figtree"/>
              <a:sym typeface="Figtree"/>
            </a:endParaRPr>
          </a:p>
          <a:p>
            <a:pPr indent="0" lvl="0" marL="0" rtl="0" algn="l">
              <a:spcBef>
                <a:spcPts val="0"/>
              </a:spcBef>
              <a:spcAft>
                <a:spcPts val="0"/>
              </a:spcAft>
              <a:buNone/>
            </a:pPr>
            <a:r>
              <a:t/>
            </a:r>
            <a:endParaRPr>
              <a:latin typeface="Figtree"/>
              <a:ea typeface="Figtree"/>
              <a:cs typeface="Figtree"/>
              <a:sym typeface="Figtree"/>
            </a:endParaRPr>
          </a:p>
        </p:txBody>
      </p:sp>
      <p:cxnSp>
        <p:nvCxnSpPr>
          <p:cNvPr id="208" name="Google Shape;208;p21"/>
          <p:cNvCxnSpPr/>
          <p:nvPr/>
        </p:nvCxnSpPr>
        <p:spPr>
          <a:xfrm flipH="1" rot="10800000">
            <a:off x="-1050" y="1017725"/>
            <a:ext cx="9146100" cy="4800"/>
          </a:xfrm>
          <a:prstGeom prst="straightConnector1">
            <a:avLst/>
          </a:prstGeom>
          <a:noFill/>
          <a:ln cap="flat" cmpd="sng" w="28575">
            <a:solidFill>
              <a:srgbClr val="4A86E8"/>
            </a:solidFill>
            <a:prstDash val="solid"/>
            <a:round/>
            <a:headEnd len="med" w="med" type="none"/>
            <a:tailEnd len="med" w="med" type="none"/>
          </a:ln>
        </p:spPr>
      </p:cxnSp>
      <p:sp>
        <p:nvSpPr>
          <p:cNvPr id="209" name="Google Shape;209;p21"/>
          <p:cNvSpPr txBox="1"/>
          <p:nvPr/>
        </p:nvSpPr>
        <p:spPr>
          <a:xfrm>
            <a:off x="450900" y="3593200"/>
            <a:ext cx="3892200" cy="997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fr" sz="1600">
                <a:solidFill>
                  <a:schemeClr val="dk2"/>
                </a:solidFill>
                <a:latin typeface="Figtree"/>
                <a:ea typeface="Figtree"/>
                <a:cs typeface="Figtree"/>
                <a:sym typeface="Figtree"/>
              </a:rPr>
              <a:t>We e</a:t>
            </a:r>
            <a:r>
              <a:rPr lang="fr" sz="1600">
                <a:solidFill>
                  <a:schemeClr val="dk2"/>
                </a:solidFill>
                <a:latin typeface="Figtree"/>
                <a:ea typeface="Figtree"/>
                <a:cs typeface="Figtree"/>
                <a:sym typeface="Figtree"/>
              </a:rPr>
              <a:t>xploit the sharp superconducting transition to detect such a small signal, when we are at cryogenic </a:t>
            </a:r>
            <a:r>
              <a:rPr lang="fr" sz="1600">
                <a:solidFill>
                  <a:schemeClr val="dk2"/>
                </a:solidFill>
                <a:latin typeface="Figtree"/>
                <a:ea typeface="Figtree"/>
                <a:cs typeface="Figtree"/>
                <a:sym typeface="Figtree"/>
              </a:rPr>
              <a:t>temperatures</a:t>
            </a:r>
            <a:endParaRPr sz="1600">
              <a:solidFill>
                <a:schemeClr val="dk2"/>
              </a:solidFill>
              <a:latin typeface="Figtree"/>
              <a:ea typeface="Figtree"/>
              <a:cs typeface="Figtree"/>
              <a:sym typeface="Figtree"/>
            </a:endParaRPr>
          </a:p>
        </p:txBody>
      </p:sp>
      <p:grpSp>
        <p:nvGrpSpPr>
          <p:cNvPr id="210" name="Google Shape;210;p21"/>
          <p:cNvGrpSpPr/>
          <p:nvPr/>
        </p:nvGrpSpPr>
        <p:grpSpPr>
          <a:xfrm>
            <a:off x="5204748" y="3169615"/>
            <a:ext cx="2756842" cy="1795313"/>
            <a:chOff x="4883350" y="1967350"/>
            <a:chExt cx="3786350" cy="2465750"/>
          </a:xfrm>
        </p:grpSpPr>
        <p:grpSp>
          <p:nvGrpSpPr>
            <p:cNvPr id="211" name="Google Shape;211;p21"/>
            <p:cNvGrpSpPr/>
            <p:nvPr/>
          </p:nvGrpSpPr>
          <p:grpSpPr>
            <a:xfrm>
              <a:off x="4883350" y="1967350"/>
              <a:ext cx="3786350" cy="2465750"/>
              <a:chOff x="415750" y="2144725"/>
              <a:chExt cx="3786350" cy="2465750"/>
            </a:xfrm>
          </p:grpSpPr>
          <p:pic>
            <p:nvPicPr>
              <p:cNvPr id="212" name="Google Shape;212;p21"/>
              <p:cNvPicPr preferRelativeResize="0"/>
              <p:nvPr/>
            </p:nvPicPr>
            <p:blipFill>
              <a:blip r:embed="rId4">
                <a:alphaModFix/>
              </a:blip>
              <a:stretch>
                <a:fillRect/>
              </a:stretch>
            </p:blipFill>
            <p:spPr>
              <a:xfrm>
                <a:off x="415750" y="2144725"/>
                <a:ext cx="3786350" cy="2465750"/>
              </a:xfrm>
              <a:prstGeom prst="rect">
                <a:avLst/>
              </a:prstGeom>
              <a:noFill/>
              <a:ln>
                <a:noFill/>
              </a:ln>
            </p:spPr>
          </p:pic>
          <p:sp>
            <p:nvSpPr>
              <p:cNvPr id="213" name="Google Shape;213;p21"/>
              <p:cNvSpPr txBox="1"/>
              <p:nvPr/>
            </p:nvSpPr>
            <p:spPr>
              <a:xfrm>
                <a:off x="2489775" y="3015525"/>
                <a:ext cx="817200" cy="507900"/>
              </a:xfrm>
              <a:prstGeom prst="rect">
                <a:avLst/>
              </a:prstGeom>
              <a:noFill/>
              <a:ln>
                <a:noFill/>
              </a:ln>
            </p:spPr>
            <p:txBody>
              <a:bodyPr anchorCtr="0" anchor="t" bIns="66550" lIns="66550" spcFirstLastPara="1" rIns="66550" wrap="square" tIns="66550">
                <a:noAutofit/>
              </a:bodyPr>
              <a:lstStyle/>
              <a:p>
                <a:pPr indent="0" lvl="0" marL="0" rtl="0" algn="l">
                  <a:spcBef>
                    <a:spcPts val="0"/>
                  </a:spcBef>
                  <a:spcAft>
                    <a:spcPts val="0"/>
                  </a:spcAft>
                  <a:buNone/>
                </a:pPr>
                <a:r>
                  <a:rPr i="1" lang="fr" sz="510">
                    <a:solidFill>
                      <a:srgbClr val="274E13"/>
                    </a:solidFill>
                    <a:latin typeface="Figtree"/>
                    <a:ea typeface="Figtree"/>
                    <a:cs typeface="Figtree"/>
                    <a:sym typeface="Figtree"/>
                  </a:rPr>
                  <a:t>working</a:t>
                </a:r>
                <a:r>
                  <a:rPr i="1" lang="fr" sz="510">
                    <a:solidFill>
                      <a:srgbClr val="274E13"/>
                    </a:solidFill>
                    <a:latin typeface="Figtree"/>
                    <a:ea typeface="Figtree"/>
                    <a:cs typeface="Figtree"/>
                    <a:sym typeface="Figtree"/>
                  </a:rPr>
                  <a:t> point</a:t>
                </a:r>
                <a:endParaRPr i="1" sz="510">
                  <a:solidFill>
                    <a:srgbClr val="274E13"/>
                  </a:solidFill>
                  <a:latin typeface="Figtree"/>
                  <a:ea typeface="Figtree"/>
                  <a:cs typeface="Figtree"/>
                  <a:sym typeface="Figtree"/>
                </a:endParaRPr>
              </a:p>
              <a:p>
                <a:pPr indent="0" lvl="0" marL="0" rtl="0" algn="l">
                  <a:spcBef>
                    <a:spcPts val="0"/>
                  </a:spcBef>
                  <a:spcAft>
                    <a:spcPts val="0"/>
                  </a:spcAft>
                  <a:buNone/>
                </a:pPr>
                <a:r>
                  <a:rPr lang="fr" sz="1311">
                    <a:solidFill>
                      <a:srgbClr val="274E13"/>
                    </a:solidFill>
                    <a:latin typeface="Figtree"/>
                    <a:ea typeface="Figtree"/>
                    <a:cs typeface="Figtree"/>
                    <a:sym typeface="Figtree"/>
                  </a:rPr>
                  <a:t>R0,T0</a:t>
                </a:r>
                <a:endParaRPr sz="1311">
                  <a:solidFill>
                    <a:srgbClr val="274E13"/>
                  </a:solidFill>
                  <a:latin typeface="Figtree"/>
                  <a:ea typeface="Figtree"/>
                  <a:cs typeface="Figtree"/>
                  <a:sym typeface="Figtree"/>
                </a:endParaRPr>
              </a:p>
            </p:txBody>
          </p:sp>
          <p:sp>
            <p:nvSpPr>
              <p:cNvPr id="214" name="Google Shape;214;p21"/>
              <p:cNvSpPr/>
              <p:nvPr/>
            </p:nvSpPr>
            <p:spPr>
              <a:xfrm>
                <a:off x="2186725" y="3320000"/>
                <a:ext cx="115200" cy="115200"/>
              </a:xfrm>
              <a:prstGeom prst="ellipse">
                <a:avLst/>
              </a:prstGeom>
              <a:solidFill>
                <a:srgbClr val="274E13"/>
              </a:solidFill>
              <a:ln>
                <a:noFill/>
              </a:ln>
            </p:spPr>
            <p:txBody>
              <a:bodyPr anchorCtr="0" anchor="ctr" bIns="66550" lIns="66550" spcFirstLastPara="1" rIns="66550" wrap="square" tIns="66550">
                <a:noAutofit/>
              </a:bodyPr>
              <a:lstStyle/>
              <a:p>
                <a:pPr indent="0" lvl="0" marL="0" rtl="0" algn="ctr">
                  <a:spcBef>
                    <a:spcPts val="0"/>
                  </a:spcBef>
                  <a:spcAft>
                    <a:spcPts val="0"/>
                  </a:spcAft>
                  <a:buNone/>
                </a:pPr>
                <a:r>
                  <a:t/>
                </a:r>
                <a:endParaRPr sz="1019"/>
              </a:p>
            </p:txBody>
          </p:sp>
          <p:sp>
            <p:nvSpPr>
              <p:cNvPr id="215" name="Google Shape;215;p21"/>
              <p:cNvSpPr/>
              <p:nvPr/>
            </p:nvSpPr>
            <p:spPr>
              <a:xfrm>
                <a:off x="688000" y="4172500"/>
                <a:ext cx="1346400" cy="229500"/>
              </a:xfrm>
              <a:prstGeom prst="ellipse">
                <a:avLst/>
              </a:prstGeom>
              <a:noFill/>
              <a:ln cap="flat" cmpd="sng" w="20800">
                <a:solidFill>
                  <a:srgbClr val="274E13"/>
                </a:solidFill>
                <a:prstDash val="solid"/>
                <a:round/>
                <a:headEnd len="sm" w="sm" type="none"/>
                <a:tailEnd len="sm" w="sm" type="none"/>
              </a:ln>
            </p:spPr>
            <p:txBody>
              <a:bodyPr anchorCtr="0" anchor="ctr" bIns="66550" lIns="66550" spcFirstLastPara="1" rIns="66550" wrap="square" tIns="66550">
                <a:noAutofit/>
              </a:bodyPr>
              <a:lstStyle/>
              <a:p>
                <a:pPr indent="0" lvl="0" marL="0" rtl="0" algn="ctr">
                  <a:spcBef>
                    <a:spcPts val="0"/>
                  </a:spcBef>
                  <a:spcAft>
                    <a:spcPts val="0"/>
                  </a:spcAft>
                  <a:buNone/>
                </a:pPr>
                <a:r>
                  <a:t/>
                </a:r>
                <a:endParaRPr sz="1019"/>
              </a:p>
            </p:txBody>
          </p:sp>
          <p:sp>
            <p:nvSpPr>
              <p:cNvPr id="216" name="Google Shape;216;p21"/>
              <p:cNvSpPr txBox="1"/>
              <p:nvPr/>
            </p:nvSpPr>
            <p:spPr>
              <a:xfrm>
                <a:off x="748750" y="3866500"/>
                <a:ext cx="1224900" cy="306000"/>
              </a:xfrm>
              <a:prstGeom prst="rect">
                <a:avLst/>
              </a:prstGeom>
              <a:noFill/>
              <a:ln>
                <a:noFill/>
              </a:ln>
            </p:spPr>
            <p:txBody>
              <a:bodyPr anchorCtr="0" anchor="t" bIns="66550" lIns="66550" spcFirstLastPara="1" rIns="66550" wrap="square" tIns="66550">
                <a:noAutofit/>
              </a:bodyPr>
              <a:lstStyle/>
              <a:p>
                <a:pPr indent="0" lvl="0" marL="0" rtl="0" algn="l">
                  <a:spcBef>
                    <a:spcPts val="0"/>
                  </a:spcBef>
                  <a:spcAft>
                    <a:spcPts val="0"/>
                  </a:spcAft>
                  <a:buNone/>
                </a:pPr>
                <a:r>
                  <a:rPr lang="fr" sz="728">
                    <a:solidFill>
                      <a:schemeClr val="dk2"/>
                    </a:solidFill>
                    <a:latin typeface="Figtree"/>
                    <a:ea typeface="Figtree"/>
                    <a:cs typeface="Figtree"/>
                    <a:sym typeface="Figtree"/>
                  </a:rPr>
                  <a:t>Superconducting</a:t>
                </a:r>
                <a:r>
                  <a:rPr lang="fr" sz="728">
                    <a:solidFill>
                      <a:schemeClr val="dk2"/>
                    </a:solidFill>
                    <a:latin typeface="Figtree"/>
                    <a:ea typeface="Figtree"/>
                    <a:cs typeface="Figtree"/>
                    <a:sym typeface="Figtree"/>
                  </a:rPr>
                  <a:t> </a:t>
                </a:r>
                <a:endParaRPr sz="728">
                  <a:solidFill>
                    <a:schemeClr val="dk2"/>
                  </a:solidFill>
                  <a:latin typeface="Figtree"/>
                  <a:ea typeface="Figtree"/>
                  <a:cs typeface="Figtree"/>
                  <a:sym typeface="Figtree"/>
                </a:endParaRPr>
              </a:p>
            </p:txBody>
          </p:sp>
          <p:sp>
            <p:nvSpPr>
              <p:cNvPr id="217" name="Google Shape;217;p21"/>
              <p:cNvSpPr/>
              <p:nvPr/>
            </p:nvSpPr>
            <p:spPr>
              <a:xfrm>
                <a:off x="2416175" y="2423600"/>
                <a:ext cx="1586100" cy="229500"/>
              </a:xfrm>
              <a:prstGeom prst="ellipse">
                <a:avLst/>
              </a:prstGeom>
              <a:noFill/>
              <a:ln cap="flat" cmpd="sng" w="20800">
                <a:solidFill>
                  <a:srgbClr val="274E13"/>
                </a:solidFill>
                <a:prstDash val="solid"/>
                <a:round/>
                <a:headEnd len="sm" w="sm" type="none"/>
                <a:tailEnd len="sm" w="sm" type="none"/>
              </a:ln>
            </p:spPr>
            <p:txBody>
              <a:bodyPr anchorCtr="0" anchor="ctr" bIns="66550" lIns="66550" spcFirstLastPara="1" rIns="66550" wrap="square" tIns="66550">
                <a:noAutofit/>
              </a:bodyPr>
              <a:lstStyle/>
              <a:p>
                <a:pPr indent="0" lvl="0" marL="0" rtl="0" algn="ctr">
                  <a:spcBef>
                    <a:spcPts val="0"/>
                  </a:spcBef>
                  <a:spcAft>
                    <a:spcPts val="0"/>
                  </a:spcAft>
                  <a:buNone/>
                </a:pPr>
                <a:r>
                  <a:t/>
                </a:r>
                <a:endParaRPr sz="1019"/>
              </a:p>
            </p:txBody>
          </p:sp>
        </p:grpSp>
        <p:sp>
          <p:nvSpPr>
            <p:cNvPr id="218" name="Google Shape;218;p21"/>
            <p:cNvSpPr txBox="1"/>
            <p:nvPr/>
          </p:nvSpPr>
          <p:spPr>
            <a:xfrm>
              <a:off x="7450000" y="2475713"/>
              <a:ext cx="676800" cy="306000"/>
            </a:xfrm>
            <a:prstGeom prst="rect">
              <a:avLst/>
            </a:prstGeom>
            <a:noFill/>
            <a:ln>
              <a:noFill/>
            </a:ln>
          </p:spPr>
          <p:txBody>
            <a:bodyPr anchorCtr="0" anchor="t" bIns="66550" lIns="66550" spcFirstLastPara="1" rIns="66550" wrap="square" tIns="66550">
              <a:noAutofit/>
            </a:bodyPr>
            <a:lstStyle/>
            <a:p>
              <a:pPr indent="0" lvl="0" marL="0" rtl="0" algn="l">
                <a:spcBef>
                  <a:spcPts val="0"/>
                </a:spcBef>
                <a:spcAft>
                  <a:spcPts val="0"/>
                </a:spcAft>
                <a:buNone/>
              </a:pPr>
              <a:r>
                <a:rPr lang="fr" sz="728">
                  <a:solidFill>
                    <a:schemeClr val="dk2"/>
                  </a:solidFill>
                  <a:latin typeface="Figtree"/>
                  <a:ea typeface="Figtree"/>
                  <a:cs typeface="Figtree"/>
                  <a:sym typeface="Figtree"/>
                </a:rPr>
                <a:t>Normal </a:t>
              </a:r>
              <a:endParaRPr sz="728">
                <a:solidFill>
                  <a:schemeClr val="dk2"/>
                </a:solidFill>
                <a:latin typeface="Figtree"/>
                <a:ea typeface="Figtree"/>
                <a:cs typeface="Figtree"/>
                <a:sym typeface="Figtree"/>
              </a:endParaRPr>
            </a:p>
          </p:txBody>
        </p:sp>
      </p:grpSp>
      <p:sp>
        <p:nvSpPr>
          <p:cNvPr id="219" name="Google Shape;219;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pic>
        <p:nvPicPr>
          <p:cNvPr id="220" name="Google Shape;220;p21"/>
          <p:cNvPicPr preferRelativeResize="0"/>
          <p:nvPr/>
        </p:nvPicPr>
        <p:blipFill rotWithShape="1">
          <a:blip r:embed="rId5">
            <a:alphaModFix/>
          </a:blip>
          <a:srcRect b="28700" l="50362" r="11075" t="34528"/>
          <a:stretch/>
        </p:blipFill>
        <p:spPr>
          <a:xfrm rot="2934296">
            <a:off x="1350274" y="1218339"/>
            <a:ext cx="508626" cy="21522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9"/>
                                        </p:tgtEl>
                                        <p:attrNameLst>
                                          <p:attrName>style.visibility</p:attrName>
                                        </p:attrNameLst>
                                      </p:cBhvr>
                                      <p:to>
                                        <p:strVal val="visible"/>
                                      </p:to>
                                    </p:set>
                                    <p:anim calcmode="lin" valueType="num">
                                      <p:cBhvr additive="base">
                                        <p:cTn dur="1000"/>
                                        <p:tgtEl>
                                          <p:spTgt spid="20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10"/>
                                        </p:tgtEl>
                                        <p:attrNameLst>
                                          <p:attrName>style.visibility</p:attrName>
                                        </p:attrNameLst>
                                      </p:cBhvr>
                                      <p:to>
                                        <p:strVal val="visible"/>
                                      </p:to>
                                    </p:set>
                                    <p:anim calcmode="lin" valueType="num">
                                      <p:cBhvr additive="base">
                                        <p:cTn dur="1000"/>
                                        <p:tgtEl>
                                          <p:spTgt spid="21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22"/>
          <p:cNvSpPr txBox="1"/>
          <p:nvPr>
            <p:ph type="title"/>
          </p:nvPr>
        </p:nvSpPr>
        <p:spPr>
          <a:xfrm>
            <a:off x="311700" y="2813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fr">
                <a:latin typeface="Figtree"/>
                <a:ea typeface="Figtree"/>
                <a:cs typeface="Figtree"/>
                <a:sym typeface="Figtree"/>
              </a:rPr>
              <a:t>Transition Edge Sensor working point </a:t>
            </a:r>
            <a:endParaRPr>
              <a:latin typeface="Figtree"/>
              <a:ea typeface="Figtree"/>
              <a:cs typeface="Figtree"/>
              <a:sym typeface="Figtree"/>
            </a:endParaRPr>
          </a:p>
          <a:p>
            <a:pPr indent="0" lvl="0" marL="0" rtl="0" algn="l">
              <a:spcBef>
                <a:spcPts val="0"/>
              </a:spcBef>
              <a:spcAft>
                <a:spcPts val="0"/>
              </a:spcAft>
              <a:buNone/>
            </a:pPr>
            <a:r>
              <a:t/>
            </a:r>
            <a:endParaRPr>
              <a:latin typeface="Figtree"/>
              <a:ea typeface="Figtree"/>
              <a:cs typeface="Figtree"/>
              <a:sym typeface="Figtree"/>
            </a:endParaRPr>
          </a:p>
        </p:txBody>
      </p:sp>
      <p:sp>
        <p:nvSpPr>
          <p:cNvPr id="226" name="Google Shape;226;p22"/>
          <p:cNvSpPr txBox="1"/>
          <p:nvPr>
            <p:ph idx="1" type="body"/>
          </p:nvPr>
        </p:nvSpPr>
        <p:spPr>
          <a:xfrm rot="980552">
            <a:off x="2057574" y="1947842"/>
            <a:ext cx="3156951" cy="664417"/>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35"/>
              <a:buNone/>
            </a:pPr>
            <a:r>
              <a:rPr lang="fr" sz="1320"/>
              <a:t>M</a:t>
            </a:r>
            <a:r>
              <a:rPr lang="fr" sz="1320"/>
              <a:t>easured data at SLAC </a:t>
            </a:r>
            <a:endParaRPr sz="1320"/>
          </a:p>
          <a:p>
            <a:pPr indent="0" lvl="0" marL="0" rtl="0" algn="l">
              <a:spcBef>
                <a:spcPts val="0"/>
              </a:spcBef>
              <a:spcAft>
                <a:spcPts val="0"/>
              </a:spcAft>
              <a:buSzPts val="935"/>
              <a:buNone/>
            </a:pPr>
            <a:r>
              <a:rPr lang="fr" sz="1320"/>
              <a:t>(</a:t>
            </a:r>
            <a:r>
              <a:rPr b="1" lang="fr" sz="1320"/>
              <a:t>S</a:t>
            </a:r>
            <a:r>
              <a:rPr lang="fr" sz="1320"/>
              <a:t>tanford </a:t>
            </a:r>
            <a:r>
              <a:rPr b="1" lang="fr" sz="1320"/>
              <a:t>L</a:t>
            </a:r>
            <a:r>
              <a:rPr lang="fr" sz="1320"/>
              <a:t>inear </a:t>
            </a:r>
            <a:r>
              <a:rPr b="1" lang="fr" sz="1320"/>
              <a:t>A</a:t>
            </a:r>
            <a:r>
              <a:rPr lang="fr" sz="1320"/>
              <a:t>ccelerator </a:t>
            </a:r>
            <a:r>
              <a:rPr b="1" lang="fr" sz="1320"/>
              <a:t>C</a:t>
            </a:r>
            <a:r>
              <a:rPr lang="fr" sz="1320"/>
              <a:t>enter) </a:t>
            </a:r>
            <a:endParaRPr sz="1320"/>
          </a:p>
        </p:txBody>
      </p:sp>
      <p:cxnSp>
        <p:nvCxnSpPr>
          <p:cNvPr id="227" name="Google Shape;227;p22"/>
          <p:cNvCxnSpPr/>
          <p:nvPr/>
        </p:nvCxnSpPr>
        <p:spPr>
          <a:xfrm flipH="1" rot="10800000">
            <a:off x="-1050" y="1017725"/>
            <a:ext cx="9146100" cy="4800"/>
          </a:xfrm>
          <a:prstGeom prst="straightConnector1">
            <a:avLst/>
          </a:prstGeom>
          <a:noFill/>
          <a:ln cap="flat" cmpd="sng" w="28575">
            <a:solidFill>
              <a:srgbClr val="4A86E8"/>
            </a:solidFill>
            <a:prstDash val="solid"/>
            <a:round/>
            <a:headEnd len="med" w="med" type="none"/>
            <a:tailEnd len="med" w="med" type="none"/>
          </a:ln>
        </p:spPr>
      </p:cxnSp>
      <p:sp>
        <p:nvSpPr>
          <p:cNvPr id="228" name="Google Shape;228;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fr"/>
              <a:t>‹#›</a:t>
            </a:fld>
            <a:endParaRPr/>
          </a:p>
        </p:txBody>
      </p:sp>
      <p:pic>
        <p:nvPicPr>
          <p:cNvPr id="229" name="Google Shape;229;p22" title="io_a_SLAC.jpg"/>
          <p:cNvPicPr preferRelativeResize="0"/>
          <p:nvPr/>
        </p:nvPicPr>
        <p:blipFill>
          <a:blip r:embed="rId3">
            <a:alphaModFix/>
          </a:blip>
          <a:stretch>
            <a:fillRect/>
          </a:stretch>
        </p:blipFill>
        <p:spPr>
          <a:xfrm>
            <a:off x="265625" y="1186200"/>
            <a:ext cx="1802949" cy="2403900"/>
          </a:xfrm>
          <a:prstGeom prst="rect">
            <a:avLst/>
          </a:prstGeom>
          <a:noFill/>
          <a:ln>
            <a:noFill/>
          </a:ln>
        </p:spPr>
      </p:pic>
      <p:sp>
        <p:nvSpPr>
          <p:cNvPr id="230" name="Google Shape;230;p22"/>
          <p:cNvSpPr/>
          <p:nvPr/>
        </p:nvSpPr>
        <p:spPr>
          <a:xfrm rot="936994">
            <a:off x="2305433" y="2985858"/>
            <a:ext cx="2398231" cy="318009"/>
          </a:xfrm>
          <a:prstGeom prst="rightArrow">
            <a:avLst>
              <a:gd fmla="val 50000" name="adj1"/>
              <a:gd fmla="val 50000" name="adj2"/>
            </a:avLst>
          </a:prstGeom>
          <a:solidFill>
            <a:srgbClr val="8E7CC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31" name="Google Shape;231;p22"/>
          <p:cNvPicPr preferRelativeResize="0"/>
          <p:nvPr/>
        </p:nvPicPr>
        <p:blipFill>
          <a:blip r:embed="rId4">
            <a:alphaModFix/>
          </a:blip>
          <a:stretch>
            <a:fillRect/>
          </a:stretch>
        </p:blipFill>
        <p:spPr>
          <a:xfrm>
            <a:off x="4940513" y="2037787"/>
            <a:ext cx="4203488" cy="26582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