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97" r:id="rId3"/>
    <p:sldId id="293" r:id="rId4"/>
    <p:sldId id="296" r:id="rId5"/>
    <p:sldId id="294" r:id="rId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7"/>
  </p:normalViewPr>
  <p:slideViewPr>
    <p:cSldViewPr snapToGrid="0">
      <p:cViewPr varScale="1">
        <p:scale>
          <a:sx n="77" d="100"/>
          <a:sy n="77" d="100"/>
        </p:scale>
        <p:origin x="171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ics.aps.org/articles/v13/s5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hyperlink" Target="https://arxiv.org/abs/2506.02222" TargetMode="External"/><Relationship Id="rId4" Type="http://schemas.openxmlformats.org/officeDocument/2006/relationships/hyperlink" Target="https://quantum-fresco.in2p3.fr/Publications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queezed-vacuum techniques for quantum noise reduction in interferometric gravitational-wave detectors"/>
          <p:cNvSpPr txBox="1">
            <a:spLocks noGrp="1"/>
          </p:cNvSpPr>
          <p:nvPr>
            <p:ph type="title"/>
          </p:nvPr>
        </p:nvSpPr>
        <p:spPr>
          <a:xfrm>
            <a:off x="734403" y="3448116"/>
            <a:ext cx="11917567" cy="221171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defRPr sz="4557"/>
            </a:lvl1pPr>
          </a:lstStyle>
          <a:p>
            <a:r>
              <a:rPr dirty="0">
                <a:latin typeface="Century Gothic" panose="020B0502020202020204" pitchFamily="34" charset="0"/>
              </a:rPr>
              <a:t>Squeezed-vacuum techniques for </a:t>
            </a:r>
            <a:br>
              <a:rPr lang="fr-FR">
                <a:latin typeface="Century Gothic" panose="020B0502020202020204" pitchFamily="34" charset="0"/>
              </a:rPr>
            </a:br>
            <a:r>
              <a:rPr>
                <a:latin typeface="Century Gothic" panose="020B0502020202020204" pitchFamily="34" charset="0"/>
              </a:rPr>
              <a:t>quantum </a:t>
            </a:r>
            <a:r>
              <a:rPr dirty="0">
                <a:latin typeface="Century Gothic" panose="020B0502020202020204" pitchFamily="34" charset="0"/>
              </a:rPr>
              <a:t>noise reduction in interferometric gravitational-wave detectors</a:t>
            </a:r>
            <a:br>
              <a:rPr lang="fr-FR" dirty="0">
                <a:latin typeface="Century Gothic" panose="020B0502020202020204" pitchFamily="34" charset="0"/>
              </a:rPr>
            </a:br>
            <a:br>
              <a:rPr lang="fr-FR" dirty="0">
                <a:latin typeface="Century Gothic" panose="020B0502020202020204" pitchFamily="34" charset="0"/>
              </a:rPr>
            </a:b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Research at APC </a:t>
            </a:r>
            <a:endParaRPr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0" name="Eleonora Capocasa…"/>
          <p:cNvSpPr txBox="1"/>
          <p:nvPr/>
        </p:nvSpPr>
        <p:spPr>
          <a:xfrm>
            <a:off x="1361174" y="6623717"/>
            <a:ext cx="10282452" cy="268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1" indent="0">
              <a:lnSpc>
                <a:spcPct val="120000"/>
              </a:lnSpc>
              <a:defRPr sz="3200" b="0"/>
            </a:pPr>
            <a:r>
              <a:rPr lang="fr-FR" sz="2800" dirty="0" err="1">
                <a:latin typeface="Century Gothic" panose="020B0502020202020204" pitchFamily="34" charset="0"/>
              </a:rPr>
              <a:t>Isander</a:t>
            </a:r>
            <a:r>
              <a:rPr lang="fr-FR" sz="2800" dirty="0">
                <a:latin typeface="Century Gothic" panose="020B0502020202020204" pitchFamily="34" charset="0"/>
              </a:rPr>
              <a:t> </a:t>
            </a:r>
            <a:r>
              <a:rPr lang="fr-FR" sz="2800" dirty="0" err="1">
                <a:latin typeface="Century Gothic" panose="020B0502020202020204" pitchFamily="34" charset="0"/>
              </a:rPr>
              <a:t>Ahrend</a:t>
            </a:r>
            <a:r>
              <a:rPr lang="fr-FR" sz="2800" dirty="0">
                <a:latin typeface="Century Gothic" panose="020B0502020202020204" pitchFamily="34" charset="0"/>
              </a:rPr>
              <a:t>, </a:t>
            </a:r>
            <a:r>
              <a:rPr lang="fr-FR" sz="2800" u="sng" dirty="0">
                <a:latin typeface="Century Gothic" panose="020B0502020202020204" pitchFamily="34" charset="0"/>
              </a:rPr>
              <a:t>Matteo Barsuglia</a:t>
            </a:r>
          </a:p>
          <a:p>
            <a:pPr lvl="1" indent="0">
              <a:lnSpc>
                <a:spcPct val="120000"/>
              </a:lnSpc>
              <a:defRPr sz="3200" b="0"/>
            </a:pPr>
            <a:r>
              <a:rPr lang="fr-FR" sz="2800" dirty="0">
                <a:latin typeface="Century Gothic" panose="020B0502020202020204" pitchFamily="34" charset="0"/>
              </a:rPr>
              <a:t>Eleonora Capocasa, Anne </a:t>
            </a:r>
            <a:r>
              <a:rPr lang="fr-FR" sz="2800" dirty="0" err="1">
                <a:latin typeface="Century Gothic" panose="020B0502020202020204" pitchFamily="34" charset="0"/>
              </a:rPr>
              <a:t>Daumas</a:t>
            </a:r>
            <a:r>
              <a:rPr lang="fr-FR" sz="2800" dirty="0">
                <a:latin typeface="Century Gothic" panose="020B0502020202020204" pitchFamily="34" charset="0"/>
              </a:rPr>
              <a:t>, Jacques Ding, Michael Hartman, Pierre Prat</a:t>
            </a:r>
          </a:p>
          <a:p>
            <a:pPr lvl="1" indent="0">
              <a:lnSpc>
                <a:spcPct val="120000"/>
              </a:lnSpc>
              <a:defRPr sz="3200" b="0"/>
            </a:pPr>
            <a:r>
              <a:rPr lang="fr-FR" sz="2800" dirty="0">
                <a:latin typeface="Century Gothic" panose="020B0502020202020204" pitchFamily="34" charset="0"/>
              </a:rPr>
              <a:t>Léon Vidal, Yuhang Zhao </a:t>
            </a:r>
            <a:endParaRPr sz="2800" dirty="0">
              <a:latin typeface="Century Gothic" panose="020B0502020202020204" pitchFamily="34" charset="0"/>
            </a:endParaRPr>
          </a:p>
          <a:p>
            <a:pPr lvl="1" indent="0">
              <a:lnSpc>
                <a:spcPct val="120000"/>
              </a:lnSpc>
              <a:defRPr sz="1000" b="0"/>
            </a:pPr>
            <a:endParaRPr dirty="0">
              <a:latin typeface="Palatino Linotype" panose="02040502050505030304" pitchFamily="18" charset="0"/>
            </a:endParaRPr>
          </a:p>
        </p:txBody>
      </p:sp>
      <p:pic>
        <p:nvPicPr>
          <p:cNvPr id="121" name="Screen Shot 2021-03-29 at 12.55.18.png" descr="Screen Shot 2021-03-29 at 12.55.18.png"/>
          <p:cNvPicPr>
            <a:picLocks noChangeAspect="1"/>
          </p:cNvPicPr>
          <p:nvPr/>
        </p:nvPicPr>
        <p:blipFill>
          <a:blip r:embed="rId2"/>
          <a:srcRect r="1980" b="21"/>
          <a:stretch>
            <a:fillRect/>
          </a:stretch>
        </p:blipFill>
        <p:spPr>
          <a:xfrm>
            <a:off x="11643626" y="232756"/>
            <a:ext cx="1226839" cy="1214339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Rectangle"/>
          <p:cNvSpPr/>
          <p:nvPr/>
        </p:nvSpPr>
        <p:spPr>
          <a:xfrm>
            <a:off x="8364602" y="9374120"/>
            <a:ext cx="1009651" cy="3168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53560" y="9402944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572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381169" y="1142812"/>
            <a:ext cx="10242462" cy="71843"/>
          </a:xfrm>
          <a:prstGeom prst="rect">
            <a:avLst/>
          </a:prstGeom>
        </p:spPr>
      </p:pic>
      <p:sp>
        <p:nvSpPr>
          <p:cNvPr id="574" name="Activity at APC on quantum noise reduction"/>
          <p:cNvSpPr txBox="1"/>
          <p:nvPr/>
        </p:nvSpPr>
        <p:spPr>
          <a:xfrm>
            <a:off x="2887327" y="207481"/>
            <a:ext cx="6604373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fr-FR" dirty="0"/>
              <a:t>Gravitational-wave detectors  </a:t>
            </a:r>
            <a:endParaRPr dirty="0"/>
          </a:p>
        </p:txBody>
      </p:sp>
      <p:pic>
        <p:nvPicPr>
          <p:cNvPr id="578" name="Screen Shot 2021-03-29 at 12.55.18.png" descr="Screen Shot 2021-03-29 at 12.55.18.png"/>
          <p:cNvPicPr>
            <a:picLocks noChangeAspect="1"/>
          </p:cNvPicPr>
          <p:nvPr/>
        </p:nvPicPr>
        <p:blipFill>
          <a:blip r:embed="rId3"/>
          <a:srcRect r="1980" b="21"/>
          <a:stretch>
            <a:fillRect/>
          </a:stretch>
        </p:blipFill>
        <p:spPr>
          <a:xfrm>
            <a:off x="11685848" y="91765"/>
            <a:ext cx="1282659" cy="1269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5" descr="aerial">
            <a:extLst>
              <a:ext uri="{FF2B5EF4-FFF2-40B4-BE49-F238E27FC236}">
                <a16:creationId xmlns:a16="http://schemas.microsoft.com/office/drawing/2014/main" id="{C86F2F24-D2CC-ADB4-1D54-AA09943EE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6852" y="1951208"/>
            <a:ext cx="4310518" cy="3299366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CB25DD-C33F-9522-CB3B-F8E6A3398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549" y="5987126"/>
            <a:ext cx="5856502" cy="329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2CB7BE7-F5F6-88B3-0A23-265FA7DEFE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513" y="2137933"/>
            <a:ext cx="6317076" cy="31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5959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53560" y="9402944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572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381169" y="1142812"/>
            <a:ext cx="10242462" cy="71843"/>
          </a:xfrm>
          <a:prstGeom prst="rect">
            <a:avLst/>
          </a:prstGeom>
        </p:spPr>
      </p:pic>
      <p:sp>
        <p:nvSpPr>
          <p:cNvPr id="574" name="Activity at APC on quantum noise reduction"/>
          <p:cNvSpPr txBox="1"/>
          <p:nvPr/>
        </p:nvSpPr>
        <p:spPr>
          <a:xfrm>
            <a:off x="4905501" y="207481"/>
            <a:ext cx="2568012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fr-FR" dirty="0"/>
              <a:t>Squeezing </a:t>
            </a:r>
            <a:endParaRPr dirty="0"/>
          </a:p>
        </p:txBody>
      </p:sp>
      <p:sp>
        <p:nvSpPr>
          <p:cNvPr id="575" name="ANR JCJC quantum-FRESCO -&gt; just started…"/>
          <p:cNvSpPr txBox="1"/>
          <p:nvPr/>
        </p:nvSpPr>
        <p:spPr>
          <a:xfrm>
            <a:off x="204088" y="1246180"/>
            <a:ext cx="11596330" cy="356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7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  <a:p>
            <a:pPr marL="1210027" lvl="2" indent="-321027" algn="l">
              <a:buSzPct val="75000"/>
              <a:buChar char="‣"/>
              <a:defRPr sz="27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dirty="0">
              <a:latin typeface="Century Gothic" panose="020B0502020202020204" pitchFamily="34" charset="0"/>
            </a:endParaRPr>
          </a:p>
          <a:p>
            <a:pPr marL="1210027" lvl="2" indent="-321027" algn="l">
              <a:buSzPct val="75000"/>
              <a:buChar char="‣"/>
              <a:defRPr sz="27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2200" dirty="0">
                <a:latin typeface="Century Gothic" panose="020B0502020202020204" pitchFamily="34" charset="0"/>
              </a:rPr>
              <a:t>Quantum noise </a:t>
            </a:r>
            <a:r>
              <a:rPr lang="fr-FR" sz="2200" dirty="0" err="1">
                <a:latin typeface="Century Gothic" panose="020B0502020202020204" pitchFamily="34" charset="0"/>
              </a:rPr>
              <a:t>limits</a:t>
            </a:r>
            <a:r>
              <a:rPr lang="fr-FR" sz="2200" dirty="0">
                <a:latin typeface="Century Gothic" panose="020B0502020202020204" pitchFamily="34" charset="0"/>
              </a:rPr>
              <a:t> the </a:t>
            </a:r>
            <a:r>
              <a:rPr lang="fr-FR" sz="2200" dirty="0" err="1">
                <a:latin typeface="Century Gothic" panose="020B0502020202020204" pitchFamily="34" charset="0"/>
              </a:rPr>
              <a:t>sensitivity</a:t>
            </a:r>
            <a:r>
              <a:rPr lang="fr-FR" sz="2200" dirty="0">
                <a:latin typeface="Century Gothic" panose="020B0502020202020204" pitchFamily="34" charset="0"/>
              </a:rPr>
              <a:t> of gravitational-wave detectors (as </a:t>
            </a:r>
            <a:r>
              <a:rPr lang="fr-FR" sz="2200" dirty="0" err="1">
                <a:latin typeface="Century Gothic" panose="020B0502020202020204" pitchFamily="34" charset="0"/>
              </a:rPr>
              <a:t>Virgo,LIGO</a:t>
            </a:r>
            <a:r>
              <a:rPr lang="fr-FR" sz="2200" dirty="0">
                <a:latin typeface="Century Gothic" panose="020B0502020202020204" pitchFamily="34" charset="0"/>
              </a:rPr>
              <a:t>, KAGRA) in a large part of the </a:t>
            </a:r>
            <a:r>
              <a:rPr lang="fr-FR" sz="2200" dirty="0" err="1">
                <a:latin typeface="Century Gothic" panose="020B0502020202020204" pitchFamily="34" charset="0"/>
              </a:rPr>
              <a:t>spectrum</a:t>
            </a:r>
            <a:endParaRPr lang="fr-FR" sz="2200" dirty="0">
              <a:latin typeface="Century Gothic" panose="020B0502020202020204" pitchFamily="34" charset="0"/>
            </a:endParaRPr>
          </a:p>
          <a:p>
            <a:pPr marL="1210027" lvl="2" indent="-321027" algn="l">
              <a:buSzPct val="75000"/>
              <a:buChar char="‣"/>
              <a:defRPr sz="27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2200" dirty="0">
                <a:latin typeface="Century Gothic" panose="020B0502020202020204" pitchFamily="34" charset="0"/>
              </a:rPr>
              <a:t>Quantum noise </a:t>
            </a:r>
            <a:r>
              <a:rPr lang="fr-FR" sz="2200" dirty="0" err="1">
                <a:latin typeface="Century Gothic" panose="020B0502020202020204" pitchFamily="34" charset="0"/>
              </a:rPr>
              <a:t>is</a:t>
            </a:r>
            <a:r>
              <a:rPr lang="fr-FR" sz="2200" dirty="0">
                <a:latin typeface="Century Gothic" panose="020B0502020202020204" pitchFamily="34" charset="0"/>
              </a:rPr>
              <a:t> </a:t>
            </a:r>
            <a:r>
              <a:rPr lang="fr-FR" sz="2200" dirty="0" err="1">
                <a:latin typeface="Century Gothic" panose="020B0502020202020204" pitchFamily="34" charset="0"/>
              </a:rPr>
              <a:t>given</a:t>
            </a:r>
            <a:r>
              <a:rPr lang="fr-FR" sz="2200" dirty="0">
                <a:latin typeface="Century Gothic" panose="020B0502020202020204" pitchFamily="34" charset="0"/>
              </a:rPr>
              <a:t> by </a:t>
            </a:r>
            <a:r>
              <a:rPr lang="fr-FR" sz="2200" dirty="0">
                <a:solidFill>
                  <a:srgbClr val="FF0000"/>
                </a:solidFill>
                <a:latin typeface="Century Gothic" panose="020B0502020202020204" pitchFamily="34" charset="0"/>
              </a:rPr>
              <a:t>vacuum fluctuations </a:t>
            </a:r>
            <a:r>
              <a:rPr lang="fr-FR" sz="2200" dirty="0" err="1">
                <a:latin typeface="Century Gothic" panose="020B0502020202020204" pitchFamily="34" charset="0"/>
              </a:rPr>
              <a:t>entering</a:t>
            </a:r>
            <a:r>
              <a:rPr lang="fr-FR" sz="2200" dirty="0">
                <a:latin typeface="Century Gothic" panose="020B0502020202020204" pitchFamily="34" charset="0"/>
              </a:rPr>
              <a:t> in the detector </a:t>
            </a:r>
          </a:p>
          <a:p>
            <a:pPr marL="1210027" lvl="2" indent="-321027" algn="l">
              <a:buSzPct val="75000"/>
              <a:buChar char="‣"/>
              <a:defRPr sz="27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2200" dirty="0">
                <a:latin typeface="Century Gothic" panose="020B0502020202020204" pitchFamily="34" charset="0"/>
              </a:rPr>
              <a:t>We can </a:t>
            </a:r>
            <a:r>
              <a:rPr lang="fr-FR" sz="2200" dirty="0" err="1">
                <a:latin typeface="Century Gothic" panose="020B0502020202020204" pitchFamily="34" charset="0"/>
              </a:rPr>
              <a:t>reduce</a:t>
            </a:r>
            <a:r>
              <a:rPr lang="fr-FR" sz="2200" dirty="0">
                <a:latin typeface="Century Gothic" panose="020B0502020202020204" pitchFamily="34" charset="0"/>
              </a:rPr>
              <a:t> the </a:t>
            </a:r>
            <a:r>
              <a:rPr lang="fr-FR" sz="2200" dirty="0" err="1">
                <a:latin typeface="Century Gothic" panose="020B0502020202020204" pitchFamily="34" charset="0"/>
              </a:rPr>
              <a:t>effect</a:t>
            </a:r>
            <a:r>
              <a:rPr lang="fr-FR" sz="2200" dirty="0">
                <a:latin typeface="Century Gothic" panose="020B0502020202020204" pitchFamily="34" charset="0"/>
              </a:rPr>
              <a:t> of vacuum fluctuations </a:t>
            </a:r>
            <a:r>
              <a:rPr lang="fr-FR" sz="2200" dirty="0" err="1">
                <a:latin typeface="Century Gothic" panose="020B0502020202020204" pitchFamily="34" charset="0"/>
              </a:rPr>
              <a:t>using</a:t>
            </a:r>
            <a:r>
              <a:rPr lang="fr-FR" sz="2200" dirty="0">
                <a:latin typeface="Century Gothic" panose="020B0502020202020204" pitchFamily="34" charset="0"/>
              </a:rPr>
              <a:t> </a:t>
            </a:r>
            <a:r>
              <a:rPr lang="fr-FR" sz="2200" dirty="0" err="1">
                <a:latin typeface="Century Gothic" panose="020B0502020202020204" pitchFamily="34" charset="0"/>
              </a:rPr>
              <a:t>special</a:t>
            </a:r>
            <a:r>
              <a:rPr lang="fr-FR" sz="2200" dirty="0">
                <a:latin typeface="Century Gothic" panose="020B0502020202020204" pitchFamily="34" charset="0"/>
              </a:rPr>
              <a:t> quantum </a:t>
            </a:r>
            <a:r>
              <a:rPr lang="fr-FR" sz="2200" dirty="0" err="1">
                <a:latin typeface="Century Gothic" panose="020B0502020202020204" pitchFamily="34" charset="0"/>
              </a:rPr>
              <a:t>optics</a:t>
            </a:r>
            <a:r>
              <a:rPr lang="fr-FR" sz="2200" dirty="0">
                <a:latin typeface="Century Gothic" panose="020B0502020202020204" pitchFamily="34" charset="0"/>
              </a:rPr>
              <a:t> techniques : </a:t>
            </a:r>
            <a:r>
              <a:rPr lang="fr-FR" sz="2200" dirty="0">
                <a:solidFill>
                  <a:srgbClr val="FF0000"/>
                </a:solidFill>
                <a:latin typeface="Century Gothic" panose="020B0502020202020204" pitchFamily="34" charset="0"/>
              </a:rPr>
              <a:t> squeezing </a:t>
            </a:r>
          </a:p>
          <a:p>
            <a:pPr marL="1210027" lvl="2" indent="-321027" algn="l">
              <a:buSzPct val="75000"/>
              <a:buChar char="‣"/>
              <a:defRPr sz="27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2200" dirty="0">
                <a:solidFill>
                  <a:schemeClr val="tx1"/>
                </a:solidFill>
                <a:latin typeface="Century Gothic" panose="020B0502020202020204" pitchFamily="34" charset="0"/>
              </a:rPr>
              <a:t>Squeezing has been </a:t>
            </a:r>
            <a:r>
              <a:rPr lang="fr-FR" sz="2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tested</a:t>
            </a:r>
            <a:r>
              <a:rPr lang="fr-FR" sz="2200" dirty="0">
                <a:solidFill>
                  <a:schemeClr val="tx1"/>
                </a:solidFill>
                <a:latin typeface="Century Gothic" panose="020B0502020202020204" pitchFamily="34" charset="0"/>
              </a:rPr>
              <a:t> in Virgo and LIGO (+50% sources </a:t>
            </a:r>
            <a:r>
              <a:rPr lang="fr-FR" sz="2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detected</a:t>
            </a:r>
            <a:r>
              <a:rPr lang="fr-FR" sz="2200" dirty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marL="1210027" lvl="2" indent="-321027" algn="l">
              <a:buSzPct val="75000"/>
              <a:buChar char="‣"/>
              <a:defRPr sz="27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2200" dirty="0">
                <a:solidFill>
                  <a:schemeClr val="tx1"/>
                </a:solidFill>
                <a:latin typeface="Century Gothic" panose="020B0502020202020204" pitchFamily="34" charset="0"/>
              </a:rPr>
              <a:t>For future detectors more </a:t>
            </a:r>
            <a:r>
              <a:rPr lang="fr-FR" sz="2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sophisticated</a:t>
            </a:r>
            <a:r>
              <a:rPr lang="fr-FR" sz="2200" dirty="0">
                <a:solidFill>
                  <a:schemeClr val="tx1"/>
                </a:solidFill>
                <a:latin typeface="Century Gothic" panose="020B0502020202020204" pitchFamily="34" charset="0"/>
              </a:rPr>
              <a:t> squeezing sources are </a:t>
            </a:r>
            <a:r>
              <a:rPr lang="fr-FR" sz="2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needed</a:t>
            </a:r>
            <a:r>
              <a:rPr lang="fr-FR" sz="2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  <a:p>
            <a:pPr marL="1210027" lvl="2" indent="-321027" algn="l">
              <a:buSzPct val="75000"/>
              <a:buChar char="‣"/>
              <a:defRPr sz="27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78" name="Screen Shot 2021-03-29 at 12.55.18.png" descr="Screen Shot 2021-03-29 at 12.55.18.png"/>
          <p:cNvPicPr>
            <a:picLocks noChangeAspect="1"/>
          </p:cNvPicPr>
          <p:nvPr/>
        </p:nvPicPr>
        <p:blipFill>
          <a:blip r:embed="rId3"/>
          <a:srcRect r="1980" b="21"/>
          <a:stretch>
            <a:fillRect/>
          </a:stretch>
        </p:blipFill>
        <p:spPr>
          <a:xfrm>
            <a:off x="11685848" y="91765"/>
            <a:ext cx="1282659" cy="1269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Schermata 2015-04-12 alle 20.49.56.png" descr="Schermata 2015-04-12 alle 20.49.56.png">
            <a:extLst>
              <a:ext uri="{FF2B5EF4-FFF2-40B4-BE49-F238E27FC236}">
                <a16:creationId xmlns:a16="http://schemas.microsoft.com/office/drawing/2014/main" id="{9C1D8880-B1A4-1E3B-6BDE-6812C2F3E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89" y="5081430"/>
            <a:ext cx="4496955" cy="3579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Schermata 2015-09-11 alle 10.16.00.png" descr="Schermata 2015-09-11 alle 10.16.00.png">
            <a:extLst>
              <a:ext uri="{FF2B5EF4-FFF2-40B4-BE49-F238E27FC236}">
                <a16:creationId xmlns:a16="http://schemas.microsoft.com/office/drawing/2014/main" id="{B4F1E07C-BAD6-ED19-5C4F-81BF5AC14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646" y="8692808"/>
            <a:ext cx="1149132" cy="567901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Line">
            <a:extLst>
              <a:ext uri="{FF2B5EF4-FFF2-40B4-BE49-F238E27FC236}">
                <a16:creationId xmlns:a16="http://schemas.microsoft.com/office/drawing/2014/main" id="{03EC7DDA-0F63-F8C2-B77D-4323A6B9E55B}"/>
              </a:ext>
            </a:extLst>
          </p:cNvPr>
          <p:cNvSpPr/>
          <p:nvPr/>
        </p:nvSpPr>
        <p:spPr>
          <a:xfrm flipV="1">
            <a:off x="3023646" y="8245032"/>
            <a:ext cx="1" cy="609601"/>
          </a:xfrm>
          <a:prstGeom prst="line">
            <a:avLst/>
          </a:prstGeom>
          <a:ln w="38100">
            <a:solidFill>
              <a:srgbClr val="516528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56" name="Screen Shot 2020-01-09 at 0.54.27.png" descr="Screen Shot 2020-01-09 at 0.54.27.png">
            <a:extLst>
              <a:ext uri="{FF2B5EF4-FFF2-40B4-BE49-F238E27FC236}">
                <a16:creationId xmlns:a16="http://schemas.microsoft.com/office/drawing/2014/main" id="{5B2331D8-5179-872B-0CB1-BF2746D30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9507" y="5519324"/>
            <a:ext cx="5738512" cy="26419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697684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53560" y="9402944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559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381169" y="1142812"/>
            <a:ext cx="10242462" cy="71843"/>
          </a:xfrm>
          <a:prstGeom prst="rect">
            <a:avLst/>
          </a:prstGeom>
        </p:spPr>
      </p:pic>
      <p:sp>
        <p:nvSpPr>
          <p:cNvPr id="561" name="Activity at APC on quantum noise reduction"/>
          <p:cNvSpPr txBox="1"/>
          <p:nvPr/>
        </p:nvSpPr>
        <p:spPr>
          <a:xfrm>
            <a:off x="4837386" y="207481"/>
            <a:ext cx="2704266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fr-FR" dirty="0">
                <a:latin typeface="Century Gothic" panose="020B0502020202020204" pitchFamily="34" charset="0"/>
              </a:rPr>
              <a:t>APC group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562" name="Contribution on the first demonstration of frequency dependent squeezing  below 100 Hz realised in a full scale prototype (2020)…"/>
          <p:cNvSpPr txBox="1"/>
          <p:nvPr/>
        </p:nvSpPr>
        <p:spPr>
          <a:xfrm>
            <a:off x="421566" y="1329100"/>
            <a:ext cx="12161668" cy="8660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21027" lvl="1" indent="-321027" algn="l">
              <a:lnSpc>
                <a:spcPct val="130000"/>
              </a:lnSpc>
              <a:buSzPct val="75000"/>
              <a:buChar char="•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000" dirty="0">
                <a:latin typeface="Century Gothic" panose="020B0502020202020204" pitchFamily="34" charset="0"/>
              </a:rPr>
              <a:t>Contribution on the first demonstration of frequency dependent squeezing  below 100 Hz </a:t>
            </a:r>
            <a:r>
              <a:rPr sz="2000" dirty="0" err="1">
                <a:latin typeface="Century Gothic" panose="020B0502020202020204" pitchFamily="34" charset="0"/>
              </a:rPr>
              <a:t>realised</a:t>
            </a:r>
            <a:r>
              <a:rPr sz="2000" dirty="0">
                <a:latin typeface="Century Gothic" panose="020B0502020202020204" pitchFamily="34" charset="0"/>
              </a:rPr>
              <a:t> in a full scale prototype (2020)</a:t>
            </a:r>
            <a:r>
              <a:rPr lang="fr-FR" sz="2000" dirty="0">
                <a:latin typeface="Century Gothic" panose="020B0502020202020204" pitchFamily="34" charset="0"/>
              </a:rPr>
              <a:t> - </a:t>
            </a:r>
            <a:r>
              <a:rPr lang="fr-FR" sz="2000" dirty="0">
                <a:latin typeface="Century Gothic" panose="020B0502020202020204" pitchFamily="34" charset="0"/>
                <a:hlinkClick r:id="rId3"/>
              </a:rPr>
              <a:t>https://physics.aps.org/articles/v13/s55</a:t>
            </a:r>
            <a:endParaRPr lang="fr-FR" sz="2000" dirty="0">
              <a:latin typeface="Century Gothic" panose="020B0502020202020204" pitchFamily="34" charset="0"/>
            </a:endParaRPr>
          </a:p>
          <a:p>
            <a:pPr marL="321027" lvl="1" indent="-321027" algn="l">
              <a:lnSpc>
                <a:spcPct val="130000"/>
              </a:lnSpc>
              <a:buSzPct val="75000"/>
              <a:buChar char="•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2000" dirty="0">
                <a:latin typeface="Century Gothic" panose="020B0502020202020204" pitchFamily="34" charset="0"/>
              </a:rPr>
              <a:t>Contributions on the squeezing for Virgo </a:t>
            </a:r>
          </a:p>
          <a:p>
            <a:pPr marL="321027" lvl="1" indent="-321027" algn="l">
              <a:lnSpc>
                <a:spcPct val="130000"/>
              </a:lnSpc>
              <a:buSzPct val="75000"/>
              <a:buChar char="•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2000" dirty="0" err="1">
                <a:latin typeface="Century Gothic" panose="020B0502020202020204" pitchFamily="34" charset="0"/>
              </a:rPr>
              <a:t>Developments</a:t>
            </a:r>
            <a:r>
              <a:rPr lang="fr-FR" sz="2000" dirty="0">
                <a:latin typeface="Century Gothic" panose="020B0502020202020204" pitchFamily="34" charset="0"/>
              </a:rPr>
              <a:t> of control techniques for squeezing </a:t>
            </a:r>
          </a:p>
          <a:p>
            <a:pPr marL="321027" lvl="1" indent="-321027" algn="l">
              <a:lnSpc>
                <a:spcPct val="130000"/>
              </a:lnSpc>
              <a:buSzPct val="75000"/>
              <a:buChar char="•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2000" dirty="0" err="1">
                <a:latin typeface="Century Gothic" panose="020B0502020202020204" pitchFamily="34" charset="0"/>
              </a:rPr>
              <a:t>Optimization</a:t>
            </a:r>
            <a:r>
              <a:rPr lang="fr-FR" sz="2000" dirty="0">
                <a:latin typeface="Century Gothic" panose="020B0502020202020204" pitchFamily="34" charset="0"/>
              </a:rPr>
              <a:t> of </a:t>
            </a:r>
            <a:r>
              <a:rPr lang="fr-FR" sz="2000" dirty="0" err="1">
                <a:latin typeface="Century Gothic" panose="020B0502020202020204" pitchFamily="34" charset="0"/>
              </a:rPr>
              <a:t>losses</a:t>
            </a:r>
            <a:r>
              <a:rPr lang="fr-FR" sz="2000" dirty="0">
                <a:latin typeface="Century Gothic" panose="020B0502020202020204" pitchFamily="34" charset="0"/>
              </a:rPr>
              <a:t> in a 300-m </a:t>
            </a:r>
            <a:r>
              <a:rPr lang="fr-FR" sz="2000" dirty="0" err="1">
                <a:latin typeface="Century Gothic" panose="020B0502020202020204" pitchFamily="34" charset="0"/>
              </a:rPr>
              <a:t>filter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</a:rPr>
              <a:t>cavity</a:t>
            </a:r>
            <a:endParaRPr lang="fr-FR" sz="2000" dirty="0">
              <a:latin typeface="Century Gothic" panose="020B0502020202020204" pitchFamily="34" charset="0"/>
            </a:endParaRPr>
          </a:p>
          <a:p>
            <a:pPr algn="l">
              <a:lnSpc>
                <a:spcPct val="130000"/>
              </a:lnSpc>
              <a:buSzPct val="75000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2000" dirty="0">
              <a:latin typeface="Century Gothic" panose="020B0502020202020204" pitchFamily="34" charset="0"/>
            </a:endParaRPr>
          </a:p>
          <a:p>
            <a:pPr marL="321027" indent="-321027" algn="l">
              <a:lnSpc>
                <a:spcPct val="130000"/>
              </a:lnSpc>
              <a:buSzPct val="75000"/>
              <a:buChar char="•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2000" dirty="0">
                <a:latin typeface="Century Gothic" panose="020B0502020202020204" pitchFamily="34" charset="0"/>
              </a:rPr>
              <a:t>2 staff, 2 PhD </a:t>
            </a:r>
            <a:r>
              <a:rPr lang="fr-FR" sz="2000" dirty="0" err="1">
                <a:latin typeface="Century Gothic" panose="020B0502020202020204" pitchFamily="34" charset="0"/>
              </a:rPr>
              <a:t>students</a:t>
            </a:r>
            <a:r>
              <a:rPr lang="fr-FR" sz="2000" dirty="0">
                <a:latin typeface="Century Gothic" panose="020B0502020202020204" pitchFamily="34" charset="0"/>
              </a:rPr>
              <a:t>, 2 post-docs, 2 </a:t>
            </a:r>
            <a:r>
              <a:rPr lang="fr-FR" sz="2000" dirty="0" err="1">
                <a:latin typeface="Century Gothic" panose="020B0502020202020204" pitchFamily="34" charset="0"/>
              </a:rPr>
              <a:t>engineers</a:t>
            </a:r>
            <a:endParaRPr lang="fr-FR" sz="2000" dirty="0">
              <a:latin typeface="Century Gothic" panose="020B0502020202020204" pitchFamily="34" charset="0"/>
            </a:endParaRPr>
          </a:p>
          <a:p>
            <a:pPr marL="321027" indent="-321027" algn="l">
              <a:lnSpc>
                <a:spcPct val="130000"/>
              </a:lnSpc>
              <a:buSzPct val="75000"/>
              <a:buChar char="•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10 </a:t>
            </a:r>
            <a:r>
              <a:rPr lang="fr-FR" sz="2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papers</a:t>
            </a:r>
            <a:r>
              <a:rPr lang="fr-FR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published</a:t>
            </a:r>
            <a:r>
              <a:rPr lang="fr-FR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 on squeezing</a:t>
            </a:r>
            <a:r>
              <a:rPr lang="fr-FR" sz="2000" dirty="0">
                <a:latin typeface="Century Gothic" panose="020B0502020202020204" pitchFamily="34" charset="0"/>
              </a:rPr>
              <a:t>, 1 </a:t>
            </a:r>
            <a:r>
              <a:rPr lang="fr-FR" sz="2000" dirty="0" err="1">
                <a:latin typeface="Century Gothic" panose="020B0502020202020204" pitchFamily="34" charset="0"/>
              </a:rPr>
              <a:t>accepted</a:t>
            </a:r>
            <a:r>
              <a:rPr lang="fr-FR" sz="2000" dirty="0">
                <a:latin typeface="Century Gothic" panose="020B0502020202020204" pitchFamily="34" charset="0"/>
              </a:rPr>
              <a:t>, 1 in </a:t>
            </a:r>
            <a:r>
              <a:rPr lang="fr-FR" sz="2000" dirty="0" err="1">
                <a:latin typeface="Century Gothic" panose="020B0502020202020204" pitchFamily="34" charset="0"/>
              </a:rPr>
              <a:t>preparation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dirty="0">
                <a:latin typeface="Century Gothic" panose="020B0502020202020204" pitchFamily="34" charset="0"/>
                <a:hlinkClick r:id="rId4"/>
              </a:rPr>
              <a:t>https://quantum-fresco.in2p3.fr/Publications.html</a:t>
            </a:r>
            <a:endParaRPr lang="fr-FR" sz="2000" dirty="0">
              <a:latin typeface="Century Gothic" panose="020B0502020202020204" pitchFamily="34" charset="0"/>
            </a:endParaRPr>
          </a:p>
          <a:p>
            <a:pPr marL="321027" indent="-321027" algn="l">
              <a:lnSpc>
                <a:spcPct val="130000"/>
              </a:lnSpc>
              <a:buSzPct val="75000"/>
              <a:buChar char="•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2000" dirty="0">
                <a:latin typeface="Century Gothic" panose="020B0502020202020204" pitchFamily="34" charset="0"/>
              </a:rPr>
              <a:t>2 PhD </a:t>
            </a:r>
            <a:r>
              <a:rPr lang="fr-FR" sz="2000" dirty="0" err="1">
                <a:latin typeface="Century Gothic" panose="020B0502020202020204" pitchFamily="34" charset="0"/>
              </a:rPr>
              <a:t>thesis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</a:rPr>
              <a:t>already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</a:rPr>
              <a:t>concluded</a:t>
            </a:r>
            <a:r>
              <a:rPr lang="fr-FR" sz="2000" dirty="0">
                <a:latin typeface="Century Gothic" panose="020B0502020202020204" pitchFamily="34" charset="0"/>
              </a:rPr>
              <a:t> on squeezing, 2 PhD </a:t>
            </a:r>
            <a:r>
              <a:rPr lang="fr-FR" sz="2000" dirty="0" err="1">
                <a:latin typeface="Century Gothic" panose="020B0502020202020204" pitchFamily="34" charset="0"/>
              </a:rPr>
              <a:t>thesis</a:t>
            </a:r>
            <a:r>
              <a:rPr lang="fr-FR" sz="2000" dirty="0">
                <a:latin typeface="Century Gothic" panose="020B0502020202020204" pitchFamily="34" charset="0"/>
              </a:rPr>
              <a:t> on-</a:t>
            </a:r>
            <a:r>
              <a:rPr lang="fr-FR" sz="2000" dirty="0" err="1">
                <a:latin typeface="Century Gothic" panose="020B0502020202020204" pitchFamily="34" charset="0"/>
              </a:rPr>
              <a:t>going</a:t>
            </a:r>
            <a:endParaRPr lang="fr-FR" sz="2000" dirty="0">
              <a:latin typeface="Century Gothic" panose="020B0502020202020204" pitchFamily="34" charset="0"/>
            </a:endParaRPr>
          </a:p>
          <a:p>
            <a:pPr marL="321027" indent="-321027" algn="l">
              <a:lnSpc>
                <a:spcPct val="130000"/>
              </a:lnSpc>
              <a:buSzPct val="75000"/>
              <a:buChar char="•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2000" dirty="0">
                <a:latin typeface="Century Gothic" panose="020B0502020202020204" pitchFamily="34" charset="0"/>
              </a:rPr>
              <a:t>1 ANR (Quantum-FRESCO)</a:t>
            </a:r>
          </a:p>
          <a:p>
            <a:pPr marL="321027" indent="-321027" algn="l">
              <a:lnSpc>
                <a:spcPct val="130000"/>
              </a:lnSpc>
              <a:buSzPct val="75000"/>
              <a:buChar char="•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2000" dirty="0" err="1">
                <a:latin typeface="Century Gothic" panose="020B0502020202020204" pitchFamily="34" charset="0"/>
              </a:rPr>
              <a:t>Member</a:t>
            </a:r>
            <a:r>
              <a:rPr lang="fr-FR" sz="2000" dirty="0">
                <a:latin typeface="Century Gothic" panose="020B0502020202020204" pitchFamily="34" charset="0"/>
              </a:rPr>
              <a:t> of Paris Center for Quantum Technologies (PCQT) </a:t>
            </a:r>
            <a:r>
              <a:rPr lang="fr-FR" sz="2000" dirty="0" err="1">
                <a:latin typeface="Century Gothic" panose="020B0502020202020204" pitchFamily="34" charset="0"/>
              </a:rPr>
              <a:t>member</a:t>
            </a:r>
            <a:r>
              <a:rPr lang="fr-FR" sz="2000" dirty="0">
                <a:latin typeface="Century Gothic" panose="020B0502020202020204" pitchFamily="34" charset="0"/>
              </a:rPr>
              <a:t> of </a:t>
            </a:r>
            <a:r>
              <a:rPr lang="fr-FR" sz="2000" dirty="0" err="1">
                <a:latin typeface="Century Gothic" panose="020B0502020202020204" pitchFamily="34" charset="0"/>
              </a:rPr>
              <a:t>QuanTech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</a:rPr>
              <a:t>InidEx</a:t>
            </a:r>
            <a:r>
              <a:rPr lang="fr-FR" sz="2000" dirty="0">
                <a:latin typeface="Century Gothic" panose="020B0502020202020204" pitchFamily="34" charset="0"/>
              </a:rPr>
              <a:t> Paris Cité</a:t>
            </a:r>
          </a:p>
          <a:p>
            <a:pPr marL="321027" indent="-321027" algn="l">
              <a:lnSpc>
                <a:spcPct val="130000"/>
              </a:lnSpc>
              <a:buSzPct val="75000"/>
              <a:buChar char="•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2000" dirty="0" err="1">
                <a:latin typeface="Century Gothic" panose="020B0502020202020204" pitchFamily="34" charset="0"/>
              </a:rPr>
              <a:t>Various</a:t>
            </a:r>
            <a:r>
              <a:rPr lang="fr-FR" sz="2000" dirty="0">
                <a:latin typeface="Century Gothic" panose="020B0502020202020204" pitchFamily="34" charset="0"/>
              </a:rPr>
              <a:t> international collaborations (i.e. NAOJ-Japan, MIT-KAVLI)</a:t>
            </a:r>
          </a:p>
          <a:p>
            <a:pPr marL="321027" indent="-321027" algn="l">
              <a:lnSpc>
                <a:spcPct val="130000"/>
              </a:lnSpc>
              <a:buSzPct val="75000"/>
              <a:buChar char="•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2000" dirty="0" err="1">
                <a:latin typeface="Century Gothic" panose="020B0502020202020204" pitchFamily="34" charset="0"/>
              </a:rPr>
              <a:t>Responsibilites</a:t>
            </a:r>
            <a:r>
              <a:rPr lang="fr-FR" sz="2000" dirty="0">
                <a:latin typeface="Century Gothic" panose="020B0502020202020204" pitchFamily="34" charset="0"/>
              </a:rPr>
              <a:t> for squeezing for Einstein Telescope and Virgo_nEXT</a:t>
            </a:r>
          </a:p>
          <a:p>
            <a:pPr algn="l">
              <a:lnSpc>
                <a:spcPct val="130000"/>
              </a:lnSpc>
              <a:buSzPct val="75000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2000" dirty="0">
              <a:latin typeface="Century Gothic" panose="020B0502020202020204" pitchFamily="34" charset="0"/>
            </a:endParaRPr>
          </a:p>
          <a:p>
            <a:pPr algn="l">
              <a:lnSpc>
                <a:spcPct val="130000"/>
              </a:lnSpc>
              <a:buSzPct val="75000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2000" dirty="0">
                <a:latin typeface="Century Gothic" panose="020B0502020202020204" pitchFamily="34" charset="0"/>
              </a:rPr>
              <a:t>Our last </a:t>
            </a:r>
            <a:r>
              <a:rPr lang="fr-FR" sz="2000" dirty="0" err="1">
                <a:latin typeface="Century Gothic" panose="020B0502020202020204" pitchFamily="34" charset="0"/>
              </a:rPr>
              <a:t>work</a:t>
            </a:r>
            <a:r>
              <a:rPr lang="fr-FR" sz="2000" dirty="0">
                <a:latin typeface="Century Gothic" panose="020B0502020202020204" pitchFamily="34" charset="0"/>
              </a:rPr>
              <a:t> (</a:t>
            </a:r>
            <a:r>
              <a:rPr lang="fr-FR" sz="2000" dirty="0" err="1">
                <a:latin typeface="Century Gothic" panose="020B0502020202020204" pitchFamily="34" charset="0"/>
              </a:rPr>
              <a:t>published</a:t>
            </a:r>
            <a:r>
              <a:rPr lang="fr-FR" sz="2000" dirty="0">
                <a:latin typeface="Century Gothic" panose="020B0502020202020204" pitchFamily="34" charset="0"/>
              </a:rPr>
              <a:t> on Physical Review D): </a:t>
            </a:r>
            <a:endParaRPr lang="fr-FR" sz="2000" dirty="0">
              <a:latin typeface="Century Gothic" panose="020B0502020202020204" pitchFamily="34" charset="0"/>
              <a:hlinkClick r:id="rId5"/>
            </a:endParaRPr>
          </a:p>
          <a:p>
            <a:pPr algn="l">
              <a:lnSpc>
                <a:spcPct val="130000"/>
              </a:lnSpc>
              <a:buSzPct val="75000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1800" dirty="0">
                <a:latin typeface="Century Gothic" panose="020B0502020202020204" pitchFamily="34" charset="0"/>
                <a:hlinkClick r:id="rId5"/>
              </a:rPr>
              <a:t>https://arxiv.org/abs/2506.02222</a:t>
            </a:r>
            <a:endParaRPr lang="fr-FR" sz="1800" dirty="0">
              <a:latin typeface="Century Gothic" panose="020B0502020202020204" pitchFamily="34" charset="0"/>
            </a:endParaRPr>
          </a:p>
          <a:p>
            <a:pPr algn="l">
              <a:lnSpc>
                <a:spcPct val="130000"/>
              </a:lnSpc>
              <a:buSzPct val="75000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800" dirty="0">
              <a:latin typeface="Century Gothic" panose="020B0502020202020204" pitchFamily="34" charset="0"/>
            </a:endParaRPr>
          </a:p>
          <a:p>
            <a:pPr algn="l"/>
            <a:r>
              <a:rPr lang="fr-FR" sz="1800" b="0" i="1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Performance of multiple </a:t>
            </a:r>
            <a:r>
              <a:rPr lang="fr-FR" sz="1800" b="0" i="1" u="none" strike="noStrike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filter-cavity</a:t>
            </a:r>
            <a:r>
              <a:rPr lang="fr-FR" sz="1800" b="0" i="1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fr-FR" sz="1800" b="0" i="1" u="none" strike="noStrike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schemes</a:t>
            </a:r>
            <a:r>
              <a:rPr lang="fr-FR" sz="1800" b="0" i="1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for </a:t>
            </a:r>
            <a:r>
              <a:rPr lang="fr-FR" sz="1800" b="0" i="1" u="none" strike="noStrike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frequency-dependent</a:t>
            </a:r>
            <a:r>
              <a:rPr lang="fr-FR" sz="1800" b="0" i="1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squeezing in gravitational-wave detectors</a:t>
            </a:r>
            <a:r>
              <a:rPr lang="fr-FR" sz="1800" b="0" i="1" dirty="0">
                <a:latin typeface="Century Gothic" panose="020B0502020202020204" pitchFamily="34" charset="0"/>
              </a:rPr>
              <a:t>, 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Jacques Ding, Eleonora Capocasa, Isander Ahrend, Fangfei Liu, Yuhang Zhao, Matteo Barsuglia</a:t>
            </a:r>
          </a:p>
          <a:p>
            <a:pPr marL="321027" indent="-321027" algn="l">
              <a:lnSpc>
                <a:spcPct val="130000"/>
              </a:lnSpc>
              <a:buSzPct val="75000"/>
              <a:buChar char="•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dirty="0"/>
          </a:p>
        </p:txBody>
      </p:sp>
      <p:pic>
        <p:nvPicPr>
          <p:cNvPr id="563" name="Screen Shot 2021-03-29 at 12.55.18.png" descr="Screen Shot 2021-03-29 at 12.55.18.png"/>
          <p:cNvPicPr>
            <a:picLocks noChangeAspect="1"/>
          </p:cNvPicPr>
          <p:nvPr/>
        </p:nvPicPr>
        <p:blipFill>
          <a:blip r:embed="rId6"/>
          <a:srcRect r="1980" b="21"/>
          <a:stretch>
            <a:fillRect/>
          </a:stretch>
        </p:blipFill>
        <p:spPr>
          <a:xfrm>
            <a:off x="11685848" y="91765"/>
            <a:ext cx="1282659" cy="12695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0723571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53560" y="9402944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572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381169" y="1142812"/>
            <a:ext cx="10242462" cy="71843"/>
          </a:xfrm>
          <a:prstGeom prst="rect">
            <a:avLst/>
          </a:prstGeom>
        </p:spPr>
      </p:pic>
      <p:sp>
        <p:nvSpPr>
          <p:cNvPr id="574" name="Activity at APC on quantum noise reduction"/>
          <p:cNvSpPr txBox="1"/>
          <p:nvPr/>
        </p:nvSpPr>
        <p:spPr>
          <a:xfrm>
            <a:off x="4958403" y="207481"/>
            <a:ext cx="2462213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fr-FR" dirty="0">
                <a:latin typeface="Century Gothic" panose="020B0502020202020204" pitchFamily="34" charset="0"/>
              </a:rPr>
              <a:t>On </a:t>
            </a:r>
            <a:r>
              <a:rPr lang="fr-FR" dirty="0" err="1">
                <a:latin typeface="Century Gothic" panose="020B0502020202020204" pitchFamily="34" charset="0"/>
              </a:rPr>
              <a:t>going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575" name="ANR JCJC quantum-FRESCO -&gt; just started…"/>
          <p:cNvSpPr txBox="1"/>
          <p:nvPr/>
        </p:nvSpPr>
        <p:spPr>
          <a:xfrm>
            <a:off x="791216" y="1669879"/>
            <a:ext cx="11596330" cy="3118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210027" lvl="2" indent="-321027" algn="l">
              <a:buSzPct val="75000"/>
              <a:buChar char="‣"/>
              <a:defRPr sz="27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dirty="0"/>
          </a:p>
          <a:p>
            <a:pPr marL="1346200" lvl="2" indent="-457200" algn="l">
              <a:buSzPct val="75000"/>
              <a:buFont typeface="Arial" panose="020B0604020202020204" pitchFamily="34" charset="0"/>
              <a:buChar char="•"/>
              <a:defRPr sz="27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 err="1">
                <a:latin typeface="Century Gothic" panose="020B0502020202020204" pitchFamily="34" charset="0"/>
              </a:rPr>
              <a:t>Reali</a:t>
            </a:r>
            <a:r>
              <a:rPr lang="fr-FR" dirty="0">
                <a:latin typeface="Century Gothic" panose="020B0502020202020204" pitchFamily="34" charset="0"/>
              </a:rPr>
              <a:t>z</a:t>
            </a:r>
            <a:r>
              <a:rPr dirty="0" err="1">
                <a:latin typeface="Century Gothic" panose="020B0502020202020204" pitchFamily="34" charset="0"/>
              </a:rPr>
              <a:t>ation</a:t>
            </a:r>
            <a:r>
              <a:rPr dirty="0">
                <a:latin typeface="Century Gothic" panose="020B0502020202020204" pitchFamily="34" charset="0"/>
              </a:rPr>
              <a:t> of a squeezed vacuum source 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 sz="7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>
              <a:latin typeface="Century Gothic" panose="020B0502020202020204" pitchFamily="34" charset="0"/>
            </a:endParaRPr>
          </a:p>
          <a:p>
            <a:pPr marL="1346200" lvl="8" indent="-457200" algn="l">
              <a:buSzPct val="75000"/>
              <a:buFont typeface="Arial" panose="020B0604020202020204" pitchFamily="34" charset="0"/>
              <a:buChar char="•"/>
              <a:defRPr sz="27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>
                <a:latin typeface="Century Gothic" panose="020B0502020202020204" pitchFamily="34" charset="0"/>
              </a:rPr>
              <a:t>Table top demonstration of non-trivial rotation of the squeezing ellipse</a:t>
            </a:r>
            <a:endParaRPr lang="fr-FR" dirty="0">
              <a:latin typeface="Century Gothic" panose="020B0502020202020204" pitchFamily="34" charset="0"/>
            </a:endParaRPr>
          </a:p>
          <a:p>
            <a:pPr marL="1346200" lvl="8" indent="-457200" algn="l">
              <a:buSzPct val="75000"/>
              <a:buFont typeface="Arial" panose="020B0604020202020204" pitchFamily="34" charset="0"/>
              <a:buChar char="•"/>
              <a:defRPr sz="27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dirty="0" err="1">
                <a:latin typeface="Century Gothic" panose="020B0502020202020204" pitchFamily="34" charset="0"/>
              </a:rPr>
              <a:t>Mimization</a:t>
            </a:r>
            <a:r>
              <a:rPr lang="fr-FR" dirty="0">
                <a:latin typeface="Century Gothic" panose="020B0502020202020204" pitchFamily="34" charset="0"/>
              </a:rPr>
              <a:t> of </a:t>
            </a:r>
            <a:r>
              <a:rPr lang="fr-FR" dirty="0" err="1">
                <a:latin typeface="Century Gothic" panose="020B0502020202020204" pitchFamily="34" charset="0"/>
              </a:rPr>
              <a:t>losses</a:t>
            </a:r>
            <a:r>
              <a:rPr lang="fr-FR" dirty="0">
                <a:latin typeface="Century Gothic" panose="020B0502020202020204" pitchFamily="34" charset="0"/>
              </a:rPr>
              <a:t> to </a:t>
            </a:r>
            <a:r>
              <a:rPr lang="fr-FR" dirty="0" err="1">
                <a:latin typeface="Century Gothic" panose="020B0502020202020204" pitchFamily="34" charset="0"/>
              </a:rPr>
              <a:t>improve</a:t>
            </a:r>
            <a:r>
              <a:rPr lang="fr-FR" dirty="0">
                <a:latin typeface="Century Gothic" panose="020B0502020202020204" pitchFamily="34" charset="0"/>
              </a:rPr>
              <a:t> squeezing </a:t>
            </a:r>
          </a:p>
          <a:p>
            <a:pPr marL="1346200" lvl="2" indent="-457200" algn="l">
              <a:buSzPct val="75000"/>
              <a:buFont typeface="Arial" panose="020B0604020202020204" pitchFamily="34" charset="0"/>
              <a:buChar char="•"/>
              <a:defRPr sz="27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dirty="0">
                <a:latin typeface="Century Gothic" panose="020B0502020202020204" pitchFamily="34" charset="0"/>
              </a:rPr>
              <a:t>Contribution to squeezing for Virgo (O5) and Virgo_nEXT </a:t>
            </a:r>
          </a:p>
          <a:p>
            <a:pPr marL="1346200" lvl="2" indent="-457200" algn="l">
              <a:buSzPct val="75000"/>
              <a:buFont typeface="Arial" panose="020B0604020202020204" pitchFamily="34" charset="0"/>
              <a:buChar char="•"/>
              <a:defRPr sz="27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dirty="0">
                <a:latin typeface="Century Gothic" panose="020B0502020202020204" pitchFamily="34" charset="0"/>
              </a:rPr>
              <a:t>Modeling </a:t>
            </a:r>
            <a:r>
              <a:rPr lang="fr-FR" dirty="0" err="1">
                <a:latin typeface="Century Gothic" panose="020B0502020202020204" pitchFamily="34" charset="0"/>
              </a:rPr>
              <a:t>work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578" name="Screen Shot 2021-03-29 at 12.55.18.png" descr="Screen Shot 2021-03-29 at 12.55.18.png"/>
          <p:cNvPicPr>
            <a:picLocks noChangeAspect="1"/>
          </p:cNvPicPr>
          <p:nvPr/>
        </p:nvPicPr>
        <p:blipFill>
          <a:blip r:embed="rId3"/>
          <a:srcRect r="1980" b="21"/>
          <a:stretch>
            <a:fillRect/>
          </a:stretch>
        </p:blipFill>
        <p:spPr>
          <a:xfrm>
            <a:off x="11685848" y="91765"/>
            <a:ext cx="1282659" cy="1269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E24B418E-DFE5-FA47-288B-51F1C51C0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292" y="5344210"/>
            <a:ext cx="3829504" cy="4058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BCBD24-7AE2-2A8B-800A-265F7730D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09" y="5444875"/>
            <a:ext cx="5143685" cy="385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4671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354</Words>
  <Application>Microsoft Macintosh PowerPoint</Application>
  <PresentationFormat>Personnalisé</PresentationFormat>
  <Paragraphs>43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4" baseType="lpstr">
      <vt:lpstr>Arial</vt:lpstr>
      <vt:lpstr>Century Gothic</vt:lpstr>
      <vt:lpstr>Helvetica Light</vt:lpstr>
      <vt:lpstr>Helvetica Neue</vt:lpstr>
      <vt:lpstr>Helvetica Neue Light</vt:lpstr>
      <vt:lpstr>Helvetica Neue Medium</vt:lpstr>
      <vt:lpstr>Helvetica Neue Thin</vt:lpstr>
      <vt:lpstr>Palatino Linotype</vt:lpstr>
      <vt:lpstr>White</vt:lpstr>
      <vt:lpstr>Squeezed-vacuum techniques for  quantum noise reduction in interferometric gravitational-wave detectors  Research at APC 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Squeezed-vacuum techniques for quantum noise reduction in interferometric gravitational-wave detectors Research at APC </dc:title>
  <cp:lastModifiedBy>Matteo</cp:lastModifiedBy>
  <cp:revision>28</cp:revision>
  <dcterms:modified xsi:type="dcterms:W3CDTF">2025-12-03T12:29:41Z</dcterms:modified>
</cp:coreProperties>
</file>