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59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b4df29bbc2_2_2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65" name="Google Shape;65;g3b4df29bbc2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95" y="685791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fa3f537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fa3f537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4df29bbc2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b4df29bbc2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530" y="744370"/>
            <a:ext cx="85197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457172" y="1203386"/>
            <a:ext cx="82287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413" y="317869"/>
            <a:ext cx="4210025" cy="5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286800" y="1903808"/>
            <a:ext cx="8522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PAVIRMA</a:t>
            </a:r>
            <a:endParaRPr sz="4000" b="1" strike="noStrike">
              <a:solidFill>
                <a:schemeClr val="dk1"/>
              </a:solidFill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1121867" y="2583538"/>
            <a:ext cx="6805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Plateforme d’irradiation et de mesure nucléaire pour la santé et l’environnement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1314750" y="4274583"/>
            <a:ext cx="6466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8761D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Journées Pôle Santé-Environnement (Vichy), 7-8 janvier 2026</a:t>
            </a:r>
            <a:endParaRPr sz="1600">
              <a:solidFill>
                <a:srgbClr val="38761D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62" name="Google Shape;62;p14" title="Capture d’écran 2026-01-06 09510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50" y="0"/>
            <a:ext cx="2408725" cy="12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5"/>
          <p:cNvCxnSpPr/>
          <p:nvPr/>
        </p:nvCxnSpPr>
        <p:spPr>
          <a:xfrm>
            <a:off x="214894" y="2868841"/>
            <a:ext cx="7547400" cy="102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5"/>
          <p:cNvSpPr txBox="1"/>
          <p:nvPr/>
        </p:nvSpPr>
        <p:spPr>
          <a:xfrm>
            <a:off x="595340" y="157025"/>
            <a:ext cx="7730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4000" b="1">
                <a:latin typeface="Century Schoolbook"/>
                <a:ea typeface="Century Schoolbook"/>
                <a:cs typeface="Century Schoolbook"/>
                <a:sym typeface="Century Schoolbook"/>
              </a:rPr>
              <a:t>Historique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742850" y="2110431"/>
            <a:ext cx="7948500" cy="75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Opération irradiateur RX</a:t>
            </a:r>
            <a:endParaRPr sz="1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14904" y="2686183"/>
            <a:ext cx="587400" cy="4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71" name="Google Shape;71;p15"/>
          <p:cNvGrpSpPr/>
          <p:nvPr/>
        </p:nvGrpSpPr>
        <p:grpSpPr>
          <a:xfrm>
            <a:off x="0" y="998781"/>
            <a:ext cx="7050000" cy="1687402"/>
            <a:chOff x="0" y="684250"/>
            <a:chExt cx="7050000" cy="1687402"/>
          </a:xfrm>
        </p:grpSpPr>
        <p:sp>
          <p:nvSpPr>
            <p:cNvPr id="72" name="Google Shape;72;p15"/>
            <p:cNvSpPr txBox="1"/>
            <p:nvPr/>
          </p:nvSpPr>
          <p:spPr>
            <a:xfrm>
              <a:off x="0" y="684250"/>
              <a:ext cx="70500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Création PAVIRMA par G. Montarou (phys) et S. Alziari (bio) :</a:t>
              </a:r>
              <a:endParaRPr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600"/>
                <a:buFont typeface="Times New Roman"/>
                <a:buChar char="●"/>
              </a:pPr>
              <a:r>
                <a:rPr lang="en" sz="16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COP : UBP, CNRS, Région auvergne</a:t>
              </a:r>
              <a:endParaRPr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600"/>
                <a:buFont typeface="Times New Roman"/>
                <a:buChar char="●"/>
              </a:pPr>
              <a:r>
                <a:rPr lang="en" sz="16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Acquisition irradiateur RX et générateur neutron (+ équipements annexes)</a:t>
              </a:r>
              <a:endParaRPr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73" name="Google Shape;73;p15"/>
            <p:cNvCxnSpPr>
              <a:endCxn id="70" idx="0"/>
            </p:cNvCxnSpPr>
            <p:nvPr/>
          </p:nvCxnSpPr>
          <p:spPr>
            <a:xfrm>
              <a:off x="491204" y="1556252"/>
              <a:ext cx="17400" cy="815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4" name="Google Shape;74;p15"/>
          <p:cNvGrpSpPr/>
          <p:nvPr/>
        </p:nvGrpSpPr>
        <p:grpSpPr>
          <a:xfrm>
            <a:off x="1455700" y="2686182"/>
            <a:ext cx="4899300" cy="1788042"/>
            <a:chOff x="1455700" y="2371652"/>
            <a:chExt cx="4899300" cy="1788042"/>
          </a:xfrm>
        </p:grpSpPr>
        <p:sp>
          <p:nvSpPr>
            <p:cNvPr id="75" name="Google Shape;75;p15"/>
            <p:cNvSpPr txBox="1"/>
            <p:nvPr/>
          </p:nvSpPr>
          <p:spPr>
            <a:xfrm>
              <a:off x="5381279" y="2371652"/>
              <a:ext cx="587400" cy="400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2020</a:t>
              </a:r>
              <a:endParaRPr sz="1200">
                <a:solidFill>
                  <a:schemeClr val="dk1"/>
                </a:solidFill>
              </a:endParaRPr>
            </a:p>
          </p:txBody>
        </p:sp>
        <p:cxnSp>
          <p:nvCxnSpPr>
            <p:cNvPr id="76" name="Google Shape;76;p15"/>
            <p:cNvCxnSpPr/>
            <p:nvPr/>
          </p:nvCxnSpPr>
          <p:spPr>
            <a:xfrm rot="10800000" flipH="1">
              <a:off x="5680900" y="2786875"/>
              <a:ext cx="2700" cy="434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7" name="Google Shape;77;p15"/>
            <p:cNvSpPr txBox="1"/>
            <p:nvPr/>
          </p:nvSpPr>
          <p:spPr>
            <a:xfrm>
              <a:off x="1455700" y="3236294"/>
              <a:ext cx="4899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38761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Changement direction : G. Rivrais, E. Busato, P. Chardon</a:t>
              </a:r>
              <a:endParaRPr sz="1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rgbClr val="38761D"/>
                </a:buClr>
                <a:buSzPts val="1600"/>
                <a:buFont typeface="Times New Roman"/>
                <a:buChar char="●"/>
              </a:pPr>
              <a:r>
                <a:rPr lang="en" sz="1600">
                  <a:solidFill>
                    <a:srgbClr val="38761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Création de l’axe “radioactivité”</a:t>
              </a:r>
              <a:endParaRPr sz="1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Clr>
                  <a:srgbClr val="38761D"/>
                </a:buClr>
                <a:buSzPts val="1600"/>
                <a:buFont typeface="Times New Roman"/>
                <a:buChar char="●"/>
              </a:pPr>
              <a:r>
                <a:rPr lang="en" sz="1600">
                  <a:solidFill>
                    <a:srgbClr val="38761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Financement : PAVIRMA, UCA, Ministère E. S. R.</a:t>
              </a:r>
              <a:endParaRPr sz="1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8" name="Google Shape;78;p15"/>
          <p:cNvGrpSpPr/>
          <p:nvPr/>
        </p:nvGrpSpPr>
        <p:grpSpPr>
          <a:xfrm>
            <a:off x="6808329" y="2673833"/>
            <a:ext cx="1929225" cy="983323"/>
            <a:chOff x="6808329" y="2359302"/>
            <a:chExt cx="1929225" cy="983323"/>
          </a:xfrm>
        </p:grpSpPr>
        <p:sp>
          <p:nvSpPr>
            <p:cNvPr id="79" name="Google Shape;79;p15"/>
            <p:cNvSpPr/>
            <p:nvPr/>
          </p:nvSpPr>
          <p:spPr>
            <a:xfrm>
              <a:off x="7121925" y="2582050"/>
              <a:ext cx="1569300" cy="7584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91440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" name="Google Shape;80;p15"/>
            <p:cNvSpPr txBox="1"/>
            <p:nvPr/>
          </p:nvSpPr>
          <p:spPr>
            <a:xfrm>
              <a:off x="6808329" y="2359302"/>
              <a:ext cx="587400" cy="400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2024</a:t>
              </a:r>
              <a:endParaRPr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7096255" y="2665525"/>
              <a:ext cx="16413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38761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Axe radioactivité</a:t>
              </a:r>
              <a:endParaRPr sz="1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38761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opérationnel</a:t>
              </a:r>
              <a:endParaRPr sz="1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2" name="Google Shape;82;p15"/>
          <p:cNvSpPr txBox="1"/>
          <p:nvPr/>
        </p:nvSpPr>
        <p:spPr>
          <a:xfrm>
            <a:off x="7812150" y="2673831"/>
            <a:ext cx="128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3075344" y="2327912"/>
            <a:ext cx="600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Utilisations : </a:t>
            </a: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le passé : radiobio, physique, chimie, stérilisation, …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Actuellement : radiobio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75" y="1153051"/>
            <a:ext cx="2772801" cy="36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595340" y="157025"/>
            <a:ext cx="7730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4000" b="1">
                <a:latin typeface="Century Schoolbook"/>
                <a:ea typeface="Century Schoolbook"/>
                <a:cs typeface="Century Schoolbook"/>
                <a:sym typeface="Century Schoolbook"/>
              </a:rPr>
              <a:t>Irradiation par rayon X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075344" y="1053075"/>
            <a:ext cx="600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Equipements : </a:t>
            </a:r>
            <a:endParaRPr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Irradiateur RX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Salle culture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3153744" y="3686007"/>
            <a:ext cx="6209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Perspectives : </a:t>
            </a: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Équipement vieillissant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Directement liée au devenir de l’activité radiobio au LPCA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4501240" y="2414400"/>
            <a:ext cx="464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Utilisations :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NODSSUM, Sources minérales Auvergne, Spaghetti, …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595340" y="157025"/>
            <a:ext cx="7730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4000" b="1">
                <a:latin typeface="Century Schoolbook"/>
                <a:ea typeface="Century Schoolbook"/>
                <a:cs typeface="Century Schoolbook"/>
                <a:sym typeface="Century Schoolbook"/>
              </a:rPr>
              <a:t>Radioactivité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503298" y="798521"/>
            <a:ext cx="4518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Equipements : </a:t>
            </a:r>
            <a:endParaRPr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Gamma : spectro HPGe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Alpha/Bêta : comptage global, spectro basse résolution, scintillation liquide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Matériel préparation échantillon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503298" y="3487233"/>
            <a:ext cx="45783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Perspectives : </a:t>
            </a: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 du parc : demande financement FEDER conjointe avec LMV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Pistes de travail : scint. liq., suivi métrologique, agrément ASN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02" name="Google Shape;102;p17"/>
          <p:cNvGrpSpPr/>
          <p:nvPr/>
        </p:nvGrpSpPr>
        <p:grpSpPr>
          <a:xfrm>
            <a:off x="233700" y="1053067"/>
            <a:ext cx="3967190" cy="3348987"/>
            <a:chOff x="5345675" y="1205050"/>
            <a:chExt cx="3422351" cy="2889050"/>
          </a:xfrm>
        </p:grpSpPr>
        <p:pic>
          <p:nvPicPr>
            <p:cNvPr id="103" name="Google Shape;103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45675" y="1527325"/>
              <a:ext cx="3422351" cy="2566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7"/>
            <p:cNvSpPr txBox="1"/>
            <p:nvPr/>
          </p:nvSpPr>
          <p:spPr>
            <a:xfrm>
              <a:off x="6036025" y="1205050"/>
              <a:ext cx="2238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975" tIns="105975" rIns="105975" bIns="10597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91" b="1">
                  <a:solidFill>
                    <a:srgbClr val="000000"/>
                  </a:solidFill>
                </a:rPr>
                <a:t>Aperçu salle de comptage</a:t>
              </a:r>
              <a:endParaRPr sz="1391" b="1"/>
            </a:p>
          </p:txBody>
        </p:sp>
      </p:grpSp>
      <p:sp>
        <p:nvSpPr>
          <p:cNvPr id="105" name="Google Shape;105;p17"/>
          <p:cNvSpPr/>
          <p:nvPr/>
        </p:nvSpPr>
        <p:spPr>
          <a:xfrm>
            <a:off x="2894474" y="2220018"/>
            <a:ext cx="972000" cy="155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10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5975" tIns="105975" rIns="105975" bIns="1059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2"/>
          </a:p>
        </p:txBody>
      </p:sp>
      <p:sp>
        <p:nvSpPr>
          <p:cNvPr id="106" name="Google Shape;106;p17"/>
          <p:cNvSpPr txBox="1"/>
          <p:nvPr/>
        </p:nvSpPr>
        <p:spPr>
          <a:xfrm>
            <a:off x="2827164" y="2110821"/>
            <a:ext cx="1155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75" tIns="105975" rIns="105975" bIns="1059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27" b="1">
                <a:solidFill>
                  <a:srgbClr val="000000"/>
                </a:solidFill>
              </a:rPr>
              <a:t>Spectro gamma</a:t>
            </a:r>
            <a:endParaRPr sz="1622"/>
          </a:p>
        </p:txBody>
      </p:sp>
      <p:sp>
        <p:nvSpPr>
          <p:cNvPr id="107" name="Google Shape;107;p17"/>
          <p:cNvSpPr/>
          <p:nvPr/>
        </p:nvSpPr>
        <p:spPr>
          <a:xfrm>
            <a:off x="1862260" y="2434146"/>
            <a:ext cx="1040400" cy="155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10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5975" tIns="105975" rIns="105975" bIns="1059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2"/>
          </a:p>
        </p:txBody>
      </p:sp>
      <p:sp>
        <p:nvSpPr>
          <p:cNvPr id="108" name="Google Shape;108;p17"/>
          <p:cNvSpPr txBox="1"/>
          <p:nvPr/>
        </p:nvSpPr>
        <p:spPr>
          <a:xfrm>
            <a:off x="1778726" y="2334285"/>
            <a:ext cx="1403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75" tIns="105975" rIns="105975" bIns="1059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27" b="1">
                <a:solidFill>
                  <a:srgbClr val="000000"/>
                </a:solidFill>
              </a:rPr>
              <a:t>Alpha/bêta high E</a:t>
            </a:r>
            <a:endParaRPr sz="1622"/>
          </a:p>
        </p:txBody>
      </p:sp>
      <p:sp>
        <p:nvSpPr>
          <p:cNvPr id="109" name="Google Shape;109;p17"/>
          <p:cNvSpPr/>
          <p:nvPr/>
        </p:nvSpPr>
        <p:spPr>
          <a:xfrm>
            <a:off x="289017" y="3589801"/>
            <a:ext cx="1040400" cy="155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10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5975" tIns="105975" rIns="105975" bIns="1059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2"/>
          </a:p>
        </p:txBody>
      </p:sp>
      <p:sp>
        <p:nvSpPr>
          <p:cNvPr id="110" name="Google Shape;110;p17"/>
          <p:cNvSpPr txBox="1"/>
          <p:nvPr/>
        </p:nvSpPr>
        <p:spPr>
          <a:xfrm>
            <a:off x="234063" y="3488945"/>
            <a:ext cx="1403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75" tIns="105975" rIns="105975" bIns="1059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27" b="1">
                <a:solidFill>
                  <a:srgbClr val="000000"/>
                </a:solidFill>
              </a:rPr>
              <a:t>Alpha/bêta low E</a:t>
            </a:r>
            <a:endParaRPr sz="1622"/>
          </a:p>
        </p:txBody>
      </p:sp>
      <p:sp>
        <p:nvSpPr>
          <p:cNvPr id="111" name="Google Shape;111;p17"/>
          <p:cNvSpPr/>
          <p:nvPr/>
        </p:nvSpPr>
        <p:spPr>
          <a:xfrm>
            <a:off x="668388" y="2853608"/>
            <a:ext cx="1298700" cy="155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10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5975" tIns="105975" rIns="105975" bIns="1059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2"/>
          </a:p>
        </p:txBody>
      </p:sp>
      <p:sp>
        <p:nvSpPr>
          <p:cNvPr id="112" name="Google Shape;112;p17"/>
          <p:cNvSpPr txBox="1"/>
          <p:nvPr/>
        </p:nvSpPr>
        <p:spPr>
          <a:xfrm>
            <a:off x="582254" y="2750027"/>
            <a:ext cx="1662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75" tIns="105975" rIns="105975" bIns="1059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27" b="1">
                <a:solidFill>
                  <a:srgbClr val="000000"/>
                </a:solidFill>
              </a:rPr>
              <a:t>Postes de commande</a:t>
            </a:r>
            <a:endParaRPr sz="162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Affichage à l'écran (16:9)</PresentationFormat>
  <Paragraphs>45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Century Schoolbook</vt:lpstr>
      <vt:lpstr>Arial</vt:lpstr>
      <vt:lpstr>Times New Roman</vt:lpstr>
      <vt:lpstr>Simple Light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Emmanuel BUSATO</cp:lastModifiedBy>
  <cp:revision>1</cp:revision>
  <dcterms:modified xsi:type="dcterms:W3CDTF">2026-01-07T07:32:22Z</dcterms:modified>
</cp:coreProperties>
</file>