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4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3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32.xml" ContentType="application/vnd.openxmlformats-officedocument.presentationml.slide+xml"/>
  <Override PartName="/ppt/slides/slide8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7.xml" ContentType="application/vnd.openxmlformats-officedocument.presentationml.notesSlide+xml"/>
  <Override PartName="/ppt/viewProps.xml" ContentType="application/vnd.openxmlformats-officedocument.presentationml.viewProps+xml"/>
  <Override PartName="/ppt/slides/slide17.xml" ContentType="application/vnd.openxmlformats-officedocument.presentationml.sl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slides/slide4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3.xml" ContentType="application/vnd.openxmlformats-officedocument.presentationml.slide+xml"/>
  <Override PartName="/ppt/theme/theme1.xml" ContentType="application/vnd.openxmlformats-officedocument.theme+xml"/>
  <Override PartName="/ppt/notesSlides/notesSlide15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26.xml" ContentType="application/vnd.openxmlformats-officedocument.presentationml.slide+xml"/>
  <Override PartName="/ppt/theme/theme2.xml" ContentType="application/vnd.openxmlformats-officedocument.them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2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presentation.xml" ContentType="application/vnd.openxmlformats-officedocument.presentationml.presentation.main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presProps.xml" ContentType="application/vnd.openxmlformats-officedocument.presentationml.presProps+xml"/>
  <Override PartName="/ppt/slides/slide21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4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12192000" cy="6858000"/>
  <p:notesSz cx="6858000" cy="9144000"/>
  <p:defaultTextStyle>
    <a:defPPr>
      <a:defRPr lang="fr-FR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50" Type="http://schemas.openxmlformats.org/officeDocument/2006/relationships/presProps" Target="presProps.xml" /><Relationship Id="rId51" Type="http://schemas.openxmlformats.org/officeDocument/2006/relationships/tableStyles" Target="tableStyles.xml" /><Relationship Id="rId52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825362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0083404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GB"/>
              <a:t>10/30/2013</a:t>
            </a:fld>
            <a:endParaRPr lang="en-GB"/>
          </a:p>
        </p:txBody>
      </p:sp>
      <p:sp>
        <p:nvSpPr>
          <p:cNvPr id="415519663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1791399103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2027911275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99133449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 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 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 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 ?>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 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 ?>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 ?>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506165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4514470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9647398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GB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50924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428632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427557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990706-CA0E-0A20-5A08-210DD03452D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286345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195826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001064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FF382D-EA9E-4418-16ED-C26381EA986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037588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727069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5528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A26B7F-60C3-5941-72A7-171CCB8BF80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796131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062736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278180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981D31-A0DB-A8F8-54DA-0CA096003BC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664088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083635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65902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D9EF37-7DFB-2883-297F-AA224A89F2C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988094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197494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803052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A9421A-FFC5-AA9E-A0A7-F09C027AA88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842945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414732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892466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BC507A-857A-D1EE-F700-11CFD7A5A92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579690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538733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046268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EC2011-0912-E967-A5A9-D399516F7BA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890435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347645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13729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3EFF90-09F2-12E5-F360-A7B927A4013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577552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396560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888692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CEDEBAD-4B0B-AAC7-80FC-4E7CDFD6E76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46711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3562865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722975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78180E-86E1-E1AA-FC7D-88C696A40AA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417641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771904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1260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54B05B-5EBD-B3AD-F5E9-B8094A1AF4B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744585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641836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517070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3C7A70-0D46-A5AA-6663-83397AF2A85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88672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971419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56273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CEA461-79E2-667F-2D3C-89037C63207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832457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658892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0572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0CECF8-27E7-F082-9917-D5B95D14577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29830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650586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61576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4A5065-02FF-745F-B54A-B61A6A1296A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59719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6287895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858992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00FE095-098E-5F2C-27CB-1D3374EC829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891490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479149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468587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C0BDBD-3C7B-3552-554F-BBEC0F5E451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76076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175624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41268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366152-7DC0-D5A9-F452-56FC7BF24DD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651841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571794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45257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D80896-73C1-3588-EFFF-F4A9BFAE893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7736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65172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85758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DC6444-0B7D-5337-0FB0-EC7D4C87480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866917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783670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24673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957956-0C49-855E-D672-51D7EB96636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28175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008035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630671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486584-C32A-76F2-0CA9-DC07F07C0F8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291196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22581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230926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E0E3B9-6D3F-5FEF-7144-B6C111C346F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805051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353550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999575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045D1B-ABFA-113D-042A-717B415E4A4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89762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3617925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773748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F99A32-62C0-404D-DA54-180D0965AA8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6874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548426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48810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FAE066-7C22-F961-CD46-8587B4D0F1B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438498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079788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72261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444EC4-EF19-9908-C454-E0A63E7BBE5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743493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669811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05965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7E19A56-5F94-F257-5645-4CA43F94797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345050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252808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95764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7467FA-ABC6-E83A-8969-D8EC1E360F8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084461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12974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037386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D8A779-A1F8-5323-FEF3-075E2DEA9D1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178828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140089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89476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EF7B3F-F68A-D950-9CE2-C1ECD92F152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264047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0489130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12853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88C324-CB12-291E-C53D-40ABA0CA94D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19608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58725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9775573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93DB26-D3C3-66F2-175C-5EF6C9B527D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524054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888489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54128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232B99-EE89-5601-B042-F179E14BBC5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91178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0969718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21539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5E5857-6A7D-D4F7-7020-301C65D2AA7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095400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108304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83014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C3950F-2A1C-5E7F-3CB4-C44C27D8DAB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13807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580393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380086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2D9001-AA21-C19E-0FEE-474340BBF280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85365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062821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248986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B84E5D-2371-EEFB-F855-460ACC6E3107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402847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534004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66981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536E9D-65A9-2CB4-17A7-EFB738208E1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594622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36125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987823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E0BE05-E161-D00A-7FF8-1941040491E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75991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817148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86020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F36330-410D-860A-A29B-F9CCCEE72E8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12358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441575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8669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6BD423-5850-0940-517E-BDCEDBB1EAB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13946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57153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526686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D02D61-E98D-8602-2F19-5888E8FAC92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636443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2044400377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GB"/>
          </a:p>
        </p:txBody>
      </p:sp>
      <p:sp>
        <p:nvSpPr>
          <p:cNvPr id="157791721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78419775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4166902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380974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936641636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6450886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93382958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1433113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504332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429141244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19223543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471110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0073283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486776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27270985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33523421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83748089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4516104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994018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5202834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3033928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4842053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5831932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902208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6904357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73911992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63994727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62090176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13570233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8390711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133413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5043457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455497530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329898341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383167655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68263199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29401756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674864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0878435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05385706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44721224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4259611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16985090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87555152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042679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602998284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22085057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72359974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26800979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48978813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1924240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2005988697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GB"/>
          </a:p>
        </p:txBody>
      </p:sp>
      <p:sp>
        <p:nvSpPr>
          <p:cNvPr id="140379855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36748240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84282682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23988719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980881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6050187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22335299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44065740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8998267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hyperlink" Target="https://videos.cern.ch/record/2299808" TargetMode="Externa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hyperlink" Target="https://cdsweb.cern.ch/record/1179452" TargetMode="External"/><Relationship Id="rId5" Type="http://schemas.openxmlformats.org/officeDocument/2006/relationships/image" Target="../media/image38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hyperlink" Target="https://videos.cern.ch/record/1750705" TargetMode="Externa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png"/><Relationship Id="rId6" Type="http://schemas.openxmlformats.org/officeDocument/2006/relationships/image" Target="../media/image46.gif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1218360" name="Title 1"/>
          <p:cNvSpPr>
            <a:spLocks noGrp="1"/>
          </p:cNvSpPr>
          <p:nvPr>
            <p:ph type="ctr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fr-FR">
                <a:latin typeface="Fira Sans Light"/>
                <a:ea typeface="Fira Sans Light"/>
                <a:cs typeface="Fira Sans Light"/>
              </a:rPr>
              <a:t>Expérimentalement ...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689218982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 algn="r">
              <a:defRPr/>
            </a:pPr>
            <a:r>
              <a:rPr lang="fr-FR">
                <a:latin typeface="Fira Sans ExtraLight"/>
                <a:ea typeface="Fira Sans ExtraLight"/>
                <a:cs typeface="Fira Sans ExtraLight"/>
              </a:rPr>
              <a:t> Principes généraux</a:t>
            </a:r>
            <a:endParaRPr lang="fr-FR">
              <a:latin typeface="Fira Sans ExtraLight"/>
              <a:ea typeface="Fira Sans ExtraLight"/>
              <a:cs typeface="Fira Sans ExtraLight"/>
            </a:endParaRPr>
          </a:p>
          <a:p>
            <a:pPr algn="r">
              <a:defRPr/>
            </a:pPr>
            <a:r>
              <a:rPr lang="fr-FR">
                <a:latin typeface="Fira Sans ExtraLight"/>
                <a:ea typeface="Fira Sans ExtraLight"/>
                <a:cs typeface="Fira Sans ExtraLight"/>
              </a:rPr>
              <a:t>Le CERN &amp; le LHC</a:t>
            </a:r>
            <a:endParaRPr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4696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131451036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dans un milieu instrumenté 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avec les électrons, par interaction électromagnétique (particules chargées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uniquement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)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avec les noyaux, par interaction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forte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...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73327597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550668" y="2358437"/>
            <a:ext cx="3481387" cy="1957387"/>
          </a:xfrm>
          <a:prstGeom prst="rect">
            <a:avLst/>
          </a:prstGeom>
        </p:spPr>
      </p:pic>
      <p:sp>
        <p:nvSpPr>
          <p:cNvPr id="342061092" name=""/>
          <p:cNvSpPr txBox="1"/>
          <p:nvPr/>
        </p:nvSpPr>
        <p:spPr bwMode="auto">
          <a:xfrm rot="0" flipH="0" flipV="0">
            <a:off x="7643812" y="4315824"/>
            <a:ext cx="1201083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Ionisation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1141032685" name="Content Placeholder 2"/>
          <p:cNvSpPr>
            <a:spLocks noGrp="1"/>
          </p:cNvSpPr>
          <p:nvPr/>
        </p:nvSpPr>
        <p:spPr bwMode="auto">
          <a:xfrm flipH="0" flipV="0">
            <a:off x="6124574" y="1807936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Exemples d’interaction avec la matière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41540156" name=""/>
          <p:cNvPicPr>
            <a:picLocks noChangeAspect="1"/>
          </p:cNvPicPr>
          <p:nvPr/>
        </p:nvPicPr>
        <p:blipFill rotWithShape="1">
          <a:blip r:embed="rId4"/>
          <a:srcRect l="59546" t="2352" r="15534" b="9078"/>
          <a:stretch/>
        </p:blipFill>
        <p:spPr bwMode="auto">
          <a:xfrm flipH="0" flipV="0">
            <a:off x="10284468" y="3186524"/>
            <a:ext cx="1186705" cy="2876751"/>
          </a:xfrm>
          <a:prstGeom prst="rect">
            <a:avLst/>
          </a:prstGeom>
        </p:spPr>
      </p:pic>
      <p:sp>
        <p:nvSpPr>
          <p:cNvPr id="1810954046" name=""/>
          <p:cNvSpPr txBox="1"/>
          <p:nvPr/>
        </p:nvSpPr>
        <p:spPr bwMode="auto">
          <a:xfrm rot="0" flipH="0" flipV="0">
            <a:off x="9871746" y="6063276"/>
            <a:ext cx="2012151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Gerbe hadronique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164305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224744106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213503378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55557848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8" y="3465198"/>
            <a:ext cx="2285856" cy="433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00002836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1410674" name="Picture 78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06188867" name="Picture 79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35342322" name="Picture 80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61374844" name="Connecteur droit avec flèche 13"/>
          <p:cNvSpPr/>
          <p:nvPr/>
        </p:nvSpPr>
        <p:spPr bwMode="auto">
          <a:xfrm flipV="1">
            <a:off x="7888756" y="3216813"/>
            <a:ext cx="1252720" cy="514766"/>
          </a:xfrm>
          <a:prstGeom prst="line">
            <a:avLst/>
          </a:prstGeom>
          <a:ln w="38157">
            <a:solidFill>
              <a:srgbClr val="FF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81144570" name="Connecteur droit avec flèche 17"/>
          <p:cNvSpPr/>
          <p:nvPr/>
        </p:nvSpPr>
        <p:spPr bwMode="auto">
          <a:xfrm>
            <a:off x="7888756" y="3760379"/>
            <a:ext cx="1439908" cy="136791"/>
          </a:xfrm>
          <a:prstGeom prst="line">
            <a:avLst/>
          </a:prstGeom>
          <a:ln w="38157">
            <a:solidFill>
              <a:srgbClr val="FF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90561423" name="ZoneTexte 29"/>
          <p:cNvSpPr txBox="1"/>
          <p:nvPr/>
        </p:nvSpPr>
        <p:spPr bwMode="auto">
          <a:xfrm>
            <a:off x="8741903" y="3288809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1306750536" name="ZoneTexte 30"/>
          <p:cNvSpPr txBox="1"/>
          <p:nvPr/>
        </p:nvSpPr>
        <p:spPr bwMode="auto">
          <a:xfrm>
            <a:off x="8965089" y="3897171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209211654" name="Connecteur droit avec flèche 28"/>
          <p:cNvSpPr/>
          <p:nvPr/>
        </p:nvSpPr>
        <p:spPr bwMode="auto">
          <a:xfrm flipV="1">
            <a:off x="9083882" y="2464460"/>
            <a:ext cx="1033133" cy="784749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0470450" name="Connecteur droit avec flèche 35"/>
          <p:cNvSpPr/>
          <p:nvPr/>
        </p:nvSpPr>
        <p:spPr bwMode="auto">
          <a:xfrm>
            <a:off x="9281869" y="3915169"/>
            <a:ext cx="1187924" cy="349177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568407" name="ZoneTexte 38"/>
          <p:cNvSpPr txBox="1"/>
          <p:nvPr/>
        </p:nvSpPr>
        <p:spPr bwMode="auto">
          <a:xfrm>
            <a:off x="9598648" y="2237675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777906760" name="ZoneTexte 40"/>
          <p:cNvSpPr txBox="1"/>
          <p:nvPr/>
        </p:nvSpPr>
        <p:spPr bwMode="auto">
          <a:xfrm>
            <a:off x="9605849" y="40447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2094702807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6026838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20190540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0151264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9698457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6030422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1806767" name="Connecteur droit avec flèche 46"/>
          <p:cNvSpPr/>
          <p:nvPr/>
        </p:nvSpPr>
        <p:spPr bwMode="auto">
          <a:xfrm>
            <a:off x="10469794" y="4296745"/>
            <a:ext cx="273582" cy="489567"/>
          </a:xfrm>
          <a:prstGeom prst="line">
            <a:avLst/>
          </a:prstGeom>
          <a:ln w="9359">
            <a:solidFill>
              <a:srgbClr val="B4A0F5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3558618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18873339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634667234" name="ZoneTexte 53"/>
          <p:cNvSpPr txBox="1"/>
          <p:nvPr/>
        </p:nvSpPr>
        <p:spPr bwMode="auto">
          <a:xfrm>
            <a:off x="10073819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971655248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091959247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755634057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888518544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1103501728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923395294" name="ZoneTexte 57"/>
          <p:cNvSpPr txBox="1"/>
          <p:nvPr/>
        </p:nvSpPr>
        <p:spPr bwMode="auto">
          <a:xfrm>
            <a:off x="10592187" y="4786314"/>
            <a:ext cx="108065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B4A0F5"/>
                </a:solidFill>
                <a:latin typeface="Arial"/>
                <a:ea typeface="Arial"/>
                <a:cs typeface="Arial"/>
              </a:rPr>
              <a:t>ν</a:t>
            </a:r>
            <a:endParaRPr>
              <a:solidFill>
                <a:srgbClr val="B4A0F5"/>
              </a:solidFill>
            </a:endParaRPr>
          </a:p>
        </p:txBody>
      </p:sp>
      <p:pic>
        <p:nvPicPr>
          <p:cNvPr id="77825207" name="Picture 77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7114806" y="2910831"/>
            <a:ext cx="760630" cy="85242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186228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436444550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567034828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5292359" name="Picture 76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27367227" name="Picture 77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114806" y="2910832"/>
            <a:ext cx="760631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37706668" name="Picture 78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61896493" name="Picture 79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73408608" name="Picture 80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71936050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9927122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474639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184492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866600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61502028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26456446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08165739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767919868" name="ZoneTexte 53"/>
          <p:cNvSpPr txBox="1"/>
          <p:nvPr/>
        </p:nvSpPr>
        <p:spPr bwMode="auto">
          <a:xfrm>
            <a:off x="10073819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123192266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957083020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493155630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633433452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469894980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pic>
        <p:nvPicPr>
          <p:cNvPr id="1314337808" name="Picture 74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8185738" y="3463758"/>
            <a:ext cx="2285856" cy="43341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58334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1310627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mesurant les produits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456805587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50502526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8" y="3465198"/>
            <a:ext cx="2285856" cy="433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90503704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9114836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2"/>
            <a:ext cx="760631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95682697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22972132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8389238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44681166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4578050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9779883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4196760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7029241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47504817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8644605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57688647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559090940" name="ZoneTexte 53"/>
          <p:cNvSpPr txBox="1"/>
          <p:nvPr/>
        </p:nvSpPr>
        <p:spPr bwMode="auto">
          <a:xfrm>
            <a:off x="10073819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552221465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026627681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758152296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668390047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566047328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741168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641690329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mesurant les produits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203705773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71449559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8" y="3465198"/>
            <a:ext cx="2285856" cy="433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54975238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8550739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2"/>
            <a:ext cx="760631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47221656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0698778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36580916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14869937" name="Connecteur droit avec flèche 28"/>
          <p:cNvSpPr/>
          <p:nvPr/>
        </p:nvSpPr>
        <p:spPr bwMode="auto">
          <a:xfrm flipV="1">
            <a:off x="9083882" y="2464460"/>
            <a:ext cx="1033133" cy="784749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3747442" name="ZoneTexte 38"/>
          <p:cNvSpPr txBox="1"/>
          <p:nvPr/>
        </p:nvSpPr>
        <p:spPr bwMode="auto">
          <a:xfrm>
            <a:off x="9598648" y="2237675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1012498056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3798128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9359">
            <a:solidFill>
              <a:srgbClr val="00E4A7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45215144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68090480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66419006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64746729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7225936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7805126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060476337" name="ZoneTexte 53"/>
          <p:cNvSpPr txBox="1"/>
          <p:nvPr/>
        </p:nvSpPr>
        <p:spPr bwMode="auto">
          <a:xfrm>
            <a:off x="10073819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404370534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146102579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647434482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077715423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380958494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894378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276693333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mesurant les produits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935886068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49898913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8" y="3465198"/>
            <a:ext cx="2285856" cy="433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11323183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23061372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2"/>
            <a:ext cx="760631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30479158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29182803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25687596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2948501" name="Connecteur droit avec flèche 28"/>
          <p:cNvSpPr/>
          <p:nvPr/>
        </p:nvSpPr>
        <p:spPr bwMode="auto">
          <a:xfrm flipV="1">
            <a:off x="9083882" y="2464460"/>
            <a:ext cx="1033133" cy="784749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3331678" name="ZoneTexte 38"/>
          <p:cNvSpPr txBox="1"/>
          <p:nvPr/>
        </p:nvSpPr>
        <p:spPr bwMode="auto">
          <a:xfrm>
            <a:off x="9598648" y="2237675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1755303533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746485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1657867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1756307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8308329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3212201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7907794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2673775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093879401" name="ZoneTexte 53"/>
          <p:cNvSpPr txBox="1"/>
          <p:nvPr/>
        </p:nvSpPr>
        <p:spPr bwMode="auto">
          <a:xfrm>
            <a:off x="10065900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343919897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134651614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287508494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2036806481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309146732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849856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753356433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mesurant les produits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539803077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7" y="3465198"/>
            <a:ext cx="2285856" cy="431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88029549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8" y="3465198"/>
            <a:ext cx="2285856" cy="433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0347123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9"/>
            <a:ext cx="502527" cy="5824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73118600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2"/>
            <a:ext cx="760631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66668879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7"/>
            <a:ext cx="924060" cy="1108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91023726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1" y="3738780"/>
            <a:ext cx="207345" cy="618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8854757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40" y="3727981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65893574" name="Connecteur droit avec flèche 13"/>
          <p:cNvSpPr/>
          <p:nvPr/>
        </p:nvSpPr>
        <p:spPr bwMode="auto">
          <a:xfrm flipV="1">
            <a:off x="7888756" y="3216813"/>
            <a:ext cx="1252720" cy="514766"/>
          </a:xfrm>
          <a:prstGeom prst="line">
            <a:avLst/>
          </a:prstGeom>
          <a:ln w="38157">
            <a:solidFill>
              <a:srgbClr val="FF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86956299" name="ZoneTexte 29"/>
          <p:cNvSpPr txBox="1"/>
          <p:nvPr/>
        </p:nvSpPr>
        <p:spPr bwMode="auto">
          <a:xfrm>
            <a:off x="8741903" y="3288809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700446826" name="Connecteur droit avec flèche 28"/>
          <p:cNvSpPr/>
          <p:nvPr/>
        </p:nvSpPr>
        <p:spPr bwMode="auto">
          <a:xfrm flipV="1">
            <a:off x="9083882" y="2464460"/>
            <a:ext cx="1033133" cy="784749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4715061" name="ZoneTexte 38"/>
          <p:cNvSpPr txBox="1"/>
          <p:nvPr/>
        </p:nvSpPr>
        <p:spPr bwMode="auto">
          <a:xfrm>
            <a:off x="9598648" y="2237675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2009951778" name="Connecteur droit avec flèche 15"/>
          <p:cNvSpPr/>
          <p:nvPr/>
        </p:nvSpPr>
        <p:spPr bwMode="auto">
          <a:xfrm flipV="1">
            <a:off x="9083882" y="3166416"/>
            <a:ext cx="1385911" cy="86393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45607852" name="Connecteur droit avec flèche 41"/>
          <p:cNvSpPr/>
          <p:nvPr/>
        </p:nvSpPr>
        <p:spPr bwMode="auto">
          <a:xfrm>
            <a:off x="9109080" y="3263610"/>
            <a:ext cx="1331915" cy="50394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30978144" name="Connecteur droit avec flèche 42"/>
          <p:cNvSpPr/>
          <p:nvPr/>
        </p:nvSpPr>
        <p:spPr bwMode="auto">
          <a:xfrm flipV="1">
            <a:off x="10048621" y="2417663"/>
            <a:ext cx="997137" cy="86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9884331" name="Connecteur droit avec flèche 43"/>
          <p:cNvSpPr/>
          <p:nvPr/>
        </p:nvSpPr>
        <p:spPr bwMode="auto">
          <a:xfrm flipV="1">
            <a:off x="10030622" y="1848899"/>
            <a:ext cx="514766" cy="658757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30212907" name="Connecteur droit avec flèche 44"/>
          <p:cNvSpPr/>
          <p:nvPr/>
        </p:nvSpPr>
        <p:spPr bwMode="auto">
          <a:xfrm flipV="1">
            <a:off x="10437396" y="4080759"/>
            <a:ext cx="752351" cy="161987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6087760" name="Connecteur droit avec flèche 45"/>
          <p:cNvSpPr/>
          <p:nvPr/>
        </p:nvSpPr>
        <p:spPr bwMode="auto">
          <a:xfrm>
            <a:off x="10437396" y="4264347"/>
            <a:ext cx="608360" cy="338377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90334983" name="Connecteur droit avec flèche 48"/>
          <p:cNvSpPr/>
          <p:nvPr/>
        </p:nvSpPr>
        <p:spPr bwMode="auto">
          <a:xfrm flipV="1">
            <a:off x="9292668" y="3828775"/>
            <a:ext cx="1450706" cy="64794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8315090" name="ZoneTexte 52"/>
          <p:cNvSpPr txBox="1"/>
          <p:nvPr/>
        </p:nvSpPr>
        <p:spPr bwMode="auto">
          <a:xfrm>
            <a:off x="9901030" y="186689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606872316" name="ZoneTexte 53"/>
          <p:cNvSpPr txBox="1"/>
          <p:nvPr/>
        </p:nvSpPr>
        <p:spPr bwMode="auto">
          <a:xfrm>
            <a:off x="10065900" y="2820838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27571259" name="ZoneTexte 54"/>
          <p:cNvSpPr txBox="1"/>
          <p:nvPr/>
        </p:nvSpPr>
        <p:spPr bwMode="auto">
          <a:xfrm>
            <a:off x="11103354" y="3810776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746715810" name="ZoneTexte 55"/>
          <p:cNvSpPr txBox="1"/>
          <p:nvPr/>
        </p:nvSpPr>
        <p:spPr bwMode="auto">
          <a:xfrm>
            <a:off x="10592187" y="2450062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2144502523" name="ZoneTexte 56"/>
          <p:cNvSpPr txBox="1"/>
          <p:nvPr/>
        </p:nvSpPr>
        <p:spPr bwMode="auto">
          <a:xfrm>
            <a:off x="10297005" y="3220413"/>
            <a:ext cx="108137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548373097" name="ZoneTexte 57"/>
          <p:cNvSpPr txBox="1"/>
          <p:nvPr/>
        </p:nvSpPr>
        <p:spPr bwMode="auto">
          <a:xfrm>
            <a:off x="11045758" y="4375940"/>
            <a:ext cx="1079571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594367817" name="ZoneTexte 54"/>
          <p:cNvSpPr txBox="1"/>
          <p:nvPr/>
        </p:nvSpPr>
        <p:spPr bwMode="auto">
          <a:xfrm>
            <a:off x="10739777" y="3565990"/>
            <a:ext cx="1079930" cy="368277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8" rIns="89991" bIns="46798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209437246" name=""/>
          <p:cNvSpPr txBox="1"/>
          <p:nvPr/>
        </p:nvSpPr>
        <p:spPr bwMode="auto">
          <a:xfrm rot="0" flipH="0" flipV="0">
            <a:off x="5869983" y="1546198"/>
            <a:ext cx="4340037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Reconstruction de la chaîne de désintégration et caractérisation indirecte des mésons B et D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376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700709216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7" y="1825623"/>
            <a:ext cx="5181598" cy="49803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5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1"/>
              </a:spcBef>
              <a:spcAft>
                <a:spcPts val="991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mesurant les produits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201953107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6" y="3465198"/>
            <a:ext cx="2285856" cy="4319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41280224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7" y="3465198"/>
            <a:ext cx="2285856" cy="4334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59174459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8"/>
            <a:ext cx="502526" cy="5824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76503771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1"/>
            <a:ext cx="760630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56983924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6"/>
            <a:ext cx="924059" cy="11083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62268808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0" y="3738780"/>
            <a:ext cx="207344" cy="6180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96189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39" y="3727980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65097336" name="Connecteur droit avec flèche 13"/>
          <p:cNvSpPr/>
          <p:nvPr/>
        </p:nvSpPr>
        <p:spPr bwMode="auto">
          <a:xfrm flipV="1">
            <a:off x="7888755" y="3216812"/>
            <a:ext cx="1252719" cy="514765"/>
          </a:xfrm>
          <a:prstGeom prst="line">
            <a:avLst/>
          </a:prstGeom>
          <a:ln w="38157">
            <a:solidFill>
              <a:srgbClr val="FF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7443851" name="ZoneTexte 29"/>
          <p:cNvSpPr txBox="1"/>
          <p:nvPr/>
        </p:nvSpPr>
        <p:spPr bwMode="auto">
          <a:xfrm>
            <a:off x="8741902" y="3288808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1816015952" name="Connecteur droit avec flèche 28"/>
          <p:cNvSpPr/>
          <p:nvPr/>
        </p:nvSpPr>
        <p:spPr bwMode="auto">
          <a:xfrm flipV="1">
            <a:off x="9083881" y="2464459"/>
            <a:ext cx="1033132" cy="784748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8330492" name="ZoneTexte 38"/>
          <p:cNvSpPr txBox="1"/>
          <p:nvPr/>
        </p:nvSpPr>
        <p:spPr bwMode="auto">
          <a:xfrm>
            <a:off x="9598647" y="2237674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1390568752" name="Connecteur droit avec flèche 15"/>
          <p:cNvSpPr/>
          <p:nvPr/>
        </p:nvSpPr>
        <p:spPr bwMode="auto">
          <a:xfrm flipV="1">
            <a:off x="9083881" y="3166416"/>
            <a:ext cx="1385910" cy="86391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57989473" name="Connecteur droit avec flèche 41"/>
          <p:cNvSpPr/>
          <p:nvPr/>
        </p:nvSpPr>
        <p:spPr bwMode="auto">
          <a:xfrm>
            <a:off x="9109080" y="3263609"/>
            <a:ext cx="1331914" cy="50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71057344" name="Connecteur droit avec flèche 42"/>
          <p:cNvSpPr/>
          <p:nvPr/>
        </p:nvSpPr>
        <p:spPr bwMode="auto">
          <a:xfrm flipV="1">
            <a:off x="10048620" y="2417662"/>
            <a:ext cx="997137" cy="86391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2502041" name="Connecteur droit avec flèche 43"/>
          <p:cNvSpPr/>
          <p:nvPr/>
        </p:nvSpPr>
        <p:spPr bwMode="auto">
          <a:xfrm flipV="1">
            <a:off x="10030621" y="1848898"/>
            <a:ext cx="514765" cy="658756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317821" name="Connecteur droit avec flèche 44"/>
          <p:cNvSpPr/>
          <p:nvPr/>
        </p:nvSpPr>
        <p:spPr bwMode="auto">
          <a:xfrm flipV="1">
            <a:off x="10437395" y="4080758"/>
            <a:ext cx="752350" cy="161986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78922752" name="Connecteur droit avec flèche 45"/>
          <p:cNvSpPr/>
          <p:nvPr/>
        </p:nvSpPr>
        <p:spPr bwMode="auto">
          <a:xfrm>
            <a:off x="10437395" y="4264346"/>
            <a:ext cx="608359" cy="338376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91228613" name="Connecteur droit avec flèche 48"/>
          <p:cNvSpPr/>
          <p:nvPr/>
        </p:nvSpPr>
        <p:spPr bwMode="auto">
          <a:xfrm flipV="1">
            <a:off x="9292667" y="3828774"/>
            <a:ext cx="1450705" cy="647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48425714" name="ZoneTexte 52"/>
          <p:cNvSpPr txBox="1"/>
          <p:nvPr/>
        </p:nvSpPr>
        <p:spPr bwMode="auto">
          <a:xfrm>
            <a:off x="9901029" y="1866897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395666669" name="ZoneTexte 53"/>
          <p:cNvSpPr txBox="1"/>
          <p:nvPr/>
        </p:nvSpPr>
        <p:spPr bwMode="auto">
          <a:xfrm>
            <a:off x="10065899" y="2820837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633722764" name="ZoneTexte 54"/>
          <p:cNvSpPr txBox="1"/>
          <p:nvPr/>
        </p:nvSpPr>
        <p:spPr bwMode="auto">
          <a:xfrm>
            <a:off x="11103353" y="3810775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549372152" name="ZoneTexte 55"/>
          <p:cNvSpPr txBox="1"/>
          <p:nvPr/>
        </p:nvSpPr>
        <p:spPr bwMode="auto">
          <a:xfrm>
            <a:off x="10592186" y="2450061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503699327" name="ZoneTexte 56"/>
          <p:cNvSpPr txBox="1"/>
          <p:nvPr/>
        </p:nvSpPr>
        <p:spPr bwMode="auto">
          <a:xfrm>
            <a:off x="10297004" y="3220412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136734271" name="ZoneTexte 57"/>
          <p:cNvSpPr txBox="1"/>
          <p:nvPr/>
        </p:nvSpPr>
        <p:spPr bwMode="auto">
          <a:xfrm>
            <a:off x="11045757" y="4375939"/>
            <a:ext cx="1079570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1754307241" name="ZoneTexte 54"/>
          <p:cNvSpPr txBox="1"/>
          <p:nvPr/>
        </p:nvSpPr>
        <p:spPr bwMode="auto">
          <a:xfrm>
            <a:off x="10739776" y="3565989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776123983" name=""/>
          <p:cNvSpPr txBox="1"/>
          <p:nvPr/>
        </p:nvSpPr>
        <p:spPr bwMode="auto">
          <a:xfrm rot="0" flipH="0" flipV="0">
            <a:off x="5869983" y="1546198"/>
            <a:ext cx="4340036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Reconstruction de la chaîne de désintégration et caractérisation indirecte des mésons B et D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2083203694" name=""/>
          <p:cNvSpPr/>
          <p:nvPr/>
        </p:nvSpPr>
        <p:spPr bwMode="auto">
          <a:xfrm rot="0" flipH="0" flipV="0">
            <a:off x="6226381" y="4161752"/>
            <a:ext cx="3317708" cy="969818"/>
          </a:xfrm>
          <a:prstGeom prst="cloudCallout">
            <a:avLst>
              <a:gd name="adj1" fmla="val -101377"/>
              <a:gd name="adj2" fmla="val 100822"/>
            </a:avLst>
          </a:prstGeom>
          <a:solidFill>
            <a:schemeClr val="bg1">
              <a:lumMod val="85000"/>
              <a:alpha val="49999"/>
            </a:schemeClr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Que mesure-t-on ?</a:t>
            </a:r>
            <a:endParaRPr>
              <a:solidFill>
                <a:schemeClr val="accent6">
                  <a:lumMod val="50000"/>
                </a:schemeClr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58193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279565142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7" y="1825623"/>
            <a:ext cx="5181598" cy="49803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5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1"/>
              </a:spcBef>
              <a:spcAft>
                <a:spcPts val="991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 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Pas toujours possible : elles sont souvent instables et vont se désintégrer spontanément avant qu'on ait la chance de les détecter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565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</a:t>
            </a:r>
            <a:r>
              <a:rPr lang="fr-FR" b="1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mesurant les produits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de ces désintégrations, on peut remonter à la particule initiale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919630271" name="Picture 74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5034856" y="3465198"/>
            <a:ext cx="2285856" cy="4319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98962981" name="Picture 74"/>
          <p:cNvPicPr/>
          <p:nvPr/>
        </p:nvPicPr>
        <p:blipFill rotWithShape="1">
          <a:blip r:embed="rId4">
            <a:alphaModFix amt="100000"/>
          </a:blip>
          <a:stretch/>
        </p:blipFill>
        <p:spPr bwMode="auto">
          <a:xfrm>
            <a:off x="8183937" y="3465198"/>
            <a:ext cx="2285856" cy="4334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68640157" name="Picture 76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7845561" y="3756778"/>
            <a:ext cx="502526" cy="5824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91829286" name="Picture 77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7114806" y="2910831"/>
            <a:ext cx="760630" cy="8524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22354262" name="Picture 78"/>
          <p:cNvPicPr/>
          <p:nvPr/>
        </p:nvPicPr>
        <p:blipFill rotWithShape="1">
          <a:blip r:embed="rId7">
            <a:alphaModFix amt="100000"/>
          </a:blip>
          <a:stretch/>
        </p:blipFill>
        <p:spPr bwMode="auto">
          <a:xfrm>
            <a:off x="7831161" y="2673246"/>
            <a:ext cx="924059" cy="11083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32073863" name="Picture 79"/>
          <p:cNvPicPr/>
          <p:nvPr/>
        </p:nvPicPr>
        <p:blipFill rotWithShape="1">
          <a:blip r:embed="rId8">
            <a:alphaModFix amt="100000"/>
          </a:blip>
          <a:stretch/>
        </p:blipFill>
        <p:spPr bwMode="auto">
          <a:xfrm>
            <a:off x="7672770" y="3738780"/>
            <a:ext cx="207344" cy="6180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2125555" name="Picture 80"/>
          <p:cNvPicPr/>
          <p:nvPr/>
        </p:nvPicPr>
        <p:blipFill rotWithShape="1">
          <a:blip r:embed="rId9">
            <a:alphaModFix amt="100000"/>
          </a:blip>
          <a:stretch/>
        </p:blipFill>
        <p:spPr bwMode="auto">
          <a:xfrm>
            <a:off x="6888739" y="3727980"/>
            <a:ext cx="999297" cy="4049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03750765" name="Connecteur droit avec flèche 13"/>
          <p:cNvSpPr/>
          <p:nvPr/>
        </p:nvSpPr>
        <p:spPr bwMode="auto">
          <a:xfrm flipV="1">
            <a:off x="7888755" y="3216812"/>
            <a:ext cx="1252719" cy="514765"/>
          </a:xfrm>
          <a:prstGeom prst="line">
            <a:avLst/>
          </a:prstGeom>
          <a:ln w="38157">
            <a:solidFill>
              <a:srgbClr val="FF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5946294" name="ZoneTexte 29"/>
          <p:cNvSpPr txBox="1"/>
          <p:nvPr/>
        </p:nvSpPr>
        <p:spPr bwMode="auto">
          <a:xfrm>
            <a:off x="8741902" y="3288808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845405114" name="Connecteur droit avec flèche 28"/>
          <p:cNvSpPr/>
          <p:nvPr/>
        </p:nvSpPr>
        <p:spPr bwMode="auto">
          <a:xfrm flipV="1">
            <a:off x="9083881" y="2464459"/>
            <a:ext cx="1033132" cy="784748"/>
          </a:xfrm>
          <a:prstGeom prst="line">
            <a:avLst/>
          </a:prstGeom>
          <a:ln w="38157">
            <a:solidFill>
              <a:srgbClr val="0070C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82891001" name="ZoneTexte 38"/>
          <p:cNvSpPr txBox="1"/>
          <p:nvPr/>
        </p:nvSpPr>
        <p:spPr bwMode="auto">
          <a:xfrm>
            <a:off x="9598647" y="2237674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0070C0"/>
                </a:solidFill>
              </a:rPr>
              <a:t>D</a:t>
            </a:r>
            <a:endParaRPr/>
          </a:p>
        </p:txBody>
      </p:sp>
      <p:sp>
        <p:nvSpPr>
          <p:cNvPr id="1572484609" name="Connecteur droit avec flèche 15"/>
          <p:cNvSpPr/>
          <p:nvPr/>
        </p:nvSpPr>
        <p:spPr bwMode="auto">
          <a:xfrm flipV="1">
            <a:off x="9083881" y="3166416"/>
            <a:ext cx="1385910" cy="86391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01296271" name="Connecteur droit avec flèche 41"/>
          <p:cNvSpPr/>
          <p:nvPr/>
        </p:nvSpPr>
        <p:spPr bwMode="auto">
          <a:xfrm>
            <a:off x="9109080" y="3263609"/>
            <a:ext cx="1331914" cy="50393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0111495" name="Connecteur droit avec flèche 42"/>
          <p:cNvSpPr/>
          <p:nvPr/>
        </p:nvSpPr>
        <p:spPr bwMode="auto">
          <a:xfrm flipV="1">
            <a:off x="10048620" y="2417662"/>
            <a:ext cx="997137" cy="86391"/>
          </a:xfrm>
          <a:prstGeom prst="line">
            <a:avLst/>
          </a:prstGeom>
          <a:ln w="28575">
            <a:solidFill>
              <a:srgbClr val="00E4A7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43056410" name="Connecteur droit avec flèche 43"/>
          <p:cNvSpPr/>
          <p:nvPr/>
        </p:nvSpPr>
        <p:spPr bwMode="auto">
          <a:xfrm flipV="1">
            <a:off x="10030621" y="1848898"/>
            <a:ext cx="514765" cy="658756"/>
          </a:xfrm>
          <a:prstGeom prst="line">
            <a:avLst/>
          </a:prstGeom>
          <a:ln w="28575">
            <a:solidFill>
              <a:srgbClr val="C00000"/>
            </a:solidFill>
            <a:prstDash val="solid"/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24189778" name="Connecteur droit avec flèche 44"/>
          <p:cNvSpPr/>
          <p:nvPr/>
        </p:nvSpPr>
        <p:spPr bwMode="auto">
          <a:xfrm flipV="1">
            <a:off x="10437395" y="4080758"/>
            <a:ext cx="752350" cy="161986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83713046" name="Connecteur droit avec flèche 45"/>
          <p:cNvSpPr/>
          <p:nvPr/>
        </p:nvSpPr>
        <p:spPr bwMode="auto">
          <a:xfrm>
            <a:off x="10437395" y="4264346"/>
            <a:ext cx="608359" cy="338376"/>
          </a:xfrm>
          <a:prstGeom prst="line">
            <a:avLst/>
          </a:prstGeom>
          <a:ln w="9359">
            <a:solidFill>
              <a:srgbClr val="AD8C01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5633421" name="Connecteur droit avec flèche 48"/>
          <p:cNvSpPr/>
          <p:nvPr/>
        </p:nvSpPr>
        <p:spPr bwMode="auto">
          <a:xfrm flipV="1">
            <a:off x="9292667" y="3828774"/>
            <a:ext cx="1450705" cy="64793"/>
          </a:xfrm>
          <a:prstGeom prst="line">
            <a:avLst/>
          </a:prstGeom>
          <a:ln w="9359">
            <a:solidFill>
              <a:srgbClr val="C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43020899" name="ZoneTexte 52"/>
          <p:cNvSpPr txBox="1"/>
          <p:nvPr/>
        </p:nvSpPr>
        <p:spPr bwMode="auto">
          <a:xfrm>
            <a:off x="9901029" y="1866897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899258981" name="ZoneTexte 53"/>
          <p:cNvSpPr txBox="1"/>
          <p:nvPr/>
        </p:nvSpPr>
        <p:spPr bwMode="auto">
          <a:xfrm>
            <a:off x="10065899" y="2820837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1638912102" name="ZoneTexte 54"/>
          <p:cNvSpPr txBox="1"/>
          <p:nvPr/>
        </p:nvSpPr>
        <p:spPr bwMode="auto">
          <a:xfrm>
            <a:off x="11103353" y="3810775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600890662" name="ZoneTexte 55"/>
          <p:cNvSpPr txBox="1"/>
          <p:nvPr/>
        </p:nvSpPr>
        <p:spPr bwMode="auto">
          <a:xfrm>
            <a:off x="10592186" y="2450061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260302535" name="ZoneTexte 56"/>
          <p:cNvSpPr txBox="1"/>
          <p:nvPr/>
        </p:nvSpPr>
        <p:spPr bwMode="auto">
          <a:xfrm>
            <a:off x="10297004" y="3220412"/>
            <a:ext cx="108136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28BCAE"/>
                </a:solidFill>
              </a:rPr>
              <a:t>π</a:t>
            </a:r>
            <a:endParaRPr/>
          </a:p>
        </p:txBody>
      </p:sp>
      <p:sp>
        <p:nvSpPr>
          <p:cNvPr id="1641981955" name="ZoneTexte 57"/>
          <p:cNvSpPr txBox="1"/>
          <p:nvPr/>
        </p:nvSpPr>
        <p:spPr bwMode="auto">
          <a:xfrm>
            <a:off x="11045757" y="4375939"/>
            <a:ext cx="1079570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defRPr/>
            </a:pPr>
            <a:r>
              <a:rPr lang="el-GR" strike="noStrike">
                <a:solidFill>
                  <a:srgbClr val="C09C00"/>
                </a:solidFill>
              </a:rPr>
              <a:t>µ</a:t>
            </a:r>
            <a:endParaRPr/>
          </a:p>
        </p:txBody>
      </p:sp>
      <p:sp>
        <p:nvSpPr>
          <p:cNvPr id="492769421" name="ZoneTexte 54"/>
          <p:cNvSpPr txBox="1"/>
          <p:nvPr/>
        </p:nvSpPr>
        <p:spPr bwMode="auto">
          <a:xfrm>
            <a:off x="10739776" y="3565989"/>
            <a:ext cx="1079929" cy="36827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6797" rIns="89991" bIns="46797" anchor="t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trike="noStrike">
                <a:solidFill>
                  <a:srgbClr val="CC3463"/>
                </a:solidFill>
              </a:rPr>
              <a:t>K</a:t>
            </a:r>
            <a:endParaRPr/>
          </a:p>
        </p:txBody>
      </p:sp>
      <p:sp>
        <p:nvSpPr>
          <p:cNvPr id="564759756" name=""/>
          <p:cNvSpPr txBox="1"/>
          <p:nvPr/>
        </p:nvSpPr>
        <p:spPr bwMode="auto">
          <a:xfrm rot="0" flipH="0" flipV="0">
            <a:off x="5869983" y="1546198"/>
            <a:ext cx="4340036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Reconstruction de la chaîne de désintégration et caractérisation indirecte des mésons B et D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783095327" name=""/>
          <p:cNvSpPr/>
          <p:nvPr/>
        </p:nvSpPr>
        <p:spPr bwMode="auto">
          <a:xfrm rot="0" flipH="0" flipV="0">
            <a:off x="6979294" y="4490113"/>
            <a:ext cx="3317708" cy="2032570"/>
          </a:xfrm>
          <a:prstGeom prst="cloudCallout">
            <a:avLst>
              <a:gd name="adj1" fmla="val -72133"/>
              <a:gd name="adj2" fmla="val 11772"/>
            </a:avLst>
          </a:prstGeom>
          <a:solidFill>
            <a:schemeClr val="bg1">
              <a:lumMod val="85000"/>
              <a:alpha val="49999"/>
            </a:schemeClr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Trajectoire</a:t>
            </a:r>
            <a:endParaRPr>
              <a:solidFill>
                <a:schemeClr val="accent6">
                  <a:lumMod val="50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algn="ctr">
              <a:defRPr/>
            </a:pPr>
            <a:r>
              <a:rPr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Impulsion /Énergie</a:t>
            </a:r>
            <a:endParaRPr>
              <a:solidFill>
                <a:schemeClr val="accent6">
                  <a:lumMod val="50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algn="ctr">
              <a:defRPr/>
            </a:pPr>
            <a:r>
              <a:rPr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Charge</a:t>
            </a:r>
            <a:endParaRPr>
              <a:solidFill>
                <a:schemeClr val="accent6">
                  <a:lumMod val="50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algn="ctr">
              <a:defRPr/>
            </a:pPr>
            <a:r>
              <a:rPr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Nature (saveur)</a:t>
            </a:r>
            <a:endParaRPr>
              <a:solidFill>
                <a:schemeClr val="accent6">
                  <a:lumMod val="50000"/>
                </a:schemeClr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66523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L’observation des particules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2077101086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accélérateurs de haute énergie permettent de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des particules lourdes qui n'existent pas autour de nous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992"/>
              </a:spcBef>
              <a:spcAft>
                <a:spcPts val="992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les observer 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les faisant interagir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dans un milieu instrumenté 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avec les électrons, par interaction électromagnétique (particules chargées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uniquement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)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avec les noyaux, par interaction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forte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Fira Sans Light"/>
                <a:ea typeface="Fira Sans Light"/>
                <a:cs typeface="Fira Sans Light"/>
              </a:rPr>
              <a:t> ...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42110630" name="Content Placeholder 2"/>
          <p:cNvSpPr>
            <a:spLocks noGrp="1"/>
          </p:cNvSpPr>
          <p:nvPr/>
        </p:nvSpPr>
        <p:spPr bwMode="auto">
          <a:xfrm flipH="0" flipV="0">
            <a:off x="6924674" y="2405474"/>
            <a:ext cx="4727475" cy="184784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/>
              <a:buNone/>
              <a:defRPr/>
            </a:pPr>
            <a:r>
              <a:rPr sz="2200">
                <a:solidFill>
                  <a:schemeClr val="accent2"/>
                </a:solidFill>
                <a:latin typeface="Fira Sans Light"/>
                <a:cs typeface="Fira Sans Light"/>
              </a:rPr>
              <a:t>Quelques principes simples mais une grande variété de détecteurs, adaptés aux conditions d’utilisation et profitant ou initiant les avancés technologiques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693588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La découverte du Modèle Standard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pic>
        <p:nvPicPr>
          <p:cNvPr id="1981258029" name="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1054962" y="2073274"/>
            <a:ext cx="4780497" cy="39597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2301702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6324599" y="2491199"/>
            <a:ext cx="5181599" cy="32575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Les particules élémentaires</a:t>
            </a:r>
            <a:r>
              <a:rPr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*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du Modèle Standard ont toutes été découvertes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Comment ?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94023" indent="-394023">
              <a:buFont typeface="Arial"/>
              <a:buAutoNum type="arabicPeriod"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Production </a:t>
            </a:r>
            <a:b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naturelle ou artificielle/forcée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94023" indent="-394023">
              <a:buFont typeface="Arial"/>
              <a:buAutoNum type="arabicPeriod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Observation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directe ou indirecte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3933541" name=""/>
          <p:cNvSpPr txBox="1"/>
          <p:nvPr/>
        </p:nvSpPr>
        <p:spPr bwMode="auto">
          <a:xfrm rot="0" flipH="0" flipV="0">
            <a:off x="6346724" y="6082124"/>
            <a:ext cx="2870594" cy="3356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600">
                <a:latin typeface="Fira Sans ExtraLight"/>
                <a:ea typeface="Fira Sans ExtraLight"/>
                <a:cs typeface="Fira Sans ExtraLight"/>
              </a:rPr>
              <a:t> </a:t>
            </a:r>
            <a:r>
              <a:rPr sz="1600" baseline="30000">
                <a:latin typeface="Fira Sans ExtraLight"/>
                <a:ea typeface="Fira Sans ExtraLight"/>
                <a:cs typeface="Fira Sans ExtraLight"/>
              </a:rPr>
              <a:t>*</a:t>
            </a:r>
            <a:r>
              <a:rPr sz="1600">
                <a:latin typeface="Fira Sans ExtraLight"/>
                <a:ea typeface="Fira Sans ExtraLight"/>
                <a:cs typeface="Fira Sans ExtraLight"/>
              </a:rPr>
              <a:t> et bien d’autres composites </a:t>
            </a:r>
            <a:endParaRPr sz="1600"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948583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Exemples de détecteurs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215622214" name="Content Placeholder 2"/>
          <p:cNvSpPr>
            <a:spLocks noGrp="1"/>
          </p:cNvSpPr>
          <p:nvPr/>
        </p:nvSpPr>
        <p:spPr bwMode="auto">
          <a:xfrm flipH="0" flipV="0">
            <a:off x="3398935" y="1642649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Chambres à bulles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194450165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977768" y="2455274"/>
            <a:ext cx="3766218" cy="3135899"/>
          </a:xfrm>
          <a:prstGeom prst="rect">
            <a:avLst/>
          </a:prstGeom>
        </p:spPr>
      </p:pic>
      <p:sp>
        <p:nvSpPr>
          <p:cNvPr id="850779222" name=""/>
          <p:cNvSpPr txBox="1"/>
          <p:nvPr/>
        </p:nvSpPr>
        <p:spPr bwMode="auto">
          <a:xfrm rot="0" flipH="0" flipV="0">
            <a:off x="1977768" y="5638799"/>
            <a:ext cx="3767298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Photo de chambre à bulles (1961)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pic>
        <p:nvPicPr>
          <p:cNvPr id="537715426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6095999" y="2455274"/>
            <a:ext cx="3965473" cy="3142087"/>
          </a:xfrm>
          <a:prstGeom prst="rect">
            <a:avLst/>
          </a:prstGeom>
        </p:spPr>
      </p:pic>
      <p:sp>
        <p:nvSpPr>
          <p:cNvPr id="219442759" name=""/>
          <p:cNvSpPr txBox="1"/>
          <p:nvPr/>
        </p:nvSpPr>
        <p:spPr bwMode="auto">
          <a:xfrm rot="0" flipH="0" flipV="0">
            <a:off x="7564124" y="6552839"/>
            <a:ext cx="4627874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400" u="sng">
                <a:latin typeface="Fira Sans ExtraLight"/>
                <a:ea typeface="Fira Sans ExtraLight"/>
                <a:cs typeface="Fira Sans ExtraLight"/>
                <a:hlinkClick r:id="rId5" tooltip=""/>
              </a:rPr>
              <a:t>Vidéo sur le scanning des clichés de chambres à bulles</a:t>
            </a:r>
            <a:endParaRPr/>
          </a:p>
        </p:txBody>
      </p:sp>
      <p:sp>
        <p:nvSpPr>
          <p:cNvPr id="279827402" name=""/>
          <p:cNvSpPr txBox="1"/>
          <p:nvPr/>
        </p:nvSpPr>
        <p:spPr bwMode="auto">
          <a:xfrm rot="0" flipH="0" flipV="0">
            <a:off x="6194908" y="5638799"/>
            <a:ext cx="3780977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Analyse des clichés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61262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Exemples de détecteurs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1318518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882803" y="2228850"/>
            <a:ext cx="2385482" cy="2986499"/>
          </a:xfrm>
          <a:prstGeom prst="rect">
            <a:avLst/>
          </a:prstGeom>
        </p:spPr>
      </p:pic>
      <p:sp>
        <p:nvSpPr>
          <p:cNvPr id="388999578" name=""/>
          <p:cNvSpPr txBox="1"/>
          <p:nvPr/>
        </p:nvSpPr>
        <p:spPr bwMode="auto">
          <a:xfrm rot="0" flipH="0" flipV="0">
            <a:off x="6973831" y="5215349"/>
            <a:ext cx="220342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Georges Charpak</a:t>
            </a:r>
            <a:endParaRPr lang="fr-FR"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Nobel 1992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741407521" name="Content Placeholder 2"/>
          <p:cNvSpPr>
            <a:spLocks noGrp="1"/>
          </p:cNvSpPr>
          <p:nvPr/>
        </p:nvSpPr>
        <p:spPr bwMode="auto">
          <a:xfrm flipH="0" flipV="0">
            <a:off x="3398935" y="1642649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Chambres à fils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1589248228" name=""/>
          <p:cNvPicPr>
            <a:picLocks noChangeAspect="1"/>
          </p:cNvPicPr>
          <p:nvPr/>
        </p:nvPicPr>
        <p:blipFill rotWithShape="1">
          <a:blip r:embed="rId4">
            <a:alphaModFix amt="100000"/>
          </a:blip>
          <a:stretch/>
        </p:blipFill>
        <p:spPr bwMode="auto">
          <a:xfrm rot="0" flipH="0" flipV="0">
            <a:off x="1949610" y="2228850"/>
            <a:ext cx="4383999" cy="300862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712494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Exemples de détecteurs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170141402" name="Content Placeholder 2"/>
          <p:cNvSpPr>
            <a:spLocks noGrp="1"/>
          </p:cNvSpPr>
          <p:nvPr/>
        </p:nvSpPr>
        <p:spPr bwMode="auto">
          <a:xfrm flipH="0" flipV="0">
            <a:off x="3398935" y="1642649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Détecteur à semi-conducteur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61493509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5994299" y="2274424"/>
            <a:ext cx="5359500" cy="3573000"/>
          </a:xfrm>
          <a:prstGeom prst="rect">
            <a:avLst/>
          </a:prstGeom>
        </p:spPr>
      </p:pic>
      <p:sp>
        <p:nvSpPr>
          <p:cNvPr id="769196162" name=""/>
          <p:cNvSpPr txBox="1"/>
          <p:nvPr/>
        </p:nvSpPr>
        <p:spPr bwMode="auto">
          <a:xfrm rot="0" flipH="0" flipV="0">
            <a:off x="6221355" y="5910674"/>
            <a:ext cx="5078428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cs typeface="Fira Sans ExtraLight"/>
              </a:rPr>
              <a:t>Composant du trajectographe de LHCb </a:t>
            </a:r>
            <a:br>
              <a:rPr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cs typeface="Fira Sans ExtraLight"/>
              </a:rPr>
            </a:br>
            <a:r>
              <a:rPr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cs typeface="Fira Sans ExtraLight"/>
              </a:rPr>
              <a:t>(demi-plan de détection)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pic>
        <p:nvPicPr>
          <p:cNvPr id="42414231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1550120" y="2773960"/>
            <a:ext cx="2456701" cy="2965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274221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Exemples de détecteurs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733241504" name="Content Placeholder 2"/>
          <p:cNvSpPr>
            <a:spLocks noGrp="1"/>
          </p:cNvSpPr>
          <p:nvPr/>
        </p:nvSpPr>
        <p:spPr bwMode="auto">
          <a:xfrm flipH="0" flipV="0">
            <a:off x="3398935" y="1642649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Calorimètres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30757007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5394373" y="2267471"/>
            <a:ext cx="5848201" cy="3809478"/>
          </a:xfrm>
          <a:prstGeom prst="rect">
            <a:avLst/>
          </a:prstGeom>
        </p:spPr>
      </p:pic>
      <p:pic>
        <p:nvPicPr>
          <p:cNvPr id="228510516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443467" y="3324746"/>
            <a:ext cx="4497151" cy="1828387"/>
          </a:xfrm>
          <a:prstGeom prst="rect">
            <a:avLst/>
          </a:prstGeom>
        </p:spPr>
      </p:pic>
      <p:sp>
        <p:nvSpPr>
          <p:cNvPr id="273878891" name=""/>
          <p:cNvSpPr txBox="1"/>
          <p:nvPr/>
        </p:nvSpPr>
        <p:spPr bwMode="auto">
          <a:xfrm rot="0" flipH="0" flipV="0">
            <a:off x="5394373" y="6143623"/>
            <a:ext cx="5850001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Partie du calorimètre électromagnétique d’ATLAS </a:t>
            </a:r>
            <a:r>
              <a:rPr lang="fr-FR" sz="1200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</a:t>
            </a:r>
            <a:r>
              <a:rPr lang="fr-FR" sz="1200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©</a:t>
            </a:r>
            <a:r>
              <a:rPr lang="fr-FR" sz="1200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CPPM)</a:t>
            </a:r>
            <a:endParaRPr sz="1200"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278367317" name=""/>
          <p:cNvSpPr txBox="1"/>
          <p:nvPr/>
        </p:nvSpPr>
        <p:spPr bwMode="auto">
          <a:xfrm rot="0" flipH="0" flipV="0">
            <a:off x="458811" y="5208350"/>
            <a:ext cx="4466463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Calorimètre à échantillonnage</a:t>
            </a:r>
            <a:endParaRPr sz="1200"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748153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Un détecteur en couche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53785293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558374" y="2242475"/>
            <a:ext cx="5544641" cy="39169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75660718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6165749" y="2234845"/>
            <a:ext cx="5901605" cy="3924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974481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rôle de chaque couche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330738111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47623" y="2320209"/>
            <a:ext cx="8737349" cy="44901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50785093" name="Picture 2"/>
          <p:cNvPicPr>
            <a:picLocks noChangeAspect="1"/>
          </p:cNvPicPr>
          <p:nvPr/>
        </p:nvPicPr>
        <p:blipFill rotWithShape="1">
          <a:blip r:embed="rId4">
            <a:alphaModFix amt="100000"/>
          </a:blip>
          <a:stretch/>
        </p:blipFill>
        <p:spPr bwMode="auto">
          <a:xfrm rot="0" flipH="0" flipV="0">
            <a:off x="7701944" y="47623"/>
            <a:ext cx="4442429" cy="268317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648698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rôle de chaque couche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46862825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47622" y="2320209"/>
            <a:ext cx="8737348" cy="44901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84389739" name="Picture 2"/>
          <p:cNvPicPr>
            <a:picLocks noChangeAspect="1"/>
          </p:cNvPicPr>
          <p:nvPr/>
        </p:nvPicPr>
        <p:blipFill rotWithShape="1">
          <a:blip r:embed="rId4">
            <a:alphaModFix amt="100000"/>
          </a:blip>
          <a:stretch/>
        </p:blipFill>
        <p:spPr bwMode="auto">
          <a:xfrm rot="0" flipH="0" flipV="0">
            <a:off x="7701943" y="47622"/>
            <a:ext cx="4442428" cy="26831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40098862" name=""/>
          <p:cNvSpPr txBox="1"/>
          <p:nvPr/>
        </p:nvSpPr>
        <p:spPr bwMode="auto">
          <a:xfrm rot="0" flipH="0" flipV="0">
            <a:off x="8911977" y="2870863"/>
            <a:ext cx="3084076" cy="39322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AutoNum type="arabicPeriod"/>
              <a:defRPr/>
            </a:pPr>
            <a:r>
              <a:rPr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Trajectographe</a:t>
            </a:r>
            <a:b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Mesure des trajectoires et impulsion des particules chargées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283879" indent="-283879">
              <a:buAutoNum type="arabicPeriod"/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Calorimètre électromagnétique</a:t>
            </a:r>
            <a:b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Énergie et position des photons et électrons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b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(+ identification)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283879" indent="-283879">
              <a:buAutoNum type="arabicPeriod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cs typeface="Fira Sans Light"/>
              </a:rPr>
              <a:t>Calorimètre</a:t>
            </a: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cs typeface="Fira Sans Light"/>
              </a:rPr>
              <a:t> hadronique</a:t>
            </a:r>
            <a:b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cs typeface="Fira Sans Light"/>
              </a:rPr>
            </a:br>
            <a:r>
              <a:rPr lang="fr-FR" sz="1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Énergie et position des hadrons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283879" indent="-283879">
              <a:buAutoNum type="arabicPeriod"/>
              <a:defRPr/>
            </a:pPr>
            <a:r>
              <a:rPr>
                <a:solidFill>
                  <a:srgbClr val="7030A0"/>
                </a:solidFill>
                <a:latin typeface="Fira Sans Light"/>
                <a:ea typeface="Fira Sans Light"/>
                <a:cs typeface="Fira Sans Light"/>
              </a:rPr>
              <a:t>Chambres à muon</a:t>
            </a:r>
            <a:b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Identification des muons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69765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7200">
                <a:latin typeface="Fira Sans ExtraLight"/>
                <a:ea typeface="Fira Sans ExtraLight"/>
                <a:cs typeface="Fira Sans ExtraLight"/>
              </a:rPr>
              <a:t>Le CERN</a:t>
            </a:r>
            <a:endParaRPr sz="7200">
              <a:latin typeface="Fira Sans ExtraLight"/>
              <a:cs typeface="Fira Sans ExtraLight"/>
            </a:endParaRPr>
          </a:p>
        </p:txBody>
      </p:sp>
      <p:pic>
        <p:nvPicPr>
          <p:cNvPr id="1731635614" name="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4874208" y="365124"/>
            <a:ext cx="6479590" cy="647959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333632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CERN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371492765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825624"/>
            <a:ext cx="5575199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Fondé en 1954 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Au départ : « Organisation européenne pour la recherche nucléaire »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Aujourd’hui : « Laboratoire européen pour la physique des particules »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25 états membres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Une infrastructure de recherche sans comparaison comprenant</a:t>
            </a: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2500 employés et utilisée par plus de 12000 personnes issus d’instituts de plus de 70 pays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pic>
        <p:nvPicPr>
          <p:cNvPr id="76035387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632474" y="2419349"/>
            <a:ext cx="5397599" cy="2916202"/>
          </a:xfrm>
          <a:prstGeom prst="rect">
            <a:avLst/>
          </a:prstGeom>
        </p:spPr>
      </p:pic>
      <p:sp>
        <p:nvSpPr>
          <p:cNvPr id="1171073194" name=""/>
          <p:cNvSpPr txBox="1"/>
          <p:nvPr/>
        </p:nvSpPr>
        <p:spPr bwMode="auto">
          <a:xfrm rot="0" flipH="0" flipV="0">
            <a:off x="6413399" y="5629272"/>
            <a:ext cx="5617395" cy="366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Carte des états membres en août 2021</a:t>
            </a:r>
            <a:endParaRPr sz="1200"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06053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Les mission du CERN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976273584" name="Content Placeholder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5000" lnSpcReduction="5000"/>
          </a:bodyPr>
          <a:lstStyle/>
          <a:p>
            <a:pPr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Mener des recherches de calibre mondial en </a:t>
            </a:r>
            <a:r>
              <a:rPr b="1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physique fondamentale </a:t>
            </a:r>
            <a:b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Satisfaire la curiosité humaine pour comprendre le monde qui nous entoure et l’Univers qui nous abrite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Mettre à disposition un complexe unique d'accélérateurs de  particules permettant de mener des recherches à la pointe de la connaissance humaine d’une manière durable et respectueuse de  l’environnement </a:t>
            </a:r>
            <a:b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Produire des résultats scientifiques et des connaissances scientifiques de niveau mondial 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Rassembler des personnes du monde entier dans le but de repousser  les limites de la science et de la technologie, dans l'intérêt de tous</a:t>
            </a:r>
            <a:b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 Laboratoire est devenu un remarquable exemple de collaboration internationale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Former les nouvelles générations de physiciens, d’ingénieurs et de  techniciens, et associer tous les citoyens à la recherche et aux valeurs  de la science.</a:t>
            </a:r>
            <a:endParaRPr>
              <a:latin typeface="Fira Sans Light"/>
              <a:ea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82004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251686062" name="Content Placeholder 2"/>
          <p:cNvSpPr>
            <a:spLocks noGrp="1"/>
          </p:cNvSpPr>
          <p:nvPr>
            <p:ph sz="half"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Sources </a:t>
            </a: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naturelles :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rayons cosmiques 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(Hess, 1912) 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1163766832" name="Content Placeholder 3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endParaRPr>
              <a:latin typeface="Fira Sans Light"/>
              <a:cs typeface="Fira Sans Light"/>
            </a:endParaRPr>
          </a:p>
        </p:txBody>
      </p:sp>
      <p:pic>
        <p:nvPicPr>
          <p:cNvPr id="831016030" name=""/>
          <p:cNvPicPr>
            <a:picLocks noChangeAspect="1"/>
          </p:cNvPicPr>
          <p:nvPr/>
        </p:nvPicPr>
        <p:blipFill rotWithShape="1">
          <a:blip r:embed="rId3"/>
          <a:srcRect l="0" t="0" r="0" b="12281"/>
          <a:stretch/>
        </p:blipFill>
        <p:spPr bwMode="auto">
          <a:xfrm rot="0" flipH="0" flipV="0">
            <a:off x="7295549" y="1661293"/>
            <a:ext cx="3506400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38758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Et aussi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40443877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529174"/>
            <a:ext cx="7860074" cy="297264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marL="0" indent="0">
              <a:spcAft>
                <a:spcPts val="992"/>
              </a:spcAft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Un formidable incubateurs de nouvelles technologies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Écrans tactiles (1970s)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World Wide Web</a:t>
            </a:r>
            <a:r>
              <a:rPr>
                <a:latin typeface="Fira Sans Light"/>
                <a:ea typeface="Fira Sans Light"/>
                <a:cs typeface="Fira Sans Light"/>
              </a:rPr>
              <a:t> – </a:t>
            </a:r>
            <a:r>
              <a:rPr>
                <a:latin typeface="Fira Sans Light"/>
                <a:ea typeface="Fira Sans Light"/>
                <a:cs typeface="Fira Sans Light"/>
              </a:rPr>
              <a:t>Tim Berners-Lee (1989)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Détecteurs utilisés en médecine (TEP= Tomographie par émission de positons)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Faisceaux utilisés en hadronthérapie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Grilles de calcul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spcBef>
                <a:spcPts val="481"/>
              </a:spcBef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...</a:t>
            </a:r>
            <a:r>
              <a:rPr>
                <a:latin typeface="Fira Sans Light"/>
                <a:ea typeface="Fira Sans Light"/>
                <a:cs typeface="Fira Sans Light"/>
              </a:rPr>
              <a:t> </a:t>
            </a:r>
            <a:endParaRPr>
              <a:latin typeface="Fira Sans Light"/>
              <a:ea typeface="Fira Sans Light"/>
              <a:cs typeface="Fira Sans Light"/>
            </a:endParaRPr>
          </a:p>
        </p:txBody>
      </p:sp>
      <p:pic>
        <p:nvPicPr>
          <p:cNvPr id="22320267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8755507" y="4190999"/>
            <a:ext cx="2916523" cy="1870909"/>
          </a:xfrm>
          <a:prstGeom prst="rect">
            <a:avLst/>
          </a:prstGeom>
        </p:spPr>
      </p:pic>
      <p:sp>
        <p:nvSpPr>
          <p:cNvPr id="277686605" name=""/>
          <p:cNvSpPr txBox="1"/>
          <p:nvPr/>
        </p:nvSpPr>
        <p:spPr bwMode="auto">
          <a:xfrm rot="0" flipH="0" flipV="0">
            <a:off x="8551574" y="6148798"/>
            <a:ext cx="3324391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i="1">
                <a:latin typeface="Fira Sans ExtraLight"/>
                <a:ea typeface="Fira Sans ExtraLight"/>
                <a:cs typeface="Fira Sans ExtraLight"/>
              </a:rPr>
              <a:t>Tim Berners-Lee, photographié au CERN</a:t>
            </a:r>
            <a:endParaRPr sz="1400" i="1">
              <a:latin typeface="Fira Sans ExtraLight"/>
              <a:cs typeface="Fira Sans ExtraLight"/>
            </a:endParaRPr>
          </a:p>
        </p:txBody>
      </p:sp>
      <p:pic>
        <p:nvPicPr>
          <p:cNvPr id="1807406256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8839199" y="1108505"/>
            <a:ext cx="2935649" cy="2458606"/>
          </a:xfrm>
          <a:prstGeom prst="rect">
            <a:avLst/>
          </a:prstGeom>
        </p:spPr>
      </p:pic>
      <p:sp>
        <p:nvSpPr>
          <p:cNvPr id="866151794" name=""/>
          <p:cNvSpPr txBox="1"/>
          <p:nvPr/>
        </p:nvSpPr>
        <p:spPr bwMode="auto">
          <a:xfrm rot="0" flipH="0" flipV="0">
            <a:off x="8755507" y="3567112"/>
            <a:ext cx="3021861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i="1">
                <a:latin typeface="Fira Sans ExtraLight"/>
                <a:ea typeface="Fira Sans ExtraLight"/>
                <a:cs typeface="Fira Sans ExtraLight"/>
              </a:rPr>
              <a:t>Écran tactile utilisé pour le contrôle de l’accumulateur d‘anti-proton</a:t>
            </a:r>
            <a:endParaRPr sz="1400" i="1">
              <a:latin typeface="Fira Sans ExtraLight"/>
              <a:cs typeface="Fira Sans ExtraLight"/>
            </a:endParaRPr>
          </a:p>
        </p:txBody>
      </p:sp>
      <p:pic>
        <p:nvPicPr>
          <p:cNvPr id="1879699483" name=""/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4446288" y="4120817"/>
            <a:ext cx="3297391" cy="19798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17857470" name=""/>
          <p:cNvSpPr txBox="1"/>
          <p:nvPr/>
        </p:nvSpPr>
        <p:spPr bwMode="auto">
          <a:xfrm rot="0" flipH="0" flipV="0">
            <a:off x="4446288" y="6100692"/>
            <a:ext cx="3298111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i="1">
                <a:latin typeface="Fira Sans ExtraLight"/>
                <a:ea typeface="Fira Sans ExtraLight"/>
                <a:cs typeface="Fira Sans ExtraLight"/>
              </a:rPr>
              <a:t>Grille de calcul utilisée dans l’exploitation des données des expériences du CERN</a:t>
            </a:r>
            <a:endParaRPr sz="1400" i="1">
              <a:latin typeface="Fira Sans ExtraLight"/>
              <a:cs typeface="Fira Sans ExtraLight"/>
            </a:endParaRPr>
          </a:p>
        </p:txBody>
      </p:sp>
      <p:pic>
        <p:nvPicPr>
          <p:cNvPr id="1725920184" name=""/>
          <p:cNvPicPr/>
          <p:nvPr/>
        </p:nvPicPr>
        <p:blipFill rotWithShape="1">
          <a:blip r:embed="rId6">
            <a:alphaModFix amt="100000"/>
          </a:blip>
          <a:stretch/>
        </p:blipFill>
        <p:spPr bwMode="auto">
          <a:xfrm>
            <a:off x="953254" y="4321829"/>
            <a:ext cx="2948213" cy="21598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91098573" name=""/>
          <p:cNvSpPr txBox="1"/>
          <p:nvPr/>
        </p:nvSpPr>
        <p:spPr bwMode="auto">
          <a:xfrm rot="0" flipH="0" flipV="0">
            <a:off x="887774" y="6482174"/>
            <a:ext cx="3268558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i="1">
                <a:latin typeface="Fira Sans ExtraLight"/>
                <a:ea typeface="Fira Sans ExtraLight"/>
                <a:cs typeface="Fira Sans ExtraLight"/>
              </a:rPr>
              <a:t>Tomographie par émission de positons</a:t>
            </a:r>
            <a:endParaRPr sz="1400" i="1"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519642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complexe d’accélérateurs du CERN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435309567" name="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995193" y="1730913"/>
            <a:ext cx="6666779" cy="50000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58961060" name="">
            <a:hlinkClick r:id="rId4" highlightClick="1"/>
          </p:cNvPr>
          <p:cNvPicPr/>
          <p:nvPr/>
        </p:nvPicPr>
        <p:blipFill rotWithShape="1">
          <a:blip r:embed="rId5">
            <a:alphaModFix amt="100000"/>
          </a:blip>
          <a:stretch/>
        </p:blipFill>
        <p:spPr bwMode="auto">
          <a:xfrm>
            <a:off x="8435498" y="4532883"/>
            <a:ext cx="2159862" cy="161989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627027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396390178" name=""/>
          <p:cNvPicPr/>
          <p:nvPr/>
        </p:nvPicPr>
        <p:blipFill rotWithShape="1">
          <a:blip r:embed="rId3">
            <a:alphaModFix amt="100000"/>
          </a:blip>
          <a:stretch/>
        </p:blipFill>
        <p:spPr bwMode="auto">
          <a:xfrm>
            <a:off x="2725064" y="1283562"/>
            <a:ext cx="7599120" cy="539965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081492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 : l’accélérateur au superlatif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859833475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5903768" y="1825623"/>
            <a:ext cx="5753099" cy="47994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0000" lnSpcReduction="6000"/>
          </a:bodyPr>
          <a:lstStyle/>
          <a:p>
            <a:pPr marL="0" marR="0" indent="0">
              <a:spcBef>
                <a:spcPts val="566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Infrastructure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566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27 km</a:t>
            </a: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de circonférence </a:t>
            </a: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(dont 20 km en France)</a:t>
            </a:r>
            <a:endParaRPr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566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100 m sous terre</a:t>
            </a:r>
            <a:endParaRPr>
              <a:latin typeface="Fira Sans Light"/>
              <a:cs typeface="Fira Sans Light"/>
            </a:endParaRPr>
          </a:p>
          <a:p>
            <a:pPr marL="0" marR="0" indent="0">
              <a:spcBef>
                <a:spcPts val="1133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 faisceaux de protons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très haute intensité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2800 paquets de protons par faisceau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cent milliards de protons par paquet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0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très haute énergie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7/8/13 TeV </a:t>
            </a: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= 1 moustique en vol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350 MJoules / faisceau</a:t>
            </a: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</a:t>
            </a: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= 1 TGV @ 150 km/h</a:t>
            </a:r>
            <a:endParaRPr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99,9999991 % vitesse de la lumière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 marL="0" marR="0" indent="0">
              <a:spcBef>
                <a:spcPts val="1133"/>
              </a:spcBef>
              <a:spcAft>
                <a:spcPts val="566"/>
              </a:spcAft>
              <a:buFont typeface="Arial"/>
              <a:buNone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4 points de collisions : 4 expériences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ALICE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– 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ATLAS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– 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CMS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– 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LHCb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566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à chaque point : 1 croisement de paquets toutes les 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25 ns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(25 10</a:t>
            </a:r>
            <a:r>
              <a:rPr lang="fr-FR" baseline="300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-9</a:t>
            </a: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s) → 40 Millions/s</a:t>
            </a:r>
            <a:endParaRPr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5543279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225299" y="2333668"/>
            <a:ext cx="4975199" cy="32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41551660" name=""/>
          <p:cNvSpPr txBox="1"/>
          <p:nvPr/>
        </p:nvSpPr>
        <p:spPr bwMode="auto">
          <a:xfrm rot="0" flipH="0" flipV="0">
            <a:off x="1573574" y="5786849"/>
            <a:ext cx="1901061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0" i="1">
                <a:latin typeface="Fira Sans ExtraLight"/>
                <a:ea typeface="Fira Sans ExtraLight"/>
                <a:cs typeface="Fira Sans ExtraLight"/>
              </a:rPr>
              <a:t>Le tunnel du LHC</a:t>
            </a:r>
            <a:endParaRPr b="0" i="1"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25019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 : l’accélérateur au superlatif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060363011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6905624" y="1739899"/>
            <a:ext cx="4964474" cy="47994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5000" lnSpcReduction="5000"/>
          </a:bodyPr>
          <a:lstStyle/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16 cavités accélératrices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9532 aimants (1232 dipôles)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câbles supraconducteurs (bout à bout : 5 fois la distance terre-soleil)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 dipôle :  15 m de long ; 35 tonnes 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@ 1,9K (-271 °C)</a:t>
            </a:r>
            <a:b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plus froid que l'espace intersidéral (2,7 K)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cs typeface="Fira Sans Light"/>
              </a:rPr>
            </a:br>
            <a:r>
              <a:rPr lang="fr-FR" sz="2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120 tonnes d'hélium liquide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10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-13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atm</a:t>
            </a:r>
            <a:b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vide 10 fois plus poussé que sur la lune</a:t>
            </a:r>
            <a:endParaRPr>
              <a:latin typeface="Fira Sans Light"/>
              <a:cs typeface="Fira Sans Light"/>
            </a:endParaRPr>
          </a:p>
          <a:p>
            <a:pPr>
              <a:spcBef>
                <a:spcPts val="991"/>
              </a:spcBef>
              <a:spcAft>
                <a:spcPts val="480"/>
              </a:spcAft>
              <a:buFont typeface="Arial"/>
              <a:buChar char="–"/>
              <a:defRPr/>
            </a:pPr>
            <a:r>
              <a:rPr lang="fr-FR" sz="2800" b="0" i="0" u="none" strike="noStrike" cap="none" spc="0">
                <a:solidFill>
                  <a:srgbClr val="7030A0"/>
                </a:solidFill>
                <a:latin typeface="Fira Sans Light"/>
                <a:ea typeface="Fira Sans Light"/>
                <a:cs typeface="Fira Sans Light"/>
              </a:rPr>
              <a:t>Un des instruments scientifiques les plus complexes jamais mis en œuvre</a:t>
            </a:r>
            <a:endParaRPr sz="2800">
              <a:latin typeface="Fira Sans Light"/>
              <a:cs typeface="Fira Sans Light"/>
            </a:endParaRPr>
          </a:p>
        </p:txBody>
      </p:sp>
      <p:pic>
        <p:nvPicPr>
          <p:cNvPr id="1427379842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667800" y="2005012"/>
            <a:ext cx="5277748" cy="34525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01172997" name=""/>
          <p:cNvSpPr txBox="1"/>
          <p:nvPr/>
        </p:nvSpPr>
        <p:spPr bwMode="auto">
          <a:xfrm rot="0" flipH="0" flipV="0">
            <a:off x="1678349" y="5729699"/>
            <a:ext cx="2924005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u="sng">
                <a:latin typeface="Fira Sans Light"/>
                <a:ea typeface="Fira Sans Light"/>
                <a:cs typeface="Fira Sans Light"/>
                <a:hlinkClick r:id="rId4" tooltip=""/>
              </a:rPr>
              <a:t>cavité accéleratrice (vidéo)</a:t>
            </a:r>
            <a:endParaRPr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92067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 : l’accélérateur au superlatif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44082093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6905624" y="1739899"/>
            <a:ext cx="4964474" cy="47994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5000" lnSpcReduction="5000"/>
          </a:bodyPr>
          <a:lstStyle/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16 cavités accélératrices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9532 aimants (1232 dipôles)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câbles supraconducteurs (bout à bout : 5 fois la distance terre-soleil)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 dipôle :  15 m de long ; 35 tonnes 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@ 1,9K (-271 °C)</a:t>
            </a:r>
            <a:b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lang="fr-FR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plus froid que l'espace intersidéral (2,7 K)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cs typeface="Fira Sans Light"/>
              </a:rPr>
            </a:br>
            <a:r>
              <a:rPr lang="fr-FR" sz="2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120 tonnes d'hélium liquide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10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-13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atm</a:t>
            </a:r>
            <a:b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vide 10 fois plus poussé que sur la lune</a:t>
            </a:r>
            <a:endParaRPr>
              <a:latin typeface="Fira Sans Light"/>
              <a:cs typeface="Fira Sans Light"/>
            </a:endParaRPr>
          </a:p>
          <a:p>
            <a:pPr>
              <a:spcBef>
                <a:spcPts val="992"/>
              </a:spcBef>
              <a:spcAft>
                <a:spcPts val="481"/>
              </a:spcAft>
              <a:buFont typeface="Arial"/>
              <a:buChar char="–"/>
              <a:defRPr/>
            </a:pPr>
            <a:r>
              <a:rPr>
                <a:solidFill>
                  <a:srgbClr val="7030A0"/>
                </a:solidFill>
                <a:latin typeface="Fira Sans Light"/>
                <a:cs typeface="Fira Sans Light"/>
              </a:rPr>
              <a:t>Un des instruments scientifiques les plus complexes jamais mis en œuvre</a:t>
            </a:r>
            <a:endParaRPr>
              <a:solidFill>
                <a:srgbClr val="7030A0"/>
              </a:solidFill>
              <a:latin typeface="Fira Sans Light"/>
              <a:cs typeface="Fira Sans Light"/>
            </a:endParaRPr>
          </a:p>
        </p:txBody>
      </p:sp>
      <p:pic>
        <p:nvPicPr>
          <p:cNvPr id="208648717" name=""/>
          <p:cNvPicPr/>
          <p:nvPr/>
        </p:nvPicPr>
        <p:blipFill rotWithShape="1">
          <a:blip r:embed="rId3">
            <a:alphaModFix amt="100000"/>
          </a:blip>
          <a:srcRect l="2337" t="0" r="4676" b="0"/>
          <a:stretch/>
        </p:blipFill>
        <p:spPr bwMode="auto">
          <a:xfrm>
            <a:off x="1340699" y="2016124"/>
            <a:ext cx="4755299" cy="35468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76425404" name=""/>
          <p:cNvSpPr txBox="1"/>
          <p:nvPr/>
        </p:nvSpPr>
        <p:spPr bwMode="auto">
          <a:xfrm rot="0" flipH="0" flipV="0">
            <a:off x="2716573" y="5653499"/>
            <a:ext cx="1936035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0" i="1">
                <a:latin typeface="Fira Sans ExtraLight"/>
                <a:ea typeface="Fira Sans ExtraLight"/>
                <a:cs typeface="Fira Sans ExtraLight"/>
              </a:rPr>
              <a:t>Un dipôle du LHC</a:t>
            </a:r>
            <a:endParaRPr b="0" i="1"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6124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Les 4 grands expériences du LHC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648784418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1656000" y="1748474"/>
            <a:ext cx="4507627" cy="23333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70177970" name=""/>
          <p:cNvPicPr>
            <a:picLocks noChangeAspect="1"/>
          </p:cNvPicPr>
          <p:nvPr/>
        </p:nvPicPr>
        <p:blipFill rotWithShape="1">
          <a:blip r:embed="rId4">
            <a:alphaModFix amt="100000"/>
          </a:blip>
          <a:stretch/>
        </p:blipFill>
        <p:spPr bwMode="auto">
          <a:xfrm rot="0" flipH="0" flipV="0">
            <a:off x="6904800" y="1640474"/>
            <a:ext cx="3665166" cy="24413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73292134" name=""/>
          <p:cNvPicPr>
            <a:picLocks noChangeAspect="1"/>
          </p:cNvPicPr>
          <p:nvPr/>
        </p:nvPicPr>
        <p:blipFill rotWithShape="1">
          <a:blip r:embed="rId5">
            <a:alphaModFix amt="100000"/>
          </a:blip>
          <a:stretch/>
        </p:blipFill>
        <p:spPr bwMode="auto">
          <a:xfrm rot="0" flipH="0" flipV="0">
            <a:off x="1695599" y="4219200"/>
            <a:ext cx="3064353" cy="24058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75175705" name=""/>
          <p:cNvSpPr txBox="1"/>
          <p:nvPr/>
        </p:nvSpPr>
        <p:spPr bwMode="auto">
          <a:xfrm>
            <a:off x="5112144" y="1639659"/>
            <a:ext cx="912175" cy="4256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2200">
                <a:latin typeface="Fira Sans ExtraLight"/>
                <a:ea typeface="Fira Sans ExtraLight"/>
                <a:cs typeface="Fira Sans ExtraLight"/>
              </a:rPr>
              <a:t>ATLAS</a:t>
            </a:r>
            <a:endParaRPr sz="2200">
              <a:latin typeface="Fira Sans ExtraLight"/>
              <a:cs typeface="Fira Sans ExtraLight"/>
            </a:endParaRPr>
          </a:p>
        </p:txBody>
      </p:sp>
      <p:sp>
        <p:nvSpPr>
          <p:cNvPr id="224847504" name=""/>
          <p:cNvSpPr txBox="1"/>
          <p:nvPr/>
        </p:nvSpPr>
        <p:spPr bwMode="auto">
          <a:xfrm>
            <a:off x="9395875" y="1706615"/>
            <a:ext cx="698153" cy="4256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2200">
                <a:latin typeface="Fira Sans ExtraLight"/>
                <a:ea typeface="Fira Sans ExtraLight"/>
                <a:cs typeface="Fira Sans ExtraLight"/>
              </a:rPr>
              <a:t>CMS</a:t>
            </a:r>
            <a:endParaRPr sz="2200">
              <a:latin typeface="Fira Sans ExtraLight"/>
              <a:cs typeface="Fira Sans ExtraLight"/>
            </a:endParaRPr>
          </a:p>
        </p:txBody>
      </p:sp>
      <p:sp>
        <p:nvSpPr>
          <p:cNvPr id="1460879123" name=""/>
          <p:cNvSpPr txBox="1"/>
          <p:nvPr/>
        </p:nvSpPr>
        <p:spPr bwMode="auto">
          <a:xfrm>
            <a:off x="1360554" y="4442119"/>
            <a:ext cx="812147" cy="4256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2200">
                <a:latin typeface="Fira Sans ExtraLight"/>
                <a:ea typeface="Fira Sans ExtraLight"/>
                <a:cs typeface="Fira Sans ExtraLight"/>
              </a:rPr>
              <a:t>LHCb</a:t>
            </a:r>
            <a:endParaRPr sz="2200"/>
          </a:p>
        </p:txBody>
      </p:sp>
      <p:pic>
        <p:nvPicPr>
          <p:cNvPr id="1047310615" name=""/>
          <p:cNvPicPr>
            <a:picLocks noChangeAspect="1"/>
          </p:cNvPicPr>
          <p:nvPr/>
        </p:nvPicPr>
        <p:blipFill rotWithShape="1">
          <a:blip r:embed="rId6">
            <a:alphaModFix amt="100000"/>
          </a:blip>
          <a:stretch/>
        </p:blipFill>
        <p:spPr bwMode="auto">
          <a:xfrm rot="0" flipH="0" flipV="0">
            <a:off x="7034474" y="4219199"/>
            <a:ext cx="4130774" cy="25201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24070302" name=""/>
          <p:cNvSpPr txBox="1"/>
          <p:nvPr/>
        </p:nvSpPr>
        <p:spPr bwMode="auto">
          <a:xfrm>
            <a:off x="6444061" y="4442119"/>
            <a:ext cx="840082" cy="4256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2200">
                <a:latin typeface="Fira Sans ExtraLight"/>
                <a:ea typeface="Fira Sans ExtraLight"/>
                <a:cs typeface="Fira Sans ExtraLight"/>
              </a:rPr>
              <a:t>ALICE</a:t>
            </a:r>
            <a:endParaRPr sz="2200"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271062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 : un projet au long cours</a:t>
            </a:r>
            <a:endParaRPr>
              <a:latin typeface="Fira Sans Light"/>
              <a:cs typeface="Fira Sans Light"/>
            </a:endParaRPr>
          </a:p>
        </p:txBody>
      </p:sp>
      <p:graphicFrame>
        <p:nvGraphicFramePr>
          <p:cNvPr id="2057375480" name=""/>
          <p:cNvGraphicFramePr>
            <a:graphicFrameLocks xmlns:a="http://schemas.openxmlformats.org/drawingml/2006/main"/>
          </p:cNvGraphicFramePr>
          <p:nvPr>
            <p:ph idx="1"/>
          </p:nvPr>
        </p:nvGraphicFramePr>
        <p:xfrm rot="0">
          <a:off x="1600199" y="1682749"/>
          <a:ext cx="9612674" cy="2194560"/>
        </p:xfrm>
        <a:graphic>
          <a:graphicData uri="http://schemas.openxmlformats.org/drawingml/2006/table">
            <a:tbl>
              <a:tblPr firstRow="0" firstCol="0" lastRow="0" lastCol="0" bandRow="1" bandCol="0">
                <a:tableStyleId>{93296810-A885-4BE3-A3E7-6D5BEEA58F35}</a:tableStyleId>
              </a:tblPr>
              <a:tblGrid>
                <a:gridCol w="2468163"/>
                <a:gridCol w="7144511"/>
              </a:tblGrid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1984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Études préliminaires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1992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Création des collaborations expérimentales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1994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Approbation par le Conseil du CERN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1996-1998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Approbation des 4 grandes expériences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1998-2008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Construction du LHC et des détecteurs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Septembre 2008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1ère mise en service – panne cryogénique</a:t>
                      </a:r>
                      <a:endParaRPr>
                        <a:solidFill>
                          <a:schemeClr val="accent6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99616509" name=""/>
          <p:cNvGraphicFramePr>
            <a:graphicFrameLocks xmlns:a="http://schemas.openxmlformats.org/drawingml/2006/main"/>
          </p:cNvGraphicFramePr>
          <p:nvPr/>
        </p:nvGraphicFramePr>
        <p:xfrm rot="0">
          <a:off x="1600199" y="4029709"/>
          <a:ext cx="9603148" cy="2194560"/>
        </p:xfrm>
        <a:graphic>
          <a:graphicData uri="http://schemas.openxmlformats.org/drawingml/2006/table">
            <a:tbl>
              <a:tblPr firstRow="0" firstCol="0" lastRow="0" lastCol="0" bandRow="1" bandCol="0">
                <a:tableStyleId>{00A15C55-8517-42AA-B614-E9B94910E393}</a:tableStyleId>
              </a:tblPr>
              <a:tblGrid>
                <a:gridCol w="2465717"/>
                <a:gridCol w="7137431"/>
              </a:tblGrid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Octobre 2009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Redémarrage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Mars 2010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1ères collisions à 7 TeV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Fin 2012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Fin des collisions à 8 TeV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Printemps 2015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Redémarrage à 13 TeV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2023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Fin des collisions à luminosité nominale</a:t>
                      </a:r>
                      <a:endParaRPr>
                        <a:solidFill>
                          <a:schemeClr val="accent4">
                            <a:lumMod val="50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2030-2035</a:t>
                      </a:r>
                      <a:endParaRPr>
                        <a:solidFill>
                          <a:schemeClr val="accent2">
                            <a:lumMod val="75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ira Sans Light"/>
                          <a:ea typeface="Fira Sans Light"/>
                          <a:cs typeface="Fira Sans Light"/>
                        </a:rPr>
                        <a:t>Phase à haute luminosité (10 fois plus de collisions)</a:t>
                      </a:r>
                      <a:endParaRPr>
                        <a:solidFill>
                          <a:schemeClr val="accent2">
                            <a:lumMod val="75000"/>
                          </a:schemeClr>
                        </a:solidFill>
                        <a:latin typeface="Fira Sans Light"/>
                        <a:cs typeface="Fira Sans Ligh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06922748" name=""/>
          <p:cNvSpPr txBox="1"/>
          <p:nvPr/>
        </p:nvSpPr>
        <p:spPr bwMode="auto">
          <a:xfrm rot="10800000" flipH="0" flipV="0">
            <a:off x="1123769" y="1643342"/>
            <a:ext cx="381359" cy="2273734"/>
          </a:xfrm>
          <a:prstGeom prst="rect">
            <a:avLst/>
          </a:prstGeom>
          <a:noFill/>
        </p:spPr>
        <p:txBody>
          <a:bodyPr vertOverflow="overflow" horzOverflow="overflow" vert="vert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6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25 ans de préparation</a:t>
            </a:r>
            <a:endParaRPr sz="1600">
              <a:solidFill>
                <a:schemeClr val="accent6">
                  <a:lumMod val="75000"/>
                </a:schemeClr>
              </a:solidFill>
              <a:latin typeface="Fira Sans Light"/>
              <a:cs typeface="Fira Sans Light"/>
            </a:endParaRPr>
          </a:p>
        </p:txBody>
      </p:sp>
      <p:sp>
        <p:nvSpPr>
          <p:cNvPr id="696324183" name=""/>
          <p:cNvSpPr txBox="1"/>
          <p:nvPr/>
        </p:nvSpPr>
        <p:spPr bwMode="auto">
          <a:xfrm rot="10800000" flipH="0" flipV="0">
            <a:off x="1126829" y="3974226"/>
            <a:ext cx="381359" cy="2280214"/>
          </a:xfrm>
          <a:prstGeom prst="rect">
            <a:avLst/>
          </a:prstGeom>
          <a:noFill/>
        </p:spPr>
        <p:txBody>
          <a:bodyPr vertOverflow="overflow" horzOverflow="overflow" vert="vert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600">
                <a:solidFill>
                  <a:schemeClr val="accent4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25 ans d’exploitation</a:t>
            </a:r>
            <a:endParaRPr sz="1600">
              <a:solidFill>
                <a:schemeClr val="accent4">
                  <a:lumMod val="75000"/>
                </a:schemeClr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79605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 : un projet au long cours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150294206" name=""/>
          <p:cNvPicPr>
            <a:picLocks noChangeAspect="1"/>
          </p:cNvPicPr>
          <p:nvPr/>
        </p:nvPicPr>
        <p:blipFill rotWithShape="1">
          <a:blip r:embed="rId3"/>
          <a:srcRect l="0" t="21512" r="0" b="2974"/>
          <a:stretch/>
        </p:blipFill>
        <p:spPr bwMode="auto">
          <a:xfrm flipH="0" flipV="0">
            <a:off x="0" y="1804458"/>
            <a:ext cx="12191999" cy="5053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463141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Les collisions au LHC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915234421" name=""/>
          <p:cNvSpPr txBox="1"/>
          <p:nvPr/>
        </p:nvSpPr>
        <p:spPr bwMode="auto">
          <a:xfrm flipH="0" flipV="0">
            <a:off x="1236306" y="2821676"/>
            <a:ext cx="9719385" cy="800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0000">
              <a:spcBef>
                <a:spcPts val="565"/>
              </a:spcBef>
              <a:spcAft>
                <a:spcPts val="565"/>
              </a:spcAft>
              <a:defRPr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40 millions de croisement par seconde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270000">
              <a:spcBef>
                <a:spcPts val="0"/>
              </a:spcBef>
              <a:spcAft>
                <a:spcPts val="565"/>
              </a:spcAft>
              <a:defRPr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Plusieurs collisions de protons par croisement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grpSp>
        <p:nvGrpSpPr>
          <p:cNvPr id="1775645895" name=""/>
          <p:cNvGrpSpPr/>
          <p:nvPr/>
        </p:nvGrpSpPr>
        <p:grpSpPr bwMode="auto">
          <a:xfrm>
            <a:off x="2028820" y="1637216"/>
            <a:ext cx="8134358" cy="1157684"/>
            <a:chOff x="0" y="0"/>
            <a:chExt cx="8134358" cy="1157684"/>
          </a:xfrm>
        </p:grpSpPr>
        <p:sp>
          <p:nvSpPr>
            <p:cNvPr id="642730494" name="Line 65"/>
            <p:cNvSpPr/>
            <p:nvPr/>
          </p:nvSpPr>
          <p:spPr bwMode="auto">
            <a:xfrm>
              <a:off x="1561942" y="244423"/>
              <a:ext cx="5169631" cy="913260"/>
            </a:xfrm>
            <a:prstGeom prst="line">
              <a:avLst/>
            </a:prstGeom>
            <a:grpFill/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1557631560" name="Line 66"/>
            <p:cNvSpPr/>
            <p:nvPr/>
          </p:nvSpPr>
          <p:spPr bwMode="auto">
            <a:xfrm flipH="1">
              <a:off x="1554742" y="179987"/>
              <a:ext cx="5169631" cy="913260"/>
            </a:xfrm>
            <a:prstGeom prst="line">
              <a:avLst/>
            </a:prstGeom>
            <a:grpFill/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1799864850" name="Oval 67"/>
            <p:cNvSpPr/>
            <p:nvPr/>
          </p:nvSpPr>
          <p:spPr bwMode="auto">
            <a:xfrm rot="107836798">
              <a:off x="5002073" y="424341"/>
              <a:ext cx="152628" cy="87472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601116124" name="Oval 68"/>
            <p:cNvSpPr/>
            <p:nvPr/>
          </p:nvSpPr>
          <p:spPr bwMode="auto">
            <a:xfrm rot="107836798" flipH="1">
              <a:off x="4994875" y="816357"/>
              <a:ext cx="152628" cy="87472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98278012" name="Oval 69"/>
            <p:cNvSpPr/>
            <p:nvPr/>
          </p:nvSpPr>
          <p:spPr bwMode="auto">
            <a:xfrm rot="107836798" flipH="1">
              <a:off x="6118115" y="1005701"/>
              <a:ext cx="152628" cy="92152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350072592" name="Oval 70"/>
            <p:cNvSpPr/>
            <p:nvPr/>
          </p:nvSpPr>
          <p:spPr bwMode="auto">
            <a:xfrm rot="107836798" flipH="1">
              <a:off x="3893344" y="608649"/>
              <a:ext cx="152628" cy="87472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00076338" name="Oval 71"/>
            <p:cNvSpPr/>
            <p:nvPr/>
          </p:nvSpPr>
          <p:spPr bwMode="auto">
            <a:xfrm rot="107836798" flipH="1">
              <a:off x="2770213" y="424341"/>
              <a:ext cx="152628" cy="87472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938468863" name="Oval 72"/>
            <p:cNvSpPr/>
            <p:nvPr/>
          </p:nvSpPr>
          <p:spPr bwMode="auto">
            <a:xfrm rot="107836798" flipH="1">
              <a:off x="1659727" y="221253"/>
              <a:ext cx="155147" cy="89271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66924452" name="Oval 73"/>
            <p:cNvSpPr/>
            <p:nvPr/>
          </p:nvSpPr>
          <p:spPr bwMode="auto">
            <a:xfrm rot="107836798">
              <a:off x="3886142" y="636308"/>
              <a:ext cx="155147" cy="87472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84459092" name="Oval 74"/>
            <p:cNvSpPr/>
            <p:nvPr/>
          </p:nvSpPr>
          <p:spPr bwMode="auto">
            <a:xfrm rot="107836798">
              <a:off x="2780763" y="806934"/>
              <a:ext cx="155147" cy="92152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883376362" name="Oval 75"/>
            <p:cNvSpPr/>
            <p:nvPr/>
          </p:nvSpPr>
          <p:spPr bwMode="auto">
            <a:xfrm rot="107836798">
              <a:off x="1672395" y="1001022"/>
              <a:ext cx="152628" cy="92152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978276302" name="Oval 76"/>
            <p:cNvSpPr/>
            <p:nvPr/>
          </p:nvSpPr>
          <p:spPr bwMode="auto">
            <a:xfrm rot="107836798">
              <a:off x="6118003" y="216634"/>
              <a:ext cx="152628" cy="87472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7" rIns="89991" bIns="46797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791518986" name=""/>
            <p:cNvSpPr txBox="1"/>
            <p:nvPr/>
          </p:nvSpPr>
          <p:spPr bwMode="auto">
            <a:xfrm>
              <a:off x="0" y="35996"/>
              <a:ext cx="1222794" cy="3646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91" tIns="44994" rIns="89991" bIns="44994">
              <a:spAutoFit/>
            </a:bodyPr>
            <a:lstStyle/>
            <a:p>
              <a:pPr>
                <a:defRPr/>
              </a:pPr>
              <a:r>
                <a:rPr strike="noStrike">
                  <a:solidFill>
                    <a:srgbClr val="3333FF"/>
                  </a:solidFill>
                </a:rPr>
                <a:t>faisceau 1</a:t>
              </a:r>
              <a:endParaRPr/>
            </a:p>
          </p:txBody>
        </p:sp>
        <p:sp>
          <p:nvSpPr>
            <p:cNvPr id="1449100213" name=""/>
            <p:cNvSpPr txBox="1"/>
            <p:nvPr/>
          </p:nvSpPr>
          <p:spPr bwMode="auto">
            <a:xfrm>
              <a:off x="6911563" y="0"/>
              <a:ext cx="1222794" cy="3646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91" tIns="44994" rIns="89991" bIns="44994">
              <a:spAutoFit/>
            </a:bodyPr>
            <a:lstStyle/>
            <a:p>
              <a:pPr>
                <a:defRPr/>
              </a:pPr>
              <a:r>
                <a:rPr strike="noStrike">
                  <a:solidFill>
                    <a:srgbClr val="FF0000"/>
                  </a:solidFill>
                </a:rPr>
                <a:t>faisceau 2</a:t>
              </a:r>
              <a:endParaRPr/>
            </a:p>
          </p:txBody>
        </p:sp>
        <p:sp>
          <p:nvSpPr>
            <p:cNvPr id="728051845" name=""/>
            <p:cNvSpPr/>
            <p:nvPr/>
          </p:nvSpPr>
          <p:spPr bwMode="auto">
            <a:xfrm flipH="1">
              <a:off x="6479591" y="143990"/>
              <a:ext cx="431970" cy="100431"/>
            </a:xfrm>
            <a:prstGeom prst="line">
              <a:avLst/>
            </a:prstGeom>
            <a:grpFill/>
            <a:ln>
              <a:noFill/>
            </a:ln>
            <a:effectLst/>
          </p:spPr>
          <p:txBody>
            <a:bodyPr lIns="89991" tIns="44994" rIns="89991" bIns="44994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97695913" name=""/>
            <p:cNvSpPr/>
            <p:nvPr/>
          </p:nvSpPr>
          <p:spPr bwMode="auto">
            <a:xfrm>
              <a:off x="1260280" y="152269"/>
              <a:ext cx="431970" cy="100431"/>
            </a:xfrm>
            <a:prstGeom prst="line">
              <a:avLst/>
            </a:prstGeom>
            <a:grpFill/>
            <a:ln>
              <a:noFill/>
            </a:ln>
            <a:effectLst/>
          </p:spPr>
          <p:txBody>
            <a:bodyPr lIns="89991" tIns="44994" rIns="89991" bIns="44994" anchor="ctr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182435749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3394357" y="3873679"/>
            <a:ext cx="5403283" cy="2708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308236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419564560" name="Content Placeholder 2"/>
          <p:cNvSpPr>
            <a:spLocks noGrp="1"/>
          </p:cNvSpPr>
          <p:nvPr>
            <p:ph sz="half"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Sources </a:t>
            </a: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naturelles :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rayons cosmiques 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(Hess, 1912) 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2092450048" name="Content Placeholder 3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endParaRPr>
              <a:latin typeface="Fira Sans Light"/>
              <a:cs typeface="Fira Sans Light"/>
            </a:endParaRPr>
          </a:p>
        </p:txBody>
      </p:sp>
      <p:pic>
        <p:nvPicPr>
          <p:cNvPr id="107441691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0" flipH="0" flipV="0">
            <a:off x="7247925" y="1777999"/>
            <a:ext cx="3758400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044245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Les collisions au LHC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580558389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0" flipH="0" flipV="0">
            <a:off x="4208971" y="3600000"/>
            <a:ext cx="3774056" cy="1785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07960307" name=""/>
          <p:cNvSpPr txBox="1"/>
          <p:nvPr/>
        </p:nvSpPr>
        <p:spPr bwMode="auto">
          <a:xfrm flipH="0" flipV="0">
            <a:off x="1236306" y="5486868"/>
            <a:ext cx="10590909" cy="1226339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0001">
              <a:spcBef>
                <a:spcPts val="566"/>
              </a:spcBef>
              <a:spcAft>
                <a:spcPts val="566"/>
              </a:spcAft>
              <a:defRPr/>
            </a:pPr>
            <a:r>
              <a:rPr sz="2000" u="none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Collision proton-proton = collision entre constituants (quarks et/ou gluons)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270001">
              <a:spcBef>
                <a:spcPts val="0"/>
              </a:spcBef>
              <a:spcAft>
                <a:spcPts val="566"/>
              </a:spcAft>
              <a:defRPr/>
            </a:pPr>
            <a:r>
              <a:rPr sz="2000" u="none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Jamais deux fois la même collision </a:t>
            </a:r>
            <a:r>
              <a:rPr sz="2000" u="none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→</a:t>
            </a:r>
            <a:r>
              <a:rPr sz="2000" u="none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 mesures statistiques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270001">
              <a:spcBef>
                <a:spcPts val="0"/>
              </a:spcBef>
              <a:spcAft>
                <a:spcPts val="566"/>
              </a:spcAft>
              <a:defRPr/>
            </a:pPr>
            <a:r>
              <a:rPr lang="fr-FR" sz="2000" u="none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Traces de la collision mesurées dans des détecteurs autour du point d'interaction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sp>
        <p:nvSpPr>
          <p:cNvPr id="1031972476" name=""/>
          <p:cNvSpPr txBox="1"/>
          <p:nvPr/>
        </p:nvSpPr>
        <p:spPr bwMode="auto">
          <a:xfrm flipH="0" flipV="0">
            <a:off x="1236306" y="2821676"/>
            <a:ext cx="9719385" cy="800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70001">
              <a:spcBef>
                <a:spcPts val="566"/>
              </a:spcBef>
              <a:spcAft>
                <a:spcPts val="566"/>
              </a:spcAft>
              <a:defRPr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40 millions de croisement par seconde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  <a:p>
            <a:pPr marL="0" indent="270001">
              <a:spcBef>
                <a:spcPts val="0"/>
              </a:spcBef>
              <a:spcAft>
                <a:spcPts val="566"/>
              </a:spcAft>
              <a:defRPr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Plusieurs collisions de protons par croisement</a:t>
            </a:r>
            <a:endParaRPr sz="2000"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cs typeface="Fira Sans Light"/>
            </a:endParaRPr>
          </a:p>
        </p:txBody>
      </p:sp>
      <p:grpSp>
        <p:nvGrpSpPr>
          <p:cNvPr id="1105775528" name=""/>
          <p:cNvGrpSpPr/>
          <p:nvPr/>
        </p:nvGrpSpPr>
        <p:grpSpPr bwMode="auto">
          <a:xfrm>
            <a:off x="2028820" y="1637216"/>
            <a:ext cx="8134358" cy="1157684"/>
            <a:chOff x="0" y="0"/>
            <a:chExt cx="8134358" cy="1157684"/>
          </a:xfrm>
        </p:grpSpPr>
        <p:sp>
          <p:nvSpPr>
            <p:cNvPr id="859146156" name="Line 65"/>
            <p:cNvSpPr/>
            <p:nvPr/>
          </p:nvSpPr>
          <p:spPr bwMode="auto">
            <a:xfrm>
              <a:off x="1561942" y="244423"/>
              <a:ext cx="5169633" cy="913261"/>
            </a:xfrm>
            <a:prstGeom prst="line">
              <a:avLst/>
            </a:prstGeom>
            <a:grpFill/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2083139770" name="Line 66"/>
            <p:cNvSpPr/>
            <p:nvPr/>
          </p:nvSpPr>
          <p:spPr bwMode="auto">
            <a:xfrm flipH="1">
              <a:off x="1554742" y="179987"/>
              <a:ext cx="5169633" cy="913261"/>
            </a:xfrm>
            <a:prstGeom prst="line">
              <a:avLst/>
            </a:prstGeom>
            <a:grpFill/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t"/>
            <a:lstStyle/>
            <a:p>
              <a:pPr>
                <a:defRPr/>
              </a:pPr>
              <a:endParaRPr/>
            </a:p>
          </p:txBody>
        </p:sp>
        <p:sp>
          <p:nvSpPr>
            <p:cNvPr id="1552070809" name="Oval 67"/>
            <p:cNvSpPr/>
            <p:nvPr/>
          </p:nvSpPr>
          <p:spPr bwMode="auto">
            <a:xfrm rot="107836798">
              <a:off x="5002073" y="424341"/>
              <a:ext cx="152629" cy="87473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692869243" name="Oval 68"/>
            <p:cNvSpPr/>
            <p:nvPr/>
          </p:nvSpPr>
          <p:spPr bwMode="auto">
            <a:xfrm rot="107836798" flipH="1">
              <a:off x="4994875" y="816357"/>
              <a:ext cx="152629" cy="87473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01350159" name="Oval 69"/>
            <p:cNvSpPr/>
            <p:nvPr/>
          </p:nvSpPr>
          <p:spPr bwMode="auto">
            <a:xfrm rot="107836798" flipH="1">
              <a:off x="6118115" y="1005701"/>
              <a:ext cx="152629" cy="92153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844598058" name="Oval 70"/>
            <p:cNvSpPr/>
            <p:nvPr/>
          </p:nvSpPr>
          <p:spPr bwMode="auto">
            <a:xfrm rot="107836798" flipH="1">
              <a:off x="3893344" y="608649"/>
              <a:ext cx="152629" cy="87473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62147885" name="Oval 71"/>
            <p:cNvSpPr/>
            <p:nvPr/>
          </p:nvSpPr>
          <p:spPr bwMode="auto">
            <a:xfrm rot="107836798" flipH="1">
              <a:off x="2770213" y="424341"/>
              <a:ext cx="152629" cy="87473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399979667" name="Oval 72"/>
            <p:cNvSpPr/>
            <p:nvPr/>
          </p:nvSpPr>
          <p:spPr bwMode="auto">
            <a:xfrm rot="107836798" flipH="1">
              <a:off x="1659727" y="221253"/>
              <a:ext cx="155148" cy="89272"/>
            </a:xfrm>
            <a:prstGeom prst="ellipse">
              <a:avLst/>
            </a:prstGeom>
            <a:solidFill>
              <a:srgbClr val="3399FF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863489620" name="Oval 73"/>
            <p:cNvSpPr/>
            <p:nvPr/>
          </p:nvSpPr>
          <p:spPr bwMode="auto">
            <a:xfrm rot="107836798">
              <a:off x="3886142" y="636308"/>
              <a:ext cx="155148" cy="87473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419931475" name="Oval 74"/>
            <p:cNvSpPr/>
            <p:nvPr/>
          </p:nvSpPr>
          <p:spPr bwMode="auto">
            <a:xfrm rot="107836798">
              <a:off x="2780763" y="806934"/>
              <a:ext cx="155148" cy="92153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02501052" name="Oval 75"/>
            <p:cNvSpPr/>
            <p:nvPr/>
          </p:nvSpPr>
          <p:spPr bwMode="auto">
            <a:xfrm rot="107836798">
              <a:off x="1672395" y="1001022"/>
              <a:ext cx="152629" cy="92153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31333402" name="Oval 76"/>
            <p:cNvSpPr/>
            <p:nvPr/>
          </p:nvSpPr>
          <p:spPr bwMode="auto">
            <a:xfrm rot="107836798">
              <a:off x="6118003" y="216634"/>
              <a:ext cx="152629" cy="87473"/>
            </a:xfrm>
            <a:prstGeom prst="ellipse">
              <a:avLst/>
            </a:prstGeom>
            <a:solidFill>
              <a:srgbClr val="FF3300"/>
            </a:solidFill>
            <a:ln w="9359">
              <a:solidFill>
                <a:srgbClr val="000000"/>
              </a:solidFill>
            </a:ln>
            <a:effectLst/>
          </p:spPr>
          <p:txBody>
            <a:bodyPr lIns="89991" tIns="46798" rIns="89991" bIns="46798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56508445" name=""/>
            <p:cNvSpPr txBox="1"/>
            <p:nvPr/>
          </p:nvSpPr>
          <p:spPr bwMode="auto">
            <a:xfrm>
              <a:off x="0" y="35996"/>
              <a:ext cx="1222794" cy="3646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91" tIns="44995" rIns="89991" bIns="44995">
              <a:spAutoFit/>
            </a:bodyPr>
            <a:lstStyle/>
            <a:p>
              <a:pPr>
                <a:defRPr/>
              </a:pPr>
              <a:r>
                <a:rPr strike="noStrike">
                  <a:solidFill>
                    <a:srgbClr val="3333FF"/>
                  </a:solidFill>
                </a:rPr>
                <a:t>faisceau 1</a:t>
              </a:r>
              <a:endParaRPr/>
            </a:p>
          </p:txBody>
        </p:sp>
        <p:sp>
          <p:nvSpPr>
            <p:cNvPr id="1690787091" name=""/>
            <p:cNvSpPr txBox="1"/>
            <p:nvPr/>
          </p:nvSpPr>
          <p:spPr bwMode="auto">
            <a:xfrm>
              <a:off x="6911563" y="0"/>
              <a:ext cx="1222794" cy="3646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91" tIns="44995" rIns="89991" bIns="44995">
              <a:spAutoFit/>
            </a:bodyPr>
            <a:lstStyle/>
            <a:p>
              <a:pPr>
                <a:defRPr/>
              </a:pPr>
              <a:r>
                <a:rPr strike="noStrike">
                  <a:solidFill>
                    <a:srgbClr val="FF0000"/>
                  </a:solidFill>
                </a:rPr>
                <a:t>faisceau 2</a:t>
              </a:r>
              <a:endParaRPr/>
            </a:p>
          </p:txBody>
        </p:sp>
        <p:sp>
          <p:nvSpPr>
            <p:cNvPr id="1226429695" name=""/>
            <p:cNvSpPr/>
            <p:nvPr/>
          </p:nvSpPr>
          <p:spPr bwMode="auto">
            <a:xfrm flipH="1">
              <a:off x="6479591" y="143990"/>
              <a:ext cx="431971" cy="100432"/>
            </a:xfrm>
            <a:prstGeom prst="line">
              <a:avLst/>
            </a:prstGeom>
            <a:grpFill/>
            <a:ln>
              <a:noFill/>
            </a:ln>
            <a:effectLst/>
          </p:spPr>
          <p:txBody>
            <a:bodyPr lIns="89991" tIns="44995" rIns="89991" bIns="4499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487986779" name=""/>
            <p:cNvSpPr/>
            <p:nvPr/>
          </p:nvSpPr>
          <p:spPr bwMode="auto">
            <a:xfrm>
              <a:off x="1260280" y="152269"/>
              <a:ext cx="431971" cy="100432"/>
            </a:xfrm>
            <a:prstGeom prst="line">
              <a:avLst/>
            </a:prstGeom>
            <a:grpFill/>
            <a:ln>
              <a:noFill/>
            </a:ln>
            <a:effectLst/>
          </p:spPr>
          <p:txBody>
            <a:bodyPr lIns="89991" tIns="44995" rIns="89991" bIns="44995" anchor="ctr"/>
            <a:lstStyle/>
            <a:p>
              <a:pPr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984645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 en fonctionnement 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72518361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3188514" y="1807117"/>
            <a:ext cx="6234348" cy="4704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307090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ExtraLight"/>
                <a:ea typeface="Fira Sans ExtraLight"/>
                <a:cs typeface="Fira Sans ExtraLight"/>
              </a:rPr>
              <a:t>Les mesures au LHC</a:t>
            </a:r>
            <a:endParaRPr>
              <a:latin typeface="Fira Sans ExtraLight"/>
              <a:cs typeface="Fira Sans ExtraLight"/>
            </a:endParaRPr>
          </a:p>
        </p:txBody>
      </p:sp>
      <p:sp>
        <p:nvSpPr>
          <p:cNvPr id="141823190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2012 : découverte du bosons de Higgs !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Depuis : recherche exploratoire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endParaRPr>
              <a:latin typeface="Fira Sans Light"/>
              <a:ea typeface="Fira Sans Light"/>
              <a:cs typeface="Fira Sans Light"/>
            </a:endParaRPr>
          </a:p>
          <a:p>
            <a:pPr lvl="1"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 Recherche directe de particules plus lourdes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lvl="1">
              <a:buFont typeface="Arial"/>
              <a:buChar char="–"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 Recherche « indirecte » : Mesure de précision pour mettre en défaut le Modèle Standard et mettre en évidence des phénomènes non prédits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lvl="1">
              <a:buFont typeface="Arial"/>
              <a:buChar char="–"/>
              <a:defRPr/>
            </a:pPr>
            <a:endParaRPr>
              <a:latin typeface="Fira Sans Light"/>
              <a:ea typeface="Fira Sans Light"/>
              <a:cs typeface="Fira Sans Light"/>
            </a:endParaRPr>
          </a:p>
          <a:p>
            <a:pPr marL="457200" lvl="1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Pas de présupposé théorique </a:t>
            </a:r>
            <a:r>
              <a:rPr>
                <a:latin typeface="Fira Sans Light"/>
                <a:ea typeface="Fira Sans Light"/>
                <a:cs typeface="Fira Sans Light"/>
              </a:rPr>
              <a:t>fort pour guider la recherche.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457200" lvl="1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On regarde tout azimut </a:t>
            </a:r>
            <a:endParaRPr>
              <a:latin typeface="Fira Sans Light"/>
              <a:ea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7697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suite ?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8791975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 LHC ne permet d’augmenter l’énergie disponible dans le centre de masse au delà des 13 TeV actuelle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</a:t>
            </a:r>
            <a:r>
              <a:rPr>
                <a:latin typeface="Fira Sans Light"/>
                <a:ea typeface="Fira Sans Light"/>
                <a:cs typeface="Fira Sans Light"/>
              </a:rPr>
              <a:t>26-2040 (?) : augmentation de la luminosité</a:t>
            </a:r>
            <a:br>
              <a:rPr>
                <a:latin typeface="Fira Sans Light"/>
                <a:ea typeface="Fira Sans Light"/>
                <a:cs typeface="Fira Sans Light"/>
              </a:rPr>
            </a:br>
            <a:r>
              <a:rPr>
                <a:latin typeface="Fira Sans Light"/>
                <a:ea typeface="Fira Sans Light"/>
                <a:cs typeface="Fira Sans Light"/>
              </a:rPr>
              <a:t>plus de données </a:t>
            </a:r>
            <a:r>
              <a:rPr>
                <a:latin typeface="OpenSymbol"/>
                <a:ea typeface="OpenSymbol"/>
                <a:cs typeface="OpenSymbol"/>
              </a:rPr>
              <a:t>🡒</a:t>
            </a:r>
            <a:r>
              <a:rPr>
                <a:latin typeface="Fira Sans Light"/>
                <a:ea typeface="Fira Sans Light"/>
                <a:cs typeface="Fira Sans Light"/>
              </a:rPr>
              <a:t> plus de précision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Au delà ?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Un nouveau collisionneur ? 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Plusieurs propositions sur la table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Au CERN : les FCC-ee et FCC-hh</a:t>
            </a:r>
            <a:r>
              <a:rPr>
                <a:latin typeface="Fira Sans Light"/>
                <a:ea typeface="Fira Sans Light"/>
                <a:cs typeface="Fira Sans Light"/>
              </a:rPr>
              <a:t>  </a:t>
            </a:r>
            <a:endParaRPr>
              <a:latin typeface="Fira Sans Light"/>
              <a:ea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432811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Le(s) FCC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1361982383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424083" y="1373187"/>
            <a:ext cx="5167311" cy="5167311"/>
          </a:xfrm>
          <a:prstGeom prst="rect">
            <a:avLst/>
          </a:prstGeom>
        </p:spPr>
      </p:pic>
      <p:sp>
        <p:nvSpPr>
          <p:cNvPr id="1845858898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49075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Proposition d’un nouveau collisionneur au CERN de 100 km de circonférence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 étapes :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2050-2065 : collisionneur </a:t>
            </a:r>
            <a:r>
              <a:rPr>
                <a:latin typeface="Fira Sans Light"/>
                <a:ea typeface="Fira Sans Light"/>
                <a:cs typeface="Fira Sans Light"/>
              </a:rPr>
              <a:t>e</a:t>
            </a:r>
            <a:r>
              <a:rPr baseline="30000">
                <a:latin typeface="Fira Sans Light"/>
                <a:ea typeface="Fira Sans Light"/>
                <a:cs typeface="Fira Sans Light"/>
              </a:rPr>
              <a:t>+</a:t>
            </a:r>
            <a:r>
              <a:rPr>
                <a:latin typeface="Fira Sans Light"/>
                <a:ea typeface="Fira Sans Light"/>
                <a:cs typeface="Fira Sans Light"/>
              </a:rPr>
              <a:t>e</a:t>
            </a:r>
            <a:r>
              <a:rPr baseline="30000">
                <a:latin typeface="Fira Sans Light"/>
                <a:ea typeface="Fira Sans Light"/>
                <a:cs typeface="Fira Sans Light"/>
              </a:rPr>
              <a:t>-</a:t>
            </a:r>
            <a:br>
              <a:rPr baseline="30000">
                <a:latin typeface="Fira Sans Light"/>
                <a:ea typeface="Fira Sans Light"/>
                <a:cs typeface="Fira Sans Light"/>
              </a:rPr>
            </a:br>
            <a:r>
              <a:rPr>
                <a:latin typeface="Fira Sans Light"/>
                <a:ea typeface="Fira Sans Light"/>
                <a:cs typeface="Fira Sans Light"/>
              </a:rPr>
              <a:t>Mesure de précision (Z, H, ...)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2070- ... : collisionneur de protons à 100 TeV</a:t>
            </a:r>
            <a:br>
              <a:rPr>
                <a:latin typeface="Fira Sans Light"/>
                <a:ea typeface="Fira Sans Light"/>
                <a:cs typeface="Fira Sans Light"/>
              </a:rPr>
            </a:br>
            <a:endParaRPr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1354267285" name=""/>
          <p:cNvSpPr txBox="1"/>
          <p:nvPr/>
        </p:nvSpPr>
        <p:spPr bwMode="auto">
          <a:xfrm rot="0" flipH="0" flipV="0">
            <a:off x="269999" y="5782291"/>
            <a:ext cx="5796705" cy="4270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>
                <a:solidFill>
                  <a:schemeClr val="accent6">
                    <a:lumMod val="50000"/>
                  </a:schemeClr>
                </a:solidFill>
                <a:latin typeface="Fira Sans Light"/>
                <a:ea typeface="Fira Sans Light"/>
                <a:cs typeface="Fira Sans Light"/>
              </a:rPr>
              <a:t>Note : Il existe un projet concurrent en Chine </a:t>
            </a:r>
            <a:endParaRPr sz="2200">
              <a:solidFill>
                <a:schemeClr val="accent6">
                  <a:lumMod val="50000"/>
                </a:schemeClr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54600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Le(s) FCC</a:t>
            </a:r>
            <a:endParaRPr>
              <a:latin typeface="Fira Sans Light"/>
              <a:cs typeface="Fira Sans Light"/>
            </a:endParaRPr>
          </a:p>
        </p:txBody>
      </p:sp>
      <p:pic>
        <p:nvPicPr>
          <p:cNvPr id="4280979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424083" y="1373187"/>
            <a:ext cx="5167311" cy="5167311"/>
          </a:xfrm>
          <a:prstGeom prst="rect">
            <a:avLst/>
          </a:prstGeom>
        </p:spPr>
      </p:pic>
      <p:sp>
        <p:nvSpPr>
          <p:cNvPr id="833516132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49075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Proposition d’un nouveau collisionneur au CERN de 100 km de circonférence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 étapes :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2050-2065 : collisionneur </a:t>
            </a:r>
            <a:r>
              <a:rPr>
                <a:latin typeface="Fira Sans Light"/>
                <a:ea typeface="Fira Sans Light"/>
                <a:cs typeface="Fira Sans Light"/>
              </a:rPr>
              <a:t>e</a:t>
            </a:r>
            <a:r>
              <a:rPr baseline="30000">
                <a:latin typeface="Fira Sans Light"/>
                <a:ea typeface="Fira Sans Light"/>
                <a:cs typeface="Fira Sans Light"/>
              </a:rPr>
              <a:t>+</a:t>
            </a:r>
            <a:r>
              <a:rPr>
                <a:latin typeface="Fira Sans Light"/>
                <a:ea typeface="Fira Sans Light"/>
                <a:cs typeface="Fira Sans Light"/>
              </a:rPr>
              <a:t>e</a:t>
            </a:r>
            <a:r>
              <a:rPr baseline="30000">
                <a:latin typeface="Fira Sans Light"/>
                <a:ea typeface="Fira Sans Light"/>
                <a:cs typeface="Fira Sans Light"/>
              </a:rPr>
              <a:t>-</a:t>
            </a:r>
            <a:br>
              <a:rPr baseline="30000">
                <a:latin typeface="Fira Sans Light"/>
                <a:ea typeface="Fira Sans Light"/>
                <a:cs typeface="Fira Sans Light"/>
              </a:rPr>
            </a:br>
            <a:r>
              <a:rPr>
                <a:latin typeface="Fira Sans Light"/>
                <a:ea typeface="Fira Sans Light"/>
                <a:cs typeface="Fira Sans Light"/>
              </a:rPr>
              <a:t>Mesure de précision (Z, H, ...)</a:t>
            </a:r>
            <a:endParaRPr>
              <a:latin typeface="Fira Sans Light"/>
              <a:ea typeface="Fira Sans Light"/>
              <a:cs typeface="Fira Sans Light"/>
            </a:endParaRPr>
          </a:p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2070- ... : collisionneur de protons à 100 TeV</a:t>
            </a:r>
            <a:br>
              <a:rPr>
                <a:latin typeface="Fira Sans Light"/>
                <a:ea typeface="Fira Sans Light"/>
                <a:cs typeface="Fira Sans Light"/>
              </a:rPr>
            </a:br>
            <a:endParaRPr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833171851" name=""/>
          <p:cNvSpPr txBox="1"/>
          <p:nvPr/>
        </p:nvSpPr>
        <p:spPr bwMode="auto">
          <a:xfrm rot="0" flipH="0" flipV="0">
            <a:off x="561041" y="5623541"/>
            <a:ext cx="5471069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Le futur vous appartient !!</a:t>
            </a:r>
            <a:endParaRPr sz="36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020702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98172820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Sources naturelles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laboratoire : 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accélérant des particules ordinaires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pic>
        <p:nvPicPr>
          <p:cNvPr id="161585637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273267" y="3231735"/>
            <a:ext cx="1581148" cy="1581148"/>
          </a:xfrm>
          <a:prstGeom prst="rect">
            <a:avLst/>
          </a:prstGeom>
        </p:spPr>
      </p:pic>
      <p:pic>
        <p:nvPicPr>
          <p:cNvPr id="1417201812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817978" y="3184110"/>
            <a:ext cx="1447798" cy="1514475"/>
          </a:xfrm>
          <a:prstGeom prst="rect">
            <a:avLst/>
          </a:prstGeom>
        </p:spPr>
      </p:pic>
      <p:sp>
        <p:nvSpPr>
          <p:cNvPr id="1427244935" name=""/>
          <p:cNvSpPr txBox="1"/>
          <p:nvPr/>
        </p:nvSpPr>
        <p:spPr bwMode="auto">
          <a:xfrm rot="0" flipH="0" flipV="0">
            <a:off x="7219040" y="5001418"/>
            <a:ext cx="1690322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Champ </a:t>
            </a: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électrique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1320112160" name=""/>
          <p:cNvSpPr txBox="1"/>
          <p:nvPr/>
        </p:nvSpPr>
        <p:spPr bwMode="auto">
          <a:xfrm rot="0" flipH="0" flipV="0">
            <a:off x="9730675" y="4953793"/>
            <a:ext cx="162312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Champ </a:t>
            </a: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magnétique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</p:txBody>
      </p:sp>
      <p:sp>
        <p:nvSpPr>
          <p:cNvPr id="1415388373" name="Content Placeholder 2"/>
          <p:cNvSpPr>
            <a:spLocks noGrp="1"/>
          </p:cNvSpPr>
          <p:nvPr/>
        </p:nvSpPr>
        <p:spPr bwMode="auto">
          <a:xfrm flipH="0" flipV="0">
            <a:off x="6790415" y="1825624"/>
            <a:ext cx="4840651" cy="10239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Accélération &amp; guidage des </a:t>
            </a:r>
            <a:r>
              <a:rPr lang="fr-FR" sz="2200" u="sng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particules chargées</a:t>
            </a: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 avec des champs électriques ou magnétiques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7163070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0" flipH="0" flipV="0">
            <a:off x="8469454" y="3605622"/>
            <a:ext cx="3600000" cy="2559599"/>
          </a:xfrm>
          <a:prstGeom prst="rect">
            <a:avLst/>
          </a:prstGeom>
        </p:spPr>
      </p:pic>
      <p:sp>
        <p:nvSpPr>
          <p:cNvPr id="12625748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38355854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5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Sources naturelles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laboratoire : 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accélérant des particules ordinaires</a:t>
            </a:r>
            <a:endParaRPr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sp>
        <p:nvSpPr>
          <p:cNvPr id="211300085" name="Content Placeholder 2"/>
          <p:cNvSpPr>
            <a:spLocks noGrp="1"/>
          </p:cNvSpPr>
          <p:nvPr/>
        </p:nvSpPr>
        <p:spPr bwMode="auto">
          <a:xfrm flipH="0" flipV="0">
            <a:off x="6695165" y="1825624"/>
            <a:ext cx="4840651" cy="49095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Exemples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  <p:pic>
        <p:nvPicPr>
          <p:cNvPr id="1256296222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6158579" y="2420531"/>
            <a:ext cx="2129006" cy="1596753"/>
          </a:xfrm>
          <a:prstGeom prst="rect">
            <a:avLst/>
          </a:prstGeom>
        </p:spPr>
      </p:pic>
      <p:sp>
        <p:nvSpPr>
          <p:cNvPr id="1460455752" name=""/>
          <p:cNvSpPr txBox="1"/>
          <p:nvPr/>
        </p:nvSpPr>
        <p:spPr bwMode="auto">
          <a:xfrm rot="0" flipH="0" flipV="0">
            <a:off x="6067391" y="4152868"/>
            <a:ext cx="2311383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Un petit accélérateur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870822088" name=""/>
          <p:cNvSpPr txBox="1"/>
          <p:nvPr/>
        </p:nvSpPr>
        <p:spPr bwMode="auto">
          <a:xfrm rot="0" flipH="0" flipV="0">
            <a:off x="9041756" y="6294059"/>
            <a:ext cx="2455396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i="1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Un grand accélérateur</a:t>
            </a:r>
            <a:endParaRPr i="1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  <p:cxnSp>
        <p:nvCxnSpPr>
          <p:cNvPr id="667365411" name=""/>
          <p:cNvCxnSpPr/>
          <p:nvPr/>
        </p:nvCxnSpPr>
        <p:spPr bwMode="auto">
          <a:xfrm flipH="0" flipV="0">
            <a:off x="8668793" y="4912188"/>
            <a:ext cx="3116705" cy="0"/>
          </a:xfrm>
          <a:prstGeom prst="line">
            <a:avLst/>
          </a:prstGeom>
          <a:ln w="6350" cap="flat" cmpd="sng" algn="ctr">
            <a:solidFill>
              <a:schemeClr val="tx1">
                <a:lumMod val="74901"/>
                <a:lumOff val="25099"/>
              </a:schemeClr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475967" name=""/>
          <p:cNvSpPr txBox="1"/>
          <p:nvPr/>
        </p:nvSpPr>
        <p:spPr bwMode="auto">
          <a:xfrm rot="0" flipH="0" flipV="0">
            <a:off x="9728951" y="4574053"/>
            <a:ext cx="841960" cy="36612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i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~ 9 km</a:t>
            </a:r>
            <a:endParaRPr i="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40994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i="1">
                <a:latin typeface="Fira Sans Light"/>
                <a:ea typeface="Fira Sans Light"/>
                <a:cs typeface="Fira Sans Light"/>
              </a:rPr>
              <a:t>Digression : les unités</a:t>
            </a:r>
            <a:endParaRPr i="1">
              <a:latin typeface="Fira Sans Light"/>
              <a:cs typeface="Fira Sans Light"/>
            </a:endParaRPr>
          </a:p>
        </p:txBody>
      </p:sp>
      <p:sp>
        <p:nvSpPr>
          <p:cNvPr id="831692480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748250"/>
            <a:ext cx="10515600" cy="442871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65000" lnSpcReduction="7000"/>
          </a:bodyPr>
          <a:lstStyle/>
          <a:p>
            <a:pPr marL="0" indent="0">
              <a:spcAft>
                <a:spcPts val="992"/>
              </a:spcAft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Les unités usuelles sont souvent inadaptées à la physique des particule. </a:t>
            </a:r>
            <a:endParaRPr lang="fr-FR" sz="2800" b="0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1984"/>
              </a:spcAft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On utilisera : 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</a:t>
            </a:r>
            <a:r>
              <a:rPr lang="fr-FR" sz="2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Énergie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 : eV (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électron-volt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 ;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énergie acquise par un électron dans un champ électrique de 1V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 eV = 1.6 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-19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J 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Et, en vertu de l'équivalence masse-énergie (E² = m²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4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+ p²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²) :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</a:t>
            </a:r>
            <a:r>
              <a:rPr lang="fr-FR" sz="2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Impulsion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 : eV/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</a:t>
            </a:r>
            <a:r>
              <a:rPr lang="fr-FR" sz="2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Masse 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: eV/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² 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1eV/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² = 1.8 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-36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kg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Multiples usuels : 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keV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3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, 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MeV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6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, 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GeV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9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, 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TeV</a:t>
            </a:r>
            <a:r>
              <a:rPr lang="fr-FR" sz="2800" b="0" i="0" u="none" strike="noStrike" cap="none" spc="0">
                <a:solidFill>
                  <a:schemeClr val="accent2"/>
                </a:solidFill>
                <a:latin typeface="Fira Sans ExtraLight"/>
                <a:ea typeface="Fira Sans ExtraLight"/>
                <a:cs typeface="Fira Sans ExtraLight"/>
              </a:rPr>
              <a:t>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12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</a:t>
            </a:r>
            <a:endParaRPr sz="2800" b="0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spcBef>
                <a:spcPts val="1984"/>
              </a:spcBef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Pour les distances (peu utilisées en physique des particules), on verra :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l'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å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ngström : 1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Å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= 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-10 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m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  <a:p>
            <a:pPr marL="0" indent="0">
              <a:buFont typeface="Arial"/>
              <a:buNone/>
              <a:defRPr/>
            </a:pP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le 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fermi 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(ou </a:t>
            </a:r>
            <a:r>
              <a:rPr lang="fr-FR" sz="2800" b="0" i="1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femtomètre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) : 1 fm = 10</a:t>
            </a:r>
            <a:r>
              <a:rPr lang="fr-FR" sz="2800" b="0" i="0" u="none" strike="noStrike" cap="none" spc="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-15</a:t>
            </a:r>
            <a:r>
              <a:rPr lang="fr-FR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m</a:t>
            </a:r>
            <a:endParaRPr sz="2800">
              <a:solidFill>
                <a:schemeClr val="tx1">
                  <a:lumMod val="75000"/>
                  <a:lumOff val="25000"/>
                </a:schemeClr>
              </a:solidFill>
              <a:latin typeface="Fira Sans ExtraLight"/>
              <a:cs typeface="Fira Sans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06636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894603912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80894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Sources naturelles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453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laboratoire : 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sz="22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accélérant des particules ordinaires</a:t>
            </a:r>
            <a:r>
              <a:rPr sz="22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et en :</a:t>
            </a:r>
            <a:endParaRPr sz="22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lvl="1">
              <a:spcBef>
                <a:spcPts val="453"/>
              </a:spcBef>
              <a:spcAft>
                <a:spcPts val="453"/>
              </a:spcAft>
              <a:buFont typeface="Arial"/>
              <a:buChar char="–"/>
              <a:defRPr/>
            </a:pPr>
            <a:r>
              <a:rPr sz="18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envoyant sur une cible, ou en</a:t>
            </a:r>
            <a:endParaRPr sz="18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lvl="1">
              <a:spcBef>
                <a:spcPts val="453"/>
              </a:spcBef>
              <a:spcAft>
                <a:spcPts val="453"/>
              </a:spcAft>
              <a:buFont typeface="Arial"/>
              <a:buChar char="–"/>
              <a:defRPr/>
            </a:pPr>
            <a:r>
              <a:rPr sz="18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faisant se collisionner</a:t>
            </a:r>
            <a:endParaRPr sz="22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pic>
        <p:nvPicPr>
          <p:cNvPr id="840057564" name="Image 13"/>
          <p:cNvPicPr/>
          <p:nvPr/>
        </p:nvPicPr>
        <p:blipFill rotWithShape="1">
          <a:blip r:embed="rId3">
            <a:alphaModFix amt="100000"/>
          </a:blip>
          <a:srcRect l="23220" t="0" r="21708" b="0"/>
          <a:stretch/>
        </p:blipFill>
        <p:spPr bwMode="auto">
          <a:xfrm>
            <a:off x="6653417" y="2501668"/>
            <a:ext cx="4740900" cy="5795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73541092" name=""/>
          <p:cNvSpPr txBox="1"/>
          <p:nvPr/>
        </p:nvSpPr>
        <p:spPr bwMode="auto">
          <a:xfrm>
            <a:off x="6277194" y="2460851"/>
            <a:ext cx="361796" cy="3646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1800" strike="noStrike">
                <a:latin typeface="Fira Sans Light"/>
                <a:ea typeface="Fira Sans Light"/>
                <a:cs typeface="Fira Sans Light"/>
              </a:rPr>
              <a:t>e</a:t>
            </a:r>
            <a:r>
              <a:rPr sz="1800" strike="noStrike" baseline="30000">
                <a:latin typeface="Fira Sans Light"/>
                <a:ea typeface="Fira Sans Light"/>
                <a:cs typeface="Fira Sans Light"/>
              </a:rPr>
              <a:t>-</a:t>
            </a:r>
            <a:endParaRPr sz="1800">
              <a:latin typeface="Fira Sans Light"/>
              <a:cs typeface="Fira Sans Light"/>
            </a:endParaRPr>
          </a:p>
        </p:txBody>
      </p:sp>
      <p:sp>
        <p:nvSpPr>
          <p:cNvPr id="963544537" name=""/>
          <p:cNvSpPr txBox="1"/>
          <p:nvPr/>
        </p:nvSpPr>
        <p:spPr bwMode="auto">
          <a:xfrm>
            <a:off x="11411491" y="2460851"/>
            <a:ext cx="361796" cy="3646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1800" strike="noStrike">
                <a:latin typeface="Fira Sans Light"/>
                <a:ea typeface="Fira Sans Light"/>
                <a:cs typeface="Fira Sans Light"/>
              </a:rPr>
              <a:t>e</a:t>
            </a:r>
            <a:r>
              <a:rPr sz="1800" strike="noStrike" baseline="30000">
                <a:latin typeface="Fira Sans Light"/>
                <a:ea typeface="Fira Sans Light"/>
                <a:cs typeface="Fira Sans Light"/>
              </a:rPr>
              <a:t>-</a:t>
            </a:r>
            <a:endParaRPr sz="1800">
              <a:latin typeface="Fira Sans Light"/>
              <a:cs typeface="Fira Sans Light"/>
            </a:endParaRPr>
          </a:p>
        </p:txBody>
      </p:sp>
      <p:sp>
        <p:nvSpPr>
          <p:cNvPr id="340002392" name=""/>
          <p:cNvSpPr/>
          <p:nvPr/>
        </p:nvSpPr>
        <p:spPr bwMode="auto">
          <a:xfrm>
            <a:off x="6591299" y="2701456"/>
            <a:ext cx="179986" cy="179986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</p:spPr>
        <p:txBody>
          <a:bodyPr lIns="89991" tIns="44995" rIns="89991" bIns="44995" anchor="ctr"/>
          <a:lstStyle/>
          <a:p>
            <a:pPr>
              <a:defRPr/>
            </a:pPr>
            <a:endParaRPr/>
          </a:p>
        </p:txBody>
      </p:sp>
      <p:sp>
        <p:nvSpPr>
          <p:cNvPr id="1582148644" name=""/>
          <p:cNvSpPr/>
          <p:nvPr/>
        </p:nvSpPr>
        <p:spPr bwMode="auto">
          <a:xfrm>
            <a:off x="11213321" y="2701456"/>
            <a:ext cx="179986" cy="179986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</p:spPr>
        <p:txBody>
          <a:bodyPr lIns="89991" tIns="44995" rIns="89991" bIns="44995" anchor="ctr"/>
          <a:lstStyle/>
          <a:p>
            <a:pPr>
              <a:defRPr/>
            </a:pPr>
            <a:endParaRPr/>
          </a:p>
        </p:txBody>
      </p:sp>
      <p:sp>
        <p:nvSpPr>
          <p:cNvPr id="508634795" name=""/>
          <p:cNvSpPr txBox="1"/>
          <p:nvPr/>
        </p:nvSpPr>
        <p:spPr bwMode="auto">
          <a:xfrm>
            <a:off x="6154235" y="2982973"/>
            <a:ext cx="1894300" cy="3646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E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1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 = M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1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</a:t>
            </a:r>
            <a:r>
              <a:rPr sz="1800" strike="noStrike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sz="1800" strike="noStrike" baseline="30000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4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 + P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1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</a:t>
            </a:r>
            <a:r>
              <a:rPr sz="1800" strike="noStrike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sz="1800" strike="noStrike" baseline="30000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endParaRPr sz="1800">
              <a:latin typeface="Fira Sans ExtraLight"/>
              <a:cs typeface="Fira Sans ExtraLight"/>
            </a:endParaRPr>
          </a:p>
        </p:txBody>
      </p:sp>
      <p:sp>
        <p:nvSpPr>
          <p:cNvPr id="1172810539" name=""/>
          <p:cNvSpPr txBox="1"/>
          <p:nvPr/>
        </p:nvSpPr>
        <p:spPr bwMode="auto">
          <a:xfrm>
            <a:off x="9975862" y="2993771"/>
            <a:ext cx="1923660" cy="3646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E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 = M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</a:t>
            </a:r>
            <a:r>
              <a:rPr sz="1800" strike="noStrike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sz="1800" strike="noStrike" baseline="30000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4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 + P</a:t>
            </a:r>
            <a:r>
              <a:rPr sz="1800" strike="noStrike" baseline="-25000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r>
              <a:rPr sz="1800" strike="noStrike">
                <a:solidFill>
                  <a:srgbClr val="333333"/>
                </a:solidFill>
                <a:latin typeface="Fira Sans ExtraLight"/>
                <a:ea typeface="Fira Sans ExtraLight"/>
                <a:cs typeface="Fira Sans ExtraLight"/>
              </a:rPr>
              <a:t>²</a:t>
            </a:r>
            <a:r>
              <a:rPr sz="1800" strike="noStrike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c</a:t>
            </a:r>
            <a:r>
              <a:rPr sz="1800" strike="noStrike" baseline="30000">
                <a:solidFill>
                  <a:srgbClr val="AEA79F"/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endParaRPr sz="1800">
              <a:latin typeface="Fira Sans ExtraLight"/>
              <a:cs typeface="Fira Sans ExtraLight"/>
            </a:endParaRPr>
          </a:p>
        </p:txBody>
      </p:sp>
      <p:sp>
        <p:nvSpPr>
          <p:cNvPr id="1491019209" name=""/>
          <p:cNvSpPr txBox="1"/>
          <p:nvPr/>
        </p:nvSpPr>
        <p:spPr bwMode="auto">
          <a:xfrm>
            <a:off x="7567803" y="3384960"/>
            <a:ext cx="2912129" cy="3646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1" tIns="44995" rIns="89991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chemeClr val="accent2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Énergie disponible = E</a:t>
            </a:r>
            <a:r>
              <a:rPr sz="1800" strike="noStrike" baseline="-25000">
                <a:solidFill>
                  <a:schemeClr val="accent2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</a:t>
            </a:r>
            <a:r>
              <a:rPr sz="1800" strike="noStrike">
                <a:solidFill>
                  <a:schemeClr val="accent2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+ E</a:t>
            </a:r>
            <a:r>
              <a:rPr sz="1800" strike="noStrike" baseline="-25000">
                <a:solidFill>
                  <a:schemeClr val="accent2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2</a:t>
            </a:r>
            <a:endParaRPr sz="1800">
              <a:solidFill>
                <a:schemeClr val="accent2">
                  <a:lumMod val="7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1593822502" name=""/>
          <p:cNvSpPr txBox="1"/>
          <p:nvPr/>
        </p:nvSpPr>
        <p:spPr bwMode="auto">
          <a:xfrm rot="0" flipH="0" flipV="0">
            <a:off x="6309813" y="3803353"/>
            <a:ext cx="5435307" cy="275868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algn="l">
              <a:spcBef>
                <a:spcPts val="566"/>
              </a:spcBef>
              <a:spcAft>
                <a:spcPts val="566"/>
              </a:spcAft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L'énergie disponible va se matérialiser en nouvelles particules s</a:t>
            </a: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uivant des lois de probabilité</a:t>
            </a:r>
            <a:endParaRPr u="none">
              <a:solidFill>
                <a:schemeClr val="accent1">
                  <a:lumMod val="7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marL="0" algn="l">
              <a:spcBef>
                <a:spcPts val="566"/>
              </a:spcBef>
              <a:spcAft>
                <a:spcPts val="992"/>
              </a:spcAft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L</a:t>
            </a: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es particules produites n'étaient pas présentes avant le choc !!! </a:t>
            </a:r>
            <a:endParaRPr u="none">
              <a:solidFill>
                <a:schemeClr val="accent1">
                  <a:lumMod val="7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marL="0" algn="l">
              <a:spcBef>
                <a:spcPts val="566"/>
              </a:spcBef>
              <a:spcAft>
                <a:spcPts val="0"/>
              </a:spcAft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Ex : LEP Collisionneur e</a:t>
            </a:r>
            <a:r>
              <a:rPr u="none" baseline="30000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+</a:t>
            </a: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 e</a:t>
            </a:r>
            <a:r>
              <a:rPr u="none" baseline="30000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- </a:t>
            </a: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</a:t>
            </a: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1989-1995):</a:t>
            </a:r>
            <a:endParaRPr u="none">
              <a:solidFill>
                <a:schemeClr val="accent1">
                  <a:lumMod val="7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marL="283879" indent="-283879" algn="l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91 GeV / faisceau</a:t>
            </a:r>
            <a:endParaRPr u="none">
              <a:solidFill>
                <a:schemeClr val="accent1">
                  <a:lumMod val="7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marL="283879" indent="-283879" algn="l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énergie disponible : 182 GeV</a:t>
            </a:r>
            <a:endParaRPr>
              <a:solidFill>
                <a:schemeClr val="accent1">
                  <a:lumMod val="75000"/>
                </a:schemeClr>
              </a:solidFill>
              <a:latin typeface="Fira Sans ExtraLight"/>
              <a:cs typeface="Fira Sans ExtraLigh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assez pour créer des bosons Z et W</a:t>
            </a:r>
            <a:endParaRPr u="none">
              <a:solidFill>
                <a:schemeClr val="accent1">
                  <a:lumMod val="75000"/>
                </a:schemeClr>
              </a:solidFill>
              <a:latin typeface="Fira Sans ExtraLight"/>
              <a:ea typeface="Fira Sans ExtraLight"/>
              <a:cs typeface="Fira Sans ExtraLigh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u="none">
                <a:solidFill>
                  <a:schemeClr val="accent1">
                    <a:lumMod val="75000"/>
                  </a:schemeClr>
                </a:solidFill>
                <a:latin typeface="Fira Sans ExtraLight"/>
                <a:ea typeface="Fira Sans ExtraLight"/>
                <a:cs typeface="Fira Sans ExtraLight"/>
              </a:rPr>
              <a:t>(17 Millions de bosons Z → étude précise)</a:t>
            </a:r>
            <a:endParaRPr>
              <a:solidFill>
                <a:schemeClr val="accent1">
                  <a:lumMod val="75000"/>
                </a:schemeClr>
              </a:solidFill>
              <a:latin typeface="Fira Sans ExtraLight"/>
              <a:cs typeface="Fira Sans ExtraLight"/>
            </a:endParaRPr>
          </a:p>
        </p:txBody>
      </p:sp>
      <p:sp>
        <p:nvSpPr>
          <p:cNvPr id="943328691" name="Content Placeholder 2"/>
          <p:cNvSpPr>
            <a:spLocks noGrp="1"/>
          </p:cNvSpPr>
          <p:nvPr/>
        </p:nvSpPr>
        <p:spPr bwMode="auto">
          <a:xfrm flipH="0" flipV="0">
            <a:off x="6695165" y="1825624"/>
            <a:ext cx="4840651" cy="49095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Collision de particules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14605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Fira Sans Light"/>
                <a:ea typeface="Fira Sans Light"/>
                <a:cs typeface="Fira Sans Light"/>
              </a:rPr>
              <a:t>La production des « particules lourdes »</a:t>
            </a:r>
            <a:endParaRPr>
              <a:latin typeface="Fira Sans Light"/>
              <a:cs typeface="Fira Sans Light"/>
            </a:endParaRPr>
          </a:p>
        </p:txBody>
      </p:sp>
      <p:sp>
        <p:nvSpPr>
          <p:cNvPr id="1521231544" name="Content Placeholder 2"/>
          <p:cNvSpPr>
            <a:spLocks noGrp="1"/>
          </p:cNvSpPr>
          <p:nvPr>
            <p:ph sz="half" idx="1"/>
          </p:nvPr>
        </p:nvSpPr>
        <p:spPr bwMode="auto">
          <a:xfrm flipH="0" flipV="0">
            <a:off x="838198" y="1825624"/>
            <a:ext cx="5181599" cy="4980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Pour créer des particules lourdes, il faut mettre beaucoup d’énergie en jeu :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 algn="ctr">
              <a:spcBef>
                <a:spcPts val="1984"/>
              </a:spcBef>
              <a:spcAft>
                <a:spcPts val="1984"/>
              </a:spcAft>
              <a:buFont typeface="Arial"/>
              <a:buNone/>
              <a:defRPr/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 = mc²</a:t>
            </a:r>
            <a:endParaRPr>
              <a:solidFill>
                <a:schemeClr val="accent2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solidFill>
                  <a:schemeClr val="accent1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Comment faire ?</a:t>
            </a:r>
            <a:endParaRPr>
              <a:solidFill>
                <a:schemeClr val="accent1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992"/>
              </a:spcAft>
              <a:buFont typeface="Wingdings"/>
              <a:buChar char="Ø"/>
              <a:defRPr/>
            </a:pP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Fira Sans Light"/>
                <a:ea typeface="Fira Sans Light"/>
                <a:cs typeface="Fira Sans Light"/>
              </a:rPr>
              <a:t>Sources naturelles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marL="360000" marR="0" indent="-360000">
              <a:spcAft>
                <a:spcPts val="452"/>
              </a:spcAft>
              <a:buFont typeface="Wingdings"/>
              <a:buChar char="Ø"/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laboratoire :</a:t>
            </a:r>
            <a:br>
              <a:rPr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</a:br>
            <a:r>
              <a:rPr lang="fr-FR" sz="22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en accélérant des particules ordinaires</a:t>
            </a:r>
            <a:r>
              <a:rPr lang="fr-FR" sz="22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 et en :</a:t>
            </a:r>
            <a:endParaRPr sz="22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lvl="1">
              <a:spcBef>
                <a:spcPts val="452"/>
              </a:spcBef>
              <a:spcAft>
                <a:spcPts val="452"/>
              </a:spcAft>
              <a:buFont typeface="Arial"/>
              <a:buChar char="–"/>
              <a:defRPr/>
            </a:pPr>
            <a:r>
              <a:rPr lang="fr-FR" sz="1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envoyant sur une cible, ou en</a:t>
            </a:r>
            <a:endParaRPr sz="18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  <a:p>
            <a:pPr lvl="1">
              <a:spcBef>
                <a:spcPts val="452"/>
              </a:spcBef>
              <a:spcAft>
                <a:spcPts val="452"/>
              </a:spcAft>
              <a:buFont typeface="Arial"/>
              <a:buChar char="–"/>
              <a:defRPr/>
            </a:pPr>
            <a:r>
              <a:rPr lang="fr-FR" sz="1800" b="0" i="0" u="none" strike="noStrike" cap="none" spc="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les faisant se collisionner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Fira Sans Light"/>
                <a:ea typeface="Fira Sans Light"/>
                <a:cs typeface="Fira Sans Light"/>
              </a:rPr>
              <a:t> </a:t>
            </a:r>
            <a:endParaRPr sz="1800">
              <a:solidFill>
                <a:schemeClr val="accent6">
                  <a:lumMod val="75000"/>
                </a:schemeClr>
              </a:solidFill>
              <a:latin typeface="Fira Sans Light"/>
              <a:ea typeface="Fira Sans Light"/>
              <a:cs typeface="Fira Sans Light"/>
            </a:endParaRPr>
          </a:p>
        </p:txBody>
      </p:sp>
      <p:pic>
        <p:nvPicPr>
          <p:cNvPr id="234541116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6124574" y="2298886"/>
            <a:ext cx="5488349" cy="3945162"/>
          </a:xfrm>
          <a:prstGeom prst="rect">
            <a:avLst/>
          </a:prstGeom>
        </p:spPr>
      </p:pic>
      <p:sp>
        <p:nvSpPr>
          <p:cNvPr id="1666412249" name="Content Placeholder 2"/>
          <p:cNvSpPr>
            <a:spLocks noGrp="1"/>
          </p:cNvSpPr>
          <p:nvPr/>
        </p:nvSpPr>
        <p:spPr bwMode="auto">
          <a:xfrm flipH="0" flipV="0">
            <a:off x="6124574" y="1807936"/>
            <a:ext cx="5869350" cy="49095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fr-FR" sz="220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</a:rPr>
              <a:t>Des collisionneurs toujours plus puissants</a:t>
            </a:r>
            <a:endParaRPr sz="2200">
              <a:solidFill>
                <a:schemeClr val="accent2"/>
              </a:solidFill>
              <a:latin typeface="Fira Sans Light"/>
              <a:cs typeface="Fira Sa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ONLYOFFICE/9.3.0.140</Application>
  <PresentationFormat>On-screen Show (4:3)</PresentationFormat>
  <Paragraphs>0</Paragraphs>
  <Slides>45</Slides>
  <Notes>45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10</cp:revision>
  <dcterms:modified xsi:type="dcterms:W3CDTF">2026-03-03T09:04:01Z</dcterms:modified>
</cp:coreProperties>
</file>