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jpeg" ContentType="image/jpeg"/>
  <Override PartName="/ppt/media/image6.png" ContentType="image/png"/>
  <Override PartName="/ppt/media/image10.png" ContentType="image/png"/>
  <Override PartName="/ppt/media/image7.jpeg" ContentType="image/jpe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91C1B5-94BB-4DC8-BAD2-E7C6AD6A97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806E35C-C950-4A42-999B-46E743AB49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CA612CED-13AD-4CB9-A26A-27985EFFC6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53C47C-2112-4A61-A38F-E0EF83F9ED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A4F5C10-BE6A-4586-B332-97C2318A75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10A3BE6-A04C-4E33-BA05-F2225157AD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1F321B3-2E21-492D-8BD3-7051C47747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34B2262-7837-4D0A-99BE-6284161737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FE72508-0A73-42C6-B567-EBE2216121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66F4E90-1DC7-4664-ABCD-D6AE2F9E42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8F137E3-21AB-4403-AB48-CB3DD66601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E73C32C-B9DA-47F3-82A2-33D80F6CF03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CFF8A4D-E47B-487C-93D8-3B8738DC679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721D236-21B8-4B0B-B88B-379AF12DFED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edit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Master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0107ADE-338E-4100-801C-B3A7E175D79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B492F56-BFDC-413A-9554-8A864D7BE95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14D7F8E-1A89-4C6C-A4BC-5EF129E3CBF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2643955-D63B-44A9-8436-441938228CE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E33127B-0F53-45A2-8962-D242A7EA9BE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78D443D-121C-41C0-B4F5-BEC78F1F01A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4396155-418C-4E10-97B0-FE931018CAF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DB7C519-5846-4D9D-B3EA-F0ED0FBDADC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commons.wikimedia.org/wiki/User:XRay" TargetMode="External"/><Relationship Id="rId3" Type="http://schemas.openxmlformats.org/officeDocument/2006/relationships/hyperlink" Target="https://commons.wikimedia.org/wiki/User:XRay" TargetMode="External"/><Relationship Id="rId4" Type="http://schemas.openxmlformats.org/officeDocument/2006/relationships/hyperlink" Target="https://commons.wikimedia.org/wiki/Main_Page" TargetMode="External"/><Relationship Id="rId5" Type="http://schemas.openxmlformats.org/officeDocument/2006/relationships/hyperlink" Target="https://commons.wikimedia.org/wiki/File:W&#252;rfel_--_2021_--_5959.jpg" TargetMode="External"/><Relationship Id="rId6" Type="http://schemas.openxmlformats.org/officeDocument/2006/relationships/hyperlink" Target="https://commons.wikimedia.org/wiki/File:W&#252;rfel_--_2021_--_5959.jpg" TargetMode="External"/><Relationship Id="rId7" Type="http://schemas.openxmlformats.org/officeDocument/2006/relationships/hyperlink" Target="https://commons.wikimedia.org/wiki/File:W&#252;rfel_--_2021_--_5959.jpg" TargetMode="External"/><Relationship Id="rId8" Type="http://schemas.openxmlformats.org/officeDocument/2006/relationships/hyperlink" Target="https://creativecommons.org/licenses/by-sa/4.0/" TargetMode="External"/><Relationship Id="rId9" Type="http://schemas.openxmlformats.org/officeDocument/2006/relationships/image" Target="../media/image7.jpeg"/><Relationship Id="rId10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fik 8" descr=""/>
          <p:cNvPicPr/>
          <p:nvPr/>
        </p:nvPicPr>
        <p:blipFill>
          <a:blip r:embed="rId1"/>
          <a:stretch/>
        </p:blipFill>
        <p:spPr>
          <a:xfrm>
            <a:off x="5954400" y="1439280"/>
            <a:ext cx="3918600" cy="2898360"/>
          </a:xfrm>
          <a:prstGeom prst="rect">
            <a:avLst/>
          </a:prstGeom>
          <a:ln w="0">
            <a:solidFill>
              <a:srgbClr val="1f497d"/>
            </a:solidFill>
          </a:ln>
        </p:spPr>
      </p:pic>
      <p:pic>
        <p:nvPicPr>
          <p:cNvPr id="67" name="Grafik 4" descr=""/>
          <p:cNvPicPr/>
          <p:nvPr/>
        </p:nvPicPr>
        <p:blipFill>
          <a:blip r:embed="rId2"/>
          <a:stretch/>
        </p:blipFill>
        <p:spPr>
          <a:xfrm>
            <a:off x="6324480" y="654840"/>
            <a:ext cx="3309120" cy="4779000"/>
          </a:xfrm>
          <a:prstGeom prst="rect">
            <a:avLst/>
          </a:prstGeom>
          <a:ln w="0">
            <a:solidFill>
              <a:srgbClr val="4f81bd"/>
            </a:solidFill>
          </a:ln>
        </p:spPr>
      </p:pic>
      <p:sp>
        <p:nvSpPr>
          <p:cNvPr id="68" name="TextBox 14"/>
          <p:cNvSpPr/>
          <p:nvPr/>
        </p:nvSpPr>
        <p:spPr>
          <a:xfrm>
            <a:off x="7908840" y="4338000"/>
            <a:ext cx="3592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  <a:ea typeface="Zapf Dingbats"/>
              </a:rPr>
              <a:t>✔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 Box 7"/>
          <p:cNvSpPr/>
          <p:nvPr/>
        </p:nvSpPr>
        <p:spPr>
          <a:xfrm>
            <a:off x="2362680" y="493560"/>
            <a:ext cx="320472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AT" sz="3600" spc="-1" strike="noStrike">
                <a:solidFill>
                  <a:schemeClr val="dk2"/>
                </a:solidFill>
                <a:latin typeface="Arial"/>
                <a:ea typeface="SimSun"/>
              </a:rPr>
              <a:t>Règles du quiz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 Box 10"/>
          <p:cNvSpPr/>
          <p:nvPr/>
        </p:nvSpPr>
        <p:spPr>
          <a:xfrm>
            <a:off x="1828800" y="5873040"/>
            <a:ext cx="8686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AT" sz="2800" spc="-1" strike="noStrike">
                <a:solidFill>
                  <a:schemeClr val="dk2"/>
                </a:solidFill>
                <a:latin typeface="Arial"/>
                <a:ea typeface="SimSun"/>
              </a:rPr>
              <a:t>Voyons quel niveau d'énergie vous pouvez atteindre 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9"/>
          <p:cNvSpPr/>
          <p:nvPr/>
        </p:nvSpPr>
        <p:spPr>
          <a:xfrm>
            <a:off x="2127240" y="1406520"/>
            <a:ext cx="318456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2000" spc="-1" strike="noStrike">
                <a:solidFill>
                  <a:schemeClr val="dk2"/>
                </a:solidFill>
                <a:latin typeface="Arial"/>
              </a:rPr>
              <a:t>7 questions, chacune avec 4 réponses possibles (A, B, C, D).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10"/>
          <p:cNvSpPr/>
          <p:nvPr/>
        </p:nvSpPr>
        <p:spPr>
          <a:xfrm>
            <a:off x="2127240" y="2536560"/>
            <a:ext cx="30488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2000" spc="-1" strike="noStrike">
                <a:solidFill>
                  <a:schemeClr val="dk2"/>
                </a:solidFill>
                <a:latin typeface="Arial"/>
              </a:rPr>
              <a:t>Inscrivez votre réponse  sur votre feuille de réponses avant la fin du temps imparti. Nous dévoilerons ensuite la bonne réponse.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12"/>
          <p:cNvSpPr/>
          <p:nvPr/>
        </p:nvSpPr>
        <p:spPr>
          <a:xfrm>
            <a:off x="2127240" y="4522320"/>
            <a:ext cx="30488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2000" spc="-1" strike="noStrike">
                <a:solidFill>
                  <a:schemeClr val="dk2"/>
                </a:solidFill>
                <a:latin typeface="Arial"/>
              </a:rPr>
              <a:t>Si vous avez répondu correctement, vous pouvez cocher le niveau d'énergie suivant.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13"/>
          <p:cNvSpPr/>
          <p:nvPr/>
        </p:nvSpPr>
        <p:spPr>
          <a:xfrm>
            <a:off x="7281720" y="1033560"/>
            <a:ext cx="3592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  <a:ea typeface="Zapf Dingbats"/>
              </a:rPr>
              <a:t>✔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9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1"/>
          <p:cNvSpPr/>
          <p:nvPr/>
        </p:nvSpPr>
        <p:spPr>
          <a:xfrm>
            <a:off x="2943000" y="2105640"/>
            <a:ext cx="622296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4800" spc="-1" strike="noStrike">
                <a:solidFill>
                  <a:schemeClr val="dk2"/>
                </a:solidFill>
                <a:latin typeface="Arial"/>
              </a:rPr>
              <a:t>Quel niveau d'énergie avez-vous atteint?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7"/>
          <p:cNvSpPr/>
          <p:nvPr/>
        </p:nvSpPr>
        <p:spPr>
          <a:xfrm>
            <a:off x="3989160" y="2266560"/>
            <a:ext cx="438264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AT" sz="9600" spc="-1" strike="noStrike">
                <a:solidFill>
                  <a:schemeClr val="dk2"/>
                </a:solidFill>
                <a:latin typeface="Arial"/>
                <a:ea typeface="SimSun"/>
              </a:rPr>
              <a:t>Ready?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 Box 8"/>
          <p:cNvSpPr/>
          <p:nvPr/>
        </p:nvSpPr>
        <p:spPr>
          <a:xfrm>
            <a:off x="2133720" y="3276720"/>
            <a:ext cx="87627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2"/>
              </a:solidFill>
              <a:latin typeface="Arial"/>
            </a:endParaRPr>
          </a:p>
        </p:txBody>
      </p:sp>
      <p:sp>
        <p:nvSpPr>
          <p:cNvPr id="77" name="Text Box 9"/>
          <p:cNvSpPr/>
          <p:nvPr/>
        </p:nvSpPr>
        <p:spPr>
          <a:xfrm>
            <a:off x="3875400" y="2266560"/>
            <a:ext cx="426672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AT" sz="9600" spc="-1" strike="noStrike">
                <a:solidFill>
                  <a:schemeClr val="dk2"/>
                </a:solidFill>
                <a:latin typeface="Arial"/>
                <a:ea typeface="SimSun"/>
              </a:rPr>
              <a:t>Set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 Box 10"/>
          <p:cNvSpPr/>
          <p:nvPr/>
        </p:nvSpPr>
        <p:spPr>
          <a:xfrm>
            <a:off x="3875400" y="2267280"/>
            <a:ext cx="426672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AT" sz="9600" spc="-1" strike="noStrike">
                <a:solidFill>
                  <a:schemeClr val="dk2"/>
                </a:solidFill>
                <a:latin typeface="Arial"/>
                <a:ea typeface="SimSun"/>
              </a:rPr>
              <a:t>GO!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nodeType="afterEffect" fill="hold" presetClass="exit" presetID="5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nodeType="afterEffect" fill="hold" presetClass="exit" presetID="5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nodeType="afterEffect" fill="hold" presetClass="exit" presetID="5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1"/>
          <p:cNvSpPr/>
          <p:nvPr/>
        </p:nvSpPr>
        <p:spPr>
          <a:xfrm>
            <a:off x="2026440" y="462600"/>
            <a:ext cx="40600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3600" spc="-1" strike="noStrike">
                <a:solidFill>
                  <a:schemeClr val="dk2"/>
                </a:solidFill>
                <a:latin typeface="Arial"/>
              </a:rPr>
              <a:t>Quelles particules entrent en collision dans le LHC?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Rounded Rectangle 18"/>
          <p:cNvSpPr/>
          <p:nvPr/>
        </p:nvSpPr>
        <p:spPr>
          <a:xfrm>
            <a:off x="648540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ounded Rectangle 19"/>
          <p:cNvSpPr/>
          <p:nvPr/>
        </p:nvSpPr>
        <p:spPr>
          <a:xfrm>
            <a:off x="648540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Rounded Rectangle 36"/>
          <p:cNvSpPr/>
          <p:nvPr/>
        </p:nvSpPr>
        <p:spPr>
          <a:xfrm>
            <a:off x="264672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4" name="Picture 2" descr="clock.png"/>
          <p:cNvPicPr/>
          <p:nvPr/>
        </p:nvPicPr>
        <p:blipFill>
          <a:blip r:embed="rId1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85" name="TextBox 3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40"/>
          <p:cNvSpPr/>
          <p:nvPr/>
        </p:nvSpPr>
        <p:spPr>
          <a:xfrm>
            <a:off x="2746800" y="516204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A.  Électrons</a:t>
            </a: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	</a:t>
            </a: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49"/>
          <p:cNvSpPr/>
          <p:nvPr/>
        </p:nvSpPr>
        <p:spPr>
          <a:xfrm>
            <a:off x="6609600" y="516204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B.  Muons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53"/>
          <p:cNvSpPr/>
          <p:nvPr/>
        </p:nvSpPr>
        <p:spPr>
          <a:xfrm>
            <a:off x="6609600" y="5961960"/>
            <a:ext cx="322020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D.  Noyaux d'uranium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1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" name="Group 8"/>
          <p:cNvGrpSpPr/>
          <p:nvPr/>
        </p:nvGrpSpPr>
        <p:grpSpPr>
          <a:xfrm>
            <a:off x="2646720" y="5809320"/>
            <a:ext cx="3627360" cy="718200"/>
            <a:chOff x="2646720" y="5809320"/>
            <a:chExt cx="3627360" cy="718200"/>
          </a:xfrm>
        </p:grpSpPr>
        <p:sp>
          <p:nvSpPr>
            <p:cNvPr id="91" name="Rounded Rectangle 16"/>
            <p:cNvSpPr/>
            <p:nvPr/>
          </p:nvSpPr>
          <p:spPr>
            <a:xfrm>
              <a:off x="2646720" y="580932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92" name="TextBox 51"/>
            <p:cNvSpPr/>
            <p:nvPr/>
          </p:nvSpPr>
          <p:spPr>
            <a:xfrm>
              <a:off x="2746800" y="5962680"/>
              <a:ext cx="278676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C.  Protons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93" name="Grafik 6" descr="Ein Bild, das Stahl, Pfeife Flöte Rohr, Platane Flugzeug Hobel, Metall enthält.&#10;&#10;KI-generierte Inhalte können fehlerhaft sein."/>
          <p:cNvPicPr/>
          <p:nvPr/>
        </p:nvPicPr>
        <p:blipFill>
          <a:blip r:embed="rId2"/>
          <a:stretch/>
        </p:blipFill>
        <p:spPr>
          <a:xfrm>
            <a:off x="6485400" y="1378800"/>
            <a:ext cx="5076360" cy="2804760"/>
          </a:xfrm>
          <a:prstGeom prst="rect">
            <a:avLst/>
          </a:prstGeom>
          <a:ln w="0">
            <a:noFill/>
          </a:ln>
        </p:spPr>
      </p:pic>
      <p:sp>
        <p:nvSpPr>
          <p:cNvPr id="94" name="Textfeld 9"/>
          <p:cNvSpPr/>
          <p:nvPr/>
        </p:nvSpPr>
        <p:spPr>
          <a:xfrm>
            <a:off x="8208000" y="4098960"/>
            <a:ext cx="347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© 2021 CERN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9" dur="1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1"/>
          <p:cNvSpPr/>
          <p:nvPr/>
        </p:nvSpPr>
        <p:spPr>
          <a:xfrm>
            <a:off x="1881360" y="278280"/>
            <a:ext cx="954864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en-US" sz="3600" spc="-1" strike="noStrike">
                <a:solidFill>
                  <a:schemeClr val="dk2"/>
                </a:solidFill>
                <a:latin typeface="Arial"/>
                <a:ea typeface="Aptos"/>
              </a:rPr>
              <a:t>Quelle est la principale raison pour laquelle les expériences menées au LHC ont une structure en couches (comme un oignon) 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Rounded Rectangle 19"/>
          <p:cNvSpPr/>
          <p:nvPr/>
        </p:nvSpPr>
        <p:spPr>
          <a:xfrm>
            <a:off x="648540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8" name="Picture 2" descr="clock.png"/>
          <p:cNvPicPr/>
          <p:nvPr/>
        </p:nvPicPr>
        <p:blipFill>
          <a:blip r:embed="rId1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99" name="TextBox 53"/>
          <p:cNvSpPr/>
          <p:nvPr/>
        </p:nvSpPr>
        <p:spPr>
          <a:xfrm>
            <a:off x="6609600" y="5784120"/>
            <a:ext cx="362736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D.  Pour ralentir les particules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ounded Rectangle 16"/>
          <p:cNvSpPr/>
          <p:nvPr/>
        </p:nvSpPr>
        <p:spPr>
          <a:xfrm>
            <a:off x="264672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TextBox 51"/>
          <p:cNvSpPr/>
          <p:nvPr/>
        </p:nvSpPr>
        <p:spPr>
          <a:xfrm>
            <a:off x="2746800" y="5784120"/>
            <a:ext cx="334908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C.  Pour refroidir le détecteur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" name="Group 10"/>
          <p:cNvGrpSpPr/>
          <p:nvPr/>
        </p:nvGrpSpPr>
        <p:grpSpPr>
          <a:xfrm>
            <a:off x="6485400" y="4983480"/>
            <a:ext cx="3627360" cy="759600"/>
            <a:chOff x="6485400" y="4983480"/>
            <a:chExt cx="3627360" cy="759600"/>
          </a:xfrm>
        </p:grpSpPr>
        <p:sp>
          <p:nvSpPr>
            <p:cNvPr id="103" name="Rounded Rectangle 18"/>
            <p:cNvSpPr/>
            <p:nvPr/>
          </p:nvSpPr>
          <p:spPr>
            <a:xfrm>
              <a:off x="6485400" y="501228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4" name="TextBox 49"/>
            <p:cNvSpPr/>
            <p:nvPr/>
          </p:nvSpPr>
          <p:spPr>
            <a:xfrm>
              <a:off x="6609600" y="4983480"/>
              <a:ext cx="3503160" cy="75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B.  Pour protéger contre les rayonnements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5" name="TextBox 17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6" name="Gruppieren 3"/>
          <p:cNvGrpSpPr/>
          <p:nvPr/>
        </p:nvGrpSpPr>
        <p:grpSpPr>
          <a:xfrm>
            <a:off x="2057400" y="4953960"/>
            <a:ext cx="4313160" cy="761040"/>
            <a:chOff x="2057400" y="4953960"/>
            <a:chExt cx="4313160" cy="761040"/>
          </a:xfrm>
        </p:grpSpPr>
        <p:sp>
          <p:nvSpPr>
            <p:cNvPr id="107" name="Rounded Rectangle 36"/>
            <p:cNvSpPr/>
            <p:nvPr/>
          </p:nvSpPr>
          <p:spPr>
            <a:xfrm>
              <a:off x="2057400" y="4983840"/>
              <a:ext cx="43131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8" name="TextBox 40"/>
            <p:cNvSpPr/>
            <p:nvPr/>
          </p:nvSpPr>
          <p:spPr>
            <a:xfrm>
              <a:off x="2176560" y="4953960"/>
              <a:ext cx="4194000" cy="76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A.  Pour mesurer différentes propriétés des particules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9" name="Textfeld 6"/>
          <p:cNvSpPr/>
          <p:nvPr/>
        </p:nvSpPr>
        <p:spPr>
          <a:xfrm>
            <a:off x="8191800" y="4384800"/>
            <a:ext cx="347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© 2021 CERN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rafik 8" descr="Ein Bild, das Im Haus enthält.&#10;&#10;KI-generierte Inhalte können fehlerhaft sein."/>
          <p:cNvPicPr/>
          <p:nvPr/>
        </p:nvPicPr>
        <p:blipFill>
          <a:blip r:embed="rId2"/>
          <a:stretch/>
        </p:blipFill>
        <p:spPr>
          <a:xfrm>
            <a:off x="8191800" y="1914120"/>
            <a:ext cx="3411720" cy="2558880"/>
          </a:xfrm>
          <a:prstGeom prst="rect">
            <a:avLst/>
          </a:prstGeom>
          <a:ln w="0">
            <a:noFill/>
          </a:ln>
        </p:spPr>
      </p:pic>
      <p:sp>
        <p:nvSpPr>
          <p:cNvPr id="111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2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40"/>
          <p:cNvSpPr/>
          <p:nvPr/>
        </p:nvSpPr>
        <p:spPr>
          <a:xfrm>
            <a:off x="2746800" y="5146920"/>
            <a:ext cx="27867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Arial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3" dur="1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nodeType="with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/>
          <p:nvPr/>
        </p:nvSpPr>
        <p:spPr>
          <a:xfrm>
            <a:off x="1814400" y="299880"/>
            <a:ext cx="76957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en-US" sz="3600" spc="-1" strike="noStrike">
                <a:solidFill>
                  <a:schemeClr val="dk2"/>
                </a:solidFill>
                <a:latin typeface="Arial"/>
              </a:rPr>
              <a:t>Quelle quantité est déterminée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en-US" sz="3600" spc="-1" strike="noStrike">
                <a:solidFill>
                  <a:schemeClr val="dk2"/>
                </a:solidFill>
                <a:latin typeface="Arial"/>
              </a:rPr>
              <a:t>à partir de la courbure de la trajectoire d'une particule dans un champ magnétique?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5" name="Picture 2" descr="clock.png"/>
          <p:cNvPicPr/>
          <p:nvPr/>
        </p:nvPicPr>
        <p:blipFill>
          <a:blip r:embed="rId1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116" name="TextBox 17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ounded Rectangle 20"/>
          <p:cNvSpPr/>
          <p:nvPr/>
        </p:nvSpPr>
        <p:spPr>
          <a:xfrm>
            <a:off x="264672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TextBox 21"/>
          <p:cNvSpPr/>
          <p:nvPr/>
        </p:nvSpPr>
        <p:spPr>
          <a:xfrm>
            <a:off x="2746800" y="5947200"/>
            <a:ext cx="27867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Arial"/>
              </a:rPr>
              <a:t>C.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ounded Rectangle 24"/>
          <p:cNvSpPr/>
          <p:nvPr/>
        </p:nvSpPr>
        <p:spPr>
          <a:xfrm>
            <a:off x="264672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TextBox 25"/>
          <p:cNvSpPr/>
          <p:nvPr/>
        </p:nvSpPr>
        <p:spPr>
          <a:xfrm>
            <a:off x="2746800" y="5146920"/>
            <a:ext cx="27867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Arial"/>
              </a:rPr>
              <a:t>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26"/>
          <p:cNvSpPr/>
          <p:nvPr/>
        </p:nvSpPr>
        <p:spPr>
          <a:xfrm>
            <a:off x="3241080" y="5148720"/>
            <a:ext cx="285408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Perte d'énergie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28"/>
          <p:cNvSpPr/>
          <p:nvPr/>
        </p:nvSpPr>
        <p:spPr>
          <a:xfrm>
            <a:off x="3274920" y="595116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Durée de vie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3" name="Group 29"/>
          <p:cNvGrpSpPr/>
          <p:nvPr/>
        </p:nvGrpSpPr>
        <p:grpSpPr>
          <a:xfrm>
            <a:off x="6485400" y="5809320"/>
            <a:ext cx="3627360" cy="718200"/>
            <a:chOff x="6485400" y="5809320"/>
            <a:chExt cx="3627360" cy="718200"/>
          </a:xfrm>
        </p:grpSpPr>
        <p:sp>
          <p:nvSpPr>
            <p:cNvPr id="124" name="Rounded Rectangle 31"/>
            <p:cNvSpPr/>
            <p:nvPr/>
          </p:nvSpPr>
          <p:spPr>
            <a:xfrm>
              <a:off x="6485400" y="580932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5" name="TextBox 32"/>
            <p:cNvSpPr/>
            <p:nvPr/>
          </p:nvSpPr>
          <p:spPr>
            <a:xfrm>
              <a:off x="6609600" y="5947200"/>
              <a:ext cx="278676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400" spc="-1" strike="noStrike">
                  <a:solidFill>
                    <a:schemeClr val="dk2"/>
                  </a:solidFill>
                  <a:latin typeface="Arial"/>
                </a:rPr>
                <a:t>D.  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TextBox 33"/>
            <p:cNvSpPr/>
            <p:nvPr/>
          </p:nvSpPr>
          <p:spPr>
            <a:xfrm>
              <a:off x="7094520" y="5962680"/>
              <a:ext cx="289548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Couleur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7" name="Group 4"/>
          <p:cNvGrpSpPr/>
          <p:nvPr/>
        </p:nvGrpSpPr>
        <p:grpSpPr>
          <a:xfrm>
            <a:off x="6485400" y="5012280"/>
            <a:ext cx="3751560" cy="718200"/>
            <a:chOff x="6485400" y="5012280"/>
            <a:chExt cx="3751560" cy="718200"/>
          </a:xfrm>
        </p:grpSpPr>
        <p:sp>
          <p:nvSpPr>
            <p:cNvPr id="128" name="Rounded Rectangle 22"/>
            <p:cNvSpPr/>
            <p:nvPr/>
          </p:nvSpPr>
          <p:spPr>
            <a:xfrm>
              <a:off x="6485400" y="501228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9" name="TextBox 23"/>
            <p:cNvSpPr/>
            <p:nvPr/>
          </p:nvSpPr>
          <p:spPr>
            <a:xfrm>
              <a:off x="6609600" y="5146920"/>
              <a:ext cx="278676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400" spc="-1" strike="noStrike">
                  <a:solidFill>
                    <a:schemeClr val="dk2"/>
                  </a:solidFill>
                  <a:latin typeface="Arial"/>
                </a:rPr>
                <a:t>B.  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TextBox 27"/>
            <p:cNvSpPr/>
            <p:nvPr/>
          </p:nvSpPr>
          <p:spPr>
            <a:xfrm>
              <a:off x="7123680" y="5158800"/>
              <a:ext cx="311328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Impulsion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1" name="Textfeld 3"/>
          <p:cNvSpPr/>
          <p:nvPr/>
        </p:nvSpPr>
        <p:spPr>
          <a:xfrm rot="18963600">
            <a:off x="9036720" y="3849840"/>
            <a:ext cx="347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© 2015 CERN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rafik 8" descr="Ein Bild, das Kreis, Screenshot, Rad, Transport enthält.&#10;&#10;KI-generierte Inhalte können fehlerhaft sein."/>
          <p:cNvPicPr/>
          <p:nvPr/>
        </p:nvPicPr>
        <p:blipFill>
          <a:blip r:embed="rId2"/>
          <a:stretch/>
        </p:blipFill>
        <p:spPr>
          <a:xfrm rot="18913200">
            <a:off x="8416440" y="1321920"/>
            <a:ext cx="2888280" cy="2901960"/>
          </a:xfrm>
          <a:prstGeom prst="rect">
            <a:avLst/>
          </a:prstGeom>
          <a:ln w="0">
            <a:noFill/>
          </a:ln>
        </p:spPr>
      </p:pic>
      <p:sp>
        <p:nvSpPr>
          <p:cNvPr id="133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3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9" dur="1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"/>
          <p:cNvSpPr/>
          <p:nvPr/>
        </p:nvSpPr>
        <p:spPr>
          <a:xfrm>
            <a:off x="1879560" y="493560"/>
            <a:ext cx="68133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en-US" sz="3600" spc="-1" strike="noStrike">
                <a:solidFill>
                  <a:schemeClr val="dk2"/>
                </a:solidFill>
                <a:latin typeface="Arial"/>
              </a:rPr>
              <a:t>Pourquoi faut-il autant de collisions pour observer des processus rares 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36" name="Picture 2" descr="clock.png"/>
          <p:cNvPicPr/>
          <p:nvPr/>
        </p:nvPicPr>
        <p:blipFill>
          <a:blip r:embed="rId1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137" name="Rounded Rectangle 16"/>
          <p:cNvSpPr/>
          <p:nvPr/>
        </p:nvSpPr>
        <p:spPr>
          <a:xfrm>
            <a:off x="2057400" y="5809320"/>
            <a:ext cx="421668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Rounded Rectangle 18"/>
          <p:cNvSpPr/>
          <p:nvPr/>
        </p:nvSpPr>
        <p:spPr>
          <a:xfrm>
            <a:off x="6485400" y="5012280"/>
            <a:ext cx="402948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TextBox 49"/>
          <p:cNvSpPr/>
          <p:nvPr/>
        </p:nvSpPr>
        <p:spPr>
          <a:xfrm>
            <a:off x="6609600" y="5146920"/>
            <a:ext cx="27867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Arial"/>
              </a:rPr>
              <a:t>B.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ounded Rectangle 36"/>
          <p:cNvSpPr/>
          <p:nvPr/>
        </p:nvSpPr>
        <p:spPr>
          <a:xfrm>
            <a:off x="264672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TextBox 40"/>
          <p:cNvSpPr/>
          <p:nvPr/>
        </p:nvSpPr>
        <p:spPr>
          <a:xfrm>
            <a:off x="2746800" y="5146920"/>
            <a:ext cx="27867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Arial"/>
              </a:rPr>
              <a:t>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15"/>
          <p:cNvSpPr/>
          <p:nvPr/>
        </p:nvSpPr>
        <p:spPr>
          <a:xfrm>
            <a:off x="3241080" y="4983480"/>
            <a:ext cx="305532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Les détecteurs sont imprécis.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17"/>
          <p:cNvSpPr/>
          <p:nvPr/>
        </p:nvSpPr>
        <p:spPr>
          <a:xfrm>
            <a:off x="7013880" y="4998240"/>
            <a:ext cx="362736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Le LHC ne fonctionne pas en continu.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20"/>
          <p:cNvSpPr/>
          <p:nvPr/>
        </p:nvSpPr>
        <p:spPr>
          <a:xfrm>
            <a:off x="2286000" y="5776200"/>
            <a:ext cx="38862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C. Les particules se désintègrent trop rapidement.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5" name="Group 6"/>
          <p:cNvGrpSpPr/>
          <p:nvPr/>
        </p:nvGrpSpPr>
        <p:grpSpPr>
          <a:xfrm>
            <a:off x="6485400" y="5809320"/>
            <a:ext cx="4487400" cy="718200"/>
            <a:chOff x="6485400" y="5809320"/>
            <a:chExt cx="4487400" cy="718200"/>
          </a:xfrm>
        </p:grpSpPr>
        <p:sp>
          <p:nvSpPr>
            <p:cNvPr id="146" name="Rounded Rectangle 19"/>
            <p:cNvSpPr/>
            <p:nvPr/>
          </p:nvSpPr>
          <p:spPr>
            <a:xfrm>
              <a:off x="6485400" y="5809320"/>
              <a:ext cx="448740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47" name="TextBox 53"/>
            <p:cNvSpPr/>
            <p:nvPr/>
          </p:nvSpPr>
          <p:spPr>
            <a:xfrm>
              <a:off x="6623640" y="5947200"/>
              <a:ext cx="310356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400" spc="-1" strike="noStrike">
                  <a:solidFill>
                    <a:schemeClr val="dk2"/>
                  </a:solidFill>
                  <a:latin typeface="Arial"/>
                </a:rPr>
                <a:t>D.  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TextBox 21"/>
            <p:cNvSpPr/>
            <p:nvPr/>
          </p:nvSpPr>
          <p:spPr>
            <a:xfrm>
              <a:off x="7142400" y="5947200"/>
              <a:ext cx="3103560" cy="430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endParaRPr b="0" lang="en-US" sz="2200" spc="-1" strike="noStrike">
                <a:solidFill>
                  <a:schemeClr val="dk2"/>
                </a:solidFill>
                <a:latin typeface="Arial"/>
              </a:endParaRPr>
            </a:p>
          </p:txBody>
        </p:sp>
      </p:grpSp>
      <p:sp>
        <p:nvSpPr>
          <p:cNvPr id="149" name="TextBox 22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feld 3"/>
          <p:cNvSpPr/>
          <p:nvPr/>
        </p:nvSpPr>
        <p:spPr>
          <a:xfrm>
            <a:off x="7759440" y="4737600"/>
            <a:ext cx="42361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de-DE" sz="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800" spc="-1" strike="noStrike">
                <a:solidFill>
                  <a:schemeClr val="dk1"/>
                </a:solidFill>
                <a:latin typeface="Arial"/>
              </a:rPr>
              <a:t>© 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Dietmar 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3"/>
              </a:rPr>
              <a:t>Rabich</a:t>
            </a:r>
            <a:r>
              <a:rPr b="0" lang="en-US" sz="800" spc="-1" strike="noStrike">
                <a:solidFill>
                  <a:schemeClr val="dk1"/>
                </a:solidFill>
                <a:latin typeface="Arial"/>
              </a:rPr>
              <a:t> / 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4"/>
              </a:rPr>
              <a:t>Wikimedia Commons</a:t>
            </a:r>
            <a:r>
              <a:rPr b="0" lang="en-US" sz="800" spc="-1" strike="noStrike">
                <a:solidFill>
                  <a:schemeClr val="dk1"/>
                </a:solidFill>
                <a:latin typeface="Arial"/>
              </a:rPr>
              <a:t> / 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5"/>
              </a:rPr>
              <a:t>“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6"/>
              </a:rPr>
              <a:t>Würfel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7"/>
              </a:rPr>
              <a:t> -- 2021 -- 5959”</a:t>
            </a:r>
            <a:r>
              <a:rPr b="0" lang="en-US" sz="800" spc="-1" strike="noStrike">
                <a:solidFill>
                  <a:schemeClr val="dk1"/>
                </a:solidFill>
                <a:latin typeface="Arial"/>
              </a:rPr>
              <a:t> / 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Arial"/>
                <a:hlinkClick r:id="rId8"/>
              </a:rPr>
              <a:t>CC BY-SA 4.0</a:t>
            </a:r>
            <a:r>
              <a:rPr b="0" lang="de-DE" sz="8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rafik 8" descr="Ein Bild, das Würfel, Würfelspiel, Tabletopspiel, Spiele enthält.&#10;&#10;KI-generierte Inhalte können fehlerhaft sein."/>
          <p:cNvPicPr/>
          <p:nvPr/>
        </p:nvPicPr>
        <p:blipFill>
          <a:blip r:embed="rId9"/>
          <a:stretch/>
        </p:blipFill>
        <p:spPr>
          <a:xfrm>
            <a:off x="8534520" y="1337760"/>
            <a:ext cx="3395520" cy="3395520"/>
          </a:xfrm>
          <a:prstGeom prst="rect">
            <a:avLst/>
          </a:prstGeom>
          <a:ln w="0">
            <a:noFill/>
          </a:ln>
        </p:spPr>
      </p:pic>
      <p:sp>
        <p:nvSpPr>
          <p:cNvPr id="152" name="Textfeld 10"/>
          <p:cNvSpPr/>
          <p:nvPr/>
        </p:nvSpPr>
        <p:spPr>
          <a:xfrm>
            <a:off x="7013880" y="5797080"/>
            <a:ext cx="441612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Pour maximiser les chances d'observer ces événements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4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13" dur="1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nodeType="with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"/>
          <p:cNvSpPr/>
          <p:nvPr/>
        </p:nvSpPr>
        <p:spPr>
          <a:xfrm>
            <a:off x="1866960" y="476280"/>
            <a:ext cx="51872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en-US" sz="3600" spc="-1" strike="noStrike">
                <a:solidFill>
                  <a:schemeClr val="dk2"/>
                </a:solidFill>
                <a:latin typeface="Arial"/>
              </a:rPr>
              <a:t>Où ne trouve-t-on pas d'accélérateur de particules?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6" name="Picture 2" descr="clock.png"/>
          <p:cNvPicPr/>
          <p:nvPr/>
        </p:nvPicPr>
        <p:blipFill>
          <a:blip r:embed="rId1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157" name="Rounded Rectangle 15"/>
          <p:cNvSpPr/>
          <p:nvPr/>
        </p:nvSpPr>
        <p:spPr>
          <a:xfrm>
            <a:off x="264672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TextBox 16"/>
          <p:cNvSpPr/>
          <p:nvPr/>
        </p:nvSpPr>
        <p:spPr>
          <a:xfrm>
            <a:off x="2746800" y="596268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C. 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Rounded Rectangle 19"/>
          <p:cNvSpPr/>
          <p:nvPr/>
        </p:nvSpPr>
        <p:spPr>
          <a:xfrm>
            <a:off x="264672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TextBox 20"/>
          <p:cNvSpPr/>
          <p:nvPr/>
        </p:nvSpPr>
        <p:spPr>
          <a:xfrm>
            <a:off x="2746800" y="516204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A.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21"/>
          <p:cNvSpPr/>
          <p:nvPr/>
        </p:nvSpPr>
        <p:spPr>
          <a:xfrm>
            <a:off x="3166920" y="5150880"/>
            <a:ext cx="312408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Musée du Louvre</a:t>
            </a: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	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ounded Rectangle 33"/>
          <p:cNvSpPr/>
          <p:nvPr/>
        </p:nvSpPr>
        <p:spPr>
          <a:xfrm>
            <a:off x="6485400" y="5809320"/>
            <a:ext cx="43329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TextBox 34"/>
          <p:cNvSpPr/>
          <p:nvPr/>
        </p:nvSpPr>
        <p:spPr>
          <a:xfrm>
            <a:off x="6609600" y="596268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D. 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37"/>
          <p:cNvSpPr/>
          <p:nvPr/>
        </p:nvSpPr>
        <p:spPr>
          <a:xfrm>
            <a:off x="3185640" y="5952960"/>
            <a:ext cx="321264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CERN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38"/>
          <p:cNvSpPr/>
          <p:nvPr/>
        </p:nvSpPr>
        <p:spPr>
          <a:xfrm>
            <a:off x="7121160" y="5953320"/>
            <a:ext cx="339372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Hôpital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6" name="Group 7"/>
          <p:cNvGrpSpPr/>
          <p:nvPr/>
        </p:nvGrpSpPr>
        <p:grpSpPr>
          <a:xfrm>
            <a:off x="6485400" y="4986000"/>
            <a:ext cx="4332960" cy="1094760"/>
            <a:chOff x="6485400" y="4986000"/>
            <a:chExt cx="4332960" cy="1094760"/>
          </a:xfrm>
        </p:grpSpPr>
        <p:sp>
          <p:nvSpPr>
            <p:cNvPr id="167" name="Rounded Rectangle 17"/>
            <p:cNvSpPr/>
            <p:nvPr/>
          </p:nvSpPr>
          <p:spPr>
            <a:xfrm>
              <a:off x="6485400" y="5012280"/>
              <a:ext cx="43329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22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68" name="TextBox 18"/>
            <p:cNvSpPr/>
            <p:nvPr/>
          </p:nvSpPr>
          <p:spPr>
            <a:xfrm>
              <a:off x="6609600" y="5162040"/>
              <a:ext cx="278676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B.  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TextBox 36"/>
            <p:cNvSpPr/>
            <p:nvPr/>
          </p:nvSpPr>
          <p:spPr>
            <a:xfrm>
              <a:off x="7121160" y="4986000"/>
              <a:ext cx="3697200" cy="109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Station spatiale internationale 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  <a:p>
              <a:pPr defTabSz="457200">
                <a:lnSpc>
                  <a:spcPct val="100000"/>
                </a:lnSpc>
              </a:pP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0" name="TextBox 22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feld 3"/>
          <p:cNvSpPr/>
          <p:nvPr/>
        </p:nvSpPr>
        <p:spPr>
          <a:xfrm>
            <a:off x="8651880" y="4311000"/>
            <a:ext cx="347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AI-generated (OpenAI)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Grafik 14" descr=""/>
          <p:cNvPicPr/>
          <p:nvPr/>
        </p:nvPicPr>
        <p:blipFill>
          <a:blip r:embed="rId2"/>
          <a:stretch/>
        </p:blipFill>
        <p:spPr>
          <a:xfrm>
            <a:off x="7200000" y="1127520"/>
            <a:ext cx="4840560" cy="3226680"/>
          </a:xfrm>
          <a:prstGeom prst="rect">
            <a:avLst/>
          </a:prstGeom>
          <a:ln w="0">
            <a:noFill/>
          </a:ln>
        </p:spPr>
      </p:pic>
      <p:sp>
        <p:nvSpPr>
          <p:cNvPr id="173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5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9" dur="1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6" descr="lightbulb.png"/>
          <p:cNvPicPr/>
          <p:nvPr/>
        </p:nvPicPr>
        <p:blipFill>
          <a:blip r:embed="rId1"/>
          <a:stretch/>
        </p:blipFill>
        <p:spPr>
          <a:xfrm>
            <a:off x="5842800" y="1326240"/>
            <a:ext cx="4902840" cy="4902840"/>
          </a:xfrm>
          <a:prstGeom prst="rect">
            <a:avLst/>
          </a:prstGeom>
          <a:ln w="0">
            <a:noFill/>
          </a:ln>
        </p:spPr>
      </p:pic>
      <p:sp>
        <p:nvSpPr>
          <p:cNvPr id="175" name="TextBox 1"/>
          <p:cNvSpPr/>
          <p:nvPr/>
        </p:nvSpPr>
        <p:spPr>
          <a:xfrm>
            <a:off x="2061000" y="480960"/>
            <a:ext cx="84261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3600" spc="-1" strike="noStrike">
                <a:solidFill>
                  <a:schemeClr val="dk2"/>
                </a:solidFill>
                <a:latin typeface="Arial"/>
              </a:rPr>
              <a:t>Laquelle des inventions suivantes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3600" spc="-1" strike="noStrike">
                <a:solidFill>
                  <a:schemeClr val="dk2"/>
                </a:solidFill>
                <a:latin typeface="Arial"/>
              </a:rPr>
              <a:t>a été motivée par la recherche en physique des particules 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7" name="Picture 2" descr="clock.png"/>
          <p:cNvPicPr/>
          <p:nvPr/>
        </p:nvPicPr>
        <p:blipFill>
          <a:blip r:embed="rId2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178" name="Rounded Rectangle 24"/>
          <p:cNvSpPr/>
          <p:nvPr/>
        </p:nvSpPr>
        <p:spPr>
          <a:xfrm>
            <a:off x="264672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TextBox 25"/>
          <p:cNvSpPr/>
          <p:nvPr/>
        </p:nvSpPr>
        <p:spPr>
          <a:xfrm>
            <a:off x="2746800" y="596268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ounded Rectangle 28"/>
          <p:cNvSpPr/>
          <p:nvPr/>
        </p:nvSpPr>
        <p:spPr>
          <a:xfrm>
            <a:off x="264672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TextBox 29"/>
          <p:cNvSpPr/>
          <p:nvPr/>
        </p:nvSpPr>
        <p:spPr>
          <a:xfrm>
            <a:off x="2746800" y="514692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A.  Écrans tactiles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2" name="Group 8"/>
          <p:cNvGrpSpPr/>
          <p:nvPr/>
        </p:nvGrpSpPr>
        <p:grpSpPr>
          <a:xfrm>
            <a:off x="6490080" y="5012280"/>
            <a:ext cx="3788640" cy="718200"/>
            <a:chOff x="6490080" y="5012280"/>
            <a:chExt cx="3788640" cy="718200"/>
          </a:xfrm>
        </p:grpSpPr>
        <p:sp>
          <p:nvSpPr>
            <p:cNvPr id="183" name="Rounded Rectangle 22"/>
            <p:cNvSpPr/>
            <p:nvPr/>
          </p:nvSpPr>
          <p:spPr>
            <a:xfrm>
              <a:off x="6490080" y="501228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4" name="TextBox 17"/>
            <p:cNvSpPr/>
            <p:nvPr/>
          </p:nvSpPr>
          <p:spPr>
            <a:xfrm>
              <a:off x="6609600" y="5143680"/>
              <a:ext cx="366912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B.  Le World Wide Web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5" name="Rectangle 4"/>
          <p:cNvSpPr/>
          <p:nvPr/>
        </p:nvSpPr>
        <p:spPr>
          <a:xfrm>
            <a:off x="2731680" y="5961240"/>
            <a:ext cx="261108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  </a:t>
            </a: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scanners TEP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19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7" name="Group 9"/>
          <p:cNvGrpSpPr/>
          <p:nvPr/>
        </p:nvGrpSpPr>
        <p:grpSpPr>
          <a:xfrm>
            <a:off x="6480720" y="5803200"/>
            <a:ext cx="3793320" cy="718200"/>
            <a:chOff x="6480720" y="5803200"/>
            <a:chExt cx="3793320" cy="718200"/>
          </a:xfrm>
        </p:grpSpPr>
        <p:sp>
          <p:nvSpPr>
            <p:cNvPr id="188" name="Rounded Rectangle 26"/>
            <p:cNvSpPr/>
            <p:nvPr/>
          </p:nvSpPr>
          <p:spPr>
            <a:xfrm>
              <a:off x="6480720" y="580320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89" name="TextBox 16"/>
            <p:cNvSpPr/>
            <p:nvPr/>
          </p:nvSpPr>
          <p:spPr>
            <a:xfrm>
              <a:off x="6604920" y="5936040"/>
              <a:ext cx="366912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D.  Tout ce qui précède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0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6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43" dur="1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1"/>
          <p:cNvSpPr/>
          <p:nvPr/>
        </p:nvSpPr>
        <p:spPr>
          <a:xfrm>
            <a:off x="1864080" y="356040"/>
            <a:ext cx="61369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r>
              <a:rPr b="0" lang="de-AT" sz="3600" spc="-1" strike="noStrike">
                <a:solidFill>
                  <a:schemeClr val="dk2"/>
                </a:solidFill>
                <a:latin typeface="Arial"/>
              </a:rPr>
              <a:t>Quelle est la particule élémentaire la plus courante dans votre corps 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686800"/>
                <a:tab algn="l" pos="941076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val 30"/>
          <p:cNvSpPr/>
          <p:nvPr/>
        </p:nvSpPr>
        <p:spPr>
          <a:xfrm rot="7822800">
            <a:off x="3010320" y="2509560"/>
            <a:ext cx="2099520" cy="2120760"/>
          </a:xfrm>
          <a:prstGeom prst="ellipse">
            <a:avLst/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2418000"/>
          </a:gra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3" name="Picture 2" descr="clock.png"/>
          <p:cNvPicPr/>
          <p:nvPr/>
        </p:nvPicPr>
        <p:blipFill>
          <a:blip r:embed="rId1"/>
          <a:stretch/>
        </p:blipFill>
        <p:spPr>
          <a:xfrm>
            <a:off x="2974680" y="2498760"/>
            <a:ext cx="2145240" cy="2145240"/>
          </a:xfrm>
          <a:prstGeom prst="rect">
            <a:avLst/>
          </a:prstGeom>
          <a:ln w="0">
            <a:noFill/>
          </a:ln>
        </p:spPr>
      </p:pic>
      <p:sp>
        <p:nvSpPr>
          <p:cNvPr id="194" name="Rounded Rectangle 22"/>
          <p:cNvSpPr/>
          <p:nvPr/>
        </p:nvSpPr>
        <p:spPr>
          <a:xfrm>
            <a:off x="264672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TextBox 23"/>
          <p:cNvSpPr/>
          <p:nvPr/>
        </p:nvSpPr>
        <p:spPr>
          <a:xfrm>
            <a:off x="2746800" y="5962680"/>
            <a:ext cx="27867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C.   Électron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Rounded Rectangle 24"/>
          <p:cNvSpPr/>
          <p:nvPr/>
        </p:nvSpPr>
        <p:spPr>
          <a:xfrm>
            <a:off x="6485400" y="501228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TextBox 25"/>
          <p:cNvSpPr/>
          <p:nvPr/>
        </p:nvSpPr>
        <p:spPr>
          <a:xfrm>
            <a:off x="6609600" y="5162040"/>
            <a:ext cx="366912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B.   Quark down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ounded Rectangle 28"/>
          <p:cNvSpPr/>
          <p:nvPr/>
        </p:nvSpPr>
        <p:spPr>
          <a:xfrm>
            <a:off x="6485400" y="5809320"/>
            <a:ext cx="3627360" cy="71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dce6f2"/>
              </a:gs>
            </a:gsLst>
            <a:lin ang="10800000"/>
          </a:gradFill>
          <a:ln>
            <a:solidFill>
              <a:srgbClr val="1f497d">
                <a:lumMod val="75000"/>
              </a:srgb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TextBox 29"/>
          <p:cNvSpPr/>
          <p:nvPr/>
        </p:nvSpPr>
        <p:spPr>
          <a:xfrm>
            <a:off x="6609600" y="5962680"/>
            <a:ext cx="35031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D.   Boson de Higgs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0" name="Group 6"/>
          <p:cNvGrpSpPr/>
          <p:nvPr/>
        </p:nvGrpSpPr>
        <p:grpSpPr>
          <a:xfrm>
            <a:off x="2646720" y="5012280"/>
            <a:ext cx="3627360" cy="718200"/>
            <a:chOff x="2646720" y="5012280"/>
            <a:chExt cx="3627360" cy="718200"/>
          </a:xfrm>
        </p:grpSpPr>
        <p:sp>
          <p:nvSpPr>
            <p:cNvPr id="201" name="Rounded Rectangle 26"/>
            <p:cNvSpPr/>
            <p:nvPr/>
          </p:nvSpPr>
          <p:spPr>
            <a:xfrm>
              <a:off x="2646720" y="5012280"/>
              <a:ext cx="3627360" cy="718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6d9f1"/>
                </a:gs>
                <a:gs pos="100000">
                  <a:srgbClr val="dce6f2"/>
                </a:gs>
              </a:gsLst>
              <a:lin ang="10800000"/>
            </a:gradFill>
            <a:ln>
              <a:solidFill>
                <a:srgbClr val="1f497d">
                  <a:lumMod val="75000"/>
                </a:srgbClr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02" name="TextBox 27"/>
            <p:cNvSpPr/>
            <p:nvPr/>
          </p:nvSpPr>
          <p:spPr>
            <a:xfrm>
              <a:off x="2746800" y="5162040"/>
              <a:ext cx="278676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457200">
                <a:lnSpc>
                  <a:spcPct val="100000"/>
                </a:lnSpc>
              </a:pPr>
              <a:r>
                <a:rPr b="0" lang="en-US" sz="2200" spc="-1" strike="noStrike">
                  <a:solidFill>
                    <a:schemeClr val="dk2"/>
                  </a:solidFill>
                  <a:latin typeface="Arial"/>
                </a:rPr>
                <a:t>A.   Quark up</a:t>
              </a:r>
              <a:endParaRPr b="0" lang="en-US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3" name="TextBox 16"/>
          <p:cNvSpPr/>
          <p:nvPr/>
        </p:nvSpPr>
        <p:spPr>
          <a:xfrm>
            <a:off x="2974680" y="3087720"/>
            <a:ext cx="21808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4800" spc="-1" strike="noStrike">
                <a:solidFill>
                  <a:schemeClr val="accent2">
                    <a:lumMod val="75000"/>
                  </a:schemeClr>
                </a:solidFill>
                <a:latin typeface="Arial"/>
              </a:rPr>
              <a:t>STOP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Grafik 10" descr=""/>
          <p:cNvPicPr/>
          <p:nvPr/>
        </p:nvPicPr>
        <p:blipFill>
          <a:blip r:embed="rId2"/>
          <a:stretch/>
        </p:blipFill>
        <p:spPr>
          <a:xfrm>
            <a:off x="8415720" y="122040"/>
            <a:ext cx="2716920" cy="4246200"/>
          </a:xfrm>
          <a:prstGeom prst="rect">
            <a:avLst/>
          </a:prstGeom>
          <a:ln w="0">
            <a:noFill/>
          </a:ln>
        </p:spPr>
      </p:pic>
      <p:sp>
        <p:nvSpPr>
          <p:cNvPr id="205" name="Textfeld 11"/>
          <p:cNvSpPr/>
          <p:nvPr/>
        </p:nvSpPr>
        <p:spPr>
          <a:xfrm>
            <a:off x="7688880" y="4302000"/>
            <a:ext cx="347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AI-generated (OpenAI)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Box 5"/>
          <p:cNvSpPr/>
          <p:nvPr/>
        </p:nvSpPr>
        <p:spPr>
          <a:xfrm>
            <a:off x="796680" y="266760"/>
            <a:ext cx="879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9600" spc="-1" strike="noStrike">
                <a:solidFill>
                  <a:srgbClr val="1f497d"/>
                </a:solidFill>
                <a:latin typeface="Arial"/>
              </a:rPr>
              <a:t>7</a:t>
            </a:r>
            <a:endParaRPr b="0" lang="en-US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7" dur="1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Application>LibreOffice/24.2.7.2$Linux_X86_64 LibreOffice_project/420$Build-2</Application>
  <AppVersion>15.0000</AppVersion>
  <Words>360</Words>
  <Paragraphs>81</Paragraphs>
  <Company>University College London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2016-12-14T09:13:16Z</dcterms:created>
  <dc:creator>Uta Bilow</dc:creator>
  <dc:description/>
  <dc:language>en-US</dc:language>
  <cp:lastModifiedBy/>
  <cp:lastPrinted>2016-12-14T14:24:57Z</cp:lastPrinted>
  <dcterms:modified xsi:type="dcterms:W3CDTF">2026-02-26T11:42:32Z</dcterms:modified>
  <cp:revision>63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8</vt:r8>
  </property>
  <property fmtid="{D5CDD505-2E9C-101B-9397-08002B2CF9AE}" pid="3" name="PresentationFormat">
    <vt:lpwstr>Breitbild</vt:lpwstr>
  </property>
  <property fmtid="{D5CDD505-2E9C-101B-9397-08002B2CF9AE}" pid="4" name="Slides">
    <vt:r8>10</vt:r8>
  </property>
</Properties>
</file>