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1016" r:id="rId2"/>
    <p:sldId id="1125" r:id="rId3"/>
    <p:sldId id="1102" r:id="rId4"/>
    <p:sldId id="1111" r:id="rId5"/>
    <p:sldId id="1112" r:id="rId6"/>
    <p:sldId id="1113" r:id="rId7"/>
    <p:sldId id="1114" r:id="rId8"/>
    <p:sldId id="1116" r:id="rId9"/>
    <p:sldId id="1126" r:id="rId10"/>
    <p:sldId id="1118" r:id="rId11"/>
    <p:sldId id="1117" r:id="rId12"/>
    <p:sldId id="1115" r:id="rId13"/>
    <p:sldId id="1124" r:id="rId14"/>
    <p:sldId id="1121" r:id="rId15"/>
    <p:sldId id="1031" r:id="rId16"/>
    <p:sldId id="1127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1F22"/>
    <a:srgbClr val="2C313F"/>
    <a:srgbClr val="FFFFFF"/>
    <a:srgbClr val="F8FFE7"/>
    <a:srgbClr val="B8BFA9"/>
    <a:srgbClr val="4472C4"/>
    <a:srgbClr val="DAE3F3"/>
    <a:srgbClr val="DEA6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96"/>
    <p:restoredTop sz="91289"/>
  </p:normalViewPr>
  <p:slideViewPr>
    <p:cSldViewPr snapToGrid="0" snapToObjects="1">
      <p:cViewPr varScale="1">
        <p:scale>
          <a:sx n="178" d="100"/>
          <a:sy n="178" d="100"/>
        </p:scale>
        <p:origin x="94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8D201-38B6-6645-B08C-6CD13EE9EA24}" type="datetimeFigureOut">
              <a:rPr lang="fr-FR" smtClean="0"/>
              <a:t>11/03/2026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994F6-BA9C-EE45-B0B0-2E1E4B97397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34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994F6-BA9C-EE45-B0B0-2E1E4B97397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57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994F6-BA9C-EE45-B0B0-2E1E4B97397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05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994F6-BA9C-EE45-B0B0-2E1E4B97397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66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70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2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414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E8E3C-138A-8445-8225-BFB3608CF746}"/>
              </a:ext>
            </a:extLst>
          </p:cNvPr>
          <p:cNvSpPr txBox="1"/>
          <p:nvPr userDrawn="1"/>
        </p:nvSpPr>
        <p:spPr>
          <a:xfrm>
            <a:off x="11734824" y="-4207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B4E723E-706A-8A48-9D0E-8742053DCB10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812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44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44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90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01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580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94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9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21009-C05D-8141-9BE3-95BD83023F28}" type="datetimeFigureOut">
              <a:rPr lang="de-DE" smtClean="0"/>
              <a:pPr/>
              <a:t>11.03.26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C9F2-C635-BD46-9E22-0A2340622AA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589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357665" y="1192126"/>
            <a:ext cx="9703837" cy="2084173"/>
          </a:xfrm>
        </p:spPr>
        <p:txBody>
          <a:bodyPr anchor="ctr">
            <a:normAutofit/>
          </a:bodyPr>
          <a:lstStyle/>
          <a:p>
            <a:r>
              <a:rPr lang="en-GB" sz="11500" noProof="1"/>
              <a:t>GATE 10</a:t>
            </a:r>
            <a:endParaRPr lang="en-GB" sz="11500" noProof="1">
              <a:solidFill>
                <a:schemeClr val="accent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3009184" y="3345468"/>
            <a:ext cx="6400800" cy="1005790"/>
          </a:xfrm>
        </p:spPr>
        <p:txBody>
          <a:bodyPr/>
          <a:lstStyle/>
          <a:p>
            <a:r>
              <a:rPr lang="en-GB" noProof="1">
                <a:solidFill>
                  <a:srgbClr val="000000"/>
                </a:solidFill>
              </a:rPr>
              <a:t>David Sarrut</a:t>
            </a:r>
          </a:p>
          <a:p>
            <a:endParaRPr lang="en-GB" sz="1800" i="1" noProof="1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4768" y="5501514"/>
            <a:ext cx="1063619" cy="106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841" y="5565587"/>
            <a:ext cx="1727228" cy="930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119" y="5667528"/>
            <a:ext cx="3070627" cy="6694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BEE8F3-86FD-4A4A-8D1E-1D63AD7F9A61}"/>
              </a:ext>
            </a:extLst>
          </p:cNvPr>
          <p:cNvSpPr/>
          <p:nvPr/>
        </p:nvSpPr>
        <p:spPr>
          <a:xfrm>
            <a:off x="1088944" y="3872647"/>
            <a:ext cx="10241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noProof="1">
                <a:latin typeface="Calibri" panose="020F0502020204030204" pitchFamily="34" charset="0"/>
              </a:rPr>
              <a:t>CNRS - University of Lyon</a:t>
            </a:r>
          </a:p>
          <a:p>
            <a:pPr algn="ctr"/>
            <a:r>
              <a:rPr lang="en-GB" noProof="1">
                <a:latin typeface="Calibri" panose="020F0502020204030204" pitchFamily="34" charset="0"/>
              </a:rPr>
              <a:t>CREATIS, CNRS UMR5220, Inserm U1044, INSA-Lyon, Université Lyon 1, France</a:t>
            </a:r>
          </a:p>
          <a:p>
            <a:pPr algn="ctr"/>
            <a:endParaRPr lang="en-GB" noProof="1">
              <a:latin typeface="Calibri" panose="020F0502020204030204" pitchFamily="34" charset="0"/>
            </a:endParaRPr>
          </a:p>
          <a:p>
            <a:pPr algn="ctr"/>
            <a:r>
              <a:rPr lang="en-GB" sz="2400" b="1" noProof="1">
                <a:latin typeface="Calibri" panose="020F0502020204030204" pitchFamily="34" charset="0"/>
              </a:rPr>
              <a:t>On behalf of the OpenGate collaboration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5831B9-096B-4D45-B754-5E6B3A90A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884" y="5565054"/>
            <a:ext cx="1872428" cy="924656"/>
          </a:xfrm>
          <a:prstGeom prst="rect">
            <a:avLst/>
          </a:prstGeom>
        </p:spPr>
      </p:pic>
      <p:pic>
        <p:nvPicPr>
          <p:cNvPr id="8" name="Picture 2" descr="1. Introduction — GATE documentation">
            <a:extLst>
              <a:ext uri="{FF2B5EF4-FFF2-40B4-BE49-F238E27FC236}">
                <a16:creationId xmlns:a16="http://schemas.microsoft.com/office/drawing/2014/main" id="{77944C4C-DAC7-8048-9DF7-FB247553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0182"/>
            <a:ext cx="2725664" cy="166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FF68CB0F-971A-188B-9937-0A57C6296F01}"/>
              </a:ext>
            </a:extLst>
          </p:cNvPr>
          <p:cNvSpPr txBox="1">
            <a:spLocks/>
          </p:cNvSpPr>
          <p:nvPr/>
        </p:nvSpPr>
        <p:spPr>
          <a:xfrm>
            <a:off x="1421200" y="1192126"/>
            <a:ext cx="9703837" cy="208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1500" noProof="1"/>
          </a:p>
        </p:txBody>
      </p:sp>
    </p:spTree>
    <p:extLst>
      <p:ext uri="{BB962C8B-B14F-4D97-AF65-F5344CB8AC3E}">
        <p14:creationId xmlns:p14="http://schemas.microsoft.com/office/powerpoint/2010/main" val="135224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6D231-9029-C799-347F-9458C62DF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0CA90A1-5572-AF6A-D611-0960230F2033}"/>
              </a:ext>
            </a:extLst>
          </p:cNvPr>
          <p:cNvSpPr/>
          <p:nvPr/>
        </p:nvSpPr>
        <p:spPr>
          <a:xfrm>
            <a:off x="6765131" y="471488"/>
            <a:ext cx="5079207" cy="62793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84A6F-B0A1-5E0D-78AE-D29BDF07C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Focus on digitizers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DB328-068C-0F36-5725-D535364AC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68031"/>
          </a:xfrm>
        </p:spPr>
        <p:txBody>
          <a:bodyPr>
            <a:normAutofit fontScale="85000" lnSpcReduction="20000"/>
          </a:bodyPr>
          <a:lstStyle/>
          <a:p>
            <a:r>
              <a:rPr lang="en-GB" noProof="1"/>
              <a:t>For PET, SPECT, CoCam, etc</a:t>
            </a:r>
          </a:p>
          <a:p>
            <a:r>
              <a:rPr lang="en-GB" noProof="1"/>
              <a:t>Can be attached to any volume(s)</a:t>
            </a:r>
          </a:p>
          <a:p>
            <a:r>
              <a:rPr lang="en-GB" noProof="1"/>
              <a:t>Select any attributes</a:t>
            </a:r>
          </a:p>
          <a:p>
            <a:r>
              <a:rPr lang="en-GB" noProof="1"/>
              <a:t>Suite of modules</a:t>
            </a:r>
          </a:p>
          <a:p>
            <a:r>
              <a:rPr lang="en-GB" noProof="1"/>
              <a:t>ROOT output</a:t>
            </a:r>
          </a:p>
          <a:p>
            <a:endParaRPr lang="en-GB" noProof="1"/>
          </a:p>
          <a:p>
            <a:r>
              <a:rPr lang="en-GB" noProof="1"/>
              <a:t>Online</a:t>
            </a:r>
          </a:p>
          <a:p>
            <a:pPr lvl="1"/>
            <a:r>
              <a:rPr lang="en-GB" noProof="1"/>
              <a:t>C++ during the simulation</a:t>
            </a:r>
          </a:p>
          <a:p>
            <a:pPr lvl="1"/>
            <a:r>
              <a:rPr lang="en-GB" noProof="1"/>
              <a:t>At End of Events</a:t>
            </a:r>
          </a:p>
          <a:p>
            <a:endParaRPr lang="en-GB" noProof="1"/>
          </a:p>
          <a:p>
            <a:r>
              <a:rPr lang="en-GB" noProof="1"/>
              <a:t>Offline: </a:t>
            </a:r>
          </a:p>
          <a:p>
            <a:pPr lvl="1"/>
            <a:r>
              <a:rPr lang="en-GB" noProof="1"/>
              <a:t>Python script input=ROOT, output=ROOT</a:t>
            </a:r>
          </a:p>
          <a:p>
            <a:pPr lvl="1"/>
            <a:r>
              <a:rPr lang="en-GB" noProof="1"/>
              <a:t>Process by chunks (memory)</a:t>
            </a:r>
          </a:p>
          <a:p>
            <a:endParaRPr lang="en-GB" noProof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BAB71-89A9-5FB8-8165-9B7F167D1913}"/>
              </a:ext>
            </a:extLst>
          </p:cNvPr>
          <p:cNvSpPr txBox="1"/>
          <p:nvPr/>
        </p:nvSpPr>
        <p:spPr>
          <a:xfrm>
            <a:off x="7519524" y="635139"/>
            <a:ext cx="357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b="1" dirty="0"/>
              <a:t>Hits Collection</a:t>
            </a:r>
          </a:p>
          <a:p>
            <a:pPr algn="ctr"/>
            <a:r>
              <a:rPr lang="en-FR" b="1" dirty="0"/>
              <a:t>Attributes</a:t>
            </a:r>
            <a:r>
              <a:rPr lang="en-FR" dirty="0"/>
              <a:t>: KineticEnergy, Position …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67E2DFC-EBF3-8F73-7D86-E8B69279A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171093"/>
              </p:ext>
            </p:extLst>
          </p:nvPr>
        </p:nvGraphicFramePr>
        <p:xfrm>
          <a:off x="6953132" y="1299626"/>
          <a:ext cx="4712610" cy="13487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42522">
                  <a:extLst>
                    <a:ext uri="{9D8B030D-6E8A-4147-A177-3AD203B41FA5}">
                      <a16:colId xmlns:a16="http://schemas.microsoft.com/office/drawing/2014/main" val="312466490"/>
                    </a:ext>
                  </a:extLst>
                </a:gridCol>
                <a:gridCol w="942522">
                  <a:extLst>
                    <a:ext uri="{9D8B030D-6E8A-4147-A177-3AD203B41FA5}">
                      <a16:colId xmlns:a16="http://schemas.microsoft.com/office/drawing/2014/main" val="161489290"/>
                    </a:ext>
                  </a:extLst>
                </a:gridCol>
                <a:gridCol w="942522">
                  <a:extLst>
                    <a:ext uri="{9D8B030D-6E8A-4147-A177-3AD203B41FA5}">
                      <a16:colId xmlns:a16="http://schemas.microsoft.com/office/drawing/2014/main" val="863537060"/>
                    </a:ext>
                  </a:extLst>
                </a:gridCol>
                <a:gridCol w="942522">
                  <a:extLst>
                    <a:ext uri="{9D8B030D-6E8A-4147-A177-3AD203B41FA5}">
                      <a16:colId xmlns:a16="http://schemas.microsoft.com/office/drawing/2014/main" val="2383518395"/>
                    </a:ext>
                  </a:extLst>
                </a:gridCol>
                <a:gridCol w="942522">
                  <a:extLst>
                    <a:ext uri="{9D8B030D-6E8A-4147-A177-3AD203B41FA5}">
                      <a16:colId xmlns:a16="http://schemas.microsoft.com/office/drawing/2014/main" val="3377098458"/>
                    </a:ext>
                  </a:extLst>
                </a:gridCol>
              </a:tblGrid>
              <a:tr h="158850">
                <a:tc>
                  <a:txBody>
                    <a:bodyPr/>
                    <a:lstStyle/>
                    <a:p>
                      <a:pPr algn="ctr"/>
                      <a:r>
                        <a:rPr lang="en-FR" sz="1050" dirty="0"/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50" dirty="0"/>
                        <a:t>KineticEnergy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50" dirty="0"/>
                        <a:t>Position_X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50" dirty="0"/>
                        <a:t>EventID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50" dirty="0"/>
                        <a:t>TrackID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40398"/>
                  </a:ext>
                </a:extLst>
              </a:tr>
              <a:tr h="173291"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12.434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186378"/>
                  </a:ext>
                </a:extLst>
              </a:tr>
              <a:tr h="173291"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454.5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093530"/>
                  </a:ext>
                </a:extLst>
              </a:tr>
              <a:tr h="173291"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971.33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943473"/>
                  </a:ext>
                </a:extLst>
              </a:tr>
              <a:tr h="173291"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9502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F91C530-1D20-041E-7A24-CF393F009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310284"/>
              </p:ext>
            </p:extLst>
          </p:nvPr>
        </p:nvGraphicFramePr>
        <p:xfrm>
          <a:off x="7895654" y="4394204"/>
          <a:ext cx="2827566" cy="10744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42522">
                  <a:extLst>
                    <a:ext uri="{9D8B030D-6E8A-4147-A177-3AD203B41FA5}">
                      <a16:colId xmlns:a16="http://schemas.microsoft.com/office/drawing/2014/main" val="312466490"/>
                    </a:ext>
                  </a:extLst>
                </a:gridCol>
                <a:gridCol w="942522">
                  <a:extLst>
                    <a:ext uri="{9D8B030D-6E8A-4147-A177-3AD203B41FA5}">
                      <a16:colId xmlns:a16="http://schemas.microsoft.com/office/drawing/2014/main" val="161489290"/>
                    </a:ext>
                  </a:extLst>
                </a:gridCol>
                <a:gridCol w="942522">
                  <a:extLst>
                    <a:ext uri="{9D8B030D-6E8A-4147-A177-3AD203B41FA5}">
                      <a16:colId xmlns:a16="http://schemas.microsoft.com/office/drawing/2014/main" val="863537060"/>
                    </a:ext>
                  </a:extLst>
                </a:gridCol>
              </a:tblGrid>
              <a:tr h="158850">
                <a:tc>
                  <a:txBody>
                    <a:bodyPr/>
                    <a:lstStyle/>
                    <a:p>
                      <a:pPr algn="ctr"/>
                      <a:r>
                        <a:rPr lang="en-FR" sz="1050" dirty="0"/>
                        <a:t>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50" dirty="0"/>
                        <a:t>KineticEnergy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050" dirty="0"/>
                        <a:t>Position_X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540398"/>
                  </a:ext>
                </a:extLst>
              </a:tr>
              <a:tr h="173291"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12.434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186378"/>
                  </a:ext>
                </a:extLst>
              </a:tr>
              <a:tr h="173291"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602.3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093530"/>
                  </a:ext>
                </a:extLst>
              </a:tr>
              <a:tr h="173291"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FR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95022"/>
                  </a:ext>
                </a:extLst>
              </a:tr>
            </a:tbl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3194AA-B4ED-BF07-1511-E65A05A95D41}"/>
              </a:ext>
            </a:extLst>
          </p:cNvPr>
          <p:cNvSpPr/>
          <p:nvPr/>
        </p:nvSpPr>
        <p:spPr>
          <a:xfrm>
            <a:off x="8548628" y="3126611"/>
            <a:ext cx="1521619" cy="75165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dirty="0"/>
              <a:t>Digitizer module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27501989-9CDE-A14D-4C12-C4F49F021409}"/>
              </a:ext>
            </a:extLst>
          </p:cNvPr>
          <p:cNvSpPr/>
          <p:nvPr/>
        </p:nvSpPr>
        <p:spPr>
          <a:xfrm>
            <a:off x="9220599" y="2695891"/>
            <a:ext cx="177676" cy="3595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EEA837D1-2F50-D14F-35A3-C3480DCD1221}"/>
              </a:ext>
            </a:extLst>
          </p:cNvPr>
          <p:cNvSpPr/>
          <p:nvPr/>
        </p:nvSpPr>
        <p:spPr>
          <a:xfrm>
            <a:off x="9220599" y="3946943"/>
            <a:ext cx="177676" cy="3595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20C07-D8C1-6D42-8B8C-E81230CC3DD8}"/>
              </a:ext>
            </a:extLst>
          </p:cNvPr>
          <p:cNvSpPr txBox="1"/>
          <p:nvPr/>
        </p:nvSpPr>
        <p:spPr>
          <a:xfrm>
            <a:off x="7901263" y="5701250"/>
            <a:ext cx="2816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b="1" dirty="0"/>
              <a:t>ROOT output</a:t>
            </a:r>
          </a:p>
          <a:p>
            <a:pPr algn="ctr"/>
            <a:r>
              <a:rPr lang="en-FR" dirty="0"/>
              <a:t>As a file or a new tree</a:t>
            </a:r>
          </a:p>
          <a:p>
            <a:pPr algn="ctr"/>
            <a:r>
              <a:rPr lang="en-FR" dirty="0"/>
              <a:t>or no output (memory only)</a:t>
            </a:r>
          </a:p>
        </p:txBody>
      </p:sp>
    </p:spTree>
    <p:extLst>
      <p:ext uri="{BB962C8B-B14F-4D97-AF65-F5344CB8AC3E}">
        <p14:creationId xmlns:p14="http://schemas.microsoft.com/office/powerpoint/2010/main" val="2819675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1C9C2-9D9E-962A-AEF0-02A66230A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EAD1E-4099-932D-F864-427A9D0F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New features: WIP (work in progress)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A31EA-65EA-548B-1223-97E2AA7CD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1"/>
              <a:t>More “natural” filters</a:t>
            </a:r>
          </a:p>
          <a:p>
            <a:r>
              <a:rPr lang="en-GB" noProof="1"/>
              <a:t>EM fields</a:t>
            </a:r>
          </a:p>
          <a:p>
            <a:r>
              <a:rPr lang="en-GB" noProof="1"/>
              <a:t>Positronium</a:t>
            </a:r>
          </a:p>
          <a:p>
            <a:r>
              <a:rPr lang="en-GB" noProof="1"/>
              <a:t>EIC optiks</a:t>
            </a:r>
          </a:p>
          <a:p>
            <a:r>
              <a:rPr lang="en-GB" noProof="1"/>
              <a:t>Advanced tests</a:t>
            </a:r>
          </a:p>
          <a:p>
            <a:r>
              <a:rPr lang="en-GB" noProof="1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85C66-D14B-EAC4-0C5B-418BFD2E925D}"/>
              </a:ext>
            </a:extLst>
          </p:cNvPr>
          <p:cNvSpPr txBox="1"/>
          <p:nvPr/>
        </p:nvSpPr>
        <p:spPr>
          <a:xfrm>
            <a:off x="5406033" y="1825625"/>
            <a:ext cx="6452592" cy="424731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00" dirty="0">
                <a:solidFill>
                  <a:srgbClr val="CF8E6D"/>
                </a:solidFill>
                <a:effectLst/>
                <a:latin typeface="JetBrains Mono"/>
              </a:rPr>
              <a:t>from 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opengate.actors.filters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</a:t>
            </a:r>
            <a:r>
              <a:rPr lang="en-GB" sz="1800" dirty="0">
                <a:solidFill>
                  <a:srgbClr val="CF8E6D"/>
                </a:solidFill>
                <a:effectLst/>
                <a:latin typeface="JetBrains Mono"/>
              </a:rPr>
              <a:t>import 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GateFilterBuilder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br>
              <a:rPr lang="en-GB" sz="1800" dirty="0">
                <a:solidFill>
                  <a:srgbClr val="7A7E85"/>
                </a:solidFill>
                <a:effectLst/>
                <a:latin typeface="JetBrains Mono"/>
              </a:rPr>
            </a:b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F = 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GateFilterBuilder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()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my_filter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= (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   (</a:t>
            </a:r>
            <a:r>
              <a:rPr lang="en-GB" sz="1800" dirty="0">
                <a:solidFill>
                  <a:srgbClr val="2AACB8"/>
                </a:solidFill>
                <a:effectLst/>
                <a:latin typeface="JetBrains Mono"/>
              </a:rPr>
              <a:t>30 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* sec &lt; 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F.GlobalTime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)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   &amp; (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F.GlobalTime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&lt; </a:t>
            </a:r>
            <a:r>
              <a:rPr lang="en-GB" sz="1800" dirty="0">
                <a:solidFill>
                  <a:srgbClr val="2AACB8"/>
                </a:solidFill>
                <a:effectLst/>
                <a:latin typeface="JetBrains Mono"/>
              </a:rPr>
              <a:t>70 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* sec)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   &amp; (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F.ParticleName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== 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"gamma"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)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)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>
                <a:solidFill>
                  <a:srgbClr val="7A7E85"/>
                </a:solidFill>
                <a:effectLst/>
                <a:latin typeface="JetBrains Mono"/>
              </a:rPr>
              <a:t># </a:t>
            </a:r>
            <a:r>
              <a:rPr lang="en-GB" sz="1800" dirty="0" err="1">
                <a:solidFill>
                  <a:srgbClr val="7A7E85"/>
                </a:solidFill>
                <a:effectLst/>
                <a:latin typeface="JetBrains Mono"/>
              </a:rPr>
              <a:t>phsp</a:t>
            </a:r>
            <a:br>
              <a:rPr lang="en-GB" sz="1800" dirty="0">
                <a:solidFill>
                  <a:srgbClr val="7A7E85"/>
                </a:solidFill>
                <a:effectLst/>
                <a:latin typeface="JetBrains Mono"/>
              </a:rPr>
            </a:b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phsp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= 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sim.add_actor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(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 err="1">
                <a:solidFill>
                  <a:srgbClr val="6AAB73"/>
                </a:solidFill>
                <a:effectLst/>
                <a:latin typeface="JetBrains Mono"/>
              </a:rPr>
              <a:t>PhaseSpaceActor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, 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 err="1">
                <a:solidFill>
                  <a:srgbClr val="6AAB73"/>
                </a:solidFill>
                <a:effectLst/>
                <a:latin typeface="JetBrains Mono"/>
              </a:rPr>
              <a:t>phsp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)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phsp.attached_to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= plane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phsp.attributes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= [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 err="1">
                <a:solidFill>
                  <a:srgbClr val="6AAB73"/>
                </a:solidFill>
                <a:effectLst/>
                <a:latin typeface="JetBrains Mono"/>
              </a:rPr>
              <a:t>GlobalTime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, 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 err="1">
                <a:solidFill>
                  <a:srgbClr val="6AAB73"/>
                </a:solidFill>
                <a:effectLst/>
                <a:latin typeface="JetBrains Mono"/>
              </a:rPr>
              <a:t>KineticEnergy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, 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 err="1">
                <a:solidFill>
                  <a:srgbClr val="6AAB73"/>
                </a:solidFill>
                <a:effectLst/>
                <a:latin typeface="JetBrains Mono"/>
              </a:rPr>
              <a:t>ParticleName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"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]</a:t>
            </a:r>
            <a:b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</a:b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phsp.output_filename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= 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f"</a:t>
            </a:r>
            <a:r>
              <a:rPr lang="en-GB" sz="1800" dirty="0">
                <a:solidFill>
                  <a:srgbClr val="CF8E6D"/>
                </a:solidFill>
                <a:effectLst/>
                <a:latin typeface="JetBrains Mono"/>
              </a:rPr>
              <a:t>{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sim_name</a:t>
            </a:r>
            <a:r>
              <a:rPr lang="en-GB" sz="1800" dirty="0">
                <a:solidFill>
                  <a:srgbClr val="CF8E6D"/>
                </a:solidFill>
                <a:effectLst/>
                <a:latin typeface="JetBrains Mono"/>
              </a:rPr>
              <a:t>}</a:t>
            </a:r>
            <a:r>
              <a:rPr lang="en-GB" sz="1800" dirty="0">
                <a:solidFill>
                  <a:srgbClr val="6AAB73"/>
                </a:solidFill>
                <a:effectLst/>
                <a:latin typeface="JetBrains Mono"/>
              </a:rPr>
              <a:t>.root"</a:t>
            </a:r>
            <a:br>
              <a:rPr lang="en-GB" sz="1800" dirty="0">
                <a:solidFill>
                  <a:srgbClr val="7A7E85"/>
                </a:solidFill>
                <a:effectLst/>
                <a:latin typeface="JetBrains Mono"/>
              </a:rPr>
            </a:b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phsp.filter</a:t>
            </a:r>
            <a:r>
              <a:rPr lang="en-GB" sz="1800" dirty="0">
                <a:solidFill>
                  <a:srgbClr val="BCBEC4"/>
                </a:solidFill>
                <a:effectLst/>
                <a:latin typeface="JetBrains Mono"/>
              </a:rPr>
              <a:t> =</a:t>
            </a:r>
            <a:r>
              <a:rPr lang="en-GB" sz="1800" dirty="0" err="1">
                <a:solidFill>
                  <a:srgbClr val="BCBEC4"/>
                </a:solidFill>
                <a:effectLst/>
                <a:latin typeface="JetBrains Mono"/>
              </a:rPr>
              <a:t>my_filter</a:t>
            </a:r>
            <a:endParaRPr lang="en-GB" sz="1800" dirty="0">
              <a:solidFill>
                <a:srgbClr val="BCBEC4"/>
              </a:solidFill>
              <a:effectLst/>
              <a:latin typeface="JetBrains Mono"/>
            </a:endParaRPr>
          </a:p>
        </p:txBody>
      </p:sp>
    </p:spTree>
    <p:extLst>
      <p:ext uri="{BB962C8B-B14F-4D97-AF65-F5344CB8AC3E}">
        <p14:creationId xmlns:p14="http://schemas.microsoft.com/office/powerpoint/2010/main" val="359414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A4409-60C0-DC93-A690-0BEC0CB24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A6405-2E43-0516-3762-9E4D1AEBA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New features: WIP (work in progress)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3E0EB-929B-1DEC-5A9C-BCD904CC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Interface pytomography (updated)</a:t>
            </a:r>
          </a:p>
          <a:p>
            <a:r>
              <a:rPr lang="en-GB" noProof="1"/>
              <a:t>Interface Castor</a:t>
            </a:r>
          </a:p>
          <a:p>
            <a:r>
              <a:rPr lang="en-GB" noProof="1"/>
              <a:t>Interface RTK</a:t>
            </a:r>
          </a:p>
          <a:p>
            <a:r>
              <a:rPr lang="en-GB" noProof="1"/>
              <a:t>Interface Coresi</a:t>
            </a:r>
          </a:p>
        </p:txBody>
      </p:sp>
    </p:spTree>
    <p:extLst>
      <p:ext uri="{BB962C8B-B14F-4D97-AF65-F5344CB8AC3E}">
        <p14:creationId xmlns:p14="http://schemas.microsoft.com/office/powerpoint/2010/main" val="407970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A8B94-A5D5-D30E-97DC-C0B683D2D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2A19-A065-7921-6567-3F1F1F8A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FR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57625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89BED-9D0A-7641-5EFA-46BAE180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2F4CD-C2E1-7BA3-BE06-05CCAFC3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Digitizers to be continued (consolidated)</a:t>
            </a:r>
          </a:p>
          <a:p>
            <a:r>
              <a:rPr lang="en-FR" dirty="0"/>
              <a:t>Geant4-DNA/Chem/Bio with GATE (cf Nils)</a:t>
            </a:r>
          </a:p>
          <a:p>
            <a:r>
              <a:rPr lang="en-FR" dirty="0"/>
              <a:t>Improved Multithreading (</a:t>
            </a:r>
            <a:r>
              <a:rPr lang="en-FR" b="1" dirty="0"/>
              <a:t>MT</a:t>
            </a:r>
            <a:r>
              <a:rPr lang="en-FR" dirty="0"/>
              <a:t>)</a:t>
            </a:r>
          </a:p>
          <a:p>
            <a:r>
              <a:rPr lang="en-FR" dirty="0"/>
              <a:t>Multiprocessing (</a:t>
            </a:r>
            <a:r>
              <a:rPr lang="en-FR" b="1" dirty="0"/>
              <a:t>MP</a:t>
            </a:r>
            <a:r>
              <a:rPr lang="en-FR" dirty="0"/>
              <a:t>)</a:t>
            </a:r>
          </a:p>
          <a:p>
            <a:r>
              <a:rPr lang="en-FR" dirty="0"/>
              <a:t>AI and ML integration </a:t>
            </a:r>
          </a:p>
          <a:p>
            <a:r>
              <a:rPr lang="en-FR" dirty="0"/>
              <a:t>+generation of synthetic data</a:t>
            </a:r>
          </a:p>
          <a:p>
            <a:endParaRPr lang="en-GB" dirty="0"/>
          </a:p>
          <a:p>
            <a:r>
              <a:rPr lang="en-GB" dirty="0"/>
              <a:t>GPU ? Unsure </a:t>
            </a:r>
          </a:p>
          <a:p>
            <a:r>
              <a:rPr lang="en-GB" dirty="0"/>
              <a:t>Vibe-coding … vibe-simulating? </a:t>
            </a:r>
            <a:endParaRPr lang="en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91FAF-324E-795A-4D18-B0D317CF3F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423" y="3354058"/>
            <a:ext cx="5875283" cy="320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D38C9A-0F78-847F-590D-6A494E97804B}"/>
              </a:ext>
            </a:extLst>
          </p:cNvPr>
          <p:cNvSpPr txBox="1"/>
          <p:nvPr/>
        </p:nvSpPr>
        <p:spPr>
          <a:xfrm>
            <a:off x="-364331" y="14073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342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96EB8-05E3-C654-ED5D-4E4A9C00E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9A03-B567-F84A-910A-BD1E4B6E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BEF00-CAB0-C3BC-E4C0-BB15893D4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noProof="1"/>
              <a:t>Gate10 is 1 year</a:t>
            </a:r>
          </a:p>
          <a:p>
            <a:pPr marL="0" indent="0">
              <a:buNone/>
            </a:pPr>
            <a:r>
              <a:rPr lang="en-GB" sz="1800" noProof="1"/>
              <a:t>(+4 years of dev)</a:t>
            </a:r>
          </a:p>
          <a:p>
            <a:pPr marL="0" indent="0">
              <a:buNone/>
            </a:pPr>
            <a:endParaRPr lang="en-GB" noProof="1"/>
          </a:p>
          <a:p>
            <a:pPr marL="0" indent="0">
              <a:buNone/>
            </a:pPr>
            <a:r>
              <a:rPr lang="en-GB" noProof="1"/>
              <a:t>GATE is still GATE</a:t>
            </a:r>
          </a:p>
          <a:p>
            <a:r>
              <a:rPr lang="en-GB" noProof="1"/>
              <a:t>Medical Physics </a:t>
            </a:r>
          </a:p>
          <a:p>
            <a:r>
              <a:rPr lang="en-GB" noProof="1"/>
              <a:t>Open-source, community based</a:t>
            </a:r>
          </a:p>
          <a:p>
            <a:r>
              <a:rPr lang="en-GB" noProof="1"/>
              <a:t>Python module (no time penalty)</a:t>
            </a:r>
          </a:p>
          <a:p>
            <a:r>
              <a:rPr lang="en-GB" noProof="1"/>
              <a:t>AI ready</a:t>
            </a:r>
          </a:p>
          <a:p>
            <a:r>
              <a:rPr lang="en-GB" noProof="1"/>
              <a:t>Contributions welcome</a:t>
            </a:r>
          </a:p>
        </p:txBody>
      </p:sp>
      <p:pic>
        <p:nvPicPr>
          <p:cNvPr id="4" name="Picture 2" descr="Picture 2">
            <a:extLst>
              <a:ext uri="{FF2B5EF4-FFF2-40B4-BE49-F238E27FC236}">
                <a16:creationId xmlns:a16="http://schemas.microsoft.com/office/drawing/2014/main" id="{6B22D044-E0BB-B880-5133-467EE2A232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226" y="4829849"/>
            <a:ext cx="1635370" cy="1470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C427E6-38F1-F0F0-9D94-A8FC7B2D77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773" y="1357529"/>
            <a:ext cx="3625267" cy="1203589"/>
          </a:xfrm>
          <a:prstGeom prst="rect">
            <a:avLst/>
          </a:prstGeom>
        </p:spPr>
      </p:pic>
      <p:pic>
        <p:nvPicPr>
          <p:cNvPr id="6" name="Picture 2" descr="1. Introduction — GATE documentation">
            <a:extLst>
              <a:ext uri="{FF2B5EF4-FFF2-40B4-BE49-F238E27FC236}">
                <a16:creationId xmlns:a16="http://schemas.microsoft.com/office/drawing/2014/main" id="{1DF9FDA5-0468-DE72-2831-01F333A3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8007" y="2945701"/>
            <a:ext cx="2653842" cy="161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672B22-1A6F-3EB3-4C26-07E2201C82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39" r="27375"/>
          <a:stretch>
            <a:fillRect/>
          </a:stretch>
        </p:blipFill>
        <p:spPr>
          <a:xfrm>
            <a:off x="4778188" y="681037"/>
            <a:ext cx="1999130" cy="23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20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 qu'il faut savoir sur la mission Artémis 2 qui s'apprête à décoller vers  la Lune | 7sur7.be">
            <a:extLst>
              <a:ext uri="{FF2B5EF4-FFF2-40B4-BE49-F238E27FC236}">
                <a16:creationId xmlns:a16="http://schemas.microsoft.com/office/drawing/2014/main" id="{FB9C62F0-037F-2EE0-C768-DD9F3EE1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061" y="2857501"/>
            <a:ext cx="6015227" cy="400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Artemis II rocket at its launchpad at NASA's Kennedy Space Center">
            <a:extLst>
              <a:ext uri="{FF2B5EF4-FFF2-40B4-BE49-F238E27FC236}">
                <a16:creationId xmlns:a16="http://schemas.microsoft.com/office/drawing/2014/main" id="{BEC9D7B8-9030-C46B-02E8-9469B992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45" y="-7144"/>
            <a:ext cx="62007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2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5CFA7-5912-BC0F-74B6-2030A6A6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GATE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0D582-FD35-7714-4A11-7D7A5FB06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Current is </a:t>
            </a:r>
            <a:r>
              <a:rPr lang="en-GB" b="1" dirty="0"/>
              <a:t>10.1</a:t>
            </a:r>
            <a:r>
              <a:rPr lang="en-GB" dirty="0"/>
              <a:t> (March 2026)</a:t>
            </a:r>
          </a:p>
          <a:p>
            <a:endParaRPr lang="en-GB" dirty="0"/>
          </a:p>
          <a:p>
            <a:r>
              <a:rPr lang="en-GB" dirty="0"/>
              <a:t>With Geant4 </a:t>
            </a:r>
            <a:r>
              <a:rPr lang="en-GB" b="1" dirty="0"/>
              <a:t>11.4</a:t>
            </a:r>
          </a:p>
          <a:p>
            <a:endParaRPr lang="en-GB" dirty="0"/>
          </a:p>
          <a:p>
            <a:r>
              <a:rPr lang="en-GB" dirty="0"/>
              <a:t>On Linux, Mac (Intel + Silicon), Windows</a:t>
            </a:r>
            <a:r>
              <a:rPr lang="en-GB" dirty="0">
                <a:solidFill>
                  <a:schemeClr val="accent2"/>
                </a:solidFill>
              </a:rPr>
              <a:t>*</a:t>
            </a:r>
          </a:p>
          <a:p>
            <a:endParaRPr lang="en-GB" dirty="0"/>
          </a:p>
          <a:p>
            <a:r>
              <a:rPr lang="en-GB" dirty="0"/>
              <a:t>With Python 3.11, 3.12, 3.13, 3.14</a:t>
            </a:r>
            <a:endParaRPr lang="en-FR" dirty="0"/>
          </a:p>
        </p:txBody>
      </p:sp>
      <p:pic>
        <p:nvPicPr>
          <p:cNvPr id="5" name="Picture 4" descr="A black and grey logo&#10;&#10;Description automatically generated">
            <a:extLst>
              <a:ext uri="{FF2B5EF4-FFF2-40B4-BE49-F238E27FC236}">
                <a16:creationId xmlns:a16="http://schemas.microsoft.com/office/drawing/2014/main" id="{850308D8-7A39-2983-FB4C-3578A2C9A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366" y="3672009"/>
            <a:ext cx="2822441" cy="946806"/>
          </a:xfrm>
          <a:prstGeom prst="rect">
            <a:avLst/>
          </a:prstGeom>
        </p:spPr>
      </p:pic>
      <p:pic>
        <p:nvPicPr>
          <p:cNvPr id="1028" name="Picture 4" descr="Geant4 Logo - Geant4">
            <a:extLst>
              <a:ext uri="{FF2B5EF4-FFF2-40B4-BE49-F238E27FC236}">
                <a16:creationId xmlns:a16="http://schemas.microsoft.com/office/drawing/2014/main" id="{688C17E3-2A97-9B31-7644-BF53EDA1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7004" y="2553422"/>
            <a:ext cx="2829600" cy="9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DFAC567-057E-8AB0-64A0-2625620C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419" y="4758463"/>
            <a:ext cx="3177554" cy="9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C4FDE-C4B0-7379-8ED4-1FAED3429D0B}"/>
              </a:ext>
            </a:extLst>
          </p:cNvPr>
          <p:cNvSpPr txBox="1"/>
          <p:nvPr/>
        </p:nvSpPr>
        <p:spPr>
          <a:xfrm>
            <a:off x="838199" y="6379022"/>
            <a:ext cx="4848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*</a:t>
            </a:r>
            <a:r>
              <a:rPr lang="en-GB" dirty="0"/>
              <a:t> No multithread, root issues, limited support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52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995F6-8081-1166-0E3C-288AB1147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1FA1-0D6D-973F-1FE6-A571CCC9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Installation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4AAE0-CF44-70CE-6BA1-8E59A789D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noProof="1">
                <a:solidFill>
                  <a:schemeClr val="accent1"/>
                </a:solidFill>
                <a:latin typeface="Andale Mono" panose="020B0509000000000004" pitchFamily="49" charset="0"/>
              </a:rPr>
              <a:t>pip install opengate</a:t>
            </a:r>
            <a:br>
              <a:rPr lang="en-GB" sz="2400" b="1" noProof="1">
                <a:solidFill>
                  <a:schemeClr val="accent1"/>
                </a:solidFill>
                <a:latin typeface="Andale Mono" panose="020B0509000000000004" pitchFamily="49" charset="0"/>
              </a:rPr>
            </a:br>
            <a:r>
              <a:rPr lang="en-GB" sz="2400" b="1" noProof="1">
                <a:solidFill>
                  <a:schemeClr val="accent1"/>
                </a:solidFill>
                <a:latin typeface="Andale Mono" panose="020B0509000000000004" pitchFamily="49" charset="0"/>
              </a:rPr>
              <a:t>pip install --upgrade opengate</a:t>
            </a:r>
          </a:p>
          <a:p>
            <a:pPr marL="0" indent="0">
              <a:buNone/>
            </a:pPr>
            <a:r>
              <a:rPr lang="en-GB" sz="1100" b="1" noProof="1">
                <a:solidFill>
                  <a:schemeClr val="accent1"/>
                </a:solidFill>
                <a:latin typeface="Andale Mono" panose="020B0509000000000004" pitchFamily="49" charset="0"/>
              </a:rPr>
              <a:t>  </a:t>
            </a:r>
            <a:endParaRPr lang="en-GB" noProof="1"/>
          </a:p>
          <a:p>
            <a:r>
              <a:rPr lang="en-GB" noProof="1"/>
              <a:t>Take care of architectures and python versions</a:t>
            </a:r>
          </a:p>
          <a:p>
            <a:r>
              <a:rPr lang="en-GB" noProof="1"/>
              <a:t>Install: GEANT4, ITK, QT, UPROOT, etc</a:t>
            </a:r>
          </a:p>
          <a:p>
            <a:r>
              <a:rPr lang="en-GB" noProof="1"/>
              <a:t>Ready in few minutes</a:t>
            </a:r>
          </a:p>
          <a:p>
            <a:r>
              <a:rPr lang="en-GB" noProof="1"/>
              <a:t>Download </a:t>
            </a:r>
            <a:r>
              <a:rPr lang="en-GB" noProof="1">
                <a:solidFill>
                  <a:schemeClr val="accent1"/>
                </a:solidFill>
              </a:rPr>
              <a:t>Geant4 data</a:t>
            </a:r>
            <a:r>
              <a:rPr lang="en-GB" noProof="1"/>
              <a:t> (10 min)</a:t>
            </a:r>
          </a:p>
          <a:p>
            <a:r>
              <a:rPr lang="en-GB" noProof="1"/>
              <a:t>Download </a:t>
            </a:r>
            <a:r>
              <a:rPr lang="en-GB" noProof="1">
                <a:solidFill>
                  <a:schemeClr val="accent1"/>
                </a:solidFill>
              </a:rPr>
              <a:t>data for the tests </a:t>
            </a:r>
            <a:r>
              <a:rPr lang="en-GB" noProof="1"/>
              <a:t>(5 min)</a:t>
            </a:r>
          </a:p>
          <a:p>
            <a:endParaRPr lang="en-GB" noProof="1"/>
          </a:p>
          <a:p>
            <a:pPr marL="0" indent="0">
              <a:buNone/>
            </a:pPr>
            <a:endParaRPr lang="en-GB" noProof="1"/>
          </a:p>
          <a:p>
            <a:pPr marL="0" indent="0">
              <a:buNone/>
            </a:pPr>
            <a:endParaRPr lang="en-GB" noProof="1"/>
          </a:p>
          <a:p>
            <a:pPr marL="0" indent="0" algn="r">
              <a:buNone/>
            </a:pPr>
            <a:endParaRPr lang="en-GB" sz="1800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B184F8-96BF-368A-024A-62F0565AE8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432" y="4579200"/>
            <a:ext cx="4898767" cy="2093368"/>
          </a:xfrm>
          <a:prstGeom prst="rect">
            <a:avLst/>
          </a:prstGeom>
        </p:spPr>
      </p:pic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AA3E16B2-6130-80EF-FA9E-4EE4F1F7E6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839" y="2955597"/>
            <a:ext cx="2822441" cy="946806"/>
          </a:xfrm>
          <a:prstGeom prst="rect">
            <a:avLst/>
          </a:prstGeom>
        </p:spPr>
      </p:pic>
      <p:pic>
        <p:nvPicPr>
          <p:cNvPr id="6" name="Picture 4" descr="Geant4 Logo - Geant4">
            <a:extLst>
              <a:ext uri="{FF2B5EF4-FFF2-40B4-BE49-F238E27FC236}">
                <a16:creationId xmlns:a16="http://schemas.microsoft.com/office/drawing/2014/main" id="{0837112D-8301-3266-F100-4ADDA7E4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10" y="5649716"/>
            <a:ext cx="2829600" cy="9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B0847-E831-99AC-B196-008845CE2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870" y="5802440"/>
            <a:ext cx="2510163" cy="7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59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82441-29F6-3C23-6F79-3B94BF30C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4D7F-A919-AA36-7F1E-0F2576990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opengate_info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3B74C-A965-4997-BBD3-55116AE3D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289518" cy="38418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954D4A-257F-02B4-0092-343292F0DB9B}"/>
              </a:ext>
            </a:extLst>
          </p:cNvPr>
          <p:cNvSpPr/>
          <p:nvPr/>
        </p:nvSpPr>
        <p:spPr>
          <a:xfrm>
            <a:off x="838200" y="1690688"/>
            <a:ext cx="7773000" cy="3037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0A03E-E6EE-02E4-8D96-9C43998E9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90688"/>
            <a:ext cx="1497600" cy="3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46411-C244-A436-59C7-9292BD51A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48F6B0A-0A69-99A5-0AEB-33B54EF81FEF}"/>
              </a:ext>
            </a:extLst>
          </p:cNvPr>
          <p:cNvSpPr/>
          <p:nvPr/>
        </p:nvSpPr>
        <p:spPr>
          <a:xfrm>
            <a:off x="838200" y="1746431"/>
            <a:ext cx="4907400" cy="403964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A3D7B5-3C85-1EB2-6512-E8E8516EF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opengate_tests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6B3A09-D492-BA9C-51AB-3E9BC3ACB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600" y="1746431"/>
            <a:ext cx="10994942" cy="403964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24964D8-5476-7053-80A2-0ADD35AC3D29}"/>
              </a:ext>
            </a:extLst>
          </p:cNvPr>
          <p:cNvSpPr/>
          <p:nvPr/>
        </p:nvSpPr>
        <p:spPr>
          <a:xfrm>
            <a:off x="640800" y="3542400"/>
            <a:ext cx="1692000" cy="856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64E609-6D10-0646-C2F8-258C26F5DAD7}"/>
              </a:ext>
            </a:extLst>
          </p:cNvPr>
          <p:cNvSpPr/>
          <p:nvPr/>
        </p:nvSpPr>
        <p:spPr>
          <a:xfrm>
            <a:off x="874200" y="1753630"/>
            <a:ext cx="4972200" cy="16037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0D276-E907-C082-2D66-4D78B73EC0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600" y="1746431"/>
            <a:ext cx="993600" cy="167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8DBD7E-E72B-C5DE-E426-1A6347889E1A}"/>
              </a:ext>
            </a:extLst>
          </p:cNvPr>
          <p:cNvSpPr txBox="1"/>
          <p:nvPr/>
        </p:nvSpPr>
        <p:spPr>
          <a:xfrm>
            <a:off x="772108" y="5925517"/>
            <a:ext cx="23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March 2026 = 266 tests</a:t>
            </a:r>
          </a:p>
        </p:txBody>
      </p:sp>
    </p:spTree>
    <p:extLst>
      <p:ext uri="{BB962C8B-B14F-4D97-AF65-F5344CB8AC3E}">
        <p14:creationId xmlns:p14="http://schemas.microsoft.com/office/powerpoint/2010/main" val="251227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6741B-2B0B-2A94-F7EB-C1AD41422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F959-836F-8708-17E1-8CED04CA5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Installation for developers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E976-4515-0C77-563F-0AF844A0E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noProof="1"/>
          </a:p>
          <a:p>
            <a:r>
              <a:rPr lang="en-GB" noProof="1"/>
              <a:t>Install </a:t>
            </a:r>
            <a:r>
              <a:rPr lang="en-GB" b="1" noProof="1"/>
              <a:t>Qt</a:t>
            </a:r>
            <a:r>
              <a:rPr lang="en-GB" noProof="1"/>
              <a:t> (optional)</a:t>
            </a:r>
          </a:p>
          <a:p>
            <a:r>
              <a:rPr lang="en-GB" noProof="1"/>
              <a:t>Download and compile </a:t>
            </a:r>
            <a:r>
              <a:rPr lang="en-GB" b="1" noProof="1"/>
              <a:t>Geant4</a:t>
            </a:r>
            <a:r>
              <a:rPr lang="en-GB" noProof="1"/>
              <a:t> (with Qt)</a:t>
            </a:r>
          </a:p>
          <a:p>
            <a:r>
              <a:rPr lang="en-GB" noProof="1"/>
              <a:t>Download and compile </a:t>
            </a:r>
            <a:r>
              <a:rPr lang="en-GB" b="1" noProof="1"/>
              <a:t>ITK</a:t>
            </a:r>
          </a:p>
          <a:p>
            <a:r>
              <a:rPr lang="en-GB" noProof="1"/>
              <a:t>Clone </a:t>
            </a:r>
            <a:r>
              <a:rPr lang="en-GB" b="1" noProof="1"/>
              <a:t>opengate</a:t>
            </a:r>
            <a:r>
              <a:rPr lang="en-GB" noProof="1"/>
              <a:t> github repository</a:t>
            </a:r>
          </a:p>
          <a:p>
            <a:pPr lvl="1"/>
            <a:r>
              <a:rPr lang="en-GB" noProof="1"/>
              <a:t>Compile the C++ opengate-geant4 library</a:t>
            </a:r>
          </a:p>
          <a:p>
            <a:pPr lvl="1"/>
            <a:r>
              <a:rPr lang="en-GB" noProof="1"/>
              <a:t>Install the python part (with dependencies), with </a:t>
            </a:r>
            <a:br>
              <a:rPr lang="en-GB" noProof="1"/>
            </a:br>
            <a:r>
              <a:rPr lang="en-GB" b="1" noProof="1">
                <a:solidFill>
                  <a:schemeClr val="accent1"/>
                </a:solidFill>
                <a:latin typeface="Andale Mono" panose="020B0509000000000004" pitchFamily="49" charset="0"/>
              </a:rPr>
              <a:t>pip install –e .</a:t>
            </a:r>
            <a:endParaRPr lang="en-GB" noProof="1"/>
          </a:p>
          <a:p>
            <a:pPr lvl="1"/>
            <a:endParaRPr lang="en-GB" noProof="1"/>
          </a:p>
          <a:p>
            <a:pPr marL="0" indent="0">
              <a:buNone/>
            </a:pPr>
            <a:endParaRPr lang="en-GB" noProof="1"/>
          </a:p>
          <a:p>
            <a:pPr marL="0" indent="0" algn="r">
              <a:buNone/>
            </a:pPr>
            <a:endParaRPr lang="en-GB" sz="1800" noProof="1"/>
          </a:p>
        </p:txBody>
      </p:sp>
      <p:pic>
        <p:nvPicPr>
          <p:cNvPr id="8" name="Picture 4" descr="Geant4 Logo - Geant4">
            <a:extLst>
              <a:ext uri="{FF2B5EF4-FFF2-40B4-BE49-F238E27FC236}">
                <a16:creationId xmlns:a16="http://schemas.microsoft.com/office/drawing/2014/main" id="{BDE99FAF-6820-553F-955A-36CD4828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373" y="2607209"/>
            <a:ext cx="2829600" cy="9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06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1C8A5B-1E81-02C3-EE2E-C9352075D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805" y="1328738"/>
            <a:ext cx="3660033" cy="32917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3C233F-0838-544B-6FBA-1D111479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Pull Requests on github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D167D-CB76-AE9D-4281-5C93C6916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noProof="1"/>
              <a:t>Github statistics</a:t>
            </a:r>
          </a:p>
          <a:p>
            <a:endParaRPr lang="en-GB" noProof="1"/>
          </a:p>
          <a:p>
            <a:r>
              <a:rPr lang="en-GB" noProof="1"/>
              <a:t>Since the previous release (1 year): </a:t>
            </a:r>
            <a:r>
              <a:rPr lang="en-GB" b="1" noProof="1"/>
              <a:t>70 PR merged</a:t>
            </a:r>
          </a:p>
          <a:p>
            <a:r>
              <a:rPr lang="en-GB" noProof="1"/>
              <a:t>Pending : </a:t>
            </a:r>
            <a:r>
              <a:rPr lang="en-GB" b="1" noProof="1"/>
              <a:t>39 PR</a:t>
            </a:r>
          </a:p>
          <a:p>
            <a:r>
              <a:rPr lang="en-GB" noProof="1"/>
              <a:t>Issues: </a:t>
            </a:r>
            <a:r>
              <a:rPr lang="en-GB" b="1" noProof="1"/>
              <a:t>86 are open</a:t>
            </a:r>
          </a:p>
          <a:p>
            <a:r>
              <a:rPr lang="en-GB" noProof="1"/>
              <a:t>Contributors: </a:t>
            </a:r>
            <a:r>
              <a:rPr lang="en-GB" b="1" noProof="1"/>
              <a:t>41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D3F1D-10FE-1037-689D-B4463342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261" y="1847057"/>
            <a:ext cx="1638300" cy="457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15A053-36D5-4F2F-2917-ADDBBE1BE74D}"/>
              </a:ext>
            </a:extLst>
          </p:cNvPr>
          <p:cNvSpPr txBox="1">
            <a:spLocks/>
          </p:cNvSpPr>
          <p:nvPr/>
        </p:nvSpPr>
        <p:spPr>
          <a:xfrm>
            <a:off x="4195482" y="5185940"/>
            <a:ext cx="3801035" cy="139289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noProof="1">
                <a:solidFill>
                  <a:schemeClr val="accent1"/>
                </a:solidFill>
              </a:rPr>
              <a:t>Code change  = one PR</a:t>
            </a:r>
          </a:p>
          <a:p>
            <a:pPr marL="0" indent="0" algn="ctr">
              <a:buNone/>
            </a:pPr>
            <a:r>
              <a:rPr lang="en-GB" noProof="1"/>
              <a:t>code + tests + doc</a:t>
            </a:r>
          </a:p>
        </p:txBody>
      </p:sp>
    </p:spTree>
    <p:extLst>
      <p:ext uri="{BB962C8B-B14F-4D97-AF65-F5344CB8AC3E}">
        <p14:creationId xmlns:p14="http://schemas.microsoft.com/office/powerpoint/2010/main" val="1494260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1459F-9CF5-3107-B9DC-1D5F7362C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8D84F-B325-DDCC-3C30-2C7E6BD9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New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380CE-3051-FDA4-CE08-2CC4D97FA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noProof="1"/>
              <a:t>Improved Digitizers</a:t>
            </a:r>
          </a:p>
          <a:p>
            <a:r>
              <a:rPr lang="en-GB" noProof="1"/>
              <a:t>Improved DoseActor</a:t>
            </a:r>
          </a:p>
          <a:p>
            <a:r>
              <a:rPr lang="en-GB" noProof="1"/>
              <a:t>Improved PhaseSpaceActor</a:t>
            </a:r>
          </a:p>
          <a:p>
            <a:r>
              <a:rPr lang="en-GB" noProof="1"/>
              <a:t>Dynamic attribute: process defined step (Compton, Rayleigh etc)</a:t>
            </a:r>
          </a:p>
          <a:p>
            <a:r>
              <a:rPr lang="en-GB" noProof="1"/>
              <a:t>Natural Filters</a:t>
            </a:r>
          </a:p>
          <a:p>
            <a:r>
              <a:rPr lang="en-GB" noProof="1"/>
              <a:t>VRT LVS: Last Vertex Splitting</a:t>
            </a:r>
          </a:p>
          <a:p>
            <a:r>
              <a:rPr lang="en-GB" noProof="1"/>
              <a:t>VRT FFAA: Free Flight Angular Acceptance</a:t>
            </a:r>
          </a:p>
          <a:p>
            <a:r>
              <a:rPr lang="en-GB" noProof="1"/>
              <a:t>Additional optional Geant4 DB </a:t>
            </a:r>
            <a:r>
              <a:rPr lang="en-GB" i="1" noProof="1"/>
              <a:t>(LEND_GNDS2.0_ENDF.BVII.1)</a:t>
            </a:r>
            <a:endParaRPr lang="en-GB" i="1" noProof="1">
              <a:solidFill>
                <a:srgbClr val="FF0000"/>
              </a:solidFill>
            </a:endParaRPr>
          </a:p>
          <a:p>
            <a:r>
              <a:rPr lang="en-GB" noProof="1"/>
              <a:t>Advanced test linac</a:t>
            </a:r>
          </a:p>
          <a:p>
            <a:r>
              <a:rPr lang="en-GB" noProof="1"/>
              <a:t>Advanced test electron flash</a:t>
            </a:r>
          </a:p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400542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03610-ED81-0E97-9C11-6E34EA2A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Digitizers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71E05-A15E-FE23-770F-4FD38C17A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HitsCollection			: start with this one</a:t>
            </a:r>
          </a:p>
          <a:p>
            <a:r>
              <a:rPr lang="en-FR" dirty="0"/>
              <a:t>Adder, Readout			: “merge” hits</a:t>
            </a:r>
          </a:p>
          <a:p>
            <a:r>
              <a:rPr lang="en-FR" dirty="0"/>
              <a:t>Blurring, SpatialBlurring	: blur energy, time, position …</a:t>
            </a:r>
          </a:p>
          <a:p>
            <a:r>
              <a:rPr lang="en-FR" dirty="0"/>
              <a:t>Efficiency				: delete some hits</a:t>
            </a:r>
          </a:p>
          <a:p>
            <a:r>
              <a:rPr lang="en-FR" dirty="0"/>
              <a:t>EnergyWindows			: energy threshold and windowing</a:t>
            </a:r>
          </a:p>
          <a:p>
            <a:r>
              <a:rPr lang="en-FR" dirty="0"/>
              <a:t>PileUp				: complex pileup</a:t>
            </a:r>
          </a:p>
          <a:p>
            <a:r>
              <a:rPr lang="en-FR" dirty="0"/>
              <a:t>Projection				: create 2D image</a:t>
            </a:r>
          </a:p>
          <a:p>
            <a:r>
              <a:rPr lang="en-FR" dirty="0"/>
              <a:t>CoincidencesSorter		: group wrt time policies</a:t>
            </a:r>
          </a:p>
          <a:p>
            <a:r>
              <a:rPr lang="en-FR" dirty="0"/>
              <a:t>DeadTime				</a:t>
            </a:r>
            <a:r>
              <a:rPr lang="en-FR" dirty="0">
                <a:solidFill>
                  <a:schemeClr val="accent2"/>
                </a:solidFill>
              </a:rPr>
              <a:t>WIP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4F847-EE25-C459-0D99-6025BAFAE33B}"/>
              </a:ext>
            </a:extLst>
          </p:cNvPr>
          <p:cNvSpPr txBox="1"/>
          <p:nvPr/>
        </p:nvSpPr>
        <p:spPr>
          <a:xfrm>
            <a:off x="9063633" y="5136891"/>
            <a:ext cx="241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>
                <a:solidFill>
                  <a:schemeClr val="accent2">
                    <a:lumMod val="75000"/>
                  </a:schemeClr>
                </a:solidFill>
              </a:rPr>
              <a:t>offline + online (partly)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4C071-68DD-9647-4193-21CE7CA2C477}"/>
              </a:ext>
            </a:extLst>
          </p:cNvPr>
          <p:cNvSpPr txBox="1"/>
          <p:nvPr/>
        </p:nvSpPr>
        <p:spPr>
          <a:xfrm>
            <a:off x="7930157" y="4203979"/>
            <a:ext cx="2416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>
                <a:solidFill>
                  <a:schemeClr val="accent2">
                    <a:lumMod val="75000"/>
                  </a:schemeClr>
                </a:solidFill>
              </a:rPr>
              <a:t>offline + online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6C453-21DD-9DBC-C289-B021413F9431}"/>
              </a:ext>
            </a:extLst>
          </p:cNvPr>
          <p:cNvSpPr txBox="1"/>
          <p:nvPr/>
        </p:nvSpPr>
        <p:spPr>
          <a:xfrm rot="21244713">
            <a:off x="3211303" y="3555515"/>
            <a:ext cx="456631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FR" sz="3600" b="1" dirty="0">
                <a:solidFill>
                  <a:schemeClr val="accent6">
                    <a:lumMod val="75000"/>
                  </a:schemeClr>
                </a:solidFill>
              </a:rPr>
              <a:t>Warm thanks to Gert ! </a:t>
            </a:r>
          </a:p>
        </p:txBody>
      </p:sp>
    </p:spTree>
    <p:extLst>
      <p:ext uri="{BB962C8B-B14F-4D97-AF65-F5344CB8AC3E}">
        <p14:creationId xmlns:p14="http://schemas.microsoft.com/office/powerpoint/2010/main" val="20342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175175</TotalTime>
  <Words>734</Words>
  <Application>Microsoft Macintosh PowerPoint</Application>
  <PresentationFormat>Widescreen</PresentationFormat>
  <Paragraphs>164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Andale Mono</vt:lpstr>
      <vt:lpstr>Arial</vt:lpstr>
      <vt:lpstr>Calibri</vt:lpstr>
      <vt:lpstr>Calibri Light</vt:lpstr>
      <vt:lpstr>JetBrains Mono</vt:lpstr>
      <vt:lpstr>Office-Design</vt:lpstr>
      <vt:lpstr>GATE 10</vt:lpstr>
      <vt:lpstr>GATE 10</vt:lpstr>
      <vt:lpstr>Installation</vt:lpstr>
      <vt:lpstr>opengate_info</vt:lpstr>
      <vt:lpstr>opengate_tests</vt:lpstr>
      <vt:lpstr>Installation for developers</vt:lpstr>
      <vt:lpstr>Pull Requests on github</vt:lpstr>
      <vt:lpstr>New features</vt:lpstr>
      <vt:lpstr>Digitizers modules</vt:lpstr>
      <vt:lpstr>Focus on digitizers</vt:lpstr>
      <vt:lpstr>New features: WIP (work in progress)</vt:lpstr>
      <vt:lpstr>New features: WIP (work in progress)</vt:lpstr>
      <vt:lpstr>Future directions</vt:lpstr>
      <vt:lpstr>Future directions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SARRUT David</cp:lastModifiedBy>
  <cp:revision>1573</cp:revision>
  <cp:lastPrinted>2019-06-16T06:36:39Z</cp:lastPrinted>
  <dcterms:created xsi:type="dcterms:W3CDTF">2017-08-02T10:36:57Z</dcterms:created>
  <dcterms:modified xsi:type="dcterms:W3CDTF">2026-04-01T13:42:52Z</dcterms:modified>
</cp:coreProperties>
</file>