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4" r:id="rId3"/>
    <p:sldId id="260" r:id="rId4"/>
    <p:sldId id="313" r:id="rId5"/>
    <p:sldId id="314" r:id="rId6"/>
    <p:sldId id="261" r:id="rId7"/>
    <p:sldId id="273" r:id="rId8"/>
    <p:sldId id="262" r:id="rId9"/>
    <p:sldId id="271" r:id="rId10"/>
    <p:sldId id="263" r:id="rId11"/>
    <p:sldId id="264" r:id="rId12"/>
    <p:sldId id="319" r:id="rId13"/>
    <p:sldId id="317" r:id="rId14"/>
    <p:sldId id="267" r:id="rId15"/>
    <p:sldId id="318" r:id="rId16"/>
    <p:sldId id="315" r:id="rId17"/>
    <p:sldId id="31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CBF324D-0F91-1C44-A80A-2B1A9629F2B1}">
          <p14:sldIdLst>
            <p14:sldId id="256"/>
            <p14:sldId id="274"/>
            <p14:sldId id="260"/>
            <p14:sldId id="313"/>
            <p14:sldId id="314"/>
            <p14:sldId id="261"/>
            <p14:sldId id="273"/>
            <p14:sldId id="262"/>
            <p14:sldId id="271"/>
            <p14:sldId id="263"/>
            <p14:sldId id="264"/>
            <p14:sldId id="319"/>
            <p14:sldId id="317"/>
            <p14:sldId id="267"/>
            <p14:sldId id="318"/>
          </p14:sldIdLst>
        </p14:section>
        <p14:section name="Backup" id="{83B183E2-C419-3B46-A11D-82D9EC2CFDD1}">
          <p14:sldIdLst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C20085-C2D0-08B3-7A0F-4DED67121455}" name="lgarciag" initials="l" userId="lgarcia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D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61"/>
    <p:restoredTop sz="94700"/>
  </p:normalViewPr>
  <p:slideViewPr>
    <p:cSldViewPr snapToGrid="0" showGuides="1">
      <p:cViewPr varScale="1">
        <p:scale>
          <a:sx n="113" d="100"/>
          <a:sy n="113" d="100"/>
        </p:scale>
        <p:origin x="496" y="184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4FD77-B05C-814D-BA30-B4DFDE12B0E5}" type="datetimeFigureOut">
              <a:rPr lang="en-US" smtClean="0"/>
              <a:t>4/1/26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BA9B4-6791-7941-B0F3-6FD2CE27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BA9B4-6791-7941-B0F3-6FD2CE27A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6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BA9B4-6791-7941-B0F3-6FD2CE27A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7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BA9B4-6791-7941-B0F3-6FD2CE27A1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9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6A520-B873-5F97-4909-901C1FF8C9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AE15B-3817-C795-7707-0EAA726434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27809-44CE-E522-C3EC-D3C1E0ED5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87900-A45F-8433-2F13-4B56CB83E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09A0-45AE-A487-7688-719D80AA2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AD73-8902-7D1F-7DE7-8D6977A9E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3912D-3F6D-BB09-7E0E-9A2FDCD52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4FEA0-8A07-6E81-7A1E-DAD70B87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F337C5-2F56-F52E-EEF8-39B4B0EEA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2965F-1BB5-A28A-E4B9-F69F1EBD9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1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03FF7-E268-2A14-B9C1-84877911EB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E2551-9065-EDE2-B9D9-4F21EBF1F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1C7A4-AA05-C5DC-1FDF-63F69BF7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419EAB-B3BB-9142-4C21-F108B25F2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B43D6-7190-611C-423D-59F003B1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29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E1ECD-B333-0772-196C-2F840D11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8F2B-760B-B075-95AC-47663CCA3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05F7E-39C1-3862-FE49-836F6A6D6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CAC6E-B872-4F31-7182-DFADC71B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25C7-CA21-0A0C-6B91-92EE3182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112AA-84B4-F31A-0562-C2C65CDEC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9334C6-CE5F-1BBA-0491-3DAED9A7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2E5C-C718-96AB-908B-0707908D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A1D1-3831-68EB-B9B9-09DC2A762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7BEA-AB24-68A8-0CED-8743D81C9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49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7D22A-E16C-8E47-1A1B-1BC3A2224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E6903-1ECC-7366-0FB0-C047B7156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BDD99-1B05-7FDF-D51E-073744B25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F94D1-4216-82F4-0175-012FE9BD1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81BAD8-B8F6-75CF-485C-ED98F9812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623B3-C0BC-E15B-F6EB-9539D1BD4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2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718E-BDC1-FEAE-6701-8B59F7BA5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8DD06-B184-F8DC-DDFE-7450854E2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CA497-DC4C-EE96-4DB6-544D7B554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02FA67-14C3-CC4B-FEFA-3D53E6816B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A2982-7CC3-FAAC-C509-B5ABD01053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C4C61D-C1E6-84A6-6BB7-7B0EC16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E54A18-02B0-0BD0-2034-B2229695D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75FE27-52E8-431A-94AF-962138B02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07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A443-2E4B-7D58-83EB-1AF9B8CF1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A3AEE5-A746-80AD-0137-C8054A43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5D1E48-BEC9-BAA5-00B0-817D3711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7A75E-9E3D-5896-E893-F078A100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60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D37E84-C7C4-8E9E-F1D9-402F19E74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124376-E5D6-40E7-F1FA-CBBE5430E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E92E6-EEAC-EE53-4861-47D8F9563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2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6A90-5BC0-906C-7E64-E3D9215D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27ECC-3C7B-99E5-D0F6-04B830095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71D21B-7E58-223B-C0EF-7B600ABBF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D1A69-84A1-DAE2-54C4-69CC08C9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258849-CBFD-50CB-2BFD-6B561F0D5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9CECE-8285-4A42-7C15-B1DCA4EB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74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10603-CA40-A672-9DC0-DF057009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B09A5C-9249-222B-CD5C-9C1385FAE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BDD27-43C8-B1AB-73AC-915E37EFB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877B9C-AA88-85FA-05B9-E9B2BB174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FE955-B166-AD10-D7B7-AD219C25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GATE Scientific Meeting 2026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A5F40-7952-7096-D3A8-FE196F41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81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3A0FE6-2380-E57A-DE9F-4576B0613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68C73-08E4-820D-954A-782FADFA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927E8-CF11-A7BB-A6B6-5AB76AB62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1st April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B673F-93E6-8274-04F8-06C96DABA4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GATE Scientific Meeting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9BCD-E95E-71AD-6FE1-BC96FCDB9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68065-B669-3948-B810-3674EC6CB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lucia-victoria.garcia-garcia@iphc.cnrs.fr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1.jpe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mailto:lucia-victoria.garcia-garcia@iphc.cnrs.fr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10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B87495-9776-AFEE-4E20-69E88E7E3C10}"/>
              </a:ext>
            </a:extLst>
          </p:cNvPr>
          <p:cNvSpPr/>
          <p:nvPr/>
        </p:nvSpPr>
        <p:spPr>
          <a:xfrm>
            <a:off x="1524000" y="1979232"/>
            <a:ext cx="9144000" cy="193430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6D20CE0-D26E-28D0-C9A9-303701A434C0}"/>
              </a:ext>
            </a:extLst>
          </p:cNvPr>
          <p:cNvSpPr txBox="1">
            <a:spLocks/>
          </p:cNvSpPr>
          <p:nvPr/>
        </p:nvSpPr>
        <p:spPr>
          <a:xfrm>
            <a:off x="1524000" y="118655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GATE Activity @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DeSIs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-IPHC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36E93C0-BEA5-C917-2CFD-5732F8001026}"/>
              </a:ext>
            </a:extLst>
          </p:cNvPr>
          <p:cNvSpPr txBox="1">
            <a:spLocks/>
          </p:cNvSpPr>
          <p:nvPr/>
        </p:nvSpPr>
        <p:spPr>
          <a:xfrm>
            <a:off x="1524000" y="4274700"/>
            <a:ext cx="9144000" cy="581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L. V. Garcia Garcia (</a:t>
            </a:r>
            <a:r>
              <a:rPr lang="en-US" dirty="0">
                <a:hlinkClick r:id="rId3"/>
              </a:rPr>
              <a:t>lucia-victoria.garcia-garcia@iphc.cnrs.fr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349049F7-AA43-A9CC-4419-69418AFB2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3" b="14049"/>
          <a:stretch/>
        </p:blipFill>
        <p:spPr bwMode="auto">
          <a:xfrm>
            <a:off x="261577" y="118149"/>
            <a:ext cx="1601059" cy="112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388AD7-6325-2BEB-777D-8F6C2B9A0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286" y="118149"/>
            <a:ext cx="1211855" cy="1046630"/>
          </a:xfrm>
          <a:prstGeom prst="rect">
            <a:avLst/>
          </a:prstGeom>
        </p:spPr>
      </p:pic>
      <p:pic>
        <p:nvPicPr>
          <p:cNvPr id="9" name="Image 3">
            <a:extLst>
              <a:ext uri="{FF2B5EF4-FFF2-40B4-BE49-F238E27FC236}">
                <a16:creationId xmlns:a16="http://schemas.microsoft.com/office/drawing/2014/main" id="{A03A91FE-5E14-D801-B0BD-CAEE1ABDB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604" y="118149"/>
            <a:ext cx="3090714" cy="1123192"/>
          </a:xfrm>
          <a:prstGeom prst="rect">
            <a:avLst/>
          </a:prstGeom>
        </p:spPr>
      </p:pic>
      <p:pic>
        <p:nvPicPr>
          <p:cNvPr id="10" name="Picture 12" descr="80 | PRIME - MITI">
            <a:extLst>
              <a:ext uri="{FF2B5EF4-FFF2-40B4-BE49-F238E27FC236}">
                <a16:creationId xmlns:a16="http://schemas.microsoft.com/office/drawing/2014/main" id="{916FFA5D-E947-4E46-2719-ADEA5413F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144" y="118149"/>
            <a:ext cx="1938415" cy="117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152A1B1-2BB8-9299-83A3-CA69BB876703}"/>
              </a:ext>
            </a:extLst>
          </p:cNvPr>
          <p:cNvSpPr txBox="1">
            <a:spLocks/>
          </p:cNvSpPr>
          <p:nvPr/>
        </p:nvSpPr>
        <p:spPr>
          <a:xfrm>
            <a:off x="1524000" y="5413483"/>
            <a:ext cx="9144000" cy="7836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GATE Scientific Meeting 2026</a:t>
            </a:r>
          </a:p>
          <a:p>
            <a:r>
              <a:rPr lang="en-US" dirty="0"/>
              <a:t>Strasbourg – 1</a:t>
            </a:r>
            <a:r>
              <a:rPr lang="en-US" baseline="30000" dirty="0"/>
              <a:t>st</a:t>
            </a:r>
            <a:r>
              <a:rPr lang="en-US" dirty="0"/>
              <a:t> April 2026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4EE24FE-552D-2CB4-FDE7-F4A26FF3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1</a:t>
            </a:fld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5F6BA39-41C6-315A-44A0-2F67E9EBA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1st April 2026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10D5E05-5D55-D6B9-C4BE-0EAEB163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GATE Scientific Meeting 2026</a:t>
            </a:r>
          </a:p>
        </p:txBody>
      </p:sp>
    </p:spTree>
    <p:extLst>
      <p:ext uri="{BB962C8B-B14F-4D97-AF65-F5344CB8AC3E}">
        <p14:creationId xmlns:p14="http://schemas.microsoft.com/office/powerpoint/2010/main" val="269890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D0045-4297-536A-EFD1-5A2AA358D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92EA622-D495-2A2B-0E59-595E6B403DAD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33FA0A-7229-BC73-5425-8B495EA19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10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D21DD-6ED1-FE22-0EFF-43844783D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4F68C-622B-E22E-FF88-230FCF977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1062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01A6522-57CC-3E75-4A6D-C517A1F850CC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Radiation therapy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D9AFE-1685-2783-C44A-834381EBBAD6}"/>
              </a:ext>
            </a:extLst>
          </p:cNvPr>
          <p:cNvSpPr txBox="1"/>
          <p:nvPr/>
        </p:nvSpPr>
        <p:spPr>
          <a:xfrm>
            <a:off x="685040" y="1228435"/>
            <a:ext cx="64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Experimental Campaigns in Radiotherapy 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Monitoring of secondary neutron production in radiotherapy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Comparison between MC energy deposited and AlphaBeast experimental signal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69D0680-A5CB-37C0-F608-5D0530FEDB32}"/>
              </a:ext>
            </a:extLst>
          </p:cNvPr>
          <p:cNvGrpSpPr/>
          <p:nvPr/>
        </p:nvGrpSpPr>
        <p:grpSpPr>
          <a:xfrm>
            <a:off x="2823585" y="3770261"/>
            <a:ext cx="2834345" cy="2141171"/>
            <a:chOff x="909114" y="3248058"/>
            <a:chExt cx="3418114" cy="24272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D4CB96D-611A-300A-638E-BB1558C30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9114" y="3248058"/>
              <a:ext cx="3418114" cy="2427284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CEFA2FB-601E-CC23-724A-B510863FC43E}"/>
                </a:ext>
              </a:extLst>
            </p:cNvPr>
            <p:cNvCxnSpPr>
              <a:cxnSpLocks/>
            </p:cNvCxnSpPr>
            <p:nvPr/>
          </p:nvCxnSpPr>
          <p:spPr>
            <a:xfrm>
              <a:off x="2448736" y="4215955"/>
              <a:ext cx="1271871" cy="0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B06F55-2763-6863-466B-3F32B9DAF665}"/>
                </a:ext>
              </a:extLst>
            </p:cNvPr>
            <p:cNvSpPr txBox="1"/>
            <p:nvPr/>
          </p:nvSpPr>
          <p:spPr>
            <a:xfrm>
              <a:off x="2687745" y="3861602"/>
              <a:ext cx="793851" cy="2965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33.5 cm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5B1FC34-F8B4-7E40-3235-6F50F0F2F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83" y="3127618"/>
            <a:ext cx="2117271" cy="2896886"/>
          </a:xfrm>
          <a:prstGeom prst="rect">
            <a:avLst/>
          </a:prstGeom>
        </p:spPr>
      </p:pic>
      <p:sp>
        <p:nvSpPr>
          <p:cNvPr id="19" name="Bent Arrow 18">
            <a:extLst>
              <a:ext uri="{FF2B5EF4-FFF2-40B4-BE49-F238E27FC236}">
                <a16:creationId xmlns:a16="http://schemas.microsoft.com/office/drawing/2014/main" id="{49E970A3-AE09-3206-6E55-918114582659}"/>
              </a:ext>
            </a:extLst>
          </p:cNvPr>
          <p:cNvSpPr/>
          <p:nvPr/>
        </p:nvSpPr>
        <p:spPr>
          <a:xfrm flipH="1">
            <a:off x="2540153" y="3477610"/>
            <a:ext cx="1150101" cy="815434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C47065-8979-8D47-03F4-54FADD03C381}"/>
              </a:ext>
            </a:extLst>
          </p:cNvPr>
          <p:cNvSpPr txBox="1"/>
          <p:nvPr/>
        </p:nvSpPr>
        <p:spPr>
          <a:xfrm>
            <a:off x="7022499" y="2034651"/>
            <a:ext cx="157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15 MV run with </a:t>
            </a:r>
            <a:r>
              <a:rPr lang="en-US" sz="1400" b="1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</a:t>
            </a:r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 converter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B362A6-B808-0BE2-D833-41AA93F27667}"/>
              </a:ext>
            </a:extLst>
          </p:cNvPr>
          <p:cNvSpPr txBox="1"/>
          <p:nvPr/>
        </p:nvSpPr>
        <p:spPr>
          <a:xfrm>
            <a:off x="7075714" y="4821982"/>
            <a:ext cx="157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15 MV run with PE converter 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D668ABF7-D956-CAC9-42EF-48C9E71BA7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423" t="6930" r="2132" b="1523"/>
          <a:stretch>
            <a:fillRect/>
          </a:stretch>
        </p:blipFill>
        <p:spPr>
          <a:xfrm rot="5400000">
            <a:off x="8961200" y="733486"/>
            <a:ext cx="2407675" cy="3508120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id="{44551E7A-4991-B3D3-E65A-7438A70C93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788" t="7618" r="1402" b="1523"/>
          <a:stretch>
            <a:fillRect/>
          </a:stretch>
        </p:blipFill>
        <p:spPr>
          <a:xfrm rot="5400000">
            <a:off x="9037624" y="3461227"/>
            <a:ext cx="2407674" cy="349592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401704-557B-65E5-38EF-779000E1274F}"/>
              </a:ext>
            </a:extLst>
          </p:cNvPr>
          <p:cNvCxnSpPr>
            <a:cxnSpLocks/>
            <a:endCxn id="20" idx="1"/>
          </p:cNvCxnSpPr>
          <p:nvPr/>
        </p:nvCxnSpPr>
        <p:spPr>
          <a:xfrm flipV="1">
            <a:off x="5925371" y="2296261"/>
            <a:ext cx="1097128" cy="17243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7E40399-09E2-921C-09EC-A0CD12758D28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5921399" y="4050160"/>
            <a:ext cx="1154315" cy="1033432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ICANS - Institut de cancérologie Strasbourg Europe - YouTube">
            <a:extLst>
              <a:ext uri="{FF2B5EF4-FFF2-40B4-BE49-F238E27FC236}">
                <a16:creationId xmlns:a16="http://schemas.microsoft.com/office/drawing/2014/main" id="{E4C5AEA0-F6CB-D2ED-6583-138B24DFE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8" b="25652"/>
          <a:stretch>
            <a:fillRect/>
          </a:stretch>
        </p:blipFill>
        <p:spPr bwMode="auto">
          <a:xfrm>
            <a:off x="3690254" y="2702114"/>
            <a:ext cx="1726135" cy="7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50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8FDC4-C5E1-E3C9-5696-29997E56E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36D793-F849-982B-B464-4F9D3CED4F06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9E3BB8-5BE5-F705-880E-D4BD5A04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11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982D4-6FBD-3F1B-BD6F-F95CE7A9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C4387-1046-A280-1C47-E5BF0310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564035F-887A-CEE1-A56D-836339205ED1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Hadrontherapy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D2919C-8DBA-29F7-DFD7-990CD2CFD624}"/>
              </a:ext>
            </a:extLst>
          </p:cNvPr>
          <p:cNvSpPr txBox="1"/>
          <p:nvPr/>
        </p:nvSpPr>
        <p:spPr>
          <a:xfrm>
            <a:off x="434553" y="1066562"/>
            <a:ext cx="11484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part of the EURADOS WG9 members, AlphaBeast was tested in HIT alongside with other 8 neutron monitoring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of MC simulation to determine expected number counts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Comparison between FLUKA and GATE MC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9" name="Image 10">
            <a:extLst>
              <a:ext uri="{FF2B5EF4-FFF2-40B4-BE49-F238E27FC236}">
                <a16:creationId xmlns:a16="http://schemas.microsoft.com/office/drawing/2014/main" id="{FEAF8C0B-4C50-091A-9F32-DCF595465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53" y="3125037"/>
            <a:ext cx="7128920" cy="25778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29D6742-E14A-2613-7643-7083445EC3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89" t="32596" r="55733" b="42251"/>
          <a:stretch>
            <a:fillRect/>
          </a:stretch>
        </p:blipFill>
        <p:spPr>
          <a:xfrm>
            <a:off x="8447880" y="2297679"/>
            <a:ext cx="2099618" cy="2710633"/>
          </a:xfrm>
          <a:prstGeom prst="rect">
            <a:avLst/>
          </a:prstGeom>
        </p:spPr>
      </p:pic>
      <p:cxnSp>
        <p:nvCxnSpPr>
          <p:cNvPr id="25" name="Elbow Connector 24">
            <a:extLst>
              <a:ext uri="{FF2B5EF4-FFF2-40B4-BE49-F238E27FC236}">
                <a16:creationId xmlns:a16="http://schemas.microsoft.com/office/drawing/2014/main" id="{A0C826B1-CB2C-C48E-ACE0-8DED98D02065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18487" y="2666617"/>
            <a:ext cx="5918887" cy="916840"/>
          </a:xfrm>
          <a:prstGeom prst="bentConnector3">
            <a:avLst>
              <a:gd name="adj1" fmla="val 100104"/>
            </a:avLst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BD70E27-5E6D-6AE1-4403-7C65C4A6292B}"/>
              </a:ext>
            </a:extLst>
          </p:cNvPr>
          <p:cNvSpPr/>
          <p:nvPr/>
        </p:nvSpPr>
        <p:spPr>
          <a:xfrm>
            <a:off x="8851534" y="2613784"/>
            <a:ext cx="432486" cy="76611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67A3C9A-6591-DB4F-F3D6-AC6906B74BD1}"/>
              </a:ext>
            </a:extLst>
          </p:cNvPr>
          <p:cNvSpPr/>
          <p:nvPr/>
        </p:nvSpPr>
        <p:spPr>
          <a:xfrm>
            <a:off x="9657787" y="2591739"/>
            <a:ext cx="432486" cy="766119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BBA9B0D-8800-0A86-D9B0-8632A66CFBE5}"/>
              </a:ext>
            </a:extLst>
          </p:cNvPr>
          <p:cNvSpPr/>
          <p:nvPr/>
        </p:nvSpPr>
        <p:spPr>
          <a:xfrm>
            <a:off x="8875745" y="3725554"/>
            <a:ext cx="480908" cy="8290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7C8F88D0-DE5A-03C8-D986-D8256CAE2C8F}"/>
              </a:ext>
            </a:extLst>
          </p:cNvPr>
          <p:cNvSpPr/>
          <p:nvPr/>
        </p:nvSpPr>
        <p:spPr>
          <a:xfrm>
            <a:off x="9699419" y="3626128"/>
            <a:ext cx="480908" cy="82902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13A80BA8-DACE-C4C3-330D-29E2FBD2FB98}"/>
              </a:ext>
            </a:extLst>
          </p:cNvPr>
          <p:cNvSpPr/>
          <p:nvPr/>
        </p:nvSpPr>
        <p:spPr>
          <a:xfrm rot="5400000">
            <a:off x="9204889" y="1863596"/>
            <a:ext cx="534642" cy="963373"/>
          </a:xfrm>
          <a:prstGeom prst="leftBrac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4C6948-F168-7038-BD63-DB448B9282E1}"/>
              </a:ext>
            </a:extLst>
          </p:cNvPr>
          <p:cNvSpPr txBox="1"/>
          <p:nvPr/>
        </p:nvSpPr>
        <p:spPr>
          <a:xfrm>
            <a:off x="8990523" y="1777037"/>
            <a:ext cx="1024334" cy="307777"/>
          </a:xfrm>
          <a:prstGeom prst="rect">
            <a:avLst/>
          </a:prstGeom>
          <a:noFill/>
          <a:ln w="127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MonoBeast</a:t>
            </a:r>
            <a:endParaRPr lang="en-US" sz="1400" dirty="0"/>
          </a:p>
        </p:txBody>
      </p:sp>
      <p:sp>
        <p:nvSpPr>
          <p:cNvPr id="42" name="Left Brace 41">
            <a:extLst>
              <a:ext uri="{FF2B5EF4-FFF2-40B4-BE49-F238E27FC236}">
                <a16:creationId xmlns:a16="http://schemas.microsoft.com/office/drawing/2014/main" id="{65511F11-8C4A-CB10-82EA-8DFCB586A8C7}"/>
              </a:ext>
            </a:extLst>
          </p:cNvPr>
          <p:cNvSpPr/>
          <p:nvPr/>
        </p:nvSpPr>
        <p:spPr>
          <a:xfrm rot="15885005">
            <a:off x="9254977" y="4416657"/>
            <a:ext cx="707221" cy="963374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2F4976-9F69-635F-1052-7C10DF8D9992}"/>
              </a:ext>
            </a:extLst>
          </p:cNvPr>
          <p:cNvSpPr txBox="1"/>
          <p:nvPr/>
        </p:nvSpPr>
        <p:spPr>
          <a:xfrm>
            <a:off x="9217732" y="5247396"/>
            <a:ext cx="797125" cy="307777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/>
              <a:t>TriBeast</a:t>
            </a:r>
            <a:endParaRPr lang="en-US" sz="1400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0B0ECC07-643F-660F-C689-B05F24D242D7}"/>
              </a:ext>
            </a:extLst>
          </p:cNvPr>
          <p:cNvSpPr/>
          <p:nvPr/>
        </p:nvSpPr>
        <p:spPr>
          <a:xfrm>
            <a:off x="9284020" y="3198320"/>
            <a:ext cx="373767" cy="527234"/>
          </a:xfrm>
          <a:prstGeom prst="roundRect">
            <a:avLst/>
          </a:prstGeom>
          <a:noFill/>
          <a:ln w="19050">
            <a:solidFill>
              <a:srgbClr val="79D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0FF4FBB-8C8D-42ED-F3EC-4A78EF548FD5}"/>
              </a:ext>
            </a:extLst>
          </p:cNvPr>
          <p:cNvCxnSpPr>
            <a:cxnSpLocks/>
            <a:stCxn id="44" idx="3"/>
          </p:cNvCxnSpPr>
          <p:nvPr/>
        </p:nvCxnSpPr>
        <p:spPr>
          <a:xfrm flipV="1">
            <a:off x="9657787" y="3125037"/>
            <a:ext cx="1332430" cy="336900"/>
          </a:xfrm>
          <a:prstGeom prst="straightConnector1">
            <a:avLst/>
          </a:prstGeom>
          <a:ln w="19050">
            <a:solidFill>
              <a:srgbClr val="79D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610B817-A8BA-22FA-96B9-D04D8E091B2B}"/>
              </a:ext>
            </a:extLst>
          </p:cNvPr>
          <p:cNvSpPr txBox="1"/>
          <p:nvPr/>
        </p:nvSpPr>
        <p:spPr>
          <a:xfrm>
            <a:off x="10990218" y="2987040"/>
            <a:ext cx="767188" cy="307777"/>
          </a:xfrm>
          <a:prstGeom prst="rect">
            <a:avLst/>
          </a:prstGeom>
          <a:noFill/>
          <a:ln w="19050">
            <a:solidFill>
              <a:srgbClr val="79D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SSNTDs</a:t>
            </a:r>
          </a:p>
        </p:txBody>
      </p:sp>
      <p:pic>
        <p:nvPicPr>
          <p:cNvPr id="49" name="Picture 2" descr="Long-Term Operation at HIT">
            <a:extLst>
              <a:ext uri="{FF2B5EF4-FFF2-40B4-BE49-F238E27FC236}">
                <a16:creationId xmlns:a16="http://schemas.microsoft.com/office/drawing/2014/main" id="{1DF3C151-E51D-CCC3-4AF9-169EB9A26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86" y="5855612"/>
            <a:ext cx="2020844" cy="5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European Radiation Dosimetry Group | Eurados">
            <a:extLst>
              <a:ext uri="{FF2B5EF4-FFF2-40B4-BE49-F238E27FC236}">
                <a16:creationId xmlns:a16="http://schemas.microsoft.com/office/drawing/2014/main" id="{8F9319E6-FC41-E43E-C2B4-19B1195D2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19" y="5863762"/>
            <a:ext cx="3326415" cy="4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918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C49C5-6D9D-E35E-EC0B-23F4FD5CF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78FB331-6356-3EC7-5A0C-6D989A27BBF4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008604-A8F8-5B3B-7C8E-F9F518A2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12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3F8C5-119B-78D5-876B-A8D12793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8C676-C4AC-A68B-B0B7-E8F5637E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FBC7E5F-DBE8-5F5E-D5DC-B75D4EE98720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Secondary Neutron Production in Hadrontherapy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C6E02-AEB9-A17E-AF43-CAA736D5A1F7}"/>
              </a:ext>
            </a:extLst>
          </p:cNvPr>
          <p:cNvSpPr txBox="1"/>
          <p:nvPr/>
        </p:nvSpPr>
        <p:spPr>
          <a:xfrm>
            <a:off x="434553" y="1066562"/>
            <a:ext cx="11484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part of the EURADOS WG9 members, AlphaBeast was tested in HIT alongside with other 8 neutron monitoring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of MC simulation to determine expected number counts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Comparison between FLUKA and GATE MC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A44FB1-751E-02F8-C7B6-002BFA929B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89" t="32596" r="55733" b="42251"/>
          <a:stretch>
            <a:fillRect/>
          </a:stretch>
        </p:blipFill>
        <p:spPr>
          <a:xfrm>
            <a:off x="434553" y="2390757"/>
            <a:ext cx="1911993" cy="2468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1250F-B878-ED97-8F4E-5D7408DC3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4" y="2638244"/>
            <a:ext cx="2743201" cy="271955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3C00FAC-6A42-A6D6-2D5C-90E90973D6A3}"/>
              </a:ext>
            </a:extLst>
          </p:cNvPr>
          <p:cNvCxnSpPr>
            <a:cxnSpLocks/>
          </p:cNvCxnSpPr>
          <p:nvPr/>
        </p:nvCxnSpPr>
        <p:spPr>
          <a:xfrm>
            <a:off x="1799839" y="3138249"/>
            <a:ext cx="3005385" cy="72983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>
            <a:extLst>
              <a:ext uri="{FF2B5EF4-FFF2-40B4-BE49-F238E27FC236}">
                <a16:creationId xmlns:a16="http://schemas.microsoft.com/office/drawing/2014/main" id="{E03B375D-3701-76CB-4E98-98C6F32D9511}"/>
              </a:ext>
            </a:extLst>
          </p:cNvPr>
          <p:cNvSpPr/>
          <p:nvPr/>
        </p:nvSpPr>
        <p:spPr>
          <a:xfrm>
            <a:off x="6532383" y="3725005"/>
            <a:ext cx="731520" cy="3651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Long-Term Operation at HIT">
            <a:extLst>
              <a:ext uri="{FF2B5EF4-FFF2-40B4-BE49-F238E27FC236}">
                <a16:creationId xmlns:a16="http://schemas.microsoft.com/office/drawing/2014/main" id="{51B16B59-E480-2CEC-EB25-0357DF91E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8" y="5663990"/>
            <a:ext cx="2020844" cy="5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uropean Radiation Dosimetry Group | Eurados">
            <a:extLst>
              <a:ext uri="{FF2B5EF4-FFF2-40B4-BE49-F238E27FC236}">
                <a16:creationId xmlns:a16="http://schemas.microsoft.com/office/drawing/2014/main" id="{687D2CA3-2137-4391-CF44-315F15A45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21" y="5672140"/>
            <a:ext cx="3326415" cy="4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12">
            <a:extLst>
              <a:ext uri="{FF2B5EF4-FFF2-40B4-BE49-F238E27FC236}">
                <a16:creationId xmlns:a16="http://schemas.microsoft.com/office/drawing/2014/main" id="{2025F213-3D03-3767-273F-FEF0CA5C1D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219" y="1455664"/>
            <a:ext cx="2876638" cy="21441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958AE9-FE04-37BD-8C82-86F2C809D0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27" t="5978" r="8166" b="848"/>
          <a:stretch>
            <a:fillRect/>
          </a:stretch>
        </p:blipFill>
        <p:spPr>
          <a:xfrm>
            <a:off x="8960435" y="3477825"/>
            <a:ext cx="2681950" cy="2144125"/>
          </a:xfrm>
          <a:prstGeom prst="rect">
            <a:avLst/>
          </a:prstGeom>
        </p:spPr>
      </p:pic>
      <p:sp>
        <p:nvSpPr>
          <p:cNvPr id="22" name="Bent Arrow 21">
            <a:extLst>
              <a:ext uri="{FF2B5EF4-FFF2-40B4-BE49-F238E27FC236}">
                <a16:creationId xmlns:a16="http://schemas.microsoft.com/office/drawing/2014/main" id="{2428369E-D87B-A68A-4352-F85B5B4FC949}"/>
              </a:ext>
            </a:extLst>
          </p:cNvPr>
          <p:cNvSpPr/>
          <p:nvPr/>
        </p:nvSpPr>
        <p:spPr>
          <a:xfrm rot="10800000" flipH="1">
            <a:off x="8153400" y="3614662"/>
            <a:ext cx="697249" cy="620492"/>
          </a:xfrm>
          <a:prstGeom prst="ben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92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1DD2B-F5A3-7AC4-81D1-5D045C145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3EE754-BE3D-6E55-1360-D77447DD59F3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339A81-0EE9-390C-DAD1-CFCD460D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13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B3CD7A-CF74-BA0E-1A9E-05E25DC4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8A2C2-D7BB-8E28-B8E1-805E0603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5729875-B89B-B5E2-8956-B1A2432AAA6D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accent6">
                    <a:lumMod val="50000"/>
                  </a:schemeClr>
                </a:solidFill>
              </a:rPr>
              <a:t>Cyclotron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DE7669-6F2D-EB6C-26A2-A16D5A115577}"/>
              </a:ext>
            </a:extLst>
          </p:cNvPr>
          <p:cNvSpPr txBox="1"/>
          <p:nvPr/>
        </p:nvSpPr>
        <p:spPr>
          <a:xfrm>
            <a:off x="434553" y="1066562"/>
            <a:ext cx="11484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Neutron production monitoring </a:t>
            </a:r>
            <a:r>
              <a:rPr lang="en-US" dirty="0"/>
              <a:t>during CYRCE cyclotron production of </a:t>
            </a:r>
            <a:r>
              <a:rPr lang="en-US" baseline="30000" dirty="0"/>
              <a:t>18</a:t>
            </a:r>
            <a:r>
              <a:rPr lang="en-US" dirty="0"/>
              <a:t>F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b="1" dirty="0">
                <a:sym typeface="Wingdings" pitchFamily="2" charset="2"/>
              </a:rPr>
              <a:t>activation calculations</a:t>
            </a:r>
            <a:endParaRPr lang="en-US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Continuation of Sim</a:t>
            </a:r>
            <a:r>
              <a:rPr lang="el-GR" dirty="0"/>
              <a:t>β-</a:t>
            </a:r>
            <a:r>
              <a:rPr lang="en-US" dirty="0"/>
              <a:t>AD project </a:t>
            </a:r>
            <a:r>
              <a:rPr lang="en-US" dirty="0">
                <a:sym typeface="Wingdings" pitchFamily="2" charset="2"/>
              </a:rPr>
              <a:t> neutron activation in particle accelerators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Thermal neutron online monitoring during cyclotron operation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Intercomparison between MC simulation, SSNTDs and AlphaBeast Technology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007CDA7-8A34-D21A-B780-D03631D1A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606" y="2840367"/>
            <a:ext cx="3701016" cy="2474104"/>
          </a:xfrm>
          <a:prstGeom prst="rect">
            <a:avLst/>
          </a:prstGeom>
        </p:spPr>
      </p:pic>
      <p:pic>
        <p:nvPicPr>
          <p:cNvPr id="38" name="Image 16">
            <a:extLst>
              <a:ext uri="{FF2B5EF4-FFF2-40B4-BE49-F238E27FC236}">
                <a16:creationId xmlns:a16="http://schemas.microsoft.com/office/drawing/2014/main" id="{064FE903-B645-A6B9-2662-B8EC0C5CB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25" y="4513871"/>
            <a:ext cx="3175011" cy="1755877"/>
          </a:xfrm>
          <a:prstGeom prst="rect">
            <a:avLst/>
          </a:prstGeom>
        </p:spPr>
      </p:pic>
      <p:pic>
        <p:nvPicPr>
          <p:cNvPr id="39" name="Image 19">
            <a:extLst>
              <a:ext uri="{FF2B5EF4-FFF2-40B4-BE49-F238E27FC236}">
                <a16:creationId xmlns:a16="http://schemas.microsoft.com/office/drawing/2014/main" id="{EB9B3065-A272-9F4D-7D5D-9E225A7A1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55" y="2343127"/>
            <a:ext cx="3275886" cy="1734292"/>
          </a:xfrm>
          <a:prstGeom prst="rect">
            <a:avLst/>
          </a:prstGeom>
        </p:spPr>
      </p:pic>
      <p:pic>
        <p:nvPicPr>
          <p:cNvPr id="40" name="Image 20">
            <a:extLst>
              <a:ext uri="{FF2B5EF4-FFF2-40B4-BE49-F238E27FC236}">
                <a16:creationId xmlns:a16="http://schemas.microsoft.com/office/drawing/2014/main" id="{CC833776-A4BD-DC5D-216A-9030D517EAC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8138" y="2609385"/>
            <a:ext cx="641339" cy="1023947"/>
          </a:xfrm>
          <a:prstGeom prst="rect">
            <a:avLst/>
          </a:prstGeom>
        </p:spPr>
      </p:pic>
      <p:pic>
        <p:nvPicPr>
          <p:cNvPr id="41" name="Image 21">
            <a:extLst>
              <a:ext uri="{FF2B5EF4-FFF2-40B4-BE49-F238E27FC236}">
                <a16:creationId xmlns:a16="http://schemas.microsoft.com/office/drawing/2014/main" id="{BDD20D20-C55C-7807-C9CC-08FA7D6FC2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8138" y="4877593"/>
            <a:ext cx="920960" cy="102843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C88EFF5-2518-9978-076D-C40814272C6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586"/>
          <a:stretch>
            <a:fillRect/>
          </a:stretch>
        </p:blipFill>
        <p:spPr>
          <a:xfrm>
            <a:off x="272902" y="2383636"/>
            <a:ext cx="2402958" cy="2784371"/>
          </a:xfrm>
          <a:prstGeom prst="rect">
            <a:avLst/>
          </a:prstGeom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0BB924B-C6EC-A151-145F-675A1554D3AD}"/>
              </a:ext>
            </a:extLst>
          </p:cNvPr>
          <p:cNvCxnSpPr>
            <a:cxnSpLocks/>
          </p:cNvCxnSpPr>
          <p:nvPr/>
        </p:nvCxnSpPr>
        <p:spPr>
          <a:xfrm flipH="1">
            <a:off x="2488019" y="3429000"/>
            <a:ext cx="1424762" cy="505047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yrcé – Cyrcé">
            <a:extLst>
              <a:ext uri="{FF2B5EF4-FFF2-40B4-BE49-F238E27FC236}">
                <a16:creationId xmlns:a16="http://schemas.microsoft.com/office/drawing/2014/main" id="{1819E8CD-6F3E-C74E-43C8-7968814AE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3" y="5654778"/>
            <a:ext cx="2175640" cy="67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nstitut pluridisciplinaire Hubert Curien – IPHC">
            <a:extLst>
              <a:ext uri="{FF2B5EF4-FFF2-40B4-BE49-F238E27FC236}">
                <a16:creationId xmlns:a16="http://schemas.microsoft.com/office/drawing/2014/main" id="{977DE416-774D-D6B2-651D-4CFE95131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196" y="5456317"/>
            <a:ext cx="1424762" cy="97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ITS Homepage">
            <a:extLst>
              <a:ext uri="{FF2B5EF4-FFF2-40B4-BE49-F238E27FC236}">
                <a16:creationId xmlns:a16="http://schemas.microsoft.com/office/drawing/2014/main" id="{B9BFFFB5-12B2-6C38-3E3A-68B8A7B3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26" y="2430020"/>
            <a:ext cx="639995" cy="68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évrier : Naissance de BPI France - Gestion - Finance - BeaBoss.fr">
            <a:extLst>
              <a:ext uri="{FF2B5EF4-FFF2-40B4-BE49-F238E27FC236}">
                <a16:creationId xmlns:a16="http://schemas.microsoft.com/office/drawing/2014/main" id="{BAF7E82A-6C6D-B8FC-01D6-3E29F2D20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92" y="5704942"/>
            <a:ext cx="1756034" cy="58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3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D369E-C8C6-E76D-07A7-D6D19B8A3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0A13CB-4C86-B386-9791-AEC5CB92F350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368DB1-646E-88D2-1F56-A81A8A72C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14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3584F-D707-DAA9-3E8E-9BA30D8D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9380A-2A73-CA18-DA8E-A0684531E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CBCF21-AF57-56B5-104E-5DCF83E3DD94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Next steps in AlphaBeast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E7498F-C67D-E792-5554-709DDE070949}"/>
              </a:ext>
            </a:extLst>
          </p:cNvPr>
          <p:cNvSpPr txBox="1"/>
          <p:nvPr/>
        </p:nvSpPr>
        <p:spPr>
          <a:xfrm>
            <a:off x="1020266" y="1080642"/>
            <a:ext cx="10489429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Short-term goal </a:t>
            </a:r>
          </a:p>
          <a:p>
            <a:r>
              <a:rPr lang="en-US" dirty="0"/>
              <a:t>Continue the evaluation of the reliability of AlphaBeast technology against state-of-the-art neutron detection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Approach: </a:t>
            </a:r>
            <a:r>
              <a:rPr lang="en-US" dirty="0"/>
              <a:t>Dedicated experimental campaign with three systems at the </a:t>
            </a:r>
            <a:r>
              <a:rPr lang="en-US" dirty="0" err="1"/>
              <a:t>AmBe</a:t>
            </a:r>
            <a:r>
              <a:rPr lang="en-US" dirty="0"/>
              <a:t> neutron calibration facility (IPHC) and comparison with GATE MC simulations</a:t>
            </a:r>
          </a:p>
          <a:p>
            <a:pPr lvl="1"/>
            <a:endParaRPr lang="en-US" sz="105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Ultimate Goal</a:t>
            </a:r>
          </a:p>
          <a:p>
            <a:r>
              <a:rPr lang="en-US" b="1" dirty="0">
                <a:solidFill>
                  <a:srgbClr val="FF0000"/>
                </a:solidFill>
              </a:rPr>
              <a:t>Deploy a network of AlphaBeast sensors to enable real-time, 3D neutron fluence monitoring around particle accelerators (hadrontherapy, cyclotron, ...)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CE43F9-C56D-1129-ABE2-17EE444A5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612" y="3728136"/>
            <a:ext cx="3184555" cy="2402892"/>
          </a:xfrm>
          <a:prstGeom prst="rect">
            <a:avLst/>
          </a:prstGeom>
        </p:spPr>
      </p:pic>
      <p:pic>
        <p:nvPicPr>
          <p:cNvPr id="1028" name="Picture 4" descr="Americium-Beryllium Source | r2e.web.cern.ch">
            <a:extLst>
              <a:ext uri="{FF2B5EF4-FFF2-40B4-BE49-F238E27FC236}">
                <a16:creationId xmlns:a16="http://schemas.microsoft.com/office/drawing/2014/main" id="{DD738553-5373-EF57-DAFD-7A60E25F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399" y="3590031"/>
            <a:ext cx="3658960" cy="270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8E256E-7259-57C5-3FB6-B7899FE4B889}"/>
              </a:ext>
            </a:extLst>
          </p:cNvPr>
          <p:cNvSpPr txBox="1"/>
          <p:nvPr/>
        </p:nvSpPr>
        <p:spPr>
          <a:xfrm>
            <a:off x="1300574" y="6156308"/>
            <a:ext cx="3788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AmBe</a:t>
            </a:r>
            <a:r>
              <a:rPr lang="en-US" sz="1200" dirty="0"/>
              <a:t> Neutron Calibration Facility (IPHC)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66EFA9-4FF3-FD9E-7BF2-00D19AB53AAE}"/>
              </a:ext>
            </a:extLst>
          </p:cNvPr>
          <p:cNvSpPr txBox="1"/>
          <p:nvPr/>
        </p:nvSpPr>
        <p:spPr>
          <a:xfrm>
            <a:off x="6629399" y="6214064"/>
            <a:ext cx="3788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AmBe</a:t>
            </a:r>
            <a:r>
              <a:rPr lang="en-US" sz="1200" dirty="0"/>
              <a:t> Neutron Spectrum</a:t>
            </a:r>
          </a:p>
        </p:txBody>
      </p:sp>
    </p:spTree>
    <p:extLst>
      <p:ext uri="{BB962C8B-B14F-4D97-AF65-F5344CB8AC3E}">
        <p14:creationId xmlns:p14="http://schemas.microsoft.com/office/powerpoint/2010/main" val="2306445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FAC79-CC93-96F5-2A0D-170F50BB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BC7615E-34AF-7227-0FBD-047135C1FAF5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8EB6E3-0C07-24CD-E671-0046CEEA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15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A18BB-BD46-6ED7-DC48-3F3E43FD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0D25BC-2704-C01A-81D4-D8E8E486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048BFA0-5A86-38D2-0962-DA3916088B42}"/>
              </a:ext>
            </a:extLst>
          </p:cNvPr>
          <p:cNvSpPr/>
          <p:nvPr/>
        </p:nvSpPr>
        <p:spPr>
          <a:xfrm>
            <a:off x="563526" y="163381"/>
            <a:ext cx="11355572" cy="21771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C66CF0-E016-4F79-AB90-979B9C51073C}"/>
              </a:ext>
            </a:extLst>
          </p:cNvPr>
          <p:cNvSpPr txBox="1"/>
          <p:nvPr/>
        </p:nvSpPr>
        <p:spPr>
          <a:xfrm>
            <a:off x="6411311" y="1533106"/>
            <a:ext cx="47927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Thank you!</a:t>
            </a:r>
          </a:p>
          <a:p>
            <a:pPr algn="ctr"/>
            <a:endParaRPr lang="en-US" sz="44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Any Questions?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5C865C-7CEB-1EB1-4B07-8348791AC2D6}"/>
              </a:ext>
            </a:extLst>
          </p:cNvPr>
          <p:cNvSpPr txBox="1"/>
          <p:nvPr/>
        </p:nvSpPr>
        <p:spPr>
          <a:xfrm>
            <a:off x="3799514" y="5362771"/>
            <a:ext cx="4669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Lucia V. Garcia</a:t>
            </a:r>
          </a:p>
          <a:p>
            <a:pPr algn="ctr"/>
            <a:r>
              <a:rPr lang="en-US" dirty="0"/>
              <a:t>Contact: </a:t>
            </a:r>
            <a:r>
              <a:rPr lang="en-US" dirty="0">
                <a:hlinkClick r:id="rId2"/>
              </a:rPr>
              <a:t>lucia-victoria.garcia-garcia@iphc.cnrs.fr</a:t>
            </a:r>
            <a:endParaRPr lang="en-US" dirty="0"/>
          </a:p>
        </p:txBody>
      </p:sp>
      <p:sp>
        <p:nvSpPr>
          <p:cNvPr id="12" name="AutoShape 2" descr="Generated image: Bright light bulb with a question mark">
            <a:extLst>
              <a:ext uri="{FF2B5EF4-FFF2-40B4-BE49-F238E27FC236}">
                <a16:creationId xmlns:a16="http://schemas.microsoft.com/office/drawing/2014/main" id="{F531C71C-1484-B8B2-1269-612C25406E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7F3FF-6A6D-C708-B195-9F6544C2A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493" y="1549131"/>
            <a:ext cx="5186198" cy="345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84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7F05B-6C3E-D7CE-102B-B1824D170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367F1C8-12F7-A60B-629A-731ECA656A46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93EECD-5FE4-BA0E-1DC3-B587FD382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16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6551-EBF5-FA0A-90B4-AD622A7ED9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70198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F4D11E-0220-5C6E-D550-BB4E114A4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4917A9D-ABC2-AD53-B913-5C592072E986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GATE in AlphaBeast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9147A-F63D-C499-EAA3-F135F6597A78}"/>
              </a:ext>
            </a:extLst>
          </p:cNvPr>
          <p:cNvSpPr txBox="1"/>
          <p:nvPr/>
        </p:nvSpPr>
        <p:spPr>
          <a:xfrm>
            <a:off x="696684" y="1144599"/>
            <a:ext cx="440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AlphaBeast Characterization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45D123-4113-A95E-EFD9-A80C02F7A338}"/>
              </a:ext>
            </a:extLst>
          </p:cNvPr>
          <p:cNvSpPr txBox="1"/>
          <p:nvPr/>
        </p:nvSpPr>
        <p:spPr>
          <a:xfrm>
            <a:off x="696685" y="1674977"/>
            <a:ext cx="8299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Determination of detection efficiency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Analysis of detection efficiency of other particle such as protons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Test the ability of AlphaBeast to detect neutron in mix fields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596DC09-024C-F61E-FAFB-FA4DEB4EE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481" y="2830207"/>
            <a:ext cx="3920017" cy="3087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6C375A-DF1A-2D6E-A583-5BEB1BFA9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932" r="5561"/>
          <a:stretch>
            <a:fillRect/>
          </a:stretch>
        </p:blipFill>
        <p:spPr>
          <a:xfrm>
            <a:off x="862937" y="2830208"/>
            <a:ext cx="4408715" cy="320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0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83554-97B1-FB75-B502-8E028BEC7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638A460-1A7B-4972-7959-87A933A80D99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89FA48-F759-8EF0-145E-F93584F5E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17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DE03B1-D519-6D8E-29A5-8F09CA1A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B360C-9D0C-50AC-EBB7-68DF67B23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FACA73-7248-5E4D-F5FD-47190B7DB05B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Hadrontherapy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6852F-5E30-C556-01FA-ED09411E9291}"/>
              </a:ext>
            </a:extLst>
          </p:cNvPr>
          <p:cNvSpPr txBox="1"/>
          <p:nvPr/>
        </p:nvSpPr>
        <p:spPr>
          <a:xfrm>
            <a:off x="434553" y="1066562"/>
            <a:ext cx="114845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part of the EURADOS WG9 members, AlphaBeast was tested in HIT alongside with other 8 neutron monitoring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 of MC simulation to determine expected number counts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Comparison between FLUKA and GATE MC simulations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FD8DF8-7C58-0EBA-DCEE-7D88CE23DA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289" t="32596" r="55733" b="42251"/>
          <a:stretch>
            <a:fillRect/>
          </a:stretch>
        </p:blipFill>
        <p:spPr>
          <a:xfrm>
            <a:off x="434553" y="2390757"/>
            <a:ext cx="1911993" cy="2468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FBB831-E20D-35E2-CA90-27395F2F1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624" y="2638244"/>
            <a:ext cx="2743201" cy="271955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85FB955-FE10-3FFC-17C0-4D6C33EF1FE0}"/>
              </a:ext>
            </a:extLst>
          </p:cNvPr>
          <p:cNvCxnSpPr>
            <a:cxnSpLocks/>
          </p:cNvCxnSpPr>
          <p:nvPr/>
        </p:nvCxnSpPr>
        <p:spPr>
          <a:xfrm>
            <a:off x="1799839" y="3138249"/>
            <a:ext cx="3005385" cy="72983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CCF3A07-C494-F24D-5C6F-C0CEA9C74E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042" y="2051737"/>
            <a:ext cx="4214405" cy="3125850"/>
          </a:xfrm>
          <a:prstGeom prst="rect">
            <a:avLst/>
          </a:prstGeom>
        </p:spPr>
      </p:pic>
      <p:sp>
        <p:nvSpPr>
          <p:cNvPr id="14" name="Right Arrow 13">
            <a:extLst>
              <a:ext uri="{FF2B5EF4-FFF2-40B4-BE49-F238E27FC236}">
                <a16:creationId xmlns:a16="http://schemas.microsoft.com/office/drawing/2014/main" id="{B338802F-61D0-3BE5-049B-1F9EBA876878}"/>
              </a:ext>
            </a:extLst>
          </p:cNvPr>
          <p:cNvSpPr/>
          <p:nvPr/>
        </p:nvSpPr>
        <p:spPr>
          <a:xfrm>
            <a:off x="6532383" y="3725005"/>
            <a:ext cx="731520" cy="36512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Long-Term Operation at HIT">
            <a:extLst>
              <a:ext uri="{FF2B5EF4-FFF2-40B4-BE49-F238E27FC236}">
                <a16:creationId xmlns:a16="http://schemas.microsoft.com/office/drawing/2014/main" id="{1AF9EA2B-7BA0-F966-2C94-D7E6325D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88" y="5663990"/>
            <a:ext cx="2020844" cy="5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uropean Radiation Dosimetry Group | Eurados">
            <a:extLst>
              <a:ext uri="{FF2B5EF4-FFF2-40B4-BE49-F238E27FC236}">
                <a16:creationId xmlns:a16="http://schemas.microsoft.com/office/drawing/2014/main" id="{1BAB4A29-5B26-21F4-0EC7-C512EEED7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021" y="5672140"/>
            <a:ext cx="3326415" cy="49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96AF4-5677-F3D1-D274-70E6850BDA3D}"/>
              </a:ext>
            </a:extLst>
          </p:cNvPr>
          <p:cNvSpPr txBox="1"/>
          <p:nvPr/>
        </p:nvSpPr>
        <p:spPr>
          <a:xfrm>
            <a:off x="3759200" y="5565422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results</a:t>
            </a:r>
          </a:p>
        </p:txBody>
      </p:sp>
    </p:spTree>
    <p:extLst>
      <p:ext uri="{BB962C8B-B14F-4D97-AF65-F5344CB8AC3E}">
        <p14:creationId xmlns:p14="http://schemas.microsoft.com/office/powerpoint/2010/main" val="2260481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B3B2E25-0F71-2D58-391D-7BDC9833B096}"/>
              </a:ext>
            </a:extLst>
          </p:cNvPr>
          <p:cNvSpPr/>
          <p:nvPr/>
        </p:nvSpPr>
        <p:spPr>
          <a:xfrm>
            <a:off x="596183" y="256360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DEC9320-09C9-E81F-6112-1C359E547BEB}"/>
              </a:ext>
            </a:extLst>
          </p:cNvPr>
          <p:cNvSpPr txBox="1">
            <a:spLocks/>
          </p:cNvSpPr>
          <p:nvPr/>
        </p:nvSpPr>
        <p:spPr>
          <a:xfrm>
            <a:off x="633267" y="226638"/>
            <a:ext cx="10515600" cy="101361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@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DeSIs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-IPHC 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49A966F-33B3-2CED-27C0-E02FF381F900}"/>
              </a:ext>
            </a:extLst>
          </p:cNvPr>
          <p:cNvSpPr/>
          <p:nvPr/>
        </p:nvSpPr>
        <p:spPr>
          <a:xfrm>
            <a:off x="596183" y="6484483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E2BD0A3-D432-A69F-5DDF-AEDC6E0F6589}"/>
              </a:ext>
            </a:extLst>
          </p:cNvPr>
          <p:cNvGrpSpPr/>
          <p:nvPr/>
        </p:nvGrpSpPr>
        <p:grpSpPr>
          <a:xfrm>
            <a:off x="1871677" y="1030673"/>
            <a:ext cx="8513959" cy="1775680"/>
            <a:chOff x="2193670" y="1110428"/>
            <a:chExt cx="8513959" cy="1775680"/>
          </a:xfrm>
        </p:grpSpPr>
        <p:pic>
          <p:nvPicPr>
            <p:cNvPr id="22" name="Picture 6" descr="Imágenes de Mapa Mudo Francia - Descarga gratuita en Freepik">
              <a:extLst>
                <a:ext uri="{FF2B5EF4-FFF2-40B4-BE49-F238E27FC236}">
                  <a16:creationId xmlns:a16="http://schemas.microsoft.com/office/drawing/2014/main" id="{FEF09220-328B-2B38-0737-348A0CEE7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2581" y="1320140"/>
              <a:ext cx="1565968" cy="1565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283E591-D9F6-23FE-8A2B-0B99027F7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784" b="98108" l="10000" r="90000">
                          <a14:foregroundMark x1="40811" y1="14324" x2="40811" y2="14324"/>
                          <a14:foregroundMark x1="40270" y1="12432" x2="40270" y2="12432"/>
                          <a14:foregroundMark x1="43514" y1="7027" x2="43514" y2="7027"/>
                          <a14:foregroundMark x1="44324" y1="3784" x2="44324" y2="3784"/>
                          <a14:foregroundMark x1="49189" y1="94054" x2="49189" y2="94054"/>
                          <a14:foregroundMark x1="49189" y1="98108" x2="49189" y2="9810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71999" y="1432922"/>
              <a:ext cx="336550" cy="336550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78BD31-68AE-310C-E36D-B7DA852BDCA1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>
              <a:off x="5087182" y="1210263"/>
              <a:ext cx="3853092" cy="559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5C47412-18B6-46BD-26B1-60CCC0F06F99}"/>
                </a:ext>
              </a:extLst>
            </p:cNvPr>
            <p:cNvCxnSpPr>
              <a:cxnSpLocks/>
            </p:cNvCxnSpPr>
            <p:nvPr/>
          </p:nvCxnSpPr>
          <p:spPr>
            <a:xfrm>
              <a:off x="2193670" y="1210263"/>
              <a:ext cx="6746604" cy="5592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36EFC55-5676-73FA-0CA7-F2E57C98993F}"/>
                </a:ext>
              </a:extLst>
            </p:cNvPr>
            <p:cNvCxnSpPr>
              <a:cxnSpLocks/>
              <a:endCxn id="23" idx="2"/>
            </p:cNvCxnSpPr>
            <p:nvPr/>
          </p:nvCxnSpPr>
          <p:spPr>
            <a:xfrm flipV="1">
              <a:off x="2193670" y="1769472"/>
              <a:ext cx="6746604" cy="10497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0EB094-CD28-5A04-6790-1EDC9250F5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7182" y="1769472"/>
              <a:ext cx="3853092" cy="10497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8" descr="Que faire à Strasbourg ? Le guide complet pour visiter la ville">
              <a:extLst>
                <a:ext uri="{FF2B5EF4-FFF2-40B4-BE49-F238E27FC236}">
                  <a16:creationId xmlns:a16="http://schemas.microsoft.com/office/drawing/2014/main" id="{28A50ED8-E5B7-B9F5-725B-4D190A283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3670" y="1191576"/>
              <a:ext cx="2893512" cy="1627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Image 4" descr="DeSIsQuadri.pdf">
              <a:extLst>
                <a:ext uri="{FF2B5EF4-FFF2-40B4-BE49-F238E27FC236}">
                  <a16:creationId xmlns:a16="http://schemas.microsoft.com/office/drawing/2014/main" id="{F80B1DE6-106C-C1F5-D1D4-FFB1FC587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5618" y="1259527"/>
              <a:ext cx="732011" cy="323827"/>
            </a:xfrm>
            <a:prstGeom prst="rect">
              <a:avLst/>
            </a:prstGeom>
          </p:spPr>
        </p:pic>
        <p:pic>
          <p:nvPicPr>
            <p:cNvPr id="30" name="Image 5">
              <a:extLst>
                <a:ext uri="{FF2B5EF4-FFF2-40B4-BE49-F238E27FC236}">
                  <a16:creationId xmlns:a16="http://schemas.microsoft.com/office/drawing/2014/main" id="{49A3C8B1-5642-B214-A05F-9165CDF9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9608" y="1647458"/>
              <a:ext cx="426268" cy="426268"/>
            </a:xfrm>
            <a:prstGeom prst="rect">
              <a:avLst/>
            </a:prstGeom>
          </p:spPr>
        </p:pic>
        <p:pic>
          <p:nvPicPr>
            <p:cNvPr id="31" name="Picture 9">
              <a:extLst>
                <a:ext uri="{FF2B5EF4-FFF2-40B4-BE49-F238E27FC236}">
                  <a16:creationId xmlns:a16="http://schemas.microsoft.com/office/drawing/2014/main" id="{0818CF37-906D-5A89-85CB-F7575C8702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63" b="14049"/>
            <a:stretch/>
          </p:blipFill>
          <p:spPr bwMode="auto">
            <a:xfrm>
              <a:off x="9129608" y="1110428"/>
              <a:ext cx="775286" cy="543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2" descr="Université de Strasbourg - Intelligence artificielle">
              <a:extLst>
                <a:ext uri="{FF2B5EF4-FFF2-40B4-BE49-F238E27FC236}">
                  <a16:creationId xmlns:a16="http://schemas.microsoft.com/office/drawing/2014/main" id="{72B144B3-8373-9542-5951-0ABF9C6DF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7973" y="1645881"/>
              <a:ext cx="953740" cy="36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80 | PRIME - MITI">
              <a:extLst>
                <a:ext uri="{FF2B5EF4-FFF2-40B4-BE49-F238E27FC236}">
                  <a16:creationId xmlns:a16="http://schemas.microsoft.com/office/drawing/2014/main" id="{6815B7D7-9003-9DC6-C1B3-CE4AEAF6D5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6395" y="2063587"/>
              <a:ext cx="621913" cy="376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ZoneTexte 12">
            <a:extLst>
              <a:ext uri="{FF2B5EF4-FFF2-40B4-BE49-F238E27FC236}">
                <a16:creationId xmlns:a16="http://schemas.microsoft.com/office/drawing/2014/main" id="{7E360F4D-70E0-D3E8-BAC6-22E1C420109D}"/>
              </a:ext>
            </a:extLst>
          </p:cNvPr>
          <p:cNvSpPr txBox="1">
            <a:spLocks/>
          </p:cNvSpPr>
          <p:nvPr/>
        </p:nvSpPr>
        <p:spPr>
          <a:xfrm>
            <a:off x="933400" y="3304153"/>
            <a:ext cx="10681138" cy="2994212"/>
          </a:xfrm>
          <a:prstGeom prst="rect">
            <a:avLst/>
          </a:prstGeom>
          <a:noFill/>
        </p:spPr>
        <p:txBody>
          <a:bodyPr wrap="square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1200"/>
              </a:spcAft>
            </a:pPr>
            <a:r>
              <a:rPr lang="en-GB" dirty="0" err="1">
                <a:cs typeface="Arial"/>
                <a:sym typeface="Wingdings"/>
              </a:rPr>
              <a:t>DeSIs</a:t>
            </a:r>
            <a:r>
              <a:rPr lang="en-GB" dirty="0">
                <a:cs typeface="Arial"/>
                <a:sym typeface="Wingdings"/>
              </a:rPr>
              <a:t> = Dosimetry Simulation and Instrumentation</a:t>
            </a:r>
          </a:p>
          <a:p>
            <a:pPr marL="285750" indent="-285750">
              <a:spcAft>
                <a:spcPts val="1200"/>
              </a:spcAft>
            </a:pPr>
            <a:r>
              <a:rPr lang="en-GB" dirty="0">
                <a:cs typeface="Arial"/>
                <a:sym typeface="Wingdings"/>
              </a:rPr>
              <a:t>Members : 4 lecturers, 4 engineers-technicians,  1 Post-Doc, 2 PhD</a:t>
            </a:r>
          </a:p>
          <a:p>
            <a:pPr marL="285750" indent="-285750">
              <a:spcAft>
                <a:spcPts val="1200"/>
              </a:spcAft>
            </a:pPr>
            <a:r>
              <a:rPr lang="en-GB" dirty="0">
                <a:cs typeface="Arial"/>
                <a:sym typeface="Wingdings"/>
              </a:rPr>
              <a:t>Applied nuclear physics:</a:t>
            </a:r>
          </a:p>
          <a:p>
            <a:pPr lvl="1">
              <a:spcAft>
                <a:spcPts val="1200"/>
              </a:spcAft>
            </a:pPr>
            <a:r>
              <a:rPr lang="en-GB" b="1" dirty="0">
                <a:cs typeface="Arial"/>
                <a:sym typeface="Wingdings"/>
              </a:rPr>
              <a:t>Radiation protection - Secondary neutron dosimetry</a:t>
            </a:r>
          </a:p>
          <a:p>
            <a:pPr lvl="1">
              <a:spcAft>
                <a:spcPts val="1200"/>
              </a:spcAft>
            </a:pPr>
            <a:r>
              <a:rPr lang="en-GB" dirty="0">
                <a:cs typeface="Arial"/>
                <a:sym typeface="Wingdings"/>
              </a:rPr>
              <a:t>MC software benchmarking/intercomparison</a:t>
            </a:r>
            <a:endParaRPr lang="en-GB" b="1" dirty="0">
              <a:cs typeface="Arial"/>
              <a:sym typeface="Wingdings"/>
            </a:endParaRPr>
          </a:p>
          <a:p>
            <a:pPr lvl="1">
              <a:spcAft>
                <a:spcPts val="1200"/>
              </a:spcAft>
            </a:pPr>
            <a:r>
              <a:rPr lang="en-GB" dirty="0">
                <a:cs typeface="Arial"/>
                <a:sym typeface="Wingdings"/>
              </a:rPr>
              <a:t>Nuclear measurements  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1A837E2F-0706-5128-932B-9983DCB43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8555" y="6484483"/>
            <a:ext cx="2743200" cy="236992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2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24E3777A-EE25-3F52-865D-3168C318B5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267" y="641142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3A5B8527-2463-BBD7-8195-DA5F246DD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9077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8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73D8786-9CC3-D3E8-01C2-270EE518E828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Active Neutron Detection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7A5EA4D-8595-1124-5D41-9008184F3627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20B562-DEAE-9584-B23A-9FA33A23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92875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3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0FD05B-1653-EEE9-8A40-FE09736E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76780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CAFBE-1539-DB9F-6D23-CF3584ACD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9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910517A1-FCFE-3DB9-1547-DD984A1EB587}"/>
              </a:ext>
            </a:extLst>
          </p:cNvPr>
          <p:cNvSpPr txBox="1">
            <a:spLocks/>
          </p:cNvSpPr>
          <p:nvPr/>
        </p:nvSpPr>
        <p:spPr>
          <a:xfrm>
            <a:off x="563527" y="1298575"/>
            <a:ext cx="8612372" cy="498347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Neutrons are the </a:t>
            </a:r>
            <a:r>
              <a:rPr lang="en-US" sz="2400" b="1" dirty="0"/>
              <a:t>main</a:t>
            </a:r>
            <a:r>
              <a:rPr lang="en-US" sz="2400" dirty="0"/>
              <a:t> secondary particle radiation in particle accelerators and space dosimetry</a:t>
            </a:r>
          </a:p>
          <a:p>
            <a:r>
              <a:rPr lang="en-US" sz="2400" dirty="0"/>
              <a:t>Most current neutron detectors are based on passive methods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AlphaBeast project:</a:t>
            </a:r>
          </a:p>
          <a:p>
            <a:pPr lvl="1"/>
            <a:r>
              <a:rPr lang="en-US" sz="2000" dirty="0"/>
              <a:t>We aim to develop a CMOS sensor capable to detect Thermal and Fast neutrons on real-time </a:t>
            </a:r>
            <a:r>
              <a:rPr lang="en-US" sz="2000" dirty="0">
                <a:sym typeface="Wingdings" pitchFamily="2" charset="2"/>
              </a:rPr>
              <a:t> Obtain an electronic version of SSNTDs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4D monitoring</a:t>
            </a:r>
          </a:p>
          <a:p>
            <a:pPr lvl="1"/>
            <a:endParaRPr lang="en-US" sz="2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8FA31A-A5CB-A2A2-0914-84B4302CC980}"/>
              </a:ext>
            </a:extLst>
          </p:cNvPr>
          <p:cNvGrpSpPr/>
          <p:nvPr/>
        </p:nvGrpSpPr>
        <p:grpSpPr>
          <a:xfrm>
            <a:off x="3002576" y="5748644"/>
            <a:ext cx="557349" cy="383177"/>
            <a:chOff x="4014651" y="4598126"/>
            <a:chExt cx="557349" cy="383177"/>
          </a:xfrm>
        </p:grpSpPr>
        <p:cxnSp>
          <p:nvCxnSpPr>
            <p:cNvPr id="11" name="Elbow Connector 10">
              <a:extLst>
                <a:ext uri="{FF2B5EF4-FFF2-40B4-BE49-F238E27FC236}">
                  <a16:creationId xmlns:a16="http://schemas.microsoft.com/office/drawing/2014/main" id="{3D385F2E-CA7C-28CB-4334-D8551CAC67B3}"/>
                </a:ext>
              </a:extLst>
            </p:cNvPr>
            <p:cNvCxnSpPr>
              <a:cxnSpLocks/>
            </p:cNvCxnSpPr>
            <p:nvPr/>
          </p:nvCxnSpPr>
          <p:spPr>
            <a:xfrm>
              <a:off x="4014651" y="4763589"/>
              <a:ext cx="557349" cy="21771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>
              <a:extLst>
                <a:ext uri="{FF2B5EF4-FFF2-40B4-BE49-F238E27FC236}">
                  <a16:creationId xmlns:a16="http://schemas.microsoft.com/office/drawing/2014/main" id="{0D7A12AD-7FFD-4AF7-8468-9F40AFC5FF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93326" y="4598126"/>
              <a:ext cx="278674" cy="156754"/>
            </a:xfrm>
            <a:prstGeom prst="bentConnector3">
              <a:avLst>
                <a:gd name="adj1" fmla="val 0"/>
              </a:avLst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67F1F87-8C33-0603-6E2E-264960FB9681}"/>
              </a:ext>
            </a:extLst>
          </p:cNvPr>
          <p:cNvSpPr txBox="1"/>
          <p:nvPr/>
        </p:nvSpPr>
        <p:spPr>
          <a:xfrm>
            <a:off x="3559925" y="5603102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sensor network (3D - space)</a:t>
            </a:r>
          </a:p>
          <a:p>
            <a:endParaRPr lang="en-US" sz="1400" dirty="0"/>
          </a:p>
          <a:p>
            <a:r>
              <a:rPr lang="en-US" sz="1400" dirty="0">
                <a:solidFill>
                  <a:srgbClr val="000000"/>
                </a:solidFill>
                <a:effectLst/>
                <a:latin typeface="Helvetica" pitchFamily="2" charset="0"/>
              </a:rPr>
              <a:t>real-time monitoring (1D - time)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258D8F-7E4B-C058-7F10-EB4E7E9E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308" y="2505460"/>
            <a:ext cx="7729588" cy="1710416"/>
          </a:xfrm>
          <a:prstGeom prst="rect">
            <a:avLst/>
          </a:prstGeom>
        </p:spPr>
      </p:pic>
      <p:pic>
        <p:nvPicPr>
          <p:cNvPr id="47" name="Image 10">
            <a:extLst>
              <a:ext uri="{FF2B5EF4-FFF2-40B4-BE49-F238E27FC236}">
                <a16:creationId xmlns:a16="http://schemas.microsoft.com/office/drawing/2014/main" id="{08F3DDEF-37B2-C3AA-55FD-C70FB6582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/>
          <a:stretch>
            <a:fillRect/>
          </a:stretch>
        </p:blipFill>
        <p:spPr>
          <a:xfrm rot="16200000">
            <a:off x="10233507" y="4773444"/>
            <a:ext cx="1053910" cy="2021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D95364-4E00-A678-6D28-851F62BAE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407" y="4278008"/>
            <a:ext cx="1381571" cy="12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05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AE3C9-D018-2F08-9C72-DFB425FCB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4">
            <a:extLst>
              <a:ext uri="{FF2B5EF4-FFF2-40B4-BE49-F238E27FC236}">
                <a16:creationId xmlns:a16="http://schemas.microsoft.com/office/drawing/2014/main" id="{80ADF440-13B3-D8F8-B466-AB30E2EF0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27" y="1685358"/>
            <a:ext cx="2054256" cy="180845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9180001-E9D3-C588-B909-D0B07BCBDDEE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970C03-B2C6-C88A-CAD4-6E0A34168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4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6D82B-1FF2-F66E-10F9-1AF4B6731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77D1B-5567-CBFF-F4A7-52109FB78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5DC5DA0-7521-7D00-3775-FBE17DA4FB7C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Active Neutron Detection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DF1E19-4B1B-4075-E5C9-89B5A07EA50F}"/>
              </a:ext>
            </a:extLst>
          </p:cNvPr>
          <p:cNvGrpSpPr/>
          <p:nvPr/>
        </p:nvGrpSpPr>
        <p:grpSpPr>
          <a:xfrm>
            <a:off x="4445578" y="5052836"/>
            <a:ext cx="865848" cy="1083073"/>
            <a:chOff x="10738382" y="878770"/>
            <a:chExt cx="1172773" cy="15898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162E4C-823C-EE67-134B-264224D343AB}"/>
                </a:ext>
              </a:extLst>
            </p:cNvPr>
            <p:cNvSpPr/>
            <p:nvPr/>
          </p:nvSpPr>
          <p:spPr>
            <a:xfrm rot="16200000">
              <a:off x="10799221" y="1356712"/>
              <a:ext cx="1589876" cy="633992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C6D0CED-90E8-7A21-7CC3-C6DB17E7EC8B}"/>
                </a:ext>
              </a:extLst>
            </p:cNvPr>
            <p:cNvSpPr/>
            <p:nvPr/>
          </p:nvSpPr>
          <p:spPr>
            <a:xfrm rot="16200000">
              <a:off x="10331521" y="1523004"/>
              <a:ext cx="1589876" cy="30140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167DE0-26CD-2045-DCC0-860B83BC2891}"/>
                </a:ext>
              </a:extLst>
            </p:cNvPr>
            <p:cNvSpPr/>
            <p:nvPr/>
          </p:nvSpPr>
          <p:spPr>
            <a:xfrm rot="16200000">
              <a:off x="10556522" y="2054411"/>
              <a:ext cx="596094" cy="2323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900674-0E42-3778-1FB1-451BCAE24954}"/>
                </a:ext>
              </a:extLst>
            </p:cNvPr>
            <p:cNvSpPr/>
            <p:nvPr/>
          </p:nvSpPr>
          <p:spPr>
            <a:xfrm rot="16200000">
              <a:off x="10581670" y="1067223"/>
              <a:ext cx="573362" cy="22779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D913AC1-F22D-9BEB-93D9-96D484565C5C}"/>
              </a:ext>
            </a:extLst>
          </p:cNvPr>
          <p:cNvSpPr txBox="1"/>
          <p:nvPr/>
        </p:nvSpPr>
        <p:spPr>
          <a:xfrm>
            <a:off x="3089447" y="4561262"/>
            <a:ext cx="783771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Oxide layer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098CE6-7018-9C58-C323-CA92C35739BA}"/>
              </a:ext>
            </a:extLst>
          </p:cNvPr>
          <p:cNvSpPr txBox="1"/>
          <p:nvPr/>
        </p:nvSpPr>
        <p:spPr>
          <a:xfrm>
            <a:off x="4004156" y="4452973"/>
            <a:ext cx="835604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Epitaxial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B8B90A-4C00-C58B-9210-90B38BFBD2BC}"/>
              </a:ext>
            </a:extLst>
          </p:cNvPr>
          <p:cNvSpPr txBox="1"/>
          <p:nvPr/>
        </p:nvSpPr>
        <p:spPr>
          <a:xfrm>
            <a:off x="5158066" y="4528676"/>
            <a:ext cx="486188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Bulk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304FE0-3C0B-97BF-256A-C7DCAD50BD25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481333" y="4792094"/>
            <a:ext cx="964245" cy="27141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20D2FB5-BE2C-2528-9F3F-CB4FFBCAE215}"/>
              </a:ext>
            </a:extLst>
          </p:cNvPr>
          <p:cNvCxnSpPr>
            <a:cxnSpLocks/>
            <a:stCxn id="16" idx="2"/>
            <a:endCxn id="10" idx="3"/>
          </p:cNvCxnSpPr>
          <p:nvPr/>
        </p:nvCxnSpPr>
        <p:spPr>
          <a:xfrm>
            <a:off x="4421958" y="4822305"/>
            <a:ext cx="310134" cy="23053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25692C9-A8C7-9FE6-E366-BAC36C8B0C39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127543" y="4759508"/>
            <a:ext cx="273617" cy="27650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10">
            <a:extLst>
              <a:ext uri="{FF2B5EF4-FFF2-40B4-BE49-F238E27FC236}">
                <a16:creationId xmlns:a16="http://schemas.microsoft.com/office/drawing/2014/main" id="{C71C846E-DBF5-0BFD-F18F-A3EC57780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/>
          <a:stretch>
            <a:fillRect/>
          </a:stretch>
        </p:blipFill>
        <p:spPr>
          <a:xfrm>
            <a:off x="557569" y="1268126"/>
            <a:ext cx="1377557" cy="264292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59679FDB-F4D7-8556-761D-836BA0BD89C4}"/>
              </a:ext>
            </a:extLst>
          </p:cNvPr>
          <p:cNvSpPr/>
          <p:nvPr/>
        </p:nvSpPr>
        <p:spPr>
          <a:xfrm>
            <a:off x="1421027" y="1632853"/>
            <a:ext cx="514099" cy="52957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6274A5-53B3-F88B-B926-53D50502D483}"/>
              </a:ext>
            </a:extLst>
          </p:cNvPr>
          <p:cNvCxnSpPr>
            <a:stCxn id="28" idx="4"/>
          </p:cNvCxnSpPr>
          <p:nvPr/>
        </p:nvCxnSpPr>
        <p:spPr>
          <a:xfrm>
            <a:off x="1678077" y="2162432"/>
            <a:ext cx="1201047" cy="12665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5429352-43B1-8556-C23C-64B34EE91348}"/>
              </a:ext>
            </a:extLst>
          </p:cNvPr>
          <p:cNvCxnSpPr>
            <a:cxnSpLocks/>
            <a:stCxn id="28" idx="7"/>
          </p:cNvCxnSpPr>
          <p:nvPr/>
        </p:nvCxnSpPr>
        <p:spPr>
          <a:xfrm flipV="1">
            <a:off x="1859838" y="1680386"/>
            <a:ext cx="1076489" cy="300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4D3D75E-E1BF-0D4E-5CF0-9509D83C25AA}"/>
              </a:ext>
            </a:extLst>
          </p:cNvPr>
          <p:cNvSpPr/>
          <p:nvPr/>
        </p:nvSpPr>
        <p:spPr>
          <a:xfrm>
            <a:off x="4314289" y="2595341"/>
            <a:ext cx="417802" cy="40074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0ED5B2B-7F89-4893-D5A5-B5482AD1934D}"/>
              </a:ext>
            </a:extLst>
          </p:cNvPr>
          <p:cNvCxnSpPr/>
          <p:nvPr/>
        </p:nvCxnSpPr>
        <p:spPr>
          <a:xfrm flipH="1">
            <a:off x="2398082" y="3002692"/>
            <a:ext cx="1914426" cy="145028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8">
            <a:extLst>
              <a:ext uri="{FF2B5EF4-FFF2-40B4-BE49-F238E27FC236}">
                <a16:creationId xmlns:a16="http://schemas.microsoft.com/office/drawing/2014/main" id="{D6AE55A1-6861-062C-463F-73957176F8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8" r="6361" b="42610"/>
          <a:stretch>
            <a:fillRect/>
          </a:stretch>
        </p:blipFill>
        <p:spPr>
          <a:xfrm>
            <a:off x="1078190" y="4591530"/>
            <a:ext cx="1402442" cy="1403406"/>
          </a:xfrm>
          <a:prstGeom prst="rect">
            <a:avLst/>
          </a:prstGeom>
        </p:spPr>
      </p:pic>
      <p:sp>
        <p:nvSpPr>
          <p:cNvPr id="43" name="Right Arrow 42">
            <a:extLst>
              <a:ext uri="{FF2B5EF4-FFF2-40B4-BE49-F238E27FC236}">
                <a16:creationId xmlns:a16="http://schemas.microsoft.com/office/drawing/2014/main" id="{8843D635-A302-5D7F-8A4C-F444B7170266}"/>
              </a:ext>
            </a:extLst>
          </p:cNvPr>
          <p:cNvSpPr/>
          <p:nvPr/>
        </p:nvSpPr>
        <p:spPr>
          <a:xfrm>
            <a:off x="2879124" y="5293233"/>
            <a:ext cx="994094" cy="30113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B3ECA1E-406C-F445-22A4-0F0F136DBAC4}"/>
              </a:ext>
            </a:extLst>
          </p:cNvPr>
          <p:cNvCxnSpPr/>
          <p:nvPr/>
        </p:nvCxnSpPr>
        <p:spPr>
          <a:xfrm>
            <a:off x="6134100" y="1268126"/>
            <a:ext cx="0" cy="4867783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82E4650-BFA2-2102-FCAF-2C51F5AC59B0}"/>
              </a:ext>
            </a:extLst>
          </p:cNvPr>
          <p:cNvSpPr txBox="1"/>
          <p:nvPr/>
        </p:nvSpPr>
        <p:spPr>
          <a:xfrm>
            <a:off x="6341128" y="1098713"/>
            <a:ext cx="35809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Thermal Neutron Detection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A205D3-6058-8641-980B-E4B743DCE2FF}"/>
              </a:ext>
            </a:extLst>
          </p:cNvPr>
          <p:cNvGrpSpPr/>
          <p:nvPr/>
        </p:nvGrpSpPr>
        <p:grpSpPr>
          <a:xfrm>
            <a:off x="9546026" y="2247870"/>
            <a:ext cx="1430993" cy="1524828"/>
            <a:chOff x="10738382" y="878770"/>
            <a:chExt cx="1172773" cy="158987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F3B905F-0084-8049-C9BA-F8CC8E288844}"/>
                </a:ext>
              </a:extLst>
            </p:cNvPr>
            <p:cNvSpPr/>
            <p:nvPr/>
          </p:nvSpPr>
          <p:spPr>
            <a:xfrm rot="16200000">
              <a:off x="10799221" y="1356712"/>
              <a:ext cx="1589876" cy="633992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C6E4D5-BB46-52B9-E865-30B2BF9E8168}"/>
                </a:ext>
              </a:extLst>
            </p:cNvPr>
            <p:cNvSpPr/>
            <p:nvPr/>
          </p:nvSpPr>
          <p:spPr>
            <a:xfrm rot="16200000">
              <a:off x="10331521" y="1523004"/>
              <a:ext cx="1589876" cy="30140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43D9E59-A898-6EBC-0271-5065FC1DAC5B}"/>
                </a:ext>
              </a:extLst>
            </p:cNvPr>
            <p:cNvSpPr/>
            <p:nvPr/>
          </p:nvSpPr>
          <p:spPr>
            <a:xfrm rot="16200000">
              <a:off x="10556522" y="2054411"/>
              <a:ext cx="596094" cy="2323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E5382D3-4C3E-67BC-E785-0A4881FB49E3}"/>
                </a:ext>
              </a:extLst>
            </p:cNvPr>
            <p:cNvSpPr/>
            <p:nvPr/>
          </p:nvSpPr>
          <p:spPr>
            <a:xfrm rot="16200000">
              <a:off x="10581670" y="1067223"/>
              <a:ext cx="573362" cy="22779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36940BDF-9F0E-FBA5-F05F-5AD141A0A0AD}"/>
              </a:ext>
            </a:extLst>
          </p:cNvPr>
          <p:cNvSpPr/>
          <p:nvPr/>
        </p:nvSpPr>
        <p:spPr>
          <a:xfrm>
            <a:off x="9352459" y="2262896"/>
            <a:ext cx="215245" cy="152482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C33B4B1-B1A6-5116-B2BF-4B70D0D90FB4}"/>
              </a:ext>
            </a:extLst>
          </p:cNvPr>
          <p:cNvSpPr txBox="1"/>
          <p:nvPr/>
        </p:nvSpPr>
        <p:spPr>
          <a:xfrm>
            <a:off x="9435853" y="1712976"/>
            <a:ext cx="486212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Oxide layer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2461CD4-A2D6-776F-8F31-559E9A9DE6C6}"/>
              </a:ext>
            </a:extLst>
          </p:cNvPr>
          <p:cNvSpPr txBox="1"/>
          <p:nvPr/>
        </p:nvSpPr>
        <p:spPr>
          <a:xfrm>
            <a:off x="9927237" y="1331376"/>
            <a:ext cx="62026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Epitaxial layer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5B5D28-CF07-67B1-AE81-8C265A3D8E8D}"/>
              </a:ext>
            </a:extLst>
          </p:cNvPr>
          <p:cNvSpPr txBox="1"/>
          <p:nvPr/>
        </p:nvSpPr>
        <p:spPr>
          <a:xfrm>
            <a:off x="10527879" y="1817955"/>
            <a:ext cx="486188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Bulk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36599C3-091A-E729-0886-FA10328360E5}"/>
              </a:ext>
            </a:extLst>
          </p:cNvPr>
          <p:cNvCxnSpPr>
            <a:cxnSpLocks/>
            <a:stCxn id="54" idx="2"/>
            <a:endCxn id="52" idx="3"/>
          </p:cNvCxnSpPr>
          <p:nvPr/>
        </p:nvCxnSpPr>
        <p:spPr>
          <a:xfrm>
            <a:off x="9678959" y="2082308"/>
            <a:ext cx="25653" cy="18058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AB3EA28-FDCD-52FD-D88C-4BE8FDC921E8}"/>
              </a:ext>
            </a:extLst>
          </p:cNvPr>
          <p:cNvCxnSpPr>
            <a:cxnSpLocks/>
            <a:stCxn id="55" idx="2"/>
            <a:endCxn id="50" idx="3"/>
          </p:cNvCxnSpPr>
          <p:nvPr/>
        </p:nvCxnSpPr>
        <p:spPr>
          <a:xfrm flipH="1">
            <a:off x="10019549" y="1700708"/>
            <a:ext cx="217819" cy="54716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3F1EA89D-410A-95C2-9F21-DBC2D57E2384}"/>
              </a:ext>
            </a:extLst>
          </p:cNvPr>
          <p:cNvCxnSpPr>
            <a:cxnSpLocks/>
            <a:stCxn id="56" idx="2"/>
            <a:endCxn id="49" idx="3"/>
          </p:cNvCxnSpPr>
          <p:nvPr/>
        </p:nvCxnSpPr>
        <p:spPr>
          <a:xfrm flipH="1">
            <a:off x="10590227" y="2048787"/>
            <a:ext cx="180746" cy="19908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31BF439-CC22-DC5D-C1B8-0A1CF1FEBCD9}"/>
              </a:ext>
            </a:extLst>
          </p:cNvPr>
          <p:cNvCxnSpPr>
            <a:cxnSpLocks/>
          </p:cNvCxnSpPr>
          <p:nvPr/>
        </p:nvCxnSpPr>
        <p:spPr>
          <a:xfrm>
            <a:off x="7133018" y="2946662"/>
            <a:ext cx="2337194" cy="0"/>
          </a:xfrm>
          <a:prstGeom prst="straightConnector1">
            <a:avLst/>
          </a:prstGeom>
          <a:ln w="28575"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381E4B2-31F0-784B-3B35-6204CEEF9EE8}"/>
              </a:ext>
            </a:extLst>
          </p:cNvPr>
          <p:cNvSpPr txBox="1"/>
          <p:nvPr/>
        </p:nvSpPr>
        <p:spPr>
          <a:xfrm>
            <a:off x="6732979" y="2646556"/>
            <a:ext cx="132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th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5ED641-7E59-9A2C-FB2F-94EB1AB0F364}"/>
              </a:ext>
            </a:extLst>
          </p:cNvPr>
          <p:cNvSpPr txBox="1"/>
          <p:nvPr/>
        </p:nvSpPr>
        <p:spPr>
          <a:xfrm>
            <a:off x="8539340" y="1782226"/>
            <a:ext cx="695648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9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10</a:t>
            </a:r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 layer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F63EE0-FE8C-57A6-A036-41A1337AA6D5}"/>
              </a:ext>
            </a:extLst>
          </p:cNvPr>
          <p:cNvCxnSpPr>
            <a:cxnSpLocks/>
          </p:cNvCxnSpPr>
          <p:nvPr/>
        </p:nvCxnSpPr>
        <p:spPr>
          <a:xfrm>
            <a:off x="9831359" y="2234708"/>
            <a:ext cx="25653" cy="18058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5CDAB6F-EE68-C77B-0B70-07BE91145489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887164" y="2013058"/>
            <a:ext cx="473616" cy="41770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 3">
            <a:extLst>
              <a:ext uri="{FF2B5EF4-FFF2-40B4-BE49-F238E27FC236}">
                <a16:creationId xmlns:a16="http://schemas.microsoft.com/office/drawing/2014/main" id="{2FBDC2C4-5737-0DA5-37C8-94ADE3E08A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39" y="4226827"/>
            <a:ext cx="3606882" cy="1839809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66C4C71-03F9-8A23-7816-3EDE2ACFFE42}"/>
              </a:ext>
            </a:extLst>
          </p:cNvPr>
          <p:cNvSpPr/>
          <p:nvPr/>
        </p:nvSpPr>
        <p:spPr>
          <a:xfrm>
            <a:off x="7133018" y="4174956"/>
            <a:ext cx="4370355" cy="196095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46D936A-2619-4EBA-2C69-C729D277D1AE}"/>
              </a:ext>
            </a:extLst>
          </p:cNvPr>
          <p:cNvCxnSpPr>
            <a:cxnSpLocks/>
          </p:cNvCxnSpPr>
          <p:nvPr/>
        </p:nvCxnSpPr>
        <p:spPr>
          <a:xfrm flipH="1">
            <a:off x="7374763" y="2946662"/>
            <a:ext cx="2095449" cy="124332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6D1087-BD78-1783-CE64-B02A154B068F}"/>
              </a:ext>
            </a:extLst>
          </p:cNvPr>
          <p:cNvCxnSpPr>
            <a:cxnSpLocks/>
          </p:cNvCxnSpPr>
          <p:nvPr/>
        </p:nvCxnSpPr>
        <p:spPr>
          <a:xfrm>
            <a:off x="9470212" y="2946662"/>
            <a:ext cx="1855895" cy="1286231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79AA65C-2487-94B1-0FBC-8C6D0FB468F4}"/>
              </a:ext>
            </a:extLst>
          </p:cNvPr>
          <p:cNvCxnSpPr>
            <a:cxnSpLocks/>
          </p:cNvCxnSpPr>
          <p:nvPr/>
        </p:nvCxnSpPr>
        <p:spPr>
          <a:xfrm>
            <a:off x="9470212" y="2946662"/>
            <a:ext cx="658246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9A8E30C-322E-C87B-4211-4CADE2ADC2CC}"/>
                  </a:ext>
                </a:extLst>
              </p:cNvPr>
              <p:cNvSpPr txBox="1"/>
              <p:nvPr/>
            </p:nvSpPr>
            <p:spPr>
              <a:xfrm>
                <a:off x="9814593" y="2626606"/>
                <a:ext cx="3564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9A8E30C-322E-C87B-4211-4CADE2ADC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593" y="2626606"/>
                <a:ext cx="3564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418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84DB6-4464-CEC1-C95E-4AD9C4E1A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4">
            <a:extLst>
              <a:ext uri="{FF2B5EF4-FFF2-40B4-BE49-F238E27FC236}">
                <a16:creationId xmlns:a16="http://schemas.microsoft.com/office/drawing/2014/main" id="{786C7C96-D562-1F4E-6E8B-4BBF895F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327" y="1685358"/>
            <a:ext cx="2054256" cy="180845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AAD8769-5C04-1EF3-0DB6-443E811688B2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7714E8-2C04-A561-B2C1-1C74DCB0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5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9E388-B63E-28F3-31E1-7B92A55CFB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91063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62629-718B-244C-2E0A-DC52F6F5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E6C397-DF7B-A016-7CF9-71BF20614E42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Active Neutron Detection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180F43-F597-1E13-76DF-974B7B58FB62}"/>
              </a:ext>
            </a:extLst>
          </p:cNvPr>
          <p:cNvGrpSpPr/>
          <p:nvPr/>
        </p:nvGrpSpPr>
        <p:grpSpPr>
          <a:xfrm>
            <a:off x="4445578" y="5052836"/>
            <a:ext cx="865848" cy="1083073"/>
            <a:chOff x="10738382" y="878770"/>
            <a:chExt cx="1172773" cy="15898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343DE9-FFAA-F3AB-24BD-DA58F74D12E0}"/>
                </a:ext>
              </a:extLst>
            </p:cNvPr>
            <p:cNvSpPr/>
            <p:nvPr/>
          </p:nvSpPr>
          <p:spPr>
            <a:xfrm rot="16200000">
              <a:off x="10799221" y="1356712"/>
              <a:ext cx="1589876" cy="633992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4C7BA6D-15EE-154A-6663-CB250A90A31A}"/>
                </a:ext>
              </a:extLst>
            </p:cNvPr>
            <p:cNvSpPr/>
            <p:nvPr/>
          </p:nvSpPr>
          <p:spPr>
            <a:xfrm rot="16200000">
              <a:off x="10331521" y="1523004"/>
              <a:ext cx="1589876" cy="30140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8ED6590-997D-B4EF-D5F5-9178E4A96A62}"/>
                </a:ext>
              </a:extLst>
            </p:cNvPr>
            <p:cNvSpPr/>
            <p:nvPr/>
          </p:nvSpPr>
          <p:spPr>
            <a:xfrm rot="16200000">
              <a:off x="10556522" y="2054411"/>
              <a:ext cx="596094" cy="2323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28E005C-2164-CC6C-0664-D813F48DA039}"/>
                </a:ext>
              </a:extLst>
            </p:cNvPr>
            <p:cNvSpPr/>
            <p:nvPr/>
          </p:nvSpPr>
          <p:spPr>
            <a:xfrm rot="16200000">
              <a:off x="10581670" y="1067223"/>
              <a:ext cx="573362" cy="22779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59BC887-BF3A-B45E-A1B9-F49D25BC2EA2}"/>
              </a:ext>
            </a:extLst>
          </p:cNvPr>
          <p:cNvSpPr txBox="1"/>
          <p:nvPr/>
        </p:nvSpPr>
        <p:spPr>
          <a:xfrm>
            <a:off x="3089447" y="4561262"/>
            <a:ext cx="783771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Oxide layer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9C1416-D8C4-E756-AEFE-B83A60939058}"/>
              </a:ext>
            </a:extLst>
          </p:cNvPr>
          <p:cNvSpPr txBox="1"/>
          <p:nvPr/>
        </p:nvSpPr>
        <p:spPr>
          <a:xfrm>
            <a:off x="4004156" y="4452973"/>
            <a:ext cx="835604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Epitaxial layer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CC99B7-9F36-F0AA-0FA5-F58151CC308F}"/>
              </a:ext>
            </a:extLst>
          </p:cNvPr>
          <p:cNvSpPr txBox="1"/>
          <p:nvPr/>
        </p:nvSpPr>
        <p:spPr>
          <a:xfrm>
            <a:off x="5158066" y="4528676"/>
            <a:ext cx="486188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Bulk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24425DF-CFAC-A05C-BCE0-E9327B46F996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481333" y="4792094"/>
            <a:ext cx="964245" cy="271415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8C9F58-3F48-BE98-6238-21D56A878D07}"/>
              </a:ext>
            </a:extLst>
          </p:cNvPr>
          <p:cNvCxnSpPr>
            <a:cxnSpLocks/>
            <a:stCxn id="16" idx="2"/>
            <a:endCxn id="10" idx="3"/>
          </p:cNvCxnSpPr>
          <p:nvPr/>
        </p:nvCxnSpPr>
        <p:spPr>
          <a:xfrm>
            <a:off x="4421958" y="4822305"/>
            <a:ext cx="310134" cy="230531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A0E5EBE-FA91-B1D8-C1E1-8218F6BBB4B5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127543" y="4759508"/>
            <a:ext cx="273617" cy="27650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 10">
            <a:extLst>
              <a:ext uri="{FF2B5EF4-FFF2-40B4-BE49-F238E27FC236}">
                <a16:creationId xmlns:a16="http://schemas.microsoft.com/office/drawing/2014/main" id="{CC7C5A37-B274-9012-A3E8-663CE3FDC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/>
          <a:stretch>
            <a:fillRect/>
          </a:stretch>
        </p:blipFill>
        <p:spPr>
          <a:xfrm>
            <a:off x="557569" y="1268126"/>
            <a:ext cx="1377557" cy="264292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D63D101-9EFC-F450-D3B6-A15C202C743E}"/>
              </a:ext>
            </a:extLst>
          </p:cNvPr>
          <p:cNvSpPr/>
          <p:nvPr/>
        </p:nvSpPr>
        <p:spPr>
          <a:xfrm>
            <a:off x="1421027" y="1632853"/>
            <a:ext cx="514099" cy="529579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2C2ED06-8E2A-9955-6D09-7B83F3A79778}"/>
              </a:ext>
            </a:extLst>
          </p:cNvPr>
          <p:cNvCxnSpPr>
            <a:stCxn id="28" idx="4"/>
          </p:cNvCxnSpPr>
          <p:nvPr/>
        </p:nvCxnSpPr>
        <p:spPr>
          <a:xfrm>
            <a:off x="1678077" y="2162432"/>
            <a:ext cx="1201047" cy="126656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357115C-8012-9305-00B9-9274FF112B5D}"/>
              </a:ext>
            </a:extLst>
          </p:cNvPr>
          <p:cNvCxnSpPr>
            <a:cxnSpLocks/>
            <a:stCxn id="28" idx="7"/>
          </p:cNvCxnSpPr>
          <p:nvPr/>
        </p:nvCxnSpPr>
        <p:spPr>
          <a:xfrm flipV="1">
            <a:off x="1859838" y="1680386"/>
            <a:ext cx="1076489" cy="30022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4347809-8DC4-9679-5092-EA824EFB6044}"/>
              </a:ext>
            </a:extLst>
          </p:cNvPr>
          <p:cNvSpPr/>
          <p:nvPr/>
        </p:nvSpPr>
        <p:spPr>
          <a:xfrm>
            <a:off x="4314289" y="2595341"/>
            <a:ext cx="417802" cy="400749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E9F48F1-DC1F-E4F9-6E19-4056CCA070BF}"/>
              </a:ext>
            </a:extLst>
          </p:cNvPr>
          <p:cNvCxnSpPr/>
          <p:nvPr/>
        </p:nvCxnSpPr>
        <p:spPr>
          <a:xfrm flipH="1">
            <a:off x="2398082" y="3002692"/>
            <a:ext cx="1914426" cy="1450281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age 8">
            <a:extLst>
              <a:ext uri="{FF2B5EF4-FFF2-40B4-BE49-F238E27FC236}">
                <a16:creationId xmlns:a16="http://schemas.microsoft.com/office/drawing/2014/main" id="{EC39BE27-F35E-E4FF-63E4-64390CC290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8" r="6361" b="42610"/>
          <a:stretch>
            <a:fillRect/>
          </a:stretch>
        </p:blipFill>
        <p:spPr>
          <a:xfrm>
            <a:off x="1078190" y="4591530"/>
            <a:ext cx="1402442" cy="1403406"/>
          </a:xfrm>
          <a:prstGeom prst="rect">
            <a:avLst/>
          </a:prstGeom>
        </p:spPr>
      </p:pic>
      <p:sp>
        <p:nvSpPr>
          <p:cNvPr id="43" name="Right Arrow 42">
            <a:extLst>
              <a:ext uri="{FF2B5EF4-FFF2-40B4-BE49-F238E27FC236}">
                <a16:creationId xmlns:a16="http://schemas.microsoft.com/office/drawing/2014/main" id="{C1582FFE-EDAC-3A10-5324-C48CE49C249C}"/>
              </a:ext>
            </a:extLst>
          </p:cNvPr>
          <p:cNvSpPr/>
          <p:nvPr/>
        </p:nvSpPr>
        <p:spPr>
          <a:xfrm>
            <a:off x="2879124" y="5293233"/>
            <a:ext cx="994094" cy="301139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64B0801-BDE7-7763-F075-DBFADB3377BC}"/>
              </a:ext>
            </a:extLst>
          </p:cNvPr>
          <p:cNvCxnSpPr/>
          <p:nvPr/>
        </p:nvCxnSpPr>
        <p:spPr>
          <a:xfrm>
            <a:off x="6134100" y="1268126"/>
            <a:ext cx="0" cy="4867783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6832777-06E5-77E7-9888-A227271E5587}"/>
              </a:ext>
            </a:extLst>
          </p:cNvPr>
          <p:cNvSpPr txBox="1"/>
          <p:nvPr/>
        </p:nvSpPr>
        <p:spPr>
          <a:xfrm>
            <a:off x="6341128" y="1098713"/>
            <a:ext cx="358092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Fast Neutron Detection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AB01283-5517-3FFB-3451-5B198A192368}"/>
              </a:ext>
            </a:extLst>
          </p:cNvPr>
          <p:cNvGrpSpPr/>
          <p:nvPr/>
        </p:nvGrpSpPr>
        <p:grpSpPr>
          <a:xfrm>
            <a:off x="9546026" y="2247870"/>
            <a:ext cx="1430993" cy="1524828"/>
            <a:chOff x="10738382" y="878770"/>
            <a:chExt cx="1172773" cy="1589876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492050C-A94A-D117-EDE4-72BB4C4F1A04}"/>
                </a:ext>
              </a:extLst>
            </p:cNvPr>
            <p:cNvSpPr/>
            <p:nvPr/>
          </p:nvSpPr>
          <p:spPr>
            <a:xfrm rot="16200000">
              <a:off x="10799221" y="1356712"/>
              <a:ext cx="1589876" cy="633992"/>
            </a:xfrm>
            <a:prstGeom prst="rect">
              <a:avLst/>
            </a:prstGeom>
            <a:solidFill>
              <a:srgbClr val="AB7942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59C14CA-CEF5-043C-E0CE-5E28D9729E58}"/>
                </a:ext>
              </a:extLst>
            </p:cNvPr>
            <p:cNvSpPr/>
            <p:nvPr/>
          </p:nvSpPr>
          <p:spPr>
            <a:xfrm rot="16200000">
              <a:off x="10331521" y="1523004"/>
              <a:ext cx="1589876" cy="30140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95A3A11-1611-A404-32BB-BD8B0693BB44}"/>
                </a:ext>
              </a:extLst>
            </p:cNvPr>
            <p:cNvSpPr/>
            <p:nvPr/>
          </p:nvSpPr>
          <p:spPr>
            <a:xfrm rot="16200000">
              <a:off x="10556522" y="2054411"/>
              <a:ext cx="596094" cy="23237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5ED7EB3-A6DE-DC9A-57A1-404B0975B6DD}"/>
                </a:ext>
              </a:extLst>
            </p:cNvPr>
            <p:cNvSpPr/>
            <p:nvPr/>
          </p:nvSpPr>
          <p:spPr>
            <a:xfrm rot="16200000">
              <a:off x="10581670" y="1067223"/>
              <a:ext cx="573362" cy="22779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cs typeface="Arial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9767A429-C5D5-C9AD-79A1-3774ECDE3334}"/>
              </a:ext>
            </a:extLst>
          </p:cNvPr>
          <p:cNvSpPr/>
          <p:nvPr/>
        </p:nvSpPr>
        <p:spPr>
          <a:xfrm>
            <a:off x="9352459" y="2262896"/>
            <a:ext cx="215245" cy="1524828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2CB25B4-F28D-C584-A297-B9650E9EEAFB}"/>
              </a:ext>
            </a:extLst>
          </p:cNvPr>
          <p:cNvSpPr txBox="1"/>
          <p:nvPr/>
        </p:nvSpPr>
        <p:spPr>
          <a:xfrm>
            <a:off x="9435853" y="1712976"/>
            <a:ext cx="486212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Oxide layer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51D1D5E-AAD5-FFBC-43E6-E77309F43A45}"/>
              </a:ext>
            </a:extLst>
          </p:cNvPr>
          <p:cNvSpPr txBox="1"/>
          <p:nvPr/>
        </p:nvSpPr>
        <p:spPr>
          <a:xfrm>
            <a:off x="10002071" y="1293288"/>
            <a:ext cx="620261" cy="3693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Epitaxial layer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CADA5A-BD89-EA98-57E0-9DA44435C7B8}"/>
              </a:ext>
            </a:extLst>
          </p:cNvPr>
          <p:cNvSpPr txBox="1"/>
          <p:nvPr/>
        </p:nvSpPr>
        <p:spPr>
          <a:xfrm>
            <a:off x="10527879" y="1817955"/>
            <a:ext cx="486188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Bulk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B5E8832-B2A0-13A7-E00A-C90B4EACEDFC}"/>
              </a:ext>
            </a:extLst>
          </p:cNvPr>
          <p:cNvCxnSpPr>
            <a:cxnSpLocks/>
            <a:stCxn id="54" idx="2"/>
            <a:endCxn id="52" idx="3"/>
          </p:cNvCxnSpPr>
          <p:nvPr/>
        </p:nvCxnSpPr>
        <p:spPr>
          <a:xfrm>
            <a:off x="9678959" y="2082308"/>
            <a:ext cx="25653" cy="18058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5B7F557-612B-B9D9-5665-DE9C42D1246C}"/>
              </a:ext>
            </a:extLst>
          </p:cNvPr>
          <p:cNvCxnSpPr>
            <a:cxnSpLocks/>
            <a:stCxn id="55" idx="2"/>
            <a:endCxn id="50" idx="3"/>
          </p:cNvCxnSpPr>
          <p:nvPr/>
        </p:nvCxnSpPr>
        <p:spPr>
          <a:xfrm flipH="1">
            <a:off x="10019549" y="1662620"/>
            <a:ext cx="292653" cy="585249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00DDFBD-179C-8D85-98E7-3A78C67CF628}"/>
              </a:ext>
            </a:extLst>
          </p:cNvPr>
          <p:cNvCxnSpPr>
            <a:cxnSpLocks/>
            <a:stCxn id="56" idx="2"/>
            <a:endCxn id="49" idx="3"/>
          </p:cNvCxnSpPr>
          <p:nvPr/>
        </p:nvCxnSpPr>
        <p:spPr>
          <a:xfrm flipH="1">
            <a:off x="10590227" y="2048787"/>
            <a:ext cx="180746" cy="19908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EF0E891-5F1D-DAB4-67EA-EDF351D95569}"/>
              </a:ext>
            </a:extLst>
          </p:cNvPr>
          <p:cNvCxnSpPr>
            <a:cxnSpLocks/>
          </p:cNvCxnSpPr>
          <p:nvPr/>
        </p:nvCxnSpPr>
        <p:spPr>
          <a:xfrm>
            <a:off x="7133018" y="2946662"/>
            <a:ext cx="2302835" cy="0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E83EF6BF-7C4A-56D1-41D0-C2701D880D99}"/>
              </a:ext>
            </a:extLst>
          </p:cNvPr>
          <p:cNvSpPr txBox="1"/>
          <p:nvPr/>
        </p:nvSpPr>
        <p:spPr>
          <a:xfrm>
            <a:off x="6895196" y="2511561"/>
            <a:ext cx="132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</a:t>
            </a:r>
            <a:r>
              <a:rPr lang="en-US" baseline="-25000" dirty="0" err="1"/>
              <a:t>fast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AA1E70-182D-8F6C-0BCE-5323B75CD056}"/>
              </a:ext>
            </a:extLst>
          </p:cNvPr>
          <p:cNvSpPr txBox="1"/>
          <p:nvPr/>
        </p:nvSpPr>
        <p:spPr>
          <a:xfrm>
            <a:off x="8539340" y="1782226"/>
            <a:ext cx="486205" cy="2308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397F01A-1B90-7243-C6C0-B63F4BBDE66E}"/>
              </a:ext>
            </a:extLst>
          </p:cNvPr>
          <p:cNvCxnSpPr>
            <a:cxnSpLocks/>
          </p:cNvCxnSpPr>
          <p:nvPr/>
        </p:nvCxnSpPr>
        <p:spPr>
          <a:xfrm>
            <a:off x="9831359" y="2234708"/>
            <a:ext cx="25653" cy="18058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5D23D4-740B-BA1E-44BF-6BD4D72B2EE3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782443" y="2013058"/>
            <a:ext cx="578337" cy="41770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0DC913A-EC1F-55AF-262F-89988EE43D49}"/>
              </a:ext>
            </a:extLst>
          </p:cNvPr>
          <p:cNvSpPr/>
          <p:nvPr/>
        </p:nvSpPr>
        <p:spPr>
          <a:xfrm>
            <a:off x="7133018" y="4174956"/>
            <a:ext cx="4370355" cy="1960954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F77D9C-5FAF-B166-8D4E-6C6839D30FB2}"/>
              </a:ext>
            </a:extLst>
          </p:cNvPr>
          <p:cNvCxnSpPr>
            <a:cxnSpLocks/>
          </p:cNvCxnSpPr>
          <p:nvPr/>
        </p:nvCxnSpPr>
        <p:spPr>
          <a:xfrm flipH="1">
            <a:off x="7374763" y="2956428"/>
            <a:ext cx="2074108" cy="1233554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1110280-B4F8-9DBD-E7CA-DC52DE1673C7}"/>
              </a:ext>
            </a:extLst>
          </p:cNvPr>
          <p:cNvCxnSpPr>
            <a:cxnSpLocks/>
          </p:cNvCxnSpPr>
          <p:nvPr/>
        </p:nvCxnSpPr>
        <p:spPr>
          <a:xfrm>
            <a:off x="9460081" y="2956428"/>
            <a:ext cx="1866026" cy="1245902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A097F99-C2FB-BDEC-9782-B3B86BEE9578}"/>
              </a:ext>
            </a:extLst>
          </p:cNvPr>
          <p:cNvCxnSpPr>
            <a:cxnSpLocks/>
          </p:cNvCxnSpPr>
          <p:nvPr/>
        </p:nvCxnSpPr>
        <p:spPr>
          <a:xfrm>
            <a:off x="9470212" y="2946662"/>
            <a:ext cx="658246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7BED0177-3244-FB26-9091-AFFF3AD528EA}"/>
              </a:ext>
            </a:extLst>
          </p:cNvPr>
          <p:cNvSpPr txBox="1"/>
          <p:nvPr/>
        </p:nvSpPr>
        <p:spPr>
          <a:xfrm>
            <a:off x="9814592" y="2626606"/>
            <a:ext cx="55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baseline="30000" dirty="0"/>
              <a:t>+</a:t>
            </a:r>
            <a:endParaRPr lang="en-US" dirty="0"/>
          </a:p>
        </p:txBody>
      </p:sp>
      <p:pic>
        <p:nvPicPr>
          <p:cNvPr id="13" name="Image 4">
            <a:extLst>
              <a:ext uri="{FF2B5EF4-FFF2-40B4-BE49-F238E27FC236}">
                <a16:creationId xmlns:a16="http://schemas.microsoft.com/office/drawing/2014/main" id="{A9E10410-CE23-C6E4-B8D6-AFC995E3EA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4" t="17056" r="880" b="14300"/>
          <a:stretch>
            <a:fillRect/>
          </a:stretch>
        </p:blipFill>
        <p:spPr>
          <a:xfrm>
            <a:off x="7424847" y="4232894"/>
            <a:ext cx="3901260" cy="178717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3A0B2F-D244-04CC-358C-CB93AA41A2BA}"/>
              </a:ext>
            </a:extLst>
          </p:cNvPr>
          <p:cNvCxnSpPr>
            <a:cxnSpLocks/>
          </p:cNvCxnSpPr>
          <p:nvPr/>
        </p:nvCxnSpPr>
        <p:spPr>
          <a:xfrm>
            <a:off x="9500440" y="2595341"/>
            <a:ext cx="658246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AF6447-A0A0-7B27-9F8B-76FA85C92F2F}"/>
              </a:ext>
            </a:extLst>
          </p:cNvPr>
          <p:cNvCxnSpPr>
            <a:cxnSpLocks/>
          </p:cNvCxnSpPr>
          <p:nvPr/>
        </p:nvCxnSpPr>
        <p:spPr>
          <a:xfrm>
            <a:off x="7146036" y="2595341"/>
            <a:ext cx="2302835" cy="0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561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DB6C95B-F1E8-0CD8-219C-2FDFF483A852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883D429A-5736-6964-9569-EDF64D5D8E11}"/>
              </a:ext>
            </a:extLst>
          </p:cNvPr>
          <p:cNvSpPr txBox="1">
            <a:spLocks/>
          </p:cNvSpPr>
          <p:nvPr/>
        </p:nvSpPr>
        <p:spPr>
          <a:xfrm>
            <a:off x="917589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pPr/>
              <a:t>6</a:t>
            </a:fld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A0AAD5-90CE-FCBB-5B1C-A531E43B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70199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4C7FBD-E722-2547-CA2D-5DDFFE52D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69292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EECCFEA-2810-987D-195A-99BE0E8ECDE0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AlphaBeast Detectors</a:t>
            </a:r>
          </a:p>
        </p:txBody>
      </p:sp>
      <p:pic>
        <p:nvPicPr>
          <p:cNvPr id="17" name="Image 5">
            <a:extLst>
              <a:ext uri="{FF2B5EF4-FFF2-40B4-BE49-F238E27FC236}">
                <a16:creationId xmlns:a16="http://schemas.microsoft.com/office/drawing/2014/main" id="{EDB83A38-12C4-E7D6-C4E1-6293EF9FC9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8254" y="1468316"/>
            <a:ext cx="1709615" cy="272953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B61B4A-ADD4-2EE0-57E6-FC5122F7988F}"/>
              </a:ext>
            </a:extLst>
          </p:cNvPr>
          <p:cNvSpPr txBox="1"/>
          <p:nvPr/>
        </p:nvSpPr>
        <p:spPr>
          <a:xfrm>
            <a:off x="633435" y="4844755"/>
            <a:ext cx="4312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4E064CD-85AE-A0C5-85B3-8FEB2745E986}"/>
              </a:ext>
            </a:extLst>
          </p:cNvPr>
          <p:cNvSpPr/>
          <p:nvPr/>
        </p:nvSpPr>
        <p:spPr>
          <a:xfrm>
            <a:off x="1075099" y="4266561"/>
            <a:ext cx="3513526" cy="1689727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MonoBeast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105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Single detecting area</a:t>
            </a:r>
          </a:p>
          <a:p>
            <a:pPr algn="ctr"/>
            <a:endParaRPr lang="en-US" sz="8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Extraction of both counters and analog signal [deposited energy]</a:t>
            </a:r>
          </a:p>
          <a:p>
            <a:pPr algn="ctr"/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573200-E1C7-0712-7627-B56CDD6996CE}"/>
              </a:ext>
            </a:extLst>
          </p:cNvPr>
          <p:cNvSpPr/>
          <p:nvPr/>
        </p:nvSpPr>
        <p:spPr>
          <a:xfrm>
            <a:off x="7329040" y="4265924"/>
            <a:ext cx="3513526" cy="1689727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TriBeast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7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Three detecting areas (simultaneous acquisition with Fast and thermal neutrons converter and background)</a:t>
            </a:r>
          </a:p>
          <a:p>
            <a:pPr algn="ctr"/>
            <a:endParaRPr lang="en-US" sz="900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Extraction only of counter</a:t>
            </a:r>
          </a:p>
          <a:p>
            <a:pPr algn="ctr"/>
            <a:endParaRPr lang="en-US" dirty="0"/>
          </a:p>
        </p:txBody>
      </p:sp>
      <p:pic>
        <p:nvPicPr>
          <p:cNvPr id="20" name="Image 10">
            <a:extLst>
              <a:ext uri="{FF2B5EF4-FFF2-40B4-BE49-F238E27FC236}">
                <a16:creationId xmlns:a16="http://schemas.microsoft.com/office/drawing/2014/main" id="{AE008138-A6D6-9F22-B1EB-231F73FEB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2"/>
          <a:stretch>
            <a:fillRect/>
          </a:stretch>
        </p:blipFill>
        <p:spPr>
          <a:xfrm>
            <a:off x="7329040" y="1366184"/>
            <a:ext cx="1377557" cy="26429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7D28D5-2387-BF26-D0D4-9E691D91C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68065-B669-3948-B810-3674EC6CB5C8}" type="slidenum">
              <a:rPr lang="en-US" smtClean="0"/>
              <a:t>6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5A70E7-2867-E0D0-9633-A59159972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411" r="63361" b="19279"/>
          <a:stretch>
            <a:fillRect/>
          </a:stretch>
        </p:blipFill>
        <p:spPr bwMode="auto">
          <a:xfrm>
            <a:off x="8763683" y="1086788"/>
            <a:ext cx="2437034" cy="314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314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C2FE6-6379-D649-4052-4A9D31F09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EB3D2A8-7645-2A67-3DE6-A465AC212B5F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609C8B-4B1A-68D2-AE96-EDC4C09E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7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7E5E1-0DD8-C03F-F8CB-3571CBBB82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70198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DCF088-030D-D377-FB17-41DF1FBF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D5D8457-E030-5CC3-E67E-6A9E6FEDB628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GATE in AlphaBeast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F0208D-1D33-7A45-0D87-A97A32CE7D15}"/>
              </a:ext>
            </a:extLst>
          </p:cNvPr>
          <p:cNvSpPr txBox="1"/>
          <p:nvPr/>
        </p:nvSpPr>
        <p:spPr>
          <a:xfrm>
            <a:off x="696684" y="1144599"/>
            <a:ext cx="440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AlphaBeast Characterization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23A4F6-8012-030D-37AA-F4A7E86C5B0F}"/>
              </a:ext>
            </a:extLst>
          </p:cNvPr>
          <p:cNvSpPr txBox="1"/>
          <p:nvPr/>
        </p:nvSpPr>
        <p:spPr>
          <a:xfrm>
            <a:off x="696684" y="1674977"/>
            <a:ext cx="1049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Calibration curve: relationship between deposited energy and ADC signal on </a:t>
            </a:r>
            <a:r>
              <a:rPr lang="en-US" dirty="0" err="1"/>
              <a:t>MonoBeast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F1D2E-B8EA-52B4-1409-684283C5CF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55" t="8095"/>
          <a:stretch>
            <a:fillRect/>
          </a:stretch>
        </p:blipFill>
        <p:spPr>
          <a:xfrm rot="5400000">
            <a:off x="8813747" y="2489602"/>
            <a:ext cx="2383952" cy="35585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3CCB09-236A-D056-F9E3-F39056AC3E8D}"/>
              </a:ext>
            </a:extLst>
          </p:cNvPr>
          <p:cNvSpPr txBox="1"/>
          <p:nvPr/>
        </p:nvSpPr>
        <p:spPr>
          <a:xfrm>
            <a:off x="8693437" y="5503917"/>
            <a:ext cx="3091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Calibration curve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B5706-FAFC-C6E5-78C0-11403B75832C}"/>
              </a:ext>
            </a:extLst>
          </p:cNvPr>
          <p:cNvSpPr txBox="1"/>
          <p:nvPr/>
        </p:nvSpPr>
        <p:spPr>
          <a:xfrm>
            <a:off x="294411" y="4194254"/>
            <a:ext cx="13833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AIFIRA Microbeam</a:t>
            </a:r>
          </a:p>
        </p:txBody>
      </p:sp>
      <p:pic>
        <p:nvPicPr>
          <p:cNvPr id="13" name="Image 5">
            <a:extLst>
              <a:ext uri="{FF2B5EF4-FFF2-40B4-BE49-F238E27FC236}">
                <a16:creationId xmlns:a16="http://schemas.microsoft.com/office/drawing/2014/main" id="{401D7DC5-EE0A-1B26-633D-B07221BDE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2" y="2876857"/>
            <a:ext cx="1702116" cy="1291780"/>
          </a:xfrm>
          <a:prstGeom prst="rect">
            <a:avLst/>
          </a:prstGeom>
        </p:spPr>
      </p:pic>
      <p:pic>
        <p:nvPicPr>
          <p:cNvPr id="14" name="Image 7">
            <a:extLst>
              <a:ext uri="{FF2B5EF4-FFF2-40B4-BE49-F238E27FC236}">
                <a16:creationId xmlns:a16="http://schemas.microsoft.com/office/drawing/2014/main" id="{6E0CC676-DFFC-47C6-5948-AA43B86CD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72" y="4731136"/>
            <a:ext cx="2164307" cy="1217423"/>
          </a:xfrm>
          <a:prstGeom prst="rect">
            <a:avLst/>
          </a:prstGeom>
        </p:spPr>
      </p:pic>
      <p:sp>
        <p:nvSpPr>
          <p:cNvPr id="15" name="ZoneTexte 13">
            <a:extLst>
              <a:ext uri="{FF2B5EF4-FFF2-40B4-BE49-F238E27FC236}">
                <a16:creationId xmlns:a16="http://schemas.microsoft.com/office/drawing/2014/main" id="{3921C798-6270-727A-AD51-840530EBF438}"/>
              </a:ext>
            </a:extLst>
          </p:cNvPr>
          <p:cNvSpPr txBox="1"/>
          <p:nvPr/>
        </p:nvSpPr>
        <p:spPr>
          <a:xfrm>
            <a:off x="1172666" y="5982916"/>
            <a:ext cx="152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aseline="300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241</a:t>
            </a:r>
            <a:r>
              <a:rPr lang="fr-FR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Am source (</a:t>
            </a:r>
            <a:r>
              <a:rPr lang="fr-FR" sz="12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fr-FR" sz="1200" baseline="-25000" dirty="0" err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alpha</a:t>
            </a:r>
            <a:r>
              <a:rPr lang="fr-FR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≈ 5.48 MeV)</a:t>
            </a:r>
          </a:p>
        </p:txBody>
      </p:sp>
      <p:pic>
        <p:nvPicPr>
          <p:cNvPr id="9" name="Picture 4" descr="AIFIRA - EMIRA">
            <a:extLst>
              <a:ext uri="{FF2B5EF4-FFF2-40B4-BE49-F238E27FC236}">
                <a16:creationId xmlns:a16="http://schemas.microsoft.com/office/drawing/2014/main" id="{163664A9-3670-B387-7F81-0D4A07F9D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22" y="2355218"/>
            <a:ext cx="1113610" cy="61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ross 15">
            <a:extLst>
              <a:ext uri="{FF2B5EF4-FFF2-40B4-BE49-F238E27FC236}">
                <a16:creationId xmlns:a16="http://schemas.microsoft.com/office/drawing/2014/main" id="{BFFA80B3-15C2-75DD-C6BD-704D3F5BFF44}"/>
              </a:ext>
            </a:extLst>
          </p:cNvPr>
          <p:cNvSpPr/>
          <p:nvPr/>
        </p:nvSpPr>
        <p:spPr>
          <a:xfrm>
            <a:off x="4057989" y="4255615"/>
            <a:ext cx="446669" cy="461449"/>
          </a:xfrm>
          <a:prstGeom prst="plus">
            <a:avLst>
              <a:gd name="adj" fmla="val 4169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5E0BA7-A597-A249-8982-7F7E5823551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0660" t="5137" r="27591" b="9305"/>
          <a:stretch>
            <a:fillRect/>
          </a:stretch>
        </p:blipFill>
        <p:spPr>
          <a:xfrm>
            <a:off x="4847181" y="3220172"/>
            <a:ext cx="1852987" cy="169369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2C4ADA7-ED17-C89A-B0D4-EEF58E2C01CF}"/>
              </a:ext>
            </a:extLst>
          </p:cNvPr>
          <p:cNvCxnSpPr>
            <a:cxnSpLocks/>
            <a:endCxn id="22" idx="2"/>
          </p:cNvCxnSpPr>
          <p:nvPr/>
        </p:nvCxnSpPr>
        <p:spPr>
          <a:xfrm flipH="1" flipV="1">
            <a:off x="4563559" y="3338493"/>
            <a:ext cx="788156" cy="634140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2F5E0AC-B45A-1109-6ED6-1E731404F40A}"/>
              </a:ext>
            </a:extLst>
          </p:cNvPr>
          <p:cNvCxnSpPr>
            <a:cxnSpLocks/>
          </p:cNvCxnSpPr>
          <p:nvPr/>
        </p:nvCxnSpPr>
        <p:spPr>
          <a:xfrm flipH="1">
            <a:off x="4986417" y="4464579"/>
            <a:ext cx="536056" cy="660655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058A97C-F6EA-2F0D-C355-007D4BD2CF57}"/>
              </a:ext>
            </a:extLst>
          </p:cNvPr>
          <p:cNvCxnSpPr>
            <a:cxnSpLocks/>
          </p:cNvCxnSpPr>
          <p:nvPr/>
        </p:nvCxnSpPr>
        <p:spPr>
          <a:xfrm flipH="1">
            <a:off x="6011531" y="4477254"/>
            <a:ext cx="15650" cy="782327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DDB14E-521D-6F86-3D0C-DFE7AEB38C1E}"/>
              </a:ext>
            </a:extLst>
          </p:cNvPr>
          <p:cNvCxnSpPr>
            <a:cxnSpLocks/>
          </p:cNvCxnSpPr>
          <p:nvPr/>
        </p:nvCxnSpPr>
        <p:spPr>
          <a:xfrm>
            <a:off x="6074901" y="4164298"/>
            <a:ext cx="619463" cy="959885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F0F705C-4803-86BD-63C5-E54A7EA1F18B}"/>
              </a:ext>
            </a:extLst>
          </p:cNvPr>
          <p:cNvSpPr txBox="1"/>
          <p:nvPr/>
        </p:nvSpPr>
        <p:spPr>
          <a:xfrm>
            <a:off x="4031575" y="3076883"/>
            <a:ext cx="1063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Oxide layer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7AC16D-15D0-6D96-6481-505B308F0D99}"/>
              </a:ext>
            </a:extLst>
          </p:cNvPr>
          <p:cNvSpPr txBox="1"/>
          <p:nvPr/>
        </p:nvSpPr>
        <p:spPr>
          <a:xfrm>
            <a:off x="4422488" y="5151895"/>
            <a:ext cx="1063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Apertures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C58916-7069-3665-129B-973A2141331F}"/>
              </a:ext>
            </a:extLst>
          </p:cNvPr>
          <p:cNvSpPr txBox="1"/>
          <p:nvPr/>
        </p:nvSpPr>
        <p:spPr>
          <a:xfrm>
            <a:off x="5566745" y="5247914"/>
            <a:ext cx="1238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Epitaxial layer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69F86D-7D4B-6E5F-4244-429944E0B6AB}"/>
              </a:ext>
            </a:extLst>
          </p:cNvPr>
          <p:cNvSpPr txBox="1"/>
          <p:nvPr/>
        </p:nvSpPr>
        <p:spPr>
          <a:xfrm>
            <a:off x="6723226" y="5091544"/>
            <a:ext cx="5272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Bulk</a:t>
            </a:r>
          </a:p>
        </p:txBody>
      </p:sp>
      <p:pic>
        <p:nvPicPr>
          <p:cNvPr id="34" name="Picture 2" descr="OpenGATE collaboration · GitHub">
            <a:extLst>
              <a:ext uri="{FF2B5EF4-FFF2-40B4-BE49-F238E27FC236}">
                <a16:creationId xmlns:a16="http://schemas.microsoft.com/office/drawing/2014/main" id="{29F0D6A6-E165-6533-A7AB-2AD575DAB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939" y="5110097"/>
            <a:ext cx="1291389" cy="129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extLst>
              <a:ext uri="{FF2B5EF4-FFF2-40B4-BE49-F238E27FC236}">
                <a16:creationId xmlns:a16="http://schemas.microsoft.com/office/drawing/2014/main" id="{37653426-25BE-18C7-0962-C252297C8F33}"/>
              </a:ext>
            </a:extLst>
          </p:cNvPr>
          <p:cNvSpPr/>
          <p:nvPr/>
        </p:nvSpPr>
        <p:spPr>
          <a:xfrm>
            <a:off x="7250457" y="3875314"/>
            <a:ext cx="707000" cy="407315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yrcé – Cyrcé">
            <a:extLst>
              <a:ext uri="{FF2B5EF4-FFF2-40B4-BE49-F238E27FC236}">
                <a16:creationId xmlns:a16="http://schemas.microsoft.com/office/drawing/2014/main" id="{EDCE2F38-E08D-501E-7926-A99753DAB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363" y="2872518"/>
            <a:ext cx="1755245" cy="129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B1D81C6-12A0-DD53-DEAE-1BC9FB555E81}"/>
              </a:ext>
            </a:extLst>
          </p:cNvPr>
          <p:cNvSpPr txBox="1"/>
          <p:nvPr/>
        </p:nvSpPr>
        <p:spPr>
          <a:xfrm>
            <a:off x="1893363" y="4209497"/>
            <a:ext cx="16143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CYRCE</a:t>
            </a:r>
            <a:r>
              <a:rPr lang="en-US" sz="1100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Proton Beam</a:t>
            </a:r>
          </a:p>
        </p:txBody>
      </p:sp>
      <p:pic>
        <p:nvPicPr>
          <p:cNvPr id="27" name="Picture 2" descr="Cyrcé – Cyrcé">
            <a:extLst>
              <a:ext uri="{FF2B5EF4-FFF2-40B4-BE49-F238E27FC236}">
                <a16:creationId xmlns:a16="http://schemas.microsoft.com/office/drawing/2014/main" id="{A62D1D63-F7C8-5178-C92A-444C050F8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106" y="2463175"/>
            <a:ext cx="1458810" cy="4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2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849D802-ED1E-93A8-61F9-9230FEB3F32E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54F0EA-01E3-7397-F529-2271E4385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8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D9C92-1132-CB2D-2AC0-DC5673C1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70198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E9E77-6C7A-2824-1ED2-79118B8B2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B09DF96-5E4F-0F66-758F-DB44656D6120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GATE in AlphaBeast Development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B486E-C12B-7E06-2F64-A245B44ED3ED}"/>
              </a:ext>
            </a:extLst>
          </p:cNvPr>
          <p:cNvSpPr txBox="1"/>
          <p:nvPr/>
        </p:nvSpPr>
        <p:spPr>
          <a:xfrm>
            <a:off x="696684" y="1144599"/>
            <a:ext cx="440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AlphaBeast Characterization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29438A-864E-E317-C315-AACFFAA49540}"/>
              </a:ext>
            </a:extLst>
          </p:cNvPr>
          <p:cNvSpPr txBox="1"/>
          <p:nvPr/>
        </p:nvSpPr>
        <p:spPr>
          <a:xfrm>
            <a:off x="395110" y="1674977"/>
            <a:ext cx="11266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MC estimation of detection efficiency </a:t>
            </a:r>
            <a:r>
              <a:rPr lang="en-US" dirty="0">
                <a:sym typeface="Wingdings" pitchFamily="2" charset="2"/>
              </a:rPr>
              <a:t>(hits per fluence)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Calculations of the </a:t>
            </a:r>
            <a:r>
              <a:rPr lang="en-US" b="1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deposited energy distribution </a:t>
            </a: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in the epitaxial 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Applied rejection low energy threshold (</a:t>
            </a:r>
            <a:r>
              <a:rPr lang="en-US" dirty="0" err="1">
                <a:ea typeface="Arial Unicode MS" panose="020B0604020202020204" pitchFamily="34" charset="-128"/>
                <a:cs typeface="Arial Unicode MS" panose="020B0604020202020204" pitchFamily="34" charset="-128"/>
              </a:rPr>
              <a:t>E_dep</a:t>
            </a:r>
            <a:r>
              <a:rPr lang="en-US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 &lt; 0.2 MeV) for electron and gamma.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E27A21-FBC1-0A3E-A8B5-2CC7255753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780039"/>
            <a:ext cx="3679190" cy="29865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09D7D-2EEF-27A0-240A-9535FA415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670" y="2780041"/>
            <a:ext cx="3679189" cy="2986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9A66F9-41B0-0B75-C235-21C9E4D0D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613" y="2780040"/>
            <a:ext cx="3679190" cy="29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0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C36E4-E2DB-1827-ABB9-4A03C88B7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AF12E0-DA8F-A0D0-2C7D-29D8E59AFA30}"/>
              </a:ext>
            </a:extLst>
          </p:cNvPr>
          <p:cNvSpPr/>
          <p:nvPr/>
        </p:nvSpPr>
        <p:spPr>
          <a:xfrm>
            <a:off x="563526" y="6538912"/>
            <a:ext cx="11355572" cy="2277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D4E91-9CB5-7B9D-5124-2335CDD78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75898" y="6470199"/>
            <a:ext cx="2743200" cy="365125"/>
          </a:xfrm>
        </p:spPr>
        <p:txBody>
          <a:bodyPr/>
          <a:lstStyle/>
          <a:p>
            <a:fld id="{24868065-B669-3948-B810-3674EC6CB5C8}" type="slidenum">
              <a:rPr lang="en-US" smtClean="0">
                <a:solidFill>
                  <a:schemeClr val="accent6">
                    <a:lumMod val="50000"/>
                  </a:schemeClr>
                </a:solidFill>
              </a:rPr>
              <a:t>9</a:t>
            </a:fld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8DC59B-EB1C-A538-7D80-852DFFAF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3526" y="6470198"/>
            <a:ext cx="2743200" cy="365125"/>
          </a:xfrm>
        </p:spPr>
        <p:txBody>
          <a:bodyPr/>
          <a:lstStyle/>
          <a:p>
            <a:r>
              <a:rPr lang="en-US">
                <a:solidFill>
                  <a:schemeClr val="accent6">
                    <a:lumMod val="50000"/>
                  </a:schemeClr>
                </a:solidFill>
              </a:rPr>
              <a:t>1st April 2026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780F0-72B5-ABD1-7BCF-5E27D2E1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0198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GATE Scientific Meeting 2026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648FB2-3AC6-9E37-C377-1E16C3DDECE9}"/>
              </a:ext>
            </a:extLst>
          </p:cNvPr>
          <p:cNvSpPr/>
          <p:nvPr/>
        </p:nvSpPr>
        <p:spPr>
          <a:xfrm>
            <a:off x="563526" y="310789"/>
            <a:ext cx="11355572" cy="633046"/>
          </a:xfrm>
          <a:prstGeom prst="roundRect">
            <a:avLst/>
          </a:prstGeom>
          <a:gradFill flip="none" rotWithShape="1">
            <a:gsLst>
              <a:gs pos="0">
                <a:schemeClr val="accent6">
                  <a:tint val="66000"/>
                  <a:satMod val="160000"/>
                </a:schemeClr>
              </a:gs>
              <a:gs pos="50000">
                <a:schemeClr val="accent6">
                  <a:tint val="44500"/>
                  <a:satMod val="160000"/>
                </a:schemeClr>
              </a:gs>
              <a:gs pos="100000">
                <a:schemeClr val="accent6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</a:rPr>
              <a:t>AlphaBeast Experimental Methodology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03A86-29B9-3978-A38B-C7340F15B7AC}"/>
              </a:ext>
            </a:extLst>
          </p:cNvPr>
          <p:cNvSpPr txBox="1"/>
          <p:nvPr/>
        </p:nvSpPr>
        <p:spPr>
          <a:xfrm>
            <a:off x="706811" y="1171844"/>
            <a:ext cx="10378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Main Goal :</a:t>
            </a:r>
            <a:r>
              <a:rPr lang="en-US" dirty="0"/>
              <a:t> Test the AlphaBeast response in various accelerator facilities to evaluate neutron detection in different type of mixed fields</a:t>
            </a:r>
            <a:endParaRPr lang="en-US" b="1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355FB5-0E08-F070-3480-D26FAF3F6F01}"/>
              </a:ext>
            </a:extLst>
          </p:cNvPr>
          <p:cNvGrpSpPr/>
          <p:nvPr/>
        </p:nvGrpSpPr>
        <p:grpSpPr>
          <a:xfrm>
            <a:off x="1517138" y="1495009"/>
            <a:ext cx="9233923" cy="4348879"/>
            <a:chOff x="1573484" y="1937010"/>
            <a:chExt cx="9233923" cy="4348879"/>
          </a:xfrm>
        </p:grpSpPr>
        <p:pic>
          <p:nvPicPr>
            <p:cNvPr id="19" name="Picture 2" descr="OpenGATE collaboration · GitHub">
              <a:extLst>
                <a:ext uri="{FF2B5EF4-FFF2-40B4-BE49-F238E27FC236}">
                  <a16:creationId xmlns:a16="http://schemas.microsoft.com/office/drawing/2014/main" id="{46EFF520-020F-8FF4-03CC-64086606B8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8025" y="1937010"/>
              <a:ext cx="1549208" cy="1549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A8445A8-723A-9B02-F4D2-C4619FD63EED}"/>
                </a:ext>
              </a:extLst>
            </p:cNvPr>
            <p:cNvGrpSpPr/>
            <p:nvPr/>
          </p:nvGrpSpPr>
          <p:grpSpPr>
            <a:xfrm>
              <a:off x="1573484" y="2427779"/>
              <a:ext cx="9233923" cy="3858110"/>
              <a:chOff x="1573484" y="2427779"/>
              <a:chExt cx="9233923" cy="3858110"/>
            </a:xfrm>
          </p:grpSpPr>
          <p:pic>
            <p:nvPicPr>
              <p:cNvPr id="9" name="Image 5">
                <a:extLst>
                  <a:ext uri="{FF2B5EF4-FFF2-40B4-BE49-F238E27FC236}">
                    <a16:creationId xmlns:a16="http://schemas.microsoft.com/office/drawing/2014/main" id="{D9149380-A6D0-DA15-259B-20121C69F3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6200000">
                <a:off x="1946566" y="2054697"/>
                <a:ext cx="1250743" cy="199690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B6BE44E4-B5EE-2096-6DB0-66418FE00F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9050270" y="4344995"/>
                <a:ext cx="1040841" cy="1686426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752719F-7797-2F54-EBB1-AE6184544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2679" y="4683775"/>
                <a:ext cx="2006600" cy="10414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9F753D-50A8-F29F-0D5B-7BDCE3C8EACA}"/>
                  </a:ext>
                </a:extLst>
              </p:cNvPr>
              <p:cNvSpPr txBox="1"/>
              <p:nvPr/>
            </p:nvSpPr>
            <p:spPr>
              <a:xfrm>
                <a:off x="1837151" y="3658857"/>
                <a:ext cx="146957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Data acquisition with </a:t>
                </a:r>
                <a:r>
                  <a:rPr lang="en-US" sz="1200" dirty="0" err="1"/>
                  <a:t>MonoBeast</a:t>
                </a:r>
                <a:endParaRPr lang="en-US" sz="12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713D480-5C3A-99CF-CB5A-990911769200}"/>
                  </a:ext>
                </a:extLst>
              </p:cNvPr>
              <p:cNvSpPr txBox="1"/>
              <p:nvPr/>
            </p:nvSpPr>
            <p:spPr>
              <a:xfrm>
                <a:off x="1881191" y="5824224"/>
                <a:ext cx="146957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Data acquisition with </a:t>
                </a:r>
                <a:r>
                  <a:rPr lang="en-US" sz="1200" dirty="0" err="1"/>
                  <a:t>TriBeast</a:t>
                </a:r>
                <a:endParaRPr lang="en-US" sz="12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6DDF92-D889-AE05-9EBC-945D7AFC00DC}"/>
                  </a:ext>
                </a:extLst>
              </p:cNvPr>
              <p:cNvSpPr txBox="1"/>
              <p:nvPr/>
            </p:nvSpPr>
            <p:spPr>
              <a:xfrm>
                <a:off x="8944329" y="5743345"/>
                <a:ext cx="1469575" cy="46166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Data acquisition with SSNTD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1D2A77C-8FD4-6785-60D9-332F186FA3A5}"/>
                  </a:ext>
                </a:extLst>
              </p:cNvPr>
              <p:cNvSpPr txBox="1"/>
              <p:nvPr/>
            </p:nvSpPr>
            <p:spPr>
              <a:xfrm>
                <a:off x="8727477" y="3282565"/>
                <a:ext cx="2079930" cy="95410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MC simulation of Energy deposition in detector given the experimental condition</a:t>
                </a:r>
              </a:p>
            </p:txBody>
          </p:sp>
          <p:cxnSp>
            <p:nvCxnSpPr>
              <p:cNvPr id="27" name="Elbow Connector 26">
                <a:extLst>
                  <a:ext uri="{FF2B5EF4-FFF2-40B4-BE49-F238E27FC236}">
                    <a16:creationId xmlns:a16="http://schemas.microsoft.com/office/drawing/2014/main" id="{2BE9024A-BFD6-0D3B-1064-DD937EBAB0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06726" y="3899191"/>
                <a:ext cx="1417674" cy="370347"/>
              </a:xfrm>
              <a:prstGeom prst="bentConnector3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Elbow Connector 27">
                <a:extLst>
                  <a:ext uri="{FF2B5EF4-FFF2-40B4-BE49-F238E27FC236}">
                    <a16:creationId xmlns:a16="http://schemas.microsoft.com/office/drawing/2014/main" id="{576EF699-5581-6930-22C3-C69F3285BA34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 flipV="1">
                <a:off x="3350766" y="5200004"/>
                <a:ext cx="1373634" cy="855053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lbow Connector 37">
                <a:extLst>
                  <a:ext uri="{FF2B5EF4-FFF2-40B4-BE49-F238E27FC236}">
                    <a16:creationId xmlns:a16="http://schemas.microsoft.com/office/drawing/2014/main" id="{587B7F9C-C765-A40C-C36A-D77CE1C6D655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7227493" y="5217112"/>
                <a:ext cx="1716836" cy="757068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Elbow Connector 41">
                <a:extLst>
                  <a:ext uri="{FF2B5EF4-FFF2-40B4-BE49-F238E27FC236}">
                    <a16:creationId xmlns:a16="http://schemas.microsoft.com/office/drawing/2014/main" id="{2ED9CB34-EAC1-1F5E-9AEE-C45611CE51B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V="1">
                <a:off x="7227493" y="3547752"/>
                <a:ext cx="1499984" cy="72178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4AE1652-1A77-94EC-101B-E4E9561AEDEA}"/>
                  </a:ext>
                </a:extLst>
              </p:cNvPr>
              <p:cNvSpPr txBox="1"/>
              <p:nvPr/>
            </p:nvSpPr>
            <p:spPr>
              <a:xfrm>
                <a:off x="4724400" y="4165393"/>
                <a:ext cx="2503093" cy="12003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dirty="0"/>
                  <a:t>Check reliability between AlphaBeast technology, </a:t>
                </a:r>
              </a:p>
              <a:p>
                <a:pPr algn="ctr"/>
                <a:r>
                  <a:rPr lang="en-US" dirty="0"/>
                  <a:t>state-of-the-art methods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2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3469</TotalTime>
  <Words>828</Words>
  <Application>Microsoft Macintosh PowerPoint</Application>
  <PresentationFormat>Widescreen</PresentationFormat>
  <Paragraphs>185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 Unicode MS</vt:lpstr>
      <vt:lpstr>Arial</vt:lpstr>
      <vt:lpstr>Calibri</vt:lpstr>
      <vt:lpstr>Calibri Light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lgarciag</dc:creator>
  <cp:lastModifiedBy>lgarciag</cp:lastModifiedBy>
  <cp:revision>20</cp:revision>
  <dcterms:created xsi:type="dcterms:W3CDTF">2026-03-06T15:13:25Z</dcterms:created>
  <dcterms:modified xsi:type="dcterms:W3CDTF">2026-04-01T09:27:32Z</dcterms:modified>
</cp:coreProperties>
</file>