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1530" r:id="rId2"/>
    <p:sldId id="1340" r:id="rId3"/>
    <p:sldId id="1596" r:id="rId4"/>
    <p:sldId id="1395" r:id="rId5"/>
    <p:sldId id="1603" r:id="rId6"/>
    <p:sldId id="1604" r:id="rId7"/>
    <p:sldId id="1612" r:id="rId8"/>
    <p:sldId id="1613" r:id="rId9"/>
    <p:sldId id="1614" r:id="rId10"/>
    <p:sldId id="1615" r:id="rId11"/>
    <p:sldId id="1605" r:id="rId12"/>
    <p:sldId id="1610" r:id="rId13"/>
    <p:sldId id="1601" r:id="rId14"/>
    <p:sldId id="16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4BC"/>
    <a:srgbClr val="FFFFFF"/>
    <a:srgbClr val="0432FF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50A67-EBDC-4F14-BA3B-7BAD2409BFFC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705F4-899C-479B-9B1E-EFD9101D8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88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266A-CA86-460E-9DFF-F5DFF292F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E2BD8-D063-424A-B233-992253F8A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DAA96-5052-4FAD-AD51-5E6C4F94C7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5"/>
            <a:ext cx="2743200" cy="365125"/>
          </a:xfrm>
        </p:spPr>
        <p:txBody>
          <a:bodyPr/>
          <a:lstStyle/>
          <a:p>
            <a:r>
              <a:rPr lang="de-CH"/>
              <a:t>23.11.21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58FD3-402C-406D-942E-35BC0AC1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0175"/>
            <a:ext cx="4114800" cy="365125"/>
          </a:xfrm>
        </p:spPr>
        <p:txBody>
          <a:bodyPr/>
          <a:lstStyle/>
          <a:p>
            <a:r>
              <a:rPr lang="en-US"/>
              <a:t>ITk Paris cluster revue in2p3/irfu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5DA7B-708F-4AF9-AA7A-F04D5030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174"/>
            <a:ext cx="2743200" cy="365125"/>
          </a:xfrm>
        </p:spPr>
        <p:txBody>
          <a:bodyPr/>
          <a:lstStyle/>
          <a:p>
            <a:fld id="{24140C02-5362-45ED-B673-FA64574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4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1B40-42DB-4718-83D6-94905238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8F5DE-EDF8-4BDA-A0BC-03A2FE6DC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966D1-438C-4901-AA88-45531B64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23.11.21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A0224-7F44-49FF-BB92-FBB7D13A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ITk Paris cluster revue in2p3/irfu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B05AB-05C8-487D-A976-23CCCA3A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55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06659-545D-4B66-8FFC-ECC07A7AE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D7FC9-07CE-45B9-9C7A-D66E1126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CE4BF-7CAB-4C94-B7AE-6E940B9F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23.11.21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5A034-C6D8-4D3F-ACF5-7B6E9D06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ITk Paris cluster revue in2p3/irfu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BCCF6-DF07-458B-B9C9-BD31D938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0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9BB7-246C-491C-A93F-419F936A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0" y="247650"/>
            <a:ext cx="8820150" cy="8477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B2525-DCC6-4E01-A593-1082C850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F88F-6CE4-4B00-BB46-D6C84161F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de-CH"/>
              <a:t>23.11.21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B747-45C3-492E-9150-3D64E0CF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r>
              <a:rPr lang="en-US"/>
              <a:t>ITk Paris cluster revue in2p3/irfu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BDFCE-08E9-4AD0-B4E4-35618BA9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24140C02-5362-45ED-B673-FA64574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4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5408-EF30-461D-BA25-E0A0F1B5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C0061-298F-47F4-8A7F-582DD4C66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15FA3-F5E2-4C24-A643-1AFBB588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23.11.21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01226-6704-4722-86E6-25F2419B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ITk Paris cluster revue in2p3/irfu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872E8-DF76-408A-9BC5-9B5BC02D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7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CD9C-6DC0-4532-8FF6-83157006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69B7E-601D-4EEB-812A-03C934E28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2FB25-945B-4736-8E67-8082B85D5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92315-4050-4C34-B232-254900B2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23.11.21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A73C-F404-4720-B76D-B8D30627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ITk Paris cluster revue in2p3/irfu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C91EB-6AF1-4228-A0B6-B9A98DE5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0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F7AF-2F55-4961-A784-BE25599A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088" y="365126"/>
            <a:ext cx="8595962" cy="54080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B28D-B848-46E4-B029-641ED2910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E0901-F2C4-4236-85C4-14C7FD185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B7C3E-42D0-4513-8013-56E8004A9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C8F7E-CFE5-4650-8162-46DEAD8FB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15670F-6B4A-4FD8-AFB0-826B8BEE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23.11.21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7ECD7-707F-4216-8B0A-DAAA5300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ITk Paris cluster revue in2p3/irfu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E3827-1E68-4078-BB59-6C9000DB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0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099E-FB9B-4A88-B2C6-34F91B40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E1D3C-76EA-47EF-9389-CA18AD75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23.11.21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87C6A-FFAD-445F-8338-587DA881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ITk Paris cluster revue in2p3/irfu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4A7A7-1D70-4F5F-89E6-F20D400D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0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BE976-C9F3-4D1D-A0C0-34C9B9F8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23.11.21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BEF7D-4411-4A23-80BF-CE120B5B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ITk Paris cluster revue in2p3/irfu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E90C-E7EE-4134-B32E-0FB9D373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8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3452-B11F-40BA-8BD5-670874B6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FC2A0-7AE4-4C27-B7FE-811D55634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7AD38-1751-48FE-8F29-28C8C7E53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58B9F-520D-4AA0-A4EB-738E14B6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23.11.21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33B8E-A1D3-494A-83F9-9932FD40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ITk Paris cluster revue in2p3/irfu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22942-E32A-43E4-BDD5-120D317D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8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9041-37C6-48CA-B710-6B2E4C33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C353D-8827-40D3-B774-34921AEAF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57EF9-86FB-4FFE-B788-DA05CBA5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A7A26-BF83-4A97-A3A5-99BDC12D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23.11.21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CE643-170C-4907-8F5C-D81C654F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ITk Paris cluster revue in2p3/irfu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C648B-0095-4D82-BD72-242AEF61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75000"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86F43-C2A0-4C05-89A6-47946C63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350" y="365125"/>
            <a:ext cx="8667750" cy="587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49A7E-8B6D-491C-BC12-0A6697BC5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46C38-9273-4A6E-91AF-12842A352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77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23.11.21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F0BAE-BBB7-4683-8178-82C1B396B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1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ITk Paris cluster revue in2p3/irfu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16AFC-DEBC-4E49-953D-FF438CB09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7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0C02-5362-45ED-B673-FA64574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6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termost.web.cern.ch/itkpariscluster/" TargetMode="External"/><Relationship Id="rId2" Type="http://schemas.openxmlformats.org/officeDocument/2006/relationships/hyperlink" Target="https://indico.cern.ch/category/9094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rnbox.cern.ch/s/LrJjCkqUXowLXm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s-coatings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05E6-C962-4F06-9B27-365BF278E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668" y="2023073"/>
            <a:ext cx="7699662" cy="1967483"/>
          </a:xfrm>
        </p:spPr>
        <p:txBody>
          <a:bodyPr>
            <a:noAutofit/>
          </a:bodyPr>
          <a:lstStyle/>
          <a:p>
            <a:r>
              <a:rPr lang="en-GB" sz="6400" b="1" dirty="0"/>
              <a:t>Paris cluster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EB5B2-1D6D-44BE-8A14-89FC4F9B7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530" y="4390192"/>
            <a:ext cx="6562548" cy="1655762"/>
          </a:xfrm>
        </p:spPr>
        <p:txBody>
          <a:bodyPr>
            <a:normAutofit/>
          </a:bodyPr>
          <a:lstStyle/>
          <a:p>
            <a:pPr algn="r"/>
            <a:r>
              <a:rPr lang="en-GB" i="1" dirty="0"/>
              <a:t>Dimitris </a:t>
            </a:r>
            <a:r>
              <a:rPr lang="en-GB" i="1" dirty="0" err="1"/>
              <a:t>Varouchas</a:t>
            </a:r>
            <a:r>
              <a:rPr lang="en-GB" i="1" dirty="0"/>
              <a:t> (</a:t>
            </a:r>
            <a:r>
              <a:rPr lang="en-GB" i="1" dirty="0" err="1"/>
              <a:t>IJCLab</a:t>
            </a:r>
            <a:r>
              <a:rPr lang="en-GB" i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014FA-385D-124E-ACF0-2980DED4E2A3}"/>
              </a:ext>
            </a:extLst>
          </p:cNvPr>
          <p:cNvSpPr txBox="1"/>
          <p:nvPr/>
        </p:nvSpPr>
        <p:spPr>
          <a:xfrm>
            <a:off x="3200042" y="188010"/>
            <a:ext cx="8828936" cy="646331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Geant4 : introduction">
            <a:extLst>
              <a:ext uri="{FF2B5EF4-FFF2-40B4-BE49-F238E27FC236}">
                <a16:creationId xmlns:a16="http://schemas.microsoft.com/office/drawing/2014/main" id="{BD52F1FB-5881-2E0D-7086-A345ABFA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7569"/>
            <a:ext cx="1824399" cy="14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9CC5B2-1B9F-2E66-D505-4C23E988B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700" y="2053164"/>
            <a:ext cx="1686504" cy="2112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3A9F8-4A15-F523-6CA2-4760CE4A6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544" y="5360269"/>
            <a:ext cx="2685324" cy="1322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587457-FFB4-A45D-95C6-462F985F3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275" y="5360269"/>
            <a:ext cx="2456925" cy="112145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B083FF7-C322-92E4-DB1B-A414457EA140}"/>
              </a:ext>
            </a:extLst>
          </p:cNvPr>
          <p:cNvSpPr txBox="1">
            <a:spLocks/>
          </p:cNvSpPr>
          <p:nvPr/>
        </p:nvSpPr>
        <p:spPr>
          <a:xfrm>
            <a:off x="6284422" y="6552411"/>
            <a:ext cx="5932978" cy="510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i="1" dirty="0"/>
              <a:t>27 Nov 2025; Paris cluster end of the year event @ LPNHE</a:t>
            </a:r>
          </a:p>
        </p:txBody>
      </p:sp>
    </p:spTree>
    <p:extLst>
      <p:ext uri="{BB962C8B-B14F-4D97-AF65-F5344CB8AC3E}">
        <p14:creationId xmlns:p14="http://schemas.microsoft.com/office/powerpoint/2010/main" val="470107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B6C0AF23-EFD1-30DF-1CA2-0A4A6AB6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10</a:t>
            </a:fld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5F219F-7CC2-8D98-943F-DC16A0D03608}"/>
              </a:ext>
            </a:extLst>
          </p:cNvPr>
          <p:cNvSpPr txBox="1">
            <a:spLocks/>
          </p:cNvSpPr>
          <p:nvPr/>
        </p:nvSpPr>
        <p:spPr>
          <a:xfrm>
            <a:off x="124044" y="1034669"/>
            <a:ext cx="11372863" cy="961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Modules will be shipped to ALPACA cluster: CPPM (Marseille), LPSC (Grenoble), LAPP (Annecy) </a:t>
            </a:r>
          </a:p>
          <a:p>
            <a:r>
              <a:rPr lang="en-GB" sz="2000" dirty="0"/>
              <a:t>These 3 other French group will perform the </a:t>
            </a:r>
            <a:r>
              <a:rPr lang="en-GB" sz="2000" b="1" dirty="0"/>
              <a:t>cell loading</a:t>
            </a:r>
            <a:r>
              <a:rPr lang="en-GB" sz="2000" dirty="0"/>
              <a:t> and integration to </a:t>
            </a:r>
            <a:r>
              <a:rPr lang="en-GB" sz="2000" b="1" dirty="0"/>
              <a:t>local supports</a:t>
            </a:r>
            <a:r>
              <a:rPr lang="en-GB" sz="2000" dirty="0"/>
              <a:t> of our modules</a:t>
            </a:r>
            <a:endParaRPr lang="en-GB" sz="2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5ED4ED-5E5C-3576-1AB5-D1BD396E5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409" y="1858110"/>
            <a:ext cx="3408626" cy="2006876"/>
          </a:xfrm>
          <a:prstGeom prst="rect">
            <a:avLst/>
          </a:prstGeom>
        </p:spPr>
      </p:pic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2CFD0687-3B7A-611D-4A50-76E4039B2170}"/>
              </a:ext>
            </a:extLst>
          </p:cNvPr>
          <p:cNvSpPr txBox="1">
            <a:spLocks/>
          </p:cNvSpPr>
          <p:nvPr/>
        </p:nvSpPr>
        <p:spPr>
          <a:xfrm>
            <a:off x="325054" y="2211123"/>
            <a:ext cx="6332538" cy="15587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Cell loading</a:t>
            </a:r>
            <a:r>
              <a:rPr lang="en-GB" sz="2000" dirty="0"/>
              <a:t>: a structure with a cooling block (</a:t>
            </a:r>
            <a:r>
              <a:rPr lang="en-GB" sz="2000" b="1" dirty="0"/>
              <a:t>cell</a:t>
            </a:r>
            <a:r>
              <a:rPr lang="en-GB" sz="2000" dirty="0"/>
              <a:t>) is glued on the backside of the module (FE chip side); this explains why this side of the module has to be masked during </a:t>
            </a:r>
            <a:r>
              <a:rPr lang="en-GB" sz="2000" dirty="0" err="1"/>
              <a:t>parylene</a:t>
            </a:r>
            <a:endParaRPr lang="en-GB" sz="26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254AEAF-8535-CD4F-1D8F-8206ED81D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626"/>
          <a:stretch/>
        </p:blipFill>
        <p:spPr>
          <a:xfrm>
            <a:off x="886646" y="3601844"/>
            <a:ext cx="5209354" cy="3323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0D72CE-3B3F-134B-F374-647D85A4B944}"/>
              </a:ext>
            </a:extLst>
          </p:cNvPr>
          <p:cNvSpPr txBox="1"/>
          <p:nvPr/>
        </p:nvSpPr>
        <p:spPr>
          <a:xfrm>
            <a:off x="3174642" y="154078"/>
            <a:ext cx="8797323" cy="707886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Modules following Paris production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939F0C-DB75-C45C-BE6E-9C214D3F0753}"/>
              </a:ext>
            </a:extLst>
          </p:cNvPr>
          <p:cNvSpPr/>
          <p:nvPr/>
        </p:nvSpPr>
        <p:spPr>
          <a:xfrm>
            <a:off x="5577886" y="3863624"/>
            <a:ext cx="622192" cy="34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27857-F7E5-9B0F-6D42-E1BD1066098A}"/>
              </a:ext>
            </a:extLst>
          </p:cNvPr>
          <p:cNvSpPr/>
          <p:nvPr/>
        </p:nvSpPr>
        <p:spPr>
          <a:xfrm>
            <a:off x="5810475" y="4651953"/>
            <a:ext cx="389603" cy="34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A625807-EA4A-ABCE-BAB1-875073887143}"/>
              </a:ext>
            </a:extLst>
          </p:cNvPr>
          <p:cNvSpPr txBox="1">
            <a:spLocks/>
          </p:cNvSpPr>
          <p:nvPr/>
        </p:nvSpPr>
        <p:spPr>
          <a:xfrm>
            <a:off x="6585559" y="4099878"/>
            <a:ext cx="5209353" cy="27090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After integration</a:t>
            </a:r>
          </a:p>
          <a:p>
            <a:r>
              <a:rPr lang="en-GB" sz="2000" dirty="0"/>
              <a:t>Loaded local supports are tested</a:t>
            </a:r>
          </a:p>
          <a:p>
            <a:r>
              <a:rPr lang="en-GB" sz="2000" dirty="0"/>
              <a:t>And finally they are shipped to CERN for the installation in the detector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 Still, long journey and tests for our modules after they leave Paris cluster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0269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A56D8B-8397-B948-81A0-606CAE4434E9}"/>
              </a:ext>
            </a:extLst>
          </p:cNvPr>
          <p:cNvSpPr txBox="1"/>
          <p:nvPr/>
        </p:nvSpPr>
        <p:spPr>
          <a:xfrm>
            <a:off x="3174642" y="154078"/>
            <a:ext cx="8797323" cy="707886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Paris cluster, a few facts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DEDD45-6DE5-83F0-D5DD-F6E995F0FDEF}"/>
              </a:ext>
            </a:extLst>
          </p:cNvPr>
          <p:cNvSpPr/>
          <p:nvPr/>
        </p:nvSpPr>
        <p:spPr>
          <a:xfrm>
            <a:off x="0" y="995779"/>
            <a:ext cx="117600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Undergone two joint IN2P3/IRFU reviews (2021 and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~ 30 FTEs in all 3 sites; </a:t>
            </a:r>
            <a:r>
              <a:rPr lang="en-GB" sz="2200" b="1" dirty="0"/>
              <a:t>big fraction is IT</a:t>
            </a:r>
            <a:r>
              <a:rPr lang="en-GB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Weekly meetings: </a:t>
            </a:r>
            <a:r>
              <a:rPr lang="en-GB" sz="2200" dirty="0">
                <a:hlinkClick r:id="rId2"/>
              </a:rPr>
              <a:t>https://indico.cern.ch/category/9094/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A pretty active </a:t>
            </a:r>
            <a:r>
              <a:rPr lang="en-GB" sz="2200" dirty="0" err="1"/>
              <a:t>mattermost</a:t>
            </a:r>
            <a:r>
              <a:rPr lang="en-GB" sz="2200" dirty="0"/>
              <a:t> group: </a:t>
            </a:r>
            <a:r>
              <a:rPr lang="en-GB" sz="2200" dirty="0">
                <a:hlinkClick r:id="rId3"/>
              </a:rPr>
              <a:t>https://mattermost.web.cern.ch/itkpariscluster/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Exchange of expertise, we try to share the work as much as possible 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Common cluster Local (hosted at </a:t>
            </a:r>
            <a:r>
              <a:rPr lang="en-GB" sz="2200" dirty="0" err="1"/>
              <a:t>IJCLab</a:t>
            </a:r>
            <a:r>
              <a:rPr lang="en-GB" sz="2200" dirty="0"/>
              <a:t>) Data Base, where all members of cluster have access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Common reporting in </a:t>
            </a:r>
            <a:r>
              <a:rPr lang="en-GB" sz="2200" dirty="0" err="1"/>
              <a:t>ITk</a:t>
            </a:r>
            <a:r>
              <a:rPr lang="en-GB" sz="2200" dirty="0"/>
              <a:t> Pixel meetings as much as possible, speakers rotation is being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Numerous transfers of components, tools, modules, common material, etc. among the 3 sites over the years</a:t>
            </a:r>
          </a:p>
          <a:p>
            <a:endParaRPr lang="en-GB" sz="220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89EF9AB-FA4C-8B3B-1256-421C7FFD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890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A56D8B-8397-B948-81A0-606CAE4434E9}"/>
              </a:ext>
            </a:extLst>
          </p:cNvPr>
          <p:cNvSpPr txBox="1"/>
          <p:nvPr/>
        </p:nvSpPr>
        <p:spPr>
          <a:xfrm>
            <a:off x="3174642" y="154078"/>
            <a:ext cx="8797323" cy="707886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Paris cluster organization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07456F-7CFF-9119-F9E5-17CD4423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12</a:t>
            </a:fld>
            <a:endParaRPr lang="en-GB"/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787EE3C8-87A5-8BBC-73E9-9EEC874B9017}"/>
              </a:ext>
            </a:extLst>
          </p:cNvPr>
          <p:cNvSpPr txBox="1"/>
          <p:nvPr/>
        </p:nvSpPr>
        <p:spPr>
          <a:xfrm>
            <a:off x="6113674" y="1551506"/>
            <a:ext cx="37870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Paris Cluster Risk Manager</a:t>
            </a:r>
            <a:br>
              <a:rPr lang="fr-FR" dirty="0"/>
            </a:br>
            <a:r>
              <a:rPr lang="fr-FR" dirty="0"/>
              <a:t>(8 </a:t>
            </a:r>
            <a:r>
              <a:rPr lang="fr-FR" dirty="0" err="1"/>
              <a:t>months</a:t>
            </a:r>
            <a:r>
              <a:rPr lang="fr-FR" dirty="0"/>
              <a:t> </a:t>
            </a:r>
            <a:r>
              <a:rPr lang="fr-FR" dirty="0" err="1"/>
              <a:t>rotating</a:t>
            </a:r>
            <a:r>
              <a:rPr lang="fr-FR" dirty="0"/>
              <a:t>)</a:t>
            </a:r>
          </a:p>
          <a:p>
            <a:pPr algn="ctr"/>
            <a:r>
              <a:rPr lang="fr-FR" sz="1600" dirty="0">
                <a:solidFill>
                  <a:srgbClr val="0070C0"/>
                </a:solidFill>
              </a:rPr>
              <a:t>Julien + </a:t>
            </a:r>
            <a:r>
              <a:rPr lang="fr-FR" sz="1600" dirty="0" err="1">
                <a:solidFill>
                  <a:srgbClr val="0070C0"/>
                </a:solidFill>
              </a:rPr>
              <a:t>Dimitris</a:t>
            </a:r>
            <a:endParaRPr lang="fr-FR" sz="1600" dirty="0">
              <a:solidFill>
                <a:srgbClr val="0070C0"/>
              </a:solidFill>
            </a:endParaRPr>
          </a:p>
          <a:p>
            <a:pPr algn="ctr"/>
            <a:r>
              <a:rPr lang="fr-FR" dirty="0"/>
              <a:t>(</a:t>
            </a:r>
            <a:r>
              <a:rPr lang="fr-FR" dirty="0" err="1"/>
              <a:t>among</a:t>
            </a:r>
            <a:r>
              <a:rPr lang="fr-FR" dirty="0"/>
              <a:t> the </a:t>
            </a:r>
            <a:r>
              <a:rPr lang="fr-FR" dirty="0" err="1"/>
              <a:t>extended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)</a:t>
            </a:r>
          </a:p>
        </p:txBody>
      </p:sp>
      <p:sp>
        <p:nvSpPr>
          <p:cNvPr id="13" name="ZoneTexte 5">
            <a:extLst>
              <a:ext uri="{FF2B5EF4-FFF2-40B4-BE49-F238E27FC236}">
                <a16:creationId xmlns:a16="http://schemas.microsoft.com/office/drawing/2014/main" id="{5B411D4C-81D0-357E-E388-73722F7090AB}"/>
              </a:ext>
            </a:extLst>
          </p:cNvPr>
          <p:cNvSpPr txBox="1"/>
          <p:nvPr/>
        </p:nvSpPr>
        <p:spPr>
          <a:xfrm>
            <a:off x="4848551" y="3173260"/>
            <a:ext cx="28447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Production Report</a:t>
            </a:r>
            <a:br>
              <a:rPr lang="fr-FR" dirty="0"/>
            </a:br>
            <a:r>
              <a:rPr lang="fr-FR" dirty="0"/>
              <a:t>(</a:t>
            </a:r>
            <a:r>
              <a:rPr lang="fr-FR" dirty="0" err="1"/>
              <a:t>verify</a:t>
            </a:r>
            <a:r>
              <a:rPr lang="fr-FR" dirty="0"/>
              <a:t> </a:t>
            </a:r>
            <a:r>
              <a:rPr lang="fr-FR" dirty="0" err="1"/>
              <a:t>yield</a:t>
            </a:r>
            <a:r>
              <a:rPr lang="fr-FR" dirty="0"/>
              <a:t> + </a:t>
            </a:r>
            <a:r>
              <a:rPr lang="fr-FR" dirty="0" err="1"/>
              <a:t>reporting</a:t>
            </a:r>
            <a:r>
              <a:rPr lang="fr-FR" dirty="0"/>
              <a:t>)</a:t>
            </a:r>
          </a:p>
          <a:p>
            <a:pPr algn="ctr"/>
            <a:r>
              <a:rPr lang="fr-FR" sz="1600" dirty="0">
                <a:solidFill>
                  <a:srgbClr val="0070C0"/>
                </a:solidFill>
              </a:rPr>
              <a:t>Matthias + </a:t>
            </a:r>
            <a:r>
              <a:rPr lang="fr-FR" sz="1600" dirty="0" err="1">
                <a:solidFill>
                  <a:srgbClr val="0070C0"/>
                </a:solidFill>
              </a:rPr>
              <a:t>Zirui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4" name="ZoneTexte 6">
            <a:extLst>
              <a:ext uri="{FF2B5EF4-FFF2-40B4-BE49-F238E27FC236}">
                <a16:creationId xmlns:a16="http://schemas.microsoft.com/office/drawing/2014/main" id="{1CF90B49-D7AA-767C-53F3-6F923442E7D5}"/>
              </a:ext>
            </a:extLst>
          </p:cNvPr>
          <p:cNvSpPr txBox="1"/>
          <p:nvPr/>
        </p:nvSpPr>
        <p:spPr>
          <a:xfrm>
            <a:off x="2176350" y="3040142"/>
            <a:ext cx="254274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Logistics</a:t>
            </a:r>
            <a:br>
              <a:rPr lang="fr-FR" dirty="0"/>
            </a:br>
            <a:r>
              <a:rPr lang="fr-FR" dirty="0" err="1"/>
              <a:t>resp</a:t>
            </a:r>
            <a:r>
              <a:rPr lang="fr-FR" dirty="0"/>
              <a:t>+ 1 ou 2 </a:t>
            </a:r>
            <a:r>
              <a:rPr lang="fr-FR" dirty="0" err="1"/>
              <a:t>deputies</a:t>
            </a:r>
            <a:endParaRPr lang="fr-FR" dirty="0"/>
          </a:p>
          <a:p>
            <a:r>
              <a:rPr lang="fr-FR" sz="1600" dirty="0">
                <a:solidFill>
                  <a:srgbClr val="0070C0"/>
                </a:solidFill>
              </a:rPr>
              <a:t>Stéphanie + Fred </a:t>
            </a:r>
            <a:r>
              <a:rPr lang="fr-FR" sz="1600" dirty="0" err="1">
                <a:solidFill>
                  <a:srgbClr val="0070C0"/>
                </a:solidFill>
              </a:rPr>
              <a:t>Déliot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</a:p>
          <a:p>
            <a:r>
              <a:rPr lang="fr-FR" sz="1600" dirty="0">
                <a:solidFill>
                  <a:srgbClr val="0070C0"/>
                </a:solidFill>
              </a:rPr>
              <a:t>(APS budget: </a:t>
            </a:r>
            <a:r>
              <a:rPr lang="fr-FR" sz="1600" dirty="0" err="1">
                <a:solidFill>
                  <a:srgbClr val="0070C0"/>
                </a:solidFill>
              </a:rPr>
              <a:t>Dimitris</a:t>
            </a:r>
            <a:r>
              <a:rPr lang="fr-FR" sz="1600" dirty="0">
                <a:solidFill>
                  <a:srgbClr val="0070C0"/>
                </a:solidFill>
              </a:rPr>
              <a:t>,</a:t>
            </a:r>
          </a:p>
          <a:p>
            <a:r>
              <a:rPr lang="fr-FR" sz="1600" dirty="0">
                <a:solidFill>
                  <a:srgbClr val="0070C0"/>
                </a:solidFill>
              </a:rPr>
              <a:t> APS technique: Giovanni)</a:t>
            </a:r>
          </a:p>
        </p:txBody>
      </p:sp>
      <p:sp>
        <p:nvSpPr>
          <p:cNvPr id="15" name="ZoneTexte 7">
            <a:extLst>
              <a:ext uri="{FF2B5EF4-FFF2-40B4-BE49-F238E27FC236}">
                <a16:creationId xmlns:a16="http://schemas.microsoft.com/office/drawing/2014/main" id="{4BB1184C-39D9-FF66-78E3-4EB19C622039}"/>
              </a:ext>
            </a:extLst>
          </p:cNvPr>
          <p:cNvSpPr txBox="1"/>
          <p:nvPr/>
        </p:nvSpPr>
        <p:spPr>
          <a:xfrm>
            <a:off x="3010531" y="4518015"/>
            <a:ext cx="3674277" cy="2277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Assembly</a:t>
            </a:r>
            <a:r>
              <a:rPr lang="fr-FR" dirty="0"/>
              <a:t> Line Managers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Metrology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Gluying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Wirebond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Parylene</a:t>
            </a:r>
            <a:r>
              <a:rPr lang="fr-FR" dirty="0"/>
              <a:t> </a:t>
            </a:r>
            <a:r>
              <a:rPr lang="fr-FR" dirty="0" err="1"/>
              <a:t>masking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Wirebond</a:t>
            </a:r>
            <a:r>
              <a:rPr lang="fr-FR" dirty="0"/>
              <a:t> Protection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Yield</a:t>
            </a:r>
            <a:endParaRPr lang="fr-FR" dirty="0"/>
          </a:p>
          <a:p>
            <a:pPr algn="ctr"/>
            <a:r>
              <a:rPr lang="fr-FR" sz="1600" dirty="0">
                <a:solidFill>
                  <a:srgbClr val="0070C0"/>
                </a:solidFill>
              </a:rPr>
              <a:t>Francesco, Julien, </a:t>
            </a:r>
            <a:r>
              <a:rPr lang="fr-FR" sz="1600" dirty="0" err="1">
                <a:solidFill>
                  <a:srgbClr val="0070C0"/>
                </a:solidFill>
              </a:rPr>
              <a:t>Dimitris</a:t>
            </a:r>
            <a:r>
              <a:rPr lang="fr-FR" sz="1600" dirty="0">
                <a:solidFill>
                  <a:srgbClr val="0070C0"/>
                </a:solidFill>
              </a:rPr>
              <a:t>/Nicolas</a:t>
            </a:r>
          </a:p>
        </p:txBody>
      </p:sp>
      <p:sp>
        <p:nvSpPr>
          <p:cNvPr id="16" name="ZoneTexte 8">
            <a:extLst>
              <a:ext uri="{FF2B5EF4-FFF2-40B4-BE49-F238E27FC236}">
                <a16:creationId xmlns:a16="http://schemas.microsoft.com/office/drawing/2014/main" id="{C5E4459B-1F72-AA7B-826E-E207493FB192}"/>
              </a:ext>
            </a:extLst>
          </p:cNvPr>
          <p:cNvSpPr txBox="1"/>
          <p:nvPr/>
        </p:nvSpPr>
        <p:spPr>
          <a:xfrm>
            <a:off x="7134590" y="4951582"/>
            <a:ext cx="2712024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Testing</a:t>
            </a:r>
            <a:r>
              <a:rPr lang="fr-FR" dirty="0"/>
              <a:t> Managers</a:t>
            </a:r>
          </a:p>
          <a:p>
            <a:pPr marL="285750" indent="-285750">
              <a:buFontTx/>
              <a:buChar char="-"/>
            </a:pPr>
            <a:r>
              <a:rPr lang="fr-FR" dirty="0"/>
              <a:t>Tests </a:t>
            </a:r>
            <a:r>
              <a:rPr lang="fr-FR" dirty="0" err="1"/>
              <a:t>analysis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X-rays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Yield</a:t>
            </a:r>
            <a:endParaRPr lang="fr-FR" dirty="0"/>
          </a:p>
          <a:p>
            <a:pPr algn="ctr"/>
            <a:r>
              <a:rPr lang="fr-FR" sz="1600" dirty="0">
                <a:solidFill>
                  <a:srgbClr val="0070C0"/>
                </a:solidFill>
              </a:rPr>
              <a:t>David, Matthias, Lydia/</a:t>
            </a:r>
            <a:r>
              <a:rPr lang="fr-FR" sz="1600" dirty="0" err="1">
                <a:solidFill>
                  <a:srgbClr val="0070C0"/>
                </a:solidFill>
              </a:rPr>
              <a:t>Dmytro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7" name="ZoneTexte 9">
            <a:extLst>
              <a:ext uri="{FF2B5EF4-FFF2-40B4-BE49-F238E27FC236}">
                <a16:creationId xmlns:a16="http://schemas.microsoft.com/office/drawing/2014/main" id="{4F479F6A-5A3A-0400-5EBF-85B1D7D9740C}"/>
              </a:ext>
            </a:extLst>
          </p:cNvPr>
          <p:cNvSpPr txBox="1"/>
          <p:nvPr/>
        </p:nvSpPr>
        <p:spPr>
          <a:xfrm>
            <a:off x="8162452" y="3732640"/>
            <a:ext cx="1935851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Database</a:t>
            </a:r>
            <a:r>
              <a:rPr lang="fr-FR" dirty="0"/>
              <a:t> software</a:t>
            </a:r>
          </a:p>
          <a:p>
            <a:r>
              <a:rPr lang="fr-FR" sz="1600" dirty="0">
                <a:solidFill>
                  <a:srgbClr val="0070C0"/>
                </a:solidFill>
              </a:rPr>
              <a:t>Francesco</a:t>
            </a:r>
          </a:p>
        </p:txBody>
      </p:sp>
      <p:sp>
        <p:nvSpPr>
          <p:cNvPr id="18" name="ZoneTexte 100">
            <a:extLst>
              <a:ext uri="{FF2B5EF4-FFF2-40B4-BE49-F238E27FC236}">
                <a16:creationId xmlns:a16="http://schemas.microsoft.com/office/drawing/2014/main" id="{54F0D72A-38BA-7D0B-7678-74C09574ED4E}"/>
              </a:ext>
            </a:extLst>
          </p:cNvPr>
          <p:cNvSpPr txBox="1"/>
          <p:nvPr/>
        </p:nvSpPr>
        <p:spPr>
          <a:xfrm>
            <a:off x="2246660" y="1312004"/>
            <a:ext cx="367427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Paris Cluster </a:t>
            </a:r>
            <a:r>
              <a:rPr lang="fr-FR" dirty="0" err="1"/>
              <a:t>extended</a:t>
            </a:r>
            <a:r>
              <a:rPr lang="fr-FR" dirty="0"/>
              <a:t> </a:t>
            </a:r>
            <a:r>
              <a:rPr lang="fr-FR" dirty="0" err="1"/>
              <a:t>committee</a:t>
            </a:r>
            <a:endParaRPr lang="fr-FR" dirty="0"/>
          </a:p>
          <a:p>
            <a:pPr algn="ctr"/>
            <a:r>
              <a:rPr lang="fr-FR" dirty="0"/>
              <a:t>Max 12 pers</a:t>
            </a:r>
          </a:p>
          <a:p>
            <a:pPr algn="ctr"/>
            <a:r>
              <a:rPr lang="fr-FR" sz="1600" dirty="0">
                <a:solidFill>
                  <a:srgbClr val="0070C0"/>
                </a:solidFill>
              </a:rPr>
              <a:t>Giovanni, Stéphanie, Francesco</a:t>
            </a:r>
          </a:p>
          <a:p>
            <a:pPr algn="ctr"/>
            <a:r>
              <a:rPr lang="fr-FR" sz="1600" dirty="0" err="1">
                <a:solidFill>
                  <a:srgbClr val="0070C0"/>
                </a:solidFill>
              </a:rPr>
              <a:t>Dimitris</a:t>
            </a:r>
            <a:r>
              <a:rPr lang="fr-FR" sz="1600" dirty="0">
                <a:solidFill>
                  <a:srgbClr val="0070C0"/>
                </a:solidFill>
              </a:rPr>
              <a:t>, Lydia,</a:t>
            </a:r>
          </a:p>
          <a:p>
            <a:pPr algn="ctr"/>
            <a:r>
              <a:rPr lang="fr-FR" sz="1600" dirty="0">
                <a:solidFill>
                  <a:srgbClr val="0070C0"/>
                </a:solidFill>
              </a:rPr>
              <a:t> Matthias, Julien, Fred </a:t>
            </a:r>
          </a:p>
        </p:txBody>
      </p:sp>
      <p:sp>
        <p:nvSpPr>
          <p:cNvPr id="19" name="ZoneTexte 9">
            <a:extLst>
              <a:ext uri="{FF2B5EF4-FFF2-40B4-BE49-F238E27FC236}">
                <a16:creationId xmlns:a16="http://schemas.microsoft.com/office/drawing/2014/main" id="{ADB3DEA9-DDAE-4A86-B2F2-FD3B77D092D3}"/>
              </a:ext>
            </a:extLst>
          </p:cNvPr>
          <p:cNvSpPr txBox="1"/>
          <p:nvPr/>
        </p:nvSpPr>
        <p:spPr>
          <a:xfrm>
            <a:off x="7822804" y="3029053"/>
            <a:ext cx="2396233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Database</a:t>
            </a:r>
            <a:r>
              <a:rPr lang="fr-FR" dirty="0"/>
              <a:t> infrastructure</a:t>
            </a:r>
          </a:p>
          <a:p>
            <a:pPr algn="ctr"/>
            <a:r>
              <a:rPr lang="fr-FR" sz="1600" dirty="0">
                <a:solidFill>
                  <a:srgbClr val="0070C0"/>
                </a:solidFill>
              </a:rPr>
              <a:t>Fred </a:t>
            </a:r>
            <a:r>
              <a:rPr lang="fr-FR" sz="1600" dirty="0" err="1">
                <a:solidFill>
                  <a:srgbClr val="0070C0"/>
                </a:solidFill>
              </a:rPr>
              <a:t>Derue</a:t>
            </a:r>
            <a:r>
              <a:rPr lang="fr-FR" sz="1600" dirty="0">
                <a:solidFill>
                  <a:srgbClr val="0070C0"/>
                </a:solidFill>
              </a:rPr>
              <a:t>  + Rei </a:t>
            </a:r>
          </a:p>
        </p:txBody>
      </p:sp>
    </p:spTree>
    <p:extLst>
      <p:ext uri="{BB962C8B-B14F-4D97-AF65-F5344CB8AC3E}">
        <p14:creationId xmlns:p14="http://schemas.microsoft.com/office/powerpoint/2010/main" val="354121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A56D8B-8397-B948-81A0-606CAE4434E9}"/>
              </a:ext>
            </a:extLst>
          </p:cNvPr>
          <p:cNvSpPr txBox="1"/>
          <p:nvPr/>
        </p:nvSpPr>
        <p:spPr>
          <a:xfrm>
            <a:off x="3174642" y="154078"/>
            <a:ext cx="8828936" cy="769441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58C6-F6D0-C552-B88B-CF555236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01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A56D8B-8397-B948-81A0-606CAE4434E9}"/>
              </a:ext>
            </a:extLst>
          </p:cNvPr>
          <p:cNvSpPr txBox="1"/>
          <p:nvPr/>
        </p:nvSpPr>
        <p:spPr>
          <a:xfrm>
            <a:off x="3174642" y="154078"/>
            <a:ext cx="8828936" cy="769441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Alpaca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58C6-F6D0-C552-B88B-CF555236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14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E58261-E737-1EF2-5974-B21200479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39" y="923519"/>
            <a:ext cx="8125522" cy="59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9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D2DA1-03F5-43BE-A676-070703B4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56D8B-8397-B948-81A0-606CAE4434E9}"/>
              </a:ext>
            </a:extLst>
          </p:cNvPr>
          <p:cNvSpPr txBox="1"/>
          <p:nvPr/>
        </p:nvSpPr>
        <p:spPr>
          <a:xfrm>
            <a:off x="3174642" y="154078"/>
            <a:ext cx="8828936" cy="646331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Paris </a:t>
            </a:r>
            <a:r>
              <a:rPr lang="en-US" sz="3600" b="1" dirty="0">
                <a:solidFill>
                  <a:schemeClr val="bg1"/>
                </a:solidFill>
              </a:rPr>
              <a:t>cluster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DF11E6-A625-8B31-B69F-6C7D84547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147739"/>
            <a:ext cx="6934200" cy="51876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FCA411-95A5-09C9-44FC-46F571337056}"/>
              </a:ext>
            </a:extLst>
          </p:cNvPr>
          <p:cNvSpPr/>
          <p:nvPr/>
        </p:nvSpPr>
        <p:spPr>
          <a:xfrm>
            <a:off x="0" y="1071052"/>
            <a:ext cx="4627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A74BC"/>
                </a:solidFill>
              </a:rPr>
              <a:t>Paris cluster: </a:t>
            </a:r>
            <a:r>
              <a:rPr lang="en-GB" sz="2200" dirty="0"/>
              <a:t>CEA-</a:t>
            </a:r>
            <a:r>
              <a:rPr lang="en-GB" sz="2200" dirty="0" err="1"/>
              <a:t>Irfu</a:t>
            </a:r>
            <a:r>
              <a:rPr lang="en-GB" sz="2200" dirty="0"/>
              <a:t>, </a:t>
            </a:r>
            <a:r>
              <a:rPr lang="en-GB" sz="2200" dirty="0" err="1"/>
              <a:t>IJCLab</a:t>
            </a:r>
            <a:r>
              <a:rPr lang="en-GB" sz="2200" dirty="0"/>
              <a:t>, LPNHE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3 ATLAS laboratories that work on </a:t>
            </a:r>
            <a:r>
              <a:rPr lang="en-GB" sz="2200" dirty="0" err="1"/>
              <a:t>ITk</a:t>
            </a:r>
            <a:r>
              <a:rPr lang="en-GB" sz="2200" dirty="0"/>
              <a:t> and are in Paris region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LPNHE – </a:t>
            </a:r>
            <a:r>
              <a:rPr lang="en-GB" sz="2000" dirty="0" err="1"/>
              <a:t>IJCLab</a:t>
            </a:r>
            <a:r>
              <a:rPr lang="en-GB" sz="2000" dirty="0"/>
              <a:t>: 25 km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LPNHE – CEA-</a:t>
            </a:r>
            <a:r>
              <a:rPr lang="en-GB" sz="2000" dirty="0" err="1"/>
              <a:t>Irfu</a:t>
            </a:r>
            <a:r>
              <a:rPr lang="en-GB" sz="2000" dirty="0"/>
              <a:t>: 29 km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IJCLab</a:t>
            </a:r>
            <a:r>
              <a:rPr lang="en-GB" sz="2000" dirty="0"/>
              <a:t> – CEA-</a:t>
            </a:r>
            <a:r>
              <a:rPr lang="en-GB" sz="2000" dirty="0" err="1"/>
              <a:t>Irfu</a:t>
            </a:r>
            <a:r>
              <a:rPr lang="en-GB" sz="2000" dirty="0"/>
              <a:t>: 5 km</a:t>
            </a:r>
          </a:p>
          <a:p>
            <a:pPr lvl="1"/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We work all together to deliver a big fraction of </a:t>
            </a:r>
            <a:r>
              <a:rPr lang="en-GB" sz="2200" b="1" dirty="0"/>
              <a:t>good</a:t>
            </a:r>
            <a:r>
              <a:rPr lang="en-GB" sz="2200" dirty="0"/>
              <a:t> Pixel-</a:t>
            </a:r>
            <a:r>
              <a:rPr lang="en-GB" sz="2200" dirty="0" err="1"/>
              <a:t>ITk</a:t>
            </a:r>
            <a:r>
              <a:rPr lang="en-GB" sz="2200" dirty="0"/>
              <a:t> modules to future </a:t>
            </a:r>
            <a:r>
              <a:rPr lang="en-GB" sz="2200" dirty="0" err="1"/>
              <a:t>ITk</a:t>
            </a:r>
            <a:r>
              <a:rPr lang="en-GB" sz="2200" dirty="0"/>
              <a:t> detector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Pixel</a:t>
            </a:r>
            <a:r>
              <a:rPr lang="en-GB" sz="2200" b="1" dirty="0"/>
              <a:t> module assembly </a:t>
            </a:r>
            <a:r>
              <a:rPr lang="en-GB" sz="2200" dirty="0"/>
              <a:t>and</a:t>
            </a:r>
            <a:r>
              <a:rPr lang="en-GB" sz="2200" b="1" dirty="0"/>
              <a:t> module testing </a:t>
            </a:r>
            <a:r>
              <a:rPr lang="en-GB" sz="2200" dirty="0"/>
              <a:t>cluster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Assembly + testing </a:t>
            </a:r>
            <a:r>
              <a:rPr lang="en-GB" sz="2200" dirty="0">
                <a:sym typeface="Wingdings" pitchFamily="2" charset="2"/>
              </a:rPr>
              <a:t> production </a:t>
            </a:r>
            <a:endParaRPr lang="en-GB" sz="22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76963A-C429-6CE7-F71C-AD5AC7897B34}"/>
              </a:ext>
            </a:extLst>
          </p:cNvPr>
          <p:cNvSpPr/>
          <p:nvPr/>
        </p:nvSpPr>
        <p:spPr>
          <a:xfrm>
            <a:off x="7064829" y="1447803"/>
            <a:ext cx="2699656" cy="198119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26E9BF-ECA9-4629-76D5-ED59B7ABE1AD}"/>
              </a:ext>
            </a:extLst>
          </p:cNvPr>
          <p:cNvSpPr txBox="1"/>
          <p:nvPr/>
        </p:nvSpPr>
        <p:spPr>
          <a:xfrm>
            <a:off x="9778340" y="88327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Paris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3A71EE-EE2D-58E7-3E87-E2A6D5FA6870}"/>
              </a:ext>
            </a:extLst>
          </p:cNvPr>
          <p:cNvCxnSpPr>
            <a:cxnSpLocks/>
          </p:cNvCxnSpPr>
          <p:nvPr/>
        </p:nvCxnSpPr>
        <p:spPr>
          <a:xfrm flipH="1">
            <a:off x="9157855" y="1189039"/>
            <a:ext cx="665018" cy="2587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A31EEAA-20F6-86CD-1465-0563A174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0" y="4994563"/>
            <a:ext cx="444500" cy="3048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21" name="Picture 2" descr="Geant4 : introduction">
            <a:extLst>
              <a:ext uri="{FF2B5EF4-FFF2-40B4-BE49-F238E27FC236}">
                <a16:creationId xmlns:a16="http://schemas.microsoft.com/office/drawing/2014/main" id="{4D0C6804-3301-2911-CDF9-FCA851121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31"/>
          <a:stretch/>
        </p:blipFill>
        <p:spPr bwMode="auto">
          <a:xfrm>
            <a:off x="5821458" y="6055091"/>
            <a:ext cx="529089" cy="280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C4FB98-4D54-6B10-3A89-4E2F8FECD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891" y="2258805"/>
            <a:ext cx="547509" cy="28002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E0F3AEE-B71B-D648-C42F-03724DD0716E}"/>
              </a:ext>
            </a:extLst>
          </p:cNvPr>
          <p:cNvSpPr txBox="1"/>
          <p:nvPr/>
        </p:nvSpPr>
        <p:spPr>
          <a:xfrm>
            <a:off x="10663122" y="155337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fr-FR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5EC603-AB14-C213-633A-8FF4029CDEDD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9391367" y="1738042"/>
            <a:ext cx="1271755" cy="5903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81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8D326B3-C2A8-6003-542B-A3BA6981C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160"/>
          <a:stretch/>
        </p:blipFill>
        <p:spPr>
          <a:xfrm>
            <a:off x="9339818" y="2354028"/>
            <a:ext cx="2754207" cy="33717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D2DA1-03F5-43BE-A676-070703B4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56D8B-8397-B948-81A0-606CAE4434E9}"/>
              </a:ext>
            </a:extLst>
          </p:cNvPr>
          <p:cNvSpPr txBox="1"/>
          <p:nvPr/>
        </p:nvSpPr>
        <p:spPr>
          <a:xfrm>
            <a:off x="3174642" y="154078"/>
            <a:ext cx="8828936" cy="646331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Paris cluster deliverables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21C89-A66F-E232-BEE7-3252ED59F06C}"/>
              </a:ext>
            </a:extLst>
          </p:cNvPr>
          <p:cNvSpPr/>
          <p:nvPr/>
        </p:nvSpPr>
        <p:spPr>
          <a:xfrm>
            <a:off x="9449312" y="3573144"/>
            <a:ext cx="1556141" cy="3130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5B857-09D0-6C8D-FF5E-9D58A7D73FCB}"/>
              </a:ext>
            </a:extLst>
          </p:cNvPr>
          <p:cNvSpPr txBox="1"/>
          <p:nvPr/>
        </p:nvSpPr>
        <p:spPr>
          <a:xfrm>
            <a:off x="11441862" y="2033446"/>
            <a:ext cx="561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cs typeface="Calibri" panose="020F0502020204030204" pitchFamily="34" charset="0"/>
                <a:hlinkClick r:id="rId3"/>
              </a:rPr>
              <a:t>MoU</a:t>
            </a:r>
            <a:endParaRPr lang="fr-FR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ABB848-D2AD-F466-B3E8-40A44B009BF9}"/>
              </a:ext>
            </a:extLst>
          </p:cNvPr>
          <p:cNvSpPr/>
          <p:nvPr/>
        </p:nvSpPr>
        <p:spPr>
          <a:xfrm>
            <a:off x="42532" y="956035"/>
            <a:ext cx="10588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Paris cluster is an </a:t>
            </a:r>
            <a:r>
              <a:rPr lang="en-GB" sz="2200" dirty="0" err="1"/>
              <a:t>ITk</a:t>
            </a:r>
            <a:r>
              <a:rPr lang="en-GB" sz="2200" dirty="0"/>
              <a:t>-Pixel modules production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We are committed (MoU) in building 33% of the </a:t>
            </a:r>
            <a:r>
              <a:rPr lang="en-GB" sz="2200" dirty="0" err="1"/>
              <a:t>ITk</a:t>
            </a:r>
            <a:r>
              <a:rPr lang="en-GB" sz="2200" dirty="0"/>
              <a:t>-Pixel outer barrel (OB) modules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IN2P3 (</a:t>
            </a:r>
            <a:r>
              <a:rPr lang="en-GB" dirty="0" err="1"/>
              <a:t>IJCLab</a:t>
            </a:r>
            <a:r>
              <a:rPr lang="en-GB" dirty="0"/>
              <a:t>, LPNHE) 25%, CEA-</a:t>
            </a:r>
            <a:r>
              <a:rPr lang="en-GB" dirty="0" err="1"/>
              <a:t>Irfu</a:t>
            </a:r>
            <a:r>
              <a:rPr lang="en-GB" dirty="0"/>
              <a:t> 8%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 practise we share the tasks as evenly as possible among the 3 sites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FA483-7FC3-8AB8-6DAC-9A42FDC8D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424" y="2731830"/>
            <a:ext cx="5307141" cy="2616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945861-434E-D8C9-C751-C8E541D87754}"/>
              </a:ext>
            </a:extLst>
          </p:cNvPr>
          <p:cNvSpPr txBox="1"/>
          <p:nvPr/>
        </p:nvSpPr>
        <p:spPr>
          <a:xfrm>
            <a:off x="6791073" y="240383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ITk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-Pixel layout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4EE87A-E89A-0361-168D-59538198D235}"/>
              </a:ext>
            </a:extLst>
          </p:cNvPr>
          <p:cNvSpPr/>
          <p:nvPr/>
        </p:nvSpPr>
        <p:spPr>
          <a:xfrm>
            <a:off x="42532" y="2436637"/>
            <a:ext cx="38622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Outer barrel has </a:t>
            </a:r>
            <a:r>
              <a:rPr lang="en-GB" sz="2000" dirty="0">
                <a:solidFill>
                  <a:srgbClr val="1A74BC"/>
                </a:solidFill>
              </a:rPr>
              <a:t>∽</a:t>
            </a:r>
            <a:r>
              <a:rPr lang="en-GB" sz="2000" b="1" dirty="0">
                <a:solidFill>
                  <a:srgbClr val="1A74BC"/>
                </a:solidFill>
              </a:rPr>
              <a:t>4.5k installed</a:t>
            </a:r>
            <a:r>
              <a:rPr lang="en-GB" sz="2000" dirty="0">
                <a:solidFill>
                  <a:srgbClr val="1A74BC"/>
                </a:solidFill>
              </a:rPr>
              <a:t> </a:t>
            </a:r>
            <a:r>
              <a:rPr lang="en-GB" sz="2000" b="1" dirty="0">
                <a:solidFill>
                  <a:srgbClr val="1A74BC"/>
                </a:solidFill>
              </a:rPr>
              <a:t>good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Paris cluster share is 1/3 of outer barrel ⇒ </a:t>
            </a:r>
            <a:r>
              <a:rPr lang="en-GB" sz="2000" b="1" dirty="0">
                <a:solidFill>
                  <a:srgbClr val="1A74BC"/>
                </a:solidFill>
              </a:rPr>
              <a:t>1.5k</a:t>
            </a:r>
            <a:r>
              <a:rPr lang="en-GB" sz="2000" dirty="0">
                <a:solidFill>
                  <a:srgbClr val="1A74BC"/>
                </a:solidFill>
              </a:rPr>
              <a:t> </a:t>
            </a:r>
            <a:r>
              <a:rPr lang="en-GB" sz="2000" b="1" dirty="0">
                <a:solidFill>
                  <a:srgbClr val="1A74BC"/>
                </a:solidFill>
              </a:rPr>
              <a:t>good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Taking into account the module production and loading/integration yield (∽1.5)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>
                <a:solidFill>
                  <a:srgbClr val="1A74BC"/>
                </a:solidFill>
              </a:rPr>
              <a:t>Paris cluster deliverable </a:t>
            </a:r>
            <a:r>
              <a:rPr lang="en-GB" sz="2000" dirty="0"/>
              <a:t>including yield: </a:t>
            </a:r>
            <a:r>
              <a:rPr lang="en-GB" sz="2000" dirty="0">
                <a:solidFill>
                  <a:srgbClr val="FF0000"/>
                </a:solidFill>
              </a:rPr>
              <a:t>∽</a:t>
            </a:r>
            <a:r>
              <a:rPr lang="en-GB" sz="2000" b="1" dirty="0">
                <a:solidFill>
                  <a:srgbClr val="FF0000"/>
                </a:solidFill>
              </a:rPr>
              <a:t>2200 modules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282299-7FF4-AF56-0775-9987983829FB}"/>
              </a:ext>
            </a:extLst>
          </p:cNvPr>
          <p:cNvSpPr txBox="1"/>
          <p:nvPr/>
        </p:nvSpPr>
        <p:spPr>
          <a:xfrm>
            <a:off x="88134" y="5741060"/>
            <a:ext cx="9316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 absolute numbers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We are building the </a:t>
            </a:r>
            <a:r>
              <a:rPr lang="en-GB" b="1" dirty="0">
                <a:solidFill>
                  <a:srgbClr val="1A74BC"/>
                </a:solidFill>
              </a:rPr>
              <a:t>largest share of modules in OB</a:t>
            </a:r>
            <a:r>
              <a:rPr lang="en-GB" dirty="0">
                <a:solidFill>
                  <a:srgbClr val="1A74BC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Together with Japan (though they externalise), the </a:t>
            </a:r>
            <a:r>
              <a:rPr lang="en-GB" b="1" dirty="0">
                <a:solidFill>
                  <a:srgbClr val="1A74BC"/>
                </a:solidFill>
              </a:rPr>
              <a:t>largest share of modules in </a:t>
            </a:r>
            <a:r>
              <a:rPr lang="en-GB" b="1" dirty="0" err="1">
                <a:solidFill>
                  <a:srgbClr val="1A74BC"/>
                </a:solidFill>
              </a:rPr>
              <a:t>ITk</a:t>
            </a:r>
            <a:r>
              <a:rPr lang="en-GB" b="1" dirty="0">
                <a:solidFill>
                  <a:srgbClr val="1A74BC"/>
                </a:solidFill>
              </a:rPr>
              <a:t>-Pixel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5CC405-9E8A-0317-08ED-A28DC117AC4D}"/>
              </a:ext>
            </a:extLst>
          </p:cNvPr>
          <p:cNvSpPr txBox="1"/>
          <p:nvPr/>
        </p:nvSpPr>
        <p:spPr>
          <a:xfrm>
            <a:off x="4321429" y="4634347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L0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A52229-F476-A610-F34C-E7F920F92937}"/>
              </a:ext>
            </a:extLst>
          </p:cNvPr>
          <p:cNvSpPr txBox="1"/>
          <p:nvPr/>
        </p:nvSpPr>
        <p:spPr>
          <a:xfrm>
            <a:off x="4334272" y="4327467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19097F-0788-4423-27D0-206DB0FC4EFD}"/>
              </a:ext>
            </a:extLst>
          </p:cNvPr>
          <p:cNvSpPr txBox="1"/>
          <p:nvPr/>
        </p:nvSpPr>
        <p:spPr>
          <a:xfrm>
            <a:off x="4290240" y="4043587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2F8642-D429-3F02-F4CB-8002DF33B6B3}"/>
              </a:ext>
            </a:extLst>
          </p:cNvPr>
          <p:cNvSpPr txBox="1"/>
          <p:nvPr/>
        </p:nvSpPr>
        <p:spPr>
          <a:xfrm>
            <a:off x="4288527" y="3716161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L3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382927-5DA1-FDF7-BDD5-D027327A4B6E}"/>
              </a:ext>
            </a:extLst>
          </p:cNvPr>
          <p:cNvSpPr txBox="1"/>
          <p:nvPr/>
        </p:nvSpPr>
        <p:spPr>
          <a:xfrm>
            <a:off x="4286814" y="3409897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L4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90D713-6CCB-A781-35D4-BF4667181DAA}"/>
              </a:ext>
            </a:extLst>
          </p:cNvPr>
          <p:cNvSpPr/>
          <p:nvPr/>
        </p:nvSpPr>
        <p:spPr>
          <a:xfrm>
            <a:off x="9340455" y="2336131"/>
            <a:ext cx="1664998" cy="33896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63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A56D8B-8397-B948-81A0-606CAE4434E9}"/>
              </a:ext>
            </a:extLst>
          </p:cNvPr>
          <p:cNvSpPr txBox="1"/>
          <p:nvPr/>
        </p:nvSpPr>
        <p:spPr>
          <a:xfrm>
            <a:off x="3174642" y="154078"/>
            <a:ext cx="8797323" cy="738664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Paris cluster production diagram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289821-3F56-902C-8D46-89B289B36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0"/>
          <a:stretch/>
        </p:blipFill>
        <p:spPr>
          <a:xfrm>
            <a:off x="3992136" y="2698314"/>
            <a:ext cx="5670371" cy="4139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92997-A137-9C9C-C92A-07FA9BD2479D}"/>
              </a:ext>
            </a:extLst>
          </p:cNvPr>
          <p:cNvSpPr txBox="1"/>
          <p:nvPr/>
        </p:nvSpPr>
        <p:spPr>
          <a:xfrm>
            <a:off x="140867" y="1155329"/>
            <a:ext cx="11242963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We maintain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assembly lines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IJCLab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IRFU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LPNHE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And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canopy gluing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testing lines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Parylene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deposition at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APS Coatings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company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346D02-3532-9D04-8C6F-71A1A0BB9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638" y="3732035"/>
            <a:ext cx="1122894" cy="629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81CA9-994A-00DC-0CCB-CF9283DA4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538" y="4905713"/>
            <a:ext cx="1122894" cy="629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36C8A6-FE4A-1DB8-8BC9-FF866CC0A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563" y="5936888"/>
            <a:ext cx="1122894" cy="6293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F0028B-8C36-EF83-4B22-22CEEFF21C3D}"/>
              </a:ext>
            </a:extLst>
          </p:cNvPr>
          <p:cNvSpPr txBox="1"/>
          <p:nvPr/>
        </p:nvSpPr>
        <p:spPr>
          <a:xfrm>
            <a:off x="8300850" y="3732035"/>
            <a:ext cx="118753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Canopy</a:t>
            </a:r>
          </a:p>
          <a:p>
            <a:r>
              <a:rPr lang="en-GB" dirty="0"/>
              <a:t>Gluing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F630CA-EDB3-D9EF-4895-7F8ADB5C948C}"/>
              </a:ext>
            </a:extLst>
          </p:cNvPr>
          <p:cNvSpPr txBox="1"/>
          <p:nvPr/>
        </p:nvSpPr>
        <p:spPr>
          <a:xfrm>
            <a:off x="8370123" y="4893835"/>
            <a:ext cx="118753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Canopy</a:t>
            </a:r>
          </a:p>
          <a:p>
            <a:r>
              <a:rPr lang="en-GB" dirty="0"/>
              <a:t>Gluing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29DBD9-F48E-8DE8-6B79-44A33C73C847}"/>
              </a:ext>
            </a:extLst>
          </p:cNvPr>
          <p:cNvSpPr txBox="1"/>
          <p:nvPr/>
        </p:nvSpPr>
        <p:spPr>
          <a:xfrm>
            <a:off x="8380022" y="5925006"/>
            <a:ext cx="118753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Canopy</a:t>
            </a:r>
          </a:p>
          <a:p>
            <a:r>
              <a:rPr lang="en-GB" dirty="0"/>
              <a:t>Gluing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7EE1DD-DB48-E739-69F8-1C34CDA4345C}"/>
              </a:ext>
            </a:extLst>
          </p:cNvPr>
          <p:cNvCxnSpPr>
            <a:cxnSpLocks/>
          </p:cNvCxnSpPr>
          <p:nvPr/>
        </p:nvCxnSpPr>
        <p:spPr>
          <a:xfrm>
            <a:off x="9557656" y="4088295"/>
            <a:ext cx="64198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5CD49F-5039-74E6-841B-1FA709A839C7}"/>
              </a:ext>
            </a:extLst>
          </p:cNvPr>
          <p:cNvCxnSpPr>
            <a:cxnSpLocks/>
          </p:cNvCxnSpPr>
          <p:nvPr/>
        </p:nvCxnSpPr>
        <p:spPr>
          <a:xfrm>
            <a:off x="9592072" y="5199342"/>
            <a:ext cx="64198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597C29-313D-3D85-8535-BBE2D6952949}"/>
              </a:ext>
            </a:extLst>
          </p:cNvPr>
          <p:cNvCxnSpPr>
            <a:cxnSpLocks/>
          </p:cNvCxnSpPr>
          <p:nvPr/>
        </p:nvCxnSpPr>
        <p:spPr>
          <a:xfrm>
            <a:off x="9582241" y="6177649"/>
            <a:ext cx="64198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743A51-D856-9A42-78AE-E532784B54C9}"/>
              </a:ext>
            </a:extLst>
          </p:cNvPr>
          <p:cNvCxnSpPr>
            <a:cxnSpLocks/>
          </p:cNvCxnSpPr>
          <p:nvPr/>
        </p:nvCxnSpPr>
        <p:spPr>
          <a:xfrm>
            <a:off x="9299396" y="3562812"/>
            <a:ext cx="2111625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7893DD-B384-0F81-F2D4-7F99E1BAE923}"/>
              </a:ext>
            </a:extLst>
          </p:cNvPr>
          <p:cNvCxnSpPr/>
          <p:nvPr/>
        </p:nvCxnSpPr>
        <p:spPr>
          <a:xfrm>
            <a:off x="9304316" y="4659106"/>
            <a:ext cx="2111625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CE8774-C084-8A60-F9BC-E5CE7525D667}"/>
              </a:ext>
            </a:extLst>
          </p:cNvPr>
          <p:cNvCxnSpPr/>
          <p:nvPr/>
        </p:nvCxnSpPr>
        <p:spPr>
          <a:xfrm>
            <a:off x="9353478" y="5755400"/>
            <a:ext cx="2111625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B89A86FA-E898-799B-F64D-40BA6A9AC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397"/>
          <a:stretch/>
        </p:blipFill>
        <p:spPr>
          <a:xfrm>
            <a:off x="205262" y="2698314"/>
            <a:ext cx="981718" cy="4140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EE5F9AA-0193-3509-D90B-219A397439B8}"/>
              </a:ext>
            </a:extLst>
          </p:cNvPr>
          <p:cNvSpPr txBox="1"/>
          <p:nvPr/>
        </p:nvSpPr>
        <p:spPr>
          <a:xfrm>
            <a:off x="1412484" y="3795224"/>
            <a:ext cx="195172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Bare module, PCB reception tests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7DF9A1-6F36-38A3-20B0-1BE9C9BD4C20}"/>
              </a:ext>
            </a:extLst>
          </p:cNvPr>
          <p:cNvSpPr txBox="1"/>
          <p:nvPr/>
        </p:nvSpPr>
        <p:spPr>
          <a:xfrm>
            <a:off x="3765652" y="3758150"/>
            <a:ext cx="143260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Bare module + PCB Gluing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D5CECA-24E0-8635-6677-E2EA45A53BC3}"/>
              </a:ext>
            </a:extLst>
          </p:cNvPr>
          <p:cNvCxnSpPr>
            <a:cxnSpLocks/>
          </p:cNvCxnSpPr>
          <p:nvPr/>
        </p:nvCxnSpPr>
        <p:spPr>
          <a:xfrm>
            <a:off x="1282390" y="3570249"/>
            <a:ext cx="2664757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F13726-901C-71B7-CADD-BAA12C5248FE}"/>
              </a:ext>
            </a:extLst>
          </p:cNvPr>
          <p:cNvCxnSpPr>
            <a:cxnSpLocks/>
          </p:cNvCxnSpPr>
          <p:nvPr/>
        </p:nvCxnSpPr>
        <p:spPr>
          <a:xfrm>
            <a:off x="1282390" y="4659352"/>
            <a:ext cx="2672190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29391B-0B21-4A4F-CB30-FF5D755807B5}"/>
              </a:ext>
            </a:extLst>
          </p:cNvPr>
          <p:cNvCxnSpPr>
            <a:cxnSpLocks/>
          </p:cNvCxnSpPr>
          <p:nvPr/>
        </p:nvCxnSpPr>
        <p:spPr>
          <a:xfrm flipV="1">
            <a:off x="1282390" y="5748451"/>
            <a:ext cx="2735382" cy="6949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FFC921B-3106-D1EF-FA3B-324E4E8A03A1}"/>
              </a:ext>
            </a:extLst>
          </p:cNvPr>
          <p:cNvSpPr/>
          <p:nvPr/>
        </p:nvSpPr>
        <p:spPr>
          <a:xfrm>
            <a:off x="3579541" y="2676012"/>
            <a:ext cx="1641018" cy="86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54605B-C388-8AE8-8AA8-D85DF45F04F9}"/>
              </a:ext>
            </a:extLst>
          </p:cNvPr>
          <p:cNvSpPr txBox="1"/>
          <p:nvPr/>
        </p:nvSpPr>
        <p:spPr>
          <a:xfrm>
            <a:off x="3817690" y="5973520"/>
            <a:ext cx="143260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Bare module + PCB Gluing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E67952-86A9-E5F1-2FAF-511C6784015E}"/>
              </a:ext>
            </a:extLst>
          </p:cNvPr>
          <p:cNvSpPr txBox="1"/>
          <p:nvPr/>
        </p:nvSpPr>
        <p:spPr>
          <a:xfrm>
            <a:off x="1486827" y="5943689"/>
            <a:ext cx="195172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Bare module, PCB reception tests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16576E0-097F-399C-C65D-BA5A847FF2DE}"/>
              </a:ext>
            </a:extLst>
          </p:cNvPr>
          <p:cNvSpPr/>
          <p:nvPr/>
        </p:nvSpPr>
        <p:spPr>
          <a:xfrm>
            <a:off x="5762349" y="5925006"/>
            <a:ext cx="1641018" cy="86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64451C-95A9-2B6D-6D17-A6287DB59E4B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6827322" y="2493554"/>
            <a:ext cx="0" cy="434418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F3ABB67-68E1-50CB-7BAD-10C48DDC9B47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1486827" y="3100937"/>
            <a:ext cx="2060872" cy="73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8C22BF7-38FB-1512-FA69-FBC256FE9D16}"/>
              </a:ext>
            </a:extLst>
          </p:cNvPr>
          <p:cNvSpPr txBox="1"/>
          <p:nvPr/>
        </p:nvSpPr>
        <p:spPr>
          <a:xfrm>
            <a:off x="3547699" y="2931660"/>
            <a:ext cx="966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Assembly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F0565E5-851F-1B47-086A-2FD8DE343017}"/>
              </a:ext>
            </a:extLst>
          </p:cNvPr>
          <p:cNvCxnSpPr>
            <a:cxnSpLocks/>
          </p:cNvCxnSpPr>
          <p:nvPr/>
        </p:nvCxnSpPr>
        <p:spPr>
          <a:xfrm>
            <a:off x="8239808" y="2489840"/>
            <a:ext cx="0" cy="434418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AC08BC4-7F81-236B-844E-CDB3180996E1}"/>
              </a:ext>
            </a:extLst>
          </p:cNvPr>
          <p:cNvCxnSpPr>
            <a:cxnSpLocks/>
          </p:cNvCxnSpPr>
          <p:nvPr/>
        </p:nvCxnSpPr>
        <p:spPr>
          <a:xfrm>
            <a:off x="9841864" y="2508426"/>
            <a:ext cx="0" cy="434418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D1D4062-3DA0-C95C-3F45-4799B4DC1FE0}"/>
              </a:ext>
            </a:extLst>
          </p:cNvPr>
          <p:cNvSpPr txBox="1"/>
          <p:nvPr/>
        </p:nvSpPr>
        <p:spPr>
          <a:xfrm>
            <a:off x="7035662" y="2609458"/>
            <a:ext cx="115425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Parylene</a:t>
            </a:r>
            <a:r>
              <a:rPr lang="en-GB" dirty="0"/>
              <a:t> (@ APS)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900B5CE-EAD9-4E0F-8B6E-9D0B885BD38A}"/>
              </a:ext>
            </a:extLst>
          </p:cNvPr>
          <p:cNvCxnSpPr>
            <a:cxnSpLocks/>
          </p:cNvCxnSpPr>
          <p:nvPr/>
        </p:nvCxnSpPr>
        <p:spPr>
          <a:xfrm>
            <a:off x="4514630" y="3100937"/>
            <a:ext cx="2042287" cy="73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D344E9B0-CE2A-9A5F-7856-FC901D84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9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A56D8B-8397-B948-81A0-606CAE4434E9}"/>
              </a:ext>
            </a:extLst>
          </p:cNvPr>
          <p:cNvSpPr txBox="1"/>
          <p:nvPr/>
        </p:nvSpPr>
        <p:spPr>
          <a:xfrm>
            <a:off x="3174642" y="154078"/>
            <a:ext cx="8875844" cy="769441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*Nominal* production</a:t>
            </a:r>
            <a:r>
              <a:rPr lang="en-US" sz="4400" b="1" dirty="0">
                <a:solidFill>
                  <a:schemeClr val="bg1"/>
                </a:solidFill>
              </a:rPr>
              <a:t> plan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7F8C96-A52C-A743-B8FE-006F812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5</a:t>
            </a:fld>
            <a:endParaRPr lang="en-GB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BCBED9F-C7B7-C542-8D9B-F018998104D0}"/>
              </a:ext>
            </a:extLst>
          </p:cNvPr>
          <p:cNvSpPr txBox="1">
            <a:spLocks/>
          </p:cNvSpPr>
          <p:nvPr/>
        </p:nvSpPr>
        <p:spPr>
          <a:xfrm>
            <a:off x="124044" y="1034669"/>
            <a:ext cx="10460829" cy="52613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/>
          </a:p>
          <a:p>
            <a:r>
              <a:rPr lang="en-GB" sz="2600" b="1" dirty="0">
                <a:solidFill>
                  <a:srgbClr val="1A74BC"/>
                </a:solidFill>
              </a:rPr>
              <a:t>Production period:  2 years</a:t>
            </a:r>
            <a:r>
              <a:rPr lang="en-GB" sz="2600" dirty="0"/>
              <a:t>, assuming nominally 3 months off per year ⇾ </a:t>
            </a:r>
            <a:r>
              <a:rPr lang="en-GB" sz="2600" b="1" dirty="0">
                <a:solidFill>
                  <a:srgbClr val="1A74BC"/>
                </a:solidFill>
              </a:rPr>
              <a:t>80 working weeks </a:t>
            </a:r>
            <a:r>
              <a:rPr lang="en-GB" sz="2600" dirty="0"/>
              <a:t>in total</a:t>
            </a:r>
          </a:p>
          <a:p>
            <a:endParaRPr lang="en-GB" sz="2600" dirty="0"/>
          </a:p>
          <a:p>
            <a:r>
              <a:rPr lang="en-GB" sz="2600" dirty="0"/>
              <a:t>Production started at T2 of 2025, but we are far from nominal production rate at the moment because of lack of good quality module components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/>
              <a:t>With the goal of having to produce </a:t>
            </a:r>
            <a:r>
              <a:rPr lang="en-GB" sz="2600" b="1" dirty="0">
                <a:solidFill>
                  <a:srgbClr val="1A74BC"/>
                </a:solidFill>
              </a:rPr>
              <a:t>2200 modules</a:t>
            </a:r>
            <a:r>
              <a:rPr lang="en-GB" sz="2600" dirty="0"/>
              <a:t> in Paris cluster</a:t>
            </a:r>
          </a:p>
          <a:p>
            <a:pPr lvl="1"/>
            <a:r>
              <a:rPr lang="en-GB" sz="2200" dirty="0"/>
              <a:t>Nominal production rate target: </a:t>
            </a:r>
            <a:r>
              <a:rPr lang="en-GB" sz="2200" dirty="0">
                <a:sym typeface="Wingdings" pitchFamily="2" charset="2"/>
              </a:rPr>
              <a:t> </a:t>
            </a:r>
            <a:r>
              <a:rPr lang="en-GB" sz="2800" b="1" dirty="0">
                <a:solidFill>
                  <a:srgbClr val="1A74BC"/>
                </a:solidFill>
              </a:rPr>
              <a:t>27 modules /week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73425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A56D8B-8397-B948-81A0-606CAE4434E9}"/>
              </a:ext>
            </a:extLst>
          </p:cNvPr>
          <p:cNvSpPr txBox="1"/>
          <p:nvPr/>
        </p:nvSpPr>
        <p:spPr>
          <a:xfrm>
            <a:off x="3174642" y="154078"/>
            <a:ext cx="8797323" cy="707886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Paris cluster *nominal* production rates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289821-3F56-902C-8D46-89B289B36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0"/>
          <a:stretch/>
        </p:blipFill>
        <p:spPr>
          <a:xfrm>
            <a:off x="3724511" y="1192899"/>
            <a:ext cx="5670371" cy="4139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346D02-3532-9D04-8C6F-71A1A0BB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013" y="2226620"/>
            <a:ext cx="1122894" cy="629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81CA9-994A-00DC-0CCB-CF9283DA4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913" y="3400298"/>
            <a:ext cx="1122894" cy="629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36C8A6-FE4A-1DB8-8BC9-FF866CC0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938" y="4431473"/>
            <a:ext cx="1122894" cy="6293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F0028B-8C36-EF83-4B22-22CEEFF21C3D}"/>
              </a:ext>
            </a:extLst>
          </p:cNvPr>
          <p:cNvSpPr txBox="1"/>
          <p:nvPr/>
        </p:nvSpPr>
        <p:spPr>
          <a:xfrm>
            <a:off x="8033225" y="2226620"/>
            <a:ext cx="118753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Canopy</a:t>
            </a:r>
          </a:p>
          <a:p>
            <a:r>
              <a:rPr lang="en-GB" dirty="0"/>
              <a:t>Gluing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F630CA-EDB3-D9EF-4895-7F8ADB5C948C}"/>
              </a:ext>
            </a:extLst>
          </p:cNvPr>
          <p:cNvSpPr txBox="1"/>
          <p:nvPr/>
        </p:nvSpPr>
        <p:spPr>
          <a:xfrm>
            <a:off x="8102498" y="3388420"/>
            <a:ext cx="118753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Canopy</a:t>
            </a:r>
          </a:p>
          <a:p>
            <a:r>
              <a:rPr lang="en-GB" dirty="0"/>
              <a:t>Gluing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29DBD9-F48E-8DE8-6B79-44A33C73C847}"/>
              </a:ext>
            </a:extLst>
          </p:cNvPr>
          <p:cNvSpPr txBox="1"/>
          <p:nvPr/>
        </p:nvSpPr>
        <p:spPr>
          <a:xfrm>
            <a:off x="8112397" y="4419591"/>
            <a:ext cx="118753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Canopy</a:t>
            </a:r>
          </a:p>
          <a:p>
            <a:r>
              <a:rPr lang="en-GB" dirty="0"/>
              <a:t>Gluing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7EE1DD-DB48-E739-69F8-1C34CDA4345C}"/>
              </a:ext>
            </a:extLst>
          </p:cNvPr>
          <p:cNvCxnSpPr>
            <a:cxnSpLocks/>
          </p:cNvCxnSpPr>
          <p:nvPr/>
        </p:nvCxnSpPr>
        <p:spPr>
          <a:xfrm>
            <a:off x="9290031" y="2582880"/>
            <a:ext cx="64198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5CD49F-5039-74E6-841B-1FA709A839C7}"/>
              </a:ext>
            </a:extLst>
          </p:cNvPr>
          <p:cNvCxnSpPr>
            <a:cxnSpLocks/>
          </p:cNvCxnSpPr>
          <p:nvPr/>
        </p:nvCxnSpPr>
        <p:spPr>
          <a:xfrm>
            <a:off x="9324447" y="3693927"/>
            <a:ext cx="64198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597C29-313D-3D85-8535-BBE2D6952949}"/>
              </a:ext>
            </a:extLst>
          </p:cNvPr>
          <p:cNvCxnSpPr>
            <a:cxnSpLocks/>
          </p:cNvCxnSpPr>
          <p:nvPr/>
        </p:nvCxnSpPr>
        <p:spPr>
          <a:xfrm>
            <a:off x="9314616" y="4672234"/>
            <a:ext cx="64198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743A51-D856-9A42-78AE-E532784B54C9}"/>
              </a:ext>
            </a:extLst>
          </p:cNvPr>
          <p:cNvCxnSpPr>
            <a:cxnSpLocks/>
          </p:cNvCxnSpPr>
          <p:nvPr/>
        </p:nvCxnSpPr>
        <p:spPr>
          <a:xfrm>
            <a:off x="9031771" y="2057397"/>
            <a:ext cx="2111625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7893DD-B384-0F81-F2D4-7F99E1BAE923}"/>
              </a:ext>
            </a:extLst>
          </p:cNvPr>
          <p:cNvCxnSpPr/>
          <p:nvPr/>
        </p:nvCxnSpPr>
        <p:spPr>
          <a:xfrm>
            <a:off x="9036691" y="3153691"/>
            <a:ext cx="2111625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CE8774-C084-8A60-F9BC-E5CE7525D667}"/>
              </a:ext>
            </a:extLst>
          </p:cNvPr>
          <p:cNvCxnSpPr/>
          <p:nvPr/>
        </p:nvCxnSpPr>
        <p:spPr>
          <a:xfrm>
            <a:off x="9085853" y="4249985"/>
            <a:ext cx="2111625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B89A86FA-E898-799B-F64D-40BA6A9AC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397"/>
          <a:stretch/>
        </p:blipFill>
        <p:spPr>
          <a:xfrm>
            <a:off x="-62363" y="1192899"/>
            <a:ext cx="981718" cy="4140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EE5F9AA-0193-3509-D90B-219A397439B8}"/>
              </a:ext>
            </a:extLst>
          </p:cNvPr>
          <p:cNvSpPr txBox="1"/>
          <p:nvPr/>
        </p:nvSpPr>
        <p:spPr>
          <a:xfrm>
            <a:off x="1144859" y="2289809"/>
            <a:ext cx="195172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Bare module, PCB reception tests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7DF9A1-6F36-38A3-20B0-1BE9C9BD4C20}"/>
              </a:ext>
            </a:extLst>
          </p:cNvPr>
          <p:cNvSpPr txBox="1"/>
          <p:nvPr/>
        </p:nvSpPr>
        <p:spPr>
          <a:xfrm>
            <a:off x="3498027" y="2252735"/>
            <a:ext cx="143260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Bare module + PCB Gluing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D5CECA-24E0-8635-6677-E2EA45A53BC3}"/>
              </a:ext>
            </a:extLst>
          </p:cNvPr>
          <p:cNvCxnSpPr>
            <a:cxnSpLocks/>
          </p:cNvCxnSpPr>
          <p:nvPr/>
        </p:nvCxnSpPr>
        <p:spPr>
          <a:xfrm>
            <a:off x="1014765" y="2064834"/>
            <a:ext cx="2664757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F13726-901C-71B7-CADD-BAA12C5248FE}"/>
              </a:ext>
            </a:extLst>
          </p:cNvPr>
          <p:cNvCxnSpPr>
            <a:cxnSpLocks/>
          </p:cNvCxnSpPr>
          <p:nvPr/>
        </p:nvCxnSpPr>
        <p:spPr>
          <a:xfrm>
            <a:off x="1014765" y="3153937"/>
            <a:ext cx="2672190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29391B-0B21-4A4F-CB30-FF5D755807B5}"/>
              </a:ext>
            </a:extLst>
          </p:cNvPr>
          <p:cNvCxnSpPr>
            <a:cxnSpLocks/>
          </p:cNvCxnSpPr>
          <p:nvPr/>
        </p:nvCxnSpPr>
        <p:spPr>
          <a:xfrm flipV="1">
            <a:off x="1014765" y="4243036"/>
            <a:ext cx="2735382" cy="6949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FFC921B-3106-D1EF-FA3B-324E4E8A03A1}"/>
              </a:ext>
            </a:extLst>
          </p:cNvPr>
          <p:cNvSpPr/>
          <p:nvPr/>
        </p:nvSpPr>
        <p:spPr>
          <a:xfrm>
            <a:off x="3311916" y="1170597"/>
            <a:ext cx="1641018" cy="86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54605B-C388-8AE8-8AA8-D85DF45F04F9}"/>
              </a:ext>
            </a:extLst>
          </p:cNvPr>
          <p:cNvSpPr txBox="1"/>
          <p:nvPr/>
        </p:nvSpPr>
        <p:spPr>
          <a:xfrm>
            <a:off x="3550065" y="4468105"/>
            <a:ext cx="143260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Bare module + PCB Gluing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E67952-86A9-E5F1-2FAF-511C6784015E}"/>
              </a:ext>
            </a:extLst>
          </p:cNvPr>
          <p:cNvSpPr txBox="1"/>
          <p:nvPr/>
        </p:nvSpPr>
        <p:spPr>
          <a:xfrm>
            <a:off x="1219202" y="4438274"/>
            <a:ext cx="195172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Bare module, PCB reception tests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16576E0-097F-399C-C65D-BA5A847FF2DE}"/>
              </a:ext>
            </a:extLst>
          </p:cNvPr>
          <p:cNvSpPr/>
          <p:nvPr/>
        </p:nvSpPr>
        <p:spPr>
          <a:xfrm>
            <a:off x="5494724" y="4419591"/>
            <a:ext cx="1641018" cy="86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64451C-95A9-2B6D-6D17-A6287DB59E4B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6559697" y="988139"/>
            <a:ext cx="0" cy="434418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F3ABB67-68E1-50CB-7BAD-10C48DDC9B47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1219202" y="1595522"/>
            <a:ext cx="2060872" cy="73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8C22BF7-38FB-1512-FA69-FBC256FE9D16}"/>
              </a:ext>
            </a:extLst>
          </p:cNvPr>
          <p:cNvSpPr txBox="1"/>
          <p:nvPr/>
        </p:nvSpPr>
        <p:spPr>
          <a:xfrm>
            <a:off x="3280074" y="1426245"/>
            <a:ext cx="966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Assembly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F0565E5-851F-1B47-086A-2FD8DE343017}"/>
              </a:ext>
            </a:extLst>
          </p:cNvPr>
          <p:cNvCxnSpPr>
            <a:cxnSpLocks/>
          </p:cNvCxnSpPr>
          <p:nvPr/>
        </p:nvCxnSpPr>
        <p:spPr>
          <a:xfrm>
            <a:off x="7972183" y="984425"/>
            <a:ext cx="0" cy="434418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AC08BC4-7F81-236B-844E-CDB3180996E1}"/>
              </a:ext>
            </a:extLst>
          </p:cNvPr>
          <p:cNvCxnSpPr>
            <a:cxnSpLocks/>
          </p:cNvCxnSpPr>
          <p:nvPr/>
        </p:nvCxnSpPr>
        <p:spPr>
          <a:xfrm>
            <a:off x="9574239" y="1003011"/>
            <a:ext cx="0" cy="434418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D1D4062-3DA0-C95C-3F45-4799B4DC1FE0}"/>
              </a:ext>
            </a:extLst>
          </p:cNvPr>
          <p:cNvSpPr txBox="1"/>
          <p:nvPr/>
        </p:nvSpPr>
        <p:spPr>
          <a:xfrm>
            <a:off x="6768037" y="1104043"/>
            <a:ext cx="115425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Parylene</a:t>
            </a:r>
            <a:r>
              <a:rPr lang="en-GB" dirty="0"/>
              <a:t> (@ APS)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900B5CE-EAD9-4E0F-8B6E-9D0B885BD38A}"/>
              </a:ext>
            </a:extLst>
          </p:cNvPr>
          <p:cNvCxnSpPr>
            <a:cxnSpLocks/>
          </p:cNvCxnSpPr>
          <p:nvPr/>
        </p:nvCxnSpPr>
        <p:spPr>
          <a:xfrm>
            <a:off x="4247005" y="1595522"/>
            <a:ext cx="2042287" cy="73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D4A5E93-9E43-A51E-4882-DCED13C81DBE}"/>
              </a:ext>
            </a:extLst>
          </p:cNvPr>
          <p:cNvSpPr txBox="1"/>
          <p:nvPr/>
        </p:nvSpPr>
        <p:spPr>
          <a:xfrm>
            <a:off x="2501477" y="5040612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18 modules/week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2635F-808E-8111-04A1-2DC95CEEA0C9}"/>
              </a:ext>
            </a:extLst>
          </p:cNvPr>
          <p:cNvSpPr txBox="1"/>
          <p:nvPr/>
        </p:nvSpPr>
        <p:spPr>
          <a:xfrm>
            <a:off x="4863816" y="3956926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18 modules/week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4F35A-614F-AE5E-C0EF-0EC323C6E90B}"/>
              </a:ext>
            </a:extLst>
          </p:cNvPr>
          <p:cNvSpPr txBox="1"/>
          <p:nvPr/>
        </p:nvSpPr>
        <p:spPr>
          <a:xfrm>
            <a:off x="2696762" y="2860392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9 modules/week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A2A51-0799-6499-1B14-22FC193155EE}"/>
              </a:ext>
            </a:extLst>
          </p:cNvPr>
          <p:cNvSpPr txBox="1"/>
          <p:nvPr/>
        </p:nvSpPr>
        <p:spPr>
          <a:xfrm>
            <a:off x="5001345" y="282322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9 modules/week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93E46-7814-3F6F-2E30-AFDF41FED824}"/>
              </a:ext>
            </a:extLst>
          </p:cNvPr>
          <p:cNvSpPr txBox="1"/>
          <p:nvPr/>
        </p:nvSpPr>
        <p:spPr>
          <a:xfrm>
            <a:off x="7936701" y="2786687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9 modules/week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20646-0A9E-BB29-015C-435C046DCCB4}"/>
              </a:ext>
            </a:extLst>
          </p:cNvPr>
          <p:cNvSpPr txBox="1"/>
          <p:nvPr/>
        </p:nvSpPr>
        <p:spPr>
          <a:xfrm>
            <a:off x="9727817" y="2782320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9 modules/week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BC5856-FD27-B015-2692-8D694C116AF5}"/>
              </a:ext>
            </a:extLst>
          </p:cNvPr>
          <p:cNvSpPr txBox="1"/>
          <p:nvPr/>
        </p:nvSpPr>
        <p:spPr>
          <a:xfrm>
            <a:off x="7959592" y="3934689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9 modules/week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D7B223-A786-5E52-9E69-5C758A1FA36F}"/>
              </a:ext>
            </a:extLst>
          </p:cNvPr>
          <p:cNvSpPr txBox="1"/>
          <p:nvPr/>
        </p:nvSpPr>
        <p:spPr>
          <a:xfrm>
            <a:off x="9766629" y="3953279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9 modules/week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C19FA6-A1CC-85FF-246D-57F32DDC4F03}"/>
              </a:ext>
            </a:extLst>
          </p:cNvPr>
          <p:cNvSpPr txBox="1"/>
          <p:nvPr/>
        </p:nvSpPr>
        <p:spPr>
          <a:xfrm>
            <a:off x="9766629" y="4987573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9 modules/week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289E47-CD44-775A-9C98-C6BF7F80C40A}"/>
              </a:ext>
            </a:extLst>
          </p:cNvPr>
          <p:cNvSpPr txBox="1"/>
          <p:nvPr/>
        </p:nvSpPr>
        <p:spPr>
          <a:xfrm>
            <a:off x="7984933" y="4970529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9 modules/week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E630FB-37A2-EDE8-21BA-7DF13A42B4F0}"/>
              </a:ext>
            </a:extLst>
          </p:cNvPr>
          <p:cNvSpPr txBox="1"/>
          <p:nvPr/>
        </p:nvSpPr>
        <p:spPr>
          <a:xfrm>
            <a:off x="224103" y="5456430"/>
            <a:ext cx="907528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Nominal share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b="1" dirty="0"/>
              <a:t>LPNHE:</a:t>
            </a:r>
            <a:r>
              <a:rPr lang="en-GB" sz="1800" dirty="0"/>
              <a:t> 1/3</a:t>
            </a:r>
            <a:r>
              <a:rPr lang="en-GB" sz="1800" b="1" dirty="0"/>
              <a:t> </a:t>
            </a:r>
            <a:r>
              <a:rPr lang="en-GB" sz="1800" dirty="0"/>
              <a:t>at all steps</a:t>
            </a:r>
            <a:endParaRPr lang="en-GB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err="1"/>
              <a:t>IJCLAb</a:t>
            </a:r>
            <a:r>
              <a:rPr lang="en-GB" b="1" dirty="0"/>
              <a:t>: </a:t>
            </a:r>
            <a:r>
              <a:rPr lang="en-GB" dirty="0"/>
              <a:t>2/3 up to BM+PCB gluing, then 1/3 of canopies gluing and 1/3 of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b="1" dirty="0"/>
              <a:t>CEA-</a:t>
            </a:r>
            <a:r>
              <a:rPr lang="en-GB" sz="1800" b="1" dirty="0" err="1"/>
              <a:t>Irfu</a:t>
            </a:r>
            <a:r>
              <a:rPr lang="en-GB" sz="1800" dirty="0"/>
              <a:t>: 2/3 for wire bonding, </a:t>
            </a:r>
            <a:r>
              <a:rPr lang="en-GB" dirty="0"/>
              <a:t>then 1/3 of canopies gluing and 1/3 of testing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5429E87C-6015-1742-E3C4-795A94C66160}"/>
              </a:ext>
            </a:extLst>
          </p:cNvPr>
          <p:cNvSpPr txBox="1">
            <a:spLocks/>
          </p:cNvSpPr>
          <p:nvPr/>
        </p:nvSpPr>
        <p:spPr>
          <a:xfrm>
            <a:off x="8715811" y="5834457"/>
            <a:ext cx="3278793" cy="995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Redundancy at every step</a:t>
            </a:r>
          </a:p>
          <a:p>
            <a:r>
              <a:rPr lang="en-GB" sz="1800" dirty="0"/>
              <a:t>2 or 3 sites working </a:t>
            </a:r>
            <a:r>
              <a:rPr lang="en-GB" sz="1800" b="1" dirty="0"/>
              <a:t>@ every step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5C88C8-207C-5F0A-F031-A0C6220BEFB4}"/>
              </a:ext>
            </a:extLst>
          </p:cNvPr>
          <p:cNvSpPr txBox="1"/>
          <p:nvPr/>
        </p:nvSpPr>
        <p:spPr>
          <a:xfrm>
            <a:off x="11337083" y="3326707"/>
            <a:ext cx="832615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27 per</a:t>
            </a:r>
          </a:p>
          <a:p>
            <a:r>
              <a:rPr lang="en-US" b="1" dirty="0">
                <a:solidFill>
                  <a:srgbClr val="FF0000"/>
                </a:solidFill>
              </a:rPr>
              <a:t>week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76E018-60EB-6675-D833-6868F9F592E1}"/>
              </a:ext>
            </a:extLst>
          </p:cNvPr>
          <p:cNvCxnSpPr>
            <a:cxnSpLocks/>
          </p:cNvCxnSpPr>
          <p:nvPr/>
        </p:nvCxnSpPr>
        <p:spPr>
          <a:xfrm>
            <a:off x="11352285" y="2954821"/>
            <a:ext cx="200378" cy="29988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9658E97-B836-067B-D0C6-7BED37070582}"/>
              </a:ext>
            </a:extLst>
          </p:cNvPr>
          <p:cNvCxnSpPr>
            <a:cxnSpLocks/>
          </p:cNvCxnSpPr>
          <p:nvPr/>
        </p:nvCxnSpPr>
        <p:spPr>
          <a:xfrm flipV="1">
            <a:off x="11303963" y="4077263"/>
            <a:ext cx="264791" cy="3356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75815F2-2603-B37E-F720-4EDDD43E0A46}"/>
              </a:ext>
            </a:extLst>
          </p:cNvPr>
          <p:cNvCxnSpPr>
            <a:cxnSpLocks/>
          </p:cNvCxnSpPr>
          <p:nvPr/>
        </p:nvCxnSpPr>
        <p:spPr>
          <a:xfrm flipV="1">
            <a:off x="11333700" y="4166024"/>
            <a:ext cx="314380" cy="9446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B6C0AF23-EFD1-30DF-1CA2-0A4A6AB6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B6C0AF23-EFD1-30DF-1CA2-0A4A6AB6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7</a:t>
            </a:fld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5F219F-7CC2-8D98-943F-DC16A0D03608}"/>
              </a:ext>
            </a:extLst>
          </p:cNvPr>
          <p:cNvSpPr txBox="1">
            <a:spLocks/>
          </p:cNvSpPr>
          <p:nvPr/>
        </p:nvSpPr>
        <p:spPr>
          <a:xfrm>
            <a:off x="124044" y="1034669"/>
            <a:ext cx="11629341" cy="961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Modules will be shipped to ALPACA cluster: CPPM (Marseille), LPSC (Grenoble), LAPP (Annecy) </a:t>
            </a:r>
          </a:p>
          <a:p>
            <a:r>
              <a:rPr lang="en-GB" sz="2000" dirty="0"/>
              <a:t>These 3 other French groups will perform the </a:t>
            </a:r>
            <a:r>
              <a:rPr lang="en-GB" sz="2000" b="1" dirty="0"/>
              <a:t>cell loading</a:t>
            </a:r>
            <a:r>
              <a:rPr lang="en-GB" sz="2000" dirty="0"/>
              <a:t> and integration to </a:t>
            </a:r>
            <a:r>
              <a:rPr lang="en-GB" sz="2000" b="1" dirty="0"/>
              <a:t>local supports</a:t>
            </a:r>
            <a:r>
              <a:rPr lang="en-GB" sz="2000" dirty="0"/>
              <a:t> of our modules</a:t>
            </a:r>
            <a:endParaRPr lang="en-GB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D72CE-3B3F-134B-F374-647D85A4B944}"/>
              </a:ext>
            </a:extLst>
          </p:cNvPr>
          <p:cNvSpPr txBox="1"/>
          <p:nvPr/>
        </p:nvSpPr>
        <p:spPr>
          <a:xfrm>
            <a:off x="3174642" y="154078"/>
            <a:ext cx="8797323" cy="707886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Modules following Paris production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939F0C-DB75-C45C-BE6E-9C214D3F0753}"/>
              </a:ext>
            </a:extLst>
          </p:cNvPr>
          <p:cNvSpPr/>
          <p:nvPr/>
        </p:nvSpPr>
        <p:spPr>
          <a:xfrm>
            <a:off x="5577886" y="3863624"/>
            <a:ext cx="622192" cy="34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27857-F7E5-9B0F-6D42-E1BD1066098A}"/>
              </a:ext>
            </a:extLst>
          </p:cNvPr>
          <p:cNvSpPr/>
          <p:nvPr/>
        </p:nvSpPr>
        <p:spPr>
          <a:xfrm>
            <a:off x="5810475" y="4651953"/>
            <a:ext cx="389603" cy="34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B21C3-7C9A-AF43-085B-01DBCDD4D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22" y="1996068"/>
            <a:ext cx="4572240" cy="4270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24580-E362-5388-507C-DDE70F606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322" y="4204010"/>
            <a:ext cx="1344625" cy="2141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D29E77-83D4-5CBA-1D8B-D3BAD4434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191" y="4320777"/>
            <a:ext cx="2912764" cy="23190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306D28D-9FCC-C94B-0AF4-CFA0D33D301A}"/>
              </a:ext>
            </a:extLst>
          </p:cNvPr>
          <p:cNvSpPr/>
          <p:nvPr/>
        </p:nvSpPr>
        <p:spPr>
          <a:xfrm>
            <a:off x="3994690" y="2728007"/>
            <a:ext cx="886866" cy="1092820"/>
          </a:xfrm>
          <a:prstGeom prst="ellipse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27087-4535-AC35-9BC3-A3F46A8F41DA}"/>
              </a:ext>
            </a:extLst>
          </p:cNvPr>
          <p:cNvSpPr txBox="1"/>
          <p:nvPr/>
        </p:nvSpPr>
        <p:spPr>
          <a:xfrm>
            <a:off x="6681310" y="6252655"/>
            <a:ext cx="2391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</a:t>
            </a:r>
            <a:r>
              <a:rPr lang="en-GB" sz="1800" dirty="0"/>
              <a:t>luster</a:t>
            </a:r>
            <a:endParaRPr lang="fr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6E1E7-6CAD-8CD6-00F0-BA2F55D61E70}"/>
              </a:ext>
            </a:extLst>
          </p:cNvPr>
          <p:cNvSpPr txBox="1"/>
          <p:nvPr/>
        </p:nvSpPr>
        <p:spPr>
          <a:xfrm>
            <a:off x="4614507" y="2451938"/>
            <a:ext cx="2391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Paris Cluster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BC204991-8023-7C0F-44C3-79BBEA5BD1BF}"/>
              </a:ext>
            </a:extLst>
          </p:cNvPr>
          <p:cNvSpPr/>
          <p:nvPr/>
        </p:nvSpPr>
        <p:spPr>
          <a:xfrm rot="5400000">
            <a:off x="4945188" y="3271121"/>
            <a:ext cx="730637" cy="62219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9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A56D8B-8397-B948-81A0-606CAE4434E9}"/>
              </a:ext>
            </a:extLst>
          </p:cNvPr>
          <p:cNvSpPr txBox="1"/>
          <p:nvPr/>
        </p:nvSpPr>
        <p:spPr>
          <a:xfrm>
            <a:off x="3174642" y="154078"/>
            <a:ext cx="8797323" cy="707886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OB mechanics: local supports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B6C0AF23-EFD1-30DF-1CA2-0A4A6AB6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650" y="6477300"/>
            <a:ext cx="2743200" cy="365125"/>
          </a:xfrm>
        </p:spPr>
        <p:txBody>
          <a:bodyPr/>
          <a:lstStyle/>
          <a:p>
            <a:fld id="{24140C02-5362-45ED-B673-FA64574C010B}" type="slidenum">
              <a:rPr lang="en-GB" smtClean="0"/>
              <a:t>8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FDC96-9FF7-2A03-D8D2-78F366E8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43" y="4308515"/>
            <a:ext cx="6524092" cy="2533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EAAE0-C284-B9AF-33C3-2F87BF8F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494" y="905721"/>
            <a:ext cx="6235390" cy="3402794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1AFD234-DA2E-B2A8-2ED9-928A389172CB}"/>
              </a:ext>
            </a:extLst>
          </p:cNvPr>
          <p:cNvSpPr txBox="1">
            <a:spLocks/>
          </p:cNvSpPr>
          <p:nvPr/>
        </p:nvSpPr>
        <p:spPr>
          <a:xfrm>
            <a:off x="478455" y="1138034"/>
            <a:ext cx="4627756" cy="2119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This is how one layer of an ideal detector would like</a:t>
            </a:r>
          </a:p>
          <a:p>
            <a:r>
              <a:rPr lang="en-GB" sz="2000" dirty="0"/>
              <a:t>Only composed by our modules,  floating in the air… </a:t>
            </a:r>
            <a:r>
              <a:rPr lang="en-GB" sz="2000" dirty="0">
                <a:sym typeface="Wingdings" pitchFamily="2" charset="2"/>
              </a:rPr>
              <a:t></a:t>
            </a:r>
          </a:p>
          <a:p>
            <a:r>
              <a:rPr lang="en-GB" sz="2000" dirty="0"/>
              <a:t>In practise, the modules should be mounted on supports (local supports)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1DFD1-67F9-1C85-6B5B-5C6BBD8010E4}"/>
              </a:ext>
            </a:extLst>
          </p:cNvPr>
          <p:cNvSpPr/>
          <p:nvPr/>
        </p:nvSpPr>
        <p:spPr>
          <a:xfrm>
            <a:off x="4545142" y="3691413"/>
            <a:ext cx="2569335" cy="893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58ED4-F9B3-1C9F-1722-F1F7FA05919B}"/>
              </a:ext>
            </a:extLst>
          </p:cNvPr>
          <p:cNvSpPr txBox="1"/>
          <p:nvPr/>
        </p:nvSpPr>
        <p:spPr>
          <a:xfrm>
            <a:off x="478455" y="3105835"/>
            <a:ext cx="6122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And all the services (power, data transmission, cooling, sensors) have to be installed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F7E7A2B-771E-2348-D0CF-0498D57A4789}"/>
              </a:ext>
            </a:extLst>
          </p:cNvPr>
          <p:cNvSpPr txBox="1">
            <a:spLocks/>
          </p:cNvSpPr>
          <p:nvPr/>
        </p:nvSpPr>
        <p:spPr>
          <a:xfrm>
            <a:off x="546577" y="4532447"/>
            <a:ext cx="3930443" cy="2309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Depending on the location of the module in the outer barrel, the local supports can be</a:t>
            </a:r>
          </a:p>
          <a:p>
            <a:pPr lvl="1"/>
            <a:r>
              <a:rPr lang="en-GB" sz="1800" dirty="0"/>
              <a:t>Longerons (central part of the detector)</a:t>
            </a:r>
          </a:p>
          <a:p>
            <a:pPr lvl="1"/>
            <a:r>
              <a:rPr lang="en-GB" sz="1800" dirty="0"/>
              <a:t>Half-rings for modules installed with an inclination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3D337F-6434-39C7-FCFD-563B82B69CC0}"/>
              </a:ext>
            </a:extLst>
          </p:cNvPr>
          <p:cNvCxnSpPr>
            <a:cxnSpLocks/>
          </p:cNvCxnSpPr>
          <p:nvPr/>
        </p:nvCxnSpPr>
        <p:spPr>
          <a:xfrm>
            <a:off x="3925229" y="1522628"/>
            <a:ext cx="764265" cy="2519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61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B6C0AF23-EFD1-30DF-1CA2-0A4A6AB6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0C02-5362-45ED-B673-FA64574C010B}" type="slidenum">
              <a:rPr lang="en-GB" smtClean="0"/>
              <a:t>9</a:t>
            </a:fld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5F219F-7CC2-8D98-943F-DC16A0D03608}"/>
              </a:ext>
            </a:extLst>
          </p:cNvPr>
          <p:cNvSpPr txBox="1">
            <a:spLocks/>
          </p:cNvSpPr>
          <p:nvPr/>
        </p:nvSpPr>
        <p:spPr>
          <a:xfrm>
            <a:off x="124044" y="1034669"/>
            <a:ext cx="11372863" cy="961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Modules will be shipped to ALPACA cluster: CPPM (Marseille), LPSC (Grenoble), LAPP (Annecy) </a:t>
            </a:r>
          </a:p>
          <a:p>
            <a:r>
              <a:rPr lang="en-GB" sz="2000" dirty="0"/>
              <a:t>These 3 other French group will perform the </a:t>
            </a:r>
            <a:r>
              <a:rPr lang="en-GB" sz="2000" b="1" dirty="0"/>
              <a:t>cell loading</a:t>
            </a:r>
            <a:r>
              <a:rPr lang="en-GB" sz="2000" dirty="0"/>
              <a:t> and integration to </a:t>
            </a:r>
            <a:r>
              <a:rPr lang="en-GB" sz="2000" b="1" dirty="0"/>
              <a:t>local supports</a:t>
            </a:r>
            <a:r>
              <a:rPr lang="en-GB" sz="2000" dirty="0"/>
              <a:t> of our modules</a:t>
            </a:r>
            <a:endParaRPr lang="en-GB" sz="2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5ED4ED-5E5C-3576-1AB5-D1BD396E5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409" y="1858110"/>
            <a:ext cx="3408626" cy="2006876"/>
          </a:xfrm>
          <a:prstGeom prst="rect">
            <a:avLst/>
          </a:prstGeom>
        </p:spPr>
      </p:pic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2CFD0687-3B7A-611D-4A50-76E4039B2170}"/>
              </a:ext>
            </a:extLst>
          </p:cNvPr>
          <p:cNvSpPr txBox="1">
            <a:spLocks/>
          </p:cNvSpPr>
          <p:nvPr/>
        </p:nvSpPr>
        <p:spPr>
          <a:xfrm>
            <a:off x="325054" y="2211123"/>
            <a:ext cx="6332538" cy="15587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Cell loading</a:t>
            </a:r>
            <a:r>
              <a:rPr lang="en-GB" sz="2000" dirty="0"/>
              <a:t>: a structure with a cooling block (</a:t>
            </a:r>
            <a:r>
              <a:rPr lang="en-GB" sz="2000" b="1" dirty="0"/>
              <a:t>cell</a:t>
            </a:r>
            <a:r>
              <a:rPr lang="en-GB" sz="2000" dirty="0"/>
              <a:t>) is glued on the backside of the module (FE chip side); this explains why this side of the module has to be masked during </a:t>
            </a:r>
            <a:r>
              <a:rPr lang="en-GB" sz="2000" dirty="0" err="1"/>
              <a:t>parylene</a:t>
            </a:r>
            <a:endParaRPr lang="en-GB" sz="26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254AEAF-8535-CD4F-1D8F-8206ED81D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626"/>
          <a:stretch/>
        </p:blipFill>
        <p:spPr>
          <a:xfrm>
            <a:off x="886646" y="3601844"/>
            <a:ext cx="5209354" cy="3323408"/>
          </a:xfrm>
          <a:prstGeom prst="rect">
            <a:avLst/>
          </a:prstGeom>
        </p:spPr>
      </p:pic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20B28DE7-BA62-CCF6-764F-B7762168B2B3}"/>
              </a:ext>
            </a:extLst>
          </p:cNvPr>
          <p:cNvSpPr txBox="1">
            <a:spLocks/>
          </p:cNvSpPr>
          <p:nvPr/>
        </p:nvSpPr>
        <p:spPr>
          <a:xfrm>
            <a:off x="5861829" y="4741836"/>
            <a:ext cx="5735444" cy="20068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dirty="0"/>
              <a:t>Loaded cells are attached to </a:t>
            </a:r>
            <a:r>
              <a:rPr lang="en-GB" sz="2000" b="1" dirty="0"/>
              <a:t>local supports</a:t>
            </a:r>
            <a:endParaRPr lang="en-GB" sz="2000" dirty="0"/>
          </a:p>
          <a:p>
            <a:pPr lvl="1"/>
            <a:r>
              <a:rPr lang="en-GB" sz="2000" dirty="0"/>
              <a:t>Type-0 (PP0) services are installed </a:t>
            </a:r>
          </a:p>
          <a:p>
            <a:pPr lvl="2"/>
            <a:r>
              <a:rPr lang="en-GB" sz="1800" i="0" u="none" strike="noStrike" dirty="0">
                <a:solidFill>
                  <a:srgbClr val="000000"/>
                </a:solidFill>
                <a:effectLst/>
              </a:rPr>
              <a:t>on-detector service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directly attached to the pixel modules</a:t>
            </a:r>
          </a:p>
          <a:p>
            <a:pPr lvl="2"/>
            <a:r>
              <a:rPr lang="en-GB" sz="1800" dirty="0">
                <a:solidFill>
                  <a:srgbClr val="000000"/>
                </a:solidFill>
                <a:latin typeface="-webkit-standard"/>
              </a:rPr>
              <a:t>Power services, Data transmission, Cooling interfaces, etc</a:t>
            </a:r>
            <a:endParaRPr lang="en-GB" sz="1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7BC023-0525-BD45-8AB1-6C5B9A7E48A6}"/>
              </a:ext>
            </a:extLst>
          </p:cNvPr>
          <p:cNvSpPr txBox="1"/>
          <p:nvPr/>
        </p:nvSpPr>
        <p:spPr>
          <a:xfrm>
            <a:off x="6164771" y="4310949"/>
            <a:ext cx="55730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/>
              <a:t>Integration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D72CE-3B3F-134B-F374-647D85A4B944}"/>
              </a:ext>
            </a:extLst>
          </p:cNvPr>
          <p:cNvSpPr txBox="1"/>
          <p:nvPr/>
        </p:nvSpPr>
        <p:spPr>
          <a:xfrm>
            <a:off x="3174642" y="154078"/>
            <a:ext cx="8797323" cy="707886"/>
          </a:xfrm>
          <a:prstGeom prst="rect">
            <a:avLst/>
          </a:prstGeom>
          <a:solidFill>
            <a:srgbClr val="1A74BC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Modules following Paris production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939F0C-DB75-C45C-BE6E-9C214D3F0753}"/>
              </a:ext>
            </a:extLst>
          </p:cNvPr>
          <p:cNvSpPr/>
          <p:nvPr/>
        </p:nvSpPr>
        <p:spPr>
          <a:xfrm>
            <a:off x="5577886" y="3863624"/>
            <a:ext cx="622192" cy="34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27857-F7E5-9B0F-6D42-E1BD1066098A}"/>
              </a:ext>
            </a:extLst>
          </p:cNvPr>
          <p:cNvSpPr/>
          <p:nvPr/>
        </p:nvSpPr>
        <p:spPr>
          <a:xfrm>
            <a:off x="5810475" y="4651953"/>
            <a:ext cx="389603" cy="34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02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26657</TotalTime>
  <Words>1138</Words>
  <Application>Microsoft Macintosh PowerPoint</Application>
  <PresentationFormat>Widescreen</PresentationFormat>
  <Paragraphs>185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-webkit-standard</vt:lpstr>
      <vt:lpstr>Arial</vt:lpstr>
      <vt:lpstr>Calibri</vt:lpstr>
      <vt:lpstr>Calibri Light</vt:lpstr>
      <vt:lpstr>Wingdings</vt:lpstr>
      <vt:lpstr>Office Theme</vt:lpstr>
      <vt:lpstr>Paris cluster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Bates</dc:creator>
  <cp:lastModifiedBy>Dimitris Varouchas</cp:lastModifiedBy>
  <cp:revision>458</cp:revision>
  <cp:lastPrinted>2022-12-13T22:28:28Z</cp:lastPrinted>
  <dcterms:created xsi:type="dcterms:W3CDTF">2019-10-04T20:36:59Z</dcterms:created>
  <dcterms:modified xsi:type="dcterms:W3CDTF">2025-11-27T09:31:19Z</dcterms:modified>
</cp:coreProperties>
</file>