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r:id="rId1"/>
    <p:sldMasterId r:id="rId2"/>
  </p:sldMasterIdLst>
  <p:notesMasterIdLst>
    <p:notesMasterId r:id="rId32"/>
  </p:notesMasterIdLst>
  <p:sldIdLst>
    <p:sldId id="256" r:id="rId3"/>
    <p:sldId id="307" r:id="rId4"/>
    <p:sldId id="305" r:id="rId5"/>
    <p:sldId id="315" r:id="rId6"/>
    <p:sldId id="308" r:id="rId7"/>
    <p:sldId id="309" r:id="rId8"/>
    <p:sldId id="310" r:id="rId9"/>
    <p:sldId id="313" r:id="rId10"/>
    <p:sldId id="311" r:id="rId11"/>
    <p:sldId id="278" r:id="rId12"/>
    <p:sldId id="316" r:id="rId13"/>
    <p:sldId id="322" r:id="rId14"/>
    <p:sldId id="317" r:id="rId15"/>
    <p:sldId id="318" r:id="rId16"/>
    <p:sldId id="325" r:id="rId17"/>
    <p:sldId id="323" r:id="rId18"/>
    <p:sldId id="324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298" r:id="rId28"/>
    <p:sldId id="334" r:id="rId29"/>
    <p:sldId id="335" r:id="rId30"/>
    <p:sldId id="336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  <a:srgbClr val="DDDDDD"/>
    <a:srgbClr val="FFFFFF"/>
    <a:srgbClr val="3333CC"/>
    <a:srgbClr val="A4FC8C"/>
    <a:srgbClr val="5B1D61"/>
    <a:srgbClr val="577CCD"/>
    <a:srgbClr val="C0C0C0"/>
    <a:srgbClr val="5F5F5F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8" autoAdjust="0"/>
    <p:restoredTop sz="94628" autoAdjust="0"/>
  </p:normalViewPr>
  <p:slideViewPr>
    <p:cSldViewPr>
      <p:cViewPr varScale="1">
        <p:scale>
          <a:sx n="82" d="100"/>
          <a:sy n="82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fr-F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endParaRPr lang="fr-FR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/>
            </a:lvl1pPr>
          </a:lstStyle>
          <a:p>
            <a:endParaRPr lang="fr-FR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/>
            </a:lvl1pPr>
          </a:lstStyle>
          <a:p>
            <a:fld id="{AE40C47B-6587-4073-B5B1-2D63AF70287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5B0C5-8734-4483-8298-8757139C82F1}" type="slidenum">
              <a:rPr lang="fr-FR"/>
              <a:pPr/>
              <a:t>1</a:t>
            </a:fld>
            <a:endParaRPr 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C47B-6587-4073-B5B1-2D63AF70287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Cliquer pour modifier le style du titre du masque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Cliquer pour modifier le style des sous-titres du masque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17 Mai 2010</a:t>
            </a:r>
            <a:endParaRPr lang="fr-FR" dirty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1B0DA-BF1B-423C-8D01-E41569B8C12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26 mars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96E3E-1C6F-4C63-889C-3A3B9A832C6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26 mars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3A7B-6579-40F5-9244-CA4AF1DF9E7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r>
              <a:rPr lang="fr-FR" dirty="0" smtClean="0"/>
              <a:t>Sharing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buFontTx/>
              <a:buNone/>
              <a:defRPr/>
            </a:pPr>
            <a:fld id="{2C6903BF-98FF-4A35-9FF4-6FAF975BD877}" type="slidenum">
              <a:rPr lang="fr-FR" smtClean="0"/>
              <a:pPr>
                <a:buFontTx/>
                <a:buNone/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320A-56BE-4286-9A76-34CE18D42D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281518" cy="4697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281518" cy="4697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9BD1-FF70-4D1A-86DB-A9E1C719BC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357299"/>
            <a:ext cx="4283106" cy="714380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282" y="2214555"/>
            <a:ext cx="4283106" cy="39116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284693" cy="714380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14555"/>
            <a:ext cx="4284693" cy="39116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0AF2-50BD-42F8-A773-FCEE3BA543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E6C-BBB0-44B0-8C4C-3FF0897713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941C-BA98-455E-8D0E-71A98E1617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357298"/>
            <a:ext cx="5354668" cy="476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571744"/>
            <a:ext cx="3008313" cy="3554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7AD9-0BE8-4339-8492-F721B8FAB8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2844" y="6530977"/>
            <a:ext cx="2133600" cy="32704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17 Mai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5945"/>
            <a:ext cx="2895600" cy="36351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62204" cy="327047"/>
          </a:xfrm>
        </p:spPr>
        <p:txBody>
          <a:bodyPr/>
          <a:lstStyle>
            <a:lvl1pPr>
              <a:defRPr/>
            </a:lvl1pPr>
          </a:lstStyle>
          <a:p>
            <a:fld id="{18C77B6B-EAF1-49FF-A4B3-EE843DA5816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1E21-3770-4236-8CDF-B0B3F837DB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7A25-9C15-489D-B56E-7FBC4FEB56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76886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79E4-A266-45BA-BBBC-8B83D5F84A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17 Mai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2166D-CD8F-4E63-AD6F-0BBE6F8FC4F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17 Mai 2010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7DC8-6A8C-4621-8E3C-E61A1A1B41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17 Mai 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B291-94C0-457A-8004-6BAE131B2F1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-32" y="6565945"/>
            <a:ext cx="2133600" cy="29207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26 mars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92079"/>
          </a:xfrm>
        </p:spPr>
        <p:txBody>
          <a:bodyPr/>
          <a:lstStyle>
            <a:lvl1pPr>
              <a:defRPr/>
            </a:lvl1pPr>
          </a:lstStyle>
          <a:p>
            <a:fld id="{0F441DEF-7B52-4BA9-9EA5-1CD3F9D2149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26 mars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F8EFF-BA07-4747-A63F-1F2F2B43C20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26 mars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73A2-CDDD-4B55-A6AA-F99776DDA6A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26 mars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D11BB-EFA7-4379-9FF1-FE0D30155F8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 style du titre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r>
              <a:rPr lang="fr-FR" dirty="0" smtClean="0"/>
              <a:t>17 Mai 2010</a:t>
            </a:r>
            <a:endParaRPr lang="fr-FR" dirty="0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/>
            </a:lvl1pPr>
          </a:lstStyle>
          <a:p>
            <a:r>
              <a:rPr lang="fr-FR" smtClean="0"/>
              <a:t>Dominique Boutigny</a:t>
            </a:r>
            <a:endParaRPr lang="fr-FR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cs typeface="Arial" charset="0"/>
              </a:defRPr>
            </a:lvl1pPr>
          </a:lstStyle>
          <a:p>
            <a:fld id="{E4D2079E-F59D-4F09-9B3F-0F35F5020432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2082" name="Picture 34" descr="logoIDG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509713" cy="162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 cstate="print"/>
          <a:srcRect r="12643"/>
          <a:stretch>
            <a:fillRect/>
          </a:stretch>
        </p:blipFill>
        <p:spPr bwMode="auto">
          <a:xfrm>
            <a:off x="1214438" y="3000375"/>
            <a:ext cx="79295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42875" y="6357938"/>
            <a:ext cx="9572625" cy="6429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002060"/>
            </a:solidFill>
          </a:ln>
          <a:effectLst>
            <a:outerShdw blurRad="215900" dist="38100" dir="16200000" sx="102000" sy="102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23975" y="71438"/>
            <a:ext cx="760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2875" y="1428750"/>
            <a:ext cx="87868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February</a:t>
            </a:r>
            <a:r>
              <a:rPr lang="fr-FR" dirty="0" smtClean="0"/>
              <a:t> 10th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578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E6C172C-6FCC-4E17-B0C0-EADA6CF43B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08088"/>
            <a:ext cx="914400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Institut des Grilles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42876" y="0"/>
            <a:ext cx="1081099" cy="1167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6172"/>
        </a:buClr>
        <a:buFont typeface="Arial" charset="0"/>
        <a:buChar char="•"/>
        <a:defRPr sz="2800" b="1" i="1" kern="1200">
          <a:solidFill>
            <a:schemeClr val="accent1">
              <a:lumMod val="75000"/>
            </a:schemeClr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i="1" kern="1200">
          <a:solidFill>
            <a:schemeClr val="accent1">
              <a:lumMod val="75000"/>
            </a:schemeClr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i="1" kern="1200">
          <a:solidFill>
            <a:schemeClr val="accent1">
              <a:lumMod val="75000"/>
            </a:schemeClr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6172"/>
        </a:buClr>
        <a:buFont typeface="Arial" charset="0"/>
        <a:buChar char="•"/>
        <a:defRPr i="1" kern="1200">
          <a:solidFill>
            <a:schemeClr val="accent1">
              <a:lumMod val="75000"/>
            </a:schemeClr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i="1" kern="1200">
          <a:solidFill>
            <a:schemeClr val="accent1">
              <a:lumMod val="75000"/>
            </a:schemeClr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ce-grilles.f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20.wmf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dgrilles.fr/IMG/pdf/livre_blanc_draft1_8FINAL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b="1" dirty="0" smtClean="0"/>
              <a:t>CNRS </a:t>
            </a:r>
            <a:r>
              <a:rPr lang="fr-FR" sz="3600" b="1" dirty="0" err="1" smtClean="0"/>
              <a:t>Grid</a:t>
            </a:r>
            <a:r>
              <a:rPr lang="fr-FR" sz="3600" b="1" dirty="0" smtClean="0"/>
              <a:t> Institute: </a:t>
            </a:r>
            <a:r>
              <a:rPr lang="fr-FR" sz="3600" b="1" dirty="0" err="1" smtClean="0"/>
              <a:t>overview</a:t>
            </a:r>
            <a:r>
              <a:rPr lang="fr-FR" sz="3600" dirty="0" smtClean="0"/>
              <a:t> </a:t>
            </a:r>
            <a:endParaRPr lang="fr-FR" sz="3600" dirty="0"/>
          </a:p>
        </p:txBody>
      </p:sp>
      <p:pic>
        <p:nvPicPr>
          <p:cNvPr id="114692" name="Picture 4" descr="logoID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65088"/>
            <a:ext cx="2381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0" y="5357826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000" dirty="0" smtClean="0"/>
              <a:t>Vincent Breton</a:t>
            </a:r>
            <a:endParaRPr lang="fr-FR" sz="2000" dirty="0"/>
          </a:p>
        </p:txBody>
      </p: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50800"/>
            <a:ext cx="19065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1428728" y="1643050"/>
            <a:ext cx="5000660" cy="107157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sz="2400" dirty="0" smtClean="0"/>
              <a:t>Conseil Scientifique de l’Institut des Grilles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86400" y="6400800"/>
            <a:ext cx="3441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Crédit: Dominique </a:t>
            </a:r>
            <a:r>
              <a:rPr lang="fr-FR" dirty="0" err="1" smtClean="0"/>
              <a:t>Boutigny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management structure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1" name="Image 10" descr="France_Grilles_log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467818" cy="1080000"/>
          </a:xfrm>
          <a:prstGeom prst="rect">
            <a:avLst/>
          </a:prstGeom>
        </p:spPr>
      </p:pic>
      <p:pic>
        <p:nvPicPr>
          <p:cNvPr id="10" name="Image 9" descr="GIS management 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47800"/>
            <a:ext cx="7200000" cy="3659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</a:t>
            </a:r>
            <a:r>
              <a:rPr lang="fr-FR" dirty="0" err="1" smtClean="0"/>
              <a:t>computing</a:t>
            </a:r>
            <a:r>
              <a:rPr lang="fr-FR" dirty="0" smtClean="0"/>
              <a:t> and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Builds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production and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grids</a:t>
            </a:r>
            <a:endParaRPr lang="fr-FR" dirty="0" smtClean="0"/>
          </a:p>
          <a:p>
            <a:pPr lvl="1"/>
            <a:r>
              <a:rPr lang="fr-FR" dirty="0" smtClean="0"/>
              <a:t>« EGEE » (</a:t>
            </a:r>
            <a:r>
              <a:rPr lang="fr-FR" dirty="0" err="1" smtClean="0"/>
              <a:t>gLite</a:t>
            </a:r>
            <a:r>
              <a:rPr lang="fr-FR" dirty="0" smtClean="0"/>
              <a:t>) production </a:t>
            </a:r>
            <a:r>
              <a:rPr lang="fr-FR" dirty="0" err="1" smtClean="0"/>
              <a:t>grid</a:t>
            </a:r>
            <a:r>
              <a:rPr lang="fr-FR" dirty="0" smtClean="0"/>
              <a:t> (&gt;15000 </a:t>
            </a:r>
            <a:r>
              <a:rPr lang="fr-FR" dirty="0" err="1" smtClean="0"/>
              <a:t>CPUs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Decrypthon</a:t>
            </a:r>
            <a:r>
              <a:rPr lang="fr-FR" dirty="0" smtClean="0"/>
              <a:t> (DIET) production </a:t>
            </a:r>
            <a:r>
              <a:rPr lang="fr-FR" dirty="0" err="1" smtClean="0"/>
              <a:t>grid</a:t>
            </a:r>
            <a:r>
              <a:rPr lang="fr-FR" dirty="0" smtClean="0"/>
              <a:t> (500GFlops)</a:t>
            </a:r>
            <a:endParaRPr lang="fr-FR" dirty="0" smtClean="0"/>
          </a:p>
          <a:p>
            <a:pPr lvl="1"/>
            <a:r>
              <a:rPr lang="fr-FR" dirty="0" smtClean="0"/>
              <a:t>CIMENT (&gt;2000 </a:t>
            </a:r>
            <a:r>
              <a:rPr lang="fr-FR" dirty="0" err="1" smtClean="0"/>
              <a:t>CPUs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Grid5000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(&gt;5000 </a:t>
            </a:r>
            <a:r>
              <a:rPr lang="fr-FR" dirty="0" err="1" smtClean="0"/>
              <a:t>CPUs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significant</a:t>
            </a:r>
            <a:r>
              <a:rPr lang="fr-FR" dirty="0" smtClean="0"/>
              <a:t> part of the </a:t>
            </a:r>
            <a:r>
              <a:rPr lang="fr-FR" dirty="0" err="1" smtClean="0"/>
              <a:t>resources</a:t>
            </a:r>
            <a:r>
              <a:rPr lang="fr-FR" dirty="0" smtClean="0"/>
              <a:t> are </a:t>
            </a:r>
            <a:r>
              <a:rPr lang="fr-FR" dirty="0" err="1" smtClean="0"/>
              <a:t>structured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grids</a:t>
            </a:r>
            <a:r>
              <a:rPr lang="fr-FR" dirty="0" smtClean="0"/>
              <a:t>  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Building bridges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and production </a:t>
            </a:r>
            <a:r>
              <a:rPr lang="fr-FR" dirty="0" err="1" smtClean="0"/>
              <a:t>grids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active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on </a:t>
            </a:r>
            <a:r>
              <a:rPr lang="fr-FR" dirty="0" err="1" smtClean="0"/>
              <a:t>grids</a:t>
            </a:r>
            <a:r>
              <a:rPr lang="fr-FR" dirty="0" smtClean="0"/>
              <a:t> and </a:t>
            </a:r>
            <a:r>
              <a:rPr lang="fr-FR" dirty="0" err="1" smtClean="0"/>
              <a:t>clouds</a:t>
            </a:r>
            <a:endParaRPr lang="fr-FR" dirty="0" smtClean="0"/>
          </a:p>
          <a:p>
            <a:pPr lvl="1"/>
            <a:r>
              <a:rPr lang="fr-FR" dirty="0" smtClean="0"/>
              <a:t>&gt;300 </a:t>
            </a:r>
            <a:r>
              <a:rPr lang="fr-FR" dirty="0" err="1" smtClean="0"/>
              <a:t>researchers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CNRS, INRIA and in </a:t>
            </a:r>
            <a:r>
              <a:rPr lang="fr-FR" dirty="0" err="1" smtClean="0"/>
              <a:t>universities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structured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national Grid5000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</a:t>
            </a:r>
            <a:r>
              <a:rPr lang="fr-FR" dirty="0" err="1" smtClean="0"/>
              <a:t>pportunities</a:t>
            </a:r>
            <a:r>
              <a:rPr lang="fr-FR" dirty="0" smtClean="0"/>
              <a:t> for collaboration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76400" y="6427113"/>
            <a:ext cx="6327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More </a:t>
            </a:r>
            <a:r>
              <a:rPr lang="fr-FR" dirty="0" err="1" smtClean="0"/>
              <a:t>details</a:t>
            </a:r>
            <a:r>
              <a:rPr lang="fr-FR" dirty="0" smtClean="0"/>
              <a:t> in Michel </a:t>
            </a:r>
            <a:r>
              <a:rPr lang="fr-FR" dirty="0" err="1" smtClean="0"/>
              <a:t>Daydé</a:t>
            </a:r>
            <a:r>
              <a:rPr lang="fr-FR" dirty="0" smtClean="0"/>
              <a:t> and </a:t>
            </a:r>
            <a:r>
              <a:rPr lang="fr-FR" dirty="0" err="1" smtClean="0"/>
              <a:t>Frederic</a:t>
            </a:r>
            <a:r>
              <a:rPr lang="fr-FR" dirty="0" smtClean="0"/>
              <a:t> Suter </a:t>
            </a:r>
            <a:r>
              <a:rPr lang="fr-FR" dirty="0" err="1" smtClean="0"/>
              <a:t>talks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</a:t>
            </a:r>
            <a:r>
              <a:rPr lang="fr-FR" dirty="0" smtClean="0"/>
              <a:t>: </a:t>
            </a:r>
            <a:r>
              <a:rPr lang="fr-FR" dirty="0" err="1" smtClean="0"/>
              <a:t>resources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gLite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133600" y="3810000"/>
          <a:ext cx="6121400" cy="2438400"/>
        </p:xfrm>
        <a:graphic>
          <a:graphicData uri="http://schemas.openxmlformats.org/presentationml/2006/ole">
            <p:oleObj spid="_x0000_s98306" name="Document" r:id="rId3" imgW="6121400" imgH="2438400" progId="Word.Document.12">
              <p:link updateAutomatic="1"/>
            </p:oleObj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2133600" y="1295400"/>
          <a:ext cx="6121400" cy="1663700"/>
        </p:xfrm>
        <a:graphic>
          <a:graphicData uri="http://schemas.openxmlformats.org/presentationml/2006/ole">
            <p:oleObj spid="_x0000_s98307" name="Document" r:id="rId3" imgW="6121400" imgH="1663700" progId="Word.Document.12">
              <p:link updateAutomatic="1"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981200" y="2895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Most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are </a:t>
            </a:r>
            <a:r>
              <a:rPr lang="fr-FR" dirty="0" err="1" smtClean="0"/>
              <a:t>integrated</a:t>
            </a:r>
            <a:r>
              <a:rPr lang="fr-FR" dirty="0" smtClean="0"/>
              <a:t> in LCG France, </a:t>
            </a:r>
            <a:r>
              <a:rPr lang="fr-FR" dirty="0" err="1" smtClean="0"/>
              <a:t>backbone</a:t>
            </a:r>
            <a:r>
              <a:rPr lang="fr-FR" dirty="0" smtClean="0"/>
              <a:t> of </a:t>
            </a:r>
            <a:r>
              <a:rPr lang="fr-FR" dirty="0" err="1" smtClean="0"/>
              <a:t>gLite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r>
              <a:rPr lang="fr-FR" dirty="0" smtClean="0"/>
              <a:t> production </a:t>
            </a:r>
            <a:r>
              <a:rPr lang="fr-FR" dirty="0" err="1" smtClean="0"/>
              <a:t>grid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371600" y="6427113"/>
            <a:ext cx="7122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More </a:t>
            </a:r>
            <a:r>
              <a:rPr lang="fr-FR" dirty="0" err="1" smtClean="0"/>
              <a:t>details</a:t>
            </a:r>
            <a:r>
              <a:rPr lang="fr-FR" dirty="0" smtClean="0"/>
              <a:t> in Dominique </a:t>
            </a:r>
            <a:r>
              <a:rPr lang="fr-FR" dirty="0" err="1" smtClean="0"/>
              <a:t>Boutigny</a:t>
            </a:r>
            <a:r>
              <a:rPr lang="fr-FR" dirty="0" smtClean="0"/>
              <a:t> and </a:t>
            </a:r>
            <a:r>
              <a:rPr lang="fr-FR" dirty="0" err="1" smtClean="0"/>
              <a:t>Fairouz</a:t>
            </a:r>
            <a:r>
              <a:rPr lang="fr-FR" dirty="0" smtClean="0"/>
              <a:t> Malek </a:t>
            </a:r>
            <a:r>
              <a:rPr lang="fr-FR" dirty="0" err="1" smtClean="0"/>
              <a:t>talks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</a:t>
            </a:r>
            <a:r>
              <a:rPr lang="fr-FR" dirty="0" err="1" smtClean="0"/>
              <a:t>users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HEP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structured</a:t>
            </a:r>
            <a:r>
              <a:rPr lang="fr-FR" dirty="0" smtClean="0"/>
              <a:t> in </a:t>
            </a:r>
            <a:r>
              <a:rPr lang="fr-FR" dirty="0" err="1" smtClean="0"/>
              <a:t>LCG-France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Active </a:t>
            </a:r>
            <a:r>
              <a:rPr lang="fr-FR" dirty="0" smtClean="0"/>
              <a:t>user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HEP</a:t>
            </a:r>
          </a:p>
          <a:p>
            <a:pPr lvl="1"/>
            <a:r>
              <a:rPr lang="fr-FR" dirty="0" smtClean="0"/>
              <a:t>CNRS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application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endParaRPr lang="fr-FR" dirty="0" smtClean="0"/>
          </a:p>
          <a:p>
            <a:pPr lvl="2"/>
            <a:r>
              <a:rPr lang="fr-FR" dirty="0" smtClean="0"/>
              <a:t>Leadership of NA4 in EGEE I-III</a:t>
            </a:r>
          </a:p>
          <a:p>
            <a:pPr lvl="2"/>
            <a:r>
              <a:rPr lang="fr-FR" dirty="0" smtClean="0"/>
              <a:t>Leadership of life and </a:t>
            </a:r>
            <a:r>
              <a:rPr lang="fr-FR" dirty="0" err="1" smtClean="0"/>
              <a:t>earth</a:t>
            </a:r>
            <a:r>
              <a:rPr lang="fr-FR" dirty="0" smtClean="0"/>
              <a:t> sciences </a:t>
            </a:r>
            <a:r>
              <a:rPr lang="fr-FR" dirty="0" err="1" smtClean="0"/>
              <a:t>scientific</a:t>
            </a:r>
            <a:r>
              <a:rPr lang="fr-FR" dirty="0" smtClean="0"/>
              <a:t> clusters in EGEE-</a:t>
            </a:r>
            <a:r>
              <a:rPr lang="fr-FR" dirty="0" smtClean="0"/>
              <a:t>III</a:t>
            </a:r>
            <a:endParaRPr lang="fr-FR" dirty="0" smtClean="0"/>
          </a:p>
          <a:p>
            <a:pPr lvl="1"/>
            <a:r>
              <a:rPr lang="fr-FR" dirty="0" smtClean="0"/>
              <a:t>CNRS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 smtClean="0"/>
              <a:t>EGI-related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to set up Virtual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But the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failed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76400" y="6427113"/>
            <a:ext cx="6719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More </a:t>
            </a:r>
            <a:r>
              <a:rPr lang="fr-FR" dirty="0" err="1" smtClean="0"/>
              <a:t>details</a:t>
            </a:r>
            <a:r>
              <a:rPr lang="fr-FR" dirty="0" smtClean="0"/>
              <a:t> in </a:t>
            </a:r>
            <a:r>
              <a:rPr lang="fr-FR" dirty="0" err="1" smtClean="0"/>
              <a:t>Fairouz</a:t>
            </a:r>
            <a:r>
              <a:rPr lang="fr-FR" dirty="0" smtClean="0"/>
              <a:t> Malek and Johan </a:t>
            </a:r>
            <a:r>
              <a:rPr lang="fr-FR" dirty="0" err="1" smtClean="0"/>
              <a:t>Montagnat</a:t>
            </a:r>
            <a:r>
              <a:rPr lang="fr-FR" dirty="0" smtClean="0"/>
              <a:t> </a:t>
            </a:r>
            <a:r>
              <a:rPr lang="fr-FR" dirty="0" err="1" smtClean="0"/>
              <a:t>talks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contribution to </a:t>
            </a:r>
            <a:r>
              <a:rPr lang="fr-FR" dirty="0" err="1" smtClean="0"/>
              <a:t>EGI.eu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Reminder</a:t>
            </a:r>
            <a:r>
              <a:rPr lang="fr-FR" dirty="0" smtClean="0"/>
              <a:t>: </a:t>
            </a:r>
            <a:r>
              <a:rPr lang="fr-FR" dirty="0" err="1" smtClean="0"/>
              <a:t>EGI.eu</a:t>
            </a:r>
            <a:r>
              <a:rPr lang="fr-FR" dirty="0" smtClean="0"/>
              <a:t> </a:t>
            </a:r>
            <a:r>
              <a:rPr lang="fr-FR" dirty="0" err="1" smtClean="0"/>
              <a:t>l</a:t>
            </a:r>
            <a:r>
              <a:rPr lang="fr-FR" dirty="0" err="1" smtClean="0"/>
              <a:t>egal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dutch</a:t>
            </a:r>
            <a:r>
              <a:rPr lang="fr-FR" dirty="0" smtClean="0"/>
              <a:t> association</a:t>
            </a:r>
          </a:p>
          <a:p>
            <a:pPr lvl="1"/>
            <a:r>
              <a:rPr lang="fr-FR" dirty="0" smtClean="0"/>
              <a:t>Migration to ERIC in a « close » future</a:t>
            </a:r>
          </a:p>
          <a:p>
            <a:r>
              <a:rPr lang="fr-FR" dirty="0" smtClean="0"/>
              <a:t>The French NGI </a:t>
            </a:r>
            <a:r>
              <a:rPr lang="fr-FR" dirty="0" err="1" smtClean="0"/>
              <a:t>contributes</a:t>
            </a:r>
            <a:r>
              <a:rPr lang="fr-FR" dirty="0" smtClean="0"/>
              <a:t> to </a:t>
            </a:r>
            <a:r>
              <a:rPr lang="fr-FR" dirty="0" err="1" smtClean="0"/>
              <a:t>EGI.eu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endParaRPr lang="fr-FR" dirty="0" smtClean="0"/>
          </a:p>
          <a:p>
            <a:pPr lvl="1"/>
            <a:r>
              <a:rPr lang="fr-FR" dirty="0" smtClean="0"/>
              <a:t>80.000€ in 2010</a:t>
            </a:r>
          </a:p>
          <a:p>
            <a:r>
              <a:rPr lang="fr-FR" dirty="0" smtClean="0"/>
              <a:t>The French NGI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on EGI </a:t>
            </a:r>
            <a:r>
              <a:rPr lang="fr-FR" dirty="0" err="1" smtClean="0"/>
              <a:t>council</a:t>
            </a:r>
            <a:endParaRPr lang="fr-FR" dirty="0" smtClean="0"/>
          </a:p>
          <a:p>
            <a:pPr lvl="1"/>
            <a:r>
              <a:rPr lang="fr-FR" dirty="0" smtClean="0"/>
              <a:t>French </a:t>
            </a:r>
            <a:r>
              <a:rPr lang="fr-FR" dirty="0" err="1" smtClean="0"/>
              <a:t>representative</a:t>
            </a:r>
            <a:r>
              <a:rPr lang="fr-FR" dirty="0" smtClean="0"/>
              <a:t>: </a:t>
            </a:r>
            <a:r>
              <a:rPr lang="fr-FR" dirty="0" smtClean="0"/>
              <a:t>M. </a:t>
            </a:r>
            <a:r>
              <a:rPr lang="fr-FR" dirty="0" err="1" smtClean="0"/>
              <a:t>Spiro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alternate</a:t>
            </a:r>
            <a:r>
              <a:rPr lang="fr-FR" dirty="0" smtClean="0"/>
              <a:t>: </a:t>
            </a:r>
            <a:r>
              <a:rPr lang="fr-FR" dirty="0" smtClean="0"/>
              <a:t>L. </a:t>
            </a:r>
            <a:r>
              <a:rPr lang="fr-FR" dirty="0" err="1" smtClean="0"/>
              <a:t>Crouzet</a:t>
            </a:r>
            <a:r>
              <a:rPr lang="fr-FR" dirty="0" smtClean="0"/>
              <a:t>, CEA)</a:t>
            </a:r>
          </a:p>
          <a:p>
            <a:pPr lvl="1"/>
            <a:r>
              <a:rPr lang="fr-FR" dirty="0" smtClean="0"/>
              <a:t>Participation to </a:t>
            </a:r>
            <a:r>
              <a:rPr lang="fr-FR" dirty="0" err="1" smtClean="0"/>
              <a:t>working</a:t>
            </a:r>
            <a:r>
              <a:rPr lang="fr-FR" dirty="0" smtClean="0"/>
              <a:t> groups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 Mai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</a:t>
            </a:r>
            <a:r>
              <a:rPr lang="fr-FR" dirty="0" err="1" smtClean="0"/>
              <a:t>involvment</a:t>
            </a:r>
            <a:r>
              <a:rPr lang="fr-FR" dirty="0" smtClean="0"/>
              <a:t> in EC </a:t>
            </a:r>
            <a:r>
              <a:rPr lang="fr-FR" dirty="0" err="1" smtClean="0"/>
              <a:t>projects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IdG</a:t>
            </a:r>
            <a:r>
              <a:rPr lang="fr-FR" dirty="0" smtClean="0"/>
              <a:t> </a:t>
            </a:r>
            <a:r>
              <a:rPr lang="fr-FR" dirty="0" err="1" smtClean="0"/>
              <a:t>acts</a:t>
            </a:r>
            <a:r>
              <a:rPr lang="fr-FR" dirty="0" smtClean="0"/>
              <a:t> as French </a:t>
            </a:r>
            <a:r>
              <a:rPr lang="fr-FR" dirty="0" err="1" smtClean="0"/>
              <a:t>partner</a:t>
            </a:r>
            <a:r>
              <a:rPr lang="fr-FR" dirty="0" smtClean="0"/>
              <a:t> for EC </a:t>
            </a:r>
            <a:r>
              <a:rPr lang="fr-FR" dirty="0" err="1" smtClean="0"/>
              <a:t>projects</a:t>
            </a:r>
            <a:r>
              <a:rPr lang="fr-FR" dirty="0" smtClean="0"/>
              <a:t> in the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grids</a:t>
            </a:r>
            <a:r>
              <a:rPr lang="fr-FR" dirty="0" smtClean="0"/>
              <a:t> and </a:t>
            </a:r>
            <a:r>
              <a:rPr lang="fr-FR" dirty="0" err="1" smtClean="0"/>
              <a:t>clouds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reduce</a:t>
            </a:r>
            <a:r>
              <a:rPr lang="fr-FR" dirty="0" smtClean="0"/>
              <a:t> administrative </a:t>
            </a:r>
            <a:r>
              <a:rPr lang="fr-FR" dirty="0" err="1" smtClean="0"/>
              <a:t>overload</a:t>
            </a:r>
            <a:r>
              <a:rPr lang="fr-FR" dirty="0" smtClean="0"/>
              <a:t> (JRU)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visibility</a:t>
            </a:r>
            <a:endParaRPr lang="fr-FR" dirty="0" smtClean="0"/>
          </a:p>
          <a:p>
            <a:r>
              <a:rPr lang="fr-FR" dirty="0" err="1" smtClean="0"/>
              <a:t>IdG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7 EC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starting</a:t>
            </a:r>
            <a:r>
              <a:rPr lang="fr-FR" dirty="0" smtClean="0"/>
              <a:t> in 2010 </a:t>
            </a:r>
          </a:p>
          <a:p>
            <a:pPr lvl="1"/>
            <a:r>
              <a:rPr lang="fr-FR" dirty="0" smtClean="0"/>
              <a:t>Infrastructure </a:t>
            </a:r>
            <a:r>
              <a:rPr lang="fr-FR" dirty="0" err="1" smtClean="0"/>
              <a:t>projects(</a:t>
            </a:r>
            <a:r>
              <a:rPr lang="fr-FR" dirty="0" err="1" smtClean="0"/>
              <a:t>EGI-Inspire</a:t>
            </a:r>
            <a:r>
              <a:rPr lang="fr-FR" dirty="0" smtClean="0"/>
              <a:t>, EDGI)</a:t>
            </a:r>
            <a:endParaRPr lang="fr-FR" dirty="0" smtClean="0"/>
          </a:p>
          <a:p>
            <a:pPr lvl="1"/>
            <a:r>
              <a:rPr lang="fr-FR" dirty="0" smtClean="0"/>
              <a:t>M</a:t>
            </a:r>
            <a:r>
              <a:rPr lang="fr-FR" dirty="0" smtClean="0"/>
              <a:t>iddleware </a:t>
            </a:r>
            <a:r>
              <a:rPr lang="fr-FR" dirty="0" smtClean="0"/>
              <a:t>(DEGISCO, </a:t>
            </a:r>
            <a:r>
              <a:rPr lang="fr-FR" dirty="0" err="1" smtClean="0"/>
              <a:t>StratusLab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User  </a:t>
            </a:r>
            <a:r>
              <a:rPr lang="fr-FR" dirty="0" smtClean="0"/>
              <a:t>(EPIKH, </a:t>
            </a:r>
            <a:r>
              <a:rPr lang="fr-FR" dirty="0" err="1" smtClean="0"/>
              <a:t>EUMedGrid-Support</a:t>
            </a:r>
            <a:r>
              <a:rPr lang="fr-FR" dirty="0" smtClean="0"/>
              <a:t>,</a:t>
            </a:r>
            <a:r>
              <a:rPr lang="fr-FR" dirty="0" smtClean="0"/>
              <a:t> SHIWA</a:t>
            </a:r>
            <a:r>
              <a:rPr lang="fr-FR" dirty="0" smtClean="0"/>
              <a:t>)</a:t>
            </a:r>
            <a:r>
              <a:rPr lang="fr-FR" dirty="0" smtClean="0"/>
              <a:t> </a:t>
            </a:r>
          </a:p>
          <a:p>
            <a:r>
              <a:rPr lang="fr-FR" dirty="0" smtClean="0"/>
              <a:t>EC budget: 1Million euros in 2010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 Mai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Relationship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NGI</a:t>
            </a:r>
            <a:r>
              <a:rPr lang="fr-FR" dirty="0" err="1" smtClean="0"/>
              <a:t>s</a:t>
            </a:r>
            <a:r>
              <a:rPr lang="fr-FR" dirty="0" smtClean="0"/>
              <a:t> and</a:t>
            </a:r>
            <a:r>
              <a:rPr lang="fr-FR" dirty="0" smtClean="0"/>
              <a:t> </a:t>
            </a:r>
            <a:r>
              <a:rPr lang="fr-FR" dirty="0" smtClean="0"/>
              <a:t>EGI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7538" t="4735" r="7393" b="3717"/>
          <a:stretch>
            <a:fillRect/>
          </a:stretch>
        </p:blipFill>
        <p:spPr>
          <a:xfrm>
            <a:off x="2214546" y="1285860"/>
            <a:ext cx="564360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EGI-Inspire</a:t>
            </a:r>
            <a:r>
              <a:rPr lang="fr-FR" dirty="0" smtClean="0"/>
              <a:t> (I/II)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95400"/>
            <a:ext cx="7620000" cy="5257800"/>
          </a:xfrm>
        </p:spPr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48 </a:t>
            </a:r>
            <a:r>
              <a:rPr lang="fr-FR" dirty="0" err="1" smtClean="0"/>
              <a:t>months</a:t>
            </a:r>
            <a:endParaRPr lang="fr-FR" dirty="0" smtClean="0"/>
          </a:p>
          <a:p>
            <a:r>
              <a:rPr lang="fr-FR" dirty="0" smtClean="0"/>
              <a:t>Goal</a:t>
            </a:r>
            <a:r>
              <a:rPr lang="fr-FR" dirty="0" smtClean="0"/>
              <a:t>: </a:t>
            </a:r>
            <a:r>
              <a:rPr lang="fr-FR" dirty="0" err="1" smtClean="0"/>
              <a:t>federate</a:t>
            </a:r>
            <a:r>
              <a:rPr lang="fr-FR" dirty="0" smtClean="0"/>
              <a:t> </a:t>
            </a:r>
            <a:r>
              <a:rPr lang="fr-FR" dirty="0" err="1" smtClean="0"/>
              <a:t>NGIs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in Europe and </a:t>
            </a:r>
            <a:r>
              <a:rPr lang="fr-FR" dirty="0" err="1" smtClean="0"/>
              <a:t>beyond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Start </a:t>
            </a:r>
            <a:r>
              <a:rPr lang="fr-FR" dirty="0" err="1" smtClean="0"/>
              <a:t>day</a:t>
            </a:r>
            <a:r>
              <a:rPr lang="fr-FR" dirty="0" smtClean="0"/>
              <a:t>: </a:t>
            </a: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Mai 2010</a:t>
            </a:r>
            <a:endParaRPr lang="fr-FR" dirty="0" smtClean="0"/>
          </a:p>
          <a:p>
            <a:r>
              <a:rPr lang="fr-FR" dirty="0" smtClean="0"/>
              <a:t>EC contribution to budget: 25 </a:t>
            </a:r>
            <a:r>
              <a:rPr lang="fr-FR" dirty="0" smtClean="0"/>
              <a:t>M€</a:t>
            </a:r>
            <a:endParaRPr lang="fr-FR" dirty="0" smtClean="0"/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1,64M€</a:t>
            </a:r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partners</a:t>
            </a:r>
            <a:r>
              <a:rPr lang="fr-FR" dirty="0" smtClean="0"/>
              <a:t>:</a:t>
            </a:r>
            <a:endParaRPr lang="fr-FR" dirty="0" smtClean="0"/>
          </a:p>
          <a:p>
            <a:pPr lvl="1"/>
            <a:r>
              <a:rPr lang="fr-FR" dirty="0" smtClean="0"/>
              <a:t>CEA (50PM), </a:t>
            </a:r>
            <a:r>
              <a:rPr lang="fr-FR" dirty="0" err="1" smtClean="0"/>
              <a:t>HealthGrid</a:t>
            </a:r>
            <a:r>
              <a:rPr lang="fr-FR" dirty="0" smtClean="0"/>
              <a:t> (50PM)</a:t>
            </a:r>
          </a:p>
          <a:p>
            <a:pPr lvl="1"/>
            <a:r>
              <a:rPr lang="fr-FR" dirty="0" smtClean="0"/>
              <a:t>CNRS (450 PM): CCPM, CC-IN2P3, CREATIS, I3S, </a:t>
            </a:r>
            <a:r>
              <a:rPr lang="fr-FR" dirty="0" err="1" smtClean="0"/>
              <a:t>IdG</a:t>
            </a:r>
            <a:r>
              <a:rPr lang="fr-FR" dirty="0" smtClean="0"/>
              <a:t>, IPSL, LAL, LAPP, LPC, LPNHE, LRI, UREC  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EGI-Inspire</a:t>
            </a:r>
            <a:r>
              <a:rPr lang="fr-FR" dirty="0" smtClean="0"/>
              <a:t> (II/II)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95400"/>
            <a:ext cx="7620000" cy="5257800"/>
          </a:xfrm>
        </p:spPr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tasks</a:t>
            </a:r>
            <a:r>
              <a:rPr lang="fr-FR" dirty="0" smtClean="0"/>
              <a:t> of the French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 lvl="1"/>
            <a:r>
              <a:rPr lang="en-US" dirty="0" smtClean="0"/>
              <a:t>leader of task TJRA1.5 : Cyril </a:t>
            </a:r>
            <a:r>
              <a:rPr lang="en-US" dirty="0" err="1" smtClean="0"/>
              <a:t>L’Orphelin</a:t>
            </a:r>
            <a:endParaRPr lang="fr-FR" dirty="0" smtClean="0"/>
          </a:p>
          <a:p>
            <a:pPr lvl="1"/>
            <a:r>
              <a:rPr lang="en-US" dirty="0" smtClean="0"/>
              <a:t>leader of task TSA3.4 (Life sciences):  Johan </a:t>
            </a:r>
            <a:r>
              <a:rPr lang="en-US" dirty="0" err="1" smtClean="0"/>
              <a:t>Montagnat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Use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endParaRPr lang="fr-FR" dirty="0" smtClean="0"/>
          </a:p>
          <a:p>
            <a:pPr lvl="1"/>
            <a:r>
              <a:rPr lang="fr-FR" b="1" dirty="0" err="1" smtClean="0"/>
              <a:t>Exclusively</a:t>
            </a:r>
            <a:r>
              <a:rPr lang="fr-FR" b="1" dirty="0" smtClean="0"/>
              <a:t> for </a:t>
            </a:r>
            <a:r>
              <a:rPr lang="fr-FR" b="1" dirty="0" err="1" smtClean="0"/>
              <a:t>hiring</a:t>
            </a:r>
            <a:r>
              <a:rPr lang="fr-FR" dirty="0" smtClean="0"/>
              <a:t> </a:t>
            </a:r>
            <a:r>
              <a:rPr lang="fr-FR" b="1" dirty="0" smtClean="0"/>
              <a:t>staff</a:t>
            </a:r>
          </a:p>
          <a:p>
            <a:pPr lvl="1"/>
            <a:endParaRPr lang="fr-FR" b="1" dirty="0" smtClean="0"/>
          </a:p>
          <a:p>
            <a:r>
              <a:rPr lang="fr-FR" dirty="0" smtClean="0"/>
              <a:t>Contact: V. Breton</a:t>
            </a:r>
          </a:p>
          <a:p>
            <a:endParaRPr lang="fr-FR" b="1" dirty="0" smtClean="0"/>
          </a:p>
          <a:p>
            <a:pPr lvl="1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reminder</a:t>
            </a:r>
            <a:r>
              <a:rPr lang="fr-FR" dirty="0" smtClean="0"/>
              <a:t> on the </a:t>
            </a:r>
            <a:r>
              <a:rPr lang="fr-FR" dirty="0" err="1" smtClean="0"/>
              <a:t>organization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 in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Most of the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publicly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in France</a:t>
            </a:r>
          </a:p>
          <a:p>
            <a:r>
              <a:rPr lang="fr-FR" dirty="0" smtClean="0"/>
              <a:t>CNRS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agency</a:t>
            </a:r>
            <a:r>
              <a:rPr lang="fr-FR" dirty="0" smtClean="0"/>
              <a:t> in France</a:t>
            </a:r>
          </a:p>
          <a:p>
            <a:pPr lvl="1"/>
            <a:r>
              <a:rPr lang="fr-FR" dirty="0" smtClean="0"/>
              <a:t>About 12.000 </a:t>
            </a:r>
            <a:r>
              <a:rPr lang="fr-FR" dirty="0" err="1" smtClean="0"/>
              <a:t>researchers</a:t>
            </a:r>
            <a:r>
              <a:rPr lang="fr-FR" dirty="0" smtClean="0"/>
              <a:t> in 8 </a:t>
            </a:r>
            <a:r>
              <a:rPr lang="fr-FR" dirty="0" err="1" smtClean="0"/>
              <a:t>thematic</a:t>
            </a:r>
            <a:r>
              <a:rPr lang="fr-FR" dirty="0" smtClean="0"/>
              <a:t> institutes (</a:t>
            </a:r>
            <a:r>
              <a:rPr lang="fr-FR" dirty="0" err="1" smtClean="0"/>
              <a:t>example</a:t>
            </a:r>
            <a:r>
              <a:rPr lang="fr-FR" dirty="0" smtClean="0"/>
              <a:t>: IN2P3)</a:t>
            </a:r>
          </a:p>
          <a:p>
            <a:pPr lvl="1"/>
            <a:r>
              <a:rPr lang="fr-FR" dirty="0" smtClean="0"/>
              <a:t>The large </a:t>
            </a:r>
            <a:r>
              <a:rPr lang="fr-FR" dirty="0" err="1" smtClean="0"/>
              <a:t>majority</a:t>
            </a:r>
            <a:r>
              <a:rPr lang="fr-FR" dirty="0" smtClean="0"/>
              <a:t> of CNRS </a:t>
            </a:r>
            <a:r>
              <a:rPr lang="fr-FR" dirty="0" err="1" smtClean="0"/>
              <a:t>researchers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in </a:t>
            </a:r>
            <a:r>
              <a:rPr lang="fr-FR" dirty="0" err="1" smtClean="0"/>
              <a:t>laboratories</a:t>
            </a:r>
            <a:r>
              <a:rPr lang="fr-FR" dirty="0" smtClean="0"/>
              <a:t> on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campuses</a:t>
            </a:r>
            <a:endParaRPr lang="fr-FR" dirty="0" smtClean="0"/>
          </a:p>
          <a:p>
            <a:pPr lvl="2"/>
            <a:r>
              <a:rPr lang="fr-FR" dirty="0" smtClean="0"/>
              <a:t>Unités Mixtes de Recherche</a:t>
            </a:r>
          </a:p>
          <a:p>
            <a:r>
              <a:rPr lang="fr-FR" dirty="0" smtClean="0"/>
              <a:t>CNRS </a:t>
            </a:r>
            <a:r>
              <a:rPr lang="fr-FR" dirty="0" err="1" smtClean="0"/>
              <a:t>operates</a:t>
            </a:r>
            <a:r>
              <a:rPr lang="fr-FR" dirty="0" smtClean="0"/>
              <a:t> a few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oriented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 smtClean="0"/>
          </a:p>
          <a:p>
            <a:pPr lvl="1"/>
            <a:r>
              <a:rPr lang="fr-FR" dirty="0" err="1" smtClean="0"/>
              <a:t>Example</a:t>
            </a:r>
            <a:r>
              <a:rPr lang="fr-FR" dirty="0" smtClean="0"/>
              <a:t>: IN2P3 </a:t>
            </a:r>
            <a:r>
              <a:rPr lang="fr-FR" dirty="0" err="1" smtClean="0"/>
              <a:t>Computing</a:t>
            </a:r>
            <a:r>
              <a:rPr lang="fr-FR" dirty="0" smtClean="0"/>
              <a:t> Center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DEGISCO, Desktop </a:t>
            </a:r>
            <a:r>
              <a:rPr lang="fr-FR" sz="3200" dirty="0" err="1" smtClean="0"/>
              <a:t>Grids</a:t>
            </a:r>
            <a:r>
              <a:rPr lang="fr-FR" sz="3200" dirty="0" smtClean="0"/>
              <a:t> for International </a:t>
            </a:r>
            <a:r>
              <a:rPr lang="fr-FR" sz="3200" dirty="0" err="1" smtClean="0"/>
              <a:t>Scientific</a:t>
            </a:r>
            <a:r>
              <a:rPr lang="fr-FR" sz="3200" dirty="0" smtClean="0"/>
              <a:t> Collaboration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24 </a:t>
            </a:r>
            <a:r>
              <a:rPr lang="fr-FR" dirty="0" err="1" smtClean="0"/>
              <a:t>months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: 1/6/2010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Main goal</a:t>
            </a:r>
            <a:r>
              <a:rPr lang="fr-FR" dirty="0" smtClean="0"/>
              <a:t>: </a:t>
            </a:r>
            <a:r>
              <a:rPr lang="fr-FR" dirty="0" err="1" smtClean="0"/>
              <a:t>extend</a:t>
            </a:r>
            <a:r>
              <a:rPr lang="fr-FR" dirty="0" smtClean="0"/>
              <a:t> EDGES desktop </a:t>
            </a:r>
            <a:r>
              <a:rPr lang="fr-FR" dirty="0" err="1" smtClean="0"/>
              <a:t>grid</a:t>
            </a:r>
            <a:r>
              <a:rPr lang="fr-FR" dirty="0" smtClean="0"/>
              <a:t> infrastructure </a:t>
            </a:r>
            <a:r>
              <a:rPr lang="fr-FR" dirty="0" err="1" smtClean="0"/>
              <a:t>beyond</a:t>
            </a:r>
            <a:r>
              <a:rPr lang="fr-FR" dirty="0" smtClean="0"/>
              <a:t> Europe</a:t>
            </a:r>
          </a:p>
          <a:p>
            <a:endParaRPr lang="fr-FR" dirty="0" smtClean="0"/>
          </a:p>
          <a:p>
            <a:r>
              <a:rPr lang="fr-FR" dirty="0" smtClean="0"/>
              <a:t>EC contribution to budget: 800k€</a:t>
            </a:r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90415€ </a:t>
            </a:r>
          </a:p>
          <a:p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CNRS</a:t>
            </a:r>
            <a:r>
              <a:rPr lang="fr-FR" dirty="0" smtClean="0"/>
              <a:t>-LAL et </a:t>
            </a:r>
            <a:r>
              <a:rPr lang="fr-FR" dirty="0" err="1" smtClean="0"/>
              <a:t>HealthGrid</a:t>
            </a:r>
            <a:endParaRPr lang="fr-FR" dirty="0" smtClean="0"/>
          </a:p>
          <a:p>
            <a:pPr lvl="1"/>
            <a:r>
              <a:rPr lang="en-US" dirty="0" smtClean="0"/>
              <a:t>Contact: Oleg </a:t>
            </a:r>
            <a:r>
              <a:rPr lang="en-US" dirty="0" err="1" smtClean="0"/>
              <a:t>Lodygensky</a:t>
            </a:r>
            <a:r>
              <a:rPr lang="en-US" dirty="0" smtClean="0"/>
              <a:t>, LAL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EDGI, </a:t>
            </a:r>
            <a:r>
              <a:rPr lang="fr-FR" sz="3200" dirty="0" err="1" smtClean="0"/>
              <a:t>European</a:t>
            </a:r>
            <a:r>
              <a:rPr lang="fr-FR" sz="3200" dirty="0" smtClean="0"/>
              <a:t> Desktop </a:t>
            </a:r>
            <a:r>
              <a:rPr lang="fr-FR" sz="3200" dirty="0" err="1" smtClean="0"/>
              <a:t>Grid</a:t>
            </a:r>
            <a:r>
              <a:rPr lang="fr-FR" sz="3200" dirty="0" smtClean="0"/>
              <a:t> Initiative 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24 </a:t>
            </a:r>
            <a:r>
              <a:rPr lang="fr-FR" dirty="0" err="1" smtClean="0"/>
              <a:t>months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: 1/6/</a:t>
            </a:r>
            <a:r>
              <a:rPr lang="fr-FR" dirty="0" smtClean="0"/>
              <a:t>2010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Main goal</a:t>
            </a:r>
            <a:r>
              <a:rPr lang="fr-FR" dirty="0" smtClean="0"/>
              <a:t>: </a:t>
            </a:r>
            <a:r>
              <a:rPr lang="fr-FR" dirty="0" err="1" smtClean="0"/>
              <a:t>interoperability</a:t>
            </a:r>
            <a:r>
              <a:rPr lang="fr-FR" dirty="0" smtClean="0"/>
              <a:t> of desktop </a:t>
            </a:r>
            <a:r>
              <a:rPr lang="fr-FR" dirty="0" err="1" smtClean="0"/>
              <a:t>grids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ARC, </a:t>
            </a:r>
            <a:r>
              <a:rPr lang="fr-FR" dirty="0" smtClean="0"/>
              <a:t>UNICORE and CLOUDS</a:t>
            </a:r>
          </a:p>
          <a:p>
            <a:endParaRPr lang="fr-FR" dirty="0" smtClean="0"/>
          </a:p>
          <a:p>
            <a:r>
              <a:rPr lang="fr-FR" dirty="0" smtClean="0"/>
              <a:t>EC contribution to budget: 2300k€</a:t>
            </a:r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 </a:t>
            </a:r>
            <a:r>
              <a:rPr lang="fr-FR" dirty="0" smtClean="0"/>
              <a:t>211300</a:t>
            </a:r>
            <a:r>
              <a:rPr lang="fr-FR" dirty="0" smtClean="0"/>
              <a:t>€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</a:t>
            </a:r>
            <a:r>
              <a:rPr lang="fr-FR" dirty="0" smtClean="0"/>
              <a:t>: </a:t>
            </a:r>
            <a:r>
              <a:rPr lang="fr-FR" dirty="0" smtClean="0"/>
              <a:t>CNRS</a:t>
            </a:r>
            <a:r>
              <a:rPr lang="fr-FR" dirty="0" smtClean="0"/>
              <a:t>-</a:t>
            </a:r>
            <a:r>
              <a:rPr lang="fr-FR" dirty="0" smtClean="0"/>
              <a:t>LAL</a:t>
            </a:r>
          </a:p>
          <a:p>
            <a:pPr lvl="1"/>
            <a:r>
              <a:rPr lang="en-US" dirty="0" smtClean="0"/>
              <a:t>Contact: Oleg </a:t>
            </a:r>
            <a:r>
              <a:rPr lang="en-US" dirty="0" err="1" smtClean="0"/>
              <a:t>Lodygensky</a:t>
            </a:r>
            <a:r>
              <a:rPr lang="en-US" dirty="0" smtClean="0"/>
              <a:t>, LAL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EUMedGrid-Support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24 </a:t>
            </a:r>
            <a:r>
              <a:rPr lang="fr-FR" dirty="0" err="1" smtClean="0"/>
              <a:t>months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: 1/1/2010)</a:t>
            </a:r>
          </a:p>
          <a:p>
            <a:endParaRPr lang="fr-FR" dirty="0" smtClean="0"/>
          </a:p>
          <a:p>
            <a:r>
              <a:rPr lang="fr-FR" dirty="0" smtClean="0"/>
              <a:t>Main goal: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adoption in </a:t>
            </a:r>
            <a:r>
              <a:rPr lang="fr-FR" dirty="0" err="1" smtClean="0"/>
              <a:t>Mediterranean</a:t>
            </a:r>
            <a:r>
              <a:rPr lang="fr-FR" dirty="0" smtClean="0"/>
              <a:t> countries</a:t>
            </a:r>
          </a:p>
          <a:p>
            <a:endParaRPr lang="fr-FR" dirty="0" smtClean="0"/>
          </a:p>
          <a:p>
            <a:r>
              <a:rPr lang="fr-FR" dirty="0" smtClean="0"/>
              <a:t>EC contribution to budget: 740k€</a:t>
            </a:r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50k€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partners</a:t>
            </a:r>
            <a:r>
              <a:rPr lang="fr-FR" dirty="0" smtClean="0"/>
              <a:t>: CNRS </a:t>
            </a:r>
            <a:r>
              <a:rPr lang="fr-FR" dirty="0" smtClean="0"/>
              <a:t>(</a:t>
            </a:r>
            <a:r>
              <a:rPr lang="fr-FR" dirty="0" err="1" smtClean="0"/>
              <a:t>IdG</a:t>
            </a:r>
            <a:r>
              <a:rPr lang="fr-FR" dirty="0" smtClean="0"/>
              <a:t> et LPSC)</a:t>
            </a:r>
            <a:r>
              <a:rPr lang="fr-FR" dirty="0" smtClean="0"/>
              <a:t> </a:t>
            </a:r>
            <a:r>
              <a:rPr lang="fr-FR" dirty="0" smtClean="0"/>
              <a:t>and</a:t>
            </a:r>
            <a:r>
              <a:rPr lang="fr-FR" dirty="0" smtClean="0"/>
              <a:t> </a:t>
            </a:r>
            <a:r>
              <a:rPr lang="fr-FR" dirty="0" err="1" smtClean="0"/>
              <a:t>HealthGrid</a:t>
            </a:r>
            <a:endParaRPr lang="en-US" dirty="0" smtClean="0"/>
          </a:p>
          <a:p>
            <a:pPr lvl="1"/>
            <a:r>
              <a:rPr lang="en-US" dirty="0" smtClean="0"/>
              <a:t>Contact: </a:t>
            </a:r>
            <a:r>
              <a:rPr lang="fr-FR" dirty="0" smtClean="0"/>
              <a:t>Vincent Breton et </a:t>
            </a:r>
            <a:r>
              <a:rPr lang="fr-FR" dirty="0" err="1" smtClean="0"/>
              <a:t>Fairouz</a:t>
            </a:r>
            <a:r>
              <a:rPr lang="fr-FR" dirty="0" smtClean="0"/>
              <a:t> Malek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GISELA - Grid Initiatives for </a:t>
            </a:r>
            <a:r>
              <a:rPr lang="en-GB" sz="2800" dirty="0" err="1" smtClean="0"/>
              <a:t>e</a:t>
            </a:r>
            <a:r>
              <a:rPr lang="en-GB" sz="2800" dirty="0" smtClean="0"/>
              <a:t>-Science Virtual Communities in Europe and Latin America</a:t>
            </a:r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24 </a:t>
            </a:r>
            <a:r>
              <a:rPr lang="fr-FR" dirty="0" err="1" smtClean="0"/>
              <a:t>months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: 1/7/2010)</a:t>
            </a:r>
          </a:p>
          <a:p>
            <a:endParaRPr lang="fr-FR" dirty="0" smtClean="0"/>
          </a:p>
          <a:p>
            <a:r>
              <a:rPr lang="fr-FR" dirty="0" smtClean="0"/>
              <a:t>Main goal</a:t>
            </a:r>
            <a:r>
              <a:rPr lang="fr-FR" dirty="0" smtClean="0"/>
              <a:t>: </a:t>
            </a:r>
            <a:r>
              <a:rPr lang="fr-FR" dirty="0" err="1" smtClean="0"/>
              <a:t>long-term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 of </a:t>
            </a:r>
            <a:r>
              <a:rPr lang="fr-FR" dirty="0" err="1" smtClean="0"/>
              <a:t>grid</a:t>
            </a:r>
            <a:r>
              <a:rPr lang="fr-FR" dirty="0" smtClean="0"/>
              <a:t> infrastructure in Latine </a:t>
            </a:r>
            <a:r>
              <a:rPr lang="fr-FR" dirty="0" err="1" smtClean="0"/>
              <a:t>America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EC contribution to budget: 850k€</a:t>
            </a:r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47810€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partners</a:t>
            </a:r>
            <a:r>
              <a:rPr lang="fr-FR" dirty="0" smtClean="0"/>
              <a:t>: CNRS </a:t>
            </a:r>
            <a:r>
              <a:rPr lang="fr-FR" dirty="0" smtClean="0"/>
              <a:t>(CPPM, IPGP</a:t>
            </a:r>
            <a:r>
              <a:rPr lang="fr-FR" dirty="0" smtClean="0"/>
              <a:t>)</a:t>
            </a:r>
          </a:p>
          <a:p>
            <a:pPr lvl="1"/>
            <a:r>
              <a:rPr lang="en-US" dirty="0" smtClean="0"/>
              <a:t>Contact: </a:t>
            </a:r>
            <a:r>
              <a:rPr lang="fr-FR" dirty="0" smtClean="0"/>
              <a:t>Elie </a:t>
            </a:r>
            <a:r>
              <a:rPr lang="fr-FR" dirty="0" err="1" smtClean="0"/>
              <a:t>Aslanidès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SHIWA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24 </a:t>
            </a:r>
            <a:r>
              <a:rPr lang="fr-FR" dirty="0" err="1" smtClean="0"/>
              <a:t>months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: 1/7/2010)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Ma</a:t>
            </a:r>
            <a:r>
              <a:rPr lang="fr-FR" dirty="0" smtClean="0"/>
              <a:t>in goal: </a:t>
            </a:r>
            <a:r>
              <a:rPr lang="fr-FR" dirty="0" err="1" smtClean="0"/>
              <a:t>deployment</a:t>
            </a:r>
            <a:r>
              <a:rPr lang="fr-FR" dirty="0" smtClean="0"/>
              <a:t> of </a:t>
            </a:r>
            <a:r>
              <a:rPr lang="fr-FR" dirty="0" err="1" smtClean="0"/>
              <a:t>workflow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r>
              <a:rPr lang="fr-FR" dirty="0" smtClean="0"/>
              <a:t> on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Infrastructures </a:t>
            </a:r>
          </a:p>
          <a:p>
            <a:pPr lvl="1"/>
            <a:r>
              <a:rPr lang="fr-FR" dirty="0" smtClean="0"/>
              <a:t>Application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EC contribution to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smtClean="0"/>
              <a:t>budget:</a:t>
            </a:r>
            <a:r>
              <a:rPr lang="fr-FR" dirty="0" smtClean="0"/>
              <a:t>1,8M</a:t>
            </a:r>
            <a:r>
              <a:rPr lang="fr-FR" dirty="0" smtClean="0"/>
              <a:t>€</a:t>
            </a:r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294,5k€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CNRS </a:t>
            </a:r>
            <a:r>
              <a:rPr lang="fr-FR" dirty="0" smtClean="0"/>
              <a:t>(I3S, CREATIS</a:t>
            </a:r>
            <a:r>
              <a:rPr lang="fr-FR" dirty="0" smtClean="0"/>
              <a:t>)</a:t>
            </a:r>
          </a:p>
          <a:p>
            <a:pPr lvl="1"/>
            <a:r>
              <a:rPr lang="en-US" dirty="0" smtClean="0"/>
              <a:t>Contact: </a:t>
            </a:r>
            <a:r>
              <a:rPr lang="fr-FR" dirty="0" smtClean="0"/>
              <a:t>Johan </a:t>
            </a:r>
            <a:r>
              <a:rPr lang="fr-FR" dirty="0" err="1" smtClean="0"/>
              <a:t>Montagnat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StratusLab</a:t>
            </a:r>
            <a:r>
              <a:rPr lang="en-US" sz="2800" dirty="0" smtClean="0"/>
              <a:t>: Enhancing Grid Infrastructures with Virtualization and Cloud Technologies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95400"/>
            <a:ext cx="7620000" cy="5257800"/>
          </a:xfrm>
        </p:spPr>
        <p:txBody>
          <a:bodyPr/>
          <a:lstStyle/>
          <a:p>
            <a:r>
              <a:rPr lang="fr-FR" dirty="0" err="1" smtClean="0"/>
              <a:t>Duration</a:t>
            </a:r>
            <a:r>
              <a:rPr lang="fr-FR" dirty="0" smtClean="0"/>
              <a:t>: </a:t>
            </a:r>
            <a:r>
              <a:rPr lang="fr-FR" dirty="0" smtClean="0"/>
              <a:t>24 </a:t>
            </a:r>
            <a:r>
              <a:rPr lang="fr-FR" dirty="0" err="1" smtClean="0"/>
              <a:t>months</a:t>
            </a:r>
            <a:r>
              <a:rPr lang="fr-FR" dirty="0" smtClean="0"/>
              <a:t> (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:</a:t>
            </a:r>
            <a:r>
              <a:rPr lang="fr-FR" dirty="0" smtClean="0"/>
              <a:t> 1/6/2010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Main goal: </a:t>
            </a:r>
            <a:r>
              <a:rPr lang="en-US" dirty="0" smtClean="0"/>
              <a:t>cloud and virtualization technologies to simplify and optimize the use</a:t>
            </a:r>
            <a:r>
              <a:rPr lang="fr-FR" dirty="0" smtClean="0"/>
              <a:t> of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Infrastructures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EC contribution to budget: 2300k€</a:t>
            </a:r>
          </a:p>
          <a:p>
            <a:pPr lvl="1"/>
            <a:r>
              <a:rPr lang="fr-FR" dirty="0" smtClean="0"/>
              <a:t>EC contribution to 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470k</a:t>
            </a:r>
            <a:r>
              <a:rPr lang="fr-FR" dirty="0" smtClean="0"/>
              <a:t>€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French </a:t>
            </a:r>
            <a:r>
              <a:rPr lang="fr-FR" dirty="0" err="1" smtClean="0"/>
              <a:t>partners</a:t>
            </a:r>
            <a:r>
              <a:rPr lang="fr-FR" dirty="0" smtClean="0"/>
              <a:t>: </a:t>
            </a:r>
            <a:r>
              <a:rPr lang="fr-FR" dirty="0" smtClean="0"/>
              <a:t>CNRS </a:t>
            </a:r>
            <a:r>
              <a:rPr lang="fr-FR" dirty="0" smtClean="0"/>
              <a:t>(LAL, IBCP</a:t>
            </a:r>
            <a:r>
              <a:rPr lang="fr-FR" dirty="0" smtClean="0"/>
              <a:t>)</a:t>
            </a:r>
          </a:p>
          <a:p>
            <a:pPr lvl="1"/>
            <a:r>
              <a:rPr lang="en-US" b="1" dirty="0" smtClean="0"/>
              <a:t>Project coordinator: Cal Loomis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95400"/>
            <a:ext cx="7620000" cy="5257800"/>
          </a:xfrm>
        </p:spPr>
        <p:txBody>
          <a:bodyPr/>
          <a:lstStyle/>
          <a:p>
            <a:r>
              <a:rPr lang="fr-FR" dirty="0" smtClean="0"/>
              <a:t>Goal: train </a:t>
            </a:r>
            <a:r>
              <a:rPr lang="fr-FR" dirty="0" err="1" smtClean="0"/>
              <a:t>users</a:t>
            </a:r>
            <a:r>
              <a:rPr lang="fr-FR" dirty="0" smtClean="0"/>
              <a:t> and system </a:t>
            </a:r>
            <a:r>
              <a:rPr lang="fr-FR" dirty="0" err="1" smtClean="0"/>
              <a:t>administrators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r>
              <a:rPr lang="fr-FR" dirty="0" smtClean="0"/>
              <a:t> in 2010</a:t>
            </a:r>
          </a:p>
          <a:p>
            <a:pPr lvl="1"/>
            <a:r>
              <a:rPr lang="fr-FR" dirty="0" smtClean="0"/>
              <a:t>Institut des Grilles: 40k</a:t>
            </a:r>
            <a:r>
              <a:rPr lang="fr-FR" dirty="0" smtClean="0"/>
              <a:t>€</a:t>
            </a:r>
          </a:p>
          <a:p>
            <a:pPr lvl="1"/>
            <a:r>
              <a:rPr lang="fr-FR" dirty="0" err="1" smtClean="0"/>
              <a:t>Involvment</a:t>
            </a:r>
            <a:r>
              <a:rPr lang="fr-FR" dirty="0" smtClean="0"/>
              <a:t> in EPIKH </a:t>
            </a:r>
            <a:r>
              <a:rPr lang="fr-FR" dirty="0" smtClean="0"/>
              <a:t>Marie </a:t>
            </a:r>
            <a:r>
              <a:rPr lang="fr-FR" dirty="0" smtClean="0"/>
              <a:t>Curie network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One national contact point: Virginie </a:t>
            </a:r>
            <a:r>
              <a:rPr lang="fr-FR" dirty="0" err="1" smtClean="0"/>
              <a:t>Dutruel</a:t>
            </a:r>
            <a:endParaRPr lang="fr-FR" dirty="0" smtClean="0"/>
          </a:p>
          <a:p>
            <a:pPr lvl="1"/>
            <a:r>
              <a:rPr lang="fr-FR" dirty="0" smtClean="0"/>
              <a:t>To express </a:t>
            </a:r>
            <a:r>
              <a:rPr lang="fr-FR" dirty="0" err="1" smtClean="0"/>
              <a:t>needs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find</a:t>
            </a:r>
            <a:r>
              <a:rPr lang="fr-FR" dirty="0" smtClean="0"/>
              <a:t> help for </a:t>
            </a:r>
            <a:r>
              <a:rPr lang="fr-FR" dirty="0" err="1" smtClean="0"/>
              <a:t>organizing</a:t>
            </a:r>
            <a:r>
              <a:rPr lang="fr-FR" dirty="0" smtClean="0"/>
              <a:t> </a:t>
            </a:r>
            <a:r>
              <a:rPr lang="fr-FR" dirty="0" err="1" smtClean="0"/>
              <a:t>tutorials</a:t>
            </a:r>
            <a:endParaRPr lang="fr-FR" b="1" dirty="0" smtClean="0"/>
          </a:p>
          <a:p>
            <a:pPr lvl="1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55783" y="228600"/>
            <a:ext cx="3408618" cy="938719"/>
          </a:xfrm>
          <a:prstGeom prst="rect">
            <a:avLst/>
          </a:prstGeom>
          <a:solidFill>
            <a:srgbClr val="D3CADB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http://www.france-grilles.fr</a:t>
            </a:r>
            <a:endParaRPr lang="fr-FR" dirty="0" smtClean="0"/>
          </a:p>
          <a:p>
            <a:r>
              <a:rPr lang="fr-FR" dirty="0" smtClean="0"/>
              <a:t>virginie.dutruel@cc.in2p3.fr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Bilateral</a:t>
            </a:r>
            <a:r>
              <a:rPr lang="fr-FR" dirty="0" smtClean="0"/>
              <a:t> collaborations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Asia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Framework</a:t>
            </a:r>
          </a:p>
          <a:p>
            <a:pPr lvl="1"/>
            <a:r>
              <a:rPr lang="fr-FR" dirty="0" smtClean="0"/>
              <a:t>International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Laboratories</a:t>
            </a:r>
            <a:endParaRPr lang="fr-FR" dirty="0" smtClean="0"/>
          </a:p>
          <a:p>
            <a:pPr lvl="1"/>
            <a:r>
              <a:rPr lang="fr-FR" dirty="0" smtClean="0"/>
              <a:t>EC </a:t>
            </a:r>
            <a:r>
              <a:rPr lang="fr-FR" dirty="0" err="1" smtClean="0"/>
              <a:t>projects</a:t>
            </a:r>
            <a:r>
              <a:rPr lang="fr-FR" dirty="0" smtClean="0"/>
              <a:t> (EGEE, </a:t>
            </a:r>
            <a:r>
              <a:rPr lang="fr-FR" dirty="0" err="1" smtClean="0"/>
              <a:t>EUAsiaGrid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Highlights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Scientific</a:t>
            </a:r>
            <a:r>
              <a:rPr lang="fr-FR" dirty="0" smtClean="0"/>
              <a:t> collaboration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Korea</a:t>
            </a:r>
            <a:endParaRPr lang="fr-FR" dirty="0" smtClean="0"/>
          </a:p>
          <a:p>
            <a:pPr lvl="2"/>
            <a:r>
              <a:rPr lang="fr-FR" dirty="0" err="1" smtClean="0"/>
              <a:t>creation</a:t>
            </a:r>
            <a:r>
              <a:rPr lang="fr-FR" dirty="0" smtClean="0"/>
              <a:t> of an active VO </a:t>
            </a:r>
            <a:r>
              <a:rPr lang="fr-FR" dirty="0" err="1" smtClean="0"/>
              <a:t>soon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Japan</a:t>
            </a:r>
            <a:endParaRPr lang="fr-FR" dirty="0" smtClean="0"/>
          </a:p>
          <a:p>
            <a:pPr lvl="2"/>
            <a:r>
              <a:rPr lang="fr-FR" dirty="0" smtClean="0"/>
              <a:t>Joint patents on </a:t>
            </a:r>
            <a:r>
              <a:rPr lang="fr-FR" dirty="0" err="1" smtClean="0"/>
              <a:t>potetial</a:t>
            </a:r>
            <a:r>
              <a:rPr lang="fr-FR" dirty="0" smtClean="0"/>
              <a:t> </a:t>
            </a:r>
            <a:r>
              <a:rPr lang="fr-FR" dirty="0" err="1" smtClean="0"/>
              <a:t>drugs</a:t>
            </a:r>
            <a:endParaRPr lang="fr-FR" dirty="0" smtClean="0"/>
          </a:p>
          <a:p>
            <a:pPr lvl="1"/>
            <a:r>
              <a:rPr lang="fr-FR" dirty="0" err="1" smtClean="0"/>
              <a:t>Scientific</a:t>
            </a:r>
            <a:r>
              <a:rPr lang="fr-FR" dirty="0" smtClean="0"/>
              <a:t> collaboration </a:t>
            </a:r>
            <a:r>
              <a:rPr lang="fr-FR" dirty="0" err="1" smtClean="0"/>
              <a:t>with</a:t>
            </a:r>
            <a:r>
              <a:rPr lang="fr-FR" dirty="0" smtClean="0"/>
              <a:t> Vietnam</a:t>
            </a:r>
          </a:p>
          <a:p>
            <a:pPr lvl="2"/>
            <a:r>
              <a:rPr lang="fr-FR" dirty="0" smtClean="0"/>
              <a:t>Installation of 4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in Hanoi</a:t>
            </a:r>
          </a:p>
          <a:p>
            <a:pPr lvl="2"/>
            <a:r>
              <a:rPr lang="fr-FR" dirty="0" err="1" smtClean="0"/>
              <a:t>Deployment</a:t>
            </a:r>
            <a:r>
              <a:rPr lang="fr-FR" dirty="0" smtClean="0"/>
              <a:t> of life sciences applications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 Mai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282927"/>
            <a:ext cx="9042400" cy="4716462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Discovering new drugs in Vietnam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4469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4140200" y="2133600"/>
            <a:ext cx="1022350" cy="612775"/>
          </a:xfrm>
          <a:prstGeom prst="rect">
            <a:avLst/>
          </a:prstGeom>
          <a:noFill/>
          <a:ln w="25400">
            <a:solidFill>
              <a:srgbClr val="F1AF0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04463" name="AutoShape 15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4622800" y="12541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104467" name="Picture 4"/>
          <p:cNvPicPr>
            <a:picLocks noChangeAspect="1" noChangeArrowheads="1"/>
          </p:cNvPicPr>
          <p:nvPr/>
        </p:nvPicPr>
        <p:blipFill>
          <a:blip r:embed="rId4" cstate="print"/>
          <a:srcRect t="4135" r="4041"/>
          <a:stretch>
            <a:fillRect/>
          </a:stretch>
        </p:blipFill>
        <p:spPr bwMode="auto">
          <a:xfrm>
            <a:off x="1476375" y="2544763"/>
            <a:ext cx="1022350" cy="612775"/>
          </a:xfrm>
          <a:prstGeom prst="rect">
            <a:avLst/>
          </a:prstGeom>
          <a:solidFill>
            <a:srgbClr val="F1AF00"/>
          </a:solidFill>
          <a:ln w="25400">
            <a:solidFill>
              <a:srgbClr val="F1AF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4468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2339975" y="3933825"/>
            <a:ext cx="1022350" cy="612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4470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6572264" y="2071678"/>
            <a:ext cx="1022350" cy="612775"/>
          </a:xfrm>
          <a:prstGeom prst="rect">
            <a:avLst/>
          </a:prstGeom>
          <a:noFill/>
          <a:ln w="25400">
            <a:solidFill>
              <a:srgbClr val="F1AF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4474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4572000" y="3643314"/>
            <a:ext cx="1022350" cy="612775"/>
          </a:xfrm>
          <a:prstGeom prst="rect">
            <a:avLst/>
          </a:prstGeom>
          <a:noFill/>
          <a:ln w="25400">
            <a:solidFill>
              <a:srgbClr val="F1AF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Cylindre 26"/>
          <p:cNvSpPr>
            <a:spLocks noChangeArrowheads="1"/>
          </p:cNvSpPr>
          <p:nvPr/>
        </p:nvSpPr>
        <p:spPr bwMode="auto">
          <a:xfrm>
            <a:off x="7648400" y="3429000"/>
            <a:ext cx="1408516" cy="1575900"/>
          </a:xfrm>
          <a:prstGeom prst="can">
            <a:avLst>
              <a:gd name="adj" fmla="val 25000"/>
            </a:avLst>
          </a:prstGeom>
          <a:solidFill>
            <a:srgbClr val="99FF66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Local </a:t>
            </a:r>
            <a:r>
              <a:rPr lang="fr-FR" sz="1200" b="1" dirty="0" err="1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DataBase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 of</a:t>
            </a:r>
          </a:p>
          <a:p>
            <a:pPr algn="ctr">
              <a:buNone/>
            </a:pP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Natural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c</a:t>
            </a:r>
            <a:r>
              <a:rPr lang="fr-FR" sz="1200" b="1" dirty="0" err="1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hemical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p</a:t>
            </a:r>
            <a:r>
              <a:rPr lang="fr-FR" sz="1200" b="1" dirty="0" err="1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roducts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extracted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from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  local </a:t>
            </a:r>
            <a:r>
              <a:rPr lang="fr-FR" sz="1200" b="1" dirty="0" err="1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biodiversity</a:t>
            </a:r>
            <a:endParaRPr lang="fr-FR" sz="1200" b="1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985782" y="3629025"/>
            <a:ext cx="168812" cy="168812"/>
          </a:xfrm>
          <a:prstGeom prst="ellipse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714392" y="3762375"/>
            <a:ext cx="80021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Hanoï</a:t>
            </a: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INPC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29999" y="481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0" name="Picture 6" descr="ar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4774" y="2314575"/>
            <a:ext cx="1304925" cy="978694"/>
          </a:xfrm>
          <a:prstGeom prst="rect">
            <a:avLst/>
          </a:prstGeom>
          <a:noFill/>
        </p:spPr>
      </p:pic>
      <p:pic>
        <p:nvPicPr>
          <p:cNvPr id="45" name="Picture 10" descr="1myp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362075"/>
            <a:ext cx="1828800" cy="1371600"/>
          </a:xfrm>
          <a:prstGeom prst="rect">
            <a:avLst/>
          </a:prstGeom>
          <a:noFill/>
        </p:spPr>
      </p:pic>
      <p:sp>
        <p:nvSpPr>
          <p:cNvPr id="46" name="ZoneTexte 45"/>
          <p:cNvSpPr txBox="1"/>
          <p:nvPr/>
        </p:nvSpPr>
        <p:spPr>
          <a:xfrm>
            <a:off x="420914" y="1284967"/>
            <a:ext cx="2393604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PDB </a:t>
            </a:r>
            <a:r>
              <a:rPr lang="fr-FR" sz="1400" dirty="0" err="1" smtClean="0">
                <a:solidFill>
                  <a:schemeClr val="tx2">
                    <a:lumMod val="50000"/>
                  </a:schemeClr>
                </a:solidFill>
              </a:rPr>
              <a:t>database</a:t>
            </a:r>
            <a:endParaRPr lang="fr-F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&gt; 50.000 3D structures</a:t>
            </a:r>
          </a:p>
          <a:p>
            <a:pPr>
              <a:buNone/>
            </a:pPr>
            <a:r>
              <a:rPr lang="fr-FR" sz="1400" dirty="0" err="1" smtClean="0">
                <a:solidFill>
                  <a:schemeClr val="tx2">
                    <a:lumMod val="50000"/>
                  </a:schemeClr>
                </a:solidFill>
              </a:rPr>
              <a:t>including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fr-FR" sz="1400" dirty="0" err="1" smtClean="0">
                <a:solidFill>
                  <a:schemeClr val="tx2">
                    <a:lumMod val="50000"/>
                  </a:schemeClr>
                </a:solidFill>
              </a:rPr>
              <a:t>biological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for cancer, malaria, AIDS...</a:t>
            </a:r>
          </a:p>
          <a:p>
            <a:pPr>
              <a:buNone/>
            </a:pPr>
            <a:endParaRPr lang="fr-F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Flèche vers le bas 46"/>
          <p:cNvSpPr/>
          <p:nvPr/>
        </p:nvSpPr>
        <p:spPr bwMode="auto">
          <a:xfrm>
            <a:off x="2886075" y="2819399"/>
            <a:ext cx="352425" cy="457744"/>
          </a:xfrm>
          <a:prstGeom prst="downArrow">
            <a:avLst/>
          </a:prstGeom>
          <a:solidFill>
            <a:srgbClr val="305BA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73" name="Image 72" descr="virtual screening pipel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321" y="3293573"/>
            <a:ext cx="4123604" cy="253572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8" name="Flèche gauche 77"/>
          <p:cNvSpPr/>
          <p:nvPr/>
        </p:nvSpPr>
        <p:spPr bwMode="auto">
          <a:xfrm>
            <a:off x="4860017" y="2371726"/>
            <a:ext cx="2759983" cy="1600050"/>
          </a:xfrm>
          <a:prstGeom prst="leftArrow">
            <a:avLst/>
          </a:prstGeom>
          <a:solidFill>
            <a:srgbClr val="99FF66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fr-FR" sz="1100" b="1" dirty="0" smtClean="0">
                <a:solidFill>
                  <a:srgbClr val="FF0000"/>
                </a:solidFill>
              </a:rPr>
              <a:t>Question: are </a:t>
            </a:r>
            <a:r>
              <a:rPr lang="fr-FR" sz="1100" b="1" dirty="0" err="1" smtClean="0">
                <a:solidFill>
                  <a:srgbClr val="FF0000"/>
                </a:solidFill>
              </a:rPr>
              <a:t>these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products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potentially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1100" b="1" dirty="0" smtClean="0">
                <a:solidFill>
                  <a:srgbClr val="FF0000"/>
                </a:solidFill>
              </a:rPr>
              <a:t>active </a:t>
            </a:r>
            <a:r>
              <a:rPr lang="fr-FR" sz="1100" b="1" dirty="0" err="1" smtClean="0">
                <a:solidFill>
                  <a:srgbClr val="FF0000"/>
                </a:solidFill>
              </a:rPr>
              <a:t>against</a:t>
            </a:r>
            <a:r>
              <a:rPr lang="fr-FR" sz="1100" b="1" dirty="0" smtClean="0">
                <a:solidFill>
                  <a:srgbClr val="FF0000"/>
                </a:solidFill>
              </a:rPr>
              <a:t> cancer, malaria, AIDS ?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79" name="Flèche droite 78"/>
          <p:cNvSpPr/>
          <p:nvPr/>
        </p:nvSpPr>
        <p:spPr bwMode="auto">
          <a:xfrm>
            <a:off x="4171949" y="4891314"/>
            <a:ext cx="3578680" cy="860273"/>
          </a:xfrm>
          <a:prstGeom prst="rightArrow">
            <a:avLst/>
          </a:prstGeom>
          <a:solidFill>
            <a:srgbClr val="99FF66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r>
              <a:rPr lang="fr-FR" sz="1100" b="1" dirty="0" err="1" smtClean="0">
                <a:solidFill>
                  <a:srgbClr val="FF0000"/>
                </a:solidFill>
              </a:rPr>
              <a:t>Answer</a:t>
            </a:r>
            <a:r>
              <a:rPr lang="fr-FR" sz="1100" b="1" dirty="0" smtClean="0">
                <a:solidFill>
                  <a:srgbClr val="FF0000"/>
                </a:solidFill>
              </a:rPr>
              <a:t>: </a:t>
            </a:r>
            <a:r>
              <a:rPr lang="fr-FR" sz="1100" b="1" dirty="0" err="1" smtClean="0">
                <a:solidFill>
                  <a:srgbClr val="FF0000"/>
                </a:solidFill>
              </a:rPr>
              <a:t>focussed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l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ist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of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biological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targets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on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which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the compound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is</a:t>
            </a:r>
            <a:r>
              <a:rPr lang="fr-FR" sz="1100" b="1" dirty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most</a:t>
            </a:r>
            <a:r>
              <a:rPr lang="fr-FR" sz="1100" b="1" dirty="0" smtClean="0">
                <a:solidFill>
                  <a:srgbClr val="FF0000"/>
                </a:solidFill>
              </a:rPr>
              <a:t> active </a:t>
            </a:r>
            <a:r>
              <a:rPr lang="fr-FR" sz="1100" b="1" i="1" dirty="0" smtClean="0">
                <a:solidFill>
                  <a:srgbClr val="FF0000"/>
                </a:solidFill>
              </a:rPr>
              <a:t>in </a:t>
            </a:r>
            <a:r>
              <a:rPr lang="fr-FR" sz="1100" b="1" i="1" dirty="0" err="1" smtClean="0">
                <a:solidFill>
                  <a:srgbClr val="FF0000"/>
                </a:solidFill>
              </a:rPr>
              <a:t>silico</a:t>
            </a:r>
            <a:endParaRPr kumimoji="0" lang="fr-FR" sz="11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4" name="Espace réservé du numéro de diapositive 4"/>
          <p:cNvSpPr txBox="1">
            <a:spLocks noGrp="1"/>
          </p:cNvSpPr>
          <p:nvPr/>
        </p:nvSpPr>
        <p:spPr bwMode="auto">
          <a:xfrm>
            <a:off x="8674100" y="6381750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None/>
            </a:pPr>
            <a:fld id="{D2A63690-947C-4E92-BEB4-78A717D6E548}" type="slidenum">
              <a:rPr lang="en-GB" sz="1200" b="1">
                <a:solidFill>
                  <a:schemeClr val="bg1"/>
                </a:solidFill>
              </a:rPr>
              <a:pPr algn="r">
                <a:buNone/>
              </a:pPr>
              <a:t>28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 build="allAtOnce" animBg="1"/>
      <p:bldP spid="79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7861" y="0"/>
            <a:ext cx="7605713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Monitoring the evolution of influenza viruses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355499"/>
            <a:ext cx="9042400" cy="4716462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pic>
      <p:pic>
        <p:nvPicPr>
          <p:cNvPr id="104469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4572000" y="2148115"/>
            <a:ext cx="1022350" cy="612775"/>
          </a:xfrm>
          <a:prstGeom prst="rect">
            <a:avLst/>
          </a:prstGeom>
          <a:noFill/>
          <a:ln w="25400">
            <a:solidFill>
              <a:srgbClr val="F1AF00"/>
            </a:solidFill>
            <a:miter lim="800000"/>
            <a:headEnd/>
            <a:tailEnd/>
          </a:ln>
        </p:spPr>
      </p:pic>
      <p:cxnSp>
        <p:nvCxnSpPr>
          <p:cNvPr id="104463" name="AutoShape 15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4622800" y="12541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104467" name="Picture 4"/>
          <p:cNvPicPr>
            <a:picLocks noChangeAspect="1" noChangeArrowheads="1"/>
          </p:cNvPicPr>
          <p:nvPr/>
        </p:nvPicPr>
        <p:blipFill>
          <a:blip r:embed="rId4" cstate="print"/>
          <a:srcRect t="4135" r="4041"/>
          <a:stretch>
            <a:fillRect/>
          </a:stretch>
        </p:blipFill>
        <p:spPr bwMode="auto">
          <a:xfrm>
            <a:off x="939346" y="2816225"/>
            <a:ext cx="1022350" cy="61277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4468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2339975" y="3933825"/>
            <a:ext cx="1022350" cy="61277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Cylindre 4"/>
          <p:cNvSpPr>
            <a:spLocks noChangeArrowheads="1"/>
          </p:cNvSpPr>
          <p:nvPr/>
        </p:nvSpPr>
        <p:spPr bwMode="auto">
          <a:xfrm>
            <a:off x="3800929" y="2220686"/>
            <a:ext cx="771071" cy="783772"/>
          </a:xfrm>
          <a:prstGeom prst="can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1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-128"/>
              </a:rPr>
              <a:t>Grid</a:t>
            </a:r>
            <a:r>
              <a:rPr lang="fr-FR" sz="1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fr-FR" sz="10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-128"/>
              </a:rPr>
              <a:t>DataBase</a:t>
            </a:r>
            <a:endParaRPr lang="fr-FR" sz="1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ＭＳ Ｐゴシック" charset="-128"/>
            </a:endParaRPr>
          </a:p>
        </p:txBody>
      </p:sp>
      <p:grpSp>
        <p:nvGrpSpPr>
          <p:cNvPr id="2" name="Groupe 35"/>
          <p:cNvGrpSpPr/>
          <p:nvPr/>
        </p:nvGrpSpPr>
        <p:grpSpPr>
          <a:xfrm>
            <a:off x="2742066" y="1628095"/>
            <a:ext cx="1368425" cy="604837"/>
            <a:chOff x="2742066" y="1628095"/>
            <a:chExt cx="1368425" cy="604837"/>
          </a:xfrm>
        </p:grpSpPr>
        <p:sp>
          <p:nvSpPr>
            <p:cNvPr id="104460" name="Text Box 12"/>
            <p:cNvSpPr txBox="1">
              <a:spLocks noChangeArrowheads="1"/>
            </p:cNvSpPr>
            <p:nvPr/>
          </p:nvSpPr>
          <p:spPr bwMode="auto">
            <a:xfrm>
              <a:off x="2771095" y="1628095"/>
              <a:ext cx="1211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002060"/>
                  </a:solidFill>
                </a:rPr>
                <a:t>Daily download</a:t>
              </a:r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>
              <a:off x="2742066" y="2017032"/>
              <a:ext cx="1368425" cy="215900"/>
            </a:xfrm>
            <a:prstGeom prst="curvedDownArrow">
              <a:avLst>
                <a:gd name="adj1" fmla="val 126765"/>
                <a:gd name="adj2" fmla="val 25352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04470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6572264" y="2129735"/>
            <a:ext cx="1022350" cy="612775"/>
          </a:xfrm>
          <a:prstGeom prst="rect">
            <a:avLst/>
          </a:prstGeom>
          <a:noFill/>
          <a:ln w="25400">
            <a:solidFill>
              <a:srgbClr val="F1AF00"/>
            </a:solidFill>
            <a:miter lim="800000"/>
            <a:headEnd/>
            <a:tailEnd/>
          </a:ln>
        </p:spPr>
      </p:pic>
      <p:pic>
        <p:nvPicPr>
          <p:cNvPr id="104474" name="Picture 4"/>
          <p:cNvPicPr>
            <a:picLocks noChangeAspect="1" noChangeArrowheads="1"/>
          </p:cNvPicPr>
          <p:nvPr/>
        </p:nvPicPr>
        <p:blipFill>
          <a:blip r:embed="rId3" cstate="print"/>
          <a:srcRect t="4135" r="4041"/>
          <a:stretch>
            <a:fillRect/>
          </a:stretch>
        </p:blipFill>
        <p:spPr bwMode="auto">
          <a:xfrm>
            <a:off x="4572000" y="3643314"/>
            <a:ext cx="1022350" cy="612775"/>
          </a:xfrm>
          <a:prstGeom prst="rect">
            <a:avLst/>
          </a:prstGeom>
          <a:solidFill>
            <a:srgbClr val="FFC000"/>
          </a:solidFill>
          <a:ln w="25400">
            <a:noFill/>
            <a:miter lim="800000"/>
            <a:headEnd/>
            <a:tailEnd/>
          </a:ln>
        </p:spPr>
      </p:pic>
      <p:sp>
        <p:nvSpPr>
          <p:cNvPr id="104481" name="AutoShape 33"/>
          <p:cNvSpPr>
            <a:spLocks noChangeArrowheads="1"/>
          </p:cNvSpPr>
          <p:nvPr/>
        </p:nvSpPr>
        <p:spPr bwMode="auto">
          <a:xfrm flipH="1">
            <a:off x="986720" y="5834743"/>
            <a:ext cx="4500594" cy="641367"/>
          </a:xfrm>
          <a:prstGeom prst="curvedUpArrow">
            <a:avLst>
              <a:gd name="adj1" fmla="val 134511"/>
              <a:gd name="adj2" fmla="val 269022"/>
              <a:gd name="adj3" fmla="val 33333"/>
            </a:avLst>
          </a:prstGeom>
          <a:solidFill>
            <a:srgbClr val="F1A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4483" name="Picture 23" descr="MCj04247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935" y="3643314"/>
            <a:ext cx="1692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rcRect r="69075"/>
          <a:stretch>
            <a:fillRect/>
          </a:stretch>
        </p:blipFill>
        <p:spPr bwMode="auto">
          <a:xfrm rot="700804">
            <a:off x="1868460" y="3860802"/>
            <a:ext cx="1984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88" name="Text Box 40"/>
          <p:cNvSpPr txBox="1">
            <a:spLocks noChangeArrowheads="1"/>
          </p:cNvSpPr>
          <p:nvPr/>
        </p:nvSpPr>
        <p:spPr bwMode="auto">
          <a:xfrm rot="993984">
            <a:off x="561103" y="5067758"/>
            <a:ext cx="1290738" cy="430887"/>
          </a:xfrm>
          <a:prstGeom prst="rect">
            <a:avLst/>
          </a:prstGeom>
          <a:solidFill>
            <a:srgbClr val="A7A9E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Daily updated data</a:t>
            </a:r>
          </a:p>
          <a:p>
            <a:pPr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on virus evolution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10" descr="Tree_of_life_SVG_sv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78199">
            <a:off x="1363635" y="4219577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95" name="Picture 47" descr="2511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60363">
            <a:off x="938185" y="3794127"/>
            <a:ext cx="695325" cy="896937"/>
          </a:xfrm>
          <a:prstGeom prst="rect">
            <a:avLst/>
          </a:prstGeom>
          <a:noFill/>
        </p:spPr>
      </p:pic>
      <p:sp>
        <p:nvSpPr>
          <p:cNvPr id="27" name="Cylindre 26"/>
          <p:cNvSpPr>
            <a:spLocks noChangeArrowheads="1"/>
          </p:cNvSpPr>
          <p:nvPr/>
        </p:nvSpPr>
        <p:spPr bwMode="auto">
          <a:xfrm>
            <a:off x="6199427" y="2852623"/>
            <a:ext cx="709374" cy="80440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10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-128"/>
              </a:rPr>
              <a:t>Grid</a:t>
            </a:r>
            <a:r>
              <a:rPr lang="fr-FR" sz="1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fr-FR" sz="10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ＭＳ Ｐゴシック" charset="-128"/>
              </a:rPr>
              <a:t>DataBase</a:t>
            </a:r>
            <a:endParaRPr lang="fr-FR" sz="1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H="1">
            <a:off x="6357950" y="2714620"/>
            <a:ext cx="1000133" cy="142876"/>
          </a:xfrm>
          <a:prstGeom prst="curvedDownArrow">
            <a:avLst>
              <a:gd name="adj1" fmla="val 126765"/>
              <a:gd name="adj2" fmla="val 25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100225" y="2969148"/>
            <a:ext cx="160834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Local </a:t>
            </a:r>
            <a:r>
              <a:rPr lang="fr-FR" sz="1100" b="1" dirty="0" err="1" smtClean="0">
                <a:solidFill>
                  <a:srgbClr val="FF0000"/>
                </a:solidFill>
              </a:rPr>
              <a:t>database</a:t>
            </a:r>
            <a:endParaRPr lang="fr-FR" sz="11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100" b="1" dirty="0" smtClean="0">
                <a:solidFill>
                  <a:srgbClr val="FF0000"/>
                </a:solidFill>
              </a:rPr>
              <a:t>of influenza  </a:t>
            </a:r>
            <a:r>
              <a:rPr lang="fr-FR" sz="1100" b="1" dirty="0" err="1" smtClean="0">
                <a:solidFill>
                  <a:srgbClr val="FF0000"/>
                </a:solidFill>
              </a:rPr>
              <a:t>genome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sequences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3251200" y="4296229"/>
            <a:ext cx="3759200" cy="1514264"/>
          </a:xfrm>
          <a:prstGeom prst="downArrow">
            <a:avLst/>
          </a:prstGeom>
          <a:solidFill>
            <a:srgbClr val="F1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800" dirty="0" err="1" smtClean="0"/>
              <a:t>Phylogenetic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endParaRPr lang="fr-FR" sz="1800" dirty="0" smtClean="0"/>
          </a:p>
          <a:p>
            <a:pPr algn="ctr">
              <a:buNone/>
            </a:pPr>
            <a:r>
              <a:rPr lang="fr-FR" sz="1800" dirty="0" smtClean="0"/>
              <a:t>Virtual screening</a:t>
            </a:r>
          </a:p>
        </p:txBody>
      </p:sp>
      <p:sp>
        <p:nvSpPr>
          <p:cNvPr id="41" name="AutoShape 33"/>
          <p:cNvSpPr>
            <a:spLocks noChangeArrowheads="1"/>
          </p:cNvSpPr>
          <p:nvPr/>
        </p:nvSpPr>
        <p:spPr bwMode="auto">
          <a:xfrm>
            <a:off x="4855486" y="5826597"/>
            <a:ext cx="3857652" cy="574203"/>
          </a:xfrm>
          <a:prstGeom prst="curvedUpArrow">
            <a:avLst>
              <a:gd name="adj1" fmla="val 134511"/>
              <a:gd name="adj2" fmla="val 269022"/>
              <a:gd name="adj3" fmla="val 33333"/>
            </a:avLst>
          </a:prstGeom>
          <a:solidFill>
            <a:srgbClr val="F1A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34"/>
          <p:cNvGrpSpPr/>
          <p:nvPr/>
        </p:nvGrpSpPr>
        <p:grpSpPr>
          <a:xfrm>
            <a:off x="7531100" y="4177210"/>
            <a:ext cx="1638736" cy="1710835"/>
            <a:chOff x="7531100" y="4177210"/>
            <a:chExt cx="1638736" cy="1710835"/>
          </a:xfrm>
        </p:grpSpPr>
        <p:pic>
          <p:nvPicPr>
            <p:cNvPr id="42" name="Image 53" descr="interactions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31100" y="4500570"/>
              <a:ext cx="1612900" cy="138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 rot="993984">
              <a:off x="7787726" y="4177210"/>
              <a:ext cx="1382110" cy="246221"/>
            </a:xfrm>
            <a:prstGeom prst="rect">
              <a:avLst/>
            </a:prstGeom>
            <a:solidFill>
              <a:srgbClr val="A7A9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dirty="0" smtClean="0">
                  <a:solidFill>
                    <a:srgbClr val="FF0000"/>
                  </a:solidFill>
                </a:rPr>
                <a:t>New candidate drugs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lèche vers le bas 32"/>
          <p:cNvSpPr/>
          <p:nvPr/>
        </p:nvSpPr>
        <p:spPr bwMode="auto">
          <a:xfrm>
            <a:off x="4210050" y="3000375"/>
            <a:ext cx="485775" cy="428625"/>
          </a:xfrm>
          <a:prstGeom prst="downArrow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0" name="Rectangle avec flèche vers le bas 29"/>
          <p:cNvSpPr/>
          <p:nvPr/>
        </p:nvSpPr>
        <p:spPr bwMode="auto">
          <a:xfrm>
            <a:off x="5210629" y="4093029"/>
            <a:ext cx="914400" cy="914400"/>
          </a:xfrm>
          <a:prstGeom prst="downArrowCallou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1" name="Rectangle avec flèche vers le bas 30"/>
          <p:cNvSpPr/>
          <p:nvPr/>
        </p:nvSpPr>
        <p:spPr bwMode="auto">
          <a:xfrm>
            <a:off x="4296228" y="3643084"/>
            <a:ext cx="1669143" cy="521978"/>
          </a:xfrm>
          <a:prstGeom prst="downArrowCallout">
            <a:avLst/>
          </a:prstGeom>
          <a:solidFill>
            <a:srgbClr val="F1AF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None/>
              <a:tabLst/>
            </a:pPr>
            <a:r>
              <a:rPr lang="fr-FR" sz="1600" dirty="0" err="1" smtClean="0">
                <a:solidFill>
                  <a:schemeClr val="bg1"/>
                </a:solidFill>
              </a:rPr>
              <a:t>Grid</a:t>
            </a:r>
            <a:r>
              <a:rPr lang="fr-FR" sz="1600" dirty="0" smtClean="0">
                <a:solidFill>
                  <a:schemeClr val="bg1"/>
                </a:solidFill>
              </a:rPr>
              <a:t> DB </a:t>
            </a:r>
            <a:r>
              <a:rPr lang="fr-FR" sz="1600" dirty="0" err="1" smtClean="0">
                <a:solidFill>
                  <a:schemeClr val="bg1"/>
                </a:solidFill>
              </a:rPr>
              <a:t>parsing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34" name="Flèche droite à entaille 33"/>
          <p:cNvSpPr/>
          <p:nvPr/>
        </p:nvSpPr>
        <p:spPr bwMode="auto">
          <a:xfrm>
            <a:off x="5326743" y="4354286"/>
            <a:ext cx="978408" cy="484632"/>
          </a:xfrm>
          <a:prstGeom prst="notchedRightArrow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37" name="Connecteur droit avec flèche 36"/>
          <p:cNvCxnSpPr>
            <a:stCxn id="5" idx="3"/>
            <a:endCxn id="31" idx="0"/>
          </p:cNvCxnSpPr>
          <p:nvPr/>
        </p:nvCxnSpPr>
        <p:spPr bwMode="auto">
          <a:xfrm rot="16200000" flipH="1">
            <a:off x="4339319" y="2851603"/>
            <a:ext cx="638626" cy="944335"/>
          </a:xfrm>
          <a:prstGeom prst="straightConnector1">
            <a:avLst/>
          </a:prstGeom>
          <a:noFill/>
          <a:ln w="25400" cap="flat" cmpd="sng" algn="ctr">
            <a:solidFill>
              <a:srgbClr val="F1A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Connecteur droit avec flèche 39"/>
          <p:cNvCxnSpPr>
            <a:stCxn id="27" idx="2"/>
            <a:endCxn id="31" idx="0"/>
          </p:cNvCxnSpPr>
          <p:nvPr/>
        </p:nvCxnSpPr>
        <p:spPr bwMode="auto">
          <a:xfrm rot="10800000" flipV="1">
            <a:off x="5130801" y="3254828"/>
            <a:ext cx="1068627" cy="388256"/>
          </a:xfrm>
          <a:prstGeom prst="straightConnector1">
            <a:avLst/>
          </a:prstGeom>
          <a:noFill/>
          <a:ln w="25400" cap="flat" cmpd="sng" algn="ctr">
            <a:solidFill>
              <a:srgbClr val="F1A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1946956" y="2290989"/>
            <a:ext cx="17508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1200" b="1" dirty="0" smtClean="0">
                <a:solidFill>
                  <a:srgbClr val="FF0000"/>
                </a:solidFill>
              </a:rPr>
              <a:t>NCBI</a:t>
            </a:r>
          </a:p>
          <a:p>
            <a:pPr algn="ctr">
              <a:buNone/>
            </a:pPr>
            <a:r>
              <a:rPr lang="fr-FR" sz="1200" b="1" dirty="0" smtClean="0">
                <a:solidFill>
                  <a:srgbClr val="FF0000"/>
                </a:solidFill>
              </a:rPr>
              <a:t>International</a:t>
            </a:r>
          </a:p>
          <a:p>
            <a:pPr algn="ctr">
              <a:buNone/>
            </a:pPr>
            <a:r>
              <a:rPr lang="fr-FR" sz="1200" b="1" dirty="0" err="1" smtClean="0">
                <a:solidFill>
                  <a:srgbClr val="FF0000"/>
                </a:solidFill>
              </a:rPr>
              <a:t>database</a:t>
            </a:r>
            <a:r>
              <a:rPr lang="fr-FR" sz="1200" b="1" dirty="0" smtClean="0">
                <a:solidFill>
                  <a:srgbClr val="FF0000"/>
                </a:solidFill>
              </a:rPr>
              <a:t> of influenza</a:t>
            </a:r>
          </a:p>
          <a:p>
            <a:pPr algn="ctr">
              <a:buNone/>
            </a:pPr>
            <a:r>
              <a:rPr lang="fr-FR" sz="1200" b="1" dirty="0" err="1" smtClean="0">
                <a:solidFill>
                  <a:srgbClr val="FF0000"/>
                </a:solidFill>
              </a:rPr>
              <a:t>genome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sequences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Espace réservé du numéro de diapositive 4"/>
          <p:cNvSpPr txBox="1">
            <a:spLocks noGrp="1"/>
          </p:cNvSpPr>
          <p:nvPr/>
        </p:nvSpPr>
        <p:spPr bwMode="auto">
          <a:xfrm>
            <a:off x="8674100" y="6381750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None/>
            </a:pPr>
            <a:fld id="{D2A63690-947C-4E92-BEB4-78A717D6E548}" type="slidenum">
              <a:rPr lang="en-GB" sz="1200" b="1">
                <a:solidFill>
                  <a:schemeClr val="bg1"/>
                </a:solidFill>
              </a:rPr>
              <a:pPr algn="r">
                <a:buNone/>
              </a:pPr>
              <a:t>29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4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4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4481" grpId="0" animBg="1"/>
      <p:bldP spid="104488" grpId="0" build="allAtOnce" animBg="1"/>
      <p:bldP spid="27" grpId="0" build="allAtOnce" animBg="1"/>
      <p:bldP spid="28" grpId="0" animBg="1"/>
      <p:bldP spid="32" grpId="0" build="allAtOnce" animBg="1"/>
      <p:bldP spid="41" grpId="0" animBg="1"/>
      <p:bldP spid="3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Institut des Grilles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Unité Propre de Service » du CNRS</a:t>
            </a:r>
          </a:p>
          <a:p>
            <a:pPr lvl="1"/>
            <a:r>
              <a:rPr lang="fr-FR" dirty="0" smtClean="0"/>
              <a:t>Main </a:t>
            </a:r>
            <a:r>
              <a:rPr lang="fr-FR" dirty="0" err="1" smtClean="0"/>
              <a:t>attachment</a:t>
            </a:r>
            <a:r>
              <a:rPr lang="fr-FR" dirty="0" smtClean="0"/>
              <a:t>: IN2P3</a:t>
            </a:r>
          </a:p>
          <a:p>
            <a:pPr lvl="1"/>
            <a:r>
              <a:rPr lang="fr-FR" dirty="0" err="1" smtClean="0"/>
              <a:t>Secondary</a:t>
            </a:r>
            <a:r>
              <a:rPr lang="fr-FR" dirty="0" smtClean="0"/>
              <a:t> </a:t>
            </a:r>
            <a:r>
              <a:rPr lang="fr-FR" dirty="0" err="1" smtClean="0"/>
              <a:t>attachment</a:t>
            </a:r>
            <a:r>
              <a:rPr lang="fr-FR" dirty="0" smtClean="0"/>
              <a:t> to all CNRS </a:t>
            </a:r>
            <a:r>
              <a:rPr lang="fr-FR" dirty="0" err="1" smtClean="0"/>
              <a:t>scientific</a:t>
            </a:r>
            <a:r>
              <a:rPr lang="fr-FR" dirty="0" smtClean="0"/>
              <a:t> institutes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Mandate: </a:t>
            </a:r>
            <a:r>
              <a:rPr lang="fr-FR" dirty="0" err="1" smtClean="0"/>
              <a:t>steer</a:t>
            </a:r>
            <a:r>
              <a:rPr lang="fr-FR" dirty="0" smtClean="0"/>
              <a:t> up the </a:t>
            </a:r>
            <a:r>
              <a:rPr lang="fr-FR" dirty="0" err="1" smtClean="0"/>
              <a:t>activities</a:t>
            </a:r>
            <a:r>
              <a:rPr lang="fr-FR" dirty="0" smtClean="0"/>
              <a:t> and </a:t>
            </a:r>
            <a:r>
              <a:rPr lang="fr-FR" dirty="0" err="1" smtClean="0"/>
              <a:t>foster</a:t>
            </a:r>
            <a:r>
              <a:rPr lang="fr-FR" dirty="0" smtClean="0"/>
              <a:t> synergies in the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grids</a:t>
            </a:r>
            <a:r>
              <a:rPr lang="fr-FR" dirty="0" smtClean="0"/>
              <a:t> and </a:t>
            </a:r>
            <a:r>
              <a:rPr lang="fr-FR" dirty="0" err="1" smtClean="0"/>
              <a:t>clouds</a:t>
            </a:r>
            <a:endParaRPr lang="fr-FR" dirty="0" smtClean="0"/>
          </a:p>
          <a:p>
            <a:pPr lvl="1"/>
            <a:r>
              <a:rPr lang="fr-FR" dirty="0" smtClean="0"/>
              <a:t>Production </a:t>
            </a:r>
            <a:r>
              <a:rPr lang="fr-FR" dirty="0" err="1" smtClean="0"/>
              <a:t>grids</a:t>
            </a:r>
            <a:r>
              <a:rPr lang="fr-FR" dirty="0" smtClean="0"/>
              <a:t> (D. </a:t>
            </a:r>
            <a:r>
              <a:rPr lang="fr-FR" dirty="0" err="1" smtClean="0"/>
              <a:t>Boutigny</a:t>
            </a:r>
            <a:r>
              <a:rPr lang="fr-FR" dirty="0" smtClean="0"/>
              <a:t>, </a:t>
            </a:r>
            <a:r>
              <a:rPr lang="fr-FR" dirty="0" err="1" smtClean="0"/>
              <a:t>deputy</a:t>
            </a:r>
            <a:r>
              <a:rPr lang="fr-FR" dirty="0" smtClean="0"/>
              <a:t> </a:t>
            </a:r>
            <a:r>
              <a:rPr lang="fr-FR" dirty="0" err="1" smtClean="0"/>
              <a:t>director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grids</a:t>
            </a:r>
            <a:r>
              <a:rPr lang="fr-FR" dirty="0" smtClean="0"/>
              <a:t> (M. </a:t>
            </a:r>
            <a:r>
              <a:rPr lang="fr-FR" dirty="0" err="1" smtClean="0"/>
              <a:t>Daydé</a:t>
            </a:r>
            <a:r>
              <a:rPr lang="fr-FR" dirty="0" smtClean="0"/>
              <a:t>, </a:t>
            </a:r>
            <a:r>
              <a:rPr lang="fr-FR" dirty="0" err="1" smtClean="0"/>
              <a:t>deputy</a:t>
            </a:r>
            <a:r>
              <a:rPr lang="fr-FR" dirty="0" smtClean="0"/>
              <a:t> </a:t>
            </a:r>
            <a:r>
              <a:rPr lang="fr-FR" dirty="0" err="1" smtClean="0"/>
              <a:t>director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Interface </a:t>
            </a:r>
            <a:r>
              <a:rPr lang="fr-FR" dirty="0" err="1" smtClean="0"/>
              <a:t>between</a:t>
            </a:r>
            <a:r>
              <a:rPr lang="fr-FR" dirty="0" smtClean="0"/>
              <a:t> production and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grids</a:t>
            </a:r>
            <a:r>
              <a:rPr lang="fr-FR" dirty="0" smtClean="0"/>
              <a:t> (F. Suter, « chargé de mission  »)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IdG</a:t>
            </a:r>
            <a:r>
              <a:rPr lang="fr-FR" dirty="0" smtClean="0"/>
              <a:t> management 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 Mai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Dominique Boutigny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Espace réservé du contenu 6" descr="organigramme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85504"/>
            <a:ext cx="7391400" cy="4477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IdG</a:t>
            </a:r>
            <a:r>
              <a:rPr lang="fr-FR" dirty="0" smtClean="0"/>
              <a:t>, a </a:t>
            </a:r>
            <a:r>
              <a:rPr lang="fr-FR" dirty="0" err="1" smtClean="0"/>
              <a:t>virtual</a:t>
            </a:r>
            <a:r>
              <a:rPr lang="fr-FR" dirty="0" smtClean="0"/>
              <a:t> </a:t>
            </a:r>
            <a:r>
              <a:rPr lang="fr-FR" dirty="0" err="1" smtClean="0"/>
              <a:t>institute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Limited staff</a:t>
            </a:r>
          </a:p>
          <a:p>
            <a:pPr lvl="1"/>
            <a:r>
              <a:rPr lang="fr-FR" dirty="0" smtClean="0"/>
              <a:t>Most of the 350 </a:t>
            </a:r>
            <a:r>
              <a:rPr lang="fr-FR" dirty="0" err="1" smtClean="0"/>
              <a:t>engineers</a:t>
            </a:r>
            <a:r>
              <a:rPr lang="fr-FR" dirty="0" smtClean="0"/>
              <a:t> to </a:t>
            </a:r>
            <a:r>
              <a:rPr lang="fr-FR" dirty="0" err="1" smtClean="0"/>
              <a:t>operate</a:t>
            </a:r>
            <a:r>
              <a:rPr lang="fr-FR" dirty="0" smtClean="0"/>
              <a:t> and use the </a:t>
            </a:r>
            <a:r>
              <a:rPr lang="fr-FR" dirty="0" err="1" smtClean="0"/>
              <a:t>grids</a:t>
            </a:r>
            <a:r>
              <a:rPr lang="fr-FR" dirty="0" smtClean="0"/>
              <a:t> are </a:t>
            </a:r>
            <a:r>
              <a:rPr lang="fr-FR" dirty="0" err="1" smtClean="0"/>
              <a:t>distributed</a:t>
            </a:r>
            <a:r>
              <a:rPr lang="fr-FR" dirty="0" smtClean="0"/>
              <a:t> in 30 </a:t>
            </a:r>
            <a:r>
              <a:rPr lang="fr-FR" dirty="0" err="1" smtClean="0"/>
              <a:t>laboratories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country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creation</a:t>
            </a:r>
            <a:r>
              <a:rPr lang="fr-FR" dirty="0" smtClean="0"/>
              <a:t>, </a:t>
            </a:r>
            <a:r>
              <a:rPr lang="fr-FR" dirty="0" err="1" smtClean="0"/>
              <a:t>IdG</a:t>
            </a:r>
            <a:r>
              <a:rPr lang="fr-FR" dirty="0" smtClean="0"/>
              <a:t> has been acting as a   </a:t>
            </a:r>
          </a:p>
          <a:p>
            <a:pPr lvl="1"/>
            <a:r>
              <a:rPr lang="fr-FR" dirty="0" err="1" smtClean="0"/>
              <a:t>Mediator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laboratories</a:t>
            </a:r>
            <a:r>
              <a:rPr lang="fr-FR" dirty="0" smtClean="0"/>
              <a:t> and EC for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endParaRPr lang="fr-FR" dirty="0" smtClean="0"/>
          </a:p>
          <a:p>
            <a:pPr lvl="1"/>
            <a:r>
              <a:rPr lang="fr-FR" dirty="0" err="1" smtClean="0"/>
              <a:t>Intercessor</a:t>
            </a:r>
            <a:r>
              <a:rPr lang="fr-FR" dirty="0" smtClean="0"/>
              <a:t> to support </a:t>
            </a:r>
            <a:r>
              <a:rPr lang="fr-FR" dirty="0" err="1" smtClean="0"/>
              <a:t>requests</a:t>
            </a:r>
            <a:r>
              <a:rPr lang="fr-FR" dirty="0" smtClean="0"/>
              <a:t> for permanent positions in relation to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agency</a:t>
            </a:r>
            <a:r>
              <a:rPr lang="fr-FR" dirty="0" smtClean="0"/>
              <a:t> (</a:t>
            </a:r>
            <a:r>
              <a:rPr lang="fr-FR" dirty="0" err="1" smtClean="0"/>
              <a:t>equipment</a:t>
            </a:r>
            <a:r>
              <a:rPr lang="fr-FR" dirty="0" smtClean="0"/>
              <a:t>,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r>
              <a:rPr lang="fr-FR" dirty="0" err="1" smtClean="0"/>
              <a:t>funds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May 1st 2010, </a:t>
            </a:r>
            <a:r>
              <a:rPr lang="fr-FR" dirty="0" err="1" smtClean="0"/>
              <a:t>it</a:t>
            </a:r>
            <a:r>
              <a:rPr lang="fr-FR" dirty="0" smtClean="0"/>
              <a:t> has the mandate to </a:t>
            </a:r>
            <a:r>
              <a:rPr lang="fr-FR" dirty="0" err="1" smtClean="0"/>
              <a:t>operate</a:t>
            </a:r>
            <a:r>
              <a:rPr lang="fr-FR" dirty="0" smtClean="0"/>
              <a:t> the National </a:t>
            </a:r>
            <a:r>
              <a:rPr lang="fr-FR" dirty="0" err="1" smtClean="0"/>
              <a:t>Grid</a:t>
            </a:r>
            <a:r>
              <a:rPr lang="fr-FR" dirty="0" smtClean="0"/>
              <a:t> Initiative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French National </a:t>
            </a:r>
            <a:r>
              <a:rPr lang="fr-FR" dirty="0" err="1" smtClean="0"/>
              <a:t>Grid</a:t>
            </a:r>
            <a:r>
              <a:rPr lang="fr-FR" dirty="0" smtClean="0"/>
              <a:t> Initiative: </a:t>
            </a:r>
            <a:r>
              <a:rPr lang="fr-FR" dirty="0" err="1" smtClean="0"/>
              <a:t>key</a:t>
            </a:r>
            <a:r>
              <a:rPr lang="fr-FR" dirty="0" smtClean="0"/>
              <a:t> dates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August 14th 2007 : Création of CNRS Institut des grilles du CNRS (</a:t>
            </a:r>
            <a:r>
              <a:rPr lang="fr-FR" sz="2000" dirty="0" err="1" smtClean="0"/>
              <a:t>IdG</a:t>
            </a:r>
            <a:r>
              <a:rPr lang="fr-FR" sz="2000" dirty="0" smtClean="0"/>
              <a:t>) </a:t>
            </a:r>
            <a:r>
              <a:rPr lang="fr-FR" sz="2000" dirty="0" err="1" smtClean="0"/>
              <a:t>under</a:t>
            </a:r>
            <a:r>
              <a:rPr lang="fr-FR" sz="2000" dirty="0" smtClean="0"/>
              <a:t> Guy Wormser initiative</a:t>
            </a:r>
          </a:p>
          <a:p>
            <a:endParaRPr lang="fr-FR" sz="2000" dirty="0" smtClean="0"/>
          </a:p>
          <a:p>
            <a:r>
              <a:rPr lang="fr-FR" sz="2000" dirty="0" smtClean="0"/>
              <a:t>End of 2008: </a:t>
            </a:r>
            <a:r>
              <a:rPr lang="fr-FR" sz="2000" dirty="0" err="1" smtClean="0"/>
              <a:t>creation</a:t>
            </a:r>
            <a:r>
              <a:rPr lang="fr-FR" sz="2000" dirty="0" smtClean="0"/>
              <a:t> of a National </a:t>
            </a:r>
            <a:r>
              <a:rPr lang="fr-FR" sz="2000" dirty="0" err="1" smtClean="0"/>
              <a:t>Steering</a:t>
            </a:r>
            <a:r>
              <a:rPr lang="fr-FR" sz="2000" dirty="0" smtClean="0"/>
              <a:t> </a:t>
            </a:r>
            <a:r>
              <a:rPr lang="fr-FR" sz="2000" dirty="0" err="1" smtClean="0"/>
              <a:t>Committee</a:t>
            </a:r>
            <a:r>
              <a:rPr lang="fr-FR" sz="2000" dirty="0" smtClean="0"/>
              <a:t> to </a:t>
            </a:r>
            <a:r>
              <a:rPr lang="fr-FR" sz="2000" dirty="0" err="1" smtClean="0"/>
              <a:t>develop</a:t>
            </a:r>
            <a:r>
              <a:rPr lang="fr-FR" sz="2000" dirty="0" smtClean="0"/>
              <a:t> a national production </a:t>
            </a:r>
            <a:r>
              <a:rPr lang="fr-FR" sz="2000" dirty="0" err="1" smtClean="0"/>
              <a:t>grid</a:t>
            </a:r>
            <a:endParaRPr lang="fr-FR" sz="2000" dirty="0" smtClean="0"/>
          </a:p>
          <a:p>
            <a:pPr lvl="1"/>
            <a:r>
              <a:rPr lang="fr-FR" sz="1600" dirty="0" smtClean="0"/>
              <a:t>8 </a:t>
            </a:r>
            <a:r>
              <a:rPr lang="fr-FR" sz="1600" dirty="0" err="1" smtClean="0"/>
              <a:t>partners</a:t>
            </a:r>
            <a:r>
              <a:rPr lang="fr-FR" sz="1600" dirty="0" smtClean="0"/>
              <a:t>: CNRS, CEA, INRIA, INRA, CPU, RENATER et Ministère</a:t>
            </a:r>
          </a:p>
          <a:p>
            <a:pPr lvl="1"/>
            <a:endParaRPr lang="fr-FR" sz="1600" dirty="0" smtClean="0"/>
          </a:p>
          <a:p>
            <a:r>
              <a:rPr lang="fr-FR" sz="2000" dirty="0" err="1" smtClean="0"/>
              <a:t>Beginning</a:t>
            </a:r>
            <a:r>
              <a:rPr lang="fr-FR" sz="2000" dirty="0" smtClean="0"/>
              <a:t> of 2009: publication of the Production </a:t>
            </a:r>
            <a:r>
              <a:rPr lang="fr-FR" sz="2000" dirty="0" err="1" smtClean="0"/>
              <a:t>Grid</a:t>
            </a:r>
            <a:r>
              <a:rPr lang="fr-FR" sz="2000" dirty="0" smtClean="0"/>
              <a:t> white </a:t>
            </a:r>
            <a:r>
              <a:rPr lang="fr-FR" sz="2000" dirty="0" err="1" smtClean="0"/>
              <a:t>paper</a:t>
            </a:r>
            <a:endParaRPr lang="fr-FR" sz="1600" dirty="0" smtClean="0"/>
          </a:p>
          <a:p>
            <a:pPr lvl="1"/>
            <a:r>
              <a:rPr lang="fr-FR" sz="1400" dirty="0" smtClean="0">
                <a:hlinkClick r:id="rId2"/>
              </a:rPr>
              <a:t>http://www.idgrilles.fr/IMG/pdf/livre_blanc_draft1_8FINAL.pdf</a:t>
            </a:r>
            <a:endParaRPr lang="fr-FR" sz="1400" dirty="0" smtClean="0"/>
          </a:p>
          <a:p>
            <a:pPr lvl="1"/>
            <a:endParaRPr lang="fr-FR" sz="1400" dirty="0" smtClean="0"/>
          </a:p>
          <a:p>
            <a:r>
              <a:rPr lang="fr-FR" sz="2000" dirty="0" smtClean="0"/>
              <a:t>Avril 30th 2010: end of EGEE-III </a:t>
            </a:r>
            <a:r>
              <a:rPr lang="fr-FR" sz="2000" dirty="0" err="1" smtClean="0"/>
              <a:t>project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May 31st 2010: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 </a:t>
            </a:r>
            <a:r>
              <a:rPr lang="fr-FR" sz="2000" dirty="0" err="1" smtClean="0"/>
              <a:t>kick-off</a:t>
            </a:r>
            <a:r>
              <a:rPr lang="fr-FR" sz="2000" dirty="0" smtClean="0"/>
              <a:t> of </a:t>
            </a:r>
            <a:r>
              <a:rPr lang="fr-FR" sz="2000" dirty="0" err="1" smtClean="0"/>
              <a:t>France-Grilles</a:t>
            </a:r>
            <a:r>
              <a:rPr lang="fr-FR" sz="2000" dirty="0" smtClean="0"/>
              <a:t>, the French National </a:t>
            </a:r>
            <a:r>
              <a:rPr lang="fr-FR" sz="2000" dirty="0" err="1" smtClean="0"/>
              <a:t>Grid</a:t>
            </a:r>
            <a:r>
              <a:rPr lang="fr-FR" sz="2000" dirty="0" smtClean="0"/>
              <a:t> Initiative 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G.I.S :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Group</a:t>
            </a:r>
          </a:p>
          <a:p>
            <a:pPr lvl="1"/>
            <a:r>
              <a:rPr lang="fr-FR" dirty="0" err="1" smtClean="0"/>
              <a:t>Popular</a:t>
            </a:r>
            <a:r>
              <a:rPr lang="fr-FR" dirty="0" smtClean="0"/>
              <a:t> </a:t>
            </a:r>
            <a:r>
              <a:rPr lang="fr-FR" dirty="0" err="1" smtClean="0"/>
              <a:t>schema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an association</a:t>
            </a:r>
          </a:p>
          <a:p>
            <a:pPr lvl="1"/>
            <a:r>
              <a:rPr lang="fr-FR" dirty="0" smtClean="0"/>
              <a:t>Public and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 </a:t>
            </a:r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GIS </a:t>
            </a:r>
            <a:r>
              <a:rPr lang="fr-FR" dirty="0" err="1" smtClean="0"/>
              <a:t>creation</a:t>
            </a:r>
            <a:r>
              <a:rPr lang="fr-FR" dirty="0" smtClean="0"/>
              <a:t> document on SC web site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Main limitations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bank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responsibility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Need</a:t>
            </a:r>
            <a:r>
              <a:rPr lang="fr-FR" dirty="0" smtClean="0"/>
              <a:t> for a « mandataire » =&gt; CNRS </a:t>
            </a:r>
            <a:r>
              <a:rPr lang="fr-FR" dirty="0" err="1" smtClean="0"/>
              <a:t>IdG</a:t>
            </a:r>
            <a:endParaRPr lang="fr-FR" dirty="0" smtClean="0"/>
          </a:p>
          <a:p>
            <a:pPr lvl="1"/>
            <a:r>
              <a:rPr lang="fr-FR" dirty="0" err="1" smtClean="0"/>
              <a:t>IdG</a:t>
            </a:r>
            <a:r>
              <a:rPr lang="fr-FR" dirty="0" smtClean="0"/>
              <a:t> </a:t>
            </a:r>
            <a:r>
              <a:rPr lang="fr-FR" dirty="0" err="1" smtClean="0"/>
              <a:t>acts</a:t>
            </a:r>
            <a:r>
              <a:rPr lang="fr-FR" dirty="0" smtClean="0"/>
              <a:t> on </a:t>
            </a:r>
            <a:r>
              <a:rPr lang="fr-FR" dirty="0" err="1" smtClean="0"/>
              <a:t>behalf</a:t>
            </a:r>
            <a:r>
              <a:rPr lang="fr-FR" dirty="0" smtClean="0"/>
              <a:t> and </a:t>
            </a:r>
            <a:r>
              <a:rPr lang="fr-FR" dirty="0" err="1" smtClean="0"/>
              <a:t>represents</a:t>
            </a:r>
            <a:r>
              <a:rPr lang="fr-FR" dirty="0" smtClean="0"/>
              <a:t> the G.I.S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mandate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Set up and </a:t>
            </a:r>
            <a:r>
              <a:rPr lang="fr-FR" dirty="0" err="1" smtClean="0"/>
              <a:t>operate</a:t>
            </a:r>
            <a:r>
              <a:rPr lang="fr-FR" dirty="0" smtClean="0"/>
              <a:t> a national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Infrastructure</a:t>
            </a:r>
          </a:p>
          <a:p>
            <a:pPr lvl="0"/>
            <a:r>
              <a:rPr lang="fr-FR" dirty="0" err="1" smtClean="0"/>
              <a:t>Contribute</a:t>
            </a:r>
            <a:r>
              <a:rPr lang="fr-FR" dirty="0" smtClean="0"/>
              <a:t> to 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Infrastructure EGI</a:t>
            </a:r>
          </a:p>
          <a:p>
            <a:pPr lvl="0"/>
            <a:r>
              <a:rPr lang="fr-FR" dirty="0" err="1" smtClean="0"/>
              <a:t>Steer</a:t>
            </a:r>
            <a:r>
              <a:rPr lang="fr-FR" dirty="0" smtClean="0"/>
              <a:t> up and </a:t>
            </a:r>
            <a:r>
              <a:rPr lang="fr-FR" dirty="0" err="1" smtClean="0"/>
              <a:t>foster</a:t>
            </a:r>
            <a:r>
              <a:rPr lang="fr-FR" dirty="0" smtClean="0"/>
              <a:t> the </a:t>
            </a:r>
            <a:r>
              <a:rPr lang="fr-FR" dirty="0" err="1" smtClean="0"/>
              <a:t>development</a:t>
            </a:r>
            <a:r>
              <a:rPr lang="fr-FR" dirty="0" smtClean="0"/>
              <a:t> of user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 smtClean="0"/>
              <a:t>nationwide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all relevant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training</a:t>
            </a:r>
          </a:p>
          <a:p>
            <a:pPr lvl="0"/>
            <a:r>
              <a:rPr lang="fr-FR" dirty="0" smtClean="0"/>
              <a:t>Foster exchanges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and production </a:t>
            </a:r>
            <a:r>
              <a:rPr lang="fr-FR" dirty="0" err="1" smtClean="0"/>
              <a:t>grids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NGI: budget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French </a:t>
            </a:r>
            <a:r>
              <a:rPr lang="fr-FR" dirty="0" err="1" smtClean="0"/>
              <a:t>Ministry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 has </a:t>
            </a:r>
            <a:r>
              <a:rPr lang="fr-FR" dirty="0" err="1" smtClean="0"/>
              <a:t>identified</a:t>
            </a:r>
            <a:r>
              <a:rPr lang="fr-FR" dirty="0" smtClean="0"/>
              <a:t> the </a:t>
            </a:r>
            <a:r>
              <a:rPr lang="fr-FR" dirty="0" err="1" smtClean="0"/>
              <a:t>creation</a:t>
            </a:r>
            <a:r>
              <a:rPr lang="fr-FR" dirty="0" smtClean="0"/>
              <a:t> and </a:t>
            </a:r>
            <a:r>
              <a:rPr lang="fr-FR" dirty="0" err="1" smtClean="0"/>
              <a:t>operation</a:t>
            </a:r>
            <a:r>
              <a:rPr lang="fr-FR" dirty="0" smtClean="0"/>
              <a:t> of a national production </a:t>
            </a:r>
            <a:r>
              <a:rPr lang="fr-FR" dirty="0" err="1" smtClean="0"/>
              <a:t>grid</a:t>
            </a:r>
            <a:r>
              <a:rPr lang="fr-FR" dirty="0" smtClean="0"/>
              <a:t> as a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priority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French NGI </a:t>
            </a:r>
            <a:r>
              <a:rPr lang="fr-FR" dirty="0" err="1" smtClean="0"/>
              <a:t>selected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Very</a:t>
            </a:r>
            <a:r>
              <a:rPr lang="fr-FR" dirty="0" smtClean="0"/>
              <a:t> Large </a:t>
            </a:r>
            <a:r>
              <a:rPr lang="fr-FR" dirty="0" err="1" smtClean="0"/>
              <a:t>Research</a:t>
            </a:r>
            <a:r>
              <a:rPr lang="fr-FR" dirty="0" smtClean="0"/>
              <a:t> Infrastructures (TGIR)</a:t>
            </a:r>
          </a:p>
          <a:p>
            <a:pPr lvl="1"/>
            <a:r>
              <a:rPr lang="fr-FR" dirty="0" smtClean="0"/>
              <a:t>IN2P3 </a:t>
            </a:r>
            <a:r>
              <a:rPr lang="fr-FR" dirty="0" err="1" smtClean="0"/>
              <a:t>computing</a:t>
            </a:r>
            <a:r>
              <a:rPr lang="fr-FR" dirty="0" smtClean="0"/>
              <a:t> center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 TGIR</a:t>
            </a:r>
          </a:p>
          <a:p>
            <a:pPr lvl="1"/>
            <a:r>
              <a:rPr lang="fr-FR" dirty="0" err="1" smtClean="0"/>
              <a:t>Multiannual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in 2010 (1M€)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CNRS </a:t>
            </a:r>
            <a:r>
              <a:rPr lang="fr-FR" dirty="0" err="1" smtClean="0"/>
              <a:t>IdG</a:t>
            </a:r>
            <a:r>
              <a:rPr lang="fr-FR" dirty="0" smtClean="0"/>
              <a:t> </a:t>
            </a:r>
            <a:r>
              <a:rPr lang="fr-FR" dirty="0" err="1" smtClean="0"/>
              <a:t>receives</a:t>
            </a:r>
            <a:r>
              <a:rPr lang="fr-FR" dirty="0" smtClean="0"/>
              <a:t> and </a:t>
            </a:r>
            <a:r>
              <a:rPr lang="fr-FR" dirty="0" err="1" smtClean="0"/>
              <a:t>distributes</a:t>
            </a:r>
            <a:r>
              <a:rPr lang="fr-FR" dirty="0" smtClean="0"/>
              <a:t> </a:t>
            </a:r>
            <a:r>
              <a:rPr lang="fr-FR" dirty="0" err="1" smtClean="0"/>
              <a:t>ministry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G.I.S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B6B-EAF1-49FF-A4B3-EE843DA5816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de conception - Bits et octets">
  <a:themeElements>
    <a:clrScheme name="Modèle de conception - Bits et octets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Modèle de conception - Bits et octe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de conception - Bits et octets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-whisper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- Bits et octets</Template>
  <TotalTime>5019</TotalTime>
  <Words>1666</Words>
  <Application>Microsoft Office PowerPoint</Application>
  <PresentationFormat>Présentation à l'écran (4:3)</PresentationFormat>
  <Paragraphs>285</Paragraphs>
  <Slides>29</Slides>
  <Notes>2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2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Modèle de conception - Bits et octets</vt:lpstr>
      <vt:lpstr>template-whisper</vt:lpstr>
      <vt:lpstr>???</vt:lpstr>
      <vt:lpstr>???</vt:lpstr>
      <vt:lpstr>CNRS Grid Institute: overview </vt:lpstr>
      <vt:lpstr>A reminder on the organization of research in France</vt:lpstr>
      <vt:lpstr>Institut des Grilles</vt:lpstr>
      <vt:lpstr>IdG management structure</vt:lpstr>
      <vt:lpstr>IdG, a virtual institute</vt:lpstr>
      <vt:lpstr>The French National Grid Initiative: key dates</vt:lpstr>
      <vt:lpstr>French NGI: legal framework</vt:lpstr>
      <vt:lpstr>French NGI: mandate</vt:lpstr>
      <vt:lpstr>French NGI: budget</vt:lpstr>
      <vt:lpstr>French NGI: management structure</vt:lpstr>
      <vt:lpstr>French NGI: computing and storage resources</vt:lpstr>
      <vt:lpstr>Building bridges between research and production grids</vt:lpstr>
      <vt:lpstr>French NGI: resources operated with gLite </vt:lpstr>
      <vt:lpstr>French NGI: users</vt:lpstr>
      <vt:lpstr>French NGI: contribution to EGI.eu</vt:lpstr>
      <vt:lpstr>French NGI: involvment in EC projects</vt:lpstr>
      <vt:lpstr>Relationship between NGIs and EGI</vt:lpstr>
      <vt:lpstr>EGI-Inspire (I/II)</vt:lpstr>
      <vt:lpstr>EGI-Inspire (II/II)</vt:lpstr>
      <vt:lpstr>DEGISCO, Desktop Grids for International Scientific Collaboration </vt:lpstr>
      <vt:lpstr>EDGI, European Desktop Grid Initiative  </vt:lpstr>
      <vt:lpstr>EUMedGrid-Support  </vt:lpstr>
      <vt:lpstr>GISELA - Grid Initiatives for e-Science Virtual Communities in Europe and Latin America  </vt:lpstr>
      <vt:lpstr>SHIWA</vt:lpstr>
      <vt:lpstr>StratusLab: Enhancing Grid Infrastructures with Virtualization and Cloud Technologies </vt:lpstr>
      <vt:lpstr>Training</vt:lpstr>
      <vt:lpstr>Bilateral collaborations with Asia</vt:lpstr>
      <vt:lpstr>Discovering new drugs in Vietnam</vt:lpstr>
      <vt:lpstr>Monitoring the evolution of influenza viruses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Grilles de Calcul ...</dc:title>
  <dc:subject/>
  <dc:creator>Dominique BOUTIGNY</dc:creator>
  <cp:keywords/>
  <dc:description/>
  <cp:lastModifiedBy>Vincent Breton</cp:lastModifiedBy>
  <cp:revision>260</cp:revision>
  <dcterms:created xsi:type="dcterms:W3CDTF">2010-05-31T20:33:39Z</dcterms:created>
  <dcterms:modified xsi:type="dcterms:W3CDTF">2010-05-31T22:37:59Z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TC011408341036</vt:lpwstr>
  </property>
</Properties>
</file>