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1" r:id="rId7"/>
    <p:sldId id="268" r:id="rId8"/>
    <p:sldId id="262" r:id="rId9"/>
    <p:sldId id="259" r:id="rId10"/>
    <p:sldId id="269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7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72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1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4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9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36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66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9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80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2F55-F174-40BA-BF52-30C7A5B64B2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CE6A-337A-48CA-8900-BC0ADCFB5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2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12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Prospects for </a:t>
            </a:r>
            <a:r>
              <a:rPr lang="en-US" baseline="30000" dirty="0"/>
              <a:t>39</a:t>
            </a:r>
            <a:r>
              <a:rPr lang="en-US" dirty="0"/>
              <a:t>Ca beam production with TULIP at SPIRAL1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592638"/>
            <a:ext cx="9144000" cy="1655762"/>
          </a:xfrm>
        </p:spPr>
        <p:txBody>
          <a:bodyPr/>
          <a:lstStyle/>
          <a:p>
            <a:r>
              <a:rPr lang="fr-FR" dirty="0" smtClean="0"/>
              <a:t>ACCLAIM MORA </a:t>
            </a:r>
            <a:r>
              <a:rPr lang="fr-FR" dirty="0" err="1" smtClean="0"/>
              <a:t>kickoff</a:t>
            </a:r>
            <a:r>
              <a:rPr lang="fr-FR" dirty="0" smtClean="0"/>
              <a:t> meeting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9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5870"/>
            <a:ext cx="10515600" cy="1325563"/>
          </a:xfrm>
        </p:spPr>
        <p:txBody>
          <a:bodyPr/>
          <a:lstStyle/>
          <a:p>
            <a:r>
              <a:rPr lang="fr-FR" dirty="0" smtClean="0"/>
              <a:t>Implantation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8" y="3651874"/>
            <a:ext cx="4704254" cy="25625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" y="1191934"/>
            <a:ext cx="4704255" cy="24759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6" y="1191933"/>
            <a:ext cx="4706259" cy="24759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6" y="3653543"/>
            <a:ext cx="4693008" cy="25607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74407" y="6355664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Stopped</a:t>
            </a:r>
            <a:r>
              <a:rPr lang="fr-FR" dirty="0" smtClean="0"/>
              <a:t> in graphite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45963" y="6355664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Stopped</a:t>
            </a:r>
            <a:r>
              <a:rPr lang="fr-FR" dirty="0" smtClean="0"/>
              <a:t> in 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2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TISS concept</a:t>
            </a:r>
            <a:endParaRPr lang="fr-FR" dirty="0"/>
          </a:p>
        </p:txBody>
      </p:sp>
      <p:pic>
        <p:nvPicPr>
          <p:cNvPr id="2050" name="Picture 2" descr="modele_ECS_Pi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5" r="1126" b="3175"/>
          <a:stretch>
            <a:fillRect/>
          </a:stretch>
        </p:blipFill>
        <p:spPr bwMode="auto">
          <a:xfrm>
            <a:off x="1002290" y="1569201"/>
            <a:ext cx="10818408" cy="50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TISS concept</a:t>
            </a:r>
            <a:endParaRPr lang="fr-FR" dirty="0"/>
          </a:p>
        </p:txBody>
      </p:sp>
      <p:pic>
        <p:nvPicPr>
          <p:cNvPr id="2050" name="Picture 2" descr="modele_ECS_Pi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5" r="1126" b="3175"/>
          <a:stretch>
            <a:fillRect/>
          </a:stretch>
        </p:blipFill>
        <p:spPr bwMode="auto">
          <a:xfrm>
            <a:off x="1002290" y="1569201"/>
            <a:ext cx="10818408" cy="50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5719965" y="3821315"/>
            <a:ext cx="1044170" cy="63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TARGET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4900815" y="3821315"/>
            <a:ext cx="1044170" cy="660400"/>
          </a:xfrm>
          <a:prstGeom prst="rect">
            <a:avLst/>
          </a:prstGeom>
          <a:solidFill>
            <a:srgbClr val="FDD8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4907165" y="4094365"/>
            <a:ext cx="1044170" cy="1143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1981200" y="4445000"/>
            <a:ext cx="3225800" cy="165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3394075" y="4521200"/>
            <a:ext cx="2028825" cy="1841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765800" y="4464050"/>
            <a:ext cx="330200" cy="1917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45091" y="6159013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Cavity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852354" y="6374943"/>
            <a:ext cx="9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Catcher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372100" y="6374943"/>
            <a:ext cx="18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entrance </a:t>
            </a:r>
            <a:r>
              <a:rPr lang="fr-FR" dirty="0" err="1" smtClean="0"/>
              <a:t>window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 </a:t>
            </a:r>
            <a:r>
              <a:rPr lang="fr-FR" dirty="0" err="1" smtClean="0"/>
              <a:t>beams</a:t>
            </a:r>
            <a:r>
              <a:rPr lang="fr-FR" dirty="0" smtClean="0"/>
              <a:t> are </a:t>
            </a:r>
            <a:r>
              <a:rPr lang="fr-FR" dirty="0" err="1" smtClean="0"/>
              <a:t>limited</a:t>
            </a:r>
            <a:r>
              <a:rPr lang="fr-FR" dirty="0" smtClean="0"/>
              <a:t> by release in </a:t>
            </a:r>
            <a:r>
              <a:rPr lang="fr-FR" dirty="0" err="1" smtClean="0"/>
              <a:t>current</a:t>
            </a:r>
            <a:r>
              <a:rPr lang="fr-FR" dirty="0" smtClean="0"/>
              <a:t> TISS -&gt; new design</a:t>
            </a:r>
          </a:p>
          <a:p>
            <a:r>
              <a:rPr lang="fr-FR" dirty="0" smtClean="0"/>
              <a:t>A full graphite system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effusion </a:t>
            </a:r>
            <a:r>
              <a:rPr lang="fr-FR" dirty="0" err="1" smtClean="0"/>
              <a:t>limited</a:t>
            </a:r>
            <a:endParaRPr lang="fr-FR" dirty="0" smtClean="0"/>
          </a:p>
          <a:p>
            <a:r>
              <a:rPr lang="fr-FR" dirty="0" smtClean="0"/>
              <a:t>A full </a:t>
            </a:r>
            <a:r>
              <a:rPr lang="fr-FR" dirty="0" err="1" smtClean="0"/>
              <a:t>metal</a:t>
            </a:r>
            <a:r>
              <a:rPr lang="fr-FR" dirty="0" smtClean="0"/>
              <a:t> system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diffusion </a:t>
            </a:r>
            <a:r>
              <a:rPr lang="fr-FR" dirty="0" err="1" smtClean="0"/>
              <a:t>limited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Limiting</a:t>
            </a:r>
            <a:r>
              <a:rPr lang="fr-FR" dirty="0" smtClean="0"/>
              <a:t> the implantation </a:t>
            </a:r>
            <a:r>
              <a:rPr lang="fr-FR" dirty="0" err="1" smtClean="0"/>
              <a:t>depth</a:t>
            </a:r>
            <a:r>
              <a:rPr lang="fr-FR" dirty="0" smtClean="0"/>
              <a:t> and </a:t>
            </a:r>
            <a:r>
              <a:rPr lang="fr-FR" dirty="0" err="1" smtClean="0"/>
              <a:t>cavity</a:t>
            </a:r>
            <a:r>
              <a:rPr lang="fr-FR" dirty="0" smtClean="0"/>
              <a:t> volume/surface </a:t>
            </a:r>
            <a:r>
              <a:rPr lang="fr-FR" dirty="0" err="1" smtClean="0"/>
              <a:t>is</a:t>
            </a:r>
            <a:r>
              <a:rPr lang="fr-FR" dirty="0" smtClean="0"/>
              <a:t> possible -&gt; </a:t>
            </a:r>
            <a:r>
              <a:rPr lang="fr-FR" dirty="0" err="1" smtClean="0"/>
              <a:t>same</a:t>
            </a:r>
            <a:r>
              <a:rPr lang="fr-FR" dirty="0" smtClean="0"/>
              <a:t> as for TULIP</a:t>
            </a:r>
          </a:p>
          <a:p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received</a:t>
            </a:r>
            <a:r>
              <a:rPr lang="fr-FR" dirty="0" smtClean="0"/>
              <a:t> first applications for the master/PhD </a:t>
            </a:r>
            <a:r>
              <a:rPr lang="fr-FR" dirty="0" err="1" smtClean="0"/>
              <a:t>thesis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0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02900" cy="4351338"/>
          </a:xfrm>
        </p:spPr>
        <p:txBody>
          <a:bodyPr/>
          <a:lstStyle/>
          <a:p>
            <a:r>
              <a:rPr lang="fr-FR" sz="2000" dirty="0" smtClean="0"/>
              <a:t>05/2019 : </a:t>
            </a:r>
            <a:r>
              <a:rPr lang="fr-FR" sz="2000" baseline="30000" dirty="0" smtClean="0"/>
              <a:t>40</a:t>
            </a:r>
            <a:r>
              <a:rPr lang="fr-FR" sz="2000" dirty="0" smtClean="0"/>
              <a:t>Ca</a:t>
            </a:r>
            <a:r>
              <a:rPr lang="fr-FR" sz="2000" baseline="30000" dirty="0" smtClean="0"/>
              <a:t>20+</a:t>
            </a:r>
            <a:r>
              <a:rPr lang="fr-FR" sz="2000" dirty="0" smtClean="0"/>
              <a:t> 95 </a:t>
            </a:r>
            <a:r>
              <a:rPr lang="fr-FR" sz="2000" dirty="0" err="1" smtClean="0"/>
              <a:t>AMeV</a:t>
            </a:r>
            <a:r>
              <a:rPr lang="fr-FR" sz="2000" dirty="0" smtClean="0"/>
              <a:t> at 700W (</a:t>
            </a:r>
            <a:r>
              <a:rPr lang="fr-FR" sz="2000" baseline="30000" dirty="0" smtClean="0"/>
              <a:t>38m</a:t>
            </a:r>
            <a:r>
              <a:rPr lang="fr-FR" sz="2000" dirty="0" smtClean="0"/>
              <a:t>K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In-</a:t>
            </a:r>
            <a:r>
              <a:rPr lang="fr-FR" sz="2000" dirty="0" err="1" smtClean="0"/>
              <a:t>target</a:t>
            </a:r>
            <a:r>
              <a:rPr lang="fr-FR" sz="2000" dirty="0" smtClean="0"/>
              <a:t> production </a:t>
            </a:r>
            <a:r>
              <a:rPr lang="fr-FR" sz="2000" baseline="30000" dirty="0" smtClean="0"/>
              <a:t>39</a:t>
            </a:r>
            <a:r>
              <a:rPr lang="fr-FR" sz="2000" dirty="0" smtClean="0"/>
              <a:t>Ca : 1.3e6 </a:t>
            </a:r>
            <a:r>
              <a:rPr lang="fr-FR" sz="2000" dirty="0" err="1" smtClean="0"/>
              <a:t>pps</a:t>
            </a:r>
            <a:r>
              <a:rPr lang="fr-FR" sz="2000" dirty="0" smtClean="0"/>
              <a:t>/W ≈ 1e9 </a:t>
            </a:r>
            <a:r>
              <a:rPr lang="fr-FR" sz="2000" dirty="0" err="1" smtClean="0"/>
              <a:t>pps</a:t>
            </a:r>
            <a:r>
              <a:rPr lang="fr-FR" sz="2000" dirty="0" smtClean="0"/>
              <a:t> (</a:t>
            </a:r>
            <a:r>
              <a:rPr lang="fr-FR" sz="2000" dirty="0" err="1" smtClean="0"/>
              <a:t>SigmaSIRA</a:t>
            </a:r>
            <a:r>
              <a:rPr lang="fr-FR" sz="2000" dirty="0" smtClean="0"/>
              <a:t> EPAXV2)</a:t>
            </a:r>
          </a:p>
          <a:p>
            <a:pPr lvl="1"/>
            <a:r>
              <a:rPr lang="fr-FR" sz="2000" dirty="0" err="1" smtClean="0"/>
              <a:t>Observed</a:t>
            </a:r>
            <a:r>
              <a:rPr lang="fr-FR" sz="2000" dirty="0" smtClean="0"/>
              <a:t> : none</a:t>
            </a:r>
          </a:p>
          <a:p>
            <a:pPr lvl="1"/>
            <a:endParaRPr lang="fr-FR" sz="2000" dirty="0"/>
          </a:p>
          <a:p>
            <a:r>
              <a:rPr lang="fr-FR" sz="2000" dirty="0" smtClean="0"/>
              <a:t>04/2023 : </a:t>
            </a:r>
            <a:r>
              <a:rPr lang="fr-FR" sz="2000" baseline="30000" dirty="0" smtClean="0"/>
              <a:t>5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Cr</a:t>
            </a:r>
            <a:r>
              <a:rPr lang="fr-FR" sz="2000" baseline="30000" dirty="0" smtClean="0"/>
              <a:t>23+</a:t>
            </a:r>
            <a:r>
              <a:rPr lang="fr-FR" sz="2000" dirty="0" smtClean="0"/>
              <a:t> 72 </a:t>
            </a:r>
            <a:r>
              <a:rPr lang="fr-FR" sz="2000" dirty="0" err="1" smtClean="0"/>
              <a:t>AMeV</a:t>
            </a:r>
            <a:r>
              <a:rPr lang="fr-FR" sz="2000" dirty="0" smtClean="0"/>
              <a:t> at </a:t>
            </a:r>
            <a:r>
              <a:rPr lang="fr-FR" sz="2000" dirty="0" smtClean="0"/>
              <a:t>19</a:t>
            </a:r>
            <a:r>
              <a:rPr lang="fr-FR" sz="2000" dirty="0" smtClean="0"/>
              <a:t>W (</a:t>
            </a:r>
            <a:r>
              <a:rPr lang="fr-FR" sz="2000" baseline="30000" dirty="0" smtClean="0"/>
              <a:t>48</a:t>
            </a:r>
            <a:r>
              <a:rPr lang="fr-FR" sz="2000" dirty="0" smtClean="0"/>
              <a:t>Cr </a:t>
            </a:r>
            <a:r>
              <a:rPr lang="fr-FR" sz="2000" dirty="0" err="1" smtClean="0"/>
              <a:t>study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In-</a:t>
            </a:r>
            <a:r>
              <a:rPr lang="fr-FR" sz="2000" dirty="0" err="1" smtClean="0"/>
              <a:t>target</a:t>
            </a:r>
            <a:r>
              <a:rPr lang="fr-FR" sz="2000" dirty="0" smtClean="0"/>
              <a:t> production </a:t>
            </a:r>
            <a:r>
              <a:rPr lang="fr-FR" sz="2000" baseline="30000" dirty="0" smtClean="0"/>
              <a:t>39</a:t>
            </a:r>
            <a:r>
              <a:rPr lang="fr-FR" sz="2000" dirty="0" smtClean="0"/>
              <a:t>Ca : 5.5e5 </a:t>
            </a:r>
            <a:r>
              <a:rPr lang="fr-FR" sz="2000" dirty="0" err="1" smtClean="0"/>
              <a:t>pps</a:t>
            </a:r>
            <a:r>
              <a:rPr lang="fr-FR" sz="2000" dirty="0" smtClean="0"/>
              <a:t> (</a:t>
            </a:r>
            <a:r>
              <a:rPr lang="fr-FR" sz="2000" dirty="0" err="1" smtClean="0"/>
              <a:t>SigmaSIRA</a:t>
            </a:r>
            <a:r>
              <a:rPr lang="fr-FR" sz="2000" dirty="0" smtClean="0"/>
              <a:t> EPAXV2)</a:t>
            </a:r>
          </a:p>
          <a:p>
            <a:pPr lvl="1"/>
            <a:r>
              <a:rPr lang="fr-FR" sz="2000" dirty="0" err="1" smtClean="0"/>
              <a:t>Observed</a:t>
            </a:r>
            <a:r>
              <a:rPr lang="fr-FR" sz="2000" dirty="0" smtClean="0"/>
              <a:t> : none</a:t>
            </a:r>
          </a:p>
          <a:p>
            <a:pPr lvl="1"/>
            <a:endParaRPr lang="fr-FR" sz="2000" dirty="0"/>
          </a:p>
          <a:p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production/release/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 ?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54" y="2962416"/>
            <a:ext cx="4417179" cy="32145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72475" y="5972373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Anode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8877300" y="5540077"/>
            <a:ext cx="80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Cathode</a:t>
            </a:r>
            <a:endParaRPr lang="fr-FR" sz="14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67700" y="5467350"/>
            <a:ext cx="314325" cy="505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562975" y="5210968"/>
            <a:ext cx="471861" cy="3291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751943" y="2970495"/>
            <a:ext cx="638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Target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204535" y="3307073"/>
            <a:ext cx="6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Cavity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28410" y="3637286"/>
            <a:ext cx="797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Window</a:t>
            </a:r>
            <a:endParaRPr lang="fr-FR" sz="14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9601646" y="3278272"/>
            <a:ext cx="350392" cy="588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0108977" y="3614850"/>
            <a:ext cx="281603" cy="386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0249779" y="3951428"/>
            <a:ext cx="732546" cy="462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10547519" y="4676164"/>
            <a:ext cx="1522001" cy="10178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7625081" y="5603068"/>
            <a:ext cx="494982" cy="454832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0809709" y="5763823"/>
            <a:ext cx="1233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Primary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beam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268691" y="5601692"/>
            <a:ext cx="151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</a:rPr>
              <a:t>Radioactive </a:t>
            </a:r>
            <a:r>
              <a:rPr lang="fr-FR" sz="1400" b="1" dirty="0" err="1" smtClean="0">
                <a:solidFill>
                  <a:srgbClr val="FFC000"/>
                </a:solidFill>
              </a:rPr>
              <a:t>beam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26829" y="6378257"/>
            <a:ext cx="474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Standard FEBIAD Target Ion-Source System (TISS)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4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&amp; </a:t>
            </a:r>
            <a:r>
              <a:rPr lang="fr-FR" dirty="0" err="1" smtClean="0"/>
              <a:t>detection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690688"/>
            <a:ext cx="6456643" cy="3124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54" y="2843104"/>
            <a:ext cx="2908561" cy="158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853" y="2843103"/>
            <a:ext cx="2908561" cy="15812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40600" y="1222375"/>
            <a:ext cx="4660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EffGe</a:t>
            </a:r>
            <a:r>
              <a:rPr lang="fr-FR" sz="2000" dirty="0" smtClean="0"/>
              <a:t>(511KeV) ≈ 1% at the </a:t>
            </a:r>
            <a:r>
              <a:rPr lang="fr-FR" sz="2000" dirty="0" err="1" smtClean="0"/>
              <a:t>closest</a:t>
            </a:r>
            <a:r>
              <a:rPr lang="fr-FR" sz="2000" dirty="0" smtClean="0"/>
              <a:t> in 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Should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have </a:t>
            </a:r>
            <a:r>
              <a:rPr lang="fr-FR" sz="2000" dirty="0" err="1" smtClean="0"/>
              <a:t>seen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39</a:t>
            </a:r>
            <a:r>
              <a:rPr lang="fr-FR" sz="2000" dirty="0" smtClean="0"/>
              <a:t>Ca if 1% </a:t>
            </a:r>
            <a:r>
              <a:rPr lang="fr-FR" sz="2000" dirty="0" err="1" smtClean="0"/>
              <a:t>atom</a:t>
            </a:r>
            <a:r>
              <a:rPr lang="fr-FR" sz="2000" dirty="0" smtClean="0"/>
              <a:t>-to-ion </a:t>
            </a:r>
            <a:r>
              <a:rPr lang="fr-FR" sz="2000" dirty="0" err="1" smtClean="0"/>
              <a:t>efficiency</a:t>
            </a:r>
            <a:r>
              <a:rPr lang="fr-FR" sz="2000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1E7pps -&gt; 2E5 </a:t>
            </a:r>
            <a:r>
              <a:rPr lang="fr-FR" sz="2000" dirty="0" err="1" smtClean="0"/>
              <a:t>cps</a:t>
            </a:r>
            <a:r>
              <a:rPr lang="fr-FR" sz="2000" dirty="0" smtClean="0"/>
              <a:t> in </a:t>
            </a:r>
            <a:r>
              <a:rPr lang="fr-FR" sz="2000" dirty="0" err="1" smtClean="0"/>
              <a:t>faster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ctr"/>
            <a:r>
              <a:rPr lang="fr-FR" sz="2000" b="1" dirty="0" smtClean="0"/>
              <a:t>Impossible to miss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5E3pps -&gt; 100 </a:t>
            </a:r>
            <a:r>
              <a:rPr lang="fr-FR" sz="2000" dirty="0" err="1" smtClean="0"/>
              <a:t>cps</a:t>
            </a:r>
            <a:r>
              <a:rPr lang="fr-FR" sz="2000" dirty="0" smtClean="0"/>
              <a:t> in </a:t>
            </a:r>
            <a:r>
              <a:rPr lang="fr-FR" sz="2000" dirty="0" err="1" smtClean="0"/>
              <a:t>faster</a:t>
            </a:r>
            <a:r>
              <a:rPr lang="fr-FR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ctr"/>
            <a:r>
              <a:rPr lang="fr-FR" sz="2000" b="1" dirty="0" err="1" smtClean="0"/>
              <a:t>Difficult</a:t>
            </a:r>
            <a:r>
              <a:rPr lang="fr-FR" sz="2000" b="1" dirty="0" smtClean="0"/>
              <a:t> to miss</a:t>
            </a:r>
          </a:p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4436764" y="5771228"/>
            <a:ext cx="331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Not a </a:t>
            </a:r>
            <a:r>
              <a:rPr lang="fr-FR" sz="2400" b="1" dirty="0" err="1" smtClean="0"/>
              <a:t>detection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problem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128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Diffusion (graphite)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08047" y="1518920"/>
            <a:ext cx="8595722" cy="4996794"/>
            <a:chOff x="3228109" y="1137918"/>
            <a:chExt cx="8595722" cy="499679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l="31798" t="15112"/>
            <a:stretch/>
          </p:blipFill>
          <p:spPr>
            <a:xfrm>
              <a:off x="3228109" y="1274618"/>
              <a:ext cx="4788379" cy="4860094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3385931" y="1137918"/>
              <a:ext cx="8437900" cy="4334627"/>
              <a:chOff x="3385931" y="1137918"/>
              <a:chExt cx="8437900" cy="4334627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7980332" y="1137918"/>
                <a:ext cx="38434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Sr in graphite. No data for Ca in C. As Sr has a </a:t>
                </a:r>
                <a:r>
                  <a:rPr lang="fr-FR" sz="1400" dirty="0" err="1" smtClean="0"/>
                  <a:t>larger</a:t>
                </a:r>
                <a:r>
                  <a:rPr lang="fr-FR" sz="1400" dirty="0" smtClean="0"/>
                  <a:t> radius </a:t>
                </a:r>
                <a:r>
                  <a:rPr lang="fr-FR" sz="1400" dirty="0" err="1" smtClean="0"/>
                  <a:t>than</a:t>
                </a:r>
                <a:r>
                  <a:rPr lang="fr-FR" sz="1400" dirty="0" smtClean="0"/>
                  <a:t> Ca, diffusion of Ca in C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expected</a:t>
                </a:r>
                <a:r>
                  <a:rPr lang="fr-FR" sz="1400" dirty="0" smtClean="0"/>
                  <a:t> to </a:t>
                </a:r>
                <a:r>
                  <a:rPr lang="fr-FR" sz="1400" dirty="0" err="1" smtClean="0"/>
                  <a:t>be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larger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than</a:t>
                </a:r>
                <a:r>
                  <a:rPr lang="fr-FR" sz="1400" dirty="0" smtClean="0"/>
                  <a:t> diffusion of Sr.</a:t>
                </a:r>
                <a:endParaRPr lang="fr-FR" sz="140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8487822" y="2943311"/>
                <a:ext cx="16434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Diffusion of Ca in Ti.</a:t>
                </a:r>
                <a:endParaRPr lang="fr-FR" sz="1400" dirty="0"/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7210208" y="2022563"/>
                <a:ext cx="3788228" cy="920283"/>
              </a:xfrm>
              <a:custGeom>
                <a:avLst/>
                <a:gdLst>
                  <a:gd name="connsiteX0" fmla="*/ 0 w 3384645"/>
                  <a:gd name="connsiteY0" fmla="*/ 1078173 h 1078173"/>
                  <a:gd name="connsiteX1" fmla="*/ 1078173 w 3384645"/>
                  <a:gd name="connsiteY1" fmla="*/ 0 h 1078173"/>
                  <a:gd name="connsiteX2" fmla="*/ 3384645 w 3384645"/>
                  <a:gd name="connsiteY2" fmla="*/ 6824 h 107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4645" h="1078173">
                    <a:moveTo>
                      <a:pt x="0" y="1078173"/>
                    </a:moveTo>
                    <a:lnTo>
                      <a:pt x="1078173" y="0"/>
                    </a:lnTo>
                    <a:lnTo>
                      <a:pt x="3384645" y="682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orme libre 9"/>
              <p:cNvSpPr/>
              <p:nvPr/>
            </p:nvSpPr>
            <p:spPr>
              <a:xfrm>
                <a:off x="7023820" y="3233197"/>
                <a:ext cx="3384645" cy="1881861"/>
              </a:xfrm>
              <a:custGeom>
                <a:avLst/>
                <a:gdLst>
                  <a:gd name="connsiteX0" fmla="*/ 0 w 3384645"/>
                  <a:gd name="connsiteY0" fmla="*/ 1078173 h 1078173"/>
                  <a:gd name="connsiteX1" fmla="*/ 1078173 w 3384645"/>
                  <a:gd name="connsiteY1" fmla="*/ 0 h 1078173"/>
                  <a:gd name="connsiteX2" fmla="*/ 3384645 w 3384645"/>
                  <a:gd name="connsiteY2" fmla="*/ 6824 h 107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4645" h="1078173">
                    <a:moveTo>
                      <a:pt x="0" y="1078173"/>
                    </a:moveTo>
                    <a:lnTo>
                      <a:pt x="1078173" y="0"/>
                    </a:lnTo>
                    <a:lnTo>
                      <a:pt x="3384645" y="682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 flipV="1">
                <a:off x="4260273" y="4232564"/>
                <a:ext cx="0" cy="12399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3385931" y="4516330"/>
                <a:ext cx="77136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Tfus</a:t>
                </a:r>
                <a:r>
                  <a:rPr lang="fr-FR" sz="1400" dirty="0" smtClean="0"/>
                  <a:t> (Ti)</a:t>
                </a:r>
                <a:endParaRPr lang="fr-FR" sz="1400" dirty="0"/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3639237" y="4821383"/>
                <a:ext cx="621036" cy="27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ZoneTexte 14"/>
          <p:cNvSpPr txBox="1"/>
          <p:nvPr/>
        </p:nvSpPr>
        <p:spPr>
          <a:xfrm>
            <a:off x="518073" y="6310851"/>
            <a:ext cx="5428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Targets</a:t>
            </a:r>
            <a:r>
              <a:rPr lang="fr-FR" sz="1400" dirty="0" smtClean="0"/>
              <a:t>: TRIUMF ISAC : </a:t>
            </a:r>
            <a:r>
              <a:rPr lang="fr-FR" sz="1400" dirty="0" smtClean="0"/>
              <a:t>(Ta) </a:t>
            </a:r>
            <a:r>
              <a:rPr lang="fr-FR" sz="1400" dirty="0" smtClean="0"/>
              <a:t>and </a:t>
            </a:r>
            <a:r>
              <a:rPr lang="fr-FR" sz="1400" dirty="0" err="1" smtClean="0"/>
              <a:t>TiC</a:t>
            </a:r>
            <a:r>
              <a:rPr lang="fr-FR" sz="1400" dirty="0" smtClean="0"/>
              <a:t>. CERN ISOLDE: </a:t>
            </a:r>
            <a:r>
              <a:rPr lang="fr-FR" sz="1400" dirty="0" smtClean="0"/>
              <a:t>Ti </a:t>
            </a:r>
            <a:r>
              <a:rPr lang="fr-FR" sz="1400" dirty="0" err="1" smtClean="0"/>
              <a:t>rod</a:t>
            </a:r>
            <a:r>
              <a:rPr lang="fr-FR" sz="1400" dirty="0" err="1" smtClean="0"/>
              <a:t>s</a:t>
            </a:r>
            <a:r>
              <a:rPr lang="fr-FR" sz="1400" dirty="0" smtClean="0"/>
              <a:t> &amp; foils, Ta foils</a:t>
            </a:r>
            <a:endParaRPr lang="fr-FR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558718" y="1517120"/>
            <a:ext cx="22408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Extracted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from</a:t>
            </a:r>
            <a:r>
              <a:rPr lang="fr-FR" sz="1200" i="1" dirty="0" smtClean="0"/>
              <a:t> A. Ribet </a:t>
            </a:r>
            <a:r>
              <a:rPr lang="fr-FR" sz="1200" i="1" dirty="0" err="1" smtClean="0"/>
              <a:t>database</a:t>
            </a:r>
            <a:endParaRPr lang="fr-FR" sz="1200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685725" y="4010083"/>
            <a:ext cx="232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</a:t>
            </a:r>
            <a:r>
              <a:rPr lang="fr-FR" sz="1400" baseline="-25000" dirty="0" smtClean="0"/>
              <a:t>1/2,diff</a:t>
            </a:r>
            <a:r>
              <a:rPr lang="fr-FR" sz="1400" dirty="0" smtClean="0"/>
              <a:t> = 1 to 100 s in 20µm Ti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760207" y="1983375"/>
            <a:ext cx="2944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</a:t>
            </a:r>
            <a:r>
              <a:rPr lang="fr-FR" sz="1400" baseline="-25000" dirty="0" smtClean="0"/>
              <a:t>1/2,diff</a:t>
            </a:r>
            <a:r>
              <a:rPr lang="fr-FR" sz="1400" dirty="0" smtClean="0"/>
              <a:t> = 7E-3 to 3 s in 0.5mm graphite</a:t>
            </a:r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93" y="365125"/>
            <a:ext cx="2789010" cy="594572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525623" y="4410241"/>
            <a:ext cx="315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calculated</a:t>
            </a:r>
            <a:r>
              <a:rPr lang="fr-FR" sz="1600" dirty="0" smtClean="0"/>
              <a:t> in Nb, Ta for </a:t>
            </a:r>
            <a:r>
              <a:rPr lang="fr-FR" sz="1600" dirty="0" err="1" smtClean="0"/>
              <a:t>sustainability</a:t>
            </a:r>
            <a:r>
              <a:rPr lang="fr-FR" sz="1600" dirty="0" smtClean="0"/>
              <a:t> at high </a:t>
            </a:r>
            <a:r>
              <a:rPr lang="fr-FR" sz="1600" dirty="0" err="1" smtClean="0"/>
              <a:t>temperature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657806" y="6464739"/>
            <a:ext cx="1465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Kirchner, NIMB 1992</a:t>
            </a:r>
            <a:endParaRPr lang="fr-FR" sz="1200" i="1" dirty="0"/>
          </a:p>
        </p:txBody>
      </p:sp>
      <p:sp>
        <p:nvSpPr>
          <p:cNvPr id="22" name="Rectangle 21"/>
          <p:cNvSpPr/>
          <p:nvPr/>
        </p:nvSpPr>
        <p:spPr>
          <a:xfrm>
            <a:off x="8918107" y="2211976"/>
            <a:ext cx="739699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9381325" y="4493267"/>
            <a:ext cx="816412" cy="20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8978900" y="4888706"/>
            <a:ext cx="2635250" cy="515144"/>
          </a:xfrm>
          <a:custGeom>
            <a:avLst/>
            <a:gdLst>
              <a:gd name="connsiteX0" fmla="*/ 2324100 w 2635250"/>
              <a:gd name="connsiteY0" fmla="*/ 6350 h 514350"/>
              <a:gd name="connsiteX1" fmla="*/ 2324100 w 2635250"/>
              <a:gd name="connsiteY1" fmla="*/ 127000 h 514350"/>
              <a:gd name="connsiteX2" fmla="*/ 0 w 2635250"/>
              <a:gd name="connsiteY2" fmla="*/ 127000 h 514350"/>
              <a:gd name="connsiteX3" fmla="*/ 0 w 2635250"/>
              <a:gd name="connsiteY3" fmla="*/ 514350 h 514350"/>
              <a:gd name="connsiteX4" fmla="*/ 2025650 w 2635250"/>
              <a:gd name="connsiteY4" fmla="*/ 514350 h 514350"/>
              <a:gd name="connsiteX5" fmla="*/ 2025650 w 2635250"/>
              <a:gd name="connsiteY5" fmla="*/ 393700 h 514350"/>
              <a:gd name="connsiteX6" fmla="*/ 2635250 w 2635250"/>
              <a:gd name="connsiteY6" fmla="*/ 393700 h 514350"/>
              <a:gd name="connsiteX7" fmla="*/ 2635250 w 2635250"/>
              <a:gd name="connsiteY7" fmla="*/ 0 h 514350"/>
              <a:gd name="connsiteX8" fmla="*/ 2324100 w 2635250"/>
              <a:gd name="connsiteY8" fmla="*/ 6350 h 514350"/>
              <a:gd name="connsiteX0" fmla="*/ 2319337 w 2635250"/>
              <a:gd name="connsiteY0" fmla="*/ 0 h 519906"/>
              <a:gd name="connsiteX1" fmla="*/ 2324100 w 2635250"/>
              <a:gd name="connsiteY1" fmla="*/ 132556 h 519906"/>
              <a:gd name="connsiteX2" fmla="*/ 0 w 2635250"/>
              <a:gd name="connsiteY2" fmla="*/ 132556 h 519906"/>
              <a:gd name="connsiteX3" fmla="*/ 0 w 2635250"/>
              <a:gd name="connsiteY3" fmla="*/ 519906 h 519906"/>
              <a:gd name="connsiteX4" fmla="*/ 2025650 w 2635250"/>
              <a:gd name="connsiteY4" fmla="*/ 519906 h 519906"/>
              <a:gd name="connsiteX5" fmla="*/ 2025650 w 2635250"/>
              <a:gd name="connsiteY5" fmla="*/ 399256 h 519906"/>
              <a:gd name="connsiteX6" fmla="*/ 2635250 w 2635250"/>
              <a:gd name="connsiteY6" fmla="*/ 399256 h 519906"/>
              <a:gd name="connsiteX7" fmla="*/ 2635250 w 2635250"/>
              <a:gd name="connsiteY7" fmla="*/ 5556 h 519906"/>
              <a:gd name="connsiteX8" fmla="*/ 2319337 w 2635250"/>
              <a:gd name="connsiteY8" fmla="*/ 0 h 519906"/>
              <a:gd name="connsiteX0" fmla="*/ 2319337 w 2635250"/>
              <a:gd name="connsiteY0" fmla="*/ 0 h 515144"/>
              <a:gd name="connsiteX1" fmla="*/ 2324100 w 2635250"/>
              <a:gd name="connsiteY1" fmla="*/ 127794 h 515144"/>
              <a:gd name="connsiteX2" fmla="*/ 0 w 2635250"/>
              <a:gd name="connsiteY2" fmla="*/ 127794 h 515144"/>
              <a:gd name="connsiteX3" fmla="*/ 0 w 2635250"/>
              <a:gd name="connsiteY3" fmla="*/ 515144 h 515144"/>
              <a:gd name="connsiteX4" fmla="*/ 2025650 w 2635250"/>
              <a:gd name="connsiteY4" fmla="*/ 515144 h 515144"/>
              <a:gd name="connsiteX5" fmla="*/ 2025650 w 2635250"/>
              <a:gd name="connsiteY5" fmla="*/ 394494 h 515144"/>
              <a:gd name="connsiteX6" fmla="*/ 2635250 w 2635250"/>
              <a:gd name="connsiteY6" fmla="*/ 394494 h 515144"/>
              <a:gd name="connsiteX7" fmla="*/ 2635250 w 2635250"/>
              <a:gd name="connsiteY7" fmla="*/ 794 h 515144"/>
              <a:gd name="connsiteX8" fmla="*/ 2319337 w 2635250"/>
              <a:gd name="connsiteY8" fmla="*/ 0 h 51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50" h="515144">
                <a:moveTo>
                  <a:pt x="2319337" y="0"/>
                </a:moveTo>
                <a:lnTo>
                  <a:pt x="2324100" y="127794"/>
                </a:lnTo>
                <a:lnTo>
                  <a:pt x="0" y="127794"/>
                </a:lnTo>
                <a:lnTo>
                  <a:pt x="0" y="515144"/>
                </a:lnTo>
                <a:lnTo>
                  <a:pt x="2025650" y="515144"/>
                </a:lnTo>
                <a:lnTo>
                  <a:pt x="2025650" y="394494"/>
                </a:lnTo>
                <a:lnTo>
                  <a:pt x="2635250" y="394494"/>
                </a:lnTo>
                <a:lnTo>
                  <a:pt x="2635250" y="794"/>
                </a:lnTo>
                <a:lnTo>
                  <a:pt x="2319337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1333500" y="2152650"/>
            <a:ext cx="1362075" cy="392919"/>
          </a:xfrm>
          <a:custGeom>
            <a:avLst/>
            <a:gdLst>
              <a:gd name="connsiteX0" fmla="*/ 1362075 w 1362075"/>
              <a:gd name="connsiteY0" fmla="*/ 76200 h 392919"/>
              <a:gd name="connsiteX1" fmla="*/ 914400 w 1362075"/>
              <a:gd name="connsiteY1" fmla="*/ 390525 h 392919"/>
              <a:gd name="connsiteX2" fmla="*/ 171450 w 1362075"/>
              <a:gd name="connsiteY2" fmla="*/ 209550 h 392919"/>
              <a:gd name="connsiteX3" fmla="*/ 0 w 1362075"/>
              <a:gd name="connsiteY3" fmla="*/ 0 h 3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075" h="392919">
                <a:moveTo>
                  <a:pt x="1362075" y="76200"/>
                </a:moveTo>
                <a:cubicBezTo>
                  <a:pt x="1237456" y="222250"/>
                  <a:pt x="1112837" y="368300"/>
                  <a:pt x="914400" y="390525"/>
                </a:cubicBezTo>
                <a:cubicBezTo>
                  <a:pt x="715962" y="412750"/>
                  <a:pt x="323850" y="274637"/>
                  <a:pt x="171450" y="209550"/>
                </a:cubicBezTo>
                <a:cubicBezTo>
                  <a:pt x="19050" y="144463"/>
                  <a:pt x="9525" y="7223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3114675" y="2228850"/>
            <a:ext cx="1912605" cy="1238250"/>
          </a:xfrm>
          <a:custGeom>
            <a:avLst/>
            <a:gdLst>
              <a:gd name="connsiteX0" fmla="*/ 0 w 1912605"/>
              <a:gd name="connsiteY0" fmla="*/ 0 h 1238250"/>
              <a:gd name="connsiteX1" fmla="*/ 1638300 w 1912605"/>
              <a:gd name="connsiteY1" fmla="*/ 523875 h 1238250"/>
              <a:gd name="connsiteX2" fmla="*/ 1895475 w 1912605"/>
              <a:gd name="connsiteY2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2605" h="1238250">
                <a:moveTo>
                  <a:pt x="0" y="0"/>
                </a:moveTo>
                <a:cubicBezTo>
                  <a:pt x="661194" y="158750"/>
                  <a:pt x="1322388" y="317500"/>
                  <a:pt x="1638300" y="523875"/>
                </a:cubicBezTo>
                <a:cubicBezTo>
                  <a:pt x="1954212" y="730250"/>
                  <a:pt x="1924843" y="984250"/>
                  <a:pt x="1895475" y="123825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085975" y="4274321"/>
            <a:ext cx="323850" cy="428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2847975" y="4267200"/>
            <a:ext cx="2213908" cy="1390650"/>
          </a:xfrm>
          <a:custGeom>
            <a:avLst/>
            <a:gdLst>
              <a:gd name="connsiteX0" fmla="*/ 0 w 2213908"/>
              <a:gd name="connsiteY0" fmla="*/ 0 h 1390650"/>
              <a:gd name="connsiteX1" fmla="*/ 1924050 w 2213908"/>
              <a:gd name="connsiteY1" fmla="*/ 771525 h 1390650"/>
              <a:gd name="connsiteX2" fmla="*/ 2171700 w 2213908"/>
              <a:gd name="connsiteY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3908" h="1390650">
                <a:moveTo>
                  <a:pt x="0" y="0"/>
                </a:moveTo>
                <a:cubicBezTo>
                  <a:pt x="781050" y="269875"/>
                  <a:pt x="1562100" y="539750"/>
                  <a:pt x="1924050" y="771525"/>
                </a:cubicBezTo>
                <a:cubicBezTo>
                  <a:pt x="2286000" y="1003300"/>
                  <a:pt x="2228850" y="1196975"/>
                  <a:pt x="2171700" y="139065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021091" y="5368772"/>
            <a:ext cx="25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Probably</a:t>
            </a:r>
            <a:r>
              <a:rPr lang="fr-FR" b="1" dirty="0" smtClean="0"/>
              <a:t> not a diffusion </a:t>
            </a:r>
            <a:r>
              <a:rPr lang="fr-FR" b="1" dirty="0" err="1" smtClean="0"/>
              <a:t>problem</a:t>
            </a:r>
            <a:r>
              <a:rPr lang="fr-FR" b="1" dirty="0" smtClean="0"/>
              <a:t> in graphite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364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Diffusion (</a:t>
            </a:r>
            <a:r>
              <a:rPr lang="fr-FR" dirty="0" err="1" smtClean="0"/>
              <a:t>metals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3759328"/>
            <a:ext cx="3781423" cy="2513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514850" y="1323659"/>
            <a:ext cx="7353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Ta, Nb, Ti have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</a:t>
            </a:r>
            <a:r>
              <a:rPr lang="fr-FR" sz="2000" dirty="0" err="1" smtClean="0"/>
              <a:t>lattice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</a:t>
            </a:r>
            <a:r>
              <a:rPr lang="fr-FR" sz="2000" dirty="0" smtClean="0"/>
              <a:t> and </a:t>
            </a:r>
            <a:r>
              <a:rPr lang="fr-FR" sz="2000" dirty="0" err="1" smtClean="0"/>
              <a:t>atomic</a:t>
            </a:r>
            <a:r>
              <a:rPr lang="fr-FR" sz="2000" dirty="0" smtClean="0"/>
              <a:t> radius</a:t>
            </a:r>
          </a:p>
          <a:p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assume </a:t>
            </a:r>
            <a:r>
              <a:rPr lang="fr-FR" sz="2000" dirty="0" err="1" smtClean="0"/>
              <a:t>that</a:t>
            </a:r>
            <a:r>
              <a:rPr lang="fr-FR" sz="2000" dirty="0" smtClean="0"/>
              <a:t>: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</a:t>
            </a:r>
            <a:r>
              <a:rPr lang="fr-FR" sz="2400" baseline="-25000" dirty="0" err="1" smtClean="0"/>
              <a:t>in-Ta</a:t>
            </a:r>
            <a:r>
              <a:rPr lang="fr-FR" sz="2400" dirty="0" smtClean="0"/>
              <a:t> ≈ </a:t>
            </a:r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-in-Nb</a:t>
            </a:r>
            <a:r>
              <a:rPr lang="fr-FR" sz="2400" dirty="0" smtClean="0"/>
              <a:t> ≈</a:t>
            </a:r>
            <a:r>
              <a:rPr lang="fr-FR" sz="2400" dirty="0" smtClean="0"/>
              <a:t> </a:t>
            </a:r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</a:t>
            </a:r>
            <a:r>
              <a:rPr lang="fr-FR" sz="2400" baseline="-25000" dirty="0" err="1" smtClean="0"/>
              <a:t>in-Ti</a:t>
            </a:r>
            <a:r>
              <a:rPr lang="fr-FR" sz="2400" dirty="0" smtClean="0"/>
              <a:t> &lt;&lt; </a:t>
            </a:r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-in-gr</a:t>
            </a:r>
          </a:p>
          <a:p>
            <a:endParaRPr lang="fr-FR" sz="2400" baseline="-25000" dirty="0"/>
          </a:p>
          <a:p>
            <a:endParaRPr lang="fr-FR" sz="2400" baseline="-25000" dirty="0" smtClean="0"/>
          </a:p>
          <a:p>
            <a:endParaRPr lang="fr-FR" sz="2400" baseline="-25000" dirty="0"/>
          </a:p>
          <a:p>
            <a:endParaRPr lang="fr-FR" sz="2400" baseline="-25000" dirty="0" smtClean="0"/>
          </a:p>
          <a:p>
            <a:endParaRPr lang="fr-FR" sz="2400" baseline="-25000" dirty="0"/>
          </a:p>
          <a:p>
            <a:r>
              <a:rPr lang="fr-FR" sz="2000" dirty="0" err="1" smtClean="0"/>
              <a:t>Also</a:t>
            </a:r>
            <a:r>
              <a:rPr lang="fr-FR" sz="2000" dirty="0" smtClean="0"/>
              <a:t> :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-in-Mo</a:t>
            </a:r>
            <a:r>
              <a:rPr lang="fr-FR" sz="2400" dirty="0" smtClean="0"/>
              <a:t> </a:t>
            </a:r>
            <a:r>
              <a:rPr lang="fr-FR" sz="2400" dirty="0" smtClean="0"/>
              <a:t>&lt;&lt;</a:t>
            </a:r>
            <a:r>
              <a:rPr lang="fr-FR" sz="2400" dirty="0" smtClean="0"/>
              <a:t> </a:t>
            </a:r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-in-Nb</a:t>
            </a:r>
            <a:r>
              <a:rPr lang="fr-FR" sz="2400" dirty="0" smtClean="0"/>
              <a:t>&lt;&lt;</a:t>
            </a:r>
            <a:r>
              <a:rPr lang="fr-FR" sz="2400" dirty="0" smtClean="0"/>
              <a:t> </a:t>
            </a:r>
            <a:r>
              <a:rPr lang="fr-FR" sz="2400" dirty="0" err="1" smtClean="0"/>
              <a:t>D</a:t>
            </a:r>
            <a:r>
              <a:rPr lang="fr-FR" sz="2400" baseline="-25000" dirty="0" err="1" smtClean="0"/>
              <a:t>Ca</a:t>
            </a:r>
            <a:r>
              <a:rPr lang="fr-FR" sz="2400" baseline="-25000" dirty="0" smtClean="0"/>
              <a:t>-in-Zr</a:t>
            </a:r>
          </a:p>
          <a:p>
            <a:endParaRPr lang="fr-FR" sz="24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323852" y="6288453"/>
            <a:ext cx="4190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/>
            <a:r>
              <a:rPr lang="en-US" sz="1200" cap="small" dirty="0" smtClean="0">
                <a:solidFill>
                  <a:srgbClr val="5A5A5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Source :</a:t>
            </a:r>
            <a:r>
              <a:rPr lang="en-US" sz="1200" cap="small" dirty="0" smtClean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Handbook </a:t>
            </a:r>
            <a:r>
              <a:rPr lang="en-US" sz="1200" cap="small" dirty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Self-diffusion and impurity diffusion in pure </a:t>
            </a:r>
            <a:r>
              <a:rPr lang="en-US" sz="1200" cap="small" dirty="0" smtClean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metals. G</a:t>
            </a:r>
            <a:r>
              <a:rPr lang="en-US" sz="1200" cap="small" dirty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Neumann and </a:t>
            </a:r>
            <a:r>
              <a:rPr lang="en-US" sz="1200" cap="small" dirty="0" err="1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Cornelis</a:t>
            </a:r>
            <a:r>
              <a:rPr lang="en-US" sz="1200" cap="small" dirty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cap="small" dirty="0" err="1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Tuijn</a:t>
            </a:r>
            <a:r>
              <a:rPr lang="en-US" sz="1200" cap="small" dirty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cap="small" dirty="0" smtClean="0">
                <a:solidFill>
                  <a:srgbClr val="5A5A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Elsevier</a:t>
            </a:r>
            <a:endParaRPr lang="fr-FR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200651" y="5903858"/>
            <a:ext cx="505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Diffusion </a:t>
            </a:r>
            <a:r>
              <a:rPr lang="fr-FR" sz="2000" b="1" dirty="0" err="1" smtClean="0"/>
              <a:t>could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a </a:t>
            </a:r>
            <a:r>
              <a:rPr lang="fr-FR" sz="2000" b="1" dirty="0" err="1" smtClean="0"/>
              <a:t>problem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refractory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metals</a:t>
            </a:r>
            <a:endParaRPr lang="fr-FR" sz="2000" b="1" dirty="0"/>
          </a:p>
        </p:txBody>
      </p:sp>
      <p:pic>
        <p:nvPicPr>
          <p:cNvPr id="35" name="Imag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1323659"/>
            <a:ext cx="3781423" cy="238156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5467350" y="2267774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667500" y="2267774"/>
            <a:ext cx="24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?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Effusion (graphite)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8" y="1027906"/>
            <a:ext cx="4310743" cy="29539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0638" y="1596122"/>
            <a:ext cx="77904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Test production stable Ca ions</a:t>
            </a:r>
          </a:p>
          <a:p>
            <a:r>
              <a:rPr lang="fr-FR" dirty="0" smtClean="0"/>
              <a:t>Max 230nA of 40Ca </a:t>
            </a:r>
            <a:r>
              <a:rPr lang="fr-FR" dirty="0" err="1" smtClean="0"/>
              <a:t>observed</a:t>
            </a:r>
            <a:r>
              <a:rPr lang="fr-FR" dirty="0" smtClean="0"/>
              <a:t> for a ≈ 6E19 </a:t>
            </a:r>
            <a:r>
              <a:rPr lang="fr-FR" dirty="0" err="1" smtClean="0"/>
              <a:t>atoms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.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,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explained</a:t>
            </a:r>
            <a:r>
              <a:rPr lang="fr-FR" dirty="0" smtClean="0"/>
              <a:t> by :</a:t>
            </a:r>
          </a:p>
          <a:p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(No apparent </a:t>
            </a:r>
            <a:r>
              <a:rPr lang="fr-FR" dirty="0" err="1" smtClean="0"/>
              <a:t>reason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Issue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(</a:t>
            </a:r>
            <a:r>
              <a:rPr lang="fr-FR" dirty="0" err="1" smtClean="0"/>
              <a:t>target</a:t>
            </a:r>
            <a:r>
              <a:rPr lang="fr-FR" dirty="0" smtClean="0"/>
              <a:t> at 1240°C </a:t>
            </a:r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starting</a:t>
            </a:r>
            <a:r>
              <a:rPr lang="fr-FR" dirty="0" smtClean="0"/>
              <a:t> source)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Very</a:t>
            </a:r>
            <a:r>
              <a:rPr lang="fr-FR" dirty="0" smtClean="0"/>
              <a:t> slow release (T1/2 = 2 </a:t>
            </a:r>
            <a:r>
              <a:rPr lang="fr-FR" dirty="0" err="1" smtClean="0"/>
              <a:t>months</a:t>
            </a:r>
            <a:r>
              <a:rPr lang="fr-FR" dirty="0" smtClean="0"/>
              <a:t>!)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Target and </a:t>
            </a:r>
            <a:r>
              <a:rPr lang="fr-FR" dirty="0" err="1" smtClean="0"/>
              <a:t>cavity</a:t>
            </a:r>
            <a:r>
              <a:rPr lang="fr-FR" dirty="0" smtClean="0"/>
              <a:t> not hot </a:t>
            </a:r>
            <a:r>
              <a:rPr lang="fr-FR" dirty="0" err="1" smtClean="0"/>
              <a:t>enough</a:t>
            </a:r>
            <a:r>
              <a:rPr lang="fr-FR" dirty="0" smtClean="0"/>
              <a:t> (</a:t>
            </a:r>
            <a:r>
              <a:rPr lang="fr-FR" dirty="0" err="1" smtClean="0"/>
              <a:t>target</a:t>
            </a:r>
            <a:r>
              <a:rPr lang="fr-FR" dirty="0" smtClean="0"/>
              <a:t> at 1240-1750 °C </a:t>
            </a:r>
            <a:r>
              <a:rPr lang="fr-FR" dirty="0" err="1" smtClean="0"/>
              <a:t>during</a:t>
            </a:r>
            <a:r>
              <a:rPr lang="fr-FR" dirty="0" smtClean="0"/>
              <a:t> test)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Ca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sticky</a:t>
            </a:r>
            <a:r>
              <a:rPr lang="fr-FR" dirty="0" smtClean="0"/>
              <a:t>. Ca output </a:t>
            </a:r>
            <a:r>
              <a:rPr lang="fr-FR" dirty="0" err="1" smtClean="0"/>
              <a:t>doubled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CF4 injection at 1500 °C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Ca </a:t>
            </a:r>
            <a:r>
              <a:rPr lang="fr-FR" dirty="0" err="1" smtClean="0"/>
              <a:t>o</a:t>
            </a:r>
            <a:r>
              <a:rPr lang="fr-FR" dirty="0" err="1" smtClean="0"/>
              <a:t>xidized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starting</a:t>
            </a:r>
            <a:r>
              <a:rPr lang="fr-FR" dirty="0" smtClean="0"/>
              <a:t> the vacuum (</a:t>
            </a:r>
            <a:r>
              <a:rPr lang="fr-FR" dirty="0" err="1" smtClean="0"/>
              <a:t>CaO</a:t>
            </a:r>
            <a:r>
              <a:rPr lang="fr-FR" dirty="0" smtClean="0"/>
              <a:t> </a:t>
            </a:r>
            <a:r>
              <a:rPr lang="fr-FR" dirty="0" err="1" smtClean="0"/>
              <a:t>melting</a:t>
            </a:r>
            <a:r>
              <a:rPr lang="fr-FR" dirty="0" smtClean="0"/>
              <a:t> point 2570°C) or </a:t>
            </a:r>
            <a:r>
              <a:rPr lang="fr-FR" dirty="0" err="1" smtClean="0"/>
              <a:t>carbonized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to the </a:t>
            </a:r>
            <a:r>
              <a:rPr lang="fr-FR" dirty="0" err="1" smtClean="0"/>
              <a:t>target</a:t>
            </a:r>
            <a:r>
              <a:rPr lang="fr-FR" dirty="0" smtClean="0"/>
              <a:t> (CaC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melting</a:t>
            </a:r>
            <a:r>
              <a:rPr lang="fr-FR" dirty="0" smtClean="0"/>
              <a:t> point 2300°C) -&gt;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investigated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HSC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05666" y="5162766"/>
            <a:ext cx="2952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Effusion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quite</a:t>
            </a:r>
            <a:r>
              <a:rPr lang="fr-FR" b="1" dirty="0" smtClean="0"/>
              <a:t> </a:t>
            </a:r>
            <a:r>
              <a:rPr lang="fr-FR" b="1" dirty="0" err="1" smtClean="0"/>
              <a:t>possibly</a:t>
            </a:r>
            <a:r>
              <a:rPr lang="fr-FR" b="1" dirty="0" smtClean="0"/>
              <a:t> the </a:t>
            </a:r>
            <a:r>
              <a:rPr lang="fr-FR" b="1" dirty="0" err="1" smtClean="0"/>
              <a:t>limiting</a:t>
            </a:r>
            <a:r>
              <a:rPr lang="fr-FR" b="1" dirty="0" smtClean="0"/>
              <a:t> factor in graphite but to </a:t>
            </a:r>
            <a:r>
              <a:rPr lang="fr-FR" b="1" dirty="0" err="1" smtClean="0"/>
              <a:t>needs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investigated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303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87" y="744087"/>
            <a:ext cx="8059003" cy="57294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3526" y="2204674"/>
            <a:ext cx="39085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Sticking</a:t>
            </a:r>
            <a:r>
              <a:rPr lang="fr-FR" dirty="0" smtClean="0"/>
              <a:t> time on </a:t>
            </a:r>
            <a:r>
              <a:rPr lang="fr-FR" dirty="0" err="1" smtClean="0"/>
              <a:t>refractory</a:t>
            </a:r>
            <a:r>
              <a:rPr lang="fr-FR" dirty="0" smtClean="0"/>
              <a:t> </a:t>
            </a:r>
            <a:r>
              <a:rPr lang="fr-FR" dirty="0" err="1" smtClean="0"/>
              <a:t>metals</a:t>
            </a:r>
            <a:endParaRPr lang="fr-FR" dirty="0"/>
          </a:p>
          <a:p>
            <a:r>
              <a:rPr lang="fr-FR" dirty="0" err="1" smtClean="0"/>
              <a:t>Calculation</a:t>
            </a:r>
            <a:r>
              <a:rPr lang="fr-FR" dirty="0" smtClean="0"/>
              <a:t> at 2073 </a:t>
            </a:r>
            <a:r>
              <a:rPr lang="fr-FR" dirty="0" smtClean="0"/>
              <a:t>K</a:t>
            </a:r>
          </a:p>
          <a:p>
            <a:endParaRPr lang="fr-FR" dirty="0"/>
          </a:p>
          <a:p>
            <a:r>
              <a:rPr lang="fr-FR" dirty="0" smtClean="0"/>
              <a:t>Values </a:t>
            </a:r>
            <a:r>
              <a:rPr lang="fr-FR" dirty="0" err="1" smtClean="0"/>
              <a:t>from</a:t>
            </a:r>
            <a:endParaRPr lang="fr-FR" dirty="0" smtClean="0"/>
          </a:p>
          <a:p>
            <a:r>
              <a:rPr lang="fr-FR" sz="1400" i="1" dirty="0" smtClean="0"/>
              <a:t>B. </a:t>
            </a:r>
            <a:r>
              <a:rPr lang="fr-FR" sz="1400" i="1" dirty="0" err="1" smtClean="0"/>
              <a:t>Eichler</a:t>
            </a:r>
            <a:r>
              <a:rPr lang="fr-FR" sz="1400" i="1" dirty="0" smtClean="0"/>
              <a:t> and H. </a:t>
            </a:r>
            <a:r>
              <a:rPr lang="fr-FR" sz="1400" i="1" dirty="0" err="1" smtClean="0"/>
              <a:t>Robbach</a:t>
            </a:r>
            <a:r>
              <a:rPr lang="fr-FR" sz="1400" i="1" dirty="0" smtClean="0"/>
              <a:t>, Adsorption </a:t>
            </a:r>
            <a:r>
              <a:rPr lang="fr-FR" sz="1400" i="1" dirty="0" err="1" smtClean="0"/>
              <a:t>von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Metallen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auf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metallische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oberflächen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und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Möglichkeiten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ihrer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Nutzung</a:t>
            </a:r>
            <a:r>
              <a:rPr lang="fr-FR" sz="1400" i="1" dirty="0" smtClean="0"/>
              <a:t> in der </a:t>
            </a:r>
            <a:r>
              <a:rPr lang="fr-FR" sz="1400" i="1" dirty="0" err="1" smtClean="0"/>
              <a:t>Kernchemie</a:t>
            </a:r>
            <a:r>
              <a:rPr lang="fr-FR" sz="1400" i="1" dirty="0" smtClean="0"/>
              <a:t>, vol. 527, 1984</a:t>
            </a:r>
          </a:p>
          <a:p>
            <a:endParaRPr lang="fr-FR" sz="1400" i="1" dirty="0"/>
          </a:p>
          <a:p>
            <a:r>
              <a:rPr lang="fr-FR" sz="1400" i="1" dirty="0" smtClean="0">
                <a:sym typeface="Wingdings" panose="05000000000000000000" pitchFamily="2" charset="2"/>
              </a:rPr>
              <a:t> </a:t>
            </a:r>
            <a:r>
              <a:rPr lang="fr-FR" sz="1400" i="1" dirty="0" smtClean="0">
                <a:sym typeface="Wingdings" panose="05000000000000000000" pitchFamily="2" charset="2"/>
              </a:rPr>
              <a:t>Low </a:t>
            </a:r>
            <a:r>
              <a:rPr lang="fr-FR" sz="1400" i="1" dirty="0" err="1" smtClean="0">
                <a:sym typeface="Wingdings" panose="05000000000000000000" pitchFamily="2" charset="2"/>
              </a:rPr>
              <a:t>sticking</a:t>
            </a:r>
            <a:r>
              <a:rPr lang="fr-FR" sz="1400" i="1" dirty="0" smtClean="0">
                <a:sym typeface="Wingdings" panose="05000000000000000000" pitchFamily="2" charset="2"/>
              </a:rPr>
              <a:t> time(&lt;</a:t>
            </a:r>
            <a:r>
              <a:rPr lang="fr-FR" sz="1400" i="1" dirty="0" smtClean="0">
                <a:sym typeface="Wingdings" panose="05000000000000000000" pitchFamily="2" charset="2"/>
              </a:rPr>
              <a:t>10-4 s) </a:t>
            </a:r>
            <a:r>
              <a:rPr lang="fr-FR" sz="1400" i="1" dirty="0" smtClean="0">
                <a:sym typeface="Wingdings" panose="05000000000000000000" pitchFamily="2" charset="2"/>
              </a:rPr>
              <a:t>of </a:t>
            </a:r>
            <a:r>
              <a:rPr lang="fr-FR" sz="1400" i="1" dirty="0" smtClean="0">
                <a:sym typeface="Wingdings" panose="05000000000000000000" pitchFamily="2" charset="2"/>
              </a:rPr>
              <a:t>Ca </a:t>
            </a:r>
            <a:r>
              <a:rPr lang="fr-FR" sz="1400" i="1" dirty="0" smtClean="0">
                <a:sym typeface="Wingdings" panose="05000000000000000000" pitchFamily="2" charset="2"/>
              </a:rPr>
              <a:t>on </a:t>
            </a:r>
            <a:r>
              <a:rPr lang="fr-FR" sz="1400" i="1" dirty="0" err="1" smtClean="0">
                <a:sym typeface="Wingdings" panose="05000000000000000000" pitchFamily="2" charset="2"/>
              </a:rPr>
              <a:t>refractory</a:t>
            </a:r>
            <a:r>
              <a:rPr lang="fr-FR" sz="1400" i="1" dirty="0" smtClean="0">
                <a:sym typeface="Wingdings" panose="05000000000000000000" pitchFamily="2" charset="2"/>
              </a:rPr>
              <a:t> </a:t>
            </a:r>
            <a:r>
              <a:rPr lang="fr-FR" sz="1400" i="1" dirty="0" err="1" smtClean="0">
                <a:sym typeface="Wingdings" panose="05000000000000000000" pitchFamily="2" charset="2"/>
              </a:rPr>
              <a:t>metals</a:t>
            </a:r>
            <a:r>
              <a:rPr lang="fr-FR" sz="1400" i="1" dirty="0" smtClean="0">
                <a:sym typeface="Wingdings" panose="05000000000000000000" pitchFamily="2" charset="2"/>
              </a:rPr>
              <a:t> (</a:t>
            </a:r>
            <a:r>
              <a:rPr lang="fr-FR" sz="1400" i="1" dirty="0" err="1" smtClean="0">
                <a:sym typeface="Wingdings" panose="05000000000000000000" pitchFamily="2" charset="2"/>
              </a:rPr>
              <a:t>typically</a:t>
            </a:r>
            <a:r>
              <a:rPr lang="fr-FR" sz="1400" i="1" dirty="0" smtClean="0">
                <a:sym typeface="Wingdings" panose="05000000000000000000" pitchFamily="2" charset="2"/>
              </a:rPr>
              <a:t> 10000 contacts in a standard graphite </a:t>
            </a:r>
            <a:r>
              <a:rPr lang="fr-FR" sz="1400" i="1" dirty="0" err="1" smtClean="0">
                <a:sym typeface="Wingdings" panose="05000000000000000000" pitchFamily="2" charset="2"/>
              </a:rPr>
              <a:t>cavity</a:t>
            </a:r>
            <a:r>
              <a:rPr lang="fr-FR" sz="1400" i="1" dirty="0" smtClean="0">
                <a:sym typeface="Wingdings" panose="05000000000000000000" pitchFamily="2" charset="2"/>
              </a:rPr>
              <a:t>, and </a:t>
            </a:r>
            <a:r>
              <a:rPr lang="fr-FR" sz="1400" i="1" dirty="0" err="1" smtClean="0">
                <a:sym typeface="Wingdings" panose="05000000000000000000" pitchFamily="2" charset="2"/>
              </a:rPr>
              <a:t>could</a:t>
            </a:r>
            <a:r>
              <a:rPr lang="fr-FR" sz="1400" i="1" dirty="0" smtClean="0">
                <a:sym typeface="Wingdings" panose="05000000000000000000" pitchFamily="2" charset="2"/>
              </a:rPr>
              <a:t> </a:t>
            </a:r>
            <a:r>
              <a:rPr lang="fr-FR" sz="1400" i="1" dirty="0" err="1" smtClean="0">
                <a:sym typeface="Wingdings" panose="05000000000000000000" pitchFamily="2" charset="2"/>
              </a:rPr>
              <a:t>also</a:t>
            </a:r>
            <a:r>
              <a:rPr lang="fr-FR" sz="1400" i="1" dirty="0" smtClean="0">
                <a:sym typeface="Wingdings" panose="05000000000000000000" pitchFamily="2" charset="2"/>
              </a:rPr>
              <a:t> </a:t>
            </a:r>
            <a:r>
              <a:rPr lang="fr-FR" sz="1400" i="1" dirty="0" err="1" smtClean="0">
                <a:sym typeface="Wingdings" panose="05000000000000000000" pitchFamily="2" charset="2"/>
              </a:rPr>
              <a:t>be</a:t>
            </a:r>
            <a:r>
              <a:rPr lang="fr-FR" sz="1400" i="1" dirty="0" smtClean="0">
                <a:sym typeface="Wingdings" panose="05000000000000000000" pitchFamily="2" charset="2"/>
              </a:rPr>
              <a:t> </a:t>
            </a:r>
            <a:r>
              <a:rPr lang="fr-FR" sz="1400" i="1" dirty="0" err="1" smtClean="0">
                <a:sym typeface="Wingdings" panose="05000000000000000000" pitchFamily="2" charset="2"/>
              </a:rPr>
              <a:t>reduced</a:t>
            </a:r>
            <a:r>
              <a:rPr lang="fr-FR" sz="1400" i="1" dirty="0" smtClean="0">
                <a:sym typeface="Wingdings" panose="05000000000000000000" pitchFamily="2" charset="2"/>
              </a:rPr>
              <a:t>)</a:t>
            </a:r>
            <a:endParaRPr lang="fr-FR" sz="1400" i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688381" y="6657549"/>
            <a:ext cx="1617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0875133" y="5033465"/>
            <a:ext cx="1125940" cy="112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035193" y="47127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290087" y="3218313"/>
            <a:ext cx="0" cy="1385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152067" y="284963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7238005" y="2911238"/>
            <a:ext cx="4449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224961" y="2757131"/>
            <a:ext cx="2415653" cy="1846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320564" y="6472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640614" y="5527320"/>
            <a:ext cx="428625" cy="296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854926" y="5802962"/>
            <a:ext cx="4475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Effusion (</a:t>
            </a:r>
            <a:r>
              <a:rPr lang="fr-FR" dirty="0" err="1" smtClean="0"/>
              <a:t>metals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32965" y="5075550"/>
            <a:ext cx="295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Effusion </a:t>
            </a:r>
            <a:r>
              <a:rPr lang="fr-FR" b="1" dirty="0" err="1" smtClean="0"/>
              <a:t>should</a:t>
            </a:r>
            <a:r>
              <a:rPr lang="fr-FR" b="1" dirty="0" smtClean="0"/>
              <a:t> not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limiting</a:t>
            </a:r>
            <a:r>
              <a:rPr lang="fr-FR" b="1" dirty="0" smtClean="0"/>
              <a:t> in a </a:t>
            </a:r>
            <a:r>
              <a:rPr lang="fr-FR" b="1" dirty="0" err="1" smtClean="0"/>
              <a:t>metal</a:t>
            </a:r>
            <a:r>
              <a:rPr lang="fr-FR" b="1" dirty="0" smtClean="0"/>
              <a:t> </a:t>
            </a:r>
            <a:r>
              <a:rPr lang="fr-FR" b="1" dirty="0" err="1" smtClean="0"/>
              <a:t>cavity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395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53" y="69370"/>
            <a:ext cx="10515600" cy="1325563"/>
          </a:xfrm>
        </p:spPr>
        <p:txBody>
          <a:bodyPr/>
          <a:lstStyle/>
          <a:p>
            <a:r>
              <a:rPr lang="fr-FR" dirty="0" smtClean="0"/>
              <a:t>TULIP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02960" y="1549245"/>
            <a:ext cx="4084160" cy="3975739"/>
            <a:chOff x="464860" y="1657028"/>
            <a:chExt cx="4084160" cy="397573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4" t="2504" r="16653"/>
            <a:stretch/>
          </p:blipFill>
          <p:spPr>
            <a:xfrm>
              <a:off x="691755" y="2776564"/>
              <a:ext cx="3459559" cy="285620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792107" y="4703112"/>
              <a:ext cx="75691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baseline="30000" dirty="0" smtClean="0"/>
                <a:t>20</a:t>
              </a:r>
              <a:r>
                <a:rPr lang="fr-FR" sz="1100" dirty="0" smtClean="0"/>
                <a:t>Ne </a:t>
              </a:r>
              <a:r>
                <a:rPr lang="fr-FR" sz="1100" dirty="0" err="1"/>
                <a:t>Primary</a:t>
              </a:r>
              <a:r>
                <a:rPr lang="fr-FR" sz="1100" dirty="0"/>
                <a:t> </a:t>
              </a:r>
              <a:r>
                <a:rPr lang="fr-FR" sz="1100" dirty="0" err="1"/>
                <a:t>beam</a:t>
              </a:r>
              <a:endParaRPr lang="fr-FR" sz="11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015994" y="2677235"/>
              <a:ext cx="13487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/>
                <a:t>Mo-Ni-Mo </a:t>
              </a:r>
              <a:r>
                <a:rPr lang="fr-FR" sz="1100" dirty="0" err="1" smtClean="0"/>
                <a:t>target</a:t>
              </a:r>
              <a:endParaRPr lang="fr-FR" sz="1100" dirty="0" smtClean="0"/>
            </a:p>
            <a:p>
              <a:pPr algn="ctr"/>
              <a:r>
                <a:rPr lang="fr-FR" sz="1100" dirty="0" smtClean="0"/>
                <a:t>(fusion-</a:t>
              </a:r>
              <a:r>
                <a:rPr lang="fr-FR" sz="1100" dirty="0" err="1" smtClean="0"/>
                <a:t>evaporation</a:t>
              </a:r>
              <a:r>
                <a:rPr lang="fr-FR" sz="1100" dirty="0" smtClean="0"/>
                <a:t>)</a:t>
              </a:r>
              <a:endParaRPr lang="fr-FR" sz="1100" dirty="0"/>
            </a:p>
          </p:txBody>
        </p:sp>
        <p:cxnSp>
          <p:nvCxnSpPr>
            <p:cNvPr id="8" name="Connecteur droit avec flèche 7"/>
            <p:cNvCxnSpPr>
              <a:stCxn id="7" idx="2"/>
            </p:cNvCxnSpPr>
            <p:nvPr/>
          </p:nvCxnSpPr>
          <p:spPr>
            <a:xfrm flipH="1">
              <a:off x="2782499" y="3108122"/>
              <a:ext cx="907894" cy="1174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065297" y="2308681"/>
              <a:ext cx="7104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graphite </a:t>
              </a:r>
              <a:r>
                <a:rPr lang="fr-FR" sz="1100" dirty="0" err="1"/>
                <a:t>window</a:t>
              </a:r>
              <a:endParaRPr lang="fr-FR" sz="1100" dirty="0"/>
            </a:p>
          </p:txBody>
        </p:sp>
        <p:cxnSp>
          <p:nvCxnSpPr>
            <p:cNvPr id="10" name="Connecteur droit avec flèche 9"/>
            <p:cNvCxnSpPr>
              <a:stCxn id="5" idx="0"/>
            </p:cNvCxnSpPr>
            <p:nvPr/>
          </p:nvCxnSpPr>
          <p:spPr>
            <a:xfrm flipH="1">
              <a:off x="2294490" y="2776564"/>
              <a:ext cx="127045" cy="10130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596103" y="3337670"/>
              <a:ext cx="7300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Graphite catcher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154037" y="3543530"/>
              <a:ext cx="846493" cy="317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1037321" y="4072299"/>
              <a:ext cx="868475" cy="106103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96103" y="5131601"/>
              <a:ext cx="9538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Radioactive ion </a:t>
              </a:r>
              <a:r>
                <a:rPr lang="fr-FR" sz="1100" dirty="0" err="1"/>
                <a:t>beam</a:t>
              </a:r>
              <a:endParaRPr lang="fr-FR" sz="1100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914923" y="3700693"/>
              <a:ext cx="2040136" cy="1335902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e libre 15"/>
            <p:cNvSpPr/>
            <p:nvPr/>
          </p:nvSpPr>
          <p:spPr>
            <a:xfrm>
              <a:off x="2640971" y="4081922"/>
              <a:ext cx="1323577" cy="998784"/>
            </a:xfrm>
            <a:custGeom>
              <a:avLst/>
              <a:gdLst>
                <a:gd name="connsiteX0" fmla="*/ 399627 w 2120054"/>
                <a:gd name="connsiteY0" fmla="*/ 0 h 1476586"/>
                <a:gd name="connsiteX1" fmla="*/ 2120054 w 2120054"/>
                <a:gd name="connsiteY1" fmla="*/ 1232746 h 1476586"/>
                <a:gd name="connsiteX2" fmla="*/ 1964267 w 2120054"/>
                <a:gd name="connsiteY2" fmla="*/ 1476586 h 1476586"/>
                <a:gd name="connsiteX3" fmla="*/ 0 w 2120054"/>
                <a:gd name="connsiteY3" fmla="*/ 440266 h 1476586"/>
                <a:gd name="connsiteX4" fmla="*/ 399627 w 2120054"/>
                <a:gd name="connsiteY4" fmla="*/ 0 h 147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054" h="1476586">
                  <a:moveTo>
                    <a:pt x="399627" y="0"/>
                  </a:moveTo>
                  <a:lnTo>
                    <a:pt x="2120054" y="1232746"/>
                  </a:lnTo>
                  <a:lnTo>
                    <a:pt x="1964267" y="1476586"/>
                  </a:lnTo>
                  <a:lnTo>
                    <a:pt x="0" y="440266"/>
                  </a:lnTo>
                  <a:lnTo>
                    <a:pt x="399627" y="0"/>
                  </a:lnTo>
                  <a:close/>
                </a:path>
              </a:pathLst>
            </a:custGeom>
            <a:solidFill>
              <a:srgbClr val="5B9BD5">
                <a:alpha val="49020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2147691" y="3896275"/>
              <a:ext cx="584199" cy="386308"/>
            </a:xfrm>
            <a:prstGeom prst="line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893201">
              <a:off x="2172185" y="4054106"/>
              <a:ext cx="5854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rgbClr val="FFFF00"/>
                  </a:solidFill>
                </a:rPr>
                <a:t>60 mm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0656" y="2765161"/>
              <a:ext cx="9855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/>
                <a:t>TULIP </a:t>
              </a:r>
              <a:r>
                <a:rPr lang="fr-FR" sz="1100" dirty="0" err="1"/>
                <a:t>cavity</a:t>
              </a:r>
              <a:endParaRPr lang="fr-FR" sz="11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1326143" y="3021057"/>
              <a:ext cx="849960" cy="79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23" b="12691"/>
            <a:stretch/>
          </p:blipFill>
          <p:spPr>
            <a:xfrm>
              <a:off x="464860" y="1657028"/>
              <a:ext cx="1144692" cy="1132604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6" t="23225" r="23589" b="42700"/>
            <a:stretch/>
          </p:blipFill>
          <p:spPr>
            <a:xfrm>
              <a:off x="3157022" y="1706371"/>
              <a:ext cx="1068677" cy="97865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23" name="ZoneTexte 22"/>
          <p:cNvSpPr txBox="1"/>
          <p:nvPr/>
        </p:nvSpPr>
        <p:spPr>
          <a:xfrm>
            <a:off x="4995767" y="365125"/>
            <a:ext cx="6707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On-line test in 2023: production of 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74-78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ions (≈10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o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n-line test (09/2025)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At least 100pps of 74Rb (65ms)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Release </a:t>
            </a:r>
            <a:r>
              <a:rPr lang="fr-FR" dirty="0" smtClean="0"/>
              <a:t>time in the ms range </a:t>
            </a:r>
            <a:endParaRPr lang="fr-FR" dirty="0"/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93" y="5690573"/>
            <a:ext cx="1882303" cy="701101"/>
          </a:xfrm>
          <a:prstGeom prst="rect">
            <a:avLst/>
          </a:prstGeom>
        </p:spPr>
      </p:pic>
      <p:grpSp>
        <p:nvGrpSpPr>
          <p:cNvPr id="25" name="Groupe 24"/>
          <p:cNvGrpSpPr>
            <a:grpSpLocks noChangeAspect="1"/>
          </p:cNvGrpSpPr>
          <p:nvPr/>
        </p:nvGrpSpPr>
        <p:grpSpPr>
          <a:xfrm>
            <a:off x="7907419" y="771946"/>
            <a:ext cx="3803423" cy="2022836"/>
            <a:chOff x="5143141" y="3060683"/>
            <a:chExt cx="5192268" cy="276148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3141" y="3060683"/>
              <a:ext cx="5192268" cy="2761488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6272106" y="3420854"/>
              <a:ext cx="7681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smtClean="0"/>
                <a:t>July 2023</a:t>
              </a:r>
              <a:endParaRPr lang="en-GB" sz="1200" dirty="0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838" y="777810"/>
            <a:ext cx="2635076" cy="2016972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5809583" y="3794502"/>
            <a:ext cx="5625695" cy="2532927"/>
          </a:xfrm>
          <a:prstGeom prst="roundRect">
            <a:avLst>
              <a:gd name="adj" fmla="val 2892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826860" y="379450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4"/>
                </a:solidFill>
              </a:rPr>
              <a:t>TULIP FEBIAD</a:t>
            </a:r>
            <a:endParaRPr lang="fr-FR" b="1" dirty="0">
              <a:solidFill>
                <a:schemeClr val="accent4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 b="14571"/>
          <a:stretch/>
        </p:blipFill>
        <p:spPr bwMode="auto">
          <a:xfrm>
            <a:off x="5838892" y="4103673"/>
            <a:ext cx="2491455" cy="130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5942140" y="5453598"/>
            <a:ext cx="4798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Tested</a:t>
            </a:r>
            <a:r>
              <a:rPr lang="fr-FR" sz="1600" b="1" dirty="0" smtClean="0"/>
              <a:t> offline in 2024-2025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Calibrated</a:t>
            </a:r>
            <a:r>
              <a:rPr lang="fr-FR" sz="1600" dirty="0" smtClean="0"/>
              <a:t> Ar </a:t>
            </a:r>
            <a:r>
              <a:rPr lang="fr-FR" sz="1600" dirty="0" err="1" smtClean="0"/>
              <a:t>leak</a:t>
            </a:r>
            <a:r>
              <a:rPr lang="fr-FR" sz="1600" dirty="0" smtClean="0"/>
              <a:t> : </a:t>
            </a:r>
            <a:r>
              <a:rPr lang="fr-FR" sz="1600" dirty="0" err="1" smtClean="0"/>
              <a:t>Eff</a:t>
            </a:r>
            <a:r>
              <a:rPr lang="fr-FR" sz="1600" baseline="-25000" dirty="0" err="1" smtClean="0"/>
              <a:t>Ar</a:t>
            </a:r>
            <a:r>
              <a:rPr lang="fr-FR" sz="1600" dirty="0" smtClean="0"/>
              <a:t> &gt; 6% (stable) and up to 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Ag, In, Sn </a:t>
            </a:r>
            <a:r>
              <a:rPr lang="fr-FR" sz="1600" dirty="0" err="1" smtClean="0"/>
              <a:t>tracers</a:t>
            </a:r>
            <a:r>
              <a:rPr lang="fr-FR" sz="1600" dirty="0" smtClean="0"/>
              <a:t> : </a:t>
            </a:r>
            <a:r>
              <a:rPr lang="fr-FR" sz="1600" dirty="0" err="1" smtClean="0"/>
              <a:t>Eff</a:t>
            </a:r>
            <a:r>
              <a:rPr lang="fr-FR" sz="1600" dirty="0" smtClean="0"/>
              <a:t> = 9-15%</a:t>
            </a:r>
            <a:endParaRPr lang="fr-FR" sz="1600" dirty="0"/>
          </a:p>
        </p:txBody>
      </p:sp>
      <p:pic>
        <p:nvPicPr>
          <p:cNvPr id="33" name="Image 3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63" y="3866694"/>
            <a:ext cx="2995589" cy="19192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4976838" y="6486525"/>
            <a:ext cx="453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 Ca, FEBIAD &gt; SIS, but </a:t>
            </a:r>
            <a:r>
              <a:rPr lang="fr-FR" b="1" dirty="0" err="1" smtClean="0"/>
              <a:t>thick</a:t>
            </a:r>
            <a:r>
              <a:rPr lang="fr-FR" b="1" dirty="0" smtClean="0"/>
              <a:t> </a:t>
            </a:r>
            <a:r>
              <a:rPr lang="fr-FR" b="1" dirty="0" err="1" smtClean="0"/>
              <a:t>target</a:t>
            </a:r>
            <a:r>
              <a:rPr lang="fr-FR" b="1" dirty="0" smtClean="0"/>
              <a:t> </a:t>
            </a:r>
            <a:r>
              <a:rPr lang="fr-FR" b="1" dirty="0" err="1" smtClean="0"/>
              <a:t>required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443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Implantation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16535" y="1896814"/>
            <a:ext cx="75039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Optimum </a:t>
            </a:r>
            <a:r>
              <a:rPr lang="fr-FR" baseline="30000" dirty="0" smtClean="0"/>
              <a:t>12</a:t>
            </a:r>
            <a:r>
              <a:rPr lang="fr-FR" dirty="0" smtClean="0"/>
              <a:t>C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r>
              <a:rPr lang="fr-FR" dirty="0" smtClean="0"/>
              <a:t> to </a:t>
            </a:r>
            <a:r>
              <a:rPr lang="fr-FR" dirty="0" err="1" smtClean="0"/>
              <a:t>maximize</a:t>
            </a:r>
            <a:r>
              <a:rPr lang="fr-FR" dirty="0" smtClean="0"/>
              <a:t> </a:t>
            </a:r>
            <a:r>
              <a:rPr lang="fr-FR" baseline="30000" dirty="0" smtClean="0"/>
              <a:t>39</a:t>
            </a:r>
            <a:r>
              <a:rPr lang="fr-FR" dirty="0" smtClean="0"/>
              <a:t>Ca fragment out of </a:t>
            </a:r>
            <a:r>
              <a:rPr lang="fr-FR" dirty="0" err="1" smtClean="0"/>
              <a:t>target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b="1" dirty="0" smtClean="0"/>
              <a:t>For a graphite </a:t>
            </a:r>
            <a:r>
              <a:rPr lang="fr-FR" b="1" dirty="0" err="1" smtClean="0"/>
              <a:t>cavity</a:t>
            </a:r>
            <a:r>
              <a:rPr lang="fr-FR" b="1" dirty="0" smtClean="0"/>
              <a:t> </a:t>
            </a:r>
            <a:r>
              <a:rPr lang="fr-FR" b="1" dirty="0" err="1" smtClean="0"/>
              <a:t>closed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the </a:t>
            </a:r>
            <a:r>
              <a:rPr lang="fr-FR" b="1" dirty="0" err="1" smtClean="0"/>
              <a:t>target</a:t>
            </a:r>
            <a:endParaRPr lang="fr-FR" b="1" dirty="0" smtClean="0"/>
          </a:p>
          <a:p>
            <a:r>
              <a:rPr lang="fr-FR" dirty="0" smtClean="0"/>
              <a:t>774 mg/cm2     =	3.44 mm at « normal » 2.253 g/cm</a:t>
            </a:r>
            <a:r>
              <a:rPr lang="fr-FR" baseline="30000" dirty="0" smtClean="0"/>
              <a:t>3</a:t>
            </a:r>
            <a:r>
              <a:rPr lang="fr-FR" dirty="0" smtClean="0"/>
              <a:t> graphite </a:t>
            </a:r>
            <a:r>
              <a:rPr lang="fr-FR" dirty="0" err="1" smtClean="0"/>
              <a:t>density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4.36 mm at graphite </a:t>
            </a:r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(1.775 </a:t>
            </a:r>
            <a:r>
              <a:rPr lang="fr-FR" dirty="0" smtClean="0"/>
              <a:t>g/cm</a:t>
            </a:r>
            <a:r>
              <a:rPr lang="fr-FR" baseline="30000" dirty="0" smtClean="0"/>
              <a:t>3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b="1" dirty="0" smtClean="0"/>
              <a:t>For a Ta </a:t>
            </a:r>
            <a:r>
              <a:rPr lang="fr-FR" b="1" dirty="0" err="1" smtClean="0"/>
              <a:t>cavity</a:t>
            </a:r>
            <a:r>
              <a:rPr lang="fr-FR" b="1" dirty="0" smtClean="0"/>
              <a:t> </a:t>
            </a:r>
            <a:r>
              <a:rPr lang="fr-FR" b="1" dirty="0" err="1" smtClean="0"/>
              <a:t>closed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 7 µm Ta </a:t>
            </a:r>
            <a:r>
              <a:rPr lang="fr-FR" b="1" dirty="0" err="1" smtClean="0"/>
              <a:t>window</a:t>
            </a:r>
            <a:endParaRPr lang="fr-FR" b="1" dirty="0" smtClean="0"/>
          </a:p>
          <a:p>
            <a:r>
              <a:rPr lang="fr-FR" dirty="0" smtClean="0"/>
              <a:t>758 mg/cm2     =	3.36 mm at « normal » 2.253 g/cm</a:t>
            </a:r>
            <a:r>
              <a:rPr lang="fr-FR" baseline="30000" dirty="0" smtClean="0"/>
              <a:t>3</a:t>
            </a:r>
            <a:r>
              <a:rPr lang="fr-FR" dirty="0" smtClean="0"/>
              <a:t> graphite </a:t>
            </a:r>
            <a:r>
              <a:rPr lang="fr-FR" dirty="0" err="1" smtClean="0"/>
              <a:t>density</a:t>
            </a:r>
            <a:endParaRPr lang="fr-FR" dirty="0" smtClean="0"/>
          </a:p>
          <a:p>
            <a:r>
              <a:rPr lang="fr-FR" dirty="0" smtClean="0"/>
              <a:t>		4.27 mm at graphite </a:t>
            </a:r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(1.775 g/cm</a:t>
            </a:r>
            <a:r>
              <a:rPr lang="fr-FR" baseline="30000" dirty="0" smtClean="0"/>
              <a:t>3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algn="ctr"/>
            <a:r>
              <a:rPr lang="fr-FR" b="1" dirty="0" smtClean="0"/>
              <a:t>Small range (and production) </a:t>
            </a:r>
            <a:r>
              <a:rPr lang="fr-FR" b="1" dirty="0" err="1" smtClean="0"/>
              <a:t>difference</a:t>
            </a:r>
            <a:endParaRPr lang="fr-FR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224612"/>
            <a:ext cx="3062287" cy="25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800</Words>
  <Application>Microsoft Office PowerPoint</Application>
  <PresentationFormat>Grand écran</PresentationFormat>
  <Paragraphs>146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Prospects for 39Ca beam production with TULIP at SPIRAL1 </vt:lpstr>
      <vt:lpstr>Production history</vt:lpstr>
      <vt:lpstr>Decay &amp; detection</vt:lpstr>
      <vt:lpstr>Diffusion (graphite)</vt:lpstr>
      <vt:lpstr>Diffusion (metals)</vt:lpstr>
      <vt:lpstr>Effusion (graphite)</vt:lpstr>
      <vt:lpstr>Effusion (metals)</vt:lpstr>
      <vt:lpstr>TULIP</vt:lpstr>
      <vt:lpstr>Implantation</vt:lpstr>
      <vt:lpstr>Implantation</vt:lpstr>
      <vt:lpstr>TISS concept</vt:lpstr>
      <vt:lpstr>TISS concept</vt:lpstr>
      <vt:lpstr>Conclusion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Chauveau Pierre</dc:creator>
  <cp:lastModifiedBy>Chauveau Pierre</cp:lastModifiedBy>
  <cp:revision>38</cp:revision>
  <dcterms:created xsi:type="dcterms:W3CDTF">2025-11-19T14:41:35Z</dcterms:created>
  <dcterms:modified xsi:type="dcterms:W3CDTF">2025-11-20T15:10:02Z</dcterms:modified>
</cp:coreProperties>
</file>