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slides/slide38.xml" ContentType="application/vnd.openxmlformats-officedocument.presentationml.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slides/slide34.xml" ContentType="application/vnd.openxmlformats-officedocument.presentationml.slide+xml"/>
  <Default Extension="jpeg" ContentType="image/jpeg"/>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Override PartName="/ppt/slides/slide30.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docProps/custom.xml" ContentType="application/vnd.openxmlformats-officedocument.custom-properti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35.xml" ContentType="application/vnd.openxmlformats-officedocument.presentationml.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slides/slide23.xml" ContentType="application/vnd.openxmlformats-officedocument.presentationml.slide+xml"/>
  <Override PartName="/ppt/slides/slide31.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s/slide36.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37.xml" ContentType="application/vnd.openxmlformats-officedocument.presentationml.slide+xml"/>
  <Override PartName="/ppt/slides/slide29.xml" ContentType="application/vnd.openxmlformats-officedocument.presentationml.slide+xml"/>
  <Default Extension="wmf" ContentType="image/x-wmf"/>
  <Override PartName="/ppt/slideLayouts/slideLayout4.xml" ContentType="application/vnd.openxmlformats-officedocument.presentationml.slideLayout+xml"/>
  <Override PartName="/ppt/slides/slide25.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trictFirstAndLastChars="0" saveSubsetFonts="1">
  <p:sldMasterIdLst>
    <p:sldMasterId r:id="rId1"/>
  </p:sldMasterIdLst>
  <p:notesMasterIdLst>
    <p:notesMasterId r:id="rId40"/>
  </p:notesMasterIdLst>
  <p:sldIdLst>
    <p:sldId id="256" r:id="rId2"/>
    <p:sldId id="270" r:id="rId3"/>
    <p:sldId id="269" r:id="rId4"/>
    <p:sldId id="258" r:id="rId5"/>
    <p:sldId id="271" r:id="rId6"/>
    <p:sldId id="272" r:id="rId7"/>
    <p:sldId id="273" r:id="rId8"/>
    <p:sldId id="274" r:id="rId9"/>
    <p:sldId id="280" r:id="rId10"/>
    <p:sldId id="278" r:id="rId11"/>
    <p:sldId id="279" r:id="rId12"/>
    <p:sldId id="259" r:id="rId13"/>
    <p:sldId id="257" r:id="rId14"/>
    <p:sldId id="283" r:id="rId15"/>
    <p:sldId id="284" r:id="rId16"/>
    <p:sldId id="286" r:id="rId17"/>
    <p:sldId id="287" r:id="rId18"/>
    <p:sldId id="288" r:id="rId19"/>
    <p:sldId id="302" r:id="rId20"/>
    <p:sldId id="294" r:id="rId21"/>
    <p:sldId id="295" r:id="rId22"/>
    <p:sldId id="296" r:id="rId23"/>
    <p:sldId id="297" r:id="rId24"/>
    <p:sldId id="300" r:id="rId25"/>
    <p:sldId id="301" r:id="rId26"/>
    <p:sldId id="298" r:id="rId27"/>
    <p:sldId id="299" r:id="rId28"/>
    <p:sldId id="276" r:id="rId29"/>
    <p:sldId id="281" r:id="rId30"/>
    <p:sldId id="303" r:id="rId31"/>
    <p:sldId id="304" r:id="rId32"/>
    <p:sldId id="275" r:id="rId33"/>
    <p:sldId id="282" r:id="rId34"/>
    <p:sldId id="285" r:id="rId35"/>
    <p:sldId id="289" r:id="rId36"/>
    <p:sldId id="290" r:id="rId37"/>
    <p:sldId id="291" r:id="rId38"/>
    <p:sldId id="292" r:id="rId39"/>
  </p:sldIdLst>
  <p:sldSz cx="9144000" cy="6858000" type="screen4x3"/>
  <p:notesSz cx="7099300" cy="10234613"/>
  <p:defaultTextStyle>
    <a:defPPr>
      <a:defRPr lang="en-US"/>
    </a:defPPr>
    <a:lvl1pPr algn="l" rtl="0" fontAlgn="base">
      <a:spcBef>
        <a:spcPct val="50000"/>
      </a:spcBef>
      <a:spcAft>
        <a:spcPct val="0"/>
      </a:spcAft>
      <a:defRPr sz="2200" kern="1200">
        <a:solidFill>
          <a:schemeClr val="tx1"/>
        </a:solidFill>
        <a:latin typeface="Times New Roman" pitchFamily="18" charset="0"/>
        <a:ea typeface="+mn-ea"/>
        <a:cs typeface="+mn-cs"/>
      </a:defRPr>
    </a:lvl1pPr>
    <a:lvl2pPr marL="457200" algn="l" rtl="0" fontAlgn="base">
      <a:spcBef>
        <a:spcPct val="50000"/>
      </a:spcBef>
      <a:spcAft>
        <a:spcPct val="0"/>
      </a:spcAft>
      <a:defRPr sz="2200" kern="1200">
        <a:solidFill>
          <a:schemeClr val="tx1"/>
        </a:solidFill>
        <a:latin typeface="Times New Roman" pitchFamily="18" charset="0"/>
        <a:ea typeface="+mn-ea"/>
        <a:cs typeface="+mn-cs"/>
      </a:defRPr>
    </a:lvl2pPr>
    <a:lvl3pPr marL="914400" algn="l" rtl="0" fontAlgn="base">
      <a:spcBef>
        <a:spcPct val="50000"/>
      </a:spcBef>
      <a:spcAft>
        <a:spcPct val="0"/>
      </a:spcAft>
      <a:defRPr sz="2200" kern="1200">
        <a:solidFill>
          <a:schemeClr val="tx1"/>
        </a:solidFill>
        <a:latin typeface="Times New Roman" pitchFamily="18" charset="0"/>
        <a:ea typeface="+mn-ea"/>
        <a:cs typeface="+mn-cs"/>
      </a:defRPr>
    </a:lvl3pPr>
    <a:lvl4pPr marL="1371600" algn="l" rtl="0" fontAlgn="base">
      <a:spcBef>
        <a:spcPct val="50000"/>
      </a:spcBef>
      <a:spcAft>
        <a:spcPct val="0"/>
      </a:spcAft>
      <a:defRPr sz="2200" kern="1200">
        <a:solidFill>
          <a:schemeClr val="tx1"/>
        </a:solidFill>
        <a:latin typeface="Times New Roman" pitchFamily="18" charset="0"/>
        <a:ea typeface="+mn-ea"/>
        <a:cs typeface="+mn-cs"/>
      </a:defRPr>
    </a:lvl4pPr>
    <a:lvl5pPr marL="1828800" algn="l" rtl="0" fontAlgn="base">
      <a:spcBef>
        <a:spcPct val="50000"/>
      </a:spcBef>
      <a:spcAft>
        <a:spcPct val="0"/>
      </a:spcAft>
      <a:defRPr sz="2200" kern="1200">
        <a:solidFill>
          <a:schemeClr val="tx1"/>
        </a:solidFill>
        <a:latin typeface="Times New Roman" pitchFamily="18" charset="0"/>
        <a:ea typeface="+mn-ea"/>
        <a:cs typeface="+mn-cs"/>
      </a:defRPr>
    </a:lvl5pPr>
    <a:lvl6pPr marL="2286000" algn="l" defTabSz="914400" rtl="0" eaLnBrk="1" latinLnBrk="0" hangingPunct="1">
      <a:defRPr sz="2200" kern="1200">
        <a:solidFill>
          <a:schemeClr val="tx1"/>
        </a:solidFill>
        <a:latin typeface="Times New Roman" pitchFamily="18" charset="0"/>
        <a:ea typeface="+mn-ea"/>
        <a:cs typeface="+mn-cs"/>
      </a:defRPr>
    </a:lvl6pPr>
    <a:lvl7pPr marL="2743200" algn="l" defTabSz="914400" rtl="0" eaLnBrk="1" latinLnBrk="0" hangingPunct="1">
      <a:defRPr sz="2200" kern="1200">
        <a:solidFill>
          <a:schemeClr val="tx1"/>
        </a:solidFill>
        <a:latin typeface="Times New Roman" pitchFamily="18" charset="0"/>
        <a:ea typeface="+mn-ea"/>
        <a:cs typeface="+mn-cs"/>
      </a:defRPr>
    </a:lvl7pPr>
    <a:lvl8pPr marL="3200400" algn="l" defTabSz="914400" rtl="0" eaLnBrk="1" latinLnBrk="0" hangingPunct="1">
      <a:defRPr sz="2200" kern="1200">
        <a:solidFill>
          <a:schemeClr val="tx1"/>
        </a:solidFill>
        <a:latin typeface="Times New Roman" pitchFamily="18" charset="0"/>
        <a:ea typeface="+mn-ea"/>
        <a:cs typeface="+mn-cs"/>
      </a:defRPr>
    </a:lvl8pPr>
    <a:lvl9pPr marL="3657600" algn="l" defTabSz="914400" rtl="0" eaLnBrk="1" latinLnBrk="0" hangingPunct="1">
      <a:defRPr sz="2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EAEAEA"/>
    <a:srgbClr val="DDDDDD"/>
    <a:srgbClr val="FFFFFF"/>
    <a:srgbClr val="3333CC"/>
    <a:srgbClr val="A4FC8C"/>
    <a:srgbClr val="5B1D61"/>
    <a:srgbClr val="577CCD"/>
    <a:srgbClr val="C0C0C0"/>
    <a:srgbClr val="5F5F5F"/>
    <a:srgbClr val="969696"/>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showOutlineIcons="0">
    <p:restoredLeft sz="15598" autoAdjust="0"/>
    <p:restoredTop sz="94628" autoAdjust="0"/>
  </p:normalViewPr>
  <p:slideViewPr>
    <p:cSldViewPr>
      <p:cViewPr varScale="1">
        <p:scale>
          <a:sx n="98" d="100"/>
          <a:sy n="98" d="100"/>
        </p:scale>
        <p:origin x="-640"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notesMaster" Target="notesMasters/notesMaster1.xml"/><Relationship Id="rId41" Type="http://schemas.openxmlformats.org/officeDocument/2006/relationships/printerSettings" Target="printerSettings/printerSettings1.bin"/><Relationship Id="rId42" Type="http://schemas.openxmlformats.org/officeDocument/2006/relationships/presProps" Target="presProps.xml"/><Relationship Id="rId43" Type="http://schemas.openxmlformats.org/officeDocument/2006/relationships/viewProps" Target="viewProps.xml"/><Relationship Id="rId44" Type="http://schemas.openxmlformats.org/officeDocument/2006/relationships/theme" Target="theme/theme1.xml"/><Relationship Id="rId4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16738" name="Rectangle 2"/>
          <p:cNvSpPr>
            <a:spLocks noGrp="1" noChangeArrowheads="1"/>
          </p:cNvSpPr>
          <p:nvPr>
            <p:ph type="hdr" sz="quarter"/>
          </p:nvPr>
        </p:nvSpPr>
        <p:spPr bwMode="auto">
          <a:xfrm>
            <a:off x="0"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eaLnBrk="0" hangingPunct="0">
              <a:spcBef>
                <a:spcPct val="0"/>
              </a:spcBef>
              <a:defRPr sz="1300"/>
            </a:lvl1pPr>
          </a:lstStyle>
          <a:p>
            <a:endParaRPr lang="fr-FR"/>
          </a:p>
        </p:txBody>
      </p:sp>
      <p:sp>
        <p:nvSpPr>
          <p:cNvPr id="116739" name="Rectangle 3"/>
          <p:cNvSpPr>
            <a:spLocks noGrp="1" noChangeArrowheads="1"/>
          </p:cNvSpPr>
          <p:nvPr>
            <p:ph type="dt" idx="1"/>
          </p:nvPr>
        </p:nvSpPr>
        <p:spPr bwMode="auto">
          <a:xfrm>
            <a:off x="4021294"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eaLnBrk="0" hangingPunct="0">
              <a:spcBef>
                <a:spcPct val="0"/>
              </a:spcBef>
              <a:defRPr sz="1300"/>
            </a:lvl1pPr>
          </a:lstStyle>
          <a:p>
            <a:endParaRPr lang="fr-FR"/>
          </a:p>
        </p:txBody>
      </p:sp>
      <p:sp>
        <p:nvSpPr>
          <p:cNvPr id="116740"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ffectLst/>
        </p:spPr>
      </p:sp>
      <p:sp>
        <p:nvSpPr>
          <p:cNvPr id="116741" name="Rectangle 5"/>
          <p:cNvSpPr>
            <a:spLocks noGrp="1" noChangeArrowheads="1"/>
          </p:cNvSpPr>
          <p:nvPr>
            <p:ph type="body" sz="quarter" idx="3"/>
          </p:nvPr>
        </p:nvSpPr>
        <p:spPr bwMode="auto">
          <a:xfrm>
            <a:off x="709930" y="4861441"/>
            <a:ext cx="5679440" cy="4605576"/>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116742" name="Rectangle 6"/>
          <p:cNvSpPr>
            <a:spLocks noGrp="1" noChangeArrowheads="1"/>
          </p:cNvSpPr>
          <p:nvPr>
            <p:ph type="ftr" sz="quarter" idx="4"/>
          </p:nvPr>
        </p:nvSpPr>
        <p:spPr bwMode="auto">
          <a:xfrm>
            <a:off x="0" y="9721106"/>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eaLnBrk="0" hangingPunct="0">
              <a:spcBef>
                <a:spcPct val="0"/>
              </a:spcBef>
              <a:defRPr sz="1300"/>
            </a:lvl1pPr>
          </a:lstStyle>
          <a:p>
            <a:endParaRPr lang="fr-FR"/>
          </a:p>
        </p:txBody>
      </p:sp>
      <p:sp>
        <p:nvSpPr>
          <p:cNvPr id="116743" name="Rectangle 7"/>
          <p:cNvSpPr>
            <a:spLocks noGrp="1" noChangeArrowheads="1"/>
          </p:cNvSpPr>
          <p:nvPr>
            <p:ph type="sldNum" sz="quarter" idx="5"/>
          </p:nvPr>
        </p:nvSpPr>
        <p:spPr bwMode="auto">
          <a:xfrm>
            <a:off x="4021294" y="9721106"/>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eaLnBrk="0" hangingPunct="0">
              <a:spcBef>
                <a:spcPct val="0"/>
              </a:spcBef>
              <a:defRPr sz="1300"/>
            </a:lvl1pPr>
          </a:lstStyle>
          <a:p>
            <a:fld id="{AE40C47B-6587-4073-B5B1-2D63AF702872}" type="slidenum">
              <a:rPr lang="fr-FR"/>
              <a:pPr/>
              <a:t>‹#›</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95B0C5-8734-4483-8298-8757139C82F1}" type="slidenum">
              <a:rPr lang="fr-FR"/>
              <a:pPr/>
              <a:t>1</a:t>
            </a:fld>
            <a:endParaRPr lang="fr-FR"/>
          </a:p>
        </p:txBody>
      </p:sp>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p:txBody>
          <a:bodyPr/>
          <a:lstStyle/>
          <a:p>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AE40C47B-6587-4073-B5B1-2D63AF702872}" type="slidenum">
              <a:rPr lang="fr-FR" smtClean="0"/>
              <a:pPr/>
              <a:t>4</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AE40C47B-6587-4073-B5B1-2D63AF702872}" type="slidenum">
              <a:rPr lang="fr-FR" smtClean="0"/>
              <a:pPr/>
              <a:t>8</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AE40C47B-6587-4073-B5B1-2D63AF702872}" type="slidenum">
              <a:rPr lang="fr-FR" smtClean="0"/>
              <a:pPr/>
              <a:t>11</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AE40C47B-6587-4073-B5B1-2D63AF702872}" type="slidenum">
              <a:rPr lang="fr-FR" smtClean="0"/>
              <a:pPr/>
              <a:t>12</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AE40C47B-6587-4073-B5B1-2D63AF702872}" type="slidenum">
              <a:rPr lang="fr-FR" smtClean="0"/>
              <a:pPr/>
              <a:t>13</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AE40C47B-6587-4073-B5B1-2D63AF702872}" type="slidenum">
              <a:rPr lang="fr-FR" smtClean="0"/>
              <a:pPr/>
              <a:t>31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Diapositive de titr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8" name="Rectangle 6"/>
          <p:cNvSpPr>
            <a:spLocks noGrp="1" noChangeArrowheads="1"/>
          </p:cNvSpPr>
          <p:nvPr>
            <p:ph type="ctrTitle"/>
          </p:nvPr>
        </p:nvSpPr>
        <p:spPr>
          <a:xfrm>
            <a:off x="304800" y="4038600"/>
            <a:ext cx="7924800" cy="947738"/>
          </a:xfrm>
        </p:spPr>
        <p:txBody>
          <a:bodyPr/>
          <a:lstStyle>
            <a:lvl1pPr>
              <a:defRPr/>
            </a:lvl1pPr>
          </a:lstStyle>
          <a:p>
            <a:r>
              <a:rPr lang="fr-FR"/>
              <a:t>Cliquer pour modifier le style du titre du masque</a:t>
            </a:r>
          </a:p>
        </p:txBody>
      </p:sp>
      <p:sp>
        <p:nvSpPr>
          <p:cNvPr id="3079" name="Rectangle 7"/>
          <p:cNvSpPr>
            <a:spLocks noGrp="1" noChangeArrowheads="1"/>
          </p:cNvSpPr>
          <p:nvPr>
            <p:ph type="subTitle" idx="1"/>
          </p:nvPr>
        </p:nvSpPr>
        <p:spPr>
          <a:xfrm>
            <a:off x="304800" y="4972050"/>
            <a:ext cx="7924800" cy="895350"/>
          </a:xfrm>
        </p:spPr>
        <p:txBody>
          <a:bodyPr/>
          <a:lstStyle>
            <a:lvl1pPr marL="0" indent="0">
              <a:buFont typeface="Wingdings" pitchFamily="2" charset="2"/>
              <a:buNone/>
              <a:defRPr sz="3600"/>
            </a:lvl1pPr>
          </a:lstStyle>
          <a:p>
            <a:r>
              <a:rPr lang="fr-FR"/>
              <a:t>Cliquer pour modifier le style des sous-titres du masque</a:t>
            </a:r>
          </a:p>
        </p:txBody>
      </p:sp>
      <p:sp>
        <p:nvSpPr>
          <p:cNvPr id="3104" name="Rectangle 32"/>
          <p:cNvSpPr>
            <a:spLocks noGrp="1" noChangeArrowheads="1"/>
          </p:cNvSpPr>
          <p:nvPr>
            <p:ph type="dt" sz="quarter" idx="2"/>
          </p:nvPr>
        </p:nvSpPr>
        <p:spPr/>
        <p:txBody>
          <a:bodyPr/>
          <a:lstStyle>
            <a:lvl1pPr>
              <a:defRPr/>
            </a:lvl1pPr>
          </a:lstStyle>
          <a:p>
            <a:r>
              <a:rPr lang="fr-FR" dirty="0" smtClean="0"/>
              <a:t>17 Mai 2010</a:t>
            </a:r>
            <a:endParaRPr lang="fr-FR" dirty="0"/>
          </a:p>
        </p:txBody>
      </p:sp>
      <p:sp>
        <p:nvSpPr>
          <p:cNvPr id="3105" name="Rectangle 33"/>
          <p:cNvSpPr>
            <a:spLocks noGrp="1" noChangeArrowheads="1"/>
          </p:cNvSpPr>
          <p:nvPr>
            <p:ph type="ftr" sz="quarter" idx="3"/>
          </p:nvPr>
        </p:nvSpPr>
        <p:spPr/>
        <p:txBody>
          <a:bodyPr/>
          <a:lstStyle>
            <a:lvl1pPr>
              <a:defRPr/>
            </a:lvl1pPr>
          </a:lstStyle>
          <a:p>
            <a:r>
              <a:rPr lang="fr-FR" smtClean="0"/>
              <a:t>Dominique Boutigny</a:t>
            </a:r>
            <a:endParaRPr lang="fr-FR"/>
          </a:p>
        </p:txBody>
      </p:sp>
      <p:sp>
        <p:nvSpPr>
          <p:cNvPr id="3106" name="Rectangle 34"/>
          <p:cNvSpPr>
            <a:spLocks noGrp="1" noChangeArrowheads="1"/>
          </p:cNvSpPr>
          <p:nvPr>
            <p:ph type="sldNum" sz="quarter" idx="4"/>
          </p:nvPr>
        </p:nvSpPr>
        <p:spPr/>
        <p:txBody>
          <a:bodyPr/>
          <a:lstStyle>
            <a:lvl1pPr>
              <a:defRPr/>
            </a:lvl1pPr>
          </a:lstStyle>
          <a:p>
            <a:fld id="{3851B0DA-BF1B-423C-8D01-E41569B8C122}" type="slidenum">
              <a:rPr lang="fr-FR"/>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r>
              <a:rPr lang="fr-FR" smtClean="0"/>
              <a:t>26 mars 2010</a:t>
            </a:r>
            <a:endParaRPr lang="fr-FR"/>
          </a:p>
        </p:txBody>
      </p:sp>
      <p:sp>
        <p:nvSpPr>
          <p:cNvPr id="5" name="Espace réservé du pied de page 4"/>
          <p:cNvSpPr>
            <a:spLocks noGrp="1"/>
          </p:cNvSpPr>
          <p:nvPr>
            <p:ph type="ftr" sz="quarter" idx="11"/>
          </p:nvPr>
        </p:nvSpPr>
        <p:spPr/>
        <p:txBody>
          <a:bodyPr/>
          <a:lstStyle>
            <a:lvl1pPr>
              <a:defRPr/>
            </a:lvl1pPr>
          </a:lstStyle>
          <a:p>
            <a:r>
              <a:rPr lang="fr-FR" smtClean="0"/>
              <a:t>Dominique Boutigny</a:t>
            </a:r>
            <a:endParaRPr lang="fr-FR"/>
          </a:p>
        </p:txBody>
      </p:sp>
      <p:sp>
        <p:nvSpPr>
          <p:cNvPr id="6" name="Espace réservé du numéro de diapositive 5"/>
          <p:cNvSpPr>
            <a:spLocks noGrp="1"/>
          </p:cNvSpPr>
          <p:nvPr>
            <p:ph type="sldNum" sz="quarter" idx="12"/>
          </p:nvPr>
        </p:nvSpPr>
        <p:spPr/>
        <p:txBody>
          <a:bodyPr/>
          <a:lstStyle>
            <a:lvl1pPr>
              <a:defRPr/>
            </a:lvl1pPr>
          </a:lstStyle>
          <a:p>
            <a:fld id="{28E96E3E-1C6F-4C63-889C-3A3B9A832C69}" type="slidenum">
              <a:rPr lang="fr-FR"/>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067550" y="76200"/>
            <a:ext cx="1847850" cy="647700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1524000" y="76200"/>
            <a:ext cx="5391150" cy="64770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r>
              <a:rPr lang="fr-FR" smtClean="0"/>
              <a:t>26 mars 2010</a:t>
            </a:r>
            <a:endParaRPr lang="fr-FR"/>
          </a:p>
        </p:txBody>
      </p:sp>
      <p:sp>
        <p:nvSpPr>
          <p:cNvPr id="5" name="Espace réservé du pied de page 4"/>
          <p:cNvSpPr>
            <a:spLocks noGrp="1"/>
          </p:cNvSpPr>
          <p:nvPr>
            <p:ph type="ftr" sz="quarter" idx="11"/>
          </p:nvPr>
        </p:nvSpPr>
        <p:spPr/>
        <p:txBody>
          <a:bodyPr/>
          <a:lstStyle>
            <a:lvl1pPr>
              <a:defRPr/>
            </a:lvl1pPr>
          </a:lstStyle>
          <a:p>
            <a:r>
              <a:rPr lang="fr-FR" smtClean="0"/>
              <a:t>Dominique Boutigny</a:t>
            </a:r>
            <a:endParaRPr lang="fr-FR"/>
          </a:p>
        </p:txBody>
      </p:sp>
      <p:sp>
        <p:nvSpPr>
          <p:cNvPr id="6" name="Espace réservé du numéro de diapositive 5"/>
          <p:cNvSpPr>
            <a:spLocks noGrp="1"/>
          </p:cNvSpPr>
          <p:nvPr>
            <p:ph type="sldNum" sz="quarter" idx="12"/>
          </p:nvPr>
        </p:nvSpPr>
        <p:spPr/>
        <p:txBody>
          <a:bodyPr/>
          <a:lstStyle>
            <a:lvl1pPr>
              <a:defRPr/>
            </a:lvl1pPr>
          </a:lstStyle>
          <a:p>
            <a:fld id="{5E763A7B-6579-40F5-9244-CA4AF1DF9E74}" type="slidenum">
              <a:rPr lang="fr-FR"/>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sz="4000"/>
            </a:lvl1pPr>
          </a:lstStyle>
          <a:p>
            <a:r>
              <a:rPr lang="fr-FR" dirty="0" smtClean="0"/>
              <a:t>Cliquez pour modifier le style du titre</a:t>
            </a:r>
            <a:endParaRPr lang="fr-FR" dirty="0"/>
          </a:p>
        </p:txBody>
      </p:sp>
      <p:sp>
        <p:nvSpPr>
          <p:cNvPr id="3" name="Espace réservé du contenu 2"/>
          <p:cNvSpPr>
            <a:spLocks noGrp="1"/>
          </p:cNvSpPr>
          <p:nvPr>
            <p:ph idx="1"/>
          </p:nvPr>
        </p:nvSpPr>
        <p:spPr/>
        <p:txBody>
          <a:bodyPr/>
          <a:lstStyle>
            <a:lvl1pPr>
              <a:defRPr sz="2800"/>
            </a:lvl1pPr>
            <a:lvl2pPr>
              <a:buFont typeface="Wingdings" pitchFamily="2" charset="2"/>
              <a:buChar char="Ø"/>
              <a:defRPr sz="2400"/>
            </a:lvl2pPr>
            <a:lvl3pPr>
              <a:buFont typeface="Courier New" pitchFamily="49" charset="0"/>
              <a:buChar char="o"/>
              <a:defRPr/>
            </a:lvl3pPr>
            <a:lvl4pPr>
              <a:buFont typeface="Courier New" pitchFamily="49" charset="0"/>
              <a:buChar char="o"/>
              <a:defRPr/>
            </a:lvl4pPr>
            <a:lvl5pPr>
              <a:buFont typeface="Courier New" pitchFamily="49" charset="0"/>
              <a:buChar char="o"/>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e la date 3"/>
          <p:cNvSpPr>
            <a:spLocks noGrp="1"/>
          </p:cNvSpPr>
          <p:nvPr>
            <p:ph type="dt" sz="half" idx="10"/>
          </p:nvPr>
        </p:nvSpPr>
        <p:spPr>
          <a:xfrm>
            <a:off x="142844" y="6530977"/>
            <a:ext cx="2133600" cy="327047"/>
          </a:xfrm>
        </p:spPr>
        <p:txBody>
          <a:bodyPr/>
          <a:lstStyle>
            <a:lvl1pPr>
              <a:defRPr/>
            </a:lvl1pPr>
          </a:lstStyle>
          <a:p>
            <a:r>
              <a:rPr lang="fr-FR" dirty="0" smtClean="0"/>
              <a:t>17 Mai 2010</a:t>
            </a:r>
            <a:endParaRPr lang="fr-FR" dirty="0"/>
          </a:p>
        </p:txBody>
      </p:sp>
      <p:sp>
        <p:nvSpPr>
          <p:cNvPr id="5" name="Espace réservé du pied de page 4"/>
          <p:cNvSpPr>
            <a:spLocks noGrp="1"/>
          </p:cNvSpPr>
          <p:nvPr>
            <p:ph type="ftr" sz="quarter" idx="11"/>
          </p:nvPr>
        </p:nvSpPr>
        <p:spPr>
          <a:xfrm>
            <a:off x="3124200" y="6565945"/>
            <a:ext cx="2895600" cy="363517"/>
          </a:xfrm>
        </p:spPr>
        <p:txBody>
          <a:bodyPr/>
          <a:lstStyle>
            <a:lvl1pPr>
              <a:defRPr/>
            </a:lvl1pPr>
          </a:lstStyle>
          <a:p>
            <a:r>
              <a:rPr lang="fr-FR" smtClean="0"/>
              <a:t>Dominique Boutigny</a:t>
            </a:r>
            <a:endParaRPr lang="fr-FR" dirty="0"/>
          </a:p>
        </p:txBody>
      </p:sp>
      <p:sp>
        <p:nvSpPr>
          <p:cNvPr id="6" name="Espace réservé du numéro de diapositive 5"/>
          <p:cNvSpPr>
            <a:spLocks noGrp="1"/>
          </p:cNvSpPr>
          <p:nvPr>
            <p:ph type="sldNum" sz="quarter" idx="12"/>
          </p:nvPr>
        </p:nvSpPr>
        <p:spPr>
          <a:xfrm>
            <a:off x="6553200" y="6572272"/>
            <a:ext cx="2162204" cy="327047"/>
          </a:xfrm>
        </p:spPr>
        <p:txBody>
          <a:bodyPr/>
          <a:lstStyle>
            <a:lvl1pPr>
              <a:defRPr/>
            </a:lvl1pPr>
          </a:lstStyle>
          <a:p>
            <a:fld id="{18C77B6B-EAF1-49FF-A4B3-EE843DA5816E}" type="slidenum">
              <a:rPr lang="fr-FR"/>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r>
              <a:rPr lang="fr-FR" dirty="0" smtClean="0"/>
              <a:t>17 Mai 2010</a:t>
            </a:r>
            <a:endParaRPr lang="fr-FR" dirty="0"/>
          </a:p>
        </p:txBody>
      </p:sp>
      <p:sp>
        <p:nvSpPr>
          <p:cNvPr id="5" name="Espace réservé du pied de page 4"/>
          <p:cNvSpPr>
            <a:spLocks noGrp="1"/>
          </p:cNvSpPr>
          <p:nvPr>
            <p:ph type="ftr" sz="quarter" idx="11"/>
          </p:nvPr>
        </p:nvSpPr>
        <p:spPr/>
        <p:txBody>
          <a:bodyPr/>
          <a:lstStyle>
            <a:lvl1pPr>
              <a:defRPr/>
            </a:lvl1pPr>
          </a:lstStyle>
          <a:p>
            <a:r>
              <a:rPr lang="fr-FR" smtClean="0"/>
              <a:t>Dominique Boutigny</a:t>
            </a:r>
            <a:endParaRPr lang="fr-FR"/>
          </a:p>
        </p:txBody>
      </p:sp>
      <p:sp>
        <p:nvSpPr>
          <p:cNvPr id="6" name="Espace réservé du numéro de diapositive 5"/>
          <p:cNvSpPr>
            <a:spLocks noGrp="1"/>
          </p:cNvSpPr>
          <p:nvPr>
            <p:ph type="sldNum" sz="quarter" idx="12"/>
          </p:nvPr>
        </p:nvSpPr>
        <p:spPr/>
        <p:txBody>
          <a:bodyPr/>
          <a:lstStyle>
            <a:lvl1pPr>
              <a:defRPr/>
            </a:lvl1pPr>
          </a:lstStyle>
          <a:p>
            <a:fld id="{A7D2166D-CD8F-4E63-AD6F-0BBE6F8FC4F7}" type="slidenum">
              <a:rPr lang="fr-FR"/>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1524000" y="1295400"/>
            <a:ext cx="36195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295900" y="1295400"/>
            <a:ext cx="36195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lvl1pPr>
              <a:defRPr/>
            </a:lvl1pPr>
          </a:lstStyle>
          <a:p>
            <a:r>
              <a:rPr lang="fr-FR" dirty="0" smtClean="0"/>
              <a:t>17 Mai 2010</a:t>
            </a:r>
            <a:endParaRPr lang="fr-FR" dirty="0"/>
          </a:p>
        </p:txBody>
      </p:sp>
      <p:sp>
        <p:nvSpPr>
          <p:cNvPr id="6" name="Espace réservé du pied de page 5"/>
          <p:cNvSpPr>
            <a:spLocks noGrp="1"/>
          </p:cNvSpPr>
          <p:nvPr>
            <p:ph type="ftr" sz="quarter" idx="11"/>
          </p:nvPr>
        </p:nvSpPr>
        <p:spPr/>
        <p:txBody>
          <a:bodyPr/>
          <a:lstStyle>
            <a:lvl1pPr>
              <a:defRPr/>
            </a:lvl1pPr>
          </a:lstStyle>
          <a:p>
            <a:r>
              <a:rPr lang="fr-FR" smtClean="0"/>
              <a:t>Dominique Boutigny</a:t>
            </a:r>
            <a:endParaRPr lang="fr-FR"/>
          </a:p>
        </p:txBody>
      </p:sp>
      <p:sp>
        <p:nvSpPr>
          <p:cNvPr id="7" name="Espace réservé du numéro de diapositive 6"/>
          <p:cNvSpPr>
            <a:spLocks noGrp="1"/>
          </p:cNvSpPr>
          <p:nvPr>
            <p:ph type="sldNum" sz="quarter" idx="12"/>
          </p:nvPr>
        </p:nvSpPr>
        <p:spPr/>
        <p:txBody>
          <a:bodyPr/>
          <a:lstStyle>
            <a:lvl1pPr>
              <a:defRPr/>
            </a:lvl1pPr>
          </a:lstStyle>
          <a:p>
            <a:fld id="{23C07DC8-6A8C-4621-8E3C-E61A1A1B4123}" type="slidenum">
              <a:rPr lang="fr-FR"/>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lvl1pPr>
              <a:defRPr/>
            </a:lvl1pPr>
          </a:lstStyle>
          <a:p>
            <a:r>
              <a:rPr lang="fr-FR" dirty="0" smtClean="0"/>
              <a:t>17 Mai 2010</a:t>
            </a:r>
            <a:endParaRPr lang="fr-FR" dirty="0"/>
          </a:p>
        </p:txBody>
      </p:sp>
      <p:sp>
        <p:nvSpPr>
          <p:cNvPr id="8" name="Espace réservé du pied de page 7"/>
          <p:cNvSpPr>
            <a:spLocks noGrp="1"/>
          </p:cNvSpPr>
          <p:nvPr>
            <p:ph type="ftr" sz="quarter" idx="11"/>
          </p:nvPr>
        </p:nvSpPr>
        <p:spPr/>
        <p:txBody>
          <a:bodyPr/>
          <a:lstStyle>
            <a:lvl1pPr>
              <a:defRPr/>
            </a:lvl1pPr>
          </a:lstStyle>
          <a:p>
            <a:r>
              <a:rPr lang="fr-FR" smtClean="0"/>
              <a:t>Dominique Boutigny</a:t>
            </a:r>
            <a:endParaRPr lang="fr-FR"/>
          </a:p>
        </p:txBody>
      </p:sp>
      <p:sp>
        <p:nvSpPr>
          <p:cNvPr id="9" name="Espace réservé du numéro de diapositive 8"/>
          <p:cNvSpPr>
            <a:spLocks noGrp="1"/>
          </p:cNvSpPr>
          <p:nvPr>
            <p:ph type="sldNum" sz="quarter" idx="12"/>
          </p:nvPr>
        </p:nvSpPr>
        <p:spPr/>
        <p:txBody>
          <a:bodyPr/>
          <a:lstStyle>
            <a:lvl1pPr>
              <a:defRPr/>
            </a:lvl1pPr>
          </a:lstStyle>
          <a:p>
            <a:fld id="{FB9FB291-94C0-457A-8004-6BAE131B2F15}" type="slidenum">
              <a:rPr lang="fr-FR"/>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a:xfrm>
            <a:off x="-32" y="6565945"/>
            <a:ext cx="2133600" cy="292079"/>
          </a:xfrm>
        </p:spPr>
        <p:txBody>
          <a:bodyPr/>
          <a:lstStyle>
            <a:lvl1pPr>
              <a:defRPr/>
            </a:lvl1pPr>
          </a:lstStyle>
          <a:p>
            <a:r>
              <a:rPr lang="fr-FR" smtClean="0"/>
              <a:t>26 mars 2010</a:t>
            </a:r>
            <a:endParaRPr lang="fr-FR" dirty="0"/>
          </a:p>
        </p:txBody>
      </p:sp>
      <p:sp>
        <p:nvSpPr>
          <p:cNvPr id="4" name="Espace réservé du pied de page 3"/>
          <p:cNvSpPr>
            <a:spLocks noGrp="1"/>
          </p:cNvSpPr>
          <p:nvPr>
            <p:ph type="ftr" sz="quarter" idx="11"/>
          </p:nvPr>
        </p:nvSpPr>
        <p:spPr/>
        <p:txBody>
          <a:bodyPr/>
          <a:lstStyle>
            <a:lvl1pPr>
              <a:defRPr/>
            </a:lvl1pPr>
          </a:lstStyle>
          <a:p>
            <a:r>
              <a:rPr lang="fr-FR" smtClean="0"/>
              <a:t>Dominique Boutigny</a:t>
            </a:r>
            <a:endParaRPr lang="fr-FR"/>
          </a:p>
        </p:txBody>
      </p:sp>
      <p:sp>
        <p:nvSpPr>
          <p:cNvPr id="5" name="Espace réservé du numéro de diapositive 4"/>
          <p:cNvSpPr>
            <a:spLocks noGrp="1"/>
          </p:cNvSpPr>
          <p:nvPr>
            <p:ph type="sldNum" sz="quarter" idx="12"/>
          </p:nvPr>
        </p:nvSpPr>
        <p:spPr>
          <a:xfrm>
            <a:off x="6553200" y="6572272"/>
            <a:ext cx="2133600" cy="292079"/>
          </a:xfrm>
        </p:spPr>
        <p:txBody>
          <a:bodyPr/>
          <a:lstStyle>
            <a:lvl1pPr>
              <a:defRPr/>
            </a:lvl1pPr>
          </a:lstStyle>
          <a:p>
            <a:fld id="{0F441DEF-7B52-4BA9-9EA5-1CD3F9D21491}" type="slidenum">
              <a:rPr lang="fr-FR"/>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r>
              <a:rPr lang="fr-FR" smtClean="0"/>
              <a:t>26 mars 2010</a:t>
            </a:r>
            <a:endParaRPr lang="fr-FR"/>
          </a:p>
        </p:txBody>
      </p:sp>
      <p:sp>
        <p:nvSpPr>
          <p:cNvPr id="3" name="Espace réservé du pied de page 2"/>
          <p:cNvSpPr>
            <a:spLocks noGrp="1"/>
          </p:cNvSpPr>
          <p:nvPr>
            <p:ph type="ftr" sz="quarter" idx="11"/>
          </p:nvPr>
        </p:nvSpPr>
        <p:spPr/>
        <p:txBody>
          <a:bodyPr/>
          <a:lstStyle>
            <a:lvl1pPr>
              <a:defRPr/>
            </a:lvl1pPr>
          </a:lstStyle>
          <a:p>
            <a:r>
              <a:rPr lang="fr-FR" smtClean="0"/>
              <a:t>Dominique Boutigny</a:t>
            </a:r>
            <a:endParaRPr lang="fr-FR"/>
          </a:p>
        </p:txBody>
      </p:sp>
      <p:sp>
        <p:nvSpPr>
          <p:cNvPr id="4" name="Espace réservé du numéro de diapositive 3"/>
          <p:cNvSpPr>
            <a:spLocks noGrp="1"/>
          </p:cNvSpPr>
          <p:nvPr>
            <p:ph type="sldNum" sz="quarter" idx="12"/>
          </p:nvPr>
        </p:nvSpPr>
        <p:spPr/>
        <p:txBody>
          <a:bodyPr/>
          <a:lstStyle>
            <a:lvl1pPr>
              <a:defRPr/>
            </a:lvl1pPr>
          </a:lstStyle>
          <a:p>
            <a:fld id="{36BF8EFF-BA07-4747-A63F-1F2F2B43C203}" type="slidenum">
              <a:rPr lang="fr-FR"/>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r>
              <a:rPr lang="fr-FR" smtClean="0"/>
              <a:t>26 mars 2010</a:t>
            </a:r>
            <a:endParaRPr lang="fr-FR"/>
          </a:p>
        </p:txBody>
      </p:sp>
      <p:sp>
        <p:nvSpPr>
          <p:cNvPr id="6" name="Espace réservé du pied de page 5"/>
          <p:cNvSpPr>
            <a:spLocks noGrp="1"/>
          </p:cNvSpPr>
          <p:nvPr>
            <p:ph type="ftr" sz="quarter" idx="11"/>
          </p:nvPr>
        </p:nvSpPr>
        <p:spPr/>
        <p:txBody>
          <a:bodyPr/>
          <a:lstStyle>
            <a:lvl1pPr>
              <a:defRPr/>
            </a:lvl1pPr>
          </a:lstStyle>
          <a:p>
            <a:r>
              <a:rPr lang="fr-FR" smtClean="0"/>
              <a:t>Dominique Boutigny</a:t>
            </a:r>
            <a:endParaRPr lang="fr-FR"/>
          </a:p>
        </p:txBody>
      </p:sp>
      <p:sp>
        <p:nvSpPr>
          <p:cNvPr id="7" name="Espace réservé du numéro de diapositive 6"/>
          <p:cNvSpPr>
            <a:spLocks noGrp="1"/>
          </p:cNvSpPr>
          <p:nvPr>
            <p:ph type="sldNum" sz="quarter" idx="12"/>
          </p:nvPr>
        </p:nvSpPr>
        <p:spPr/>
        <p:txBody>
          <a:bodyPr/>
          <a:lstStyle>
            <a:lvl1pPr>
              <a:defRPr/>
            </a:lvl1pPr>
          </a:lstStyle>
          <a:p>
            <a:fld id="{2E2E73A2-CDDD-4B55-A6AA-F99776DDA6A7}" type="slidenum">
              <a:rPr lang="fr-FR"/>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r>
              <a:rPr lang="fr-FR" smtClean="0"/>
              <a:t>26 mars 2010</a:t>
            </a:r>
            <a:endParaRPr lang="fr-FR"/>
          </a:p>
        </p:txBody>
      </p:sp>
      <p:sp>
        <p:nvSpPr>
          <p:cNvPr id="6" name="Espace réservé du pied de page 5"/>
          <p:cNvSpPr>
            <a:spLocks noGrp="1"/>
          </p:cNvSpPr>
          <p:nvPr>
            <p:ph type="ftr" sz="quarter" idx="11"/>
          </p:nvPr>
        </p:nvSpPr>
        <p:spPr/>
        <p:txBody>
          <a:bodyPr/>
          <a:lstStyle>
            <a:lvl1pPr>
              <a:defRPr/>
            </a:lvl1pPr>
          </a:lstStyle>
          <a:p>
            <a:r>
              <a:rPr lang="fr-FR" smtClean="0"/>
              <a:t>Dominique Boutigny</a:t>
            </a:r>
            <a:endParaRPr lang="fr-FR"/>
          </a:p>
        </p:txBody>
      </p:sp>
      <p:sp>
        <p:nvSpPr>
          <p:cNvPr id="7" name="Espace réservé du numéro de diapositive 6"/>
          <p:cNvSpPr>
            <a:spLocks noGrp="1"/>
          </p:cNvSpPr>
          <p:nvPr>
            <p:ph type="sldNum" sz="quarter" idx="12"/>
          </p:nvPr>
        </p:nvSpPr>
        <p:spPr/>
        <p:txBody>
          <a:bodyPr/>
          <a:lstStyle>
            <a:lvl1pPr>
              <a:defRPr/>
            </a:lvl1pPr>
          </a:lstStyle>
          <a:p>
            <a:fld id="{BDDD11BB-EFA7-4379-9FF1-FE0D30155F80}" type="slidenum">
              <a:rPr lang="fr-FR"/>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4"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bwMode="gray">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054" name="Rectangle 6"/>
          <p:cNvSpPr>
            <a:spLocks noGrp="1" noChangeArrowheads="1"/>
          </p:cNvSpPr>
          <p:nvPr>
            <p:ph type="title"/>
          </p:nvPr>
        </p:nvSpPr>
        <p:spPr bwMode="auto">
          <a:xfrm>
            <a:off x="1524000" y="76200"/>
            <a:ext cx="7381875"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Cliquer pour modifier le style du titre</a:t>
            </a:r>
          </a:p>
        </p:txBody>
      </p:sp>
      <p:sp>
        <p:nvSpPr>
          <p:cNvPr id="2055" name="Rectangle 7"/>
          <p:cNvSpPr>
            <a:spLocks noGrp="1" noChangeArrowheads="1"/>
          </p:cNvSpPr>
          <p:nvPr>
            <p:ph type="body" idx="1"/>
          </p:nvPr>
        </p:nvSpPr>
        <p:spPr bwMode="white">
          <a:xfrm>
            <a:off x="1524000" y="1295400"/>
            <a:ext cx="7391400" cy="5257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Cliquer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2079" name="Rectangle 31"/>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spcBef>
                <a:spcPct val="0"/>
              </a:spcBef>
              <a:defRPr sz="1400"/>
            </a:lvl1pPr>
          </a:lstStyle>
          <a:p>
            <a:r>
              <a:rPr lang="fr-FR" dirty="0" smtClean="0"/>
              <a:t>17 Mai 2010</a:t>
            </a:r>
            <a:endParaRPr lang="fr-FR" dirty="0"/>
          </a:p>
        </p:txBody>
      </p:sp>
      <p:sp>
        <p:nvSpPr>
          <p:cNvPr id="2080" name="Rectangle 32"/>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spcBef>
                <a:spcPct val="0"/>
              </a:spcBef>
              <a:defRPr sz="1400"/>
            </a:lvl1pPr>
          </a:lstStyle>
          <a:p>
            <a:r>
              <a:rPr lang="fr-FR" smtClean="0"/>
              <a:t>Dominique Boutigny</a:t>
            </a:r>
            <a:endParaRPr lang="fr-FR"/>
          </a:p>
        </p:txBody>
      </p:sp>
      <p:sp>
        <p:nvSpPr>
          <p:cNvPr id="2081" name="Rectangle 33"/>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spcBef>
                <a:spcPct val="0"/>
              </a:spcBef>
              <a:defRPr sz="1400">
                <a:cs typeface="Arial" charset="0"/>
              </a:defRPr>
            </a:lvl1pPr>
          </a:lstStyle>
          <a:p>
            <a:fld id="{E4D2079E-F59D-4F09-9B3F-0F35F5020432}" type="slidenum">
              <a:rPr lang="fr-FR"/>
              <a:pPr/>
              <a:t>‹#›</a:t>
            </a:fld>
            <a:endParaRPr lang="fr-FR"/>
          </a:p>
        </p:txBody>
      </p:sp>
      <p:pic>
        <p:nvPicPr>
          <p:cNvPr id="2082" name="Picture 34" descr="logoIDG1"/>
          <p:cNvPicPr>
            <a:picLocks noChangeAspect="1" noChangeArrowheads="1"/>
          </p:cNvPicPr>
          <p:nvPr userDrawn="1"/>
        </p:nvPicPr>
        <p:blipFill>
          <a:blip r:embed="rId14" cstate="print"/>
          <a:srcRect/>
          <a:stretch>
            <a:fillRect/>
          </a:stretch>
        </p:blipFill>
        <p:spPr bwMode="auto">
          <a:xfrm>
            <a:off x="0" y="0"/>
            <a:ext cx="1509713" cy="1628775"/>
          </a:xfrm>
          <a:prstGeom prst="rect">
            <a:avLst/>
          </a:prstGeom>
          <a:noFill/>
        </p:spPr>
      </p:pic>
    </p:spTree>
  </p:cSld>
  <p:clrMap bg1="lt1" tx1="dk1" bg2="lt2" tx2="dk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 r:id="rId9"/>
    <p:sldLayoutId r:id="rId10"/>
    <p:sldLayoutId r:id="rId11"/>
  </p:sldLayoutIdLst>
  <p:hf hdr="0"/>
  <p:txStyles>
    <p:titleStyle>
      <a:lvl1pPr algn="l" rtl="0" eaLnBrk="0" fontAlgn="base" hangingPunct="0">
        <a:spcBef>
          <a:spcPct val="0"/>
        </a:spcBef>
        <a:spcAft>
          <a:spcPct val="0"/>
        </a:spcAft>
        <a:defRPr kumimoji="1" sz="44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Tahoma" pitchFamily="34" charset="0"/>
        </a:defRPr>
      </a:lvl2pPr>
      <a:lvl3pPr algn="l" rtl="0" eaLnBrk="0" fontAlgn="base" hangingPunct="0">
        <a:spcBef>
          <a:spcPct val="0"/>
        </a:spcBef>
        <a:spcAft>
          <a:spcPct val="0"/>
        </a:spcAft>
        <a:defRPr kumimoji="1" sz="4400">
          <a:solidFill>
            <a:schemeClr val="tx1"/>
          </a:solidFill>
          <a:latin typeface="Tahoma" pitchFamily="34" charset="0"/>
        </a:defRPr>
      </a:lvl3pPr>
      <a:lvl4pPr algn="l" rtl="0" eaLnBrk="0" fontAlgn="base" hangingPunct="0">
        <a:spcBef>
          <a:spcPct val="0"/>
        </a:spcBef>
        <a:spcAft>
          <a:spcPct val="0"/>
        </a:spcAft>
        <a:defRPr kumimoji="1" sz="4400">
          <a:solidFill>
            <a:schemeClr val="tx1"/>
          </a:solidFill>
          <a:latin typeface="Tahoma" pitchFamily="34" charset="0"/>
        </a:defRPr>
      </a:lvl4pPr>
      <a:lvl5pPr algn="l" rtl="0" eaLnBrk="0" fontAlgn="base" hangingPunct="0">
        <a:spcBef>
          <a:spcPct val="0"/>
        </a:spcBef>
        <a:spcAft>
          <a:spcPct val="0"/>
        </a:spcAft>
        <a:defRPr kumimoji="1" sz="4400">
          <a:solidFill>
            <a:schemeClr val="tx1"/>
          </a:solidFill>
          <a:latin typeface="Tahoma" pitchFamily="34" charset="0"/>
        </a:defRPr>
      </a:lvl5pPr>
      <a:lvl6pPr marL="457200" algn="l" rtl="0" eaLnBrk="0" fontAlgn="base" hangingPunct="0">
        <a:spcBef>
          <a:spcPct val="0"/>
        </a:spcBef>
        <a:spcAft>
          <a:spcPct val="0"/>
        </a:spcAft>
        <a:defRPr kumimoji="1" sz="4400">
          <a:solidFill>
            <a:schemeClr val="tx1"/>
          </a:solidFill>
          <a:latin typeface="Tahoma" pitchFamily="34" charset="0"/>
        </a:defRPr>
      </a:lvl6pPr>
      <a:lvl7pPr marL="914400" algn="l" rtl="0" eaLnBrk="0" fontAlgn="base" hangingPunct="0">
        <a:spcBef>
          <a:spcPct val="0"/>
        </a:spcBef>
        <a:spcAft>
          <a:spcPct val="0"/>
        </a:spcAft>
        <a:defRPr kumimoji="1" sz="4400">
          <a:solidFill>
            <a:schemeClr val="tx1"/>
          </a:solidFill>
          <a:latin typeface="Tahoma" pitchFamily="34" charset="0"/>
        </a:defRPr>
      </a:lvl7pPr>
      <a:lvl8pPr marL="1371600" algn="l" rtl="0" eaLnBrk="0" fontAlgn="base" hangingPunct="0">
        <a:spcBef>
          <a:spcPct val="0"/>
        </a:spcBef>
        <a:spcAft>
          <a:spcPct val="0"/>
        </a:spcAft>
        <a:defRPr kumimoji="1" sz="4400">
          <a:solidFill>
            <a:schemeClr val="tx1"/>
          </a:solidFill>
          <a:latin typeface="Tahoma" pitchFamily="34" charset="0"/>
        </a:defRPr>
      </a:lvl8pPr>
      <a:lvl9pPr marL="1828800" algn="l" rtl="0" eaLnBrk="0" fontAlgn="base" hangingPunct="0">
        <a:spcBef>
          <a:spcPct val="0"/>
        </a:spcBef>
        <a:spcAft>
          <a:spcPct val="0"/>
        </a:spcAft>
        <a:defRPr kumimoji="1" sz="4400">
          <a:solidFill>
            <a:schemeClr val="tx1"/>
          </a:solidFill>
          <a:latin typeface="Tahoma" pitchFamily="34" charset="0"/>
        </a:defRPr>
      </a:lvl9pPr>
    </p:titleStyle>
    <p:bodyStyle>
      <a:lvl1pPr marL="342900" indent="-342900" algn="l" rtl="0" eaLnBrk="0" fontAlgn="base" hangingPunct="0">
        <a:spcBef>
          <a:spcPct val="20000"/>
        </a:spcBef>
        <a:spcAft>
          <a:spcPct val="0"/>
        </a:spcAft>
        <a:buClr>
          <a:srgbClr val="3C605F"/>
        </a:buClr>
        <a:buSzPct val="75000"/>
        <a:buFont typeface="Wingdings"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3C605F"/>
        </a:buClr>
        <a:buSzPct val="75000"/>
        <a:buFont typeface="Wingdings" pitchFamily="2" charset="2"/>
        <a:buChar char="n"/>
        <a:defRPr kumimoji="1" sz="2800">
          <a:solidFill>
            <a:schemeClr val="tx1"/>
          </a:solidFill>
          <a:latin typeface="+mn-lt"/>
        </a:defRPr>
      </a:lvl2pPr>
      <a:lvl3pPr marL="1143000" indent="-228600" algn="l" rtl="0" eaLnBrk="0" fontAlgn="base" hangingPunct="0">
        <a:spcBef>
          <a:spcPct val="20000"/>
        </a:spcBef>
        <a:spcAft>
          <a:spcPct val="0"/>
        </a:spcAft>
        <a:buClr>
          <a:srgbClr val="3C605F"/>
        </a:buClr>
        <a:buSzPct val="75000"/>
        <a:buFont typeface="Wingdings" pitchFamily="2" charset="2"/>
        <a:buChar char="n"/>
        <a:defRPr kumimoji="1" sz="2400">
          <a:solidFill>
            <a:schemeClr val="tx1"/>
          </a:solidFill>
          <a:latin typeface="+mn-lt"/>
        </a:defRPr>
      </a:lvl3pPr>
      <a:lvl4pPr marL="1600200" indent="-228600" algn="l" rtl="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mn-lt"/>
        </a:defRPr>
      </a:lvl4pPr>
      <a:lvl5pPr marL="2057400" indent="-228600" algn="l" rtl="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mn-lt"/>
        </a:defRPr>
      </a:lvl5pPr>
      <a:lvl6pPr marL="2514600" indent="-228600" algn="l" rtl="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mn-lt"/>
        </a:defRPr>
      </a:lvl6pPr>
      <a:lvl7pPr marL="2971800" indent="-228600" algn="l" rtl="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mn-lt"/>
        </a:defRPr>
      </a:lvl7pPr>
      <a:lvl8pPr marL="3429000" indent="-228600" algn="l" rtl="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mn-lt"/>
        </a:defRPr>
      </a:lvl8pPr>
      <a:lvl9pPr marL="3886200" indent="-228600" algn="l" rtl="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6.jpeg"/><Relationship Id="rId3" Type="http://schemas.openxmlformats.org/officeDocument/2006/relationships/image" Target="../media/image5.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5.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web.eu-egi.eu/"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 Id="rId3" Type="http://schemas.openxmlformats.org/officeDocument/2006/relationships/image" Target="../media/image7.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france-grilles.fr"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5.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9.jpe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idgrilles.fr/lal/ProsIDG08/index.html" TargetMode="External"/><Relationship Id="rId4" Type="http://schemas.openxmlformats.org/officeDocument/2006/relationships/hyperlink" Target="http://www.idgrilles.fr/IMG/pdf/livre_blanc_draft1_8FINAL.pdf" TargetMode="External"/><Relationship Id="rId5" Type="http://schemas.openxmlformats.org/officeDocument/2006/relationships/hyperlink" Target="http://www.idgrilles.fr/"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5.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4690" name="Rectangle 2"/>
          <p:cNvSpPr>
            <a:spLocks noGrp="1" noChangeArrowheads="1"/>
          </p:cNvSpPr>
          <p:nvPr>
            <p:ph type="ctrTitle"/>
          </p:nvPr>
        </p:nvSpPr>
        <p:spPr/>
        <p:txBody>
          <a:bodyPr/>
          <a:lstStyle/>
          <a:p>
            <a:r>
              <a:rPr lang="fr-FR" sz="3600" b="1" dirty="0" smtClean="0"/>
              <a:t>Le nouveau paysage des grilles en France</a:t>
            </a:r>
            <a:r>
              <a:rPr lang="fr-FR" sz="3600" dirty="0" smtClean="0"/>
              <a:t> </a:t>
            </a:r>
            <a:endParaRPr lang="fr-FR" sz="3600" dirty="0"/>
          </a:p>
        </p:txBody>
      </p:sp>
      <p:pic>
        <p:nvPicPr>
          <p:cNvPr id="114692" name="Picture 4" descr="logoIDG1"/>
          <p:cNvPicPr>
            <a:picLocks noChangeAspect="1" noChangeArrowheads="1"/>
          </p:cNvPicPr>
          <p:nvPr/>
        </p:nvPicPr>
        <p:blipFill>
          <a:blip r:embed="rId3" cstate="print"/>
          <a:srcRect/>
          <a:stretch>
            <a:fillRect/>
          </a:stretch>
        </p:blipFill>
        <p:spPr bwMode="auto">
          <a:xfrm>
            <a:off x="6659563" y="65088"/>
            <a:ext cx="2381250" cy="2571750"/>
          </a:xfrm>
          <a:prstGeom prst="rect">
            <a:avLst/>
          </a:prstGeom>
          <a:noFill/>
          <a:ln w="9525">
            <a:noFill/>
            <a:miter lim="800000"/>
            <a:headEnd/>
            <a:tailEnd/>
          </a:ln>
        </p:spPr>
      </p:pic>
      <p:sp>
        <p:nvSpPr>
          <p:cNvPr id="114693" name="Text Box 5"/>
          <p:cNvSpPr txBox="1">
            <a:spLocks noChangeArrowheads="1"/>
          </p:cNvSpPr>
          <p:nvPr/>
        </p:nvSpPr>
        <p:spPr bwMode="auto">
          <a:xfrm>
            <a:off x="4572000" y="5357826"/>
            <a:ext cx="2428892" cy="400110"/>
          </a:xfrm>
          <a:prstGeom prst="rect">
            <a:avLst/>
          </a:prstGeom>
          <a:noFill/>
          <a:ln w="9525">
            <a:noFill/>
            <a:miter lim="800000"/>
            <a:headEnd/>
            <a:tailEnd/>
          </a:ln>
          <a:effectLst/>
        </p:spPr>
        <p:txBody>
          <a:bodyPr wrap="square">
            <a:spAutoFit/>
          </a:bodyPr>
          <a:lstStyle/>
          <a:p>
            <a:pPr eaLnBrk="0" hangingPunct="0"/>
            <a:r>
              <a:rPr lang="fr-FR" sz="2000" dirty="0" smtClean="0"/>
              <a:t>Vincent Breton</a:t>
            </a:r>
            <a:endParaRPr lang="fr-FR" sz="2000" dirty="0"/>
          </a:p>
        </p:txBody>
      </p:sp>
      <p:pic>
        <p:nvPicPr>
          <p:cNvPr id="114695" name="Picture 7"/>
          <p:cNvPicPr>
            <a:picLocks noChangeAspect="1" noChangeArrowheads="1"/>
          </p:cNvPicPr>
          <p:nvPr/>
        </p:nvPicPr>
        <p:blipFill>
          <a:blip r:embed="rId4" cstate="print"/>
          <a:srcRect/>
          <a:stretch>
            <a:fillRect/>
          </a:stretch>
        </p:blipFill>
        <p:spPr bwMode="auto">
          <a:xfrm>
            <a:off x="73025" y="50800"/>
            <a:ext cx="1906588" cy="825500"/>
          </a:xfrm>
          <a:prstGeom prst="rect">
            <a:avLst/>
          </a:prstGeom>
          <a:noFill/>
          <a:ln w="9525">
            <a:noFill/>
            <a:miter lim="800000"/>
            <a:headEnd/>
            <a:tailEnd/>
          </a:ln>
          <a:effectLst/>
        </p:spPr>
      </p:pic>
      <p:sp>
        <p:nvSpPr>
          <p:cNvPr id="11" name="Sous-titre 10"/>
          <p:cNvSpPr>
            <a:spLocks noGrp="1"/>
          </p:cNvSpPr>
          <p:nvPr>
            <p:ph type="subTitle" idx="1"/>
          </p:nvPr>
        </p:nvSpPr>
        <p:spPr>
          <a:xfrm>
            <a:off x="1428728" y="1643050"/>
            <a:ext cx="5000660" cy="1071570"/>
          </a:xfrm>
          <a:solidFill>
            <a:schemeClr val="bg1">
              <a:lumMod val="40000"/>
              <a:lumOff val="60000"/>
            </a:schemeClr>
          </a:solidFill>
        </p:spPr>
        <p:txBody>
          <a:bodyPr/>
          <a:lstStyle/>
          <a:p>
            <a:pPr algn="ctr"/>
            <a:r>
              <a:rPr lang="fr-FR" sz="2400" smtClean="0"/>
              <a:t>Atelier technique France Grilles</a:t>
            </a:r>
            <a:endParaRPr lang="fr-FR" sz="2400" dirty="0" smtClean="0"/>
          </a:p>
        </p:txBody>
      </p:sp>
      <p:sp>
        <p:nvSpPr>
          <p:cNvPr id="8" name="ZoneTexte 7"/>
          <p:cNvSpPr txBox="1"/>
          <p:nvPr/>
        </p:nvSpPr>
        <p:spPr>
          <a:xfrm>
            <a:off x="5486400" y="6400800"/>
            <a:ext cx="3441968" cy="430887"/>
          </a:xfrm>
          <a:prstGeom prst="rect">
            <a:avLst/>
          </a:prstGeom>
          <a:noFill/>
        </p:spPr>
        <p:txBody>
          <a:bodyPr wrap="none" rtlCol="0">
            <a:spAutoFit/>
          </a:bodyPr>
          <a:lstStyle/>
          <a:p>
            <a:r>
              <a:rPr lang="fr-FR" dirty="0" smtClean="0"/>
              <a:t>Crédit: Dominique </a:t>
            </a:r>
            <a:r>
              <a:rPr lang="fr-FR" dirty="0" err="1" smtClean="0"/>
              <a:t>Boutigny</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re 6"/>
          <p:cNvSpPr>
            <a:spLocks noGrp="1"/>
          </p:cNvSpPr>
          <p:nvPr>
            <p:ph type="title"/>
          </p:nvPr>
        </p:nvSpPr>
        <p:spPr/>
        <p:txBody>
          <a:bodyPr/>
          <a:lstStyle/>
          <a:p>
            <a:r>
              <a:rPr lang="fr-FR" dirty="0" smtClean="0"/>
              <a:t>Organigramme du GIS</a:t>
            </a:r>
            <a:endParaRPr lang="fr-FR" dirty="0"/>
          </a:p>
        </p:txBody>
      </p:sp>
      <p:sp>
        <p:nvSpPr>
          <p:cNvPr id="6" name="Espace réservé du numéro de diapositive 5"/>
          <p:cNvSpPr>
            <a:spLocks noGrp="1"/>
          </p:cNvSpPr>
          <p:nvPr>
            <p:ph type="sldNum" sz="quarter" idx="12"/>
          </p:nvPr>
        </p:nvSpPr>
        <p:spPr/>
        <p:txBody>
          <a:bodyPr/>
          <a:lstStyle/>
          <a:p>
            <a:fld id="{18C77B6B-EAF1-49FF-A4B3-EE843DA5816E}" type="slidenum">
              <a:rPr lang="fr-FR" smtClean="0"/>
              <a:pPr/>
              <a:t>10</a:t>
            </a:fld>
            <a:endParaRPr lang="fr-FR"/>
          </a:p>
        </p:txBody>
      </p:sp>
      <p:pic>
        <p:nvPicPr>
          <p:cNvPr id="1026" name="Picture 2" descr="Fichier:OrganigrammeGISproposition.jpg"/>
          <p:cNvPicPr>
            <a:picLocks noChangeAspect="1" noChangeArrowheads="1"/>
          </p:cNvPicPr>
          <p:nvPr/>
        </p:nvPicPr>
        <p:blipFill>
          <a:blip r:embed="rId2" cstate="print"/>
          <a:srcRect l="17003" t="21239" r="15482" b="13716"/>
          <a:stretch>
            <a:fillRect/>
          </a:stretch>
        </p:blipFill>
        <p:spPr bwMode="auto">
          <a:xfrm>
            <a:off x="1522814" y="1295400"/>
            <a:ext cx="7621186" cy="5185549"/>
          </a:xfrm>
          <a:prstGeom prst="rect">
            <a:avLst/>
          </a:prstGeom>
          <a:noFill/>
        </p:spPr>
      </p:pic>
      <p:sp>
        <p:nvSpPr>
          <p:cNvPr id="9" name="ZoneTexte 8"/>
          <p:cNvSpPr txBox="1"/>
          <p:nvPr/>
        </p:nvSpPr>
        <p:spPr>
          <a:xfrm>
            <a:off x="6215074" y="5715016"/>
            <a:ext cx="2714644" cy="338554"/>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fr-FR" sz="1600" dirty="0" smtClean="0">
                <a:solidFill>
                  <a:srgbClr val="FFFF00"/>
                </a:solidFill>
              </a:rPr>
              <a:t>Nominations en cours</a:t>
            </a:r>
            <a:endParaRPr lang="fr-FR" sz="1600" dirty="0">
              <a:solidFill>
                <a:srgbClr val="FFFF00"/>
              </a:solidFill>
            </a:endParaRPr>
          </a:p>
        </p:txBody>
      </p:sp>
      <p:cxnSp>
        <p:nvCxnSpPr>
          <p:cNvPr id="15" name="Connecteur droit 14"/>
          <p:cNvCxnSpPr>
            <a:stCxn id="9" idx="0"/>
          </p:cNvCxnSpPr>
          <p:nvPr/>
        </p:nvCxnSpPr>
        <p:spPr bwMode="auto">
          <a:xfrm rot="16200000" flipV="1">
            <a:off x="6681790" y="4824410"/>
            <a:ext cx="1295416" cy="485796"/>
          </a:xfrm>
          <a:prstGeom prst="line">
            <a:avLst/>
          </a:prstGeom>
          <a:ln>
            <a:solidFill>
              <a:srgbClr val="917AA4"/>
            </a:solidFill>
            <a:headEnd type="none" w="med" len="med"/>
            <a:tailEnd type="none" w="med" len="med"/>
          </a:ln>
        </p:spPr>
        <p:style>
          <a:lnRef idx="1">
            <a:schemeClr val="accent4"/>
          </a:lnRef>
          <a:fillRef idx="0">
            <a:schemeClr val="accent4"/>
          </a:fillRef>
          <a:effectRef idx="0">
            <a:schemeClr val="accent4"/>
          </a:effectRef>
          <a:fontRef idx="minor">
            <a:schemeClr val="tx1"/>
          </a:fontRef>
        </p:style>
      </p:cxnSp>
      <p:cxnSp>
        <p:nvCxnSpPr>
          <p:cNvPr id="16" name="Connecteur droit 15"/>
          <p:cNvCxnSpPr>
            <a:stCxn id="9" idx="0"/>
          </p:cNvCxnSpPr>
          <p:nvPr/>
        </p:nvCxnSpPr>
        <p:spPr bwMode="auto">
          <a:xfrm rot="16200000" flipV="1">
            <a:off x="5729290" y="3871910"/>
            <a:ext cx="1295416" cy="2390796"/>
          </a:xfrm>
          <a:prstGeom prst="line">
            <a:avLst/>
          </a:prstGeom>
          <a:ln>
            <a:solidFill>
              <a:srgbClr val="917AA4"/>
            </a:solidFill>
            <a:headEnd type="none" w="med" len="med"/>
            <a:tailEnd type="none" w="med" len="med"/>
          </a:ln>
        </p:spPr>
        <p:style>
          <a:lnRef idx="1">
            <a:schemeClr val="accent4"/>
          </a:lnRef>
          <a:fillRef idx="0">
            <a:schemeClr val="accent4"/>
          </a:fillRef>
          <a:effectRef idx="0">
            <a:schemeClr val="accent4"/>
          </a:effectRef>
          <a:fontRef idx="minor">
            <a:schemeClr val="tx1"/>
          </a:fontRef>
        </p:style>
      </p:cxnSp>
      <p:cxnSp>
        <p:nvCxnSpPr>
          <p:cNvPr id="19" name="Connecteur droit 18"/>
          <p:cNvCxnSpPr/>
          <p:nvPr/>
        </p:nvCxnSpPr>
        <p:spPr bwMode="auto">
          <a:xfrm rot="10800000">
            <a:off x="6019800" y="5486400"/>
            <a:ext cx="1524000" cy="228600"/>
          </a:xfrm>
          <a:prstGeom prst="line">
            <a:avLst/>
          </a:prstGeom>
          <a:ln>
            <a:solidFill>
              <a:srgbClr val="917AA4"/>
            </a:solidFill>
            <a:headEnd type="none" w="med" len="med"/>
            <a:tailEnd type="none" w="med" len="med"/>
          </a:ln>
        </p:spPr>
        <p:style>
          <a:lnRef idx="1">
            <a:schemeClr val="accent4"/>
          </a:lnRef>
          <a:fillRef idx="0">
            <a:schemeClr val="accent4"/>
          </a:fillRef>
          <a:effectRef idx="0">
            <a:schemeClr val="accent4"/>
          </a:effectRef>
          <a:fontRef idx="minor">
            <a:schemeClr val="tx1"/>
          </a:fontRef>
        </p:style>
      </p:cxnSp>
      <p:pic>
        <p:nvPicPr>
          <p:cNvPr id="11" name="Image 10" descr="France_Grilles_logo_1.jpg"/>
          <p:cNvPicPr>
            <a:picLocks noChangeAspect="1"/>
          </p:cNvPicPr>
          <p:nvPr/>
        </p:nvPicPr>
        <p:blipFill>
          <a:blip r:embed="rId3"/>
          <a:stretch>
            <a:fillRect/>
          </a:stretch>
        </p:blipFill>
        <p:spPr>
          <a:xfrm>
            <a:off x="0" y="1828800"/>
            <a:ext cx="1467818" cy="10800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France Grilles: perspectives à court terme </a:t>
            </a:r>
            <a:endParaRPr lang="fr-FR" dirty="0"/>
          </a:p>
        </p:txBody>
      </p:sp>
      <p:sp>
        <p:nvSpPr>
          <p:cNvPr id="3" name="Espace réservé du contenu 2"/>
          <p:cNvSpPr>
            <a:spLocks noGrp="1"/>
          </p:cNvSpPr>
          <p:nvPr>
            <p:ph idx="1"/>
          </p:nvPr>
        </p:nvSpPr>
        <p:spPr/>
        <p:txBody>
          <a:bodyPr/>
          <a:lstStyle/>
          <a:p>
            <a:r>
              <a:rPr lang="fr-FR" dirty="0" smtClean="0"/>
              <a:t>Juin 2010</a:t>
            </a:r>
          </a:p>
          <a:p>
            <a:pPr lvl="1"/>
            <a:r>
              <a:rPr lang="fr-FR" dirty="0" smtClean="0"/>
              <a:t>signature du texte fondateur par les partenaires</a:t>
            </a:r>
          </a:p>
          <a:p>
            <a:pPr lvl="1"/>
            <a:r>
              <a:rPr lang="fr-FR" dirty="0" smtClean="0"/>
              <a:t>Remplissage de l’organigramme</a:t>
            </a:r>
          </a:p>
          <a:p>
            <a:r>
              <a:rPr lang="fr-FR" dirty="0" smtClean="0"/>
              <a:t>Juin – Juillet 2010</a:t>
            </a:r>
          </a:p>
          <a:p>
            <a:pPr lvl="1"/>
            <a:r>
              <a:rPr lang="fr-FR" dirty="0" smtClean="0"/>
              <a:t>Réponse à l’appel d’offres du grand emprunt</a:t>
            </a:r>
          </a:p>
          <a:p>
            <a:pPr lvl="1"/>
            <a:r>
              <a:rPr lang="fr-FR" dirty="0" smtClean="0"/>
              <a:t>Structuration du secteur applicatif</a:t>
            </a:r>
          </a:p>
          <a:p>
            <a:pPr lvl="1"/>
            <a:r>
              <a:rPr lang="fr-FR" dirty="0" smtClean="0"/>
              <a:t>Enrichissement du portail unique http://</a:t>
            </a:r>
            <a:r>
              <a:rPr lang="fr-FR" dirty="0" err="1" smtClean="0"/>
              <a:t>www.france-grilles.fr</a:t>
            </a:r>
            <a:endParaRPr lang="fr-FR" dirty="0" smtClean="0"/>
          </a:p>
          <a:p>
            <a:r>
              <a:rPr lang="fr-FR" dirty="0" smtClean="0"/>
              <a:t>Septembre 2010</a:t>
            </a:r>
          </a:p>
          <a:p>
            <a:pPr lvl="1"/>
            <a:r>
              <a:rPr lang="fr-FR" dirty="0" smtClean="0"/>
              <a:t>Journée officielle de lancement le 24 Septembre</a:t>
            </a:r>
          </a:p>
          <a:p>
            <a:pPr lvl="1"/>
            <a:endParaRPr lang="fr-FR" dirty="0" smtClean="0"/>
          </a:p>
        </p:txBody>
      </p:sp>
      <p:sp>
        <p:nvSpPr>
          <p:cNvPr id="4" name="Espace réservé de la date 3"/>
          <p:cNvSpPr>
            <a:spLocks noGrp="1"/>
          </p:cNvSpPr>
          <p:nvPr>
            <p:ph type="dt" sz="half" idx="10"/>
          </p:nvPr>
        </p:nvSpPr>
        <p:spPr/>
        <p:txBody>
          <a:bodyPr/>
          <a:lstStyle/>
          <a:p>
            <a:r>
              <a:rPr lang="fr-FR" smtClean="0"/>
              <a:t>17 Mai 2010</a:t>
            </a:r>
            <a:endParaRPr lang="fr-FR" dirty="0"/>
          </a:p>
        </p:txBody>
      </p:sp>
      <p:sp>
        <p:nvSpPr>
          <p:cNvPr id="6" name="Espace réservé du numéro de diapositive 5"/>
          <p:cNvSpPr>
            <a:spLocks noGrp="1"/>
          </p:cNvSpPr>
          <p:nvPr>
            <p:ph type="sldNum" sz="quarter" idx="12"/>
          </p:nvPr>
        </p:nvSpPr>
        <p:spPr/>
        <p:txBody>
          <a:bodyPr/>
          <a:lstStyle/>
          <a:p>
            <a:fld id="{18C77B6B-EAF1-49FF-A4B3-EE843DA5816E}" type="slidenum">
              <a:rPr lang="fr-FR" smtClean="0"/>
              <a:pPr/>
              <a:t>11</a:t>
            </a:fld>
            <a:endParaRPr lang="fr-FR"/>
          </a:p>
        </p:txBody>
      </p:sp>
      <p:pic>
        <p:nvPicPr>
          <p:cNvPr id="7" name="Image 6" descr="France_Grilles_logo_1.jpg"/>
          <p:cNvPicPr>
            <a:picLocks noChangeAspect="1"/>
          </p:cNvPicPr>
          <p:nvPr/>
        </p:nvPicPr>
        <p:blipFill>
          <a:blip r:embed="rId3"/>
          <a:stretch>
            <a:fillRect/>
          </a:stretch>
        </p:blipFill>
        <p:spPr>
          <a:xfrm>
            <a:off x="0" y="1828800"/>
            <a:ext cx="1467818" cy="108000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European</a:t>
            </a:r>
            <a:r>
              <a:rPr lang="fr-FR" dirty="0" smtClean="0"/>
              <a:t> </a:t>
            </a:r>
            <a:r>
              <a:rPr lang="fr-FR" dirty="0" err="1" smtClean="0"/>
              <a:t>Grid</a:t>
            </a:r>
            <a:r>
              <a:rPr lang="fr-FR" dirty="0" smtClean="0"/>
              <a:t> Initiative</a:t>
            </a:r>
            <a:endParaRPr lang="fr-FR" dirty="0"/>
          </a:p>
        </p:txBody>
      </p:sp>
      <p:sp>
        <p:nvSpPr>
          <p:cNvPr id="3" name="Espace réservé du contenu 2"/>
          <p:cNvSpPr>
            <a:spLocks noGrp="1"/>
          </p:cNvSpPr>
          <p:nvPr>
            <p:ph idx="1"/>
          </p:nvPr>
        </p:nvSpPr>
        <p:spPr/>
        <p:txBody>
          <a:bodyPr/>
          <a:lstStyle/>
          <a:p>
            <a:pPr>
              <a:buFont typeface="Wingdings" pitchFamily="2" charset="2"/>
              <a:buChar char="q"/>
            </a:pPr>
            <a:r>
              <a:rPr lang="fr-FR" sz="2400" dirty="0" smtClean="0"/>
              <a:t>Après les 3 phases du projet EGEE (6 ans) + </a:t>
            </a:r>
            <a:r>
              <a:rPr lang="fr-FR" sz="2400" dirty="0" err="1" smtClean="0"/>
              <a:t>Datagrid</a:t>
            </a:r>
            <a:endParaRPr lang="fr-FR" sz="2400" dirty="0" smtClean="0"/>
          </a:p>
          <a:p>
            <a:pPr lvl="1">
              <a:buFont typeface="Wingdings" pitchFamily="2" charset="2"/>
              <a:buChar char="Ø"/>
            </a:pPr>
            <a:r>
              <a:rPr lang="fr-FR" sz="2000" dirty="0" smtClean="0"/>
              <a:t>Technologie ~mature</a:t>
            </a:r>
          </a:p>
          <a:p>
            <a:pPr lvl="1">
              <a:buFont typeface="Wingdings" pitchFamily="2" charset="2"/>
              <a:buChar char="Ø"/>
            </a:pPr>
            <a:r>
              <a:rPr lang="fr-FR" sz="2000" dirty="0" smtClean="0"/>
              <a:t>Preuve établie de l’intérêt pour la communauté scientifique</a:t>
            </a:r>
          </a:p>
          <a:p>
            <a:pPr lvl="2">
              <a:buFont typeface="Wingdings" pitchFamily="2" charset="2"/>
              <a:buChar char="Ø"/>
            </a:pPr>
            <a:r>
              <a:rPr lang="fr-FR" sz="2000" dirty="0" smtClean="0"/>
              <a:t>Des projets dépendent maintenant des grilles de manière cruciale (LCG, ESR, </a:t>
            </a:r>
            <a:r>
              <a:rPr lang="fr-FR" sz="2000" dirty="0" err="1" smtClean="0"/>
              <a:t>Biomed</a:t>
            </a:r>
            <a:r>
              <a:rPr lang="fr-FR" sz="2000" dirty="0" smtClean="0"/>
              <a:t>, etc.)</a:t>
            </a:r>
          </a:p>
          <a:p>
            <a:pPr>
              <a:buFont typeface="Wingdings" pitchFamily="2" charset="2"/>
              <a:buChar char="q"/>
            </a:pPr>
            <a:r>
              <a:rPr lang="fr-FR" sz="2400" dirty="0" smtClean="0"/>
              <a:t>Nécessité de mettre en place une structure pérenne de grille au niveau européen</a:t>
            </a:r>
          </a:p>
          <a:p>
            <a:pPr lvl="1"/>
            <a:r>
              <a:rPr lang="fr-FR" sz="2000" dirty="0" smtClean="0"/>
              <a:t>Optique différente d’EGEE</a:t>
            </a:r>
          </a:p>
          <a:p>
            <a:pPr lvl="1"/>
            <a:r>
              <a:rPr lang="fr-FR" sz="2000" dirty="0" smtClean="0"/>
              <a:t>EGI s’appuie fortement sur les initiatives nationales: NGI</a:t>
            </a:r>
          </a:p>
          <a:p>
            <a:pPr lvl="1"/>
            <a:r>
              <a:rPr lang="fr-FR" sz="2000" dirty="0" smtClean="0"/>
              <a:t>EGI rend cohérentes les différentes NGI</a:t>
            </a:r>
          </a:p>
          <a:p>
            <a:pPr>
              <a:buNone/>
            </a:pPr>
            <a:endParaRPr lang="fr-FR" sz="2400" dirty="0" smtClean="0"/>
          </a:p>
        </p:txBody>
      </p:sp>
      <p:sp>
        <p:nvSpPr>
          <p:cNvPr id="5" name="Espace réservé du numéro de diapositive 4"/>
          <p:cNvSpPr>
            <a:spLocks noGrp="1"/>
          </p:cNvSpPr>
          <p:nvPr>
            <p:ph type="sldNum" sz="quarter" idx="12"/>
          </p:nvPr>
        </p:nvSpPr>
        <p:spPr/>
        <p:txBody>
          <a:bodyPr/>
          <a:lstStyle/>
          <a:p>
            <a:fld id="{18C77B6B-EAF1-49FF-A4B3-EE843DA5816E}" type="slidenum">
              <a:rPr lang="fr-FR" smtClean="0"/>
              <a:pPr/>
              <a:t>12</a:t>
            </a:fld>
            <a:endParaRPr lang="fr-FR"/>
          </a:p>
        </p:txBody>
      </p:sp>
      <p:sp>
        <p:nvSpPr>
          <p:cNvPr id="7" name="ZoneTexte 6"/>
          <p:cNvSpPr txBox="1"/>
          <p:nvPr/>
        </p:nvSpPr>
        <p:spPr>
          <a:xfrm>
            <a:off x="6429356" y="785794"/>
            <a:ext cx="2714644" cy="430887"/>
          </a:xfrm>
          <a:prstGeom prst="rect">
            <a:avLst/>
          </a:prstGeom>
          <a:noFill/>
        </p:spPr>
        <p:txBody>
          <a:bodyPr wrap="square" rtlCol="0">
            <a:spAutoFit/>
          </a:bodyPr>
          <a:lstStyle/>
          <a:p>
            <a:r>
              <a:rPr lang="fr-FR" dirty="0" smtClean="0">
                <a:hlinkClick r:id="rId3"/>
              </a:rPr>
              <a:t>http://web.eu-egi.eu/</a:t>
            </a:r>
            <a:endParaRPr lang="fr-FR" dirty="0"/>
          </a:p>
        </p:txBody>
      </p:sp>
      <p:sp>
        <p:nvSpPr>
          <p:cNvPr id="8" name="ZoneTexte 7"/>
          <p:cNvSpPr txBox="1"/>
          <p:nvPr/>
        </p:nvSpPr>
        <p:spPr>
          <a:xfrm>
            <a:off x="1857356" y="5864386"/>
            <a:ext cx="6572296" cy="707886"/>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fr-FR" sz="2000" dirty="0" smtClean="0">
                <a:solidFill>
                  <a:srgbClr val="DDDDDD"/>
                </a:solidFill>
                <a:sym typeface="Wingdings" pitchFamily="2" charset="2"/>
              </a:rPr>
              <a:t> </a:t>
            </a:r>
            <a:r>
              <a:rPr lang="fr-FR" sz="2000" dirty="0" smtClean="0">
                <a:solidFill>
                  <a:srgbClr val="DDDDDD"/>
                </a:solidFill>
              </a:rPr>
              <a:t>Le développement de l’intergiciel est maintenant pris en charge par des projets séparés</a:t>
            </a:r>
            <a:endParaRPr lang="fr-FR" sz="2000" dirty="0">
              <a:solidFill>
                <a:srgbClr val="DDDDDD"/>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re 5"/>
          <p:cNvSpPr>
            <a:spLocks noGrp="1"/>
          </p:cNvSpPr>
          <p:nvPr>
            <p:ph type="title"/>
          </p:nvPr>
        </p:nvSpPr>
        <p:spPr/>
        <p:txBody>
          <a:bodyPr/>
          <a:lstStyle/>
          <a:p>
            <a:r>
              <a:rPr lang="fr-FR" dirty="0" smtClean="0"/>
              <a:t>Relations NGI -- EGI</a:t>
            </a:r>
            <a:endParaRPr lang="fr-FR" dirty="0"/>
          </a:p>
        </p:txBody>
      </p:sp>
      <p:sp>
        <p:nvSpPr>
          <p:cNvPr id="5" name="Espace réservé du numéro de diapositive 4"/>
          <p:cNvSpPr>
            <a:spLocks noGrp="1"/>
          </p:cNvSpPr>
          <p:nvPr>
            <p:ph type="sldNum" sz="quarter" idx="12"/>
          </p:nvPr>
        </p:nvSpPr>
        <p:spPr/>
        <p:txBody>
          <a:bodyPr/>
          <a:lstStyle/>
          <a:p>
            <a:fld id="{18C77B6B-EAF1-49FF-A4B3-EE843DA5816E}" type="slidenum">
              <a:rPr lang="fr-FR" smtClean="0"/>
              <a:pPr/>
              <a:t>13</a:t>
            </a:fld>
            <a:endParaRPr lang="fr-FR"/>
          </a:p>
        </p:txBody>
      </p:sp>
      <p:pic>
        <p:nvPicPr>
          <p:cNvPr id="7" name="Picture 4"/>
          <p:cNvPicPr>
            <a:picLocks noChangeAspect="1" noChangeArrowheads="1"/>
          </p:cNvPicPr>
          <p:nvPr/>
        </p:nvPicPr>
        <p:blipFill>
          <a:blip r:embed="rId3" cstate="print"/>
          <a:srcRect l="7538" t="4735" r="7393" b="3717"/>
          <a:stretch>
            <a:fillRect/>
          </a:stretch>
        </p:blipFill>
        <p:spPr>
          <a:xfrm>
            <a:off x="2214546" y="1285860"/>
            <a:ext cx="5643602" cy="4143404"/>
          </a:xfrm>
          <a:prstGeom prst="rect">
            <a:avLst/>
          </a:prstGeom>
          <a:noFill/>
        </p:spPr>
      </p:pic>
      <p:sp>
        <p:nvSpPr>
          <p:cNvPr id="8" name="Rectangle 7"/>
          <p:cNvSpPr/>
          <p:nvPr/>
        </p:nvSpPr>
        <p:spPr>
          <a:xfrm>
            <a:off x="1571604" y="5500702"/>
            <a:ext cx="6929486" cy="707886"/>
          </a:xfrm>
          <a:prstGeom prst="rect">
            <a:avLst/>
          </a:prstGeom>
        </p:spPr>
        <p:style>
          <a:lnRef idx="1">
            <a:schemeClr val="accent2"/>
          </a:lnRef>
          <a:fillRef idx="3">
            <a:schemeClr val="accent2"/>
          </a:fillRef>
          <a:effectRef idx="2">
            <a:schemeClr val="accent2"/>
          </a:effectRef>
          <a:fontRef idx="minor">
            <a:schemeClr val="lt1"/>
          </a:fontRef>
        </p:style>
        <p:txBody>
          <a:bodyPr wrap="square">
            <a:spAutoFit/>
          </a:bodyPr>
          <a:lstStyle/>
          <a:p>
            <a:r>
              <a:rPr lang="fr-FR" sz="2000" dirty="0" smtClean="0">
                <a:solidFill>
                  <a:srgbClr val="EAEAEA"/>
                </a:solidFill>
              </a:rPr>
              <a:t>Dans le modèle EGI, les NGI sont des entités relativement indépendantes</a:t>
            </a: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EGI.eu</a:t>
            </a:r>
            <a:endParaRPr lang="fr-FR" dirty="0"/>
          </a:p>
        </p:txBody>
      </p:sp>
      <p:sp>
        <p:nvSpPr>
          <p:cNvPr id="3" name="Espace réservé du contenu 2"/>
          <p:cNvSpPr>
            <a:spLocks noGrp="1"/>
          </p:cNvSpPr>
          <p:nvPr>
            <p:ph idx="1"/>
          </p:nvPr>
        </p:nvSpPr>
        <p:spPr>
          <a:xfrm>
            <a:off x="1524000" y="1295400"/>
            <a:ext cx="7391400" cy="5562600"/>
          </a:xfrm>
        </p:spPr>
        <p:txBody>
          <a:bodyPr/>
          <a:lstStyle/>
          <a:p>
            <a:r>
              <a:rPr lang="fr-FR" dirty="0" smtClean="0"/>
              <a:t>Statut juridique</a:t>
            </a:r>
          </a:p>
          <a:p>
            <a:pPr lvl="1"/>
            <a:r>
              <a:rPr lang="fr-FR" dirty="0" smtClean="0"/>
              <a:t>Aujourd’hui: fondation de droit hollandais</a:t>
            </a:r>
          </a:p>
          <a:p>
            <a:pPr lvl="2"/>
            <a:r>
              <a:rPr lang="fr-FR" dirty="0" smtClean="0"/>
              <a:t>Conseil d’administration de 7 membres</a:t>
            </a:r>
          </a:p>
          <a:p>
            <a:pPr lvl="1"/>
            <a:r>
              <a:rPr lang="fr-FR" dirty="0" smtClean="0"/>
              <a:t>A terme: ERIC</a:t>
            </a:r>
          </a:p>
          <a:p>
            <a:r>
              <a:rPr lang="fr-FR" dirty="0" smtClean="0"/>
              <a:t>Financement</a:t>
            </a:r>
          </a:p>
          <a:p>
            <a:pPr lvl="1"/>
            <a:r>
              <a:rPr lang="fr-FR" dirty="0" smtClean="0"/>
              <a:t>Cotisations des </a:t>
            </a:r>
            <a:r>
              <a:rPr lang="fr-FR" dirty="0" err="1" smtClean="0"/>
              <a:t>NGIs</a:t>
            </a:r>
            <a:r>
              <a:rPr lang="fr-FR" dirty="0" smtClean="0"/>
              <a:t> dont le GIS France Grilles</a:t>
            </a:r>
          </a:p>
          <a:p>
            <a:pPr lvl="1"/>
            <a:r>
              <a:rPr lang="fr-FR" dirty="0" smtClean="0"/>
              <a:t>Financement européen via le projet </a:t>
            </a:r>
            <a:r>
              <a:rPr lang="fr-FR" dirty="0" err="1" smtClean="0"/>
              <a:t>EGI-Inspire</a:t>
            </a:r>
            <a:endParaRPr lang="fr-FR" dirty="0" smtClean="0"/>
          </a:p>
          <a:p>
            <a:r>
              <a:rPr lang="fr-FR" dirty="0" smtClean="0"/>
              <a:t>Représentation française</a:t>
            </a:r>
          </a:p>
          <a:p>
            <a:pPr lvl="1"/>
            <a:r>
              <a:rPr lang="fr-FR" dirty="0" smtClean="0"/>
              <a:t>Pas de français au conseil d’administration </a:t>
            </a:r>
          </a:p>
          <a:p>
            <a:pPr lvl="1"/>
            <a:r>
              <a:rPr lang="fr-FR" dirty="0" smtClean="0"/>
              <a:t>Représentant français au EGI </a:t>
            </a:r>
            <a:r>
              <a:rPr lang="fr-FR" dirty="0" err="1" smtClean="0"/>
              <a:t>council</a:t>
            </a:r>
            <a:r>
              <a:rPr lang="fr-FR" dirty="0" smtClean="0"/>
              <a:t>: M. </a:t>
            </a:r>
            <a:r>
              <a:rPr lang="fr-FR" dirty="0" err="1" smtClean="0"/>
              <a:t>Spiro</a:t>
            </a:r>
            <a:r>
              <a:rPr lang="fr-FR" dirty="0" smtClean="0"/>
              <a:t> (suppléant: L. </a:t>
            </a:r>
            <a:r>
              <a:rPr lang="fr-FR" dirty="0" err="1" smtClean="0"/>
              <a:t>Crouzet</a:t>
            </a:r>
            <a:r>
              <a:rPr lang="fr-FR" dirty="0" smtClean="0"/>
              <a:t>, CEA)</a:t>
            </a:r>
          </a:p>
          <a:p>
            <a:pPr lvl="1"/>
            <a:r>
              <a:rPr lang="fr-FR" dirty="0" smtClean="0"/>
              <a:t>Participation à des groupes de travail </a:t>
            </a:r>
          </a:p>
          <a:p>
            <a:pPr lvl="1">
              <a:buNone/>
            </a:pPr>
            <a:endParaRPr lang="fr-FR" dirty="0" smtClean="0"/>
          </a:p>
          <a:p>
            <a:endParaRPr lang="fr-FR" sz="2400" dirty="0" smtClean="0"/>
          </a:p>
          <a:p>
            <a:endParaRPr lang="fr-FR" sz="2400" dirty="0"/>
          </a:p>
        </p:txBody>
      </p:sp>
      <p:sp>
        <p:nvSpPr>
          <p:cNvPr id="6" name="Espace réservé du numéro de diapositive 5"/>
          <p:cNvSpPr>
            <a:spLocks noGrp="1"/>
          </p:cNvSpPr>
          <p:nvPr>
            <p:ph type="sldNum" sz="quarter" idx="12"/>
          </p:nvPr>
        </p:nvSpPr>
        <p:spPr/>
        <p:txBody>
          <a:bodyPr/>
          <a:lstStyle/>
          <a:p>
            <a:fld id="{18C77B6B-EAF1-49FF-A4B3-EE843DA5816E}" type="slidenum">
              <a:rPr lang="fr-FR" smtClean="0"/>
              <a:pPr/>
              <a:t>14</a:t>
            </a:fld>
            <a:endParaRPr lang="fr-F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projets européens</a:t>
            </a:r>
            <a:endParaRPr lang="fr-FR" dirty="0"/>
          </a:p>
        </p:txBody>
      </p:sp>
      <p:sp>
        <p:nvSpPr>
          <p:cNvPr id="3" name="Espace réservé du contenu 2"/>
          <p:cNvSpPr>
            <a:spLocks noGrp="1"/>
          </p:cNvSpPr>
          <p:nvPr>
            <p:ph idx="1"/>
          </p:nvPr>
        </p:nvSpPr>
        <p:spPr/>
        <p:txBody>
          <a:bodyPr/>
          <a:lstStyle/>
          <a:p>
            <a:r>
              <a:rPr lang="fr-FR" dirty="0" smtClean="0"/>
              <a:t>Pourquoi ils sont importants</a:t>
            </a:r>
          </a:p>
          <a:p>
            <a:pPr lvl="1"/>
            <a:r>
              <a:rPr lang="fr-FR" dirty="0" smtClean="0"/>
              <a:t>Ils sont essentiels à la veille technologique et à la visibilité internationale dans le domaine des grilles</a:t>
            </a:r>
          </a:p>
          <a:p>
            <a:pPr lvl="1"/>
            <a:r>
              <a:rPr lang="fr-FR" dirty="0" smtClean="0"/>
              <a:t>Ils permettent de financer des </a:t>
            </a:r>
            <a:r>
              <a:rPr lang="fr-FR" dirty="0" err="1" smtClean="0"/>
              <a:t>CDDs</a:t>
            </a:r>
            <a:endParaRPr lang="fr-FR" dirty="0" smtClean="0"/>
          </a:p>
          <a:p>
            <a:r>
              <a:rPr lang="fr-FR" dirty="0" smtClean="0"/>
              <a:t>Types de projets</a:t>
            </a:r>
          </a:p>
          <a:p>
            <a:pPr lvl="1"/>
            <a:r>
              <a:rPr lang="fr-FR" dirty="0" smtClean="0"/>
              <a:t>Projets orientés infrastructure (</a:t>
            </a:r>
            <a:r>
              <a:rPr lang="fr-FR" dirty="0" err="1" smtClean="0"/>
              <a:t>EGI-Inspire</a:t>
            </a:r>
            <a:r>
              <a:rPr lang="fr-FR" dirty="0" smtClean="0"/>
              <a:t>, EDGI)</a:t>
            </a:r>
          </a:p>
          <a:p>
            <a:pPr lvl="1"/>
            <a:r>
              <a:rPr lang="fr-FR" dirty="0" smtClean="0"/>
              <a:t>Projets orientés middleware (DEGISCO, </a:t>
            </a:r>
            <a:r>
              <a:rPr lang="fr-FR" dirty="0" err="1" smtClean="0"/>
              <a:t>StratusLab</a:t>
            </a:r>
            <a:r>
              <a:rPr lang="fr-FR" dirty="0" smtClean="0"/>
              <a:t>)</a:t>
            </a:r>
          </a:p>
          <a:p>
            <a:pPr lvl="1"/>
            <a:r>
              <a:rPr lang="fr-FR" dirty="0" smtClean="0"/>
              <a:t>Projets orientés utilisateurs (EPIKH, </a:t>
            </a:r>
            <a:r>
              <a:rPr lang="fr-FR" dirty="0" err="1" smtClean="0"/>
              <a:t>EUMedGrid-Support</a:t>
            </a:r>
            <a:r>
              <a:rPr lang="fr-FR" dirty="0" smtClean="0"/>
              <a:t>, ROSCOE, SAFE, SHIWA) </a:t>
            </a:r>
            <a:endParaRPr lang="fr-FR" dirty="0"/>
          </a:p>
        </p:txBody>
      </p:sp>
      <p:sp>
        <p:nvSpPr>
          <p:cNvPr id="6" name="Espace réservé du numéro de diapositive 5"/>
          <p:cNvSpPr>
            <a:spLocks noGrp="1"/>
          </p:cNvSpPr>
          <p:nvPr>
            <p:ph type="sldNum" sz="quarter" idx="12"/>
          </p:nvPr>
        </p:nvSpPr>
        <p:spPr/>
        <p:txBody>
          <a:bodyPr/>
          <a:lstStyle/>
          <a:p>
            <a:fld id="{18C77B6B-EAF1-49FF-A4B3-EE843DA5816E}" type="slidenum">
              <a:rPr lang="fr-FR" smtClean="0"/>
              <a:pPr/>
              <a:t>15</a:t>
            </a:fld>
            <a:endParaRPr lang="fr-F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EGI-Inspire</a:t>
            </a:r>
            <a:r>
              <a:rPr lang="fr-FR" dirty="0" smtClean="0"/>
              <a:t> (I/II)</a:t>
            </a:r>
            <a:endParaRPr lang="fr-FR" dirty="0"/>
          </a:p>
        </p:txBody>
      </p:sp>
      <p:sp>
        <p:nvSpPr>
          <p:cNvPr id="3" name="Espace réservé du contenu 2"/>
          <p:cNvSpPr>
            <a:spLocks noGrp="1"/>
          </p:cNvSpPr>
          <p:nvPr>
            <p:ph idx="1"/>
          </p:nvPr>
        </p:nvSpPr>
        <p:spPr>
          <a:xfrm>
            <a:off x="1524000" y="1295400"/>
            <a:ext cx="7620000" cy="5257800"/>
          </a:xfrm>
        </p:spPr>
        <p:txBody>
          <a:bodyPr/>
          <a:lstStyle/>
          <a:p>
            <a:r>
              <a:rPr lang="fr-FR" dirty="0" smtClean="0"/>
              <a:t>Durée: 48 mois</a:t>
            </a:r>
          </a:p>
          <a:p>
            <a:r>
              <a:rPr lang="fr-FR" dirty="0" smtClean="0"/>
              <a:t>Objectif principal: fédérer les opérations des </a:t>
            </a:r>
            <a:r>
              <a:rPr lang="fr-FR" dirty="0" err="1" smtClean="0"/>
              <a:t>NGIs</a:t>
            </a:r>
            <a:r>
              <a:rPr lang="fr-FR" dirty="0" smtClean="0"/>
              <a:t> en Europe et au-delà </a:t>
            </a:r>
          </a:p>
          <a:p>
            <a:r>
              <a:rPr lang="fr-FR" dirty="0" smtClean="0"/>
              <a:t>Démarrage: 1</a:t>
            </a:r>
            <a:r>
              <a:rPr lang="fr-FR" baseline="30000" dirty="0" smtClean="0"/>
              <a:t>er</a:t>
            </a:r>
            <a:r>
              <a:rPr lang="fr-FR" dirty="0" smtClean="0"/>
              <a:t> Mai 2010</a:t>
            </a:r>
          </a:p>
          <a:p>
            <a:r>
              <a:rPr lang="fr-FR" dirty="0" smtClean="0"/>
              <a:t>Financement européen de 25 M€</a:t>
            </a:r>
          </a:p>
          <a:p>
            <a:pPr lvl="1"/>
            <a:r>
              <a:rPr lang="fr-FR" dirty="0" smtClean="0"/>
              <a:t>Pour les partenaires français: 1,64M€</a:t>
            </a:r>
          </a:p>
          <a:p>
            <a:r>
              <a:rPr lang="fr-FR" dirty="0" smtClean="0"/>
              <a:t>Partenaires français</a:t>
            </a:r>
          </a:p>
          <a:p>
            <a:pPr lvl="1"/>
            <a:r>
              <a:rPr lang="fr-FR" dirty="0" smtClean="0"/>
              <a:t>CEA (50PM), </a:t>
            </a:r>
            <a:r>
              <a:rPr lang="fr-FR" dirty="0" err="1" smtClean="0"/>
              <a:t>HealthGrid</a:t>
            </a:r>
            <a:r>
              <a:rPr lang="fr-FR" dirty="0" smtClean="0"/>
              <a:t> (50PM)</a:t>
            </a:r>
          </a:p>
          <a:p>
            <a:pPr lvl="1"/>
            <a:r>
              <a:rPr lang="fr-FR" dirty="0" smtClean="0"/>
              <a:t>CNRS (450 PM): CCPM, CC-IN2P3, CREATIS, I3S, </a:t>
            </a:r>
            <a:r>
              <a:rPr lang="fr-FR" dirty="0" err="1" smtClean="0"/>
              <a:t>IdG</a:t>
            </a:r>
            <a:r>
              <a:rPr lang="fr-FR" dirty="0" smtClean="0"/>
              <a:t>, IPSL, LAL, LAPP, LPC, LPNHE, LRI, UREC   </a:t>
            </a:r>
          </a:p>
          <a:p>
            <a:endParaRPr lang="fr-FR" dirty="0" smtClean="0"/>
          </a:p>
          <a:p>
            <a:endParaRPr lang="fr-FR" dirty="0"/>
          </a:p>
        </p:txBody>
      </p:sp>
      <p:sp>
        <p:nvSpPr>
          <p:cNvPr id="6" name="Espace réservé du numéro de diapositive 5"/>
          <p:cNvSpPr>
            <a:spLocks noGrp="1"/>
          </p:cNvSpPr>
          <p:nvPr>
            <p:ph type="sldNum" sz="quarter" idx="12"/>
          </p:nvPr>
        </p:nvSpPr>
        <p:spPr/>
        <p:txBody>
          <a:bodyPr/>
          <a:lstStyle/>
          <a:p>
            <a:fld id="{18C77B6B-EAF1-49FF-A4B3-EE843DA5816E}" type="slidenum">
              <a:rPr lang="fr-FR" smtClean="0"/>
              <a:pPr/>
              <a:t>16</a:t>
            </a:fld>
            <a:endParaRPr lang="fr-F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EGI-Inspire</a:t>
            </a:r>
            <a:r>
              <a:rPr lang="fr-FR" dirty="0" smtClean="0"/>
              <a:t> (II/II)</a:t>
            </a:r>
            <a:endParaRPr lang="fr-FR" dirty="0"/>
          </a:p>
        </p:txBody>
      </p:sp>
      <p:sp>
        <p:nvSpPr>
          <p:cNvPr id="3" name="Espace réservé du contenu 2"/>
          <p:cNvSpPr>
            <a:spLocks noGrp="1"/>
          </p:cNvSpPr>
          <p:nvPr>
            <p:ph idx="1"/>
          </p:nvPr>
        </p:nvSpPr>
        <p:spPr>
          <a:xfrm>
            <a:off x="1524000" y="1295400"/>
            <a:ext cx="7620000" cy="5257800"/>
          </a:xfrm>
        </p:spPr>
        <p:txBody>
          <a:bodyPr/>
          <a:lstStyle/>
          <a:p>
            <a:r>
              <a:rPr lang="fr-FR" dirty="0" smtClean="0"/>
              <a:t>Principales responsabilités</a:t>
            </a:r>
          </a:p>
          <a:p>
            <a:pPr lvl="1"/>
            <a:r>
              <a:rPr lang="en-US" dirty="0" smtClean="0"/>
              <a:t>leader of task TJRA1.5 : Cyril </a:t>
            </a:r>
            <a:r>
              <a:rPr lang="en-US" dirty="0" err="1" smtClean="0"/>
              <a:t>L’Orphelin</a:t>
            </a:r>
            <a:endParaRPr lang="fr-FR" dirty="0" smtClean="0"/>
          </a:p>
          <a:p>
            <a:pPr lvl="1"/>
            <a:r>
              <a:rPr lang="en-US" dirty="0" smtClean="0"/>
              <a:t>leader of task TSA3.4 (Life sciences):  Johan </a:t>
            </a:r>
            <a:r>
              <a:rPr lang="en-US" dirty="0" err="1" smtClean="0"/>
              <a:t>Montagnat</a:t>
            </a:r>
            <a:r>
              <a:rPr lang="fr-FR" dirty="0" smtClean="0"/>
              <a:t> </a:t>
            </a:r>
          </a:p>
          <a:p>
            <a:r>
              <a:rPr lang="fr-FR" dirty="0" smtClean="0"/>
              <a:t>Utilisation du financement européen</a:t>
            </a:r>
          </a:p>
          <a:p>
            <a:pPr lvl="1"/>
            <a:r>
              <a:rPr lang="fr-FR" b="1" dirty="0" smtClean="0"/>
              <a:t>Exclusivement</a:t>
            </a:r>
            <a:r>
              <a:rPr lang="fr-FR" dirty="0" smtClean="0"/>
              <a:t> pour le recrutement de </a:t>
            </a:r>
            <a:r>
              <a:rPr lang="fr-FR" dirty="0" err="1" smtClean="0"/>
              <a:t>CDDs</a:t>
            </a:r>
            <a:endParaRPr lang="fr-FR" dirty="0" smtClean="0"/>
          </a:p>
          <a:p>
            <a:pPr lvl="1"/>
            <a:r>
              <a:rPr lang="fr-FR" dirty="0" smtClean="0"/>
              <a:t>Critères</a:t>
            </a:r>
          </a:p>
          <a:p>
            <a:pPr lvl="2"/>
            <a:r>
              <a:rPr lang="fr-FR" dirty="0" smtClean="0"/>
              <a:t>Tâches confiées à la NGI France dans le projet</a:t>
            </a:r>
          </a:p>
          <a:p>
            <a:pPr lvl="2"/>
            <a:r>
              <a:rPr lang="fr-FR" dirty="0" smtClean="0"/>
              <a:t>Plan d’embauche de l’Institut des Grilles et du CEA</a:t>
            </a:r>
          </a:p>
          <a:p>
            <a:pPr lvl="2"/>
            <a:r>
              <a:rPr lang="fr-FR" dirty="0" smtClean="0"/>
              <a:t>Présence des ingénieurs dans les laboratoires</a:t>
            </a:r>
          </a:p>
          <a:p>
            <a:pPr lvl="1">
              <a:buNone/>
            </a:pPr>
            <a:r>
              <a:rPr lang="fr-FR" dirty="0" smtClean="0"/>
              <a:t> </a:t>
            </a:r>
            <a:endParaRPr lang="fr-FR" dirty="0"/>
          </a:p>
        </p:txBody>
      </p:sp>
      <p:sp>
        <p:nvSpPr>
          <p:cNvPr id="6" name="Espace réservé du numéro de diapositive 5"/>
          <p:cNvSpPr>
            <a:spLocks noGrp="1"/>
          </p:cNvSpPr>
          <p:nvPr>
            <p:ph type="sldNum" sz="quarter" idx="12"/>
          </p:nvPr>
        </p:nvSpPr>
        <p:spPr/>
        <p:txBody>
          <a:bodyPr/>
          <a:lstStyle/>
          <a:p>
            <a:fld id="{18C77B6B-EAF1-49FF-A4B3-EE843DA5816E}" type="slidenum">
              <a:rPr lang="fr-FR" smtClean="0"/>
              <a:pPr/>
              <a:t>17</a:t>
            </a:fld>
            <a:endParaRPr lang="fr-F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dirty="0" smtClean="0"/>
              <a:t>DEGISCO, Desktop </a:t>
            </a:r>
            <a:r>
              <a:rPr lang="fr-FR" sz="3200" dirty="0" err="1" smtClean="0"/>
              <a:t>Grids</a:t>
            </a:r>
            <a:r>
              <a:rPr lang="fr-FR" sz="3200" dirty="0" smtClean="0"/>
              <a:t> for International </a:t>
            </a:r>
            <a:r>
              <a:rPr lang="fr-FR" sz="3200" dirty="0" err="1" smtClean="0"/>
              <a:t>Scientific</a:t>
            </a:r>
            <a:r>
              <a:rPr lang="fr-FR" sz="3200" dirty="0" smtClean="0"/>
              <a:t> Collaboration</a:t>
            </a:r>
            <a:br>
              <a:rPr lang="fr-FR" sz="3200" dirty="0" smtClean="0"/>
            </a:br>
            <a:endParaRPr lang="fr-FR" sz="3200" dirty="0"/>
          </a:p>
        </p:txBody>
      </p:sp>
      <p:sp>
        <p:nvSpPr>
          <p:cNvPr id="3" name="Espace réservé du contenu 2"/>
          <p:cNvSpPr>
            <a:spLocks noGrp="1"/>
          </p:cNvSpPr>
          <p:nvPr>
            <p:ph idx="1"/>
          </p:nvPr>
        </p:nvSpPr>
        <p:spPr/>
        <p:txBody>
          <a:bodyPr/>
          <a:lstStyle/>
          <a:p>
            <a:r>
              <a:rPr lang="fr-FR" dirty="0" smtClean="0"/>
              <a:t>Durée: 24 mois (démarrage: 1</a:t>
            </a:r>
            <a:r>
              <a:rPr lang="fr-FR" baseline="30000" dirty="0" smtClean="0"/>
              <a:t>er</a:t>
            </a:r>
            <a:r>
              <a:rPr lang="fr-FR" dirty="0" smtClean="0"/>
              <a:t> Juin 2010)</a:t>
            </a:r>
          </a:p>
          <a:p>
            <a:endParaRPr lang="fr-FR" dirty="0" smtClean="0"/>
          </a:p>
          <a:p>
            <a:r>
              <a:rPr lang="fr-FR" dirty="0" smtClean="0"/>
              <a:t>Objectif principal: étendre l’infrastructure de grille de </a:t>
            </a:r>
            <a:r>
              <a:rPr lang="fr-FR" dirty="0" err="1" smtClean="0"/>
              <a:t>PCs</a:t>
            </a:r>
            <a:r>
              <a:rPr lang="fr-FR" dirty="0" smtClean="0"/>
              <a:t> (desktop </a:t>
            </a:r>
            <a:r>
              <a:rPr lang="fr-FR" dirty="0" err="1" smtClean="0"/>
              <a:t>grid</a:t>
            </a:r>
            <a:r>
              <a:rPr lang="fr-FR" dirty="0" smtClean="0"/>
              <a:t>) d’EDGES hors de l’Europe</a:t>
            </a:r>
          </a:p>
          <a:p>
            <a:endParaRPr lang="fr-FR" dirty="0" smtClean="0"/>
          </a:p>
          <a:p>
            <a:r>
              <a:rPr lang="fr-FR" dirty="0" smtClean="0"/>
              <a:t>Financement européen de 800k€, dont 90415€ pour les partenaires français</a:t>
            </a:r>
          </a:p>
          <a:p>
            <a:pPr lvl="1"/>
            <a:r>
              <a:rPr lang="fr-FR" dirty="0" smtClean="0"/>
              <a:t>CNRS-LAL et </a:t>
            </a:r>
            <a:r>
              <a:rPr lang="fr-FR" dirty="0" err="1" smtClean="0"/>
              <a:t>HealthGrid</a:t>
            </a:r>
            <a:endParaRPr lang="fr-FR" dirty="0" smtClean="0"/>
          </a:p>
          <a:p>
            <a:pPr lvl="1"/>
            <a:endParaRPr lang="fr-FR" dirty="0" smtClean="0"/>
          </a:p>
          <a:p>
            <a:r>
              <a:rPr lang="en-US" dirty="0" smtClean="0"/>
              <a:t>Contact: Oleg </a:t>
            </a:r>
            <a:r>
              <a:rPr lang="en-US" dirty="0" err="1" smtClean="0"/>
              <a:t>Lodygensky</a:t>
            </a:r>
            <a:r>
              <a:rPr lang="en-US" dirty="0" smtClean="0"/>
              <a:t>, LAL</a:t>
            </a:r>
            <a:r>
              <a:rPr lang="fr-FR" dirty="0" smtClean="0"/>
              <a:t>  </a:t>
            </a:r>
            <a:endParaRPr lang="fr-FR" dirty="0"/>
          </a:p>
        </p:txBody>
      </p:sp>
      <p:sp>
        <p:nvSpPr>
          <p:cNvPr id="6" name="Espace réservé du numéro de diapositive 5"/>
          <p:cNvSpPr>
            <a:spLocks noGrp="1"/>
          </p:cNvSpPr>
          <p:nvPr>
            <p:ph type="sldNum" sz="quarter" idx="12"/>
          </p:nvPr>
        </p:nvSpPr>
        <p:spPr/>
        <p:txBody>
          <a:bodyPr/>
          <a:lstStyle/>
          <a:p>
            <a:fld id="{18C77B6B-EAF1-49FF-A4B3-EE843DA5816E}" type="slidenum">
              <a:rPr lang="fr-FR" smtClean="0"/>
              <a:pPr/>
              <a:t>18</a:t>
            </a:fld>
            <a:endParaRPr lang="fr-F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dirty="0" smtClean="0"/>
              <a:t>EDGI, </a:t>
            </a:r>
            <a:r>
              <a:rPr lang="fr-FR" sz="3200" dirty="0" err="1" smtClean="0"/>
              <a:t>European</a:t>
            </a:r>
            <a:r>
              <a:rPr lang="fr-FR" sz="3200" dirty="0" smtClean="0"/>
              <a:t> Desktop </a:t>
            </a:r>
            <a:r>
              <a:rPr lang="fr-FR" sz="3200" dirty="0" err="1" smtClean="0"/>
              <a:t>Grid</a:t>
            </a:r>
            <a:r>
              <a:rPr lang="fr-FR" sz="3200" dirty="0" smtClean="0"/>
              <a:t> Initiative </a:t>
            </a:r>
            <a:br>
              <a:rPr lang="fr-FR" sz="3200" dirty="0" smtClean="0"/>
            </a:br>
            <a:endParaRPr lang="fr-FR" sz="3200" dirty="0"/>
          </a:p>
        </p:txBody>
      </p:sp>
      <p:sp>
        <p:nvSpPr>
          <p:cNvPr id="3" name="Espace réservé du contenu 2"/>
          <p:cNvSpPr>
            <a:spLocks noGrp="1"/>
          </p:cNvSpPr>
          <p:nvPr>
            <p:ph idx="1"/>
          </p:nvPr>
        </p:nvSpPr>
        <p:spPr/>
        <p:txBody>
          <a:bodyPr/>
          <a:lstStyle/>
          <a:p>
            <a:r>
              <a:rPr lang="fr-FR" dirty="0" smtClean="0"/>
              <a:t>Durée: 24 mois (démarrage: 1</a:t>
            </a:r>
            <a:r>
              <a:rPr lang="fr-FR" baseline="30000" dirty="0" smtClean="0"/>
              <a:t>er</a:t>
            </a:r>
            <a:r>
              <a:rPr lang="fr-FR" dirty="0" smtClean="0"/>
              <a:t> Juin 2010)</a:t>
            </a:r>
          </a:p>
          <a:p>
            <a:endParaRPr lang="fr-FR" dirty="0" smtClean="0"/>
          </a:p>
          <a:p>
            <a:r>
              <a:rPr lang="fr-FR" dirty="0" smtClean="0"/>
              <a:t>Objectif principal: développer l’</a:t>
            </a:r>
            <a:r>
              <a:rPr lang="fr-FR" dirty="0" err="1" smtClean="0"/>
              <a:t>interopérablité</a:t>
            </a:r>
            <a:r>
              <a:rPr lang="fr-FR" dirty="0" smtClean="0"/>
              <a:t> des grilles de </a:t>
            </a:r>
            <a:r>
              <a:rPr lang="fr-FR" dirty="0" err="1" smtClean="0"/>
              <a:t>PCs</a:t>
            </a:r>
            <a:r>
              <a:rPr lang="fr-FR" dirty="0" smtClean="0"/>
              <a:t> (desktop </a:t>
            </a:r>
            <a:r>
              <a:rPr lang="fr-FR" dirty="0" err="1" smtClean="0"/>
              <a:t>grids</a:t>
            </a:r>
            <a:r>
              <a:rPr lang="fr-FR" dirty="0" smtClean="0"/>
              <a:t>) avec ARC, UNICORE et les </a:t>
            </a:r>
            <a:r>
              <a:rPr lang="fr-FR" dirty="0" err="1" smtClean="0"/>
              <a:t>clouds</a:t>
            </a:r>
            <a:endParaRPr lang="fr-FR" dirty="0" smtClean="0"/>
          </a:p>
          <a:p>
            <a:endParaRPr lang="fr-FR" dirty="0" smtClean="0"/>
          </a:p>
          <a:p>
            <a:r>
              <a:rPr lang="fr-FR" dirty="0" smtClean="0"/>
              <a:t>Financement européen de 2300k€, dont 211300€ pour les partenaires français</a:t>
            </a:r>
          </a:p>
          <a:p>
            <a:pPr lvl="1"/>
            <a:r>
              <a:rPr lang="fr-FR" dirty="0" smtClean="0"/>
              <a:t>CNRS-LAL</a:t>
            </a:r>
          </a:p>
          <a:p>
            <a:pPr lvl="1"/>
            <a:endParaRPr lang="fr-FR" dirty="0" smtClean="0"/>
          </a:p>
          <a:p>
            <a:r>
              <a:rPr lang="en-US" dirty="0" smtClean="0"/>
              <a:t>Contact: Oleg </a:t>
            </a:r>
            <a:r>
              <a:rPr lang="en-US" dirty="0" err="1" smtClean="0"/>
              <a:t>Lodygensky</a:t>
            </a:r>
            <a:r>
              <a:rPr lang="en-US" dirty="0" smtClean="0"/>
              <a:t>, LAL</a:t>
            </a:r>
            <a:r>
              <a:rPr lang="fr-FR" dirty="0" smtClean="0"/>
              <a:t>  </a:t>
            </a:r>
            <a:endParaRPr lang="fr-FR" dirty="0"/>
          </a:p>
        </p:txBody>
      </p:sp>
      <p:sp>
        <p:nvSpPr>
          <p:cNvPr id="6" name="Espace réservé du numéro de diapositive 5"/>
          <p:cNvSpPr>
            <a:spLocks noGrp="1"/>
          </p:cNvSpPr>
          <p:nvPr>
            <p:ph type="sldNum" sz="quarter" idx="12"/>
          </p:nvPr>
        </p:nvSpPr>
        <p:spPr/>
        <p:txBody>
          <a:bodyPr/>
          <a:lstStyle/>
          <a:p>
            <a:fld id="{18C77B6B-EAF1-49FF-A4B3-EE843DA5816E}" type="slidenum">
              <a:rPr lang="fr-FR" smtClean="0"/>
              <a:pPr/>
              <a:t>19</a:t>
            </a:fld>
            <a:endParaRPr lang="fr-F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2010, changement de décor</a:t>
            </a:r>
            <a:endParaRPr lang="fr-FR" dirty="0"/>
          </a:p>
        </p:txBody>
      </p:sp>
      <p:sp>
        <p:nvSpPr>
          <p:cNvPr id="3" name="Espace réservé du contenu 2"/>
          <p:cNvSpPr>
            <a:spLocks noGrp="1"/>
          </p:cNvSpPr>
          <p:nvPr>
            <p:ph idx="1"/>
          </p:nvPr>
        </p:nvSpPr>
        <p:spPr/>
        <p:txBody>
          <a:bodyPr/>
          <a:lstStyle/>
          <a:p>
            <a:r>
              <a:rPr lang="fr-FR" dirty="0" smtClean="0"/>
              <a:t>La fin d’EGEE-III a marqué la fin d’une période démarrée en 2001 avec </a:t>
            </a:r>
            <a:r>
              <a:rPr lang="fr-FR" dirty="0" err="1" smtClean="0"/>
              <a:t>DataGrid</a:t>
            </a:r>
            <a:endParaRPr lang="fr-FR" dirty="0" smtClean="0"/>
          </a:p>
          <a:p>
            <a:r>
              <a:rPr lang="fr-FR" dirty="0" smtClean="0"/>
              <a:t>Le paysage des grilles est en train de changer profondément en France et en Europe</a:t>
            </a:r>
          </a:p>
          <a:p>
            <a:r>
              <a:rPr lang="fr-FR" dirty="0" smtClean="0"/>
              <a:t>La France s’y prépare depuis 2007 et la création de l’Institut des Grilles du CNRS</a:t>
            </a:r>
          </a:p>
          <a:p>
            <a:r>
              <a:rPr lang="fr-FR" dirty="0" smtClean="0"/>
              <a:t>Objectifs de l’exposé</a:t>
            </a:r>
          </a:p>
          <a:p>
            <a:pPr lvl="1"/>
            <a:r>
              <a:rPr lang="fr-FR" dirty="0" smtClean="0"/>
              <a:t>Présenter le nouveau paysage</a:t>
            </a:r>
          </a:p>
          <a:p>
            <a:pPr lvl="1"/>
            <a:r>
              <a:rPr lang="fr-FR" dirty="0" smtClean="0"/>
              <a:t>Expliquer l’articulation entre ces nouvelles structures et avec LCG</a:t>
            </a:r>
            <a:endParaRPr lang="fr-FR" dirty="0"/>
          </a:p>
        </p:txBody>
      </p:sp>
      <p:sp>
        <p:nvSpPr>
          <p:cNvPr id="6" name="Espace réservé du numéro de diapositive 5"/>
          <p:cNvSpPr>
            <a:spLocks noGrp="1"/>
          </p:cNvSpPr>
          <p:nvPr>
            <p:ph type="sldNum" sz="quarter" idx="12"/>
          </p:nvPr>
        </p:nvSpPr>
        <p:spPr/>
        <p:txBody>
          <a:bodyPr/>
          <a:lstStyle/>
          <a:p>
            <a:fld id="{18C77B6B-EAF1-49FF-A4B3-EE843DA5816E}" type="slidenum">
              <a:rPr lang="fr-FR" smtClean="0"/>
              <a:pPr/>
              <a:t>2</a:t>
            </a:fld>
            <a:endParaRPr lang="fr-F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dirty="0" err="1" smtClean="0"/>
              <a:t>EUMedGrid-Support</a:t>
            </a:r>
            <a:r>
              <a:rPr lang="fr-FR" sz="3200" dirty="0" smtClean="0"/>
              <a:t/>
            </a:r>
            <a:br>
              <a:rPr lang="fr-FR" sz="3200" dirty="0" smtClean="0"/>
            </a:br>
            <a:r>
              <a:rPr lang="fr-FR" sz="3200" dirty="0" smtClean="0"/>
              <a:t> </a:t>
            </a:r>
            <a:endParaRPr lang="fr-FR" sz="3200" dirty="0"/>
          </a:p>
        </p:txBody>
      </p:sp>
      <p:sp>
        <p:nvSpPr>
          <p:cNvPr id="3" name="Espace réservé du contenu 2"/>
          <p:cNvSpPr>
            <a:spLocks noGrp="1"/>
          </p:cNvSpPr>
          <p:nvPr>
            <p:ph idx="1"/>
          </p:nvPr>
        </p:nvSpPr>
        <p:spPr/>
        <p:txBody>
          <a:bodyPr/>
          <a:lstStyle/>
          <a:p>
            <a:r>
              <a:rPr lang="fr-FR" dirty="0" smtClean="0"/>
              <a:t>Durée: 24 mois (démarrage: 1</a:t>
            </a:r>
            <a:r>
              <a:rPr lang="fr-FR" baseline="30000" dirty="0" smtClean="0"/>
              <a:t>er</a:t>
            </a:r>
            <a:r>
              <a:rPr lang="fr-FR" dirty="0" smtClean="0"/>
              <a:t> Janvier 2010)</a:t>
            </a:r>
          </a:p>
          <a:p>
            <a:endParaRPr lang="fr-FR" dirty="0" smtClean="0"/>
          </a:p>
          <a:p>
            <a:r>
              <a:rPr lang="fr-FR" dirty="0" smtClean="0"/>
              <a:t>Objectif principal: développer l’adoption des grilles autour de la Méditerranée</a:t>
            </a:r>
          </a:p>
          <a:p>
            <a:endParaRPr lang="fr-FR" dirty="0" smtClean="0"/>
          </a:p>
          <a:p>
            <a:r>
              <a:rPr lang="fr-FR" dirty="0" smtClean="0"/>
              <a:t>Financement européen de 740k€, dont 50076€ pour les partenaires français</a:t>
            </a:r>
          </a:p>
          <a:p>
            <a:pPr lvl="1"/>
            <a:r>
              <a:rPr lang="fr-FR" dirty="0" smtClean="0"/>
              <a:t>CNRS (</a:t>
            </a:r>
            <a:r>
              <a:rPr lang="fr-FR" dirty="0" err="1" smtClean="0"/>
              <a:t>IdG</a:t>
            </a:r>
            <a:r>
              <a:rPr lang="fr-FR" dirty="0" smtClean="0"/>
              <a:t> et LPSC) et </a:t>
            </a:r>
            <a:r>
              <a:rPr lang="fr-FR" dirty="0" err="1" smtClean="0"/>
              <a:t>HealthGrid</a:t>
            </a:r>
            <a:endParaRPr lang="fr-FR" dirty="0" smtClean="0"/>
          </a:p>
          <a:p>
            <a:endParaRPr lang="en-US" dirty="0" smtClean="0"/>
          </a:p>
          <a:p>
            <a:r>
              <a:rPr lang="en-US" dirty="0" smtClean="0"/>
              <a:t>Contact: </a:t>
            </a:r>
            <a:r>
              <a:rPr lang="fr-FR" dirty="0" smtClean="0"/>
              <a:t>Vincent Breton et </a:t>
            </a:r>
            <a:r>
              <a:rPr lang="fr-FR" dirty="0" err="1" smtClean="0"/>
              <a:t>Fairouz</a:t>
            </a:r>
            <a:r>
              <a:rPr lang="fr-FR" dirty="0" smtClean="0"/>
              <a:t> Malek</a:t>
            </a:r>
            <a:endParaRPr lang="fr-FR" dirty="0"/>
          </a:p>
        </p:txBody>
      </p:sp>
      <p:sp>
        <p:nvSpPr>
          <p:cNvPr id="6" name="Espace réservé du numéro de diapositive 5"/>
          <p:cNvSpPr>
            <a:spLocks noGrp="1"/>
          </p:cNvSpPr>
          <p:nvPr>
            <p:ph type="sldNum" sz="quarter" idx="12"/>
          </p:nvPr>
        </p:nvSpPr>
        <p:spPr/>
        <p:txBody>
          <a:bodyPr/>
          <a:lstStyle/>
          <a:p>
            <a:fld id="{18C77B6B-EAF1-49FF-A4B3-EE843DA5816E}" type="slidenum">
              <a:rPr lang="fr-FR" smtClean="0"/>
              <a:pPr/>
              <a:t>20</a:t>
            </a:fld>
            <a:endParaRPr lang="fr-F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sz="2800" dirty="0" smtClean="0"/>
              <a:t>GISELA - Grid Initiatives for </a:t>
            </a:r>
            <a:r>
              <a:rPr lang="en-GB" sz="2800" dirty="0" err="1" smtClean="0"/>
              <a:t>e</a:t>
            </a:r>
            <a:r>
              <a:rPr lang="en-GB" sz="2800" dirty="0" smtClean="0"/>
              <a:t>-Science Virtual Communities in Europe and Latin America</a:t>
            </a:r>
            <a:r>
              <a:rPr lang="fr-FR" sz="2800" dirty="0" smtClean="0"/>
              <a:t>  </a:t>
            </a:r>
            <a:endParaRPr lang="fr-FR" sz="2800" dirty="0"/>
          </a:p>
        </p:txBody>
      </p:sp>
      <p:sp>
        <p:nvSpPr>
          <p:cNvPr id="3" name="Espace réservé du contenu 2"/>
          <p:cNvSpPr>
            <a:spLocks noGrp="1"/>
          </p:cNvSpPr>
          <p:nvPr>
            <p:ph idx="1"/>
          </p:nvPr>
        </p:nvSpPr>
        <p:spPr/>
        <p:txBody>
          <a:bodyPr/>
          <a:lstStyle/>
          <a:p>
            <a:r>
              <a:rPr lang="fr-FR" dirty="0" smtClean="0"/>
              <a:t>Durée: 24 mois</a:t>
            </a:r>
          </a:p>
          <a:p>
            <a:endParaRPr lang="fr-FR" dirty="0" smtClean="0"/>
          </a:p>
          <a:p>
            <a:r>
              <a:rPr lang="fr-FR" dirty="0" smtClean="0"/>
              <a:t>Objectif principal: pérenniser la grille de production en Amérique du Sud</a:t>
            </a:r>
          </a:p>
          <a:p>
            <a:endParaRPr lang="fr-FR" dirty="0" smtClean="0"/>
          </a:p>
          <a:p>
            <a:r>
              <a:rPr lang="fr-FR" dirty="0" smtClean="0"/>
              <a:t>Financement européen de 850k€, dont 47810€ pour les partenaires français</a:t>
            </a:r>
          </a:p>
          <a:p>
            <a:pPr lvl="1"/>
            <a:r>
              <a:rPr lang="fr-FR" dirty="0" smtClean="0"/>
              <a:t>CNRS (CPPM, IPGP)</a:t>
            </a:r>
          </a:p>
          <a:p>
            <a:pPr lvl="1"/>
            <a:endParaRPr lang="fr-FR" dirty="0" smtClean="0"/>
          </a:p>
          <a:p>
            <a:r>
              <a:rPr lang="en-US" dirty="0" smtClean="0"/>
              <a:t>Contact: </a:t>
            </a:r>
            <a:r>
              <a:rPr lang="fr-FR" dirty="0" smtClean="0"/>
              <a:t>Elie </a:t>
            </a:r>
            <a:r>
              <a:rPr lang="fr-FR" dirty="0" err="1" smtClean="0"/>
              <a:t>Aslanidès</a:t>
            </a:r>
            <a:endParaRPr lang="fr-FR" dirty="0"/>
          </a:p>
        </p:txBody>
      </p:sp>
      <p:sp>
        <p:nvSpPr>
          <p:cNvPr id="6" name="Espace réservé du numéro de diapositive 5"/>
          <p:cNvSpPr>
            <a:spLocks noGrp="1"/>
          </p:cNvSpPr>
          <p:nvPr>
            <p:ph type="sldNum" sz="quarter" idx="12"/>
          </p:nvPr>
        </p:nvSpPr>
        <p:spPr/>
        <p:txBody>
          <a:bodyPr/>
          <a:lstStyle/>
          <a:p>
            <a:fld id="{18C77B6B-EAF1-49FF-A4B3-EE843DA5816E}" type="slidenum">
              <a:rPr lang="fr-FR" smtClean="0"/>
              <a:pPr/>
              <a:t>21</a:t>
            </a:fld>
            <a:endParaRPr lang="fr-F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smtClean="0"/>
              <a:t>SHIWA</a:t>
            </a:r>
            <a:endParaRPr lang="fr-FR" sz="2800" dirty="0"/>
          </a:p>
        </p:txBody>
      </p:sp>
      <p:sp>
        <p:nvSpPr>
          <p:cNvPr id="3" name="Espace réservé du contenu 2"/>
          <p:cNvSpPr>
            <a:spLocks noGrp="1"/>
          </p:cNvSpPr>
          <p:nvPr>
            <p:ph idx="1"/>
          </p:nvPr>
        </p:nvSpPr>
        <p:spPr/>
        <p:txBody>
          <a:bodyPr/>
          <a:lstStyle/>
          <a:p>
            <a:r>
              <a:rPr lang="fr-FR" dirty="0" smtClean="0"/>
              <a:t>Durée: 24 mois (démarrage au 1</a:t>
            </a:r>
            <a:r>
              <a:rPr lang="fr-FR" baseline="30000" dirty="0" smtClean="0"/>
              <a:t>er</a:t>
            </a:r>
            <a:r>
              <a:rPr lang="fr-FR" dirty="0" smtClean="0"/>
              <a:t> Juillet 2010)</a:t>
            </a:r>
          </a:p>
          <a:p>
            <a:endParaRPr lang="fr-FR" dirty="0" smtClean="0"/>
          </a:p>
          <a:p>
            <a:r>
              <a:rPr lang="fr-FR" dirty="0" smtClean="0"/>
              <a:t>Objectif principal: déploiement d’outils de </a:t>
            </a:r>
            <a:r>
              <a:rPr lang="fr-FR" dirty="0" err="1" smtClean="0"/>
              <a:t>workflow</a:t>
            </a:r>
            <a:r>
              <a:rPr lang="fr-FR" dirty="0" smtClean="0"/>
              <a:t> sur les grilles de production </a:t>
            </a:r>
          </a:p>
          <a:p>
            <a:pPr lvl="1"/>
            <a:r>
              <a:rPr lang="fr-FR" dirty="0" smtClean="0"/>
              <a:t>Application à l’imagerie médicale</a:t>
            </a:r>
          </a:p>
          <a:p>
            <a:r>
              <a:rPr lang="fr-FR" dirty="0" smtClean="0"/>
              <a:t>Financement européen de 1,8M€, dont 294,5k€ pour les partenaires français</a:t>
            </a:r>
          </a:p>
          <a:p>
            <a:pPr lvl="1"/>
            <a:r>
              <a:rPr lang="fr-FR" dirty="0" smtClean="0"/>
              <a:t>CNRS (I3S, CREATIS)</a:t>
            </a:r>
          </a:p>
          <a:p>
            <a:pPr lvl="1"/>
            <a:endParaRPr lang="fr-FR" dirty="0" smtClean="0"/>
          </a:p>
          <a:p>
            <a:r>
              <a:rPr lang="en-US" dirty="0" smtClean="0"/>
              <a:t>Contact: </a:t>
            </a:r>
            <a:r>
              <a:rPr lang="fr-FR" dirty="0" smtClean="0"/>
              <a:t>Johan </a:t>
            </a:r>
            <a:r>
              <a:rPr lang="fr-FR" dirty="0" err="1" smtClean="0"/>
              <a:t>Montagnat</a:t>
            </a:r>
            <a:endParaRPr lang="fr-FR" dirty="0"/>
          </a:p>
        </p:txBody>
      </p:sp>
      <p:sp>
        <p:nvSpPr>
          <p:cNvPr id="6" name="Espace réservé du numéro de diapositive 5"/>
          <p:cNvSpPr>
            <a:spLocks noGrp="1"/>
          </p:cNvSpPr>
          <p:nvPr>
            <p:ph type="sldNum" sz="quarter" idx="12"/>
          </p:nvPr>
        </p:nvSpPr>
        <p:spPr/>
        <p:txBody>
          <a:bodyPr/>
          <a:lstStyle/>
          <a:p>
            <a:fld id="{18C77B6B-EAF1-49FF-A4B3-EE843DA5816E}" type="slidenum">
              <a:rPr lang="fr-FR" smtClean="0"/>
              <a:pPr/>
              <a:t>22</a:t>
            </a:fld>
            <a:endParaRPr lang="fr-F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z="2800" dirty="0" err="1" smtClean="0"/>
              <a:t>StratusLab</a:t>
            </a:r>
            <a:r>
              <a:rPr lang="en-US" sz="2800" dirty="0" smtClean="0"/>
              <a:t>: Enhancing Grid Infrastructures with Virtualization and Cloud Technologies</a:t>
            </a:r>
            <a:r>
              <a:rPr lang="fr-FR" sz="2800" dirty="0" smtClean="0"/>
              <a:t> </a:t>
            </a:r>
            <a:endParaRPr lang="fr-FR" sz="2800" dirty="0"/>
          </a:p>
        </p:txBody>
      </p:sp>
      <p:sp>
        <p:nvSpPr>
          <p:cNvPr id="3" name="Espace réservé du contenu 2"/>
          <p:cNvSpPr>
            <a:spLocks noGrp="1"/>
          </p:cNvSpPr>
          <p:nvPr>
            <p:ph idx="1"/>
          </p:nvPr>
        </p:nvSpPr>
        <p:spPr>
          <a:xfrm>
            <a:off x="1524000" y="1295400"/>
            <a:ext cx="7620000" cy="5257800"/>
          </a:xfrm>
        </p:spPr>
        <p:txBody>
          <a:bodyPr/>
          <a:lstStyle/>
          <a:p>
            <a:r>
              <a:rPr lang="fr-FR" dirty="0" smtClean="0"/>
              <a:t>Durée: 24 mois (démarrage au 1/6/2010)</a:t>
            </a:r>
          </a:p>
          <a:p>
            <a:endParaRPr lang="fr-FR" dirty="0" smtClean="0"/>
          </a:p>
          <a:p>
            <a:r>
              <a:rPr lang="fr-FR" dirty="0" smtClean="0"/>
              <a:t>Objectif principal: </a:t>
            </a:r>
            <a:r>
              <a:rPr lang="en-US" dirty="0" smtClean="0"/>
              <a:t>cloud and virtualization technologies to simplify and optimize the use</a:t>
            </a:r>
            <a:r>
              <a:rPr lang="fr-FR" dirty="0" smtClean="0"/>
              <a:t> of </a:t>
            </a:r>
            <a:r>
              <a:rPr lang="fr-FR" dirty="0" err="1" smtClean="0"/>
              <a:t>Distributed</a:t>
            </a:r>
            <a:r>
              <a:rPr lang="fr-FR" dirty="0" smtClean="0"/>
              <a:t> </a:t>
            </a:r>
            <a:r>
              <a:rPr lang="fr-FR" dirty="0" err="1" smtClean="0"/>
              <a:t>Computing</a:t>
            </a:r>
            <a:r>
              <a:rPr lang="fr-FR" dirty="0" smtClean="0"/>
              <a:t> Infrastructures</a:t>
            </a:r>
          </a:p>
          <a:p>
            <a:endParaRPr lang="fr-FR" dirty="0" smtClean="0"/>
          </a:p>
          <a:p>
            <a:r>
              <a:rPr lang="fr-FR" dirty="0" smtClean="0"/>
              <a:t>Financement européen de 2,3M€, dont 470k€ pour les partenaires français </a:t>
            </a:r>
          </a:p>
          <a:p>
            <a:pPr lvl="1"/>
            <a:r>
              <a:rPr lang="fr-FR" dirty="0" smtClean="0"/>
              <a:t>CNRS (LAL, IBCP)</a:t>
            </a:r>
          </a:p>
          <a:p>
            <a:endParaRPr lang="fr-FR" dirty="0" smtClean="0"/>
          </a:p>
          <a:p>
            <a:r>
              <a:rPr lang="en-US" b="1" dirty="0" smtClean="0"/>
              <a:t>Project coordinator: Cal Loomis</a:t>
            </a:r>
            <a:endParaRPr lang="fr-FR" b="1" dirty="0"/>
          </a:p>
        </p:txBody>
      </p:sp>
      <p:sp>
        <p:nvSpPr>
          <p:cNvPr id="6" name="Espace réservé du numéro de diapositive 5"/>
          <p:cNvSpPr>
            <a:spLocks noGrp="1"/>
          </p:cNvSpPr>
          <p:nvPr>
            <p:ph type="sldNum" sz="quarter" idx="12"/>
          </p:nvPr>
        </p:nvSpPr>
        <p:spPr/>
        <p:txBody>
          <a:bodyPr/>
          <a:lstStyle/>
          <a:p>
            <a:fld id="{18C77B6B-EAF1-49FF-A4B3-EE843DA5816E}" type="slidenum">
              <a:rPr lang="fr-FR" smtClean="0"/>
              <a:pPr/>
              <a:t>23</a:t>
            </a:fld>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Conclusion sur les projets européens</a:t>
            </a:r>
            <a:endParaRPr lang="fr-FR" dirty="0"/>
          </a:p>
        </p:txBody>
      </p:sp>
      <p:sp>
        <p:nvSpPr>
          <p:cNvPr id="3" name="Espace réservé du contenu 2"/>
          <p:cNvSpPr>
            <a:spLocks noGrp="1"/>
          </p:cNvSpPr>
          <p:nvPr>
            <p:ph idx="1"/>
          </p:nvPr>
        </p:nvSpPr>
        <p:spPr/>
        <p:txBody>
          <a:bodyPr/>
          <a:lstStyle/>
          <a:p>
            <a:r>
              <a:rPr lang="fr-FR" dirty="0" smtClean="0"/>
              <a:t>Composante essentielle de la NGI France</a:t>
            </a:r>
          </a:p>
          <a:p>
            <a:pPr lvl="1"/>
            <a:r>
              <a:rPr lang="fr-FR" dirty="0" smtClean="0"/>
              <a:t>Financement de </a:t>
            </a:r>
            <a:r>
              <a:rPr lang="fr-FR" dirty="0" err="1" smtClean="0"/>
              <a:t>CDDs</a:t>
            </a:r>
            <a:endParaRPr lang="fr-FR" dirty="0" smtClean="0"/>
          </a:p>
          <a:p>
            <a:pPr lvl="1"/>
            <a:r>
              <a:rPr lang="fr-FR" dirty="0" smtClean="0"/>
              <a:t>Visibilité internationale</a:t>
            </a:r>
          </a:p>
          <a:p>
            <a:endParaRPr lang="fr-FR" dirty="0" smtClean="0"/>
          </a:p>
          <a:p>
            <a:r>
              <a:rPr lang="fr-FR" dirty="0" smtClean="0"/>
              <a:t>2010: environ 900k€ pour les laboratoires français</a:t>
            </a:r>
          </a:p>
          <a:p>
            <a:endParaRPr lang="fr-FR" dirty="0" smtClean="0"/>
          </a:p>
          <a:p>
            <a:r>
              <a:rPr lang="fr-FR" dirty="0" smtClean="0"/>
              <a:t>Il faut continuer de participer/soumettre des projets européens</a:t>
            </a:r>
          </a:p>
          <a:p>
            <a:pPr lvl="1"/>
            <a:r>
              <a:rPr lang="fr-FR" dirty="0" smtClean="0"/>
              <a:t>Juin 2010: nouvel appel pour les communautés d’utilisateurs (voir fiche)</a:t>
            </a:r>
            <a:endParaRPr lang="fr-FR" dirty="0"/>
          </a:p>
        </p:txBody>
      </p:sp>
      <p:sp>
        <p:nvSpPr>
          <p:cNvPr id="6" name="Espace réservé du numéro de diapositive 5"/>
          <p:cNvSpPr>
            <a:spLocks noGrp="1"/>
          </p:cNvSpPr>
          <p:nvPr>
            <p:ph type="sldNum" sz="quarter" idx="12"/>
          </p:nvPr>
        </p:nvSpPr>
        <p:spPr/>
        <p:txBody>
          <a:bodyPr/>
          <a:lstStyle/>
          <a:p>
            <a:fld id="{18C77B6B-EAF1-49FF-A4B3-EE843DA5816E}" type="slidenum">
              <a:rPr lang="fr-FR" smtClean="0"/>
              <a:pPr/>
              <a:t>24</a:t>
            </a:fld>
            <a:endParaRPr lang="fr-F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Autres financements</a:t>
            </a:r>
            <a:endParaRPr lang="fr-FR" dirty="0"/>
          </a:p>
        </p:txBody>
      </p:sp>
      <p:sp>
        <p:nvSpPr>
          <p:cNvPr id="3" name="Espace réservé du contenu 2"/>
          <p:cNvSpPr>
            <a:spLocks noGrp="1"/>
          </p:cNvSpPr>
          <p:nvPr>
            <p:ph idx="1"/>
          </p:nvPr>
        </p:nvSpPr>
        <p:spPr/>
        <p:txBody>
          <a:bodyPr/>
          <a:lstStyle/>
          <a:p>
            <a:r>
              <a:rPr lang="fr-FR" dirty="0" smtClean="0"/>
              <a:t>Pas de financement de l’ANR en 2010 pour les grilles de production</a:t>
            </a:r>
          </a:p>
          <a:p>
            <a:pPr lvl="1"/>
            <a:r>
              <a:rPr lang="fr-FR" dirty="0" smtClean="0"/>
              <a:t>Financements pour les grilles de recherche (AAP COSINUS)</a:t>
            </a:r>
          </a:p>
          <a:p>
            <a:pPr lvl="1"/>
            <a:r>
              <a:rPr lang="fr-FR" dirty="0" smtClean="0"/>
              <a:t>Effort important d’information et de sensibilisation à prévoir </a:t>
            </a:r>
          </a:p>
          <a:p>
            <a:r>
              <a:rPr lang="fr-FR" dirty="0" smtClean="0"/>
              <a:t>Collectivités territoriales</a:t>
            </a:r>
          </a:p>
          <a:p>
            <a:pPr lvl="1"/>
            <a:r>
              <a:rPr lang="fr-FR" dirty="0" smtClean="0"/>
              <a:t>Importance stratégique des grilles régionales</a:t>
            </a:r>
          </a:p>
          <a:p>
            <a:pPr lvl="1"/>
            <a:r>
              <a:rPr lang="fr-FR" dirty="0" smtClean="0"/>
              <a:t>Conception d’une brochure d’information pour aider les porteurs de projets</a:t>
            </a:r>
          </a:p>
        </p:txBody>
      </p:sp>
      <p:sp>
        <p:nvSpPr>
          <p:cNvPr id="6" name="Espace réservé du numéro de diapositive 5"/>
          <p:cNvSpPr>
            <a:spLocks noGrp="1"/>
          </p:cNvSpPr>
          <p:nvPr>
            <p:ph type="sldNum" sz="quarter" idx="12"/>
          </p:nvPr>
        </p:nvSpPr>
        <p:spPr/>
        <p:txBody>
          <a:bodyPr/>
          <a:lstStyle/>
          <a:p>
            <a:fld id="{18C77B6B-EAF1-49FF-A4B3-EE843DA5816E}" type="slidenum">
              <a:rPr lang="fr-FR" smtClean="0"/>
              <a:pPr/>
              <a:t>25</a:t>
            </a:fld>
            <a:endParaRPr lang="fr-F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formation</a:t>
            </a:r>
            <a:endParaRPr lang="fr-FR" dirty="0"/>
          </a:p>
        </p:txBody>
      </p:sp>
      <p:sp>
        <p:nvSpPr>
          <p:cNvPr id="3" name="Espace réservé du contenu 2"/>
          <p:cNvSpPr>
            <a:spLocks noGrp="1"/>
          </p:cNvSpPr>
          <p:nvPr>
            <p:ph idx="1"/>
          </p:nvPr>
        </p:nvSpPr>
        <p:spPr>
          <a:xfrm>
            <a:off x="1524000" y="1295400"/>
            <a:ext cx="7620000" cy="5257800"/>
          </a:xfrm>
        </p:spPr>
        <p:txBody>
          <a:bodyPr/>
          <a:lstStyle/>
          <a:p>
            <a:r>
              <a:rPr lang="fr-FR" dirty="0" smtClean="0"/>
              <a:t>Objectifs: former les ingénieurs systèmes et les utilisateurs</a:t>
            </a:r>
          </a:p>
          <a:p>
            <a:endParaRPr lang="fr-FR" dirty="0" smtClean="0"/>
          </a:p>
          <a:p>
            <a:r>
              <a:rPr lang="fr-FR" dirty="0" smtClean="0"/>
              <a:t>Financement de la formation</a:t>
            </a:r>
          </a:p>
          <a:p>
            <a:pPr lvl="1"/>
            <a:r>
              <a:rPr lang="fr-FR" dirty="0" smtClean="0"/>
              <a:t>Institut des Grilles: 40k€ en 2010</a:t>
            </a:r>
          </a:p>
          <a:p>
            <a:pPr lvl="1"/>
            <a:r>
              <a:rPr lang="fr-FR" dirty="0" smtClean="0"/>
              <a:t>Réseau Marie Curie EPIKH</a:t>
            </a:r>
          </a:p>
          <a:p>
            <a:pPr lvl="1"/>
            <a:endParaRPr lang="fr-FR" dirty="0" smtClean="0"/>
          </a:p>
          <a:p>
            <a:r>
              <a:rPr lang="fr-FR" dirty="0" smtClean="0"/>
              <a:t>Personne à contacter: Virginie </a:t>
            </a:r>
            <a:r>
              <a:rPr lang="fr-FR" dirty="0" err="1" smtClean="0"/>
              <a:t>Dutruel</a:t>
            </a:r>
            <a:endParaRPr lang="fr-FR" dirty="0" smtClean="0"/>
          </a:p>
          <a:p>
            <a:pPr lvl="1"/>
            <a:r>
              <a:rPr lang="fr-FR" dirty="0" smtClean="0"/>
              <a:t>Pour faire connaître ses </a:t>
            </a:r>
            <a:r>
              <a:rPr lang="fr-FR" b="1" dirty="0" smtClean="0"/>
              <a:t>besoins</a:t>
            </a:r>
          </a:p>
          <a:p>
            <a:pPr lvl="1"/>
            <a:r>
              <a:rPr lang="fr-FR" dirty="0" smtClean="0"/>
              <a:t>Pour une aide à </a:t>
            </a:r>
            <a:r>
              <a:rPr lang="fr-FR" b="1" dirty="0" smtClean="0"/>
              <a:t>l’organisation des formations</a:t>
            </a:r>
          </a:p>
          <a:p>
            <a:pPr lvl="1"/>
            <a:r>
              <a:rPr lang="fr-FR" b="1" dirty="0" smtClean="0"/>
              <a:t>Fiche d’information</a:t>
            </a:r>
          </a:p>
          <a:p>
            <a:pPr lvl="1">
              <a:buNone/>
            </a:pPr>
            <a:endParaRPr lang="fr-FR" dirty="0"/>
          </a:p>
        </p:txBody>
      </p:sp>
      <p:sp>
        <p:nvSpPr>
          <p:cNvPr id="6" name="Espace réservé du numéro de diapositive 5"/>
          <p:cNvSpPr>
            <a:spLocks noGrp="1"/>
          </p:cNvSpPr>
          <p:nvPr>
            <p:ph type="sldNum" sz="quarter" idx="12"/>
          </p:nvPr>
        </p:nvSpPr>
        <p:spPr/>
        <p:txBody>
          <a:bodyPr/>
          <a:lstStyle/>
          <a:p>
            <a:fld id="{18C77B6B-EAF1-49FF-A4B3-EE843DA5816E}" type="slidenum">
              <a:rPr lang="fr-FR" smtClean="0"/>
              <a:pPr/>
              <a:t>26</a:t>
            </a:fld>
            <a:endParaRPr lang="fr-FR"/>
          </a:p>
        </p:txBody>
      </p:sp>
      <p:sp>
        <p:nvSpPr>
          <p:cNvPr id="7" name="ZoneTexte 6"/>
          <p:cNvSpPr txBox="1"/>
          <p:nvPr/>
        </p:nvSpPr>
        <p:spPr>
          <a:xfrm>
            <a:off x="5355783" y="228600"/>
            <a:ext cx="3408618" cy="938719"/>
          </a:xfrm>
          <a:prstGeom prst="rect">
            <a:avLst/>
          </a:prstGeom>
          <a:solidFill>
            <a:srgbClr val="D3CADB"/>
          </a:solidFill>
        </p:spPr>
        <p:txBody>
          <a:bodyPr wrap="none" rtlCol="0">
            <a:spAutoFit/>
          </a:bodyPr>
          <a:lstStyle/>
          <a:p>
            <a:r>
              <a:rPr lang="fr-FR" dirty="0" smtClean="0">
                <a:hlinkClick r:id="rId2"/>
              </a:rPr>
              <a:t>http://www.france-grilles.fr</a:t>
            </a:r>
            <a:endParaRPr lang="fr-FR" dirty="0" smtClean="0"/>
          </a:p>
          <a:p>
            <a:r>
              <a:rPr lang="fr-FR" dirty="0" smtClean="0"/>
              <a:t>virginie.dutruel@cc.in2p3.fr</a:t>
            </a:r>
          </a:p>
          <a:p>
            <a:endParaRPr lang="fr-FR" dirty="0"/>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Relation entre LCG et les nouvelles structures nationales</a:t>
            </a:r>
            <a:endParaRPr lang="fr-FR" dirty="0"/>
          </a:p>
        </p:txBody>
      </p:sp>
      <p:sp>
        <p:nvSpPr>
          <p:cNvPr id="3" name="Espace réservé du contenu 2"/>
          <p:cNvSpPr>
            <a:spLocks noGrp="1"/>
          </p:cNvSpPr>
          <p:nvPr>
            <p:ph idx="1"/>
          </p:nvPr>
        </p:nvSpPr>
        <p:spPr/>
        <p:txBody>
          <a:bodyPr/>
          <a:lstStyle/>
          <a:p>
            <a:r>
              <a:rPr lang="fr-FR" dirty="0" smtClean="0"/>
              <a:t>Financements parallèles et indépendants</a:t>
            </a:r>
          </a:p>
          <a:p>
            <a:pPr lvl="1"/>
            <a:r>
              <a:rPr lang="fr-FR" dirty="0" err="1" smtClean="0"/>
              <a:t>LCG-France</a:t>
            </a:r>
            <a:r>
              <a:rPr lang="fr-FR" dirty="0" smtClean="0"/>
              <a:t> financé par le ministère sur la ligne TGIR du CC-IN2P3</a:t>
            </a:r>
          </a:p>
          <a:p>
            <a:pPr lvl="1"/>
            <a:r>
              <a:rPr lang="fr-FR" dirty="0" smtClean="0"/>
              <a:t>Grille de production financée par le ministère sur la ligne TGIR </a:t>
            </a:r>
            <a:r>
              <a:rPr lang="fr-FR" dirty="0" err="1" smtClean="0"/>
              <a:t>France-Grilles</a:t>
            </a:r>
            <a:r>
              <a:rPr lang="fr-FR" dirty="0" smtClean="0"/>
              <a:t>  </a:t>
            </a:r>
          </a:p>
          <a:p>
            <a:r>
              <a:rPr lang="fr-FR" dirty="0" smtClean="0"/>
              <a:t>Critères de financement des sites de </a:t>
            </a:r>
            <a:r>
              <a:rPr lang="fr-FR" dirty="0" err="1" smtClean="0"/>
              <a:t>LCG-France</a:t>
            </a:r>
            <a:r>
              <a:rPr lang="fr-FR" dirty="0" smtClean="0"/>
              <a:t> par France Grilles</a:t>
            </a:r>
          </a:p>
          <a:p>
            <a:pPr lvl="1"/>
            <a:r>
              <a:rPr lang="fr-FR" dirty="0" smtClean="0"/>
              <a:t>2010: extension pluridisciplinaire (Grenoble, Marseille) </a:t>
            </a:r>
          </a:p>
          <a:p>
            <a:pPr lvl="1"/>
            <a:r>
              <a:rPr lang="fr-FR" dirty="0" smtClean="0"/>
              <a:t>2011: extension pluridisciplinaire + concertation avec </a:t>
            </a:r>
            <a:r>
              <a:rPr lang="fr-FR" dirty="0" err="1" smtClean="0"/>
              <a:t>LCG-France</a:t>
            </a:r>
            <a:r>
              <a:rPr lang="fr-FR" dirty="0" smtClean="0"/>
              <a:t> et les partenaires du GIS</a:t>
            </a:r>
          </a:p>
        </p:txBody>
      </p:sp>
      <p:sp>
        <p:nvSpPr>
          <p:cNvPr id="6" name="Espace réservé du numéro de diapositive 5"/>
          <p:cNvSpPr>
            <a:spLocks noGrp="1"/>
          </p:cNvSpPr>
          <p:nvPr>
            <p:ph type="sldNum" sz="quarter" idx="12"/>
          </p:nvPr>
        </p:nvSpPr>
        <p:spPr/>
        <p:txBody>
          <a:bodyPr/>
          <a:lstStyle/>
          <a:p>
            <a:fld id="{18C77B6B-EAF1-49FF-A4B3-EE843DA5816E}" type="slidenum">
              <a:rPr lang="fr-FR" smtClean="0"/>
              <a:pPr/>
              <a:t>27</a:t>
            </a:fld>
            <a:endParaRPr lang="fr-F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Conclusion (I/II): </a:t>
            </a:r>
            <a:r>
              <a:rPr lang="fr-FR" dirty="0" smtClean="0"/>
              <a:t>de nombreux atouts</a:t>
            </a:r>
            <a:endParaRPr lang="fr-FR" dirty="0"/>
          </a:p>
        </p:txBody>
      </p:sp>
      <p:sp>
        <p:nvSpPr>
          <p:cNvPr id="3" name="Espace réservé du contenu 2"/>
          <p:cNvSpPr>
            <a:spLocks noGrp="1"/>
          </p:cNvSpPr>
          <p:nvPr>
            <p:ph idx="1"/>
          </p:nvPr>
        </p:nvSpPr>
        <p:spPr/>
        <p:txBody>
          <a:bodyPr/>
          <a:lstStyle/>
          <a:p>
            <a:r>
              <a:rPr lang="fr-FR" sz="2400" dirty="0" smtClean="0"/>
              <a:t>le G.I.S France Grilles, habilité à parler au nom de la NGI France en Europe</a:t>
            </a:r>
          </a:p>
          <a:p>
            <a:r>
              <a:rPr lang="fr-FR" sz="2400" dirty="0" smtClean="0"/>
              <a:t>la grille de production française, labellisée Très Grande Infrastructure de Recherche par le Ministère de la Recherche</a:t>
            </a:r>
          </a:p>
          <a:p>
            <a:r>
              <a:rPr lang="fr-FR" sz="2400" dirty="0" smtClean="0"/>
              <a:t>LCG France, colonne vertébrale de la grille de production française</a:t>
            </a:r>
          </a:p>
          <a:p>
            <a:r>
              <a:rPr lang="fr-FR" sz="2400" dirty="0" smtClean="0"/>
              <a:t>Des communautés d’utilisateurs actives hors de la physique</a:t>
            </a:r>
          </a:p>
          <a:p>
            <a:r>
              <a:rPr lang="fr-FR" sz="2400" dirty="0" smtClean="0"/>
              <a:t>la communauté scientifique structurée autour de Grid5000</a:t>
            </a:r>
          </a:p>
          <a:p>
            <a:r>
              <a:rPr lang="fr-FR" sz="2400" dirty="0" smtClean="0"/>
              <a:t>plusieurs projets européens qui démarrent en 2010</a:t>
            </a:r>
            <a:endParaRPr lang="fr-FR" sz="2400" dirty="0"/>
          </a:p>
        </p:txBody>
      </p:sp>
      <p:sp>
        <p:nvSpPr>
          <p:cNvPr id="6" name="Espace réservé du numéro de diapositive 5"/>
          <p:cNvSpPr>
            <a:spLocks noGrp="1"/>
          </p:cNvSpPr>
          <p:nvPr>
            <p:ph type="sldNum" sz="quarter" idx="12"/>
          </p:nvPr>
        </p:nvSpPr>
        <p:spPr/>
        <p:txBody>
          <a:bodyPr/>
          <a:lstStyle/>
          <a:p>
            <a:fld id="{18C77B6B-EAF1-49FF-A4B3-EE843DA5816E}" type="slidenum">
              <a:rPr lang="fr-FR" smtClean="0"/>
              <a:pPr/>
              <a:t>28</a:t>
            </a:fld>
            <a:endParaRPr lang="fr-F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Conclusion (II/II)</a:t>
            </a:r>
            <a:endParaRPr lang="fr-FR" dirty="0"/>
          </a:p>
        </p:txBody>
      </p:sp>
      <p:sp>
        <p:nvSpPr>
          <p:cNvPr id="3" name="Espace réservé du contenu 2"/>
          <p:cNvSpPr>
            <a:spLocks noGrp="1"/>
          </p:cNvSpPr>
          <p:nvPr>
            <p:ph idx="1"/>
          </p:nvPr>
        </p:nvSpPr>
        <p:spPr/>
        <p:txBody>
          <a:bodyPr/>
          <a:lstStyle/>
          <a:p>
            <a:r>
              <a:rPr lang="fr-FR" dirty="0" smtClean="0"/>
              <a:t>La grille de production va devenir un outil majeur de production scientifique dans les années à venir</a:t>
            </a:r>
          </a:p>
          <a:p>
            <a:pPr lvl="1"/>
            <a:r>
              <a:rPr lang="fr-FR" dirty="0" smtClean="0"/>
              <a:t>Croissance exponentielle des besoins de stockage et de traitement des données dans de nombreuses disciplines </a:t>
            </a:r>
          </a:p>
          <a:p>
            <a:r>
              <a:rPr lang="fr-FR" dirty="0" smtClean="0"/>
              <a:t>Nos principaux défis</a:t>
            </a:r>
          </a:p>
          <a:p>
            <a:pPr lvl="1"/>
            <a:r>
              <a:rPr lang="fr-FR" dirty="0" smtClean="0"/>
              <a:t>La faire bien marcher</a:t>
            </a:r>
          </a:p>
          <a:p>
            <a:pPr lvl="1"/>
            <a:r>
              <a:rPr lang="fr-FR" dirty="0" smtClean="0"/>
              <a:t>L’ouvrir à toutes les communautés</a:t>
            </a:r>
          </a:p>
          <a:p>
            <a:pPr lvl="1"/>
            <a:r>
              <a:rPr lang="fr-FR" dirty="0" smtClean="0"/>
              <a:t>La rendre facilement accessible</a:t>
            </a:r>
          </a:p>
          <a:p>
            <a:pPr lvl="1"/>
            <a:r>
              <a:rPr lang="fr-FR" dirty="0" smtClean="0"/>
              <a:t>L’étendre vers les pays en développement</a:t>
            </a:r>
          </a:p>
        </p:txBody>
      </p:sp>
      <p:sp>
        <p:nvSpPr>
          <p:cNvPr id="6" name="Espace réservé du numéro de diapositive 5"/>
          <p:cNvSpPr>
            <a:spLocks noGrp="1"/>
          </p:cNvSpPr>
          <p:nvPr>
            <p:ph type="sldNum" sz="quarter" idx="12"/>
          </p:nvPr>
        </p:nvSpPr>
        <p:spPr/>
        <p:txBody>
          <a:bodyPr/>
          <a:lstStyle/>
          <a:p>
            <a:fld id="{18C77B6B-EAF1-49FF-A4B3-EE843DA5816E}" type="slidenum">
              <a:rPr lang="fr-FR" smtClean="0"/>
              <a:pPr/>
              <a:t>29</a:t>
            </a:fld>
            <a:endParaRPr lang="fr-F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Table des matières</a:t>
            </a:r>
            <a:endParaRPr lang="fr-FR" dirty="0"/>
          </a:p>
        </p:txBody>
      </p:sp>
      <p:sp>
        <p:nvSpPr>
          <p:cNvPr id="3" name="Espace réservé du contenu 2"/>
          <p:cNvSpPr>
            <a:spLocks noGrp="1"/>
          </p:cNvSpPr>
          <p:nvPr>
            <p:ph idx="1"/>
          </p:nvPr>
        </p:nvSpPr>
        <p:spPr/>
        <p:txBody>
          <a:bodyPr/>
          <a:lstStyle/>
          <a:p>
            <a:r>
              <a:rPr lang="fr-FR" dirty="0" smtClean="0"/>
              <a:t>Le nouveau paysage</a:t>
            </a:r>
          </a:p>
          <a:p>
            <a:pPr lvl="1"/>
            <a:r>
              <a:rPr lang="fr-FR" dirty="0" smtClean="0"/>
              <a:t>L’Institut des Grilles</a:t>
            </a:r>
          </a:p>
          <a:p>
            <a:pPr lvl="1"/>
            <a:r>
              <a:rPr lang="fr-FR" dirty="0" smtClean="0"/>
              <a:t>Le Groupement d’Intérêt Scientifique France Grilles = la NGI France</a:t>
            </a:r>
          </a:p>
          <a:p>
            <a:pPr lvl="1"/>
            <a:r>
              <a:rPr lang="fr-FR" dirty="0" smtClean="0"/>
              <a:t>La Très Grande Infrastructure de Recherche France Grilles</a:t>
            </a:r>
          </a:p>
          <a:p>
            <a:pPr lvl="1"/>
            <a:r>
              <a:rPr lang="fr-FR" dirty="0" smtClean="0"/>
              <a:t>L’Initiative de Grille Européenne </a:t>
            </a:r>
            <a:r>
              <a:rPr lang="fr-FR" dirty="0" err="1" smtClean="0"/>
              <a:t>EGI.eu</a:t>
            </a:r>
            <a:endParaRPr lang="fr-FR" dirty="0" smtClean="0"/>
          </a:p>
          <a:p>
            <a:pPr lvl="1"/>
            <a:r>
              <a:rPr lang="fr-FR" dirty="0" smtClean="0"/>
              <a:t>Les projets européens qui démarrent en 2010</a:t>
            </a:r>
          </a:p>
          <a:p>
            <a:r>
              <a:rPr lang="fr-FR" dirty="0" smtClean="0"/>
              <a:t>Articulation entre les projets et les structures</a:t>
            </a:r>
          </a:p>
        </p:txBody>
      </p:sp>
      <p:sp>
        <p:nvSpPr>
          <p:cNvPr id="6" name="Espace réservé du numéro de diapositive 5"/>
          <p:cNvSpPr>
            <a:spLocks noGrp="1"/>
          </p:cNvSpPr>
          <p:nvPr>
            <p:ph type="sldNum" sz="quarter" idx="12"/>
          </p:nvPr>
        </p:nvSpPr>
        <p:spPr/>
        <p:txBody>
          <a:bodyPr/>
          <a:lstStyle/>
          <a:p>
            <a:fld id="{18C77B6B-EAF1-49FF-A4B3-EE843DA5816E}" type="slidenum">
              <a:rPr lang="fr-FR" smtClean="0"/>
              <a:pPr/>
              <a:t>3</a:t>
            </a:fld>
            <a:endParaRPr lang="fr-F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objectifs de la journée</a:t>
            </a:r>
            <a:endParaRPr lang="fr-FR" dirty="0"/>
          </a:p>
        </p:txBody>
      </p:sp>
      <p:sp>
        <p:nvSpPr>
          <p:cNvPr id="3" name="Espace réservé du contenu 2"/>
          <p:cNvSpPr>
            <a:spLocks noGrp="1"/>
          </p:cNvSpPr>
          <p:nvPr>
            <p:ph idx="1"/>
          </p:nvPr>
        </p:nvSpPr>
        <p:spPr/>
        <p:txBody>
          <a:bodyPr/>
          <a:lstStyle/>
          <a:p>
            <a:r>
              <a:rPr lang="fr-FR" dirty="0" smtClean="0"/>
              <a:t>Présenter les acteurs et les services de France Grilles </a:t>
            </a:r>
          </a:p>
          <a:p>
            <a:endParaRPr lang="fr-FR" dirty="0" smtClean="0"/>
          </a:p>
          <a:p>
            <a:r>
              <a:rPr lang="fr-FR" dirty="0" smtClean="0"/>
              <a:t>Faire un bilan de la situation</a:t>
            </a:r>
          </a:p>
          <a:p>
            <a:pPr lvl="1"/>
            <a:endParaRPr lang="fr-FR" dirty="0" smtClean="0"/>
          </a:p>
          <a:p>
            <a:r>
              <a:rPr lang="fr-FR" dirty="0" smtClean="0"/>
              <a:t>Parler de l’avenir</a:t>
            </a:r>
          </a:p>
          <a:p>
            <a:endParaRPr lang="fr-FR" dirty="0" smtClean="0"/>
          </a:p>
          <a:p>
            <a:pPr>
              <a:buNone/>
            </a:pPr>
            <a:endParaRPr lang="fr-FR" dirty="0"/>
          </a:p>
        </p:txBody>
      </p:sp>
      <p:sp>
        <p:nvSpPr>
          <p:cNvPr id="5" name="Espace réservé du pied de page 4"/>
          <p:cNvSpPr>
            <a:spLocks noGrp="1"/>
          </p:cNvSpPr>
          <p:nvPr>
            <p:ph type="ftr" sz="quarter" idx="11"/>
          </p:nvPr>
        </p:nvSpPr>
        <p:spPr/>
        <p:txBody>
          <a:bodyPr/>
          <a:lstStyle/>
          <a:p>
            <a:r>
              <a:rPr lang="fr-FR" smtClean="0"/>
              <a:t>Dominique Boutigny</a:t>
            </a:r>
            <a:endParaRPr lang="fr-FR" dirty="0"/>
          </a:p>
        </p:txBody>
      </p:sp>
      <p:sp>
        <p:nvSpPr>
          <p:cNvPr id="6" name="Espace réservé du numéro de diapositive 5"/>
          <p:cNvSpPr>
            <a:spLocks noGrp="1"/>
          </p:cNvSpPr>
          <p:nvPr>
            <p:ph type="sldNum" sz="quarter" idx="12"/>
          </p:nvPr>
        </p:nvSpPr>
        <p:spPr/>
        <p:txBody>
          <a:bodyPr/>
          <a:lstStyle/>
          <a:p>
            <a:fld id="{18C77B6B-EAF1-49FF-A4B3-EE843DA5816E}" type="slidenum">
              <a:rPr lang="fr-FR" smtClean="0"/>
              <a:pPr/>
              <a:t>30</a:t>
            </a:fld>
            <a:endParaRPr lang="fr-F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France Grilles: perspectives à court terme </a:t>
            </a:r>
            <a:endParaRPr lang="fr-FR" dirty="0"/>
          </a:p>
        </p:txBody>
      </p:sp>
      <p:sp>
        <p:nvSpPr>
          <p:cNvPr id="3" name="Espace réservé du contenu 2"/>
          <p:cNvSpPr>
            <a:spLocks noGrp="1"/>
          </p:cNvSpPr>
          <p:nvPr>
            <p:ph idx="1"/>
          </p:nvPr>
        </p:nvSpPr>
        <p:spPr/>
        <p:txBody>
          <a:bodyPr/>
          <a:lstStyle/>
          <a:p>
            <a:r>
              <a:rPr lang="fr-FR" dirty="0" smtClean="0"/>
              <a:t>Juin 2010</a:t>
            </a:r>
          </a:p>
          <a:p>
            <a:pPr lvl="1"/>
            <a:r>
              <a:rPr lang="fr-FR" dirty="0" smtClean="0"/>
              <a:t>signature du texte fondateur par les partenaires</a:t>
            </a:r>
          </a:p>
          <a:p>
            <a:pPr lvl="1"/>
            <a:r>
              <a:rPr lang="fr-FR" dirty="0" smtClean="0"/>
              <a:t>Remplissage de l’organigramme</a:t>
            </a:r>
          </a:p>
          <a:p>
            <a:r>
              <a:rPr lang="fr-FR" dirty="0" smtClean="0"/>
              <a:t>Juin – Juillet 2010</a:t>
            </a:r>
          </a:p>
          <a:p>
            <a:pPr lvl="1"/>
            <a:r>
              <a:rPr lang="fr-FR" dirty="0" smtClean="0"/>
              <a:t>Réponse à l’appel d’offres du grand emprunt</a:t>
            </a:r>
          </a:p>
          <a:p>
            <a:pPr lvl="1"/>
            <a:r>
              <a:rPr lang="fr-FR" dirty="0" smtClean="0"/>
              <a:t>Structuration du secteur applicatif</a:t>
            </a:r>
          </a:p>
          <a:p>
            <a:pPr lvl="1"/>
            <a:r>
              <a:rPr lang="fr-FR" dirty="0" smtClean="0"/>
              <a:t>Enrichissement du portail unique http://</a:t>
            </a:r>
            <a:r>
              <a:rPr lang="fr-FR" dirty="0" err="1" smtClean="0"/>
              <a:t>www.france-grilles.fr</a:t>
            </a:r>
            <a:endParaRPr lang="fr-FR" dirty="0" smtClean="0"/>
          </a:p>
          <a:p>
            <a:r>
              <a:rPr lang="fr-FR" dirty="0" smtClean="0"/>
              <a:t>Septembre 2010</a:t>
            </a:r>
          </a:p>
          <a:p>
            <a:pPr lvl="1"/>
            <a:r>
              <a:rPr lang="fr-FR" dirty="0" smtClean="0"/>
              <a:t>Journée officielle de lancement le 24 Septembre</a:t>
            </a:r>
          </a:p>
          <a:p>
            <a:pPr lvl="1"/>
            <a:endParaRPr lang="fr-FR" dirty="0" smtClean="0"/>
          </a:p>
        </p:txBody>
      </p:sp>
      <p:sp>
        <p:nvSpPr>
          <p:cNvPr id="6" name="Espace réservé du numéro de diapositive 5"/>
          <p:cNvSpPr>
            <a:spLocks noGrp="1"/>
          </p:cNvSpPr>
          <p:nvPr>
            <p:ph type="sldNum" sz="quarter" idx="12"/>
          </p:nvPr>
        </p:nvSpPr>
        <p:spPr/>
        <p:txBody>
          <a:bodyPr/>
          <a:lstStyle/>
          <a:p>
            <a:fld id="{18C77B6B-EAF1-49FF-A4B3-EE843DA5816E}" type="slidenum">
              <a:rPr lang="fr-FR" smtClean="0"/>
              <a:pPr/>
              <a:t>31</a:t>
            </a:fld>
            <a:endParaRPr lang="fr-FR"/>
          </a:p>
        </p:txBody>
      </p:sp>
      <p:pic>
        <p:nvPicPr>
          <p:cNvPr id="7" name="Image 6" descr="France_Grilles_logo_1.jpg"/>
          <p:cNvPicPr>
            <a:picLocks noChangeAspect="1"/>
          </p:cNvPicPr>
          <p:nvPr/>
        </p:nvPicPr>
        <p:blipFill>
          <a:blip r:embed="rId3"/>
          <a:stretch>
            <a:fillRect/>
          </a:stretch>
        </p:blipFill>
        <p:spPr>
          <a:xfrm>
            <a:off x="0" y="1828800"/>
            <a:ext cx="1467818" cy="1080000"/>
          </a:xfrm>
          <a:prstGeom prst="rect">
            <a:avLst/>
          </a:prstGeom>
        </p:spPr>
      </p:pic>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Transparents supplémentaires</a:t>
            </a:r>
            <a:endParaRPr lang="fr-FR" dirty="0"/>
          </a:p>
        </p:txBody>
      </p:sp>
      <p:sp>
        <p:nvSpPr>
          <p:cNvPr id="3" name="Espace réservé du contenu 2"/>
          <p:cNvSpPr>
            <a:spLocks noGrp="1"/>
          </p:cNvSpPr>
          <p:nvPr>
            <p:ph idx="1"/>
          </p:nvPr>
        </p:nvSpPr>
        <p:spPr/>
        <p:txBody>
          <a:bodyPr/>
          <a:lstStyle/>
          <a:p>
            <a:endParaRPr lang="fr-FR"/>
          </a:p>
        </p:txBody>
      </p:sp>
      <p:sp>
        <p:nvSpPr>
          <p:cNvPr id="5" name="Espace réservé du pied de page 4"/>
          <p:cNvSpPr>
            <a:spLocks noGrp="1"/>
          </p:cNvSpPr>
          <p:nvPr>
            <p:ph type="ftr" sz="quarter" idx="11"/>
          </p:nvPr>
        </p:nvSpPr>
        <p:spPr/>
        <p:txBody>
          <a:bodyPr/>
          <a:lstStyle/>
          <a:p>
            <a:r>
              <a:rPr lang="fr-FR" smtClean="0"/>
              <a:t>Dominique Boutigny</a:t>
            </a:r>
            <a:endParaRPr lang="fr-FR" dirty="0"/>
          </a:p>
        </p:txBody>
      </p:sp>
      <p:sp>
        <p:nvSpPr>
          <p:cNvPr id="6" name="Espace réservé du numéro de diapositive 5"/>
          <p:cNvSpPr>
            <a:spLocks noGrp="1"/>
          </p:cNvSpPr>
          <p:nvPr>
            <p:ph type="sldNum" sz="quarter" idx="12"/>
          </p:nvPr>
        </p:nvSpPr>
        <p:spPr/>
        <p:txBody>
          <a:bodyPr/>
          <a:lstStyle/>
          <a:p>
            <a:fld id="{18C77B6B-EAF1-49FF-A4B3-EE843DA5816E}" type="slidenum">
              <a:rPr lang="fr-FR" smtClean="0"/>
              <a:pPr/>
              <a:t>32</a:t>
            </a:fld>
            <a:endParaRPr lang="fr-F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Vers une NGI française</a:t>
            </a:r>
            <a:endParaRPr lang="fr-FR" dirty="0"/>
          </a:p>
        </p:txBody>
      </p:sp>
      <p:sp>
        <p:nvSpPr>
          <p:cNvPr id="3" name="Espace réservé du contenu 2"/>
          <p:cNvSpPr>
            <a:spLocks noGrp="1"/>
          </p:cNvSpPr>
          <p:nvPr>
            <p:ph idx="1"/>
          </p:nvPr>
        </p:nvSpPr>
        <p:spPr/>
        <p:txBody>
          <a:bodyPr/>
          <a:lstStyle/>
          <a:p>
            <a:r>
              <a:rPr lang="fr-FR" sz="2400" dirty="0" smtClean="0">
                <a:sym typeface="Wingdings" pitchFamily="2" charset="2"/>
              </a:rPr>
              <a:t>Nécessité de structurer l'effort au niveau français</a:t>
            </a:r>
          </a:p>
          <a:p>
            <a:r>
              <a:rPr lang="fr-FR" sz="2400" dirty="0" smtClean="0"/>
              <a:t>Le Comité de Pilotage National a confié à l'</a:t>
            </a:r>
            <a:r>
              <a:rPr lang="fr-FR" sz="2400" dirty="0" err="1" smtClean="0"/>
              <a:t>IdG</a:t>
            </a:r>
            <a:r>
              <a:rPr lang="fr-FR" sz="2400" dirty="0" smtClean="0"/>
              <a:t> la mission de mettre en place une structure nationale pour la NGI</a:t>
            </a:r>
          </a:p>
          <a:p>
            <a:r>
              <a:rPr lang="fr-FR" sz="2400" dirty="0" smtClean="0"/>
              <a:t>GIS "</a:t>
            </a:r>
            <a:r>
              <a:rPr lang="fr-FR" sz="2400" dirty="0" err="1" smtClean="0"/>
              <a:t>FranceGrilles</a:t>
            </a:r>
            <a:r>
              <a:rPr lang="fr-FR" sz="2400" dirty="0" smtClean="0"/>
              <a:t>" en cours de finalisation</a:t>
            </a:r>
          </a:p>
          <a:p>
            <a:pPr lvl="1"/>
            <a:r>
              <a:rPr lang="fr-FR" sz="2000" dirty="0" smtClean="0"/>
              <a:t>Ministère de la Recherche, CNRS, CEA, RENATER, INRIA, INRA, CPU et INSERM</a:t>
            </a:r>
          </a:p>
          <a:p>
            <a:pPr lvl="1"/>
            <a:r>
              <a:rPr lang="fr-FR" sz="2000" dirty="0" smtClean="0"/>
              <a:t>Site web bientôt disponible </a:t>
            </a:r>
          </a:p>
          <a:p>
            <a:r>
              <a:rPr lang="fr-FR" sz="2400" dirty="0" smtClean="0"/>
              <a:t>4 priorités</a:t>
            </a:r>
          </a:p>
          <a:p>
            <a:pPr lvl="1"/>
            <a:r>
              <a:rPr lang="fr-FR" sz="2000" dirty="0" smtClean="0"/>
              <a:t>Opération / monitoring</a:t>
            </a:r>
          </a:p>
          <a:p>
            <a:pPr lvl="1"/>
            <a:r>
              <a:rPr lang="fr-FR" sz="2000" dirty="0" smtClean="0"/>
              <a:t>Sécurité</a:t>
            </a:r>
          </a:p>
          <a:p>
            <a:pPr lvl="1"/>
            <a:r>
              <a:rPr lang="fr-FR" sz="2000" dirty="0" smtClean="0"/>
              <a:t>Support aux utilisateurs / applications</a:t>
            </a:r>
          </a:p>
          <a:p>
            <a:pPr lvl="1"/>
            <a:r>
              <a:rPr lang="fr-FR" sz="2000" dirty="0" smtClean="0"/>
              <a:t>Formation </a:t>
            </a:r>
          </a:p>
        </p:txBody>
      </p:sp>
      <p:sp>
        <p:nvSpPr>
          <p:cNvPr id="4" name="Espace réservé de la date 3"/>
          <p:cNvSpPr>
            <a:spLocks noGrp="1"/>
          </p:cNvSpPr>
          <p:nvPr>
            <p:ph type="dt" sz="half" idx="10"/>
          </p:nvPr>
        </p:nvSpPr>
        <p:spPr/>
        <p:txBody>
          <a:bodyPr/>
          <a:lstStyle/>
          <a:p>
            <a:r>
              <a:rPr lang="fr-FR" smtClean="0"/>
              <a:t>26 mars 2010</a:t>
            </a:r>
            <a:endParaRPr lang="fr-FR"/>
          </a:p>
        </p:txBody>
      </p:sp>
      <p:sp>
        <p:nvSpPr>
          <p:cNvPr id="5" name="Espace réservé du pied de page 4"/>
          <p:cNvSpPr>
            <a:spLocks noGrp="1"/>
          </p:cNvSpPr>
          <p:nvPr>
            <p:ph type="ftr" sz="quarter" idx="11"/>
          </p:nvPr>
        </p:nvSpPr>
        <p:spPr/>
        <p:txBody>
          <a:bodyPr/>
          <a:lstStyle/>
          <a:p>
            <a:r>
              <a:rPr lang="fr-FR" smtClean="0"/>
              <a:t>Dominique Boutigny</a:t>
            </a:r>
            <a:endParaRPr lang="fr-FR" dirty="0"/>
          </a:p>
        </p:txBody>
      </p:sp>
      <p:sp>
        <p:nvSpPr>
          <p:cNvPr id="6" name="Espace réservé du numéro de diapositive 5"/>
          <p:cNvSpPr>
            <a:spLocks noGrp="1"/>
          </p:cNvSpPr>
          <p:nvPr>
            <p:ph type="sldNum" sz="quarter" idx="12"/>
          </p:nvPr>
        </p:nvSpPr>
        <p:spPr/>
        <p:txBody>
          <a:bodyPr/>
          <a:lstStyle/>
          <a:p>
            <a:fld id="{18C77B6B-EAF1-49FF-A4B3-EE843DA5816E}" type="slidenum">
              <a:rPr lang="fr-FR" smtClean="0"/>
              <a:pPr/>
              <a:t>33</a:t>
            </a:fld>
            <a:endParaRPr lang="fr-FR"/>
          </a:p>
        </p:txBody>
      </p:sp>
      <p:pic>
        <p:nvPicPr>
          <p:cNvPr id="7" name="Image 6" descr="LogoFranceGrilles.png"/>
          <p:cNvPicPr>
            <a:picLocks noChangeAspect="1"/>
          </p:cNvPicPr>
          <p:nvPr/>
        </p:nvPicPr>
        <p:blipFill>
          <a:blip r:embed="rId2" cstate="print"/>
          <a:stretch>
            <a:fillRect/>
          </a:stretch>
        </p:blipFill>
        <p:spPr>
          <a:xfrm>
            <a:off x="7429520" y="3857628"/>
            <a:ext cx="1285884" cy="1285884"/>
          </a:xfrm>
          <a:prstGeom prst="rect">
            <a:avLst/>
          </a:prstGeom>
        </p:spPr>
      </p:pic>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Appels d’offres EGI</a:t>
            </a:r>
            <a:endParaRPr lang="fr-FR" dirty="0"/>
          </a:p>
        </p:txBody>
      </p:sp>
      <p:sp>
        <p:nvSpPr>
          <p:cNvPr id="3" name="Espace réservé du contenu 2"/>
          <p:cNvSpPr>
            <a:spLocks noGrp="1"/>
          </p:cNvSpPr>
          <p:nvPr>
            <p:ph idx="1"/>
          </p:nvPr>
        </p:nvSpPr>
        <p:spPr/>
        <p:txBody>
          <a:bodyPr/>
          <a:lstStyle/>
          <a:p>
            <a:r>
              <a:rPr lang="fr-FR" dirty="0" smtClean="0"/>
              <a:t>La France a répondu à 2 appels d’offres majeurs:</a:t>
            </a:r>
          </a:p>
          <a:p>
            <a:pPr lvl="1"/>
            <a:r>
              <a:rPr lang="fr-FR" dirty="0" smtClean="0"/>
              <a:t>EGI-ROSCOE / SAFE</a:t>
            </a:r>
          </a:p>
          <a:p>
            <a:pPr lvl="2"/>
            <a:r>
              <a:rPr lang="fr-FR" dirty="0" smtClean="0"/>
              <a:t>Support aux communautés scientifiques</a:t>
            </a:r>
          </a:p>
          <a:p>
            <a:pPr lvl="2"/>
            <a:r>
              <a:rPr lang="fr-FR" dirty="0" smtClean="0"/>
              <a:t>Rejetés par l’Europe</a:t>
            </a:r>
          </a:p>
          <a:p>
            <a:pPr lvl="1"/>
            <a:r>
              <a:rPr lang="fr-FR" dirty="0" smtClean="0"/>
              <a:t>EGI-</a:t>
            </a:r>
            <a:r>
              <a:rPr lang="fr-FR" dirty="0" err="1" smtClean="0"/>
              <a:t>InSPIRE</a:t>
            </a:r>
            <a:endParaRPr lang="fr-FR" dirty="0" smtClean="0"/>
          </a:p>
          <a:p>
            <a:pPr lvl="2"/>
            <a:r>
              <a:rPr lang="fr-FR" dirty="0" smtClean="0"/>
              <a:t>Opération</a:t>
            </a:r>
          </a:p>
          <a:p>
            <a:pPr lvl="2"/>
            <a:r>
              <a:rPr lang="fr-FR" dirty="0" smtClean="0"/>
              <a:t>Une seule réponse à l’appel d’offre – En très bonne voie d’acceptation</a:t>
            </a:r>
          </a:p>
          <a:p>
            <a:r>
              <a:rPr lang="fr-FR" sz="2400" dirty="0" smtClean="0"/>
              <a:t>Devrait permettre de financer une dizaine de CDD pour assurer la continuité EGEE </a:t>
            </a:r>
            <a:r>
              <a:rPr lang="fr-FR" sz="2400" dirty="0" smtClean="0">
                <a:sym typeface="Wingdings" pitchFamily="2" charset="2"/>
              </a:rPr>
              <a:t> EGI</a:t>
            </a:r>
            <a:endParaRPr lang="fr-FR" sz="2400" dirty="0"/>
          </a:p>
        </p:txBody>
      </p:sp>
      <p:sp>
        <p:nvSpPr>
          <p:cNvPr id="4" name="Espace réservé de la date 3"/>
          <p:cNvSpPr>
            <a:spLocks noGrp="1"/>
          </p:cNvSpPr>
          <p:nvPr>
            <p:ph type="dt" sz="half" idx="10"/>
          </p:nvPr>
        </p:nvSpPr>
        <p:spPr/>
        <p:txBody>
          <a:bodyPr/>
          <a:lstStyle/>
          <a:p>
            <a:r>
              <a:rPr lang="fr-FR" smtClean="0"/>
              <a:t>26 mars 2010</a:t>
            </a:r>
            <a:endParaRPr lang="fr-FR"/>
          </a:p>
        </p:txBody>
      </p:sp>
      <p:sp>
        <p:nvSpPr>
          <p:cNvPr id="5" name="Espace réservé du pied de page 4"/>
          <p:cNvSpPr>
            <a:spLocks noGrp="1"/>
          </p:cNvSpPr>
          <p:nvPr>
            <p:ph type="ftr" sz="quarter" idx="11"/>
          </p:nvPr>
        </p:nvSpPr>
        <p:spPr/>
        <p:txBody>
          <a:bodyPr/>
          <a:lstStyle/>
          <a:p>
            <a:r>
              <a:rPr lang="fr-FR" smtClean="0"/>
              <a:t>Dominique Boutigny</a:t>
            </a:r>
            <a:endParaRPr lang="fr-FR" dirty="0"/>
          </a:p>
        </p:txBody>
      </p:sp>
      <p:sp>
        <p:nvSpPr>
          <p:cNvPr id="6" name="Espace réservé du numéro de diapositive 5"/>
          <p:cNvSpPr>
            <a:spLocks noGrp="1"/>
          </p:cNvSpPr>
          <p:nvPr>
            <p:ph type="sldNum" sz="quarter" idx="12"/>
          </p:nvPr>
        </p:nvSpPr>
        <p:spPr/>
        <p:txBody>
          <a:bodyPr/>
          <a:lstStyle/>
          <a:p>
            <a:fld id="{18C77B6B-EAF1-49FF-A4B3-EE843DA5816E}" type="slidenum">
              <a:rPr lang="fr-FR" smtClean="0"/>
              <a:pPr/>
              <a:t>34</a:t>
            </a:fld>
            <a:endParaRPr lang="fr-FR"/>
          </a:p>
        </p:txBody>
      </p:sp>
      <p:sp>
        <p:nvSpPr>
          <p:cNvPr id="7" name="ZoneTexte 6"/>
          <p:cNvSpPr txBox="1"/>
          <p:nvPr/>
        </p:nvSpPr>
        <p:spPr>
          <a:xfrm>
            <a:off x="6072198" y="3571876"/>
            <a:ext cx="2714644" cy="861774"/>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fr-FR" sz="2000" dirty="0" smtClean="0">
                <a:solidFill>
                  <a:srgbClr val="DDDDDD"/>
                </a:solidFill>
              </a:rPr>
              <a:t>Budget global: 25 M€</a:t>
            </a:r>
          </a:p>
          <a:p>
            <a:r>
              <a:rPr lang="fr-FR" sz="2000" dirty="0" smtClean="0">
                <a:solidFill>
                  <a:srgbClr val="DDDDDD"/>
                </a:solidFill>
              </a:rPr>
              <a:t>France: 1.64 M€</a:t>
            </a:r>
            <a:endParaRPr lang="fr-FR" sz="2000" dirty="0">
              <a:solidFill>
                <a:srgbClr val="DDDDDD"/>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priorités en France</a:t>
            </a:r>
            <a:endParaRPr lang="fr-FR" dirty="0"/>
          </a:p>
        </p:txBody>
      </p:sp>
      <p:sp>
        <p:nvSpPr>
          <p:cNvPr id="3" name="Espace réservé du contenu 2"/>
          <p:cNvSpPr>
            <a:spLocks noGrp="1"/>
          </p:cNvSpPr>
          <p:nvPr>
            <p:ph idx="1"/>
          </p:nvPr>
        </p:nvSpPr>
        <p:spPr/>
        <p:txBody>
          <a:bodyPr/>
          <a:lstStyle/>
          <a:p>
            <a:r>
              <a:rPr lang="fr-FR" sz="2400" dirty="0" smtClean="0"/>
              <a:t>Structurer et développer la NGI</a:t>
            </a:r>
          </a:p>
          <a:p>
            <a:r>
              <a:rPr lang="fr-FR" sz="2400" dirty="0" smtClean="0"/>
              <a:t>Renforcer la cohésion de la communauté</a:t>
            </a:r>
          </a:p>
          <a:p>
            <a:r>
              <a:rPr lang="fr-FR" sz="2400" dirty="0" smtClean="0"/>
              <a:t>Augmenter le nombre de nœuds de grille</a:t>
            </a:r>
          </a:p>
          <a:p>
            <a:r>
              <a:rPr lang="fr-FR" sz="2400" dirty="0" smtClean="0"/>
              <a:t>Développer l’interdisciplinarité des nœuds existants</a:t>
            </a:r>
          </a:p>
          <a:p>
            <a:r>
              <a:rPr lang="fr-FR" sz="2400" dirty="0" smtClean="0"/>
              <a:t>Organiser les tâches de bases pour l’opération de la NGI</a:t>
            </a:r>
          </a:p>
          <a:p>
            <a:pPr lvl="1"/>
            <a:r>
              <a:rPr lang="fr-FR" sz="2000" dirty="0" smtClean="0"/>
              <a:t>Chance de pouvoir s’appuyer sur une communauté compétente et soudée </a:t>
            </a:r>
          </a:p>
          <a:p>
            <a:endParaRPr lang="fr-FR" sz="2400" dirty="0" smtClean="0"/>
          </a:p>
          <a:p>
            <a:r>
              <a:rPr lang="fr-FR" sz="2400" dirty="0" smtClean="0"/>
              <a:t>Budget de ~1 M€ pour l’</a:t>
            </a:r>
            <a:r>
              <a:rPr lang="fr-FR" sz="2400" dirty="0" err="1" smtClean="0"/>
              <a:t>IdG</a:t>
            </a:r>
            <a:r>
              <a:rPr lang="fr-FR" sz="2400" dirty="0" smtClean="0"/>
              <a:t> au titre des TGE</a:t>
            </a:r>
          </a:p>
          <a:p>
            <a:pPr lvl="1"/>
            <a:r>
              <a:rPr lang="fr-FR" sz="2000" dirty="0" smtClean="0"/>
              <a:t>Effort spécial cette année pour Grenoble, Marseille et Bordeaux</a:t>
            </a:r>
          </a:p>
          <a:p>
            <a:endParaRPr lang="fr-FR" dirty="0"/>
          </a:p>
        </p:txBody>
      </p:sp>
      <p:sp>
        <p:nvSpPr>
          <p:cNvPr id="4" name="Espace réservé de la date 3"/>
          <p:cNvSpPr>
            <a:spLocks noGrp="1"/>
          </p:cNvSpPr>
          <p:nvPr>
            <p:ph type="dt" sz="half" idx="10"/>
          </p:nvPr>
        </p:nvSpPr>
        <p:spPr/>
        <p:txBody>
          <a:bodyPr/>
          <a:lstStyle/>
          <a:p>
            <a:r>
              <a:rPr lang="fr-FR" smtClean="0"/>
              <a:t>26 mars 2010</a:t>
            </a:r>
            <a:endParaRPr lang="fr-FR"/>
          </a:p>
        </p:txBody>
      </p:sp>
      <p:sp>
        <p:nvSpPr>
          <p:cNvPr id="5" name="Espace réservé du pied de page 4"/>
          <p:cNvSpPr>
            <a:spLocks noGrp="1"/>
          </p:cNvSpPr>
          <p:nvPr>
            <p:ph type="ftr" sz="quarter" idx="11"/>
          </p:nvPr>
        </p:nvSpPr>
        <p:spPr/>
        <p:txBody>
          <a:bodyPr/>
          <a:lstStyle/>
          <a:p>
            <a:r>
              <a:rPr lang="fr-FR" smtClean="0"/>
              <a:t>Dominique Boutigny</a:t>
            </a:r>
            <a:endParaRPr lang="fr-FR" dirty="0"/>
          </a:p>
        </p:txBody>
      </p:sp>
      <p:sp>
        <p:nvSpPr>
          <p:cNvPr id="6" name="Espace réservé du numéro de diapositive 5"/>
          <p:cNvSpPr>
            <a:spLocks noGrp="1"/>
          </p:cNvSpPr>
          <p:nvPr>
            <p:ph type="sldNum" sz="quarter" idx="12"/>
          </p:nvPr>
        </p:nvSpPr>
        <p:spPr/>
        <p:txBody>
          <a:bodyPr/>
          <a:lstStyle/>
          <a:p>
            <a:fld id="{18C77B6B-EAF1-49FF-A4B3-EE843DA5816E}" type="slidenum">
              <a:rPr lang="fr-FR" smtClean="0"/>
              <a:pPr/>
              <a:t>35</a:t>
            </a:fld>
            <a:endParaRPr lang="fr-F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L’accent sur la "production"</a:t>
            </a:r>
            <a:endParaRPr lang="fr-FR" dirty="0"/>
          </a:p>
        </p:txBody>
      </p:sp>
      <p:sp>
        <p:nvSpPr>
          <p:cNvPr id="4" name="Espace réservé de la date 3"/>
          <p:cNvSpPr>
            <a:spLocks noGrp="1"/>
          </p:cNvSpPr>
          <p:nvPr>
            <p:ph type="dt" sz="half" idx="10"/>
          </p:nvPr>
        </p:nvSpPr>
        <p:spPr/>
        <p:txBody>
          <a:bodyPr/>
          <a:lstStyle/>
          <a:p>
            <a:r>
              <a:rPr lang="fr-FR" smtClean="0"/>
              <a:t>26 mars 2010</a:t>
            </a:r>
            <a:endParaRPr lang="fr-FR"/>
          </a:p>
        </p:txBody>
      </p:sp>
      <p:sp>
        <p:nvSpPr>
          <p:cNvPr id="5" name="Espace réservé du pied de page 4"/>
          <p:cNvSpPr>
            <a:spLocks noGrp="1"/>
          </p:cNvSpPr>
          <p:nvPr>
            <p:ph type="ftr" sz="quarter" idx="11"/>
          </p:nvPr>
        </p:nvSpPr>
        <p:spPr>
          <a:xfrm>
            <a:off x="3143240" y="6572272"/>
            <a:ext cx="2895600" cy="285728"/>
          </a:xfrm>
        </p:spPr>
        <p:txBody>
          <a:bodyPr/>
          <a:lstStyle/>
          <a:p>
            <a:r>
              <a:rPr lang="fr-FR" dirty="0" smtClean="0"/>
              <a:t>Dominique Boutigny</a:t>
            </a:r>
            <a:endParaRPr lang="fr-FR" dirty="0"/>
          </a:p>
        </p:txBody>
      </p:sp>
      <p:sp>
        <p:nvSpPr>
          <p:cNvPr id="6" name="Espace réservé du numéro de diapositive 5"/>
          <p:cNvSpPr>
            <a:spLocks noGrp="1"/>
          </p:cNvSpPr>
          <p:nvPr>
            <p:ph type="sldNum" sz="quarter" idx="12"/>
          </p:nvPr>
        </p:nvSpPr>
        <p:spPr/>
        <p:txBody>
          <a:bodyPr/>
          <a:lstStyle/>
          <a:p>
            <a:fld id="{18C77B6B-EAF1-49FF-A4B3-EE843DA5816E}" type="slidenum">
              <a:rPr lang="fr-FR" smtClean="0"/>
              <a:pPr/>
              <a:t>36</a:t>
            </a:fld>
            <a:endParaRPr lang="fr-FR"/>
          </a:p>
        </p:txBody>
      </p:sp>
      <p:sp>
        <p:nvSpPr>
          <p:cNvPr id="8" name="ZoneTexte 7"/>
          <p:cNvSpPr txBox="1"/>
          <p:nvPr/>
        </p:nvSpPr>
        <p:spPr>
          <a:xfrm>
            <a:off x="1785918" y="2000240"/>
            <a:ext cx="7072362" cy="1446550"/>
          </a:xfrm>
          <a:prstGeom prst="rect">
            <a:avLst/>
          </a:prstGeom>
          <a:noFill/>
        </p:spPr>
        <p:txBody>
          <a:bodyPr wrap="square" rtlCol="0">
            <a:spAutoFit/>
          </a:bodyPr>
          <a:lstStyle/>
          <a:p>
            <a:r>
              <a:rPr lang="fr-FR" i="1" dirty="0" smtClean="0"/>
              <a:t>« Fournir des ressources avec un niveau de disponibilité très élevé (sans que cela soit nécessairement vrai pour chaque site) puis une fiabilité encore plus élevée, en garantissant l'intégrité et la sûreté des données »  </a:t>
            </a:r>
            <a:r>
              <a:rPr lang="fr-FR" sz="1800" i="1" u="sng" dirty="0" smtClean="0"/>
              <a:t>Rolf </a:t>
            </a:r>
            <a:r>
              <a:rPr lang="fr-FR" sz="1800" i="1" u="sng" dirty="0" err="1" smtClean="0"/>
              <a:t>Rumler</a:t>
            </a:r>
            <a:r>
              <a:rPr lang="fr-FR" sz="1800" i="1" u="sng" dirty="0" smtClean="0"/>
              <a:t> - 2010</a:t>
            </a:r>
            <a:endParaRPr lang="fr-FR" i="1" u="sng" dirty="0" smtClean="0"/>
          </a:p>
        </p:txBody>
      </p:sp>
      <p:sp>
        <p:nvSpPr>
          <p:cNvPr id="9" name="ZoneTexte 8"/>
          <p:cNvSpPr txBox="1"/>
          <p:nvPr/>
        </p:nvSpPr>
        <p:spPr>
          <a:xfrm>
            <a:off x="1785918" y="1428736"/>
            <a:ext cx="3571900" cy="430887"/>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fr-FR" dirty="0" smtClean="0">
                <a:solidFill>
                  <a:srgbClr val="DDDDDD"/>
                </a:solidFill>
              </a:rPr>
              <a:t>Définition de la production:</a:t>
            </a:r>
            <a:endParaRPr lang="fr-FR" dirty="0">
              <a:solidFill>
                <a:srgbClr val="DDDDDD"/>
              </a:solidFill>
            </a:endParaRPr>
          </a:p>
        </p:txBody>
      </p:sp>
      <p:sp>
        <p:nvSpPr>
          <p:cNvPr id="10" name="ZoneTexte 9"/>
          <p:cNvSpPr txBox="1"/>
          <p:nvPr/>
        </p:nvSpPr>
        <p:spPr>
          <a:xfrm>
            <a:off x="1643042" y="3500438"/>
            <a:ext cx="7358114" cy="769441"/>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fr-FR" dirty="0" smtClean="0">
                <a:solidFill>
                  <a:srgbClr val="DDDDDD"/>
                </a:solidFill>
                <a:sym typeface="Wingdings" pitchFamily="2" charset="2"/>
              </a:rPr>
              <a:t> Chaque site participant doit se conformer à des règles de façon à ce que l’ensemble fonctionne correctement</a:t>
            </a:r>
            <a:endParaRPr lang="fr-FR" dirty="0">
              <a:solidFill>
                <a:srgbClr val="DDDDDD"/>
              </a:solidFill>
            </a:endParaRPr>
          </a:p>
        </p:txBody>
      </p:sp>
      <p:sp>
        <p:nvSpPr>
          <p:cNvPr id="11" name="Rectangle 10"/>
          <p:cNvSpPr/>
          <p:nvPr/>
        </p:nvSpPr>
        <p:spPr>
          <a:xfrm>
            <a:off x="4786314" y="4643446"/>
            <a:ext cx="3836225" cy="707886"/>
          </a:xfrm>
          <a:prstGeom prst="rect">
            <a:avLst/>
          </a:prstGeom>
        </p:spPr>
        <p:txBody>
          <a:bodyPr wrap="square">
            <a:spAutoFit/>
          </a:bodyPr>
          <a:lstStyle/>
          <a:p>
            <a:r>
              <a:rPr lang="fr-FR" sz="2000" dirty="0" smtClean="0"/>
              <a:t>Wiki Opération: https://francegrid.in2p3.fr</a:t>
            </a:r>
            <a:endParaRPr lang="fr-FR" sz="2000" dirty="0"/>
          </a:p>
        </p:txBody>
      </p:sp>
      <p:pic>
        <p:nvPicPr>
          <p:cNvPr id="1026" name="Picture 2" descr="https://francegrid.in2p3.fr/images/thumb/6/64/OrganigrammeOFGancien.jpg/400px-OrganigrammeOFGancien.jpg"/>
          <p:cNvPicPr>
            <a:picLocks noChangeAspect="1" noChangeArrowheads="1"/>
          </p:cNvPicPr>
          <p:nvPr/>
        </p:nvPicPr>
        <p:blipFill>
          <a:blip r:embed="rId2" cstate="print"/>
          <a:srcRect l="9375" t="7951" r="9999" b="12544"/>
          <a:stretch>
            <a:fillRect/>
          </a:stretch>
        </p:blipFill>
        <p:spPr bwMode="auto">
          <a:xfrm>
            <a:off x="1643042" y="4364339"/>
            <a:ext cx="2857520" cy="1993619"/>
          </a:xfrm>
          <a:prstGeom prst="rect">
            <a:avLst/>
          </a:prstGeom>
          <a:noFill/>
        </p:spPr>
      </p:pic>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Production / Recherche</a:t>
            </a:r>
            <a:endParaRPr lang="fr-FR" dirty="0"/>
          </a:p>
        </p:txBody>
      </p:sp>
      <p:sp>
        <p:nvSpPr>
          <p:cNvPr id="3" name="Espace réservé du contenu 2"/>
          <p:cNvSpPr>
            <a:spLocks noGrp="1"/>
          </p:cNvSpPr>
          <p:nvPr>
            <p:ph idx="1"/>
          </p:nvPr>
        </p:nvSpPr>
        <p:spPr/>
        <p:txBody>
          <a:bodyPr/>
          <a:lstStyle/>
          <a:p>
            <a:r>
              <a:rPr lang="fr-FR" dirty="0" smtClean="0"/>
              <a:t>Établissement de passerelles entre les grilles de production et de recherche</a:t>
            </a:r>
          </a:p>
          <a:p>
            <a:pPr lvl="1"/>
            <a:r>
              <a:rPr lang="fr-FR" dirty="0" smtClean="0">
                <a:sym typeface="Wingdings" pitchFamily="2" charset="2"/>
              </a:rPr>
              <a:t>L’une des missions de l’</a:t>
            </a:r>
            <a:r>
              <a:rPr lang="fr-FR" dirty="0" err="1" smtClean="0">
                <a:sym typeface="Wingdings" pitchFamily="2" charset="2"/>
              </a:rPr>
              <a:t>IdG</a:t>
            </a:r>
            <a:endParaRPr lang="fr-FR" dirty="0" smtClean="0">
              <a:sym typeface="Wingdings" pitchFamily="2" charset="2"/>
            </a:endParaRPr>
          </a:p>
          <a:p>
            <a:r>
              <a:rPr lang="fr-FR" dirty="0" smtClean="0">
                <a:sym typeface="Wingdings" pitchFamily="2" charset="2"/>
              </a:rPr>
              <a:t>Chargé de mission: Frédéric Suter (CC-IN2P3)</a:t>
            </a:r>
          </a:p>
          <a:p>
            <a:r>
              <a:rPr lang="fr-FR" dirty="0" smtClean="0">
                <a:sym typeface="Wingdings" pitchFamily="2" charset="2"/>
              </a:rPr>
              <a:t>Relations avec ALADDIN / G5k</a:t>
            </a:r>
          </a:p>
          <a:p>
            <a:r>
              <a:rPr lang="fr-FR" dirty="0" smtClean="0">
                <a:sym typeface="Wingdings" pitchFamily="2" charset="2"/>
              </a:rPr>
              <a:t>En 2009: appels à projets</a:t>
            </a:r>
          </a:p>
          <a:p>
            <a:pPr lvl="1"/>
            <a:r>
              <a:rPr lang="fr-FR" dirty="0" smtClean="0">
                <a:sym typeface="Wingdings" pitchFamily="2" charset="2"/>
              </a:rPr>
              <a:t>Budget limité  L’idée est plutôt de labelliser des projets </a:t>
            </a:r>
            <a:r>
              <a:rPr lang="fr-FR" dirty="0" err="1" smtClean="0">
                <a:sym typeface="Wingdings" pitchFamily="2" charset="2"/>
              </a:rPr>
              <a:t>IdG</a:t>
            </a:r>
            <a:endParaRPr lang="fr-FR" dirty="0" smtClean="0">
              <a:sym typeface="Wingdings" pitchFamily="2" charset="2"/>
            </a:endParaRPr>
          </a:p>
          <a:p>
            <a:pPr lvl="1"/>
            <a:r>
              <a:rPr lang="fr-FR" dirty="0" smtClean="0">
                <a:sym typeface="Wingdings" pitchFamily="2" charset="2"/>
              </a:rPr>
              <a:t>6 projets acceptés (2 à 5 k€) </a:t>
            </a:r>
          </a:p>
        </p:txBody>
      </p:sp>
      <p:sp>
        <p:nvSpPr>
          <p:cNvPr id="4" name="Espace réservé de la date 3"/>
          <p:cNvSpPr>
            <a:spLocks noGrp="1"/>
          </p:cNvSpPr>
          <p:nvPr>
            <p:ph type="dt" sz="half" idx="10"/>
          </p:nvPr>
        </p:nvSpPr>
        <p:spPr/>
        <p:txBody>
          <a:bodyPr/>
          <a:lstStyle/>
          <a:p>
            <a:r>
              <a:rPr lang="fr-FR" smtClean="0"/>
              <a:t>26 mars 2010</a:t>
            </a:r>
            <a:endParaRPr lang="fr-FR"/>
          </a:p>
        </p:txBody>
      </p:sp>
      <p:sp>
        <p:nvSpPr>
          <p:cNvPr id="5" name="Espace réservé du pied de page 4"/>
          <p:cNvSpPr>
            <a:spLocks noGrp="1"/>
          </p:cNvSpPr>
          <p:nvPr>
            <p:ph type="ftr" sz="quarter" idx="11"/>
          </p:nvPr>
        </p:nvSpPr>
        <p:spPr/>
        <p:txBody>
          <a:bodyPr/>
          <a:lstStyle/>
          <a:p>
            <a:r>
              <a:rPr lang="fr-FR" smtClean="0"/>
              <a:t>Dominique Boutigny</a:t>
            </a:r>
            <a:endParaRPr lang="fr-FR" dirty="0"/>
          </a:p>
        </p:txBody>
      </p:sp>
      <p:sp>
        <p:nvSpPr>
          <p:cNvPr id="6" name="Espace réservé du numéro de diapositive 5"/>
          <p:cNvSpPr>
            <a:spLocks noGrp="1"/>
          </p:cNvSpPr>
          <p:nvPr>
            <p:ph type="sldNum" sz="quarter" idx="12"/>
          </p:nvPr>
        </p:nvSpPr>
        <p:spPr/>
        <p:txBody>
          <a:bodyPr/>
          <a:lstStyle/>
          <a:p>
            <a:fld id="{18C77B6B-EAF1-49FF-A4B3-EE843DA5816E}" type="slidenum">
              <a:rPr lang="fr-FR" smtClean="0"/>
              <a:pPr/>
              <a:t>37</a:t>
            </a:fld>
            <a:endParaRPr lang="fr-F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Quelques remarques…</a:t>
            </a:r>
            <a:endParaRPr lang="fr-FR" dirty="0"/>
          </a:p>
        </p:txBody>
      </p:sp>
      <p:sp>
        <p:nvSpPr>
          <p:cNvPr id="3" name="Espace réservé du contenu 2"/>
          <p:cNvSpPr>
            <a:spLocks noGrp="1"/>
          </p:cNvSpPr>
          <p:nvPr>
            <p:ph idx="1"/>
          </p:nvPr>
        </p:nvSpPr>
        <p:spPr/>
        <p:txBody>
          <a:bodyPr/>
          <a:lstStyle/>
          <a:p>
            <a:r>
              <a:rPr lang="fr-FR" dirty="0" smtClean="0"/>
              <a:t>La NGI va s’appuyer fortement sur les grilles régionales</a:t>
            </a:r>
          </a:p>
          <a:p>
            <a:pPr lvl="1"/>
            <a:r>
              <a:rPr lang="fr-FR" dirty="0" smtClean="0"/>
              <a:t>Meilleur garant de l’ouverture pluridisciplinaire</a:t>
            </a:r>
          </a:p>
          <a:p>
            <a:r>
              <a:rPr lang="fr-FR" dirty="0" smtClean="0"/>
              <a:t>E</a:t>
            </a:r>
            <a:r>
              <a:rPr lang="fr-FR" smtClean="0"/>
              <a:t>GI </a:t>
            </a:r>
            <a:r>
              <a:rPr lang="fr-FR" dirty="0" smtClean="0"/>
              <a:t>≠EGEE</a:t>
            </a:r>
          </a:p>
          <a:p>
            <a:pPr lvl="1"/>
            <a:r>
              <a:rPr lang="fr-FR" dirty="0" smtClean="0"/>
              <a:t>Les initiatives autour de grilles légères ou dédiées ont toute leur place dans la NGI</a:t>
            </a:r>
          </a:p>
          <a:p>
            <a:pPr lvl="1"/>
            <a:r>
              <a:rPr lang="fr-FR" dirty="0" smtClean="0"/>
              <a:t>Intergiciels spécifiques aux grilles de données</a:t>
            </a:r>
          </a:p>
          <a:p>
            <a:pPr lvl="2"/>
            <a:r>
              <a:rPr lang="fr-FR" dirty="0" smtClean="0"/>
              <a:t>iRODS par exemple</a:t>
            </a:r>
          </a:p>
          <a:p>
            <a:pPr lvl="2"/>
            <a:r>
              <a:rPr lang="fr-FR" dirty="0" smtClean="0"/>
              <a:t>Intergiciels multiples </a:t>
            </a:r>
            <a:r>
              <a:rPr lang="fr-FR" dirty="0" smtClean="0">
                <a:sym typeface="Wingdings" pitchFamily="2" charset="2"/>
              </a:rPr>
              <a:t> Nécessité de développer des outils </a:t>
            </a:r>
            <a:r>
              <a:rPr lang="fr-FR" u="sng" dirty="0" smtClean="0">
                <a:sym typeface="Wingdings" pitchFamily="2" charset="2"/>
              </a:rPr>
              <a:t>d’interopérabilité</a:t>
            </a:r>
            <a:endParaRPr lang="fr-FR" u="sng" dirty="0" smtClean="0"/>
          </a:p>
          <a:p>
            <a:r>
              <a:rPr lang="fr-FR" dirty="0" smtClean="0"/>
              <a:t>La simplification de l’accès aux grilles doit être une priorité</a:t>
            </a:r>
          </a:p>
          <a:p>
            <a:endParaRPr lang="fr-FR" dirty="0" smtClean="0"/>
          </a:p>
          <a:p>
            <a:endParaRPr lang="fr-FR" dirty="0" smtClean="0"/>
          </a:p>
          <a:p>
            <a:endParaRPr lang="fr-FR" dirty="0"/>
          </a:p>
        </p:txBody>
      </p:sp>
      <p:sp>
        <p:nvSpPr>
          <p:cNvPr id="4" name="Espace réservé de la date 3"/>
          <p:cNvSpPr>
            <a:spLocks noGrp="1"/>
          </p:cNvSpPr>
          <p:nvPr>
            <p:ph type="dt" sz="half" idx="10"/>
          </p:nvPr>
        </p:nvSpPr>
        <p:spPr/>
        <p:txBody>
          <a:bodyPr/>
          <a:lstStyle/>
          <a:p>
            <a:r>
              <a:rPr lang="fr-FR" smtClean="0"/>
              <a:t>26 mars 2010</a:t>
            </a:r>
            <a:endParaRPr lang="fr-FR"/>
          </a:p>
        </p:txBody>
      </p:sp>
      <p:sp>
        <p:nvSpPr>
          <p:cNvPr id="5" name="Espace réservé du pied de page 4"/>
          <p:cNvSpPr>
            <a:spLocks noGrp="1"/>
          </p:cNvSpPr>
          <p:nvPr>
            <p:ph type="ftr" sz="quarter" idx="11"/>
          </p:nvPr>
        </p:nvSpPr>
        <p:spPr/>
        <p:txBody>
          <a:bodyPr/>
          <a:lstStyle/>
          <a:p>
            <a:r>
              <a:rPr lang="fr-FR" smtClean="0"/>
              <a:t>Dominique Boutigny</a:t>
            </a:r>
            <a:endParaRPr lang="fr-FR" dirty="0"/>
          </a:p>
        </p:txBody>
      </p:sp>
      <p:sp>
        <p:nvSpPr>
          <p:cNvPr id="6" name="Espace réservé du numéro de diapositive 5"/>
          <p:cNvSpPr>
            <a:spLocks noGrp="1"/>
          </p:cNvSpPr>
          <p:nvPr>
            <p:ph type="sldNum" sz="quarter" idx="12"/>
          </p:nvPr>
        </p:nvSpPr>
        <p:spPr/>
        <p:txBody>
          <a:bodyPr/>
          <a:lstStyle/>
          <a:p>
            <a:fld id="{18C77B6B-EAF1-49FF-A4B3-EE843DA5816E}" type="slidenum">
              <a:rPr lang="fr-FR" smtClean="0"/>
              <a:pPr/>
              <a:t>38</a:t>
            </a:fld>
            <a:endParaRPr lang="fr-F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Historique</a:t>
            </a:r>
            <a:endParaRPr lang="fr-FR" dirty="0"/>
          </a:p>
        </p:txBody>
      </p:sp>
      <p:sp>
        <p:nvSpPr>
          <p:cNvPr id="3" name="Espace réservé du contenu 2"/>
          <p:cNvSpPr>
            <a:spLocks noGrp="1"/>
          </p:cNvSpPr>
          <p:nvPr>
            <p:ph idx="1"/>
          </p:nvPr>
        </p:nvSpPr>
        <p:spPr/>
        <p:txBody>
          <a:bodyPr/>
          <a:lstStyle/>
          <a:p>
            <a:r>
              <a:rPr lang="fr-FR" sz="2000" dirty="0" smtClean="0"/>
              <a:t>14 août 2007 : Création de l'Institut des grilles du CNRS (</a:t>
            </a:r>
            <a:r>
              <a:rPr lang="fr-FR" sz="2000" dirty="0" err="1" smtClean="0"/>
              <a:t>IdG</a:t>
            </a:r>
            <a:r>
              <a:rPr lang="fr-FR" sz="2000" dirty="0" smtClean="0"/>
              <a:t>) sous l’impulsion de Guy Wormser (LAL)</a:t>
            </a:r>
          </a:p>
          <a:p>
            <a:pPr lvl="1"/>
            <a:r>
              <a:rPr lang="fr-FR" sz="2000" dirty="0" smtClean="0"/>
              <a:t>Grilles de production</a:t>
            </a:r>
          </a:p>
          <a:p>
            <a:pPr lvl="1"/>
            <a:r>
              <a:rPr lang="fr-FR" sz="2000" dirty="0" smtClean="0"/>
              <a:t>Grilles de recherche</a:t>
            </a:r>
          </a:p>
          <a:p>
            <a:pPr lvl="1"/>
            <a:r>
              <a:rPr lang="fr-FR" sz="2000" dirty="0" smtClean="0"/>
              <a:t>Une trentaine de laboratoires ~350 personnes impliquées</a:t>
            </a:r>
          </a:p>
          <a:p>
            <a:r>
              <a:rPr lang="fr-FR" sz="2000" dirty="0" smtClean="0"/>
              <a:t>Fin 2008: Création d'un Comité de Pilotage National regroupant: CNRS, CEA, INRIA, INRA, CPU, RENATER et Ministère</a:t>
            </a:r>
          </a:p>
          <a:p>
            <a:pPr lvl="1"/>
            <a:r>
              <a:rPr lang="fr-FR" sz="2000" dirty="0" smtClean="0"/>
              <a:t>Mission développer et pérenniser la Grille de production sur le plan national et européen</a:t>
            </a:r>
          </a:p>
          <a:p>
            <a:r>
              <a:rPr lang="fr-FR" sz="2000" dirty="0" smtClean="0"/>
              <a:t>2009: Travail de prospective nationale sur les Grilles de production</a:t>
            </a:r>
            <a:endParaRPr lang="fr-FR" sz="1400" dirty="0" smtClean="0"/>
          </a:p>
          <a:p>
            <a:pPr lvl="1"/>
            <a:r>
              <a:rPr lang="fr-FR" sz="1400" dirty="0" smtClean="0">
                <a:hlinkClick r:id="rId3"/>
              </a:rPr>
              <a:t>http://www.idgrilles.fr/lal/ProsIDG08/index.html</a:t>
            </a:r>
            <a:endParaRPr lang="fr-FR" sz="1400" dirty="0" smtClean="0"/>
          </a:p>
          <a:p>
            <a:pPr lvl="1"/>
            <a:r>
              <a:rPr lang="fr-FR" sz="1400" dirty="0" smtClean="0"/>
              <a:t>Livre blanc: </a:t>
            </a:r>
            <a:r>
              <a:rPr lang="fr-FR" sz="1400" dirty="0" smtClean="0">
                <a:hlinkClick r:id="rId4"/>
              </a:rPr>
              <a:t>http://www.idgrilles.fr/IMG/pdf/livre_blanc_draft1_8FINAL.pdf</a:t>
            </a:r>
            <a:endParaRPr lang="fr-FR" sz="1400" dirty="0" smtClean="0"/>
          </a:p>
          <a:p>
            <a:r>
              <a:rPr lang="fr-FR" sz="2000" dirty="0" smtClean="0"/>
              <a:t>Avril 2010: Fin du projet EGEE-III</a:t>
            </a:r>
          </a:p>
        </p:txBody>
      </p:sp>
      <p:sp>
        <p:nvSpPr>
          <p:cNvPr id="5" name="Espace réservé du numéro de diapositive 4"/>
          <p:cNvSpPr>
            <a:spLocks noGrp="1"/>
          </p:cNvSpPr>
          <p:nvPr>
            <p:ph type="sldNum" sz="quarter" idx="12"/>
          </p:nvPr>
        </p:nvSpPr>
        <p:spPr/>
        <p:txBody>
          <a:bodyPr/>
          <a:lstStyle/>
          <a:p>
            <a:fld id="{18C77B6B-EAF1-49FF-A4B3-EE843DA5816E}" type="slidenum">
              <a:rPr lang="fr-FR" smtClean="0"/>
              <a:pPr/>
              <a:t>4</a:t>
            </a:fld>
            <a:endParaRPr lang="fr-FR"/>
          </a:p>
        </p:txBody>
      </p:sp>
      <p:sp>
        <p:nvSpPr>
          <p:cNvPr id="8" name="Rectangle 7"/>
          <p:cNvSpPr/>
          <p:nvPr/>
        </p:nvSpPr>
        <p:spPr>
          <a:xfrm>
            <a:off x="5486400" y="2057400"/>
            <a:ext cx="2785634" cy="430887"/>
          </a:xfrm>
          <a:prstGeom prst="rect">
            <a:avLst/>
          </a:prstGeom>
          <a:solidFill>
            <a:schemeClr val="accent1">
              <a:lumMod val="40000"/>
              <a:lumOff val="60000"/>
            </a:schemeClr>
          </a:solidFill>
        </p:spPr>
        <p:txBody>
          <a:bodyPr wrap="none">
            <a:spAutoFit/>
          </a:bodyPr>
          <a:lstStyle/>
          <a:p>
            <a:r>
              <a:rPr lang="fr-FR" dirty="0" smtClean="0">
                <a:hlinkClick r:id="rId5"/>
              </a:rPr>
              <a:t>http://www.idgrilles.fr/</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Institut des Grilles (I/II)</a:t>
            </a:r>
            <a:endParaRPr lang="fr-FR" dirty="0"/>
          </a:p>
        </p:txBody>
      </p:sp>
      <p:sp>
        <p:nvSpPr>
          <p:cNvPr id="3" name="Espace réservé du contenu 2"/>
          <p:cNvSpPr>
            <a:spLocks noGrp="1"/>
          </p:cNvSpPr>
          <p:nvPr>
            <p:ph idx="1"/>
          </p:nvPr>
        </p:nvSpPr>
        <p:spPr/>
        <p:txBody>
          <a:bodyPr/>
          <a:lstStyle/>
          <a:p>
            <a:r>
              <a:rPr lang="fr-FR" dirty="0" smtClean="0"/>
              <a:t>Unité Propre de Services du CNRS</a:t>
            </a:r>
          </a:p>
          <a:p>
            <a:pPr lvl="1"/>
            <a:r>
              <a:rPr lang="fr-FR" dirty="0" smtClean="0"/>
              <a:t>Rattachement principal: IN2P3</a:t>
            </a:r>
          </a:p>
          <a:p>
            <a:pPr lvl="1"/>
            <a:r>
              <a:rPr lang="fr-FR" dirty="0" smtClean="0"/>
              <a:t>Rattachements secondaires: autres instituts scientifiques (INC, INEE, INS2I, INSB, INSU)</a:t>
            </a:r>
          </a:p>
          <a:p>
            <a:r>
              <a:rPr lang="fr-FR" dirty="0" smtClean="0"/>
              <a:t>Mission: coordonner l’activité sur les grilles au CNRS</a:t>
            </a:r>
          </a:p>
          <a:p>
            <a:pPr lvl="1"/>
            <a:r>
              <a:rPr lang="fr-FR" dirty="0" smtClean="0"/>
              <a:t>Grilles de production (directeur adjoint: D. </a:t>
            </a:r>
            <a:r>
              <a:rPr lang="fr-FR" dirty="0" err="1" smtClean="0"/>
              <a:t>Boutigny</a:t>
            </a:r>
            <a:r>
              <a:rPr lang="fr-FR" dirty="0" smtClean="0"/>
              <a:t>)</a:t>
            </a:r>
          </a:p>
          <a:p>
            <a:pPr lvl="1"/>
            <a:r>
              <a:rPr lang="fr-FR" dirty="0" smtClean="0"/>
              <a:t>Grilles de recherche (directeur adjoint: M. </a:t>
            </a:r>
            <a:r>
              <a:rPr lang="fr-FR" dirty="0" err="1" smtClean="0"/>
              <a:t>Daydé</a:t>
            </a:r>
            <a:r>
              <a:rPr lang="fr-FR" dirty="0" smtClean="0"/>
              <a:t>)</a:t>
            </a:r>
          </a:p>
          <a:p>
            <a:pPr lvl="1"/>
            <a:r>
              <a:rPr lang="fr-FR" dirty="0" smtClean="0"/>
              <a:t>Collaborations grilles de production - grilles de recherche (chargé de mission: F. Suter)</a:t>
            </a:r>
          </a:p>
          <a:p>
            <a:pPr lvl="1">
              <a:buNone/>
            </a:pPr>
            <a:r>
              <a:rPr lang="fr-FR" dirty="0" smtClean="0"/>
              <a:t>  </a:t>
            </a:r>
            <a:endParaRPr lang="fr-FR" dirty="0"/>
          </a:p>
        </p:txBody>
      </p:sp>
      <p:sp>
        <p:nvSpPr>
          <p:cNvPr id="6" name="Espace réservé du numéro de diapositive 5"/>
          <p:cNvSpPr>
            <a:spLocks noGrp="1"/>
          </p:cNvSpPr>
          <p:nvPr>
            <p:ph type="sldNum" sz="quarter" idx="12"/>
          </p:nvPr>
        </p:nvSpPr>
        <p:spPr/>
        <p:txBody>
          <a:bodyPr/>
          <a:lstStyle/>
          <a:p>
            <a:fld id="{18C77B6B-EAF1-49FF-A4B3-EE843DA5816E}" type="slidenum">
              <a:rPr lang="fr-FR" smtClean="0"/>
              <a:pPr/>
              <a:t>5</a:t>
            </a:fld>
            <a:endParaRPr lang="fr-F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Institut des Grilles (II/II)</a:t>
            </a:r>
            <a:endParaRPr lang="fr-FR" dirty="0"/>
          </a:p>
        </p:txBody>
      </p:sp>
      <p:sp>
        <p:nvSpPr>
          <p:cNvPr id="3" name="Espace réservé du contenu 2"/>
          <p:cNvSpPr>
            <a:spLocks noGrp="1"/>
          </p:cNvSpPr>
          <p:nvPr>
            <p:ph idx="1"/>
          </p:nvPr>
        </p:nvSpPr>
        <p:spPr/>
        <p:txBody>
          <a:bodyPr/>
          <a:lstStyle/>
          <a:p>
            <a:r>
              <a:rPr lang="fr-FR" dirty="0" smtClean="0"/>
              <a:t>Personnels</a:t>
            </a:r>
          </a:p>
          <a:p>
            <a:pPr lvl="1"/>
            <a:r>
              <a:rPr lang="fr-FR" dirty="0" smtClean="0"/>
              <a:t>Institut hors mur: peu de personnel propre </a:t>
            </a:r>
          </a:p>
          <a:p>
            <a:r>
              <a:rPr lang="fr-FR" dirty="0" smtClean="0"/>
              <a:t>Financement hors personnels</a:t>
            </a:r>
          </a:p>
          <a:p>
            <a:pPr lvl="1"/>
            <a:r>
              <a:rPr lang="fr-FR" dirty="0" smtClean="0"/>
              <a:t>Financement du ministère pour la grille de production (975 K€ en 2010)</a:t>
            </a:r>
          </a:p>
          <a:p>
            <a:pPr lvl="1"/>
            <a:r>
              <a:rPr lang="fr-FR" dirty="0" smtClean="0"/>
              <a:t>Financement de fonctionnement de l’IN2P3</a:t>
            </a:r>
          </a:p>
          <a:p>
            <a:r>
              <a:rPr lang="fr-FR" dirty="0" smtClean="0"/>
              <a:t>Financements de personnels</a:t>
            </a:r>
          </a:p>
          <a:p>
            <a:pPr lvl="1"/>
            <a:r>
              <a:rPr lang="fr-FR" dirty="0" err="1" smtClean="0"/>
              <a:t>CDDs</a:t>
            </a:r>
            <a:r>
              <a:rPr lang="fr-FR" dirty="0" smtClean="0"/>
              <a:t> sur financements européens en 2010</a:t>
            </a:r>
          </a:p>
          <a:p>
            <a:pPr lvl="1"/>
            <a:r>
              <a:rPr lang="fr-FR" dirty="0" smtClean="0"/>
              <a:t>Pas de recrutement propre d’ingénieurs permanents </a:t>
            </a:r>
          </a:p>
          <a:p>
            <a:pPr lvl="1">
              <a:buNone/>
            </a:pPr>
            <a:r>
              <a:rPr lang="fr-FR" dirty="0" smtClean="0"/>
              <a:t>  </a:t>
            </a:r>
            <a:endParaRPr lang="fr-FR" dirty="0"/>
          </a:p>
        </p:txBody>
      </p:sp>
      <p:sp>
        <p:nvSpPr>
          <p:cNvPr id="6" name="Espace réservé du numéro de diapositive 5"/>
          <p:cNvSpPr>
            <a:spLocks noGrp="1"/>
          </p:cNvSpPr>
          <p:nvPr>
            <p:ph type="sldNum" sz="quarter" idx="12"/>
          </p:nvPr>
        </p:nvSpPr>
        <p:spPr/>
        <p:txBody>
          <a:bodyPr/>
          <a:lstStyle/>
          <a:p>
            <a:fld id="{18C77B6B-EAF1-49FF-A4B3-EE843DA5816E}" type="slidenum">
              <a:rPr lang="fr-FR" smtClean="0"/>
              <a:pPr/>
              <a:t>6</a:t>
            </a:fld>
            <a:endParaRPr lang="fr-F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GIS France Grilles</a:t>
            </a:r>
            <a:endParaRPr lang="fr-FR" dirty="0"/>
          </a:p>
        </p:txBody>
      </p:sp>
      <p:sp>
        <p:nvSpPr>
          <p:cNvPr id="3" name="Espace réservé du contenu 2"/>
          <p:cNvSpPr>
            <a:spLocks noGrp="1"/>
          </p:cNvSpPr>
          <p:nvPr>
            <p:ph idx="1"/>
          </p:nvPr>
        </p:nvSpPr>
        <p:spPr/>
        <p:txBody>
          <a:bodyPr/>
          <a:lstStyle/>
          <a:p>
            <a:r>
              <a:rPr lang="fr-FR" dirty="0" smtClean="0"/>
              <a:t>GIS = Groupement d’Intérêt Scientifique</a:t>
            </a:r>
          </a:p>
          <a:p>
            <a:pPr lvl="1"/>
            <a:r>
              <a:rPr lang="fr-FR" dirty="0" smtClean="0"/>
              <a:t>Partenaires: Ministère de la Recherche, CNRS, CEA, RENATER, INRIA, INRA, CPU et INSERM</a:t>
            </a:r>
          </a:p>
          <a:p>
            <a:r>
              <a:rPr lang="fr-FR" dirty="0" smtClean="0"/>
              <a:t>Un GIS n’a pas de personnalité juridique =&gt; nécessité d’un mandataire</a:t>
            </a:r>
          </a:p>
          <a:p>
            <a:pPr lvl="1"/>
            <a:r>
              <a:rPr lang="fr-FR" dirty="0" smtClean="0"/>
              <a:t>Mandataire du GIS = Institut des Grilles du CNRS</a:t>
            </a:r>
          </a:p>
          <a:p>
            <a:r>
              <a:rPr lang="fr-FR" dirty="0" smtClean="0"/>
              <a:t>Le GIS France Grille est l’Initiative de Grille Nationale Française </a:t>
            </a:r>
          </a:p>
        </p:txBody>
      </p:sp>
      <p:sp>
        <p:nvSpPr>
          <p:cNvPr id="6" name="Espace réservé du numéro de diapositive 5"/>
          <p:cNvSpPr>
            <a:spLocks noGrp="1"/>
          </p:cNvSpPr>
          <p:nvPr>
            <p:ph type="sldNum" sz="quarter" idx="12"/>
          </p:nvPr>
        </p:nvSpPr>
        <p:spPr/>
        <p:txBody>
          <a:bodyPr/>
          <a:lstStyle/>
          <a:p>
            <a:fld id="{18C77B6B-EAF1-49FF-A4B3-EE843DA5816E}" type="slidenum">
              <a:rPr lang="fr-FR" smtClean="0"/>
              <a:pPr/>
              <a:t>7</a:t>
            </a:fld>
            <a:endParaRPr lang="fr-FR"/>
          </a:p>
        </p:txBody>
      </p:sp>
      <p:pic>
        <p:nvPicPr>
          <p:cNvPr id="7" name="Image 6" descr="France_Grilles_logo_1.jpg"/>
          <p:cNvPicPr>
            <a:picLocks noChangeAspect="1"/>
          </p:cNvPicPr>
          <p:nvPr/>
        </p:nvPicPr>
        <p:blipFill>
          <a:blip r:embed="rId2"/>
          <a:stretch>
            <a:fillRect/>
          </a:stretch>
        </p:blipFill>
        <p:spPr>
          <a:xfrm>
            <a:off x="0" y="1828800"/>
            <a:ext cx="1467818" cy="10800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principales missions du GIS </a:t>
            </a:r>
            <a:endParaRPr lang="fr-FR" dirty="0"/>
          </a:p>
        </p:txBody>
      </p:sp>
      <p:sp>
        <p:nvSpPr>
          <p:cNvPr id="3" name="Espace réservé du contenu 2"/>
          <p:cNvSpPr>
            <a:spLocks noGrp="1"/>
          </p:cNvSpPr>
          <p:nvPr>
            <p:ph idx="1"/>
          </p:nvPr>
        </p:nvSpPr>
        <p:spPr/>
        <p:txBody>
          <a:bodyPr/>
          <a:lstStyle/>
          <a:p>
            <a:pPr lvl="0"/>
            <a:r>
              <a:rPr lang="fr-FR" dirty="0" smtClean="0"/>
              <a:t>Etablir une infrastructure nationale de Grilles de production;</a:t>
            </a:r>
          </a:p>
          <a:p>
            <a:pPr lvl="0"/>
            <a:r>
              <a:rPr lang="fr-FR" dirty="0" smtClean="0"/>
              <a:t>Contribuer au fonctionnement de l’infrastructure européenne EGI; </a:t>
            </a:r>
          </a:p>
          <a:p>
            <a:pPr lvl="0"/>
            <a:r>
              <a:rPr lang="fr-FR" dirty="0" smtClean="0"/>
              <a:t>Favoriser l’organisation au plan national d’une communauté utilisatrice, notamment par la formation;</a:t>
            </a:r>
          </a:p>
          <a:p>
            <a:pPr lvl="0"/>
            <a:r>
              <a:rPr lang="fr-FR" dirty="0" smtClean="0"/>
              <a:t>Favoriser les rapprochements et les échanges entre les équipes travaillant sur les grilles de production et les grilles de recherche ;</a:t>
            </a:r>
          </a:p>
          <a:p>
            <a:endParaRPr lang="fr-FR" dirty="0"/>
          </a:p>
        </p:txBody>
      </p:sp>
      <p:sp>
        <p:nvSpPr>
          <p:cNvPr id="6" name="Espace réservé du numéro de diapositive 5"/>
          <p:cNvSpPr>
            <a:spLocks noGrp="1"/>
          </p:cNvSpPr>
          <p:nvPr>
            <p:ph type="sldNum" sz="quarter" idx="12"/>
          </p:nvPr>
        </p:nvSpPr>
        <p:spPr/>
        <p:txBody>
          <a:bodyPr/>
          <a:lstStyle/>
          <a:p>
            <a:fld id="{18C77B6B-EAF1-49FF-A4B3-EE843DA5816E}" type="slidenum">
              <a:rPr lang="fr-FR" smtClean="0"/>
              <a:pPr/>
              <a:t>8</a:t>
            </a:fld>
            <a:endParaRPr lang="fr-FR"/>
          </a:p>
        </p:txBody>
      </p:sp>
      <p:pic>
        <p:nvPicPr>
          <p:cNvPr id="7" name="Image 6" descr="France_Grilles_logo_1.jpg"/>
          <p:cNvPicPr>
            <a:picLocks noChangeAspect="1"/>
          </p:cNvPicPr>
          <p:nvPr/>
        </p:nvPicPr>
        <p:blipFill>
          <a:blip r:embed="rId3"/>
          <a:stretch>
            <a:fillRect/>
          </a:stretch>
        </p:blipFill>
        <p:spPr>
          <a:xfrm>
            <a:off x="0" y="1828800"/>
            <a:ext cx="1467818" cy="10800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Budget du GIS</a:t>
            </a:r>
            <a:endParaRPr lang="fr-FR" dirty="0"/>
          </a:p>
        </p:txBody>
      </p:sp>
      <p:sp>
        <p:nvSpPr>
          <p:cNvPr id="3" name="Espace réservé du contenu 2"/>
          <p:cNvSpPr>
            <a:spLocks noGrp="1"/>
          </p:cNvSpPr>
          <p:nvPr>
            <p:ph idx="1"/>
          </p:nvPr>
        </p:nvSpPr>
        <p:spPr/>
        <p:txBody>
          <a:bodyPr/>
          <a:lstStyle/>
          <a:p>
            <a:r>
              <a:rPr lang="fr-FR" dirty="0" smtClean="0"/>
              <a:t>Le GIS gère le financement de la grille nationale de production par le ministère de la recherche</a:t>
            </a:r>
          </a:p>
          <a:p>
            <a:pPr lvl="1"/>
            <a:r>
              <a:rPr lang="fr-FR" dirty="0" smtClean="0"/>
              <a:t>Ligne Très Grandes Infrastructures de recherche</a:t>
            </a:r>
          </a:p>
          <a:p>
            <a:pPr lvl="1"/>
            <a:r>
              <a:rPr lang="fr-FR" dirty="0" smtClean="0"/>
              <a:t>L’Institut des Grilles, mandataire du GIS, touche la subvention du ministère et la redistribue </a:t>
            </a:r>
          </a:p>
          <a:p>
            <a:r>
              <a:rPr lang="fr-FR" dirty="0" smtClean="0"/>
              <a:t>Le GIS paye la cotisation à la fondation </a:t>
            </a:r>
            <a:r>
              <a:rPr lang="fr-FR" dirty="0" err="1" smtClean="0"/>
              <a:t>EGI.eu</a:t>
            </a:r>
            <a:r>
              <a:rPr lang="fr-FR" dirty="0" smtClean="0"/>
              <a:t> qui pilote l’Initiative de Grille Européenne EGI</a:t>
            </a:r>
          </a:p>
          <a:p>
            <a:pPr lvl="1"/>
            <a:r>
              <a:rPr lang="fr-FR" dirty="0" smtClean="0"/>
              <a:t>79880€ en 2010 </a:t>
            </a:r>
            <a:endParaRPr lang="fr-FR" dirty="0"/>
          </a:p>
        </p:txBody>
      </p:sp>
      <p:sp>
        <p:nvSpPr>
          <p:cNvPr id="6" name="Espace réservé du numéro de diapositive 5"/>
          <p:cNvSpPr>
            <a:spLocks noGrp="1"/>
          </p:cNvSpPr>
          <p:nvPr>
            <p:ph type="sldNum" sz="quarter" idx="12"/>
          </p:nvPr>
        </p:nvSpPr>
        <p:spPr/>
        <p:txBody>
          <a:bodyPr/>
          <a:lstStyle/>
          <a:p>
            <a:fld id="{18C77B6B-EAF1-49FF-A4B3-EE843DA5816E}" type="slidenum">
              <a:rPr lang="fr-FR" smtClean="0"/>
              <a:pPr/>
              <a:t>9</a:t>
            </a:fld>
            <a:endParaRPr lang="fr-FR"/>
          </a:p>
        </p:txBody>
      </p:sp>
      <p:pic>
        <p:nvPicPr>
          <p:cNvPr id="7" name="Image 6" descr="France_Grilles_logo_1.jpg"/>
          <p:cNvPicPr>
            <a:picLocks noChangeAspect="1"/>
          </p:cNvPicPr>
          <p:nvPr/>
        </p:nvPicPr>
        <p:blipFill>
          <a:blip r:embed="rId2"/>
          <a:stretch>
            <a:fillRect/>
          </a:stretch>
        </p:blipFill>
        <p:spPr>
          <a:xfrm>
            <a:off x="0" y="1828800"/>
            <a:ext cx="1467818" cy="1080000"/>
          </a:xfrm>
          <a:prstGeom prst="rect">
            <a:avLst/>
          </a:prstGeom>
        </p:spPr>
      </p:pic>
    </p:spTree>
  </p:cSld>
  <p:clrMapOvr>
    <a:masterClrMapping/>
  </p:clrMapOvr>
</p:sld>
</file>

<file path=ppt/theme/theme1.xml><?xml version="1.0" encoding="utf-8"?>
<a:theme xmlns:a="http://schemas.openxmlformats.org/drawingml/2006/main" name="Modèle de conception - Bits et octets">
  <a:themeElements>
    <a:clrScheme name="Modèle de conception - Bits et octets 1">
      <a:dk1>
        <a:srgbClr val="080808"/>
      </a:dk1>
      <a:lt1>
        <a:srgbClr val="7AA6B0"/>
      </a:lt1>
      <a:dk2>
        <a:srgbClr val="000000"/>
      </a:dk2>
      <a:lt2>
        <a:srgbClr val="080808"/>
      </a:lt2>
      <a:accent1>
        <a:srgbClr val="917AA4"/>
      </a:accent1>
      <a:accent2>
        <a:srgbClr val="76669A"/>
      </a:accent2>
      <a:accent3>
        <a:srgbClr val="BED0D4"/>
      </a:accent3>
      <a:accent4>
        <a:srgbClr val="060606"/>
      </a:accent4>
      <a:accent5>
        <a:srgbClr val="C7BECF"/>
      </a:accent5>
      <a:accent6>
        <a:srgbClr val="6A5C8B"/>
      </a:accent6>
      <a:hlink>
        <a:srgbClr val="377B89"/>
      </a:hlink>
      <a:folHlink>
        <a:srgbClr val="1A4E54"/>
      </a:folHlink>
    </a:clrScheme>
    <a:fontScheme name="Modèle de conception - Bits et octet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EAEAEA"/>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2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rgbClr val="EAEAEA"/>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2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Modèle de conception - Bits et octets 1">
        <a:dk1>
          <a:srgbClr val="080808"/>
        </a:dk1>
        <a:lt1>
          <a:srgbClr val="7AA6B0"/>
        </a:lt1>
        <a:dk2>
          <a:srgbClr val="000000"/>
        </a:dk2>
        <a:lt2>
          <a:srgbClr val="080808"/>
        </a:lt2>
        <a:accent1>
          <a:srgbClr val="917AA4"/>
        </a:accent1>
        <a:accent2>
          <a:srgbClr val="76669A"/>
        </a:accent2>
        <a:accent3>
          <a:srgbClr val="BED0D4"/>
        </a:accent3>
        <a:accent4>
          <a:srgbClr val="060606"/>
        </a:accent4>
        <a:accent5>
          <a:srgbClr val="C7BECF"/>
        </a:accent5>
        <a:accent6>
          <a:srgbClr val="6A5C8B"/>
        </a:accent6>
        <a:hlink>
          <a:srgbClr val="377B89"/>
        </a:hlink>
        <a:folHlink>
          <a:srgbClr val="1A4E5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Modèle de conception - Bits et octets</Template>
  <TotalTime>4545</TotalTime>
  <Words>2330</Words>
  <Application>Microsoft Office PowerPoint</Application>
  <PresentationFormat>Présentation à l'écran (4:3)</PresentationFormat>
  <Paragraphs>369</Paragraphs>
  <Slides>38</Slides>
  <Notes>7</Notes>
  <HiddenSlides>0</HiddenSlides>
  <MMClips>0</MMClips>
  <ScaleCrop>false</ScaleCrop>
  <HeadingPairs>
    <vt:vector size="4" baseType="variant">
      <vt:variant>
        <vt:lpstr>Modèle de conception</vt:lpstr>
      </vt:variant>
      <vt:variant>
        <vt:i4>1</vt:i4>
      </vt:variant>
      <vt:variant>
        <vt:lpstr>Titres des diapositives</vt:lpstr>
      </vt:variant>
      <vt:variant>
        <vt:i4>38</vt:i4>
      </vt:variant>
    </vt:vector>
  </HeadingPairs>
  <TitlesOfParts>
    <vt:vector size="39" baseType="lpstr">
      <vt:lpstr>Modèle de conception - Bits et octets</vt:lpstr>
      <vt:lpstr>Le nouveau paysage des grilles en France </vt:lpstr>
      <vt:lpstr>2010, changement de décor</vt:lpstr>
      <vt:lpstr>Table des matières</vt:lpstr>
      <vt:lpstr>Historique</vt:lpstr>
      <vt:lpstr>Institut des Grilles (I/II)</vt:lpstr>
      <vt:lpstr>Institut des Grilles (II/II)</vt:lpstr>
      <vt:lpstr>GIS France Grilles</vt:lpstr>
      <vt:lpstr>Les principales missions du GIS </vt:lpstr>
      <vt:lpstr>Budget du GIS</vt:lpstr>
      <vt:lpstr>Organigramme du GIS</vt:lpstr>
      <vt:lpstr>France Grilles: perspectives à court terme </vt:lpstr>
      <vt:lpstr>European Grid Initiative</vt:lpstr>
      <vt:lpstr>Relations NGI -- EGI</vt:lpstr>
      <vt:lpstr>EGI.eu</vt:lpstr>
      <vt:lpstr>Les projets européens</vt:lpstr>
      <vt:lpstr>EGI-Inspire (I/II)</vt:lpstr>
      <vt:lpstr>EGI-Inspire (II/II)</vt:lpstr>
      <vt:lpstr>DEGISCO, Desktop Grids for International Scientific Collaboration </vt:lpstr>
      <vt:lpstr>EDGI, European Desktop Grid Initiative  </vt:lpstr>
      <vt:lpstr>EUMedGrid-Support  </vt:lpstr>
      <vt:lpstr>GISELA - Grid Initiatives for e-Science Virtual Communities in Europe and Latin America  </vt:lpstr>
      <vt:lpstr>SHIWA</vt:lpstr>
      <vt:lpstr>StratusLab: Enhancing Grid Infrastructures with Virtualization and Cloud Technologies </vt:lpstr>
      <vt:lpstr>Conclusion sur les projets européens</vt:lpstr>
      <vt:lpstr>Autres financements</vt:lpstr>
      <vt:lpstr>La formation</vt:lpstr>
      <vt:lpstr>Relation entre LCG et les nouvelles structures nationales</vt:lpstr>
      <vt:lpstr>Conclusion (I/II): de nombreux atouts</vt:lpstr>
      <vt:lpstr>Conclusion (II/II)</vt:lpstr>
      <vt:lpstr>Les objectifs de la journée</vt:lpstr>
      <vt:lpstr>France Grilles: perspectives à court terme </vt:lpstr>
      <vt:lpstr>Transparents supplémentaires</vt:lpstr>
      <vt:lpstr>Vers une NGI française</vt:lpstr>
      <vt:lpstr>Appels d’offres EGI</vt:lpstr>
      <vt:lpstr>Les priorités en France</vt:lpstr>
      <vt:lpstr>L’accent sur la "production"</vt:lpstr>
      <vt:lpstr>Production / Recherche</vt:lpstr>
      <vt:lpstr>Quelques remarques…</vt:lpstr>
    </vt:vector>
  </TitlesOfParts>
  <Manager/>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Grilles de Calcul ...</dc:title>
  <dc:subject/>
  <dc:creator>Dominique BOUTIGNY</dc:creator>
  <cp:keywords/>
  <dc:description/>
  <cp:lastModifiedBy>Vincent Breton</cp:lastModifiedBy>
  <cp:revision>226</cp:revision>
  <dcterms:created xsi:type="dcterms:W3CDTF">2010-05-31T07:16:40Z</dcterms:created>
  <dcterms:modified xsi:type="dcterms:W3CDTF">2010-05-31T07:20:21Z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TC011408341036</vt:lpwstr>
  </property>
</Properties>
</file>