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0"/>
  </p:notesMasterIdLst>
  <p:sldIdLst>
    <p:sldId id="256" r:id="rId2"/>
    <p:sldId id="265" r:id="rId3"/>
    <p:sldId id="257" r:id="rId4"/>
    <p:sldId id="258" r:id="rId5"/>
    <p:sldId id="266" r:id="rId6"/>
    <p:sldId id="260" r:id="rId7"/>
    <p:sldId id="269" r:id="rId8"/>
    <p:sldId id="270" r:id="rId9"/>
    <p:sldId id="267" r:id="rId10"/>
    <p:sldId id="261" r:id="rId11"/>
    <p:sldId id="268" r:id="rId12"/>
    <p:sldId id="271" r:id="rId13"/>
    <p:sldId id="272" r:id="rId14"/>
    <p:sldId id="275" r:id="rId15"/>
    <p:sldId id="273" r:id="rId16"/>
    <p:sldId id="274" r:id="rId17"/>
    <p:sldId id="276" r:id="rId18"/>
    <p:sldId id="277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Laure Schenini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C9013"/>
    <a:srgbClr val="D58122"/>
    <a:srgbClr val="B46F22"/>
    <a:srgbClr val="2AB811"/>
    <a:srgbClr val="0863D0"/>
    <a:srgbClr val="8000FF"/>
    <a:srgbClr val="08559F"/>
    <a:srgbClr val="064FB6"/>
    <a:srgbClr val="2A479C"/>
    <a:srgbClr val="22448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03" d="100"/>
          <a:sy n="103" d="100"/>
        </p:scale>
        <p:origin x="-1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0-04-23T15:28:38.998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BC0C0-3702-1B45-BAA8-355077529D62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F2C52-5DFA-ED44-89BA-F3D9A7D04D0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F2C52-5DFA-ED44-89BA-F3D9A7D04D05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66E12-320D-0441-98B4-47A204B4BE5A}" type="slidenum">
              <a:rPr lang="en-US"/>
              <a:pPr/>
              <a:t>12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9" name="Espace réservé de l'en-tête 7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IRD - EGEE - 26 Mars 2013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ACB1A-0E7F-F44F-B76B-CFBB69C6107E}" type="slidenum">
              <a:rPr lang="en-US"/>
              <a:pPr/>
              <a:t>15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461" name="Espace réservé de l'en-tête 7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IRD - EGEE - 26 Mars 2013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46C40-E9F6-684A-8AA7-6886AD9C5051}" type="slidenum">
              <a:rPr lang="en-US"/>
              <a:pPr/>
              <a:t>16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1509" name="Espace réservé de l'en-tête 7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IRD - EGEE - 26 Mars 2013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596CA-3D3A-4B49-B271-D58476B85B5C}" type="datetimeFigureOut">
              <a:rPr lang="fr-FR" smtClean="0"/>
              <a:pPr/>
              <a:t>26/04/10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87AE-EA7B-5F4E-8949-0D026CA9C14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304802"/>
            <a:ext cx="7772400" cy="114299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Verdana"/>
                <a:cs typeface="Verdana"/>
              </a:rPr>
              <a:t>Travaux réalisés sur la grille EGEE en géosciences marines</a:t>
            </a:r>
            <a:endParaRPr lang="fr-FR" sz="3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3400" y="2514600"/>
            <a:ext cx="8153400" cy="2286000"/>
          </a:xfrm>
        </p:spPr>
        <p:txBody>
          <a:bodyPr>
            <a:noAutofit/>
          </a:bodyPr>
          <a:lstStyle/>
          <a:p>
            <a:pPr algn="just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Le traitement des données de sismique réflexion</a:t>
            </a:r>
          </a:p>
          <a:p>
            <a:pPr algn="l">
              <a:buClr>
                <a:srgbClr val="2A479C"/>
              </a:buClr>
              <a:buSzPct val="100000"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</a:p>
          <a:p>
            <a:pPr algn="l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la localisation de séismes en milieu hétérogène</a:t>
            </a:r>
          </a:p>
          <a:p>
            <a:pPr lvl="4" algn="l">
              <a:buClr>
                <a:srgbClr val="2A479C"/>
              </a:buClr>
              <a:buSzPct val="100000"/>
            </a:pPr>
            <a:r>
              <a:rPr lang="fr-FR" sz="1200" dirty="0" smtClean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fr-FR" sz="1400" dirty="0" smtClean="0">
                <a:solidFill>
                  <a:schemeClr val="bg1"/>
                </a:solidFill>
                <a:latin typeface="Verdana"/>
                <a:cs typeface="Verdana"/>
              </a:rPr>
              <a:t>Yvonne Font, chercheur IRD </a:t>
            </a:r>
            <a:r>
              <a:rPr lang="fr-FR" sz="1400" dirty="0" err="1" smtClean="0">
                <a:solidFill>
                  <a:schemeClr val="bg1"/>
                </a:solidFill>
                <a:latin typeface="Verdana"/>
                <a:cs typeface="Verdana"/>
              </a:rPr>
              <a:t>GeoAzur</a:t>
            </a:r>
            <a:endParaRPr lang="fr-FR" sz="1400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4" name="Image 3" descr="LogIRD-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092701"/>
            <a:ext cx="2043939" cy="1053338"/>
          </a:xfrm>
          <a:prstGeom prst="rect">
            <a:avLst/>
          </a:prstGeom>
        </p:spPr>
      </p:pic>
      <p:pic>
        <p:nvPicPr>
          <p:cNvPr id="5" name="Image 4" descr="4835837-1525x228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5092700"/>
            <a:ext cx="1650973" cy="1100889"/>
          </a:xfrm>
          <a:prstGeom prst="rect">
            <a:avLst/>
          </a:prstGeom>
        </p:spPr>
      </p:pic>
      <p:pic>
        <p:nvPicPr>
          <p:cNvPr id="6" name="Image 5" descr="Logo_Geoazur_350x25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501" y="5092701"/>
            <a:ext cx="1511300" cy="10795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28600" y="6400800"/>
            <a:ext cx="7543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Laure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Schenini</a:t>
            </a:r>
            <a:r>
              <a:rPr lang="fr-FR" sz="1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fr-FR" sz="1600" dirty="0" smtClean="0">
                <a:solidFill>
                  <a:schemeClr val="bg1"/>
                </a:solidFill>
                <a:latin typeface="Calibri (Titres)"/>
                <a:ea typeface="+mj-ea"/>
                <a:cs typeface="Calibri (Titres)"/>
              </a:rPr>
              <a:t>IRD - </a:t>
            </a:r>
            <a:r>
              <a:rPr lang="fr-FR" sz="1600" dirty="0" err="1" smtClean="0">
                <a:solidFill>
                  <a:schemeClr val="bg1"/>
                </a:solidFill>
                <a:latin typeface="Calibri (Titres)"/>
                <a:ea typeface="+mj-ea"/>
                <a:cs typeface="Calibri (Titres)"/>
              </a:rPr>
              <a:t>GeoAzur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(Titres)"/>
              <a:ea typeface="+mj-ea"/>
              <a:cs typeface="Calibri (Titres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PIRAL-A4_Final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1" y="396183"/>
            <a:ext cx="8879739" cy="589033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6400800"/>
            <a:ext cx="3810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traitement d’une campagne sismique sur EGEE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(Titres)"/>
              <a:ea typeface="+mj-ea"/>
              <a:cs typeface="Calibri (Titres)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54134" y="533401"/>
            <a:ext cx="2013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8000FF"/>
                </a:solidFill>
                <a:latin typeface="Verdana"/>
                <a:cs typeface="Verdana"/>
              </a:rPr>
              <a:t>2660 km de sismique</a:t>
            </a:r>
          </a:p>
          <a:p>
            <a:r>
              <a:rPr lang="fr-FR" sz="1200" dirty="0" smtClean="0">
                <a:solidFill>
                  <a:srgbClr val="8000FF"/>
                </a:solidFill>
                <a:latin typeface="Verdana"/>
                <a:cs typeface="Verdana"/>
              </a:rPr>
              <a:t>1 To de données brutes</a:t>
            </a:r>
          </a:p>
          <a:p>
            <a:endParaRPr lang="fr-FR" dirty="0">
              <a:solidFill>
                <a:srgbClr val="8000FF"/>
              </a:solidFill>
              <a:latin typeface="Verdana"/>
              <a:cs typeface="Verdan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2400" y="457201"/>
            <a:ext cx="2930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8000FF"/>
                </a:solidFill>
                <a:latin typeface="Verdana"/>
                <a:cs typeface="Verdana"/>
              </a:rPr>
              <a:t>Leg</a:t>
            </a:r>
            <a:r>
              <a:rPr lang="fr-FR" sz="1200" dirty="0" smtClean="0">
                <a:solidFill>
                  <a:srgbClr val="8000FF"/>
                </a:solidFill>
                <a:latin typeface="Verdana"/>
                <a:cs typeface="Verdana"/>
              </a:rPr>
              <a:t> 1:  24/09/2009 au 11/10/2009 </a:t>
            </a:r>
            <a:endParaRPr lang="fr-FR" sz="1200" dirty="0">
              <a:solidFill>
                <a:srgbClr val="8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87446" y="5943601"/>
            <a:ext cx="623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8000FF"/>
                </a:solidFill>
                <a:latin typeface="Verdana"/>
                <a:cs typeface="Verdana"/>
              </a:rPr>
              <a:t>S</a:t>
            </a:r>
            <a:r>
              <a:rPr lang="fr-FR" sz="1400" dirty="0" smtClean="0">
                <a:solidFill>
                  <a:srgbClr val="8000FF"/>
                </a:solidFill>
                <a:latin typeface="Verdana"/>
                <a:cs typeface="Verdana"/>
              </a:rPr>
              <a:t>ismique </a:t>
            </a:r>
            <a:r>
              <a:rPr lang="fr-FR" sz="1400" b="1" dirty="0" smtClean="0">
                <a:solidFill>
                  <a:srgbClr val="8000FF"/>
                </a:solidFill>
                <a:latin typeface="Verdana"/>
                <a:cs typeface="Verdana"/>
              </a:rPr>
              <a:t>P</a:t>
            </a:r>
            <a:r>
              <a:rPr lang="fr-FR" sz="1400" dirty="0" smtClean="0">
                <a:solidFill>
                  <a:srgbClr val="8000FF"/>
                </a:solidFill>
                <a:latin typeface="Verdana"/>
                <a:cs typeface="Verdana"/>
              </a:rPr>
              <a:t>rofonde et </a:t>
            </a:r>
            <a:r>
              <a:rPr lang="fr-FR" sz="1400" b="1" dirty="0" smtClean="0">
                <a:solidFill>
                  <a:srgbClr val="8000FF"/>
                </a:solidFill>
                <a:latin typeface="Verdana"/>
                <a:cs typeface="Verdana"/>
              </a:rPr>
              <a:t>I</a:t>
            </a:r>
            <a:r>
              <a:rPr lang="fr-FR" sz="1400" dirty="0" smtClean="0">
                <a:solidFill>
                  <a:srgbClr val="8000FF"/>
                </a:solidFill>
                <a:latin typeface="Verdana"/>
                <a:cs typeface="Verdana"/>
              </a:rPr>
              <a:t>nvestigation </a:t>
            </a:r>
            <a:r>
              <a:rPr lang="fr-FR" sz="1400" b="1" dirty="0" smtClean="0">
                <a:solidFill>
                  <a:srgbClr val="8000FF"/>
                </a:solidFill>
                <a:latin typeface="Verdana"/>
                <a:cs typeface="Verdana"/>
              </a:rPr>
              <a:t>R</a:t>
            </a:r>
            <a:r>
              <a:rPr lang="fr-FR" sz="1400" dirty="0" smtClean="0">
                <a:solidFill>
                  <a:srgbClr val="8000FF"/>
                </a:solidFill>
                <a:latin typeface="Verdana"/>
                <a:cs typeface="Verdana"/>
              </a:rPr>
              <a:t>égionale du Nord de l’</a:t>
            </a:r>
            <a:r>
              <a:rPr lang="fr-FR" sz="1400" b="1" dirty="0" smtClean="0">
                <a:solidFill>
                  <a:srgbClr val="8000FF"/>
                </a:solidFill>
                <a:latin typeface="Verdana"/>
                <a:cs typeface="Verdana"/>
              </a:rPr>
              <a:t>Al</a:t>
            </a:r>
            <a:r>
              <a:rPr lang="fr-FR" sz="1400" dirty="0" smtClean="0">
                <a:solidFill>
                  <a:srgbClr val="8000FF"/>
                </a:solidFill>
                <a:latin typeface="Verdana"/>
                <a:cs typeface="Verdana"/>
              </a:rPr>
              <a:t>gérie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Verdana"/>
                <a:cs typeface="Verdana"/>
              </a:rPr>
              <a:t>Nos travaux en cours:</a:t>
            </a:r>
            <a:endParaRPr lang="fr-FR"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4525963"/>
          </a:xfrm>
        </p:spPr>
        <p:txBody>
          <a:bodyPr/>
          <a:lstStyle/>
          <a:p>
            <a:pPr marL="0" lvl="0" indent="0">
              <a:buClr>
                <a:srgbClr val="2A479C"/>
              </a:buClr>
              <a:buSzPct val="100000"/>
              <a:buFont typeface="Wingdings" charset="2"/>
              <a:buChar char=""/>
              <a:defRPr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2400" dirty="0" smtClean="0">
                <a:solidFill>
                  <a:schemeClr val="bg1">
                    <a:alpha val="34000"/>
                  </a:schemeClr>
                </a:solidFill>
                <a:latin typeface="Verdana"/>
                <a:cs typeface="Verdana"/>
              </a:rPr>
              <a:t>Traitement des données de la campagne SPIRAL </a:t>
            </a:r>
          </a:p>
          <a:p>
            <a:pPr marL="0" lvl="0" indent="0">
              <a:buClr>
                <a:srgbClr val="2A479C"/>
              </a:buClr>
              <a:buSzPct val="100000"/>
              <a:buNone/>
              <a:defRPr/>
            </a:pPr>
            <a:endParaRPr lang="fr-FR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0" lvl="0" indent="0">
              <a:buClr>
                <a:srgbClr val="2A479C"/>
              </a:buClr>
              <a:buSzPct val="100000"/>
              <a:buFont typeface="Wingdings" charset="2"/>
              <a:buChar char=""/>
              <a:defRPr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Préparation des stages de traitement sismique   sur la version grille de </a:t>
            </a:r>
            <a:r>
              <a:rPr lang="fr-FR" sz="2400" dirty="0" err="1" smtClean="0">
                <a:solidFill>
                  <a:schemeClr val="bg1"/>
                </a:solidFill>
                <a:latin typeface="Verdana"/>
                <a:cs typeface="Verdana"/>
              </a:rPr>
              <a:t>Geocluster</a:t>
            </a:r>
            <a:endParaRPr lang="fr-FR" sz="24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>
              <a:buClr>
                <a:srgbClr val="2A479C"/>
              </a:buClr>
              <a:buSzPct val="100000"/>
              <a:buNone/>
            </a:pPr>
            <a:endParaRPr lang="fr-FR" sz="20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2114550"/>
            <a:ext cx="7645400" cy="245745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20000"/>
              </a:lnSpc>
            </a:pPr>
            <a:r>
              <a:rPr lang="fr-FR" sz="3800" b="1" smtClean="0"/>
              <a:t>Localisation absolue 3D de séismes en milieu hétérogène (Cas de l’Equateur).</a:t>
            </a:r>
            <a:br>
              <a:rPr lang="fr-FR" sz="3800" b="1" smtClean="0"/>
            </a:br>
            <a:r>
              <a:rPr lang="fr-FR" sz="3800" b="1" smtClean="0"/>
              <a:t>Application sur la grille EGEE</a:t>
            </a:r>
            <a:r>
              <a:rPr lang="fr-FR" b="1" smtClean="0"/>
              <a:t/>
            </a:r>
            <a:br>
              <a:rPr lang="fr-FR" b="1" smtClean="0"/>
            </a:br>
            <a:r>
              <a:rPr lang="fr-FR" b="1" smtClean="0"/>
              <a:t/>
            </a:r>
            <a:br>
              <a:rPr lang="fr-FR" b="1" smtClean="0"/>
            </a:br>
            <a:r>
              <a:rPr lang="fr-FR" sz="2000" b="1" smtClean="0"/>
              <a:t>Geoazur, IRD, OCA</a:t>
            </a:r>
            <a:br>
              <a:rPr lang="fr-FR" sz="2000" b="1" smtClean="0"/>
            </a:br>
            <a:r>
              <a:rPr lang="fr-FR" sz="2000" b="1" smtClean="0"/>
              <a:t>Instituto Geofisico, EPN, Quito</a:t>
            </a:r>
            <a:endParaRPr lang="fr-FR" sz="2000" smtClean="0"/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219200" y="6400800"/>
            <a:ext cx="7518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sz="1600" b="1"/>
              <a:t>Yvonne FONT – IRD – Géoazur			font@geoazur.obs-vlfr.fr</a:t>
            </a:r>
          </a:p>
          <a:p>
            <a:pPr algn="r" eaLnBrk="0" hangingPunct="0">
              <a:spcBef>
                <a:spcPct val="50000"/>
              </a:spcBef>
            </a:pPr>
            <a:endParaRPr lang="fr-F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57200" y="228600"/>
            <a:ext cx="83058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fr-FR" b="1">
                <a:latin typeface="Eurostile" charset="0"/>
                <a:ea typeface="Eurostile" charset="0"/>
                <a:cs typeface="Eurostile" charset="0"/>
              </a:rPr>
              <a:t>Localisation absolue 3D en milieu hétérogène</a:t>
            </a:r>
          </a:p>
          <a:p>
            <a:pPr marL="342900" indent="-342900" algn="ctr">
              <a:spcBef>
                <a:spcPct val="20000"/>
              </a:spcBef>
            </a:pPr>
            <a:r>
              <a:rPr lang="fr-FR" b="1">
                <a:latin typeface="Eurostile" charset="0"/>
                <a:ea typeface="Eurostile" charset="0"/>
                <a:cs typeface="Eurostile" charset="0"/>
              </a:rPr>
              <a:t>(Cas de l’Equateur) – Application sur la grille EGEE</a:t>
            </a:r>
          </a:p>
          <a:p>
            <a:pPr marL="342900" indent="-342900">
              <a:spcBef>
                <a:spcPct val="20000"/>
              </a:spcBef>
            </a:pPr>
            <a:endParaRPr lang="fr-FR" b="1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Objectif méthodologique: A partir des mesures des temps d’arrivée des ondes aux stations sismologique, retrouver la localisation du séisme.</a:t>
            </a:r>
          </a:p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Données :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1 fichier de localisation géographique des stations sismologiques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1 fichier du modèle de vitesse sismique 3D du milieu traversé par les ondes.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1 fichier de référence mémorisant tous les temps de trajets calculés entres chacun des nœuds de l’espace à chacune des stations.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40 000 fichiers de séismes.</a:t>
            </a:r>
          </a:p>
        </p:txBody>
      </p:sp>
      <p:pic>
        <p:nvPicPr>
          <p:cNvPr id="17411" name="Picture 8" descr="fondamental-2"/>
          <p:cNvPicPr>
            <a:picLocks noChangeAspect="1" noChangeArrowheads="1"/>
          </p:cNvPicPr>
          <p:nvPr/>
        </p:nvPicPr>
        <p:blipFill>
          <a:blip r:embed="rId2"/>
          <a:srcRect l="49335"/>
          <a:stretch>
            <a:fillRect/>
          </a:stretch>
        </p:blipFill>
        <p:spPr bwMode="auto">
          <a:xfrm>
            <a:off x="457200" y="4267200"/>
            <a:ext cx="3365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114800" y="4114800"/>
            <a:ext cx="48006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Objectif scientifique : L’obtention de localisations hypocentrales précises permettra de mieux localiser les failles et ainsi de contribuer :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à l’évaluation de l’aléa sismique et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 à une meilleure compréhension de la géodynamique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52400" y="228600"/>
            <a:ext cx="8686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fr-FR" b="1">
                <a:latin typeface="Eurostile" charset="0"/>
                <a:ea typeface="Eurostile" charset="0"/>
                <a:cs typeface="Eurostile" charset="0"/>
              </a:rPr>
              <a:t>Modèle 3D de vitesses d’onde P</a:t>
            </a:r>
          </a:p>
          <a:p>
            <a:pPr marL="342900" indent="-342900">
              <a:spcBef>
                <a:spcPct val="20000"/>
              </a:spcBef>
            </a:pPr>
            <a:endParaRPr lang="fr-FR" b="1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Taille du modèle: 	670 x 1100 x 300 km (x, y, z)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Organisation: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 Cellules de vitesse et taille constante (12 x 12 x 3 km)  	      530 000 cellules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Nœuds de vitesse répartis à l’extérieur de la cellule	15 000 000 nœuds  </a:t>
            </a:r>
          </a:p>
        </p:txBody>
      </p:sp>
      <p:pic>
        <p:nvPicPr>
          <p:cNvPr id="22531" name="Picture 8" descr="VM_node_equateur"/>
          <p:cNvPicPr>
            <a:picLocks noChangeAspect="1" noChangeArrowheads="1"/>
          </p:cNvPicPr>
          <p:nvPr/>
        </p:nvPicPr>
        <p:blipFill>
          <a:blip r:embed="rId2"/>
          <a:srcRect b="56219"/>
          <a:stretch>
            <a:fillRect/>
          </a:stretch>
        </p:blipFill>
        <p:spPr bwMode="auto">
          <a:xfrm>
            <a:off x="312738" y="2743200"/>
            <a:ext cx="5173662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 descr="VM_node_equateur"/>
          <p:cNvPicPr>
            <a:picLocks noChangeAspect="1" noChangeArrowheads="1"/>
          </p:cNvPicPr>
          <p:nvPr/>
        </p:nvPicPr>
        <p:blipFill>
          <a:blip r:embed="rId2"/>
          <a:srcRect l="9378" t="60072" r="8963"/>
          <a:stretch>
            <a:fillRect/>
          </a:stretch>
        </p:blipFill>
        <p:spPr bwMode="auto">
          <a:xfrm>
            <a:off x="5562600" y="2743200"/>
            <a:ext cx="3449638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304800" y="5256213"/>
            <a:ext cx="83058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Taille des fichiers « modèle 3D »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Modèle 3D informant sur la vitesse de chacune des cellules ~ 40 Mb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Fichier de référence archivant le temps de trajet calculés &gt; 5 Gb</a:t>
            </a:r>
            <a:r>
              <a:rPr lang="fr-FR" b="1">
                <a:latin typeface="Eurostile" charset="0"/>
                <a:ea typeface="Eurostile" charset="0"/>
                <a:cs typeface="Eurostile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6" descr="bathy.jpg"/>
          <p:cNvPicPr>
            <a:picLocks noChangeAspect="1"/>
          </p:cNvPicPr>
          <p:nvPr/>
        </p:nvPicPr>
        <p:blipFill>
          <a:blip r:embed="rId3"/>
          <a:srcRect l="3232" t="24445" r="33298" b="25555"/>
          <a:stretch>
            <a:fillRect/>
          </a:stretch>
        </p:blipFill>
        <p:spPr bwMode="auto">
          <a:xfrm>
            <a:off x="4495800" y="9906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57200" y="228600"/>
            <a:ext cx="830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b="1" kern="0" dirty="0">
                <a:latin typeface="Eurostile"/>
                <a:ea typeface="+mn-ea"/>
                <a:cs typeface="Eurostile"/>
              </a:rPr>
              <a:t>Zoom sur quelques résultats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fr-FR" b="1" kern="0" dirty="0">
              <a:latin typeface="Eurostile"/>
              <a:ea typeface="+mn-ea"/>
              <a:cs typeface="Eurostile"/>
            </a:endParaRPr>
          </a:p>
        </p:txBody>
      </p:sp>
      <p:pic>
        <p:nvPicPr>
          <p:cNvPr id="18436" name="Picture 8" descr="fondament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1613" y="4953000"/>
            <a:ext cx="6300787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INIT.jpg"/>
          <p:cNvPicPr>
            <a:picLocks noChangeAspect="1"/>
          </p:cNvPicPr>
          <p:nvPr/>
        </p:nvPicPr>
        <p:blipFill>
          <a:blip r:embed="rId5"/>
          <a:srcRect l="2116" t="25555" r="36638" b="17778"/>
          <a:stretch>
            <a:fillRect/>
          </a:stretch>
        </p:blipFill>
        <p:spPr bwMode="auto">
          <a:xfrm>
            <a:off x="228600" y="1066800"/>
            <a:ext cx="4191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V4.jpg"/>
          <p:cNvPicPr>
            <a:picLocks noChangeAspect="1"/>
          </p:cNvPicPr>
          <p:nvPr/>
        </p:nvPicPr>
        <p:blipFill>
          <a:blip r:embed="rId3"/>
          <a:srcRect l="2116" t="25555" r="32182" b="17778"/>
          <a:stretch>
            <a:fillRect/>
          </a:stretch>
        </p:blipFill>
        <p:spPr bwMode="auto">
          <a:xfrm>
            <a:off x="4419600" y="1066800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57200" y="228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3200" b="1" kern="0" dirty="0">
                <a:latin typeface="Eurostile"/>
                <a:ea typeface="+mn-ea"/>
                <a:cs typeface="Eurostile"/>
              </a:rPr>
              <a:t>Zoom sur quelques résultats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fr-FR" b="1" kern="0" dirty="0">
              <a:latin typeface="Eurostile"/>
              <a:ea typeface="+mn-ea"/>
              <a:cs typeface="Eurostile"/>
            </a:endParaRPr>
          </a:p>
        </p:txBody>
      </p:sp>
      <p:pic>
        <p:nvPicPr>
          <p:cNvPr id="20484" name="Picture 8" descr="fondament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1613" y="4953000"/>
            <a:ext cx="6300787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INIT.jpg"/>
          <p:cNvPicPr>
            <a:picLocks noChangeAspect="1"/>
          </p:cNvPicPr>
          <p:nvPr/>
        </p:nvPicPr>
        <p:blipFill>
          <a:blip r:embed="rId5"/>
          <a:srcRect l="2116" t="25555" r="36638" b="17778"/>
          <a:stretch>
            <a:fillRect/>
          </a:stretch>
        </p:blipFill>
        <p:spPr bwMode="auto">
          <a:xfrm>
            <a:off x="228600" y="1066800"/>
            <a:ext cx="4191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57200" y="228600"/>
            <a:ext cx="83058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fr-FR" b="1">
                <a:latin typeface="Eurostile" charset="0"/>
                <a:ea typeface="Eurostile" charset="0"/>
                <a:cs typeface="Eurostile" charset="0"/>
              </a:rPr>
              <a:t>Temps de calcul</a:t>
            </a:r>
          </a:p>
          <a:p>
            <a:pPr marL="342900" indent="-342900" algn="ctr">
              <a:spcBef>
                <a:spcPct val="20000"/>
              </a:spcBef>
            </a:pPr>
            <a:endParaRPr lang="fr-FR" b="1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En local (processeur 2.66 GHZ, mémoire 8 Go)  :</a:t>
            </a:r>
          </a:p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     meilleure moyenne pour localiser 1 séisme = 30 s</a:t>
            </a:r>
          </a:p>
          <a:p>
            <a:pPr marL="342900" indent="-342900">
              <a:spcBef>
                <a:spcPct val="20000"/>
              </a:spcBef>
            </a:pPr>
            <a:endParaRPr lang="fr-FR" sz="1800" b="1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Après sélection de données, il reste environ ~20 000 séismes à traiter,</a:t>
            </a:r>
          </a:p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     soit environ 6/7 jours de temps de calcul….</a:t>
            </a:r>
          </a:p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     Développement méthodologique du code, variation de paramètres fondamentaux: beaucoup de tests </a:t>
            </a:r>
          </a:p>
          <a:p>
            <a:pPr marL="342900" indent="-342900">
              <a:spcBef>
                <a:spcPct val="20000"/>
              </a:spcBef>
            </a:pPr>
            <a:endParaRPr lang="fr-FR" sz="1800" b="1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D’où l’importance d’avoir accès à la grille de calculateurs !</a:t>
            </a:r>
          </a:p>
          <a:p>
            <a:pPr marL="342900" indent="-342900">
              <a:spcBef>
                <a:spcPct val="20000"/>
              </a:spcBef>
            </a:pPr>
            <a:endParaRPr lang="fr-FR" b="1">
              <a:latin typeface="Eurostile" charset="0"/>
              <a:ea typeface="Eurostile" charset="0"/>
              <a:cs typeface="Eurosti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57200" y="228600"/>
            <a:ext cx="8305800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fr-FR" b="1">
                <a:latin typeface="Eurostile" charset="0"/>
                <a:ea typeface="Eurostile" charset="0"/>
                <a:cs typeface="Eurostile" charset="0"/>
              </a:rPr>
              <a:t>Utilisation de la grille EGEE</a:t>
            </a:r>
          </a:p>
          <a:p>
            <a:pPr marL="342900" indent="-342900" algn="ctr">
              <a:spcBef>
                <a:spcPct val="20000"/>
              </a:spcBef>
            </a:pPr>
            <a:endParaRPr lang="fr-FR" b="1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Portage des codes sur la grille : </a:t>
            </a:r>
          </a:p>
          <a:p>
            <a:pPr marL="800100" lvl="1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A. Réorganisation de l’architecture de travail</a:t>
            </a:r>
          </a:p>
          <a:p>
            <a:pPr marL="800100" lvl="1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B. Compréhension du fonctionnement de la grille </a:t>
            </a:r>
          </a:p>
          <a:p>
            <a:pPr marL="800100" lvl="1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C. Portage proprement dit.</a:t>
            </a:r>
          </a:p>
          <a:p>
            <a:pPr marL="800100" lvl="1" indent="-342900">
              <a:spcBef>
                <a:spcPct val="20000"/>
              </a:spcBef>
            </a:pPr>
            <a:endParaRPr lang="fr-FR" sz="1800" b="1">
              <a:latin typeface="Eurostile" charset="0"/>
              <a:ea typeface="Eurostile" charset="0"/>
              <a:cs typeface="Eurostile" charset="0"/>
            </a:endParaRPr>
          </a:p>
          <a:p>
            <a:pPr marL="800100" lvl="1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A. Code non parallélisé; mais beaucoup de données !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  <a:sym typeface="Wingdings" charset="2"/>
              </a:rPr>
              <a:t>séparer le grand jeu de données en plusieurs petits lots (5 à 6 ujourd’hui)</a:t>
            </a:r>
          </a:p>
          <a:p>
            <a:pPr marL="800100" lvl="1" indent="-342900">
              <a:spcBef>
                <a:spcPct val="20000"/>
              </a:spcBef>
              <a:buFontTx/>
              <a:buChar char="-"/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  <a:sym typeface="Wingdings" charset="2"/>
              </a:rPr>
              <a:t>traiter chaque lot sur un calculateur différent   (plusieurs working node)</a:t>
            </a:r>
          </a:p>
          <a:p>
            <a:pPr marL="800100" lvl="1" indent="-342900">
              <a:spcBef>
                <a:spcPct val="20000"/>
              </a:spcBef>
            </a:pPr>
            <a:endParaRPr lang="fr-FR" sz="1800" b="1">
              <a:latin typeface="Eurostile" charset="0"/>
              <a:ea typeface="Eurostile" charset="0"/>
              <a:cs typeface="Eurostile" charset="0"/>
            </a:endParaRPr>
          </a:p>
          <a:p>
            <a:pPr marL="800100" lvl="1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B et C.  ~ 10aine de jours grâce à l’efficacité et la disponibilité de Gerald Vetois (CGG Veritas). Quelques demi-journée téléphone et sessions partagées.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sz="1800" b="1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fr-FR" sz="1800" b="1">
                <a:latin typeface="Eurostile" charset="0"/>
                <a:ea typeface="Eurostile" charset="0"/>
                <a:cs typeface="Eurostile" charset="0"/>
                <a:sym typeface="Wingdings" charset="2"/>
              </a:rPr>
              <a:t> </a:t>
            </a:r>
            <a:r>
              <a:rPr lang="fr-FR" sz="1800" b="1">
                <a:latin typeface="Eurostile" charset="0"/>
                <a:ea typeface="Eurostile" charset="0"/>
                <a:cs typeface="Eurostile" charset="0"/>
              </a:rPr>
              <a:t>A présent, même s’il reste quelques soucis de fonctionnement (lié au fichier de 5 Gb essentiellement), l’ensemble des calculs est réalisé en environ 48 h (pour un seul test sur les 20 000 séismes), soit réduit de 60% (environ).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b="1">
              <a:latin typeface="Eurostile" charset="0"/>
              <a:ea typeface="Eurostile" charset="0"/>
              <a:cs typeface="Eurostile" charset="0"/>
            </a:endParaRPr>
          </a:p>
          <a:p>
            <a:pPr marL="342900" indent="-342900">
              <a:spcBef>
                <a:spcPct val="20000"/>
              </a:spcBef>
            </a:pPr>
            <a:endParaRPr lang="fr-FR" b="1">
              <a:latin typeface="Eurostile" charset="0"/>
              <a:ea typeface="Eurostile" charset="0"/>
              <a:cs typeface="Eurosti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6400800"/>
            <a:ext cx="31242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principe de la sismique réflexion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(Titres)"/>
              <a:ea typeface="+mj-ea"/>
              <a:cs typeface="Calibri (Titres)"/>
            </a:endParaRPr>
          </a:p>
        </p:txBody>
      </p:sp>
      <p:pic>
        <p:nvPicPr>
          <p:cNvPr id="7" name="Image 6" descr="Diapositiv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000"/>
            <a:ext cx="4569968" cy="5943600"/>
          </a:xfrm>
          <a:prstGeom prst="rect">
            <a:avLst/>
          </a:prstGeom>
        </p:spPr>
      </p:pic>
      <p:cxnSp>
        <p:nvCxnSpPr>
          <p:cNvPr id="33" name="Connecteur droit 32"/>
          <p:cNvCxnSpPr>
            <a:cxnSpLocks noChangeAspect="1"/>
          </p:cNvCxnSpPr>
          <p:nvPr/>
        </p:nvCxnSpPr>
        <p:spPr>
          <a:xfrm>
            <a:off x="5913121" y="3886200"/>
            <a:ext cx="82296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cxnSpLocks noChangeAspect="1"/>
          </p:cNvCxnSpPr>
          <p:nvPr/>
        </p:nvCxnSpPr>
        <p:spPr>
          <a:xfrm rot="5400000">
            <a:off x="6856920" y="1253504"/>
            <a:ext cx="311726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cxnSpLocks noChangeAspect="1"/>
          </p:cNvCxnSpPr>
          <p:nvPr/>
        </p:nvCxnSpPr>
        <p:spPr>
          <a:xfrm rot="5400000">
            <a:off x="6855332" y="1825235"/>
            <a:ext cx="311726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>
            <a:cxnSpLocks noChangeAspect="1"/>
          </p:cNvCxnSpPr>
          <p:nvPr/>
        </p:nvCxnSpPr>
        <p:spPr>
          <a:xfrm rot="5400000">
            <a:off x="6858508" y="3196835"/>
            <a:ext cx="311726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>
            <a:cxnSpLocks noChangeAspect="1"/>
          </p:cNvCxnSpPr>
          <p:nvPr/>
        </p:nvCxnSpPr>
        <p:spPr>
          <a:xfrm rot="5400000">
            <a:off x="6853744" y="2529970"/>
            <a:ext cx="311726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cxnSpLocks noChangeAspect="1"/>
          </p:cNvCxnSpPr>
          <p:nvPr/>
        </p:nvCxnSpPr>
        <p:spPr>
          <a:xfrm rot="16200000" flipH="1">
            <a:off x="6858906" y="4187140"/>
            <a:ext cx="312518" cy="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cxnSpLocks noChangeAspect="1"/>
          </p:cNvCxnSpPr>
          <p:nvPr/>
        </p:nvCxnSpPr>
        <p:spPr>
          <a:xfrm rot="16200000" flipH="1">
            <a:off x="6858907" y="4644340"/>
            <a:ext cx="312518" cy="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>
            <a:cxnSpLocks noChangeAspect="1"/>
          </p:cNvCxnSpPr>
          <p:nvPr/>
        </p:nvCxnSpPr>
        <p:spPr>
          <a:xfrm rot="16200000" flipH="1">
            <a:off x="6858908" y="5482540"/>
            <a:ext cx="312518" cy="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à coins arrondis 40"/>
          <p:cNvSpPr>
            <a:spLocks noChangeAspect="1"/>
          </p:cNvSpPr>
          <p:nvPr/>
        </p:nvSpPr>
        <p:spPr>
          <a:xfrm>
            <a:off x="6028113" y="758767"/>
            <a:ext cx="1972888" cy="3814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lecture des données brutes</a:t>
            </a:r>
            <a:endParaRPr lang="fr-FR" sz="1200" dirty="0"/>
          </a:p>
        </p:txBody>
      </p:sp>
      <p:sp>
        <p:nvSpPr>
          <p:cNvPr id="42" name="Rectangle à coins arrondis 41"/>
          <p:cNvSpPr>
            <a:spLocks noChangeAspect="1"/>
          </p:cNvSpPr>
          <p:nvPr/>
        </p:nvSpPr>
        <p:spPr>
          <a:xfrm>
            <a:off x="6172201" y="1275051"/>
            <a:ext cx="1621213" cy="495531"/>
          </a:xfrm>
          <a:prstGeom prst="roundRect">
            <a:avLst/>
          </a:prstGeom>
          <a:gradFill>
            <a:gsLst>
              <a:gs pos="0">
                <a:schemeClr val="accent6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mise en collection </a:t>
            </a:r>
            <a:r>
              <a:rPr lang="fr-FR" sz="1200" dirty="0" err="1" smtClean="0"/>
              <a:t>point-milieu</a:t>
            </a:r>
            <a:r>
              <a:rPr lang="fr-FR" sz="1200" dirty="0" smtClean="0"/>
              <a:t> commun</a:t>
            </a:r>
            <a:endParaRPr lang="fr-FR" sz="1200" dirty="0"/>
          </a:p>
        </p:txBody>
      </p:sp>
      <p:sp>
        <p:nvSpPr>
          <p:cNvPr id="43" name="Rectangle à coins arrondis 42"/>
          <p:cNvSpPr>
            <a:spLocks noChangeAspect="1"/>
          </p:cNvSpPr>
          <p:nvPr/>
        </p:nvSpPr>
        <p:spPr>
          <a:xfrm>
            <a:off x="6028113" y="1902229"/>
            <a:ext cx="1972888" cy="62853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récupération du gain et corrections des atténuations</a:t>
            </a:r>
            <a:endParaRPr lang="fr-FR" sz="1200" dirty="0"/>
          </a:p>
        </p:txBody>
      </p:sp>
      <p:sp>
        <p:nvSpPr>
          <p:cNvPr id="45" name="Rectangle à coins arrondis 44"/>
          <p:cNvSpPr>
            <a:spLocks noChangeAspect="1"/>
          </p:cNvSpPr>
          <p:nvPr/>
        </p:nvSpPr>
        <p:spPr>
          <a:xfrm>
            <a:off x="6400801" y="3682539"/>
            <a:ext cx="1164013" cy="43226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Corrections dynamiques</a:t>
            </a:r>
            <a:endParaRPr lang="fr-FR" sz="1200" dirty="0"/>
          </a:p>
        </p:txBody>
      </p:sp>
      <p:sp>
        <p:nvSpPr>
          <p:cNvPr id="46" name="Rectangle à coins arrondis 45"/>
          <p:cNvSpPr>
            <a:spLocks noChangeAspect="1"/>
          </p:cNvSpPr>
          <p:nvPr/>
        </p:nvSpPr>
        <p:spPr>
          <a:xfrm>
            <a:off x="6629401" y="2664229"/>
            <a:ext cx="685800" cy="37753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filtres</a:t>
            </a:r>
            <a:endParaRPr lang="fr-FR" sz="1200" dirty="0"/>
          </a:p>
        </p:txBody>
      </p:sp>
      <p:sp>
        <p:nvSpPr>
          <p:cNvPr id="47" name="Rectangle à coins arrondis 46"/>
          <p:cNvSpPr>
            <a:spLocks noChangeAspect="1"/>
          </p:cNvSpPr>
          <p:nvPr/>
        </p:nvSpPr>
        <p:spPr>
          <a:xfrm>
            <a:off x="6229464" y="4327018"/>
            <a:ext cx="1619136" cy="32118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Sommation des traces </a:t>
            </a:r>
            <a:endParaRPr lang="fr-FR" sz="1200" dirty="0"/>
          </a:p>
        </p:txBody>
      </p:sp>
      <p:sp>
        <p:nvSpPr>
          <p:cNvPr id="48" name="Rectangle à coins arrondis 47"/>
          <p:cNvSpPr>
            <a:spLocks noChangeAspect="1"/>
          </p:cNvSpPr>
          <p:nvPr/>
        </p:nvSpPr>
        <p:spPr>
          <a:xfrm>
            <a:off x="6096000" y="4800600"/>
            <a:ext cx="1753061" cy="609600"/>
          </a:xfrm>
          <a:prstGeom prst="roundRect">
            <a:avLst/>
          </a:prstGeom>
          <a:solidFill>
            <a:schemeClr val="accent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migration dans le domaine FK</a:t>
            </a:r>
            <a:endParaRPr lang="fr-FR" sz="1200" dirty="0"/>
          </a:p>
        </p:txBody>
      </p:sp>
      <p:sp>
        <p:nvSpPr>
          <p:cNvPr id="49" name="Rectangle à coins arrondis 48"/>
          <p:cNvSpPr>
            <a:spLocks noChangeAspect="1"/>
          </p:cNvSpPr>
          <p:nvPr/>
        </p:nvSpPr>
        <p:spPr>
          <a:xfrm>
            <a:off x="5451707" y="5599314"/>
            <a:ext cx="3123739" cy="53617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Exportation des sections traitées, impressions</a:t>
            </a:r>
            <a:endParaRPr lang="fr-FR" sz="1200" dirty="0"/>
          </a:p>
        </p:txBody>
      </p:sp>
      <p:sp>
        <p:nvSpPr>
          <p:cNvPr id="31" name="Rectangle à coins arrondis 30"/>
          <p:cNvSpPr>
            <a:spLocks noChangeAspect="1"/>
          </p:cNvSpPr>
          <p:nvPr/>
        </p:nvSpPr>
        <p:spPr>
          <a:xfrm>
            <a:off x="5027168" y="3497480"/>
            <a:ext cx="1221232" cy="76972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smtClean="0"/>
              <a:t>analyses de vitesse et QC du modèle de vitesse</a:t>
            </a:r>
            <a:endParaRPr lang="fr-FR" sz="1200" dirty="0"/>
          </a:p>
        </p:txBody>
      </p:sp>
      <p:cxnSp>
        <p:nvCxnSpPr>
          <p:cNvPr id="51" name="Connecteur droit 50"/>
          <p:cNvCxnSpPr>
            <a:cxnSpLocks noChangeAspect="1"/>
          </p:cNvCxnSpPr>
          <p:nvPr/>
        </p:nvCxnSpPr>
        <p:spPr>
          <a:xfrm rot="5400000">
            <a:off x="6853743" y="3500943"/>
            <a:ext cx="311726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à coins arrondis 49"/>
          <p:cNvSpPr>
            <a:spLocks noChangeAspect="1"/>
          </p:cNvSpPr>
          <p:nvPr/>
        </p:nvSpPr>
        <p:spPr>
          <a:xfrm>
            <a:off x="6172201" y="3176298"/>
            <a:ext cx="1619136" cy="32118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200" dirty="0" err="1" smtClean="0"/>
              <a:t>déconvolution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elfmarine (glissé(e)s)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89" y="956056"/>
            <a:ext cx="2177011" cy="1388618"/>
          </a:xfrm>
          <a:prstGeom prst="rect">
            <a:avLst/>
          </a:prstGeom>
        </p:spPr>
      </p:pic>
      <p:pic>
        <p:nvPicPr>
          <p:cNvPr id="25" name="Image 24" descr="tot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28" y="381000"/>
            <a:ext cx="8348472" cy="5867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400800"/>
            <a:ext cx="3124200" cy="304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1600" dirty="0" smtClean="0">
                <a:solidFill>
                  <a:schemeClr val="bg1"/>
                </a:solidFill>
              </a:rPr>
              <a:t>La sismique  réflexion à l’UMR </a:t>
            </a:r>
            <a:r>
              <a:rPr lang="fr-FR" sz="1600" dirty="0" err="1" smtClean="0">
                <a:solidFill>
                  <a:schemeClr val="bg1"/>
                </a:solidFill>
              </a:rPr>
              <a:t>G</a:t>
            </a:r>
            <a:r>
              <a:rPr lang="fr-FR" sz="1600" dirty="0" err="1" smtClean="0">
                <a:solidFill>
                  <a:schemeClr val="bg1"/>
                </a:solidFill>
                <a:latin typeface="Calibri (Titres)"/>
                <a:cs typeface="Calibri (Titres)"/>
              </a:rPr>
              <a:t>eoAzur</a:t>
            </a:r>
            <a:r>
              <a:rPr lang="fr-FR" sz="1600" dirty="0" smtClean="0">
                <a:solidFill>
                  <a:schemeClr val="bg1"/>
                </a:solidFill>
                <a:latin typeface="Calibri (Titres)"/>
                <a:cs typeface="Calibri (Titres)"/>
              </a:rPr>
              <a:t> </a:t>
            </a:r>
            <a:endParaRPr lang="fr-FR" sz="1600" dirty="0">
              <a:solidFill>
                <a:schemeClr val="bg1"/>
              </a:solidFill>
              <a:latin typeface="Calibri (Titres)"/>
              <a:cs typeface="Calibri (Titres)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rot="5400000">
            <a:off x="4280492" y="2451692"/>
            <a:ext cx="733829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976389" y="3200400"/>
            <a:ext cx="82296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606040" y="3200400"/>
            <a:ext cx="82296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914400" y="2895601"/>
          <a:ext cx="1905000" cy="925830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152400" dist="38100" dir="2700000" sx="107000" sy="107000" algn="tl" rotWithShape="0">
                    <a:srgbClr val="2A479C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905000"/>
              </a:tblGrid>
              <a:tr h="92583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Traitement</a:t>
                      </a:r>
                    </a:p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sismique</a:t>
                      </a:r>
                      <a:endParaRPr lang="fr-F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8559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3657600" y="1521460"/>
          <a:ext cx="1874520" cy="925830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152400" dist="38100" dir="2700000" sx="107000" sy="107000" algn="tl" rotWithShape="0">
                    <a:srgbClr val="2A479C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874520"/>
              </a:tblGrid>
              <a:tr h="92583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Acquisition sismique</a:t>
                      </a:r>
                      <a:endParaRPr lang="fr-F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8559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/>
        </p:nvGraphicFramePr>
        <p:xfrm>
          <a:off x="6431280" y="2895601"/>
          <a:ext cx="1874520" cy="925830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152400" dist="38100" dir="2700000" sx="107000" sy="107000" algn="tl" rotWithShape="0">
                    <a:srgbClr val="2A479C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874520"/>
              </a:tblGrid>
              <a:tr h="92583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Interprétation</a:t>
                      </a:r>
                    </a:p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sismique</a:t>
                      </a:r>
                      <a:endParaRPr lang="fr-F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8559F"/>
                    </a:solidFill>
                  </a:tcPr>
                </a:tc>
              </a:tr>
            </a:tbl>
          </a:graphicData>
        </a:graphic>
      </p:graphicFrame>
      <p:cxnSp>
        <p:nvCxnSpPr>
          <p:cNvPr id="23" name="Connecteur droit 22"/>
          <p:cNvCxnSpPr/>
          <p:nvPr/>
        </p:nvCxnSpPr>
        <p:spPr>
          <a:xfrm rot="10800000" flipV="1">
            <a:off x="3352797" y="3581401"/>
            <a:ext cx="914403" cy="86614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181601" y="3581401"/>
            <a:ext cx="876300" cy="83820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tethys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656" y="893826"/>
            <a:ext cx="2066544" cy="1392174"/>
          </a:xfrm>
          <a:prstGeom prst="rect">
            <a:avLst/>
          </a:prstGeom>
        </p:spPr>
      </p:pic>
      <p:pic>
        <p:nvPicPr>
          <p:cNvPr id="27" name="Image 26" descr="elfmarine (glissé(e)s)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0" y="893826"/>
            <a:ext cx="2311400" cy="1369060"/>
          </a:xfrm>
          <a:prstGeom prst="rect">
            <a:avLst/>
          </a:prstGeom>
        </p:spPr>
      </p:pic>
      <p:pic>
        <p:nvPicPr>
          <p:cNvPr id="19" name="Image 18" descr="Xjob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557" y="4258818"/>
            <a:ext cx="1402843" cy="1456182"/>
          </a:xfrm>
          <a:prstGeom prst="rect">
            <a:avLst/>
          </a:prstGeom>
        </p:spPr>
      </p:pic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4924829" y="4419600"/>
          <a:ext cx="1874520" cy="651510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152400" dist="38100" dir="2700000" sx="107000" sy="107000" algn="tl" rotWithShape="0">
                    <a:srgbClr val="2A479C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874520"/>
              </a:tblGrid>
              <a:tr h="65151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Développement</a:t>
                      </a:r>
                      <a:endParaRPr lang="fr-F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8559F"/>
                    </a:solidFill>
                  </a:tcPr>
                </a:tc>
              </a:tr>
            </a:tbl>
          </a:graphicData>
        </a:graphic>
      </p:graphicFrame>
      <p:pic>
        <p:nvPicPr>
          <p:cNvPr id="24" name="Image 23" descr="velocity-analysis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96" y="4169664"/>
            <a:ext cx="2145792" cy="1545336"/>
          </a:xfrm>
          <a:prstGeom prst="rect">
            <a:avLst/>
          </a:prstGeom>
        </p:spPr>
      </p:pic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2392680" y="4419600"/>
          <a:ext cx="1874520" cy="651510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152400" dist="38100" dir="2700000" sx="107000" sy="107000" algn="tl" rotWithShape="0">
                    <a:srgbClr val="2A479C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874520"/>
              </a:tblGrid>
              <a:tr h="65151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Enseignement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8559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3429000" y="2791230"/>
            <a:ext cx="2547389" cy="790171"/>
          </a:xfrm>
          <a:prstGeom prst="roundRect">
            <a:avLst/>
          </a:prstGeom>
          <a:ln/>
          <a:effectLst>
            <a:glow rad="101600">
              <a:schemeClr val="accent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dirty="0" smtClean="0"/>
              <a:t>L’UMR </a:t>
            </a:r>
            <a:r>
              <a:rPr lang="fr-FR" dirty="0" err="1" smtClean="0"/>
              <a:t>GeoAzur</a:t>
            </a:r>
            <a:endParaRPr lang="fr-FR" dirty="0" smtClean="0"/>
          </a:p>
          <a:p>
            <a:pPr algn="ctr"/>
            <a:r>
              <a:rPr lang="fr-FR" dirty="0" smtClean="0"/>
              <a:t>Equipe pluridisciplinaire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01" y="76203"/>
            <a:ext cx="8607299" cy="4858766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0" y="6400800"/>
            <a:ext cx="31242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 débuts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sur la grille EGEE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(Titres)"/>
              <a:ea typeface="+mj-ea"/>
              <a:cs typeface="Calibri (Titres)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17130" y="3657601"/>
            <a:ext cx="2214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Gérald </a:t>
            </a:r>
            <a:r>
              <a:rPr lang="fr-FR" dirty="0" err="1" smtClean="0"/>
              <a:t>Vétois</a:t>
            </a:r>
            <a:endParaRPr lang="fr-FR" dirty="0" smtClean="0"/>
          </a:p>
          <a:p>
            <a:r>
              <a:rPr lang="fr-FR" dirty="0" smtClean="0"/>
              <a:t>Jean-Bernard Favreau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29200" y="-1397000"/>
            <a:ext cx="2880360" cy="1447800"/>
          </a:xfrm>
          <a:prstGeom prst="rect">
            <a:avLst/>
          </a:prstGeom>
        </p:spPr>
      </p:pic>
      <p:graphicFrame>
        <p:nvGraphicFramePr>
          <p:cNvPr id="13" name="Tableau 12"/>
          <p:cNvGraphicFramePr>
            <a:graphicFrameLocks noGrp="1" noChangeAspect="1"/>
          </p:cNvGraphicFramePr>
          <p:nvPr/>
        </p:nvGraphicFramePr>
        <p:xfrm>
          <a:off x="308102" y="4995930"/>
          <a:ext cx="8607300" cy="1404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9100"/>
                <a:gridCol w="2869100"/>
                <a:gridCol w="2869100"/>
              </a:tblGrid>
              <a:tr h="1404870"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bg1"/>
                          </a:solidFill>
                        </a:rPr>
                        <a:t>Logiciel</a:t>
                      </a:r>
                      <a:r>
                        <a:rPr lang="fr-FR" sz="1800" baseline="0" dirty="0" smtClean="0">
                          <a:solidFill>
                            <a:schemeClr val="bg1"/>
                          </a:solidFill>
                        </a:rPr>
                        <a:t> de traitement sismique </a:t>
                      </a:r>
                      <a:r>
                        <a:rPr lang="fr-FR" sz="1800" baseline="0" dirty="0" err="1" smtClean="0">
                          <a:solidFill>
                            <a:schemeClr val="bg1"/>
                          </a:solidFill>
                        </a:rPr>
                        <a:t>Geocluster</a:t>
                      </a:r>
                      <a:r>
                        <a:rPr lang="fr-FR" sz="1800" baseline="0" dirty="0" smtClean="0">
                          <a:solidFill>
                            <a:schemeClr val="bg1"/>
                          </a:solidFill>
                        </a:rPr>
                        <a:t> porté sur la Grille</a:t>
                      </a:r>
                      <a:endParaRPr lang="fr-F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863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Création de la VO EGEODE</a:t>
                      </a:r>
                    </a:p>
                    <a:p>
                      <a:r>
                        <a:rPr lang="fr-FR" sz="1800" dirty="0" smtClean="0"/>
                        <a:t>14 partenaires académiques</a:t>
                      </a:r>
                    </a:p>
                    <a:p>
                      <a:r>
                        <a:rPr lang="fr-FR" sz="1800" dirty="0" smtClean="0"/>
                        <a:t>Une vingtaine</a:t>
                      </a:r>
                      <a:r>
                        <a:rPr lang="fr-FR" sz="1800" baseline="0" dirty="0" smtClean="0"/>
                        <a:t> d’utilisateurs actifs</a:t>
                      </a:r>
                      <a:endParaRPr lang="fr-FR" sz="1800" dirty="0" smtClean="0"/>
                    </a:p>
                    <a:p>
                      <a:endParaRPr lang="fr-FR" sz="1800" dirty="0"/>
                    </a:p>
                  </a:txBody>
                  <a:tcPr anchor="ctr">
                    <a:solidFill>
                      <a:srgbClr val="2AB81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organisation de formations</a:t>
                      </a:r>
                      <a:r>
                        <a:rPr lang="fr-FR" sz="1800" baseline="0" dirty="0" smtClean="0"/>
                        <a:t> – journées de rencontre</a:t>
                      </a:r>
                    </a:p>
                    <a:p>
                      <a:r>
                        <a:rPr lang="fr-FR" sz="1800" baseline="0" dirty="0" smtClean="0"/>
                        <a:t>support technique</a:t>
                      </a:r>
                      <a:endParaRPr lang="fr-FR" sz="1800" dirty="0"/>
                    </a:p>
                  </a:txBody>
                  <a:tcPr anchor="ctr">
                    <a:solidFill>
                      <a:srgbClr val="EC901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4610492"/>
          </a:xfrm>
        </p:spPr>
        <p:txBody>
          <a:bodyPr wrap="square">
            <a:noAutofit/>
          </a:bodyPr>
          <a:lstStyle/>
          <a:p>
            <a:pPr marL="0" lvl="0" indent="0">
              <a:buClr>
                <a:srgbClr val="2A479C"/>
              </a:buClr>
              <a:buSzPct val="100000"/>
              <a:buFont typeface="Wingdings" charset="2"/>
              <a:buChar char=""/>
              <a:defRPr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Verdana"/>
                <a:cs typeface="Verdana"/>
              </a:rPr>
              <a:t>Notre intérêt pour la grille:</a:t>
            </a:r>
          </a:p>
          <a:p>
            <a:pPr lvl="2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 logiciel plus simple à administrer</a:t>
            </a:r>
          </a:p>
          <a:p>
            <a:pPr lvl="2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 mise à disposition de ressources en calcul et      stockage</a:t>
            </a:r>
          </a:p>
          <a:p>
            <a:pPr lvl="2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 accès au logiciel depuis l’extérieur</a:t>
            </a:r>
          </a:p>
          <a:p>
            <a:pPr lvl="2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 support technique de </a:t>
            </a:r>
            <a:r>
              <a:rPr lang="fr-FR" sz="2000" dirty="0" err="1" smtClean="0">
                <a:solidFill>
                  <a:schemeClr val="bg1"/>
                </a:solidFill>
                <a:latin typeface="Verdana"/>
                <a:cs typeface="Verdana"/>
              </a:rPr>
              <a:t>CGGVeritas</a:t>
            </a:r>
            <a:endParaRPr lang="fr-FR" sz="20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 mise en place d’une communauté d’utilisateurs</a:t>
            </a:r>
          </a:p>
          <a:p>
            <a:pPr lvl="2">
              <a:buClr>
                <a:srgbClr val="2A479C"/>
              </a:buClr>
              <a:buSzPct val="100000"/>
              <a:buNone/>
            </a:pP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</a:p>
          <a:p>
            <a:pPr marL="0" lvl="0" indent="0">
              <a:buClr>
                <a:srgbClr val="2A479C"/>
              </a:buClr>
              <a:buSzPct val="100000"/>
              <a:buFont typeface="Wingdings" charset="2"/>
              <a:buChar char=""/>
              <a:defRPr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Verdana"/>
                <a:cs typeface="Verdana"/>
              </a:rPr>
              <a:t>Les pré requis:</a:t>
            </a: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</a:p>
          <a:p>
            <a:pPr lvl="2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avoir un certificat GRID2-CNRS</a:t>
            </a:r>
          </a:p>
          <a:p>
            <a:pPr lvl="2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 appartenir à une VO (EGEODE)</a:t>
            </a:r>
          </a:p>
          <a:p>
            <a:pPr lvl="2">
              <a:buClr>
                <a:srgbClr val="2A479C"/>
              </a:buClr>
              <a:buSzPct val="100000"/>
              <a:buFont typeface="Wingdings" charset="2"/>
              <a:buChar char=""/>
            </a:pPr>
            <a:r>
              <a:rPr lang="fr-FR" sz="2000" dirty="0" smtClean="0">
                <a:solidFill>
                  <a:schemeClr val="bg1"/>
                </a:solidFill>
                <a:latin typeface="Verdana"/>
                <a:cs typeface="Verdana"/>
              </a:rPr>
              <a:t> Avoir une UI et un site accessibles</a:t>
            </a:r>
          </a:p>
          <a:p>
            <a:pPr lvl="2">
              <a:buClr>
                <a:srgbClr val="2A479C"/>
              </a:buClr>
              <a:buSzPct val="100000"/>
              <a:buNone/>
            </a:pPr>
            <a:endParaRPr lang="fr-FR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6400800"/>
            <a:ext cx="3124200" cy="304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1600" dirty="0" smtClean="0">
                <a:solidFill>
                  <a:schemeClr val="bg1"/>
                </a:solidFill>
              </a:rPr>
              <a:t>La mise en place des moyens</a:t>
            </a:r>
            <a:endParaRPr lang="fr-FR" sz="1600" dirty="0">
              <a:solidFill>
                <a:schemeClr val="bg1"/>
              </a:solidFill>
              <a:latin typeface="Calibri (Titres)"/>
              <a:cs typeface="Calibri (Titres)"/>
            </a:endParaRPr>
          </a:p>
        </p:txBody>
      </p:sp>
      <p:pic>
        <p:nvPicPr>
          <p:cNvPr id="6" name="Image 5" descr="010847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" y="381000"/>
            <a:ext cx="8805672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5745163"/>
          </a:xfrm>
        </p:spPr>
        <p:txBody>
          <a:bodyPr/>
          <a:lstStyle/>
          <a:p>
            <a:pPr>
              <a:buNone/>
            </a:pPr>
            <a:r>
              <a:rPr lang="fr-FR" sz="2400" dirty="0" smtClean="0">
                <a:solidFill>
                  <a:srgbClr val="FFFFFF"/>
                </a:solidFill>
              </a:rPr>
              <a:t>	</a:t>
            </a:r>
            <a:r>
              <a:rPr lang="fr-FR" sz="2400" dirty="0" err="1" smtClean="0">
                <a:solidFill>
                  <a:srgbClr val="FFFFFF"/>
                </a:solidFill>
              </a:rPr>
              <a:t>E-Tools</a:t>
            </a:r>
            <a:r>
              <a:rPr lang="fr-FR" sz="2400" dirty="0" smtClean="0">
                <a:solidFill>
                  <a:srgbClr val="FFFFFF"/>
                </a:solidFill>
              </a:rPr>
              <a:t>:</a:t>
            </a:r>
          </a:p>
          <a:p>
            <a:pPr>
              <a:buNone/>
            </a:pPr>
            <a:r>
              <a:rPr lang="fr-FR" sz="2000" dirty="0" err="1" smtClean="0">
                <a:solidFill>
                  <a:srgbClr val="FFFFFF"/>
                </a:solidFill>
              </a:rPr>
              <a:t>esub</a:t>
            </a:r>
            <a:r>
              <a:rPr lang="fr-FR" sz="2000" dirty="0" smtClean="0">
                <a:solidFill>
                  <a:srgbClr val="FFFFFF"/>
                </a:solidFill>
              </a:rPr>
              <a:t>, </a:t>
            </a:r>
            <a:r>
              <a:rPr lang="fr-FR" sz="2000" dirty="0" err="1" smtClean="0">
                <a:solidFill>
                  <a:srgbClr val="FFFFFF"/>
                </a:solidFill>
              </a:rPr>
              <a:t>estatus</a:t>
            </a:r>
            <a:r>
              <a:rPr lang="fr-FR" sz="2000" dirty="0" smtClean="0">
                <a:solidFill>
                  <a:srgbClr val="FFFFFF"/>
                </a:solidFill>
              </a:rPr>
              <a:t>, </a:t>
            </a:r>
            <a:r>
              <a:rPr lang="fr-FR" sz="2000" dirty="0" err="1" smtClean="0">
                <a:solidFill>
                  <a:srgbClr val="FFFFFF"/>
                </a:solidFill>
              </a:rPr>
              <a:t>eprojmk</a:t>
            </a:r>
            <a:r>
              <a:rPr lang="fr-FR" sz="2000" dirty="0" smtClean="0">
                <a:solidFill>
                  <a:srgbClr val="FFFFFF"/>
                </a:solidFill>
              </a:rPr>
              <a:t> </a:t>
            </a:r>
          </a:p>
          <a:p>
            <a:pPr>
              <a:buNone/>
            </a:pPr>
            <a:r>
              <a:rPr lang="fr-FR" dirty="0" smtClean="0">
                <a:solidFill>
                  <a:srgbClr val="FFFFFF"/>
                </a:solidFill>
              </a:rPr>
              <a:t> 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5" name="Image 4" descr="Capture d’écran 2010-04-22 à 09.30.36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320" y="152400"/>
            <a:ext cx="4693920" cy="2933700"/>
          </a:xfrm>
          <a:prstGeom prst="rect">
            <a:avLst/>
          </a:prstGeom>
        </p:spPr>
      </p:pic>
      <p:pic>
        <p:nvPicPr>
          <p:cNvPr id="6" name="Image 5" descr="Capture d’écran 2010-04-22 à 09.32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0" y="1885248"/>
            <a:ext cx="1574800" cy="13652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95401" y="1981200"/>
            <a:ext cx="1072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chemeClr val="bg1"/>
                </a:solidFill>
              </a:rPr>
              <a:t>Kereon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8" name="Flèche vers la droite 7"/>
          <p:cNvSpPr/>
          <p:nvPr/>
        </p:nvSpPr>
        <p:spPr>
          <a:xfrm rot="20743363">
            <a:off x="2588071" y="2016311"/>
            <a:ext cx="1137544" cy="208847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lèche vers la droite 8"/>
          <p:cNvSpPr/>
          <p:nvPr/>
        </p:nvSpPr>
        <p:spPr>
          <a:xfrm rot="10800000">
            <a:off x="5181600" y="4648198"/>
            <a:ext cx="1137544" cy="208848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Image 9" descr="Capture d’écran 2010-04-22 à 10.03.4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219450"/>
            <a:ext cx="4380992" cy="3157728"/>
          </a:xfrm>
          <a:prstGeom prst="rect">
            <a:avLst/>
          </a:prstGeom>
        </p:spPr>
      </p:pic>
      <p:pic>
        <p:nvPicPr>
          <p:cNvPr id="11" name="Image 10" descr="Capture d’écran 2010-04-22 à 10.04.3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930" y="3657601"/>
            <a:ext cx="774319" cy="66408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553201" y="4495801"/>
            <a:ext cx="908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FF"/>
                </a:solidFill>
              </a:rPr>
              <a:t>JXJOB</a:t>
            </a:r>
            <a:endParaRPr lang="fr-FR" sz="2400" dirty="0">
              <a:solidFill>
                <a:srgbClr val="FFFFFF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-1" y="6400800"/>
            <a:ext cx="3733801" cy="304800"/>
          </a:xfrm>
        </p:spPr>
        <p:txBody>
          <a:bodyPr>
            <a:normAutofit fontScale="90000"/>
          </a:bodyPr>
          <a:lstStyle/>
          <a:p>
            <a:pPr algn="l"/>
            <a:r>
              <a:rPr lang="fr-FR" sz="1600" dirty="0" smtClean="0">
                <a:solidFill>
                  <a:schemeClr val="bg1"/>
                </a:solidFill>
                <a:latin typeface="Calibri (Titres)"/>
                <a:cs typeface="Calibri (Titres)"/>
              </a:rPr>
              <a:t>Utilitaires mis en place par </a:t>
            </a:r>
            <a:r>
              <a:rPr lang="fr-FR" sz="1600" dirty="0" err="1" smtClean="0">
                <a:solidFill>
                  <a:schemeClr val="bg1"/>
                </a:solidFill>
                <a:latin typeface="Calibri (Titres)"/>
                <a:cs typeface="Calibri (Titres)"/>
              </a:rPr>
              <a:t>CGGVeritas</a:t>
            </a:r>
            <a:endParaRPr lang="fr-FR" sz="1600" dirty="0">
              <a:solidFill>
                <a:schemeClr val="bg1"/>
              </a:solidFill>
              <a:latin typeface="Calibri (Titres)"/>
              <a:cs typeface="Calibri (Titres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geode-quer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360"/>
            <a:ext cx="8388096" cy="6339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  <a:latin typeface="Verdana"/>
                <a:cs typeface="Verdana"/>
              </a:rPr>
              <a:t>Nos travaux en cours:</a:t>
            </a:r>
            <a:endParaRPr lang="fr-FR" sz="3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1201"/>
            <a:ext cx="8229600" cy="4525963"/>
          </a:xfrm>
        </p:spPr>
        <p:txBody>
          <a:bodyPr/>
          <a:lstStyle/>
          <a:p>
            <a:pPr marL="0" lvl="0" indent="0">
              <a:buClr>
                <a:srgbClr val="2A479C"/>
              </a:buClr>
              <a:buSzPct val="100000"/>
              <a:buFont typeface="Wingdings" charset="2"/>
              <a:buChar char=""/>
              <a:defRPr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Traitement des données de la campagne SPIRAL </a:t>
            </a:r>
          </a:p>
          <a:p>
            <a:pPr marL="0" lvl="0" indent="0">
              <a:buClr>
                <a:srgbClr val="2A479C"/>
              </a:buClr>
              <a:buSzPct val="100000"/>
              <a:buNone/>
              <a:defRPr/>
            </a:pPr>
            <a:endParaRPr lang="fr-FR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2A479C"/>
              </a:buClr>
              <a:buSzPct val="100000"/>
              <a:buFont typeface="Wingdings" charset="2"/>
              <a:buChar char=""/>
              <a:defRPr/>
            </a:pPr>
            <a:r>
              <a:rPr lang="fr-FR" sz="2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fr-FR" sz="2400" dirty="0" smtClean="0">
                <a:solidFill>
                  <a:schemeClr val="bg1">
                    <a:alpha val="34000"/>
                  </a:schemeClr>
                </a:solidFill>
                <a:latin typeface="Verdana"/>
                <a:cs typeface="Verdana"/>
              </a:rPr>
              <a:t>Préparation des stages de traitement sismique         sur la version grille de </a:t>
            </a:r>
            <a:r>
              <a:rPr lang="fr-FR" sz="2400" dirty="0" err="1" smtClean="0">
                <a:solidFill>
                  <a:schemeClr val="bg1">
                    <a:alpha val="34000"/>
                  </a:schemeClr>
                </a:solidFill>
                <a:latin typeface="Verdana"/>
                <a:cs typeface="Verdana"/>
              </a:rPr>
              <a:t>Geocluster</a:t>
            </a:r>
            <a:endParaRPr lang="fr-FR" sz="2400" dirty="0" smtClean="0">
              <a:solidFill>
                <a:schemeClr val="bg1">
                  <a:alpha val="34000"/>
                </a:schemeClr>
              </a:solidFill>
              <a:latin typeface="Verdana"/>
              <a:cs typeface="Verdana"/>
            </a:endParaRPr>
          </a:p>
          <a:p>
            <a:pPr lvl="2">
              <a:buClr>
                <a:srgbClr val="2A479C"/>
              </a:buClr>
              <a:buSzPct val="100000"/>
              <a:buNone/>
            </a:pPr>
            <a:endParaRPr lang="fr-FR" sz="20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867</Words>
  <Application>Microsoft Macintosh PowerPoint</Application>
  <PresentationFormat>Présentation à l'écran (4:3)</PresentationFormat>
  <Paragraphs>123</Paragraphs>
  <Slides>18</Slides>
  <Notes>4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Travaux réalisés sur la grille EGEE en géosciences marines</vt:lpstr>
      <vt:lpstr>Diapositive 2</vt:lpstr>
      <vt:lpstr>La sismique  réflexion à l’UMR GeoAzur </vt:lpstr>
      <vt:lpstr>Diapositive 4</vt:lpstr>
      <vt:lpstr>Diapositive 5</vt:lpstr>
      <vt:lpstr>La mise en place des moyens</vt:lpstr>
      <vt:lpstr>Utilitaires mis en place par CGGVeritas</vt:lpstr>
      <vt:lpstr>Diapositive 8</vt:lpstr>
      <vt:lpstr>Nos travaux en cours:</vt:lpstr>
      <vt:lpstr>Diapositive 10</vt:lpstr>
      <vt:lpstr>Nos travaux en cours:</vt:lpstr>
      <vt:lpstr>Localisation absolue 3D de séismes en milieu hétérogène (Cas de l’Equateur). Application sur la grille EGEE  Geoazur, IRD, OCA Instituto Geofisico, EPN, Quito</vt:lpstr>
      <vt:lpstr>Diapositive 13</vt:lpstr>
      <vt:lpstr>Diapositive 14</vt:lpstr>
      <vt:lpstr>Diapositive 15</vt:lpstr>
      <vt:lpstr>Diapositive 16</vt:lpstr>
      <vt:lpstr>Diapositive 17</vt:lpstr>
      <vt:lpstr>Diapositive 18</vt:lpstr>
    </vt:vector>
  </TitlesOfParts>
  <Company>UMR Géosciences Azur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Traitements des données géophysiques sur la grille EGEE</dc:title>
  <dc:creator>Laure Schenini</dc:creator>
  <cp:lastModifiedBy>Laure Schenini</cp:lastModifiedBy>
  <cp:revision>266</cp:revision>
  <dcterms:created xsi:type="dcterms:W3CDTF">2010-04-26T07:35:56Z</dcterms:created>
  <dcterms:modified xsi:type="dcterms:W3CDTF">2010-04-26T07:36:39Z</dcterms:modified>
</cp:coreProperties>
</file>